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9"/>
  </p:notesMasterIdLst>
  <p:handoutMasterIdLst>
    <p:handoutMasterId r:id="rId40"/>
  </p:handoutMasterIdLst>
  <p:sldIdLst>
    <p:sldId id="1217" r:id="rId2"/>
    <p:sldId id="1402" r:id="rId3"/>
    <p:sldId id="1401" r:id="rId4"/>
    <p:sldId id="1385" r:id="rId5"/>
    <p:sldId id="1352" r:id="rId6"/>
    <p:sldId id="1383" r:id="rId7"/>
    <p:sldId id="1395" r:id="rId8"/>
    <p:sldId id="1394" r:id="rId9"/>
    <p:sldId id="1403" r:id="rId10"/>
    <p:sldId id="1355" r:id="rId11"/>
    <p:sldId id="1400" r:id="rId12"/>
    <p:sldId id="1381" r:id="rId13"/>
    <p:sldId id="1404" r:id="rId14"/>
    <p:sldId id="1399" r:id="rId15"/>
    <p:sldId id="1388" r:id="rId16"/>
    <p:sldId id="1353" r:id="rId17"/>
    <p:sldId id="1354" r:id="rId18"/>
    <p:sldId id="1270" r:id="rId19"/>
    <p:sldId id="1272" r:id="rId20"/>
    <p:sldId id="1391" r:id="rId21"/>
    <p:sldId id="1326" r:id="rId22"/>
    <p:sldId id="1389" r:id="rId23"/>
    <p:sldId id="1390" r:id="rId24"/>
    <p:sldId id="1327" r:id="rId25"/>
    <p:sldId id="1380" r:id="rId26"/>
    <p:sldId id="1375" r:id="rId27"/>
    <p:sldId id="1328" r:id="rId28"/>
    <p:sldId id="1374" r:id="rId29"/>
    <p:sldId id="1329" r:id="rId30"/>
    <p:sldId id="1330" r:id="rId31"/>
    <p:sldId id="1332" r:id="rId32"/>
    <p:sldId id="1334" r:id="rId33"/>
    <p:sldId id="1378" r:id="rId34"/>
    <p:sldId id="1266" r:id="rId35"/>
    <p:sldId id="1267" r:id="rId36"/>
    <p:sldId id="1268" r:id="rId37"/>
    <p:sldId id="1269" r:id="rId3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8DA"/>
    <a:srgbClr val="FFCCCC"/>
    <a:srgbClr val="FFFFCC"/>
    <a:srgbClr val="FF3300"/>
    <a:srgbClr val="3A344A"/>
    <a:srgbClr val="000022"/>
    <a:srgbClr val="008080"/>
    <a:srgbClr val="009999"/>
    <a:srgbClr val="99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558" autoAdjust="0"/>
  </p:normalViewPr>
  <p:slideViewPr>
    <p:cSldViewPr snapToGrid="0">
      <p:cViewPr varScale="1">
        <p:scale>
          <a:sx n="126" d="100"/>
          <a:sy n="126" d="100"/>
        </p:scale>
        <p:origin x="-1194" y="-9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2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1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8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2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1828800" y="6615332"/>
            <a:ext cx="548640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i="0" dirty="0" smtClean="0">
                <a:latin typeface="+mn-lt"/>
                <a:cs typeface="+mn-cs"/>
              </a:rPr>
              <a:t>NSTX-U 5 Year Plan Review –</a:t>
            </a:r>
            <a:r>
              <a:rPr lang="en-US" sz="900" i="0" baseline="0" dirty="0" smtClean="0">
                <a:latin typeface="+mn-lt"/>
                <a:cs typeface="+mn-cs"/>
              </a:rPr>
              <a:t> Macroscopic Stability (Berkery)</a:t>
            </a:r>
            <a:endParaRPr lang="en-US" sz="900" i="0" dirty="0">
              <a:latin typeface="+mn-lt"/>
              <a:cs typeface="+mn-cs"/>
            </a:endParaRPr>
          </a:p>
        </p:txBody>
      </p:sp>
      <p:sp>
        <p:nvSpPr>
          <p:cNvPr id="9" name="Text Box 199"/>
          <p:cNvSpPr txBox="1">
            <a:spLocks noChangeArrowheads="1"/>
          </p:cNvSpPr>
          <p:nvPr userDrawn="1"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10600" y="6615332"/>
            <a:ext cx="533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fld id="{A1B85154-A5CD-43CE-886A-ABD39DC94E8F}" type="slidenum">
              <a:rPr lang="en-US" sz="900" i="0" smtClean="0">
                <a:latin typeface="+mn-lt"/>
                <a:cs typeface="+mn-cs"/>
              </a:rPr>
              <a:t>‹#›</a:t>
            </a:fld>
            <a:endParaRPr lang="en-US" sz="900" i="0" dirty="0">
              <a:latin typeface="+mn-lt"/>
              <a:cs typeface="+mn-cs"/>
            </a:endParaRPr>
          </a:p>
        </p:txBody>
      </p:sp>
      <p:sp>
        <p:nvSpPr>
          <p:cNvPr id="11" name="Rectangle 208"/>
          <p:cNvSpPr>
            <a:spLocks noChangeArrowheads="1"/>
          </p:cNvSpPr>
          <p:nvPr userDrawn="1"/>
        </p:nvSpPr>
        <p:spPr bwMode="auto">
          <a:xfrm>
            <a:off x="6400800" y="6609304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May 21-23, 2013</a:t>
            </a:r>
            <a:endParaRPr lang="en-US" sz="900" i="0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9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76200" y="9906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2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NSTX-U 5 Year Plan for Macroscopic Stability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J. Berkery (Columbia University)</a:t>
            </a:r>
          </a:p>
          <a:p>
            <a:pPr algn="ctr"/>
            <a:r>
              <a:rPr lang="en-US" sz="2000" b="0" dirty="0" smtClean="0">
                <a:solidFill>
                  <a:srgbClr val="000000"/>
                </a:solidFill>
                <a:latin typeface="Arial" charset="0"/>
              </a:rPr>
              <a:t>J.-K. Park, A. Boozer, </a:t>
            </a:r>
          </a:p>
          <a:p>
            <a:pPr algn="ctr"/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S.A. Sabbagh, S. Gerhardt, R. Raman, 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J.M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b="0" dirty="0" err="1" smtClean="0">
                <a:solidFill>
                  <a:srgbClr val="000000"/>
                </a:solidFill>
                <a:latin typeface="Arial" charset="0"/>
              </a:rPr>
              <a:t>Bialek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, K. Kim, J. Menard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800" b="0" i="0" dirty="0" smtClean="0">
                <a:solidFill>
                  <a:srgbClr val="000000"/>
                </a:solidFill>
                <a:latin typeface="Arial" charset="0"/>
              </a:rPr>
              <a:t>for the NSTX Research Team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731607"/>
            <a:ext cx="5715000" cy="6191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NSTX-U 5 Year Plan Review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LSB B318, PPPL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May 21-23, 2013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75943" y="3325111"/>
            <a:ext cx="3621334" cy="85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Resonant error field threshold vs. locking density (IPEC) for five devices</a:t>
            </a:r>
            <a:endParaRPr lang="en-US" b="0" i="0" u="sng" kern="0" dirty="0" smtClean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02" y="3976945"/>
            <a:ext cx="3744595" cy="259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/>
              <a:t>Correction of intrinsic error </a:t>
            </a:r>
            <a:r>
              <a:rPr lang="en-US" sz="2200" dirty="0" smtClean="0"/>
              <a:t>fields (EFs) </a:t>
            </a:r>
            <a:r>
              <a:rPr lang="en-US" sz="2200" dirty="0"/>
              <a:t>is critical for </a:t>
            </a:r>
            <a:r>
              <a:rPr lang="en-US" sz="2200" dirty="0" smtClean="0"/>
              <a:t>performance; </a:t>
            </a:r>
            <a:r>
              <a:rPr lang="en-US" sz="2200" dirty="0"/>
              <a:t>Resonant and non-resonant </a:t>
            </a:r>
            <a:r>
              <a:rPr lang="en-US" sz="2200" dirty="0" smtClean="0"/>
              <a:t>EFs affect </a:t>
            </a:r>
            <a:r>
              <a:rPr lang="en-US" sz="2200" dirty="0"/>
              <a:t>locking and tearing stability</a:t>
            </a:r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53260"/>
            <a:ext cx="4571999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Use IPEC to model EFs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Assess intrinsic EFs in new machine</a:t>
            </a:r>
          </a:p>
          <a:p>
            <a:pPr lvl="1"/>
            <a:r>
              <a:rPr lang="en-US" dirty="0" smtClean="0"/>
              <a:t>Optimize dynamic EF correction, including n&gt;1 and using 6 SPAs and RWMSC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resonant </a:t>
            </a:r>
            <a:r>
              <a:rPr lang="en-US" dirty="0" smtClean="0"/>
              <a:t>EF effects on </a:t>
            </a:r>
            <a:r>
              <a:rPr lang="en-US" dirty="0"/>
              <a:t>tearing mode </a:t>
            </a:r>
            <a:r>
              <a:rPr lang="en-US" dirty="0" smtClean="0"/>
              <a:t>onset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NCC </a:t>
            </a:r>
            <a:r>
              <a:rPr lang="en-US" dirty="0" smtClean="0"/>
              <a:t>to understand </a:t>
            </a:r>
            <a:r>
              <a:rPr lang="en-US" dirty="0"/>
              <a:t>locking and tearing modes in the presence of resonant and non-resonant </a:t>
            </a:r>
            <a:r>
              <a:rPr lang="en-US" dirty="0" smtClean="0"/>
              <a:t>EFs</a:t>
            </a:r>
          </a:p>
          <a:p>
            <a:pPr lvl="2"/>
            <a:r>
              <a:rPr lang="en-US" dirty="0" smtClean="0"/>
              <a:t>develop predictability for ITER</a:t>
            </a:r>
            <a:endParaRPr lang="en-US" dirty="0"/>
          </a:p>
          <a:p>
            <a:pPr lvl="2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0" y="1335310"/>
            <a:ext cx="4572000" cy="1715353"/>
            <a:chOff x="2011640" y="1059544"/>
            <a:chExt cx="4572000" cy="171535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82" b="4225"/>
            <a:stretch/>
          </p:blipFill>
          <p:spPr bwMode="auto">
            <a:xfrm>
              <a:off x="2011640" y="2529146"/>
              <a:ext cx="4572000" cy="24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" b="68296"/>
            <a:stretch/>
          </p:blipFill>
          <p:spPr bwMode="auto">
            <a:xfrm>
              <a:off x="2011640" y="1059544"/>
              <a:ext cx="4572000" cy="152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95441" r="38750"/>
          <a:stretch/>
        </p:blipFill>
        <p:spPr bwMode="auto">
          <a:xfrm>
            <a:off x="6691568" y="3075413"/>
            <a:ext cx="698500" cy="2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143499" y="908950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Dynamic error field correction in NSTX</a:t>
            </a:r>
            <a:endParaRPr lang="en-US" b="0" i="0" u="sng" kern="0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5143499" y="1589314"/>
            <a:ext cx="473530" cy="8128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0" t="14114" r="6189" b="73175"/>
          <a:stretch/>
        </p:blipFill>
        <p:spPr bwMode="auto">
          <a:xfrm>
            <a:off x="8224144" y="2150799"/>
            <a:ext cx="624114" cy="6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211489" y="1995714"/>
            <a:ext cx="636769" cy="17689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211489" y="1878594"/>
            <a:ext cx="622410" cy="29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kern="0" dirty="0" smtClean="0">
                <a:solidFill>
                  <a:srgbClr val="FF0000"/>
                </a:solidFill>
              </a:rPr>
              <a:t>Gain</a:t>
            </a:r>
            <a:endParaRPr lang="en-US" b="0" i="0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/>
          <a:stretch/>
        </p:blipFill>
        <p:spPr bwMode="auto">
          <a:xfrm>
            <a:off x="5767278" y="1252142"/>
            <a:ext cx="2743200" cy="24307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6646718" y="1266800"/>
            <a:ext cx="1766455" cy="1773385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28777" y="929778"/>
            <a:ext cx="3970436" cy="4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Low rotation is bad for the NTM threshold</a:t>
            </a:r>
            <a:endParaRPr lang="en-US" b="0" i="0" u="sng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800" dirty="0" smtClean="0"/>
              <a:t>NSTX-U will investigate tearing mode physics vs. rotation and rotation shear</a:t>
            </a:r>
            <a:endParaRPr lang="en-US" sz="28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53260"/>
            <a:ext cx="4722124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Analyze </a:t>
            </a:r>
            <a:r>
              <a:rPr lang="en-US" dirty="0"/>
              <a:t>NSTX </a:t>
            </a:r>
            <a:r>
              <a:rPr lang="en-US" dirty="0" smtClean="0"/>
              <a:t>TM/NTMs, project to NSTX-U </a:t>
            </a:r>
            <a:r>
              <a:rPr lang="en-US" dirty="0"/>
              <a:t>with </a:t>
            </a:r>
            <a:r>
              <a:rPr lang="en-US" dirty="0" smtClean="0"/>
              <a:t>resistive </a:t>
            </a:r>
            <a:r>
              <a:rPr lang="en-US" dirty="0"/>
              <a:t>DCON, MARS-K, </a:t>
            </a:r>
            <a:r>
              <a:rPr lang="en-US" dirty="0" smtClean="0"/>
              <a:t>M3D-C1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the rotation and rotational shear vs. TM/NTM in NSTX-U, compared with </a:t>
            </a:r>
            <a:r>
              <a:rPr lang="en-US" dirty="0" smtClean="0"/>
              <a:t>NSTX</a:t>
            </a:r>
          </a:p>
          <a:p>
            <a:pPr lvl="1"/>
            <a:r>
              <a:rPr lang="en-US" dirty="0"/>
              <a:t>Investigate the β limit for TM/NTM onsets with varied rotation and </a:t>
            </a:r>
            <a:r>
              <a:rPr lang="en-US" dirty="0" smtClean="0"/>
              <a:t>rotation-shear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/>
              <a:t>Use the partial NCC and the 2</a:t>
            </a:r>
            <a:r>
              <a:rPr lang="en-US" baseline="30000" dirty="0"/>
              <a:t>nd</a:t>
            </a:r>
            <a:r>
              <a:rPr lang="en-US" dirty="0"/>
              <a:t> NBI beam to study TM/NTM dynamics as a function of (β</a:t>
            </a:r>
            <a:r>
              <a:rPr lang="en-US" baseline="-25000" dirty="0" err="1"/>
              <a:t>N</a:t>
            </a:r>
            <a:r>
              <a:rPr lang="en-US" dirty="0" err="1"/>
              <a:t>,v</a:t>
            </a:r>
            <a:r>
              <a:rPr lang="en-US" baseline="-25000" dirty="0" err="1"/>
              <a:t>ϕ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develop predictability for ITER</a:t>
            </a:r>
          </a:p>
          <a:p>
            <a:pPr lvl="2"/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368470" y="3703183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Rotation shear may be an  even more important parameter</a:t>
            </a:r>
            <a:endParaRPr lang="en-US" b="0" i="0" u="sng" kern="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605235" y="4335700"/>
            <a:ext cx="3017520" cy="21262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646718" y="6299200"/>
            <a:ext cx="1487714" cy="254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Rotation shear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634262" y="4335699"/>
            <a:ext cx="236767" cy="212622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8171" y="4355779"/>
            <a:ext cx="400110" cy="18027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Onset bootstrap drive</a:t>
            </a:r>
            <a:endParaRPr lang="en-US" sz="14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6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/>
          <p:cNvSpPr txBox="1">
            <a:spLocks/>
          </p:cNvSpPr>
          <p:nvPr/>
        </p:nvSpPr>
        <p:spPr>
          <a:xfrm>
            <a:off x="5790590" y="3495828"/>
            <a:ext cx="3353410" cy="547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>
              <a:defRPr/>
            </a:pP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POCA NTV calculations for n=2 and n=3 magnetic braking</a:t>
            </a:r>
            <a:endParaRPr lang="ko-KR" altLang="en-US" sz="14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77" y="4035871"/>
            <a:ext cx="35593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NSTX-U will investigate </a:t>
            </a:r>
            <a:r>
              <a:rPr lang="en-US" dirty="0"/>
              <a:t>neoclassical </a:t>
            </a:r>
            <a:r>
              <a:rPr lang="en-US" dirty="0" err="1"/>
              <a:t>toroidal</a:t>
            </a:r>
            <a:r>
              <a:rPr lang="en-US" dirty="0"/>
              <a:t> </a:t>
            </a:r>
            <a:r>
              <a:rPr lang="en-US" dirty="0" smtClean="0"/>
              <a:t>viscosity (NTV) </a:t>
            </a:r>
            <a:r>
              <a:rPr lang="en-US" dirty="0"/>
              <a:t>at </a:t>
            </a:r>
            <a:r>
              <a:rPr lang="en-US" dirty="0" smtClean="0"/>
              <a:t>reduced </a:t>
            </a:r>
            <a:r>
              <a:rPr lang="en-US" dirty="0" smtClean="0">
                <a:latin typeface="Symbol" pitchFamily="18" charset="2"/>
              </a:rPr>
              <a:t>n, </a:t>
            </a:r>
            <a:r>
              <a:rPr lang="en-US" dirty="0" smtClean="0">
                <a:latin typeface="+mn-lt"/>
              </a:rPr>
              <a:t>which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is important </a:t>
            </a:r>
            <a:r>
              <a:rPr lang="en-US" dirty="0"/>
              <a:t>for rotation </a:t>
            </a:r>
            <a:r>
              <a:rPr lang="en-US" dirty="0" smtClean="0"/>
              <a:t>control</a:t>
            </a:r>
            <a:r>
              <a:rPr lang="en-US" dirty="0"/>
              <a:t> </a:t>
            </a:r>
            <a:r>
              <a:rPr lang="en-US" dirty="0" smtClean="0"/>
              <a:t>and ITER</a:t>
            </a:r>
            <a:endParaRPr lang="en-US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35282"/>
            <a:ext cx="5667768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Analyze existing </a:t>
            </a:r>
            <a:r>
              <a:rPr lang="en-US" dirty="0"/>
              <a:t>NSTX </a:t>
            </a:r>
            <a:r>
              <a:rPr lang="en-US" dirty="0" smtClean="0"/>
              <a:t>NTV data on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 dependence and offset rotation</a:t>
            </a:r>
          </a:p>
          <a:p>
            <a:pPr lvl="1"/>
            <a:r>
              <a:rPr lang="en-US" dirty="0" smtClean="0"/>
              <a:t>Develop/benchmark leading theory/codes</a:t>
            </a:r>
          </a:p>
          <a:p>
            <a:pPr lvl="2"/>
            <a:r>
              <a:rPr lang="en-US" dirty="0" smtClean="0"/>
              <a:t>NTVTOK, IPEC, POCA, FORTEC-3D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58923" y="1544943"/>
            <a:ext cx="3028589" cy="2018108"/>
            <a:chOff x="-50253" y="2396433"/>
            <a:chExt cx="3028589" cy="2018108"/>
          </a:xfrm>
        </p:grpSpPr>
        <p:pic>
          <p:nvPicPr>
            <p:cNvPr id="25" name="Picture 24"/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55"/>
            <a:stretch/>
          </p:blipFill>
          <p:spPr>
            <a:xfrm>
              <a:off x="0" y="2396433"/>
              <a:ext cx="2888844" cy="187076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2596199" y="2577054"/>
              <a:ext cx="382137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2496356"/>
              <a:ext cx="382137" cy="120032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1034" y="3962904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58183" y="4137542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064" y="2496356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 rot="16200000">
              <a:off x="-229759" y="3086749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59044" y="2516672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9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</p:grpSp>
      <p:sp>
        <p:nvSpPr>
          <p:cNvPr id="26" name="Title 3"/>
          <p:cNvSpPr txBox="1">
            <a:spLocks/>
          </p:cNvSpPr>
          <p:nvPr/>
        </p:nvSpPr>
        <p:spPr>
          <a:xfrm>
            <a:off x="5971989" y="949445"/>
            <a:ext cx="3047256" cy="64765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Theoretically, torque can be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a strong function of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rotation and </a:t>
            </a:r>
            <a:r>
              <a:rPr lang="en-US" sz="1600" b="0" i="0" dirty="0">
                <a:solidFill>
                  <a:schemeClr val="tx1"/>
                </a:solidFill>
                <a:latin typeface="Symbol" pitchFamily="18" charset="2"/>
              </a:rPr>
              <a:t>n</a:t>
            </a:r>
            <a:endParaRPr lang="ko-KR" altLang="en-US" sz="16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56" y="2760307"/>
            <a:ext cx="5213792" cy="378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Years 2 &amp; 3:</a:t>
            </a:r>
          </a:p>
          <a:p>
            <a:pPr lvl="1"/>
            <a:r>
              <a:rPr lang="en-US" b="0" i="0" kern="0" dirty="0" smtClean="0"/>
              <a:t>Assess NTV profile and strength at reduced </a:t>
            </a:r>
            <a:r>
              <a:rPr lang="en-US" b="0" i="0" kern="0" dirty="0" err="1" smtClean="0"/>
              <a:t>collisionality</a:t>
            </a:r>
            <a:r>
              <a:rPr lang="en-US" b="0" i="0" kern="0" dirty="0" smtClean="0"/>
              <a:t>, and examine the NTV offset rotation at long pulse</a:t>
            </a:r>
          </a:p>
          <a:p>
            <a:pPr lvl="1"/>
            <a:r>
              <a:rPr lang="en-US" b="0" i="0" kern="0" dirty="0" smtClean="0"/>
              <a:t>Prepare an initial real-time model of NTV profile for use in initial tests of the plasma rotation control system </a:t>
            </a:r>
          </a:p>
          <a:p>
            <a:r>
              <a:rPr lang="en-US" b="0" i="0" kern="0" dirty="0" smtClean="0"/>
              <a:t>Years 4 &amp; 5:</a:t>
            </a:r>
          </a:p>
          <a:p>
            <a:pPr lvl="1"/>
            <a:r>
              <a:rPr lang="en-US" b="0" i="0" kern="0" dirty="0" smtClean="0"/>
              <a:t>Utilize NCC, demonstrate low rotation profile operation (ITER-like) in steady-state with closed-loop rotation control</a:t>
            </a:r>
            <a:endParaRPr lang="en-US" b="0" i="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7576125" y="1785750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rgbClr val="FFFF00"/>
                </a:solidFill>
              </a:rPr>
              <a:t>Analytic</a:t>
            </a:r>
          </a:p>
          <a:p>
            <a:r>
              <a:rPr lang="en-US" sz="1000" b="0" i="0" dirty="0" smtClean="0">
                <a:solidFill>
                  <a:srgbClr val="FFFF00"/>
                </a:solidFill>
              </a:rPr>
              <a:t>n=1 braking</a:t>
            </a:r>
          </a:p>
          <a:p>
            <a:r>
              <a:rPr lang="en-US" sz="1000" b="0" i="0" dirty="0" smtClean="0">
                <a:solidFill>
                  <a:srgbClr val="FFFF00"/>
                </a:solidFill>
              </a:rPr>
              <a:t>NSTX</a:t>
            </a:r>
            <a:endParaRPr lang="en-US" sz="1000" b="0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87422"/>
            <a:ext cx="9144000" cy="34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Thrust 1, </a:t>
            </a:r>
            <a:r>
              <a:rPr lang="en-US" b="0" i="0" u="sng" kern="0" dirty="0" smtClean="0"/>
              <a:t>Stability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and advance passive and active feedback control to sustain macroscopic stability at low </a:t>
            </a:r>
            <a:r>
              <a:rPr lang="en-US" b="0" i="0" kern="0" dirty="0" err="1" smtClean="0"/>
              <a:t>collisionality</a:t>
            </a:r>
            <a:endParaRPr lang="en-US" dirty="0"/>
          </a:p>
          <a:p>
            <a:r>
              <a:rPr lang="en-US" b="0" i="0" kern="0" dirty="0" smtClean="0"/>
              <a:t>Thrust 2, </a:t>
            </a:r>
            <a:r>
              <a:rPr lang="en-US" b="0" i="0" u="sng" kern="0" dirty="0" smtClean="0"/>
              <a:t>3D Fields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3D field effects and provide physics basis for optimizing stability through equilibrium profile control by 3D fields</a:t>
            </a:r>
            <a:endParaRPr lang="en-US" dirty="0"/>
          </a:p>
          <a:p>
            <a:r>
              <a:rPr lang="en-US" b="0" i="0" kern="0" dirty="0" smtClean="0"/>
              <a:t>Thrust 3, </a:t>
            </a:r>
            <a:r>
              <a:rPr lang="en-US" b="0" i="0" u="sng" kern="0" dirty="0" smtClean="0"/>
              <a:t>Disruptions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disruption dynamics and develop techniques for disruption prediction, avoidance, and mitigation in high-performance ST plasmas</a:t>
            </a:r>
          </a:p>
          <a:p>
            <a:pPr lvl="2"/>
            <a:r>
              <a:rPr lang="en-US" sz="1600" b="0" i="0" dirty="0"/>
              <a:t>Prediction and avoidance</a:t>
            </a:r>
          </a:p>
          <a:p>
            <a:pPr lvl="2"/>
            <a:r>
              <a:rPr lang="en-US" sz="1600" b="0" i="0" dirty="0"/>
              <a:t>Mitigation with MGI</a:t>
            </a:r>
          </a:p>
          <a:p>
            <a:pPr lvl="2"/>
            <a:r>
              <a:rPr lang="en-US" sz="1600" b="0" i="0" dirty="0"/>
              <a:t>Transient heat loads and halo currents</a:t>
            </a:r>
          </a:p>
          <a:p>
            <a:pPr lvl="1"/>
            <a:endParaRPr lang="en-US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34670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52400" y="1196520"/>
            <a:ext cx="2087030" cy="609600"/>
            <a:chOff x="152400" y="1196520"/>
            <a:chExt cx="2087030" cy="6096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0" name="Oval 19"/>
            <p:cNvSpPr/>
            <p:nvPr/>
          </p:nvSpPr>
          <p:spPr bwMode="auto">
            <a:xfrm>
              <a:off x="152400" y="1196520"/>
              <a:ext cx="2057400" cy="609600"/>
            </a:xfrm>
            <a:prstGeom prst="ellipse">
              <a:avLst/>
            </a:prstGeom>
            <a:solidFill>
              <a:srgbClr val="FFFFCC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" y="1295400"/>
              <a:ext cx="2087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Plasma Operations</a:t>
              </a:r>
              <a:endParaRPr lang="en-US" sz="1600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04800" y="3429000"/>
            <a:ext cx="2667000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39" y="3401645"/>
            <a:ext cx="2621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  <a:p>
            <a:r>
              <a:rPr lang="en-US" sz="1400" dirty="0"/>
              <a:t>PF coils</a:t>
            </a:r>
          </a:p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NBI: 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/>
              <a:t>, p control</a:t>
            </a:r>
          </a:p>
          <a:p>
            <a:r>
              <a:rPr lang="en-US" sz="1400" dirty="0" smtClean="0"/>
              <a:t>3D fields (upgraded + NCC):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EF,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/>
              <a:t> control</a:t>
            </a:r>
          </a:p>
          <a:p>
            <a:r>
              <a:rPr lang="en-US" sz="1400" dirty="0" smtClean="0"/>
              <a:t>n=1-3 feedback</a:t>
            </a:r>
          </a:p>
          <a:p>
            <a:r>
              <a:rPr lang="en-US" sz="1400" dirty="0" err="1" smtClean="0"/>
              <a:t>Divertor</a:t>
            </a:r>
            <a:r>
              <a:rPr lang="en-US" sz="1400" dirty="0" smtClean="0"/>
              <a:t> gas injection</a:t>
            </a:r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66800" y="5323582"/>
            <a:ext cx="2372164" cy="1077218"/>
            <a:chOff x="1066800" y="5105400"/>
            <a:chExt cx="2372164" cy="107721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8" name="Rectangle 17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800" y="5105400"/>
              <a:ext cx="237216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  <a:p>
              <a:r>
                <a:rPr lang="en-US" sz="1600" dirty="0" smtClean="0"/>
                <a:t>Early shutdown</a:t>
              </a:r>
            </a:p>
            <a:p>
              <a:r>
                <a:rPr lang="en-US" sz="1600" dirty="0" smtClean="0"/>
                <a:t>Massive Gas Injection</a:t>
              </a:r>
            </a:p>
            <a:p>
              <a:r>
                <a:rPr lang="en-US" sz="1600" dirty="0" smtClean="0"/>
                <a:t>EPI (</a:t>
              </a:r>
              <a:r>
                <a:rPr lang="en-US" sz="1600" dirty="0" err="1" smtClean="0"/>
                <a:t>tbp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4267200" y="2819400"/>
            <a:ext cx="3200400" cy="1828800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738" y="2791361"/>
            <a:ext cx="32381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Algorithms: Steer</a:t>
            </a:r>
          </a:p>
          <a:p>
            <a:r>
              <a:rPr lang="en-US" sz="1600" u="sng" dirty="0" smtClean="0">
                <a:solidFill>
                  <a:srgbClr val="800000"/>
                </a:solidFill>
              </a:rPr>
              <a:t>Towards Stable Operation</a:t>
            </a:r>
          </a:p>
          <a:p>
            <a:r>
              <a:rPr lang="en-US" sz="1600" dirty="0" err="1"/>
              <a:t>Isoflux</a:t>
            </a:r>
            <a:r>
              <a:rPr lang="en-US" sz="1600" dirty="0"/>
              <a:t> and vertical position </a:t>
            </a:r>
            <a:r>
              <a:rPr lang="en-US" sz="1600" dirty="0" err="1"/>
              <a:t>ctl</a:t>
            </a:r>
            <a:endParaRPr lang="en-US" sz="1600" dirty="0"/>
          </a:p>
          <a:p>
            <a:r>
              <a:rPr lang="en-US" sz="1600" dirty="0" smtClean="0"/>
              <a:t>LM, NTM avoidance</a:t>
            </a:r>
          </a:p>
          <a:p>
            <a:r>
              <a:rPr lang="en-US" sz="1600" dirty="0"/>
              <a:t>RWM and dynamic EF control</a:t>
            </a:r>
          </a:p>
          <a:p>
            <a:r>
              <a:rPr lang="en-US" sz="1600" dirty="0" smtClean="0"/>
              <a:t>RWMSC (plasma response)</a:t>
            </a:r>
          </a:p>
          <a:p>
            <a:r>
              <a:rPr lang="en-US" sz="1600" dirty="0" err="1" smtClean="0"/>
              <a:t>Divertor</a:t>
            </a:r>
            <a:r>
              <a:rPr lang="en-US" sz="1600" dirty="0" smtClean="0"/>
              <a:t> radiation control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05600" y="4953000"/>
            <a:ext cx="2286000" cy="637639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9" name="Rectangle 18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2791361"/>
              <a:ext cx="21241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</a:t>
              </a:r>
            </a:p>
            <a:p>
              <a:r>
                <a:rPr lang="en-US" sz="1600" u="sng" dirty="0" smtClean="0">
                  <a:solidFill>
                    <a:srgbClr val="800000"/>
                  </a:solidFill>
                </a:rPr>
                <a:t>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2667000" y="1086337"/>
            <a:ext cx="3505200" cy="1522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066800"/>
            <a:ext cx="3503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Predictors (Measurements)</a:t>
            </a:r>
            <a:endParaRPr lang="en-US" sz="1600" dirty="0" smtClean="0">
              <a:solidFill>
                <a:srgbClr val="800000"/>
              </a:solidFill>
            </a:endParaRPr>
          </a:p>
          <a:p>
            <a:r>
              <a:rPr lang="en-US" sz="1600" dirty="0"/>
              <a:t>Shape/position</a:t>
            </a:r>
          </a:p>
          <a:p>
            <a:r>
              <a:rPr lang="en-US" sz="1600" dirty="0" smtClean="0"/>
              <a:t>Eq. properties (</a:t>
            </a:r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, l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,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loop</a:t>
            </a:r>
            <a:r>
              <a:rPr lang="en-US" sz="1600" dirty="0" smtClean="0"/>
              <a:t>,…)</a:t>
            </a:r>
          </a:p>
          <a:p>
            <a:r>
              <a:rPr lang="en-US" sz="1600" dirty="0" smtClean="0"/>
              <a:t>Profiles (p(r), j(r), </a:t>
            </a:r>
            <a:r>
              <a:rPr lang="en-US" sz="1600" dirty="0" err="1" smtClean="0"/>
              <a:t>v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(r),…..)</a:t>
            </a:r>
          </a:p>
          <a:p>
            <a:r>
              <a:rPr lang="en-US" sz="1600" dirty="0" smtClean="0"/>
              <a:t>Plasma response (n=0-3, RFA, …)</a:t>
            </a:r>
          </a:p>
          <a:p>
            <a:r>
              <a:rPr lang="en-US" sz="1600" dirty="0" err="1" smtClean="0"/>
              <a:t>Divertor</a:t>
            </a:r>
            <a:r>
              <a:rPr lang="en-US" sz="1600" dirty="0" smtClean="0"/>
              <a:t> heat flux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2076938" y="1752600"/>
            <a:ext cx="533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4080">
                <a:alpha val="43000"/>
              </a:srgbClr>
            </a:outerShdw>
          </a:effec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477000" y="2362200"/>
            <a:ext cx="0" cy="457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1" name="Straight Connector 40"/>
          <p:cNvCxnSpPr/>
          <p:nvPr/>
        </p:nvCxnSpPr>
        <p:spPr bwMode="auto">
          <a:xfrm>
            <a:off x="6172200" y="2362200"/>
            <a:ext cx="1676400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Arrow Connector 41"/>
          <p:cNvCxnSpPr>
            <a:endCxn id="9" idx="0"/>
          </p:cNvCxnSpPr>
          <p:nvPr/>
        </p:nvCxnSpPr>
        <p:spPr bwMode="auto">
          <a:xfrm>
            <a:off x="7843900" y="2362200"/>
            <a:ext cx="0" cy="25908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990600" y="1828800"/>
            <a:ext cx="0" cy="1600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lgDash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21" name="Group 20"/>
          <p:cNvGrpSpPr/>
          <p:nvPr/>
        </p:nvGrpSpPr>
        <p:grpSpPr>
          <a:xfrm rot="5400000">
            <a:off x="5957322" y="4538740"/>
            <a:ext cx="609600" cy="863692"/>
            <a:chOff x="6400800" y="3429000"/>
            <a:chExt cx="697813" cy="619460"/>
          </a:xfrm>
          <a:effectLst>
            <a:outerShdw blurRad="50800" dist="38100" dir="2700000" algn="tl" rotWithShape="0">
              <a:srgbClr val="004080">
                <a:alpha val="43000"/>
              </a:srgbClr>
            </a:outerShdw>
          </a:effectLst>
        </p:grpSpPr>
        <p:cxnSp>
          <p:nvCxnSpPr>
            <p:cNvPr id="33" name="Straight Arrow Connector 32"/>
            <p:cNvCxnSpPr/>
            <p:nvPr/>
          </p:nvCxnSpPr>
          <p:spPr bwMode="auto">
            <a:xfrm flipV="1">
              <a:off x="7086600" y="3429000"/>
              <a:ext cx="0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 flipV="1">
              <a:off x="6400800" y="4033620"/>
              <a:ext cx="697813" cy="1484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36" name="TextBox 35"/>
          <p:cNvSpPr txBox="1"/>
          <p:nvPr/>
        </p:nvSpPr>
        <p:spPr>
          <a:xfrm>
            <a:off x="4992076" y="4759572"/>
            <a:ext cx="1700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004080"/>
                </a:solidFill>
              </a:rPr>
              <a:t>Loss of Control</a:t>
            </a:r>
            <a:endParaRPr lang="en-US" sz="1600" i="0" dirty="0">
              <a:solidFill>
                <a:srgbClr val="00408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75487" y="1066800"/>
            <a:ext cx="2211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General framework &amp; algorithms applicable to ITER</a:t>
            </a:r>
            <a:endParaRPr lang="en-US" sz="1600" dirty="0">
              <a:solidFill>
                <a:srgbClr val="80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2971800" y="4114800"/>
            <a:ext cx="1295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3429000" y="6010031"/>
            <a:ext cx="42672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696200" y="5599724"/>
            <a:ext cx="0" cy="42007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94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" y="3167210"/>
            <a:ext cx="227943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" y="4873170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(2)</a:t>
            </a:r>
            <a:endParaRPr lang="en-US" sz="24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7109" y="4968788"/>
            <a:ext cx="1837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chemeClr val="tx1"/>
                </a:solidFill>
              </a:rPr>
              <a:t>RWMSC observer</a:t>
            </a:r>
            <a:endParaRPr lang="en-US" sz="1600" b="0" i="0" u="sng" kern="0" dirty="0">
              <a:solidFill>
                <a:schemeClr val="tx1"/>
              </a:solidFill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447109" y="3208654"/>
            <a:ext cx="2249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MHD Spectroscopy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83" name="Text Box 19"/>
          <p:cNvSpPr txBox="1">
            <a:spLocks noChangeArrowheads="1"/>
          </p:cNvSpPr>
          <p:nvPr/>
        </p:nvSpPr>
        <p:spPr bwMode="auto">
          <a:xfrm>
            <a:off x="2447109" y="1765177"/>
            <a:ext cx="24503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Kinetic Physics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5798" r="52988" b="8030"/>
          <a:stretch/>
        </p:blipFill>
        <p:spPr bwMode="auto">
          <a:xfrm>
            <a:off x="7578899" y="1721317"/>
            <a:ext cx="1503472" cy="31518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2447110" y="5274933"/>
            <a:ext cx="2683690" cy="11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>
                <a:solidFill>
                  <a:schemeClr val="accent2"/>
                </a:solidFill>
              </a:rPr>
              <a:t>Compare </a:t>
            </a:r>
            <a:r>
              <a:rPr lang="en-US" sz="1600" b="0" i="0" dirty="0" smtClean="0">
                <a:solidFill>
                  <a:schemeClr val="accent2"/>
                </a:solidFill>
              </a:rPr>
              <a:t>mismatch </a:t>
            </a:r>
            <a:r>
              <a:rPr lang="en-US" sz="1600" b="0" i="0" dirty="0">
                <a:solidFill>
                  <a:schemeClr val="accent2"/>
                </a:solidFill>
              </a:rPr>
              <a:t>between the RWMSC </a:t>
            </a:r>
            <a:r>
              <a:rPr lang="en-US" sz="1600" b="0" i="0" dirty="0" smtClean="0">
                <a:solidFill>
                  <a:schemeClr val="accent2"/>
                </a:solidFill>
              </a:rPr>
              <a:t>observer and </a:t>
            </a:r>
            <a:r>
              <a:rPr lang="en-US" sz="1600" b="0" i="0" dirty="0">
                <a:solidFill>
                  <a:schemeClr val="accent2"/>
                </a:solidFill>
              </a:rPr>
              <a:t>sensor measurements, and </a:t>
            </a:r>
            <a:r>
              <a:rPr lang="en-US" sz="1600" b="0" i="0" dirty="0" smtClean="0">
                <a:solidFill>
                  <a:schemeClr val="accent2"/>
                </a:solidFill>
              </a:rPr>
              <a:t>disruption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occurence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447109" y="2120768"/>
            <a:ext cx="2450339" cy="81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Evaluate </a:t>
            </a:r>
            <a:r>
              <a:rPr lang="en-US" sz="1600" b="0" i="0" dirty="0">
                <a:solidFill>
                  <a:schemeClr val="accent2"/>
                </a:solidFill>
              </a:rPr>
              <a:t>simple physics criteria for global mode marginal </a:t>
            </a:r>
            <a:r>
              <a:rPr lang="en-US" sz="1600" b="0" i="0" dirty="0" smtClean="0">
                <a:solidFill>
                  <a:schemeClr val="accent2"/>
                </a:solidFill>
              </a:rPr>
              <a:t>stability in real-time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 bwMode="auto">
          <a:xfrm>
            <a:off x="2447109" y="3547208"/>
            <a:ext cx="22871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Use real-time MHD spectroscopy while varying rotation,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q</a:t>
            </a:r>
            <a:r>
              <a:rPr lang="en-US" sz="1600" b="0" i="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1600" b="0" i="0" dirty="0" smtClean="0">
                <a:solidFill>
                  <a:schemeClr val="accent2"/>
                </a:solidFill>
              </a:rPr>
              <a:t>, and </a:t>
            </a:r>
            <a:r>
              <a:rPr lang="el-GR" sz="1600" b="0" i="0" dirty="0" smtClean="0">
                <a:solidFill>
                  <a:schemeClr val="accent2"/>
                </a:solidFill>
              </a:rPr>
              <a:t>β</a:t>
            </a:r>
            <a:r>
              <a:rPr lang="en-US" sz="1600" b="0" i="0" baseline="-25000" dirty="0" smtClean="0">
                <a:solidFill>
                  <a:schemeClr val="accent2"/>
                </a:solidFill>
              </a:rPr>
              <a:t>N</a:t>
            </a:r>
            <a:r>
              <a:rPr lang="en-US" sz="1600" b="0" i="0" dirty="0">
                <a:solidFill>
                  <a:schemeClr val="accent2"/>
                </a:solidFill>
              </a:rPr>
              <a:t> </a:t>
            </a:r>
            <a:r>
              <a:rPr lang="en-US" sz="1600" b="0" i="0" dirty="0" smtClean="0">
                <a:solidFill>
                  <a:schemeClr val="accent2"/>
                </a:solidFill>
              </a:rPr>
              <a:t>to predict disruptions</a:t>
            </a:r>
          </a:p>
        </p:txBody>
      </p:sp>
      <p:sp>
        <p:nvSpPr>
          <p:cNvPr id="94" name="Content Placeholder 2"/>
          <p:cNvSpPr txBox="1">
            <a:spLocks/>
          </p:cNvSpPr>
          <p:nvPr/>
        </p:nvSpPr>
        <p:spPr bwMode="auto">
          <a:xfrm>
            <a:off x="7451827" y="5166882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ITER gas-loading 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Injection into private </a:t>
            </a:r>
            <a:r>
              <a:rPr lang="en-US" sz="1400" b="0" i="0" dirty="0">
                <a:solidFill>
                  <a:srgbClr val="FF0000"/>
                </a:solidFill>
              </a:rPr>
              <a:t>flux </a:t>
            </a:r>
            <a:r>
              <a:rPr lang="en-US" sz="1400" b="0" i="0" dirty="0" smtClean="0">
                <a:solidFill>
                  <a:srgbClr val="FF0000"/>
                </a:solidFill>
              </a:rPr>
              <a:t>region with higher assimilation efficiency?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4691" y="14796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>
                <a:solidFill>
                  <a:schemeClr val="bg1"/>
                </a:solidFill>
              </a:rPr>
              <a:t>γ</a:t>
            </a:r>
            <a:r>
              <a:rPr lang="en-US" sz="1000" dirty="0" smtClean="0">
                <a:solidFill>
                  <a:schemeClr val="bg1"/>
                </a:solidFill>
              </a:rPr>
              <a:t> contours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792619" y="1999924"/>
            <a:ext cx="226785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2909" y="1992667"/>
            <a:ext cx="222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864577" y="1490629"/>
            <a:ext cx="2123940" cy="310515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2677" y="1469847"/>
            <a:ext cx="204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</a:t>
            </a:r>
            <a:endParaRPr lang="en-US" sz="16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4328608" y="1007743"/>
            <a:ext cx="2996147" cy="356616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6" name="Rectangle 35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1800" y="2791361"/>
              <a:ext cx="2105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 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9" name="Rectangle 38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3751943" y="1633239"/>
            <a:ext cx="1060966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 bwMode="auto">
          <a:xfrm>
            <a:off x="3079619" y="1199860"/>
            <a:ext cx="1226623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56" name="Group 55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7" name="Rectangle 56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 bwMode="auto">
          <a:xfrm>
            <a:off x="3768502" y="1199860"/>
            <a:ext cx="0" cy="44602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3" name="Straight Arrow Connector 62"/>
          <p:cNvCxnSpPr/>
          <p:nvPr/>
        </p:nvCxnSpPr>
        <p:spPr bwMode="auto">
          <a:xfrm flipH="1">
            <a:off x="7003031" y="1645887"/>
            <a:ext cx="265131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7253648" y="1369137"/>
            <a:ext cx="0" cy="27675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5" name="Straight Connector 64"/>
          <p:cNvCxnSpPr>
            <a:endCxn id="57" idx="1"/>
          </p:cNvCxnSpPr>
          <p:nvPr/>
        </p:nvCxnSpPr>
        <p:spPr bwMode="auto">
          <a:xfrm>
            <a:off x="7324755" y="1185346"/>
            <a:ext cx="254144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8" name="Straight Connector 67"/>
          <p:cNvCxnSpPr>
            <a:stCxn id="33" idx="2"/>
          </p:cNvCxnSpPr>
          <p:nvPr/>
        </p:nvCxnSpPr>
        <p:spPr bwMode="auto">
          <a:xfrm flipH="1">
            <a:off x="5919012" y="1801144"/>
            <a:ext cx="7535" cy="220394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0" name="Right Brace 19"/>
          <p:cNvSpPr/>
          <p:nvPr/>
        </p:nvSpPr>
        <p:spPr bwMode="auto">
          <a:xfrm>
            <a:off x="4864576" y="2743200"/>
            <a:ext cx="367823" cy="1718408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2" name="Right Brace 71"/>
          <p:cNvSpPr/>
          <p:nvPr/>
        </p:nvSpPr>
        <p:spPr bwMode="auto">
          <a:xfrm>
            <a:off x="4879095" y="4968788"/>
            <a:ext cx="367823" cy="1561106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5343717" y="3434132"/>
            <a:ext cx="1566062" cy="335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73725" y="3448135"/>
            <a:ext cx="162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,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control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5343717" y="5574989"/>
            <a:ext cx="1566062" cy="537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73725" y="5588992"/>
            <a:ext cx="150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3D fields, feedback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1306" y="3262261"/>
            <a:ext cx="217497" cy="145625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32490" y="374294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Amplification (G/G)</a:t>
            </a:r>
            <a:endParaRPr lang="en-US" sz="1000" b="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859485" y="4306529"/>
            <a:ext cx="0" cy="41198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10494" y="477882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</a:rPr>
              <a:t>1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133051" y="3103562"/>
            <a:ext cx="192024" cy="356616"/>
          </a:xfrm>
          <a:prstGeom prst="ellipse">
            <a:avLst/>
          </a:prstGeom>
          <a:solidFill>
            <a:srgbClr val="F2E8DA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5" y="1602740"/>
            <a:ext cx="2468880" cy="16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5675085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/>
              <a:t>Evaluate </a:t>
            </a:r>
            <a:r>
              <a:rPr lang="en-US" dirty="0" smtClean="0"/>
              <a:t>initial simple </a:t>
            </a:r>
            <a:r>
              <a:rPr lang="en-US" dirty="0"/>
              <a:t>physics </a:t>
            </a:r>
            <a:r>
              <a:rPr lang="en-US" dirty="0" smtClean="0"/>
              <a:t>model </a:t>
            </a:r>
            <a:r>
              <a:rPr lang="en-US" dirty="0"/>
              <a:t>for </a:t>
            </a:r>
            <a:r>
              <a:rPr lang="en-US" dirty="0" smtClean="0"/>
              <a:t>marginal </a:t>
            </a:r>
            <a:r>
              <a:rPr lang="en-US" dirty="0"/>
              <a:t>stability based on kinetic stability physics </a:t>
            </a:r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Measure plasma stability using MHD spectroscopy vs. key variables and compare to theory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/>
              <a:t>the </a:t>
            </a:r>
            <a:r>
              <a:rPr lang="en-US" dirty="0" smtClean="0"/>
              <a:t>mismatch </a:t>
            </a:r>
            <a:r>
              <a:rPr lang="en-US" dirty="0"/>
              <a:t>between the </a:t>
            </a:r>
            <a:r>
              <a:rPr lang="en-US" dirty="0" smtClean="0"/>
              <a:t>RWMSC </a:t>
            </a:r>
            <a:r>
              <a:rPr lang="en-US" dirty="0"/>
              <a:t>observer model and sensor measurements, and </a:t>
            </a:r>
            <a:r>
              <a:rPr lang="en-US" dirty="0" smtClean="0"/>
              <a:t>disruption occurrence </a:t>
            </a:r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mplement real-time evaluations of: kinetic stability model, MHD spectroscopy, and RWMSC observer disruption prediction for </a:t>
            </a:r>
            <a:r>
              <a:rPr lang="en-US" dirty="0"/>
              <a:t>input to </a:t>
            </a:r>
            <a:r>
              <a:rPr lang="en-US" dirty="0" smtClean="0"/>
              <a:t>profile </a:t>
            </a:r>
            <a:r>
              <a:rPr lang="en-US" dirty="0"/>
              <a:t>control </a:t>
            </a:r>
            <a:r>
              <a:rPr lang="en-US" dirty="0" smtClean="0"/>
              <a:t>algorithms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(3)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617029" y="1015459"/>
            <a:ext cx="3526970" cy="397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Year 1:</a:t>
            </a:r>
          </a:p>
          <a:p>
            <a:pPr lvl="1"/>
            <a:r>
              <a:rPr lang="en-US" b="0" i="0" kern="0" dirty="0" smtClean="0"/>
              <a:t>Model neutral gas penetration of SOL</a:t>
            </a:r>
          </a:p>
          <a:p>
            <a:r>
              <a:rPr lang="en-US" b="0" i="0" kern="0" dirty="0" smtClean="0"/>
              <a:t>Years 2 &amp; 3:</a:t>
            </a:r>
          </a:p>
          <a:p>
            <a:pPr lvl="1"/>
            <a:r>
              <a:rPr lang="en-US" b="0" i="0" kern="0" dirty="0" smtClean="0"/>
              <a:t>Commission MGI system</a:t>
            </a:r>
          </a:p>
          <a:p>
            <a:pPr lvl="1"/>
            <a:r>
              <a:rPr lang="en-US" b="0" i="0" kern="0" dirty="0" smtClean="0"/>
              <a:t>Characterize density assimilation vs. </a:t>
            </a:r>
            <a:r>
              <a:rPr lang="en-US" b="0" i="0" kern="0" dirty="0" err="1" smtClean="0"/>
              <a:t>poloidal</a:t>
            </a:r>
            <a:r>
              <a:rPr lang="en-US" b="0" i="0" kern="0" dirty="0" smtClean="0"/>
              <a:t> location</a:t>
            </a:r>
          </a:p>
          <a:p>
            <a:r>
              <a:rPr lang="en-US" b="0" i="0" kern="0" dirty="0" smtClean="0"/>
              <a:t>Years 4 &amp; 5:</a:t>
            </a:r>
          </a:p>
          <a:p>
            <a:pPr lvl="1"/>
            <a:r>
              <a:rPr lang="en-US" b="0" i="0" kern="0" dirty="0" smtClean="0"/>
              <a:t>Utilize EPI system</a:t>
            </a:r>
          </a:p>
          <a:p>
            <a:pPr lvl="1"/>
            <a:r>
              <a:rPr lang="en-US" b="0" i="0" kern="0" dirty="0" smtClean="0"/>
              <a:t>Trigger the MGI system based on warning of an impending disruption</a:t>
            </a:r>
          </a:p>
          <a:p>
            <a:pPr lvl="2"/>
            <a:endParaRPr lang="en-US" sz="1800" b="0" i="0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8" name="Rectangle 7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1" name="Rectangle 10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 bwMode="auto">
          <a:xfrm>
            <a:off x="5617028" y="931207"/>
            <a:ext cx="0" cy="565359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85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953260"/>
            <a:ext cx="6032310" cy="54864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1:</a:t>
            </a:r>
          </a:p>
          <a:p>
            <a:pPr lvl="1"/>
            <a:r>
              <a:rPr lang="en-US" dirty="0" smtClean="0"/>
              <a:t>Examine thermal loading projections for ITER, including assumptions of </a:t>
            </a:r>
            <a:r>
              <a:rPr lang="en-US" dirty="0" err="1" smtClean="0"/>
              <a:t>axisymmetry</a:t>
            </a:r>
            <a:endParaRPr lang="en-US" dirty="0" smtClean="0"/>
          </a:p>
          <a:p>
            <a:r>
              <a:rPr lang="en-US" dirty="0" smtClean="0"/>
              <a:t>Years 2 &amp; 3:</a:t>
            </a:r>
            <a:endParaRPr lang="en-US" dirty="0"/>
          </a:p>
          <a:p>
            <a:pPr lvl="1"/>
            <a:r>
              <a:rPr lang="en-US" dirty="0" smtClean="0"/>
              <a:t>Investigate </a:t>
            </a:r>
            <a:r>
              <a:rPr lang="en-US" dirty="0"/>
              <a:t>halo current </a:t>
            </a:r>
            <a:r>
              <a:rPr lang="en-US" dirty="0" err="1" smtClean="0"/>
              <a:t>toroidal</a:t>
            </a:r>
            <a:r>
              <a:rPr lang="en-US" dirty="0" smtClean="0"/>
              <a:t> asymmetry and loading </a:t>
            </a:r>
            <a:r>
              <a:rPr lang="en-US" dirty="0"/>
              <a:t>on the center column, using newly installed center column shunt </a:t>
            </a:r>
            <a:r>
              <a:rPr lang="en-US" dirty="0" smtClean="0"/>
              <a:t>tiles</a:t>
            </a:r>
          </a:p>
          <a:p>
            <a:pPr lvl="1"/>
            <a:r>
              <a:rPr lang="en-US" dirty="0"/>
              <a:t>Upgrade shunt tile diagnostics for complete coverage of </a:t>
            </a:r>
            <a:r>
              <a:rPr lang="en-US" dirty="0" err="1"/>
              <a:t>divertor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Study spatial extent </a:t>
            </a:r>
            <a:r>
              <a:rPr lang="en-US" dirty="0"/>
              <a:t>and timing of the heat </a:t>
            </a:r>
            <a:r>
              <a:rPr lang="en-US" dirty="0" smtClean="0"/>
              <a:t>deposition during VDEs</a:t>
            </a:r>
            <a:endParaRPr lang="en-US" dirty="0"/>
          </a:p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Assess halo </a:t>
            </a:r>
            <a:r>
              <a:rPr lang="en-US" dirty="0"/>
              <a:t>current </a:t>
            </a:r>
            <a:r>
              <a:rPr lang="en-US" dirty="0" err="1"/>
              <a:t>scalings</a:t>
            </a:r>
            <a:r>
              <a:rPr lang="en-US" dirty="0"/>
              <a:t> using the full field and current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Study 3D and non-axisymmetric </a:t>
            </a:r>
            <a:r>
              <a:rPr lang="en-US" dirty="0"/>
              <a:t>effects on the </a:t>
            </a:r>
            <a:r>
              <a:rPr lang="en-US" dirty="0" err="1"/>
              <a:t>divertor</a:t>
            </a:r>
            <a:r>
              <a:rPr lang="en-US" dirty="0"/>
              <a:t> </a:t>
            </a:r>
            <a:r>
              <a:rPr lang="en-US" dirty="0" smtClean="0"/>
              <a:t>heat loading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800" dirty="0" smtClean="0"/>
              <a:t>NSTX-U will provide projections </a:t>
            </a:r>
            <a:r>
              <a:rPr lang="en-US" sz="2800" dirty="0"/>
              <a:t>of </a:t>
            </a:r>
            <a:r>
              <a:rPr lang="en-US" sz="2800" dirty="0" smtClean="0"/>
              <a:t>transient </a:t>
            </a:r>
            <a:r>
              <a:rPr lang="en-US" sz="2800" dirty="0"/>
              <a:t>heat </a:t>
            </a:r>
            <a:r>
              <a:rPr lang="en-US" sz="2800" dirty="0" smtClean="0"/>
              <a:t>loads and halo currents </a:t>
            </a:r>
            <a:r>
              <a:rPr lang="en-US" sz="2800" dirty="0"/>
              <a:t>for </a:t>
            </a:r>
            <a:r>
              <a:rPr lang="en-US" sz="2800" dirty="0" smtClean="0"/>
              <a:t>ITER and FNSF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28007" r="15330" b="13014"/>
          <a:stretch/>
        </p:blipFill>
        <p:spPr bwMode="auto">
          <a:xfrm>
            <a:off x="6173394" y="1917554"/>
            <a:ext cx="2808632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6173396" y="1675413"/>
            <a:ext cx="1797308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/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Halo current diagnostics</a:t>
            </a:r>
            <a:endParaRPr lang="en-US" sz="1200" b="0" i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26623" y="3797786"/>
            <a:ext cx="3246004" cy="2002272"/>
            <a:chOff x="5837499" y="2456615"/>
            <a:chExt cx="3246004" cy="2002272"/>
          </a:xfrm>
        </p:grpSpPr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7535090" y="4191362"/>
              <a:ext cx="752867" cy="26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i="0" dirty="0">
                  <a:solidFill>
                    <a:srgbClr val="000000"/>
                  </a:solidFill>
                </a:rPr>
                <a:t>Time [s]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837499" y="2456615"/>
              <a:ext cx="3246004" cy="1823451"/>
              <a:chOff x="5837499" y="2456615"/>
              <a:chExt cx="3246004" cy="1823451"/>
            </a:xfrm>
          </p:grpSpPr>
          <p:pic>
            <p:nvPicPr>
              <p:cNvPr id="8" name="Picture 8" descr="Screen shot 2012-09-24 at 4.51.45 A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38" r="13866" b="3732"/>
              <a:stretch/>
            </p:blipFill>
            <p:spPr bwMode="auto">
              <a:xfrm>
                <a:off x="6987659" y="2522561"/>
                <a:ext cx="1856096" cy="1507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9"/>
              <p:cNvSpPr txBox="1">
                <a:spLocks noChangeArrowheads="1"/>
              </p:cNvSpPr>
              <p:nvPr/>
            </p:nvSpPr>
            <p:spPr bwMode="auto">
              <a:xfrm>
                <a:off x="6705640" y="4027930"/>
                <a:ext cx="2377863" cy="252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100" i="0" dirty="0" smtClean="0">
                    <a:solidFill>
                      <a:srgbClr val="000000"/>
                    </a:solidFill>
                  </a:rPr>
                  <a:t>0.410               0.412               0.414</a:t>
                </a:r>
                <a:endParaRPr lang="en-US" sz="1100" i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10"/>
              <p:cNvSpPr txBox="1">
                <a:spLocks noChangeArrowheads="1"/>
              </p:cNvSpPr>
              <p:nvPr/>
            </p:nvSpPr>
            <p:spPr bwMode="auto">
              <a:xfrm>
                <a:off x="6312933" y="3074401"/>
                <a:ext cx="298768" cy="390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i="0" dirty="0" smtClean="0">
                    <a:solidFill>
                      <a:srgbClr val="000000"/>
                    </a:solidFill>
                    <a:latin typeface="Symbol" pitchFamily="18" charset="2"/>
                  </a:rPr>
                  <a:t>f</a:t>
                </a:r>
                <a:endParaRPr lang="en-US" sz="2000" i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Box 11"/>
              <p:cNvSpPr txBox="1">
                <a:spLocks noChangeArrowheads="1"/>
              </p:cNvSpPr>
              <p:nvPr/>
            </p:nvSpPr>
            <p:spPr bwMode="auto">
              <a:xfrm>
                <a:off x="6571626" y="2671830"/>
                <a:ext cx="401424" cy="1406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1pPr>
                <a:lvl2pPr marL="37931725" indent="-37474525"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2pPr>
                <a:lvl3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3pPr>
                <a:lvl4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4pPr>
                <a:lvl5pPr eaLnBrk="0" hangingPunct="0"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i="1">
                    <a:solidFill>
                      <a:srgbClr val="1822CD"/>
                    </a:solidFill>
                    <a:latin typeface="Helvetica" charset="0"/>
                    <a:cs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300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200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100</a:t>
                </a:r>
              </a:p>
              <a:p>
                <a:pPr algn="r" eaLnBrk="1" hangingPunct="1"/>
                <a:endParaRPr lang="en-US" sz="1400" i="0" dirty="0">
                  <a:solidFill>
                    <a:srgbClr val="000000"/>
                  </a:solidFill>
                </a:endParaRPr>
              </a:p>
              <a:p>
                <a:pPr algn="r" eaLnBrk="1" hangingPunct="1"/>
                <a:r>
                  <a:rPr lang="en-US" sz="1100" i="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37499" y="2456615"/>
                <a:ext cx="750225" cy="64633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 u="sng" dirty="0" smtClean="0">
                    <a:solidFill>
                      <a:schemeClr val="tx1"/>
                    </a:solidFill>
                    <a:latin typeface="+mn-lt"/>
                  </a:rPr>
                  <a:t>Halo current rotation</a:t>
                </a:r>
                <a:endParaRPr lang="en-US" b="0" i="0" u="sng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6038345" y="5810502"/>
            <a:ext cx="3115273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ITER high priority item:  ITER has vessel resonances at frequencies of rotating halo currents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617813" y="2831954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861683" y="3527562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942063" y="3619460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388700" y="3242232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092712" y="2656775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041001" y="2599828"/>
            <a:ext cx="125541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941676" y="1772235"/>
            <a:ext cx="1202324" cy="53651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-128" charset="0"/>
              </a:rPr>
              <a:t>     = Existing</a:t>
            </a:r>
            <a:endParaRPr lang="en-US" sz="1000" b="0" i="0" dirty="0">
              <a:solidFill>
                <a:srgbClr val="FF0000"/>
              </a:solidFill>
              <a:latin typeface="Helvetica" pitchFamily="-12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b="0" i="0" dirty="0" smtClean="0">
                <a:solidFill>
                  <a:srgbClr val="FF0000"/>
                </a:solidFill>
                <a:latin typeface="Helvetica" pitchFamily="-128" charset="0"/>
              </a:rPr>
              <a:t>     = Baseline plan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b="0" i="0" dirty="0" smtClean="0">
                <a:solidFill>
                  <a:srgbClr val="FF0000"/>
                </a:solidFill>
                <a:latin typeface="Helvetica" pitchFamily="-128" charset="0"/>
              </a:rPr>
              <a:t>(others incremental)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983062" y="1792668"/>
            <a:ext cx="109728" cy="1133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009776" y="2001723"/>
            <a:ext cx="54864" cy="5665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38345" y="987925"/>
            <a:ext cx="3105655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New diagnostic: high-speed IR thermography (ORNL)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0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Summary of NSTX-U 5 </a:t>
            </a:r>
            <a:r>
              <a:rPr lang="en-US" sz="3000" dirty="0"/>
              <a:t>y</a:t>
            </a:r>
            <a:r>
              <a:rPr lang="en-US" sz="3000" dirty="0" smtClean="0"/>
              <a:t>ear plan for </a:t>
            </a:r>
            <a:br>
              <a:rPr lang="en-US" sz="3000" dirty="0" smtClean="0"/>
            </a:br>
            <a:r>
              <a:rPr lang="en-US" sz="3000" dirty="0" smtClean="0"/>
              <a:t>Macroscopic Stability</a:t>
            </a:r>
            <a:endParaRPr lang="en-US" sz="3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084052"/>
            <a:ext cx="8839200" cy="5240548"/>
          </a:xfrm>
        </p:spPr>
        <p:txBody>
          <a:bodyPr/>
          <a:lstStyle/>
          <a:p>
            <a:r>
              <a:rPr lang="en-US" dirty="0"/>
              <a:t>MS research is </a:t>
            </a:r>
            <a:r>
              <a:rPr lang="en-US" dirty="0" smtClean="0"/>
              <a:t>establishing </a:t>
            </a:r>
            <a:r>
              <a:rPr lang="en-US" dirty="0"/>
              <a:t>the physics understanding and control capabilities needed for sustained stability of high performance ST </a:t>
            </a:r>
            <a:r>
              <a:rPr lang="en-US" dirty="0" smtClean="0"/>
              <a:t>plasmas</a:t>
            </a:r>
            <a:endParaRPr lang="en-US" dirty="0"/>
          </a:p>
          <a:p>
            <a:pPr lvl="1"/>
            <a:r>
              <a:rPr lang="en-US" dirty="0" smtClean="0"/>
              <a:t>In unexplored ST operational regime: low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, high </a:t>
            </a:r>
            <a:r>
              <a:rPr lang="el-GR" dirty="0" smtClean="0"/>
              <a:t>β</a:t>
            </a:r>
            <a:r>
              <a:rPr lang="en-US" dirty="0" smtClean="0"/>
              <a:t>, low l</a:t>
            </a:r>
            <a:r>
              <a:rPr lang="en-US" baseline="-25000" dirty="0" smtClean="0"/>
              <a:t>i</a:t>
            </a:r>
            <a:r>
              <a:rPr lang="en-US" dirty="0" smtClean="0"/>
              <a:t>, long pulse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NSTX-U will make critical contributions in the areas of: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dvancement of stability physics and control </a:t>
            </a:r>
            <a:r>
              <a:rPr lang="en-US" dirty="0"/>
              <a:t>to sustain macroscopic stability at low </a:t>
            </a:r>
            <a:r>
              <a:rPr lang="en-US" dirty="0" err="1" smtClean="0"/>
              <a:t>collisionality</a:t>
            </a:r>
            <a:endParaRPr lang="en-US" dirty="0" smtClean="0"/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3D field effects and </a:t>
            </a:r>
            <a:r>
              <a:rPr lang="en-US" dirty="0" smtClean="0"/>
              <a:t>providing the </a:t>
            </a:r>
            <a:r>
              <a:rPr lang="en-US" dirty="0"/>
              <a:t>physics basis for </a:t>
            </a:r>
            <a:r>
              <a:rPr lang="en-US" dirty="0" smtClean="0"/>
              <a:t>profile </a:t>
            </a:r>
            <a:r>
              <a:rPr lang="en-US" dirty="0"/>
              <a:t>control by 3D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disruption dynamics and </a:t>
            </a:r>
            <a:r>
              <a:rPr lang="en-US" dirty="0" smtClean="0"/>
              <a:t>developing </a:t>
            </a:r>
            <a:r>
              <a:rPr lang="en-US" dirty="0"/>
              <a:t>techniques for disruption prediction, avoidance, and </a:t>
            </a:r>
            <a:r>
              <a:rPr lang="en-US" dirty="0" smtClean="0"/>
              <a:t>mitigation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 smtClean="0"/>
              <a:t>MS research in NSTX-U will be greatly enriched, and have significantly greater impact on ITER, by having the NCC coils </a:t>
            </a:r>
            <a:endParaRPr lang="en-US" sz="2200" dirty="0" smtClean="0"/>
          </a:p>
          <a:p>
            <a:endParaRPr lang="en-US" sz="18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54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/>
              <a:t>Macroscopic stability group will provide the physics basis for long-pulse sustainment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8" y="1575753"/>
            <a:ext cx="3657600" cy="39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681"/>
          <p:cNvSpPr txBox="1">
            <a:spLocks noChangeArrowheads="1"/>
          </p:cNvSpPr>
          <p:nvPr/>
        </p:nvSpPr>
        <p:spPr bwMode="auto">
          <a:xfrm>
            <a:off x="6502190" y="976252"/>
            <a:ext cx="26418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 b="0" i="0" dirty="0" err="1">
                <a:solidFill>
                  <a:srgbClr val="0000FF"/>
                </a:solidFill>
                <a:latin typeface="+mn-lt"/>
                <a:cs typeface="Calibri" pitchFamily="34" charset="0"/>
              </a:rPr>
              <a:t>P</a:t>
            </a:r>
            <a:r>
              <a:rPr lang="en-US" sz="2000" b="0" i="0" dirty="0" err="1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oloidal</a:t>
            </a:r>
            <a:r>
              <a:rPr lang="en-US" sz="2000" b="0" i="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b="0" i="0" dirty="0">
                <a:solidFill>
                  <a:srgbClr val="0000FF"/>
                </a:solidFill>
                <a:latin typeface="+mn-lt"/>
                <a:cs typeface="Calibri" pitchFamily="34" charset="0"/>
              </a:rPr>
              <a:t>sensors (</a:t>
            </a:r>
            <a:r>
              <a:rPr lang="en-US" sz="2000" b="0" i="0" dirty="0" err="1">
                <a:solidFill>
                  <a:srgbClr val="0000FF"/>
                </a:solidFill>
                <a:latin typeface="+mn-lt"/>
                <a:cs typeface="Calibri" pitchFamily="34" charset="0"/>
              </a:rPr>
              <a:t>B</a:t>
            </a:r>
            <a:r>
              <a:rPr lang="en-US" sz="2000" b="0" i="0" baseline="-25000" dirty="0" err="1">
                <a:solidFill>
                  <a:srgbClr val="0000FF"/>
                </a:solidFill>
                <a:latin typeface="+mn-lt"/>
                <a:cs typeface="Calibri" pitchFamily="34" charset="0"/>
              </a:rPr>
              <a:t>p</a:t>
            </a:r>
            <a:r>
              <a:rPr lang="en-US" sz="2000" b="0" i="0" dirty="0">
                <a:solidFill>
                  <a:srgbClr val="0000FF"/>
                </a:solidFill>
                <a:latin typeface="+mn-lt"/>
                <a:cs typeface="Calibri" pitchFamily="34" charset="0"/>
              </a:rPr>
              <a:t>)</a:t>
            </a:r>
          </a:p>
        </p:txBody>
      </p:sp>
      <p:sp>
        <p:nvSpPr>
          <p:cNvPr id="6" name="Line 5682"/>
          <p:cNvSpPr>
            <a:spLocks noChangeShapeType="1"/>
          </p:cNvSpPr>
          <p:nvPr/>
        </p:nvSpPr>
        <p:spPr bwMode="auto">
          <a:xfrm flipH="1">
            <a:off x="3454400" y="4518026"/>
            <a:ext cx="2285790" cy="339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683"/>
          <p:cNvSpPr>
            <a:spLocks noChangeShapeType="1"/>
          </p:cNvSpPr>
          <p:nvPr/>
        </p:nvSpPr>
        <p:spPr bwMode="auto">
          <a:xfrm>
            <a:off x="7345426" y="4209264"/>
            <a:ext cx="1442763" cy="69656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5684"/>
          <p:cNvSpPr txBox="1">
            <a:spLocks noChangeArrowheads="1"/>
          </p:cNvSpPr>
          <p:nvPr/>
        </p:nvSpPr>
        <p:spPr bwMode="auto">
          <a:xfrm>
            <a:off x="7897208" y="4905829"/>
            <a:ext cx="12772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sz="2000" b="0" i="0" dirty="0">
                <a:solidFill>
                  <a:srgbClr val="0000FF"/>
                </a:solidFill>
                <a:latin typeface="+mn-lt"/>
                <a:cs typeface="Calibri" pitchFamily="34" charset="0"/>
              </a:rPr>
              <a:t>R</a:t>
            </a:r>
            <a:r>
              <a:rPr lang="en-US" sz="2000" b="0" i="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adial </a:t>
            </a:r>
            <a:r>
              <a:rPr lang="en-US" sz="2000" b="0" i="0" dirty="0">
                <a:solidFill>
                  <a:srgbClr val="0000FF"/>
                </a:solidFill>
                <a:latin typeface="+mn-lt"/>
                <a:cs typeface="Calibri" pitchFamily="34" charset="0"/>
              </a:rPr>
              <a:t>sensors (B</a:t>
            </a:r>
            <a:r>
              <a:rPr lang="en-US" sz="2000" b="0" i="0" baseline="-25000" dirty="0">
                <a:solidFill>
                  <a:srgbClr val="0000FF"/>
                </a:solidFill>
                <a:latin typeface="+mn-lt"/>
                <a:cs typeface="Calibri" pitchFamily="34" charset="0"/>
              </a:rPr>
              <a:t>r</a:t>
            </a:r>
            <a:r>
              <a:rPr lang="en-US" sz="2000" b="0" i="0" dirty="0">
                <a:solidFill>
                  <a:srgbClr val="0000FF"/>
                </a:solidFill>
                <a:latin typeface="+mn-lt"/>
                <a:cs typeface="Calibri" pitchFamily="34" charset="0"/>
              </a:rPr>
              <a:t>)</a:t>
            </a:r>
          </a:p>
        </p:txBody>
      </p:sp>
      <p:sp>
        <p:nvSpPr>
          <p:cNvPr id="9" name="Line 5685"/>
          <p:cNvSpPr>
            <a:spLocks noChangeShapeType="1"/>
          </p:cNvSpPr>
          <p:nvPr/>
        </p:nvSpPr>
        <p:spPr bwMode="auto">
          <a:xfrm flipV="1">
            <a:off x="7694246" y="1376362"/>
            <a:ext cx="459154" cy="190967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5686"/>
          <p:cNvSpPr txBox="1">
            <a:spLocks noChangeArrowheads="1"/>
          </p:cNvSpPr>
          <p:nvPr/>
        </p:nvSpPr>
        <p:spPr bwMode="auto">
          <a:xfrm>
            <a:off x="4368990" y="1376363"/>
            <a:ext cx="12410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b="0" i="0" dirty="0">
                <a:solidFill>
                  <a:srgbClr val="31C342"/>
                </a:solidFill>
                <a:latin typeface="+mn-lt"/>
                <a:cs typeface="Calibri" pitchFamily="34" charset="0"/>
              </a:rPr>
              <a:t>Stabilizer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b="0" i="0" dirty="0">
                <a:solidFill>
                  <a:srgbClr val="31C342"/>
                </a:solidFill>
                <a:latin typeface="+mn-lt"/>
                <a:cs typeface="Calibri" pitchFamily="34" charset="0"/>
              </a:rPr>
              <a:t>plates</a:t>
            </a:r>
          </a:p>
        </p:txBody>
      </p:sp>
      <p:sp>
        <p:nvSpPr>
          <p:cNvPr id="12" name="Line 5687"/>
          <p:cNvSpPr>
            <a:spLocks noChangeShapeType="1"/>
          </p:cNvSpPr>
          <p:nvPr/>
        </p:nvSpPr>
        <p:spPr bwMode="auto">
          <a:xfrm flipH="1" flipV="1">
            <a:off x="5102224" y="2028824"/>
            <a:ext cx="1765300" cy="1054441"/>
          </a:xfrm>
          <a:prstGeom prst="line">
            <a:avLst/>
          </a:prstGeom>
          <a:noFill/>
          <a:ln w="38100">
            <a:solidFill>
              <a:srgbClr val="31C34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5688"/>
          <p:cNvSpPr txBox="1">
            <a:spLocks noChangeArrowheads="1"/>
          </p:cNvSpPr>
          <p:nvPr/>
        </p:nvSpPr>
        <p:spPr bwMode="auto">
          <a:xfrm>
            <a:off x="40104" y="1022350"/>
            <a:ext cx="481492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>
                <a:cs typeface="Calibri" pitchFamily="34" charset="0"/>
              </a:rPr>
              <a:t>Uniqueness of NSTX/NSTX-U:</a:t>
            </a:r>
          </a:p>
          <a:p>
            <a:pPr lvl="1"/>
            <a:r>
              <a:rPr lang="en-US" b="0" i="0" kern="0" dirty="0" smtClean="0">
                <a:cs typeface="Calibri" pitchFamily="34" charset="0"/>
              </a:rPr>
              <a:t>high </a:t>
            </a:r>
            <a:r>
              <a:rPr lang="el-GR" b="0" i="0" kern="0" dirty="0" smtClean="0">
                <a:cs typeface="Calibri" pitchFamily="34" charset="0"/>
              </a:rPr>
              <a:t>β</a:t>
            </a:r>
            <a:r>
              <a:rPr lang="en-US" b="0" i="0" kern="0" dirty="0" smtClean="0">
                <a:cs typeface="Calibri" pitchFamily="34" charset="0"/>
              </a:rPr>
              <a:t> above no-wall limit, high rotation with strong NTV braking</a:t>
            </a:r>
          </a:p>
          <a:p>
            <a:r>
              <a:rPr lang="en-US" b="0" i="0" kern="0" dirty="0" smtClean="0">
                <a:cs typeface="Calibri" pitchFamily="34" charset="0"/>
              </a:rPr>
              <a:t>Accomplishments in NSTX:</a:t>
            </a:r>
          </a:p>
          <a:p>
            <a:pPr lvl="1"/>
            <a:r>
              <a:rPr lang="en-US" b="0" i="0" kern="0" dirty="0" smtClean="0">
                <a:cs typeface="Calibri" pitchFamily="34" charset="0"/>
              </a:rPr>
              <a:t>EF correction; RWM active control </a:t>
            </a:r>
          </a:p>
          <a:p>
            <a:pPr lvl="1"/>
            <a:r>
              <a:rPr lang="en-US" b="0" i="0" kern="0" dirty="0" smtClean="0">
                <a:cs typeface="Calibri" pitchFamily="34" charset="0"/>
              </a:rPr>
              <a:t>Comparison of kinetic RWM stabilization theory to experiments</a:t>
            </a:r>
          </a:p>
          <a:p>
            <a:pPr lvl="1"/>
            <a:r>
              <a:rPr lang="en-US" b="0" i="0" kern="0" dirty="0" smtClean="0">
                <a:cs typeface="Calibri" pitchFamily="34" charset="0"/>
              </a:rPr>
              <a:t>NTV physics for magnetic braking</a:t>
            </a:r>
          </a:p>
          <a:p>
            <a:pPr lvl="1"/>
            <a:r>
              <a:rPr lang="en-US" b="0" i="0" kern="0" dirty="0" smtClean="0">
                <a:cs typeface="Calibri" pitchFamily="34" charset="0"/>
              </a:rPr>
              <a:t>Disruption prediction algorithm and halo current measurements</a:t>
            </a:r>
            <a:endParaRPr lang="en-US" sz="1000" b="0" i="0" kern="0" dirty="0" smtClean="0">
              <a:cs typeface="Calibri" pitchFamily="34" charset="0"/>
            </a:endParaRPr>
          </a:p>
          <a:p>
            <a:r>
              <a:rPr lang="en-US" b="0" i="0" kern="0" dirty="0" err="1" smtClean="0">
                <a:solidFill>
                  <a:srgbClr val="FF0000"/>
                </a:solidFill>
                <a:cs typeface="Calibri" pitchFamily="34" charset="0"/>
              </a:rPr>
              <a:t>Midplane</a:t>
            </a:r>
            <a:r>
              <a:rPr lang="en-US" b="0" i="0" kern="0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b="0" i="0" kern="0" dirty="0" smtClean="0">
                <a:solidFill>
                  <a:srgbClr val="F70606"/>
                </a:solidFill>
                <a:cs typeface="Calibri" pitchFamily="34" charset="0"/>
              </a:rPr>
              <a:t>control coils</a:t>
            </a:r>
            <a:endParaRPr lang="en-US" b="0" i="0" kern="0" dirty="0" smtClean="0">
              <a:cs typeface="Calibri" pitchFamily="34" charset="0"/>
            </a:endParaRPr>
          </a:p>
          <a:p>
            <a:pPr lvl="1"/>
            <a:r>
              <a:rPr lang="en-US" b="0" i="0" kern="0" dirty="0" smtClean="0">
                <a:cs typeface="Calibri" pitchFamily="34" charset="0"/>
              </a:rPr>
              <a:t>n = 1 – 3 error field correction</a:t>
            </a:r>
          </a:p>
          <a:p>
            <a:pPr lvl="1"/>
            <a:r>
              <a:rPr lang="en-US" b="0" i="0" kern="0" dirty="0">
                <a:cs typeface="Calibri" pitchFamily="34" charset="0"/>
              </a:rPr>
              <a:t>M</a:t>
            </a:r>
            <a:r>
              <a:rPr lang="en-US" b="0" i="0" kern="0" dirty="0" smtClean="0">
                <a:cs typeface="Calibri" pitchFamily="34" charset="0"/>
              </a:rPr>
              <a:t>agnetic braking of </a:t>
            </a:r>
            <a:r>
              <a:rPr lang="el-GR" b="0" i="0" kern="0" dirty="0" smtClean="0">
                <a:cs typeface="Calibri" pitchFamily="34" charset="0"/>
              </a:rPr>
              <a:t>ω</a:t>
            </a:r>
            <a:r>
              <a:rPr lang="el-GR" b="0" i="0" kern="0" baseline="-25000" dirty="0" smtClean="0">
                <a:cs typeface="Calibri" pitchFamily="34" charset="0"/>
              </a:rPr>
              <a:t>φ</a:t>
            </a:r>
            <a:r>
              <a:rPr lang="en-US" b="0" i="0" kern="0" dirty="0" smtClean="0">
                <a:cs typeface="Calibri" pitchFamily="34" charset="0"/>
              </a:rPr>
              <a:t> by NTV</a:t>
            </a:r>
          </a:p>
        </p:txBody>
      </p:sp>
      <p:sp>
        <p:nvSpPr>
          <p:cNvPr id="13" name="Rectangle 5688"/>
          <p:cNvSpPr txBox="1">
            <a:spLocks noChangeArrowheads="1"/>
          </p:cNvSpPr>
          <p:nvPr/>
        </p:nvSpPr>
        <p:spPr bwMode="auto">
          <a:xfrm>
            <a:off x="36291" y="5804814"/>
            <a:ext cx="9107709" cy="11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0" i="0" kern="0" dirty="0" smtClean="0">
                <a:cs typeface="Calibri" pitchFamily="34" charset="0"/>
              </a:rPr>
              <a:t>n = 1 active RWM control with: combined B</a:t>
            </a:r>
            <a:r>
              <a:rPr lang="en-US" b="0" i="0" kern="0" baseline="-25000" dirty="0" smtClean="0">
                <a:cs typeface="Calibri" pitchFamily="34" charset="0"/>
              </a:rPr>
              <a:t>r</a:t>
            </a:r>
            <a:r>
              <a:rPr lang="en-US" b="0" i="0" kern="0" dirty="0" smtClean="0">
                <a:cs typeface="Calibri" pitchFamily="34" charset="0"/>
              </a:rPr>
              <a:t> and </a:t>
            </a:r>
            <a:r>
              <a:rPr lang="en-US" b="0" i="0" kern="0" dirty="0" err="1" smtClean="0">
                <a:cs typeface="Calibri" pitchFamily="34" charset="0"/>
              </a:rPr>
              <a:t>B</a:t>
            </a:r>
            <a:r>
              <a:rPr lang="en-US" b="0" i="0" kern="0" baseline="-25000" dirty="0" err="1" smtClean="0">
                <a:cs typeface="Calibri" pitchFamily="34" charset="0"/>
              </a:rPr>
              <a:t>p</a:t>
            </a:r>
            <a:r>
              <a:rPr lang="en-US" b="0" i="0" kern="0" dirty="0" smtClean="0">
                <a:cs typeface="Calibri" pitchFamily="34" charset="0"/>
              </a:rPr>
              <a:t> PID control or model-based </a:t>
            </a:r>
            <a:r>
              <a:rPr lang="en-US" b="0" i="0" kern="0" dirty="0">
                <a:cs typeface="Calibri" pitchFamily="34" charset="0"/>
              </a:rPr>
              <a:t>RWM state-space (RWMSC) active </a:t>
            </a:r>
            <a:r>
              <a:rPr lang="en-US" b="0" i="0" kern="0" dirty="0" smtClean="0">
                <a:cs typeface="Calibri" pitchFamily="34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7945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939612"/>
            <a:ext cx="9144000" cy="1189438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Through </a:t>
            </a:r>
            <a:r>
              <a:rPr lang="en-US" dirty="0"/>
              <a:t>the experimental outage, </a:t>
            </a:r>
            <a:r>
              <a:rPr lang="en-US" dirty="0" smtClean="0"/>
              <a:t>our group: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aintains </a:t>
            </a:r>
            <a:r>
              <a:rPr lang="en-US" dirty="0"/>
              <a:t>contributions to five </a:t>
            </a:r>
            <a:r>
              <a:rPr lang="en-US" dirty="0" smtClean="0"/>
              <a:t>joint experiments </a:t>
            </a:r>
            <a:r>
              <a:rPr lang="en-US" dirty="0"/>
              <a:t>and two working </a:t>
            </a:r>
            <a:r>
              <a:rPr lang="en-US" dirty="0" smtClean="0"/>
              <a:t>groups</a:t>
            </a:r>
          </a:p>
          <a:p>
            <a:pPr lvl="2"/>
            <a:r>
              <a:rPr lang="en-US" dirty="0" smtClean="0"/>
              <a:t>leads </a:t>
            </a:r>
            <a:r>
              <a:rPr lang="en-US" dirty="0"/>
              <a:t>the MDC-2 joint experiment / analysis on RWM </a:t>
            </a:r>
            <a:r>
              <a:rPr lang="en-US" dirty="0" smtClean="0"/>
              <a:t>physics</a:t>
            </a:r>
            <a:endParaRPr lang="en-US" dirty="0"/>
          </a:p>
          <a:p>
            <a:pPr lvl="2"/>
            <a:r>
              <a:rPr lang="en-US" dirty="0"/>
              <a:t>co-leads the Working Group 7 effort on aspects of active mode </a:t>
            </a:r>
            <a:r>
              <a:rPr lang="en-US" dirty="0" smtClean="0"/>
              <a:t>control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Communicated </a:t>
            </a:r>
            <a:r>
              <a:rPr lang="en-US" dirty="0"/>
              <a:t>NSTX research bi-annually at each ITPA MHD Stability group meeting for many </a:t>
            </a:r>
            <a:r>
              <a:rPr lang="en-US" dirty="0" smtClean="0"/>
              <a:t>years</a:t>
            </a:r>
            <a:endParaRPr lang="en-US" dirty="0"/>
          </a:p>
          <a:p>
            <a:pPr lvl="1"/>
            <a:r>
              <a:rPr lang="en-US" dirty="0"/>
              <a:t>Led two elements of the recent ITPA Integrated Plasma Control Working Group study, led by Dr. Joseph Snipes of </a:t>
            </a:r>
            <a:r>
              <a:rPr lang="en-US" dirty="0" smtClean="0"/>
              <a:t>ITER</a:t>
            </a:r>
            <a:endParaRPr lang="en-US" dirty="0"/>
          </a:p>
          <a:p>
            <a:pPr lvl="2"/>
            <a:r>
              <a:rPr lang="en-US" dirty="0"/>
              <a:t>also contributed with direct calculations for ITER on RWM and error field control associated with this effort. 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NSTX-U macroscopic stability research </a:t>
            </a:r>
            <a:r>
              <a:rPr lang="en-US" sz="2800" dirty="0"/>
              <a:t>is directly coupled to ITER through the ITPA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25442"/>
              </p:ext>
            </p:extLst>
          </p:nvPr>
        </p:nvGraphicFramePr>
        <p:xfrm>
          <a:off x="174009" y="2549636"/>
          <a:ext cx="8686801" cy="121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/>
                <a:gridCol w="3581400"/>
                <a:gridCol w="762000"/>
                <a:gridCol w="3581401"/>
              </a:tblGrid>
              <a:tr h="274484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3333CC"/>
                          </a:solidFill>
                        </a:rPr>
                        <a:t>MHD</a:t>
                      </a:r>
                      <a:endParaRPr lang="en-US" sz="11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MDC-2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Joint experiments on resistive wall mode</a:t>
                      </a:r>
                      <a:r>
                        <a:rPr lang="en-US" sz="1000" baseline="0" dirty="0" smtClean="0"/>
                        <a:t> physics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MDC-17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Active disruption avoidance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MDC-8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Current drive prevention/stabilization of NTMs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MDC-18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Evaluation of axisymmetric control aspects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MDC-15</a:t>
                      </a:r>
                      <a:endParaRPr lang="en-US" sz="9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Disruption database development</a:t>
                      </a:r>
                      <a:endParaRPr lang="en-US" sz="9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MDC-21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Global mode stabilization for disruption prediction and avoidance (proposed)</a:t>
                      </a:r>
                      <a:endParaRPr lang="en-US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5733174"/>
            <a:ext cx="9144000" cy="81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NSTX-U </a:t>
            </a:r>
            <a:r>
              <a:rPr lang="en-US" b="0" i="0" kern="0" dirty="0"/>
              <a:t>stability research plans expand this effort in the coming five year </a:t>
            </a:r>
            <a:r>
              <a:rPr lang="en-US" b="0" i="0" kern="0" dirty="0" smtClean="0"/>
              <a:t>period.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40650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962400" y="4622104"/>
            <a:ext cx="5218113" cy="2133600"/>
            <a:chOff x="2496" y="2395"/>
            <a:chExt cx="3287" cy="134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6" y="2395"/>
              <a:ext cx="328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" y="2395"/>
              <a:ext cx="1496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814" y="3452"/>
              <a:ext cx="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t (s)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569" y="2740"/>
              <a:ext cx="1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635" y="3005"/>
              <a:ext cx="12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69" y="2480"/>
              <a:ext cx="19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605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088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563" y="3373"/>
              <a:ext cx="30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0.60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" y="2402"/>
              <a:ext cx="1487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5336" y="3439"/>
              <a:ext cx="31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t (s)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4093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4576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0.58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5051" y="3370"/>
              <a:ext cx="2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0.60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2840" y="2586"/>
              <a:ext cx="15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909" y="2585"/>
              <a:ext cx="16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003" y="2662"/>
              <a:ext cx="9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3055" y="2586"/>
              <a:ext cx="14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dirty="0" smtClean="0"/>
              <a:t>Dual component (B</a:t>
            </a:r>
            <a:r>
              <a:rPr lang="en-US" baseline="-25000" dirty="0" smtClean="0"/>
              <a:t>R</a:t>
            </a:r>
            <a:r>
              <a:rPr lang="en-US" dirty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) PID </a:t>
            </a:r>
            <a:r>
              <a:rPr lang="en-US" dirty="0"/>
              <a:t>and state space </a:t>
            </a:r>
            <a:r>
              <a:rPr lang="en-US" dirty="0" smtClean="0"/>
              <a:t>control</a:t>
            </a:r>
            <a:endParaRPr lang="en-US" sz="2400" dirty="0"/>
          </a:p>
        </p:txBody>
      </p:sp>
      <p:pic>
        <p:nvPicPr>
          <p:cNvPr id="67" name="Picture 8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19630" r="9802" b="16743"/>
          <a:stretch/>
        </p:blipFill>
        <p:spPr bwMode="auto">
          <a:xfrm>
            <a:off x="5578665" y="1175077"/>
            <a:ext cx="303533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703189" y="2782257"/>
            <a:ext cx="13497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600" b="0" i="0" dirty="0" err="1" smtClean="0">
                <a:solidFill>
                  <a:srgbClr val="000000"/>
                </a:solidFill>
                <a:latin typeface="Helvetica" charset="0"/>
              </a:rPr>
              <a:t>t</a:t>
            </a:r>
            <a:r>
              <a:rPr lang="en-US" sz="1600" b="0" i="0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latin typeface="Helvetica" charset="0"/>
              </a:rPr>
              <a:t>(s)   (model)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6772724" y="2320002"/>
            <a:ext cx="905696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000000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000000"/>
                </a:solidFill>
                <a:latin typeface="Arial" pitchFamily="34" charset="0"/>
              </a:rPr>
              <a:t>180</a:t>
            </a:r>
            <a:r>
              <a:rPr lang="en-US" sz="12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1" name="Text Box 12"/>
          <p:cNvSpPr txBox="1">
            <a:spLocks noChangeArrowheads="1"/>
          </p:cNvSpPr>
          <p:nvPr/>
        </p:nvSpPr>
        <p:spPr bwMode="auto">
          <a:xfrm>
            <a:off x="7223791" y="1698232"/>
            <a:ext cx="820738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FF0000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90</a:t>
            </a:r>
            <a:r>
              <a:rPr lang="en-US" sz="1200" b="0" i="0" baseline="30000" dirty="0">
                <a:solidFill>
                  <a:srgbClr val="FF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6092489" y="1508664"/>
            <a:ext cx="735778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200" b="0" i="0" dirty="0" smtClean="0">
                <a:solidFill>
                  <a:srgbClr val="0000FF"/>
                </a:solidFill>
                <a:latin typeface="Helvetica" charset="0"/>
              </a:rPr>
              <a:t>phase = </a:t>
            </a:r>
            <a:r>
              <a:rPr lang="en-US" sz="12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2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7435" y="925301"/>
            <a:ext cx="34504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C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alculation of B</a:t>
            </a:r>
            <a:r>
              <a:rPr lang="en-US" sz="1600" b="0" i="0" u="sng" baseline="-25000" dirty="0" smtClean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</a:t>
            </a:r>
            <a:r>
              <a:rPr lang="en-US" sz="1600" b="0" i="0" u="sng" dirty="0" err="1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control (VALEN)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0" name="Text Box 57"/>
          <p:cNvSpPr txBox="1">
            <a:spLocks noChangeArrowheads="1"/>
          </p:cNvSpPr>
          <p:nvPr/>
        </p:nvSpPr>
        <p:spPr bwMode="auto">
          <a:xfrm>
            <a:off x="5320653" y="2159112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2.4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2" name="Text Box 57"/>
          <p:cNvSpPr txBox="1">
            <a:spLocks noChangeArrowheads="1"/>
          </p:cNvSpPr>
          <p:nvPr/>
        </p:nvSpPr>
        <p:spPr bwMode="auto">
          <a:xfrm>
            <a:off x="5320653" y="1645433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2.6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4" name="Text Box 57"/>
          <p:cNvSpPr txBox="1">
            <a:spLocks noChangeArrowheads="1"/>
          </p:cNvSpPr>
          <p:nvPr/>
        </p:nvSpPr>
        <p:spPr bwMode="auto">
          <a:xfrm>
            <a:off x="5330199" y="1151231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2.8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5" name="Text Box 57"/>
          <p:cNvSpPr txBox="1">
            <a:spLocks noChangeArrowheads="1"/>
          </p:cNvSpPr>
          <p:nvPr/>
        </p:nvSpPr>
        <p:spPr bwMode="auto">
          <a:xfrm>
            <a:off x="5495835" y="2629703"/>
            <a:ext cx="248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6" name="Text Box 57"/>
          <p:cNvSpPr txBox="1">
            <a:spLocks noChangeArrowheads="1"/>
          </p:cNvSpPr>
          <p:nvPr/>
        </p:nvSpPr>
        <p:spPr bwMode="auto">
          <a:xfrm>
            <a:off x="6384290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0.04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9" name="Text Box 57"/>
          <p:cNvSpPr txBox="1">
            <a:spLocks noChangeArrowheads="1"/>
          </p:cNvSpPr>
          <p:nvPr/>
        </p:nvSpPr>
        <p:spPr bwMode="auto">
          <a:xfrm>
            <a:off x="7336827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0.08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0" name="Text Box 57"/>
          <p:cNvSpPr txBox="1">
            <a:spLocks noChangeArrowheads="1"/>
          </p:cNvSpPr>
          <p:nvPr/>
        </p:nvSpPr>
        <p:spPr bwMode="auto">
          <a:xfrm>
            <a:off x="8284375" y="2629703"/>
            <a:ext cx="3478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Helvetica" charset="0"/>
              </a:rPr>
              <a:t>0.12</a:t>
            </a:r>
            <a:endParaRPr lang="en-US" sz="1400" b="0" i="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1182950" y="1257179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4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309584" y="2190770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3218" y="2190770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9383" y="2317692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7216" y="3301318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 flipV="1">
            <a:off x="1500650" y="2649523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305524" y="3301318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2111006" y="2747372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2766825" y="2781386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 flipV="1">
            <a:off x="2722479" y="2797486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3746701" y="3255075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199484" y="225193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199484" y="249966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199484" y="2753506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199484" y="300123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217302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52" name="Text Box 54"/>
          <p:cNvSpPr txBox="1">
            <a:spLocks noChangeArrowheads="1"/>
          </p:cNvSpPr>
          <p:nvPr/>
        </p:nvSpPr>
        <p:spPr bwMode="auto">
          <a:xfrm>
            <a:off x="787484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1349156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54" name="Text Box 56"/>
          <p:cNvSpPr txBox="1">
            <a:spLocks noChangeArrowheads="1"/>
          </p:cNvSpPr>
          <p:nvPr/>
        </p:nvSpPr>
        <p:spPr bwMode="auto">
          <a:xfrm>
            <a:off x="1919538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2481210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56" name="Text Box 58"/>
          <p:cNvSpPr txBox="1">
            <a:spLocks noChangeArrowheads="1"/>
          </p:cNvSpPr>
          <p:nvPr/>
        </p:nvSpPr>
        <p:spPr bwMode="auto">
          <a:xfrm>
            <a:off x="3046939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3608610" y="3155679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59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309584" y="1163900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419685" y="1278587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738698" y="1257179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199484" y="11746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199484" y="1468205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199484" y="1761806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199484" y="201717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492832" y="916312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018867" y="1805144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2038048" y="2087279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cxnSp>
        <p:nvCxnSpPr>
          <p:cNvPr id="92" name="Straight Connector 91"/>
          <p:cNvCxnSpPr/>
          <p:nvPr/>
        </p:nvCxnSpPr>
        <p:spPr bwMode="auto">
          <a:xfrm>
            <a:off x="0" y="3768696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Line 24"/>
          <p:cNvSpPr>
            <a:spLocks noChangeShapeType="1"/>
          </p:cNvSpPr>
          <p:nvPr/>
        </p:nvSpPr>
        <p:spPr bwMode="auto">
          <a:xfrm>
            <a:off x="1191758" y="1294308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97" name="Text Box 23"/>
          <p:cNvSpPr txBox="1">
            <a:spLocks noChangeArrowheads="1"/>
          </p:cNvSpPr>
          <p:nvPr/>
        </p:nvSpPr>
        <p:spPr bwMode="auto">
          <a:xfrm>
            <a:off x="1315621" y="1190325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98" name="Line 25"/>
          <p:cNvSpPr>
            <a:spLocks noChangeShapeType="1"/>
          </p:cNvSpPr>
          <p:nvPr/>
        </p:nvSpPr>
        <p:spPr bwMode="auto">
          <a:xfrm>
            <a:off x="1182950" y="1277057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99" name="Line 27"/>
          <p:cNvSpPr>
            <a:spLocks noChangeShapeType="1"/>
          </p:cNvSpPr>
          <p:nvPr/>
        </p:nvSpPr>
        <p:spPr bwMode="auto">
          <a:xfrm>
            <a:off x="335813" y="2789840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7" y="4006170"/>
            <a:ext cx="1795013" cy="196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 Box 22"/>
          <p:cNvSpPr txBox="1">
            <a:spLocks noChangeArrowheads="1"/>
          </p:cNvSpPr>
          <p:nvPr/>
        </p:nvSpPr>
        <p:spPr bwMode="auto">
          <a:xfrm>
            <a:off x="1709390" y="3883059"/>
            <a:ext cx="26300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RWM State Space Controller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58" name="Text Box 5"/>
          <p:cNvSpPr txBox="1">
            <a:spLocks noChangeArrowheads="1"/>
          </p:cNvSpPr>
          <p:nvPr/>
        </p:nvSpPr>
        <p:spPr bwMode="auto">
          <a:xfrm>
            <a:off x="4285093" y="4580099"/>
            <a:ext cx="1257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rgbClr val="0000FF"/>
                </a:solidFill>
              </a:rPr>
              <a:t>No NBI port</a:t>
            </a:r>
            <a:endParaRPr lang="en-US" sz="1600" b="0" i="0" u="sng" kern="0" dirty="0">
              <a:solidFill>
                <a:srgbClr val="0000FF"/>
              </a:solidFill>
            </a:endParaRPr>
          </a:p>
        </p:txBody>
      </p:sp>
      <p:cxnSp>
        <p:nvCxnSpPr>
          <p:cNvPr id="169" name="Straight Arrow Connector 168"/>
          <p:cNvCxnSpPr/>
          <p:nvPr/>
        </p:nvCxnSpPr>
        <p:spPr bwMode="auto">
          <a:xfrm flipV="1">
            <a:off x="2133600" y="4941980"/>
            <a:ext cx="1482034" cy="15485"/>
          </a:xfrm>
          <a:prstGeom prst="straightConnector1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" name="Text Box 5"/>
          <p:cNvSpPr txBox="1">
            <a:spLocks noChangeArrowheads="1"/>
          </p:cNvSpPr>
          <p:nvPr/>
        </p:nvSpPr>
        <p:spPr bwMode="auto">
          <a:xfrm>
            <a:off x="2285095" y="4353127"/>
            <a:ext cx="109818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 smtClean="0">
                <a:solidFill>
                  <a:srgbClr val="0000FF"/>
                </a:solidFill>
              </a:rPr>
              <a:t>3D wall,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>
                <a:solidFill>
                  <a:srgbClr val="0000FF"/>
                </a:solidFill>
              </a:rPr>
              <a:t>p</a:t>
            </a:r>
            <a:r>
              <a:rPr lang="en-US" sz="1800" b="0" i="0" kern="0" dirty="0" smtClean="0">
                <a:solidFill>
                  <a:srgbClr val="0000FF"/>
                </a:solidFill>
              </a:rPr>
              <a:t>orts,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 i="0" kern="0" dirty="0">
                <a:solidFill>
                  <a:srgbClr val="0000FF"/>
                </a:solidFill>
              </a:rPr>
              <a:t>m</a:t>
            </a:r>
            <a:r>
              <a:rPr lang="en-US" sz="1800" b="0" i="0" kern="0" dirty="0" smtClean="0">
                <a:solidFill>
                  <a:srgbClr val="0000FF"/>
                </a:solidFill>
              </a:rPr>
              <a:t>ode currents</a:t>
            </a:r>
            <a:endParaRPr lang="en-US" sz="1800" b="0" i="0" kern="0" dirty="0">
              <a:solidFill>
                <a:srgbClr val="0000FF"/>
              </a:solidFill>
            </a:endParaRPr>
          </a:p>
        </p:txBody>
      </p:sp>
      <p:sp>
        <p:nvSpPr>
          <p:cNvPr id="171" name="Text Box 7"/>
          <p:cNvSpPr txBox="1">
            <a:spLocks noChangeArrowheads="1"/>
          </p:cNvSpPr>
          <p:nvPr/>
        </p:nvSpPr>
        <p:spPr bwMode="auto">
          <a:xfrm rot="16200000">
            <a:off x="2994791" y="5386217"/>
            <a:ext cx="18306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  <a:defRPr/>
            </a:pPr>
            <a:r>
              <a:rPr lang="en-US" sz="1400" b="0" i="0" kern="0" dirty="0" smtClean="0">
                <a:solidFill>
                  <a:srgbClr val="000000"/>
                </a:solidFill>
                <a:latin typeface="Helvetica" pitchFamily="34" charset="0"/>
              </a:rPr>
              <a:t>Sensor Differences (G</a:t>
            </a:r>
            <a:r>
              <a:rPr lang="en-US" sz="1400" b="0" i="0" kern="0" dirty="0">
                <a:solidFill>
                  <a:srgbClr val="000000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172" name="Text Box 5"/>
          <p:cNvSpPr txBox="1">
            <a:spLocks noChangeArrowheads="1"/>
          </p:cNvSpPr>
          <p:nvPr/>
        </p:nvSpPr>
        <p:spPr bwMode="auto">
          <a:xfrm>
            <a:off x="4319588" y="5343352"/>
            <a:ext cx="9653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73" name="Text Box 5"/>
          <p:cNvSpPr txBox="1">
            <a:spLocks noChangeArrowheads="1"/>
          </p:cNvSpPr>
          <p:nvPr/>
        </p:nvSpPr>
        <p:spPr bwMode="auto">
          <a:xfrm>
            <a:off x="4428007" y="5682811"/>
            <a:ext cx="7393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FF0000"/>
                </a:solidFill>
              </a:rPr>
              <a:t>Controller</a:t>
            </a:r>
          </a:p>
        </p:txBody>
      </p:sp>
      <p:sp>
        <p:nvSpPr>
          <p:cNvPr id="188" name="Text Box 5"/>
          <p:cNvSpPr txBox="1">
            <a:spLocks noChangeArrowheads="1"/>
          </p:cNvSpPr>
          <p:nvPr/>
        </p:nvSpPr>
        <p:spPr bwMode="auto">
          <a:xfrm>
            <a:off x="6669093" y="5515800"/>
            <a:ext cx="9653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89" name="Text Box 5"/>
          <p:cNvSpPr txBox="1">
            <a:spLocks noChangeArrowheads="1"/>
          </p:cNvSpPr>
          <p:nvPr/>
        </p:nvSpPr>
        <p:spPr bwMode="auto">
          <a:xfrm>
            <a:off x="6725331" y="5762021"/>
            <a:ext cx="7393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000" b="0" i="0" kern="0" dirty="0" smtClean="0">
                <a:solidFill>
                  <a:srgbClr val="FF0000"/>
                </a:solidFill>
              </a:rPr>
              <a:t>Controller</a:t>
            </a:r>
          </a:p>
        </p:txBody>
      </p:sp>
      <p:sp>
        <p:nvSpPr>
          <p:cNvPr id="107" name="Text Box 5"/>
          <p:cNvSpPr txBox="1">
            <a:spLocks noChangeArrowheads="1"/>
          </p:cNvSpPr>
          <p:nvPr/>
        </p:nvSpPr>
        <p:spPr bwMode="auto">
          <a:xfrm>
            <a:off x="6672948" y="4594613"/>
            <a:ext cx="19249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rgbClr val="0000FF"/>
                </a:solidFill>
              </a:rPr>
              <a:t>With 3D NBI port</a:t>
            </a:r>
            <a:endParaRPr lang="en-US" sz="1600" b="0" i="0" u="sng" kern="0" dirty="0">
              <a:solidFill>
                <a:srgbClr val="0000FF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0453" y="5943600"/>
            <a:ext cx="3595181" cy="6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>
                <a:solidFill>
                  <a:srgbClr val="0000FF"/>
                </a:solidFill>
                <a:latin typeface="Arial" pitchFamily="34" charset="0"/>
              </a:rPr>
              <a:t>Inclusion of 3D mode and wall detail improves </a:t>
            </a:r>
            <a:r>
              <a:rPr lang="en-US" sz="1800" b="0" i="0" dirty="0" smtClean="0">
                <a:solidFill>
                  <a:srgbClr val="0000FF"/>
                </a:solidFill>
                <a:latin typeface="Arial" pitchFamily="34" charset="0"/>
              </a:rPr>
              <a:t>control</a:t>
            </a:r>
            <a:endParaRPr lang="en-US" sz="1800" b="0" i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0" name="Rectangle 19"/>
          <p:cNvSpPr>
            <a:spLocks noChangeArrowheads="1"/>
          </p:cNvSpPr>
          <p:nvPr/>
        </p:nvSpPr>
        <p:spPr bwMode="auto">
          <a:xfrm>
            <a:off x="6856655" y="4916021"/>
            <a:ext cx="250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ectangle 20"/>
          <p:cNvSpPr>
            <a:spLocks noChangeArrowheads="1"/>
          </p:cNvSpPr>
          <p:nvPr/>
        </p:nvSpPr>
        <p:spPr bwMode="auto">
          <a:xfrm>
            <a:off x="6966193" y="4916475"/>
            <a:ext cx="2571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21"/>
          <p:cNvSpPr>
            <a:spLocks noChangeArrowheads="1"/>
          </p:cNvSpPr>
          <p:nvPr/>
        </p:nvSpPr>
        <p:spPr bwMode="auto">
          <a:xfrm>
            <a:off x="7115418" y="5038713"/>
            <a:ext cx="150813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7197968" y="4918063"/>
            <a:ext cx="23495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216298" y="3118281"/>
            <a:ext cx="3071576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Model validation and predictive capability: </a:t>
            </a:r>
          </a:p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VALEN code feedback predictions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 rot="16200000">
            <a:off x="4526752" y="1670413"/>
            <a:ext cx="11641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</p:spTree>
    <p:extLst>
      <p:ext uri="{BB962C8B-B14F-4D97-AF65-F5344CB8AC3E}">
        <p14:creationId xmlns:p14="http://schemas.microsoft.com/office/powerpoint/2010/main" val="22917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RWM active control capability increases as partial NCC coils are added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" y="4627986"/>
            <a:ext cx="3525943" cy="1822735"/>
          </a:xfrm>
        </p:spPr>
        <p:txBody>
          <a:bodyPr/>
          <a:lstStyle/>
          <a:p>
            <a:r>
              <a:rPr lang="en-US" sz="1800" dirty="0" smtClean="0"/>
              <a:t>Partial 1x12 NCC coil set significantly enhances control</a:t>
            </a:r>
          </a:p>
          <a:p>
            <a:pPr lvl="1"/>
            <a:r>
              <a:rPr lang="en-US" sz="1400" dirty="0" smtClean="0"/>
              <a:t>Present RWM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1.25</a:t>
            </a:r>
          </a:p>
          <a:p>
            <a:pPr lvl="1"/>
            <a:r>
              <a:rPr lang="en-US" sz="1400" dirty="0" smtClean="0"/>
              <a:t>NCC 1x12 coils: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1.54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1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2645" y="4397529"/>
            <a:ext cx="1824930" cy="2073406"/>
            <a:chOff x="3592645" y="4397529"/>
            <a:chExt cx="1824930" cy="2073406"/>
          </a:xfrm>
        </p:grpSpPr>
        <p:pic>
          <p:nvPicPr>
            <p:cNvPr id="115" name="Picture 114" descr="plot2NSTXv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127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128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9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13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1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132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5" y="1169987"/>
            <a:ext cx="360469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 descr="plot2NSTX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45" y="4403594"/>
            <a:ext cx="1824930" cy="20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301255" y="4905301"/>
            <a:ext cx="1222168" cy="681228"/>
            <a:chOff x="492" y="1582"/>
            <a:chExt cx="1940" cy="1020"/>
          </a:xfrm>
        </p:grpSpPr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27"/>
          <p:cNvGrpSpPr>
            <a:grpSpLocks/>
          </p:cNvGrpSpPr>
          <p:nvPr/>
        </p:nvGrpSpPr>
        <p:grpSpPr bwMode="auto">
          <a:xfrm>
            <a:off x="7177612" y="4988523"/>
            <a:ext cx="1818986" cy="1174613"/>
            <a:chOff x="296" y="1708"/>
            <a:chExt cx="2888" cy="1756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52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253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upper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1x12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5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820077" y="914400"/>
            <a:ext cx="337092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U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sing present </a:t>
            </a:r>
            <a:r>
              <a:rPr lang="en-US" sz="1600" b="0" i="0" u="sng" dirty="0" err="1" smtClean="0">
                <a:solidFill>
                  <a:srgbClr val="9900FF"/>
                </a:solidFill>
                <a:latin typeface="Arial" pitchFamily="34" charset="0"/>
              </a:rPr>
              <a:t>midplane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 RWM coils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800600" y="914400"/>
            <a:ext cx="42210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P</a:t>
            </a: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artial NCC 1x12 (upper), favorable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sensors</a:t>
            </a:r>
          </a:p>
        </p:txBody>
      </p:sp>
      <p:sp>
        <p:nvSpPr>
          <p:cNvPr id="66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953000" y="1252954"/>
            <a:ext cx="3906838" cy="3031924"/>
            <a:chOff x="4953000" y="1252954"/>
            <a:chExt cx="3906838" cy="30319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252954"/>
              <a:ext cx="3906838" cy="3031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7065025" y="379296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3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" y="1151835"/>
            <a:ext cx="4104561" cy="32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3" y="1127291"/>
            <a:ext cx="4181669" cy="33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648200" y="889613"/>
            <a:ext cx="444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2x12 with favorable sensors, optimal gain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76001" y="4419600"/>
            <a:ext cx="1824930" cy="2073406"/>
            <a:chOff x="6240837" y="1371600"/>
            <a:chExt cx="1824930" cy="2073406"/>
          </a:xfrm>
        </p:grpSpPr>
        <p:pic>
          <p:nvPicPr>
            <p:cNvPr id="39" name="Picture 3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49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81000" y="889977"/>
            <a:ext cx="4114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2x6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odd parity, with favorable sensors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94695" y="4648200"/>
            <a:ext cx="3611112" cy="1822735"/>
          </a:xfrm>
        </p:spPr>
        <p:txBody>
          <a:bodyPr/>
          <a:lstStyle/>
          <a:p>
            <a:r>
              <a:rPr lang="en-US" sz="1800" dirty="0" smtClean="0"/>
              <a:t>Full NCC </a:t>
            </a:r>
            <a:r>
              <a:rPr lang="en-US" sz="1800" dirty="0"/>
              <a:t>coil set </a:t>
            </a:r>
            <a:r>
              <a:rPr lang="en-US" sz="1800" dirty="0" smtClean="0"/>
              <a:t>allows control close to ideal wall limit</a:t>
            </a:r>
            <a:endParaRPr lang="en-US" sz="1800" dirty="0"/>
          </a:p>
          <a:p>
            <a:pPr lvl="1"/>
            <a:r>
              <a:rPr lang="en-US" sz="1400" dirty="0" smtClean="0"/>
              <a:t>NCC 2x6 odd parity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1.61</a:t>
            </a:r>
          </a:p>
          <a:p>
            <a:pPr lvl="1"/>
            <a:r>
              <a:rPr lang="en-US" sz="1400" dirty="0" smtClean="0"/>
              <a:t>NCC 2x12 coils, optimal sensors: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1.70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810000" y="4419600"/>
            <a:ext cx="1824930" cy="2073406"/>
            <a:chOff x="1752600" y="1905000"/>
            <a:chExt cx="1824930" cy="2073406"/>
          </a:xfrm>
        </p:grpSpPr>
        <p:pic>
          <p:nvPicPr>
            <p:cNvPr id="72" name="Picture 71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3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RWM active control capability increases further with full NCC</a:t>
            </a:r>
            <a:endParaRPr lang="en-US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095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full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8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1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879910" y="5908231"/>
            <a:ext cx="12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partial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2x6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4" name="Line 45"/>
          <p:cNvSpPr>
            <a:spLocks noChangeShapeType="1"/>
          </p:cNvSpPr>
          <p:nvPr/>
        </p:nvSpPr>
        <p:spPr bwMode="auto">
          <a:xfrm flipH="1">
            <a:off x="5614916" y="6085493"/>
            <a:ext cx="264993" cy="416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2267851" y="3705841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latin typeface="Helvetica" pitchFamily="34" charset="0"/>
              </a:rPr>
              <a:t>Present sensor locations</a:t>
            </a:r>
            <a:endParaRPr lang="en-US" sz="1800" b="0" i="0" dirty="0">
              <a:latin typeface="Helvetica" pitchFamily="34" charset="0"/>
            </a:endParaRPr>
          </a:p>
        </p:txBody>
      </p:sp>
      <p:sp>
        <p:nvSpPr>
          <p:cNvPr id="209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22" y="76200"/>
            <a:ext cx="9140078" cy="685800"/>
          </a:xfrm>
        </p:spPr>
        <p:txBody>
          <a:bodyPr/>
          <a:lstStyle/>
          <a:p>
            <a:r>
              <a:rPr lang="en-US" dirty="0" smtClean="0"/>
              <a:t>Multi-mode theory </a:t>
            </a:r>
            <a:r>
              <a:rPr lang="en-US" dirty="0"/>
              <a:t>shows high amplitude near </a:t>
            </a:r>
            <a:r>
              <a:rPr lang="en-US" dirty="0" err="1"/>
              <a:t>divertor</a:t>
            </a:r>
            <a:r>
              <a:rPr lang="en-US" dirty="0"/>
              <a:t>, </a:t>
            </a:r>
            <a:r>
              <a:rPr lang="en-US" dirty="0" smtClean="0"/>
              <a:t>enhanced magnetics proposed</a:t>
            </a:r>
            <a:endParaRPr lang="en-US" dirty="0"/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7971" y="888186"/>
            <a:ext cx="45560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Multi-mode n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= 1 ideal </a:t>
            </a:r>
            <a:r>
              <a:rPr lang="en-US" sz="14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for </a:t>
            </a:r>
            <a:r>
              <a:rPr lang="en-US" sz="1400" b="0" i="0" u="sng" dirty="0" err="1">
                <a:solidFill>
                  <a:srgbClr val="0000FF"/>
                </a:solidFill>
                <a:latin typeface="Arial" pitchFamily="34" charset="0"/>
              </a:rPr>
              <a:t>fiducial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 plasma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2" r="16761" b="1744"/>
          <a:stretch/>
        </p:blipFill>
        <p:spPr bwMode="auto">
          <a:xfrm>
            <a:off x="6229153" y="3883654"/>
            <a:ext cx="272040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 bwMode="auto">
          <a:xfrm>
            <a:off x="7196962" y="531125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730362" y="492881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425562" y="513368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33" name="Straight Arrow Connector 32"/>
          <p:cNvCxnSpPr>
            <a:stCxn id="47" idx="3"/>
          </p:cNvCxnSpPr>
          <p:nvPr/>
        </p:nvCxnSpPr>
        <p:spPr bwMode="auto">
          <a:xfrm>
            <a:off x="5582357" y="4114390"/>
            <a:ext cx="1690805" cy="83243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/>
          <p:cNvSpPr/>
          <p:nvPr/>
        </p:nvSpPr>
        <p:spPr bwMode="auto">
          <a:xfrm>
            <a:off x="8150986" y="4045198"/>
            <a:ext cx="76200" cy="76200"/>
          </a:xfrm>
          <a:prstGeom prst="ellipse">
            <a:avLst/>
          </a:prstGeom>
          <a:solidFill>
            <a:schemeClr val="bg1"/>
          </a:solidFill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8000372" y="4178514"/>
            <a:ext cx="109197" cy="309474"/>
          </a:xfrm>
          <a:prstGeom prst="line">
            <a:avLst/>
          </a:prstGeom>
          <a:noFill/>
          <a:ln w="381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stCxn id="59" idx="3"/>
          </p:cNvCxnSpPr>
          <p:nvPr/>
        </p:nvCxnSpPr>
        <p:spPr bwMode="auto">
          <a:xfrm>
            <a:off x="4794184" y="3844341"/>
            <a:ext cx="3206188" cy="186423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2267851" y="3975890"/>
            <a:ext cx="33145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Proposed new sensor locations</a:t>
            </a:r>
          </a:p>
        </p:txBody>
      </p:sp>
      <p:sp>
        <p:nvSpPr>
          <p:cNvPr id="55" name="Line 63"/>
          <p:cNvSpPr>
            <a:spLocks noChangeShapeType="1"/>
          </p:cNvSpPr>
          <p:nvPr/>
        </p:nvSpPr>
        <p:spPr bwMode="auto">
          <a:xfrm flipH="1">
            <a:off x="1405762" y="3896913"/>
            <a:ext cx="823378" cy="67322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2039251" y="4291814"/>
            <a:ext cx="189889" cy="166486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1758806" y="6061058"/>
            <a:ext cx="940668" cy="46166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FF0000"/>
                </a:solidFill>
                <a:latin typeface="Arial" pitchFamily="34" charset="0"/>
              </a:rPr>
              <a:t>mmVALEN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200" b="0" i="0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0" hangingPunct="0">
              <a:buFontTx/>
              <a:buNone/>
            </a:pPr>
            <a:r>
              <a:rPr lang="en-US" sz="1200" b="0" i="0" dirty="0" smtClean="0">
                <a:solidFill>
                  <a:srgbClr val="FF0000"/>
                </a:solidFill>
                <a:latin typeface="Arial" pitchFamily="34" charset="0"/>
              </a:rPr>
              <a:t>code</a:t>
            </a:r>
            <a:endParaRPr lang="en-US" sz="12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229140" y="4225982"/>
            <a:ext cx="4027476" cy="19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/>
              <a:t>Global mode diagnosis: measure theoretically increased amplitude in the </a:t>
            </a:r>
            <a:r>
              <a:rPr lang="en-US" sz="1600" b="0" i="0" dirty="0" err="1"/>
              <a:t>divertor</a:t>
            </a:r>
            <a:r>
              <a:rPr lang="en-US" sz="1600" b="0" i="0" dirty="0"/>
              <a:t> at high </a:t>
            </a:r>
            <a:r>
              <a:rPr lang="el-GR" sz="1600" b="0" i="0" dirty="0"/>
              <a:t>β</a:t>
            </a:r>
            <a:r>
              <a:rPr lang="en-US" sz="1600" b="0" i="0" baseline="-25000" dirty="0" smtClean="0"/>
              <a:t>N</a:t>
            </a:r>
          </a:p>
          <a:p>
            <a:r>
              <a:rPr lang="en-US" sz="1600" b="0" i="0" dirty="0"/>
              <a:t>3D analysis of candidate sensor positions show </a:t>
            </a:r>
            <a:r>
              <a:rPr lang="en-US" sz="1600" b="0" i="0" dirty="0" smtClean="0"/>
              <a:t>&gt;2x </a:t>
            </a:r>
            <a:r>
              <a:rPr lang="en-US" sz="1600" b="0" i="0" dirty="0"/>
              <a:t>increase in signal over present </a:t>
            </a:r>
            <a:r>
              <a:rPr lang="en-US" sz="1600" b="0" i="0" dirty="0" smtClean="0"/>
              <a:t>sensors</a:t>
            </a:r>
            <a:endParaRPr lang="en-US" sz="1600" b="0" i="0" baseline="-25000" dirty="0"/>
          </a:p>
          <a:p>
            <a:r>
              <a:rPr lang="en-US" sz="1600" b="0" i="0" dirty="0"/>
              <a:t>Significant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phase change would be measured  </a:t>
            </a:r>
          </a:p>
          <a:p>
            <a:pPr lvl="1"/>
            <a:r>
              <a:rPr lang="en-US" sz="1400" b="0" i="0" dirty="0" smtClean="0"/>
              <a:t>Constrain </a:t>
            </a:r>
            <a:r>
              <a:rPr lang="en-US" sz="1400" b="0" i="0" dirty="0"/>
              <a:t>RWM state space </a:t>
            </a:r>
            <a:r>
              <a:rPr lang="en-US" sz="1400" b="0" i="0" dirty="0" smtClean="0"/>
              <a:t>controller</a:t>
            </a:r>
            <a:endParaRPr lang="en-US" sz="1400" b="0" i="0" dirty="0"/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>
            <a:off x="1144460" y="5956139"/>
            <a:ext cx="894792" cy="5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5" name="Picture 2" descr="UWBP120047t7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1"/>
          <a:stretch/>
        </p:blipFill>
        <p:spPr bwMode="auto">
          <a:xfrm>
            <a:off x="4477980" y="1125964"/>
            <a:ext cx="4260202" cy="26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8"/>
          <p:cNvSpPr>
            <a:spLocks noChangeShapeType="1"/>
          </p:cNvSpPr>
          <p:nvPr/>
        </p:nvSpPr>
        <p:spPr bwMode="auto">
          <a:xfrm flipV="1">
            <a:off x="4907571" y="2801644"/>
            <a:ext cx="4235119" cy="12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Line 9"/>
          <p:cNvSpPr>
            <a:spLocks noChangeShapeType="1"/>
          </p:cNvSpPr>
          <p:nvPr/>
        </p:nvSpPr>
        <p:spPr bwMode="auto">
          <a:xfrm flipV="1">
            <a:off x="4901397" y="934564"/>
            <a:ext cx="0" cy="186708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4926523" y="2558006"/>
            <a:ext cx="1103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toroidal angle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4530373" y="914033"/>
            <a:ext cx="369332" cy="13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err="1">
                <a:solidFill>
                  <a:sysClr val="windowText" lastClr="000000"/>
                </a:solidFill>
              </a:rPr>
              <a:t>p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oloidal</a:t>
            </a:r>
            <a:r>
              <a:rPr lang="en-US" b="0" i="0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angle</a:t>
            </a: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 flipV="1">
            <a:off x="4823505" y="2516158"/>
            <a:ext cx="3562684" cy="1473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>
            <a:off x="4823505" y="3080718"/>
            <a:ext cx="356268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4326102" y="1192986"/>
            <a:ext cx="369332" cy="20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rgbClr val="0000FF"/>
                </a:solidFill>
              </a:rPr>
              <a:t>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resent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sensor positions</a:t>
            </a: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V="1">
            <a:off x="4580338" y="2518610"/>
            <a:ext cx="216097" cy="14941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Line 17"/>
          <p:cNvSpPr>
            <a:spLocks noChangeShapeType="1"/>
          </p:cNvSpPr>
          <p:nvPr/>
        </p:nvSpPr>
        <p:spPr bwMode="auto">
          <a:xfrm>
            <a:off x="4597626" y="2975756"/>
            <a:ext cx="198809" cy="1049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8290106" y="2559700"/>
            <a:ext cx="84987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ysClr val="windowText" lastClr="000000"/>
                </a:solidFill>
              </a:rPr>
              <a:t>o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utboard</a:t>
            </a:r>
            <a:r>
              <a:rPr lang="en-US" b="0" i="0" kern="0" dirty="0">
                <a:solidFill>
                  <a:sysClr val="windowText" lastClr="000000"/>
                </a:solidFill>
              </a:rPr>
              <a:t> </a:t>
            </a:r>
            <a:r>
              <a:rPr lang="en-US" b="0" i="0" kern="0" dirty="0" err="1" smtClean="0">
                <a:solidFill>
                  <a:sysClr val="windowText" lastClr="000000"/>
                </a:solidFill>
              </a:rPr>
              <a:t>midplane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4823504" y="3664417"/>
            <a:ext cx="3562684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8396277" y="1148373"/>
            <a:ext cx="678391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>
                <a:solidFill>
                  <a:sysClr val="windowText" lastClr="000000"/>
                </a:solidFill>
              </a:rPr>
              <a:t>c</a:t>
            </a:r>
            <a:r>
              <a:rPr lang="en-US" b="0" i="0" kern="0" dirty="0" smtClean="0">
                <a:solidFill>
                  <a:sysClr val="windowText" lastClr="000000"/>
                </a:solidFill>
              </a:rPr>
              <a:t>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kern="0" dirty="0" smtClean="0">
                <a:solidFill>
                  <a:sysClr val="windowText" lastClr="000000"/>
                </a:solidFill>
              </a:rPr>
              <a:t>column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8378931" y="2019314"/>
            <a:ext cx="756502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new sensors</a:t>
            </a:r>
          </a:p>
        </p:txBody>
      </p:sp>
      <p:sp>
        <p:nvSpPr>
          <p:cNvPr id="79" name="Freeform 78"/>
          <p:cNvSpPr/>
          <p:nvPr/>
        </p:nvSpPr>
        <p:spPr bwMode="auto">
          <a:xfrm>
            <a:off x="5478117" y="1994304"/>
            <a:ext cx="2859300" cy="1664369"/>
          </a:xfrm>
          <a:custGeom>
            <a:avLst/>
            <a:gdLst>
              <a:gd name="connsiteX0" fmla="*/ 0 w 3675888"/>
              <a:gd name="connsiteY0" fmla="*/ 2139696 h 2139696"/>
              <a:gd name="connsiteX1" fmla="*/ 347472 w 3675888"/>
              <a:gd name="connsiteY1" fmla="*/ 2011680 h 2139696"/>
              <a:gd name="connsiteX2" fmla="*/ 591312 w 3675888"/>
              <a:gd name="connsiteY2" fmla="*/ 1901952 h 2139696"/>
              <a:gd name="connsiteX3" fmla="*/ 865632 w 3675888"/>
              <a:gd name="connsiteY3" fmla="*/ 1749552 h 2139696"/>
              <a:gd name="connsiteX4" fmla="*/ 1292352 w 3675888"/>
              <a:gd name="connsiteY4" fmla="*/ 1463040 h 2139696"/>
              <a:gd name="connsiteX5" fmla="*/ 2395728 w 3675888"/>
              <a:gd name="connsiteY5" fmla="*/ 676656 h 2139696"/>
              <a:gd name="connsiteX6" fmla="*/ 2889504 w 3675888"/>
              <a:gd name="connsiteY6" fmla="*/ 371856 h 2139696"/>
              <a:gd name="connsiteX7" fmla="*/ 3364992 w 3675888"/>
              <a:gd name="connsiteY7" fmla="*/ 134112 h 2139696"/>
              <a:gd name="connsiteX8" fmla="*/ 3553968 w 3675888"/>
              <a:gd name="connsiteY8" fmla="*/ 42672 h 2139696"/>
              <a:gd name="connsiteX9" fmla="*/ 3675888 w 3675888"/>
              <a:gd name="connsiteY9" fmla="*/ 0 h 213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5888" h="2139696">
                <a:moveTo>
                  <a:pt x="0" y="2139696"/>
                </a:moveTo>
                <a:lnTo>
                  <a:pt x="347472" y="2011680"/>
                </a:lnTo>
                <a:lnTo>
                  <a:pt x="591312" y="1901952"/>
                </a:lnTo>
                <a:lnTo>
                  <a:pt x="865632" y="1749552"/>
                </a:lnTo>
                <a:lnTo>
                  <a:pt x="1292352" y="1463040"/>
                </a:lnTo>
                <a:lnTo>
                  <a:pt x="2395728" y="676656"/>
                </a:lnTo>
                <a:lnTo>
                  <a:pt x="2889504" y="371856"/>
                </a:lnTo>
                <a:lnTo>
                  <a:pt x="3364992" y="134112"/>
                </a:lnTo>
                <a:lnTo>
                  <a:pt x="3553968" y="42672"/>
                </a:lnTo>
                <a:lnTo>
                  <a:pt x="3675888" y="0"/>
                </a:ln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b="0" i="0"/>
          </a:p>
        </p:txBody>
      </p:sp>
      <p:sp>
        <p:nvSpPr>
          <p:cNvPr id="80" name="Line 13"/>
          <p:cNvSpPr>
            <a:spLocks noChangeShapeType="1"/>
          </p:cNvSpPr>
          <p:nvPr/>
        </p:nvSpPr>
        <p:spPr bwMode="auto">
          <a:xfrm>
            <a:off x="4823505" y="1997951"/>
            <a:ext cx="3550831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256616" y="855519"/>
            <a:ext cx="10839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n = 1 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sz="1400" b="0" i="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>
            <a:off x="8396277" y="3112250"/>
            <a:ext cx="736447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new sensors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76" y="1100641"/>
            <a:ext cx="2397642" cy="27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" y="3848213"/>
            <a:ext cx="1986807" cy="2926080"/>
          </a:xfrm>
          <a:prstGeom prst="rect">
            <a:avLst/>
          </a:prstGeom>
          <a:noFill/>
        </p:spPr>
      </p:pic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2403717" y="1318784"/>
            <a:ext cx="2074263" cy="24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i="0" u="sng" dirty="0" smtClean="0"/>
              <a:t>Multi-mode physics</a:t>
            </a:r>
            <a:endParaRPr lang="en-US" sz="1600" b="0" i="0" u="sng" baseline="-25000" dirty="0"/>
          </a:p>
          <a:p>
            <a:pPr marL="365760" lvl="1"/>
            <a:r>
              <a:rPr lang="en-US" sz="1400" b="0" i="0" dirty="0"/>
              <a:t>I</a:t>
            </a:r>
            <a:r>
              <a:rPr lang="en-US" sz="1400" b="0" i="0" dirty="0" smtClean="0"/>
              <a:t>mplement in RWMSC</a:t>
            </a:r>
          </a:p>
          <a:p>
            <a:pPr marL="365760" lvl="1"/>
            <a:r>
              <a:rPr lang="en-US" sz="1400" b="0" i="0" dirty="0"/>
              <a:t>V</a:t>
            </a:r>
            <a:r>
              <a:rPr lang="en-US" sz="1400" b="0" i="0" dirty="0" smtClean="0"/>
              <a:t>alidate theory predictions with measurements</a:t>
            </a:r>
          </a:p>
          <a:p>
            <a:pPr marL="365760" lvl="1"/>
            <a:r>
              <a:rPr lang="en-US" sz="1400" b="0" i="0" dirty="0" smtClean="0"/>
              <a:t>Found similar results in ITER simulations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32054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4"/>
            <a:ext cx="9144000" cy="815975"/>
          </a:xfrm>
        </p:spPr>
        <p:txBody>
          <a:bodyPr/>
          <a:lstStyle/>
          <a:p>
            <a:r>
              <a:rPr lang="en-US" dirty="0" smtClean="0"/>
              <a:t>3D </a:t>
            </a:r>
            <a:r>
              <a:rPr lang="en-US" dirty="0"/>
              <a:t>a</a:t>
            </a:r>
            <a:r>
              <a:rPr lang="en-US" dirty="0" smtClean="0"/>
              <a:t>nalysis of extended MHD </a:t>
            </a:r>
            <a:r>
              <a:rPr lang="en-US" dirty="0"/>
              <a:t>s</a:t>
            </a:r>
            <a:r>
              <a:rPr lang="en-US" dirty="0" smtClean="0"/>
              <a:t>ensors show significant mode amplitude off-</a:t>
            </a:r>
            <a:r>
              <a:rPr lang="en-US" dirty="0" err="1" smtClean="0"/>
              <a:t>midplane</a:t>
            </a:r>
            <a:r>
              <a:rPr lang="en-US" dirty="0" smtClean="0"/>
              <a:t>, approaching </a:t>
            </a:r>
            <a:r>
              <a:rPr lang="en-US" dirty="0" err="1" smtClean="0"/>
              <a:t>divertor</a:t>
            </a:r>
            <a:r>
              <a:rPr lang="en-US" dirty="0" smtClean="0"/>
              <a:t> region</a:t>
            </a:r>
            <a:endParaRPr lang="en-US" dirty="0"/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2295331" y="2514600"/>
            <a:ext cx="3546568" cy="60939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800" b="0" i="0" dirty="0">
                <a:solidFill>
                  <a:srgbClr val="FF0000"/>
                </a:solidFill>
                <a:latin typeface="Helvetica" pitchFamily="34" charset="0"/>
              </a:rPr>
              <a:t>N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ew sensor locations (includes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800" b="0" i="0" dirty="0">
                <a:solidFill>
                  <a:srgbClr val="FF0000"/>
                </a:solidFill>
                <a:latin typeface="Helvetica" pitchFamily="34" charset="0"/>
              </a:rPr>
              <a:t>o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ne new location above </a:t>
            </a:r>
            <a:r>
              <a:rPr lang="en-US" sz="1800" b="0" i="0" dirty="0" err="1" smtClean="0">
                <a:solidFill>
                  <a:srgbClr val="FF0000"/>
                </a:solidFill>
                <a:latin typeface="Helvetica" pitchFamily="34" charset="0"/>
              </a:rPr>
              <a:t>midplane</a:t>
            </a: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189695" y="862550"/>
            <a:ext cx="4330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n = 1 ideal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600" b="0" i="0" u="sng" dirty="0" smtClean="0">
                <a:solidFill>
                  <a:srgbClr val="0000FF"/>
                </a:solidFill>
                <a:latin typeface="Arial" pitchFamily="34" charset="0"/>
              </a:rPr>
              <a:t>for high beta </a:t>
            </a:r>
            <a:r>
              <a:rPr lang="en-US" sz="1600" b="0" i="0" u="sng" dirty="0">
                <a:solidFill>
                  <a:srgbClr val="0000FF"/>
                </a:solidFill>
                <a:latin typeface="Arial" pitchFamily="34" charset="0"/>
              </a:rPr>
              <a:t>plasma</a:t>
            </a:r>
          </a:p>
        </p:txBody>
      </p:sp>
      <p:sp>
        <p:nvSpPr>
          <p:cNvPr id="7" name="Line 63"/>
          <p:cNvSpPr>
            <a:spLocks noChangeShapeType="1"/>
          </p:cNvSpPr>
          <p:nvPr/>
        </p:nvSpPr>
        <p:spPr bwMode="auto">
          <a:xfrm flipH="1">
            <a:off x="1457131" y="1725556"/>
            <a:ext cx="908616" cy="14442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2247734" y="1310964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9900FF"/>
                </a:solidFill>
                <a:latin typeface="Helvetica" pitchFamily="34" charset="0"/>
              </a:rPr>
              <a:t>Present sensor locations</a:t>
            </a:r>
            <a:endParaRPr lang="en-US" sz="1800" b="0" i="0" dirty="0">
              <a:solidFill>
                <a:srgbClr val="9900FF"/>
              </a:solidFill>
              <a:latin typeface="Helvetica" pitchFamily="34" charset="0"/>
            </a:endParaRPr>
          </a:p>
        </p:txBody>
      </p:sp>
      <p:pic>
        <p:nvPicPr>
          <p:cNvPr id="9" name="Picture 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3" y="1085462"/>
            <a:ext cx="1816100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165653" y="1187482"/>
            <a:ext cx="32541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latin typeface="Helvetica" pitchFamily="34" charset="0"/>
              </a:rPr>
              <a:t>Z(m)</a:t>
            </a: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878389" y="3519519"/>
            <a:ext cx="34144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>
                <a:latin typeface="Helvetica" pitchFamily="34" charset="0"/>
              </a:rPr>
              <a:t>R(m)</a:t>
            </a:r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2427503" y="1599140"/>
            <a:ext cx="3414396" cy="5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smtClean="0">
                <a:solidFill>
                  <a:srgbClr val="9900FF"/>
                </a:solidFill>
                <a:latin typeface="Helvetica" pitchFamily="34" charset="0"/>
              </a:rPr>
              <a:t>R</a:t>
            </a:r>
            <a:r>
              <a:rPr lang="en-US" sz="1600" b="0" i="0" dirty="0">
                <a:solidFill>
                  <a:srgbClr val="9900FF"/>
                </a:solidFill>
                <a:latin typeface="Helvetica" pitchFamily="34" charset="0"/>
              </a:rPr>
              <a:t> 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sensors (nominally normal, </a:t>
            </a:r>
            <a:r>
              <a:rPr lang="en-US" sz="1600" b="0" i="0" dirty="0" err="1" smtClean="0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 smtClean="0">
                <a:solidFill>
                  <a:srgbClr val="9900FF"/>
                </a:solidFill>
                <a:latin typeface="Helvetica" pitchFamily="34" charset="0"/>
              </a:rPr>
              <a:t>norm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) </a:t>
            </a:r>
          </a:p>
          <a:p>
            <a:pPr>
              <a:spcBef>
                <a:spcPct val="20000"/>
              </a:spcBef>
              <a:buNone/>
            </a:pPr>
            <a:r>
              <a:rPr lang="en-US" sz="1600" b="0" i="0" dirty="0" err="1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>
                <a:solidFill>
                  <a:srgbClr val="9900FF"/>
                </a:solidFill>
                <a:latin typeface="Helvetica" pitchFamily="34" charset="0"/>
              </a:rPr>
              <a:t>p</a:t>
            </a:r>
            <a:r>
              <a:rPr lang="en-US" sz="1600" b="0" i="0" baseline="-25000" dirty="0">
                <a:solidFill>
                  <a:srgbClr val="9900FF"/>
                </a:solidFill>
                <a:latin typeface="Helvetica" pitchFamily="34" charset="0"/>
              </a:rPr>
              <a:t> </a:t>
            </a:r>
            <a:r>
              <a:rPr lang="en-US" sz="1600" b="0" i="0" dirty="0">
                <a:solidFill>
                  <a:srgbClr val="9900FF"/>
                </a:solidFill>
                <a:latin typeface="Helvetica" pitchFamily="34" charset="0"/>
              </a:rPr>
              <a:t>sensors (nominally tangential, </a:t>
            </a:r>
            <a:r>
              <a:rPr lang="en-US" sz="1600" b="0" i="0" dirty="0" err="1">
                <a:solidFill>
                  <a:srgbClr val="9900FF"/>
                </a:solidFill>
                <a:latin typeface="Helvetica" pitchFamily="34" charset="0"/>
              </a:rPr>
              <a:t>B</a:t>
            </a:r>
            <a:r>
              <a:rPr lang="en-US" sz="1600" b="0" i="0" baseline="-25000" dirty="0" err="1">
                <a:solidFill>
                  <a:srgbClr val="9900FF"/>
                </a:solidFill>
                <a:latin typeface="Helvetica" pitchFamily="34" charset="0"/>
              </a:rPr>
              <a:t>tan</a:t>
            </a:r>
            <a:r>
              <a:rPr lang="en-US" sz="1600" b="0" i="0" dirty="0" smtClean="0">
                <a:solidFill>
                  <a:srgbClr val="9900FF"/>
                </a:solidFill>
                <a:latin typeface="Helvetica" pitchFamily="34" charset="0"/>
              </a:rPr>
              <a:t>)</a:t>
            </a:r>
            <a:endParaRPr lang="en-US" sz="1600" b="0" i="0" dirty="0">
              <a:solidFill>
                <a:srgbClr val="9900FF"/>
              </a:solidFill>
              <a:latin typeface="Helvetica" pitchFamily="34" charset="0"/>
            </a:endParaRPr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1533331" y="2025682"/>
            <a:ext cx="87335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14" name="Oval 13"/>
          <p:cNvSpPr/>
          <p:nvPr/>
        </p:nvSpPr>
        <p:spPr bwMode="auto">
          <a:xfrm>
            <a:off x="875266" y="3171043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1123875" y="2919484"/>
            <a:ext cx="1171456" cy="22276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013266" y="3036118"/>
            <a:ext cx="182563" cy="935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954780" y="3101469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180066" y="2990485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8" r="16761" b="1743"/>
          <a:stretch/>
        </p:blipFill>
        <p:spPr bwMode="auto">
          <a:xfrm>
            <a:off x="6280522" y="949939"/>
            <a:ext cx="2720409" cy="29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/>
          <p:cNvSpPr/>
          <p:nvPr/>
        </p:nvSpPr>
        <p:spPr bwMode="auto">
          <a:xfrm>
            <a:off x="7248331" y="266452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781731" y="2282089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476931" y="2486956"/>
            <a:ext cx="76200" cy="76200"/>
          </a:xfrm>
          <a:prstGeom prst="ellipse">
            <a:avLst/>
          </a:prstGeom>
          <a:solidFill>
            <a:srgbClr val="FFFF66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5800531" y="2740727"/>
            <a:ext cx="1371600" cy="24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8202355" y="1398471"/>
            <a:ext cx="76200" cy="76200"/>
          </a:xfrm>
          <a:prstGeom prst="ellipse">
            <a:avLst/>
          </a:prstGeom>
          <a:solidFill>
            <a:schemeClr val="bg1"/>
          </a:solidFill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8051741" y="1531787"/>
            <a:ext cx="109197" cy="309474"/>
          </a:xfrm>
          <a:prstGeom prst="line">
            <a:avLst/>
          </a:prstGeom>
          <a:noFill/>
          <a:ln w="381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876800" y="1474671"/>
            <a:ext cx="3174941" cy="100438"/>
          </a:xfrm>
          <a:prstGeom prst="straightConnector1">
            <a:avLst/>
          </a:prstGeom>
          <a:noFill/>
          <a:ln w="1587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 rot="16200000">
            <a:off x="-568747" y="4879974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err="1" smtClean="0">
                <a:solidFill>
                  <a:schemeClr val="tx1"/>
                </a:solidFill>
              </a:rPr>
              <a:t>B</a:t>
            </a:r>
            <a:r>
              <a:rPr lang="en-US" sz="1600" b="0" i="0" baseline="-25000" dirty="0" err="1" smtClean="0">
                <a:solidFill>
                  <a:schemeClr val="tx1"/>
                </a:solidFill>
              </a:rPr>
              <a:t>norm</a:t>
            </a:r>
            <a:r>
              <a:rPr lang="en-US" sz="1600" b="0" i="0" dirty="0" smtClean="0">
                <a:solidFill>
                  <a:schemeClr val="tx1"/>
                </a:solidFill>
              </a:rPr>
              <a:t>(normalized)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81669" y="6262853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 </a:t>
            </a:r>
            <a:r>
              <a:rPr lang="en-US" sz="1600" b="0" i="0" dirty="0" smtClean="0">
                <a:solidFill>
                  <a:schemeClr val="tx1"/>
                </a:solidFill>
              </a:rPr>
              <a:t>(</a:t>
            </a:r>
            <a:r>
              <a:rPr lang="en-US" sz="1600" b="0" i="0" dirty="0" err="1" smtClean="0">
                <a:solidFill>
                  <a:schemeClr val="tx1"/>
                </a:solidFill>
              </a:rPr>
              <a:t>deg</a:t>
            </a:r>
            <a:r>
              <a:rPr lang="en-US" sz="1600" b="0" i="0" dirty="0" smtClean="0">
                <a:solidFill>
                  <a:schemeClr val="tx1"/>
                </a:solidFill>
              </a:rPr>
              <a:t>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5943600" y="3772676"/>
            <a:ext cx="3200400" cy="2554411"/>
          </a:xfrm>
        </p:spPr>
        <p:txBody>
          <a:bodyPr/>
          <a:lstStyle/>
          <a:p>
            <a:r>
              <a:rPr lang="en-US" sz="1800" dirty="0" smtClean="0"/>
              <a:t>Model characteristics</a:t>
            </a:r>
          </a:p>
          <a:p>
            <a:pPr marL="569913" lvl="1" indent="-225425"/>
            <a:r>
              <a:rPr lang="en-US" sz="1400" dirty="0" smtClean="0"/>
              <a:t>New 3D model of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plate</a:t>
            </a:r>
          </a:p>
          <a:p>
            <a:pPr marL="569913" lvl="1" indent="-225425"/>
            <a:r>
              <a:rPr lang="en-US" sz="1400" dirty="0" smtClean="0"/>
              <a:t>3D sensors with finite toroidal extent; n*A of existing sensors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Results summary</a:t>
            </a:r>
          </a:p>
          <a:p>
            <a:pPr marL="569913" lvl="1" indent="-225425"/>
            <a:r>
              <a:rPr lang="en-US" sz="1400" dirty="0"/>
              <a:t>F</a:t>
            </a:r>
            <a:r>
              <a:rPr lang="en-US" sz="1400" dirty="0" smtClean="0"/>
              <a:t>ield amplitude increases &gt;2x with new sensors</a:t>
            </a:r>
          </a:p>
          <a:p>
            <a:pPr marL="569913" lvl="1" indent="-225425"/>
            <a:r>
              <a:rPr lang="en-US" sz="1400" dirty="0" smtClean="0"/>
              <a:t>Perturbed field reversals observed with new sensors</a:t>
            </a:r>
          </a:p>
          <a:p>
            <a:pPr marL="569913" lvl="1" indent="-225425"/>
            <a:r>
              <a:rPr lang="en-US" sz="1400" dirty="0" smtClean="0"/>
              <a:t>Signals sufficient with plasma shifted off-</a:t>
            </a:r>
            <a:r>
              <a:rPr lang="en-US" sz="1400" dirty="0" err="1" smtClean="0"/>
              <a:t>midplane</a:t>
            </a:r>
            <a:r>
              <a:rPr lang="en-US" sz="1400" dirty="0" smtClean="0"/>
              <a:t> </a:t>
            </a:r>
            <a:endParaRPr lang="en-US" sz="2000" dirty="0" smtClean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1066337" y="2320189"/>
            <a:ext cx="1171456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Arc 36"/>
          <p:cNvSpPr/>
          <p:nvPr/>
        </p:nvSpPr>
        <p:spPr bwMode="auto">
          <a:xfrm>
            <a:off x="1060525" y="2066731"/>
            <a:ext cx="264420" cy="450206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b="0" i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1066337" y="1449463"/>
            <a:ext cx="0" cy="87072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1079187" y="2048069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Users\SAS\Documents\2010+\NSTX-U\VALEN analysis\Extended RWM sensors 2013\Ext MHD sensor plots 2-10-13\figS1n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16405" r="7075" b="9201"/>
          <a:stretch/>
        </p:blipFill>
        <p:spPr bwMode="auto">
          <a:xfrm>
            <a:off x="457200" y="3773616"/>
            <a:ext cx="2746567" cy="2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SAS\Documents\2010+\NSTX-U\VALEN analysis\Extended RWM sensors 2013\Ext MHD sensor plots 2-10-13\figS1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94" r="8226" b="8645"/>
          <a:stretch/>
        </p:blipFill>
        <p:spPr bwMode="auto">
          <a:xfrm>
            <a:off x="3149076" y="3764435"/>
            <a:ext cx="2718324" cy="25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58"/>
          <p:cNvSpPr txBox="1">
            <a:spLocks noChangeArrowheads="1"/>
          </p:cNvSpPr>
          <p:nvPr/>
        </p:nvSpPr>
        <p:spPr bwMode="auto">
          <a:xfrm>
            <a:off x="1442341" y="3511568"/>
            <a:ext cx="46730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err="1" smtClean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FF"/>
                </a:solidFill>
                <a:latin typeface="Arial" pitchFamily="34" charset="0"/>
              </a:rPr>
              <a:t>norm</a:t>
            </a:r>
            <a:r>
              <a:rPr lang="en-US" sz="1600" b="0" i="0" u="sng" dirty="0" smtClean="0">
                <a:solidFill>
                  <a:srgbClr val="0000FF"/>
                </a:solidFill>
                <a:latin typeface="Arial" pitchFamily="34" charset="0"/>
              </a:rPr>
              <a:t> vs. theta (normalized to present Br sensors)</a:t>
            </a:r>
            <a:endParaRPr lang="en-US" sz="1600" b="0" i="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47800" y="6257731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</a:rPr>
              <a:t>q </a:t>
            </a:r>
            <a:r>
              <a:rPr lang="en-US" sz="1600" b="0" i="0" dirty="0" smtClean="0">
                <a:solidFill>
                  <a:schemeClr val="tx1"/>
                </a:solidFill>
              </a:rPr>
              <a:t>(</a:t>
            </a:r>
            <a:r>
              <a:rPr lang="en-US" sz="1600" b="0" i="0" dirty="0" err="1" smtClean="0">
                <a:solidFill>
                  <a:schemeClr val="tx1"/>
                </a:solidFill>
              </a:rPr>
              <a:t>deg</a:t>
            </a:r>
            <a:r>
              <a:rPr lang="en-US" sz="1600" b="0" i="0" dirty="0" smtClean="0">
                <a:solidFill>
                  <a:schemeClr val="tx1"/>
                </a:solidFill>
              </a:rPr>
              <a:t>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695131" y="5267131"/>
            <a:ext cx="2286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3419669" y="5304455"/>
            <a:ext cx="2286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2505269" y="5562600"/>
            <a:ext cx="304800" cy="3048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581400" y="4856586"/>
            <a:ext cx="304800" cy="3048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5347" y="5889793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Symbol" pitchFamily="18" charset="2"/>
              </a:rPr>
              <a:t>F</a:t>
            </a:r>
            <a:r>
              <a:rPr lang="en-US" b="0" i="0" dirty="0" smtClean="0"/>
              <a:t> = 0 </a:t>
            </a:r>
            <a:r>
              <a:rPr lang="en-US" b="0" i="0" dirty="0" err="1" smtClean="0"/>
              <a:t>deg</a:t>
            </a:r>
            <a:endParaRPr lang="en-US" b="0" i="0" dirty="0"/>
          </a:p>
        </p:txBody>
      </p:sp>
      <p:sp>
        <p:nvSpPr>
          <p:cNvPr id="56" name="TextBox 55"/>
          <p:cNvSpPr txBox="1"/>
          <p:nvPr/>
        </p:nvSpPr>
        <p:spPr>
          <a:xfrm>
            <a:off x="3419669" y="5880462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Symbol" pitchFamily="18" charset="2"/>
              </a:rPr>
              <a:t>F</a:t>
            </a:r>
            <a:r>
              <a:rPr lang="en-US" b="0" i="0" dirty="0" smtClean="0"/>
              <a:t> = 0 </a:t>
            </a:r>
            <a:r>
              <a:rPr lang="en-US" b="0" i="0" dirty="0" err="1" smtClean="0"/>
              <a:t>deg</a:t>
            </a:r>
            <a:endParaRPr lang="en-US" b="0" i="0" dirty="0"/>
          </a:p>
        </p:txBody>
      </p:sp>
      <p:sp>
        <p:nvSpPr>
          <p:cNvPr id="57" name="TextBox 56"/>
          <p:cNvSpPr txBox="1"/>
          <p:nvPr/>
        </p:nvSpPr>
        <p:spPr>
          <a:xfrm>
            <a:off x="3460001" y="431735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Present sensors</a:t>
            </a:r>
            <a:endParaRPr lang="en-US" b="0" i="0" dirty="0"/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>
            <a:off x="3798700" y="4594349"/>
            <a:ext cx="51535" cy="2622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2791407" y="4566356"/>
            <a:ext cx="771331" cy="99624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65"/>
          <p:cNvSpPr txBox="1"/>
          <p:nvPr/>
        </p:nvSpPr>
        <p:spPr>
          <a:xfrm>
            <a:off x="1562325" y="3906836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err="1" smtClean="0"/>
              <a:t>Z</a:t>
            </a:r>
            <a:r>
              <a:rPr lang="en-US" b="0" i="0" baseline="-25000" dirty="0" err="1" smtClean="0"/>
              <a:t>plasma</a:t>
            </a:r>
            <a:r>
              <a:rPr lang="en-US" b="0" i="0" dirty="0" smtClean="0"/>
              <a:t> = -10 cm</a:t>
            </a:r>
            <a:endParaRPr lang="en-US" b="0" i="0" dirty="0"/>
          </a:p>
        </p:txBody>
      </p:sp>
      <p:sp>
        <p:nvSpPr>
          <p:cNvPr id="67" name="TextBox 66"/>
          <p:cNvSpPr txBox="1"/>
          <p:nvPr/>
        </p:nvSpPr>
        <p:spPr>
          <a:xfrm>
            <a:off x="1997483" y="414260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/>
              <a:t> </a:t>
            </a:r>
            <a:r>
              <a:rPr lang="en-US" b="0" i="0" dirty="0" smtClean="0"/>
              <a:t>= -5 cm</a:t>
            </a:r>
            <a:endParaRPr lang="en-US" b="0" i="0" dirty="0"/>
          </a:p>
        </p:txBody>
      </p:sp>
      <p:sp>
        <p:nvSpPr>
          <p:cNvPr id="68" name="TextBox 67"/>
          <p:cNvSpPr txBox="1"/>
          <p:nvPr/>
        </p:nvSpPr>
        <p:spPr>
          <a:xfrm>
            <a:off x="2064067" y="4380532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/>
              <a:t>= 0 cm</a:t>
            </a:r>
            <a:endParaRPr lang="en-US" b="0" i="0" dirty="0"/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 flipV="1">
            <a:off x="1371601" y="4021495"/>
            <a:ext cx="214603" cy="6531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>
            <a:stCxn id="67" idx="1"/>
          </p:cNvCxnSpPr>
          <p:nvPr/>
        </p:nvCxnSpPr>
        <p:spPr bwMode="auto">
          <a:xfrm flipH="1" flipV="1">
            <a:off x="1390263" y="4239212"/>
            <a:ext cx="607220" cy="4188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/>
          <p:cNvCxnSpPr>
            <a:stCxn id="68" idx="1"/>
          </p:cNvCxnSpPr>
          <p:nvPr/>
        </p:nvCxnSpPr>
        <p:spPr bwMode="auto">
          <a:xfrm flipH="1" flipV="1">
            <a:off x="1394929" y="4428932"/>
            <a:ext cx="669138" cy="901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15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5875"/>
            <a:ext cx="8991600" cy="815975"/>
          </a:xfrm>
        </p:spPr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tability </a:t>
            </a:r>
            <a:r>
              <a:rPr lang="en-US" sz="2400" dirty="0"/>
              <a:t>control </a:t>
            </a:r>
            <a:r>
              <a:rPr lang="en-US" sz="2400" dirty="0" smtClean="0"/>
              <a:t>improvements </a:t>
            </a:r>
            <a:r>
              <a:rPr lang="en-US" sz="2400" dirty="0"/>
              <a:t>significantly reduce unstable RWMs at low l</a:t>
            </a:r>
            <a:r>
              <a:rPr lang="en-US" sz="2400" baseline="-25000" dirty="0"/>
              <a:t>i</a:t>
            </a:r>
            <a:r>
              <a:rPr lang="en-US" sz="2400" dirty="0"/>
              <a:t> and high </a:t>
            </a:r>
            <a:r>
              <a:rPr lang="en-US" sz="2400" dirty="0" err="1" smtClean="0">
                <a:latin typeface="Symbol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/>
              <a:t>;</a:t>
            </a:r>
            <a:r>
              <a:rPr lang="en-US" sz="2400" dirty="0" smtClean="0"/>
              <a:t> improved stability at high </a:t>
            </a:r>
            <a:r>
              <a:rPr lang="en-US" sz="2400" dirty="0" err="1" smtClean="0">
                <a:latin typeface="Symbol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/l</a:t>
            </a:r>
            <a:r>
              <a:rPr lang="en-US" sz="2400" baseline="-25000" dirty="0" smtClean="0"/>
              <a:t>i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/>
          <a:stretch/>
        </p:blipFill>
        <p:spPr bwMode="auto">
          <a:xfrm>
            <a:off x="152400" y="990600"/>
            <a:ext cx="4724400" cy="396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56" y="1255644"/>
            <a:ext cx="427314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953000" y="914400"/>
            <a:ext cx="4149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rgbClr val="0000FF"/>
                </a:solidFill>
              </a:rPr>
              <a:t>Resonant Field Amplification (RFA) vs.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endParaRPr lang="en-US" sz="1600" b="0" i="0" dirty="0"/>
          </a:p>
        </p:txBody>
      </p:sp>
      <p:sp>
        <p:nvSpPr>
          <p:cNvPr id="39" name="TextBox 38"/>
          <p:cNvSpPr txBox="1"/>
          <p:nvPr/>
        </p:nvSpPr>
        <p:spPr>
          <a:xfrm>
            <a:off x="7924801" y="1676400"/>
            <a:ext cx="99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 flipV="1">
            <a:off x="7791439" y="1707874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2429522" y="3821115"/>
            <a:ext cx="2128189" cy="457623"/>
            <a:chOff x="1961" y="2761"/>
            <a:chExt cx="1581" cy="357"/>
          </a:xfrm>
        </p:grpSpPr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1961" y="2761"/>
              <a:ext cx="1581" cy="3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4" name="Oval 20"/>
            <p:cNvSpPr>
              <a:spLocks noChangeArrowheads="1"/>
            </p:cNvSpPr>
            <p:nvPr/>
          </p:nvSpPr>
          <p:spPr bwMode="auto">
            <a:xfrm>
              <a:off x="2016" y="2828"/>
              <a:ext cx="86" cy="8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5" name="Oval 21"/>
            <p:cNvSpPr>
              <a:spLocks noChangeArrowheads="1"/>
            </p:cNvSpPr>
            <p:nvPr/>
          </p:nvSpPr>
          <p:spPr bwMode="auto">
            <a:xfrm>
              <a:off x="2018" y="2965"/>
              <a:ext cx="86" cy="86"/>
            </a:xfrm>
            <a:prstGeom prst="ellipse">
              <a:avLst/>
            </a:prstGeom>
            <a:solidFill>
              <a:srgbClr val="000099"/>
            </a:solidFill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154" y="2766"/>
              <a:ext cx="902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b="0" i="0" dirty="0">
                  <a:solidFill>
                    <a:schemeClr val="tx2"/>
                  </a:solidFill>
                  <a:cs typeface="Helvetica" pitchFamily="34" charset="0"/>
                </a:rPr>
                <a:t>Unstable RWM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2160" y="2902"/>
              <a:ext cx="1365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b="0" i="0" dirty="0">
                  <a:solidFill>
                    <a:schemeClr val="tx2"/>
                  </a:solidFill>
                  <a:cs typeface="Helvetica" pitchFamily="34" charset="0"/>
                </a:rPr>
                <a:t>Stable / controlled RWM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43522" y="4825964"/>
            <a:ext cx="4572000" cy="17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Disruption probability reduced by a factor of 3 on controlled </a:t>
            </a:r>
            <a:r>
              <a:rPr lang="en-US" sz="1800" b="0" i="0" dirty="0" smtClean="0"/>
              <a:t>experiments</a:t>
            </a:r>
          </a:p>
          <a:p>
            <a:pPr lvl="1"/>
            <a:r>
              <a:rPr lang="en-US" sz="1400" b="0" i="0" dirty="0">
                <a:latin typeface="Arial" pitchFamily="34" charset="0"/>
              </a:rPr>
              <a:t>Reached 2 times computed n = 1 no-wall limit of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>
                <a:latin typeface="Arial" pitchFamily="34" charset="0"/>
              </a:rPr>
              <a:t>N</a:t>
            </a:r>
            <a:r>
              <a:rPr lang="en-US" sz="1400" b="0" i="0" dirty="0">
                <a:latin typeface="Arial" pitchFamily="34" charset="0"/>
              </a:rPr>
              <a:t>/l</a:t>
            </a:r>
            <a:r>
              <a:rPr lang="en-US" sz="1400" b="0" i="0" baseline="-25000" dirty="0">
                <a:latin typeface="Arial" pitchFamily="34" charset="0"/>
              </a:rPr>
              <a:t>i</a:t>
            </a:r>
            <a:r>
              <a:rPr lang="en-US" sz="1400" b="0" i="0" dirty="0">
                <a:latin typeface="Arial" pitchFamily="34" charset="0"/>
              </a:rPr>
              <a:t> = </a:t>
            </a:r>
            <a:r>
              <a:rPr lang="en-US" sz="1400" b="0" i="0" dirty="0" smtClean="0">
                <a:latin typeface="Arial" pitchFamily="34" charset="0"/>
              </a:rPr>
              <a:t>6.7</a:t>
            </a:r>
          </a:p>
          <a:p>
            <a:r>
              <a:rPr lang="en-US" sz="1800" b="0" i="0" dirty="0"/>
              <a:t>Lower probability of unstable RWMs at high </a:t>
            </a:r>
            <a:r>
              <a:rPr lang="en-US" sz="1800" b="0" i="0" dirty="0" err="1">
                <a:latin typeface="Symbol" pitchFamily="18" charset="2"/>
              </a:rPr>
              <a:t>b</a:t>
            </a:r>
            <a:r>
              <a:rPr lang="en-US" sz="1800" b="0" i="0" baseline="-25000" dirty="0" err="1"/>
              <a:t>N</a:t>
            </a:r>
            <a:r>
              <a:rPr lang="en-US" sz="1800" b="0" i="0" dirty="0"/>
              <a:t>/l</a:t>
            </a:r>
            <a:r>
              <a:rPr lang="en-US" sz="1800" b="0" i="0" baseline="-25000" dirty="0"/>
              <a:t>i</a:t>
            </a:r>
            <a:endParaRPr lang="en-US" sz="1500" b="0" i="0" dirty="0"/>
          </a:p>
          <a:p>
            <a:pPr lvl="1"/>
            <a:endParaRPr lang="en-US" sz="1400" b="0" i="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876800" y="4648200"/>
            <a:ext cx="4267200" cy="17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Mode stability directly measured in experiments using MHD </a:t>
            </a:r>
            <a:r>
              <a:rPr lang="en-US" sz="1800" b="0" i="0" dirty="0" smtClean="0"/>
              <a:t>spectroscopy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>
                <a:cs typeface="Calibri" pitchFamily="34" charset="0"/>
              </a:rPr>
              <a:t>Stability </a:t>
            </a:r>
            <a:r>
              <a:rPr lang="en-US" sz="1400" b="0" i="0" dirty="0">
                <a:solidFill>
                  <a:srgbClr val="FF0000"/>
                </a:solidFill>
                <a:cs typeface="Calibri" pitchFamily="34" charset="0"/>
              </a:rPr>
              <a:t>decreases</a:t>
            </a:r>
            <a:r>
              <a:rPr lang="en-US" sz="1400" b="0" i="0" dirty="0">
                <a:cs typeface="Calibri" pitchFamily="34" charset="0"/>
              </a:rPr>
              <a:t> up to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r>
              <a:rPr lang="en-US" sz="1400" b="0" i="0" dirty="0"/>
              <a:t> </a:t>
            </a:r>
            <a:r>
              <a:rPr lang="en-US" sz="1400" b="0" i="0" dirty="0">
                <a:cs typeface="Calibri" pitchFamily="34" charset="0"/>
              </a:rPr>
              <a:t>= 10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>
                <a:cs typeface="Calibri" pitchFamily="34" charset="0"/>
              </a:rPr>
              <a:t>Stability </a:t>
            </a:r>
            <a:r>
              <a:rPr lang="en-US" sz="1400" b="0" i="0" u="sng" dirty="0">
                <a:solidFill>
                  <a:srgbClr val="00B050"/>
                </a:solidFill>
                <a:cs typeface="Calibri" pitchFamily="34" charset="0"/>
              </a:rPr>
              <a:t>increases</a:t>
            </a:r>
            <a:r>
              <a:rPr lang="en-US" sz="1400" b="0" i="0" dirty="0">
                <a:solidFill>
                  <a:srgbClr val="00B050"/>
                </a:solidFill>
                <a:cs typeface="Calibri" pitchFamily="34" charset="0"/>
              </a:rPr>
              <a:t> </a:t>
            </a:r>
            <a:r>
              <a:rPr lang="en-US" sz="1400" b="0" i="0" dirty="0">
                <a:cs typeface="Calibri" pitchFamily="34" charset="0"/>
              </a:rPr>
              <a:t>at higher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r>
              <a:rPr lang="en-US" sz="1400" b="0" i="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sz="1400" b="0" i="0" dirty="0"/>
              <a:t>Presently analysis indicates consistency with kinetic resonance </a:t>
            </a:r>
            <a:r>
              <a:rPr lang="en-US" sz="1400" b="0" i="0" dirty="0" smtClean="0"/>
              <a:t>stabilization</a:t>
            </a:r>
            <a:endParaRPr lang="en-US" sz="1200" b="0" i="0" dirty="0"/>
          </a:p>
        </p:txBody>
      </p:sp>
    </p:spTree>
    <p:extLst>
      <p:ext uri="{BB962C8B-B14F-4D97-AF65-F5344CB8AC3E}">
        <p14:creationId xmlns:p14="http://schemas.microsoft.com/office/powerpoint/2010/main" val="24736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91" y="1700013"/>
            <a:ext cx="2743200" cy="19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29978"/>
            <a:ext cx="2743200" cy="172313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6445679" y="1049664"/>
            <a:ext cx="363925" cy="151682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55612" y="2590513"/>
            <a:ext cx="26356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0.0        0.5        1.0        1.5       2.0</a:t>
            </a:r>
            <a:endParaRPr lang="en-US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modes may limit long-pulse scenarios; kinetic RWM stability may be enhanced at low </a:t>
            </a:r>
            <a:r>
              <a:rPr lang="en-US" dirty="0" smtClean="0">
                <a:latin typeface="Symbol" pitchFamily="18" charset="2"/>
              </a:rPr>
              <a:t>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791" y="1013951"/>
            <a:ext cx="4545037" cy="73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Coupled m/n = 1/1+2/1 modes grow when </a:t>
            </a:r>
            <a:r>
              <a:rPr lang="en-US" sz="2000" b="0" i="0" dirty="0" err="1" smtClean="0"/>
              <a:t>q</a:t>
            </a:r>
            <a:r>
              <a:rPr lang="en-US" sz="2000" b="0" i="0" baseline="-25000" dirty="0" err="1" smtClean="0"/>
              <a:t>min</a:t>
            </a:r>
            <a:r>
              <a:rPr lang="en-US" sz="2000" b="0" i="0" dirty="0" smtClean="0"/>
              <a:t> approaches 1</a:t>
            </a:r>
          </a:p>
          <a:p>
            <a:pPr marL="457200" lvl="1" indent="0">
              <a:buNone/>
            </a:pPr>
            <a:endParaRPr lang="en-US" sz="1600" b="0" i="0" dirty="0" smtClean="0"/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246742" y="1755228"/>
            <a:ext cx="2140858" cy="9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400" b="0" i="0" dirty="0" smtClean="0"/>
              <a:t>EPM or ELM triggers cause modes to onset at larger </a:t>
            </a:r>
            <a:r>
              <a:rPr lang="en-US" sz="1400" b="0" i="0" dirty="0" err="1" smtClean="0"/>
              <a:t>q</a:t>
            </a:r>
            <a:r>
              <a:rPr lang="en-US" sz="1400" b="0" i="0" baseline="-25000" dirty="0" err="1" smtClean="0"/>
              <a:t>min</a:t>
            </a:r>
            <a:r>
              <a:rPr lang="en-US" sz="1400" b="0" i="0" dirty="0" smtClean="0"/>
              <a:t>.</a:t>
            </a:r>
          </a:p>
          <a:p>
            <a:pPr lvl="1"/>
            <a:r>
              <a:rPr lang="en-US" sz="1400" b="0" i="0" dirty="0" smtClean="0"/>
              <a:t>“</a:t>
            </a:r>
            <a:r>
              <a:rPr lang="en-US" sz="1400" b="0" i="0" dirty="0" err="1" smtClean="0"/>
              <a:t>triggerless</a:t>
            </a:r>
            <a:r>
              <a:rPr lang="en-US" sz="1400" b="0" i="0" dirty="0" smtClean="0"/>
              <a:t>” </a:t>
            </a:r>
            <a:r>
              <a:rPr lang="en-US" sz="1400" b="0" i="0" dirty="0"/>
              <a:t>internal </a:t>
            </a:r>
            <a:r>
              <a:rPr lang="en-US" sz="1400" b="0" i="0" dirty="0" smtClean="0"/>
              <a:t>kinks as </a:t>
            </a:r>
            <a:r>
              <a:rPr lang="en-US" sz="1400" b="0" i="0" dirty="0" err="1" smtClean="0"/>
              <a:t>q</a:t>
            </a:r>
            <a:r>
              <a:rPr lang="en-US" sz="1400" b="0" i="0" baseline="-25000" dirty="0" err="1" smtClean="0"/>
              <a:t>min</a:t>
            </a:r>
            <a:r>
              <a:rPr lang="en-US" sz="1400" b="0" i="0" dirty="0" smtClean="0"/>
              <a:t> -&gt; 1</a:t>
            </a:r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71195" y="3364579"/>
            <a:ext cx="1931573" cy="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>
                <a:cs typeface="Calibri" pitchFamily="34" charset="0"/>
              </a:rPr>
              <a:t>Expectations </a:t>
            </a:r>
            <a:r>
              <a:rPr lang="en-US" sz="1800" b="0" i="0" dirty="0">
                <a:cs typeface="Calibri" pitchFamily="34" charset="0"/>
              </a:rPr>
              <a:t>at </a:t>
            </a:r>
            <a:r>
              <a:rPr lang="en-US" sz="1800" b="0" i="0" dirty="0" smtClean="0">
                <a:cs typeface="Calibri" pitchFamily="34" charset="0"/>
              </a:rPr>
              <a:t>lower </a:t>
            </a:r>
            <a:r>
              <a:rPr lang="en-US" sz="1800" b="0" i="0" dirty="0" smtClean="0">
                <a:latin typeface="Symbol" pitchFamily="18" charset="2"/>
                <a:cs typeface="Calibri" pitchFamily="34" charset="0"/>
              </a:rPr>
              <a:t>n:</a:t>
            </a:r>
            <a:endParaRPr lang="en-US" sz="1600" b="0" i="0" dirty="0">
              <a:cs typeface="Calibri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724400" y="5422203"/>
            <a:ext cx="4419600" cy="1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/>
              <a:t>Mode stability directly measured in experiment using MHD spectroscopy </a:t>
            </a:r>
            <a:endParaRPr lang="en-US" sz="1800" b="0" i="0" dirty="0">
              <a:latin typeface="Symbol" pitchFamily="18" charset="2"/>
              <a:cs typeface="Calibri" pitchFamily="34" charset="0"/>
            </a:endParaRPr>
          </a:p>
          <a:p>
            <a:pPr marL="914400" lvl="1">
              <a:spcBef>
                <a:spcPts val="0"/>
              </a:spcBef>
            </a:pPr>
            <a:r>
              <a:rPr lang="en-US" sz="1600" b="0" i="0" dirty="0">
                <a:cs typeface="Calibri" pitchFamily="34" charset="0"/>
              </a:rPr>
              <a:t>Decreases with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“</a:t>
            </a:r>
            <a:r>
              <a:rPr lang="en-US" sz="1600" b="0" i="0" dirty="0">
                <a:solidFill>
                  <a:srgbClr val="00B050"/>
                </a:solidFill>
                <a:cs typeface="Calibri" pitchFamily="34" charset="0"/>
              </a:rPr>
              <a:t>on resonance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”</a:t>
            </a:r>
          </a:p>
          <a:p>
            <a:pPr marL="914400" lvl="1">
              <a:spcBef>
                <a:spcPts val="0"/>
              </a:spcBef>
            </a:pPr>
            <a:r>
              <a:rPr lang="en-US" sz="1600" b="0" i="0" dirty="0">
                <a:cs typeface="Calibri" pitchFamily="34" charset="0"/>
              </a:rPr>
              <a:t>Independent of </a:t>
            </a:r>
            <a:r>
              <a:rPr lang="en-US" sz="1600" b="0" i="0" dirty="0">
                <a:latin typeface="Symbol" pitchFamily="18" charset="2"/>
                <a:cs typeface="Calibri" pitchFamily="34" charset="0"/>
              </a:rPr>
              <a:t>n</a:t>
            </a:r>
            <a:r>
              <a:rPr lang="en-US" sz="1600" b="0" i="0" dirty="0">
                <a:cs typeface="Calibri" pitchFamily="34" charset="0"/>
              </a:rPr>
              <a:t> 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“off </a:t>
            </a:r>
            <a:r>
              <a:rPr lang="en-US" sz="1600" b="0" i="0" dirty="0">
                <a:solidFill>
                  <a:srgbClr val="FF0000"/>
                </a:solidFill>
                <a:cs typeface="Calibri" pitchFamily="34" charset="0"/>
              </a:rPr>
              <a:t>resonance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”</a:t>
            </a: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913004" y="3291370"/>
            <a:ext cx="2162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Experiment: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RFA </a:t>
            </a:r>
            <a:r>
              <a:rPr lang="en-US" sz="1600" b="0" i="0" u="sng" dirty="0" err="1" smtClean="0">
                <a:solidFill>
                  <a:srgbClr val="0000FF"/>
                </a:solidFill>
              </a:rPr>
              <a:t>vs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900" b="0" i="0" u="sng" baseline="-25000" dirty="0">
              <a:solidFill>
                <a:srgbClr val="0000FF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465338" y="874824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 rot="19469970">
            <a:off x="7999639" y="465072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endParaRPr lang="en-US" sz="1400" b="0" i="0" dirty="0"/>
          </a:p>
        </p:txBody>
      </p:sp>
      <p:sp>
        <p:nvSpPr>
          <p:cNvPr id="27" name="TextBox 26"/>
          <p:cNvSpPr txBox="1"/>
          <p:nvPr/>
        </p:nvSpPr>
        <p:spPr>
          <a:xfrm>
            <a:off x="7846365" y="3554308"/>
            <a:ext cx="126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off resonance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125189" y="1865086"/>
            <a:ext cx="456400" cy="32651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72400" y="1791493"/>
            <a:ext cx="107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off </a:t>
            </a:r>
          </a:p>
          <a:p>
            <a:pPr algn="ctr">
              <a:buNone/>
            </a:pPr>
            <a:r>
              <a:rPr lang="en-US" sz="1400" b="0" i="0" dirty="0" smtClean="0">
                <a:solidFill>
                  <a:srgbClr val="FF0000"/>
                </a:solidFill>
                <a:cs typeface="Calibri" pitchFamily="34" charset="0"/>
              </a:rPr>
              <a:t>resonance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764040" y="2348054"/>
            <a:ext cx="1268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endParaRPr lang="en-US" sz="1400" b="0" i="0" dirty="0">
              <a:solidFill>
                <a:srgbClr val="00B050"/>
              </a:solidFill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7505416" y="1791493"/>
            <a:ext cx="0" cy="556561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344631" y="3961428"/>
            <a:ext cx="2242849" cy="15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600" b="0" i="0" dirty="0" smtClean="0">
                <a:cs typeface="Calibri" pitchFamily="34" charset="0"/>
              </a:rPr>
              <a:t>More stability 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on resonance</a:t>
            </a:r>
            <a:r>
              <a:rPr lang="en-US" sz="1600" b="0" i="0" dirty="0" smtClean="0">
                <a:cs typeface="Calibri" pitchFamily="34" charset="0"/>
              </a:rPr>
              <a:t> </a:t>
            </a:r>
            <a:r>
              <a:rPr lang="en-US" sz="1600" b="0" i="0" dirty="0">
                <a:cs typeface="Calibri" pitchFamily="34" charset="0"/>
              </a:rPr>
              <a:t>almost no effect </a:t>
            </a:r>
            <a:r>
              <a:rPr lang="en-US" sz="1600" b="0" i="0" dirty="0" smtClean="0">
                <a:solidFill>
                  <a:srgbClr val="FF0000"/>
                </a:solidFill>
                <a:cs typeface="Calibri" pitchFamily="34" charset="0"/>
              </a:rPr>
              <a:t>off-resonance</a:t>
            </a: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9625" y="953517"/>
            <a:ext cx="1585686" cy="156966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1"/>
                </a:solidFill>
              </a:rPr>
              <a:t>Experiments measuring global stability vs. </a:t>
            </a:r>
            <a:r>
              <a:rPr lang="en-US" sz="1600" b="0" i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600" b="0" i="0" dirty="0">
                <a:solidFill>
                  <a:schemeClr val="tx1"/>
                </a:solidFill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</a:rPr>
              <a:t>support </a:t>
            </a:r>
            <a:r>
              <a:rPr lang="en-US" sz="1600" b="0" i="0" dirty="0">
                <a:solidFill>
                  <a:schemeClr val="tx1"/>
                </a:solidFill>
              </a:rPr>
              <a:t>kinetic RWM stability theory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655458" y="914400"/>
            <a:ext cx="0" cy="565331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732346" y="2811410"/>
            <a:ext cx="2988435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Model validation and predictive capability: </a:t>
            </a:r>
          </a:p>
          <a:p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MISK code RWM stability calculations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13004" y="1524000"/>
            <a:ext cx="368077" cy="16149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8069" y="1465290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err="1" smtClean="0">
                <a:solidFill>
                  <a:srgbClr val="0000FF"/>
                </a:solidFill>
              </a:rPr>
              <a:t>Collisionality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416675" y="3548063"/>
            <a:ext cx="2743200" cy="2014538"/>
            <a:chOff x="4042" y="2235"/>
            <a:chExt cx="1728" cy="1269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42" y="2238"/>
              <a:ext cx="1728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393" y="2387"/>
              <a:ext cx="1295" cy="855"/>
            </a:xfrm>
            <a:custGeom>
              <a:avLst/>
              <a:gdLst>
                <a:gd name="T0" fmla="*/ 0 w 18574"/>
                <a:gd name="T1" fmla="*/ 12230 h 12272"/>
                <a:gd name="T2" fmla="*/ 5218 w 18574"/>
                <a:gd name="T3" fmla="*/ 12272 h 12272"/>
                <a:gd name="T4" fmla="*/ 6428 w 18574"/>
                <a:gd name="T5" fmla="*/ 12063 h 12272"/>
                <a:gd name="T6" fmla="*/ 9851 w 18574"/>
                <a:gd name="T7" fmla="*/ 11270 h 12272"/>
                <a:gd name="T8" fmla="*/ 15068 w 18574"/>
                <a:gd name="T9" fmla="*/ 8891 h 12272"/>
                <a:gd name="T10" fmla="*/ 18574 w 18574"/>
                <a:gd name="T11" fmla="*/ 5009 h 12272"/>
                <a:gd name="T12" fmla="*/ 18574 w 18574"/>
                <a:gd name="T13" fmla="*/ 0 h 12272"/>
                <a:gd name="T14" fmla="*/ 42 w 18574"/>
                <a:gd name="T15" fmla="*/ 0 h 12272"/>
                <a:gd name="T16" fmla="*/ 0 w 18574"/>
                <a:gd name="T17" fmla="*/ 12230 h 12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74" h="12272">
                  <a:moveTo>
                    <a:pt x="0" y="12230"/>
                  </a:moveTo>
                  <a:lnTo>
                    <a:pt x="5218" y="12272"/>
                  </a:lnTo>
                  <a:lnTo>
                    <a:pt x="6428" y="12063"/>
                  </a:lnTo>
                  <a:lnTo>
                    <a:pt x="9851" y="11270"/>
                  </a:lnTo>
                  <a:lnTo>
                    <a:pt x="15068" y="8891"/>
                  </a:lnTo>
                  <a:lnTo>
                    <a:pt x="18574" y="5009"/>
                  </a:lnTo>
                  <a:lnTo>
                    <a:pt x="18574" y="0"/>
                  </a:lnTo>
                  <a:lnTo>
                    <a:pt x="42" y="0"/>
                  </a:lnTo>
                  <a:cubicBezTo>
                    <a:pt x="28" y="4077"/>
                    <a:pt x="14" y="8154"/>
                    <a:pt x="0" y="12230"/>
                  </a:cubicBezTo>
                  <a:close/>
                </a:path>
              </a:pathLst>
            </a:custGeom>
            <a:solidFill>
              <a:srgbClr val="D9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391" y="2384"/>
              <a:ext cx="1299" cy="861"/>
            </a:xfrm>
            <a:custGeom>
              <a:avLst/>
              <a:gdLst>
                <a:gd name="T0" fmla="*/ 80 w 18654"/>
                <a:gd name="T1" fmla="*/ 12271 h 12352"/>
                <a:gd name="T2" fmla="*/ 41 w 18654"/>
                <a:gd name="T3" fmla="*/ 12230 h 12352"/>
                <a:gd name="T4" fmla="*/ 5258 w 18654"/>
                <a:gd name="T5" fmla="*/ 12272 h 12352"/>
                <a:gd name="T6" fmla="*/ 5251 w 18654"/>
                <a:gd name="T7" fmla="*/ 12273 h 12352"/>
                <a:gd name="T8" fmla="*/ 6462 w 18654"/>
                <a:gd name="T9" fmla="*/ 12064 h 12352"/>
                <a:gd name="T10" fmla="*/ 9882 w 18654"/>
                <a:gd name="T11" fmla="*/ 11271 h 12352"/>
                <a:gd name="T12" fmla="*/ 9874 w 18654"/>
                <a:gd name="T13" fmla="*/ 11274 h 12352"/>
                <a:gd name="T14" fmla="*/ 15092 w 18654"/>
                <a:gd name="T15" fmla="*/ 8895 h 12352"/>
                <a:gd name="T16" fmla="*/ 15079 w 18654"/>
                <a:gd name="T17" fmla="*/ 8904 h 12352"/>
                <a:gd name="T18" fmla="*/ 18585 w 18654"/>
                <a:gd name="T19" fmla="*/ 5023 h 12352"/>
                <a:gd name="T20" fmla="*/ 18574 w 18654"/>
                <a:gd name="T21" fmla="*/ 5049 h 12352"/>
                <a:gd name="T22" fmla="*/ 18574 w 18654"/>
                <a:gd name="T23" fmla="*/ 40 h 12352"/>
                <a:gd name="T24" fmla="*/ 18614 w 18654"/>
                <a:gd name="T25" fmla="*/ 80 h 12352"/>
                <a:gd name="T26" fmla="*/ 82 w 18654"/>
                <a:gd name="T27" fmla="*/ 80 h 12352"/>
                <a:gd name="T28" fmla="*/ 122 w 18654"/>
                <a:gd name="T29" fmla="*/ 41 h 12352"/>
                <a:gd name="T30" fmla="*/ 80 w 18654"/>
                <a:gd name="T31" fmla="*/ 12271 h 12352"/>
                <a:gd name="T32" fmla="*/ 42 w 18654"/>
                <a:gd name="T33" fmla="*/ 40 h 12352"/>
                <a:gd name="T34" fmla="*/ 82 w 18654"/>
                <a:gd name="T35" fmla="*/ 0 h 12352"/>
                <a:gd name="T36" fmla="*/ 18614 w 18654"/>
                <a:gd name="T37" fmla="*/ 0 h 12352"/>
                <a:gd name="T38" fmla="*/ 18654 w 18654"/>
                <a:gd name="T39" fmla="*/ 40 h 12352"/>
                <a:gd name="T40" fmla="*/ 18654 w 18654"/>
                <a:gd name="T41" fmla="*/ 5049 h 12352"/>
                <a:gd name="T42" fmla="*/ 18644 w 18654"/>
                <a:gd name="T43" fmla="*/ 5076 h 12352"/>
                <a:gd name="T44" fmla="*/ 15138 w 18654"/>
                <a:gd name="T45" fmla="*/ 8958 h 12352"/>
                <a:gd name="T46" fmla="*/ 15125 w 18654"/>
                <a:gd name="T47" fmla="*/ 8967 h 12352"/>
                <a:gd name="T48" fmla="*/ 9908 w 18654"/>
                <a:gd name="T49" fmla="*/ 11347 h 12352"/>
                <a:gd name="T50" fmla="*/ 9900 w 18654"/>
                <a:gd name="T51" fmla="*/ 11349 h 12352"/>
                <a:gd name="T52" fmla="*/ 6475 w 18654"/>
                <a:gd name="T53" fmla="*/ 12143 h 12352"/>
                <a:gd name="T54" fmla="*/ 5265 w 18654"/>
                <a:gd name="T55" fmla="*/ 12351 h 12352"/>
                <a:gd name="T56" fmla="*/ 5258 w 18654"/>
                <a:gd name="T57" fmla="*/ 12352 h 12352"/>
                <a:gd name="T58" fmla="*/ 40 w 18654"/>
                <a:gd name="T59" fmla="*/ 12310 h 12352"/>
                <a:gd name="T60" fmla="*/ 0 w 18654"/>
                <a:gd name="T61" fmla="*/ 12270 h 12352"/>
                <a:gd name="T62" fmla="*/ 42 w 18654"/>
                <a:gd name="T63" fmla="*/ 40 h 1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54" h="12352">
                  <a:moveTo>
                    <a:pt x="80" y="12271"/>
                  </a:moveTo>
                  <a:lnTo>
                    <a:pt x="41" y="12230"/>
                  </a:lnTo>
                  <a:lnTo>
                    <a:pt x="5258" y="12272"/>
                  </a:lnTo>
                  <a:lnTo>
                    <a:pt x="5251" y="12273"/>
                  </a:lnTo>
                  <a:lnTo>
                    <a:pt x="6462" y="12064"/>
                  </a:lnTo>
                  <a:lnTo>
                    <a:pt x="9882" y="11271"/>
                  </a:lnTo>
                  <a:lnTo>
                    <a:pt x="9874" y="11274"/>
                  </a:lnTo>
                  <a:lnTo>
                    <a:pt x="15092" y="8895"/>
                  </a:lnTo>
                  <a:lnTo>
                    <a:pt x="15079" y="8904"/>
                  </a:lnTo>
                  <a:lnTo>
                    <a:pt x="18585" y="5023"/>
                  </a:lnTo>
                  <a:lnTo>
                    <a:pt x="18574" y="5049"/>
                  </a:lnTo>
                  <a:lnTo>
                    <a:pt x="18574" y="40"/>
                  </a:lnTo>
                  <a:lnTo>
                    <a:pt x="18614" y="80"/>
                  </a:lnTo>
                  <a:lnTo>
                    <a:pt x="82" y="80"/>
                  </a:lnTo>
                  <a:lnTo>
                    <a:pt x="122" y="41"/>
                  </a:lnTo>
                  <a:lnTo>
                    <a:pt x="80" y="12271"/>
                  </a:lnTo>
                  <a:close/>
                  <a:moveTo>
                    <a:pt x="42" y="40"/>
                  </a:moveTo>
                  <a:cubicBezTo>
                    <a:pt x="43" y="18"/>
                    <a:pt x="60" y="0"/>
                    <a:pt x="82" y="0"/>
                  </a:cubicBezTo>
                  <a:lnTo>
                    <a:pt x="18614" y="0"/>
                  </a:lnTo>
                  <a:cubicBezTo>
                    <a:pt x="18637" y="0"/>
                    <a:pt x="18654" y="18"/>
                    <a:pt x="18654" y="40"/>
                  </a:cubicBezTo>
                  <a:lnTo>
                    <a:pt x="18654" y="5049"/>
                  </a:lnTo>
                  <a:cubicBezTo>
                    <a:pt x="18654" y="5059"/>
                    <a:pt x="18651" y="5069"/>
                    <a:pt x="18644" y="5076"/>
                  </a:cubicBezTo>
                  <a:lnTo>
                    <a:pt x="15138" y="8958"/>
                  </a:lnTo>
                  <a:cubicBezTo>
                    <a:pt x="15134" y="8962"/>
                    <a:pt x="15130" y="8965"/>
                    <a:pt x="15125" y="8967"/>
                  </a:cubicBezTo>
                  <a:lnTo>
                    <a:pt x="9908" y="11347"/>
                  </a:lnTo>
                  <a:cubicBezTo>
                    <a:pt x="9905" y="11348"/>
                    <a:pt x="9903" y="11349"/>
                    <a:pt x="9900" y="11349"/>
                  </a:cubicBezTo>
                  <a:lnTo>
                    <a:pt x="6475" y="12143"/>
                  </a:lnTo>
                  <a:lnTo>
                    <a:pt x="5265" y="12351"/>
                  </a:lnTo>
                  <a:cubicBezTo>
                    <a:pt x="5262" y="12352"/>
                    <a:pt x="5260" y="12352"/>
                    <a:pt x="5258" y="12352"/>
                  </a:cubicBezTo>
                  <a:lnTo>
                    <a:pt x="40" y="12310"/>
                  </a:lnTo>
                  <a:cubicBezTo>
                    <a:pt x="18" y="12310"/>
                    <a:pt x="0" y="12292"/>
                    <a:pt x="0" y="12270"/>
                  </a:cubicBezTo>
                  <a:lnTo>
                    <a:pt x="42" y="40"/>
                  </a:lnTo>
                  <a:close/>
                </a:path>
              </a:pathLst>
            </a:custGeom>
            <a:solidFill>
              <a:srgbClr val="D9D9D9"/>
            </a:solidFill>
            <a:ln w="0" cap="flat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431" y="2317"/>
              <a:ext cx="326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465" y="2338"/>
              <a:ext cx="3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Arial" pitchFamily="34" charset="0"/>
                  <a:cs typeface="Arial" pitchFamily="34" charset="0"/>
                </a:rPr>
                <a:t>Unstable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496" y="2416"/>
              <a:ext cx="25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Arial" pitchFamily="34" charset="0"/>
                  <a:cs typeface="Arial" pitchFamily="34" charset="0"/>
                </a:rPr>
                <a:t>RWMs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726" y="2317"/>
              <a:ext cx="39" cy="91"/>
            </a:xfrm>
            <a:custGeom>
              <a:avLst/>
              <a:gdLst>
                <a:gd name="T0" fmla="*/ 638 w 1117"/>
                <a:gd name="T1" fmla="*/ 2619 h 2619"/>
                <a:gd name="T2" fmla="*/ 638 w 1117"/>
                <a:gd name="T3" fmla="*/ 159 h 2619"/>
                <a:gd name="T4" fmla="*/ 478 w 1117"/>
                <a:gd name="T5" fmla="*/ 159 h 2619"/>
                <a:gd name="T6" fmla="*/ 478 w 1117"/>
                <a:gd name="T7" fmla="*/ 2619 h 2619"/>
                <a:gd name="T8" fmla="*/ 638 w 1117"/>
                <a:gd name="T9" fmla="*/ 2619 h 2619"/>
                <a:gd name="T10" fmla="*/ 1094 w 1117"/>
                <a:gd name="T11" fmla="*/ 919 h 2619"/>
                <a:gd name="T12" fmla="*/ 558 w 1117"/>
                <a:gd name="T13" fmla="*/ 0 h 2619"/>
                <a:gd name="T14" fmla="*/ 23 w 1117"/>
                <a:gd name="T15" fmla="*/ 919 h 2619"/>
                <a:gd name="T16" fmla="*/ 51 w 1117"/>
                <a:gd name="T17" fmla="*/ 1028 h 2619"/>
                <a:gd name="T18" fmla="*/ 161 w 1117"/>
                <a:gd name="T19" fmla="*/ 999 h 2619"/>
                <a:gd name="T20" fmla="*/ 628 w 1117"/>
                <a:gd name="T21" fmla="*/ 199 h 2619"/>
                <a:gd name="T22" fmla="*/ 489 w 1117"/>
                <a:gd name="T23" fmla="*/ 199 h 2619"/>
                <a:gd name="T24" fmla="*/ 956 w 1117"/>
                <a:gd name="T25" fmla="*/ 999 h 2619"/>
                <a:gd name="T26" fmla="*/ 1065 w 1117"/>
                <a:gd name="T27" fmla="*/ 1028 h 2619"/>
                <a:gd name="T28" fmla="*/ 1094 w 1117"/>
                <a:gd name="T29" fmla="*/ 919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7" h="2619">
                  <a:moveTo>
                    <a:pt x="638" y="2619"/>
                  </a:moveTo>
                  <a:lnTo>
                    <a:pt x="638" y="159"/>
                  </a:lnTo>
                  <a:lnTo>
                    <a:pt x="478" y="159"/>
                  </a:lnTo>
                  <a:lnTo>
                    <a:pt x="478" y="2619"/>
                  </a:lnTo>
                  <a:lnTo>
                    <a:pt x="638" y="2619"/>
                  </a:lnTo>
                  <a:close/>
                  <a:moveTo>
                    <a:pt x="1094" y="919"/>
                  </a:moveTo>
                  <a:lnTo>
                    <a:pt x="558" y="0"/>
                  </a:lnTo>
                  <a:lnTo>
                    <a:pt x="23" y="919"/>
                  </a:lnTo>
                  <a:cubicBezTo>
                    <a:pt x="0" y="957"/>
                    <a:pt x="13" y="1006"/>
                    <a:pt x="51" y="1028"/>
                  </a:cubicBezTo>
                  <a:cubicBezTo>
                    <a:pt x="90" y="1050"/>
                    <a:pt x="139" y="1037"/>
                    <a:pt x="161" y="999"/>
                  </a:cubicBezTo>
                  <a:lnTo>
                    <a:pt x="628" y="199"/>
                  </a:lnTo>
                  <a:lnTo>
                    <a:pt x="489" y="199"/>
                  </a:lnTo>
                  <a:lnTo>
                    <a:pt x="956" y="999"/>
                  </a:lnTo>
                  <a:cubicBezTo>
                    <a:pt x="978" y="1037"/>
                    <a:pt x="1027" y="1050"/>
                    <a:pt x="1065" y="1028"/>
                  </a:cubicBezTo>
                  <a:cubicBezTo>
                    <a:pt x="1104" y="1006"/>
                    <a:pt x="1117" y="957"/>
                    <a:pt x="1094" y="9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 rot="16200000">
              <a:off x="3703" y="2631"/>
              <a:ext cx="92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n = 1 RFA (G/G)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4241" y="2273"/>
              <a:ext cx="17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4237" y="2567"/>
              <a:ext cx="17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1.0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4237" y="2878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4289" y="2878"/>
              <a:ext cx="12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4237" y="3190"/>
              <a:ext cx="17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0.0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4844" y="3301"/>
              <a:ext cx="5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4902" y="3374"/>
              <a:ext cx="3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ii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4965" y="3314"/>
              <a:ext cx="2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[kHz]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4367" y="3259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4799" y="3259"/>
              <a:ext cx="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5663" y="3259"/>
              <a:ext cx="9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5229" y="3259"/>
              <a:ext cx="9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72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" y="2265"/>
              <a:ext cx="1347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" y="2265"/>
              <a:ext cx="1347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8236738" y="2773752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 smtClean="0">
                <a:solidFill>
                  <a:schemeClr val="tx1"/>
                </a:solidFill>
                <a:latin typeface="+mn-lt"/>
              </a:rPr>
              <a:t>ω</a:t>
            </a:r>
            <a:r>
              <a:rPr lang="en-US" b="0" i="0" dirty="0">
                <a:solidFill>
                  <a:schemeClr val="tx1"/>
                </a:solidFill>
              </a:rPr>
              <a:t>/</a:t>
            </a:r>
            <a:r>
              <a:rPr lang="el-GR" b="0" i="0" dirty="0" smtClean="0">
                <a:solidFill>
                  <a:schemeClr val="tx1"/>
                </a:solidFill>
              </a:rPr>
              <a:t>ω</a:t>
            </a:r>
            <a:r>
              <a:rPr lang="en-US" b="0" i="0" baseline="-25000" dirty="0" err="1" smtClean="0">
                <a:solidFill>
                  <a:schemeClr val="tx1"/>
                </a:solidFill>
                <a:latin typeface="+mn-lt"/>
              </a:rPr>
              <a:t>exp</a:t>
            </a:r>
            <a:endParaRPr lang="en-US" b="0" i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281081" y="1294410"/>
            <a:ext cx="307170" cy="15900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7174851" y="2255520"/>
            <a:ext cx="262367" cy="1168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137401" y="2053103"/>
            <a:ext cx="285844" cy="10706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039763" y="1900613"/>
            <a:ext cx="85983" cy="11629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74898" y="1075524"/>
            <a:ext cx="449161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0.1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0.0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-0.1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-0.2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-0.3</a:t>
            </a:r>
          </a:p>
          <a:p>
            <a:pPr algn="r">
              <a:spcAft>
                <a:spcPts val="600"/>
              </a:spcAft>
            </a:pPr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-0.4</a:t>
            </a: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 rot="16200000">
            <a:off x="6192531" y="1133022"/>
            <a:ext cx="5744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0" i="0" dirty="0" err="1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gt</a:t>
            </a:r>
            <a:r>
              <a:rPr kumimoji="0" lang="en-US" sz="1400" b="0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w</a:t>
            </a:r>
            <a:endParaRPr kumimoji="0" lang="en-US" sz="1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791" y="3608388"/>
            <a:ext cx="3200400" cy="2078765"/>
            <a:chOff x="629274" y="3629924"/>
            <a:chExt cx="3200400" cy="2078765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29924"/>
              <a:ext cx="2348887" cy="15467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" y="5560957"/>
            <a:ext cx="4580206" cy="106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NBCD can determine the required increment of </a:t>
            </a:r>
            <a:r>
              <a:rPr lang="en-US" sz="2000" b="0" i="0" dirty="0" err="1" smtClean="0"/>
              <a:t>q</a:t>
            </a:r>
            <a:r>
              <a:rPr lang="en-US" sz="2000" b="0" i="0" baseline="-25000" dirty="0" err="1" smtClean="0"/>
              <a:t>min</a:t>
            </a:r>
            <a:r>
              <a:rPr lang="en-US" sz="2000" b="0" i="0" dirty="0" smtClean="0"/>
              <a:t> above rational values to avoid internal modes</a:t>
            </a:r>
          </a:p>
        </p:txBody>
      </p: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2904550" y="4075113"/>
            <a:ext cx="1403115" cy="94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Various combinations of neutral beam sources</a:t>
            </a:r>
            <a:endParaRPr lang="en-US" sz="1400" b="0" i="0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Internal kink/ballooning modes</a:t>
            </a:r>
            <a:r>
              <a:rPr lang="en-US" sz="2800" dirty="0"/>
              <a:t> </a:t>
            </a:r>
            <a:r>
              <a:rPr lang="en-US" sz="2800" dirty="0" smtClean="0"/>
              <a:t>must be measured via non-magnetic means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550"/>
          <a:stretch/>
        </p:blipFill>
        <p:spPr>
          <a:xfrm>
            <a:off x="6333214" y="3844699"/>
            <a:ext cx="2810786" cy="241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7696"/>
          <a:stretch/>
        </p:blipFill>
        <p:spPr>
          <a:xfrm>
            <a:off x="3234856" y="3730176"/>
            <a:ext cx="3098358" cy="241565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004621"/>
            <a:ext cx="9144000" cy="21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N</a:t>
            </a:r>
            <a:r>
              <a:rPr lang="en-US" b="0" i="0" dirty="0" smtClean="0"/>
              <a:t>on-magnetic measurement is also </a:t>
            </a:r>
            <a:r>
              <a:rPr lang="en-US" b="0" i="0" dirty="0"/>
              <a:t>important for mode control systems to be used in future devices with high </a:t>
            </a:r>
            <a:r>
              <a:rPr lang="en-US" b="0" i="0" dirty="0" smtClean="0"/>
              <a:t>neutron </a:t>
            </a:r>
            <a:r>
              <a:rPr lang="en-US" b="0" i="0" dirty="0" err="1" smtClean="0"/>
              <a:t>fluence</a:t>
            </a:r>
            <a:endParaRPr lang="en-US" b="0" i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867685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The </a:t>
            </a:r>
            <a:r>
              <a:rPr lang="en-US" b="0" i="0" dirty="0"/>
              <a:t>RWMSC can </a:t>
            </a:r>
            <a:r>
              <a:rPr lang="en-US" b="0" i="0" dirty="0" smtClean="0"/>
              <a:t>determine </a:t>
            </a:r>
            <a:r>
              <a:rPr lang="en-US" b="0" i="0" dirty="0"/>
              <a:t>how incorrect the observer is in reproducing the measured magnetic </a:t>
            </a:r>
            <a:r>
              <a:rPr lang="en-US" b="0" i="0" dirty="0" smtClean="0"/>
              <a:t>flux </a:t>
            </a:r>
          </a:p>
          <a:p>
            <a:pPr lvl="1"/>
            <a:r>
              <a:rPr lang="en-US" sz="1800" b="0" i="0" dirty="0"/>
              <a:t>C</a:t>
            </a:r>
            <a:r>
              <a:rPr lang="en-US" sz="1800" b="0" i="0" dirty="0" smtClean="0"/>
              <a:t>an be used as a criterion as input to a disruption warning system. </a:t>
            </a:r>
            <a:endParaRPr lang="en-US" sz="1800" b="0" i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056880"/>
            <a:ext cx="3352800" cy="272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M</a:t>
            </a:r>
            <a:r>
              <a:rPr lang="en-US" b="0" i="0" dirty="0" smtClean="0"/>
              <a:t>ulti-energy </a:t>
            </a:r>
            <a:r>
              <a:rPr lang="en-US" b="0" i="0" dirty="0"/>
              <a:t>soft X-ray </a:t>
            </a:r>
            <a:r>
              <a:rPr lang="en-US" b="0" i="0" dirty="0" smtClean="0"/>
              <a:t>can measure </a:t>
            </a:r>
            <a:r>
              <a:rPr lang="en-US" b="0" i="0" dirty="0"/>
              <a:t>low </a:t>
            </a:r>
            <a:r>
              <a:rPr lang="en-US" b="0" i="0" dirty="0" smtClean="0"/>
              <a:t>frequency </a:t>
            </a:r>
            <a:r>
              <a:rPr lang="en-US" b="0" i="0" dirty="0"/>
              <a:t>mode </a:t>
            </a:r>
            <a:r>
              <a:rPr lang="en-US" b="0" i="0" dirty="0" smtClean="0"/>
              <a:t>activity</a:t>
            </a:r>
            <a:endParaRPr lang="en-US" b="0" i="0" dirty="0"/>
          </a:p>
          <a:p>
            <a:pPr lvl="1"/>
            <a:r>
              <a:rPr lang="en-US" sz="1800" b="0" i="0" dirty="0" smtClean="0"/>
              <a:t>used to </a:t>
            </a:r>
            <a:r>
              <a:rPr lang="en-US" sz="1800" b="0" i="0" dirty="0"/>
              <a:t>determine mode </a:t>
            </a:r>
            <a:r>
              <a:rPr lang="en-US" sz="1800" b="0" i="0" dirty="0" smtClean="0"/>
              <a:t>amplitude and </a:t>
            </a:r>
            <a:r>
              <a:rPr lang="en-US" sz="1800" b="0" i="0" dirty="0"/>
              <a:t>in conjunction with the external magnetic sensors to determine the degree to which the mode is </a:t>
            </a:r>
            <a:r>
              <a:rPr lang="en-US" sz="1800" b="0" i="0" dirty="0" smtClean="0"/>
              <a:t>internal</a:t>
            </a:r>
            <a:endParaRPr lang="en-US" sz="1800" b="0" i="0" dirty="0"/>
          </a:p>
        </p:txBody>
      </p:sp>
    </p:spTree>
    <p:extLst>
      <p:ext uri="{BB962C8B-B14F-4D97-AF65-F5344CB8AC3E}">
        <p14:creationId xmlns:p14="http://schemas.microsoft.com/office/powerpoint/2010/main" val="35417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18288" y="1829729"/>
            <a:ext cx="2746957" cy="21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NTVTOK code:</a:t>
            </a:r>
          </a:p>
          <a:p>
            <a:pPr lvl="1"/>
            <a:r>
              <a:rPr lang="en-US" sz="1400" b="0" i="0" dirty="0" err="1"/>
              <a:t>Shaing</a:t>
            </a:r>
            <a:r>
              <a:rPr lang="en-US" sz="1400" b="0" i="0" dirty="0"/>
              <a:t> theory NTV computation including ion and electron effects</a:t>
            </a:r>
            <a:endParaRPr lang="en-US" sz="1400" b="0" i="0" dirty="0">
              <a:ea typeface="Times New Roman"/>
            </a:endParaRPr>
          </a:p>
          <a:p>
            <a:pPr lvl="1"/>
            <a:r>
              <a:rPr lang="en-US" sz="1400" b="0" i="0" dirty="0" smtClean="0"/>
              <a:t>Comparison </a:t>
            </a:r>
            <a:r>
              <a:rPr lang="en-US" sz="1400" b="0" i="0" dirty="0"/>
              <a:t>to experiment of NTV in all </a:t>
            </a:r>
            <a:r>
              <a:rPr lang="en-US" sz="1400" b="0" i="0" dirty="0" err="1"/>
              <a:t>collisionality</a:t>
            </a:r>
            <a:r>
              <a:rPr lang="en-US" sz="1400" b="0" i="0" dirty="0"/>
              <a:t> regimes</a:t>
            </a:r>
            <a:endParaRPr lang="en-US" sz="1400" b="0" i="0" dirty="0">
              <a:ea typeface="Times New Roman"/>
            </a:endParaRPr>
          </a:p>
          <a:p>
            <a:pPr lvl="1"/>
            <a:endParaRPr lang="en-US" sz="1800" b="0" i="0" dirty="0" smtClean="0"/>
          </a:p>
          <a:p>
            <a:pPr lvl="1"/>
            <a:endParaRPr lang="en-US" sz="1400" b="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neoclassical </a:t>
            </a:r>
            <a:r>
              <a:rPr lang="en-US" dirty="0" err="1" smtClean="0"/>
              <a:t>toroidal</a:t>
            </a:r>
            <a:r>
              <a:rPr lang="en-US" dirty="0" smtClean="0"/>
              <a:t> viscosity (NTV) is crucial for rotation control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441900" y="1815159"/>
            <a:ext cx="3702100" cy="1874857"/>
          </a:xfrm>
          <a:ln>
            <a:noFill/>
          </a:ln>
        </p:spPr>
        <p:txBody>
          <a:bodyPr/>
          <a:lstStyle/>
          <a:p>
            <a:r>
              <a:rPr lang="en-US" sz="1700" dirty="0" smtClean="0"/>
              <a:t>A </a:t>
            </a:r>
            <a:r>
              <a:rPr lang="en-US" sz="1700" dirty="0"/>
              <a:t>new </a:t>
            </a:r>
            <a:r>
              <a:rPr lang="el-GR" sz="1700" dirty="0"/>
              <a:t>δ</a:t>
            </a:r>
            <a:r>
              <a:rPr lang="en-US" sz="1700" dirty="0"/>
              <a:t>f guiding-center particle code, </a:t>
            </a:r>
            <a:r>
              <a:rPr lang="en-US" sz="1700" dirty="0" smtClean="0"/>
              <a:t>POCA, was </a:t>
            </a:r>
            <a:r>
              <a:rPr lang="en-US" sz="1700" dirty="0"/>
              <a:t>developed to investigate neoclassical transport in </a:t>
            </a:r>
            <a:r>
              <a:rPr lang="en-US" sz="1700" dirty="0" smtClean="0"/>
              <a:t>perturbed </a:t>
            </a:r>
            <a:r>
              <a:rPr lang="en-US" sz="1700" dirty="0" err="1"/>
              <a:t>tokamaks</a:t>
            </a:r>
            <a:r>
              <a:rPr lang="en-US" sz="1700" dirty="0"/>
              <a:t>. </a:t>
            </a:r>
            <a:endParaRPr lang="en-US" sz="1700" dirty="0" smtClean="0"/>
          </a:p>
          <a:p>
            <a:pPr lvl="1"/>
            <a:r>
              <a:rPr lang="en-US" sz="1400" dirty="0" smtClean="0"/>
              <a:t>solves </a:t>
            </a:r>
            <a:r>
              <a:rPr lang="en-US" sz="1400" dirty="0"/>
              <a:t>the Fokker-Planck equation </a:t>
            </a:r>
            <a:r>
              <a:rPr lang="en-US" sz="1400" dirty="0" smtClean="0"/>
              <a:t>with non-axisymmetric </a:t>
            </a:r>
            <a:r>
              <a:rPr lang="en-US" sz="1400" dirty="0"/>
              <a:t>magnetic field </a:t>
            </a:r>
            <a:r>
              <a:rPr lang="en-US" sz="1400" dirty="0" smtClean="0"/>
              <a:t>perturbations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908054" y="963304"/>
            <a:ext cx="808581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“Investigate </a:t>
            </a:r>
            <a:r>
              <a:rPr lang="en-US" sz="1700" b="0" i="0" dirty="0">
                <a:solidFill>
                  <a:schemeClr val="tx1"/>
                </a:solidFill>
                <a:latin typeface="+mn-lt"/>
              </a:rPr>
              <a:t>magnetic braking physics to develop </a:t>
            </a:r>
            <a:r>
              <a:rPr lang="en-US" sz="1700" b="0" i="0" dirty="0" err="1">
                <a:solidFill>
                  <a:schemeClr val="tx1"/>
                </a:solidFill>
                <a:latin typeface="+mn-lt"/>
              </a:rPr>
              <a:t>toroidal</a:t>
            </a:r>
            <a:r>
              <a:rPr lang="en-US" sz="1700" b="0" i="0" dirty="0">
                <a:solidFill>
                  <a:schemeClr val="tx1"/>
                </a:solidFill>
                <a:latin typeface="+mn-lt"/>
              </a:rPr>
              <a:t> rotation control at 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low </a:t>
            </a:r>
            <a:r>
              <a:rPr lang="en-US" sz="1600" b="0" i="0" dirty="0" smtClean="0">
                <a:solidFill>
                  <a:schemeClr val="tx1"/>
                </a:solidFill>
                <a:latin typeface="Symbol" pitchFamily="18" charset="2"/>
                <a:cs typeface="Calibri" pitchFamily="34" charset="0"/>
              </a:rPr>
              <a:t>n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”</a:t>
            </a:r>
            <a:endParaRPr lang="en-US" sz="17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9" y="1317247"/>
            <a:ext cx="8941871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Model validation and predictive capability: NTV calculations with multiple codes, comparison to experiments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08224" y="1002475"/>
            <a:ext cx="704039" cy="276999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R(12-1)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916" y="1740972"/>
            <a:ext cx="9096584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47" y="1788786"/>
            <a:ext cx="2636851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73732"/>
          <p:cNvSpPr/>
          <p:nvPr/>
        </p:nvSpPr>
        <p:spPr bwMode="auto">
          <a:xfrm>
            <a:off x="6940550" y="3956050"/>
            <a:ext cx="10160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736336" y="3504072"/>
            <a:ext cx="3353410" cy="685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POCA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NTV calculations for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n=2 and n=3 magnetic </a:t>
            </a:r>
            <a:r>
              <a:rPr lang="en-US" sz="1400" b="0" i="0" u="sng" dirty="0">
                <a:solidFill>
                  <a:schemeClr val="tx1"/>
                </a:solidFill>
                <a:latin typeface="+mn-lt"/>
              </a:rPr>
              <a:t>braking in </a:t>
            </a:r>
            <a:r>
              <a:rPr lang="en-US" sz="1400" b="0" i="0" u="sng" dirty="0" smtClean="0">
                <a:solidFill>
                  <a:schemeClr val="tx1"/>
                </a:solidFill>
                <a:latin typeface="+mn-lt"/>
              </a:rPr>
              <a:t>NSTX</a:t>
            </a:r>
            <a:endParaRPr lang="ko-KR" altLang="en-US" sz="14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-18288" y="3782333"/>
            <a:ext cx="5504688" cy="64765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Analytic 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NTV calculations for (a) n=1 and (b) n=3 magnetic braking in NSTX, as a function </a:t>
            </a:r>
            <a:r>
              <a:rPr lang="en-US" sz="1600" b="0" i="0" u="sng" dirty="0" smtClean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1600" b="0" i="0" u="sng" dirty="0" err="1">
                <a:solidFill>
                  <a:schemeClr val="tx1"/>
                </a:solidFill>
                <a:latin typeface="+mn-lt"/>
              </a:rPr>
              <a:t>collisionality</a:t>
            </a:r>
            <a:r>
              <a:rPr lang="en-US" sz="1600" b="0" i="0" u="sng" dirty="0">
                <a:solidFill>
                  <a:schemeClr val="tx1"/>
                </a:solidFill>
                <a:latin typeface="+mn-lt"/>
              </a:rPr>
              <a:t> and rotation</a:t>
            </a:r>
            <a:endParaRPr lang="ko-KR" altLang="en-US" sz="1600" b="0" i="0" u="sng" kern="0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50253" y="4367828"/>
            <a:ext cx="5536653" cy="2093913"/>
            <a:chOff x="-50253" y="2320628"/>
            <a:chExt cx="5536653" cy="2093913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0" y="2396433"/>
              <a:ext cx="5486400" cy="1870767"/>
              <a:chOff x="0" y="990600"/>
              <a:chExt cx="6087745" cy="2075815"/>
            </a:xfrm>
          </p:grpSpPr>
          <p:pic>
            <p:nvPicPr>
              <p:cNvPr id="60" name="Picture 59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45"/>
              <a:stretch/>
            </p:blipFill>
            <p:spPr>
              <a:xfrm>
                <a:off x="2882265" y="990600"/>
                <a:ext cx="3205480" cy="205422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/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755"/>
              <a:stretch/>
            </p:blipFill>
            <p:spPr>
              <a:xfrm>
                <a:off x="0" y="990600"/>
                <a:ext cx="3205480" cy="2075815"/>
              </a:xfrm>
              <a:prstGeom prst="rect">
                <a:avLst/>
              </a:prstGeom>
            </p:spPr>
          </p:pic>
        </p:grpSp>
        <p:sp>
          <p:nvSpPr>
            <p:cNvPr id="45" name="Rectangle 44"/>
            <p:cNvSpPr/>
            <p:nvPr/>
          </p:nvSpPr>
          <p:spPr bwMode="auto">
            <a:xfrm>
              <a:off x="5181747" y="2589001"/>
              <a:ext cx="191068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596199" y="2577054"/>
              <a:ext cx="382137" cy="138004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0" y="2496356"/>
              <a:ext cx="382137" cy="120032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1034" y="3962904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58183" y="4137542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13780" y="3957096"/>
              <a:ext cx="22894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0.0      0.5      1.0      1.5      2.0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40929" y="4131734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064" y="2496356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53" name="Rectangle 17"/>
            <p:cNvSpPr>
              <a:spLocks noChangeArrowheads="1"/>
            </p:cNvSpPr>
            <p:nvPr/>
          </p:nvSpPr>
          <p:spPr bwMode="auto">
            <a:xfrm rot="16200000">
              <a:off x="-229759" y="3086749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75190" y="2499420"/>
              <a:ext cx="397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1.5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1.0</a:t>
              </a:r>
            </a:p>
            <a:p>
              <a:endParaRPr lang="en-US" sz="1800" b="0" i="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0.5</a:t>
              </a:r>
            </a:p>
          </p:txBody>
        </p:sp>
        <p:sp>
          <p:nvSpPr>
            <p:cNvPr id="55" name="Rectangle 17"/>
            <p:cNvSpPr>
              <a:spLocks noChangeArrowheads="1"/>
            </p:cNvSpPr>
            <p:nvPr/>
          </p:nvSpPr>
          <p:spPr bwMode="auto">
            <a:xfrm rot="16200000">
              <a:off x="2370367" y="3089813"/>
              <a:ext cx="5744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/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exp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32305" y="2340604"/>
              <a:ext cx="6751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(a) n=1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46769" y="2320628"/>
              <a:ext cx="6751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(b) n=3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59044" y="2516672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9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03189" y="2502574"/>
              <a:ext cx="2696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2</a:t>
              </a: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>
                <a:solidFill>
                  <a:schemeClr val="tx1"/>
                </a:solidFill>
                <a:latin typeface="+mn-lt"/>
              </a:endParaRPr>
            </a:p>
            <a:p>
              <a:endParaRPr lang="en-US" b="0" i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b="0" i="0" dirty="0">
                  <a:solidFill>
                    <a:schemeClr val="tx1"/>
                  </a:solidFill>
                  <a:latin typeface="+mn-lt"/>
                </a:rPr>
                <a:t>0</a:t>
              </a:r>
            </a:p>
          </p:txBody>
        </p:sp>
      </p:grpSp>
      <p:cxnSp>
        <p:nvCxnSpPr>
          <p:cNvPr id="62" name="Straight Connector 61"/>
          <p:cNvCxnSpPr/>
          <p:nvPr/>
        </p:nvCxnSpPr>
        <p:spPr bwMode="auto">
          <a:xfrm>
            <a:off x="2916" y="3763101"/>
            <a:ext cx="539793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391507" y="1726687"/>
            <a:ext cx="18693" cy="482521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77" y="4035871"/>
            <a:ext cx="35593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59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52400" y="1143000"/>
            <a:ext cx="8839200" cy="1912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143000"/>
            <a:ext cx="8839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Demonstrate 100% non-inductive sustainment at performance that extrapolates to ≥ 1MW/m</a:t>
            </a:r>
            <a:r>
              <a:rPr kumimoji="0" lang="en-US" sz="23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2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neutron wall loading in FNSF</a:t>
            </a: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Access reduced 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n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* and high-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b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combined with ability to vary q and rotation to dramatically extend ST physics understanding</a:t>
            </a: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3055256"/>
            <a:ext cx="9144000" cy="3438995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Understand and advance passive and active feedback control to </a:t>
            </a:r>
            <a:r>
              <a:rPr lang="en-US" dirty="0" smtClean="0"/>
              <a:t>sustain </a:t>
            </a:r>
            <a:r>
              <a:rPr lang="en-US" dirty="0"/>
              <a:t>macroscopic stability at low </a:t>
            </a:r>
            <a:r>
              <a:rPr lang="en-US" dirty="0" err="1"/>
              <a:t>collisionality</a:t>
            </a:r>
            <a:endParaRPr lang="en-US" dirty="0" smtClean="0"/>
          </a:p>
          <a:p>
            <a:r>
              <a:rPr lang="en-US" dirty="0"/>
              <a:t>Thrust </a:t>
            </a:r>
            <a:r>
              <a:rPr lang="en-US" dirty="0" smtClean="0"/>
              <a:t>2, </a:t>
            </a:r>
            <a:r>
              <a:rPr lang="en-US" u="sng" dirty="0" smtClean="0"/>
              <a:t>3D Fields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Understand </a:t>
            </a:r>
            <a:r>
              <a:rPr lang="en-US" dirty="0"/>
              <a:t>3D field effects and provide physics basis for </a:t>
            </a:r>
            <a:r>
              <a:rPr lang="en-US" dirty="0" smtClean="0"/>
              <a:t>optimizing stability </a:t>
            </a:r>
            <a:r>
              <a:rPr lang="en-US" dirty="0"/>
              <a:t>through equilibrium profile control by 3D </a:t>
            </a:r>
            <a:r>
              <a:rPr lang="en-US" dirty="0" smtClean="0"/>
              <a:t>fields</a:t>
            </a:r>
          </a:p>
          <a:p>
            <a:r>
              <a:rPr lang="en-US" dirty="0"/>
              <a:t>Thrust </a:t>
            </a:r>
            <a:r>
              <a:rPr lang="en-US" dirty="0" smtClean="0"/>
              <a:t>3, </a:t>
            </a:r>
            <a:r>
              <a:rPr lang="en-US" u="sng" dirty="0" smtClean="0"/>
              <a:t>Disruptions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prediction, avoidance, and mitigation in high-performance ST plasmas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</p:spTree>
    <p:extLst>
      <p:ext uri="{BB962C8B-B14F-4D97-AF65-F5344CB8AC3E}">
        <p14:creationId xmlns:p14="http://schemas.microsoft.com/office/powerpoint/2010/main" val="20460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Correction </a:t>
            </a:r>
            <a:r>
              <a:rPr lang="en-US" sz="2400" dirty="0"/>
              <a:t>of intrinsic error fields is critical for studies of 3D field physics and for </a:t>
            </a:r>
            <a:r>
              <a:rPr lang="en-US" sz="2400" dirty="0" smtClean="0"/>
              <a:t>performance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2445" y="1004620"/>
            <a:ext cx="2697480" cy="811776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1600" u="sng" dirty="0"/>
              <a:t>The perturbed n=1 field </a:t>
            </a:r>
            <a:r>
              <a:rPr lang="en-US" sz="1600" u="sng" dirty="0" smtClean="0"/>
              <a:t>(IPEC</a:t>
            </a:r>
            <a:r>
              <a:rPr lang="en-US" sz="1600" u="sng" dirty="0"/>
              <a:t>) </a:t>
            </a:r>
            <a:r>
              <a:rPr lang="en-US" sz="1600" u="sng" dirty="0" smtClean="0"/>
              <a:t>from intrinsic </a:t>
            </a:r>
            <a:r>
              <a:rPr lang="en-US" sz="1600" u="sng" dirty="0"/>
              <a:t>error fields </a:t>
            </a:r>
            <a:r>
              <a:rPr lang="en-US" sz="1600" u="sng" dirty="0" smtClean="0"/>
              <a:t>in NSTX</a:t>
            </a:r>
            <a:endParaRPr lang="en-US" u="sng" dirty="0" smtClean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489"/>
            <a:ext cx="2849880" cy="421195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50068"/>
            <a:ext cx="3700432" cy="484632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52800" y="997672"/>
            <a:ext cx="3124200" cy="11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dirty="0" smtClean="0"/>
              <a:t>Various successful error field correction schemes in NSTX</a:t>
            </a:r>
            <a:endParaRPr lang="en-US" b="0" i="0" u="sng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672232" y="1214648"/>
            <a:ext cx="2471768" cy="512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Dynamic error field correction (green)</a:t>
            </a:r>
          </a:p>
          <a:p>
            <a:pPr lvl="1"/>
            <a:r>
              <a:rPr lang="en-US" sz="1400" b="0" i="0" dirty="0" smtClean="0"/>
              <a:t>sustains </a:t>
            </a:r>
            <a:r>
              <a:rPr lang="el-GR" sz="1400" b="0" i="0" dirty="0" smtClean="0"/>
              <a:t>β</a:t>
            </a:r>
            <a:r>
              <a:rPr lang="en-US" sz="1400" b="0" i="0" baseline="-25000" dirty="0" smtClean="0"/>
              <a:t>N</a:t>
            </a:r>
            <a:r>
              <a:rPr lang="en-US" sz="1400" b="0" i="0" dirty="0" smtClean="0"/>
              <a:t> above the no-wall limit</a:t>
            </a:r>
          </a:p>
          <a:p>
            <a:pPr lvl="1"/>
            <a:r>
              <a:rPr lang="en-US" sz="1400" b="0" i="0" dirty="0" smtClean="0"/>
              <a:t>sustains substantial </a:t>
            </a:r>
            <a:r>
              <a:rPr lang="en-US" sz="1400" b="0" i="0" dirty="0" err="1" smtClean="0"/>
              <a:t>toroidal</a:t>
            </a:r>
            <a:r>
              <a:rPr lang="en-US" sz="1400" b="0" i="0" dirty="0" smtClean="0"/>
              <a:t> rotation</a:t>
            </a:r>
          </a:p>
          <a:p>
            <a:r>
              <a:rPr lang="en-US" sz="1800" b="0" i="0" dirty="0" smtClean="0"/>
              <a:t>NSTX-U will have a different error field</a:t>
            </a:r>
            <a:endParaRPr lang="en-US" sz="1800" b="0" i="0" dirty="0"/>
          </a:p>
          <a:p>
            <a:pPr lvl="1"/>
            <a:r>
              <a:rPr lang="en-US" sz="1400" b="0" i="0" dirty="0" smtClean="0"/>
              <a:t>Identification of error field in first year of operation</a:t>
            </a:r>
          </a:p>
          <a:p>
            <a:pPr lvl="1"/>
            <a:r>
              <a:rPr lang="en-US" sz="1400" b="0" i="0" dirty="0" smtClean="0"/>
              <a:t>measure vacuum fields; revise models</a:t>
            </a:r>
          </a:p>
          <a:p>
            <a:pPr lvl="1"/>
            <a:r>
              <a:rPr lang="en-US" sz="1400" b="0" i="0" dirty="0" smtClean="0"/>
              <a:t>Perform n=1,2 compass scans with 6 independent SPAs.</a:t>
            </a:r>
            <a:endParaRPr lang="en-US" sz="1800" b="0" i="0" dirty="0"/>
          </a:p>
          <a:p>
            <a:pPr lvl="1"/>
            <a:r>
              <a:rPr lang="en-US" sz="1400" b="0" i="0" dirty="0" smtClean="0"/>
              <a:t>RWMSC for dynamic error field correction</a:t>
            </a:r>
            <a:endParaRPr lang="en-US" sz="14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205278" y="6016873"/>
            <a:ext cx="2401448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redictive capability: </a:t>
            </a:r>
          </a:p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IPEC model of error fields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1179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Disruption mitigation technologies that will benefit the ITER design are being prepared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r="52988"/>
          <a:stretch/>
        </p:blipFill>
        <p:spPr bwMode="auto">
          <a:xfrm>
            <a:off x="167198" y="1734709"/>
            <a:ext cx="1692303" cy="34455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914400"/>
            <a:ext cx="477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 smtClean="0">
                <a:latin typeface="+mn-lt"/>
              </a:rPr>
              <a:t>MGI research will assess gas </a:t>
            </a:r>
            <a:r>
              <a:rPr lang="en-US" sz="1600" b="0" i="0" dirty="0">
                <a:latin typeface="+mn-lt"/>
              </a:rPr>
              <a:t>penetration efficiency </a:t>
            </a:r>
            <a:r>
              <a:rPr lang="en-US" sz="1600" b="0" i="0" dirty="0" smtClean="0">
                <a:latin typeface="+mn-lt"/>
              </a:rPr>
              <a:t>by injection at different </a:t>
            </a:r>
            <a:r>
              <a:rPr lang="en-US" sz="1600" b="0" i="0" dirty="0" err="1" smtClean="0">
                <a:latin typeface="+mn-lt"/>
              </a:rPr>
              <a:t>poloidal</a:t>
            </a:r>
            <a:r>
              <a:rPr lang="en-US" sz="1600" b="0" i="0" dirty="0" smtClean="0">
                <a:latin typeface="+mn-lt"/>
              </a:rPr>
              <a:t> locations</a:t>
            </a:r>
            <a:endParaRPr lang="en-US" sz="1600" b="0" i="0" dirty="0">
              <a:latin typeface="+mn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23081" y="5257800"/>
            <a:ext cx="4444807" cy="13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NSTX-U can offer new insight by</a:t>
            </a:r>
          </a:p>
          <a:p>
            <a:pPr lvl="1"/>
            <a:r>
              <a:rPr lang="en-US" sz="1400" b="0" i="0" dirty="0" smtClean="0"/>
              <a:t>Reducing the amount of gas</a:t>
            </a:r>
          </a:p>
          <a:p>
            <a:pPr lvl="1"/>
            <a:r>
              <a:rPr lang="en-US" sz="1400" b="0" i="0" dirty="0" smtClean="0"/>
              <a:t>Injecting </a:t>
            </a:r>
            <a:r>
              <a:rPr lang="en-US" sz="1400" b="0" i="0" dirty="0"/>
              <a:t>gas into the private flux and lower x-point regions of </a:t>
            </a:r>
            <a:r>
              <a:rPr lang="en-US" sz="1400" b="0" i="0" dirty="0" err="1"/>
              <a:t>divertor</a:t>
            </a:r>
            <a:r>
              <a:rPr lang="en-US" sz="1400" b="0" i="0" dirty="0"/>
              <a:t> </a:t>
            </a:r>
            <a:r>
              <a:rPr lang="en-US" sz="1400" b="0" i="0" dirty="0" smtClean="0"/>
              <a:t>to </a:t>
            </a:r>
            <a:r>
              <a:rPr lang="en-US" sz="1400" b="0" i="0" dirty="0"/>
              <a:t>determine if </a:t>
            </a:r>
            <a:r>
              <a:rPr lang="en-US" sz="1400" b="0" i="0" dirty="0" smtClean="0"/>
              <a:t>these are more </a:t>
            </a:r>
            <a:r>
              <a:rPr lang="en-US" sz="1400" b="0" i="0" dirty="0"/>
              <a:t>desirable </a:t>
            </a:r>
            <a:r>
              <a:rPr lang="en-US" sz="1400" b="0" i="0" dirty="0" smtClean="0"/>
              <a:t>locations </a:t>
            </a:r>
            <a:r>
              <a:rPr lang="en-US" sz="1400" b="0" i="0" dirty="0"/>
              <a:t>for </a:t>
            </a:r>
            <a:r>
              <a:rPr lang="en-US" sz="1400" b="0" i="0" dirty="0" smtClean="0"/>
              <a:t>MGI. </a:t>
            </a:r>
            <a:endParaRPr lang="en-US" sz="1400" b="0" i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24814" y="1741716"/>
            <a:ext cx="2562225" cy="2498756"/>
            <a:chOff x="1859501" y="1828800"/>
            <a:chExt cx="2562225" cy="2498756"/>
          </a:xfrm>
        </p:grpSpPr>
        <p:pic>
          <p:nvPicPr>
            <p:cNvPr id="8" name="Picture 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7" b="19221"/>
            <a:stretch/>
          </p:blipFill>
          <p:spPr bwMode="auto">
            <a:xfrm>
              <a:off x="1859501" y="1828800"/>
              <a:ext cx="2562225" cy="249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t="85915" r="55911" b="1920"/>
            <a:stretch/>
          </p:blipFill>
          <p:spPr bwMode="auto">
            <a:xfrm>
              <a:off x="1928379" y="3476526"/>
              <a:ext cx="497941" cy="4074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2295053" y="3548958"/>
              <a:ext cx="361345" cy="9054"/>
            </a:xfrm>
            <a:prstGeom prst="straightConnector1">
              <a:avLst/>
            </a:prstGeom>
            <a:noFill/>
            <a:ln w="158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871448" y="4313966"/>
            <a:ext cx="272232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latin typeface="+mn-lt"/>
              </a:rPr>
              <a:t>Predictive capability</a:t>
            </a:r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: Modeling using </a:t>
            </a:r>
            <a:r>
              <a:rPr lang="en-US" b="0" i="0" dirty="0">
                <a:solidFill>
                  <a:srgbClr val="FF0000"/>
                </a:solidFill>
                <a:latin typeface="+mn-lt"/>
              </a:rPr>
              <a:t>DEGAS-2 is quantifying the gas penetration past the SOL for </a:t>
            </a:r>
            <a:r>
              <a:rPr lang="en-US" b="0" i="0" dirty="0" smtClean="0">
                <a:solidFill>
                  <a:srgbClr val="FF0000"/>
                </a:solidFill>
                <a:latin typeface="+mn-lt"/>
              </a:rPr>
              <a:t>NSTX-U</a:t>
            </a:r>
            <a:endParaRPr lang="en-US" b="0" i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3598" y="1418117"/>
            <a:ext cx="4463143" cy="3102411"/>
            <a:chOff x="4673598" y="1418117"/>
            <a:chExt cx="4463143" cy="3102411"/>
          </a:xfrm>
        </p:grpSpPr>
        <p:pic>
          <p:nvPicPr>
            <p:cNvPr id="16" name="Picture 15" descr="Description: Rail Gun schematic-simplifie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0" r="2196"/>
            <a:stretch/>
          </p:blipFill>
          <p:spPr bwMode="auto">
            <a:xfrm>
              <a:off x="4673598" y="1418117"/>
              <a:ext cx="4463143" cy="31024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5302332" y="1705315"/>
              <a:ext cx="3687289" cy="3681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094107" y="2050472"/>
              <a:ext cx="1808681" cy="41959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094106" y="3049772"/>
              <a:ext cx="1808681" cy="41959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300350" y="3449438"/>
              <a:ext cx="3687289" cy="106394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946069" y="2695698"/>
              <a:ext cx="1808681" cy="16625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898445" y="3373453"/>
              <a:ext cx="182880" cy="16625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239654" y="2900823"/>
              <a:ext cx="182880" cy="9027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66008" y="2874170"/>
              <a:ext cx="182880" cy="15544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568514" y="2843213"/>
              <a:ext cx="437248" cy="5952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996236" y="2748917"/>
              <a:ext cx="182880" cy="8229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381999" y="2086203"/>
              <a:ext cx="605639" cy="29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054654" y="2196495"/>
              <a:ext cx="27432" cy="4839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216578" y="2871789"/>
              <a:ext cx="45720" cy="18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4699014" y="914400"/>
            <a:ext cx="0" cy="566928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978400" y="3912627"/>
            <a:ext cx="416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The EPI is capable of delivering:</a:t>
            </a:r>
          </a:p>
          <a:p>
            <a:pPr lvl="1"/>
            <a:r>
              <a:rPr lang="en-US" sz="1400" b="0" i="0" dirty="0" smtClean="0"/>
              <a:t>A large particle inventory</a:t>
            </a:r>
          </a:p>
          <a:p>
            <a:pPr lvl="1"/>
            <a:r>
              <a:rPr lang="en-US" sz="1400" b="0" i="0" dirty="0" smtClean="0"/>
              <a:t>All </a:t>
            </a:r>
            <a:r>
              <a:rPr lang="en-US" sz="1400" b="0" i="0" dirty="0"/>
              <a:t>particles </a:t>
            </a:r>
            <a:r>
              <a:rPr lang="en-US" sz="1400" b="0" i="0" dirty="0" smtClean="0"/>
              <a:t>at nearly the same </a:t>
            </a:r>
            <a:r>
              <a:rPr lang="en-US" sz="1400" b="0" i="0" dirty="0"/>
              <a:t>time</a:t>
            </a:r>
          </a:p>
          <a:p>
            <a:pPr lvl="1"/>
            <a:r>
              <a:rPr lang="en-US" sz="1400" b="0" i="0" dirty="0" smtClean="0"/>
              <a:t>Particles tailored </a:t>
            </a:r>
            <a:r>
              <a:rPr lang="en-US" sz="1400" b="0" i="0" dirty="0"/>
              <a:t>to contain multiple elements in different fractions and sizes </a:t>
            </a:r>
          </a:p>
          <a:p>
            <a:pPr lvl="1"/>
            <a:r>
              <a:rPr lang="en-US" sz="1400" b="0" i="0" dirty="0" smtClean="0"/>
              <a:t>Tailored </a:t>
            </a:r>
            <a:r>
              <a:rPr lang="en-US" sz="1400" b="0" i="0" dirty="0"/>
              <a:t>particles </a:t>
            </a:r>
            <a:r>
              <a:rPr lang="en-US" sz="1400" b="0" i="0" dirty="0" smtClean="0"/>
              <a:t>fully </a:t>
            </a:r>
            <a:r>
              <a:rPr lang="en-US" sz="1400" b="0" i="0" dirty="0"/>
              <a:t>ionized only in higher current discharges (to control current quench rates)</a:t>
            </a:r>
          </a:p>
          <a:p>
            <a:r>
              <a:rPr lang="en-US" sz="1800" b="0" i="0" dirty="0" smtClean="0"/>
              <a:t>Well </a:t>
            </a:r>
            <a:r>
              <a:rPr lang="en-US" sz="1800" b="0" i="0" dirty="0"/>
              <a:t>suited for long stand-by mode </a:t>
            </a:r>
            <a:r>
              <a:rPr lang="en-US" sz="1800" b="0" i="0" dirty="0" smtClean="0"/>
              <a:t>operation</a:t>
            </a:r>
            <a:endParaRPr lang="en-US" sz="1800" b="0" i="0" dirty="0"/>
          </a:p>
        </p:txBody>
      </p:sp>
      <p:sp>
        <p:nvSpPr>
          <p:cNvPr id="21" name="Rectangle 20"/>
          <p:cNvSpPr/>
          <p:nvPr/>
        </p:nvSpPr>
        <p:spPr>
          <a:xfrm>
            <a:off x="4855028" y="914400"/>
            <a:ext cx="4288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latin typeface="+mn-lt"/>
              </a:rPr>
              <a:t>A novel mitigation technology, an electromagnetic particle </a:t>
            </a:r>
            <a:r>
              <a:rPr lang="en-US" sz="1600" b="0" i="0" dirty="0" smtClean="0">
                <a:latin typeface="+mn-lt"/>
              </a:rPr>
              <a:t>injector (EPI), </a:t>
            </a:r>
            <a:r>
              <a:rPr lang="en-US" sz="1600" b="0" i="0" dirty="0">
                <a:latin typeface="+mn-lt"/>
              </a:rPr>
              <a:t>will be used to terminate plasmas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422534" y="2086203"/>
            <a:ext cx="165466" cy="38386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7830771" y="1889382"/>
            <a:ext cx="256905" cy="73308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6117771" y="3087479"/>
            <a:ext cx="66763" cy="30196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439693" y="3357666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Rail gun electrodes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6950" y="1797420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Particulate container projectile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37244" y="1612383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Cone for shattering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76223" y="2209800"/>
            <a:ext cx="210741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/>
              <a:t>Examining assumptions:</a:t>
            </a:r>
          </a:p>
          <a:p>
            <a:pPr lvl="1"/>
            <a:r>
              <a:rPr lang="en-US" sz="1400" b="0" i="0" dirty="0" smtClean="0"/>
              <a:t>How much stored energy?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4">
              <a:lnSpc>
                <a:spcPct val="90000"/>
              </a:lnSpc>
            </a:pPr>
            <a:r>
              <a:rPr lang="en-US" dirty="0" smtClean="0"/>
              <a:t>Understanding </a:t>
            </a:r>
            <a:r>
              <a:rPr lang="en-US" dirty="0"/>
              <a:t>of thermal quench physics and transient </a:t>
            </a:r>
            <a:r>
              <a:rPr lang="en-US" dirty="0" smtClean="0"/>
              <a:t>heat loads</a:t>
            </a:r>
            <a:r>
              <a:rPr lang="en-US" dirty="0"/>
              <a:t> </a:t>
            </a:r>
            <a:r>
              <a:rPr lang="en-US" dirty="0" smtClean="0"/>
              <a:t>is critical for projections</a:t>
            </a:r>
            <a:endParaRPr lang="en-US" sz="4400" dirty="0"/>
          </a:p>
        </p:txBody>
      </p:sp>
      <p:pic>
        <p:nvPicPr>
          <p:cNvPr id="3" name="Picture 2" descr="Fig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7646" r="3418" b="50796"/>
          <a:stretch/>
        </p:blipFill>
        <p:spPr bwMode="auto">
          <a:xfrm>
            <a:off x="2049463" y="2255288"/>
            <a:ext cx="3200400" cy="214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2768600" y="4117341"/>
            <a:ext cx="0" cy="2846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82563" y="3328542"/>
            <a:ext cx="1790700" cy="11926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0" i="0" dirty="0" smtClean="0"/>
              <a:t>Typically only 15-20% of the stored energy remains in a late flat top disruption in NSTX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5376023" y="900155"/>
            <a:ext cx="2831672" cy="82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dirty="0" smtClean="0"/>
              <a:t>Example of rapid disruption with high stored energy</a:t>
            </a:r>
            <a:endParaRPr lang="en-US" b="0" i="0" u="sng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97476"/>
              </p:ext>
            </p:extLst>
          </p:nvPr>
        </p:nvGraphicFramePr>
        <p:xfrm>
          <a:off x="575511" y="1025856"/>
          <a:ext cx="4000525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7506"/>
                <a:gridCol w="789419"/>
                <a:gridCol w="533400"/>
                <a:gridCol w="800095"/>
                <a:gridCol w="800105"/>
              </a:tblGrid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NSTX-U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ST-Pilot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Power Reactor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Thermal</a:t>
                      </a:r>
                      <a:r>
                        <a:rPr lang="en-US" sz="1200" baseline="0" dirty="0" smtClean="0"/>
                        <a:t> Loading </a:t>
                      </a:r>
                    </a:p>
                    <a:p>
                      <a:r>
                        <a:rPr lang="en-US" sz="1200" baseline="0" dirty="0" smtClean="0"/>
                        <a:t>[MJ m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baseline="0" dirty="0" smtClean="0"/>
                        <a:t> s</a:t>
                      </a:r>
                      <a:r>
                        <a:rPr lang="en-US" sz="1200" baseline="30000" dirty="0" smtClean="0"/>
                        <a:t>-1/2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768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2061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 bwMode="auto">
          <a:xfrm flipH="1" flipV="1">
            <a:off x="1973263" y="4395675"/>
            <a:ext cx="795337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8" descr="Screen shot 2012-09-24 at 4.51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b="3732"/>
          <a:stretch>
            <a:fillRect/>
          </a:stretch>
        </p:blipFill>
        <p:spPr bwMode="auto">
          <a:xfrm>
            <a:off x="851850" y="4801736"/>
            <a:ext cx="3965648" cy="15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1191762" y="6307105"/>
            <a:ext cx="3884685" cy="2521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i="0" dirty="0">
                <a:solidFill>
                  <a:srgbClr val="000000"/>
                </a:solidFill>
              </a:rPr>
              <a:t>0.408             </a:t>
            </a:r>
            <a:r>
              <a:rPr lang="en-US" sz="1100" i="0" dirty="0" smtClean="0">
                <a:solidFill>
                  <a:srgbClr val="000000"/>
                </a:solidFill>
              </a:rPr>
              <a:t>  </a:t>
            </a:r>
            <a:r>
              <a:rPr lang="en-US" sz="1100" i="0" dirty="0">
                <a:solidFill>
                  <a:srgbClr val="000000"/>
                </a:solidFill>
              </a:rPr>
              <a:t>0.410               </a:t>
            </a:r>
            <a:r>
              <a:rPr lang="en-US" sz="1100" i="0" dirty="0" smtClean="0">
                <a:solidFill>
                  <a:srgbClr val="000000"/>
                </a:solidFill>
              </a:rPr>
              <a:t>0.412               0.414            </a:t>
            </a:r>
            <a:endParaRPr lang="en-US" sz="1100" i="0" dirty="0">
              <a:solidFill>
                <a:srgbClr val="000000"/>
              </a:solidFill>
            </a:endParaRP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212191" y="5353576"/>
            <a:ext cx="298768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i="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70884" y="4951005"/>
            <a:ext cx="401424" cy="140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300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200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100</a:t>
            </a:r>
          </a:p>
          <a:p>
            <a:pPr algn="r" eaLnBrk="1" hangingPunct="1"/>
            <a:endParaRPr lang="en-US" sz="1400" i="0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sz="1100" i="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518831" y="6336775"/>
            <a:ext cx="752867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i="0" dirty="0">
                <a:solidFill>
                  <a:srgbClr val="000000"/>
                </a:solidFill>
              </a:rPr>
              <a:t>Time [s]</a:t>
            </a: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872308" y="4862719"/>
            <a:ext cx="549052" cy="2367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1000" b="0" i="0" dirty="0">
              <a:solidFill>
                <a:schemeClr val="tx1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-407168" y="4521198"/>
            <a:ext cx="5562600" cy="50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400" b="0" i="0" dirty="0" smtClean="0"/>
              <a:t>Halo currents are non-axisymmetric, but are heat fluxes?</a:t>
            </a:r>
          </a:p>
        </p:txBody>
      </p:sp>
      <p:pic>
        <p:nvPicPr>
          <p:cNvPr id="6" name="Picture 5" descr="Fig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69526" r="29529" b="6466"/>
          <a:stretch/>
        </p:blipFill>
        <p:spPr bwMode="auto">
          <a:xfrm>
            <a:off x="5308020" y="3022863"/>
            <a:ext cx="3004976" cy="16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5968072" y="2421254"/>
            <a:ext cx="965156" cy="60160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300401" y="2436693"/>
            <a:ext cx="731306" cy="58617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055940" y="1499224"/>
            <a:ext cx="2743200" cy="1345645"/>
            <a:chOff x="5310458" y="1827397"/>
            <a:chExt cx="1869089" cy="916860"/>
          </a:xfrm>
        </p:grpSpPr>
        <p:pic>
          <p:nvPicPr>
            <p:cNvPr id="4" name="Picture 3" descr="Fig2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9" t="24988" r="49144" b="65274"/>
            <a:stretch/>
          </p:blipFill>
          <p:spPr bwMode="auto">
            <a:xfrm>
              <a:off x="5310458" y="1827397"/>
              <a:ext cx="1869089" cy="609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Fig20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8" t="66345" r="48931" b="31201"/>
            <a:stretch/>
          </p:blipFill>
          <p:spPr bwMode="auto">
            <a:xfrm>
              <a:off x="5602758" y="2590638"/>
              <a:ext cx="658369" cy="153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Fig20"/>
            <p:cNvPicPr/>
            <p:nvPr/>
          </p:nvPicPr>
          <p:blipFill rotWithShape="1"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9" t="63690" r="49144" b="33392"/>
            <a:stretch/>
          </p:blipFill>
          <p:spPr bwMode="auto">
            <a:xfrm>
              <a:off x="5310458" y="2436693"/>
              <a:ext cx="1869089" cy="1825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" name="Straight Connector 21"/>
          <p:cNvCxnSpPr/>
          <p:nvPr/>
        </p:nvCxnSpPr>
        <p:spPr bwMode="auto">
          <a:xfrm flipV="1">
            <a:off x="7300401" y="1547843"/>
            <a:ext cx="0" cy="84562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586913" y="2449721"/>
            <a:ext cx="85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smtClean="0">
                <a:solidFill>
                  <a:schemeClr val="tx1"/>
                </a:solidFill>
                <a:latin typeface="+mn-lt"/>
              </a:rPr>
              <a:t>rapid thermal quench</a:t>
            </a:r>
            <a:endParaRPr lang="en-US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6834" y="3499797"/>
            <a:ext cx="950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neutron emission [</a:t>
            </a:r>
            <a:r>
              <a:rPr lang="en-US" sz="1400" b="0" i="0" dirty="0" err="1" smtClean="0">
                <a:solidFill>
                  <a:srgbClr val="FF0000"/>
                </a:solidFill>
                <a:latin typeface="+mn-lt"/>
              </a:rPr>
              <a:t>arb</a:t>
            </a:r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.]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665138" y="3670563"/>
            <a:ext cx="491389" cy="3048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080658" y="3024027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latin typeface="+mn-lt"/>
              </a:rPr>
              <a:t>Soft X-ray</a:t>
            </a:r>
            <a:endParaRPr lang="en-US" sz="1400" b="0" i="0" dirty="0">
              <a:latin typeface="+mn-lt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6933227" y="1547843"/>
            <a:ext cx="0" cy="83927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28007" r="15330" b="13014"/>
          <a:stretch/>
        </p:blipFill>
        <p:spPr bwMode="auto">
          <a:xfrm>
            <a:off x="5046889" y="4660359"/>
            <a:ext cx="2808632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7886466" y="4631331"/>
            <a:ext cx="1257534" cy="116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</a:rPr>
              <a:t>Proposed expansion of the NSTX-U shunt tile diagnostic set</a:t>
            </a:r>
            <a:endParaRPr lang="en-US" sz="14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741298" y="2368255"/>
            <a:ext cx="152400" cy="1536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665138" y="1876100"/>
            <a:ext cx="152400" cy="1536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68" name="Picture 67" descr="Fig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0" t="76149" r="35792" b="20089"/>
          <a:stretch/>
        </p:blipFill>
        <p:spPr bwMode="auto">
          <a:xfrm>
            <a:off x="7743795" y="3134050"/>
            <a:ext cx="238125" cy="2353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Arrow Connector 63"/>
          <p:cNvCxnSpPr/>
          <p:nvPr/>
        </p:nvCxnSpPr>
        <p:spPr bwMode="auto">
          <a:xfrm flipH="1">
            <a:off x="4332514" y="1719943"/>
            <a:ext cx="791030" cy="20755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799140" y="1547843"/>
            <a:ext cx="0" cy="84562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1689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Screen shot 2012-08-29 at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84" y="2403232"/>
            <a:ext cx="3429000" cy="26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575"/>
          </a:xfrm>
        </p:spPr>
        <p:txBody>
          <a:bodyPr/>
          <a:lstStyle/>
          <a:p>
            <a:r>
              <a:rPr lang="en-US" dirty="0" err="1" smtClean="0"/>
              <a:t>Disruptivity</a:t>
            </a:r>
            <a:r>
              <a:rPr lang="en-US" dirty="0"/>
              <a:t> s</a:t>
            </a:r>
            <a:r>
              <a:rPr lang="en-US" dirty="0" smtClean="0"/>
              <a:t>tudies and warning </a:t>
            </a:r>
            <a:r>
              <a:rPr lang="en-US" dirty="0"/>
              <a:t>a</a:t>
            </a:r>
            <a:r>
              <a:rPr lang="en-US" dirty="0" smtClean="0"/>
              <a:t>nalysis of NSTX database are being </a:t>
            </a:r>
            <a:r>
              <a:rPr lang="en-US" dirty="0"/>
              <a:t>c</a:t>
            </a:r>
            <a:r>
              <a:rPr lang="en-US" dirty="0" smtClean="0"/>
              <a:t>onducted for disruption </a:t>
            </a:r>
            <a:r>
              <a:rPr lang="en-US" dirty="0"/>
              <a:t>a</a:t>
            </a:r>
            <a:r>
              <a:rPr lang="en-US" dirty="0" smtClean="0"/>
              <a:t>voidance in NSTX-U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668693" y="1289123"/>
            <a:ext cx="4322907" cy="1149277"/>
          </a:xfrm>
        </p:spPr>
        <p:txBody>
          <a:bodyPr/>
          <a:lstStyle/>
          <a:p>
            <a:r>
              <a:rPr lang="en-US" sz="1800" dirty="0" smtClean="0"/>
              <a:t>Disruption warning algorithm shows high probability of success</a:t>
            </a:r>
          </a:p>
          <a:p>
            <a:pPr lvl="1"/>
            <a:r>
              <a:rPr lang="en-US" sz="1400" dirty="0"/>
              <a:t>B</a:t>
            </a:r>
            <a:r>
              <a:rPr lang="en-US" sz="1400" dirty="0" smtClean="0"/>
              <a:t>ased </a:t>
            </a:r>
            <a:r>
              <a:rPr lang="en-US" sz="1400" dirty="0"/>
              <a:t>on </a:t>
            </a:r>
            <a:r>
              <a:rPr lang="en-US" sz="1400" dirty="0" smtClean="0"/>
              <a:t>combinations of single threshold </a:t>
            </a:r>
            <a:r>
              <a:rPr lang="en-US" sz="1400" dirty="0"/>
              <a:t>based </a:t>
            </a:r>
            <a:r>
              <a:rPr lang="en-US" sz="1400" dirty="0" smtClean="0"/>
              <a:t>tests</a:t>
            </a:r>
            <a:endParaRPr lang="en-US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46595" y="4955977"/>
            <a:ext cx="4421205" cy="144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Results</a:t>
            </a:r>
          </a:p>
          <a:p>
            <a:pPr lvl="1"/>
            <a:r>
              <a:rPr lang="en-US" sz="1600" b="0" i="0" dirty="0" smtClean="0">
                <a:solidFill>
                  <a:srgbClr val="FF0000"/>
                </a:solidFill>
              </a:rPr>
              <a:t>~ 98% disruptions flagged with at least 10ms warning, ~ 6% false positives</a:t>
            </a:r>
          </a:p>
          <a:p>
            <a:pPr lvl="1"/>
            <a:r>
              <a:rPr lang="en-US" sz="1600" b="0" i="0" dirty="0" smtClean="0"/>
              <a:t>False positive count dominated by near-disruptive events</a:t>
            </a:r>
            <a:endParaRPr lang="en-US" sz="1600" b="0" i="0" dirty="0"/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33400" y="889013"/>
            <a:ext cx="37338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2000" b="0" i="0" u="sng" dirty="0" err="1" smtClean="0">
                <a:solidFill>
                  <a:srgbClr val="9900CC"/>
                </a:solidFill>
                <a:cs typeface="Helvetica" pitchFamily="34" charset="0"/>
              </a:rPr>
              <a:t>Disruptivity</a:t>
            </a:r>
            <a:endParaRPr lang="en-US" sz="2000" b="0" i="0" u="sng" dirty="0" smtClean="0">
              <a:solidFill>
                <a:srgbClr val="9900CC"/>
              </a:solidFill>
              <a:cs typeface="Helvetic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6200" y="4234774"/>
            <a:ext cx="4343400" cy="245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Physics results</a:t>
            </a:r>
          </a:p>
          <a:p>
            <a:pPr marL="569913" lvl="1" indent="-342900"/>
            <a:r>
              <a:rPr lang="en-US" sz="1600" b="0" i="0" dirty="0" smtClean="0"/>
              <a:t>Low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at relatively high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dirty="0"/>
              <a:t> </a:t>
            </a:r>
            <a:r>
              <a:rPr lang="en-US" sz="1600" b="0" i="0" dirty="0" smtClean="0"/>
              <a:t>~ 6;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baseline="-25000" dirty="0" smtClean="0"/>
              <a:t> </a:t>
            </a:r>
            <a:r>
              <a:rPr lang="en-US" sz="1600" b="0" i="0" dirty="0" smtClean="0"/>
              <a:t>/</a:t>
            </a:r>
            <a:r>
              <a:rPr lang="en-US" sz="1600" b="0" i="0" dirty="0">
                <a:latin typeface="Symbol" pitchFamily="18" charset="2"/>
              </a:rPr>
              <a:t> </a:t>
            </a:r>
            <a:r>
              <a:rPr lang="en-US" sz="1600" b="0" i="0" dirty="0" err="1" smtClean="0">
                <a:latin typeface="Symbol" pitchFamily="18" charset="2"/>
              </a:rPr>
              <a:t>b</a:t>
            </a:r>
            <a:r>
              <a:rPr lang="en-US" sz="1600" b="0" i="0" baseline="-25000" dirty="0" err="1" smtClean="0"/>
              <a:t>N</a:t>
            </a:r>
            <a:r>
              <a:rPr lang="en-US" sz="1600" b="0" i="0" baseline="30000" dirty="0" err="1" smtClean="0"/>
              <a:t>no</a:t>
            </a:r>
            <a:r>
              <a:rPr lang="en-US" sz="1600" b="0" i="0" baseline="30000" dirty="0" smtClean="0"/>
              <a:t>-wall(n=1)</a:t>
            </a:r>
            <a:r>
              <a:rPr lang="en-US" sz="1600" b="0" i="0" dirty="0"/>
              <a:t> </a:t>
            </a:r>
            <a:r>
              <a:rPr lang="en-US" sz="1600" b="0" i="0" dirty="0" smtClean="0"/>
              <a:t>~ 1.3-1.5</a:t>
            </a:r>
          </a:p>
          <a:p>
            <a:pPr marL="969963" lvl="2" indent="-342900"/>
            <a:r>
              <a:rPr lang="en-US" sz="1600" b="0" i="0" dirty="0" smtClean="0"/>
              <a:t>Consistent with specific disruption control experiments, RFA analysis</a:t>
            </a:r>
            <a:endParaRPr lang="en-US" sz="1600" b="0" i="0" dirty="0" smtClean="0">
              <a:solidFill>
                <a:srgbClr val="0000FF"/>
              </a:solidFill>
            </a:endParaRPr>
          </a:p>
          <a:p>
            <a:pPr marL="569913" lvl="1" indent="-342900"/>
            <a:r>
              <a:rPr lang="en-US" sz="1600" b="0" i="0" dirty="0" smtClean="0"/>
              <a:t>Strong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increase for q* &lt; 2.5</a:t>
            </a:r>
          </a:p>
          <a:p>
            <a:pPr marL="569913" lvl="1" indent="-342900"/>
            <a:r>
              <a:rPr lang="en-US" sz="1600" b="0" i="0" dirty="0" smtClean="0"/>
              <a:t>Strong </a:t>
            </a:r>
            <a:r>
              <a:rPr lang="en-US" sz="1600" b="0" i="0" dirty="0" err="1" smtClean="0"/>
              <a:t>disruptivity</a:t>
            </a:r>
            <a:r>
              <a:rPr lang="en-US" sz="1600" b="0" i="0" dirty="0" smtClean="0"/>
              <a:t> increase for very low rotation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411436" y="889013"/>
            <a:ext cx="28943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400" b="0" i="0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2000" b="0" i="0" u="sng" dirty="0" smtClean="0">
                <a:solidFill>
                  <a:srgbClr val="9900CC"/>
                </a:solidFill>
                <a:cs typeface="Helvetica" pitchFamily="34" charset="0"/>
              </a:rPr>
              <a:t>Warning Algorithms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48200" y="844188"/>
            <a:ext cx="0" cy="573142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Oval 28"/>
          <p:cNvSpPr/>
          <p:nvPr/>
        </p:nvSpPr>
        <p:spPr bwMode="auto">
          <a:xfrm>
            <a:off x="5926016" y="2511858"/>
            <a:ext cx="381000" cy="20249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22" name="Picture 6" descr="Fig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8077" r="36528" b="64703"/>
          <a:stretch/>
        </p:blipFill>
        <p:spPr bwMode="auto">
          <a:xfrm>
            <a:off x="1195760" y="1336432"/>
            <a:ext cx="2614240" cy="54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Fig12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t="65544" r="35729" b="6592"/>
          <a:stretch/>
        </p:blipFill>
        <p:spPr bwMode="auto">
          <a:xfrm>
            <a:off x="228601" y="1912703"/>
            <a:ext cx="2409090" cy="20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Fig11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35133" r="36131" b="36783"/>
          <a:stretch/>
        </p:blipFill>
        <p:spPr bwMode="auto">
          <a:xfrm>
            <a:off x="2497019" y="1905000"/>
            <a:ext cx="2227381" cy="20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0875" y="4114800"/>
            <a:ext cx="236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>
                <a:solidFill>
                  <a:srgbClr val="0000FF"/>
                </a:solidFill>
                <a:latin typeface="+mn-lt"/>
              </a:rPr>
              <a:t>All discharges since 2006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76" y="235340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0" y="1981200"/>
            <a:ext cx="249119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305297" y="1989992"/>
            <a:ext cx="249119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80040" y="3830276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chemeClr val="tx1"/>
                </a:solidFill>
                <a:cs typeface="Helvetica" pitchFamily="34" charset="0"/>
              </a:rPr>
              <a:t>l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i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07766" y="381269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tx1"/>
                </a:solidFill>
                <a:cs typeface="Helvetica" pitchFamily="34" charset="0"/>
              </a:rPr>
              <a:t>q</a:t>
            </a:r>
            <a:r>
              <a:rPr lang="en-US" sz="1800" b="0" i="0" baseline="30000" dirty="0" smtClean="0">
                <a:solidFill>
                  <a:schemeClr val="tx1"/>
                </a:solidFill>
              </a:rPr>
              <a:t>*</a:t>
            </a:r>
            <a:endParaRPr lang="en-US" sz="1400" b="0" i="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25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13"/>
          <p:cNvGrpSpPr>
            <a:grpSpLocks noChangeAspect="1"/>
          </p:cNvGrpSpPr>
          <p:nvPr/>
        </p:nvGrpSpPr>
        <p:grpSpPr bwMode="auto">
          <a:xfrm>
            <a:off x="76200" y="1508913"/>
            <a:ext cx="4572000" cy="3939413"/>
            <a:chOff x="54407" y="1786035"/>
            <a:chExt cx="5346700" cy="4606925"/>
          </a:xfrm>
        </p:grpSpPr>
        <p:pic>
          <p:nvPicPr>
            <p:cNvPr id="719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7" y="1786035"/>
              <a:ext cx="5346700" cy="460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1" name="Oval 1"/>
            <p:cNvSpPr>
              <a:spLocks noChangeArrowheads="1"/>
            </p:cNvSpPr>
            <p:nvPr/>
          </p:nvSpPr>
          <p:spPr bwMode="auto">
            <a:xfrm flipH="1">
              <a:off x="1258888" y="3956050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Oval 12"/>
            <p:cNvSpPr>
              <a:spLocks noChangeArrowheads="1"/>
            </p:cNvSpPr>
            <p:nvPr/>
          </p:nvSpPr>
          <p:spPr bwMode="auto">
            <a:xfrm flipH="1">
              <a:off x="869950" y="3409950"/>
              <a:ext cx="107950" cy="109538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Oval 13"/>
            <p:cNvSpPr>
              <a:spLocks noChangeArrowheads="1"/>
            </p:cNvSpPr>
            <p:nvPr/>
          </p:nvSpPr>
          <p:spPr bwMode="auto">
            <a:xfrm flipH="1">
              <a:off x="1209675" y="3503613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Oval 14"/>
            <p:cNvSpPr>
              <a:spLocks noChangeArrowheads="1"/>
            </p:cNvSpPr>
            <p:nvPr/>
          </p:nvSpPr>
          <p:spPr bwMode="auto">
            <a:xfrm flipH="1">
              <a:off x="1179513" y="3503613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Oval 16"/>
            <p:cNvSpPr>
              <a:spLocks noChangeArrowheads="1"/>
            </p:cNvSpPr>
            <p:nvPr/>
          </p:nvSpPr>
          <p:spPr bwMode="auto">
            <a:xfrm flipH="1">
              <a:off x="1160463" y="3632200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Oval 17"/>
            <p:cNvSpPr>
              <a:spLocks noChangeArrowheads="1"/>
            </p:cNvSpPr>
            <p:nvPr/>
          </p:nvSpPr>
          <p:spPr bwMode="auto">
            <a:xfrm flipH="1">
              <a:off x="1022350" y="3355975"/>
              <a:ext cx="107950" cy="107950"/>
            </a:xfrm>
            <a:prstGeom prst="ellipse">
              <a:avLst/>
            </a:prstGeom>
            <a:solidFill>
              <a:srgbClr val="00FFFF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197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1249912" y="3182947"/>
              <a:ext cx="315292" cy="81448"/>
            </a:xfrm>
            <a:prstGeom prst="straightConnector1">
              <a:avLst/>
            </a:prstGeom>
            <a:noFill/>
            <a:ln w="12700" algn="ctr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98" name="Oval 12"/>
            <p:cNvSpPr>
              <a:spLocks noChangeArrowheads="1"/>
            </p:cNvSpPr>
            <p:nvPr/>
          </p:nvSpPr>
          <p:spPr bwMode="auto">
            <a:xfrm flipH="1">
              <a:off x="913027" y="3154857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Oval 12"/>
            <p:cNvSpPr>
              <a:spLocks noChangeArrowheads="1"/>
            </p:cNvSpPr>
            <p:nvPr/>
          </p:nvSpPr>
          <p:spPr bwMode="auto">
            <a:xfrm flipH="1">
              <a:off x="1002478" y="3105162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Oval 12"/>
            <p:cNvSpPr>
              <a:spLocks noChangeArrowheads="1"/>
            </p:cNvSpPr>
            <p:nvPr/>
          </p:nvSpPr>
          <p:spPr bwMode="auto">
            <a:xfrm flipH="1">
              <a:off x="1005787" y="3068715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1" name="Oval 12"/>
            <p:cNvSpPr>
              <a:spLocks noChangeArrowheads="1"/>
            </p:cNvSpPr>
            <p:nvPr/>
          </p:nvSpPr>
          <p:spPr bwMode="auto">
            <a:xfrm flipH="1">
              <a:off x="1201258" y="3015711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202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1479974" y="3390900"/>
              <a:ext cx="240535" cy="166688"/>
            </a:xfrm>
            <a:prstGeom prst="straightConnector1">
              <a:avLst/>
            </a:prstGeom>
            <a:noFill/>
            <a:ln w="12700" algn="ctr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03" name="Oval 12"/>
            <p:cNvSpPr>
              <a:spLocks noChangeArrowheads="1"/>
            </p:cNvSpPr>
            <p:nvPr/>
          </p:nvSpPr>
          <p:spPr bwMode="auto">
            <a:xfrm flipH="1">
              <a:off x="959407" y="3032274"/>
              <a:ext cx="107950" cy="109538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1" y="914400"/>
            <a:ext cx="45720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2000" i="0" u="sng" dirty="0" smtClean="0">
                <a:solidFill>
                  <a:srgbClr val="FF0000"/>
                </a:solidFill>
                <a:ea typeface="Gulim" pitchFamily="34" charset="-127"/>
              </a:rPr>
              <a:t>KSTAR</a:t>
            </a:r>
            <a:r>
              <a:rPr lang="en-US" altLang="ko-KR" sz="1600" i="0" u="sng" dirty="0" smtClean="0">
                <a:solidFill>
                  <a:schemeClr val="accent2"/>
                </a:solidFill>
                <a:ea typeface="Gulim" pitchFamily="34" charset="-127"/>
              </a:rPr>
              <a:t>:</a:t>
            </a:r>
            <a:r>
              <a:rPr lang="en-US" altLang="ko-KR" sz="1600" b="0" i="0" u="sng" dirty="0" smtClean="0">
                <a:solidFill>
                  <a:schemeClr val="accent2"/>
                </a:solidFill>
                <a:ea typeface="Gulim" pitchFamily="34" charset="-127"/>
              </a:rPr>
              <a:t> </a:t>
            </a:r>
            <a:r>
              <a:rPr lang="en-US" altLang="ko-KR" sz="1600" b="0" i="0" u="sng" dirty="0">
                <a:solidFill>
                  <a:schemeClr val="accent2"/>
                </a:solidFill>
                <a:ea typeface="Gulim" pitchFamily="34" charset="-127"/>
              </a:rPr>
              <a:t>equilibrium operating space 2009 </a:t>
            </a:r>
            <a:r>
              <a:rPr lang="en-US" altLang="ko-KR" sz="1600" b="0" i="0" u="sng" dirty="0" smtClean="0">
                <a:solidFill>
                  <a:schemeClr val="accent2"/>
                </a:solidFill>
                <a:ea typeface="Gulim" pitchFamily="34" charset="-127"/>
              </a:rPr>
              <a:t>–11</a:t>
            </a:r>
            <a:endParaRPr lang="en-US" altLang="ko-KR" sz="1600" b="0" i="0" u="sng" dirty="0">
              <a:solidFill>
                <a:schemeClr val="accent2"/>
              </a:solidFill>
              <a:ea typeface="Gulim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600" b="0" i="0" dirty="0">
                <a:solidFill>
                  <a:schemeClr val="accent2"/>
                </a:solidFill>
                <a:ea typeface="Gulim" pitchFamily="34" charset="-127"/>
              </a:rPr>
              <a:t>(evolution of &gt; 130 discharges) + new results</a:t>
            </a:r>
            <a:endParaRPr lang="ko-KR" altLang="en-US" sz="1600" b="0" i="0" dirty="0">
              <a:solidFill>
                <a:schemeClr val="accent2"/>
              </a:solidFill>
              <a:ea typeface="Gulim" pitchFamily="34" charset="-127"/>
            </a:endParaRPr>
          </a:p>
        </p:txBody>
      </p:sp>
      <p:cxnSp>
        <p:nvCxnSpPr>
          <p:cNvPr id="7175" name="Straight Arrow Connector 18"/>
          <p:cNvCxnSpPr>
            <a:cxnSpLocks noChangeShapeType="1"/>
          </p:cNvCxnSpPr>
          <p:nvPr/>
        </p:nvCxnSpPr>
        <p:spPr bwMode="auto">
          <a:xfrm flipH="1" flipV="1">
            <a:off x="931863" y="3430588"/>
            <a:ext cx="366712" cy="4794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1565275" y="2628900"/>
            <a:ext cx="2365375" cy="522288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</a:rPr>
              <a:t>New MP2012-04-23-021</a:t>
            </a:r>
          </a:p>
          <a:p>
            <a:r>
              <a:rPr lang="en-US" sz="1400" b="1" i="0" dirty="0">
                <a:solidFill>
                  <a:srgbClr val="FF0000"/>
                </a:solidFill>
              </a:rPr>
              <a:t>   session 1     session 2+</a:t>
            </a:r>
          </a:p>
        </p:txBody>
      </p:sp>
      <p:sp>
        <p:nvSpPr>
          <p:cNvPr id="7177" name="Rectangle 1"/>
          <p:cNvSpPr>
            <a:spLocks noChangeArrowheads="1"/>
          </p:cNvSpPr>
          <p:nvPr/>
        </p:nvSpPr>
        <p:spPr bwMode="auto">
          <a:xfrm>
            <a:off x="775391" y="1676400"/>
            <a:ext cx="1815410" cy="2825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178" name="Straight Arrow Connector 3"/>
          <p:cNvCxnSpPr>
            <a:cxnSpLocks noChangeShapeType="1"/>
          </p:cNvCxnSpPr>
          <p:nvPr/>
        </p:nvCxnSpPr>
        <p:spPr bwMode="auto">
          <a:xfrm>
            <a:off x="1376363" y="2052638"/>
            <a:ext cx="90487" cy="38576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9" name="Oval 12"/>
          <p:cNvSpPr>
            <a:spLocks noChangeArrowheads="1"/>
          </p:cNvSpPr>
          <p:nvPr/>
        </p:nvSpPr>
        <p:spPr bwMode="auto">
          <a:xfrm flipH="1">
            <a:off x="1638300" y="2943225"/>
            <a:ext cx="107950" cy="109538"/>
          </a:xfrm>
          <a:prstGeom prst="ellipse">
            <a:avLst/>
          </a:prstGeom>
          <a:solidFill>
            <a:srgbClr val="00FFFF"/>
          </a:soli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 flipH="1">
            <a:off x="2698750" y="2943225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Oval 12"/>
          <p:cNvSpPr>
            <a:spLocks noChangeArrowheads="1"/>
          </p:cNvSpPr>
          <p:nvPr/>
        </p:nvSpPr>
        <p:spPr bwMode="auto">
          <a:xfrm flipH="1">
            <a:off x="1331913" y="3119438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Oval 12"/>
          <p:cNvSpPr>
            <a:spLocks noChangeArrowheads="1"/>
          </p:cNvSpPr>
          <p:nvPr/>
        </p:nvSpPr>
        <p:spPr bwMode="auto">
          <a:xfrm flipH="1">
            <a:off x="952500" y="288131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Oval 12"/>
          <p:cNvSpPr>
            <a:spLocks noChangeArrowheads="1"/>
          </p:cNvSpPr>
          <p:nvPr/>
        </p:nvSpPr>
        <p:spPr bwMode="auto">
          <a:xfrm flipH="1">
            <a:off x="1079500" y="279876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Oval 12"/>
          <p:cNvSpPr>
            <a:spLocks noChangeArrowheads="1"/>
          </p:cNvSpPr>
          <p:nvPr/>
        </p:nvSpPr>
        <p:spPr bwMode="auto">
          <a:xfrm flipH="1">
            <a:off x="923925" y="289560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5" name="Oval 12"/>
          <p:cNvSpPr>
            <a:spLocks noChangeArrowheads="1"/>
          </p:cNvSpPr>
          <p:nvPr/>
        </p:nvSpPr>
        <p:spPr bwMode="auto">
          <a:xfrm flipH="1">
            <a:off x="1020763" y="304165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6" name="Oval 12"/>
          <p:cNvSpPr>
            <a:spLocks noChangeArrowheads="1"/>
          </p:cNvSpPr>
          <p:nvPr/>
        </p:nvSpPr>
        <p:spPr bwMode="auto">
          <a:xfrm flipH="1">
            <a:off x="1138238" y="2798763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Oval 12"/>
          <p:cNvSpPr>
            <a:spLocks noChangeArrowheads="1"/>
          </p:cNvSpPr>
          <p:nvPr/>
        </p:nvSpPr>
        <p:spPr bwMode="auto">
          <a:xfrm flipH="1">
            <a:off x="982663" y="2905125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8" name="Oval 12"/>
          <p:cNvSpPr>
            <a:spLocks noChangeArrowheads="1"/>
          </p:cNvSpPr>
          <p:nvPr/>
        </p:nvSpPr>
        <p:spPr bwMode="auto">
          <a:xfrm flipH="1">
            <a:off x="1077913" y="2578100"/>
            <a:ext cx="107950" cy="109538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9" name="Oval 12"/>
          <p:cNvSpPr>
            <a:spLocks noChangeArrowheads="1"/>
          </p:cNvSpPr>
          <p:nvPr/>
        </p:nvSpPr>
        <p:spPr bwMode="auto">
          <a:xfrm flipH="1">
            <a:off x="1016000" y="2643188"/>
            <a:ext cx="107950" cy="109537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Title 3"/>
          <p:cNvSpPr txBox="1">
            <a:spLocks/>
          </p:cNvSpPr>
          <p:nvPr/>
        </p:nvSpPr>
        <p:spPr>
          <a:xfrm>
            <a:off x="0" y="5448326"/>
            <a:ext cx="4648200" cy="1028674"/>
          </a:xfrm>
          <a:prstGeom prst="rect">
            <a:avLst/>
          </a:prstGeom>
        </p:spPr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Plasmas 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 passed the predicted “closest approach” to the n = 1 ideal no-wall stability limit: l</a:t>
            </a:r>
            <a:r>
              <a:rPr lang="en-US" altLang="ko-KR" sz="2000" b="0" i="0" kern="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= 0.7, </a:t>
            </a:r>
            <a:r>
              <a:rPr lang="en-US" altLang="ko-KR" sz="2000" b="0" i="0" kern="0" dirty="0" err="1">
                <a:solidFill>
                  <a:schemeClr val="tx1"/>
                </a:solidFill>
                <a:latin typeface="Symbol" pitchFamily="18" charset="2"/>
                <a:ea typeface="+mj-ea"/>
                <a:cs typeface="+mj-cs"/>
              </a:rPr>
              <a:t>b</a:t>
            </a:r>
            <a:r>
              <a:rPr lang="en-US" altLang="ko-KR" sz="2000" b="0" i="0" kern="0" baseline="-250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altLang="ko-KR" sz="2000" b="0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= 2.5</a:t>
            </a:r>
            <a:endParaRPr lang="ko-KR" altLang="en-US" sz="2000" b="0" i="0" kern="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28038" y="977087"/>
            <a:ext cx="2286000" cy="3862425"/>
            <a:chOff x="6666007" y="990600"/>
            <a:chExt cx="2480469" cy="4191000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666007" y="990600"/>
              <a:ext cx="2480469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1" name="Straight Connector 2"/>
            <p:cNvCxnSpPr>
              <a:cxnSpLocks noChangeShapeType="1"/>
            </p:cNvCxnSpPr>
            <p:nvPr/>
          </p:nvCxnSpPr>
          <p:spPr bwMode="auto">
            <a:xfrm flipV="1">
              <a:off x="8082057" y="1141413"/>
              <a:ext cx="0" cy="3674276"/>
            </a:xfrm>
            <a:prstGeom prst="line">
              <a:avLst/>
            </a:prstGeom>
            <a:noFill/>
            <a:ln w="19050" algn="ctr">
              <a:solidFill>
                <a:srgbClr val="008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16"/>
            <p:cNvCxnSpPr>
              <a:cxnSpLocks noChangeShapeType="1"/>
            </p:cNvCxnSpPr>
            <p:nvPr/>
          </p:nvCxnSpPr>
          <p:spPr bwMode="auto">
            <a:xfrm flipV="1">
              <a:off x="8556720" y="1141413"/>
              <a:ext cx="0" cy="3674275"/>
            </a:xfrm>
            <a:prstGeom prst="line">
              <a:avLst/>
            </a:prstGeom>
            <a:noFill/>
            <a:ln w="19050" algn="ctr">
              <a:solidFill>
                <a:srgbClr val="008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0" r="22420"/>
            <a:stretch>
              <a:fillRect/>
            </a:stretch>
          </p:blipFill>
          <p:spPr bwMode="auto">
            <a:xfrm>
              <a:off x="6948582" y="1141413"/>
              <a:ext cx="1133475" cy="243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4" name="Straight Connector 34"/>
            <p:cNvCxnSpPr>
              <a:cxnSpLocks noChangeShapeType="1"/>
            </p:cNvCxnSpPr>
            <p:nvPr/>
          </p:nvCxnSpPr>
          <p:spPr bwMode="auto">
            <a:xfrm>
              <a:off x="8082057" y="3341688"/>
              <a:ext cx="474663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0" name="Content Placeholder 2"/>
          <p:cNvSpPr txBox="1">
            <a:spLocks/>
          </p:cNvSpPr>
          <p:nvPr/>
        </p:nvSpPr>
        <p:spPr>
          <a:xfrm>
            <a:off x="4648200" y="1007852"/>
            <a:ext cx="2179838" cy="54864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i="0" dirty="0" smtClean="0">
                <a:solidFill>
                  <a:srgbClr val="FF0000"/>
                </a:solidFill>
              </a:rPr>
              <a:t>DIII-D</a:t>
            </a:r>
            <a:r>
              <a:rPr lang="en-US" sz="2000" b="0" i="0" dirty="0" smtClean="0">
                <a:solidFill>
                  <a:srgbClr val="000000"/>
                </a:solidFill>
              </a:rPr>
              <a:t>: RFA </a:t>
            </a:r>
            <a:r>
              <a:rPr lang="en-US" sz="2000" b="0" i="0" dirty="0">
                <a:solidFill>
                  <a:srgbClr val="000000"/>
                </a:solidFill>
              </a:rPr>
              <a:t>of ~ 20Hz n = 1 increase to </a:t>
            </a:r>
            <a:r>
              <a:rPr lang="en-US" sz="2000" b="0" i="0" u="sng" dirty="0">
                <a:solidFill>
                  <a:srgbClr val="FF0000"/>
                </a:solidFill>
              </a:rPr>
              <a:t>very high </a:t>
            </a:r>
            <a:r>
              <a:rPr lang="en-US" sz="2000" b="0" i="0" dirty="0" smtClean="0">
                <a:solidFill>
                  <a:srgbClr val="000000"/>
                </a:solidFill>
              </a:rPr>
              <a:t>levels while </a:t>
            </a:r>
            <a:r>
              <a:rPr lang="el-GR" sz="2000" b="0" i="0" dirty="0" smtClean="0">
                <a:solidFill>
                  <a:srgbClr val="000000"/>
                </a:solidFill>
              </a:rPr>
              <a:t>β</a:t>
            </a:r>
            <a:r>
              <a:rPr lang="en-US" sz="2000" b="0" i="0" baseline="-25000" dirty="0">
                <a:solidFill>
                  <a:srgbClr val="000000"/>
                </a:solidFill>
              </a:rPr>
              <a:t>N</a:t>
            </a:r>
            <a:r>
              <a:rPr lang="en-US" sz="2000" b="0" i="0" dirty="0" smtClean="0">
                <a:solidFill>
                  <a:srgbClr val="000000"/>
                </a:solidFill>
              </a:rPr>
              <a:t> increases and rotation decreases</a:t>
            </a:r>
            <a:endParaRPr lang="en-US" sz="2000" b="0" i="0" dirty="0">
              <a:solidFill>
                <a:srgbClr val="000000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</a:rPr>
              <a:t>Rapidly </a:t>
            </a:r>
            <a:r>
              <a:rPr lang="en-US" sz="2000" b="0" i="0" dirty="0">
                <a:solidFill>
                  <a:srgbClr val="000000"/>
                </a:solidFill>
              </a:rPr>
              <a:t>rotating n = 1 appears (TM?), </a:t>
            </a:r>
            <a:r>
              <a:rPr lang="en-US" sz="2000" b="0" i="0" u="sng" dirty="0">
                <a:solidFill>
                  <a:srgbClr val="FF0000"/>
                </a:solidFill>
              </a:rPr>
              <a:t>clamps RFA </a:t>
            </a:r>
            <a:r>
              <a:rPr lang="en-US" sz="2000" b="0" i="0" u="sng" dirty="0" smtClean="0">
                <a:solidFill>
                  <a:srgbClr val="FF0000"/>
                </a:solidFill>
              </a:rPr>
              <a:t>amplitude</a:t>
            </a:r>
            <a:endParaRPr lang="en-US" sz="2000" b="0" i="0" u="sng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663440" y="914400"/>
            <a:ext cx="0" cy="566928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663440" y="4839512"/>
            <a:ext cx="448056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" name="Title 1"/>
          <p:cNvSpPr txBox="1">
            <a:spLocks/>
          </p:cNvSpPr>
          <p:nvPr/>
        </p:nvSpPr>
        <p:spPr>
          <a:xfrm>
            <a:off x="0" y="10758"/>
            <a:ext cx="91440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smtClean="0"/>
              <a:t>MS group continues strong collaborations with other devices such as KSTAR, DIII-D, and ITER team </a:t>
            </a:r>
            <a:endParaRPr lang="en-US" sz="2800" i="0" dirty="0"/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"/>
          <a:stretch/>
        </p:blipFill>
        <p:spPr bwMode="auto">
          <a:xfrm>
            <a:off x="6477000" y="4876800"/>
            <a:ext cx="26670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itle 3"/>
          <p:cNvSpPr txBox="1">
            <a:spLocks/>
          </p:cNvSpPr>
          <p:nvPr/>
        </p:nvSpPr>
        <p:spPr>
          <a:xfrm>
            <a:off x="4648200" y="4876800"/>
            <a:ext cx="1941241" cy="1543011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altLang="ko-KR" sz="2000" i="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ITER</a:t>
            </a: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RWM passive growth rates by </a:t>
            </a:r>
            <a:r>
              <a:rPr lang="en-US" altLang="ko-KR" sz="2000" b="0" i="0" kern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CarMa</a:t>
            </a:r>
            <a:r>
              <a:rPr lang="en-US" altLang="ko-KR" sz="2000" b="0" i="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VALEN</a:t>
            </a:r>
            <a:endParaRPr lang="ko-KR" altLang="en-US" sz="2000" b="0" i="0" kern="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9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important computational codes are used for theory-experiment comparison on NSTX-U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0869"/>
              </p:ext>
            </p:extLst>
          </p:nvPr>
        </p:nvGraphicFramePr>
        <p:xfrm>
          <a:off x="0" y="990601"/>
          <a:ext cx="9144000" cy="55365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887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Code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Description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Scope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Improvements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VALEN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Models currents in structures with thin shell finite elements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RWM active feedback simulation, growth rate prediction with 3D walls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Multi-mode effects, study extra time delay in plasma model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RWMSC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Resistive wall mode state-space controller computations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Generate control matrices for real-time controller, and offline physics studies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Generalization for partial actuator availability, n &gt; 1 and multi-mode spectrum</a:t>
                      </a: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NTVTOK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  <a:ea typeface="Times New Roman"/>
                        </a:rPr>
                        <a:t>Shaing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 theory NTV computation including ion and electron effects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Calculation for comparison to experiment of NTV in all </a:t>
                      </a:r>
                      <a:r>
                        <a:rPr lang="en-US" sz="1000" dirty="0" err="1">
                          <a:effectLst/>
                          <a:latin typeface="+mn-lt"/>
                          <a:ea typeface="Times New Roman"/>
                        </a:rPr>
                        <a:t>collisionality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 regimes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Continued implementation of  NTV models, guided by  experiment</a:t>
                      </a: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DCON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MHD stability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Kink stability analysis with and without the wall up to n=6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Resistive layer physics across rational surfaces (Resistive DCON)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Modifications to ideal stability by kinetic effects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resistive wall mode stability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Improved model of energetic particle, anisotropy effects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DEGAS-2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Monte Carlo code to compute transport of neutral atoms 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neutral gas penetration through SOL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Include multiple gas species Use exact NSTX-U SOL conditions from UEDGE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72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EFIT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Equilibrium reconstruction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Between-shots </a:t>
                      </a:r>
                      <a:r>
                        <a:rPr lang="en-US" sz="1000" dirty="0" smtClean="0">
                          <a:effectLst/>
                        </a:rPr>
                        <a:t>equilibrium reconstruction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Higher resolution, auto best level, new diagnostics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IPEC/GPEC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Ideal and general perturbed equilibrium with 3D fields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Plasma response, locking, and NTV studies with 3D fields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General force balance equation including general jump conditions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MARS-K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Self-consistent kinetic stability calculation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Calculation of RWM stability  and plasma response to perturbation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Inclusion of energy dependent </a:t>
                      </a:r>
                      <a:r>
                        <a:rPr lang="en-US" sz="1000" dirty="0" err="1">
                          <a:effectLst/>
                        </a:rPr>
                        <a:t>collisionality</a:t>
                      </a:r>
                      <a:r>
                        <a:rPr lang="en-US" sz="1000" dirty="0">
                          <a:effectLst/>
                        </a:rPr>
                        <a:t> for NTV calculation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M3D-C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Implicit resistive and 2-fluid MHD code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Linear and nonlinear MHD stability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Neoclassical terms, resistive wall being added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FORTEC-3D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/>
                        </a:rPr>
                        <a:t>Monte-Carlo  drift-kinetic physics simulation code </a:t>
                      </a:r>
                      <a:endParaRPr lang="en-US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/>
                        </a:rPr>
                        <a:t>Non-ambipolar transport and NTV physics in general geometry</a:t>
                      </a:r>
                      <a:endParaRPr lang="en-US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/>
                        </a:rPr>
                        <a:t>Continued integration with IPEC and application to NSTX-U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POCA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</a:rPr>
                        <a:t>δf</a:t>
                      </a:r>
                      <a:r>
                        <a:rPr lang="en-US" sz="1000" dirty="0">
                          <a:effectLst/>
                          <a:latin typeface="+mn-lt"/>
                        </a:rPr>
                        <a:t> guiding-center orbit code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Calculation of neoclassical transport, perturbed pressures and NTV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Improved numerical scheme to enhance computation speed</a:t>
                      </a:r>
                      <a:endParaRPr lang="en-US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311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77" y="4035871"/>
            <a:ext cx="35593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777490"/>
              </p:ext>
            </p:extLst>
          </p:nvPr>
        </p:nvGraphicFramePr>
        <p:xfrm>
          <a:off x="0" y="990601"/>
          <a:ext cx="2286000" cy="55193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/>
              </a:tblGrid>
              <a:tr h="2887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Code</a:t>
                      </a:r>
                      <a:endParaRPr lang="en-US" sz="14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VALEN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RWMSC</a:t>
                      </a: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NTVTOK</a:t>
                      </a: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DCON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DEGAS-2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72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EFIT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6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IPEC/GPEC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MARS-K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M3D-C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FORTEC-3D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4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POCA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0758"/>
            <a:ext cx="9144000" cy="838200"/>
          </a:xfrm>
        </p:spPr>
        <p:txBody>
          <a:bodyPr/>
          <a:lstStyle/>
          <a:p>
            <a:r>
              <a:rPr lang="en-US" dirty="0" smtClean="0"/>
              <a:t>Many important computational codes are used for theory-experiment comparison on NSTX-U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 b="4918"/>
          <a:stretch/>
        </p:blipFill>
        <p:spPr>
          <a:xfrm>
            <a:off x="2442498" y="3048000"/>
            <a:ext cx="2474794" cy="331204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88" y="914611"/>
            <a:ext cx="1795013" cy="196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91" y="979990"/>
            <a:ext cx="419667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/>
          <p:cNvCxnSpPr/>
          <p:nvPr/>
        </p:nvCxnSpPr>
        <p:spPr bwMode="auto">
          <a:xfrm>
            <a:off x="838200" y="1828800"/>
            <a:ext cx="17526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614149" y="2743201"/>
            <a:ext cx="4254342" cy="30479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838200" y="6253704"/>
            <a:ext cx="2743200" cy="22329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3581400" y="6253704"/>
            <a:ext cx="1981200" cy="22329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95161" r="41316" b="-1"/>
          <a:stretch/>
        </p:blipFill>
        <p:spPr>
          <a:xfrm>
            <a:off x="3886200" y="5913664"/>
            <a:ext cx="465814" cy="177032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 bwMode="auto">
          <a:xfrm>
            <a:off x="1103906" y="4388893"/>
            <a:ext cx="1338592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23569" y="1447800"/>
            <a:ext cx="1943431" cy="1524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536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5"/>
          <p:cNvSpPr>
            <a:spLocks noChangeArrowheads="1"/>
          </p:cNvSpPr>
          <p:nvPr/>
        </p:nvSpPr>
        <p:spPr bwMode="auto">
          <a:xfrm>
            <a:off x="-1991783" y="-294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b="0" i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990600"/>
            <a:ext cx="8991600" cy="5486400"/>
            <a:chOff x="76200" y="990600"/>
            <a:chExt cx="8991600" cy="5486400"/>
          </a:xfrm>
        </p:grpSpPr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282903" y="990600"/>
              <a:ext cx="912940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FY13</a:t>
              </a:r>
            </a:p>
          </p:txBody>
        </p:sp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1667387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14</a:t>
              </a:r>
            </a:p>
          </p:txBody>
        </p:sp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2918372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15</a:t>
              </a: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4171512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16</a:t>
              </a:r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5422499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17</a:t>
              </a:r>
            </a:p>
          </p:txBody>
        </p:sp>
        <p:sp>
          <p:nvSpPr>
            <p:cNvPr id="69" name="Text Box 16"/>
            <p:cNvSpPr txBox="1">
              <a:spLocks noChangeArrowheads="1"/>
            </p:cNvSpPr>
            <p:nvPr/>
          </p:nvSpPr>
          <p:spPr bwMode="auto">
            <a:xfrm>
              <a:off x="6675639" y="990600"/>
              <a:ext cx="559822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18</a:t>
              </a:r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1361638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2604011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>
              <a:off x="3850692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23"/>
            <p:cNvSpPr>
              <a:spLocks noChangeShapeType="1"/>
            </p:cNvSpPr>
            <p:nvPr/>
          </p:nvSpPr>
          <p:spPr bwMode="auto">
            <a:xfrm>
              <a:off x="5095219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24"/>
            <p:cNvSpPr>
              <a:spLocks noChangeShapeType="1"/>
            </p:cNvSpPr>
            <p:nvPr/>
          </p:nvSpPr>
          <p:spPr bwMode="auto">
            <a:xfrm>
              <a:off x="6337592" y="1180531"/>
              <a:ext cx="0" cy="123199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40"/>
            <p:cNvSpPr>
              <a:spLocks noChangeArrowheads="1"/>
            </p:cNvSpPr>
            <p:nvPr/>
          </p:nvSpPr>
          <p:spPr bwMode="auto">
            <a:xfrm>
              <a:off x="76200" y="1600200"/>
              <a:ext cx="1300509" cy="27334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Physics</a:t>
              </a:r>
              <a:endPara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6" name="Rectangle 124"/>
            <p:cNvSpPr>
              <a:spLocks noChangeArrowheads="1"/>
            </p:cNvSpPr>
            <p:nvPr/>
          </p:nvSpPr>
          <p:spPr bwMode="auto">
            <a:xfrm>
              <a:off x="1415466" y="1979554"/>
              <a:ext cx="2949830" cy="431195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Optimize shaping, RWM/TM control (n≥1 using the second SPA), validate internal mode physics and RMW kinetic physics</a:t>
              </a:r>
            </a:p>
          </p:txBody>
        </p:sp>
        <p:sp>
          <p:nvSpPr>
            <p:cNvPr id="77" name="Rectangle 127"/>
            <p:cNvSpPr>
              <a:spLocks noChangeArrowheads="1"/>
            </p:cNvSpPr>
            <p:nvPr/>
          </p:nvSpPr>
          <p:spPr bwMode="auto">
            <a:xfrm>
              <a:off x="1419772" y="2601964"/>
              <a:ext cx="2945524" cy="42477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Optimize error field correction (n≥1), dynamic correction, and understand NTV physics in reduced v* and controlled rotation</a:t>
              </a:r>
            </a:p>
          </p:txBody>
        </p:sp>
        <p:sp>
          <p:nvSpPr>
            <p:cNvPr id="78" name="Text Box 8"/>
            <p:cNvSpPr txBox="1">
              <a:spLocks noChangeArrowheads="1"/>
            </p:cNvSpPr>
            <p:nvPr/>
          </p:nvSpPr>
          <p:spPr bwMode="auto">
            <a:xfrm>
              <a:off x="2970048" y="1316563"/>
              <a:ext cx="2790497" cy="21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5 year plan period</a:t>
              </a:r>
            </a:p>
          </p:txBody>
        </p:sp>
        <p:sp>
          <p:nvSpPr>
            <p:cNvPr id="82" name="Rectangle 127"/>
            <p:cNvSpPr>
              <a:spLocks noChangeArrowheads="1"/>
            </p:cNvSpPr>
            <p:nvPr/>
          </p:nvSpPr>
          <p:spPr bwMode="auto">
            <a:xfrm>
              <a:off x="1419772" y="3217957"/>
              <a:ext cx="2945524" cy="42477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Study halo currents, disruption loads, and precursors, and test MGI or other mitigation techniques   </a:t>
              </a:r>
            </a:p>
          </p:txBody>
        </p:sp>
        <p:sp>
          <p:nvSpPr>
            <p:cNvPr id="83" name="Right Arrow 82"/>
            <p:cNvSpPr/>
            <p:nvPr/>
          </p:nvSpPr>
          <p:spPr bwMode="auto">
            <a:xfrm>
              <a:off x="4451423" y="1924372"/>
              <a:ext cx="2756046" cy="547977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Optimize and combine rotation profile and </a:t>
              </a:r>
              <a:r>
                <a:rPr kumimoji="0" lang="el-GR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β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-feedback control using NCC, to improve stability and for fully non-inductive operation</a:t>
              </a:r>
            </a:p>
          </p:txBody>
        </p:sp>
        <p:sp>
          <p:nvSpPr>
            <p:cNvPr id="85" name="Right Arrow 84"/>
            <p:cNvSpPr/>
            <p:nvPr/>
          </p:nvSpPr>
          <p:spPr bwMode="auto">
            <a:xfrm>
              <a:off x="4451423" y="2533948"/>
              <a:ext cx="2790497" cy="554394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Understand non-resonant error field effects using NCC, NTV effects vs. rotation profile on transport, utilize 3D field to improve stability</a:t>
              </a:r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7310821" y="2041154"/>
              <a:ext cx="1756979" cy="1601581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Provide FSNF/Pilot projection,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Integrate MS control to improve RWM/TM/ELM/ internal mode stability, disruption avoidance, with disruption mitigation protection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8" name="Rectangle 40"/>
            <p:cNvSpPr>
              <a:spLocks noChangeArrowheads="1"/>
            </p:cNvSpPr>
            <p:nvPr/>
          </p:nvSpPr>
          <p:spPr bwMode="auto">
            <a:xfrm>
              <a:off x="76200" y="3657600"/>
              <a:ext cx="981841" cy="27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Tools</a:t>
              </a:r>
              <a:endPara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127"/>
            <p:cNvSpPr>
              <a:spLocks noChangeArrowheads="1"/>
            </p:cNvSpPr>
            <p:nvPr/>
          </p:nvSpPr>
          <p:spPr bwMode="auto">
            <a:xfrm>
              <a:off x="1419773" y="3997730"/>
              <a:ext cx="3675444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Real-time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velocity measurement and MSE, </a:t>
              </a:r>
              <a:r>
                <a:rPr lang="en-US" sz="900" i="0" kern="0" dirty="0" err="1">
                  <a:solidFill>
                    <a:srgbClr val="000000"/>
                  </a:solidFill>
                  <a:latin typeface="Arial Narrow" pitchFamily="34" charset="0"/>
                  <a:ea typeface="ＭＳ Ｐゴシック" pitchFamily="1" charset="-128"/>
                </a:rPr>
                <a:t>t</a:t>
              </a:r>
              <a:r>
                <a:rPr kumimoji="0" lang="en-US" sz="9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oroidally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displaced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ME-SXR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91" name="Right Arrow 90"/>
            <p:cNvSpPr/>
            <p:nvPr/>
          </p:nvSpPr>
          <p:spPr bwMode="auto">
            <a:xfrm>
              <a:off x="3661214" y="5928360"/>
              <a:ext cx="333955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Utilize 3D field for rotation (profile) and </a:t>
              </a:r>
              <a:r>
                <a:rPr kumimoji="0" lang="el-GR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β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-feedback control, to improve RWM/TM/internal mode stability</a:t>
              </a:r>
            </a:p>
          </p:txBody>
        </p:sp>
        <p:sp>
          <p:nvSpPr>
            <p:cNvPr id="93" name="Rounded Rectangle 92"/>
            <p:cNvSpPr/>
            <p:nvPr/>
          </p:nvSpPr>
          <p:spPr bwMode="auto">
            <a:xfrm>
              <a:off x="7310821" y="1316563"/>
              <a:ext cx="1756979" cy="246397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5 year goal</a:t>
              </a:r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91440" y="4004147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Diagnostics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6" name="Rectangle 40"/>
            <p:cNvSpPr>
              <a:spLocks noChangeArrowheads="1"/>
            </p:cNvSpPr>
            <p:nvPr/>
          </p:nvSpPr>
          <p:spPr bwMode="auto">
            <a:xfrm>
              <a:off x="91440" y="4724400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Theory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0" name="Rectangle 40"/>
            <p:cNvSpPr>
              <a:spLocks noChangeArrowheads="1"/>
            </p:cNvSpPr>
            <p:nvPr/>
          </p:nvSpPr>
          <p:spPr bwMode="auto">
            <a:xfrm>
              <a:off x="91440" y="5413264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Facility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1" name="Rectangle 40"/>
            <p:cNvSpPr>
              <a:spLocks noChangeArrowheads="1"/>
            </p:cNvSpPr>
            <p:nvPr/>
          </p:nvSpPr>
          <p:spPr bwMode="auto">
            <a:xfrm>
              <a:off x="91440" y="5989960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Plasma Control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4" name="Right Arrow 103"/>
            <p:cNvSpPr/>
            <p:nvPr/>
          </p:nvSpPr>
          <p:spPr bwMode="auto">
            <a:xfrm>
              <a:off x="5158828" y="4732100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Integrate and validate 3D equilibrium, stability, and transport codes</a:t>
              </a:r>
            </a:p>
          </p:txBody>
        </p:sp>
        <p:sp>
          <p:nvSpPr>
            <p:cNvPr id="105" name="Right Arrow 104"/>
            <p:cNvSpPr/>
            <p:nvPr/>
          </p:nvSpPr>
          <p:spPr bwMode="auto">
            <a:xfrm>
              <a:off x="1340951" y="1254964"/>
              <a:ext cx="5969870" cy="369596"/>
            </a:xfrm>
            <a:prstGeom prst="rightArrow">
              <a:avLst>
                <a:gd name="adj1" fmla="val 62000"/>
                <a:gd name="adj2" fmla="val 78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 year plan period</a:t>
              </a:r>
            </a:p>
          </p:txBody>
        </p:sp>
        <p:sp>
          <p:nvSpPr>
            <p:cNvPr id="106" name="Right Arrow 105"/>
            <p:cNvSpPr/>
            <p:nvPr/>
          </p:nvSpPr>
          <p:spPr bwMode="auto">
            <a:xfrm>
              <a:off x="4451423" y="3149941"/>
              <a:ext cx="2756046" cy="554394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Investigate avoidance scenarios and couple to mitigation techniques</a:t>
              </a: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7104117" y="5989960"/>
              <a:ext cx="1963683" cy="43119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Integrate MS control with disruption avoidance and mitigation</a:t>
              </a: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1419772" y="4725682"/>
              <a:ext cx="3675446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Utilize equilibrium reconstruction,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 transport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 stability codes</a:t>
              </a: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1419772" y="5989960"/>
              <a:ext cx="2170386" cy="43119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RWM state-space control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MS PGothic" pitchFamily="34" charset="-128"/>
                  <a:cs typeface="Arial" pitchFamily="34" charset="0"/>
                </a:rPr>
                <a:t>(n≥1),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error field control, snowflake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9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divertor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control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>
              <a:off x="5158828" y="5376672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Non-axisymmetric Control Coil (NCC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), enhanced magnetics, </a:t>
              </a:r>
              <a:r>
                <a:rPr lang="en-US" sz="900" i="0" kern="0" dirty="0" err="1">
                  <a:solidFill>
                    <a:sysClr val="windowText" lastClr="000000"/>
                  </a:solidFill>
                  <a:latin typeface="Arial Narrow" pitchFamily="34" charset="0"/>
                </a:rPr>
                <a:t>c</a:t>
              </a:r>
              <a:r>
                <a:rPr lang="en-US" sz="900" i="0" kern="0" dirty="0" err="1" smtClean="0">
                  <a:solidFill>
                    <a:sysClr val="windowText" lastClr="000000"/>
                  </a:solidFill>
                  <a:latin typeface="Arial Narrow" pitchFamily="34" charset="0"/>
                </a:rPr>
                <a:t>ryopump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 </a:t>
              </a:r>
              <a:r>
                <a:rPr lang="en-US" sz="900" i="0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for low v</a:t>
              </a:r>
              <a:r>
                <a:rPr lang="en-US" sz="900" i="0" kern="0" dirty="0" smtClean="0">
                  <a:solidFill>
                    <a:sysClr val="windowText" lastClr="000000"/>
                  </a:solidFill>
                  <a:latin typeface="Arial Narrow" pitchFamily="34" charset="0"/>
                </a:rPr>
                <a:t>*</a:t>
              </a:r>
              <a:endParaRPr lang="en-US" sz="900" i="0" kern="0" dirty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91440" y="1979553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#1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2" name="Rectangle 40"/>
            <p:cNvSpPr>
              <a:spLocks noChangeArrowheads="1"/>
            </p:cNvSpPr>
            <p:nvPr/>
          </p:nvSpPr>
          <p:spPr bwMode="auto">
            <a:xfrm>
              <a:off x="91440" y="2601964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#2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3" name="Rectangle 40"/>
            <p:cNvSpPr>
              <a:spLocks noChangeArrowheads="1"/>
            </p:cNvSpPr>
            <p:nvPr/>
          </p:nvSpPr>
          <p:spPr bwMode="auto">
            <a:xfrm>
              <a:off x="91440" y="3217957"/>
              <a:ext cx="1143000" cy="27432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Thrust #3</a:t>
              </a:r>
              <a:endPara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4" name="Right Arrow 113"/>
            <p:cNvSpPr/>
            <p:nvPr/>
          </p:nvSpPr>
          <p:spPr bwMode="auto">
            <a:xfrm>
              <a:off x="5158828" y="4038600"/>
              <a:ext cx="2842172" cy="548640"/>
            </a:xfrm>
            <a:prstGeom prst="rightArrow">
              <a:avLst>
                <a:gd name="adj1" fmla="val 78667"/>
                <a:gd name="adj2" fmla="val 50000"/>
              </a:avLst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Real-time MPTS, X-ray imaging spectrometer, 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Internal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dB measurement from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MSE,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enhanced magnetic</a:t>
              </a:r>
              <a:r>
                <a:rPr kumimoji="0" lang="en-US" sz="9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 sensors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116" name="Rectangle 127"/>
            <p:cNvSpPr>
              <a:spLocks noChangeArrowheads="1"/>
            </p:cNvSpPr>
            <p:nvPr/>
          </p:nvSpPr>
          <p:spPr bwMode="auto">
            <a:xfrm>
              <a:off x="1419772" y="4343400"/>
              <a:ext cx="3675446" cy="27432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Expanded shunt tile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measurements,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ＭＳ Ｐゴシック" pitchFamily="1" charset="-128"/>
                  <a:cs typeface="+mn-cs"/>
                </a:rPr>
                <a:t>disruption load diagnostics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419772" y="5059680"/>
              <a:ext cx="2058422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Gas penetration dynamics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590159" y="5059680"/>
              <a:ext cx="1505060" cy="27432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Disruption simulation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1419771" y="5437649"/>
              <a:ext cx="3675446" cy="42976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Second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switching power amplifier (SPA), 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MGI disruption mitigation system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120" name="Title 1"/>
          <p:cNvSpPr txBox="1">
            <a:spLocks/>
          </p:cNvSpPr>
          <p:nvPr/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i="0" dirty="0" smtClean="0"/>
              <a:t>2014-18 Macroscopic Stability Research Timeline</a:t>
            </a:r>
          </a:p>
        </p:txBody>
      </p:sp>
    </p:spTree>
    <p:extLst>
      <p:ext uri="{BB962C8B-B14F-4D97-AF65-F5344CB8AC3E}">
        <p14:creationId xmlns:p14="http://schemas.microsoft.com/office/powerpoint/2010/main" val="18303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87422"/>
            <a:ext cx="9144000" cy="34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Thrust 1, </a:t>
            </a:r>
            <a:r>
              <a:rPr lang="en-US" b="0" i="0" u="sng" kern="0" dirty="0" smtClean="0"/>
              <a:t>Stability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and advance passive and active feedback control to sustain macroscopic stability at low </a:t>
            </a:r>
            <a:r>
              <a:rPr lang="en-US" b="0" i="0" kern="0" dirty="0" err="1" smtClean="0"/>
              <a:t>collisionality</a:t>
            </a:r>
            <a:endParaRPr lang="en-US" dirty="0"/>
          </a:p>
          <a:p>
            <a:pPr lvl="2"/>
            <a:r>
              <a:rPr lang="en-US" sz="1600" b="0" i="0" dirty="0"/>
              <a:t>Resistive wall mode (RWM) active control</a:t>
            </a:r>
          </a:p>
          <a:p>
            <a:pPr lvl="2"/>
            <a:r>
              <a:rPr lang="en-US" sz="1600" b="0" i="0" dirty="0"/>
              <a:t>New non-axisymmetric control coils (NCC) and enhanced magnetic sensors</a:t>
            </a:r>
          </a:p>
          <a:p>
            <a:pPr lvl="2"/>
            <a:r>
              <a:rPr lang="en-US" sz="1600" b="0" i="0" dirty="0"/>
              <a:t>MHD mode stability physics</a:t>
            </a:r>
            <a:endParaRPr lang="en-US" b="0" i="0" kern="0" dirty="0" smtClean="0"/>
          </a:p>
          <a:p>
            <a:r>
              <a:rPr lang="en-US" b="0" i="0" kern="0" dirty="0" smtClean="0"/>
              <a:t>Thrust 2, </a:t>
            </a:r>
            <a:r>
              <a:rPr lang="en-US" b="0" i="0" u="sng" kern="0" dirty="0" smtClean="0"/>
              <a:t>3D Fields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3D field effects and provide physics basis for optimizing stability through equilibrium profile control by 3D fields</a:t>
            </a:r>
          </a:p>
          <a:p>
            <a:r>
              <a:rPr lang="en-US" b="0" i="0" kern="0" dirty="0" smtClean="0"/>
              <a:t>Thrust 3, </a:t>
            </a:r>
            <a:r>
              <a:rPr lang="en-US" b="0" i="0" u="sng" kern="0" dirty="0" smtClean="0"/>
              <a:t>Disruptions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disruption dynamics and develop techniques for disruption prediction, avoidance, and mitigation in high-performance ST plasmas</a:t>
            </a:r>
          </a:p>
        </p:txBody>
      </p:sp>
    </p:spTree>
    <p:extLst>
      <p:ext uri="{BB962C8B-B14F-4D97-AF65-F5344CB8AC3E}">
        <p14:creationId xmlns:p14="http://schemas.microsoft.com/office/powerpoint/2010/main" val="20786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Dual-component PID (B</a:t>
            </a:r>
            <a:r>
              <a:rPr lang="en-US" sz="2200" baseline="-250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+ </a:t>
            </a:r>
            <a:r>
              <a:rPr lang="en-US" sz="22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B</a:t>
            </a:r>
            <a:r>
              <a:rPr lang="en-US" sz="2200" baseline="-250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 and </a:t>
            </a:r>
            <a:r>
              <a:rPr lang="en-US" sz="2200" dirty="0"/>
              <a:t>m</a:t>
            </a:r>
            <a:r>
              <a:rPr lang="en-US" sz="2200" dirty="0" smtClean="0"/>
              <a:t>odel-based </a:t>
            </a:r>
            <a:r>
              <a:rPr lang="en-US" sz="2200" dirty="0"/>
              <a:t>RWM state-space </a:t>
            </a:r>
            <a:r>
              <a:rPr lang="en-US" sz="2200" dirty="0" smtClean="0"/>
              <a:t>(RWMSC) active control will enable long pulse, high </a:t>
            </a:r>
            <a:r>
              <a:rPr lang="el-GR" sz="2200" dirty="0" smtClean="0"/>
              <a:t>β</a:t>
            </a:r>
            <a:r>
              <a:rPr lang="en-US" sz="2200" dirty="0" smtClean="0"/>
              <a:t> operation</a:t>
            </a:r>
            <a:endParaRPr lang="en-US" sz="22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1007852"/>
            <a:ext cx="4896720" cy="4151002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 1 of 5 year plan (2014):</a:t>
            </a:r>
          </a:p>
          <a:p>
            <a:pPr lvl="1"/>
            <a:r>
              <a:rPr lang="en-US" dirty="0" smtClean="0"/>
              <a:t>Expand/analyze </a:t>
            </a:r>
            <a:r>
              <a:rPr lang="en-US" dirty="0"/>
              <a:t>RWMSC </a:t>
            </a:r>
            <a:r>
              <a:rPr lang="en-US" dirty="0" smtClean="0"/>
              <a:t>for 6 coil control and n&gt;1 physics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" y="5104263"/>
            <a:ext cx="9144001" cy="14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4 &amp; 5:</a:t>
            </a:r>
          </a:p>
          <a:p>
            <a:pPr lvl="1"/>
            <a:r>
              <a:rPr lang="en-US" b="0" i="0" dirty="0" smtClean="0"/>
              <a:t>Utilize model-based active control with the new NCC to demonstrate improved global MHD mode </a:t>
            </a:r>
            <a:r>
              <a:rPr lang="en-US" b="0" i="0" dirty="0"/>
              <a:t>stability and very low plasma </a:t>
            </a:r>
            <a:r>
              <a:rPr lang="en-US" b="0" i="0" dirty="0" err="1" smtClean="0"/>
              <a:t>disruptivity</a:t>
            </a:r>
            <a:r>
              <a:rPr lang="en-US" b="0" i="0" dirty="0" smtClean="0"/>
              <a:t>, producing highest-performance, longest-pulse plasmas</a:t>
            </a:r>
          </a:p>
          <a:p>
            <a:pPr lvl="2"/>
            <a:endParaRPr lang="en-US" b="0" i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90287" y="1230504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1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5116921" y="2164095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90555" y="2164095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96720" y="2291017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74553" y="3274643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6307987" y="2622848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2861" y="3274643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6918343" y="2720697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574162" y="2754711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7529816" y="2770811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54038" y="3228400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006821" y="222526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5006821" y="247298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5006821" y="27268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5006821" y="297455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5024639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594821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6156493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28" name="Text Box 56"/>
          <p:cNvSpPr txBox="1">
            <a:spLocks noChangeArrowheads="1"/>
          </p:cNvSpPr>
          <p:nvPr/>
        </p:nvSpPr>
        <p:spPr bwMode="auto">
          <a:xfrm>
            <a:off x="6726875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2885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30" name="Text Box 58"/>
          <p:cNvSpPr txBox="1">
            <a:spLocks noChangeArrowheads="1"/>
          </p:cNvSpPr>
          <p:nvPr/>
        </p:nvSpPr>
        <p:spPr bwMode="auto">
          <a:xfrm>
            <a:off x="7854276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84159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32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5116921" y="1137225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227022" y="1251912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546035" y="1230504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006821" y="114792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006821" y="1441530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006821" y="17351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006821" y="19905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5300169" y="889637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826204" y="1778469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H="1">
            <a:off x="6845385" y="2060604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999095" y="1267633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122958" y="1163650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45" name="Line 25"/>
          <p:cNvSpPr>
            <a:spLocks noChangeShapeType="1"/>
          </p:cNvSpPr>
          <p:nvPr/>
        </p:nvSpPr>
        <p:spPr bwMode="auto">
          <a:xfrm>
            <a:off x="5990287" y="1250382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5143150" y="2763165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3" name="TextBox 2"/>
          <p:cNvSpPr txBox="1"/>
          <p:nvPr/>
        </p:nvSpPr>
        <p:spPr>
          <a:xfrm>
            <a:off x="5370598" y="3713964"/>
            <a:ext cx="117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tx1"/>
                </a:solidFill>
              </a:rPr>
              <a:t>RWMSC</a:t>
            </a:r>
            <a:endParaRPr lang="en-US" sz="2000" b="0" i="0" u="sng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3648" y="2340139"/>
            <a:ext cx="4883072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Years 2 &amp; 3:</a:t>
            </a:r>
          </a:p>
          <a:p>
            <a:pPr lvl="1"/>
            <a:r>
              <a:rPr lang="en-US" b="0" i="0" dirty="0" smtClean="0"/>
              <a:t>Establish B</a:t>
            </a:r>
            <a:r>
              <a:rPr lang="en-US" b="0" i="0" baseline="-25000" dirty="0" smtClean="0"/>
              <a:t>r</a:t>
            </a:r>
            <a:r>
              <a:rPr lang="en-US" b="0" i="0" dirty="0" smtClean="0"/>
              <a:t> + </a:t>
            </a:r>
            <a:r>
              <a:rPr lang="en-US" b="0" i="0" dirty="0" err="1" smtClean="0"/>
              <a:t>B</a:t>
            </a:r>
            <a:r>
              <a:rPr lang="en-US" b="0" i="0" baseline="-25000" dirty="0" err="1" smtClean="0"/>
              <a:t>p</a:t>
            </a:r>
            <a:r>
              <a:rPr lang="en-US" b="0" i="0" dirty="0" smtClean="0"/>
              <a:t> active control capability in new machine, use with snowflake </a:t>
            </a:r>
            <a:r>
              <a:rPr lang="en-US" b="0" i="0" dirty="0" err="1" smtClean="0"/>
              <a:t>divertor</a:t>
            </a:r>
            <a:endParaRPr lang="en-US" b="0" i="0" dirty="0" smtClean="0"/>
          </a:p>
          <a:p>
            <a:pPr lvl="1"/>
            <a:endParaRPr lang="en-US" b="0" i="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4514" y="3688281"/>
            <a:ext cx="5630724" cy="14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0" i="0" dirty="0" smtClean="0"/>
              <a:t>Examine RWMSC with:</a:t>
            </a:r>
          </a:p>
          <a:p>
            <a:pPr lvl="2"/>
            <a:r>
              <a:rPr lang="en-US" sz="1600" b="0" i="0" dirty="0" smtClean="0"/>
              <a:t>independent actuation of six coils</a:t>
            </a:r>
          </a:p>
          <a:p>
            <a:pPr lvl="2"/>
            <a:r>
              <a:rPr lang="en-US" sz="1600" b="0" i="0" dirty="0" smtClean="0"/>
              <a:t>multi-mode control with n up to 3</a:t>
            </a:r>
          </a:p>
          <a:p>
            <a:pPr lvl="2"/>
            <a:r>
              <a:rPr lang="en-US" sz="1600" b="0" i="0" dirty="0" smtClean="0"/>
              <a:t>rotational stabilization in the model</a:t>
            </a:r>
            <a:endParaRPr lang="en-US" sz="1600" b="0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40" y="3739191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5015300" y="4124690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Advantages: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potential for use of external coils with less power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42" y="3613779"/>
            <a:ext cx="2397642" cy="27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128294" y="3763573"/>
            <a:ext cx="2827633" cy="2743200"/>
            <a:chOff x="6430415" y="3899208"/>
            <a:chExt cx="2314442" cy="224533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8" t="53782" r="28974" b="17572"/>
            <a:stretch/>
          </p:blipFill>
          <p:spPr bwMode="auto">
            <a:xfrm>
              <a:off x="6698396" y="3899208"/>
              <a:ext cx="2046461" cy="1717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Oval 29"/>
            <p:cNvSpPr/>
            <p:nvPr/>
          </p:nvSpPr>
          <p:spPr bwMode="auto">
            <a:xfrm>
              <a:off x="7391400" y="532680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24800" y="4944370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620000" y="514923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45424" y="4060752"/>
              <a:ext cx="76200" cy="762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H="1">
              <a:off x="8194810" y="4194068"/>
              <a:ext cx="109197" cy="309474"/>
            </a:xfrm>
            <a:prstGeom prst="line">
              <a:avLst/>
            </a:prstGeom>
            <a:noFill/>
            <a:ln w="38100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92" r="31945" b="1744"/>
            <a:stretch/>
          </p:blipFill>
          <p:spPr bwMode="auto">
            <a:xfrm>
              <a:off x="6430415" y="5618972"/>
              <a:ext cx="2224151" cy="525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7849798" y="5607136"/>
              <a:ext cx="45719" cy="5486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595025" y="3416712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7030A0"/>
                </a:solidFill>
                <a:latin typeface="Helvetica" pitchFamily="34" charset="0"/>
              </a:rPr>
              <a:t>Present sensor locations</a:t>
            </a:r>
            <a:endParaRPr lang="en-US" sz="1800" b="0" i="0" dirty="0">
              <a:solidFill>
                <a:srgbClr val="7030A0"/>
              </a:solidFill>
              <a:latin typeface="Helvetica" pitchFamily="34" charset="0"/>
            </a:endParaRPr>
          </a:p>
        </p:txBody>
      </p:sp>
      <p:sp>
        <p:nvSpPr>
          <p:cNvPr id="209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22" y="76200"/>
            <a:ext cx="9140078" cy="685800"/>
          </a:xfrm>
        </p:spPr>
        <p:txBody>
          <a:bodyPr/>
          <a:lstStyle/>
          <a:p>
            <a:r>
              <a:rPr lang="en-US" dirty="0"/>
              <a:t>NCC will greatly </a:t>
            </a:r>
            <a:r>
              <a:rPr lang="en-US" dirty="0" smtClean="0"/>
              <a:t>enhance physics studies and control;</a:t>
            </a:r>
            <a:br>
              <a:rPr lang="en-US" dirty="0" smtClean="0"/>
            </a:br>
            <a:r>
              <a:rPr lang="en-US" dirty="0" smtClean="0"/>
              <a:t>Enhanced magnetics near </a:t>
            </a:r>
            <a:r>
              <a:rPr lang="en-US" dirty="0" err="1" smtClean="0"/>
              <a:t>divertor</a:t>
            </a:r>
            <a:r>
              <a:rPr lang="en-US" dirty="0" smtClean="0"/>
              <a:t> will measure multi-modes </a:t>
            </a:r>
            <a:endParaRPr lang="en-US" dirty="0"/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11337" y="3401324"/>
            <a:ext cx="45560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Multi-mode n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= 1 ideal </a:t>
            </a:r>
            <a:r>
              <a:rPr lang="en-US" sz="14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for </a:t>
            </a:r>
            <a:r>
              <a:rPr lang="en-US" sz="1400" b="0" i="0" u="sng" dirty="0" err="1">
                <a:solidFill>
                  <a:srgbClr val="0000FF"/>
                </a:solidFill>
                <a:latin typeface="Arial" pitchFamily="34" charset="0"/>
              </a:rPr>
              <a:t>fiducial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 plasma</a:t>
            </a:r>
          </a:p>
        </p:txBody>
      </p:sp>
      <p:cxnSp>
        <p:nvCxnSpPr>
          <p:cNvPr id="33" name="Straight Arrow Connector 32"/>
          <p:cNvCxnSpPr>
            <a:stCxn id="47" idx="3"/>
          </p:cNvCxnSpPr>
          <p:nvPr/>
        </p:nvCxnSpPr>
        <p:spPr bwMode="auto">
          <a:xfrm>
            <a:off x="5776795" y="3843336"/>
            <a:ext cx="1710159" cy="127457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8117814" y="3555212"/>
            <a:ext cx="299512" cy="452273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2462289" y="3704836"/>
            <a:ext cx="33145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Proposed new sensor locations</a:t>
            </a:r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 flipH="1">
            <a:off x="9442" y="6319130"/>
            <a:ext cx="104096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FF0000"/>
                </a:solidFill>
                <a:latin typeface="Arial" pitchFamily="34" charset="0"/>
              </a:rPr>
              <a:t>mmVALEN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200" b="0" i="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-4609" y="925735"/>
            <a:ext cx="7295814" cy="2198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4 &amp; 5:</a:t>
            </a:r>
            <a:endParaRPr lang="en-US" dirty="0"/>
          </a:p>
          <a:p>
            <a:pPr lvl="1"/>
            <a:r>
              <a:rPr lang="en-US" dirty="0" smtClean="0"/>
              <a:t>Implement improvements </a:t>
            </a:r>
            <a:r>
              <a:rPr lang="en-US" dirty="0"/>
              <a:t>to active feedback of n </a:t>
            </a:r>
            <a:r>
              <a:rPr lang="en-US" dirty="0" smtClean="0"/>
              <a:t>=1-3 modes </a:t>
            </a:r>
            <a:r>
              <a:rPr lang="en-US" dirty="0"/>
              <a:t>via </a:t>
            </a:r>
            <a:r>
              <a:rPr lang="en-US" dirty="0" smtClean="0"/>
              <a:t>RWMSC </a:t>
            </a:r>
            <a:r>
              <a:rPr lang="en-US" dirty="0"/>
              <a:t>control allowed by the partial </a:t>
            </a:r>
            <a:r>
              <a:rPr lang="en-US" dirty="0" smtClean="0"/>
              <a:t>NCC</a:t>
            </a:r>
          </a:p>
          <a:p>
            <a:pPr lvl="1"/>
            <a:r>
              <a:rPr lang="en-US" dirty="0" smtClean="0"/>
              <a:t>Utilize rotation profile </a:t>
            </a:r>
            <a:r>
              <a:rPr lang="en-US" dirty="0"/>
              <a:t>control capabilities allowed by the partial NCC </a:t>
            </a:r>
            <a:r>
              <a:rPr lang="en-US" dirty="0" smtClean="0"/>
              <a:t>to demonstrate reduced </a:t>
            </a:r>
            <a:r>
              <a:rPr lang="en-US" dirty="0" err="1"/>
              <a:t>disruptivity</a:t>
            </a:r>
            <a:r>
              <a:rPr lang="en-US" dirty="0"/>
              <a:t> by actively avoiding global </a:t>
            </a:r>
            <a:r>
              <a:rPr lang="en-US" dirty="0" smtClean="0"/>
              <a:t>instability boundaries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-7974" y="3379254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72391" y="100791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0000"/>
                </a:solidFill>
              </a:rPr>
              <a:t>Partial NCC</a:t>
            </a:r>
            <a:endParaRPr lang="en-US" sz="1800" b="0" i="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2573" y="30099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accent2"/>
                </a:solidFill>
              </a:rPr>
              <a:t>Existing coils</a:t>
            </a:r>
            <a:endParaRPr lang="en-US" sz="1800" b="0" i="0" dirty="0">
              <a:solidFill>
                <a:schemeClr val="accent2"/>
              </a:solidFill>
            </a:endParaRPr>
          </a:p>
        </p:txBody>
      </p:sp>
      <p:pic>
        <p:nvPicPr>
          <p:cNvPr id="36" name="Picture 3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227534" y="1111153"/>
            <a:ext cx="1908492" cy="2083435"/>
          </a:xfrm>
          <a:prstGeom prst="rect">
            <a:avLst/>
          </a:prstGeom>
          <a:noFill/>
        </p:spPr>
      </p:pic>
      <p:cxnSp>
        <p:nvCxnSpPr>
          <p:cNvPr id="37" name="Straight Arrow Connector 36"/>
          <p:cNvCxnSpPr/>
          <p:nvPr/>
        </p:nvCxnSpPr>
        <p:spPr bwMode="auto">
          <a:xfrm flipV="1">
            <a:off x="6933221" y="2631462"/>
            <a:ext cx="294313" cy="378460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7111755" y="1377251"/>
            <a:ext cx="278313" cy="32817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524000" y="3024393"/>
            <a:ext cx="4395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(Next talk by Park will concentrate on NCC)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289364" y="3954928"/>
            <a:ext cx="4166332" cy="19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/>
              <a:t>M</a:t>
            </a:r>
            <a:r>
              <a:rPr lang="en-US" sz="1600" b="0" i="0" dirty="0" smtClean="0"/>
              <a:t>ode </a:t>
            </a:r>
            <a:r>
              <a:rPr lang="en-US" sz="1600" b="0" i="0" dirty="0"/>
              <a:t>diagnosis: </a:t>
            </a:r>
            <a:endParaRPr lang="en-US" sz="1600" b="0" i="0" dirty="0" smtClean="0"/>
          </a:p>
          <a:p>
            <a:pPr marL="548640" lvl="1"/>
            <a:r>
              <a:rPr lang="en-US" sz="1400" b="0" i="0" dirty="0" smtClean="0"/>
              <a:t>If two modes are near marginal, need to be able to distinguish</a:t>
            </a:r>
          </a:p>
          <a:p>
            <a:pPr marL="548640" lvl="1"/>
            <a:r>
              <a:rPr lang="en-US" sz="1400" b="0" i="0" dirty="0" smtClean="0"/>
              <a:t>Measure increased amplitude near </a:t>
            </a:r>
            <a:r>
              <a:rPr lang="en-US" sz="1400" b="0" i="0" dirty="0" err="1" smtClean="0"/>
              <a:t>divertor</a:t>
            </a:r>
            <a:r>
              <a:rPr lang="en-US" sz="1400" b="0" i="0" dirty="0" smtClean="0"/>
              <a:t> (3D analysis shows &gt;2x increase over present sensors) </a:t>
            </a:r>
          </a:p>
          <a:p>
            <a:pPr marL="548640" lvl="1"/>
            <a:r>
              <a:rPr lang="en-US" sz="1400" b="0" i="0" dirty="0" smtClean="0"/>
              <a:t>Similar results in ITER simulations</a:t>
            </a:r>
          </a:p>
          <a:p>
            <a:r>
              <a:rPr lang="en-US" sz="1600" b="0" i="0" dirty="0" smtClean="0"/>
              <a:t>Significant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phase change would be measured  </a:t>
            </a:r>
          </a:p>
          <a:p>
            <a:pPr marL="548640" lvl="1"/>
            <a:r>
              <a:rPr lang="en-US" sz="1400" b="0" i="0" dirty="0" smtClean="0"/>
              <a:t>Can help constrain the RWMSC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14820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0" y="1182694"/>
            <a:ext cx="3657600" cy="293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604902" y="3675017"/>
            <a:ext cx="5729182" cy="2899954"/>
          </a:xfrm>
          <a:ln>
            <a:noFill/>
          </a:ln>
        </p:spPr>
        <p:txBody>
          <a:bodyPr/>
          <a:lstStyle/>
          <a:p>
            <a:r>
              <a:rPr lang="en-US" dirty="0"/>
              <a:t>Years </a:t>
            </a:r>
            <a:r>
              <a:rPr lang="en-US" dirty="0" smtClean="0"/>
              <a:t>1 - 3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Investigate the dependence of stability on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/>
              <a:t> through MHD spectroscopy; compare to kinetic stabilization </a:t>
            </a:r>
            <a:r>
              <a:rPr lang="en-US" dirty="0" smtClean="0"/>
              <a:t>theory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rotation </a:t>
            </a:r>
            <a:r>
              <a:rPr lang="en-US" dirty="0" smtClean="0"/>
              <a:t>control, NCC, and </a:t>
            </a:r>
            <a:r>
              <a:rPr lang="en-US" dirty="0" err="1" smtClean="0"/>
              <a:t>cryo</a:t>
            </a:r>
            <a:r>
              <a:rPr lang="en-US" dirty="0" smtClean="0"/>
              <a:t>-pump (for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) to change </a:t>
            </a:r>
            <a:r>
              <a:rPr lang="en-US" dirty="0"/>
              <a:t>proximity to </a:t>
            </a:r>
            <a:r>
              <a:rPr lang="en-US" dirty="0" smtClean="0"/>
              <a:t>kinetic </a:t>
            </a:r>
            <a:r>
              <a:rPr lang="en-US" dirty="0"/>
              <a:t>resonances for RWM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MHD spectroscopy shows improved </a:t>
            </a:r>
            <a:r>
              <a:rPr lang="en-US" dirty="0"/>
              <a:t>stability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/>
              <a:t>;</a:t>
            </a:r>
            <a:r>
              <a:rPr lang="en-US" baseline="-25000" dirty="0" smtClean="0"/>
              <a:t> </a:t>
            </a:r>
            <a:br>
              <a:rPr lang="en-US" baseline="-25000" dirty="0" smtClean="0"/>
            </a:br>
            <a:r>
              <a:rPr lang="en-US" dirty="0" smtClean="0"/>
              <a:t>kinetic </a:t>
            </a:r>
            <a:r>
              <a:rPr lang="en-US" dirty="0"/>
              <a:t>RWM stability may be enhanced at low </a:t>
            </a:r>
            <a:r>
              <a:rPr lang="en-US" dirty="0">
                <a:latin typeface="Symbol" pitchFamily="18" charset="2"/>
              </a:rPr>
              <a:t>n</a:t>
            </a:r>
            <a:endParaRPr lang="en-US" dirty="0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312941" y="1201389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0" y="4123198"/>
            <a:ext cx="3604902" cy="1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i="0" dirty="0"/>
              <a:t>Mode stability directly measured in experiment using </a:t>
            </a:r>
            <a:r>
              <a:rPr lang="en-US" sz="1800" b="0" i="0" dirty="0" smtClean="0"/>
              <a:t>MHD spectroscopy</a:t>
            </a:r>
            <a:endParaRPr lang="en-US" sz="1800" b="0" i="0" dirty="0">
              <a:latin typeface="Symbol" pitchFamily="18" charset="2"/>
              <a:cs typeface="Calibri" pitchFamily="34" charset="0"/>
            </a:endParaRPr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>
                <a:cs typeface="Calibri" pitchFamily="34" charset="0"/>
              </a:rPr>
              <a:t>Decreases </a:t>
            </a:r>
            <a:r>
              <a:rPr lang="en-US" sz="1600" b="0" i="0" dirty="0">
                <a:cs typeface="Calibri" pitchFamily="34" charset="0"/>
              </a:rPr>
              <a:t>up to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r>
              <a:rPr lang="en-US" sz="1600" b="0" i="0" dirty="0">
                <a:cs typeface="Calibri" pitchFamily="34" charset="0"/>
              </a:rPr>
              <a:t>= </a:t>
            </a:r>
            <a:r>
              <a:rPr lang="en-US" sz="1600" b="0" i="0" dirty="0" smtClean="0">
                <a:cs typeface="Calibri" pitchFamily="34" charset="0"/>
              </a:rPr>
              <a:t>10 then</a:t>
            </a:r>
            <a:r>
              <a:rPr lang="en-US" sz="1600" b="0" i="0" u="sng" dirty="0" smtClean="0">
                <a:cs typeface="Calibri" pitchFamily="34" charset="0"/>
              </a:rPr>
              <a:t> increases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 </a:t>
            </a:r>
            <a:r>
              <a:rPr lang="en-US" sz="1600" b="0" i="0" dirty="0">
                <a:cs typeface="Calibri" pitchFamily="34" charset="0"/>
              </a:rPr>
              <a:t>at higher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endParaRPr lang="en-US" sz="1600" b="0" i="0" dirty="0" smtClean="0"/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/>
              <a:t>Agrees with larger NSTX disruption database</a:t>
            </a:r>
            <a:endParaRPr lang="en-US" sz="1600" b="0" i="0" dirty="0"/>
          </a:p>
          <a:p>
            <a:pPr marL="914400" lvl="1">
              <a:spcBef>
                <a:spcPts val="0"/>
              </a:spcBef>
            </a:pP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0" y="901483"/>
            <a:ext cx="41490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Resonant Field Amplification (RFA) vs.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endParaRPr lang="en-US" sz="1400" b="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2560325" y="1400361"/>
            <a:ext cx="99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0" i="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0" i="0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 flipV="1">
            <a:off x="2455546" y="1400361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5928041" y="1424771"/>
            <a:ext cx="3151341" cy="2093563"/>
            <a:chOff x="5274911" y="1149005"/>
            <a:chExt cx="3151341" cy="2093563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5274911" y="1149005"/>
              <a:ext cx="3151341" cy="2093563"/>
              <a:chOff x="6339617" y="1049664"/>
              <a:chExt cx="2906963" cy="193121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00" y="1129978"/>
                <a:ext cx="2743200" cy="1723139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6445679" y="1049664"/>
                <a:ext cx="363925" cy="151682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655612" y="2548753"/>
                <a:ext cx="2590968" cy="2555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0.0         0.5         1.0         1.5         2.0</a:t>
                </a:r>
                <a:endParaRPr lang="en-US" b="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8145661" y="1865086"/>
                <a:ext cx="456400" cy="32651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6913004" y="1524000"/>
                <a:ext cx="368077" cy="16149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456237" y="2725358"/>
                <a:ext cx="1152199" cy="2555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Rotation </a:t>
                </a:r>
                <a:r>
                  <a:rPr lang="el-GR" b="0" i="0" dirty="0" smtClean="0">
                    <a:solidFill>
                      <a:schemeClr val="tx1"/>
                    </a:solidFill>
                    <a:latin typeface="+mn-lt"/>
                  </a:rPr>
                  <a:t>ω</a:t>
                </a:r>
                <a:r>
                  <a:rPr lang="en-US" b="0" i="0" dirty="0">
                    <a:solidFill>
                      <a:schemeClr val="tx1"/>
                    </a:solidFill>
                  </a:rPr>
                  <a:t>/</a:t>
                </a:r>
                <a:r>
                  <a:rPr lang="el-GR" b="0" i="0" dirty="0" smtClean="0">
                    <a:solidFill>
                      <a:schemeClr val="tx1"/>
                    </a:solidFill>
                  </a:rPr>
                  <a:t>ω</a:t>
                </a:r>
                <a:r>
                  <a:rPr lang="en-US" b="0" i="0" baseline="-25000" dirty="0" err="1" smtClean="0">
                    <a:solidFill>
                      <a:schemeClr val="tx1"/>
                    </a:solidFill>
                    <a:latin typeface="+mn-lt"/>
                  </a:rPr>
                  <a:t>exp</a:t>
                </a:r>
                <a:endParaRPr lang="en-US" b="0" i="0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7278738" y="1281528"/>
                <a:ext cx="307170" cy="15900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7174851" y="2255520"/>
                <a:ext cx="262367" cy="11685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7137401" y="2053103"/>
                <a:ext cx="285844" cy="10706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7039763" y="1900613"/>
                <a:ext cx="85983" cy="116299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49842" y="1075524"/>
                <a:ext cx="449161" cy="1585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0.1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0.0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-0.1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-0.2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-0.3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b="0" i="0" dirty="0" smtClean="0">
                    <a:solidFill>
                      <a:schemeClr val="tx1"/>
                    </a:solidFill>
                    <a:latin typeface="+mn-lt"/>
                  </a:rPr>
                  <a:t>-0.4</a:t>
                </a:r>
              </a:p>
            </p:txBody>
          </p:sp>
          <p:sp>
            <p:nvSpPr>
              <p:cNvPr id="61" name="Rectangle 17"/>
              <p:cNvSpPr>
                <a:spLocks noChangeArrowheads="1"/>
              </p:cNvSpPr>
              <p:nvPr/>
            </p:nvSpPr>
            <p:spPr bwMode="auto">
              <a:xfrm rot="16200000">
                <a:off x="5764634" y="1631230"/>
                <a:ext cx="1348704" cy="19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i="0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Growth rate </a:t>
                </a:r>
                <a:r>
                  <a:rPr lang="en-US" sz="1400" b="0" i="0" dirty="0" err="1" smtClean="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gt</a:t>
                </a:r>
                <a:r>
                  <a:rPr kumimoji="0" lang="en-US" sz="1400" b="0" i="0" u="none" strike="noStrike" cap="none" normalizeH="0" baseline="-2500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cs typeface="Arial" pitchFamily="34" charset="0"/>
                  </a:rPr>
                  <a:t>w</a:t>
                </a:r>
                <a:endParaRPr kumimoji="0" lang="en-US" sz="1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72400" y="1791493"/>
                <a:ext cx="1071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  <a:cs typeface="Calibri" pitchFamily="34" charset="0"/>
                  </a:rPr>
                  <a:t>off </a:t>
                </a:r>
              </a:p>
              <a:p>
                <a:pPr algn="ctr"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  <a:cs typeface="Calibri" pitchFamily="34" charset="0"/>
                  </a:rPr>
                  <a:t>resonance</a:t>
                </a:r>
                <a:endParaRPr lang="en-US" sz="1400" b="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988287" y="1283854"/>
                <a:ext cx="1034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b="0" i="0" dirty="0" smtClean="0">
                    <a:solidFill>
                      <a:srgbClr val="0000FF"/>
                    </a:solidFill>
                  </a:rPr>
                  <a:t>Decreasing</a:t>
                </a:r>
              </a:p>
              <a:p>
                <a:pPr>
                  <a:buNone/>
                </a:pPr>
                <a:r>
                  <a:rPr lang="en-US" b="0" i="0" dirty="0" err="1" smtClean="0">
                    <a:solidFill>
                      <a:srgbClr val="0000FF"/>
                    </a:solidFill>
                  </a:rPr>
                  <a:t>Collisionality</a:t>
                </a:r>
                <a:endParaRPr lang="en-US" b="0" i="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Box 4"/>
              <p:cNvSpPr txBox="1">
                <a:spLocks noChangeArrowheads="1"/>
              </p:cNvSpPr>
              <p:nvPr/>
            </p:nvSpPr>
            <p:spPr bwMode="auto">
              <a:xfrm>
                <a:off x="6764040" y="2325381"/>
                <a:ext cx="12682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400" b="0" i="0" dirty="0" smtClean="0">
                    <a:solidFill>
                      <a:srgbClr val="00B050"/>
                    </a:solidFill>
                    <a:cs typeface="Calibri" pitchFamily="34" charset="0"/>
                  </a:rPr>
                  <a:t>on resonance</a:t>
                </a:r>
                <a:endParaRPr lang="en-US" sz="1400" b="0" i="0" dirty="0">
                  <a:solidFill>
                    <a:srgbClr val="00B050"/>
                  </a:solidFill>
                  <a:cs typeface="Calibri" pitchFamily="34" charset="0"/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7351448" y="1691966"/>
                <a:ext cx="0" cy="67669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" name="Rectangle 5"/>
            <p:cNvSpPr/>
            <p:nvPr/>
          </p:nvSpPr>
          <p:spPr bwMode="auto">
            <a:xfrm>
              <a:off x="5812968" y="1299264"/>
              <a:ext cx="2428568" cy="1462549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02677" y="913261"/>
            <a:ext cx="2611315" cy="2849777"/>
            <a:chOff x="26376" y="1349831"/>
            <a:chExt cx="2611315" cy="2849777"/>
          </a:xfrm>
        </p:grpSpPr>
        <p:pic>
          <p:nvPicPr>
            <p:cNvPr id="33" name="Picture 6" descr="Fig12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5" t="26798" r="36528" b="64703"/>
            <a:stretch/>
          </p:blipFill>
          <p:spPr bwMode="auto">
            <a:xfrm>
              <a:off x="337040" y="1349831"/>
              <a:ext cx="2194560" cy="54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 descr="Fig12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9" t="65544" r="35729" b="6592"/>
            <a:stretch/>
          </p:blipFill>
          <p:spPr bwMode="auto">
            <a:xfrm>
              <a:off x="228601" y="1912703"/>
              <a:ext cx="2409090" cy="201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26376" y="2353408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800" b="0" i="0" dirty="0" err="1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800" b="0" i="0" baseline="-25000" dirty="0" err="1">
                  <a:solidFill>
                    <a:schemeClr val="tx1"/>
                  </a:solidFill>
                </a:rPr>
                <a:t>N</a:t>
              </a:r>
              <a:endParaRPr lang="en-US" sz="1400" b="0" i="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209800" y="1981200"/>
              <a:ext cx="249119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80040" y="3830276"/>
              <a:ext cx="269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800" b="0" i="0" dirty="0">
                  <a:solidFill>
                    <a:schemeClr val="tx1"/>
                  </a:solidFill>
                  <a:cs typeface="Helvetica" pitchFamily="34" charset="0"/>
                </a:rPr>
                <a:t>l</a:t>
              </a:r>
              <a:r>
                <a:rPr lang="en-US" sz="1800" b="0" i="0" baseline="-25000" dirty="0" smtClean="0">
                  <a:solidFill>
                    <a:schemeClr val="tx1"/>
                  </a:solidFill>
                </a:rPr>
                <a:t>i</a:t>
              </a:r>
              <a:endParaRPr lang="en-US" sz="1400" b="0" i="0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55333" y="1966867"/>
              <a:ext cx="8449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000" b="0" i="0" dirty="0">
                  <a:solidFill>
                    <a:srgbClr val="0000FF"/>
                  </a:solidFill>
                  <a:latin typeface="+mn-lt"/>
                </a:rPr>
                <a:t>All </a:t>
              </a:r>
              <a:r>
                <a:rPr lang="en-US" sz="1000" b="0" i="0" dirty="0" smtClean="0">
                  <a:solidFill>
                    <a:srgbClr val="0000FF"/>
                  </a:solidFill>
                  <a:latin typeface="+mn-lt"/>
                </a:rPr>
                <a:t>NSTX discharges </a:t>
              </a:r>
              <a:r>
                <a:rPr lang="en-US" sz="1000" b="0" i="0" dirty="0">
                  <a:solidFill>
                    <a:srgbClr val="0000FF"/>
                  </a:solidFill>
                  <a:latin typeface="+mn-lt"/>
                </a:rPr>
                <a:t>since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6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29228" y="953517"/>
            <a:ext cx="3200400" cy="2286000"/>
            <a:chOff x="629274" y="3684313"/>
            <a:chExt cx="3200400" cy="2024376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84313"/>
              <a:ext cx="2348887" cy="100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0" y="3254914"/>
            <a:ext cx="9144000" cy="1835165"/>
          </a:xfrm>
          <a:ln>
            <a:noFill/>
          </a:ln>
        </p:spPr>
        <p:txBody>
          <a:bodyPr/>
          <a:lstStyle/>
          <a:p>
            <a:r>
              <a:rPr lang="en-US" dirty="0"/>
              <a:t>Years 2 &amp; 3: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new neutral beam and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control to determine increment of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above rational values to avoid internal </a:t>
            </a:r>
            <a:r>
              <a:rPr lang="en-US" dirty="0" smtClean="0"/>
              <a:t>modes</a:t>
            </a:r>
          </a:p>
          <a:p>
            <a:pPr lvl="1"/>
            <a:r>
              <a:rPr lang="en-US" dirty="0" smtClean="0"/>
              <a:t>Detect </a:t>
            </a:r>
            <a:r>
              <a:rPr lang="en-US" dirty="0" smtClean="0"/>
              <a:t>internal </a:t>
            </a:r>
            <a:r>
              <a:rPr lang="en-US" dirty="0"/>
              <a:t>modes </a:t>
            </a:r>
            <a:r>
              <a:rPr lang="en-US" dirty="0" smtClean="0"/>
              <a:t>with </a:t>
            </a:r>
            <a:r>
              <a:rPr lang="en-US" dirty="0"/>
              <a:t>RWMSC </a:t>
            </a:r>
            <a:r>
              <a:rPr lang="en-US" dirty="0"/>
              <a:t>and </a:t>
            </a:r>
            <a:r>
              <a:rPr lang="en-US" dirty="0" smtClean="0"/>
              <a:t>non-magnetically with </a:t>
            </a:r>
            <a:r>
              <a:rPr lang="en-US" dirty="0" smtClean="0"/>
              <a:t>ME-SXR</a:t>
            </a:r>
            <a:endParaRPr lang="en-US" dirty="0"/>
          </a:p>
          <a:p>
            <a:r>
              <a:rPr lang="en-US" dirty="0" smtClean="0"/>
              <a:t>Years 4 &amp; 5:</a:t>
            </a:r>
          </a:p>
          <a:p>
            <a:pPr lvl="1"/>
            <a:r>
              <a:rPr lang="en-US" dirty="0" smtClean="0"/>
              <a:t>Examine </a:t>
            </a:r>
            <a:r>
              <a:rPr lang="en-US" dirty="0"/>
              <a:t>time-evolution of global mode internalization using newly-installed, additional </a:t>
            </a:r>
            <a:r>
              <a:rPr lang="en-US" dirty="0" err="1"/>
              <a:t>toroidally</a:t>
            </a:r>
            <a:r>
              <a:rPr lang="en-US" dirty="0"/>
              <a:t>-displaced ME-SXR diagnostic </a:t>
            </a:r>
            <a:endParaRPr lang="en-US" dirty="0" smtClean="0"/>
          </a:p>
          <a:p>
            <a:pPr lvl="1"/>
            <a:r>
              <a:rPr lang="en-US" dirty="0" smtClean="0"/>
              <a:t>Combine rotation, q, and β</a:t>
            </a:r>
            <a:r>
              <a:rPr lang="en-US" baseline="-25000" dirty="0" smtClean="0"/>
              <a:t>N</a:t>
            </a:r>
            <a:r>
              <a:rPr lang="en-US" dirty="0" smtClean="0"/>
              <a:t> control to </a:t>
            </a:r>
            <a:r>
              <a:rPr lang="en-US" dirty="0"/>
              <a:t>demonstrate improved </a:t>
            </a:r>
            <a:r>
              <a:rPr lang="en-US" dirty="0" smtClean="0"/>
              <a:t>RWM/internal </a:t>
            </a:r>
            <a:r>
              <a:rPr lang="en-US" dirty="0"/>
              <a:t>MHD mode </a:t>
            </a:r>
            <a:r>
              <a:rPr lang="en-US" dirty="0" smtClean="0"/>
              <a:t>stability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Realizing NSTX-U long-pulse scenarios will require stability of internal MHD modes</a:t>
            </a:r>
            <a:endParaRPr 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3762" y="1223379"/>
            <a:ext cx="1505466" cy="1592391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i="0" dirty="0" smtClean="0"/>
              <a:t>Coupled saturated 1/1 kink and 2/1 tearing modes grow when </a:t>
            </a:r>
            <a:r>
              <a:rPr lang="en-US" sz="1600" b="0" i="0" dirty="0" err="1" smtClean="0"/>
              <a:t>q</a:t>
            </a:r>
            <a:r>
              <a:rPr lang="en-US" sz="1600" b="0" i="0" baseline="-25000" dirty="0" err="1" smtClean="0"/>
              <a:t>min</a:t>
            </a:r>
            <a:r>
              <a:rPr lang="en-US" sz="1600" b="0" i="0" dirty="0" smtClean="0"/>
              <a:t> -&gt; 1</a:t>
            </a:r>
          </a:p>
          <a:p>
            <a:pPr marL="457200" lvl="1" indent="0">
              <a:buNone/>
            </a:pPr>
            <a:endParaRPr lang="en-US" sz="1600" b="0" i="0" dirty="0" smtClean="0"/>
          </a:p>
          <a:p>
            <a:pPr marL="457200" lvl="1" indent="0">
              <a:buNone/>
            </a:pPr>
            <a:endParaRPr lang="en-US" sz="1600" b="0" i="0" dirty="0" smtClean="0"/>
          </a:p>
        </p:txBody>
      </p: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2172094" y="1042602"/>
            <a:ext cx="1403115" cy="63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NSTX-U: Combinations of NB sources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3385566" y="2160167"/>
            <a:ext cx="1403115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(steady-state)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47696"/>
          <a:stretch/>
        </p:blipFill>
        <p:spPr>
          <a:xfrm>
            <a:off x="5600685" y="1419794"/>
            <a:ext cx="3098358" cy="2415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831528" y="1505853"/>
            <a:ext cx="1519039" cy="16691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71606" y="953956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Low frequency mode activity measured with multi-energy soft X-ray</a:t>
            </a:r>
            <a:endParaRPr lang="en-US" b="0" i="0" u="sng" kern="0" dirty="0" smtClean="0"/>
          </a:p>
        </p:txBody>
      </p:sp>
    </p:spTree>
    <p:extLst>
      <p:ext uri="{BB962C8B-B14F-4D97-AF65-F5344CB8AC3E}">
        <p14:creationId xmlns:p14="http://schemas.microsoft.com/office/powerpoint/2010/main" val="9580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Overall objective: </a:t>
            </a:r>
            <a:r>
              <a:rPr lang="en-US" sz="2200" dirty="0"/>
              <a:t>establish the physics and control capabilities needed for sustained stability of high performance ST plasmas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87422"/>
            <a:ext cx="9144000" cy="34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Thrust 1, </a:t>
            </a:r>
            <a:r>
              <a:rPr lang="en-US" b="0" i="0" u="sng" kern="0" dirty="0" smtClean="0"/>
              <a:t>Stability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and advance passive and active feedback control to sustain macroscopic stability at low </a:t>
            </a:r>
            <a:r>
              <a:rPr lang="en-US" b="0" i="0" kern="0" dirty="0" err="1" smtClean="0"/>
              <a:t>collisionality</a:t>
            </a:r>
            <a:endParaRPr lang="en-US" dirty="0"/>
          </a:p>
          <a:p>
            <a:r>
              <a:rPr lang="en-US" b="0" i="0" kern="0" dirty="0" smtClean="0"/>
              <a:t>Thrust 2, </a:t>
            </a:r>
            <a:r>
              <a:rPr lang="en-US" b="0" i="0" u="sng" kern="0" dirty="0" smtClean="0"/>
              <a:t>3D Fields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3D field effects and provide physics basis for optimizing stability through equilibrium profile control by 3D fields</a:t>
            </a:r>
            <a:endParaRPr lang="en-US" dirty="0"/>
          </a:p>
          <a:p>
            <a:pPr lvl="2"/>
            <a:r>
              <a:rPr lang="en-US" sz="1600" b="0" i="0" dirty="0"/>
              <a:t>Error field (EF) correction</a:t>
            </a:r>
          </a:p>
          <a:p>
            <a:pPr lvl="2"/>
            <a:r>
              <a:rPr lang="en-US" sz="1600" b="0" i="0" dirty="0"/>
              <a:t>Locking and tearing modes with resonant and non-resonant </a:t>
            </a:r>
            <a:r>
              <a:rPr lang="en-US" sz="1600" b="0" i="0" dirty="0" err="1"/>
              <a:t>Efs</a:t>
            </a:r>
            <a:endParaRPr lang="en-US" sz="1600" b="0" i="0" dirty="0"/>
          </a:p>
          <a:p>
            <a:pPr lvl="2"/>
            <a:r>
              <a:rPr lang="en-US" sz="1600" b="0" i="0" dirty="0"/>
              <a:t>Tearing mode physics vs. rotation and rotation shear</a:t>
            </a:r>
          </a:p>
          <a:p>
            <a:pPr lvl="2"/>
            <a:r>
              <a:rPr lang="en-US" sz="1600" b="0" i="0" dirty="0"/>
              <a:t>Neoclassical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</a:t>
            </a:r>
            <a:r>
              <a:rPr lang="en-US" sz="1600" b="0" i="0" dirty="0" smtClean="0"/>
              <a:t>viscosity</a:t>
            </a:r>
            <a:endParaRPr lang="en-US" b="0" i="0" kern="0" dirty="0" smtClean="0"/>
          </a:p>
          <a:p>
            <a:r>
              <a:rPr lang="en-US" b="0" i="0" kern="0" dirty="0" smtClean="0"/>
              <a:t>Thrust 3, </a:t>
            </a:r>
            <a:r>
              <a:rPr lang="en-US" b="0" i="0" u="sng" kern="0" dirty="0" smtClean="0"/>
              <a:t>Disruptions</a:t>
            </a:r>
            <a:r>
              <a:rPr lang="en-US" b="0" i="0" kern="0" dirty="0" smtClean="0"/>
              <a:t>:</a:t>
            </a:r>
          </a:p>
          <a:p>
            <a:pPr lvl="1"/>
            <a:r>
              <a:rPr lang="en-US" b="0" i="0" kern="0" dirty="0" smtClean="0"/>
              <a:t>Understand disruption dynamics and develop techniques for disruption prediction, avoidance, and mitigation in high-performance ST plasmas</a:t>
            </a:r>
          </a:p>
        </p:txBody>
      </p:sp>
    </p:spTree>
    <p:extLst>
      <p:ext uri="{BB962C8B-B14F-4D97-AF65-F5344CB8AC3E}">
        <p14:creationId xmlns:p14="http://schemas.microsoft.com/office/powerpoint/2010/main" val="16585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73116</TotalTime>
  <Words>4814</Words>
  <Application>Microsoft Office PowerPoint</Application>
  <PresentationFormat>On-screen Show (4:3)</PresentationFormat>
  <Paragraphs>876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PowerPoint Presentation</vt:lpstr>
      <vt:lpstr>Macroscopic stability group will provide the physics basis for long-pulse sustainment</vt:lpstr>
      <vt:lpstr>Overall objective: establish the physics and control capabilities needed for sustained stability of high performance ST plasmas</vt:lpstr>
      <vt:lpstr>Overall objective: establish the physics and control capabilities needed for sustained stability of high performance ST plasmas</vt:lpstr>
      <vt:lpstr>Dual-component PID (Br + Bp) and model-based RWM state-space (RWMSC) active control will enable long pulse, high β operation</vt:lpstr>
      <vt:lpstr>NCC will greatly enhance physics studies and control; Enhanced magnetics near divertor will measure multi-modes </vt:lpstr>
      <vt:lpstr>MHD spectroscopy shows improved stability at high bN/li;  kinetic RWM stability may be enhanced at low n</vt:lpstr>
      <vt:lpstr>Realizing NSTX-U long-pulse scenarios will require stability of internal MHD modes</vt:lpstr>
      <vt:lpstr>Overall objective: establish the physics and control capabilities needed for sustained stability of high performance ST plasmas</vt:lpstr>
      <vt:lpstr>Correction of intrinsic error fields (EFs) is critical for performance; Resonant and non-resonant EFs affect locking and tearing stability</vt:lpstr>
      <vt:lpstr>NSTX-U will investigate tearing mode physics vs. rotation and rotation shear</vt:lpstr>
      <vt:lpstr>NSTX-U will investigate neoclassical toroidal viscosity (NTV) at reduced n, which is important for rotation control and ITER</vt:lpstr>
      <vt:lpstr>Overall objective: establish the physics and control capabilities needed for sustained stability of high performance ST plasmas</vt:lpstr>
      <vt:lpstr>Disruption prediction by multiple means will enable avoidance via profile or mode control or mitigation by MGI (1)</vt:lpstr>
      <vt:lpstr>Disruption prediction by multiple means will enable avoidance via profile or mode control or mitigation by MGI (2)</vt:lpstr>
      <vt:lpstr>Disruption prediction by multiple means will enable avoidance via profile or mode control or mitigation by MGI (3)</vt:lpstr>
      <vt:lpstr>NSTX-U will provide projections of transient heat loads and halo currents for ITER and FNSF</vt:lpstr>
      <vt:lpstr>Summary of NSTX-U 5 year plan for  Macroscopic Stability</vt:lpstr>
      <vt:lpstr>Backup</vt:lpstr>
      <vt:lpstr>NSTX-U macroscopic stability research is directly coupled to ITER through the ITPA</vt:lpstr>
      <vt:lpstr>Dual component (BR, Bp) PID and state space control</vt:lpstr>
      <vt:lpstr>RWM active control capability increases as partial NCC coils are added</vt:lpstr>
      <vt:lpstr>RWM active control capability increases further with full NCC</vt:lpstr>
      <vt:lpstr>Multi-mode theory shows high amplitude near divertor, enhanced magnetics proposed</vt:lpstr>
      <vt:lpstr>3D analysis of extended MHD sensors show significant mode amplitude off-midplane, approaching divertor region</vt:lpstr>
      <vt:lpstr>Stability control improvements significantly reduce unstable RWMs at low li and high bN; improved stability at high bN/li</vt:lpstr>
      <vt:lpstr>Internal modes may limit long-pulse scenarios; kinetic RWM stability may be enhanced at low n</vt:lpstr>
      <vt:lpstr>Internal kink/ballooning modes must be measured via non-magnetic means</vt:lpstr>
      <vt:lpstr>Understanding neoclassical toroidal viscosity (NTV) is crucial for rotation control</vt:lpstr>
      <vt:lpstr>Correction of intrinsic error fields is critical for studies of 3D field physics and for performance</vt:lpstr>
      <vt:lpstr>Disruption mitigation technologies that will benefit the ITER design are being prepared</vt:lpstr>
      <vt:lpstr>Understanding of thermal quench physics and transient heat loads is critical for projections</vt:lpstr>
      <vt:lpstr>Disruptivity studies and warning analysis of NSTX database are being conducted for disruption avoidance in NSTX-U</vt:lpstr>
      <vt:lpstr>PowerPoint Presentation</vt:lpstr>
      <vt:lpstr>Many important computational codes are used for theory-experiment comparison on NSTX-U</vt:lpstr>
      <vt:lpstr>Many important computational codes are used for theory-experiment comparison on NSTX-U</vt:lpstr>
      <vt:lpstr>PowerPoint Presentation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jberkery</cp:lastModifiedBy>
  <cp:revision>12647</cp:revision>
  <dcterms:created xsi:type="dcterms:W3CDTF">2003-10-01T16:23:57Z</dcterms:created>
  <dcterms:modified xsi:type="dcterms:W3CDTF">2013-05-13T15:03:44Z</dcterms:modified>
</cp:coreProperties>
</file>