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1217" r:id="rId2"/>
    <p:sldId id="1343" r:id="rId3"/>
    <p:sldId id="1344" r:id="rId4"/>
    <p:sldId id="1398" r:id="rId5"/>
    <p:sldId id="1400" r:id="rId6"/>
    <p:sldId id="1404" r:id="rId7"/>
    <p:sldId id="1402" r:id="rId8"/>
    <p:sldId id="1403" r:id="rId9"/>
    <p:sldId id="1413" r:id="rId10"/>
    <p:sldId id="1408" r:id="rId11"/>
    <p:sldId id="1406" r:id="rId12"/>
    <p:sldId id="1407" r:id="rId13"/>
    <p:sldId id="1405" r:id="rId14"/>
    <p:sldId id="1409" r:id="rId15"/>
    <p:sldId id="1412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006600"/>
    <a:srgbClr val="FF5050"/>
    <a:srgbClr val="FF66CC"/>
    <a:srgbClr val="FF9933"/>
    <a:srgbClr val="3399FF"/>
    <a:srgbClr val="66FF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922" autoAdjust="0"/>
    <p:restoredTop sz="94360" autoAdjust="0"/>
  </p:normalViewPr>
  <p:slideViewPr>
    <p:cSldViewPr>
      <p:cViewPr>
        <p:scale>
          <a:sx n="100" d="100"/>
          <a:sy n="100" d="100"/>
        </p:scale>
        <p:origin x="-894" y="-29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notesViewPr>
    <p:cSldViewPr>
      <p:cViewPr varScale="1">
        <p:scale>
          <a:sx n="79" d="100"/>
          <a:sy n="79" d="100"/>
        </p:scale>
        <p:origin x="-198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2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0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50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733A79-DCD6-49D1-9180-CC6628E6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9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8654FE-87CE-4C6C-A6DC-72558FF8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8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0BB-80D6-4FDA-8199-05A549DCB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07852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NSTX-U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5 Year Plan Review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– NCC (Park)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May 21-23, 2013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6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3.png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wmf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45.png"/><Relationship Id="rId4" Type="http://schemas.openxmlformats.org/officeDocument/2006/relationships/image" Target="../media/image44.wmf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6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sp>
        <p:nvSpPr>
          <p:cNvPr id="206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NSTX-U 5 Year Plan for Non-axisymmetric Control Coil (NCC) Applications</a:t>
            </a:r>
            <a:endParaRPr lang="en-US" sz="32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559860" y="1914525"/>
            <a:ext cx="6019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" charset="0"/>
              </a:rPr>
              <a:t>J.-K. Park,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J. W. Berkery, A. H. Boozer, 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J. M. Bialek, S. A. Sabbagh, J. M. Canik, K. Kim, 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R. Maingi, T. E. Evans, S. P. Gerhardt, J. E. Menard 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the NSTX Research Team</a:t>
            </a:r>
          </a:p>
        </p:txBody>
      </p:sp>
      <p:pic>
        <p:nvPicPr>
          <p:cNvPr id="42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44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47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676400" y="3667125"/>
            <a:ext cx="5715000" cy="69660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>
                <a:solidFill>
                  <a:srgbClr val="FF0000"/>
                </a:solidFill>
              </a:rPr>
              <a:t>NSTX-U 5 Year Plan Review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>
                <a:solidFill>
                  <a:srgbClr val="FF0000"/>
                </a:solidFill>
              </a:rPr>
              <a:t>LSB B318, PPPL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>
                <a:solidFill>
                  <a:srgbClr val="FF0000"/>
                </a:solidFill>
              </a:rPr>
              <a:t>May 21-23,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5753100" cy="5486400"/>
          </a:xfrm>
        </p:spPr>
        <p:txBody>
          <a:bodyPr/>
          <a:lstStyle/>
          <a:p>
            <a:r>
              <a:rPr lang="en-US" sz="2000" dirty="0" err="1" smtClean="0"/>
              <a:t>Midplane</a:t>
            </a:r>
            <a:r>
              <a:rPr lang="en-US" sz="2000" dirty="0"/>
              <a:t> </a:t>
            </a:r>
            <a:r>
              <a:rPr lang="en-US" sz="2000" dirty="0" smtClean="0"/>
              <a:t>coil applications in NSTX showed strong ELM triggering and pacing</a:t>
            </a:r>
          </a:p>
          <a:p>
            <a:r>
              <a:rPr lang="en-US" sz="2000" dirty="0" smtClean="0"/>
              <a:t>VMEC+COBRA analysis for NSTX-U shows NCCs may significantly increase this capability</a:t>
            </a:r>
          </a:p>
          <a:p>
            <a:pPr lvl="1"/>
            <a:r>
              <a:rPr lang="en-US" sz="1800" dirty="0" smtClean="0"/>
              <a:t>NCCs can broaden ballooning unstable region by ~30% compared to </a:t>
            </a:r>
            <a:r>
              <a:rPr lang="en-US" sz="1800" dirty="0" err="1" smtClean="0"/>
              <a:t>midplane</a:t>
            </a:r>
            <a:r>
              <a:rPr lang="en-US" sz="1800" dirty="0" smtClean="0"/>
              <a:t> coils or 2D (benchmarked with BALL)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Stability analysis </a:t>
            </a:r>
            <a:r>
              <a:rPr lang="en-US" sz="2200" dirty="0"/>
              <a:t>using </a:t>
            </a:r>
            <a:r>
              <a:rPr lang="en-US" sz="2200" dirty="0" err="1"/>
              <a:t>stellarator</a:t>
            </a:r>
            <a:r>
              <a:rPr lang="en-US" sz="2200" dirty="0"/>
              <a:t> tools indicates </a:t>
            </a:r>
            <a:r>
              <a:rPr lang="en-US" sz="2200" dirty="0" smtClean="0"/>
              <a:t>3D equilibrium </a:t>
            </a:r>
            <a:r>
              <a:rPr lang="en-US" sz="2200" dirty="0"/>
              <a:t>effects are important for pedestal ballooning </a:t>
            </a:r>
            <a:r>
              <a:rPr lang="en-US" sz="2200" dirty="0" smtClean="0"/>
              <a:t>instability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990975"/>
            <a:ext cx="268359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543300"/>
            <a:ext cx="2952750" cy="282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4" y="1323975"/>
            <a:ext cx="2903626" cy="50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4490725"/>
            <a:ext cx="12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Increased ELM instability by NCC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458894" y="2446857"/>
            <a:ext cx="13035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Magnetic shear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458895" y="4732857"/>
            <a:ext cx="13035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Magnetic shear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3134" y="1027926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u="sng" dirty="0" smtClean="0"/>
              <a:t>ISOLVER+VMEC+COBRA</a:t>
            </a:r>
            <a:endParaRPr lang="en-US" i="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8852" y="3695700"/>
            <a:ext cx="2763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NCC n=3 (Up-down symmetric)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6649" y="3650159"/>
            <a:ext cx="16287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i="0" dirty="0" smtClean="0">
                <a:solidFill>
                  <a:schemeClr val="tx1"/>
                </a:solidFill>
              </a:rPr>
              <a:t>2D</a:t>
            </a:r>
          </a:p>
          <a:p>
            <a:r>
              <a:rPr lang="en-US" sz="1100" i="0" dirty="0" smtClean="0">
                <a:solidFill>
                  <a:srgbClr val="FF0000"/>
                </a:solidFill>
              </a:rPr>
              <a:t>NCC n=3 1kAt</a:t>
            </a:r>
          </a:p>
          <a:p>
            <a:r>
              <a:rPr lang="en-US" sz="1100" i="0" dirty="0" err="1" smtClean="0"/>
              <a:t>Midplane</a:t>
            </a:r>
            <a:r>
              <a:rPr lang="en-US" sz="1100" i="0" dirty="0" smtClean="0"/>
              <a:t> n=3 2kAt</a:t>
            </a:r>
          </a:p>
          <a:p>
            <a:r>
              <a:rPr lang="en-US" sz="1100" i="0" dirty="0" smtClean="0">
                <a:solidFill>
                  <a:srgbClr val="006600"/>
                </a:solidFill>
              </a:rPr>
              <a:t>2D 1.1*Pressure</a:t>
            </a:r>
            <a:endParaRPr lang="en-US" sz="1100" i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5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initial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For partial NCCs, 2x6-Odd is more favorable than 12U for error field, RWM control, rotation control, and RMP characteristics</a:t>
            </a:r>
          </a:p>
          <a:p>
            <a:pPr lvl="1"/>
            <a:r>
              <a:rPr lang="en-US" sz="1800" dirty="0" smtClean="0"/>
              <a:t>12U can provide high-n rotating capability, but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spectrum is limited</a:t>
            </a:r>
          </a:p>
          <a:p>
            <a:r>
              <a:rPr lang="en-US" sz="2000" dirty="0"/>
              <a:t>Full </a:t>
            </a:r>
            <a:r>
              <a:rPr lang="en-US" sz="2000" dirty="0" smtClean="0"/>
              <a:t>NCC </a:t>
            </a:r>
            <a:r>
              <a:rPr lang="en-US" sz="2000" dirty="0"/>
              <a:t>greatly </a:t>
            </a:r>
            <a:r>
              <a:rPr lang="en-US" sz="2000" dirty="0" smtClean="0"/>
              <a:t>expands </a:t>
            </a:r>
            <a:r>
              <a:rPr lang="en-US" sz="2000" dirty="0"/>
              <a:t>capability for NTV and RMP physics and control</a:t>
            </a:r>
          </a:p>
          <a:p>
            <a:r>
              <a:rPr lang="en-US" sz="2000" dirty="0" smtClean="0"/>
              <a:t>Quantified FOM table: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96567"/>
              </p:ext>
            </p:extLst>
          </p:nvPr>
        </p:nvGraphicFramePr>
        <p:xfrm>
          <a:off x="353568" y="2907792"/>
          <a:ext cx="8458202" cy="31347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4036"/>
                <a:gridCol w="1960538"/>
                <a:gridCol w="1045907"/>
                <a:gridCol w="1045907"/>
                <a:gridCol w="1045907"/>
                <a:gridCol w="1045907"/>
              </a:tblGrid>
              <a:tr h="52446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Figures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Merit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Favorable values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MID</a:t>
                      </a:r>
                      <a:endParaRPr lang="en-US" sz="1800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12U</a:t>
                      </a:r>
                      <a:endParaRPr lang="en-US" sz="18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2x6-Odd</a:t>
                      </a:r>
                      <a:endParaRPr lang="en-US" sz="18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2x12</a:t>
                      </a:r>
                      <a:endParaRPr lang="en-US" sz="18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83378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 (n=1)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n-US" sz="18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N-R</a:t>
                      </a:r>
                      <a:endParaRPr lang="en-US" sz="18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0.017</a:t>
                      </a:r>
                      <a:endParaRPr lang="en-US" sz="18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0.025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0.13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0.13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78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RWM (n=1)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l-GR" sz="18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lang="en-US" sz="18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  <a:endParaRPr lang="en-US" sz="18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1.54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1.61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1.70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NTV (n≥3)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 </a:t>
                      </a:r>
                      <a:r>
                        <a:rPr lang="el-GR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8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N-N</a:t>
                      </a:r>
                      <a:endParaRPr lang="en-US" sz="18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8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2.00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3.97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19.6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00">
                <a:tc rowSpan="2"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RMP (n≥3)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 F</a:t>
                      </a:r>
                      <a:r>
                        <a:rPr lang="en-US" sz="18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N-C</a:t>
                      </a:r>
                      <a:endParaRPr lang="en-US" sz="18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3.92</a:t>
                      </a:r>
                      <a:endParaRPr lang="en-US" sz="18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41.3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51.3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 </a:t>
                      </a:r>
                      <a:r>
                        <a:rPr lang="el-GR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8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N-C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8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22.1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  <a:endParaRPr lang="en-US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296025"/>
            <a:ext cx="5195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 Figures of merit for NTV is defined and illustrated in backup slides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plans for upcoming year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200" dirty="0" smtClean="0"/>
              <a:t>Additional configurations will be investigated</a:t>
            </a:r>
          </a:p>
          <a:p>
            <a:pPr lvl="1"/>
            <a:r>
              <a:rPr lang="en-US" sz="1800" dirty="0" smtClean="0"/>
              <a:t>Combine NCC and </a:t>
            </a:r>
            <a:r>
              <a:rPr lang="en-US" sz="1800" dirty="0" err="1" smtClean="0"/>
              <a:t>midplane</a:t>
            </a:r>
            <a:r>
              <a:rPr lang="en-US" sz="1800" dirty="0" smtClean="0"/>
              <a:t>, including different Ampere-turn ratios, and with constraint of only 6 independent power supplies</a:t>
            </a:r>
          </a:p>
          <a:p>
            <a:pPr lvl="1"/>
            <a:r>
              <a:rPr lang="en-US" sz="1800" dirty="0" smtClean="0"/>
              <a:t>Various target plasmas with different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 and q-shear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Important coil configurations will be identified using FOMs, with varied collisionality and rotation</a:t>
            </a:r>
          </a:p>
          <a:p>
            <a:pPr lvl="1"/>
            <a:r>
              <a:rPr lang="en-US" sz="1800" dirty="0" smtClean="0"/>
              <a:t>IPEC-NTV, MISK, MARSK, MARSQ, NTVTOK, VALEN3D, TRIP3D will be used to quantify error field, NTV, RWM, RMP characteristics</a:t>
            </a:r>
          </a:p>
          <a:p>
            <a:pPr lvl="1"/>
            <a:r>
              <a:rPr lang="en-US" sz="1800" dirty="0" smtClean="0"/>
              <a:t>SVD methods with FOM matrices, with and without coil constraints, will also be performed to assess fundamental advantages of NCCs in NSTX-U  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200" dirty="0" smtClean="0"/>
              <a:t>Advanced computations will be performed for selected coil configurations, target plasmas, kinetic profiles</a:t>
            </a:r>
          </a:p>
          <a:p>
            <a:pPr lvl="1"/>
            <a:r>
              <a:rPr lang="en-US" sz="1800" dirty="0" smtClean="0"/>
              <a:t>POCA, FORTEC3D, and XGC0 will be used for selected cases</a:t>
            </a:r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Partial NCCs, if combined with </a:t>
            </a:r>
            <a:r>
              <a:rPr lang="en-US" sz="2000" dirty="0" err="1" smtClean="0"/>
              <a:t>midplane</a:t>
            </a:r>
            <a:r>
              <a:rPr lang="en-US" sz="2000" dirty="0" smtClean="0"/>
              <a:t> coils, </a:t>
            </a:r>
            <a:r>
              <a:rPr lang="en-US" sz="2000" dirty="0"/>
              <a:t>can </a:t>
            </a:r>
            <a:r>
              <a:rPr lang="en-US" sz="2000" dirty="0" smtClean="0"/>
              <a:t>greatly </a:t>
            </a:r>
            <a:r>
              <a:rPr lang="en-US" sz="2000" dirty="0"/>
              <a:t>extend “non-resonant” and “resonant field selectivity” by changing alignment between fields to resonant helical pitch</a:t>
            </a:r>
          </a:p>
          <a:p>
            <a:r>
              <a:rPr lang="en-US" sz="2000" dirty="0"/>
              <a:t>RMP </a:t>
            </a:r>
            <a:r>
              <a:rPr lang="en-US" sz="2000" dirty="0" smtClean="0"/>
              <a:t>FOM </a:t>
            </a:r>
            <a:r>
              <a:rPr lang="en-US" sz="2000" dirty="0"/>
              <a:t>can be also further increased or decreased</a:t>
            </a:r>
          </a:p>
          <a:p>
            <a:pPr lvl="1"/>
            <a:r>
              <a:rPr lang="en-US" sz="1800" dirty="0"/>
              <a:t>Particularly 2x6 is essential to decrease torque/dB</a:t>
            </a:r>
            <a:r>
              <a:rPr lang="en-US" sz="1800" baseline="-25000" dirty="0"/>
              <a:t>21</a:t>
            </a:r>
            <a:r>
              <a:rPr lang="en-US" sz="1800" baseline="30000" dirty="0"/>
              <a:t>2</a:t>
            </a:r>
            <a:r>
              <a:rPr lang="en-US" sz="1800" dirty="0"/>
              <a:t>, and thus increase “resonant field selectivity”, and also to decrease torque per </a:t>
            </a:r>
            <a:r>
              <a:rPr lang="en-US" sz="1800" dirty="0" err="1"/>
              <a:t>Chirikov</a:t>
            </a:r>
            <a:endParaRPr lang="en-US" sz="1800" dirty="0"/>
          </a:p>
          <a:p>
            <a:r>
              <a:rPr lang="en-US" sz="2000" dirty="0"/>
              <a:t>Optimized currents are expected to </a:t>
            </a:r>
            <a:r>
              <a:rPr lang="en-US" sz="2000" dirty="0" smtClean="0"/>
              <a:t>further </a:t>
            </a:r>
            <a:r>
              <a:rPr lang="en-US" sz="2000" dirty="0"/>
              <a:t>improve n=1 capability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600" dirty="0" smtClean="0"/>
              <a:t>Partial NCCs combined with </a:t>
            </a:r>
            <a:r>
              <a:rPr lang="en-US" sz="2600" dirty="0" err="1" smtClean="0"/>
              <a:t>midplane</a:t>
            </a:r>
            <a:r>
              <a:rPr lang="en-US" sz="2600" dirty="0" smtClean="0"/>
              <a:t> coils can greatly extend selectivity of n=1 resonant vs. non-resonant field </a:t>
            </a:r>
            <a:endParaRPr lang="en-US" sz="2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95007" y="3485194"/>
            <a:ext cx="7881980" cy="3068006"/>
            <a:chOff x="595007" y="3485194"/>
            <a:chExt cx="7881980" cy="306800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07" y="3532487"/>
              <a:ext cx="3824593" cy="2695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282" y="3485194"/>
              <a:ext cx="3721894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124200" y="4795391"/>
              <a:ext cx="10262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9933"/>
                  </a:solidFill>
                </a:rPr>
                <a:t>Upper+EFC</a:t>
              </a:r>
              <a:endParaRPr lang="en-US" dirty="0">
                <a:solidFill>
                  <a:srgbClr val="FF9933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08098" y="3929390"/>
              <a:ext cx="9140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NCC+EFC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86600" y="3913487"/>
              <a:ext cx="9140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NCC+EFC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15175" y="5224790"/>
              <a:ext cx="10262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9933"/>
                  </a:solidFill>
                </a:rPr>
                <a:t>Upper+EFC</a:t>
              </a:r>
              <a:endParaRPr lang="en-US" dirty="0">
                <a:solidFill>
                  <a:srgbClr val="FF9933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9153" y="485969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EFC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25583" y="6291590"/>
              <a:ext cx="53896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7030A0"/>
                  </a:solidFill>
                </a:rPr>
                <a:t>*All coils are in the same currents (1kAt is the base) and ratio is not optimized</a:t>
              </a:r>
              <a:endParaRPr lang="en-US" sz="1100" dirty="0">
                <a:solidFill>
                  <a:srgbClr val="7030A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00200" y="5545492"/>
              <a:ext cx="19639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Highly resonant for core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24600" y="5511036"/>
              <a:ext cx="1999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Highly resonant for edge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41" idx="3"/>
            </p:cNvCxnSpPr>
            <p:nvPr/>
          </p:nvCxnSpPr>
          <p:spPr bwMode="auto">
            <a:xfrm flipV="1">
              <a:off x="3564199" y="5614742"/>
              <a:ext cx="398201" cy="69250"/>
            </a:xfrm>
            <a:prstGeom prst="straightConnector1">
              <a:avLst/>
            </a:prstGeom>
            <a:noFill/>
            <a:ln w="158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6534229" y="5493724"/>
              <a:ext cx="276934" cy="51768"/>
            </a:xfrm>
            <a:prstGeom prst="straightConnector1">
              <a:avLst/>
            </a:prstGeom>
            <a:noFill/>
            <a:ln w="158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1050898" y="6031879"/>
              <a:ext cx="3429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Phase difference between NCC and EFC n=1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47843" y="6023928"/>
              <a:ext cx="3429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Phase difference between NCC and EFC n=1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62200" y="3975556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Different phase between upper and lower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48" name="Right Brace 47"/>
            <p:cNvSpPr/>
            <p:nvPr/>
          </p:nvSpPr>
          <p:spPr bwMode="auto">
            <a:xfrm rot="18071163">
              <a:off x="2542694" y="4244694"/>
              <a:ext cx="233042" cy="631267"/>
            </a:xfrm>
            <a:prstGeom prst="rightBrac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9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1800" dirty="0" smtClean="0"/>
              <a:t>Semi-analytic calculations show that full NCC </a:t>
            </a:r>
            <a:r>
              <a:rPr lang="en-US" sz="1800" dirty="0"/>
              <a:t>can </a:t>
            </a:r>
            <a:r>
              <a:rPr lang="en-US" sz="1800" dirty="0" smtClean="0"/>
              <a:t>greatly </a:t>
            </a:r>
            <a:r>
              <a:rPr lang="en-US" sz="1800" dirty="0"/>
              <a:t>enhance variability of NTV across radius, which is essential to control rotation profiles and shear, and </a:t>
            </a:r>
            <a:r>
              <a:rPr lang="en-US" sz="1800" dirty="0" smtClean="0"/>
              <a:t>therefore </a:t>
            </a:r>
            <a:r>
              <a:rPr lang="en-US" sz="1800" dirty="0"/>
              <a:t>microscopic-to-macroscopic instabilities  </a:t>
            </a:r>
            <a:endParaRPr lang="en-US" sz="1800" dirty="0" smtClean="0"/>
          </a:p>
          <a:p>
            <a:pPr lvl="1"/>
            <a:r>
              <a:rPr lang="en-US" sz="1600" dirty="0"/>
              <a:t>NTV variability for core to edge can be defined </a:t>
            </a:r>
            <a:r>
              <a:rPr lang="en-US" sz="1600" dirty="0" smtClean="0"/>
              <a:t>as</a:t>
            </a:r>
          </a:p>
          <a:p>
            <a:r>
              <a:rPr lang="en-US" sz="1800" dirty="0" smtClean="0"/>
              <a:t>n=1 </a:t>
            </a:r>
            <a:r>
              <a:rPr lang="en-US" sz="1800" dirty="0"/>
              <a:t>non-resonant error fields, </a:t>
            </a:r>
            <a:r>
              <a:rPr lang="en-US" sz="1800" dirty="0" smtClean="0"/>
              <a:t>if successfully utilized, </a:t>
            </a:r>
            <a:r>
              <a:rPr lang="en-US" sz="1800" dirty="0"/>
              <a:t>can </a:t>
            </a:r>
            <a:r>
              <a:rPr lang="en-US" sz="1800" dirty="0" smtClean="0"/>
              <a:t>further </a:t>
            </a:r>
            <a:r>
              <a:rPr lang="en-US" sz="1800" dirty="0"/>
              <a:t>increase NTV profile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44239"/>
            <a:ext cx="2466438" cy="26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800" dirty="0" smtClean="0"/>
              <a:t>Controllability of rotation by NTV braking can be enhanced by 2x12, and also by mixed n’s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20515" y="5352444"/>
            <a:ext cx="750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n=3 EFC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n=3 2x12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n=4 2x12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n=6 2x12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410940" y="5488830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410940" y="5643554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410940" y="5797442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410940" y="5941091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881061" y="28956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MID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2388" y="289675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2x12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12" y="3168087"/>
            <a:ext cx="707594" cy="5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12" y="3165799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2578608" y="4508373"/>
            <a:ext cx="0" cy="609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524818" y="5053584"/>
            <a:ext cx="1425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Enhanced variability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6989"/>
            <a:ext cx="3820564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53349" y="3411770"/>
            <a:ext cx="1457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2xPPU+EFC (P5) n=1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7350" y="3562771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EFC n=1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7350" y="3707440"/>
            <a:ext cx="1457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2xPPU+EFC (P2) n=1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67350" y="3861286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EFC n=3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7350" y="4007945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PPU n=3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047930" y="3542564"/>
            <a:ext cx="428471" cy="1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047930" y="3692071"/>
            <a:ext cx="428471" cy="1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047930" y="3838233"/>
            <a:ext cx="428471" cy="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047930" y="3984893"/>
            <a:ext cx="428471" cy="1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047930" y="4138739"/>
            <a:ext cx="428471" cy="1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380426"/>
              </p:ext>
            </p:extLst>
          </p:nvPr>
        </p:nvGraphicFramePr>
        <p:xfrm>
          <a:off x="5418138" y="1798638"/>
          <a:ext cx="1757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7" imgW="1676160" imgH="482400" progId="Equation.3">
                  <p:embed/>
                </p:oleObj>
              </mc:Choice>
              <mc:Fallback>
                <p:oleObj name="Equation" r:id="rId7" imgW="167616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798638"/>
                        <a:ext cx="17573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직사각형 29"/>
          <p:cNvSpPr/>
          <p:nvPr/>
        </p:nvSpPr>
        <p:spPr bwMode="auto">
          <a:xfrm>
            <a:off x="5029200" y="3121152"/>
            <a:ext cx="2590800" cy="2286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4920" y="3005328"/>
            <a:ext cx="37240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0" u="sng" dirty="0" smtClean="0"/>
              <a:t>Mixed n and current ratios between NCCs</a:t>
            </a:r>
            <a:endParaRPr lang="en-US" sz="1400" i="0" u="sng" dirty="0"/>
          </a:p>
        </p:txBody>
      </p:sp>
    </p:spTree>
    <p:extLst>
      <p:ext uri="{BB962C8B-B14F-4D97-AF65-F5344CB8AC3E}">
        <p14:creationId xmlns:p14="http://schemas.microsoft.com/office/powerpoint/2010/main" val="12842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58" y="5497227"/>
            <a:ext cx="3099342" cy="89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1800" dirty="0" smtClean="0"/>
              <a:t>Expanded 3D field capability needed </a:t>
            </a:r>
            <a:r>
              <a:rPr lang="en-US" sz="1800" dirty="0" smtClean="0"/>
              <a:t>to </a:t>
            </a:r>
            <a:r>
              <a:rPr lang="en-US" sz="1800" dirty="0" smtClean="0"/>
              <a:t>control error fields, RWMs, momentum (rotation), particle/heat transport, ELM control, etc.</a:t>
            </a:r>
            <a:endParaRPr lang="en-US" sz="2200" dirty="0" smtClean="0"/>
          </a:p>
          <a:p>
            <a:pPr lvl="1"/>
            <a:endParaRPr lang="en-US" sz="2200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71650"/>
            <a:ext cx="1678492" cy="161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Motivation: Expanded 3D field capability on NSTX-U is essential to meet NSTX-U programmatic/TSG goals, and support ITER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3382" y="2133361"/>
            <a:ext cx="1518312" cy="1938435"/>
            <a:chOff x="838200" y="2305576"/>
            <a:chExt cx="3505200" cy="4026141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305576"/>
              <a:ext cx="3505200" cy="402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737774" y="3482771"/>
              <a:ext cx="685800" cy="1806371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accent1"/>
              </a:glo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/>
            <p:cNvPicPr preferRelativeResize="0"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19633" y="3476183"/>
              <a:ext cx="667512" cy="183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61461"/>
            <a:ext cx="3200400" cy="11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28" y="3657598"/>
            <a:ext cx="19859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1018691" cy="17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/>
          <a:stretch/>
        </p:blipFill>
        <p:spPr bwMode="auto">
          <a:xfrm>
            <a:off x="228600" y="4953000"/>
            <a:ext cx="23088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1905000" cy="1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4038600"/>
            <a:ext cx="2224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Resonant (OH-TF) and non-resonant (PF5) error field control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2819400" y="3182779"/>
            <a:ext cx="1412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RWM active control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6162675" y="2877979"/>
            <a:ext cx="2466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3D transport and NTV physics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80592" y="4081046"/>
            <a:ext cx="2182008" cy="33855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field applications</a:t>
            </a:r>
            <a:endParaRPr lang="en-US" sz="1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2667000" y="4250323"/>
            <a:ext cx="858888" cy="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3657601" y="3429000"/>
            <a:ext cx="457199" cy="6096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5562600" y="3209364"/>
            <a:ext cx="914400" cy="94981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4648200" y="3554548"/>
            <a:ext cx="304800" cy="52649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638800" y="4276725"/>
            <a:ext cx="838200" cy="237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762391" y="3276600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Fast ion instability (GAE,TAE) control</a:t>
            </a:r>
            <a:endParaRPr lang="en-US" sz="1000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2667000" y="4419600"/>
            <a:ext cx="990602" cy="60007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489492" y="4687729"/>
            <a:ext cx="185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Particle/heat load splitting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3169258" y="5287089"/>
            <a:ext cx="1555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ELM pacing</a:t>
            </a:r>
            <a:endParaRPr lang="en-US" sz="1000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3886200" y="4495800"/>
            <a:ext cx="346177" cy="77146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4953000" y="4495800"/>
            <a:ext cx="838200" cy="6096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4454423" y="3333139"/>
            <a:ext cx="1412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Response modeling</a:t>
            </a:r>
            <a:endParaRPr lang="en-US" sz="1000" dirty="0"/>
          </a:p>
        </p:txBody>
      </p:sp>
      <p:pic>
        <p:nvPicPr>
          <p:cNvPr id="7188" name="Picture 1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86425" y="5265688"/>
            <a:ext cx="1358563" cy="12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61128" y="5254587"/>
            <a:ext cx="1358563" cy="12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90" name="Straight Arrow Connector 7189"/>
          <p:cNvCxnSpPr/>
          <p:nvPr/>
        </p:nvCxnSpPr>
        <p:spPr bwMode="auto">
          <a:xfrm>
            <a:off x="7014678" y="5867400"/>
            <a:ext cx="728663" cy="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6477000" y="5087779"/>
            <a:ext cx="1685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Turbulence suppression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6705600" y="5611654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Flow shear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  <a:ln>
            <a:noFill/>
          </a:ln>
        </p:spPr>
        <p:txBody>
          <a:bodyPr/>
          <a:lstStyle/>
          <a:p>
            <a:r>
              <a:rPr lang="en-US" sz="2200" dirty="0" smtClean="0"/>
              <a:t>Proposed NCC geometry for NSTX-U</a:t>
            </a:r>
          </a:p>
          <a:p>
            <a:pPr lvl="1"/>
            <a:r>
              <a:rPr lang="en-US" sz="1800" dirty="0" smtClean="0"/>
              <a:t>Partial and full choices for NCC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Physics analysis and NCC applications</a:t>
            </a:r>
          </a:p>
          <a:p>
            <a:pPr lvl="1"/>
            <a:r>
              <a:rPr lang="en-US" sz="1800" dirty="0" smtClean="0"/>
              <a:t>Resonant and non-resonant error field control</a:t>
            </a:r>
          </a:p>
          <a:p>
            <a:pPr lvl="1"/>
            <a:r>
              <a:rPr lang="en-US" sz="1800" dirty="0"/>
              <a:t>RWM active </a:t>
            </a:r>
            <a:r>
              <a:rPr lang="en-US" sz="1800" dirty="0" smtClean="0"/>
              <a:t>control</a:t>
            </a:r>
            <a:endParaRPr lang="en-US" sz="1800" dirty="0"/>
          </a:p>
          <a:p>
            <a:pPr lvl="1"/>
            <a:r>
              <a:rPr lang="en-US" sz="1800" dirty="0" smtClean="0"/>
              <a:t>Rotation control via NTV</a:t>
            </a:r>
          </a:p>
          <a:p>
            <a:pPr lvl="1"/>
            <a:r>
              <a:rPr lang="en-US" sz="1800" dirty="0" smtClean="0"/>
              <a:t>RMP characteristics for stochastic and neoclassical transport</a:t>
            </a:r>
          </a:p>
          <a:p>
            <a:pPr lvl="1"/>
            <a:r>
              <a:rPr lang="en-US" sz="1800" dirty="0" smtClean="0"/>
              <a:t>RMP characteristics for 3D stability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Summary</a:t>
            </a:r>
          </a:p>
          <a:p>
            <a:pPr lvl="1"/>
            <a:r>
              <a:rPr lang="en-US" sz="1800" dirty="0" smtClean="0"/>
              <a:t>Coil performance comparison table 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Future plan for analysis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1800" dirty="0" smtClean="0"/>
              <a:t>NCC proposal: Use two off-</a:t>
            </a:r>
            <a:r>
              <a:rPr lang="en-US" sz="1800" dirty="0" err="1" smtClean="0"/>
              <a:t>midplane</a:t>
            </a:r>
            <a:r>
              <a:rPr lang="en-US" sz="1800" dirty="0" smtClean="0"/>
              <a:t> rows of 12 coils </a:t>
            </a:r>
            <a:r>
              <a:rPr lang="en-US" sz="1800" dirty="0" err="1" smtClean="0"/>
              <a:t>toroidally</a:t>
            </a:r>
            <a:endParaRPr lang="en-US" sz="1800" dirty="0"/>
          </a:p>
          <a:p>
            <a:pPr lvl="1"/>
            <a:r>
              <a:rPr lang="en-US" sz="1600" dirty="0"/>
              <a:t>To produce </a:t>
            </a:r>
            <a:r>
              <a:rPr lang="en-US" sz="1600" dirty="0" smtClean="0"/>
              <a:t>wide </a:t>
            </a:r>
            <a:r>
              <a:rPr lang="en-US" sz="1600" dirty="0" err="1" smtClean="0"/>
              <a:t>poloidal</a:t>
            </a:r>
            <a:r>
              <a:rPr lang="en-US" sz="1600" dirty="0" smtClean="0"/>
              <a:t> spectrum to vary resonant vs. non-resonant coupling</a:t>
            </a:r>
            <a:endParaRPr lang="en-US" sz="1600" dirty="0"/>
          </a:p>
          <a:p>
            <a:pPr lvl="1"/>
            <a:r>
              <a:rPr lang="en-US" sz="1600" dirty="0"/>
              <a:t>To rotate </a:t>
            </a:r>
            <a:r>
              <a:rPr lang="en-US" sz="1600" dirty="0" smtClean="0"/>
              <a:t>n=1 – 4 fields to diagnose plasma response such as </a:t>
            </a:r>
            <a:r>
              <a:rPr lang="en-US" sz="1600" dirty="0"/>
              <a:t>heat flux spreading in </a:t>
            </a:r>
            <a:r>
              <a:rPr lang="en-US" sz="1600" dirty="0" err="1"/>
              <a:t>divertor</a:t>
            </a:r>
            <a:endParaRPr lang="en-US" sz="1600" dirty="0" smtClean="0"/>
          </a:p>
          <a:p>
            <a:pPr lvl="1"/>
            <a:r>
              <a:rPr lang="en-US" sz="1600" dirty="0" smtClean="0"/>
              <a:t>Poloidal positions of 2x12 coils have been selected based on initial studies</a:t>
            </a:r>
          </a:p>
          <a:p>
            <a:r>
              <a:rPr lang="en-US" sz="1800" dirty="0" smtClean="0"/>
              <a:t>Partial NCCs are also under active investigation</a:t>
            </a:r>
          </a:p>
          <a:p>
            <a:pPr lvl="1"/>
            <a:r>
              <a:rPr lang="en-US" sz="1600" dirty="0" smtClean="0"/>
              <a:t>Anticipate possible staged installation to the full 2x12</a:t>
            </a:r>
          </a:p>
          <a:p>
            <a:pPr lvl="1"/>
            <a:r>
              <a:rPr lang="en-US" sz="1600" dirty="0" smtClean="0"/>
              <a:t>3 best options will be discussed and compared with existing </a:t>
            </a:r>
            <a:r>
              <a:rPr lang="en-US" sz="1600" dirty="0" err="1" smtClean="0"/>
              <a:t>midplane</a:t>
            </a:r>
            <a:r>
              <a:rPr lang="en-US" sz="1600" dirty="0" smtClean="0"/>
              <a:t> coils</a:t>
            </a:r>
            <a:endParaRPr lang="en-US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74" y="3436567"/>
            <a:ext cx="1751726" cy="14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26" y="4953639"/>
            <a:ext cx="1835513" cy="157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A range of off-</a:t>
            </a:r>
            <a:r>
              <a:rPr lang="en-US" sz="2600" dirty="0" err="1" smtClean="0"/>
              <a:t>midplane</a:t>
            </a:r>
            <a:r>
              <a:rPr lang="en-US" sz="2600" dirty="0" smtClean="0"/>
              <a:t> NCC coil configurations is being assessed for potential physics capabilities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216" y="3419475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FF"/>
                </a:solidFill>
              </a:rPr>
              <a:t>Existing</a:t>
            </a:r>
          </a:p>
          <a:p>
            <a:pPr algn="ctr"/>
            <a:r>
              <a:rPr lang="en-US" sz="2400" i="0" dirty="0" err="1" smtClean="0">
                <a:solidFill>
                  <a:srgbClr val="0000FF"/>
                </a:solidFill>
              </a:rPr>
              <a:t>Midplane</a:t>
            </a:r>
            <a:r>
              <a:rPr lang="en-US" sz="2400" i="0" dirty="0" smtClean="0">
                <a:solidFill>
                  <a:srgbClr val="0000FF"/>
                </a:solidFill>
              </a:rPr>
              <a:t> coils</a:t>
            </a:r>
            <a:endParaRPr lang="en-US" sz="2400" i="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3414296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12U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61574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2x6-Odd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6281" y="585781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2x12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3850"/>
            <a:ext cx="1928996" cy="16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31" y="4225178"/>
            <a:ext cx="1905000" cy="164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367665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FF0000"/>
                </a:solidFill>
              </a:rPr>
              <a:t>NCC Options</a:t>
            </a:r>
            <a:endParaRPr lang="en-US" sz="24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IPEC and combined NTV analysis show that 2x6-Odd partial NCC and 2x12 full NCC can provide range of non-resonant error field control while minimizing n=1 resonant error field, which is a critical issue for tokamaks</a:t>
            </a:r>
          </a:p>
          <a:p>
            <a:r>
              <a:rPr lang="en-US" sz="2000" dirty="0" smtClean="0"/>
              <a:t>Non-resonant field physics can be quantified by NTV, via</a:t>
            </a:r>
          </a:p>
          <a:p>
            <a:pPr lvl="1"/>
            <a:r>
              <a:rPr lang="en-US" sz="1800" dirty="0" smtClean="0"/>
              <a:t>High F</a:t>
            </a:r>
            <a:r>
              <a:rPr lang="en-US" sz="1800" baseline="-25000" dirty="0" smtClean="0"/>
              <a:t>N-R</a:t>
            </a:r>
            <a:r>
              <a:rPr lang="en-US" sz="1800" dirty="0" smtClean="0"/>
              <a:t> as well as its variability are important</a:t>
            </a:r>
          </a:p>
        </p:txBody>
      </p:sp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62275"/>
            <a:ext cx="7581900" cy="27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95" y="3520795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Wide variation of n=1 non-resonant vs. resonant field made possible by NCC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52623" y="325874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12U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4709" y="5830310"/>
            <a:ext cx="990600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724050"/>
              </p:ext>
            </p:extLst>
          </p:nvPr>
        </p:nvGraphicFramePr>
        <p:xfrm>
          <a:off x="6900863" y="1957388"/>
          <a:ext cx="13573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5" imgW="1066800" imgH="558800" progId="Equation.3">
                  <p:embed/>
                </p:oleObj>
              </mc:Choice>
              <mc:Fallback>
                <p:oleObj name="Equation" r:id="rId5" imgW="1066800" imgH="558800" progId="Equation.3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863" y="1957388"/>
                        <a:ext cx="135731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91704" y="32553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MID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296025"/>
            <a:ext cx="6838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 Combinations of </a:t>
            </a:r>
            <a:r>
              <a:rPr lang="en-US" dirty="0" err="1" smtClean="0">
                <a:solidFill>
                  <a:srgbClr val="C00000"/>
                </a:solidFill>
              </a:rPr>
              <a:t>midplane</a:t>
            </a:r>
            <a:r>
              <a:rPr lang="en-US" dirty="0" smtClean="0">
                <a:solidFill>
                  <a:srgbClr val="C00000"/>
                </a:solidFill>
              </a:rPr>
              <a:t> coils with NCC are partially tested and shown in backup slides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8593" y="3258747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2x6-Odd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38873" y="326827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8346" y="5896985"/>
            <a:ext cx="2321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for 2x6-Odd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3019633" y="4988107"/>
            <a:ext cx="256058" cy="1667247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16200000">
            <a:off x="6012491" y="3999351"/>
            <a:ext cx="243218" cy="3657601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3498" y="5896985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for 2x12</a:t>
            </a: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622942" y="3941100"/>
            <a:ext cx="0" cy="1014523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1957296" y="3817975"/>
            <a:ext cx="138202" cy="88512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29" y="3520795"/>
            <a:ext cx="707594" cy="5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23" y="3522974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8" y="3534972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35711" y="4157276"/>
            <a:ext cx="14478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  F</a:t>
            </a:r>
            <a:r>
              <a:rPr lang="en-US" i="0" baseline="-25000" dirty="0" smtClean="0">
                <a:solidFill>
                  <a:schemeClr val="tx1"/>
                </a:solidFill>
              </a:rPr>
              <a:t>N-R</a:t>
            </a:r>
            <a:r>
              <a:rPr lang="en-US" i="0" dirty="0" smtClean="0">
                <a:solidFill>
                  <a:schemeClr val="tx1"/>
                </a:solidFill>
              </a:rPr>
              <a:t> [Nm/G</a:t>
            </a:r>
            <a:r>
              <a:rPr lang="en-US" i="0" baseline="30000" dirty="0" smtClean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]       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RWM control capability increases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physics </a:t>
            </a:r>
            <a:r>
              <a:rPr lang="en-US" sz="2800" dirty="0"/>
              <a:t>studies are expanded </a:t>
            </a:r>
            <a:r>
              <a:rPr lang="en-US" sz="2800" dirty="0" smtClean="0"/>
              <a:t>with NCC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VALEN3D analysis shows RWM </a:t>
            </a:r>
            <a:r>
              <a:rPr lang="en-US" sz="2000" dirty="0"/>
              <a:t>control </a:t>
            </a:r>
            <a:r>
              <a:rPr lang="en-US" sz="2000" dirty="0" smtClean="0"/>
              <a:t>performance increases as NCC coils are added</a:t>
            </a:r>
          </a:p>
          <a:p>
            <a:pPr lvl="1"/>
            <a:r>
              <a:rPr lang="en-US" sz="1800" b="1" dirty="0" smtClean="0"/>
              <a:t>Can operate very </a:t>
            </a:r>
            <a:r>
              <a:rPr lang="en-US" sz="1800" b="1" dirty="0"/>
              <a:t>close to the ideal-wall </a:t>
            </a:r>
            <a:r>
              <a:rPr lang="en-US" sz="1800" b="1" dirty="0" smtClean="0"/>
              <a:t>limit with full 2x12 NCC</a:t>
            </a:r>
          </a:p>
          <a:p>
            <a:pPr lvl="1"/>
            <a:r>
              <a:rPr lang="en-US" sz="1800" dirty="0" smtClean="0"/>
              <a:t>Can be quantified by </a:t>
            </a:r>
            <a:r>
              <a:rPr lang="el-GR" sz="1800" dirty="0" smtClean="0"/>
              <a:t>β</a:t>
            </a:r>
            <a:r>
              <a:rPr lang="en-US" sz="1800" dirty="0" smtClean="0"/>
              <a:t>-gain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713679"/>
              </p:ext>
            </p:extLst>
          </p:nvPr>
        </p:nvGraphicFramePr>
        <p:xfrm>
          <a:off x="3764475" y="1964375"/>
          <a:ext cx="1035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3" imgW="812447" imgH="431613" progId="Equation.3">
                  <p:embed/>
                </p:oleObj>
              </mc:Choice>
              <mc:Fallback>
                <p:oleObj name="Equation" r:id="rId3" imgW="812447" imgH="431613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475" y="1964375"/>
                        <a:ext cx="10350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3673"/>
            <a:ext cx="2380862" cy="18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322772" y="4307291"/>
            <a:ext cx="2401628" cy="1863797"/>
            <a:chOff x="4953000" y="1252954"/>
            <a:chExt cx="3906838" cy="3031924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52954"/>
              <a:ext cx="3906838" cy="303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 bwMode="auto">
            <a:xfrm>
              <a:off x="7065025" y="3792960"/>
              <a:ext cx="0" cy="304800"/>
            </a:xfrm>
            <a:prstGeom prst="line">
              <a:avLst/>
            </a:prstGeom>
            <a:noFill/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6" y="2811740"/>
            <a:ext cx="1088844" cy="113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04" y="2830789"/>
            <a:ext cx="1017996" cy="113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21265"/>
            <a:ext cx="1047995" cy="11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02214"/>
            <a:ext cx="1056132" cy="11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46986"/>
            <a:ext cx="2232134" cy="215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8521"/>
            <a:ext cx="2362200" cy="189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282120" y="2502097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2x6-Odd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71189" y="24838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29945" y="251162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12U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2840" y="2492573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Midplane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654" y="3998299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0000FF"/>
                </a:solidFill>
              </a:rPr>
              <a:t>N</a:t>
            </a:r>
            <a:r>
              <a:rPr lang="en-US" sz="1400" i="0" dirty="0" smtClean="0">
                <a:solidFill>
                  <a:srgbClr val="0000FF"/>
                </a:solidFill>
              </a:rPr>
              <a:t> = 4.9 ; </a:t>
            </a:r>
            <a:r>
              <a:rPr lang="en-US" sz="1400" dirty="0" err="1" smtClean="0">
                <a:solidFill>
                  <a:srgbClr val="0000FF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0000FF"/>
                </a:solidFill>
              </a:rPr>
              <a:t> = 1.25</a:t>
            </a:r>
            <a:endParaRPr lang="en-US" sz="1400" i="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1913" y="4007824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r>
              <a:rPr lang="en-US" sz="1400" i="0" dirty="0" smtClean="0">
                <a:solidFill>
                  <a:srgbClr val="FF0000"/>
                </a:solidFill>
              </a:rPr>
              <a:t> = 6.1 ;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FF0000"/>
                </a:solidFill>
              </a:rPr>
              <a:t> = 1.54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81713" y="4007824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r>
              <a:rPr lang="en-US" sz="1400" i="0" dirty="0" smtClean="0">
                <a:solidFill>
                  <a:srgbClr val="FF0000"/>
                </a:solidFill>
              </a:rPr>
              <a:t> = 6.3 ;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FF0000"/>
                </a:solidFill>
              </a:rPr>
              <a:t> = 1.61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15313" y="4007824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r>
              <a:rPr lang="en-US" sz="1400" i="0" dirty="0" smtClean="0">
                <a:solidFill>
                  <a:srgbClr val="FF0000"/>
                </a:solidFill>
              </a:rPr>
              <a:t> = 6.6 ; 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FF0000"/>
                </a:solidFill>
              </a:rPr>
              <a:t> = 1.70</a:t>
            </a:r>
            <a:endParaRPr lang="en-US" sz="14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5867400"/>
            <a:ext cx="8839200" cy="609600"/>
          </a:xfrm>
        </p:spPr>
        <p:txBody>
          <a:bodyPr/>
          <a:lstStyle/>
          <a:p>
            <a:r>
              <a:rPr lang="en-US" sz="1800" dirty="0" smtClean="0"/>
              <a:t>Full NCC can further enhance variability of NTV across radius to control rotation and shear, and thus microscopic-to-macroscopic instabilities </a:t>
            </a:r>
            <a:r>
              <a:rPr lang="en-US" sz="1800" dirty="0" smtClean="0">
                <a:solidFill>
                  <a:srgbClr val="C00000"/>
                </a:solidFill>
              </a:rPr>
              <a:t>(backup slides)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NCCs greatly expand possible resonant field profiles for similar n=3 NTV braking – will aid understanding of RMP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80975" y="1828800"/>
            <a:ext cx="2943225" cy="3048000"/>
            <a:chOff x="3124200" y="1882973"/>
            <a:chExt cx="2943225" cy="335463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199138"/>
              <a:ext cx="2928937" cy="303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45205" y="1882973"/>
              <a:ext cx="27222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</a:rPr>
                <a:t>NTV torque profiles by POCA</a:t>
              </a:r>
              <a:endParaRPr lang="en-US" sz="1400" i="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335231"/>
              <a:ext cx="1487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FF0000"/>
                  </a:solidFill>
                </a:rPr>
                <a:t>2x6-Odd NCC n=3</a:t>
              </a:r>
            </a:p>
            <a:p>
              <a:r>
                <a:rPr lang="en-US" i="0" dirty="0" err="1" smtClean="0"/>
                <a:t>Midplane</a:t>
              </a:r>
              <a:r>
                <a:rPr lang="en-US" i="0" dirty="0" smtClean="0"/>
                <a:t> n=3 </a:t>
              </a:r>
              <a:endParaRPr lang="en-US" i="0" dirty="0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657600" y="990600"/>
            <a:ext cx="2222116" cy="2000765"/>
            <a:chOff x="644042" y="1733550"/>
            <a:chExt cx="1932275" cy="1739796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42" y="1981200"/>
              <a:ext cx="1932275" cy="149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61431" y="1733550"/>
              <a:ext cx="934203" cy="294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err="1" smtClean="0"/>
                <a:t>Midplane</a:t>
              </a:r>
              <a:endParaRPr lang="en-US" i="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2975" y="1990725"/>
              <a:ext cx="9637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0" dirty="0" smtClean="0"/>
                <a:t>Vacuum –x–</a:t>
              </a:r>
            </a:p>
            <a:p>
              <a:r>
                <a:rPr lang="en-US" sz="1000" i="0" dirty="0" smtClean="0"/>
                <a:t>IPEC –O–</a:t>
              </a:r>
              <a:endParaRPr lang="en-US" sz="1000" i="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33800" y="3513306"/>
            <a:ext cx="1905000" cy="1765069"/>
            <a:chOff x="6572250" y="1733550"/>
            <a:chExt cx="1905000" cy="1765069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0" y="1981200"/>
              <a:ext cx="1905000" cy="1517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886575" y="1733550"/>
              <a:ext cx="15263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FF0000"/>
                  </a:solidFill>
                </a:rPr>
                <a:t>2x6-Odd (Phase 1)</a:t>
              </a:r>
              <a:endParaRPr lang="en-US" i="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62104" y="1990725"/>
              <a:ext cx="9637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0" dirty="0" smtClean="0">
                  <a:solidFill>
                    <a:srgbClr val="FF0000"/>
                  </a:solidFill>
                </a:rPr>
                <a:t>Vacuum –x–</a:t>
              </a:r>
            </a:p>
            <a:p>
              <a:r>
                <a:rPr lang="en-US" sz="1000" i="0" dirty="0" smtClean="0">
                  <a:solidFill>
                    <a:srgbClr val="FF0000"/>
                  </a:solidFill>
                </a:rPr>
                <a:t>IPEC –O–</a:t>
              </a:r>
              <a:endParaRPr lang="en-US" sz="10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00800" y="3429000"/>
            <a:ext cx="1981201" cy="1849375"/>
            <a:chOff x="6553201" y="3560825"/>
            <a:chExt cx="1981201" cy="1849375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1" y="3819976"/>
              <a:ext cx="1981201" cy="159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886575" y="3560825"/>
              <a:ext cx="15263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FF0000"/>
                  </a:solidFill>
                </a:rPr>
                <a:t>2x6-Odd (Phase 2)</a:t>
              </a:r>
              <a:endParaRPr lang="en-US" i="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62104" y="3837884"/>
              <a:ext cx="9637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0" dirty="0" smtClean="0">
                  <a:solidFill>
                    <a:srgbClr val="FF0000"/>
                  </a:solidFill>
                </a:rPr>
                <a:t>Vacuum –x–</a:t>
              </a:r>
            </a:p>
            <a:p>
              <a:r>
                <a:rPr lang="en-US" sz="1000" i="0" dirty="0" smtClean="0">
                  <a:solidFill>
                    <a:srgbClr val="FF0000"/>
                  </a:solidFill>
                </a:rPr>
                <a:t>IPEC –O–</a:t>
              </a:r>
              <a:endParaRPr lang="en-US" sz="10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248400" y="990600"/>
            <a:ext cx="2094011" cy="1984829"/>
            <a:chOff x="670392" y="3533001"/>
            <a:chExt cx="1829725" cy="1734324"/>
          </a:xfrm>
        </p:grpSpPr>
        <p:sp>
          <p:nvSpPr>
            <p:cNvPr id="19" name="TextBox 18"/>
            <p:cNvSpPr txBox="1"/>
            <p:nvPr/>
          </p:nvSpPr>
          <p:spPr>
            <a:xfrm>
              <a:off x="936895" y="3533001"/>
              <a:ext cx="1531231" cy="29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err="1" smtClean="0">
                  <a:solidFill>
                    <a:srgbClr val="7030A0"/>
                  </a:solidFill>
                </a:rPr>
                <a:t>Midplane</a:t>
              </a:r>
              <a:r>
                <a:rPr lang="en-US" sz="1600" i="0" dirty="0" smtClean="0">
                  <a:solidFill>
                    <a:srgbClr val="7030A0"/>
                  </a:solidFill>
                </a:rPr>
                <a:t> + NCC</a:t>
              </a:r>
              <a:endParaRPr lang="en-US" sz="1600" i="0" dirty="0">
                <a:solidFill>
                  <a:srgbClr val="7030A0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70392" y="3790950"/>
              <a:ext cx="1829725" cy="1476375"/>
              <a:chOff x="670392" y="3790950"/>
              <a:chExt cx="1829725" cy="1476375"/>
            </a:xfrm>
          </p:grpSpPr>
          <p:pic>
            <p:nvPicPr>
              <p:cNvPr id="6155" name="Picture 1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392" y="3790950"/>
                <a:ext cx="1829725" cy="147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942975" y="3819585"/>
                <a:ext cx="9637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i="0" dirty="0" smtClean="0">
                    <a:solidFill>
                      <a:srgbClr val="7030A0"/>
                    </a:solidFill>
                  </a:rPr>
                  <a:t>Vacuum –x–</a:t>
                </a:r>
              </a:p>
              <a:p>
                <a:r>
                  <a:rPr lang="en-US" sz="1000" i="0" dirty="0" smtClean="0">
                    <a:solidFill>
                      <a:srgbClr val="7030A0"/>
                    </a:solidFill>
                  </a:rPr>
                  <a:t>IPEC –O–</a:t>
                </a:r>
                <a:endParaRPr lang="en-US" sz="1000" i="0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596201" y="2952690"/>
            <a:ext cx="516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9900CC"/>
                </a:solidFill>
                <a:latin typeface="Arial Narrow" pitchFamily="34" charset="0"/>
              </a:rPr>
              <a:t>Addition of NCC can minimize edge resonant field</a:t>
            </a:r>
            <a:endParaRPr lang="en-US" sz="2000" i="0" dirty="0">
              <a:solidFill>
                <a:srgbClr val="9900CC"/>
              </a:solidFill>
              <a:latin typeface="Arial Narrow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8001000" y="2686566"/>
            <a:ext cx="76200" cy="361434"/>
          </a:xfrm>
          <a:prstGeom prst="straightConnector1">
            <a:avLst/>
          </a:prstGeom>
          <a:noFill/>
          <a:ln w="38100" cap="flat" cmpd="sng" algn="ctr">
            <a:solidFill>
              <a:srgbClr val="9900CC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536775" y="5391090"/>
            <a:ext cx="5073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FF0000"/>
                </a:solidFill>
                <a:latin typeface="Arial Narrow" pitchFamily="34" charset="0"/>
              </a:rPr>
              <a:t>Phase of NCC can control resonant profile width </a:t>
            </a:r>
            <a:endParaRPr lang="en-US" sz="20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5" name="Right Brace 44"/>
          <p:cNvSpPr/>
          <p:nvPr/>
        </p:nvSpPr>
        <p:spPr bwMode="auto">
          <a:xfrm rot="5400000">
            <a:off x="5334000" y="5181600"/>
            <a:ext cx="228600" cy="228600"/>
          </a:xfrm>
          <a:prstGeom prst="rightBrace">
            <a:avLst>
              <a:gd name="adj1" fmla="val 21875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Right Brace 45"/>
          <p:cNvSpPr/>
          <p:nvPr/>
        </p:nvSpPr>
        <p:spPr bwMode="auto">
          <a:xfrm rot="5400000">
            <a:off x="7678674" y="4783074"/>
            <a:ext cx="228600" cy="1025652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NTV at fixed </a:t>
            </a:r>
            <a:r>
              <a:rPr lang="en-US" sz="2400" dirty="0" err="1" smtClean="0"/>
              <a:t>Chirikov</a:t>
            </a:r>
            <a:r>
              <a:rPr lang="en-US" sz="2400" dirty="0" smtClean="0"/>
              <a:t> can be varied by 1 order of magnitude with partial NCC, 2 orders of magnitude with full NCC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Empirical RMP characteristics: </a:t>
            </a:r>
            <a:r>
              <a:rPr lang="en-US" sz="2000" dirty="0" err="1" smtClean="0"/>
              <a:t>Chirikov</a:t>
            </a:r>
            <a:r>
              <a:rPr lang="en-US" sz="2000" dirty="0" smtClean="0"/>
              <a:t> overlap and pitch-alignment</a:t>
            </a:r>
            <a:endParaRPr lang="en-US" sz="2000" dirty="0"/>
          </a:p>
          <a:p>
            <a:pPr lvl="1"/>
            <a:r>
              <a:rPr lang="en-US" sz="1800" dirty="0" err="1" smtClean="0"/>
              <a:t>Chirikov</a:t>
            </a:r>
            <a:r>
              <a:rPr lang="en-US" sz="1800" dirty="0" smtClean="0"/>
              <a:t> overlap implies dominant stochastic transport in the edge</a:t>
            </a:r>
          </a:p>
          <a:p>
            <a:pPr lvl="1"/>
            <a:r>
              <a:rPr lang="en-US" sz="1800" dirty="0" smtClean="0"/>
              <a:t>Good pitch-alignment implies small non-resonant fields, which are related to small neoclassical 3D transport (NTV) in the core</a:t>
            </a:r>
          </a:p>
          <a:p>
            <a:pPr lvl="1"/>
            <a:r>
              <a:rPr lang="en-US" sz="1800" dirty="0" smtClean="0"/>
              <a:t>These mixed hypothesis can be quantified by</a:t>
            </a:r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48153"/>
              </p:ext>
            </p:extLst>
          </p:nvPr>
        </p:nvGraphicFramePr>
        <p:xfrm>
          <a:off x="5553075" y="2174875"/>
          <a:ext cx="1812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3" imgW="1422360" imgH="482400" progId="Equation.3">
                  <p:embed/>
                </p:oleObj>
              </mc:Choice>
              <mc:Fallback>
                <p:oleObj name="Equation" r:id="rId3" imgW="1422360" imgH="482400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2174875"/>
                        <a:ext cx="18129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55397" y="2986698"/>
            <a:ext cx="8079003" cy="3337902"/>
            <a:chOff x="732652" y="2971800"/>
            <a:chExt cx="7344548" cy="3034456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" y="2971800"/>
              <a:ext cx="7333457" cy="265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410200" y="4305078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10200" y="3239052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03905" y="4867053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52" name="Picture 3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429977"/>
              <a:ext cx="704088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856" y="3429977"/>
              <a:ext cx="707594" cy="59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2281505" y="3188114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12U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24000" y="3188114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MID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pic>
          <p:nvPicPr>
            <p:cNvPr id="56" name="Picture 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655" y="3451004"/>
              <a:ext cx="704088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454821"/>
              <a:ext cx="704088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Straight Arrow Connector 57"/>
            <p:cNvCxnSpPr/>
            <p:nvPr/>
          </p:nvCxnSpPr>
          <p:spPr bwMode="auto">
            <a:xfrm>
              <a:off x="1590675" y="3969164"/>
              <a:ext cx="78069" cy="641488"/>
            </a:xfrm>
            <a:prstGeom prst="straightConnector1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4097563" y="5567332"/>
              <a:ext cx="990600" cy="2286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35208" y="5729257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12U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61" name="Left Brace 60"/>
            <p:cNvSpPr/>
            <p:nvPr/>
          </p:nvSpPr>
          <p:spPr bwMode="auto">
            <a:xfrm rot="16200000">
              <a:off x="2862735" y="4982018"/>
              <a:ext cx="218131" cy="1371598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79281" y="5727167"/>
              <a:ext cx="20730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Phase difference 2x6-Odd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63" name="Left Brace 62"/>
            <p:cNvSpPr/>
            <p:nvPr/>
          </p:nvSpPr>
          <p:spPr bwMode="auto">
            <a:xfrm rot="16200000">
              <a:off x="4581524" y="5329207"/>
              <a:ext cx="209552" cy="685800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4" name="Left Brace 63"/>
            <p:cNvSpPr/>
            <p:nvPr/>
          </p:nvSpPr>
          <p:spPr bwMode="auto">
            <a:xfrm rot="16200000">
              <a:off x="6544083" y="4633474"/>
              <a:ext cx="209551" cy="2077266"/>
            </a:xfrm>
            <a:prstGeom prst="leftBrac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98913" y="5727167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Phase difference 2x12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89505" y="4638453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76400" y="4409853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n=3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19600" y="3198701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2x6-Odd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48501" y="3207164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2x12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81376" y="3724053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-50199" y="4098104"/>
              <a:ext cx="18427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</a:rPr>
                <a:t>          F</a:t>
              </a:r>
              <a:r>
                <a:rPr lang="en-US" i="0" baseline="-25000" dirty="0" smtClean="0">
                  <a:solidFill>
                    <a:schemeClr val="tx1"/>
                  </a:solidFill>
                </a:rPr>
                <a:t>N-C</a:t>
              </a:r>
              <a:r>
                <a:rPr lang="en-US" i="0" dirty="0" smtClean="0">
                  <a:solidFill>
                    <a:schemeClr val="tx1"/>
                  </a:solidFill>
                </a:rPr>
                <a:t> [Nm]</a:t>
              </a:r>
              <a:r>
                <a:rPr lang="en-US" i="0" baseline="30000" dirty="0" smtClean="0">
                  <a:solidFill>
                    <a:schemeClr val="tx1"/>
                  </a:solidFill>
                </a:rPr>
                <a:t>-1</a:t>
              </a:r>
              <a:r>
                <a:rPr lang="en-US" i="0" dirty="0" smtClean="0">
                  <a:solidFill>
                    <a:schemeClr val="tx1"/>
                  </a:solidFill>
                </a:rPr>
                <a:t>       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8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33" y="2565975"/>
            <a:ext cx="2121967" cy="239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600" dirty="0" smtClean="0"/>
              <a:t>Field line tracing calculations show vacuum stochastic layers can be substantially modified by NCC</a:t>
            </a:r>
            <a:endParaRPr lang="en-US" sz="2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2532637"/>
            <a:ext cx="4114800" cy="2471738"/>
            <a:chOff x="228600" y="2590800"/>
            <a:chExt cx="4487866" cy="2700338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2600325"/>
              <a:ext cx="2287591" cy="263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590800"/>
              <a:ext cx="2358707" cy="270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33" y="2565975"/>
            <a:ext cx="2151730" cy="239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114312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Resonant n=1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2675" y="2114312"/>
            <a:ext cx="1991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Less resonant n=1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2108775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err="1" smtClean="0">
                <a:solidFill>
                  <a:schemeClr val="tx1"/>
                </a:solidFill>
              </a:rPr>
              <a:t>Midplane</a:t>
            </a:r>
            <a:r>
              <a:rPr lang="en-US" sz="1600" i="0" dirty="0" smtClean="0">
                <a:solidFill>
                  <a:schemeClr val="tx1"/>
                </a:solidFill>
              </a:rPr>
              <a:t> n=3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5682" y="1981200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Less resonant </a:t>
            </a:r>
          </a:p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n=3 using NCC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16" name="내용 개체 틀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POCA-FLT simulations for NCCs show important modifications of vacuum stochastic layers for both n=1 and n=3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Although the vacuum hypothesis may not be precise even in the edge, these predictions can be tested in NSTX-U for ELM control and compared with </a:t>
            </a:r>
            <a:r>
              <a:rPr lang="en-US" sz="2200" dirty="0" err="1" smtClean="0"/>
              <a:t>divertor</a:t>
            </a:r>
            <a:r>
              <a:rPr lang="en-US" sz="2200" dirty="0" smtClean="0"/>
              <a:t> diagnostics for particle and heat splitting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204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135899</TotalTime>
  <Words>1511</Words>
  <Application>Microsoft Office PowerPoint</Application>
  <PresentationFormat>On-screen Show (4:3)</PresentationFormat>
  <Paragraphs>317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 Presentation</vt:lpstr>
      <vt:lpstr>Equation</vt:lpstr>
      <vt:lpstr>PowerPoint Presentation</vt:lpstr>
      <vt:lpstr>Motivation: Expanded 3D field capability on NSTX-U is essential to meet NSTX-U programmatic/TSG goals, and support ITER</vt:lpstr>
      <vt:lpstr>Outline</vt:lpstr>
      <vt:lpstr>A range of off-midplane NCC coil configurations is being assessed for potential physics capabilities</vt:lpstr>
      <vt:lpstr>Wide variation of n=1 non-resonant vs. resonant field made possible by NCC</vt:lpstr>
      <vt:lpstr>RWM control capability increases and  physics studies are expanded with NCC</vt:lpstr>
      <vt:lpstr>NCCs greatly expand possible resonant field profiles for similar n=3 NTV braking – will aid understanding of RMP</vt:lpstr>
      <vt:lpstr>NTV at fixed Chirikov can be varied by 1 order of magnitude with partial NCC, 2 orders of magnitude with full NCC</vt:lpstr>
      <vt:lpstr>Field line tracing calculations show vacuum stochastic layers can be substantially modified by NCC</vt:lpstr>
      <vt:lpstr>Stability analysis using stellarator tools indicates 3D equilibrium effects are important for pedestal ballooning instability</vt:lpstr>
      <vt:lpstr>Summary of initial analysis</vt:lpstr>
      <vt:lpstr>Analysis plans for upcoming year</vt:lpstr>
      <vt:lpstr>Backup</vt:lpstr>
      <vt:lpstr>Partial NCCs combined with midplane coils can greatly extend selectivity of n=1 resonant vs. non-resonant field </vt:lpstr>
      <vt:lpstr>Controllability of rotation by NTV braking can be enhanced by 2x12, and also by mixed n’s 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jpark</cp:lastModifiedBy>
  <cp:revision>13772</cp:revision>
  <cp:lastPrinted>2013-02-17T23:08:05Z</cp:lastPrinted>
  <dcterms:created xsi:type="dcterms:W3CDTF">2003-10-01T16:23:57Z</dcterms:created>
  <dcterms:modified xsi:type="dcterms:W3CDTF">2013-05-14T16:56:13Z</dcterms:modified>
</cp:coreProperties>
</file>