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1217" r:id="rId2"/>
    <p:sldId id="1339" r:id="rId3"/>
    <p:sldId id="1301" r:id="rId4"/>
    <p:sldId id="1342" r:id="rId5"/>
    <p:sldId id="1340" r:id="rId6"/>
    <p:sldId id="1349" r:id="rId7"/>
    <p:sldId id="1311" r:id="rId8"/>
    <p:sldId id="1350" r:id="rId9"/>
    <p:sldId id="1343" r:id="rId10"/>
    <p:sldId id="1267" r:id="rId11"/>
    <p:sldId id="1299" r:id="rId12"/>
    <p:sldId id="1279" r:id="rId13"/>
    <p:sldId id="1276" r:id="rId14"/>
    <p:sldId id="1305" r:id="rId15"/>
    <p:sldId id="1344" r:id="rId16"/>
    <p:sldId id="1336" r:id="rId17"/>
    <p:sldId id="1337" r:id="rId18"/>
    <p:sldId id="1334" r:id="rId19"/>
    <p:sldId id="1306" r:id="rId20"/>
    <p:sldId id="1248" r:id="rId21"/>
    <p:sldId id="1246" r:id="rId22"/>
    <p:sldId id="1295" r:id="rId23"/>
    <p:sldId id="1327" r:id="rId24"/>
    <p:sldId id="1345" r:id="rId25"/>
    <p:sldId id="1346" r:id="rId26"/>
    <p:sldId id="1347" r:id="rId27"/>
    <p:sldId id="1348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2C7"/>
    <a:srgbClr val="008080"/>
    <a:srgbClr val="009999"/>
    <a:srgbClr val="FFCCCC"/>
    <a:srgbClr val="FF3300"/>
    <a:srgbClr val="9999FF"/>
    <a:srgbClr val="FF0000"/>
    <a:srgbClr val="00CC66"/>
    <a:srgbClr val="FF993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12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EFA9-FCC2-3543-9190-2333D959DFB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057400" y="6629400"/>
            <a:ext cx="502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dirty="0" smtClean="0">
                <a:solidFill>
                  <a:schemeClr val="accent2"/>
                </a:solidFill>
                <a:latin typeface="Helvetica"/>
                <a:ea typeface="Calibri"/>
                <a:cs typeface="Helvetica"/>
              </a:rPr>
              <a:t>V. A. Soukhanovskii, NSTX-U 5 Year Plan for Pedestal, SOL, and </a:t>
            </a:r>
            <a:r>
              <a:rPr lang="en-US" sz="800" b="1" i="0" dirty="0" err="1" smtClean="0">
                <a:solidFill>
                  <a:schemeClr val="accent2"/>
                </a:solidFill>
                <a:latin typeface="Helvetica"/>
                <a:ea typeface="Calibri"/>
                <a:cs typeface="Helvetica"/>
              </a:rPr>
              <a:t>Divertor</a:t>
            </a:r>
            <a:r>
              <a:rPr lang="en-US" sz="800" b="1" i="0" dirty="0" smtClean="0">
                <a:solidFill>
                  <a:schemeClr val="accent2"/>
                </a:solidFill>
                <a:latin typeface="Helvetica"/>
                <a:ea typeface="Calibri"/>
                <a:cs typeface="Helvetica"/>
              </a:rPr>
              <a:t> </a:t>
            </a:r>
            <a:r>
              <a:rPr lang="en-US" sz="800" b="1" i="0" dirty="0" smtClean="0">
                <a:solidFill>
                  <a:schemeClr val="accent2"/>
                </a:solidFill>
                <a:latin typeface="Helvetica"/>
                <a:ea typeface="Calibri"/>
                <a:cs typeface="Helvetica"/>
              </a:rPr>
              <a:t>Physics</a:t>
            </a:r>
            <a:endParaRPr lang="en-US" sz="800" b="1" i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05446" y="6629400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0" dirty="0" smtClean="0">
                <a:solidFill>
                  <a:schemeClr val="accent2"/>
                </a:solidFill>
                <a:latin typeface="Helvetica"/>
                <a:ea typeface="Calibri"/>
                <a:cs typeface="Helvetica"/>
              </a:rPr>
              <a:t> </a:t>
            </a:r>
            <a:fld id="{1C29AF7E-0260-4534-864B-42904FBA3147}" type="slidenum">
              <a:rPr lang="en-US" sz="800" i="0" smtClean="0"/>
              <a:pPr/>
              <a:t>‹#›</a:t>
            </a:fld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NSTX-U 5 Year Plan for Pedestal, Scrape-off Layer and Divertor Physics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V. A. Soukhanovskii (LLNL),</a:t>
            </a:r>
          </a:p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Diallo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Maingi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, C. S. Chang (PPPL), </a:t>
            </a:r>
          </a:p>
          <a:p>
            <a:pPr algn="ctr"/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nd J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Canik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(ORNL),</a:t>
            </a:r>
          </a:p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for the NSTX-U Research Team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sz="2000" i="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81400"/>
            <a:ext cx="5715000" cy="6924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NSTX-U 5 Year Plan Review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LSB B318, PPPL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May 21-23, 2013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09 at 4.17.5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445" y="5257800"/>
            <a:ext cx="1886555" cy="1295400"/>
          </a:xfrm>
          <a:prstGeom prst="rect">
            <a:avLst/>
          </a:prstGeom>
        </p:spPr>
      </p:pic>
      <p:pic>
        <p:nvPicPr>
          <p:cNvPr id="3" name="Picture 2" descr="Screen Shot 2013-02-12 at 10.06.5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009409"/>
            <a:ext cx="2569121" cy="288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NSTX-U will help reduce SOL width scaling uncertainties for next-steps and </a:t>
            </a:r>
            <a:r>
              <a:rPr lang="en-US" sz="2000" dirty="0"/>
              <a:t>assess relative importance of turbulent and drift-based </a:t>
            </a:r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6019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10000"/>
              </a:buClr>
              <a:defRPr/>
            </a:pPr>
            <a:r>
              <a:rPr lang="en-US" sz="1800" b="0" i="0" dirty="0" smtClean="0">
                <a:latin typeface="Arial" charset="0"/>
              </a:rPr>
              <a:t>SOL width scaling critical for divertor projections</a:t>
            </a:r>
          </a:p>
          <a:p>
            <a:pPr marL="633413" lvl="1" indent="-233363">
              <a:buClr>
                <a:srgbClr val="010000"/>
              </a:buClr>
              <a:defRPr/>
            </a:pPr>
            <a:r>
              <a:rPr lang="en-US" sz="1600" b="0" i="0" dirty="0" smtClean="0"/>
              <a:t>In NSTX:  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~ I</a:t>
            </a:r>
            <a:r>
              <a:rPr lang="en-US" sz="1600" b="0" i="0" baseline="-25000" dirty="0" smtClean="0">
                <a:latin typeface="Arial" charset="0"/>
              </a:rPr>
              <a:t>p</a:t>
            </a:r>
            <a:r>
              <a:rPr lang="en-US" sz="1600" b="0" i="0" baseline="30000" dirty="0" smtClean="0">
                <a:latin typeface="Arial" charset="0"/>
              </a:rPr>
              <a:t>-1.6</a:t>
            </a:r>
            <a:r>
              <a:rPr lang="en-US" sz="1600" b="0" i="0" dirty="0" smtClean="0">
                <a:latin typeface="Arial" charset="0"/>
              </a:rPr>
              <a:t>, independent of P</a:t>
            </a:r>
            <a:r>
              <a:rPr lang="en-US" sz="1600" b="0" i="0" baseline="-25000" dirty="0" smtClean="0">
                <a:latin typeface="Arial" charset="0"/>
              </a:rPr>
              <a:t>SOL</a:t>
            </a:r>
            <a:r>
              <a:rPr lang="en-US" sz="1600" b="0" i="0" dirty="0" smtClean="0">
                <a:latin typeface="Arial" charset="0"/>
              </a:rPr>
              <a:t> and </a:t>
            </a:r>
            <a:r>
              <a:rPr lang="en-US" sz="1600" b="0" i="0" dirty="0" err="1" smtClean="0">
                <a:latin typeface="Arial" charset="0"/>
              </a:rPr>
              <a:t>B</a:t>
            </a:r>
            <a:r>
              <a:rPr lang="en-US" sz="1600" b="0" i="0" baseline="-25000" dirty="0" err="1" smtClean="0">
                <a:latin typeface="Arial" charset="0"/>
              </a:rPr>
              <a:t>t</a:t>
            </a:r>
            <a:endParaRPr lang="en-US" sz="1600" b="0" i="0" baseline="-25000" dirty="0" smtClean="0">
              <a:latin typeface="Arial" charset="0"/>
            </a:endParaRPr>
          </a:p>
          <a:p>
            <a:pPr marL="976313" lvl="2" indent="-293688">
              <a:defRPr/>
            </a:pPr>
            <a:r>
              <a:rPr lang="en-US" sz="1400" b="0" i="0" dirty="0" smtClean="0"/>
              <a:t>For NSTX-U (2 MA): </a:t>
            </a:r>
            <a:r>
              <a:rPr lang="en-US" sz="1400" b="0" i="0" dirty="0" err="1" smtClean="0">
                <a:latin typeface="Symbol" charset="0"/>
              </a:rPr>
              <a:t>l</a:t>
            </a:r>
            <a:r>
              <a:rPr lang="en-US" sz="1400" b="0" i="0" baseline="-25000" dirty="0" err="1" smtClean="0">
                <a:latin typeface="Arial" charset="0"/>
              </a:rPr>
              <a:t>q</a:t>
            </a:r>
            <a:r>
              <a:rPr lang="en-US" sz="1400" b="0" i="0" baseline="30000" dirty="0" err="1" smtClean="0">
                <a:latin typeface="Arial" charset="0"/>
              </a:rPr>
              <a:t>mid</a:t>
            </a:r>
            <a:r>
              <a:rPr lang="en-US" sz="1400" b="0" i="0" baseline="30000" dirty="0" smtClean="0">
                <a:latin typeface="Arial" charset="0"/>
              </a:rPr>
              <a:t> </a:t>
            </a:r>
            <a:r>
              <a:rPr lang="en-US" sz="1400" b="0" i="0" dirty="0">
                <a:latin typeface="Arial" charset="0"/>
              </a:rPr>
              <a:t>= 3±0.5 </a:t>
            </a:r>
            <a:r>
              <a:rPr lang="en-US" sz="1400" b="0" i="0" dirty="0" smtClean="0">
                <a:latin typeface="Arial" charset="0"/>
              </a:rPr>
              <a:t>mm</a:t>
            </a:r>
            <a:endParaRPr lang="en-US" sz="1400" b="0" i="0" dirty="0">
              <a:latin typeface="Arial" charset="0"/>
            </a:endParaRPr>
          </a:p>
          <a:p>
            <a:pPr marL="633413" lvl="1" indent="-233363">
              <a:buClr>
                <a:srgbClr val="010000"/>
              </a:buClr>
              <a:defRPr/>
            </a:pPr>
            <a:r>
              <a:rPr lang="en-US" sz="1600" b="0" i="0" dirty="0" smtClean="0">
                <a:latin typeface="Arial" charset="0"/>
              </a:rPr>
              <a:t>Multi-machine database (</a:t>
            </a:r>
            <a:r>
              <a:rPr lang="en-US" sz="1600" b="0" i="0" dirty="0" err="1" smtClean="0">
                <a:latin typeface="Arial" charset="0"/>
              </a:rPr>
              <a:t>Eich</a:t>
            </a:r>
            <a:r>
              <a:rPr lang="en-US" sz="1600" b="0" i="0" dirty="0" smtClean="0">
                <a:latin typeface="Arial" charset="0"/>
              </a:rPr>
              <a:t> IAEA FEC 2012):</a:t>
            </a:r>
          </a:p>
          <a:p>
            <a:pPr marL="400050" lvl="1" indent="0">
              <a:buClr>
                <a:srgbClr val="010000"/>
              </a:buClr>
              <a:buNone/>
              <a:defRPr/>
            </a:pPr>
            <a:r>
              <a:rPr lang="en-US" sz="1800" b="0" i="0" dirty="0" smtClean="0">
                <a:latin typeface="Symbol" charset="0"/>
              </a:rPr>
              <a:t>	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(mm) = (0.63+/-0.08) x B</a:t>
            </a:r>
            <a:r>
              <a:rPr lang="en-US" sz="1600" b="0" i="0" baseline="-25000" dirty="0" smtClean="0">
                <a:latin typeface="Arial" charset="0"/>
              </a:rPr>
              <a:t>pol,MP</a:t>
            </a:r>
            <a:r>
              <a:rPr lang="en-US" sz="1600" b="0" i="0" baseline="30000" dirty="0" smtClean="0">
                <a:latin typeface="Arial" charset="0"/>
              </a:rPr>
              <a:t>-1.19</a:t>
            </a:r>
          </a:p>
          <a:p>
            <a:pPr marL="976313" lvl="2" indent="-293688">
              <a:defRPr/>
            </a:pPr>
            <a:r>
              <a:rPr lang="en-US" sz="1400" b="0" i="0" dirty="0" smtClean="0">
                <a:latin typeface="Arial" charset="0"/>
              </a:rPr>
              <a:t>For NSTX-U (B</a:t>
            </a:r>
            <a:r>
              <a:rPr lang="en-US" sz="1400" b="0" i="0" baseline="-25000" dirty="0" smtClean="0">
                <a:latin typeface="Arial" charset="0"/>
              </a:rPr>
              <a:t>p</a:t>
            </a:r>
            <a:r>
              <a:rPr lang="en-US" sz="1400" b="0" i="0" dirty="0" smtClean="0">
                <a:latin typeface="Arial" charset="0"/>
              </a:rPr>
              <a:t>~0.55 T): </a:t>
            </a:r>
            <a:r>
              <a:rPr lang="en-US" sz="1400" b="0" i="0" dirty="0" err="1">
                <a:latin typeface="Symbol" charset="0"/>
              </a:rPr>
              <a:t>l</a:t>
            </a:r>
            <a:r>
              <a:rPr lang="en-US" sz="1400" b="0" i="0" baseline="-25000" dirty="0" err="1">
                <a:latin typeface="Arial" charset="0"/>
              </a:rPr>
              <a:t>q</a:t>
            </a:r>
            <a:r>
              <a:rPr lang="en-US" sz="1400" b="0" i="0" baseline="30000" dirty="0" err="1">
                <a:latin typeface="Arial" charset="0"/>
              </a:rPr>
              <a:t>mid</a:t>
            </a:r>
            <a:r>
              <a:rPr lang="en-US" sz="1400" b="0" i="0" baseline="30000" dirty="0">
                <a:latin typeface="Arial" charset="0"/>
              </a:rPr>
              <a:t> </a:t>
            </a:r>
            <a:r>
              <a:rPr lang="en-US" sz="1400" b="0" i="0" dirty="0" smtClean="0">
                <a:latin typeface="Arial" charset="0"/>
              </a:rPr>
              <a:t>~ 1.3 mm</a:t>
            </a:r>
            <a:endParaRPr lang="en-US" sz="1400" b="0" i="0" dirty="0">
              <a:latin typeface="Arial" charset="0"/>
            </a:endParaRPr>
          </a:p>
          <a:p>
            <a:pPr marL="233363" indent="-233363">
              <a:defRPr/>
            </a:pPr>
            <a:r>
              <a:rPr lang="en-US" sz="1800" b="0" i="0" dirty="0">
                <a:latin typeface="Arial" charset="0"/>
              </a:rPr>
              <a:t>Comparison of </a:t>
            </a:r>
            <a:r>
              <a:rPr lang="en-US" sz="1800" b="0" i="0" dirty="0" err="1">
                <a:latin typeface="Symbol" charset="2"/>
                <a:cs typeface="Symbol" charset="2"/>
              </a:rPr>
              <a:t>l</a:t>
            </a:r>
            <a:r>
              <a:rPr lang="en-US" sz="1800" b="0" i="0" baseline="-25000" dirty="0" err="1">
                <a:latin typeface="Arial" charset="0"/>
              </a:rPr>
              <a:t>SOL</a:t>
            </a:r>
            <a:r>
              <a:rPr lang="en-US" sz="1800" b="0" i="0" dirty="0">
                <a:latin typeface="Arial" charset="0"/>
              </a:rPr>
              <a:t> with SOL models</a:t>
            </a:r>
          </a:p>
          <a:p>
            <a:pPr marL="568325" lvl="1" indent="-277813">
              <a:defRPr/>
            </a:pPr>
            <a:r>
              <a:rPr lang="en-US" sz="1600" b="0" i="0" dirty="0">
                <a:latin typeface="Arial" charset="0"/>
              </a:rPr>
              <a:t>Parallel transport: conductive/convective, cross-field : collisional / turbulent / drift</a:t>
            </a:r>
          </a:p>
          <a:p>
            <a:pPr marL="568325" lvl="1" indent="-277813">
              <a:defRPr/>
            </a:pPr>
            <a:r>
              <a:rPr lang="en-US" sz="1600" b="0" i="0" dirty="0" err="1">
                <a:latin typeface="Arial" charset="0"/>
              </a:rPr>
              <a:t>Goldston</a:t>
            </a:r>
            <a:r>
              <a:rPr lang="en-US" sz="1600" b="0" i="0" dirty="0">
                <a:latin typeface="Arial" charset="0"/>
              </a:rPr>
              <a:t> </a:t>
            </a:r>
            <a:r>
              <a:rPr lang="en-US" sz="1600" b="0" i="0" dirty="0" smtClean="0">
                <a:latin typeface="Arial" charset="0"/>
              </a:rPr>
              <a:t>heuristic drift</a:t>
            </a:r>
            <a:r>
              <a:rPr lang="en-US" sz="1600" b="0" i="0" dirty="0">
                <a:latin typeface="Arial" charset="0"/>
              </a:rPr>
              <a:t>-based model</a:t>
            </a:r>
          </a:p>
          <a:p>
            <a:pPr marL="968375" lvl="2" indent="-277813">
              <a:defRPr/>
            </a:pPr>
            <a:r>
              <a:rPr lang="en-US" sz="1400" b="0" i="0" dirty="0" err="1">
                <a:latin typeface="Symbol" charset="0"/>
              </a:rPr>
              <a:t>l</a:t>
            </a:r>
            <a:r>
              <a:rPr lang="en-US" sz="1400" b="0" i="0" baseline="-25000" dirty="0" err="1">
                <a:latin typeface="Arial" charset="0"/>
              </a:rPr>
              <a:t>SOL</a:t>
            </a:r>
            <a:r>
              <a:rPr lang="en-US" sz="1400" b="0" i="0" dirty="0">
                <a:latin typeface="Arial" charset="0"/>
              </a:rPr>
              <a:t> ~ (2a/R) </a:t>
            </a:r>
            <a:r>
              <a:rPr lang="en-US" sz="1400" b="0" i="0" dirty="0" err="1">
                <a:latin typeface="Symbol" charset="2"/>
                <a:cs typeface="Symbol" charset="2"/>
              </a:rPr>
              <a:t>r</a:t>
            </a:r>
            <a:r>
              <a:rPr lang="en-US" sz="1400" b="0" i="0" baseline="-25000" dirty="0" err="1">
                <a:latin typeface="Symbol" charset="2"/>
                <a:cs typeface="Symbol" charset="2"/>
              </a:rPr>
              <a:t>q</a:t>
            </a:r>
            <a:r>
              <a:rPr lang="en-US" sz="1400" b="0" i="0" baseline="-25000" dirty="0">
                <a:latin typeface="Symbol" charset="2"/>
                <a:cs typeface="Symbol" charset="2"/>
              </a:rPr>
              <a:t>,</a:t>
            </a:r>
            <a:r>
              <a:rPr lang="en-US" sz="1400" b="0" i="0" dirty="0"/>
              <a:t> for NSTX-U: </a:t>
            </a:r>
            <a:r>
              <a:rPr lang="en-US" sz="1400" b="0" i="0" dirty="0" err="1">
                <a:latin typeface="Symbol" charset="0"/>
              </a:rPr>
              <a:t>l</a:t>
            </a:r>
            <a:r>
              <a:rPr lang="en-US" sz="1400" b="0" i="0" baseline="-25000" dirty="0" err="1">
                <a:latin typeface="Arial" charset="0"/>
              </a:rPr>
              <a:t>q</a:t>
            </a:r>
            <a:r>
              <a:rPr lang="en-US" sz="1400" b="0" i="0" baseline="30000" dirty="0" err="1">
                <a:latin typeface="Arial" charset="0"/>
              </a:rPr>
              <a:t>mid</a:t>
            </a:r>
            <a:r>
              <a:rPr lang="en-US" sz="1400" b="0" i="0" baseline="30000" dirty="0">
                <a:latin typeface="Arial" charset="0"/>
              </a:rPr>
              <a:t> </a:t>
            </a:r>
            <a:r>
              <a:rPr lang="en-US" sz="1400" b="0" i="0" dirty="0">
                <a:latin typeface="Arial" charset="0"/>
              </a:rPr>
              <a:t>~ 6 mm</a:t>
            </a:r>
          </a:p>
          <a:p>
            <a:pPr marL="568325" lvl="1" indent="-277813">
              <a:defRPr/>
            </a:pPr>
            <a:r>
              <a:rPr lang="en-US" sz="1600" b="0" i="0" dirty="0" smtClean="0">
                <a:latin typeface="Arial" charset="0"/>
              </a:rPr>
              <a:t>XGC0 </a:t>
            </a:r>
            <a:r>
              <a:rPr lang="en-US" sz="1600" b="0" i="0" dirty="0">
                <a:latin typeface="Arial" charset="0"/>
              </a:rPr>
              <a:t>(drift-kinetic): </a:t>
            </a:r>
            <a:r>
              <a:rPr lang="en-US" sz="1600" b="0" i="0" dirty="0" err="1">
                <a:latin typeface="Symbol" charset="0"/>
              </a:rPr>
              <a:t>l</a:t>
            </a:r>
            <a:r>
              <a:rPr lang="en-US" sz="1600" b="0" i="0" baseline="-25000" dirty="0" err="1">
                <a:latin typeface="Arial" charset="0"/>
              </a:rPr>
              <a:t>q</a:t>
            </a:r>
            <a:r>
              <a:rPr lang="en-US" sz="1600" b="0" i="0" baseline="30000" dirty="0" err="1">
                <a:latin typeface="Arial" charset="0"/>
              </a:rPr>
              <a:t>mid</a:t>
            </a:r>
            <a:r>
              <a:rPr lang="en-US" sz="1600" b="0" i="0" dirty="0">
                <a:latin typeface="Arial" charset="0"/>
              </a:rPr>
              <a:t> ~ I</a:t>
            </a:r>
            <a:r>
              <a:rPr lang="en-US" sz="1600" b="0" i="0" baseline="-25000" dirty="0">
                <a:latin typeface="Arial" charset="0"/>
              </a:rPr>
              <a:t>p</a:t>
            </a:r>
            <a:r>
              <a:rPr lang="en-US" sz="1600" b="0" i="0" baseline="30000" dirty="0">
                <a:latin typeface="Arial" charset="0"/>
              </a:rPr>
              <a:t>-1.0 </a:t>
            </a:r>
            <a:r>
              <a:rPr lang="en-US" sz="1600" b="0" i="0" dirty="0" smtClean="0">
                <a:latin typeface="Arial" charset="0"/>
              </a:rPr>
              <a:t>at lower </a:t>
            </a:r>
            <a:r>
              <a:rPr lang="en-US" sz="1600" b="0" i="0" dirty="0" err="1" smtClean="0">
                <a:latin typeface="Arial" charset="0"/>
              </a:rPr>
              <a:t>I</a:t>
            </a:r>
            <a:r>
              <a:rPr lang="en-US" sz="1600" b="0" i="0" baseline="-25000" dirty="0" err="1" smtClean="0">
                <a:latin typeface="Arial" charset="0"/>
              </a:rPr>
              <a:t>p</a:t>
            </a:r>
            <a:endParaRPr lang="en-US" sz="1600" b="0" i="0" baseline="-25000" dirty="0">
              <a:latin typeface="Arial" charset="0"/>
            </a:endParaRPr>
          </a:p>
          <a:p>
            <a:pPr marL="568325" lvl="1" indent="-277813">
              <a:defRPr/>
            </a:pPr>
            <a:r>
              <a:rPr lang="en-US" sz="1600" b="0" i="0" dirty="0">
                <a:latin typeface="Arial" charset="0"/>
              </a:rPr>
              <a:t>SOLT (fluid turbulence): </a:t>
            </a:r>
            <a:r>
              <a:rPr lang="en-US" sz="1600" b="0" i="0" dirty="0" err="1">
                <a:latin typeface="Arial" charset="0"/>
              </a:rPr>
              <a:t>I</a:t>
            </a:r>
            <a:r>
              <a:rPr lang="en-US" sz="1600" b="0" i="0" baseline="-25000" dirty="0" err="1">
                <a:latin typeface="Arial" charset="0"/>
              </a:rPr>
              <a:t>p</a:t>
            </a:r>
            <a:r>
              <a:rPr lang="en-US" sz="1600" b="0" i="0" dirty="0">
                <a:latin typeface="Arial" charset="0"/>
              </a:rPr>
              <a:t> scaling is weaker than observed</a:t>
            </a:r>
            <a:endParaRPr lang="en-US" sz="1600" b="0" i="0" baseline="30000" dirty="0">
              <a:latin typeface="Arial" charset="0"/>
            </a:endParaRPr>
          </a:p>
          <a:p>
            <a:pPr>
              <a:defRPr/>
            </a:pPr>
            <a:r>
              <a:rPr lang="en-US" sz="1800" b="0" i="0" dirty="0">
                <a:latin typeface="Arial" charset="0"/>
              </a:rPr>
              <a:t>Comparison of GPI, BES data and </a:t>
            </a:r>
            <a:r>
              <a:rPr lang="en-US" sz="1800" b="0" i="0" dirty="0" smtClean="0">
                <a:latin typeface="Arial" charset="0"/>
              </a:rPr>
              <a:t>SOL transport and turbulence simulations</a:t>
            </a:r>
            <a:endParaRPr lang="en-US" sz="1800" b="0" i="0" dirty="0">
              <a:latin typeface="Arial" charset="0"/>
            </a:endParaRPr>
          </a:p>
          <a:p>
            <a:pPr lvl="1">
              <a:defRPr/>
            </a:pPr>
            <a:r>
              <a:rPr lang="en-US" sz="1400" b="0" i="0" dirty="0">
                <a:latin typeface="Arial" charset="0"/>
              </a:rPr>
              <a:t>Blob formation, motion, interaction with sheared flows</a:t>
            </a:r>
          </a:p>
          <a:p>
            <a:pPr lvl="1">
              <a:defRPr/>
            </a:pPr>
            <a:r>
              <a:rPr lang="en-US" sz="1400" b="0" i="0" dirty="0">
                <a:latin typeface="Arial" charset="0"/>
              </a:rPr>
              <a:t>Role of magnetic X-point </a:t>
            </a:r>
            <a:r>
              <a:rPr lang="en-US" sz="1400" b="0" i="0" dirty="0" smtClean="0">
                <a:latin typeface="Arial" charset="0"/>
              </a:rPr>
              <a:t>geometry and finite ion gyro width</a:t>
            </a:r>
            <a:endParaRPr lang="en-US" sz="1400" b="0" i="0" dirty="0">
              <a:latin typeface="Arial" charset="0"/>
            </a:endParaRPr>
          </a:p>
          <a:p>
            <a:pPr lvl="1">
              <a:defRPr/>
            </a:pPr>
            <a:r>
              <a:rPr lang="en-US" sz="1400" b="0" i="0" dirty="0">
                <a:latin typeface="Arial" charset="0"/>
              </a:rPr>
              <a:t>Effects of 3-D fields on </a:t>
            </a:r>
            <a:r>
              <a:rPr lang="en-US" sz="1400" b="0" i="0" dirty="0" smtClean="0">
                <a:latin typeface="Arial" charset="0"/>
              </a:rPr>
              <a:t>turbulence</a:t>
            </a:r>
            <a:endParaRPr lang="en-US" b="0" i="0" dirty="0" smtClean="0">
              <a:solidFill>
                <a:schemeClr val="tx1"/>
              </a:solidFill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 smtClean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 smtClean="0">
              <a:latin typeface="Arial" charset="0"/>
            </a:endParaRPr>
          </a:p>
          <a:p>
            <a:pPr marL="223838" indent="-277813">
              <a:buClr>
                <a:srgbClr val="010000"/>
              </a:buClr>
              <a:defRPr/>
            </a:pPr>
            <a:endParaRPr lang="en-US" sz="2200" b="0" i="0" dirty="0" smtClean="0"/>
          </a:p>
          <a:p>
            <a:pPr>
              <a:defRPr/>
            </a:pPr>
            <a:endParaRPr lang="en-US" sz="2200" b="0" i="0" dirty="0" smtClean="0"/>
          </a:p>
          <a:p>
            <a:pPr marL="969963" lvl="2" indent="-279400">
              <a:buClr>
                <a:srgbClr val="010000"/>
              </a:buClr>
              <a:defRPr/>
            </a:pPr>
            <a:endParaRPr lang="en-US" sz="2200" b="0" i="0" dirty="0" smtClean="0">
              <a:latin typeface="Arial" charset="0"/>
            </a:endParaRPr>
          </a:p>
          <a:p>
            <a:pPr marL="169863" indent="-279400">
              <a:buClr>
                <a:srgbClr val="010000"/>
              </a:buClr>
              <a:defRPr/>
            </a:pPr>
            <a:endParaRPr lang="en-US" sz="2200" b="0" i="0" dirty="0"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334000" y="2133600"/>
            <a:ext cx="60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-7048" y="637401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-2</a:t>
            </a:r>
            <a:endParaRPr lang="en-US" dirty="0"/>
          </a:p>
        </p:txBody>
      </p:sp>
      <p:pic>
        <p:nvPicPr>
          <p:cNvPr id="7" name="Picture 6" descr="Screen Shot 2013-02-15 at 5.46.0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995" y="3962400"/>
            <a:ext cx="948018" cy="1143000"/>
          </a:xfrm>
          <a:prstGeom prst="rect">
            <a:avLst/>
          </a:prstGeom>
        </p:spPr>
      </p:pic>
      <p:pic>
        <p:nvPicPr>
          <p:cNvPr id="9" name="Picture 8" descr="Screen Shot 2013-02-15 at 5.45.4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886200"/>
            <a:ext cx="839665" cy="1196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4648200"/>
            <a:ext cx="205740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90000"/>
              </a:lnSpc>
            </a:pPr>
            <a:r>
              <a:rPr lang="en-US" sz="1400" dirty="0" smtClean="0"/>
              <a:t>GPI                SOLT</a:t>
            </a:r>
            <a:endParaRPr lang="en-US" sz="1400" dirty="0"/>
          </a:p>
        </p:txBody>
      </p:sp>
      <p:pic>
        <p:nvPicPr>
          <p:cNvPr id="12" name="Picture 11" descr="Screen Shot 2013-05-09 at 4.17.59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200" y="5277635"/>
            <a:ext cx="1787800" cy="12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8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200" dirty="0" smtClean="0"/>
              <a:t>Standard and snowflake divertor geometries will be combined with radiation for heat flux mitigation and detachment studies</a:t>
            </a:r>
            <a:endParaRPr lang="en-US" sz="2200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 bwMode="auto">
          <a:xfrm>
            <a:off x="2971800" y="1066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/>
              <a:t>R</a:t>
            </a:r>
            <a:r>
              <a:rPr lang="en-US" sz="2000" b="0" i="0" dirty="0" smtClean="0"/>
              <a:t>adiative divertor and snowflake geometry successfully applied in NSTX for heat flux mitigation in high-performance H-modes</a:t>
            </a:r>
          </a:p>
          <a:p>
            <a:pPr lvl="1"/>
            <a:r>
              <a:rPr lang="en-US" sz="1600" b="0" i="0" dirty="0" smtClean="0"/>
              <a:t>Peak divertor heat flux reduced from 6-12 MW/m</a:t>
            </a:r>
            <a:r>
              <a:rPr lang="en-US" sz="1600" b="0" i="0" baseline="30000" dirty="0" smtClean="0"/>
              <a:t>2</a:t>
            </a:r>
            <a:r>
              <a:rPr lang="en-US" sz="1600" b="0" i="0" dirty="0" smtClean="0"/>
              <a:t> to 1-2 MW/m</a:t>
            </a:r>
            <a:r>
              <a:rPr lang="en-US" sz="1600" b="0" i="0" baseline="30000" dirty="0" smtClean="0"/>
              <a:t>2  </a:t>
            </a:r>
            <a:r>
              <a:rPr lang="en-US" sz="1600" b="0" i="0" dirty="0" smtClean="0"/>
              <a:t>while maintaining H98(y,2)~1</a:t>
            </a:r>
          </a:p>
          <a:p>
            <a:pPr lvl="1"/>
            <a:r>
              <a:rPr lang="en-US" sz="1600" b="0" i="0" dirty="0" smtClean="0"/>
              <a:t>In snowflake geometry, heat flux reduced during Type I ELMs</a:t>
            </a:r>
          </a:p>
          <a:p>
            <a:pPr marL="284080" indent="-342858"/>
            <a:endParaRPr lang="en-US" sz="1600" b="0" i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3276600"/>
            <a:ext cx="6172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i="0" dirty="0">
                <a:solidFill>
                  <a:schemeClr val="tx1"/>
                </a:solidFill>
              </a:rPr>
              <a:t>Snowflake </a:t>
            </a:r>
            <a:r>
              <a:rPr lang="en-US" sz="2000" b="0" i="0" dirty="0" smtClean="0">
                <a:solidFill>
                  <a:schemeClr val="tx1"/>
                </a:solidFill>
              </a:rPr>
              <a:t>divertor configuration</a:t>
            </a:r>
          </a:p>
          <a:p>
            <a:pPr marL="630238" lvl="1" indent="-284163">
              <a:buFont typeface="Lucida Grande"/>
              <a:buChar char="–"/>
            </a:pPr>
            <a:r>
              <a:rPr lang="en-US" sz="1600" b="0" i="0" dirty="0" smtClean="0"/>
              <a:t>Second-order null (</a:t>
            </a:r>
            <a:r>
              <a:rPr lang="en-US" sz="1800" b="0" i="0" dirty="0" err="1" smtClean="0"/>
              <a:t>B</a:t>
            </a:r>
            <a:r>
              <a:rPr lang="en-US" sz="1800" b="0" i="0" baseline="-25000" dirty="0" err="1" smtClean="0"/>
              <a:t>p</a:t>
            </a:r>
            <a:r>
              <a:rPr lang="en-US" sz="1800" b="0" i="0" dirty="0" smtClean="0"/>
              <a:t> ~ 0 and grad </a:t>
            </a:r>
            <a:r>
              <a:rPr lang="en-US" sz="1800" b="0" i="0" dirty="0" err="1" smtClean="0"/>
              <a:t>B</a:t>
            </a:r>
            <a:r>
              <a:rPr lang="en-US" sz="1800" b="0" i="0" baseline="-25000" dirty="0" err="1" smtClean="0"/>
              <a:t>p</a:t>
            </a:r>
            <a:r>
              <a:rPr lang="en-US" sz="1800" b="0" i="0" dirty="0" smtClean="0"/>
              <a:t> ~ 0)</a:t>
            </a:r>
          </a:p>
          <a:p>
            <a:pPr marL="630238" lvl="1" indent="-284163">
              <a:buFont typeface="Lucida Grande"/>
              <a:buChar char="–"/>
            </a:pPr>
            <a:r>
              <a:rPr lang="en-US" sz="1600" b="0" i="0" dirty="0" smtClean="0"/>
              <a:t>Predicted divertor and pedestal properties confirmed in TCV, NSTX, and DIII-D</a:t>
            </a:r>
            <a:endParaRPr lang="en-US" sz="1600" b="0" i="0" dirty="0"/>
          </a:p>
          <a:p>
            <a:pPr marL="342900" indent="-342900"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Outstanding questions</a:t>
            </a:r>
          </a:p>
          <a:p>
            <a:pPr marL="630238" lvl="1" indent="-284163">
              <a:buFont typeface="Lucida Grande"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latin typeface="+mn-lt"/>
              </a:rPr>
              <a:t>Real-time </a:t>
            </a:r>
            <a:r>
              <a:rPr lang="en-US" sz="1600" b="0" i="0" dirty="0">
                <a:solidFill>
                  <a:schemeClr val="accent2"/>
                </a:solidFill>
                <a:latin typeface="+mn-lt"/>
              </a:rPr>
              <a:t>m</a:t>
            </a:r>
            <a:r>
              <a:rPr lang="en-US" sz="1600" b="0" i="0" dirty="0" smtClean="0">
                <a:solidFill>
                  <a:schemeClr val="accent2"/>
                </a:solidFill>
                <a:latin typeface="+mn-lt"/>
              </a:rPr>
              <a:t>agnetic control</a:t>
            </a:r>
          </a:p>
          <a:p>
            <a:pPr marL="1087438" lvl="2" indent="-284163">
              <a:buFont typeface="Lucida Grande"/>
              <a:buChar char="–"/>
            </a:pP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nowflake variants, up</a:t>
            </a: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-down symmetric 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 marL="630238" lvl="1" indent="-284163">
              <a:buFont typeface="Lucida Grande"/>
              <a:buChar char="–"/>
            </a:pPr>
            <a:r>
              <a:rPr lang="en-US" sz="1600" b="0" i="0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US" sz="1600" b="0" i="0" dirty="0" smtClean="0">
                <a:solidFill>
                  <a:schemeClr val="accent2"/>
                </a:solidFill>
                <a:latin typeface="+mn-lt"/>
              </a:rPr>
              <a:t>edestal </a:t>
            </a:r>
            <a:r>
              <a:rPr lang="en-US" sz="1600" b="0" i="0" dirty="0">
                <a:solidFill>
                  <a:schemeClr val="accent2"/>
                </a:solidFill>
                <a:latin typeface="+mn-lt"/>
              </a:rPr>
              <a:t>and </a:t>
            </a:r>
            <a:r>
              <a:rPr lang="en-US" sz="1600" b="0" i="0" dirty="0" smtClean="0">
                <a:solidFill>
                  <a:schemeClr val="accent2"/>
                </a:solidFill>
                <a:latin typeface="+mn-lt"/>
              </a:rPr>
              <a:t>ELM stability</a:t>
            </a:r>
          </a:p>
          <a:p>
            <a:pPr marL="630238" lvl="1" indent="-284163">
              <a:buFont typeface="Lucida Grande"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latin typeface="+mn-lt"/>
              </a:rPr>
              <a:t>SOL transport and turbulence</a:t>
            </a:r>
          </a:p>
          <a:p>
            <a:pPr marL="1087438" lvl="2" indent="-284163">
              <a:buFont typeface="Lucida Grande"/>
              <a:buChar char="–"/>
            </a:pP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Flux tube squeezing effects, X</a:t>
            </a: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point </a:t>
            </a: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transport and 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drifts</a:t>
            </a:r>
          </a:p>
          <a:p>
            <a:pPr marL="1087438" lvl="2" indent="-284163">
              <a:buFont typeface="Lucida Grande"/>
              <a:buChar char="–"/>
            </a:pPr>
            <a:r>
              <a:rPr lang="en-US" sz="1400" b="0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-dependent heat transport </a:t>
            </a:r>
          </a:p>
          <a:p>
            <a:pPr marL="1087438" lvl="2" indent="-284163">
              <a:buFont typeface="Lucida Grande"/>
              <a:buChar char="–"/>
            </a:pP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Compatibility </a:t>
            </a: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with 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particle control and high-Z PFCs</a:t>
            </a:r>
          </a:p>
          <a:p>
            <a:pPr marL="1087438" lvl="2" indent="-284163">
              <a:buFont typeface="Lucida Grande"/>
              <a:buChar char="–"/>
            </a:pP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Fluid turbulence and gyro-kinetic code validation</a:t>
            </a:r>
            <a:endParaRPr lang="en-US" sz="1400" b="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9" descr="psi20-sfd-pdd-rev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66800"/>
            <a:ext cx="2667000" cy="221933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795" y="4724400"/>
            <a:ext cx="2753205" cy="17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048000"/>
            <a:ext cx="1695535" cy="135277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 flipV="1">
            <a:off x="6553200" y="4038601"/>
            <a:ext cx="894348" cy="6857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001000" y="4038600"/>
            <a:ext cx="1066800" cy="685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-7048" y="637401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Simulations of snowflake divertor configuration for NSTX-U yield favorable projections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648200" cy="5334000"/>
          </a:xfrm>
        </p:spPr>
        <p:txBody>
          <a:bodyPr/>
          <a:lstStyle/>
          <a:p>
            <a:r>
              <a:rPr lang="en-US" sz="2000" dirty="0" smtClean="0"/>
              <a:t>Significant geometry effects affecting plasma-wetted area, heat transport and radiation</a:t>
            </a:r>
          </a:p>
          <a:p>
            <a:r>
              <a:rPr lang="en-US" sz="2000" dirty="0" smtClean="0"/>
              <a:t>Significant heat flux reduction compatible with </a:t>
            </a:r>
            <a:r>
              <a:rPr lang="en-US" sz="2000" dirty="0" err="1" smtClean="0"/>
              <a:t>cryopump</a:t>
            </a:r>
            <a:r>
              <a:rPr lang="en-US" sz="2000" dirty="0" smtClean="0"/>
              <a:t> operation</a:t>
            </a:r>
          </a:p>
          <a:p>
            <a:pPr lvl="1"/>
            <a:r>
              <a:rPr lang="en-US" sz="1800" dirty="0" smtClean="0"/>
              <a:t>Multi-fluid edge transport model UEDGE with 4 % carbon</a:t>
            </a:r>
            <a:endParaRPr lang="en-US" sz="1800" dirty="0"/>
          </a:p>
          <a:p>
            <a:pPr lvl="1"/>
            <a:r>
              <a:rPr lang="en-US" sz="1800" dirty="0" smtClean="0"/>
              <a:t>for P</a:t>
            </a:r>
            <a:r>
              <a:rPr lang="en-US" sz="1800" baseline="-25000" dirty="0" smtClean="0"/>
              <a:t>NBI</a:t>
            </a:r>
            <a:r>
              <a:rPr lang="en-US" sz="1800" dirty="0" smtClean="0"/>
              <a:t>=12 </a:t>
            </a:r>
            <a:r>
              <a:rPr lang="en-US" sz="1800" dirty="0"/>
              <a:t>MW </a:t>
            </a:r>
            <a:r>
              <a:rPr lang="en-US" sz="1800" dirty="0" smtClean="0"/>
              <a:t>case, peak outer divertor heat flux reduction from 15 MW/m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to 4 MW/m</a:t>
            </a:r>
            <a:r>
              <a:rPr lang="en-US" sz="1800" baseline="30000" dirty="0" smtClean="0"/>
              <a:t>2</a:t>
            </a:r>
          </a:p>
          <a:p>
            <a:pPr lvl="2"/>
            <a:r>
              <a:rPr lang="en-US" sz="1600" dirty="0" smtClean="0"/>
              <a:t>Due to increased plasma-wetted area, heat flux diffusion across longer flux tube length, and radiation</a:t>
            </a:r>
          </a:p>
          <a:p>
            <a:pPr lvl="1"/>
            <a:r>
              <a:rPr lang="en-US" sz="1800" dirty="0" smtClean="0"/>
              <a:t>Inner divertor detached </a:t>
            </a:r>
          </a:p>
          <a:p>
            <a:pPr lvl="1"/>
            <a:r>
              <a:rPr lang="en-US" sz="1800" dirty="0" smtClean="0"/>
              <a:t>Particle removal by </a:t>
            </a:r>
            <a:r>
              <a:rPr lang="en-US" sz="1800" dirty="0" err="1" smtClean="0"/>
              <a:t>cryopump</a:t>
            </a:r>
            <a:r>
              <a:rPr lang="en-US" sz="1800" dirty="0" smtClean="0"/>
              <a:t> results in reduced radiation </a:t>
            </a:r>
          </a:p>
          <a:p>
            <a:pPr marL="915988" lvl="2" indent="-176213"/>
            <a:r>
              <a:rPr lang="en-US" sz="1600" dirty="0" smtClean="0"/>
              <a:t>But still significant heat flux reduction due to geometry</a:t>
            </a:r>
          </a:p>
        </p:txBody>
      </p:sp>
      <p:pic>
        <p:nvPicPr>
          <p:cNvPr id="4" name="Picture 3" descr="iaea12-uedge-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687895"/>
            <a:ext cx="2620505" cy="279415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120840"/>
              </p:ext>
            </p:extLst>
          </p:nvPr>
        </p:nvGraphicFramePr>
        <p:xfrm>
          <a:off x="5410200" y="2286000"/>
          <a:ext cx="35814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</a:tblGrid>
              <a:tr h="3238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Snowflake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X</a:t>
                      </a:r>
                      <a:r>
                        <a:rPr lang="en-US" sz="1400" baseline="0" dirty="0" smtClean="0"/>
                        <a:t> (m)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</a:t>
                      </a:r>
                      <a:r>
                        <a:rPr lang="en-US" sz="1400" baseline="-25000" dirty="0" err="1" smtClean="0"/>
                        <a:t>exp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60-100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r>
                        <a:rPr lang="en-US" sz="1400" baseline="-25000" dirty="0" err="1" smtClean="0"/>
                        <a:t>div</a:t>
                      </a:r>
                      <a:r>
                        <a:rPr lang="en-US" sz="1400" baseline="0" dirty="0" smtClean="0"/>
                        <a:t> (m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0.070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0.128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Screen Shot 2013-02-14 at 12.17.5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049704"/>
            <a:ext cx="1662439" cy="1256704"/>
          </a:xfrm>
          <a:prstGeom prst="rect">
            <a:avLst/>
          </a:prstGeom>
        </p:spPr>
      </p:pic>
      <p:pic>
        <p:nvPicPr>
          <p:cNvPr id="11" name="Picture 10" descr="Screen Shot 2013-02-14 at 12.16.21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040562"/>
            <a:ext cx="1874948" cy="12448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4572000" y="1524000"/>
            <a:ext cx="762000" cy="685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-2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648200" y="3581400"/>
            <a:ext cx="1600200" cy="533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978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5511" y="1219200"/>
            <a:ext cx="354481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Impurity-seeded radiative divertor </a:t>
            </a:r>
            <a:r>
              <a:rPr lang="en-US" sz="2800" dirty="0" smtClean="0"/>
              <a:t>with feedback control is planned for </a:t>
            </a:r>
            <a:r>
              <a:rPr lang="en-US" sz="2800" dirty="0"/>
              <a:t>NSTX-</a:t>
            </a:r>
            <a:r>
              <a:rPr lang="en-US" sz="2800" dirty="0" smtClean="0"/>
              <a:t>U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8361" y="3733800"/>
            <a:ext cx="3336688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638800" cy="5486400"/>
          </a:xfrm>
        </p:spPr>
        <p:txBody>
          <a:bodyPr/>
          <a:lstStyle/>
          <a:p>
            <a:pPr marL="287338" indent="-284163"/>
            <a:r>
              <a:rPr lang="en-US" sz="1800" dirty="0" smtClean="0"/>
              <a:t>Detachment </a:t>
            </a:r>
            <a:r>
              <a:rPr lang="en-US" sz="1800" dirty="0"/>
              <a:t>studies and validation of multi-fluid and gyro-kinetic </a:t>
            </a:r>
            <a:r>
              <a:rPr lang="en-US" sz="1800" dirty="0" smtClean="0"/>
              <a:t>models</a:t>
            </a:r>
          </a:p>
          <a:p>
            <a:pPr marL="687388" lvl="1" indent="-284163"/>
            <a:r>
              <a:rPr lang="en-US" sz="1600" dirty="0" smtClean="0"/>
              <a:t>Single, double null and snowflake </a:t>
            </a:r>
            <a:r>
              <a:rPr lang="en-US" sz="1600" dirty="0" err="1" smtClean="0"/>
              <a:t>divertors</a:t>
            </a:r>
            <a:r>
              <a:rPr lang="en-US" sz="1600" dirty="0" smtClean="0"/>
              <a:t> will be combined with gas seeding</a:t>
            </a:r>
          </a:p>
          <a:p>
            <a:pPr marL="287338" indent="-284163"/>
            <a:r>
              <a:rPr lang="en-US" sz="1800" dirty="0" smtClean="0"/>
              <a:t>Seeding gas choice </a:t>
            </a:r>
            <a:r>
              <a:rPr lang="en-US" sz="1800" dirty="0"/>
              <a:t>dictated by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imp</a:t>
            </a:r>
            <a:r>
              <a:rPr lang="en-US" sz="1800" dirty="0" smtClean="0"/>
              <a:t> </a:t>
            </a:r>
            <a:r>
              <a:rPr lang="en-US" sz="1800" dirty="0"/>
              <a:t>and PFC</a:t>
            </a:r>
          </a:p>
          <a:p>
            <a:pPr lvl="1"/>
            <a:r>
              <a:rPr lang="en-US" sz="1600" dirty="0" smtClean="0"/>
              <a:t>Li</a:t>
            </a:r>
            <a:r>
              <a:rPr lang="en-US" sz="1600" dirty="0"/>
              <a:t>/C </a:t>
            </a:r>
            <a:r>
              <a:rPr lang="en-US" sz="1600" dirty="0" smtClean="0"/>
              <a:t>PFCs compatible with 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CD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Ne, </a:t>
            </a:r>
            <a:r>
              <a:rPr lang="en-US" sz="1600" dirty="0" err="1" smtClean="0"/>
              <a:t>Ar</a:t>
            </a:r>
            <a:r>
              <a:rPr lang="en-US" sz="1600" dirty="0" smtClean="0"/>
              <a:t> seeding</a:t>
            </a:r>
          </a:p>
          <a:p>
            <a:pPr lvl="1"/>
            <a:r>
              <a:rPr lang="en-US" sz="1600" dirty="0"/>
              <a:t>UEDGE simulations show </a:t>
            </a:r>
            <a:r>
              <a:rPr lang="en-US" sz="1600" dirty="0" err="1" smtClean="0"/>
              <a:t>Ar</a:t>
            </a:r>
            <a:r>
              <a:rPr lang="en-US" sz="1600" dirty="0" smtClean="0"/>
              <a:t> most effective </a:t>
            </a:r>
          </a:p>
          <a:p>
            <a:pPr marL="1025525" lvl="2" indent="-222250"/>
            <a:r>
              <a:rPr lang="en-US" sz="1400" dirty="0" smtClean="0"/>
              <a:t>Too much argon causes radiation collapse of pedestal </a:t>
            </a:r>
            <a:endParaRPr lang="en-US" sz="1400" baseline="-25000" dirty="0"/>
          </a:p>
          <a:p>
            <a:r>
              <a:rPr lang="en-US" sz="1800" dirty="0" smtClean="0"/>
              <a:t>Feedback control of divertor detachment via impurity particle balance control</a:t>
            </a:r>
          </a:p>
          <a:p>
            <a:pPr lvl="1"/>
            <a:r>
              <a:rPr lang="en-US" sz="1600" dirty="0" err="1" smtClean="0"/>
              <a:t>Cryopump</a:t>
            </a:r>
            <a:r>
              <a:rPr lang="en-US" sz="1600" dirty="0" smtClean="0"/>
              <a:t> for particle removal 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ivertor gas injectors as actuators</a:t>
            </a:r>
          </a:p>
          <a:p>
            <a:pPr lvl="1"/>
            <a:r>
              <a:rPr lang="en-US" sz="1600" dirty="0" smtClean="0"/>
              <a:t>Real-time control sensors being identified</a:t>
            </a:r>
          </a:p>
          <a:p>
            <a:pPr marL="1087438" lvl="2" indent="-284163"/>
            <a:r>
              <a:rPr lang="en-US" sz="1400" dirty="0"/>
              <a:t>PFC temperature via IR thermography or thermocouple</a:t>
            </a:r>
          </a:p>
          <a:p>
            <a:pPr marL="1087438" lvl="2" indent="-284163"/>
            <a:r>
              <a:rPr lang="en-US" sz="1400" dirty="0"/>
              <a:t>Thermoelectric current between inner and outer </a:t>
            </a:r>
            <a:r>
              <a:rPr lang="en-US" sz="1400" dirty="0" smtClean="0"/>
              <a:t>divertor</a:t>
            </a:r>
            <a:endParaRPr lang="en-US" sz="1400" dirty="0"/>
          </a:p>
          <a:p>
            <a:pPr marL="1087438" lvl="2" indent="-284163"/>
            <a:r>
              <a:rPr lang="en-US" sz="1400" dirty="0"/>
              <a:t>Impurity VUV spectroscopy or </a:t>
            </a:r>
            <a:r>
              <a:rPr lang="en-US" sz="1400" dirty="0" err="1"/>
              <a:t>bolometry</a:t>
            </a:r>
            <a:endParaRPr lang="en-US" sz="1400" dirty="0"/>
          </a:p>
          <a:p>
            <a:pPr marL="1087438" lvl="2" indent="-284163"/>
            <a:r>
              <a:rPr lang="en-US" sz="1400" dirty="0"/>
              <a:t>Neutral gas </a:t>
            </a:r>
            <a:r>
              <a:rPr lang="en-US" sz="1400" dirty="0" smtClean="0"/>
              <a:t>pressure</a:t>
            </a:r>
          </a:p>
          <a:p>
            <a:pPr marL="1087438" lvl="2" indent="-284163"/>
            <a:r>
              <a:rPr lang="en-US" sz="1400" dirty="0" err="1" smtClean="0"/>
              <a:t>Balmer</a:t>
            </a:r>
            <a:r>
              <a:rPr lang="en-US" sz="1400" dirty="0" smtClean="0"/>
              <a:t> / </a:t>
            </a:r>
            <a:r>
              <a:rPr lang="en-US" sz="1400" dirty="0" err="1" smtClean="0"/>
              <a:t>Paschen</a:t>
            </a:r>
            <a:r>
              <a:rPr lang="en-US" sz="1400" dirty="0" smtClean="0"/>
              <a:t> series spectroscopy</a:t>
            </a:r>
            <a:endParaRPr lang="en-US" sz="1800" dirty="0" smtClean="0"/>
          </a:p>
          <a:p>
            <a:pPr marL="1087438" lvl="2" indent="-284163"/>
            <a:endParaRPr lang="en-US" sz="1400" dirty="0" smtClean="0"/>
          </a:p>
          <a:p>
            <a:pPr marL="1087438" lvl="2" indent="-284163"/>
            <a:endParaRPr lang="en-US" sz="1600" dirty="0" smtClean="0"/>
          </a:p>
          <a:p>
            <a:pPr lvl="2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908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Plan for SOL and </a:t>
            </a:r>
            <a:r>
              <a:rPr lang="en-US" sz="2800" smtClean="0"/>
              <a:t>divertor research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4800600"/>
          </a:xfrm>
        </p:spPr>
        <p:txBody>
          <a:bodyPr/>
          <a:lstStyle/>
          <a:p>
            <a:r>
              <a:rPr lang="en-US" sz="1800" dirty="0" smtClean="0"/>
              <a:t>Year </a:t>
            </a:r>
            <a:r>
              <a:rPr lang="en-US" sz="1800" dirty="0"/>
              <a:t>1 of 5 Year Plan</a:t>
            </a:r>
          </a:p>
          <a:p>
            <a:pPr lvl="1"/>
            <a:r>
              <a:rPr lang="en-US" sz="1600" dirty="0" smtClean="0"/>
              <a:t>Continue analysis of SOL </a:t>
            </a:r>
            <a:r>
              <a:rPr lang="en-US" sz="1600" dirty="0"/>
              <a:t>width </a:t>
            </a:r>
            <a:r>
              <a:rPr lang="en-US" sz="1600" dirty="0" smtClean="0"/>
              <a:t>database and comparison with models</a:t>
            </a:r>
            <a:endParaRPr lang="en-US" sz="1600" dirty="0"/>
          </a:p>
          <a:p>
            <a:pPr lvl="1"/>
            <a:r>
              <a:rPr lang="en-US" sz="1600" dirty="0" smtClean="0"/>
              <a:t>Collaboration </a:t>
            </a:r>
            <a:r>
              <a:rPr lang="en-US" sz="1600" dirty="0"/>
              <a:t>with DIII-D on snowflake and radiative divertor experiments</a:t>
            </a:r>
          </a:p>
          <a:p>
            <a:pPr lvl="0"/>
            <a:r>
              <a:rPr lang="en-US" sz="1800" dirty="0" smtClean="0"/>
              <a:t>Years </a:t>
            </a:r>
            <a:r>
              <a:rPr lang="en-US" sz="1800" dirty="0"/>
              <a:t>2-3 of 5 Year Plan</a:t>
            </a:r>
          </a:p>
          <a:p>
            <a:pPr lvl="1">
              <a:buClr>
                <a:srgbClr val="010000"/>
              </a:buClr>
              <a:defRPr/>
            </a:pPr>
            <a:r>
              <a:rPr lang="en-US" sz="1600" dirty="0" smtClean="0"/>
              <a:t>Establish </a:t>
            </a:r>
            <a:r>
              <a:rPr lang="en-US" sz="1600" dirty="0"/>
              <a:t>SOL width </a:t>
            </a:r>
            <a:r>
              <a:rPr lang="en-US" sz="1600" dirty="0" smtClean="0"/>
              <a:t>and divertor database vs</a:t>
            </a:r>
            <a:r>
              <a:rPr lang="en-US" sz="1600" dirty="0"/>
              <a:t>. engineering and physics parameters </a:t>
            </a:r>
          </a:p>
          <a:p>
            <a:pPr lvl="1"/>
            <a:r>
              <a:rPr lang="en-US" sz="1600" dirty="0"/>
              <a:t>Re-establish edge turbulence </a:t>
            </a:r>
            <a:r>
              <a:rPr lang="en-US" sz="1600" dirty="0" smtClean="0"/>
              <a:t>measurements (GPI, BES, cameras, probes)</a:t>
            </a:r>
          </a:p>
          <a:p>
            <a:pPr lvl="1"/>
            <a:r>
              <a:rPr lang="en-US" sz="1600" dirty="0" smtClean="0"/>
              <a:t>Initial </a:t>
            </a:r>
            <a:r>
              <a:rPr lang="en-US" sz="1600" dirty="0"/>
              <a:t>radiative divertor experiments with D</a:t>
            </a:r>
            <a:r>
              <a:rPr lang="en-US" sz="1600" baseline="-25000" dirty="0"/>
              <a:t>2</a:t>
            </a:r>
            <a:r>
              <a:rPr lang="en-US" sz="1600" dirty="0"/>
              <a:t>, CD</a:t>
            </a:r>
            <a:r>
              <a:rPr lang="en-US" sz="1600" baseline="-25000" dirty="0"/>
              <a:t>4</a:t>
            </a:r>
            <a:r>
              <a:rPr lang="en-US" sz="1600" dirty="0"/>
              <a:t> and </a:t>
            </a:r>
            <a:r>
              <a:rPr lang="en-US" sz="1600" dirty="0" err="1"/>
              <a:t>Ar</a:t>
            </a:r>
            <a:r>
              <a:rPr lang="en-US" sz="1600" dirty="0"/>
              <a:t> seeding and </a:t>
            </a:r>
            <a:r>
              <a:rPr lang="en-US" sz="1600" dirty="0" smtClean="0"/>
              <a:t>lithium</a:t>
            </a:r>
          </a:p>
          <a:p>
            <a:pPr lvl="1"/>
            <a:r>
              <a:rPr lang="en-US" sz="1600" dirty="0"/>
              <a:t>Develop </a:t>
            </a:r>
            <a:r>
              <a:rPr lang="en-US" sz="1600" dirty="0" smtClean="0"/>
              <a:t>snowflake divertor magnetic control and assess </a:t>
            </a:r>
            <a:r>
              <a:rPr lang="en-US" sz="1600" dirty="0"/>
              <a:t>pedestal stability, divertor power balance, </a:t>
            </a:r>
            <a:r>
              <a:rPr lang="en-US" sz="1600" dirty="0" smtClean="0"/>
              <a:t>turbulence, </a:t>
            </a:r>
            <a:r>
              <a:rPr lang="en-US" sz="1600" dirty="0"/>
              <a:t>3D fields as functions of engineering </a:t>
            </a:r>
            <a:r>
              <a:rPr lang="en-US" sz="1600" dirty="0" smtClean="0"/>
              <a:t>parameters</a:t>
            </a:r>
            <a:endParaRPr lang="en-US" sz="1600" dirty="0"/>
          </a:p>
          <a:p>
            <a:pPr lvl="1"/>
            <a:r>
              <a:rPr lang="en-US" sz="1600" dirty="0" smtClean="0"/>
              <a:t>Comparison with multi-fluid and gyro-kinetic models </a:t>
            </a:r>
          </a:p>
          <a:p>
            <a:pPr lvl="0"/>
            <a:r>
              <a:rPr lang="en-US" sz="1800" dirty="0" smtClean="0"/>
              <a:t>Years 4-5 </a:t>
            </a:r>
            <a:r>
              <a:rPr lang="en-US" sz="1800" dirty="0"/>
              <a:t>of 5 Year Plan</a:t>
            </a:r>
            <a:endParaRPr lang="en-US" sz="1800" dirty="0" smtClean="0"/>
          </a:p>
          <a:p>
            <a:pPr lvl="1"/>
            <a:r>
              <a:rPr lang="en-US" sz="1600" dirty="0"/>
              <a:t>Compare SOL width data with theoretical models and in the presence of 3D perturbations of various types, e.g. RMP coils, HHFW heating, NBI injection</a:t>
            </a:r>
          </a:p>
          <a:p>
            <a:pPr lvl="1"/>
            <a:r>
              <a:rPr lang="en-US" sz="1600" dirty="0"/>
              <a:t>Combine snowflake configurations with pedestal control scenarios and tools, </a:t>
            </a:r>
            <a:r>
              <a:rPr lang="en-US" sz="1600" dirty="0" err="1" smtClean="0"/>
              <a:t>cryo</a:t>
            </a:r>
            <a:endParaRPr lang="en-US" sz="1600" dirty="0"/>
          </a:p>
          <a:p>
            <a:pPr lvl="1"/>
            <a:r>
              <a:rPr lang="en-US" sz="1600" dirty="0"/>
              <a:t>Implement radiative divertor </a:t>
            </a:r>
            <a:r>
              <a:rPr lang="en-US" sz="1600" dirty="0" smtClean="0"/>
              <a:t>control</a:t>
            </a:r>
            <a:r>
              <a:rPr lang="en-US" sz="1600" dirty="0"/>
              <a:t>, demonstrate long-pulse H-mode scenario </a:t>
            </a:r>
            <a:endParaRPr lang="en-US" sz="1600" dirty="0" smtClean="0"/>
          </a:p>
          <a:p>
            <a:pPr lvl="1"/>
            <a:r>
              <a:rPr lang="en-US" sz="1600" dirty="0" smtClean="0"/>
              <a:t>Develop </a:t>
            </a:r>
            <a:r>
              <a:rPr lang="en-US" sz="1600" dirty="0"/>
              <a:t>experiment-based model projections for ST-</a:t>
            </a:r>
            <a:r>
              <a:rPr lang="en-US" sz="1600" dirty="0" smtClean="0"/>
              <a:t>FNSF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52400" y="57984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277813">
              <a:defRPr/>
            </a:pPr>
            <a:r>
              <a:rPr lang="en-US" sz="1600" b="0" dirty="0">
                <a:latin typeface="Helvetica"/>
                <a:cs typeface="Helvetica"/>
              </a:rPr>
              <a:t>Diagnostics: MPTS, CHERS, BES, GPI, IR cameras, Langmuir probes, spectroscopy</a:t>
            </a:r>
          </a:p>
          <a:p>
            <a:pPr lvl="1"/>
            <a:r>
              <a:rPr lang="en-US" sz="1600" b="0" dirty="0"/>
              <a:t>Incremental: </a:t>
            </a:r>
            <a:r>
              <a:rPr lang="en-US" sz="1600" b="0" dirty="0" smtClean="0"/>
              <a:t>divertor </a:t>
            </a:r>
            <a:r>
              <a:rPr lang="en-US" sz="1600" b="0" dirty="0"/>
              <a:t>Thomson Scattering to provide critical data for model validation for snowflake and radiative detachment studies</a:t>
            </a:r>
          </a:p>
        </p:txBody>
      </p:sp>
    </p:spTree>
    <p:extLst>
      <p:ext uri="{BB962C8B-B14F-4D97-AF65-F5344CB8AC3E}">
        <p14:creationId xmlns:p14="http://schemas.microsoft.com/office/powerpoint/2010/main" xmlns="" val="3424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Boundary </a:t>
            </a:r>
            <a:r>
              <a:rPr lang="en-US" sz="2800" dirty="0">
                <a:latin typeface="Arial" charset="0"/>
              </a:rPr>
              <a:t>Physics program </a:t>
            </a:r>
            <a:r>
              <a:rPr lang="en-US" sz="2800" dirty="0" smtClean="0">
                <a:latin typeface="Arial" charset="0"/>
              </a:rPr>
              <a:t>in NSTX-U contributes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critical </a:t>
            </a:r>
            <a:r>
              <a:rPr lang="en-US" sz="2800" dirty="0">
                <a:latin typeface="Arial" charset="0"/>
              </a:rPr>
              <a:t>research </a:t>
            </a:r>
            <a:r>
              <a:rPr lang="en-US" sz="2800" dirty="0" smtClean="0">
                <a:latin typeface="Arial" charset="0"/>
              </a:rPr>
              <a:t>areas </a:t>
            </a:r>
            <a:r>
              <a:rPr lang="en-US" sz="2800" dirty="0">
                <a:latin typeface="Arial" charset="0"/>
              </a:rPr>
              <a:t>for </a:t>
            </a:r>
            <a:r>
              <a:rPr lang="en-US" sz="2800" dirty="0" smtClean="0">
                <a:latin typeface="Arial" charset="0"/>
              </a:rPr>
              <a:t>FNSF and ITER</a:t>
            </a:r>
            <a:endParaRPr lang="en-US" sz="28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Boundary Physics Thrusts (and outline of the talk)</a:t>
            </a:r>
          </a:p>
          <a:p>
            <a:pPr marL="0" indent="0">
              <a:buNone/>
            </a:pPr>
            <a:endParaRPr lang="en-US" dirty="0" smtClean="0"/>
          </a:p>
          <a:p>
            <a:pPr marL="623888" lvl="1" indent="-34290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BP-1: Assess and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control pedestal structure, edge transport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stability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ELM characterization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control</a:t>
            </a:r>
          </a:p>
          <a:p>
            <a:pPr marL="623888" lvl="2" indent="-342900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23888" lvl="1" indent="-34290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BP-2: Assess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and control divertor heat and particle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fluxes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Divertor heat flux mitigation with impurity seeding and divertor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geometry</a:t>
            </a:r>
          </a:p>
          <a:p>
            <a:pPr marL="623888" lvl="2" indent="-342900"/>
            <a:endParaRPr lang="en-US" dirty="0" smtClean="0"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 smtClean="0"/>
              <a:t>BP-3: Establish </a:t>
            </a:r>
            <a:r>
              <a:rPr lang="en-US" b="1" dirty="0"/>
              <a:t>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Validate </a:t>
            </a:r>
            <a:r>
              <a:rPr lang="en-US" dirty="0" err="1"/>
              <a:t>cryo</a:t>
            </a:r>
            <a:r>
              <a:rPr lang="en-US" dirty="0"/>
              <a:t>-pump physics design, </a:t>
            </a:r>
            <a:r>
              <a:rPr lang="en-US" dirty="0" smtClean="0"/>
              <a:t>assess density control and recycling</a:t>
            </a:r>
            <a:endParaRPr lang="en-US" dirty="0"/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Compare </a:t>
            </a:r>
            <a:r>
              <a:rPr lang="en-US" dirty="0" err="1"/>
              <a:t>cryo</a:t>
            </a:r>
            <a:r>
              <a:rPr lang="en-US" dirty="0"/>
              <a:t> to lithium coatings for </a:t>
            </a:r>
            <a:r>
              <a:rPr lang="en-US" dirty="0" smtClean="0"/>
              <a:t>particle (</a:t>
            </a:r>
            <a:r>
              <a:rPr lang="en-US" dirty="0" err="1" smtClean="0"/>
              <a:t>collisionality</a:t>
            </a:r>
            <a:r>
              <a:rPr lang="en-US" dirty="0" smtClean="0"/>
              <a:t>) control</a:t>
            </a:r>
            <a:endParaRPr lang="en-US" sz="1600" dirty="0"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control in NSTX-U will be accomplished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variety of fueling and exhaust techniques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990600"/>
            <a:ext cx="5562600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/>
              <a:t>Density control goals for </a:t>
            </a:r>
            <a:r>
              <a:rPr lang="en-US" sz="1800" b="0" i="0" dirty="0"/>
              <a:t>NSTX-U: </a:t>
            </a:r>
          </a:p>
          <a:p>
            <a:pPr lvl="1"/>
            <a:r>
              <a:rPr lang="en-US" sz="1800" b="0" i="0" dirty="0" smtClean="0"/>
              <a:t>Lower </a:t>
            </a:r>
            <a:r>
              <a:rPr lang="en-US" sz="1800" b="0" i="0" dirty="0"/>
              <a:t>density to access reduced </a:t>
            </a:r>
            <a:r>
              <a:rPr lang="en-US" sz="1800" b="0" i="0" dirty="0" err="1" smtClean="0"/>
              <a:t>collisionality</a:t>
            </a:r>
            <a:endParaRPr lang="en-US" sz="1800" b="0" i="0" dirty="0" smtClean="0"/>
          </a:p>
          <a:p>
            <a:pPr lvl="2"/>
            <a:r>
              <a:rPr lang="en-US" sz="1600" b="0" i="0" dirty="0" smtClean="0"/>
              <a:t>As low as f</a:t>
            </a:r>
            <a:r>
              <a:rPr lang="en-US" sz="1600" b="0" i="0" baseline="-25000" dirty="0" smtClean="0"/>
              <a:t>G</a:t>
            </a:r>
            <a:r>
              <a:rPr lang="en-US" sz="1600" b="0" i="0" dirty="0" smtClean="0"/>
              <a:t>~0.3-0.5 desired</a:t>
            </a:r>
          </a:p>
          <a:p>
            <a:pPr lvl="1"/>
            <a:r>
              <a:rPr lang="en-US" sz="1800" b="0" i="0" dirty="0" smtClean="0"/>
              <a:t>Need </a:t>
            </a:r>
            <a:r>
              <a:rPr lang="en-US" sz="1800" b="0" i="0" dirty="0"/>
              <a:t>to avoid density </a:t>
            </a:r>
            <a:r>
              <a:rPr lang="en-US" sz="1800" b="0" i="0" dirty="0" smtClean="0"/>
              <a:t>limit in long</a:t>
            </a:r>
            <a:r>
              <a:rPr lang="en-US" sz="1800" b="0" i="0" dirty="0"/>
              <a:t>-pulse shots</a:t>
            </a:r>
          </a:p>
          <a:p>
            <a:pPr lvl="2"/>
            <a:r>
              <a:rPr lang="en-US" sz="1600" b="0" i="0" dirty="0"/>
              <a:t>Greenwald fraction f</a:t>
            </a:r>
            <a:r>
              <a:rPr lang="en-US" sz="1600" b="0" i="0" baseline="-25000" dirty="0"/>
              <a:t>G</a:t>
            </a:r>
            <a:r>
              <a:rPr lang="en-US" sz="1600" b="0" i="0" dirty="0"/>
              <a:t>~0.7-1.0 sufficient for non-inductive </a:t>
            </a:r>
            <a:r>
              <a:rPr lang="en-US" sz="1600" b="0" i="0" dirty="0" smtClean="0"/>
              <a:t>studies</a:t>
            </a:r>
            <a:endParaRPr lang="en-US" sz="1600" b="0" i="0" dirty="0"/>
          </a:p>
          <a:p>
            <a:pPr lvl="1"/>
            <a:r>
              <a:rPr lang="en-US" sz="1800" b="0" i="0" dirty="0"/>
              <a:t>Develop FNSF-relevant pumping </a:t>
            </a:r>
            <a:r>
              <a:rPr lang="en-US" sz="1800" b="0" i="0" dirty="0" smtClean="0"/>
              <a:t>scenarios</a:t>
            </a:r>
          </a:p>
          <a:p>
            <a:r>
              <a:rPr lang="en-US" sz="1800" b="0" i="0" dirty="0"/>
              <a:t>N</a:t>
            </a:r>
            <a:r>
              <a:rPr lang="en-US" sz="1800" b="0" i="0" dirty="0" smtClean="0"/>
              <a:t>ovel </a:t>
            </a:r>
            <a:r>
              <a:rPr lang="en-US" sz="1800" b="0" i="0" dirty="0"/>
              <a:t>and conventional </a:t>
            </a:r>
            <a:r>
              <a:rPr lang="en-US" sz="1800" b="0" i="0" dirty="0" smtClean="0"/>
              <a:t>pumping and fueling techniques for density control</a:t>
            </a:r>
            <a:endParaRPr lang="en-US" sz="1800" b="0" i="0" dirty="0"/>
          </a:p>
          <a:p>
            <a:pPr lvl="1"/>
            <a:r>
              <a:rPr lang="en-US" sz="1800" b="0" i="0" dirty="0"/>
              <a:t>Lithium </a:t>
            </a:r>
            <a:r>
              <a:rPr lang="en-US" sz="1800" b="0" i="0" dirty="0" smtClean="0"/>
              <a:t>coatings for </a:t>
            </a:r>
            <a:r>
              <a:rPr lang="en-US" sz="1800" b="0" i="0" dirty="0"/>
              <a:t>deuterium </a:t>
            </a:r>
            <a:r>
              <a:rPr lang="en-US" sz="1800" b="0" i="0" dirty="0" smtClean="0"/>
              <a:t>pumping</a:t>
            </a:r>
          </a:p>
          <a:p>
            <a:pPr lvl="1"/>
            <a:r>
              <a:rPr lang="en-US" sz="1800" b="0" i="0" dirty="0" err="1" smtClean="0"/>
              <a:t>Cryopumping</a:t>
            </a:r>
            <a:endParaRPr lang="en-US" sz="1800" b="0" i="0" dirty="0" smtClean="0"/>
          </a:p>
          <a:p>
            <a:pPr lvl="1"/>
            <a:r>
              <a:rPr lang="en-US" sz="1800" b="0" i="0" dirty="0" smtClean="0"/>
              <a:t>Conventional and supersonic </a:t>
            </a:r>
            <a:r>
              <a:rPr lang="en-US" sz="1800" b="0" i="0" dirty="0"/>
              <a:t>gas </a:t>
            </a:r>
            <a:r>
              <a:rPr lang="en-US" sz="1800" b="0" i="0" dirty="0" smtClean="0"/>
              <a:t>injectors</a:t>
            </a: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Impurity control goal </a:t>
            </a:r>
            <a:r>
              <a:rPr lang="en-US" sz="1800" b="0" i="0" dirty="0" err="1" smtClean="0">
                <a:solidFill>
                  <a:schemeClr val="tx1"/>
                </a:solidFill>
              </a:rPr>
              <a:t>Z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eff</a:t>
            </a:r>
            <a:r>
              <a:rPr lang="en-US" sz="1800" b="0" i="0" dirty="0" smtClean="0">
                <a:solidFill>
                  <a:schemeClr val="tx1"/>
                </a:solidFill>
              </a:rPr>
              <a:t> ~ 2-2.5</a:t>
            </a:r>
            <a:endParaRPr lang="en-US" sz="1800" b="0" i="0" dirty="0" smtClean="0"/>
          </a:p>
          <a:p>
            <a:pPr lvl="1"/>
            <a:r>
              <a:rPr lang="en-US" sz="1800" b="0" i="0" dirty="0" err="1" smtClean="0"/>
              <a:t>ELMy</a:t>
            </a:r>
            <a:r>
              <a:rPr lang="en-US" sz="1800" b="0" i="0" dirty="0" smtClean="0"/>
              <a:t> </a:t>
            </a:r>
            <a:r>
              <a:rPr lang="en-US" sz="1800" b="0" i="0" dirty="0"/>
              <a:t>H-modes with </a:t>
            </a:r>
            <a:r>
              <a:rPr lang="en-US" sz="1800" b="0" i="0" dirty="0" err="1"/>
              <a:t>boronized</a:t>
            </a:r>
            <a:r>
              <a:rPr lang="en-US" sz="1800" b="0" i="0" dirty="0"/>
              <a:t> carbon PFCs </a:t>
            </a:r>
            <a:endParaRPr lang="en-US" sz="1800" b="0" i="0" dirty="0" smtClean="0"/>
          </a:p>
          <a:p>
            <a:pPr lvl="1"/>
            <a:r>
              <a:rPr lang="en-US" sz="1800" b="0" i="0" dirty="0"/>
              <a:t>ELM-triggering with 3D fields </a:t>
            </a:r>
            <a:r>
              <a:rPr lang="en-US" sz="1800" b="0" i="0" dirty="0" smtClean="0"/>
              <a:t>and lithium granules to </a:t>
            </a:r>
            <a:r>
              <a:rPr lang="en-US" sz="1800" b="0" i="0" dirty="0"/>
              <a:t>expel impurities </a:t>
            </a:r>
            <a:r>
              <a:rPr lang="en-US" sz="1800" b="0" i="0" dirty="0" smtClean="0"/>
              <a:t> in H-modes with lithium</a:t>
            </a:r>
          </a:p>
          <a:p>
            <a:pPr lvl="1"/>
            <a:endParaRPr lang="en-US" sz="1200" b="0" i="0" dirty="0" smtClean="0"/>
          </a:p>
          <a:p>
            <a:pPr lvl="2"/>
            <a:endParaRPr lang="en-US" sz="800" b="0" i="0" dirty="0" smtClean="0"/>
          </a:p>
          <a:p>
            <a:pPr lvl="2"/>
            <a:endParaRPr lang="en-US" b="0" i="0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b="0" i="0" dirty="0">
              <a:solidFill>
                <a:schemeClr val="tx1"/>
              </a:solidFill>
            </a:endParaRPr>
          </a:p>
          <a:p>
            <a:endParaRPr lang="en-US" b="0" i="0" dirty="0"/>
          </a:p>
          <a:p>
            <a:endParaRPr lang="en-US" b="0" i="0" dirty="0" smtClean="0">
              <a:latin typeface="Arial" charset="0"/>
            </a:endParaRPr>
          </a:p>
          <a:p>
            <a:endParaRPr lang="en-US" b="0" i="0" dirty="0" smtClean="0">
              <a:latin typeface="Arial" charset="0"/>
            </a:endParaRPr>
          </a:p>
          <a:p>
            <a:pPr marL="914400" lvl="2" indent="0">
              <a:buFontTx/>
              <a:buNone/>
            </a:pPr>
            <a:endParaRPr lang="en-US" b="0" i="0" dirty="0">
              <a:latin typeface="Arial" charset="0"/>
            </a:endParaRPr>
          </a:p>
        </p:txBody>
      </p:sp>
      <p:pic>
        <p:nvPicPr>
          <p:cNvPr id="8" name="Picture 7" descr="plot_sig_133820-mod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199" y="1219200"/>
            <a:ext cx="3346239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3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ryo</a:t>
            </a:r>
            <a:r>
              <a:rPr lang="en-US" dirty="0"/>
              <a:t>-</a:t>
            </a:r>
            <a:r>
              <a:rPr lang="en-US" dirty="0" smtClean="0"/>
              <a:t>pump will be key for density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collisionality</a:t>
            </a:r>
            <a:r>
              <a:rPr lang="en-US" dirty="0" smtClean="0"/>
              <a:t> control in Years 4-5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066800"/>
            <a:ext cx="36576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b="0" i="0" dirty="0" err="1"/>
              <a:t>Cryo</a:t>
            </a:r>
            <a:r>
              <a:rPr lang="en-US" sz="2000" b="0" i="0" dirty="0"/>
              <a:t>-pump is proven technology for plasma density control</a:t>
            </a:r>
          </a:p>
          <a:p>
            <a:pPr lvl="1">
              <a:defRPr/>
            </a:pPr>
            <a:r>
              <a:rPr lang="en-US" sz="1800" b="0" i="0" dirty="0" smtClean="0"/>
              <a:t>NSTX</a:t>
            </a:r>
            <a:r>
              <a:rPr lang="en-US" sz="1800" b="0" i="0" dirty="0"/>
              <a:t>-U design is similar to DIII-D </a:t>
            </a:r>
          </a:p>
          <a:p>
            <a:pPr lvl="1">
              <a:defRPr/>
            </a:pPr>
            <a:r>
              <a:rPr lang="en-US" sz="1800" b="0" i="0" dirty="0" smtClean="0"/>
              <a:t>Need </a:t>
            </a:r>
            <a:r>
              <a:rPr lang="en-US" sz="1800" b="0" i="0" dirty="0"/>
              <a:t>plenum pressure of 0.6 </a:t>
            </a:r>
            <a:r>
              <a:rPr lang="en-US" sz="1800" b="0" i="0" dirty="0" err="1"/>
              <a:t>mTorr</a:t>
            </a:r>
            <a:r>
              <a:rPr lang="en-US" sz="1800" b="0" i="0" dirty="0"/>
              <a:t> to pump </a:t>
            </a:r>
            <a:r>
              <a:rPr lang="en-US" sz="1800" b="0" i="0" dirty="0" smtClean="0"/>
              <a:t>NBI input</a:t>
            </a:r>
            <a:endParaRPr lang="en-US" sz="1800" b="0" i="0" dirty="0"/>
          </a:p>
          <a:p>
            <a:pPr lvl="1">
              <a:defRPr/>
            </a:pPr>
            <a:endParaRPr lang="en-US" b="0" i="0" dirty="0" smtClean="0">
              <a:latin typeface="Arial" charset="0"/>
            </a:endParaRPr>
          </a:p>
          <a:p>
            <a:endParaRPr lang="en-US" b="0" i="0" dirty="0" smtClean="0">
              <a:latin typeface="Arial" charset="0"/>
            </a:endParaRPr>
          </a:p>
          <a:p>
            <a:pPr marL="914400" lvl="2" indent="0">
              <a:buFontTx/>
              <a:buNone/>
            </a:pPr>
            <a:endParaRPr lang="en-US" b="0" i="0" dirty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81400"/>
            <a:ext cx="62484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2000" b="0" i="0" dirty="0"/>
          </a:p>
          <a:p>
            <a:r>
              <a:rPr lang="en-US" sz="1800" b="0" i="0" dirty="0"/>
              <a:t>P</a:t>
            </a:r>
            <a:r>
              <a:rPr lang="en-US" sz="1800" b="0" i="0" dirty="0" smtClean="0"/>
              <a:t>ressures </a:t>
            </a:r>
            <a:r>
              <a:rPr lang="en-US" sz="1800" b="0" i="0" dirty="0"/>
              <a:t>&gt;1 </a:t>
            </a:r>
            <a:r>
              <a:rPr lang="en-US" sz="1800" b="0" i="0" dirty="0" err="1"/>
              <a:t>mTorr</a:t>
            </a:r>
            <a:r>
              <a:rPr lang="en-US" sz="1800" b="0" i="0" dirty="0"/>
              <a:t> can be reached over wide range of plasma shapes and SOL widths </a:t>
            </a:r>
          </a:p>
          <a:p>
            <a:pPr lvl="1">
              <a:defRPr/>
            </a:pPr>
            <a:r>
              <a:rPr lang="en-US" sz="1600" b="0" i="0" dirty="0" smtClean="0"/>
              <a:t>Semi</a:t>
            </a:r>
            <a:r>
              <a:rPr lang="en-US" sz="1600" b="0" i="0" dirty="0"/>
              <a:t>-analytic pumping model used to optimize plenum </a:t>
            </a:r>
            <a:r>
              <a:rPr lang="en-US" sz="1600" b="0" i="0" dirty="0" smtClean="0"/>
              <a:t>geometry</a:t>
            </a:r>
          </a:p>
          <a:p>
            <a:r>
              <a:rPr lang="en-US" sz="1800" b="0" i="0" dirty="0" smtClean="0"/>
              <a:t>Optimized </a:t>
            </a:r>
            <a:r>
              <a:rPr lang="en-US" sz="1800" b="0" i="0" dirty="0"/>
              <a:t>plenum geometry can pump </a:t>
            </a:r>
            <a:r>
              <a:rPr lang="en-US" sz="1800" b="0" i="0" dirty="0" smtClean="0"/>
              <a:t>conventional </a:t>
            </a:r>
            <a:r>
              <a:rPr lang="en-US" sz="1800" b="0" i="0" dirty="0"/>
              <a:t>and snowflake </a:t>
            </a:r>
            <a:r>
              <a:rPr lang="en-US" sz="1800" b="0" i="0" dirty="0" err="1"/>
              <a:t>divertors</a:t>
            </a:r>
            <a:r>
              <a:rPr lang="en-US" sz="1800" b="0" i="0" dirty="0"/>
              <a:t> over a range of R</a:t>
            </a:r>
            <a:r>
              <a:rPr lang="en-US" sz="1800" b="0" i="0" baseline="-25000" dirty="0"/>
              <a:t>OSP</a:t>
            </a:r>
            <a:r>
              <a:rPr lang="en-US" sz="1800" b="0" i="0" dirty="0"/>
              <a:t>, </a:t>
            </a:r>
            <a:r>
              <a:rPr lang="en-US" sz="1800" b="0" i="0" dirty="0" err="1"/>
              <a:t>I</a:t>
            </a:r>
            <a:r>
              <a:rPr lang="en-US" sz="1800" b="0" i="0" baseline="-25000" dirty="0" err="1"/>
              <a:t>p</a:t>
            </a:r>
            <a:r>
              <a:rPr lang="en-US" sz="1800" b="0" i="0" dirty="0"/>
              <a:t> </a:t>
            </a:r>
          </a:p>
          <a:p>
            <a:pPr lvl="1"/>
            <a:r>
              <a:rPr lang="en-US" sz="1600" b="0" i="0" dirty="0"/>
              <a:t>Cannot </a:t>
            </a:r>
            <a:r>
              <a:rPr lang="en-US" sz="1600" b="0" i="0" dirty="0" smtClean="0"/>
              <a:t>sustain </a:t>
            </a:r>
            <a:r>
              <a:rPr lang="en-US" sz="1600" b="0" i="0" dirty="0" err="1" smtClean="0"/>
              <a:t>f</a:t>
            </a:r>
            <a:r>
              <a:rPr lang="en-US" sz="1600" b="0" i="0" baseline="-25000" dirty="0" err="1" smtClean="0"/>
              <a:t>G</a:t>
            </a:r>
            <a:r>
              <a:rPr lang="en-US" sz="1600" b="0" i="0" dirty="0" smtClean="0"/>
              <a:t> </a:t>
            </a:r>
            <a:r>
              <a:rPr lang="en-US" sz="1600" b="0" i="0" dirty="0"/>
              <a:t>&lt; 1 </a:t>
            </a:r>
            <a:r>
              <a:rPr lang="en-US" sz="1600" b="0" i="0" dirty="0" smtClean="0"/>
              <a:t>at 2 MA </a:t>
            </a:r>
            <a:r>
              <a:rPr lang="en-US" sz="1600" b="0" i="0" dirty="0" smtClean="0"/>
              <a:t>with </a:t>
            </a:r>
            <a:r>
              <a:rPr lang="en-US" sz="1600" b="0" i="0" dirty="0" smtClean="0"/>
              <a:t>standard divertor</a:t>
            </a:r>
          </a:p>
          <a:p>
            <a:pPr lvl="1"/>
            <a:r>
              <a:rPr lang="en-US" sz="1600" b="0" i="0" dirty="0" smtClean="0"/>
              <a:t>High snowflake flux </a:t>
            </a:r>
            <a:r>
              <a:rPr lang="en-US" sz="1600" b="0" i="0" dirty="0"/>
              <a:t>expansion </a:t>
            </a:r>
            <a:r>
              <a:rPr lang="en-US" sz="1600" b="0" i="0" dirty="0" smtClean="0"/>
              <a:t>results in better pumping</a:t>
            </a:r>
            <a:endParaRPr lang="en-US" sz="1600" b="0" i="0" dirty="0"/>
          </a:p>
          <a:p>
            <a:endParaRPr lang="en-US" b="0" i="0" dirty="0" smtClean="0">
              <a:latin typeface="Arial" charset="0"/>
            </a:endParaRPr>
          </a:p>
          <a:p>
            <a:endParaRPr lang="en-US" b="0" i="0" dirty="0" smtClean="0">
              <a:latin typeface="Arial" charset="0"/>
            </a:endParaRPr>
          </a:p>
          <a:p>
            <a:pPr marL="914400" lvl="2" indent="0">
              <a:buFontTx/>
              <a:buNone/>
            </a:pPr>
            <a:endParaRPr lang="en-US" b="0" i="0" dirty="0">
              <a:latin typeface="Arial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5" t="2023" r="15429" b="23984"/>
          <a:stretch/>
        </p:blipFill>
        <p:spPr bwMode="auto">
          <a:xfrm>
            <a:off x="3810000" y="990600"/>
            <a:ext cx="2360612" cy="30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29600" y="1066800"/>
            <a:ext cx="97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/>
              <a:t>Greenwald</a:t>
            </a:r>
          </a:p>
          <a:p>
            <a:r>
              <a:rPr lang="en-US" i="0" dirty="0" smtClean="0"/>
              <a:t>fraction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879592" y="2667000"/>
            <a:ext cx="246888" cy="246888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352800"/>
            <a:ext cx="1278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 err="1">
                <a:solidFill>
                  <a:srgbClr val="FF0000"/>
                </a:solidFill>
              </a:rPr>
              <a:t>Cryo</a:t>
            </a:r>
            <a:r>
              <a:rPr lang="en-US" sz="1600" i="0" dirty="0">
                <a:solidFill>
                  <a:srgbClr val="FF0000"/>
                </a:solidFill>
              </a:rPr>
              <a:t>-pump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019800" y="29718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338009" y="1417320"/>
            <a:ext cx="977191" cy="307777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Standard: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5205" y="3962400"/>
            <a:ext cx="1086195" cy="307777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Snowflake: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Plan for particle control research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410200"/>
          </a:xfrm>
        </p:spPr>
        <p:txBody>
          <a:bodyPr/>
          <a:lstStyle/>
          <a:p>
            <a:pPr lvl="0"/>
            <a:r>
              <a:rPr lang="en-US" sz="2000" dirty="0" smtClean="0"/>
              <a:t>Years 1-</a:t>
            </a:r>
            <a:r>
              <a:rPr lang="en-US" sz="2000" dirty="0"/>
              <a:t>3 of 5 Year </a:t>
            </a:r>
            <a:r>
              <a:rPr lang="en-US" sz="2000" dirty="0" smtClean="0"/>
              <a:t>Plan</a:t>
            </a:r>
          </a:p>
          <a:p>
            <a:pPr lvl="1"/>
            <a:r>
              <a:rPr lang="en-US" sz="1800" dirty="0"/>
              <a:t>(Year 1</a:t>
            </a:r>
            <a:r>
              <a:rPr lang="en-US" sz="1800" dirty="0" smtClean="0"/>
              <a:t>) Complete </a:t>
            </a:r>
            <a:r>
              <a:rPr lang="en-US" sz="1800" dirty="0" err="1"/>
              <a:t>cryopump</a:t>
            </a:r>
            <a:r>
              <a:rPr lang="en-US" sz="1800" dirty="0"/>
              <a:t> </a:t>
            </a:r>
            <a:r>
              <a:rPr lang="en-US" sz="1800" smtClean="0"/>
              <a:t>physics design</a:t>
            </a:r>
            <a:endParaRPr lang="en-US" sz="1800" dirty="0" smtClean="0"/>
          </a:p>
          <a:p>
            <a:pPr lvl="1"/>
            <a:r>
              <a:rPr lang="en-US" sz="1800" dirty="0" smtClean="0"/>
              <a:t>Perform engineering design and installation</a:t>
            </a:r>
          </a:p>
          <a:p>
            <a:pPr lvl="1"/>
            <a:r>
              <a:rPr lang="en-US" sz="1800" dirty="0" smtClean="0"/>
              <a:t>Validate </a:t>
            </a:r>
            <a:r>
              <a:rPr lang="en-US" sz="1800" dirty="0" err="1"/>
              <a:t>cryopump</a:t>
            </a:r>
            <a:r>
              <a:rPr lang="en-US" sz="1800" dirty="0"/>
              <a:t> physics design </a:t>
            </a:r>
            <a:r>
              <a:rPr lang="en-US" sz="1800" dirty="0" smtClean="0"/>
              <a:t>by </a:t>
            </a:r>
            <a:r>
              <a:rPr lang="en-US" sz="1800" dirty="0"/>
              <a:t>comparing with </a:t>
            </a:r>
            <a:r>
              <a:rPr lang="en-US" sz="1800" dirty="0" smtClean="0"/>
              <a:t>initial experiments</a:t>
            </a:r>
            <a:endParaRPr lang="en-US" sz="1800" dirty="0"/>
          </a:p>
          <a:p>
            <a:pPr lvl="1"/>
            <a:r>
              <a:rPr lang="en-US" sz="1800" dirty="0"/>
              <a:t>Assess </a:t>
            </a:r>
            <a:r>
              <a:rPr lang="en-US" sz="1800" dirty="0" smtClean="0"/>
              <a:t>lithium </a:t>
            </a:r>
            <a:r>
              <a:rPr lang="en-US" sz="1800" dirty="0"/>
              <a:t>conditioning </a:t>
            </a:r>
            <a:r>
              <a:rPr lang="en-US" sz="1800" dirty="0" smtClean="0"/>
              <a:t>for density </a:t>
            </a:r>
            <a:r>
              <a:rPr lang="en-US" sz="1800" dirty="0"/>
              <a:t>and impurity </a:t>
            </a:r>
            <a:r>
              <a:rPr lang="en-US" sz="1800" dirty="0" smtClean="0"/>
              <a:t>control</a:t>
            </a:r>
          </a:p>
          <a:p>
            <a:pPr lvl="1"/>
            <a:r>
              <a:rPr lang="en-US" sz="1800" dirty="0" smtClean="0"/>
              <a:t>Assess </a:t>
            </a:r>
            <a:r>
              <a:rPr lang="en-US" sz="1800" dirty="0"/>
              <a:t>lithium coating lifetimes and interaction with ion </a:t>
            </a:r>
            <a:r>
              <a:rPr lang="en-US" sz="1800" dirty="0" smtClean="0"/>
              <a:t>fluxes</a:t>
            </a:r>
          </a:p>
          <a:p>
            <a:pPr lvl="1"/>
            <a:r>
              <a:rPr lang="en-US" sz="1800" dirty="0" smtClean="0"/>
              <a:t>Compare </a:t>
            </a:r>
            <a:r>
              <a:rPr lang="en-US" sz="1800" dirty="0" err="1" smtClean="0"/>
              <a:t>boronized</a:t>
            </a:r>
            <a:r>
              <a:rPr lang="en-US" sz="1800" dirty="0" smtClean="0"/>
              <a:t> </a:t>
            </a:r>
            <a:r>
              <a:rPr lang="en-US" sz="1800" dirty="0"/>
              <a:t>and lithium-coated graphite plasma-facing </a:t>
            </a:r>
            <a:r>
              <a:rPr lang="en-US" sz="1800" dirty="0" err="1" smtClean="0"/>
              <a:t>componenets</a:t>
            </a:r>
            <a:r>
              <a:rPr lang="en-US" sz="1800" dirty="0" smtClean="0"/>
              <a:t> </a:t>
            </a:r>
          </a:p>
          <a:p>
            <a:pPr lvl="2"/>
            <a:r>
              <a:rPr lang="en-US" sz="1600" dirty="0" smtClean="0"/>
              <a:t>Perform </a:t>
            </a:r>
            <a:r>
              <a:rPr lang="en-US" sz="1600" dirty="0"/>
              <a:t>local </a:t>
            </a:r>
            <a:r>
              <a:rPr lang="en-US" sz="1600" dirty="0" err="1"/>
              <a:t>hydrogenic</a:t>
            </a:r>
            <a:r>
              <a:rPr lang="en-US" sz="1600" dirty="0"/>
              <a:t> recycling and particle balance measurements </a:t>
            </a:r>
            <a:r>
              <a:rPr lang="en-US" sz="1600" dirty="0" smtClean="0"/>
              <a:t>in </a:t>
            </a:r>
            <a:r>
              <a:rPr lang="en-US" sz="1600" dirty="0"/>
              <a:t>the upper and lower divertor areas, and main </a:t>
            </a:r>
            <a:r>
              <a:rPr lang="en-US" sz="1600" dirty="0" smtClean="0"/>
              <a:t>wall</a:t>
            </a:r>
          </a:p>
          <a:p>
            <a:pPr lvl="0"/>
            <a:r>
              <a:rPr lang="en-US" sz="2000" dirty="0" smtClean="0"/>
              <a:t>Years 4-5 of 5 Year Plan</a:t>
            </a:r>
          </a:p>
          <a:p>
            <a:pPr lvl="1"/>
            <a:r>
              <a:rPr lang="en-US" sz="1800" dirty="0" smtClean="0"/>
              <a:t>Characterize </a:t>
            </a:r>
            <a:r>
              <a:rPr lang="en-US" sz="1800" dirty="0"/>
              <a:t>performance of </a:t>
            </a:r>
            <a:r>
              <a:rPr lang="en-US" sz="1800" dirty="0" err="1" smtClean="0"/>
              <a:t>cryopump</a:t>
            </a:r>
            <a:r>
              <a:rPr lang="en-US" sz="1800" dirty="0" smtClean="0"/>
              <a:t>, compare </a:t>
            </a:r>
            <a:r>
              <a:rPr lang="en-US" sz="1800" dirty="0"/>
              <a:t>with design calculations, and </a:t>
            </a:r>
            <a:r>
              <a:rPr lang="en-US" sz="1800" dirty="0" smtClean="0"/>
              <a:t>with </a:t>
            </a:r>
            <a:r>
              <a:rPr lang="en-US" sz="1800" dirty="0"/>
              <a:t>lithium conditioning</a:t>
            </a:r>
          </a:p>
          <a:p>
            <a:pPr lvl="1"/>
            <a:r>
              <a:rPr lang="en-US" sz="1800" dirty="0"/>
              <a:t>Assess pump performance with metallic </a:t>
            </a:r>
            <a:r>
              <a:rPr lang="en-US" sz="1800" dirty="0" smtClean="0"/>
              <a:t>PFCs</a:t>
            </a:r>
            <a:endParaRPr lang="en-US" sz="1800" dirty="0"/>
          </a:p>
          <a:p>
            <a:pPr lvl="1"/>
            <a:r>
              <a:rPr lang="en-US" sz="1800" dirty="0" smtClean="0"/>
              <a:t>Develop </a:t>
            </a:r>
            <a:r>
              <a:rPr lang="en-US" sz="1800" dirty="0"/>
              <a:t>scenarios use the </a:t>
            </a:r>
            <a:r>
              <a:rPr lang="en-US" sz="1800" dirty="0" err="1"/>
              <a:t>cryo</a:t>
            </a:r>
            <a:r>
              <a:rPr lang="en-US" sz="1800" dirty="0"/>
              <a:t>-pump for deuterium control while maintaining ELMs for impurity </a:t>
            </a:r>
            <a:r>
              <a:rPr lang="en-US" sz="1800" dirty="0" smtClean="0"/>
              <a:t>flushing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Boundary program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will advance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pedestal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physics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and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power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and particle handling in NSTX-U for ST-FNSF, ITER</a:t>
            </a:r>
          </a:p>
        </p:txBody>
      </p:sp>
      <p:sp>
        <p:nvSpPr>
          <p:cNvPr id="48132" name="Content Placeholder 2"/>
          <p:cNvSpPr>
            <a:spLocks/>
          </p:cNvSpPr>
          <p:nvPr/>
        </p:nvSpPr>
        <p:spPr bwMode="auto">
          <a:xfrm>
            <a:off x="228600" y="1371600"/>
            <a:ext cx="876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2400" b="0" i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edestal physics: test consistency with peeling ballooning, and test applicability of kinetic ballooning 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2000" b="0" i="0" dirty="0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Use lithium conditioning, granules, and 3D fields as a way to manipulate the density and pressure profile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Power and particle handling: further develop snowflake and </a:t>
            </a:r>
            <a:r>
              <a:rPr lang="en-US" sz="2400" b="0" i="0" dirty="0" err="1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radiative</a:t>
            </a:r>
            <a:r>
              <a:rPr lang="en-US" sz="2400" b="0" i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divertors</a:t>
            </a:r>
            <a:endParaRPr lang="en-US" sz="2400" b="0" i="0" dirty="0" smtClean="0">
              <a:solidFill>
                <a:srgbClr val="000000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2000" b="0" i="0" dirty="0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Test key predictions of snowflake configuration, and evaluate synergy with radiative </a:t>
            </a:r>
            <a:r>
              <a:rPr lang="en-US" sz="2000" b="0" i="0" dirty="0" err="1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divertors</a:t>
            </a:r>
            <a:r>
              <a:rPr lang="en-US" sz="2000" b="0" i="0" dirty="0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, graphite and high-Z plasma facing components, and </a:t>
            </a:r>
            <a:r>
              <a:rPr lang="en-US" sz="2000" b="0" i="0" dirty="0" err="1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cryopumping</a:t>
            </a:r>
            <a:endParaRPr lang="en-US" sz="2000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1" charset="0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Li and </a:t>
            </a:r>
            <a:r>
              <a:rPr lang="en-US" sz="2400" b="0" i="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cryopump</a:t>
            </a:r>
            <a:r>
              <a:rPr lang="en-US" sz="2400" b="0" i="0" dirty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to achieve </a:t>
            </a:r>
            <a:r>
              <a:rPr lang="en-US" sz="2400" b="0" i="0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stationary density </a:t>
            </a:r>
            <a:r>
              <a:rPr lang="en-US" sz="2400" b="0" i="0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and low </a:t>
            </a:r>
            <a:r>
              <a:rPr lang="en-US" sz="2400" b="0" i="0" dirty="0" err="1" smtClean="0">
                <a:solidFill>
                  <a:schemeClr val="tx1"/>
                </a:solidFill>
              </a:rPr>
              <a:t>Z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eff</a:t>
            </a:r>
            <a:endParaRPr lang="en-US" sz="2400" b="0" i="0" dirty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eaLnBrk="0" hangingPunct="0">
              <a:spcBef>
                <a:spcPct val="20000"/>
              </a:spcBef>
              <a:buFont typeface="Lucida Grande" pitchFamily="1" charset="0"/>
              <a:buChar char="-"/>
            </a:pPr>
            <a:r>
              <a:rPr lang="en-US" sz="2000" b="0" i="0" dirty="0" smtClean="0"/>
              <a:t>Up </a:t>
            </a:r>
            <a:r>
              <a:rPr lang="en-US" sz="2000" b="0" i="0" dirty="0"/>
              <a:t>to an order of magnitude reduction in </a:t>
            </a:r>
            <a:r>
              <a:rPr lang="en-US" sz="2000" b="0" i="0" dirty="0">
                <a:sym typeface="Symbol"/>
              </a:rPr>
              <a:t>* compared to </a:t>
            </a:r>
            <a:r>
              <a:rPr lang="en-US" sz="2000" b="0" i="0" dirty="0" smtClean="0">
                <a:sym typeface="Symbol"/>
              </a:rPr>
              <a:t>NSTX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endParaRPr lang="en-US" sz="2000" b="0" i="0" dirty="0" smtClean="0">
              <a:solidFill>
                <a:srgbClr val="1822CD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Boundary Physics Program provides broad support for the NSTX-U 5 year plan goals  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Longer-term</a:t>
            </a:r>
            <a:r>
              <a:rPr kumimoji="0" lang="en-US" sz="2400" b="1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 (5-10 year) </a:t>
            </a:r>
            <a:r>
              <a:rPr lang="en-US" sz="240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goal</a:t>
            </a:r>
            <a:r>
              <a:rPr kumimoji="0" lang="en-US" sz="2400" b="1" i="0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: </a:t>
            </a:r>
          </a:p>
          <a:p>
            <a:pPr lvl="0" algn="ctr" eaLnBrk="0" hangingPunct="0"/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Integrate 100% non-inductive + high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b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 and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j-ea"/>
                <a:cs typeface="Calibri" pitchFamily="34" charset="0"/>
              </a:rPr>
              <a:t>t</a:t>
            </a:r>
            <a:r>
              <a:rPr kumimoji="0" lang="en-US" sz="22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E</a:t>
            </a:r>
            <a:r>
              <a:rPr lang="en-US" sz="2200" i="0" kern="0" dirty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Calibri" pitchFamily="34" charset="0"/>
              </a:rPr>
              <a:t> +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divertor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" pitchFamily="34" charset="0"/>
              </a:rPr>
              <a:t> solution + metal walls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143000"/>
            <a:ext cx="8839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11430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Demonstrate 100%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non-inductive sustainment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at performance that extrapolates to ≥ 1MW/m</a:t>
            </a:r>
            <a:r>
              <a:rPr kumimoji="0" lang="en-US" sz="23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2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neutron wall loading in FNSF</a:t>
            </a: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3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2300" b="0" i="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Access r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educed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*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and high-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b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combined with ability to vary q and rotation to dramatically extend ST physics understanding</a:t>
            </a: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 and understand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non-inductive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start-up and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ramp-up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/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(overdrive) to project to ST-FNSF with small/no solenoid</a:t>
            </a: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 and utilize high-flux-expansion snowflake divertor </a:t>
            </a:r>
            <a:br>
              <a:rPr kumimoji="0" lang="en-US" sz="23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3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and radiative detachment for mitigating high heat fluxes</a:t>
            </a: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Begin to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assess high-Z PFCs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+ liquid lithium to develop high-duty-factor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integrated PMI solutions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for next-steps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2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Planned NSTX-U facility upgrades enable access to new parameter space and unique capabilities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9292219"/>
              </p:ext>
            </p:extLst>
          </p:nvPr>
        </p:nvGraphicFramePr>
        <p:xfrm>
          <a:off x="533400" y="1047038"/>
          <a:ext cx="8077200" cy="538499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43200"/>
                <a:gridCol w="1295400"/>
                <a:gridCol w="4038600"/>
              </a:tblGrid>
              <a:tr h="7830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Planned upgrades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NSTX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NSTX-U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Operations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Boundary Physics area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5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NBI</a:t>
                      </a:r>
                      <a:r>
                        <a:rPr lang="en-US" sz="1600" dirty="0" smtClean="0"/>
                        <a:t> = 5 </a:t>
                      </a:r>
                      <a:r>
                        <a:rPr lang="en-US" sz="1600" baseline="0" dirty="0" smtClean="0">
                          <a:sym typeface="Wingdings"/>
                        </a:rPr>
                        <a:t> </a:t>
                      </a:r>
                      <a:r>
                        <a:rPr lang="en-US" sz="1600" dirty="0" smtClean="0"/>
                        <a:t>12 MW (5 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     7.5 </a:t>
                      </a:r>
                      <a:r>
                        <a:rPr lang="en-US" sz="1600" baseline="0" dirty="0" smtClean="0">
                          <a:sym typeface="Wingdings"/>
                        </a:rPr>
                        <a:t></a:t>
                      </a:r>
                      <a:r>
                        <a:rPr lang="en-US" sz="1600" dirty="0" smtClean="0"/>
                        <a:t>15 MW (1.5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Pedestal structure and ELM stability, L-H, divertor heat flux (12 </a:t>
                      </a:r>
                      <a:r>
                        <a:rPr lang="en-US" sz="1600" baseline="0" dirty="0" smtClean="0">
                          <a:sym typeface="Wingdings"/>
                        </a:rPr>
                        <a:t> 15-20 MW/m</a:t>
                      </a:r>
                      <a:r>
                        <a:rPr lang="en-US" sz="1600" baseline="30000" dirty="0" smtClean="0">
                          <a:sym typeface="Wingdings"/>
                        </a:rPr>
                        <a:t>2</a:t>
                      </a:r>
                      <a:r>
                        <a:rPr lang="en-US" sz="1600" baseline="0" dirty="0" smtClean="0">
                          <a:sym typeface="Wingding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P/R ~ </a:t>
                      </a:r>
                      <a:r>
                        <a:rPr lang="en-US" sz="1600" baseline="0" dirty="0" smtClean="0"/>
                        <a:t>10 </a:t>
                      </a:r>
                      <a:r>
                        <a:rPr lang="en-US" sz="1600" baseline="0" dirty="0" smtClean="0">
                          <a:sym typeface="Wingdings"/>
                        </a:rPr>
                        <a:t> 20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P/S  ~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0.2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0.4</a:t>
                      </a:r>
                      <a:endParaRPr lang="en-US" sz="1600" dirty="0" smtClean="0"/>
                    </a:p>
                  </a:txBody>
                  <a:tcPr/>
                </a:tc>
              </a:tr>
              <a:tr h="55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I</a:t>
                      </a:r>
                      <a:r>
                        <a:rPr lang="en-US" sz="1600" baseline="-25000" dirty="0" err="1" smtClean="0"/>
                        <a:t>p</a:t>
                      </a:r>
                      <a:r>
                        <a:rPr lang="en-US" sz="1600" dirty="0" smtClean="0"/>
                        <a:t>  = 1.3 </a:t>
                      </a:r>
                      <a:r>
                        <a:rPr lang="en-US" sz="1600" baseline="0" dirty="0" smtClean="0">
                          <a:sym typeface="Wingdings"/>
                        </a:rPr>
                        <a:t> </a:t>
                      </a:r>
                      <a:r>
                        <a:rPr lang="en-US" sz="1600" dirty="0" smtClean="0"/>
                        <a:t>2 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</a:t>
                      </a:r>
                      <a:r>
                        <a:rPr lang="en-US" sz="1600" baseline="-25000" dirty="0" err="1" smtClean="0"/>
                        <a:t>t</a:t>
                      </a:r>
                      <a:r>
                        <a:rPr lang="en-US" sz="1600" baseline="0" dirty="0" smtClean="0"/>
                        <a:t>  = 0.5 </a:t>
                      </a:r>
                      <a:r>
                        <a:rPr lang="en-US" sz="1600" baseline="0" dirty="0" smtClean="0">
                          <a:sym typeface="Wingdings"/>
                        </a:rPr>
                        <a:t></a:t>
                      </a:r>
                      <a:r>
                        <a:rPr lang="en-US" sz="1600" baseline="0" dirty="0" smtClean="0"/>
                        <a:t> 1 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L-H</a:t>
                      </a:r>
                      <a:r>
                        <a:rPr lang="en-US" sz="1600" baseline="0" dirty="0" smtClean="0"/>
                        <a:t> transition, pedestal </a:t>
                      </a:r>
                      <a:r>
                        <a:rPr lang="en-US" sz="1600" dirty="0" smtClean="0"/>
                        <a:t>structure and stability, SOL width, divertor heat flux</a:t>
                      </a:r>
                    </a:p>
                  </a:txBody>
                  <a:tcPr/>
                </a:tc>
              </a:tr>
              <a:tr h="5510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 length 1.5 </a:t>
                      </a:r>
                      <a:r>
                        <a:rPr lang="en-US" sz="1600" baseline="0" dirty="0" smtClean="0">
                          <a:sym typeface="Wingdings"/>
                        </a:rPr>
                        <a:t> </a:t>
                      </a:r>
                      <a:r>
                        <a:rPr lang="en-US" sz="1600" dirty="0" smtClean="0"/>
                        <a:t>5-10</a:t>
                      </a:r>
                      <a:r>
                        <a:rPr lang="en-US" sz="1600" baseline="0" dirty="0" smtClean="0"/>
                        <a:t>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Steady-state divertor heat flux mitigation, density and impurity control</a:t>
                      </a:r>
                      <a:endParaRPr lang="en-US" sz="1600" dirty="0"/>
                    </a:p>
                  </a:txBody>
                  <a:tcPr/>
                </a:tc>
              </a:tr>
              <a:tr h="5510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Axisymmetric</a:t>
                      </a:r>
                      <a:r>
                        <a:rPr lang="en-US" sz="1600" baseline="0" dirty="0" smtClean="0"/>
                        <a:t> PF (divertor) </a:t>
                      </a:r>
                      <a:r>
                        <a:rPr lang="en-US" sz="1600" dirty="0" smtClean="0"/>
                        <a:t>coils PF1A, 1B, 1C, 2L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Plasma</a:t>
                      </a:r>
                      <a:r>
                        <a:rPr lang="en-US" sz="1600" baseline="0" dirty="0" smtClean="0"/>
                        <a:t> shaping, L-H, </a:t>
                      </a:r>
                      <a:r>
                        <a:rPr lang="en-US" sz="1600" dirty="0" smtClean="0"/>
                        <a:t>divertor configuration control</a:t>
                      </a:r>
                      <a:endParaRPr lang="en-US" sz="1600" dirty="0"/>
                    </a:p>
                  </a:txBody>
                  <a:tcPr/>
                </a:tc>
              </a:tr>
              <a:tr h="5510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High-Z plasma-facing components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Core and pedestal impurity</a:t>
                      </a:r>
                      <a:r>
                        <a:rPr lang="en-US" sz="1600" baseline="0" dirty="0" smtClean="0"/>
                        <a:t> transport, divertor transport</a:t>
                      </a:r>
                      <a:endParaRPr lang="en-US" sz="1600" dirty="0"/>
                    </a:p>
                  </a:txBody>
                  <a:tcPr/>
                </a:tc>
              </a:tr>
              <a:tr h="5510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Non-axisymmetric</a:t>
                      </a:r>
                      <a:r>
                        <a:rPr lang="en-US" sz="1600" baseline="0" dirty="0" smtClean="0"/>
                        <a:t> control (NCC) coils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ELM control and pedestal transport</a:t>
                      </a:r>
                      <a:endParaRPr lang="en-US" sz="1600" dirty="0"/>
                    </a:p>
                  </a:txBody>
                  <a:tcPr/>
                </a:tc>
              </a:tr>
              <a:tr h="599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Divertor </a:t>
                      </a:r>
                      <a:r>
                        <a:rPr lang="en-US" sz="1600" dirty="0" err="1" smtClean="0"/>
                        <a:t>cryopump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Pedestal stability, density control, divertor transport</a:t>
                      </a:r>
                      <a:r>
                        <a:rPr lang="en-US" sz="1600" baseline="0" dirty="0" smtClean="0"/>
                        <a:t> and radiation control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Thomson Scattering system would significantly enhance NSTX-U Boundary research capabilities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096000" cy="3505200"/>
          </a:xfrm>
        </p:spPr>
        <p:txBody>
          <a:bodyPr/>
          <a:lstStyle/>
          <a:p>
            <a:r>
              <a:rPr lang="en-US" sz="1800" dirty="0" smtClean="0"/>
              <a:t>Physics contributions</a:t>
            </a:r>
          </a:p>
          <a:p>
            <a:pPr lvl="1"/>
            <a:r>
              <a:rPr lang="en-US" sz="1600" dirty="0" smtClean="0"/>
              <a:t>ELM and inter-ELM divertor transport</a:t>
            </a:r>
          </a:p>
          <a:p>
            <a:pPr lvl="1"/>
            <a:r>
              <a:rPr lang="en-US" sz="1600" dirty="0" smtClean="0"/>
              <a:t>SOL width scaling, role of X-point heat transport</a:t>
            </a:r>
          </a:p>
          <a:p>
            <a:pPr lvl="1"/>
            <a:r>
              <a:rPr lang="en-US" sz="1600" dirty="0" smtClean="0"/>
              <a:t>Radiative detachment model validation</a:t>
            </a:r>
          </a:p>
          <a:p>
            <a:pPr lvl="1"/>
            <a:r>
              <a:rPr lang="en-US" sz="1600" dirty="0" smtClean="0"/>
              <a:t>Snowflake divertor properties, incl. X-</a:t>
            </a:r>
            <a:r>
              <a:rPr lang="en-US" sz="1600" dirty="0" err="1" smtClean="0"/>
              <a:t>pt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p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measurements</a:t>
            </a:r>
          </a:p>
          <a:p>
            <a:pPr lvl="1"/>
            <a:r>
              <a:rPr lang="en-US" sz="1600" dirty="0" smtClean="0"/>
              <a:t>Divertor plasma-surface interaction and impurity transport studies, erosion rates via spectroscopy </a:t>
            </a:r>
          </a:p>
          <a:p>
            <a:r>
              <a:rPr lang="en-US" sz="1800" dirty="0" smtClean="0"/>
              <a:t>A conceptual geometry identified for NSTX-U</a:t>
            </a:r>
          </a:p>
          <a:p>
            <a:r>
              <a:rPr lang="en-US" sz="1800" dirty="0" smtClean="0"/>
              <a:t>Conceptual system design underway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4270" t="6888" r="14825" b="5309"/>
          <a:stretch>
            <a:fillRect/>
          </a:stretch>
        </p:blipFill>
        <p:spPr bwMode="auto">
          <a:xfrm>
            <a:off x="6317432" y="1066801"/>
            <a:ext cx="263124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3265" t="6546" r="2856" b="5728"/>
          <a:stretch>
            <a:fillRect/>
          </a:stretch>
        </p:blipFill>
        <p:spPr bwMode="auto">
          <a:xfrm>
            <a:off x="6324600" y="3200400"/>
            <a:ext cx="26156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32551" y="4876800"/>
            <a:ext cx="8238729" cy="1584960"/>
            <a:chOff x="0" y="0"/>
            <a:chExt cx="6558915" cy="12617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4879340" y="-422910"/>
              <a:ext cx="1256030" cy="2103120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671127" y="-422592"/>
              <a:ext cx="1257935" cy="2103120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420687" y="-420687"/>
              <a:ext cx="1261745" cy="2103120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46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12 at 10.06.5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990600"/>
            <a:ext cx="2492921" cy="2800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SOL </a:t>
            </a:r>
            <a:r>
              <a:rPr lang="en-US" dirty="0" smtClean="0">
                <a:latin typeface="Arial" charset="0"/>
              </a:rPr>
              <a:t>width studies elucidate </a:t>
            </a:r>
            <a:r>
              <a:rPr lang="en-US" dirty="0">
                <a:latin typeface="Arial" charset="0"/>
              </a:rPr>
              <a:t>on </a:t>
            </a:r>
            <a:r>
              <a:rPr lang="en-US" dirty="0" smtClean="0">
                <a:latin typeface="Arial" charset="0"/>
              </a:rPr>
              <a:t>heat flux scaling projections </a:t>
            </a:r>
            <a:r>
              <a:rPr lang="en-US" dirty="0">
                <a:latin typeface="Arial" charset="0"/>
              </a:rPr>
              <a:t>for NSTX-U, ST-FNSF and ITER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624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buClr>
                <a:srgbClr val="010000"/>
              </a:buClr>
              <a:defRPr/>
            </a:pPr>
            <a:r>
              <a:rPr lang="en-US" sz="1800" b="0" i="0" dirty="0" smtClean="0">
                <a:latin typeface="Arial" charset="0"/>
              </a:rPr>
              <a:t>Goal: compare SOL width </a:t>
            </a:r>
            <a:r>
              <a:rPr lang="en-US" sz="1800" b="0" i="0" dirty="0" err="1" smtClean="0">
                <a:latin typeface="Arial" charset="0"/>
              </a:rPr>
              <a:t>scalings</a:t>
            </a:r>
            <a:r>
              <a:rPr lang="en-US" sz="1800" b="0" i="0" dirty="0" smtClean="0">
                <a:latin typeface="Arial" charset="0"/>
              </a:rPr>
              <a:t> with models</a:t>
            </a:r>
          </a:p>
          <a:p>
            <a:pPr marL="233363" indent="-233363">
              <a:buClr>
                <a:srgbClr val="010000"/>
              </a:buClr>
              <a:defRPr/>
            </a:pPr>
            <a:r>
              <a:rPr lang="en-US" sz="1800" b="0" i="0" dirty="0" smtClean="0">
                <a:latin typeface="Arial" charset="0"/>
              </a:rPr>
              <a:t>SOL width scaling</a:t>
            </a:r>
          </a:p>
          <a:p>
            <a:pPr marL="633413" lvl="1" indent="-233363">
              <a:buClr>
                <a:srgbClr val="010000"/>
              </a:buClr>
              <a:defRPr/>
            </a:pPr>
            <a:r>
              <a:rPr lang="en-US" sz="1600" b="0" i="0" dirty="0" smtClean="0"/>
              <a:t>In NSTX:  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~ I</a:t>
            </a:r>
            <a:r>
              <a:rPr lang="en-US" sz="1600" b="0" i="0" baseline="-25000" dirty="0" smtClean="0">
                <a:latin typeface="Arial" charset="0"/>
              </a:rPr>
              <a:t>p</a:t>
            </a:r>
            <a:r>
              <a:rPr lang="en-US" sz="1600" b="0" i="0" baseline="30000" dirty="0" smtClean="0">
                <a:latin typeface="Arial" charset="0"/>
              </a:rPr>
              <a:t>-1.6</a:t>
            </a:r>
          </a:p>
          <a:p>
            <a:pPr marL="976313" lvl="2" indent="-293688">
              <a:defRPr/>
            </a:pPr>
            <a:r>
              <a:rPr lang="en-US" sz="1400" b="0" i="0" dirty="0" smtClean="0"/>
              <a:t>For NSTX-U (2 MA): </a:t>
            </a:r>
            <a:r>
              <a:rPr lang="en-US" sz="1400" b="0" i="0" dirty="0" err="1" smtClean="0">
                <a:latin typeface="Symbol" charset="0"/>
              </a:rPr>
              <a:t>l</a:t>
            </a:r>
            <a:r>
              <a:rPr lang="en-US" sz="1400" b="0" i="0" baseline="-25000" dirty="0" err="1" smtClean="0">
                <a:latin typeface="Arial" charset="0"/>
              </a:rPr>
              <a:t>q</a:t>
            </a:r>
            <a:r>
              <a:rPr lang="en-US" sz="1400" b="0" i="0" baseline="30000" dirty="0" err="1" smtClean="0">
                <a:latin typeface="Arial" charset="0"/>
              </a:rPr>
              <a:t>mid</a:t>
            </a:r>
            <a:r>
              <a:rPr lang="en-US" sz="1400" b="0" i="0" baseline="30000" dirty="0" smtClean="0">
                <a:latin typeface="Arial" charset="0"/>
              </a:rPr>
              <a:t> </a:t>
            </a:r>
            <a:r>
              <a:rPr lang="en-US" sz="1400" b="0" i="0" dirty="0">
                <a:latin typeface="Arial" charset="0"/>
              </a:rPr>
              <a:t>= 3±0.5 </a:t>
            </a:r>
            <a:r>
              <a:rPr lang="en-US" sz="1400" b="0" i="0" dirty="0" smtClean="0">
                <a:latin typeface="Arial" charset="0"/>
              </a:rPr>
              <a:t>mm</a:t>
            </a:r>
            <a:endParaRPr lang="en-US" sz="1400" b="0" i="0" dirty="0">
              <a:latin typeface="Arial" charset="0"/>
            </a:endParaRPr>
          </a:p>
          <a:p>
            <a:pPr marL="633413" lvl="1" indent="-233363">
              <a:buClr>
                <a:srgbClr val="010000"/>
              </a:buClr>
              <a:defRPr/>
            </a:pPr>
            <a:r>
              <a:rPr lang="en-US" sz="1600" b="0" i="0" dirty="0" smtClean="0">
                <a:latin typeface="Arial" charset="0"/>
              </a:rPr>
              <a:t>Multi-machine database (</a:t>
            </a:r>
            <a:r>
              <a:rPr lang="en-US" sz="1600" b="0" i="0" dirty="0" err="1" smtClean="0">
                <a:latin typeface="Arial" charset="0"/>
              </a:rPr>
              <a:t>Eich</a:t>
            </a:r>
            <a:r>
              <a:rPr lang="en-US" sz="1600" b="0" i="0" dirty="0" smtClean="0">
                <a:latin typeface="Arial" charset="0"/>
              </a:rPr>
              <a:t> IAEA FEC 2012):</a:t>
            </a:r>
          </a:p>
          <a:p>
            <a:pPr marL="400050" lvl="1" indent="0">
              <a:buClr>
                <a:srgbClr val="010000"/>
              </a:buClr>
              <a:buNone/>
              <a:defRPr/>
            </a:pPr>
            <a:r>
              <a:rPr lang="en-US" sz="1800" b="0" i="0" dirty="0" smtClean="0">
                <a:latin typeface="Symbol" charset="0"/>
              </a:rPr>
              <a:t>	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(mm) (0.63+/-0.08)x B</a:t>
            </a:r>
            <a:r>
              <a:rPr lang="en-US" sz="1600" b="0" i="0" baseline="-25000" dirty="0" smtClean="0">
                <a:latin typeface="Arial" charset="0"/>
              </a:rPr>
              <a:t>pol,MP</a:t>
            </a:r>
            <a:r>
              <a:rPr lang="en-US" sz="1600" b="0" i="0" baseline="30000" dirty="0" smtClean="0">
                <a:latin typeface="Arial" charset="0"/>
              </a:rPr>
              <a:t>-1.19</a:t>
            </a:r>
          </a:p>
          <a:p>
            <a:pPr marL="976313" lvl="2" indent="-293688">
              <a:defRPr/>
            </a:pPr>
            <a:r>
              <a:rPr lang="en-US" sz="1400" b="0" i="0" dirty="0" smtClean="0">
                <a:latin typeface="Arial" charset="0"/>
              </a:rPr>
              <a:t>For NSTX-U (B</a:t>
            </a:r>
            <a:r>
              <a:rPr lang="en-US" sz="1400" b="0" i="0" baseline="-25000" dirty="0" smtClean="0">
                <a:latin typeface="Arial" charset="0"/>
              </a:rPr>
              <a:t>p</a:t>
            </a:r>
            <a:r>
              <a:rPr lang="en-US" sz="1400" b="0" i="0" dirty="0" smtClean="0">
                <a:latin typeface="Arial" charset="0"/>
              </a:rPr>
              <a:t>~0.55 T): </a:t>
            </a:r>
            <a:r>
              <a:rPr lang="en-US" sz="1400" b="0" i="0" dirty="0" err="1">
                <a:latin typeface="Symbol" charset="0"/>
              </a:rPr>
              <a:t>l</a:t>
            </a:r>
            <a:r>
              <a:rPr lang="en-US" sz="1400" b="0" i="0" baseline="-25000" dirty="0" err="1">
                <a:latin typeface="Arial" charset="0"/>
              </a:rPr>
              <a:t>q</a:t>
            </a:r>
            <a:r>
              <a:rPr lang="en-US" sz="1400" b="0" i="0" baseline="30000" dirty="0" err="1">
                <a:latin typeface="Arial" charset="0"/>
              </a:rPr>
              <a:t>mid</a:t>
            </a:r>
            <a:r>
              <a:rPr lang="en-US" sz="1400" b="0" i="0" baseline="30000" dirty="0">
                <a:latin typeface="Arial" charset="0"/>
              </a:rPr>
              <a:t> </a:t>
            </a:r>
            <a:r>
              <a:rPr lang="en-US" sz="1400" b="0" i="0" dirty="0" smtClean="0">
                <a:latin typeface="Arial" charset="0"/>
              </a:rPr>
              <a:t>~ 1.3 mm</a:t>
            </a:r>
          </a:p>
          <a:p>
            <a:pPr marL="685800" lvl="1">
              <a:buClr>
                <a:srgbClr val="010000"/>
              </a:buClr>
              <a:defRPr/>
            </a:pPr>
            <a:r>
              <a:rPr lang="en-US" sz="1600" b="0" i="0" dirty="0" smtClean="0">
                <a:latin typeface="Arial" charset="0"/>
              </a:rPr>
              <a:t>Comparison with SOL models</a:t>
            </a:r>
          </a:p>
          <a:p>
            <a:pPr marL="919163" lvl="2" indent="-230188">
              <a:defRPr/>
            </a:pPr>
            <a:r>
              <a:rPr lang="en-US" sz="1600" b="0" i="0" dirty="0" smtClean="0">
                <a:latin typeface="Arial" charset="0"/>
              </a:rPr>
              <a:t>Parallel </a:t>
            </a:r>
            <a:r>
              <a:rPr lang="en-US" sz="1600" b="0" i="0" dirty="0">
                <a:latin typeface="Arial" charset="0"/>
              </a:rPr>
              <a:t>transport: conductive/convective, cross-field : collisional / turbulent / </a:t>
            </a:r>
            <a:r>
              <a:rPr lang="en-US" sz="1600" b="0" i="0" dirty="0" smtClean="0">
                <a:latin typeface="Arial" charset="0"/>
              </a:rPr>
              <a:t>drift</a:t>
            </a:r>
          </a:p>
          <a:p>
            <a:pPr marL="968375" lvl="2" indent="-277813">
              <a:defRPr/>
            </a:pPr>
            <a:r>
              <a:rPr lang="en-US" sz="1600" b="0" i="0" dirty="0" err="1" smtClean="0">
                <a:latin typeface="Arial" charset="0"/>
              </a:rPr>
              <a:t>Goldston</a:t>
            </a:r>
            <a:r>
              <a:rPr lang="en-US" sz="1600" b="0" i="0" dirty="0" smtClean="0">
                <a:latin typeface="Arial" charset="0"/>
              </a:rPr>
              <a:t> heuristic model: </a:t>
            </a:r>
            <a:r>
              <a:rPr lang="en-US" sz="1600" b="0" i="0" dirty="0" smtClean="0">
                <a:cs typeface="Arial"/>
                <a:sym typeface="Symbol"/>
              </a:rPr>
              <a:t></a:t>
            </a:r>
            <a:r>
              <a:rPr lang="en-US" sz="1600" b="0" i="0" dirty="0" smtClean="0">
                <a:cs typeface="Arial"/>
              </a:rPr>
              <a:t>B and curvature drift motion sets SOL width 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SOL</a:t>
            </a:r>
            <a:r>
              <a:rPr lang="en-US" sz="1600" b="0" i="0" dirty="0" smtClean="0">
                <a:latin typeface="Arial" charset="0"/>
              </a:rPr>
              <a:t> ~ (2a/R)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r</a:t>
            </a:r>
            <a:r>
              <a:rPr lang="en-US" sz="1600" b="0" i="0" baseline="-25000" dirty="0" err="1" smtClean="0">
                <a:latin typeface="Arial" charset="0"/>
              </a:rPr>
              <a:t>i</a:t>
            </a:r>
            <a:r>
              <a:rPr lang="en-US" sz="1600" b="0" i="0" dirty="0" smtClean="0">
                <a:cs typeface="Arial"/>
              </a:rPr>
              <a:t>, Spitzer thermal conduction sets </a:t>
            </a:r>
            <a:r>
              <a:rPr lang="en-US" sz="1600" b="0" i="0" dirty="0" err="1" smtClean="0">
                <a:cs typeface="Arial"/>
              </a:rPr>
              <a:t>T</a:t>
            </a:r>
            <a:r>
              <a:rPr lang="en-US" sz="1600" b="0" i="0" baseline="-25000" dirty="0" err="1" smtClean="0">
                <a:cs typeface="Arial"/>
              </a:rPr>
              <a:t>sep</a:t>
            </a:r>
            <a:endParaRPr lang="en-US" sz="1600" b="0" i="0" dirty="0">
              <a:cs typeface="Arial"/>
            </a:endParaRPr>
          </a:p>
          <a:p>
            <a:pPr marL="1425575" lvl="3" indent="-277813">
              <a:defRPr/>
            </a:pPr>
            <a:r>
              <a:rPr lang="en-US" b="0" i="0" dirty="0" smtClean="0"/>
              <a:t>For NSTX-U: </a:t>
            </a:r>
            <a:r>
              <a:rPr lang="en-US" b="0" i="0" dirty="0" err="1" smtClean="0">
                <a:latin typeface="Symbol" charset="0"/>
              </a:rPr>
              <a:t>l</a:t>
            </a:r>
            <a:r>
              <a:rPr lang="en-US" b="0" i="0" baseline="-25000" dirty="0" err="1" smtClean="0">
                <a:latin typeface="Arial" charset="0"/>
              </a:rPr>
              <a:t>q</a:t>
            </a:r>
            <a:r>
              <a:rPr lang="en-US" b="0" i="0" baseline="30000" dirty="0" err="1" smtClean="0">
                <a:latin typeface="Arial" charset="0"/>
              </a:rPr>
              <a:t>mid</a:t>
            </a:r>
            <a:r>
              <a:rPr lang="en-US" b="0" i="0" baseline="30000" dirty="0" smtClean="0">
                <a:latin typeface="Arial" charset="0"/>
              </a:rPr>
              <a:t> </a:t>
            </a:r>
            <a:r>
              <a:rPr lang="en-US" b="0" i="0" dirty="0">
                <a:latin typeface="Arial" charset="0"/>
              </a:rPr>
              <a:t>~ 6 </a:t>
            </a:r>
            <a:r>
              <a:rPr lang="en-US" b="0" i="0" dirty="0" smtClean="0">
                <a:latin typeface="Arial" charset="0"/>
              </a:rPr>
              <a:t>mm</a:t>
            </a:r>
            <a:endParaRPr lang="en-US" sz="1600" b="0" i="0" dirty="0" smtClean="0"/>
          </a:p>
          <a:p>
            <a:pPr marL="168275" indent="-277813">
              <a:defRPr/>
            </a:pPr>
            <a:r>
              <a:rPr lang="en-US" sz="1800" b="0" dirty="0" smtClean="0">
                <a:latin typeface="Arial" charset="0"/>
              </a:rPr>
              <a:t>Diagnostics: IR cameras, MPTS, Langmuir probes</a:t>
            </a:r>
          </a:p>
          <a:p>
            <a:pPr marL="568325" lvl="1" indent="-277813">
              <a:defRPr/>
            </a:pPr>
            <a:r>
              <a:rPr lang="en-US" sz="1400" b="0" dirty="0" smtClean="0">
                <a:latin typeface="Arial" charset="0"/>
              </a:rPr>
              <a:t>Divertor Thomson scattering (incremental) desirable</a:t>
            </a: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dirty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 smtClean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 smtClean="0">
              <a:latin typeface="Arial" charset="0"/>
            </a:endParaRPr>
          </a:p>
          <a:p>
            <a:pPr marL="223838" indent="-277813">
              <a:buClr>
                <a:srgbClr val="010000"/>
              </a:buClr>
              <a:defRPr/>
            </a:pPr>
            <a:endParaRPr lang="en-US" sz="2200" b="0" i="0" dirty="0" smtClean="0"/>
          </a:p>
          <a:p>
            <a:pPr>
              <a:defRPr/>
            </a:pPr>
            <a:endParaRPr lang="en-US" sz="2200" b="0" i="0" dirty="0" smtClean="0"/>
          </a:p>
          <a:p>
            <a:pPr marL="969963" lvl="2" indent="-279400">
              <a:buClr>
                <a:srgbClr val="010000"/>
              </a:buClr>
              <a:defRPr/>
            </a:pPr>
            <a:endParaRPr lang="en-US" sz="2200" b="0" i="0" dirty="0" smtClean="0">
              <a:latin typeface="Arial" charset="0"/>
            </a:endParaRPr>
          </a:p>
          <a:p>
            <a:pPr marL="169863" indent="-279400">
              <a:buClr>
                <a:srgbClr val="010000"/>
              </a:buClr>
              <a:defRPr/>
            </a:pPr>
            <a:endParaRPr lang="en-US" sz="2200" b="0" i="0" dirty="0"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791200" y="2209800"/>
            <a:ext cx="60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 descr="Screen Shot 2013-02-14 at 9.28.5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581" y="3810000"/>
            <a:ext cx="2595904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5638800" y="4648200"/>
            <a:ext cx="60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-7048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1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" y="3173530"/>
            <a:ext cx="3000375" cy="334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235" y="3292793"/>
            <a:ext cx="34385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NSTX-U Years </a:t>
            </a:r>
            <a:r>
              <a:rPr lang="en-US" dirty="0" smtClean="0"/>
              <a:t>3-4 </a:t>
            </a:r>
            <a:r>
              <a:rPr lang="en-US" dirty="0"/>
              <a:t>will utilize cryo-pumping for particle control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6780"/>
            <a:ext cx="9144000" cy="23164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Cryo-pump is proven technology for plasma density control</a:t>
            </a:r>
          </a:p>
          <a:p>
            <a:pPr lvl="1">
              <a:defRPr/>
            </a:pPr>
            <a:r>
              <a:rPr lang="en-US" sz="1800" dirty="0" smtClean="0"/>
              <a:t>More conventional pumped </a:t>
            </a:r>
            <a:r>
              <a:rPr lang="en-US" sz="1800" dirty="0" err="1" smtClean="0"/>
              <a:t>ELMy</a:t>
            </a:r>
            <a:r>
              <a:rPr lang="en-US" sz="1800" dirty="0" smtClean="0"/>
              <a:t> H-mode scenario</a:t>
            </a:r>
          </a:p>
          <a:p>
            <a:pPr>
              <a:defRPr/>
            </a:pPr>
            <a:r>
              <a:rPr lang="en-US" sz="2000" dirty="0" smtClean="0"/>
              <a:t>NSTX-U design is similar to DIII-D outer lower pump</a:t>
            </a:r>
          </a:p>
          <a:p>
            <a:pPr lvl="1">
              <a:defRPr/>
            </a:pPr>
            <a:r>
              <a:rPr lang="en-US" sz="1800" dirty="0" smtClean="0"/>
              <a:t>Plenum located under </a:t>
            </a:r>
            <a:r>
              <a:rPr lang="en-US" sz="1800" dirty="0"/>
              <a:t>new baffling structure </a:t>
            </a:r>
            <a:r>
              <a:rPr lang="en-US" sz="1800" dirty="0" smtClean="0"/>
              <a:t>near secondary passive plates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Pumping capacity of a toroidal liquid He cooled loop </a:t>
            </a:r>
          </a:p>
          <a:p>
            <a:pPr lvl="2">
              <a:defRPr/>
            </a:pPr>
            <a:r>
              <a:rPr lang="en-US" sz="1600" dirty="0" smtClean="0"/>
              <a:t>S=24,000 </a:t>
            </a:r>
            <a:r>
              <a:rPr lang="en-US" sz="1600" dirty="0"/>
              <a:t>l/s @ </a:t>
            </a:r>
            <a:r>
              <a:rPr lang="en-US" sz="1600" dirty="0" smtClean="0"/>
              <a:t>R=1.2m </a:t>
            </a:r>
            <a:r>
              <a:rPr lang="en-US" sz="1600" dirty="0"/>
              <a:t>(</a:t>
            </a:r>
            <a:r>
              <a:rPr lang="en-US" sz="1600" dirty="0" err="1"/>
              <a:t>Menon</a:t>
            </a:r>
            <a:r>
              <a:rPr lang="en-US" sz="1600" dirty="0"/>
              <a:t>, NSTX Ideas Forum 2002)</a:t>
            </a:r>
          </a:p>
          <a:p>
            <a:pPr lvl="1">
              <a:defRPr/>
            </a:pPr>
            <a:r>
              <a:rPr lang="en-US" sz="1800" dirty="0" smtClean="0"/>
              <a:t>Need </a:t>
            </a:r>
            <a:r>
              <a:rPr lang="en-US" sz="1800" dirty="0"/>
              <a:t>plenum pressure of </a:t>
            </a:r>
            <a:r>
              <a:rPr lang="en-US" sz="1800" dirty="0" smtClean="0"/>
              <a:t>0.6 </a:t>
            </a:r>
            <a:r>
              <a:rPr lang="en-US" sz="1800" dirty="0" err="1" smtClean="0"/>
              <a:t>mTorr</a:t>
            </a:r>
            <a:r>
              <a:rPr lang="en-US" sz="1800" dirty="0" smtClean="0"/>
              <a:t> to </a:t>
            </a:r>
            <a:r>
              <a:rPr lang="en-US" sz="1800" dirty="0"/>
              <a:t>pump beam input </a:t>
            </a:r>
            <a:r>
              <a:rPr lang="en-US" sz="1800" dirty="0" smtClean="0"/>
              <a:t>(TRANSP)</a:t>
            </a:r>
            <a:endParaRPr lang="en-US" sz="1800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4001135" y="3446780"/>
            <a:ext cx="179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chemeClr val="accent2"/>
                </a:solidFill>
              </a:rPr>
              <a:t>g = throat height</a:t>
            </a:r>
          </a:p>
          <a:p>
            <a:pPr eaLnBrk="1" hangingPunct="1"/>
            <a:r>
              <a:rPr lang="en-US" sz="1400" i="0" dirty="0">
                <a:solidFill>
                  <a:schemeClr val="accent2"/>
                </a:solidFill>
              </a:rPr>
              <a:t>h = throat length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28" name="Straight Arrow Connector 6"/>
          <p:cNvCxnSpPr>
            <a:cxnSpLocks noChangeShapeType="1"/>
          </p:cNvCxnSpPr>
          <p:nvPr/>
        </p:nvCxnSpPr>
        <p:spPr bwMode="auto">
          <a:xfrm>
            <a:off x="5791200" y="4495800"/>
            <a:ext cx="830580" cy="609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069398" y="4762818"/>
            <a:ext cx="1254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4251960" y="4694555"/>
            <a:ext cx="1254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5132" name="Straight Arrow Connector 4"/>
          <p:cNvCxnSpPr>
            <a:cxnSpLocks noChangeShapeType="1"/>
          </p:cNvCxnSpPr>
          <p:nvPr/>
        </p:nvCxnSpPr>
        <p:spPr bwMode="auto">
          <a:xfrm>
            <a:off x="4175760" y="4739005"/>
            <a:ext cx="76200" cy="23653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33" name="Straight Arrow Connector 13"/>
          <p:cNvCxnSpPr>
            <a:cxnSpLocks noChangeShapeType="1"/>
          </p:cNvCxnSpPr>
          <p:nvPr/>
        </p:nvCxnSpPr>
        <p:spPr bwMode="auto">
          <a:xfrm flipH="1">
            <a:off x="4251960" y="4899343"/>
            <a:ext cx="160338" cy="68262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34" name="Straight Arrow Connector 8"/>
          <p:cNvCxnSpPr>
            <a:cxnSpLocks noChangeShapeType="1"/>
          </p:cNvCxnSpPr>
          <p:nvPr/>
        </p:nvCxnSpPr>
        <p:spPr bwMode="auto">
          <a:xfrm flipH="1">
            <a:off x="4259898" y="3962718"/>
            <a:ext cx="128588" cy="661987"/>
          </a:xfrm>
          <a:prstGeom prst="straightConnector1">
            <a:avLst/>
          </a:prstGeom>
          <a:noFill/>
          <a:ln w="15875" algn="ctr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35" name="Oval 9"/>
          <p:cNvSpPr>
            <a:spLocks noChangeArrowheads="1"/>
          </p:cNvSpPr>
          <p:nvPr/>
        </p:nvSpPr>
        <p:spPr bwMode="auto">
          <a:xfrm>
            <a:off x="5275898" y="4256405"/>
            <a:ext cx="457200" cy="4762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5623560" y="456438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Cryo</a:t>
            </a:r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 rot="-1082347">
            <a:off x="4488498" y="4175443"/>
            <a:ext cx="60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9933"/>
                </a:solidFill>
              </a:rPr>
              <a:t>Baffle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22020" y="5151120"/>
            <a:ext cx="1165860" cy="7848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8" name="Straight Arrow Connector 6"/>
          <p:cNvCxnSpPr>
            <a:cxnSpLocks noChangeShapeType="1"/>
          </p:cNvCxnSpPr>
          <p:nvPr/>
        </p:nvCxnSpPr>
        <p:spPr bwMode="auto">
          <a:xfrm flipV="1">
            <a:off x="2057400" y="4945380"/>
            <a:ext cx="1607820" cy="4800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510540" y="3154680"/>
            <a:ext cx="1432560" cy="5486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3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Semi-analytic pumping model used to optimize plenum geometry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7660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</a:rPr>
              <a:t>Model </a:t>
            </a:r>
            <a:r>
              <a:rPr lang="en-US" dirty="0">
                <a:latin typeface="Arial" charset="0"/>
              </a:rPr>
              <a:t>developed for DIII-D pumping studies (Maingi, NF ‘99)</a:t>
            </a:r>
          </a:p>
          <a:p>
            <a:pPr lvl="1"/>
            <a:r>
              <a:rPr lang="en-US" dirty="0">
                <a:latin typeface="Arial" charset="0"/>
              </a:rPr>
              <a:t>Predicts plenum pressure, validated with DIII-D data</a:t>
            </a:r>
          </a:p>
          <a:p>
            <a:pPr lvl="1"/>
            <a:r>
              <a:rPr lang="en-US" dirty="0" smtClean="0">
                <a:latin typeface="Arial" charset="0"/>
              </a:rPr>
              <a:t>Projected NSTX-U heat flux (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baseline="-25000" dirty="0" err="1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 scaling) and divertor </a:t>
            </a:r>
            <a:r>
              <a:rPr lang="en-US" dirty="0" err="1" smtClean="0">
                <a:latin typeface="Arial" charset="0"/>
              </a:rPr>
              <a:t>T</a:t>
            </a:r>
            <a:r>
              <a:rPr lang="en-US" baseline="-25000" dirty="0" err="1" smtClean="0">
                <a:latin typeface="Arial" charset="0"/>
              </a:rPr>
              <a:t>e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(~15 eV) used as input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Uses first-flight neutral model (insufficient for detached divertor)</a:t>
            </a:r>
          </a:p>
          <a:p>
            <a:r>
              <a:rPr lang="en-US" dirty="0" smtClean="0"/>
              <a:t>Pressure is maximum for duct height </a:t>
            </a:r>
            <a:r>
              <a:rPr lang="en-US" dirty="0"/>
              <a:t>g~2.5 cm, length h~2 </a:t>
            </a:r>
            <a:r>
              <a:rPr lang="en-US" dirty="0" smtClean="0"/>
              <a:t>cm</a:t>
            </a:r>
          </a:p>
          <a:p>
            <a:pPr lvl="1"/>
            <a:r>
              <a:rPr lang="en-US" dirty="0" smtClean="0"/>
              <a:t>But is only weakly reduced if these are increased together</a:t>
            </a:r>
          </a:p>
          <a:p>
            <a:r>
              <a:rPr lang="en-US" dirty="0" smtClean="0"/>
              <a:t>With pump entrance at R=0.72m, pressures &gt;1 </a:t>
            </a:r>
            <a:r>
              <a:rPr lang="en-US" dirty="0" err="1" smtClean="0"/>
              <a:t>mTorr</a:t>
            </a:r>
            <a:r>
              <a:rPr lang="en-US" dirty="0" smtClean="0"/>
              <a:t> can be reached over wide range of plasma shapes and SOL widths</a:t>
            </a:r>
          </a:p>
          <a:p>
            <a:pPr lvl="1"/>
            <a:r>
              <a:rPr lang="en-US" dirty="0" smtClean="0"/>
              <a:t>Comparable to pressures in DIII-D plenum</a:t>
            </a:r>
          </a:p>
          <a:p>
            <a:pPr lvl="1"/>
            <a:r>
              <a:rPr lang="en-US" dirty="0" smtClean="0"/>
              <a:t>Well above that needed to pump NBI particle input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" y="3661093"/>
            <a:ext cx="384016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22693" y="593598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379220" y="5806440"/>
            <a:ext cx="320040" cy="29718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11"/>
          <a:stretch>
            <a:fillRect/>
          </a:stretch>
        </p:blipFill>
        <p:spPr bwMode="auto">
          <a:xfrm>
            <a:off x="5079707" y="3621218"/>
            <a:ext cx="3683293" cy="295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3"/>
          <p:cNvCxnSpPr>
            <a:cxnSpLocks noChangeShapeType="1"/>
          </p:cNvCxnSpPr>
          <p:nvPr/>
        </p:nvCxnSpPr>
        <p:spPr bwMode="auto">
          <a:xfrm flipH="1">
            <a:off x="6515419" y="3970020"/>
            <a:ext cx="37781" cy="2286318"/>
          </a:xfrm>
          <a:prstGeom prst="straightConnector1">
            <a:avLst/>
          </a:prstGeom>
          <a:noFill/>
          <a:ln w="508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6305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5" r="50141"/>
          <a:stretch/>
        </p:blipFill>
        <p:spPr bwMode="auto">
          <a:xfrm>
            <a:off x="6677703" y="1250843"/>
            <a:ext cx="24332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4" r="50042"/>
          <a:stretch/>
        </p:blipFill>
        <p:spPr bwMode="auto">
          <a:xfrm>
            <a:off x="6687906" y="3682785"/>
            <a:ext cx="24332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plenum geometry can pump to low density for conventional and snowflake divertors over a range of R</a:t>
            </a:r>
            <a:r>
              <a:rPr lang="en-US" baseline="-25000" dirty="0" smtClean="0"/>
              <a:t>OSP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3543300" y="982662"/>
            <a:ext cx="3215640" cy="558577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Core density estimated assuming pumped flux=NBI input</a:t>
            </a:r>
          </a:p>
          <a:p>
            <a:pPr lvl="1"/>
            <a:r>
              <a:rPr lang="en-US" sz="1600" dirty="0" smtClean="0"/>
              <a:t>2-pt model used to estimate upstream density</a:t>
            </a:r>
          </a:p>
          <a:p>
            <a:pPr lvl="1"/>
            <a:r>
              <a:rPr lang="en-US" sz="1600" dirty="0" smtClean="0"/>
              <a:t>Assume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/n</a:t>
            </a:r>
            <a:r>
              <a:rPr lang="en-US" sz="1600" baseline="-25000" dirty="0" smtClean="0"/>
              <a:t>e</a:t>
            </a:r>
            <a:r>
              <a:rPr lang="en-US" sz="1600" baseline="30000" dirty="0" smtClean="0"/>
              <a:t>sep</a:t>
            </a:r>
            <a:r>
              <a:rPr lang="en-US" sz="1600" dirty="0" smtClean="0"/>
              <a:t>~3</a:t>
            </a:r>
          </a:p>
          <a:p>
            <a:r>
              <a:rPr lang="en-US" sz="2000" dirty="0" smtClean="0"/>
              <a:t>Can pump to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&lt;0.5</a:t>
            </a:r>
          </a:p>
          <a:p>
            <a:pPr lvl="1"/>
            <a:r>
              <a:rPr lang="en-US" sz="1800" dirty="0" smtClean="0"/>
              <a:t>f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~0.7 desirable for all scenarios, lower provides more flexibility</a:t>
            </a:r>
          </a:p>
          <a:p>
            <a:pPr lvl="1"/>
            <a:r>
              <a:rPr lang="en-US" sz="1800" dirty="0" smtClean="0"/>
              <a:t>Moving R</a:t>
            </a:r>
            <a:r>
              <a:rPr lang="en-US" sz="1800" baseline="-25000" dirty="0" smtClean="0"/>
              <a:t>OSP</a:t>
            </a:r>
            <a:r>
              <a:rPr lang="en-US" sz="1800" dirty="0" smtClean="0"/>
              <a:t> closer to pump allows lower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but limited by power handling</a:t>
            </a:r>
            <a:endParaRPr lang="en-US" sz="1800" baseline="-25000" dirty="0" smtClean="0"/>
          </a:p>
          <a:p>
            <a:r>
              <a:rPr lang="en-US" sz="2000" dirty="0" smtClean="0"/>
              <a:t>High flux expansion in SFD gives </a:t>
            </a:r>
            <a:r>
              <a:rPr lang="en-US" sz="2000" i="1" u="sng" dirty="0" smtClean="0">
                <a:solidFill>
                  <a:srgbClr val="FF0000"/>
                </a:solidFill>
              </a:rPr>
              <a:t>better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pumping with SOL-side configuration</a:t>
            </a:r>
          </a:p>
          <a:p>
            <a:pPr lvl="1"/>
            <a:r>
              <a:rPr lang="en-US" sz="1800" dirty="0" smtClean="0"/>
              <a:t>More plasma in far SOL near pump</a:t>
            </a:r>
          </a:p>
          <a:p>
            <a:pPr lvl="1"/>
            <a:r>
              <a:rPr lang="en-US" sz="1800" dirty="0" smtClean="0"/>
              <a:t>More room to increase R</a:t>
            </a:r>
            <a:r>
              <a:rPr lang="en-US" sz="1800" baseline="-25000" dirty="0" smtClean="0"/>
              <a:t>OSP</a:t>
            </a:r>
            <a:r>
              <a:rPr lang="en-US" sz="1800" dirty="0" smtClean="0"/>
              <a:t> at high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endParaRPr lang="en-US" sz="1800" baseline="-25000" dirty="0" smtClean="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5" t="2023" r="15429" b="23984"/>
          <a:stretch/>
        </p:blipFill>
        <p:spPr bwMode="auto">
          <a:xfrm>
            <a:off x="534988" y="2255838"/>
            <a:ext cx="3038792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655638" y="6111875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0.4          0.6           0.8           1.0          1.2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2035175" y="6286500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14346" name="Straight Connector 3"/>
          <p:cNvCxnSpPr>
            <a:cxnSpLocks noChangeShapeType="1"/>
          </p:cNvCxnSpPr>
          <p:nvPr/>
        </p:nvCxnSpPr>
        <p:spPr bwMode="auto">
          <a:xfrm>
            <a:off x="495300" y="6118225"/>
            <a:ext cx="3124200" cy="825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7" name="Straight Connector 12"/>
          <p:cNvCxnSpPr>
            <a:cxnSpLocks noChangeShapeType="1"/>
          </p:cNvCxnSpPr>
          <p:nvPr/>
        </p:nvCxnSpPr>
        <p:spPr bwMode="auto">
          <a:xfrm flipV="1">
            <a:off x="495300" y="2278063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8" name="TextBox 17"/>
          <p:cNvSpPr txBox="1">
            <a:spLocks noChangeArrowheads="1"/>
          </p:cNvSpPr>
          <p:nvPr/>
        </p:nvSpPr>
        <p:spPr bwMode="auto">
          <a:xfrm rot="-5400000">
            <a:off x="-1615281" y="4056856"/>
            <a:ext cx="386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-1.6         -1.4          -1.2         -1.0         -0.8</a:t>
            </a: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 rot="-5400000">
            <a:off x="-152400" y="4122738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14350" name="Right Triangle 9"/>
          <p:cNvSpPr>
            <a:spLocks noChangeArrowheads="1"/>
          </p:cNvSpPr>
          <p:nvPr/>
        </p:nvSpPr>
        <p:spPr bwMode="auto">
          <a:xfrm rot="10800000">
            <a:off x="7483475" y="1539875"/>
            <a:ext cx="1089025" cy="1104900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4351" name="TextBox 10"/>
          <p:cNvSpPr txBox="1">
            <a:spLocks noChangeArrowheads="1"/>
          </p:cNvSpPr>
          <p:nvPr/>
        </p:nvSpPr>
        <p:spPr bwMode="auto">
          <a:xfrm>
            <a:off x="7886700" y="160813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bg1"/>
                </a:solidFill>
              </a:rPr>
              <a:t>q</a:t>
            </a:r>
            <a:r>
              <a:rPr lang="en-US" i="0" baseline="-25000">
                <a:solidFill>
                  <a:schemeClr val="bg1"/>
                </a:solidFill>
              </a:rPr>
              <a:t>pk</a:t>
            </a:r>
            <a:r>
              <a:rPr lang="en-US" i="0" baseline="-25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0">
                <a:solidFill>
                  <a:schemeClr val="bg1"/>
                </a:solidFill>
              </a:rPr>
              <a:t>&gt; 10 MW/m</a:t>
            </a:r>
            <a:r>
              <a:rPr lang="en-US" i="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2" name="Right Triangle 21"/>
          <p:cNvSpPr>
            <a:spLocks noChangeArrowheads="1"/>
          </p:cNvSpPr>
          <p:nvPr/>
        </p:nvSpPr>
        <p:spPr bwMode="auto">
          <a:xfrm rot="10800000">
            <a:off x="8054975" y="3978275"/>
            <a:ext cx="517525" cy="738188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043940"/>
            <a:ext cx="240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OSP</a:t>
            </a:r>
            <a:r>
              <a:rPr lang="en-US" dirty="0"/>
              <a:t>:</a:t>
            </a:r>
            <a:r>
              <a:rPr lang="en-US" dirty="0" smtClean="0"/>
              <a:t> outer strike point radius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pump</a:t>
            </a:r>
            <a:r>
              <a:rPr lang="en-US" dirty="0" smtClean="0"/>
              <a:t>: plenum entrance radius</a:t>
            </a:r>
          </a:p>
          <a:p>
            <a:r>
              <a:rPr lang="en-US" dirty="0" smtClean="0"/>
              <a:t>SD: standard divertor</a:t>
            </a:r>
          </a:p>
          <a:p>
            <a:r>
              <a:rPr lang="en-US" dirty="0" smtClean="0"/>
              <a:t>SFD: snowflake divertor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: 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20029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SOLPS </a:t>
            </a:r>
            <a:r>
              <a:rPr lang="en-US" dirty="0" smtClean="0"/>
              <a:t>calculations confirm </a:t>
            </a:r>
            <a:r>
              <a:rPr lang="en-US" dirty="0"/>
              <a:t>optimization approach based on analytic model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263" y="1006475"/>
            <a:ext cx="4595177" cy="46932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i="0" dirty="0" smtClean="0"/>
              <a:t>SOLPS: 2D fluid plasma/neutral transport</a:t>
            </a:r>
          </a:p>
          <a:p>
            <a:pPr lvl="1">
              <a:defRPr/>
            </a:pPr>
            <a:r>
              <a:rPr lang="en-US" b="0" i="0" dirty="0" smtClean="0"/>
              <a:t>Plasma transport classical parallel to B (+kinetic corrections), ad-hoc cross-field transport coefficients</a:t>
            </a:r>
          </a:p>
          <a:p>
            <a:pPr lvl="1">
              <a:defRPr/>
            </a:pPr>
            <a:r>
              <a:rPr lang="en-US" b="0" i="0" dirty="0" smtClean="0"/>
              <a:t>Kinetic neutral transport using MC code EIRENE</a:t>
            </a:r>
          </a:p>
          <a:p>
            <a:pPr lvl="2">
              <a:defRPr/>
            </a:pPr>
            <a:r>
              <a:rPr lang="en-US" sz="1800" b="0" i="0" dirty="0" smtClean="0"/>
              <a:t>More comprehensive treatment of neutral transport (beyond first-flight)</a:t>
            </a:r>
          </a:p>
          <a:p>
            <a:pPr lvl="2">
              <a:defRPr/>
            </a:pPr>
            <a:r>
              <a:rPr lang="en-US" sz="1800" b="0" i="0" dirty="0" smtClean="0"/>
              <a:t>Can treat </a:t>
            </a:r>
            <a:r>
              <a:rPr lang="en-US" sz="1800" b="0" i="0" dirty="0" err="1" smtClean="0"/>
              <a:t>radiative</a:t>
            </a:r>
            <a:r>
              <a:rPr lang="en-US" sz="1800" b="0" i="0" dirty="0" smtClean="0"/>
              <a:t>/detached divertor</a:t>
            </a:r>
          </a:p>
          <a:p>
            <a:pPr>
              <a:defRPr/>
            </a:pPr>
            <a:r>
              <a:rPr lang="en-US" b="0" i="0" dirty="0" smtClean="0"/>
              <a:t>Range of divertor conditions have been produced using standard and snowflake equilibria</a:t>
            </a:r>
          </a:p>
          <a:p>
            <a:pPr>
              <a:defRPr/>
            </a:pPr>
            <a:r>
              <a:rPr lang="en-US" b="0" i="0" dirty="0" smtClean="0">
                <a:latin typeface="+mj-lt"/>
                <a:sym typeface="Symbol"/>
              </a:rPr>
              <a:t>SOLPS-calculated plenum pressure agrees with analytic model for </a:t>
            </a:r>
            <a:r>
              <a:rPr lang="en-US" b="0" i="0" dirty="0" err="1" smtClean="0">
                <a:latin typeface="+mj-lt"/>
                <a:sym typeface="Symbol"/>
              </a:rPr>
              <a:t>T</a:t>
            </a:r>
            <a:r>
              <a:rPr lang="en-US" b="0" i="0" baseline="-25000" dirty="0" err="1" smtClean="0">
                <a:latin typeface="+mj-lt"/>
                <a:sym typeface="Symbol"/>
              </a:rPr>
              <a:t>e</a:t>
            </a:r>
            <a:r>
              <a:rPr lang="en-US" b="0" i="0" baseline="30000" dirty="0" err="1" smtClean="0">
                <a:latin typeface="+mj-lt"/>
                <a:sym typeface="Symbol"/>
              </a:rPr>
              <a:t>div</a:t>
            </a:r>
            <a:r>
              <a:rPr lang="en-US" b="0" i="0" dirty="0" smtClean="0">
                <a:latin typeface="+mj-lt"/>
                <a:sym typeface="Symbol"/>
              </a:rPr>
              <a:t>&gt;2 eV, factor of ~3 higher in detached regimes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6" r="27800" b="22115"/>
          <a:stretch>
            <a:fillRect/>
          </a:stretch>
        </p:blipFill>
        <p:spPr bwMode="auto">
          <a:xfrm>
            <a:off x="5127625" y="1692275"/>
            <a:ext cx="39481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49875" y="5334000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0.4            0.6            0.8            1.0           1.2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629400" y="5508625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8" name="Straight Connector 3"/>
          <p:cNvCxnSpPr>
            <a:cxnSpLocks noChangeShapeType="1"/>
          </p:cNvCxnSpPr>
          <p:nvPr/>
        </p:nvCxnSpPr>
        <p:spPr bwMode="auto">
          <a:xfrm>
            <a:off x="5089525" y="5340350"/>
            <a:ext cx="34448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12"/>
          <p:cNvCxnSpPr>
            <a:cxnSpLocks noChangeShapeType="1"/>
          </p:cNvCxnSpPr>
          <p:nvPr/>
        </p:nvCxnSpPr>
        <p:spPr bwMode="auto">
          <a:xfrm flipV="1">
            <a:off x="5089525" y="1500188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 rot="-5400000">
            <a:off x="2921000" y="3244850"/>
            <a:ext cx="397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  -1.6          -1.4           -1.2         -1.0   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 rot="-5400000">
            <a:off x="4441825" y="3344863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78980" y="4053840"/>
            <a:ext cx="91440" cy="16002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2263" y="5654675"/>
            <a:ext cx="8558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Symbol" pitchFamily="18" charset="2"/>
              <a:buChar char="Þ"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Optimization of design presented here is conservative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Pumping likely to be stronger for realistic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676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Boundary </a:t>
            </a:r>
            <a:r>
              <a:rPr lang="en-US" sz="2800" dirty="0">
                <a:latin typeface="Arial" charset="0"/>
              </a:rPr>
              <a:t>Physics program </a:t>
            </a:r>
            <a:r>
              <a:rPr lang="en-US" sz="2800" dirty="0" smtClean="0">
                <a:latin typeface="Arial" charset="0"/>
              </a:rPr>
              <a:t>in NSTX-U contributes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critical </a:t>
            </a:r>
            <a:r>
              <a:rPr lang="en-US" sz="2800" dirty="0">
                <a:latin typeface="Arial" charset="0"/>
              </a:rPr>
              <a:t>research </a:t>
            </a:r>
            <a:r>
              <a:rPr lang="en-US" sz="2800" dirty="0" smtClean="0">
                <a:latin typeface="Arial" charset="0"/>
              </a:rPr>
              <a:t>areas </a:t>
            </a:r>
            <a:r>
              <a:rPr lang="en-US" sz="2800" dirty="0">
                <a:latin typeface="Arial" charset="0"/>
              </a:rPr>
              <a:t>for </a:t>
            </a:r>
            <a:r>
              <a:rPr lang="en-US" sz="2800" dirty="0" smtClean="0">
                <a:latin typeface="Arial" charset="0"/>
              </a:rPr>
              <a:t>FNSF and ITER</a:t>
            </a:r>
            <a:endParaRPr lang="en-US" sz="28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Boundary Physics Thrusts (and outline of the talk)</a:t>
            </a:r>
          </a:p>
          <a:p>
            <a:pPr marL="0" indent="0">
              <a:buNone/>
            </a:pPr>
            <a:endParaRPr lang="en-US" dirty="0" smtClean="0"/>
          </a:p>
          <a:p>
            <a:pPr marL="623888" lvl="1" indent="-342900"/>
            <a:r>
              <a:rPr lang="en-US" b="1" dirty="0" smtClean="0"/>
              <a:t>BP-1: Assess and </a:t>
            </a:r>
            <a:r>
              <a:rPr lang="en-US" b="1" dirty="0"/>
              <a:t>control pedestal structure, edge transport and </a:t>
            </a:r>
            <a:r>
              <a:rPr lang="en-US" b="1" dirty="0" smtClean="0"/>
              <a:t>stability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ELM characterization and </a:t>
            </a:r>
            <a:r>
              <a:rPr lang="en-US" dirty="0" smtClean="0">
                <a:latin typeface="Arial" charset="0"/>
              </a:rPr>
              <a:t>control</a:t>
            </a:r>
          </a:p>
          <a:p>
            <a:pPr marL="623888" lvl="2" indent="-342900"/>
            <a:endParaRPr lang="en-US" sz="2400" dirty="0"/>
          </a:p>
          <a:p>
            <a:pPr marL="623888" lvl="1" indent="-342900"/>
            <a:r>
              <a:rPr lang="en-US" b="1" dirty="0" smtClean="0"/>
              <a:t>BP-2: Assess </a:t>
            </a:r>
            <a:r>
              <a:rPr lang="en-US" b="1" dirty="0"/>
              <a:t>and control divertor heat and particle </a:t>
            </a:r>
            <a:r>
              <a:rPr lang="en-US" b="1" dirty="0" smtClean="0"/>
              <a:t>fluxes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Divertor heat flux mitigation with impurity seeding and divertor </a:t>
            </a:r>
            <a:r>
              <a:rPr lang="en-US" dirty="0" smtClean="0">
                <a:latin typeface="Arial" charset="0"/>
              </a:rPr>
              <a:t>geometry</a:t>
            </a:r>
          </a:p>
          <a:p>
            <a:pPr marL="623888" lvl="2" indent="-342900"/>
            <a:endParaRPr lang="en-US" dirty="0" smtClean="0"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 smtClean="0"/>
              <a:t>BP-3: Establish </a:t>
            </a:r>
            <a:r>
              <a:rPr lang="en-US" b="1" dirty="0"/>
              <a:t>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Validate </a:t>
            </a:r>
            <a:r>
              <a:rPr lang="en-US" dirty="0" err="1"/>
              <a:t>cryo</a:t>
            </a:r>
            <a:r>
              <a:rPr lang="en-US" dirty="0"/>
              <a:t>-pump physics design, </a:t>
            </a:r>
            <a:r>
              <a:rPr lang="en-US" dirty="0" smtClean="0"/>
              <a:t>assess density control and recycling</a:t>
            </a:r>
            <a:endParaRPr lang="en-US" dirty="0"/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Compare </a:t>
            </a:r>
            <a:r>
              <a:rPr lang="en-US" dirty="0" err="1"/>
              <a:t>cryo</a:t>
            </a:r>
            <a:r>
              <a:rPr lang="en-US" dirty="0"/>
              <a:t> to lithium coatings for </a:t>
            </a:r>
            <a:r>
              <a:rPr lang="en-US" dirty="0" smtClean="0"/>
              <a:t>particle (</a:t>
            </a:r>
            <a:r>
              <a:rPr lang="en-US" dirty="0" err="1" smtClean="0"/>
              <a:t>collisionality</a:t>
            </a:r>
            <a:r>
              <a:rPr lang="en-US" dirty="0" smtClean="0"/>
              <a:t>) control</a:t>
            </a:r>
            <a:endParaRPr lang="en-US" sz="1600" dirty="0"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8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Boundary </a:t>
            </a:r>
            <a:r>
              <a:rPr lang="en-US" sz="2800" dirty="0">
                <a:latin typeface="Arial" charset="0"/>
              </a:rPr>
              <a:t>Physics program </a:t>
            </a:r>
            <a:r>
              <a:rPr lang="en-US" sz="2800" dirty="0" smtClean="0">
                <a:latin typeface="Arial" charset="0"/>
              </a:rPr>
              <a:t>in NSTX-U contributes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critical </a:t>
            </a:r>
            <a:r>
              <a:rPr lang="en-US" sz="2800" dirty="0">
                <a:latin typeface="Arial" charset="0"/>
              </a:rPr>
              <a:t>research </a:t>
            </a:r>
            <a:r>
              <a:rPr lang="en-US" sz="2800" dirty="0" smtClean="0">
                <a:latin typeface="Arial" charset="0"/>
              </a:rPr>
              <a:t>areas </a:t>
            </a:r>
            <a:r>
              <a:rPr lang="en-US" sz="2800" dirty="0">
                <a:latin typeface="Arial" charset="0"/>
              </a:rPr>
              <a:t>for </a:t>
            </a:r>
            <a:r>
              <a:rPr lang="en-US" sz="2800" dirty="0" smtClean="0">
                <a:latin typeface="Arial" charset="0"/>
              </a:rPr>
              <a:t>FNSF and ITER</a:t>
            </a:r>
            <a:endParaRPr lang="en-US" sz="28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Boundary Physics Thrusts (and outline of the talk)</a:t>
            </a:r>
          </a:p>
          <a:p>
            <a:pPr marL="0" indent="0">
              <a:buNone/>
            </a:pPr>
            <a:endParaRPr lang="en-US" dirty="0" smtClean="0"/>
          </a:p>
          <a:p>
            <a:pPr marL="623888" lvl="1" indent="-342900"/>
            <a:r>
              <a:rPr lang="en-US" b="1" dirty="0" smtClean="0"/>
              <a:t>BP-1: Assess and </a:t>
            </a:r>
            <a:r>
              <a:rPr lang="en-US" b="1" dirty="0"/>
              <a:t>control pedestal structure, edge transport and </a:t>
            </a:r>
            <a:r>
              <a:rPr lang="en-US" b="1" dirty="0" smtClean="0"/>
              <a:t>stability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ELM characterization and </a:t>
            </a:r>
            <a:r>
              <a:rPr lang="en-US" dirty="0" smtClean="0">
                <a:latin typeface="Arial" charset="0"/>
              </a:rPr>
              <a:t>control</a:t>
            </a:r>
          </a:p>
          <a:p>
            <a:pPr marL="623888" lvl="2" indent="-342900"/>
            <a:endParaRPr lang="en-US" sz="2400" dirty="0"/>
          </a:p>
          <a:p>
            <a:pPr marL="623888" lvl="1" indent="-34290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BP-2: Assess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and control divertor heat and particle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fluxes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Divertor heat flux mitigation with impurity seeding and divertor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geometry</a:t>
            </a:r>
          </a:p>
          <a:p>
            <a:pPr marL="623888" lvl="2" indent="-342900"/>
            <a:endParaRPr lang="en-US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BP-3: Establish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Validate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-pump physics design,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assess density control and recycling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68375" lvl="2" indent="-344488">
              <a:lnSpc>
                <a:spcPct val="95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to lithium coatings for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particle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collisionality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control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2" b="9950"/>
          <a:stretch/>
        </p:blipFill>
        <p:spPr>
          <a:xfrm>
            <a:off x="5790962" y="3276600"/>
            <a:ext cx="3277339" cy="2944585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Pedestal studies focus on </a:t>
            </a:r>
            <a:r>
              <a:rPr lang="en-US" dirty="0" smtClean="0"/>
              <a:t>instabilities and turbulence that </a:t>
            </a:r>
            <a:r>
              <a:rPr lang="en-US" dirty="0"/>
              <a:t>limit pedestal </a:t>
            </a:r>
            <a:r>
              <a:rPr lang="en-US" dirty="0" smtClean="0"/>
              <a:t>heights, </a:t>
            </a:r>
            <a:r>
              <a:rPr lang="en-US" dirty="0"/>
              <a:t>widths, and gradients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8132" name="Content Placeholder 2"/>
          <p:cNvSpPr>
            <a:spLocks/>
          </p:cNvSpPr>
          <p:nvPr/>
        </p:nvSpPr>
        <p:spPr bwMode="auto">
          <a:xfrm>
            <a:off x="127000" y="1066800"/>
            <a:ext cx="452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Peeling ballooning limits on pedestal height and width consistent with </a:t>
            </a:r>
            <a:r>
              <a:rPr lang="en-US" sz="2000" b="0" i="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ELMy</a:t>
            </a:r>
            <a:r>
              <a:rPr lang="en-US" sz="2000" b="0" i="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/ELM-free operation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1800" b="0" i="0" dirty="0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Lithium and 3-D fields used to manipulate profiles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1800" b="0" i="0" dirty="0" smtClean="0">
              <a:solidFill>
                <a:srgbClr val="3333CC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Kinetic ballooning mode (KBM) being tested as a mechanism to limit pressure gradient (width and height)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1800" b="0" i="0" dirty="0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Scaling with </a:t>
            </a:r>
            <a:r>
              <a:rPr lang="en-US" sz="1800" b="0" i="0" dirty="0" err="1" smtClean="0">
                <a:solidFill>
                  <a:srgbClr val="3333CC"/>
                </a:solidFill>
                <a:latin typeface="Symbol" charset="2"/>
                <a:ea typeface="ＭＳ Ｐゴシック" pitchFamily="1" charset="-128"/>
                <a:cs typeface="Symbol" charset="2"/>
              </a:rPr>
              <a:t>b</a:t>
            </a:r>
            <a:r>
              <a:rPr lang="en-US" sz="1800" b="0" i="0" baseline="-25000" dirty="0" err="1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pol</a:t>
            </a:r>
            <a:r>
              <a:rPr lang="en-US" sz="1800" b="0" i="0" baseline="30000" dirty="0" err="1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ped</a:t>
            </a:r>
            <a:r>
              <a:rPr lang="en-US" sz="1800" b="0" i="0" dirty="0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 stronger in </a:t>
            </a:r>
            <a:r>
              <a:rPr lang="en-US" sz="1800" b="0" i="0" dirty="0" err="1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STs</a:t>
            </a:r>
            <a:r>
              <a:rPr lang="en-US" sz="1800" b="0" i="0" dirty="0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 than higher R/a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1800" b="0" i="0" dirty="0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No evidence yet of KBM fluctuation</a:t>
            </a: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4246994" y="1066800"/>
            <a:ext cx="4895115" cy="2032000"/>
            <a:chOff x="38101" y="1587500"/>
            <a:chExt cx="8994929" cy="3733800"/>
          </a:xfrm>
        </p:grpSpPr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4" cstate="print"/>
            <a:srcRect t="54630"/>
            <a:stretch>
              <a:fillRect/>
            </a:stretch>
          </p:blipFill>
          <p:spPr bwMode="auto">
            <a:xfrm>
              <a:off x="4153210" y="1917700"/>
              <a:ext cx="4879820" cy="340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print"/>
            <a:srcRect b="47221"/>
            <a:stretch>
              <a:fillRect/>
            </a:stretch>
          </p:blipFill>
          <p:spPr bwMode="auto">
            <a:xfrm>
              <a:off x="38101" y="1587500"/>
              <a:ext cx="4539292" cy="368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152400" y="5775269"/>
            <a:ext cx="54864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700" b="0" dirty="0" smtClean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Diagnostics</a:t>
            </a:r>
            <a:r>
              <a:rPr lang="en-US" sz="1700" b="0" dirty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: </a:t>
            </a:r>
            <a:endParaRPr lang="en-US" sz="1700" b="0" dirty="0" smtClean="0">
              <a:solidFill>
                <a:srgbClr val="0000FF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en-US" sz="1700" b="0" dirty="0" smtClean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30 </a:t>
            </a:r>
            <a:r>
              <a:rPr lang="en-US" sz="1700" b="0" dirty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point </a:t>
            </a:r>
            <a:r>
              <a:rPr lang="en-US" sz="1700" b="0" dirty="0" smtClean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core Thomson </a:t>
            </a:r>
            <a:r>
              <a:rPr lang="en-US" sz="1700" b="0" dirty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(NSTX) </a:t>
            </a:r>
            <a:r>
              <a:rPr lang="en-US" sz="1700" b="0" dirty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  <a:sym typeface="Wingdings"/>
              </a:rPr>
              <a:t> 42 point </a:t>
            </a:r>
            <a:r>
              <a:rPr lang="en-US" sz="1700" b="0" dirty="0" smtClean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  <a:sym typeface="Wingdings"/>
              </a:rPr>
              <a:t>(</a:t>
            </a:r>
            <a:r>
              <a:rPr lang="en-US" sz="1700" b="0" dirty="0">
                <a:solidFill>
                  <a:srgbClr val="0000FF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NSTX-U)</a:t>
            </a: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730" y="6327949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24800" y="4648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C-Mod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2301" y="6148376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2418" y="3117546"/>
            <a:ext cx="533400" cy="3141784"/>
            <a:chOff x="304800" y="1143000"/>
            <a:chExt cx="533400" cy="3141784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4"/>
          <p:cNvSpPr txBox="1">
            <a:spLocks noChangeArrowheads="1"/>
          </p:cNvSpPr>
          <p:nvPr/>
        </p:nvSpPr>
        <p:spPr bwMode="auto">
          <a:xfrm rot="16200000">
            <a:off x="4262951" y="4477687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0250" y="6148376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3974" y="6148376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766" y="6148376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956568" y="3301950"/>
            <a:ext cx="1624560" cy="329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56674" y="3631347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58286" y="5627666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38880" y="5469055"/>
            <a:ext cx="1416674" cy="308597"/>
            <a:chOff x="2410192" y="3625360"/>
            <a:chExt cx="1416674" cy="308597"/>
          </a:xfrm>
        </p:grpSpPr>
        <p:sp>
          <p:nvSpPr>
            <p:cNvPr id="30" name="Rectangle 2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5987818" y="3586584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925402" y="4012996"/>
            <a:ext cx="555272" cy="27979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979026" y="364366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46684" y="3637048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7858" y="3709562"/>
            <a:ext cx="7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53400" y="5105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DIII-D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BP-1</a:t>
            </a:r>
          </a:p>
        </p:txBody>
      </p:sp>
    </p:spTree>
    <p:extLst>
      <p:ext uri="{BB962C8B-B14F-4D97-AF65-F5344CB8AC3E}">
        <p14:creationId xmlns:p14="http://schemas.microsoft.com/office/powerpoint/2010/main" xmlns="" val="2786100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3-02-15 at 11.21.3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100223"/>
            <a:ext cx="2743201" cy="481177"/>
          </a:xfrm>
          <a:prstGeom prst="rect">
            <a:avLst/>
          </a:prstGeom>
        </p:spPr>
      </p:pic>
      <p:pic>
        <p:nvPicPr>
          <p:cNvPr id="28" name="Picture 27" descr="Screen Shot 2013-02-15 at 11.21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066800"/>
            <a:ext cx="3048000" cy="2043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NSTX-U will extend understanding of different </a:t>
            </a:r>
            <a:r>
              <a:rPr lang="en-US" dirty="0" err="1"/>
              <a:t>microinstabilities</a:t>
            </a:r>
            <a:r>
              <a:rPr lang="en-US" dirty="0"/>
              <a:t> </a:t>
            </a:r>
            <a:r>
              <a:rPr lang="en-US" dirty="0" smtClean="0"/>
              <a:t>and their role for </a:t>
            </a:r>
            <a:r>
              <a:rPr lang="en-US" dirty="0"/>
              <a:t>pedestal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248400" cy="5486400"/>
          </a:xfrm>
        </p:spPr>
        <p:txBody>
          <a:bodyPr/>
          <a:lstStyle/>
          <a:p>
            <a:r>
              <a:rPr lang="en-US" sz="2000" dirty="0" smtClean="0"/>
              <a:t>Flux-tube simulations provide indication of dominant edge instabilities</a:t>
            </a:r>
          </a:p>
          <a:p>
            <a:pPr lvl="1"/>
            <a:r>
              <a:rPr lang="en-US" sz="1600" dirty="0" smtClean="0"/>
              <a:t>TEM </a:t>
            </a:r>
            <a:r>
              <a:rPr lang="en-US" sz="1600" dirty="0"/>
              <a:t>/ KBM modes </a:t>
            </a:r>
            <a:r>
              <a:rPr lang="en-US" sz="1600" dirty="0" smtClean="0"/>
              <a:t>dominant where pressure gradient is largest (GS2/GENE)</a:t>
            </a:r>
          </a:p>
          <a:p>
            <a:pPr lvl="1"/>
            <a:r>
              <a:rPr lang="en-US" sz="1600" dirty="0" err="1" smtClean="0"/>
              <a:t>Microtearing</a:t>
            </a:r>
            <a:r>
              <a:rPr lang="en-US" sz="1600" dirty="0" smtClean="0"/>
              <a:t> unstable at pedestal top, stabilized with Li (GS2)</a:t>
            </a:r>
          </a:p>
          <a:p>
            <a:pPr lvl="1"/>
            <a:r>
              <a:rPr lang="en-US" sz="1600" dirty="0" smtClean="0"/>
              <a:t>These studies will be extended to lower </a:t>
            </a:r>
            <a:r>
              <a:rPr lang="en-US" sz="1600" dirty="0" smtClean="0">
                <a:latin typeface="Symbol" charset="2"/>
                <a:cs typeface="Symbol" charset="2"/>
              </a:rPr>
              <a:t>n*</a:t>
            </a:r>
            <a:r>
              <a:rPr lang="en-US" sz="1600" dirty="0" smtClean="0"/>
              <a:t> in NSTX-U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876800" y="2209800"/>
            <a:ext cx="1143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52400" y="3205877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Developing fuller-physics simulations needed for edge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b="0" i="0" dirty="0" smtClean="0">
                <a:solidFill>
                  <a:srgbClr val="4742C7"/>
                </a:solidFill>
                <a:latin typeface="+mn-lt"/>
              </a:rPr>
              <a:t>XGC1 (full-f, global w/ separatrix, neutrals)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ITG simulations show correlation lengths consistent with measurements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</a:rPr>
              <a:t>Global, EM </a:t>
            </a:r>
            <a:r>
              <a:rPr lang="en-US" sz="1800" b="0" i="0" dirty="0" smtClean="0">
                <a:solidFill>
                  <a:schemeClr val="accent2"/>
                </a:solidFill>
                <a:latin typeface="+mn-lt"/>
                <a:sym typeface="Symbol"/>
              </a:rPr>
              <a:t>f (GENE/GYRO)</a:t>
            </a:r>
            <a:endParaRPr lang="en-US" sz="1800" b="0" i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791200"/>
            <a:ext cx="4876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Diagnostics </a:t>
            </a:r>
            <a:r>
              <a:rPr lang="en-US" sz="1800" b="0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  <a:sym typeface="Wingdings"/>
              </a:rPr>
              <a:t>(</a:t>
            </a:r>
            <a:r>
              <a:rPr lang="en-US" sz="1800" b="0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NSTX-U</a:t>
            </a: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): </a:t>
            </a:r>
            <a:endParaRPr lang="en-US" sz="1800" b="0" dirty="0">
              <a:solidFill>
                <a:srgbClr val="0000FF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  <a:sym typeface="Wingdings"/>
              </a:rPr>
              <a:t>42 </a:t>
            </a:r>
            <a:r>
              <a:rPr lang="en-US" sz="1800" b="0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  <a:sym typeface="Wingdings"/>
              </a:rPr>
              <a:t>point </a:t>
            </a: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  <a:sym typeface="Wingdings"/>
              </a:rPr>
              <a:t>MPTS, </a:t>
            </a:r>
            <a:r>
              <a:rPr lang="en-US" sz="1800" b="0" dirty="0" err="1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  <a:sym typeface="Wingdings"/>
              </a:rPr>
              <a:t>reflectometry</a:t>
            </a: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  <a:sym typeface="Wingdings"/>
              </a:rPr>
              <a:t>, 48 point BES</a:t>
            </a:r>
            <a:endParaRPr lang="en-US" sz="1800" b="0" dirty="0">
              <a:solidFill>
                <a:srgbClr val="0000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BP-1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3924480"/>
              </p:ext>
            </p:extLst>
          </p:nvPr>
        </p:nvGraphicFramePr>
        <p:xfrm>
          <a:off x="6813909" y="3607091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45" t="3540"/>
          <a:stretch/>
        </p:blipFill>
        <p:spPr bwMode="auto">
          <a:xfrm>
            <a:off x="4375509" y="3307095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48400" y="3581400"/>
            <a:ext cx="1860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</a:rPr>
              <a:t>(non-linear 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</a:rPr>
              <a:t>XGC1 code)</a:t>
            </a:r>
            <a:endParaRPr lang="en-US" sz="1400" u="sng" dirty="0">
              <a:solidFill>
                <a:srgbClr val="99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874877" y="4922767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5851858" y="4733258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8109" y="5941834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874379" y="5801376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728309" y="3807023"/>
            <a:ext cx="140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Experiment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6033" y="5839772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9727" y="4481187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8144" y="521543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380776" y="5797924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214536" y="6032669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6125336" y="4078648"/>
            <a:ext cx="459973" cy="84992"/>
          </a:xfrm>
          <a:prstGeom prst="straightConnector1">
            <a:avLst/>
          </a:prstGeom>
          <a:noFill/>
          <a:ln w="1905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680165" y="1219200"/>
            <a:ext cx="10922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Lithium</a:t>
            </a:r>
          </a:p>
          <a:p>
            <a:r>
              <a:rPr lang="en-US" sz="1400" i="0" dirty="0" smtClean="0">
                <a:solidFill>
                  <a:srgbClr val="000000"/>
                </a:solidFill>
              </a:rPr>
              <a:t>No lithium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736763" y="2009001"/>
            <a:ext cx="559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KBM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59368" y="2743200"/>
            <a:ext cx="534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2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NSTX-U will focus on developing small / acceptable ELM regimes, and active ELM and pedestal control</a:t>
            </a:r>
          </a:p>
        </p:txBody>
      </p:sp>
      <p:sp>
        <p:nvSpPr>
          <p:cNvPr id="48132" name="Content Placeholder 2"/>
          <p:cNvSpPr>
            <a:spLocks/>
          </p:cNvSpPr>
          <p:nvPr/>
        </p:nvSpPr>
        <p:spPr bwMode="auto">
          <a:xfrm>
            <a:off x="126999" y="990600"/>
            <a:ext cx="55118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Many ELM type regimes observed in NSTX: Type I, II, III, V, mixed</a:t>
            </a:r>
            <a:r>
              <a:rPr lang="en-US" sz="2000" b="0" i="0" dirty="0" smtClean="0">
                <a:solidFill>
                  <a:schemeClr val="tx1"/>
                </a:solidFill>
              </a:rPr>
              <a:t> </a:t>
            </a:r>
            <a:endParaRPr lang="en-US" sz="2000" b="0" i="0" dirty="0">
              <a:solidFill>
                <a:schemeClr val="tx1"/>
              </a:solidFill>
            </a:endParaRPr>
          </a:p>
          <a:p>
            <a:pPr marL="795338" lvl="1" indent="-341313">
              <a:buFont typeface="Lucida Grande"/>
              <a:buChar char="-"/>
            </a:pPr>
            <a:r>
              <a:rPr lang="en-US" sz="1800" b="0" i="0" dirty="0" smtClean="0">
                <a:latin typeface="+mn-lt"/>
              </a:rPr>
              <a:t>Phenomenology </a:t>
            </a:r>
            <a:r>
              <a:rPr lang="en-US" sz="1800" b="0" i="0" dirty="0">
                <a:latin typeface="+mn-lt"/>
              </a:rPr>
              <a:t>dependent on </a:t>
            </a:r>
            <a:r>
              <a:rPr lang="en-US" sz="1800" b="0" i="0" dirty="0">
                <a:latin typeface="Symbol" charset="2"/>
                <a:cs typeface="Symbol" charset="2"/>
              </a:rPr>
              <a:t>n</a:t>
            </a:r>
            <a:r>
              <a:rPr lang="en-US" sz="1800" b="0" i="0" dirty="0">
                <a:latin typeface="+mn-lt"/>
              </a:rPr>
              <a:t>*</a:t>
            </a:r>
            <a:r>
              <a:rPr lang="en-US" sz="1800" b="0" i="0" baseline="-25000" dirty="0" err="1">
                <a:latin typeface="+mn-lt"/>
              </a:rPr>
              <a:t>ped</a:t>
            </a:r>
            <a:r>
              <a:rPr lang="en-US" sz="1800" b="0" i="0" dirty="0">
                <a:latin typeface="+mn-lt"/>
              </a:rPr>
              <a:t>, P</a:t>
            </a:r>
            <a:r>
              <a:rPr lang="en-US" sz="1800" b="0" i="0" baseline="-25000" dirty="0">
                <a:latin typeface="+mn-lt"/>
              </a:rPr>
              <a:t>SOL</a:t>
            </a:r>
            <a:r>
              <a:rPr lang="en-US" sz="1800" b="0" i="0" dirty="0">
                <a:latin typeface="+mn-lt"/>
              </a:rPr>
              <a:t>, </a:t>
            </a:r>
            <a:r>
              <a:rPr lang="en-US" sz="1800" b="0" i="0" dirty="0" err="1">
                <a:latin typeface="+mn-lt"/>
              </a:rPr>
              <a:t>I</a:t>
            </a:r>
            <a:r>
              <a:rPr lang="en-US" sz="1800" b="0" i="0" baseline="-25000" dirty="0" err="1">
                <a:latin typeface="+mn-lt"/>
              </a:rPr>
              <a:t>p</a:t>
            </a:r>
            <a:r>
              <a:rPr lang="en-US" sz="1800" b="0" i="0" baseline="-25000" dirty="0">
                <a:latin typeface="+mn-lt"/>
              </a:rPr>
              <a:t>, </a:t>
            </a:r>
            <a:r>
              <a:rPr lang="en-US" sz="1800" b="0" i="0" dirty="0" smtClean="0">
                <a:latin typeface="+mn-lt"/>
              </a:rPr>
              <a:t>shaping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endParaRPr lang="en-US" sz="2000" b="0" i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</a:rPr>
              <a:t>Pedestal and ELM control techniques </a:t>
            </a:r>
          </a:p>
          <a:p>
            <a:pPr marL="795338" lvl="1" indent="-341313">
              <a:buFont typeface="Lucida Grande"/>
              <a:buChar char="-"/>
            </a:pPr>
            <a:r>
              <a:rPr lang="en-US" sz="1800" b="0" i="0" dirty="0" smtClean="0"/>
              <a:t>Lithium evaporation</a:t>
            </a:r>
          </a:p>
          <a:p>
            <a:pPr marL="1196975" lvl="2" indent="-285750">
              <a:buFont typeface="Arial"/>
              <a:buChar char="•"/>
            </a:pPr>
            <a:r>
              <a:rPr lang="en-US" sz="1600" b="0" i="0" dirty="0" smtClean="0">
                <a:solidFill>
                  <a:srgbClr val="FF0000"/>
                </a:solidFill>
              </a:rPr>
              <a:t>In NSTX, reduced p’ and edge bootstrap current</a:t>
            </a:r>
          </a:p>
          <a:p>
            <a:pPr marL="795338" lvl="1" indent="-341313">
              <a:buFont typeface="Lucida Grande"/>
              <a:buChar char="-"/>
            </a:pPr>
            <a:r>
              <a:rPr lang="en-US" sz="1800" b="0" i="0" dirty="0"/>
              <a:t>Lithium granule injector (tested at EAST</a:t>
            </a:r>
            <a:r>
              <a:rPr lang="en-US" sz="1800" b="0" i="0" dirty="0" smtClean="0"/>
              <a:t>)</a:t>
            </a:r>
          </a:p>
          <a:p>
            <a:pPr marL="795338" lvl="1" indent="-341313">
              <a:buFont typeface="Lucida Grande"/>
              <a:buChar char="-"/>
            </a:pPr>
            <a:r>
              <a:rPr lang="en-US" sz="1800" b="0" i="0" dirty="0"/>
              <a:t>Enhanced Pedestal (ELM-free) H-</a:t>
            </a:r>
            <a:r>
              <a:rPr lang="en-US" sz="1800" b="0" i="0" dirty="0" smtClean="0"/>
              <a:t>mode</a:t>
            </a:r>
          </a:p>
          <a:p>
            <a:pPr marL="795338" lvl="1" indent="-341313">
              <a:buFont typeface="Lucida Grande"/>
              <a:buChar char="-"/>
            </a:pPr>
            <a:r>
              <a:rPr lang="en-US" sz="1800" b="0" i="0" dirty="0" smtClean="0">
                <a:solidFill>
                  <a:srgbClr val="3333CC"/>
                </a:solidFill>
                <a:ea typeface="ＭＳ Ｐゴシック" pitchFamily="1" charset="-128"/>
                <a:cs typeface="ＭＳ Ｐゴシック" pitchFamily="1" charset="-128"/>
              </a:rPr>
              <a:t>3-D fields </a:t>
            </a:r>
          </a:p>
          <a:p>
            <a:pPr marL="1196975" lvl="2" indent="-285750">
              <a:buFont typeface="Arial"/>
              <a:buChar char="•"/>
            </a:pPr>
            <a:r>
              <a:rPr lang="en-US" sz="1600" b="0" i="0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In NSTX, n=3 RMP destabilized ELMs (but weak impact on transport)</a:t>
            </a:r>
          </a:p>
          <a:p>
            <a:pPr marL="1196975" lvl="2" indent="-285750">
              <a:buFont typeface="Arial"/>
              <a:buChar char="•"/>
            </a:pPr>
            <a:r>
              <a:rPr lang="en-US" sz="1600" b="0" i="0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In NSTX-U, NCC coils </a:t>
            </a:r>
          </a:p>
          <a:p>
            <a:pPr marL="1654175" lvl="3" indent="-285750">
              <a:buFont typeface="Arial"/>
              <a:buChar char="•"/>
            </a:pPr>
            <a:r>
              <a:rPr lang="en-US" sz="1600" b="0" i="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W</a:t>
            </a:r>
            <a:r>
              <a:rPr lang="en-US" sz="1600" b="0" i="0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ider spectrum, wider ballooning unstable edge region</a:t>
            </a:r>
            <a:endParaRPr lang="en-US" sz="1800" b="0" i="0" dirty="0" smtClean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marL="454025" lvl="1"/>
            <a:endParaRPr lang="en-US" sz="1800" b="0" i="0" dirty="0" smtClean="0">
              <a:solidFill>
                <a:srgbClr val="000000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endParaRPr lang="en-US" sz="2000" b="0" i="0" dirty="0" smtClean="0">
              <a:solidFill>
                <a:srgbClr val="1822CD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9" name="Picture 18" descr="Screen Shot 2013-05-06 at 11.00.1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077586"/>
            <a:ext cx="2862129" cy="237401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5257800" y="5029200"/>
            <a:ext cx="4572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066800"/>
            <a:ext cx="2946492" cy="2894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8100" y="1218073"/>
            <a:ext cx="1001183" cy="252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90000"/>
              </a:lnSpc>
            </a:pPr>
            <a:r>
              <a:rPr lang="en-US" sz="1400" dirty="0" smtClean="0"/>
              <a:t>Type I</a:t>
            </a:r>
          </a:p>
          <a:p>
            <a:pPr>
              <a:lnSpc>
                <a:spcPct val="290000"/>
              </a:lnSpc>
            </a:pPr>
            <a:r>
              <a:rPr lang="en-US" sz="1400" dirty="0" smtClean="0"/>
              <a:t>Type III</a:t>
            </a:r>
          </a:p>
          <a:p>
            <a:pPr>
              <a:lnSpc>
                <a:spcPct val="290000"/>
              </a:lnSpc>
            </a:pPr>
            <a:r>
              <a:rPr lang="en-US" sz="1400" dirty="0" smtClean="0"/>
              <a:t>Type V</a:t>
            </a:r>
          </a:p>
          <a:p>
            <a:pPr>
              <a:lnSpc>
                <a:spcPct val="290000"/>
              </a:lnSpc>
            </a:pPr>
            <a:r>
              <a:rPr lang="en-US" sz="1400" dirty="0" smtClean="0"/>
              <a:t>Mixed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26671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pedestal transport, </a:t>
            </a:r>
            <a:r>
              <a:rPr lang="en-US" dirty="0" smtClean="0"/>
              <a:t>turbulence,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ELM control research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029200"/>
          </a:xfrm>
        </p:spPr>
        <p:txBody>
          <a:bodyPr/>
          <a:lstStyle/>
          <a:p>
            <a:r>
              <a:rPr lang="en-US" sz="1800" dirty="0" smtClean="0"/>
              <a:t>Year 1 of 5 Year Plan</a:t>
            </a:r>
          </a:p>
          <a:p>
            <a:pPr lvl="1"/>
            <a:r>
              <a:rPr lang="en-US" sz="1600" dirty="0" smtClean="0"/>
              <a:t>Continue cross-machine comparison of pedestal structure with DIII-D and </a:t>
            </a:r>
            <a:r>
              <a:rPr lang="en-US" sz="1600" dirty="0" err="1" smtClean="0"/>
              <a:t>Alcator</a:t>
            </a:r>
            <a:r>
              <a:rPr lang="en-US" sz="1600" dirty="0" smtClean="0"/>
              <a:t> C</a:t>
            </a:r>
            <a:r>
              <a:rPr lang="en-US" sz="1600" dirty="0"/>
              <a:t>-</a:t>
            </a:r>
            <a:r>
              <a:rPr lang="en-US" sz="1600" dirty="0" smtClean="0"/>
              <a:t>Mod</a:t>
            </a:r>
          </a:p>
          <a:p>
            <a:pPr lvl="1"/>
            <a:r>
              <a:rPr lang="en-US" sz="1600" dirty="0" smtClean="0"/>
              <a:t>Continue gyro-kinetic modeling of electromagnetic turbulence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Years 2-3 of 5 Year Plan</a:t>
            </a:r>
          </a:p>
          <a:p>
            <a:pPr lvl="1"/>
            <a:r>
              <a:rPr lang="en-US" sz="1600" dirty="0"/>
              <a:t>Assess the L-H power threshold at higher </a:t>
            </a:r>
            <a:r>
              <a:rPr lang="en-US" sz="1600" dirty="0" err="1"/>
              <a:t>I</a:t>
            </a:r>
            <a:r>
              <a:rPr lang="en-US" sz="1600" baseline="-25000" dirty="0" err="1"/>
              <a:t>p</a:t>
            </a:r>
            <a:endParaRPr lang="en-US" sz="1600" dirty="0"/>
          </a:p>
          <a:p>
            <a:pPr lvl="1"/>
            <a:r>
              <a:rPr lang="en-US" sz="1600" dirty="0" smtClean="0"/>
              <a:t>Pedestal structure and turbulence </a:t>
            </a:r>
            <a:r>
              <a:rPr lang="en-US" sz="1600" dirty="0" err="1" smtClean="0"/>
              <a:t>vs</a:t>
            </a:r>
            <a:r>
              <a:rPr lang="en-US" sz="1600" dirty="0" smtClean="0"/>
              <a:t> engineering and </a:t>
            </a:r>
            <a:r>
              <a:rPr lang="en-US" sz="1600" dirty="0"/>
              <a:t>physics </a:t>
            </a:r>
            <a:r>
              <a:rPr lang="en-US" sz="1600" dirty="0" smtClean="0"/>
              <a:t>parameters </a:t>
            </a:r>
          </a:p>
          <a:p>
            <a:pPr lvl="1"/>
            <a:r>
              <a:rPr lang="en-US" sz="1600" dirty="0" smtClean="0"/>
              <a:t>ELM </a:t>
            </a:r>
            <a:r>
              <a:rPr lang="en-US" sz="1600" dirty="0"/>
              <a:t>control </a:t>
            </a:r>
            <a:r>
              <a:rPr lang="en-US" sz="1600" dirty="0" smtClean="0"/>
              <a:t>with lithium coatings, lithium granule injector, and 3D fields</a:t>
            </a:r>
          </a:p>
          <a:p>
            <a:pPr lvl="1"/>
            <a:r>
              <a:rPr lang="en-US" sz="1600" dirty="0" smtClean="0"/>
              <a:t>Access </a:t>
            </a:r>
            <a:r>
              <a:rPr lang="en-US" sz="1600" dirty="0"/>
              <a:t>to new operational regimes </a:t>
            </a:r>
            <a:r>
              <a:rPr lang="en-US" sz="1600" dirty="0" smtClean="0"/>
              <a:t>(enhanced pedestal H-mode, </a:t>
            </a:r>
            <a:r>
              <a:rPr lang="en-US" sz="1600" dirty="0"/>
              <a:t>I-</a:t>
            </a:r>
            <a:r>
              <a:rPr lang="en-US" sz="1600" dirty="0" smtClean="0"/>
              <a:t>mode)</a:t>
            </a:r>
          </a:p>
          <a:p>
            <a:pPr lvl="1"/>
            <a:r>
              <a:rPr lang="en-US" sz="1600" dirty="0" smtClean="0"/>
              <a:t>Initiate assessment of SOL current </a:t>
            </a:r>
            <a:r>
              <a:rPr lang="en-US" sz="1600" dirty="0"/>
              <a:t>generation and impact on ELM models and control</a:t>
            </a:r>
          </a:p>
          <a:p>
            <a:pPr lvl="1"/>
            <a:r>
              <a:rPr lang="en-US" sz="1600" i="1" dirty="0"/>
              <a:t>Incremental: begin to design and construct power supplies to drive EHOs</a:t>
            </a:r>
            <a:r>
              <a:rPr lang="en-US" sz="1600" dirty="0"/>
              <a:t>  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800" dirty="0" smtClean="0"/>
              <a:t>Years 4-</a:t>
            </a:r>
            <a:r>
              <a:rPr lang="en-US" sz="1800" dirty="0"/>
              <a:t>5 of 5 Year </a:t>
            </a:r>
            <a:r>
              <a:rPr lang="en-US" sz="1800" dirty="0" smtClean="0"/>
              <a:t>Plan </a:t>
            </a:r>
          </a:p>
          <a:p>
            <a:pPr lvl="1"/>
            <a:r>
              <a:rPr lang="en-US" sz="1600" dirty="0"/>
              <a:t>Compare effect of </a:t>
            </a:r>
            <a:r>
              <a:rPr lang="en-US" sz="1600" dirty="0" err="1"/>
              <a:t>cryopumping</a:t>
            </a:r>
            <a:r>
              <a:rPr lang="en-US" sz="1600" dirty="0"/>
              <a:t> and high-Z PFCs  on pedestal structure and turbulence</a:t>
            </a:r>
          </a:p>
          <a:p>
            <a:pPr lvl="1"/>
            <a:r>
              <a:rPr lang="en-US" sz="1600" dirty="0" smtClean="0"/>
              <a:t>Edge </a:t>
            </a:r>
            <a:r>
              <a:rPr lang="en-US" sz="1600" dirty="0"/>
              <a:t>transport and ELM stability with NCC coils, comp. with gyro-kinetic calculations</a:t>
            </a:r>
          </a:p>
          <a:p>
            <a:pPr lvl="1"/>
            <a:r>
              <a:rPr lang="en-US" sz="1600" dirty="0"/>
              <a:t>Combine the new particle control tools (</a:t>
            </a:r>
            <a:r>
              <a:rPr lang="en-US" sz="1600" dirty="0" err="1"/>
              <a:t>cryopump</a:t>
            </a:r>
            <a:r>
              <a:rPr lang="en-US" sz="1600" dirty="0"/>
              <a:t> and LGI) to trigger ELMs</a:t>
            </a:r>
          </a:p>
          <a:p>
            <a:pPr lvl="1"/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6019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800" b="0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Diagnostics: </a:t>
            </a: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MPTS, CHERS, BES, </a:t>
            </a:r>
            <a:r>
              <a:rPr lang="en-US" sz="1800" b="0" dirty="0" err="1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reflectometry</a:t>
            </a:r>
            <a:r>
              <a:rPr lang="en-US" sz="1800" b="0" dirty="0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, GPI</a:t>
            </a:r>
            <a:endParaRPr lang="en-US" sz="1800" b="0" dirty="0">
              <a:solidFill>
                <a:srgbClr val="0000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Boundary </a:t>
            </a:r>
            <a:r>
              <a:rPr lang="en-US" sz="2800" dirty="0">
                <a:latin typeface="Arial" charset="0"/>
              </a:rPr>
              <a:t>Physics program </a:t>
            </a:r>
            <a:r>
              <a:rPr lang="en-US" sz="2800" dirty="0" smtClean="0">
                <a:latin typeface="Arial" charset="0"/>
              </a:rPr>
              <a:t>in NSTX-U contributes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critical </a:t>
            </a:r>
            <a:r>
              <a:rPr lang="en-US" sz="2800" dirty="0">
                <a:latin typeface="Arial" charset="0"/>
              </a:rPr>
              <a:t>research </a:t>
            </a:r>
            <a:r>
              <a:rPr lang="en-US" sz="2800" dirty="0" smtClean="0">
                <a:latin typeface="Arial" charset="0"/>
              </a:rPr>
              <a:t>areas </a:t>
            </a:r>
            <a:r>
              <a:rPr lang="en-US" sz="2800" dirty="0">
                <a:latin typeface="Arial" charset="0"/>
              </a:rPr>
              <a:t>for </a:t>
            </a:r>
            <a:r>
              <a:rPr lang="en-US" sz="2800" dirty="0" smtClean="0">
                <a:latin typeface="Arial" charset="0"/>
              </a:rPr>
              <a:t>FNSF and ITER</a:t>
            </a:r>
            <a:endParaRPr lang="en-US" sz="28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Boundary Physics Thrusts (and outline of the talk)</a:t>
            </a:r>
          </a:p>
          <a:p>
            <a:pPr marL="0" indent="0">
              <a:buNone/>
            </a:pPr>
            <a:endParaRPr lang="en-US" dirty="0" smtClean="0"/>
          </a:p>
          <a:p>
            <a:pPr marL="623888" lvl="1" indent="-34290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BP-1: Assess and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control pedestal structure, edge transport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stability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ELM characterization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control</a:t>
            </a:r>
          </a:p>
          <a:p>
            <a:pPr marL="623888" lvl="2" indent="-342900"/>
            <a:endParaRPr lang="en-US" sz="2400" dirty="0"/>
          </a:p>
          <a:p>
            <a:pPr marL="623888" lvl="1" indent="-342900"/>
            <a:r>
              <a:rPr lang="en-US" b="1" dirty="0" smtClean="0"/>
              <a:t>BP-2: Assess </a:t>
            </a:r>
            <a:r>
              <a:rPr lang="en-US" b="1" dirty="0"/>
              <a:t>and control divertor heat and particle </a:t>
            </a:r>
            <a:r>
              <a:rPr lang="en-US" b="1" dirty="0" smtClean="0"/>
              <a:t>fluxes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Divertor heat flux mitigation with impurity seeding and divertor </a:t>
            </a:r>
            <a:r>
              <a:rPr lang="en-US" dirty="0" smtClean="0">
                <a:latin typeface="Arial" charset="0"/>
              </a:rPr>
              <a:t>geometry</a:t>
            </a:r>
          </a:p>
          <a:p>
            <a:pPr marL="623888" lvl="2" indent="-342900"/>
            <a:endParaRPr lang="en-US" dirty="0" smtClean="0"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BP-3: Establish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Validate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-pump physics design,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assess density control and recycling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68375" lvl="2" indent="-344488">
              <a:lnSpc>
                <a:spcPct val="95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to lithium coatings for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particle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collisionality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control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74936</TotalTime>
  <Words>2950</Words>
  <Application>Microsoft Office PowerPoint</Application>
  <PresentationFormat>On-screen Show (4:3)</PresentationFormat>
  <Paragraphs>525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Boundary Physics Program provides broad support for the NSTX-U 5 year plan goals  </vt:lpstr>
      <vt:lpstr>Boundary Physics program in NSTX-U contributes to critical research areas for FNSF and ITER</vt:lpstr>
      <vt:lpstr>Boundary Physics program in NSTX-U contributes to critical research areas for FNSF and ITER</vt:lpstr>
      <vt:lpstr>Pedestal studies focus on instabilities and turbulence that limit pedestal heights, widths, and gradients</vt:lpstr>
      <vt:lpstr>NSTX-U will extend understanding of different microinstabilities and their role for pedestal control </vt:lpstr>
      <vt:lpstr>NSTX-U will focus on developing small / acceptable ELM regimes, and active ELM and pedestal control</vt:lpstr>
      <vt:lpstr>Plans for pedestal transport, turbulence,  and ELM control research</vt:lpstr>
      <vt:lpstr>Boundary Physics program in NSTX-U contributes to critical research areas for FNSF and ITER</vt:lpstr>
      <vt:lpstr>NSTX-U will help reduce SOL width scaling uncertainties for next-steps and assess relative importance of turbulent and drift-based transport</vt:lpstr>
      <vt:lpstr>Standard and snowflake divertor geometries will be combined with radiation for heat flux mitigation and detachment studies</vt:lpstr>
      <vt:lpstr>Simulations of snowflake divertor configuration for NSTX-U yield favorable projections</vt:lpstr>
      <vt:lpstr>Impurity-seeded radiative divertor with feedback control is planned for NSTX-U</vt:lpstr>
      <vt:lpstr>Plan for SOL and divertor research </vt:lpstr>
      <vt:lpstr>Boundary Physics program in NSTX-U contributes to critical research areas for FNSF and ITER</vt:lpstr>
      <vt:lpstr>Particle control in NSTX-U will be accomplished  with variety of fueling and exhaust techniques</vt:lpstr>
      <vt:lpstr>Cryo-pump will be key for density  and collisionality control in Years 4-5</vt:lpstr>
      <vt:lpstr>Plan for particle control research </vt:lpstr>
      <vt:lpstr>Boundary program will advance pedestal physics and  power and particle handling in NSTX-U for ST-FNSF, ITER</vt:lpstr>
      <vt:lpstr>Backup</vt:lpstr>
      <vt:lpstr>Planned NSTX-U facility upgrades enable access to new parameter space and unique capabilities</vt:lpstr>
      <vt:lpstr>Divertor Thomson Scattering system would significantly enhance NSTX-U Boundary research capabilities </vt:lpstr>
      <vt:lpstr>SOL width studies elucidate on heat flux scaling projections for NSTX-U, ST-FNSF and ITER</vt:lpstr>
      <vt:lpstr>NSTX-U Years 3-4 will utilize cryo-pumping for particle control</vt:lpstr>
      <vt:lpstr>Semi-analytic pumping model used to optimize plenum geometry</vt:lpstr>
      <vt:lpstr>Optimized plenum geometry can pump to low density for conventional and snowflake divertors over a range of ROSP, Ip</vt:lpstr>
      <vt:lpstr>SOLPS calculations confirm optimization approach based on analytic model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13106</cp:revision>
  <cp:lastPrinted>2013-02-04T16:18:37Z</cp:lastPrinted>
  <dcterms:created xsi:type="dcterms:W3CDTF">2003-10-01T16:23:57Z</dcterms:created>
  <dcterms:modified xsi:type="dcterms:W3CDTF">2013-05-13T02:08:54Z</dcterms:modified>
</cp:coreProperties>
</file>