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1217" r:id="rId2"/>
    <p:sldId id="1326" r:id="rId3"/>
    <p:sldId id="1332" r:id="rId4"/>
    <p:sldId id="1361" r:id="rId5"/>
    <p:sldId id="1372" r:id="rId6"/>
    <p:sldId id="1327" r:id="rId7"/>
    <p:sldId id="1322" r:id="rId8"/>
    <p:sldId id="1347" r:id="rId9"/>
    <p:sldId id="1355" r:id="rId10"/>
    <p:sldId id="1373" r:id="rId11"/>
    <p:sldId id="1375" r:id="rId12"/>
    <p:sldId id="1376" r:id="rId13"/>
    <p:sldId id="1328" r:id="rId14"/>
    <p:sldId id="1367" r:id="rId15"/>
    <p:sldId id="1374" r:id="rId16"/>
    <p:sldId id="1359" r:id="rId17"/>
    <p:sldId id="1351" r:id="rId18"/>
    <p:sldId id="1325" r:id="rId19"/>
    <p:sldId id="1340" r:id="rId20"/>
    <p:sldId id="1335" r:id="rId21"/>
    <p:sldId id="1343" r:id="rId22"/>
    <p:sldId id="1377" r:id="rId23"/>
    <p:sldId id="1378" r:id="rId24"/>
    <p:sldId id="1369" r:id="rId25"/>
    <p:sldId id="1370" r:id="rId26"/>
    <p:sldId id="1381" r:id="rId27"/>
    <p:sldId id="1357" r:id="rId28"/>
    <p:sldId id="1365" r:id="rId29"/>
    <p:sldId id="1379" r:id="rId30"/>
    <p:sldId id="1366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A344A"/>
    <a:srgbClr val="000022"/>
    <a:srgbClr val="008080"/>
    <a:srgbClr val="009999"/>
    <a:srgbClr val="FFCCCC"/>
    <a:srgbClr val="9999FF"/>
    <a:srgbClr val="FF0000"/>
    <a:srgbClr val="00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558" autoAdjust="0"/>
  </p:normalViewPr>
  <p:slideViewPr>
    <p:cSldViewPr snapToGrid="0">
      <p:cViewPr>
        <p:scale>
          <a:sx n="161" d="100"/>
          <a:sy n="161" d="100"/>
        </p:scale>
        <p:origin x="-1176" y="-46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3BDC22-9A7A-744A-94C4-59FA5044F56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792" indent="-28569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757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599860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6963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066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168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271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374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71FC5B-10D0-FD43-AB91-3E306162C1DB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4CDB9D4-DE5B-024F-AB07-D6490E0C115C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53B4430-C21C-9240-B3EA-EAA047DF0393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5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Year Plan Review</a:t>
            </a:r>
            <a:r>
              <a:rPr lang="en-US" sz="800" i="0" dirty="0" smtClean="0">
                <a:latin typeface="Helvetica" pitchFamily="34" charset="0"/>
                <a:cs typeface="+mn-cs"/>
              </a:rPr>
              <a:t> – 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Plasma Start-up and Current Ramp-up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  <p:sp>
        <p:nvSpPr>
          <p:cNvPr id="9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0600" y="6629400"/>
            <a:ext cx="533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fld id="{A1B85154-A5CD-43CE-886A-ABD39DC94E8F}" type="slidenum">
              <a:rPr lang="en-US" sz="800" i="0" smtClean="0">
                <a:latin typeface="Helvetica" pitchFamily="34" charset="0"/>
                <a:cs typeface="+mn-cs"/>
              </a:rPr>
              <a:t>‹#›</a:t>
            </a:fld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file:///\\localhost\Users\rraman\Desktop\My%20PAC%20Talk\!OLE_LINK3" TargetMode="External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58724" y="1839757"/>
            <a:ext cx="6019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i="0" dirty="0">
                <a:solidFill>
                  <a:schemeClr val="tx1"/>
                </a:solidFill>
                <a:latin typeface="Arial" charset="0"/>
              </a:rPr>
              <a:t>R. Raman</a:t>
            </a:r>
          </a:p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. Mueller, S.C. 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Jardin</a:t>
            </a:r>
            <a:endParaRPr 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F. </a:t>
            </a:r>
            <a:r>
              <a:rPr lang="en-US" sz="1800" b="0" dirty="0" err="1">
                <a:solidFill>
                  <a:schemeClr val="tx1"/>
                </a:solidFill>
                <a:latin typeface="Arial" charset="0"/>
              </a:rPr>
              <a:t>Ebrahimi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 S. Gerhardt, E.B.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Hooper, </a:t>
            </a:r>
          </a:p>
          <a:p>
            <a:pPr algn="ctr" eaLnBrk="1" hangingPunct="1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T.R.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Jarboe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C.E.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Kessel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B.A. Nelson, </a:t>
            </a:r>
          </a:p>
          <a:p>
            <a:pPr algn="ctr" eaLnBrk="1" hangingPunct="1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Poli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A.J.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Redd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C.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Sovinec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G.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aylor</a:t>
            </a:r>
            <a:endParaRPr lang="en-US" sz="1800" b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33210" y="3742465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5 Year Plan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LSB B318. 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May 21-23,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194734" y="905933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NSTX-U 5 Year Plan for Plasma Start-up and Current Ramp-up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533" y="3124201"/>
            <a:ext cx="64085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Non-inductive Current Ramp-up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606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277" y="194733"/>
            <a:ext cx="9725736" cy="719667"/>
          </a:xfrm>
        </p:spPr>
        <p:txBody>
          <a:bodyPr/>
          <a:lstStyle/>
          <a:p>
            <a:r>
              <a:rPr lang="en-US" dirty="0" smtClean="0"/>
              <a:t>Results on JT-60U and DIII-D Suggest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Ramp</a:t>
            </a:r>
            <a:r>
              <a:rPr lang="en-US" dirty="0"/>
              <a:t>-up is </a:t>
            </a:r>
            <a:r>
              <a:rPr lang="en-US" dirty="0" smtClean="0"/>
              <a:t>Possible </a:t>
            </a:r>
            <a:br>
              <a:rPr lang="en-US" dirty="0" smtClean="0"/>
            </a:br>
            <a:r>
              <a:rPr lang="en-US" dirty="0" smtClean="0"/>
              <a:t>with Combination </a:t>
            </a:r>
            <a:r>
              <a:rPr lang="en-US" dirty="0"/>
              <a:t>of </a:t>
            </a:r>
            <a:r>
              <a:rPr lang="en-US" dirty="0" smtClean="0"/>
              <a:t>Bootstrap </a:t>
            </a: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O</a:t>
            </a:r>
            <a:r>
              <a:rPr lang="en-US" dirty="0" smtClean="0"/>
              <a:t>verdrive </a:t>
            </a:r>
            <a:r>
              <a:rPr lang="en-US" dirty="0"/>
              <a:t>and NBI CD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59466"/>
            <a:ext cx="4389120" cy="4183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803400"/>
            <a:ext cx="4236085" cy="2346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999066"/>
            <a:ext cx="353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JT-60U [NF 46 (2006)] </a:t>
            </a:r>
          </a:p>
          <a:p>
            <a:r>
              <a:rPr lang="en-US" sz="2000" b="0" i="0" dirty="0" smtClean="0"/>
              <a:t>Ref: </a:t>
            </a:r>
            <a:r>
              <a:rPr lang="en-US" sz="2000" b="0" i="0" dirty="0" err="1" smtClean="0"/>
              <a:t>Ushigome</a:t>
            </a:r>
            <a:r>
              <a:rPr lang="en-US" sz="2000" b="0" i="0" dirty="0" smtClean="0"/>
              <a:t>, </a:t>
            </a:r>
            <a:r>
              <a:rPr lang="en-US" sz="2000" b="0" i="0" dirty="0" err="1" smtClean="0"/>
              <a:t>Takase</a:t>
            </a:r>
            <a:r>
              <a:rPr lang="en-US" sz="2000" b="0" i="0" dirty="0" smtClean="0"/>
              <a:t> et al., </a:t>
            </a:r>
            <a:endParaRPr 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460999" y="1075264"/>
            <a:ext cx="270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DIII-D [PRL 61(1998)] </a:t>
            </a:r>
          </a:p>
          <a:p>
            <a:r>
              <a:rPr lang="en-US" sz="2000" b="0" i="0" dirty="0" smtClean="0"/>
              <a:t>Ref: </a:t>
            </a:r>
            <a:r>
              <a:rPr lang="en-US" sz="2000" b="0" i="0" dirty="0" err="1" smtClean="0"/>
              <a:t>Simonen</a:t>
            </a:r>
            <a:r>
              <a:rPr lang="en-US" sz="2000" b="0" i="0" dirty="0" smtClean="0"/>
              <a:t>, et al., 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198534" y="4123266"/>
            <a:ext cx="368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350 kA plasma sustained mostly by neutral beams and without MHD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68" y="5748867"/>
            <a:ext cx="505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Plasma current should have ramped-up if solenoid current had been held constant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7450" y="5164667"/>
            <a:ext cx="414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2"/>
                </a:solidFill>
              </a:rPr>
              <a:t>NSTX-U research will extend previous experimental work to demonstrate full non-inductive start-up, ramp-up, and sustainment</a:t>
            </a:r>
            <a:endParaRPr lang="en-US" sz="2000" b="0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929466" y="3056467"/>
            <a:ext cx="889000" cy="245533"/>
          </a:xfrm>
          <a:prstGeom prst="ellipse">
            <a:avLst/>
          </a:prstGeom>
          <a:solidFill>
            <a:schemeClr val="accent5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954866" y="3022600"/>
            <a:ext cx="922867" cy="304800"/>
          </a:xfrm>
          <a:prstGeom prst="ellipse">
            <a:avLst/>
          </a:prstGeom>
          <a:solidFill>
            <a:schemeClr val="accent5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Non-inductive Ramp-up from ~0.4MA to ~1MA Projected </a:t>
            </a:r>
            <a:br>
              <a:rPr lang="en-US" dirty="0" smtClean="0"/>
            </a:br>
            <a:r>
              <a:rPr lang="en-US" dirty="0" smtClean="0"/>
              <a:t>to be Possible with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</a:t>
            </a:r>
            <a:r>
              <a:rPr lang="en-US" dirty="0" smtClean="0"/>
              <a:t>angential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289050"/>
            <a:ext cx="5458398" cy="13716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More tangential NBI provides 3-4x higher CD at low I</a:t>
            </a:r>
            <a:r>
              <a:rPr lang="en-US" sz="2000" b="1" baseline="-25000" dirty="0" smtClean="0">
                <a:latin typeface="Arial Narrow" pitchFamily="34" charset="0"/>
              </a:rPr>
              <a:t>P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1.5-2x higher current drive efficiency, plus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2x higher absorption (40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80%) at low I</a:t>
            </a:r>
            <a:r>
              <a:rPr lang="en-US" sz="1600" baseline="-25000" dirty="0"/>
              <a:t>P </a:t>
            </a:r>
            <a:r>
              <a:rPr lang="en-US" sz="1600" dirty="0"/>
              <a:t>= 0.4MA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225" y="4817533"/>
            <a:ext cx="993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12"/>
          <p:cNvSpPr>
            <a:spLocks noChangeArrowheads="1"/>
          </p:cNvSpPr>
          <p:nvPr/>
        </p:nvSpPr>
        <p:spPr bwMode="auto">
          <a:xfrm>
            <a:off x="4207932" y="3886205"/>
            <a:ext cx="643467" cy="574675"/>
          </a:xfrm>
          <a:prstGeom prst="rightArrow">
            <a:avLst>
              <a:gd name="adj1" fmla="val 65472"/>
              <a:gd name="adj2" fmla="val 29582"/>
            </a:avLst>
          </a:prstGeom>
          <a:solidFill>
            <a:srgbClr val="3F7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" y="2743200"/>
            <a:ext cx="4191000" cy="3581400"/>
            <a:chOff x="228600" y="2362200"/>
            <a:chExt cx="4703366" cy="4114800"/>
          </a:xfrm>
        </p:grpSpPr>
        <p:pic>
          <p:nvPicPr>
            <p:cNvPr id="2868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362200"/>
              <a:ext cx="4703366" cy="41148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28683" name="Line 15"/>
            <p:cNvSpPr>
              <a:spLocks noChangeShapeType="1"/>
            </p:cNvSpPr>
            <p:nvPr/>
          </p:nvSpPr>
          <p:spPr bwMode="auto">
            <a:xfrm flipH="1">
              <a:off x="1088529" y="5076879"/>
              <a:ext cx="0" cy="46670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4" name="Line 16"/>
            <p:cNvSpPr>
              <a:spLocks noChangeShapeType="1"/>
            </p:cNvSpPr>
            <p:nvPr/>
          </p:nvSpPr>
          <p:spPr bwMode="auto">
            <a:xfrm>
              <a:off x="1468028" y="5109937"/>
              <a:ext cx="0" cy="390867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Line 17"/>
            <p:cNvSpPr>
              <a:spLocks noChangeShapeType="1"/>
            </p:cNvSpPr>
            <p:nvPr/>
          </p:nvSpPr>
          <p:spPr bwMode="auto">
            <a:xfrm flipH="1">
              <a:off x="1895974" y="4983538"/>
              <a:ext cx="0" cy="32475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6" name="Text Box 18"/>
            <p:cNvSpPr txBox="1">
              <a:spLocks noChangeArrowheads="1"/>
            </p:cNvSpPr>
            <p:nvPr/>
          </p:nvSpPr>
          <p:spPr bwMode="auto">
            <a:xfrm>
              <a:off x="912909" y="4927144"/>
              <a:ext cx="1338340" cy="21585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Present NBI</a:t>
              </a:r>
            </a:p>
          </p:txBody>
        </p:sp>
        <p:sp>
          <p:nvSpPr>
            <p:cNvPr id="28687" name="Line 19"/>
            <p:cNvSpPr>
              <a:spLocks noChangeShapeType="1"/>
            </p:cNvSpPr>
            <p:nvPr/>
          </p:nvSpPr>
          <p:spPr bwMode="auto">
            <a:xfrm flipV="1">
              <a:off x="3545180" y="4299034"/>
              <a:ext cx="0" cy="680614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Line 20"/>
            <p:cNvSpPr>
              <a:spLocks noChangeShapeType="1"/>
            </p:cNvSpPr>
            <p:nvPr/>
          </p:nvSpPr>
          <p:spPr bwMode="auto">
            <a:xfrm flipV="1">
              <a:off x="3948902" y="4326259"/>
              <a:ext cx="0" cy="653390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Line 21"/>
            <p:cNvSpPr>
              <a:spLocks noChangeShapeType="1"/>
            </p:cNvSpPr>
            <p:nvPr/>
          </p:nvSpPr>
          <p:spPr bwMode="auto">
            <a:xfrm flipV="1">
              <a:off x="4372810" y="4392375"/>
              <a:ext cx="0" cy="587273"/>
            </a:xfrm>
            <a:prstGeom prst="line">
              <a:avLst/>
            </a:prstGeom>
            <a:noFill/>
            <a:ln w="1587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Text Box 22"/>
            <p:cNvSpPr txBox="1">
              <a:spLocks noChangeArrowheads="1"/>
            </p:cNvSpPr>
            <p:nvPr/>
          </p:nvSpPr>
          <p:spPr bwMode="auto">
            <a:xfrm>
              <a:off x="3135401" y="4783243"/>
              <a:ext cx="1550294" cy="495062"/>
            </a:xfrm>
            <a:prstGeom prst="rect">
              <a:avLst/>
            </a:prstGeom>
            <a:solidFill>
              <a:srgbClr val="DDDDDD"/>
            </a:solidFill>
            <a:ln w="158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More tangential 2</a:t>
              </a:r>
              <a:r>
                <a:rPr lang="en-US" sz="1400" baseline="30000">
                  <a:solidFill>
                    <a:schemeClr val="tx1"/>
                  </a:solidFill>
                </a:rPr>
                <a:t>nd</a:t>
              </a:r>
              <a:r>
                <a:rPr lang="en-US" sz="1400">
                  <a:solidFill>
                    <a:schemeClr val="tx1"/>
                  </a:solidFill>
                </a:rPr>
                <a:t> NBI</a:t>
              </a:r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>
              <a:off x="927040" y="5566921"/>
              <a:ext cx="381113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>
              <a:off x="862444" y="4262086"/>
              <a:ext cx="387573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Rectangle 25"/>
            <p:cNvSpPr>
              <a:spLocks noChangeArrowheads="1"/>
            </p:cNvSpPr>
            <p:nvPr/>
          </p:nvSpPr>
          <p:spPr bwMode="auto">
            <a:xfrm>
              <a:off x="745365" y="2650003"/>
              <a:ext cx="1033529" cy="157514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4" name="Rectangle 26"/>
            <p:cNvSpPr>
              <a:spLocks noChangeArrowheads="1"/>
            </p:cNvSpPr>
            <p:nvPr/>
          </p:nvSpPr>
          <p:spPr bwMode="auto">
            <a:xfrm>
              <a:off x="2941615" y="2679172"/>
              <a:ext cx="1033529" cy="64172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28695" name="Line 27"/>
            <p:cNvSpPr>
              <a:spLocks noChangeShapeType="1"/>
            </p:cNvSpPr>
            <p:nvPr/>
          </p:nvSpPr>
          <p:spPr bwMode="auto">
            <a:xfrm>
              <a:off x="1294427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>
              <a:off x="3038508" y="2743344"/>
              <a:ext cx="1937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81" name="TextBox 46"/>
          <p:cNvSpPr txBox="1">
            <a:spLocks noChangeArrowheads="1"/>
          </p:cNvSpPr>
          <p:nvPr/>
        </p:nvSpPr>
        <p:spPr bwMode="auto">
          <a:xfrm>
            <a:off x="5333999" y="1069873"/>
            <a:ext cx="381000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TSC simulation of non-inductive ramp-up from initial </a:t>
            </a:r>
            <a:r>
              <a:rPr lang="en-US" sz="1600" i="0" dirty="0" smtClean="0">
                <a:solidFill>
                  <a:schemeClr val="tx1"/>
                </a:solidFill>
                <a:latin typeface="Arial"/>
                <a:cs typeface="Arial"/>
                <a:sym typeface="Wingdings" pitchFamily="2" charset="2"/>
              </a:rPr>
              <a:t>400kA target</a:t>
            </a:r>
          </a:p>
          <a:p>
            <a:pPr marL="742950" lvl="1" indent="-285750">
              <a:buFontTx/>
              <a:buChar char="-"/>
            </a:pPr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Simulations now being improved to use TRANSP/NUBEAM  loop within TSC</a:t>
            </a:r>
          </a:p>
          <a:p>
            <a:pPr marL="742950" lvl="1" indent="-285750">
              <a:buFontTx/>
              <a:buChar char="-"/>
            </a:pPr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Experimental challenges: </a:t>
            </a:r>
          </a:p>
          <a:p>
            <a:pPr lvl="2"/>
            <a:r>
              <a:rPr lang="en-US" sz="1400" b="0" i="0" dirty="0" smtClean="0">
                <a:latin typeface="Arial"/>
                <a:cs typeface="Arial"/>
                <a:sym typeface="Wingdings" pitchFamily="2" charset="2"/>
              </a:rPr>
              <a:t>- Maximum NBI power in low inductance CHI plasma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49" y="3242733"/>
            <a:ext cx="3806190" cy="3054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555666" y="2997602"/>
            <a:ext cx="1277833" cy="34709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Ramp-up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Strategy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ignificantly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B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enefits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from </a:t>
            </a:r>
          </a:p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1-2 MW ECH to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Heat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CHI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Plasma</a:t>
            </a:r>
            <a:endParaRPr lang="en-US" sz="24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1295400" y="65817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0" y="1235223"/>
            <a:ext cx="5175251" cy="21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TSC </a:t>
            </a:r>
            <a:r>
              <a:rPr lang="en-US" sz="1800" b="0" i="0" dirty="0">
                <a:solidFill>
                  <a:schemeClr val="tx1"/>
                </a:solidFill>
              </a:rPr>
              <a:t>simulations indicate 0.6MW of absorbed ECH power could increase </a:t>
            </a:r>
            <a:r>
              <a:rPr lang="en-US" sz="1800" b="0" i="0" dirty="0" err="1">
                <a:solidFill>
                  <a:schemeClr val="tx1"/>
                </a:solidFill>
              </a:rPr>
              <a:t>T</a:t>
            </a:r>
            <a:r>
              <a:rPr lang="en-US" sz="1800" b="0" i="0" baseline="-25000" dirty="0" err="1">
                <a:solidFill>
                  <a:schemeClr val="tx1"/>
                </a:solidFill>
              </a:rPr>
              <a:t>e</a:t>
            </a:r>
            <a:r>
              <a:rPr lang="en-US" sz="1800" b="0" i="0" dirty="0">
                <a:solidFill>
                  <a:schemeClr val="tx1"/>
                </a:solidFill>
              </a:rPr>
              <a:t>  to ~400eV in </a:t>
            </a:r>
            <a:r>
              <a:rPr lang="en-US" sz="1800" b="0" i="0" dirty="0" smtClean="0">
                <a:solidFill>
                  <a:schemeClr val="tx1"/>
                </a:solidFill>
              </a:rPr>
              <a:t>20ms (with 50% ITER L-mode scaling)</a:t>
            </a:r>
            <a:endParaRPr lang="en-US" sz="18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discharge densities at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6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= 70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would allow 60% first-pass absorption by 28 GHz ECH in NSTX-U </a:t>
            </a:r>
            <a:endParaRPr lang="en-US" sz="16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3" descr="28GHz_ECH_Temperature_sca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894058"/>
            <a:ext cx="3327399" cy="22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6681217" y="1175809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lvl="1" algn="ctr" eaLnBrk="1" hangingPunct="1">
              <a:spcBef>
                <a:spcPts val="800"/>
              </a:spcBef>
            </a:pPr>
            <a:r>
              <a:rPr lang="en-US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GENRAY</a:t>
            </a:r>
            <a:endParaRPr lang="en-US" b="0" i="0" baseline="-25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54244"/>
              </p:ext>
            </p:extLst>
          </p:nvPr>
        </p:nvGraphicFramePr>
        <p:xfrm>
          <a:off x="5709064" y="3138472"/>
          <a:ext cx="3352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Document" r:id="rId4" imgW="3060700" imgH="3822700" progId="Word.Document.12">
                  <p:link updateAutomatic="1"/>
                </p:oleObj>
              </mc:Choice>
              <mc:Fallback>
                <p:oleObj name="Document" r:id="rId4" imgW="3060700" imgH="3822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064" y="3138472"/>
                        <a:ext cx="3352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598511"/>
            <a:ext cx="5705325" cy="22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 typeface="Arial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Increased </a:t>
            </a:r>
            <a:r>
              <a:rPr lang="en-US" sz="1800" b="0" i="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800" b="0" i="0" baseline="-250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8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predicted to significantly reduce current decay rate due to resistive dissipation</a:t>
            </a:r>
            <a:endParaRPr lang="en-US" sz="1800" b="0" i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heated plasma can be further heated with HHFW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Maximum HHFW power &lt; 4MW, higher B</a:t>
            </a:r>
            <a:r>
              <a:rPr lang="en-US" sz="1600" b="0" i="0" baseline="-250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NSTX-U would improve coupling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HHFW 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has demonstrated heating a 300 kA / 300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plasma to &gt; 1 </a:t>
            </a:r>
            <a:r>
              <a:rPr lang="en-US" sz="16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keV</a:t>
            </a:r>
            <a:r>
              <a:rPr lang="en-US" sz="16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sz="16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20ms  </a:t>
            </a:r>
            <a:endParaRPr lang="en-US" sz="1600" b="0" i="0" dirty="0">
              <a:solidFill>
                <a:schemeClr val="tx1"/>
              </a:solidFill>
              <a:ea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188200" y="3928533"/>
            <a:ext cx="533400" cy="2048934"/>
          </a:xfrm>
          <a:prstGeom prst="rect">
            <a:avLst/>
          </a:prstGeom>
          <a:solidFill>
            <a:schemeClr val="accent5"/>
          </a:solidFill>
          <a:ln w="15875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Bridge Electron Temperature Gap </a:t>
            </a:r>
            <a:r>
              <a:rPr lang="en-US" dirty="0"/>
              <a:t>B</a:t>
            </a:r>
            <a:r>
              <a:rPr lang="en-US" dirty="0" smtClean="0"/>
              <a:t>etween CHI Start-up and Current Ramp-up Requirements with ECH </a:t>
            </a:r>
            <a:r>
              <a:rPr lang="en-US" dirty="0"/>
              <a:t>H</a:t>
            </a:r>
            <a:r>
              <a:rPr lang="en-US" dirty="0" smtClean="0"/>
              <a:t>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34" y="1041400"/>
            <a:ext cx="4394200" cy="546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7" y="1062567"/>
            <a:ext cx="2941320" cy="198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8" y="4415366"/>
            <a:ext cx="2735580" cy="195834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1066800" y="3234267"/>
            <a:ext cx="254000" cy="812800"/>
          </a:xfrm>
          <a:prstGeom prst="downArrow">
            <a:avLst/>
          </a:prstGeom>
          <a:solidFill>
            <a:srgbClr val="FF33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733" y="3043766"/>
            <a:ext cx="670560" cy="1344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6067" y="3285066"/>
            <a:ext cx="902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1MW</a:t>
            </a:r>
          </a:p>
          <a:p>
            <a:r>
              <a:rPr lang="en-US" sz="2400" i="0" dirty="0" smtClean="0">
                <a:solidFill>
                  <a:srgbClr val="FF0000"/>
                </a:solidFill>
              </a:rPr>
              <a:t>ECH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4734" y="33274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1-2 MW</a:t>
            </a:r>
          </a:p>
          <a:p>
            <a:r>
              <a:rPr lang="en-US" sz="2400" i="0" dirty="0" smtClean="0">
                <a:solidFill>
                  <a:srgbClr val="FF0000"/>
                </a:solidFill>
              </a:rPr>
              <a:t>HHFW</a:t>
            </a:r>
            <a:endParaRPr lang="en-US" sz="2400" i="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49533" y="4301067"/>
            <a:ext cx="821267" cy="57573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05133" y="6112933"/>
            <a:ext cx="575734" cy="84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2066" y="3911601"/>
            <a:ext cx="178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err="1" smtClean="0"/>
              <a:t>T</a:t>
            </a:r>
            <a:r>
              <a:rPr lang="en-US" sz="2400" i="0" baseline="-25000" dirty="0" err="1" smtClean="0"/>
              <a:t>e</a:t>
            </a:r>
            <a:r>
              <a:rPr lang="en-US" sz="2400" i="0" dirty="0" smtClean="0"/>
              <a:t> = 1 </a:t>
            </a:r>
            <a:r>
              <a:rPr lang="en-US" sz="2400" i="0" dirty="0" err="1" smtClean="0"/>
              <a:t>keV</a:t>
            </a:r>
            <a:endParaRPr lang="en-US" sz="2400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5698068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20ms</a:t>
            </a:r>
            <a:endParaRPr lang="en-US" sz="1800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6189133" y="5037667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300eV</a:t>
            </a:r>
            <a:endParaRPr lang="en-US" sz="1800" i="0" dirty="0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>
            <a:off x="6722534" y="5406999"/>
            <a:ext cx="372533" cy="19793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ight Arrow 2"/>
          <p:cNvSpPr/>
          <p:nvPr/>
        </p:nvSpPr>
        <p:spPr bwMode="auto">
          <a:xfrm>
            <a:off x="3431218" y="4961820"/>
            <a:ext cx="1088525" cy="35497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5797576" y="3344692"/>
            <a:ext cx="520599" cy="473306"/>
          </a:xfrm>
          <a:prstGeom prst="up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4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334" y="3056467"/>
            <a:ext cx="3013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Research Plan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92697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PSR-1a: Establish and Extend </a:t>
            </a:r>
            <a:br>
              <a:rPr lang="en-US" dirty="0" smtClean="0"/>
            </a:br>
            <a:r>
              <a:rPr lang="en-US" dirty="0" smtClean="0"/>
              <a:t>Solenoid-free Plasma </a:t>
            </a:r>
            <a:r>
              <a:rPr lang="en-US" dirty="0"/>
              <a:t>S</a:t>
            </a:r>
            <a:r>
              <a:rPr lang="en-US" dirty="0" smtClean="0"/>
              <a:t>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818" y="1001182"/>
            <a:ext cx="9219818" cy="5334000"/>
          </a:xfrm>
        </p:spPr>
        <p:txBody>
          <a:bodyPr/>
          <a:lstStyle/>
          <a:p>
            <a:r>
              <a:rPr lang="en-US" dirty="0" smtClean="0"/>
              <a:t>FY15: Re-establish transient CHI discharges utilizing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Graphite lower divertor tiles, increased toroidal field capability </a:t>
            </a:r>
          </a:p>
          <a:p>
            <a:pPr lvl="1"/>
            <a:r>
              <a:rPr lang="en-US" dirty="0" smtClean="0"/>
              <a:t>Full Li coating of lower divertor tiles + Li conditioning of upper divertor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Develop CHI targets using TSC and model ECH absorption in TSC generated </a:t>
            </a:r>
            <a:r>
              <a:rPr lang="en-US" dirty="0" err="1" smtClean="0">
                <a:solidFill>
                  <a:srgbClr val="FF0000"/>
                </a:solidFill>
              </a:rPr>
              <a:t>equilibria</a:t>
            </a:r>
            <a:r>
              <a:rPr lang="en-US" dirty="0" smtClean="0">
                <a:solidFill>
                  <a:srgbClr val="FF0000"/>
                </a:solidFill>
              </a:rPr>
              <a:t> (FY13-14)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 NIMROD simulations to obtain good agreement with NSTX transient CHI discharges (FY13-14) [See backup slide 27 for more detail]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FY15-16: Determine maximum toroidal currents generated by CHI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Vary and increase the amount of injector flux, the size of the capacitor bank, and the CHI voltage (up to 2 kV).  </a:t>
            </a:r>
          </a:p>
          <a:p>
            <a:pPr lvl="1"/>
            <a:r>
              <a:rPr lang="en-US" dirty="0" smtClean="0"/>
              <a:t>Study coupling of the CHI generated plasma to inductive drive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experimental results to Improve TSC models for CHI start-up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PSR-1b: Test NBI Current Ramp-up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818" y="1524000"/>
            <a:ext cx="9219818" cy="5334000"/>
          </a:xfrm>
        </p:spPr>
        <p:txBody>
          <a:bodyPr/>
          <a:lstStyle/>
          <a:p>
            <a:r>
              <a:rPr lang="en-US" dirty="0" smtClean="0"/>
              <a:t>FY15-16: Assess NBI coupling + current drive efficiency in 300-800kA flat-top current inductive plasmas, </a:t>
            </a:r>
            <a:r>
              <a:rPr lang="en-US" dirty="0" smtClean="0">
                <a:solidFill>
                  <a:srgbClr val="FF0000"/>
                </a:solidFill>
              </a:rPr>
              <a:t>compare to TSC/TRANSP</a:t>
            </a:r>
          </a:p>
          <a:p>
            <a:pPr lvl="1"/>
            <a:r>
              <a:rPr lang="en-US" dirty="0" smtClean="0"/>
              <a:t>Vary  the plasma density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nject new more tangential beams into CHI + induction targets and assess current-drive and </a:t>
            </a:r>
            <a:r>
              <a:rPr lang="en-US" dirty="0" smtClean="0">
                <a:solidFill>
                  <a:srgbClr val="FF0000"/>
                </a:solidFill>
              </a:rPr>
              <a:t>compare to TSC/TRANSP simulation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FY16-17: Use combinations of NBI and HHFW to attempt non-inductive ramp-up of I</a:t>
            </a:r>
            <a:r>
              <a:rPr lang="en-US" baseline="-25000" dirty="0" smtClean="0"/>
              <a:t>P</a:t>
            </a:r>
            <a:r>
              <a:rPr lang="en-US" dirty="0" smtClean="0"/>
              <a:t> = 0.5-0.6MA (inductive target) to 0.8-9MA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TSC/TRANSP in predictive mode to support experiments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PSR-2: Ramp-up CHI Plasma Discharges </a:t>
            </a:r>
            <a:br>
              <a:rPr lang="en-US" dirty="0" smtClean="0"/>
            </a:br>
            <a:r>
              <a:rPr lang="en-US" dirty="0" smtClean="0"/>
              <a:t>Using ECH, HHFW and NBI and Test Plasma Gun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4" y="1022351"/>
            <a:ext cx="9076266" cy="5564716"/>
          </a:xfrm>
        </p:spPr>
        <p:txBody>
          <a:bodyPr/>
          <a:lstStyle/>
          <a:p>
            <a:r>
              <a:rPr lang="en-US" dirty="0" smtClean="0"/>
              <a:t>Maximize the levels of CHI-produced plasma currents using: </a:t>
            </a:r>
          </a:p>
          <a:p>
            <a:pPr lvl="1"/>
            <a:r>
              <a:rPr lang="en-US" dirty="0" smtClean="0"/>
              <a:t>1 MW 28GHz ECH  </a:t>
            </a:r>
            <a:r>
              <a:rPr lang="en-US" dirty="0" smtClean="0">
                <a:solidFill>
                  <a:schemeClr val="tx1"/>
                </a:solidFill>
              </a:rPr>
              <a:t>(FY17) [CHI goal 0.3-0.5MA]</a:t>
            </a:r>
          </a:p>
          <a:p>
            <a:pPr lvl="1"/>
            <a:r>
              <a:rPr lang="en-US" dirty="0" smtClean="0"/>
              <a:t>Metallic divertor plates (as available) to reduce low-Z impurity radiation</a:t>
            </a:r>
          </a:p>
          <a:p>
            <a:pPr lvl="1"/>
            <a:r>
              <a:rPr lang="en-US" dirty="0" smtClean="0"/>
              <a:t>2.5-3 kV CHI capability </a:t>
            </a:r>
            <a:r>
              <a:rPr lang="en-US" dirty="0" smtClean="0">
                <a:solidFill>
                  <a:schemeClr val="tx1"/>
                </a:solidFill>
              </a:rPr>
              <a:t>(FY18) [CHI goal 0.4-0.6MA]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Validate CHI started discharge modeled using NIMROD</a:t>
            </a:r>
          </a:p>
          <a:p>
            <a:pPr lvl="1"/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FY17: Extend duration of high-current CHI target using ECH/HHFW and test effectiveness of NBI coupling to CHI-target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Validate ECH heated CHI discharge models using GENRAY</a:t>
            </a:r>
          </a:p>
          <a:p>
            <a:pPr lvl="1"/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FY17-18: Ramp-up of CHI target + ECH/HHFW </a:t>
            </a:r>
            <a:r>
              <a:rPr lang="en-US" dirty="0" smtClean="0">
                <a:sym typeface="Wingdings" pitchFamily="2" charset="2"/>
              </a:rPr>
              <a:t> HHFW+NBI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Validate simulations of current ramp up using TSC/TRANSP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Develop TSC/TRANSP/GENRAY &amp; NIMROD models for establishing start-up/ramp-up requirements in ST FNSF</a:t>
            </a:r>
          </a:p>
          <a:p>
            <a:pPr lvl="1"/>
            <a:endParaRPr lang="en-US" sz="8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FY17-18: If guns ready, commission and test on NSTX-U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7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1009597"/>
            <a:ext cx="4835257" cy="48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QUEST ST aims to develop technologies for SS operation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CHI in biasing mode to vary edge density gradient for EBW experiments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High CHI current provides new target for SS CD studies on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Interested in potential of steady-state CHI for edge current drive (aided by all metal nature of QUEST + ECH)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endParaRPr lang="en-US" sz="10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Benefits to NSTX-U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metal electrodes to reduce low-Z impurities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ECH heating of CHI target at 0.5MW level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new electrode configuration to enhance compatibility with FNSF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CHI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Design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for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QUEST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S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upports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NSTX-U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and FNSF Research (Collaboration with Japan)</a:t>
            </a:r>
            <a:endParaRPr lang="en-US" sz="24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70" y="1097867"/>
            <a:ext cx="4456430" cy="4445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2333" y="5613399"/>
            <a:ext cx="361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Electrodes mounted on top of existing divertor plate</a:t>
            </a:r>
            <a:endParaRPr lang="en-US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8F8F8">
              <a:alpha val="50980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en-US" dirty="0">
              <a:solidFill>
                <a:srgbClr val="00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491" y="1334822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800" b="0" i="0" u="sng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Motivation &amp; Goals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Transient CHI Plasma Start-up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Point Source Helicity Injection Plasma Start-up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Supporting modeling work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Research Thrusts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Plans for Current Ramp-up studies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800" b="0" i="0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Summary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0" i="0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4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939673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CHI start-up </a:t>
            </a:r>
            <a:r>
              <a:rPr lang="en-US" sz="2400" b="0" i="0" dirty="0" smtClean="0">
                <a:solidFill>
                  <a:schemeClr val="tx1"/>
                </a:solidFill>
              </a:rPr>
              <a:t>aided achievement of record</a:t>
            </a:r>
            <a:r>
              <a:rPr lang="en-US" sz="2400" b="0" i="0" dirty="0">
                <a:solidFill>
                  <a:schemeClr val="tx1"/>
                </a:solidFill>
              </a:rPr>
              <a:t>-low flux consumption on NSTX to </a:t>
            </a:r>
            <a:r>
              <a:rPr lang="en-US" sz="2400" b="0" i="0" dirty="0" smtClean="0">
                <a:solidFill>
                  <a:schemeClr val="tx1"/>
                </a:solidFill>
              </a:rPr>
              <a:t>ramp </a:t>
            </a:r>
            <a:r>
              <a:rPr lang="en-US" sz="2400" b="0" i="0" dirty="0">
                <a:solidFill>
                  <a:schemeClr val="tx1"/>
                </a:solidFill>
              </a:rPr>
              <a:t>to 1MA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Compatibility with H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-mode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operation demonstrated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Generates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discharges with low internal inductance and density needed for ECH heating and non-inductive ramp-up with NBI on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Favorable scaling with machine size (HIT-II,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NSTX)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~</a:t>
            </a:r>
            <a:r>
              <a:rPr lang="en-US" sz="2400" b="0" i="0" dirty="0" smtClean="0">
                <a:solidFill>
                  <a:schemeClr val="tx1"/>
                </a:solidFill>
              </a:rPr>
              <a:t>1MW </a:t>
            </a:r>
            <a:r>
              <a:rPr lang="en-US" sz="2400" b="0" i="0" dirty="0">
                <a:solidFill>
                  <a:schemeClr val="tx1"/>
                </a:solidFill>
              </a:rPr>
              <a:t>28 GHz ECH would greatly enhance start-up/ramp-up capabilities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Helicity injected plasmas require early heating to avoid rapid current decay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MHD </a:t>
            </a:r>
            <a:r>
              <a:rPr lang="en-US" sz="2400" b="0" i="0" dirty="0">
                <a:solidFill>
                  <a:schemeClr val="tx1"/>
                </a:solidFill>
              </a:rPr>
              <a:t>codes now starting to reproduce NSTX CHI discharges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TSC being used to develop initial start-up scenarios for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NIMROD (and possibly M3D-C1)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improve understanding of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flux closure mechanisms and the early dynamic phase of CHI</a:t>
            </a: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External collaboration aids NSTX-U, FNSF &amp; ST Demo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Plan to test metal electrodes and new electrode design on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PEGASUS developing plasma gun start-up for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implementation on NSTX-U</a:t>
            </a: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NSTX-U is Well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oised to Demonstrate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F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ull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on-inductive </a:t>
            </a:r>
          </a:p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tart-up and Ramp-up in Support of Next Step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evices</a:t>
            </a:r>
            <a:endParaRPr lang="en-US" sz="24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90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577" y="2922943"/>
            <a:ext cx="3081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Back-up slides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194612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0" y="1079824"/>
            <a:ext cx="9144000" cy="50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FY13   Start-up and Ramp</a:t>
            </a:r>
            <a:r>
              <a:rPr lang="en-US" sz="2400" b="0" i="0" dirty="0">
                <a:solidFill>
                  <a:schemeClr val="tx1"/>
                </a:solidFill>
              </a:rPr>
              <a:t>-up of CHI-started discharge </a:t>
            </a:r>
            <a:endParaRPr lang="en-US" sz="2400" b="0" i="0" dirty="0" smtClean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TRANSP analysis of NSTX CHI discharges with inductive ramp to obtain  electron transport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model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TSC generated CHI equilibrium to obtain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absorption and heat deposition profiles and extend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1T (GENRAY)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TSC generated inductive </a:t>
            </a:r>
            <a:r>
              <a:rPr lang="en-US" sz="1800" b="0" i="0" dirty="0" err="1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equilibria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(with varying parameters) to calculate NBI absorption efficiency and current drive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electron heating by HHFW (with ECH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heating)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NBI ramp-up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to1MA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CHI target with ECH +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HHFW</a:t>
            </a: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Improve NIMROD simulations to obtain good agreement with an NSTX transient CHI discharge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voltage/injector current programming and injector flux footprint shaping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Plans for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Start-up/Ramp-up Simulations</a:t>
            </a:r>
          </a:p>
          <a:p>
            <a:pPr algn="ctr" eaLnBrk="0" hangingPunct="0"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(TSC-TRANSP/NUBEAM/GENRAY, NIMROD)</a:t>
            </a:r>
            <a:endParaRPr lang="en-US" sz="24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71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0" y="1066832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FY13-14   Extend to NSTX-U geometry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Develop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start-up scenarios for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FY15-16 Ops.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Couple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TSC directly to TRANSP/NUBEAM/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GENRAY codes to self-consistently calculate NBI and RF power deposition profiles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mpact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including additional parameters (n</a:t>
            </a:r>
            <a:r>
              <a:rPr lang="en-US" sz="1800" b="0" i="0" baseline="-250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Z</a:t>
            </a:r>
            <a:r>
              <a:rPr lang="en-US" sz="18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eff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 and impact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injector gap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width in NIMROD simulations</a:t>
            </a:r>
          </a:p>
          <a:p>
            <a:pPr marL="457200" lvl="1" indent="0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FY15-18   Support NSTX-U Ops. &amp; Extend to FNSF/ST Demo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experimental results to improve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TSC/NIMROD models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&amp; extend to FNSF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Use in predictive mode to support experiments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Incorporate CHI model in free-boundary predictive TRANSP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Understand plasma current growth rate implications for electron heating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Understand 3D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effects on fast flux closure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800" b="0" i="0" baseline="-250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is increased to MA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levels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Requirements for establishing a start-up discharge in next step devices</a:t>
            </a: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endParaRPr lang="en-US" sz="18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Plans for S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tart-up/Ramp-up Simulations</a:t>
            </a:r>
            <a:endParaRPr lang="en-US" sz="2400" i="0" kern="0" dirty="0">
              <a:solidFill>
                <a:schemeClr val="accent2"/>
              </a:solidFill>
              <a:latin typeface="+mj-lt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61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0" y="1122912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Diagnostics [</a:t>
            </a:r>
            <a:r>
              <a:rPr lang="en-US" sz="2400" b="0" i="0" dirty="0" smtClean="0">
                <a:solidFill>
                  <a:schemeClr val="tx1"/>
                </a:solidFill>
              </a:rPr>
              <a:t>FY13 </a:t>
            </a:r>
            <a:r>
              <a:rPr lang="en-US" sz="2400" b="0" i="0" dirty="0" smtClean="0">
                <a:solidFill>
                  <a:schemeClr val="tx1"/>
                </a:solidFill>
              </a:rPr>
              <a:t>- 14]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New additional fast voltage monitors for upper divertor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dedicated current monitors near injector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Special set of EMI shielded inner vessel magnetics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flux loops and </a:t>
            </a:r>
            <a:r>
              <a:rPr lang="en-US" sz="18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Mirnov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coils on lower and upper divertor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Langmuir probe array on lower divertor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Multipoint Thomson scattering, Filter scopes, multi chord bolometers and SXR arrays</a:t>
            </a: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Capacitor </a:t>
            </a:r>
            <a:r>
              <a:rPr lang="en-US" sz="2400" b="0" i="0" dirty="0">
                <a:solidFill>
                  <a:schemeClr val="tx1"/>
                </a:solidFill>
              </a:rPr>
              <a:t>bank power supply [</a:t>
            </a:r>
            <a:r>
              <a:rPr lang="en-US" sz="2400" b="0" i="0" dirty="0" smtClean="0">
                <a:solidFill>
                  <a:schemeClr val="tx1"/>
                </a:solidFill>
              </a:rPr>
              <a:t>FY13 </a:t>
            </a:r>
            <a:r>
              <a:rPr lang="en-US" sz="2400" b="0" i="0" dirty="0" smtClean="0">
                <a:solidFill>
                  <a:schemeClr val="tx1"/>
                </a:solidFill>
              </a:rPr>
              <a:t>- 14] </a:t>
            </a:r>
            <a:r>
              <a:rPr lang="en-US" sz="2400" b="0" i="0" dirty="0">
                <a:solidFill>
                  <a:schemeClr val="tx1"/>
                </a:solidFill>
              </a:rPr>
              <a:t>– Baseline capability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Voltage increased to ~2 kV &amp; improve voltage snubbing systems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NSTX-U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coil insulation is designed to support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4kV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operations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400" b="0" i="0" dirty="0" smtClean="0">
                <a:solidFill>
                  <a:schemeClr val="tx1"/>
                </a:solidFill>
              </a:rPr>
              <a:t>Capacitor </a:t>
            </a:r>
            <a:r>
              <a:rPr lang="en-US" sz="2400" b="0" i="0" dirty="0">
                <a:solidFill>
                  <a:schemeClr val="tx1"/>
                </a:solidFill>
              </a:rPr>
              <a:t>bank power supply [</a:t>
            </a:r>
            <a:r>
              <a:rPr lang="en-US" sz="2400" b="0" i="0" dirty="0" smtClean="0">
                <a:solidFill>
                  <a:schemeClr val="tx1"/>
                </a:solidFill>
              </a:rPr>
              <a:t>YR16</a:t>
            </a:r>
            <a:r>
              <a:rPr lang="en-US" sz="2400" b="0" i="0" dirty="0" smtClean="0">
                <a:solidFill>
                  <a:schemeClr val="tx1"/>
                </a:solidFill>
              </a:rPr>
              <a:t>-18] </a:t>
            </a:r>
            <a:r>
              <a:rPr lang="en-US" sz="2400" b="0" i="0" dirty="0">
                <a:solidFill>
                  <a:schemeClr val="tx1"/>
                </a:solidFill>
              </a:rPr>
              <a:t>– Upgraded capability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Voltage increased to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~2.5-3 kV</a:t>
            </a:r>
            <a:endParaRPr lang="en-US" sz="18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Additional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modules for improved voltage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control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Hardware </a:t>
            </a:r>
            <a:r>
              <a:rPr lang="en-US" sz="2400" i="0" kern="0" dirty="0" smtClean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Preparations </a:t>
            </a:r>
            <a:r>
              <a:rPr lang="en-US" sz="2400" i="0" kern="0" dirty="0">
                <a:solidFill>
                  <a:schemeClr val="accent2"/>
                </a:solidFill>
                <a:latin typeface="+mj-lt"/>
                <a:ea typeface="ＭＳ Ｐゴシック" pitchFamily="1" charset="-128"/>
                <a:cs typeface="ＭＳ Ｐゴシック" pitchFamily="1" charset="-128"/>
              </a:rPr>
              <a:t>for NSTX-U Start-up</a:t>
            </a:r>
          </a:p>
        </p:txBody>
      </p:sp>
    </p:spTree>
    <p:extLst>
      <p:ext uri="{BB962C8B-B14F-4D97-AF65-F5344CB8AC3E}">
        <p14:creationId xmlns:p14="http://schemas.microsoft.com/office/powerpoint/2010/main" val="189801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52400" y="1527300"/>
            <a:ext cx="8991600" cy="45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FY13</a:t>
            </a:r>
            <a:r>
              <a:rPr lang="en-US" sz="2400" b="0" i="0" dirty="0">
                <a:solidFill>
                  <a:schemeClr val="tx1"/>
                </a:solidFill>
              </a:rPr>
              <a:t>-</a:t>
            </a:r>
            <a:r>
              <a:rPr lang="en-US" sz="2400" b="0" i="0" dirty="0" smtClean="0">
                <a:solidFill>
                  <a:schemeClr val="tx1"/>
                </a:solidFill>
              </a:rPr>
              <a:t>15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Finalize CHI design for QUEST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system design for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FNSF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articipation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 HIST device for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studies (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device size scaling)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Participation with PEGASUS on plasma gun start-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up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Assessment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</a:t>
            </a: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hardware requirements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for NSTX-U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Possible installation of CHI capability on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QUEST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Establish </a:t>
            </a:r>
            <a:r>
              <a:rPr lang="en-US" sz="18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Transient CHI discharges on QUEST </a:t>
            </a:r>
            <a:endParaRPr lang="en-US" sz="18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FY</a:t>
            </a:r>
            <a:r>
              <a:rPr lang="en-US" sz="2400" b="0" i="0" dirty="0" smtClean="0">
                <a:solidFill>
                  <a:schemeClr val="tx1"/>
                </a:solidFill>
              </a:rPr>
              <a:t>16</a:t>
            </a:r>
            <a:r>
              <a:rPr lang="en-US" sz="2400" b="0" i="0" dirty="0" smtClean="0">
                <a:solidFill>
                  <a:schemeClr val="tx1"/>
                </a:solidFill>
              </a:rPr>
              <a:t>-18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Assessment of benefits of metal electrodes on QUEST </a:t>
            </a:r>
            <a:endParaRPr lang="en-US" sz="2000" b="0" i="0" dirty="0" smtClean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Test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edge current drive &amp; steady-state CHI on QUEST</a:t>
            </a: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Plans for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External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C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ollaboration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&amp; 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Design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S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tudies</a:t>
            </a:r>
            <a:endParaRPr lang="en-US" sz="24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9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Current Start-up and Ramp-up Plan </a:t>
            </a:r>
            <a:br>
              <a:rPr lang="en-US" dirty="0" smtClean="0"/>
            </a:br>
            <a:r>
              <a:rPr lang="en-US" dirty="0" smtClean="0"/>
              <a:t>Involves Three Parallel Paths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1" y="903818"/>
            <a:ext cx="8830732" cy="2548465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CHI </a:t>
            </a:r>
            <a:r>
              <a:rPr lang="en-US" sz="2000" dirty="0" smtClean="0">
                <a:solidFill>
                  <a:schemeClr val="accent2"/>
                </a:solidFill>
              </a:rPr>
              <a:t>initiated </a:t>
            </a:r>
            <a:r>
              <a:rPr lang="en-US" sz="2000" dirty="0">
                <a:solidFill>
                  <a:schemeClr val="accent2"/>
                </a:solidFill>
              </a:rPr>
              <a:t>current progressively increased in current magnitude to exceed minimum 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baseline="-25000" dirty="0" err="1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 parameters established by inductive plasmas (ECH needed to increase </a:t>
            </a:r>
            <a:r>
              <a:rPr lang="en-US" sz="2000" dirty="0" err="1">
                <a:solidFill>
                  <a:schemeClr val="accent2"/>
                </a:solidFill>
              </a:rPr>
              <a:t>T</a:t>
            </a:r>
            <a:r>
              <a:rPr lang="en-US" sz="2000" baseline="-25000" dirty="0" err="1">
                <a:solidFill>
                  <a:schemeClr val="accent2"/>
                </a:solidFill>
              </a:rPr>
              <a:t>e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HHFW + Bootstrap current overdrive developed on 0.3-0.5 MA plasmas to understand HHFW coupling to ECH heated CHI plasmas and to provide more flexibility in lower current levels at which to start NBI current ramp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The </a:t>
            </a:r>
            <a:r>
              <a:rPr lang="en-US" sz="2000" dirty="0">
                <a:solidFill>
                  <a:schemeClr val="accent2"/>
                </a:solidFill>
              </a:rPr>
              <a:t>magnitude of the </a:t>
            </a:r>
            <a:r>
              <a:rPr lang="en-US" sz="2000" dirty="0" smtClean="0">
                <a:solidFill>
                  <a:schemeClr val="accent2"/>
                </a:solidFill>
              </a:rPr>
              <a:t>initial inductive 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baseline="-25000" dirty="0" err="1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 target will be progressively decreased below the 100% NBI + BS sustained value (~1 MA) to find the minimum 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baseline="-25000" dirty="0" err="1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 parameters for overdrive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4453466"/>
            <a:ext cx="7454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0" y="1188101"/>
            <a:ext cx="6096000" cy="285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</a:rPr>
              <a:t>Will 3D physics in NIMROD alter our present expectations for scaling to next-step devices?</a:t>
            </a:r>
            <a:endParaRPr lang="en-US" sz="2000" b="0" i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10000"/>
              </a:buClr>
              <a:buFontTx/>
              <a:buChar char="-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MHD stability limits on CHI current density and/or current profile minimum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000" b="0" i="0" dirty="0" smtClean="0">
                <a:solidFill>
                  <a:schemeClr val="tx1"/>
                </a:solidFill>
              </a:rPr>
              <a:t>Ongoing simulations show promising results </a:t>
            </a:r>
            <a:endParaRPr lang="en-US" sz="2000" b="0" i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10000"/>
              </a:buClr>
              <a:buFontTx/>
              <a:buChar char="-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Now starting to show flux closure on experimental time scales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Nimrod will Study </a:t>
            </a:r>
            <a:r>
              <a:rPr lang="en-US" sz="2400" i="0" dirty="0" err="1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T</a:t>
            </a:r>
            <a:r>
              <a:rPr lang="en-US" sz="2400" i="0" baseline="-25000" dirty="0" err="1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e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 Evolution, Transport and </a:t>
            </a:r>
            <a:r>
              <a:rPr lang="en-US" sz="2400" i="0" dirty="0" err="1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Ohmic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 Heating During CHI Evolution </a:t>
            </a:r>
            <a:r>
              <a:rPr lang="en-US" sz="2400" i="0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P</a:t>
            </a:r>
            <a:r>
              <a:rPr lang="en-US" sz="24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hase</a:t>
            </a:r>
            <a:endParaRPr lang="en-US" sz="24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168004" y="5626901"/>
            <a:ext cx="26601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E.B. Hooper (LLNL)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F. </a:t>
            </a:r>
            <a:r>
              <a:rPr lang="en-US" i="0" dirty="0" err="1" smtClean="0">
                <a:solidFill>
                  <a:schemeClr val="tx1"/>
                </a:solidFill>
              </a:rPr>
              <a:t>Ebrahimi</a:t>
            </a:r>
            <a:r>
              <a:rPr lang="en-US" i="0" dirty="0" smtClean="0">
                <a:solidFill>
                  <a:schemeClr val="tx1"/>
                </a:solidFill>
              </a:rPr>
              <a:t> (Princeton University)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J. B. O’Bryan (Univ. of Wisconsin)</a:t>
            </a:r>
          </a:p>
          <a:p>
            <a:pPr eaLnBrk="1" hangingPunct="1"/>
            <a:r>
              <a:rPr lang="en-US" i="0" dirty="0" smtClean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r>
              <a:rPr lang="en-US" i="0" dirty="0" err="1">
                <a:solidFill>
                  <a:schemeClr val="tx1"/>
                </a:solidFill>
              </a:rPr>
              <a:t>Sovinec</a:t>
            </a:r>
            <a:r>
              <a:rPr lang="en-US" i="0" dirty="0">
                <a:solidFill>
                  <a:schemeClr val="tx1"/>
                </a:solidFill>
              </a:rPr>
              <a:t> (Univ. of Wisconsin)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82" y="3835360"/>
            <a:ext cx="2609215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374" y="4101464"/>
            <a:ext cx="326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FF0000"/>
                </a:solidFill>
              </a:rPr>
              <a:t>P</a:t>
            </a:r>
            <a:r>
              <a:rPr lang="en-US" sz="1600" i="0" dirty="0" smtClean="0">
                <a:solidFill>
                  <a:srgbClr val="FF0000"/>
                </a:solidFill>
              </a:rPr>
              <a:t>oint source (local) helicity injection </a:t>
            </a:r>
            <a:r>
              <a:rPr lang="en-US" sz="1600" b="0" i="0" dirty="0" smtClean="0">
                <a:solidFill>
                  <a:srgbClr val="FF0000"/>
                </a:solidFill>
              </a:rPr>
              <a:t>simulations show release of a current ring following reconnection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148184" y="4985339"/>
            <a:ext cx="2148185" cy="126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35" y="1083734"/>
            <a:ext cx="3377565" cy="25774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134" y="4097867"/>
            <a:ext cx="2717800" cy="214884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7670800" y="3462868"/>
            <a:ext cx="160867" cy="6095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638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~500 kW of HHFW Increases 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e</a:t>
            </a:r>
            <a:r>
              <a:rPr lang="en-US" dirty="0">
                <a:latin typeface="Arial" charset="0"/>
              </a:rPr>
              <a:t>(0) to </a:t>
            </a:r>
            <a:r>
              <a:rPr lang="en-US" dirty="0" smtClean="0">
                <a:latin typeface="Arial" charset="0"/>
              </a:rPr>
              <a:t>Over </a:t>
            </a:r>
            <a:r>
              <a:rPr lang="en-US" dirty="0">
                <a:latin typeface="Arial" charset="0"/>
              </a:rPr>
              <a:t>1 </a:t>
            </a:r>
            <a:r>
              <a:rPr lang="en-US" dirty="0" err="1">
                <a:latin typeface="Arial" charset="0"/>
              </a:rPr>
              <a:t>keV</a:t>
            </a:r>
            <a:r>
              <a:rPr lang="en-US" dirty="0">
                <a:latin typeface="Arial" charset="0"/>
              </a:rPr>
              <a:t> in ~30 </a:t>
            </a:r>
            <a:r>
              <a:rPr lang="en-US" dirty="0" err="1">
                <a:latin typeface="Arial" charset="0"/>
              </a:rPr>
              <a:t>ms</a:t>
            </a:r>
            <a:endParaRPr lang="en-US" dirty="0">
              <a:latin typeface="Arial" charset="0"/>
            </a:endParaRP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1988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895600" y="990600"/>
            <a:ext cx="323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/>
              <a:t>300 kA Inductive Plasma 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1295400" y="5867400"/>
            <a:ext cx="7015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/>
              <a:t>TRANSP analysis indicates significant levels of non-inductive </a:t>
            </a:r>
          </a:p>
          <a:p>
            <a:pPr eaLnBrk="1" hangingPunct="1"/>
            <a:r>
              <a:rPr lang="en-US" sz="1800" i="0" dirty="0"/>
              <a:t>current drive fraction (discussed in Talk by Taylor)</a:t>
            </a:r>
          </a:p>
        </p:txBody>
      </p:sp>
    </p:spTree>
    <p:extLst>
      <p:ext uri="{BB962C8B-B14F-4D97-AF65-F5344CB8AC3E}">
        <p14:creationId xmlns:p14="http://schemas.microsoft.com/office/powerpoint/2010/main" val="16846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CHI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Start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-up to ~0.4MA is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Projected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for NSTX-U, </a:t>
            </a:r>
            <a:br>
              <a:rPr lang="en-US" dirty="0">
                <a:latin typeface="Arial" charset="0"/>
                <a:ea typeface="ＭＳ Ｐゴシック" charset="0"/>
                <a:cs typeface="Calibri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and is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Projected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Scale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F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avorably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Next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7021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>
                <a:latin typeface="Arial" charset="0"/>
              </a:rPr>
              <a:t>Injector flux in NSTX-U is ~ 2.5 times higher than in NSTX </a:t>
            </a:r>
            <a:r>
              <a:rPr lang="en-US" sz="1800" i="0">
                <a:latin typeface="Arial" charset="0"/>
                <a:sym typeface="Wingdings" charset="0"/>
              </a:rPr>
              <a:t> supports increased CHI current</a:t>
            </a:r>
            <a:endParaRPr lang="en-US" sz="1800" i="0">
              <a:latin typeface="Arial" charset="0"/>
            </a:endParaRPr>
          </a:p>
        </p:txBody>
      </p:sp>
      <p:sp>
        <p:nvSpPr>
          <p:cNvPr id="16392" name="Rounded Rectangle 8"/>
          <p:cNvSpPr>
            <a:spLocks noChangeArrowheads="1"/>
          </p:cNvSpPr>
          <p:nvPr/>
        </p:nvSpPr>
        <p:spPr bwMode="auto">
          <a:xfrm>
            <a:off x="4343400" y="5334000"/>
            <a:ext cx="4724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14054" y="6627168"/>
            <a:ext cx="2320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0" dirty="0" smtClean="0">
                <a:solidFill>
                  <a:schemeClr val="tx1"/>
                </a:solidFill>
              </a:rPr>
              <a:t>J. E. Menard et al., NF 52 (2012) 083015</a:t>
            </a:r>
            <a:endParaRPr lang="en-US" sz="9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Goal: Develop &amp; Understand </a:t>
            </a:r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-inductive </a:t>
            </a:r>
            <a:r>
              <a:rPr lang="en-US" dirty="0" smtClean="0"/>
              <a:t>Start</a:t>
            </a:r>
            <a:r>
              <a:rPr lang="en-US" dirty="0"/>
              <a:t>-up</a:t>
            </a:r>
            <a:r>
              <a:rPr lang="en-US" dirty="0" smtClean="0"/>
              <a:t>/Ramp</a:t>
            </a:r>
            <a:r>
              <a:rPr lang="en-US" dirty="0"/>
              <a:t>-up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smtClean="0"/>
              <a:t>Project </a:t>
            </a:r>
            <a:r>
              <a:rPr lang="en-US" dirty="0"/>
              <a:t>to ST-FNSF </a:t>
            </a:r>
            <a:r>
              <a:rPr lang="en-US" dirty="0" smtClean="0"/>
              <a:t>Operation </a:t>
            </a:r>
            <a:r>
              <a:rPr lang="en-US" dirty="0"/>
              <a:t>with </a:t>
            </a:r>
            <a:r>
              <a:rPr lang="en-US" dirty="0" smtClean="0"/>
              <a:t>Small </a:t>
            </a:r>
            <a:r>
              <a:rPr lang="en-US" dirty="0"/>
              <a:t>or </a:t>
            </a:r>
            <a:r>
              <a:rPr lang="en-US" dirty="0" smtClean="0"/>
              <a:t>No </a:t>
            </a:r>
            <a:r>
              <a:rPr lang="en-US" dirty="0"/>
              <a:t>S</a:t>
            </a:r>
            <a:r>
              <a:rPr lang="en-US" dirty="0" smtClean="0"/>
              <a:t>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2396"/>
            <a:ext cx="3976874" cy="3432712"/>
          </a:xfrm>
        </p:spPr>
        <p:txBody>
          <a:bodyPr/>
          <a:lstStyle/>
          <a:p>
            <a:r>
              <a:rPr lang="en-US" sz="2200" dirty="0"/>
              <a:t>A</a:t>
            </a:r>
            <a:r>
              <a:rPr lang="en-US" sz="2200" dirty="0" smtClean="0"/>
              <a:t>ligned </a:t>
            </a:r>
            <a:r>
              <a:rPr lang="en-US" sz="2200" dirty="0"/>
              <a:t>with </a:t>
            </a:r>
            <a:r>
              <a:rPr lang="en-US" sz="2200" dirty="0" smtClean="0"/>
              <a:t>OFES program </a:t>
            </a:r>
            <a:r>
              <a:rPr lang="en-US" sz="2200" dirty="0"/>
              <a:t>vision </a:t>
            </a:r>
            <a:r>
              <a:rPr lang="en-US" sz="2200" dirty="0" smtClean="0"/>
              <a:t>for FNSF requirements</a:t>
            </a:r>
          </a:p>
          <a:p>
            <a:pPr lvl="1"/>
            <a:r>
              <a:rPr lang="en-US" sz="1800" dirty="0" smtClean="0"/>
              <a:t>Establish physics basis for ST-FNSF, and non-inductive start-up is essential in ST</a:t>
            </a:r>
          </a:p>
          <a:p>
            <a:pPr lvl="1"/>
            <a:r>
              <a:rPr lang="en-US" sz="1800" dirty="0" smtClean="0"/>
              <a:t>Simplify the tokamak concept to reduce cost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High level NSTX-U Thrusts: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/>
              <a:t>Establish and extend solenoid-free plasma start-up and test NBI ramp-up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800" dirty="0" smtClean="0"/>
              <a:t>Ramp-up CHI plasma discharges using NBI and HHFW and test plasma gun start-up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497519" y="942976"/>
            <a:ext cx="4529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chemeClr val="tx1"/>
                </a:solidFill>
              </a:rPr>
              <a:t>NSTX-U Start-up and </a:t>
            </a:r>
            <a:r>
              <a:rPr lang="en-US" sz="1800" i="0" dirty="0" smtClean="0">
                <a:solidFill>
                  <a:schemeClr val="tx1"/>
                </a:solidFill>
              </a:rPr>
              <a:t>Ramp</a:t>
            </a:r>
            <a:r>
              <a:rPr lang="en-US" sz="1800" i="0" dirty="0">
                <a:solidFill>
                  <a:schemeClr val="tx1"/>
                </a:solidFill>
              </a:rPr>
              <a:t>-</a:t>
            </a:r>
            <a:r>
              <a:rPr lang="en-US" sz="1800" i="0" dirty="0" smtClean="0">
                <a:solidFill>
                  <a:schemeClr val="tx1"/>
                </a:solidFill>
              </a:rPr>
              <a:t>up strategy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734" y="4787902"/>
            <a:ext cx="52662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NSTX-U is striving for fully non-inductive operations</a:t>
            </a:r>
            <a:endParaRPr lang="en-US" sz="1600" i="0" dirty="0">
              <a:solidFill>
                <a:schemeClr val="tx1"/>
              </a:solidFill>
            </a:endParaRPr>
          </a:p>
          <a:p>
            <a:endParaRPr lang="en-US" sz="1100" i="0" dirty="0" smtClean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CHI start-up </a:t>
            </a:r>
            <a:r>
              <a:rPr lang="en-US" sz="1600" i="0" dirty="0">
                <a:solidFill>
                  <a:schemeClr val="tx1"/>
                </a:solidFill>
              </a:rPr>
              <a:t>&amp;</a:t>
            </a:r>
            <a:r>
              <a:rPr lang="en-US" sz="1600" i="0" dirty="0" smtClean="0">
                <a:solidFill>
                  <a:schemeClr val="tx1"/>
                </a:solidFill>
              </a:rPr>
              <a:t> ramp-up is front end of that objective</a:t>
            </a:r>
          </a:p>
          <a:p>
            <a:endParaRPr lang="en-US" sz="1100" i="0" dirty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Ramp-up scenario development will initially rely on inductively generated plasmas with varying plasma parameters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35" y="1481668"/>
            <a:ext cx="4441952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Standard L-mode NSTX Discharge Ramps to 1MA Requiring 50% More Inductive Flux than a CHI Started Discharge 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152400" y="5105400"/>
            <a:ext cx="76136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i="0">
                <a:solidFill>
                  <a:schemeClr val="tx2"/>
                </a:solidFill>
              </a:rPr>
              <a:t> Reference Inductive discharge </a:t>
            </a:r>
          </a:p>
          <a:p>
            <a:pPr lvl="1" eaLnBrk="1" hangingPunct="1"/>
            <a:r>
              <a:rPr lang="en-US" sz="1800" i="0">
                <a:solidFill>
                  <a:schemeClr val="tx2"/>
                </a:solidFill>
              </a:rPr>
              <a:t>- </a:t>
            </a:r>
            <a:r>
              <a:rPr lang="en-US" sz="1800" i="0"/>
              <a:t>Uses 396mWb to get to 1MA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i="0">
                <a:solidFill>
                  <a:schemeClr val="tx2"/>
                </a:solidFill>
              </a:rPr>
              <a:t> CHI started discharge </a:t>
            </a:r>
          </a:p>
          <a:p>
            <a:pPr lvl="1" eaLnBrk="1" hangingPunct="1">
              <a:buFontTx/>
              <a:buChar char="-"/>
            </a:pPr>
            <a:r>
              <a:rPr lang="en-US" sz="1800" i="0"/>
              <a:t>Uses 258 mWb to get to 1MA (138 mWb less flux to get to 1MA)</a:t>
            </a:r>
          </a:p>
          <a:p>
            <a:pPr lvl="1" eaLnBrk="1" hangingPunct="1">
              <a:buFontTx/>
              <a:buChar char="-"/>
            </a:pPr>
            <a:endParaRPr lang="en-US" sz="1600" i="0"/>
          </a:p>
          <a:p>
            <a:pPr eaLnBrk="1" hangingPunct="1"/>
            <a:endParaRPr lang="en-US" sz="1600" i="0"/>
          </a:p>
        </p:txBody>
      </p:sp>
      <p:pic>
        <p:nvPicPr>
          <p:cNvPr id="614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7879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066800" y="2514600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/>
              <a:t>CHI started</a:t>
            </a:r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1981200" y="3429000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2"/>
                </a:solidFill>
              </a:rPr>
              <a:t>Reference NSTX Inductive start-up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1981200" y="12192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/>
              <a:t>Plasma current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066800" y="18288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solidFill>
                  <a:srgbClr val="FF0000"/>
                </a:solidFill>
              </a:rPr>
              <a:t>2010 </a:t>
            </a:r>
          </a:p>
          <a:p>
            <a:pPr eaLnBrk="1" hangingPunct="1"/>
            <a:r>
              <a:rPr lang="en-US" i="0">
                <a:solidFill>
                  <a:srgbClr val="FF0000"/>
                </a:solidFill>
              </a:rPr>
              <a:t>post IAEA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909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5410200" y="3810000"/>
            <a:ext cx="3429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US" sz="1800" i="0"/>
          </a:p>
          <a:p>
            <a:pPr eaLnBrk="1" hangingPunct="1"/>
            <a:r>
              <a:rPr lang="en-US" sz="1800" i="0"/>
              <a:t> Hollow electron temperature profile maintained during current ramp</a:t>
            </a:r>
          </a:p>
          <a:p>
            <a:pPr lvl="1" eaLnBrk="1" hangingPunct="1"/>
            <a:r>
              <a:rPr lang="en-US" sz="1800" i="0"/>
              <a:t>- Important beneficial aspect of using CHI startup</a:t>
            </a:r>
          </a:p>
        </p:txBody>
      </p:sp>
    </p:spTree>
    <p:extLst>
      <p:ext uri="{BB962C8B-B14F-4D97-AF65-F5344CB8AC3E}">
        <p14:creationId xmlns:p14="http://schemas.microsoft.com/office/powerpoint/2010/main" val="5205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Start-up and Ramp-up Research Involves Three Parallel Paths that Will be Linked as Technical Capabilities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8" y="971549"/>
            <a:ext cx="4019552" cy="343271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(a) Generate and increase current produced by CHI</a:t>
            </a:r>
          </a:p>
          <a:p>
            <a:pPr lvl="1"/>
            <a:r>
              <a:rPr lang="en-US" sz="1800" dirty="0" smtClean="0"/>
              <a:t>Heat with ECH (to 200-400eV)</a:t>
            </a:r>
          </a:p>
          <a:p>
            <a:pPr lvl="1"/>
            <a:r>
              <a:rPr lang="en-US" sz="1800" dirty="0" smtClean="0"/>
              <a:t>Then heat with HHFW (to &gt; 1keV)</a:t>
            </a:r>
          </a:p>
          <a:p>
            <a:pPr lvl="1"/>
            <a:r>
              <a:rPr lang="en-US" sz="1800" dirty="0" smtClean="0"/>
              <a:t>Then ramp-up current using NBI and BS current overdrive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200" dirty="0" smtClean="0"/>
              <a:t>(b) Current ramp-up of intermediate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 plasmas (Wave particle TSG)</a:t>
            </a:r>
          </a:p>
          <a:p>
            <a:pPr lvl="1"/>
            <a:r>
              <a:rPr lang="en-US" sz="1800" dirty="0" smtClean="0"/>
              <a:t>Progressively increase initial current (from 0.3 </a:t>
            </a:r>
            <a:r>
              <a:rPr lang="en-US" sz="1800" dirty="0"/>
              <a:t>to </a:t>
            </a:r>
            <a:r>
              <a:rPr lang="en-US" sz="1800" dirty="0" smtClean="0"/>
              <a:t>0.5MA) and ramp-up using HHFW and BS current overdrive</a:t>
            </a:r>
          </a:p>
          <a:p>
            <a:pPr lvl="1"/>
            <a:r>
              <a:rPr lang="en-US" sz="1800" dirty="0" smtClean="0"/>
              <a:t>Assist extension of NBI CD to lower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14800" y="4629671"/>
            <a:ext cx="5029200" cy="34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0" i="0" dirty="0" smtClean="0"/>
              <a:t>(c) Current ramp-up at near full </a:t>
            </a:r>
            <a:r>
              <a:rPr lang="en-US" sz="2200" b="0" i="0" dirty="0" err="1" smtClean="0"/>
              <a:t>I</a:t>
            </a:r>
            <a:r>
              <a:rPr lang="en-US" sz="2200" b="0" i="0" baseline="-25000" dirty="0" err="1" smtClean="0"/>
              <a:t>p</a:t>
            </a:r>
            <a:r>
              <a:rPr lang="en-US" sz="2200" b="0" i="0" dirty="0" smtClean="0"/>
              <a:t> with NBI and bootstrap current overdrive</a:t>
            </a:r>
            <a:endParaRPr lang="en-US" sz="1800" b="0" i="0" dirty="0" smtClean="0"/>
          </a:p>
          <a:p>
            <a:pPr lvl="1"/>
            <a:r>
              <a:rPr lang="en-US" sz="1800" b="0" i="0" dirty="0" smtClean="0"/>
              <a:t>Progressively reduce initial current from 0.9 to 0.4MA and non-inductively ramp-up current to 1MA using NBI and BS current overdrive</a:t>
            </a:r>
          </a:p>
          <a:p>
            <a:pPr marL="457200" lvl="1" indent="0">
              <a:buFontTx/>
              <a:buNone/>
            </a:pPr>
            <a:endParaRPr lang="en-US" sz="1800" dirty="0" smtClean="0"/>
          </a:p>
          <a:p>
            <a:pPr marL="457200" lvl="1" indent="0">
              <a:buFontTx/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67" y="1096434"/>
            <a:ext cx="494995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867" y="3098800"/>
            <a:ext cx="5994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CHI and Plasma Gun Start-up</a:t>
            </a: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49368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CHI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Planned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be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Initial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urrent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Subsequent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-inductive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Current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amp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-up in NSTX-U</a:t>
            </a:r>
          </a:p>
        </p:txBody>
      </p:sp>
      <p:pic>
        <p:nvPicPr>
          <p:cNvPr id="10244" name="Picture 7" descr="NSTX_fit_B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7" y="1619156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626264" y="1085756"/>
            <a:ext cx="270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chemeClr val="tx1"/>
                </a:solidFill>
              </a:rPr>
              <a:t>CHI in NSTX/NSTX-U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37" y="1348549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356065" y="1731509"/>
            <a:ext cx="3531265" cy="2362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1142" y="404304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9164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1.0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553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1.6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3403" y="1481709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2.7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0986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0131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1953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6630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4164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0120" y="4044604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3186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3942" y="404616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7938" y="418433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2399" y="4203295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4243" y="279114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3909" y="378438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4942" y="22836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4942" y="177801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3909" y="328260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818202" y="2490813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1906" y="888751"/>
            <a:ext cx="304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i="0" smtClean="0">
                <a:solidFill>
                  <a:schemeClr val="tx1"/>
                </a:solidFill>
              </a:rPr>
              <a:t>TSC (axisymmetric 2D </a:t>
            </a:r>
            <a:r>
              <a:rPr lang="en-US" sz="1800" i="0" dirty="0" smtClean="0">
                <a:solidFill>
                  <a:schemeClr val="tx1"/>
                </a:solidFill>
              </a:rPr>
              <a:t>)   simulation of CHI startup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6519" y="4197731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R (m)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300789" y="4401825"/>
            <a:ext cx="4843211" cy="22139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New Tools for CHI on NSTX-U </a:t>
            </a:r>
          </a:p>
          <a:p>
            <a:pPr lvl="1"/>
            <a:r>
              <a:rPr lang="en-US" sz="1600" dirty="0" smtClean="0"/>
              <a:t>&gt; 2.5 x Injector Flux (proportional to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)</a:t>
            </a:r>
          </a:p>
          <a:p>
            <a:pPr lvl="1"/>
            <a:r>
              <a:rPr lang="en-US" sz="1600" dirty="0" smtClean="0"/>
              <a:t>TF = 1 T (increases current multiplication)</a:t>
            </a:r>
          </a:p>
          <a:p>
            <a:pPr lvl="1"/>
            <a:r>
              <a:rPr lang="en-US" sz="1600" dirty="0" smtClean="0"/>
              <a:t>ECH (increases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&gt; 2kV CHI voltage (increases flux injection)</a:t>
            </a:r>
          </a:p>
          <a:p>
            <a:pPr lvl="1"/>
            <a:r>
              <a:rPr lang="en-US" sz="1600" dirty="0" smtClean="0"/>
              <a:t>Full Li coverage (reduces low-Z imp.)</a:t>
            </a:r>
          </a:p>
          <a:p>
            <a:pPr lvl="1"/>
            <a:r>
              <a:rPr lang="en-US" sz="1600" dirty="0" smtClean="0"/>
              <a:t>Metal divertor, </a:t>
            </a:r>
            <a:r>
              <a:rPr lang="en-US" sz="1600" dirty="0" err="1" smtClean="0"/>
              <a:t>Cryo</a:t>
            </a:r>
            <a:r>
              <a:rPr lang="en-US" sz="1600" dirty="0"/>
              <a:t> </a:t>
            </a:r>
            <a:r>
              <a:rPr lang="en-US" sz="1600" dirty="0" smtClean="0"/>
              <a:t>pump (increases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453183" y="2401050"/>
            <a:ext cx="1017229" cy="128266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1"/>
          </p:cNvCxnSpPr>
          <p:nvPr/>
        </p:nvCxnSpPr>
        <p:spPr bwMode="auto">
          <a:xfrm flipH="1" flipV="1">
            <a:off x="1637176" y="4916592"/>
            <a:ext cx="1055136" cy="7724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1630094" y="4574634"/>
            <a:ext cx="1194137" cy="3159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2412" y="2028257"/>
            <a:ext cx="137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1 MW ECH 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3405" y="4417425"/>
            <a:ext cx="169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Plasma Guns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2312" y="4809175"/>
            <a:ext cx="179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FF0000"/>
                </a:solidFill>
              </a:rPr>
              <a:t>Cryo</a:t>
            </a:r>
            <a:r>
              <a:rPr lang="en-US" sz="1800" i="0" dirty="0" smtClean="0">
                <a:solidFill>
                  <a:srgbClr val="FF0000"/>
                </a:solidFill>
              </a:rPr>
              <a:t> pump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</a:t>
            </a:r>
            <a:r>
              <a:rPr lang="en-US" dirty="0"/>
              <a:t>R</a:t>
            </a:r>
            <a:r>
              <a:rPr lang="en-US" dirty="0" smtClean="0"/>
              <a:t>amping to 1MA Required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</a:t>
            </a:r>
            <a:r>
              <a:rPr lang="en-US" dirty="0"/>
              <a:t>H</a:t>
            </a:r>
            <a:r>
              <a:rPr lang="en-US" dirty="0" smtClean="0"/>
              <a:t>elicity </a:t>
            </a:r>
            <a:r>
              <a:rPr lang="en-US" dirty="0"/>
              <a:t>I</a:t>
            </a:r>
            <a:r>
              <a:rPr lang="en-US" dirty="0" smtClean="0"/>
              <a:t>njection (CHI) is Used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1647" y="1281934"/>
            <a:ext cx="3928365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2439" cy="3279053"/>
              <a:chOff x="7467787" y="3733641"/>
              <a:chExt cx="1892439" cy="3279053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28667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28667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2" y="6704966"/>
                <a:ext cx="1130494" cy="30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b="0" i="0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723" cy="16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941936" y="958727"/>
            <a:ext cx="34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assisted startup in NSTX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348128" y="5449357"/>
            <a:ext cx="540908" cy="63537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660271"/>
            <a:ext cx="3469640" cy="398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3530" y="971113"/>
            <a:ext cx="292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produces closed flux 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change of ~ 50 </a:t>
            </a:r>
            <a:r>
              <a:rPr lang="en-US" sz="1800" b="0" i="0" dirty="0" err="1" smtClean="0">
                <a:solidFill>
                  <a:schemeClr val="tx1"/>
                </a:solidFill>
              </a:rPr>
              <a:t>mWb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47" y="5976602"/>
            <a:ext cx="37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generates plasmas with low n</a:t>
            </a:r>
            <a:r>
              <a:rPr lang="en-US" sz="1800" b="0" i="0" baseline="-25000" dirty="0" smtClean="0">
                <a:solidFill>
                  <a:schemeClr val="tx1"/>
                </a:solidFill>
              </a:rPr>
              <a:t>e</a:t>
            </a:r>
            <a:r>
              <a:rPr lang="en-US" sz="1800" b="0" i="0" dirty="0" smtClean="0">
                <a:solidFill>
                  <a:schemeClr val="tx1"/>
                </a:solidFill>
              </a:rPr>
              <a:t> below ECH cut-off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7996" y="5657671"/>
            <a:ext cx="357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CHI produced plasma is clean</a:t>
            </a:r>
          </a:p>
          <a:p>
            <a:pPr algn="ctr">
              <a:buFontTx/>
              <a:buNone/>
            </a:pPr>
            <a:r>
              <a:rPr lang="en-US" sz="1800" b="0" i="0" dirty="0" smtClean="0">
                <a:solidFill>
                  <a:schemeClr val="tx1"/>
                </a:solidFill>
              </a:rPr>
              <a:t>(Transitions to H-mode after coupling to induction)</a:t>
            </a:r>
          </a:p>
          <a:p>
            <a:pPr algn="ctr">
              <a:buFontTx/>
              <a:buNone/>
            </a:pP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CHI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Start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-up to ~0.4MA is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Projected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for NSTX-U, </a:t>
            </a:r>
            <a:br>
              <a:rPr lang="en-US" dirty="0">
                <a:latin typeface="Arial" charset="0"/>
                <a:ea typeface="ＭＳ Ｐゴシック" charset="0"/>
                <a:cs typeface="Calibri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and P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rojects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~20% Start-up Current in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N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ext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>
                <a:latin typeface="Arial" charset="0"/>
              </a:rPr>
              <a:t>Injector flux in NSTX-U is ~ 2.5 times higher than in NSTX </a:t>
            </a:r>
            <a:r>
              <a:rPr lang="en-US" sz="1800" i="0">
                <a:latin typeface="Arial" charset="0"/>
                <a:sym typeface="Wingdings" charset="0"/>
              </a:rPr>
              <a:t> supports increased CHI current</a:t>
            </a:r>
            <a:endParaRPr lang="en-US" sz="1800" i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1" y="5385790"/>
            <a:ext cx="4923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FY15 Research Milestone (Incremental): </a:t>
            </a:r>
            <a:endParaRPr lang="en-US" sz="1600" i="0" dirty="0">
              <a:solidFill>
                <a:schemeClr val="tx1"/>
              </a:solidFill>
            </a:endParaRPr>
          </a:p>
          <a:p>
            <a:r>
              <a:rPr lang="en-US" sz="1600" i="0" dirty="0" smtClean="0"/>
              <a:t>1) Establish CHI start-up and 2) Ramp</a:t>
            </a:r>
            <a:r>
              <a:rPr lang="en-US" sz="1600" i="0" dirty="0"/>
              <a:t>-up a 300-600kA inductively generated plasma using RF and </a:t>
            </a:r>
            <a:r>
              <a:rPr lang="en-US" sz="1600" i="0" dirty="0" smtClean="0"/>
              <a:t>NBI </a:t>
            </a:r>
            <a:r>
              <a:rPr lang="en-US" sz="1600" b="0" i="0" dirty="0" smtClean="0"/>
              <a:t>(with Wave Particle TSG)</a:t>
            </a:r>
            <a:endParaRPr lang="en-US" sz="1600" b="0" i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6104"/>
              </p:ext>
            </p:extLst>
          </p:nvPr>
        </p:nvGraphicFramePr>
        <p:xfrm>
          <a:off x="3793067" y="1132417"/>
          <a:ext cx="517313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466"/>
                <a:gridCol w="922867"/>
                <a:gridCol w="1075266"/>
                <a:gridCol w="1134535"/>
              </a:tblGrid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NSTX-U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ST-FNSF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Major Radius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Minor Radius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Toroidal Flux [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Plasma current [MA]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626557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Start-up Current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Poloidal Flux (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Injector Flux [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0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0"/>
            <a:ext cx="937895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Local Helicity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njection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eing Developed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by PEGASUS is 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Alternate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ethod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Plasma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tart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-up in NSTX-U</a:t>
            </a:r>
          </a:p>
        </p:txBody>
      </p:sp>
      <p:sp>
        <p:nvSpPr>
          <p:cNvPr id="19463" name="Rectangle 3"/>
          <p:cNvSpPr txBox="1">
            <a:spLocks noChangeArrowheads="1"/>
          </p:cNvSpPr>
          <p:nvPr/>
        </p:nvSpPr>
        <p:spPr bwMode="auto">
          <a:xfrm>
            <a:off x="225060" y="1119499"/>
            <a:ext cx="44993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600" b="0" i="0" dirty="0" err="1">
                <a:solidFill>
                  <a:schemeClr val="tx1"/>
                </a:solidFill>
              </a:rPr>
              <a:t>Retractability</a:t>
            </a:r>
            <a:r>
              <a:rPr lang="en-US" sz="1600" b="0" i="0" dirty="0">
                <a:solidFill>
                  <a:schemeClr val="tx1"/>
                </a:solidFill>
              </a:rPr>
              <a:t> of guns potentially advantageous in FNSF/Demo nuclear environment</a:t>
            </a:r>
            <a:endParaRPr lang="en-US" sz="1600" b="0" i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Plasma guns(s</a:t>
            </a:r>
            <a:r>
              <a:rPr lang="en-US" sz="1600" b="0" i="0" dirty="0" smtClean="0">
                <a:solidFill>
                  <a:schemeClr val="tx1"/>
                </a:solidFill>
              </a:rPr>
              <a:t>) &amp; electrodes </a:t>
            </a:r>
            <a:r>
              <a:rPr lang="en-US" sz="1600" b="0" i="0" dirty="0">
                <a:solidFill>
                  <a:schemeClr val="tx1"/>
                </a:solidFill>
              </a:rPr>
              <a:t>biased relative to </a:t>
            </a:r>
            <a:r>
              <a:rPr lang="en-US" sz="1600" b="0" i="0" dirty="0" smtClean="0">
                <a:solidFill>
                  <a:schemeClr val="tx1"/>
                </a:solidFill>
              </a:rPr>
              <a:t>anode or vessel</a:t>
            </a:r>
            <a:endParaRPr lang="en-US" sz="16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>
                <a:solidFill>
                  <a:schemeClr val="accent2"/>
                </a:solidFill>
              </a:rPr>
              <a:t>Helicity injection </a:t>
            </a:r>
            <a:r>
              <a:rPr lang="en-US" sz="1600" b="0" i="0" dirty="0" smtClean="0">
                <a:solidFill>
                  <a:schemeClr val="accent2"/>
                </a:solidFill>
              </a:rPr>
              <a:t>rate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1600" b="0" i="0" dirty="0" err="1" smtClean="0">
                <a:solidFill>
                  <a:schemeClr val="accent2"/>
                </a:solidFill>
              </a:rPr>
              <a:t>I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sz="1600" b="0" i="0" dirty="0" smtClean="0">
                <a:solidFill>
                  <a:schemeClr val="accent2"/>
                </a:solidFill>
              </a:rPr>
              <a:t> ~ (</a:t>
            </a:r>
            <a:r>
              <a:rPr lang="en-US" sz="1600" b="0" i="0" dirty="0" err="1" smtClean="0">
                <a:solidFill>
                  <a:schemeClr val="accent2"/>
                </a:solidFill>
              </a:rPr>
              <a:t>I</a:t>
            </a:r>
            <a:r>
              <a:rPr lang="en-US" sz="1600" b="0" i="0" baseline="-25000" dirty="0" err="1" smtClean="0">
                <a:solidFill>
                  <a:schemeClr val="accent2"/>
                </a:solidFill>
              </a:rPr>
              <a:t>inj</a:t>
            </a:r>
            <a:r>
              <a:rPr lang="en-US" sz="1600" b="0" i="0" dirty="0" smtClean="0">
                <a:solidFill>
                  <a:schemeClr val="accent2"/>
                </a:solidFill>
              </a:rPr>
              <a:t> I</a:t>
            </a:r>
            <a:r>
              <a:rPr lang="en-US" sz="1600" b="0" i="0" baseline="-25000" dirty="0" smtClean="0">
                <a:solidFill>
                  <a:schemeClr val="accent2"/>
                </a:solidFill>
              </a:rPr>
              <a:t>TF</a:t>
            </a:r>
            <a:r>
              <a:rPr lang="en-US" sz="1600" b="0" i="0" dirty="0" smtClean="0">
                <a:solidFill>
                  <a:schemeClr val="accent2"/>
                </a:solidFill>
              </a:rPr>
              <a:t> / electrode width)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0.5</a:t>
            </a:r>
            <a:endParaRPr lang="en-US" sz="1600" b="0" i="0" baseline="30000" dirty="0">
              <a:solidFill>
                <a:schemeClr val="accent2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</a:pPr>
            <a:r>
              <a:rPr lang="en-US" sz="1800" b="0" i="0" dirty="0">
                <a:solidFill>
                  <a:schemeClr val="accent2"/>
                </a:solidFill>
              </a:rPr>
              <a:t>    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endParaRPr lang="en-US" sz="1800" b="0" i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</a:endParaRPr>
          </a:p>
        </p:txBody>
      </p:sp>
      <p:pic>
        <p:nvPicPr>
          <p:cNvPr id="1946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47" y="2429325"/>
            <a:ext cx="1445895" cy="3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89566" y="3560401"/>
            <a:ext cx="3847776" cy="3052065"/>
          </a:xfrm>
        </p:spPr>
        <p:txBody>
          <a:bodyPr/>
          <a:lstStyle/>
          <a:p>
            <a:r>
              <a:rPr lang="en-US" sz="2000" dirty="0" smtClean="0"/>
              <a:t>Issues being addressed by Pegasus to achieve high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endParaRPr lang="en-US" sz="2000" baseline="-25000" dirty="0" smtClean="0"/>
          </a:p>
          <a:p>
            <a:pPr lvl="1"/>
            <a:r>
              <a:rPr lang="en-US" sz="1600" dirty="0" smtClean="0"/>
              <a:t>Large-area electrode with uniform current density</a:t>
            </a:r>
          </a:p>
          <a:p>
            <a:pPr lvl="1"/>
            <a:r>
              <a:rPr lang="en-US" sz="1600" dirty="0" smtClean="0"/>
              <a:t>Characterization of plasma confinement/dissipation and injector impedance</a:t>
            </a:r>
          </a:p>
          <a:p>
            <a:pPr lvl="1"/>
            <a:r>
              <a:rPr lang="en-US" sz="1600" dirty="0" smtClean="0"/>
              <a:t>Pegasus wants to deliver MA-class (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&gt; 0.5 MA) to NSTX-U by end of 5YR plan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0" y="6086125"/>
            <a:ext cx="1408161" cy="1908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935566"/>
            <a:ext cx="4178300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4" y="3771900"/>
            <a:ext cx="4806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73400</TotalTime>
  <Words>2988</Words>
  <Application>Microsoft Macintosh PowerPoint</Application>
  <PresentationFormat>On-screen Show (4:3)</PresentationFormat>
  <Paragraphs>419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Blank Presentation</vt:lpstr>
      <vt:lpstr>\\localhost\Users\rraman\Desktop\My PAC Talk\!OLE_LINK3</vt:lpstr>
      <vt:lpstr>PowerPoint Presentation</vt:lpstr>
      <vt:lpstr>Outline</vt:lpstr>
      <vt:lpstr>Goal: Develop &amp; Understand Non-inductive Start-up/Ramp-up  to Project to ST-FNSF Operation with Small or No Solenoid</vt:lpstr>
      <vt:lpstr>Start-up and Ramp-up Research Involves Three Parallel Paths that Will be Linked as Technical Capabilities Permit</vt:lpstr>
      <vt:lpstr>PowerPoint Presentation</vt:lpstr>
      <vt:lpstr>CHI is Planned to be Used as Initial Current Seed for Subsequent Non-inductive Current Ramp-up in NSTX-U</vt:lpstr>
      <vt:lpstr>Plasma Discharge Ramping to 1MA Required 35% Less Inductive Flux when Coaxial Helicity Injection (CHI) is Used </vt:lpstr>
      <vt:lpstr>CHI Start-up to ~0.4MA is Projected for NSTX-U,  and Projects to ~20% Start-up Current in Next-step STs</vt:lpstr>
      <vt:lpstr>Local Helicity Injection Being Developed by PEGASUS is an Alternate Method for Plasma Start-up in NSTX-U</vt:lpstr>
      <vt:lpstr>PowerPoint Presentation</vt:lpstr>
      <vt:lpstr>Results on JT-60U and DIII-D Suggest Ip Ramp-up is Possible  with Combination of Bootstrap Current Overdrive and NBI CD </vt:lpstr>
      <vt:lpstr>Non-inductive Ramp-up from ~0.4MA to ~1MA Projected  to be Possible with More Tangential 2nd NBI</vt:lpstr>
      <vt:lpstr>PowerPoint Presentation</vt:lpstr>
      <vt:lpstr>Bridge Electron Temperature Gap Between CHI Start-up and Current Ramp-up Requirements with ECH Heating</vt:lpstr>
      <vt:lpstr>PowerPoint Presentation</vt:lpstr>
      <vt:lpstr>Thrust PSR-1a: Establish and Extend  Solenoid-free Plasma Start-up</vt:lpstr>
      <vt:lpstr>Thrust PSR-1b: Test NBI Current Ramp-up</vt:lpstr>
      <vt:lpstr>Thrust PSR-2: Ramp-up CHI Plasma Discharges  Using ECH, HHFW and NBI and Test Plasma Gun Start-up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NSTX-U Current Start-up and Ramp-up Plan  Involves Three Parallel Paths</vt:lpstr>
      <vt:lpstr>PowerPoint Presentation</vt:lpstr>
      <vt:lpstr>~500 kW of HHFW Increases Te(0) to Over 1 keV in ~30 ms</vt:lpstr>
      <vt:lpstr>CHI Start-up to ~0.4MA is Projected for NSTX-U,  and is Projected to Scale Favorably to Next-step STs</vt:lpstr>
      <vt:lpstr>Standard L-mode NSTX Discharge Ramps to 1MA Requiring 50% More Inductive Flux than a CHI Started Discharge 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Roger Raman</cp:lastModifiedBy>
  <cp:revision>12778</cp:revision>
  <cp:lastPrinted>2013-05-09T14:26:24Z</cp:lastPrinted>
  <dcterms:created xsi:type="dcterms:W3CDTF">2003-10-01T16:23:57Z</dcterms:created>
  <dcterms:modified xsi:type="dcterms:W3CDTF">2013-05-10T20:08:28Z</dcterms:modified>
</cp:coreProperties>
</file>