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3"/>
  </p:notesMasterIdLst>
  <p:handoutMasterIdLst>
    <p:handoutMasterId r:id="rId24"/>
  </p:handoutMasterIdLst>
  <p:sldIdLst>
    <p:sldId id="1217" r:id="rId2"/>
    <p:sldId id="1273" r:id="rId3"/>
    <p:sldId id="1281" r:id="rId4"/>
    <p:sldId id="1302" r:id="rId5"/>
    <p:sldId id="1297" r:id="rId6"/>
    <p:sldId id="1253" r:id="rId7"/>
    <p:sldId id="1283" r:id="rId8"/>
    <p:sldId id="1303" r:id="rId9"/>
    <p:sldId id="1304" r:id="rId10"/>
    <p:sldId id="1307" r:id="rId11"/>
    <p:sldId id="1300" r:id="rId12"/>
    <p:sldId id="1290" r:id="rId13"/>
    <p:sldId id="1282" r:id="rId14"/>
    <p:sldId id="1289" r:id="rId15"/>
    <p:sldId id="1294" r:id="rId16"/>
    <p:sldId id="1305" r:id="rId17"/>
    <p:sldId id="1306" r:id="rId18"/>
    <p:sldId id="1296" r:id="rId19"/>
    <p:sldId id="1308" r:id="rId20"/>
    <p:sldId id="1310" r:id="rId21"/>
    <p:sldId id="1301" r:id="rId22"/>
  </p:sldIdLst>
  <p:sldSz cx="9144000" cy="6858000" type="screen4x3"/>
  <p:notesSz cx="6934200" cy="9220200"/>
  <p:defaultTextStyle>
    <a:defPPr>
      <a:defRPr lang="en-US"/>
    </a:defPPr>
    <a:lvl1pPr algn="l" rtl="0" fontAlgn="base">
      <a:spcBef>
        <a:spcPct val="0"/>
      </a:spcBef>
      <a:spcAft>
        <a:spcPct val="0"/>
      </a:spcAft>
      <a:defRPr sz="1200" b="1" i="1" kern="1200">
        <a:solidFill>
          <a:srgbClr val="1822CD"/>
        </a:solidFill>
        <a:latin typeface="Helvetica" charset="0"/>
        <a:ea typeface="+mn-ea"/>
        <a:cs typeface="Arial" charset="0"/>
      </a:defRPr>
    </a:lvl1pPr>
    <a:lvl2pPr marL="457200" algn="l" rtl="0" fontAlgn="base">
      <a:spcBef>
        <a:spcPct val="0"/>
      </a:spcBef>
      <a:spcAft>
        <a:spcPct val="0"/>
      </a:spcAft>
      <a:defRPr sz="1200" b="1" i="1" kern="1200">
        <a:solidFill>
          <a:srgbClr val="1822CD"/>
        </a:solidFill>
        <a:latin typeface="Helvetica" charset="0"/>
        <a:ea typeface="+mn-ea"/>
        <a:cs typeface="Arial" charset="0"/>
      </a:defRPr>
    </a:lvl2pPr>
    <a:lvl3pPr marL="914400" algn="l" rtl="0" fontAlgn="base">
      <a:spcBef>
        <a:spcPct val="0"/>
      </a:spcBef>
      <a:spcAft>
        <a:spcPct val="0"/>
      </a:spcAft>
      <a:defRPr sz="1200" b="1" i="1" kern="1200">
        <a:solidFill>
          <a:srgbClr val="1822CD"/>
        </a:solidFill>
        <a:latin typeface="Helvetica" charset="0"/>
        <a:ea typeface="+mn-ea"/>
        <a:cs typeface="Arial" charset="0"/>
      </a:defRPr>
    </a:lvl3pPr>
    <a:lvl4pPr marL="1371600" algn="l" rtl="0" fontAlgn="base">
      <a:spcBef>
        <a:spcPct val="0"/>
      </a:spcBef>
      <a:spcAft>
        <a:spcPct val="0"/>
      </a:spcAft>
      <a:defRPr sz="1200" b="1" i="1" kern="1200">
        <a:solidFill>
          <a:srgbClr val="1822CD"/>
        </a:solidFill>
        <a:latin typeface="Helvetica" charset="0"/>
        <a:ea typeface="+mn-ea"/>
        <a:cs typeface="Arial" charset="0"/>
      </a:defRPr>
    </a:lvl4pPr>
    <a:lvl5pPr marL="1828800" algn="l" rtl="0" fontAlgn="base">
      <a:spcBef>
        <a:spcPct val="0"/>
      </a:spcBef>
      <a:spcAft>
        <a:spcPct val="0"/>
      </a:spcAft>
      <a:defRPr sz="1200" b="1" i="1" kern="1200">
        <a:solidFill>
          <a:srgbClr val="1822CD"/>
        </a:solidFill>
        <a:latin typeface="Helvetica" charset="0"/>
        <a:ea typeface="+mn-ea"/>
        <a:cs typeface="Arial" charset="0"/>
      </a:defRPr>
    </a:lvl5pPr>
    <a:lvl6pPr marL="2286000" algn="l" defTabSz="914400" rtl="0" eaLnBrk="1" latinLnBrk="0" hangingPunct="1">
      <a:defRPr sz="1200" b="1" i="1" kern="1200">
        <a:solidFill>
          <a:srgbClr val="1822CD"/>
        </a:solidFill>
        <a:latin typeface="Helvetica" charset="0"/>
        <a:ea typeface="+mn-ea"/>
        <a:cs typeface="Arial" charset="0"/>
      </a:defRPr>
    </a:lvl6pPr>
    <a:lvl7pPr marL="2743200" algn="l" defTabSz="914400" rtl="0" eaLnBrk="1" latinLnBrk="0" hangingPunct="1">
      <a:defRPr sz="1200" b="1" i="1" kern="1200">
        <a:solidFill>
          <a:srgbClr val="1822CD"/>
        </a:solidFill>
        <a:latin typeface="Helvetica" charset="0"/>
        <a:ea typeface="+mn-ea"/>
        <a:cs typeface="Arial" charset="0"/>
      </a:defRPr>
    </a:lvl7pPr>
    <a:lvl8pPr marL="3200400" algn="l" defTabSz="914400" rtl="0" eaLnBrk="1" latinLnBrk="0" hangingPunct="1">
      <a:defRPr sz="1200" b="1" i="1" kern="1200">
        <a:solidFill>
          <a:srgbClr val="1822CD"/>
        </a:solidFill>
        <a:latin typeface="Helvetica" charset="0"/>
        <a:ea typeface="+mn-ea"/>
        <a:cs typeface="Arial" charset="0"/>
      </a:defRPr>
    </a:lvl8pPr>
    <a:lvl9pPr marL="3657600" algn="l" defTabSz="914400" rtl="0" eaLnBrk="1" latinLnBrk="0" hangingPunct="1">
      <a:defRPr sz="1200" b="1" i="1" kern="1200">
        <a:solidFill>
          <a:srgbClr val="1822CD"/>
        </a:solidFill>
        <a:latin typeface="Helvetic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080"/>
    <a:srgbClr val="008040"/>
    <a:srgbClr val="00FF00"/>
    <a:srgbClr val="0000FF"/>
    <a:srgbClr val="FF6666"/>
    <a:srgbClr val="99FF99"/>
    <a:srgbClr val="FFFFCC"/>
    <a:srgbClr val="99FFFF"/>
    <a:srgbClr val="66CCFF"/>
    <a:srgbClr val="FF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01" autoAdjust="0"/>
    <p:restoredTop sz="94558" autoAdjust="0"/>
  </p:normalViewPr>
  <p:slideViewPr>
    <p:cSldViewPr>
      <p:cViewPr>
        <p:scale>
          <a:sx n="121" d="100"/>
          <a:sy n="121" d="100"/>
        </p:scale>
        <p:origin x="-1260" y="-222"/>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528" y="-90"/>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fld id="{84A8B76E-066F-4F1C-9F3C-7B0A59AF6B2E}" type="slidenum">
              <a:rPr lang="en-US"/>
              <a:pPr>
                <a:defRPr/>
              </a:pPr>
              <a:t>‹#›</a:t>
            </a:fld>
            <a:endParaRPr lang="en-US"/>
          </a:p>
        </p:txBody>
      </p:sp>
    </p:spTree>
    <p:extLst>
      <p:ext uri="{BB962C8B-B14F-4D97-AF65-F5344CB8AC3E}">
        <p14:creationId xmlns="" xmlns:p14="http://schemas.microsoft.com/office/powerpoint/2010/main" val="924032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33475" y="684213"/>
            <a:ext cx="4667250" cy="35004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fld id="{092420B3-3334-4F22-B057-47A198518467}" type="slidenum">
              <a:rPr lang="en-US"/>
              <a:pPr>
                <a:defRPr/>
              </a:pPr>
              <a:t>‹#›</a:t>
            </a:fld>
            <a:endParaRPr lang="en-US"/>
          </a:p>
        </p:txBody>
      </p:sp>
    </p:spTree>
    <p:extLst>
      <p:ext uri="{BB962C8B-B14F-4D97-AF65-F5344CB8AC3E}">
        <p14:creationId xmlns="" xmlns:p14="http://schemas.microsoft.com/office/powerpoint/2010/main" val="449423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C10008D5-44D2-47AC-B613-7D6CD12137F8}" type="slidenum">
              <a:rPr lang="en-US" smtClean="0"/>
              <a:pPr>
                <a:defRPr/>
              </a:pPr>
              <a:t>1</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p:spPr>
        <p:txBody>
          <a:bodyPr/>
          <a:lstStyle/>
          <a:p>
            <a:fld id="{A7B7DEBD-C488-4370-A9D3-881AF0D57CD0}" type="slidenum">
              <a:rPr lang="en-US"/>
              <a:pPr/>
              <a:t>21</a:t>
            </a:fld>
            <a:endParaRPr lang="en-US"/>
          </a:p>
        </p:txBody>
      </p:sp>
      <p:sp>
        <p:nvSpPr>
          <p:cNvPr id="74755"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74756" name="Rectangle 2"/>
          <p:cNvSpPr txBox="1">
            <a:spLocks noGrp="1" noChangeArrowheads="1"/>
          </p:cNvSpPr>
          <p:nvPr>
            <p:ph type="body" idx="1"/>
          </p:nvPr>
        </p:nvSpPr>
        <p:spPr>
          <a:xfrm>
            <a:off x="693738" y="4379913"/>
            <a:ext cx="5546725" cy="4149725"/>
          </a:xfrm>
          <a:noFill/>
          <a:ln/>
        </p:spPr>
        <p:txBody>
          <a:bodyPr wrap="none" anchor="ctr"/>
          <a:lstStyle/>
          <a:p>
            <a:r>
              <a:rPr lang="en-US" dirty="0" smtClean="0"/>
              <a:t>DEGAS 2 simulations of GPI experiments aid</a:t>
            </a:r>
            <a:r>
              <a:rPr lang="en-US" baseline="0" dirty="0" smtClean="0"/>
              <a:t> in interpretation of the data:</a:t>
            </a:r>
          </a:p>
          <a:p>
            <a:endParaRPr lang="en-US" baseline="0" dirty="0" smtClean="0"/>
          </a:p>
          <a:p>
            <a:r>
              <a:rPr lang="en-US" baseline="0" dirty="0" smtClean="0"/>
              <a:t>First, by validating the commonly assumed model that the light emission is equal to the local atom density times a known function of the electron density and temperature.  The simulations assess the importance of complicating factors, like molecules.</a:t>
            </a:r>
          </a:p>
          <a:p>
            <a:endParaRPr lang="en-US" baseline="0" dirty="0" smtClean="0"/>
          </a:p>
          <a:p>
            <a:r>
              <a:rPr lang="en-US" baseline="0" dirty="0" smtClean="0"/>
              <a:t>Second, the simulations quantify details of the experimental arrangement, e.g., the reduction in the spatial resolution of the diagnostic due to the toroidal extent of the neutral gas cloud.</a:t>
            </a:r>
          </a:p>
          <a:p>
            <a:endParaRPr lang="en-US" baseline="0" dirty="0" smtClean="0"/>
          </a:p>
          <a:p>
            <a:r>
              <a:rPr lang="en-US" baseline="0" dirty="0" smtClean="0"/>
              <a:t>Third, the comparisons validate the DEGAS 2 model itself, in particular, the atomic physics used to propagate atoms &amp; molecules in the plasma edge.</a:t>
            </a:r>
          </a:p>
          <a:p>
            <a:endParaRPr lang="en-US" baseline="0" dirty="0" smtClean="0"/>
          </a:p>
          <a:p>
            <a:r>
              <a:rPr lang="en-US" baseline="0" dirty="0" smtClean="0"/>
              <a:t>A possible spin-off of this work is that one could use DEGAS 2 to infer the neutral atom density from passive emission recorded by an absolutely calibrated edge camera.</a:t>
            </a:r>
          </a:p>
          <a:p>
            <a:endParaRPr lang="en-US" baseline="0" dirty="0" smtClean="0"/>
          </a:p>
          <a:p>
            <a:r>
              <a:rPr lang="en-US" baseline="0" dirty="0" smtClean="0"/>
              <a:t>In these DEGAS 2 simulations, the background plasma is set up using an EFIT-based geometry and profiles from Thomson scattering.  The geometry of the experiments is replicated in 3-D and a synthetic diagnostic of the GPI camera yields the simulated light emission.</a:t>
            </a:r>
            <a:endParaRPr lang="en-US" dirty="0" smtClean="0"/>
          </a:p>
          <a:p>
            <a:endParaRPr lang="en-US" dirty="0" smtClean="0"/>
          </a:p>
          <a:p>
            <a:r>
              <a:rPr lang="en-US" dirty="0" smtClean="0"/>
              <a:t>Plot shows comparison</a:t>
            </a:r>
            <a:r>
              <a:rPr lang="en-US" baseline="0" dirty="0" smtClean="0"/>
              <a:t> of 2-D profiles: color image is DEGAS 2 result, white contours are GPI data (evenly spaced).  Black line is separatrix, red line is limiter shadow, blue line is gas manifold location.  </a:t>
            </a:r>
          </a:p>
          <a:p>
            <a:endParaRPr lang="en-US" baseline="0" dirty="0" smtClean="0"/>
          </a:p>
          <a:p>
            <a:r>
              <a:rPr lang="en-US" baseline="0" dirty="0" smtClean="0"/>
              <a:t>Radial profile obtained by integrating over vertical coordinate.  These agree to within the estimated uncertainties.</a:t>
            </a:r>
          </a:p>
          <a:p>
            <a:endParaRPr lang="en-US" baseline="0" dirty="0" smtClean="0"/>
          </a:p>
          <a:p>
            <a:r>
              <a:rPr lang="en-US" baseline="0" dirty="0" smtClean="0"/>
              <a:t>Absolute calibrations of the camera and the total number of atoms puffed allow the photons / injected D atom to be compared.   Again, these values agree to within the estimated uncertainties.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6D8E7B-14E8-4EED-B226-F2056B6FBC10}"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50008" indent="-288465" eaLnBrk="0" hangingPunct="0">
              <a:defRPr>
                <a:solidFill>
                  <a:schemeClr val="tx1"/>
                </a:solidFill>
                <a:latin typeface="Arial" charset="0"/>
                <a:ea typeface="ＭＳ Ｐゴシック" charset="0"/>
              </a:defRPr>
            </a:lvl2pPr>
            <a:lvl3pPr marL="1153859" indent="-230772" eaLnBrk="0" hangingPunct="0">
              <a:defRPr>
                <a:solidFill>
                  <a:schemeClr val="tx1"/>
                </a:solidFill>
                <a:latin typeface="Arial" charset="0"/>
                <a:ea typeface="ＭＳ Ｐゴシック" charset="0"/>
              </a:defRPr>
            </a:lvl3pPr>
            <a:lvl4pPr marL="1615402" indent="-230772" eaLnBrk="0" hangingPunct="0">
              <a:defRPr>
                <a:solidFill>
                  <a:schemeClr val="tx1"/>
                </a:solidFill>
                <a:latin typeface="Arial" charset="0"/>
                <a:ea typeface="ＭＳ Ｐゴシック" charset="0"/>
              </a:defRPr>
            </a:lvl4pPr>
            <a:lvl5pPr marL="2076945" indent="-230772" eaLnBrk="0" hangingPunct="0">
              <a:defRPr>
                <a:solidFill>
                  <a:schemeClr val="tx1"/>
                </a:solidFill>
                <a:latin typeface="Arial" charset="0"/>
                <a:ea typeface="ＭＳ Ｐゴシック" charset="0"/>
              </a:defRPr>
            </a:lvl5pPr>
            <a:lvl6pPr marL="2538489" indent="-230772" eaLnBrk="0" fontAlgn="base" hangingPunct="0">
              <a:spcBef>
                <a:spcPct val="0"/>
              </a:spcBef>
              <a:spcAft>
                <a:spcPct val="0"/>
              </a:spcAft>
              <a:defRPr>
                <a:solidFill>
                  <a:schemeClr val="tx1"/>
                </a:solidFill>
                <a:latin typeface="Arial" charset="0"/>
                <a:ea typeface="ＭＳ Ｐゴシック" charset="0"/>
              </a:defRPr>
            </a:lvl6pPr>
            <a:lvl7pPr marL="3000032" indent="-230772" eaLnBrk="0" fontAlgn="base" hangingPunct="0">
              <a:spcBef>
                <a:spcPct val="0"/>
              </a:spcBef>
              <a:spcAft>
                <a:spcPct val="0"/>
              </a:spcAft>
              <a:defRPr>
                <a:solidFill>
                  <a:schemeClr val="tx1"/>
                </a:solidFill>
                <a:latin typeface="Arial" charset="0"/>
                <a:ea typeface="ＭＳ Ｐゴシック" charset="0"/>
              </a:defRPr>
            </a:lvl7pPr>
            <a:lvl8pPr marL="3461576" indent="-230772" eaLnBrk="0" fontAlgn="base" hangingPunct="0">
              <a:spcBef>
                <a:spcPct val="0"/>
              </a:spcBef>
              <a:spcAft>
                <a:spcPct val="0"/>
              </a:spcAft>
              <a:defRPr>
                <a:solidFill>
                  <a:schemeClr val="tx1"/>
                </a:solidFill>
                <a:latin typeface="Arial" charset="0"/>
                <a:ea typeface="ＭＳ Ｐゴシック" charset="0"/>
              </a:defRPr>
            </a:lvl8pPr>
            <a:lvl9pPr marL="3923119" indent="-2307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1AB63A-A3F5-FC49-886C-E3B4DC9E3B30}" type="slidenum">
              <a:rPr lang="en-US">
                <a:latin typeface="Calibri" charset="0"/>
              </a:rPr>
              <a:pPr eaLnBrk="1" hangingPunct="1"/>
              <a:t>12</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solidFill>
            <a:srgbClr val="FFFFFF"/>
          </a:solidFill>
          <a:ln/>
        </p:spPr>
      </p:sp>
      <p:sp>
        <p:nvSpPr>
          <p:cNvPr id="20483" name="Rectangle 1027"/>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07"/>
          <p:cNvSpPr>
            <a:spLocks noGrp="1" noChangeArrowheads="1"/>
          </p:cNvSpPr>
          <p:nvPr>
            <p:ph type="sldNum" sz="quarter" idx="10"/>
          </p:nvPr>
        </p:nvSpPr>
        <p:spPr>
          <a:xfrm>
            <a:off x="8382000" y="6653213"/>
            <a:ext cx="762000" cy="152400"/>
          </a:xfrm>
          <a:prstGeom prst="rect">
            <a:avLst/>
          </a:prstGeom>
          <a:ln/>
        </p:spPr>
        <p:txBody>
          <a:bodyPr/>
          <a:lstStyle>
            <a:lvl1pPr>
              <a:defRPr/>
            </a:lvl1pPr>
          </a:lstStyle>
          <a:p>
            <a:fld id="{1B8B8E2A-FED1-134E-BFBC-E93F562C7B97}" type="slidenum">
              <a:rPr lang="en-US">
                <a:solidFill>
                  <a:srgbClr val="3333CC"/>
                </a:solidFill>
              </a:rPr>
              <a:pPr/>
              <a:t>‹#›</a:t>
            </a:fld>
            <a:endParaRPr lang="en-US">
              <a:solidFill>
                <a:srgbClr val="3333CC"/>
              </a:solidFill>
            </a:endParaRPr>
          </a:p>
        </p:txBody>
      </p:sp>
    </p:spTree>
    <p:extLst>
      <p:ext uri="{BB962C8B-B14F-4D97-AF65-F5344CB8AC3E}">
        <p14:creationId xmlns="" xmlns:p14="http://schemas.microsoft.com/office/powerpoint/2010/main" val="382601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idx="10"/>
          </p:nvPr>
        </p:nvSpPr>
        <p:spPr>
          <a:xfrm>
            <a:off x="8021638" y="6647688"/>
            <a:ext cx="1036637" cy="165100"/>
          </a:xfrm>
          <a:prstGeom prst="rect">
            <a:avLst/>
          </a:prstGeom>
          <a:ln/>
        </p:spPr>
        <p:txBody>
          <a:bodyPr/>
          <a:lstStyle>
            <a:lvl1pPr>
              <a:defRPr/>
            </a:lvl1pPr>
          </a:lstStyle>
          <a:p>
            <a:pPr>
              <a:defRPr/>
            </a:pPr>
            <a:fld id="{ECFBDB79-B16A-4AE9-8D50-B617F419FED0}" type="slidenum">
              <a:rPr lang="en-US"/>
              <a:pPr>
                <a:defRPr/>
              </a:pPr>
              <a:t>‹#›</a:t>
            </a:fld>
            <a:endParaRPr lang="en-US"/>
          </a:p>
        </p:txBody>
      </p:sp>
    </p:spTree>
    <p:extLst>
      <p:ext uri="{BB962C8B-B14F-4D97-AF65-F5344CB8AC3E}">
        <p14:creationId xmlns="" xmlns:p14="http://schemas.microsoft.com/office/powerpoint/2010/main" val="17647083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5" cstate="print"/>
          <a:srcRect/>
          <a:stretch>
            <a:fillRect/>
          </a:stretch>
        </p:blipFill>
        <p:spPr bwMode="auto">
          <a:xfrm>
            <a:off x="0" y="0"/>
            <a:ext cx="9144000" cy="927100"/>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6" cstate="print"/>
          <a:srcRect/>
          <a:stretch>
            <a:fillRect/>
          </a:stretch>
        </p:blipFill>
        <p:spPr bwMode="auto">
          <a:xfrm>
            <a:off x="0" y="6578600"/>
            <a:ext cx="9144000" cy="279400"/>
          </a:xfrm>
          <a:prstGeom prst="rect">
            <a:avLst/>
          </a:prstGeom>
          <a:noFill/>
          <a:ln w="15875" algn="ctr">
            <a:noFill/>
            <a:miter lim="800000"/>
            <a:headEnd/>
            <a:tailEnd/>
          </a:ln>
        </p:spPr>
      </p:pic>
      <p:sp>
        <p:nvSpPr>
          <p:cNvPr id="905415"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8" name="TextBox 7"/>
          <p:cNvSpPr txBox="1"/>
          <p:nvPr userDrawn="1"/>
        </p:nvSpPr>
        <p:spPr>
          <a:xfrm>
            <a:off x="1828800" y="6629400"/>
            <a:ext cx="5486400" cy="215444"/>
          </a:xfrm>
          <a:prstGeom prst="rect">
            <a:avLst/>
          </a:prstGeom>
          <a:noFill/>
        </p:spPr>
        <p:txBody>
          <a:bodyPr>
            <a:spAutoFit/>
          </a:bodyPr>
          <a:lstStyle/>
          <a:p>
            <a:pPr algn="ctr">
              <a:defRPr/>
            </a:pPr>
            <a:endParaRPr lang="en-US" sz="800" i="0" dirty="0">
              <a:latin typeface="Helvetica" pitchFamily="34" charset="0"/>
              <a:cs typeface="+mn-cs"/>
            </a:endParaRPr>
          </a:p>
        </p:txBody>
      </p:sp>
      <p:sp>
        <p:nvSpPr>
          <p:cNvPr id="9" name="Rectangle 206"/>
          <p:cNvSpPr>
            <a:spLocks noChangeArrowheads="1"/>
          </p:cNvSpPr>
          <p:nvPr userDrawn="1"/>
        </p:nvSpPr>
        <p:spPr bwMode="auto">
          <a:xfrm>
            <a:off x="2057400" y="6609304"/>
            <a:ext cx="5029200" cy="228600"/>
          </a:xfrm>
          <a:prstGeom prst="rect">
            <a:avLst/>
          </a:prstGeom>
          <a:noFill/>
          <a:ln w="9525">
            <a:noFill/>
            <a:miter lim="800000"/>
            <a:headEnd/>
            <a:tailEnd/>
          </a:ln>
          <a:effectLst/>
        </p:spPr>
        <p:txBody>
          <a:bodyPr lIns="0" tIns="0" rIns="0" bIns="0" anchor="ctr"/>
          <a:lstStyle/>
          <a:p>
            <a:pPr algn="ctr">
              <a:defRPr/>
            </a:pPr>
            <a:r>
              <a:rPr lang="en-US" sz="900" i="0" dirty="0" smtClean="0">
                <a:solidFill>
                  <a:schemeClr val="accent2"/>
                </a:solidFill>
                <a:latin typeface="Arial" charset="0"/>
              </a:rPr>
              <a:t>NSTX-U</a:t>
            </a:r>
            <a:r>
              <a:rPr lang="en-US" sz="900" i="0" baseline="0" dirty="0" smtClean="0">
                <a:solidFill>
                  <a:schemeClr val="accent2"/>
                </a:solidFill>
                <a:latin typeface="Arial" charset="0"/>
              </a:rPr>
              <a:t> 5 Year Plan Review </a:t>
            </a:r>
            <a:r>
              <a:rPr lang="en-US" sz="900" i="0" dirty="0" smtClean="0">
                <a:solidFill>
                  <a:schemeClr val="accent2"/>
                </a:solidFill>
                <a:latin typeface="Arial" charset="0"/>
              </a:rPr>
              <a:t>– Theory and Modeling</a:t>
            </a:r>
            <a:r>
              <a:rPr lang="en-US" sz="900" i="0" dirty="0" smtClean="0"/>
              <a:t> </a:t>
            </a:r>
            <a:r>
              <a:rPr lang="en-US" sz="900" i="0" dirty="0" smtClean="0">
                <a:solidFill>
                  <a:schemeClr val="accent2"/>
                </a:solidFill>
                <a:latin typeface="Arial" charset="0"/>
              </a:rPr>
              <a:t>(</a:t>
            </a:r>
            <a:r>
              <a:rPr lang="en-US" sz="900" i="0" dirty="0" err="1" smtClean="0">
                <a:solidFill>
                  <a:schemeClr val="accent2"/>
                </a:solidFill>
                <a:latin typeface="Arial" charset="0"/>
              </a:rPr>
              <a:t>Bhattacharjee</a:t>
            </a:r>
            <a:r>
              <a:rPr lang="en-US" sz="900" i="0" dirty="0" smtClean="0">
                <a:solidFill>
                  <a:schemeClr val="accent2"/>
                </a:solidFill>
                <a:latin typeface="Arial" charset="0"/>
              </a:rPr>
              <a:t>)</a:t>
            </a:r>
            <a:endParaRPr lang="en-US" sz="900" i="0" dirty="0">
              <a:solidFill>
                <a:schemeClr val="accent2"/>
              </a:solidFill>
              <a:latin typeface="Arial" charset="0"/>
            </a:endParaRPr>
          </a:p>
        </p:txBody>
      </p:sp>
      <p:sp>
        <p:nvSpPr>
          <p:cNvPr id="10" name="Rectangle 208"/>
          <p:cNvSpPr>
            <a:spLocks noChangeArrowheads="1"/>
          </p:cNvSpPr>
          <p:nvPr userDrawn="1"/>
        </p:nvSpPr>
        <p:spPr bwMode="auto">
          <a:xfrm>
            <a:off x="6400800" y="6609304"/>
            <a:ext cx="1981200" cy="228600"/>
          </a:xfrm>
          <a:prstGeom prst="rect">
            <a:avLst/>
          </a:prstGeom>
          <a:noFill/>
          <a:ln w="9525">
            <a:noFill/>
            <a:miter lim="800000"/>
            <a:headEnd/>
            <a:tailEnd/>
          </a:ln>
          <a:effectLst/>
        </p:spPr>
        <p:txBody>
          <a:bodyPr lIns="0" tIns="0" rIns="0" bIns="0" anchor="ctr"/>
          <a:lstStyle/>
          <a:p>
            <a:pPr algn="r">
              <a:defRPr/>
            </a:pPr>
            <a:r>
              <a:rPr lang="en-US" sz="900" i="0" dirty="0" smtClean="0">
                <a:solidFill>
                  <a:schemeClr val="accent2"/>
                </a:solidFill>
                <a:latin typeface="Arial" charset="0"/>
              </a:rPr>
              <a:t>May 21-23, 2013</a:t>
            </a:r>
            <a:endParaRPr lang="en-US" sz="900" i="0" dirty="0">
              <a:solidFill>
                <a:schemeClr val="accent2"/>
              </a:solidFill>
              <a:latin typeface="Arial"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050" name="Straight Connector 58"/>
          <p:cNvCxnSpPr>
            <a:cxnSpLocks noChangeShapeType="1"/>
          </p:cNvCxnSpPr>
          <p:nvPr/>
        </p:nvCxnSpPr>
        <p:spPr bwMode="auto">
          <a:xfrm>
            <a:off x="0" y="0"/>
            <a:ext cx="914400" cy="0"/>
          </a:xfrm>
          <a:prstGeom prst="line">
            <a:avLst/>
          </a:prstGeom>
          <a:noFill/>
          <a:ln w="0" algn="ctr">
            <a:solidFill>
              <a:srgbClr val="FBFFFF"/>
            </a:solidFill>
            <a:round/>
            <a:headEnd/>
            <a:tailEnd/>
          </a:ln>
        </p:spPr>
      </p:cxnSp>
      <p:cxnSp>
        <p:nvCxnSpPr>
          <p:cNvPr id="2051" name="Straight Connector 2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2" name="Line 150"/>
          <p:cNvSpPr>
            <a:spLocks noChangeShapeType="1"/>
          </p:cNvSpPr>
          <p:nvPr/>
        </p:nvSpPr>
        <p:spPr bwMode="auto">
          <a:xfrm>
            <a:off x="0" y="0"/>
            <a:ext cx="914400" cy="0"/>
          </a:xfrm>
          <a:prstGeom prst="line">
            <a:avLst/>
          </a:prstGeom>
          <a:noFill/>
          <a:ln w="0">
            <a:solidFill>
              <a:srgbClr val="FBFFFF"/>
            </a:solidFill>
            <a:round/>
            <a:headEnd/>
            <a:tailEnd/>
          </a:ln>
        </p:spPr>
        <p:txBody>
          <a:bodyPr wrap="none" lIns="0" tIns="0" rIns="0" bIns="0" anchor="ctr"/>
          <a:lstStyle/>
          <a:p>
            <a:endParaRPr lang="en-US" dirty="0"/>
          </a:p>
        </p:txBody>
      </p:sp>
      <p:cxnSp>
        <p:nvCxnSpPr>
          <p:cNvPr id="2053" name="Straight Connector 2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4" name="Line 131"/>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55" name="Straight Connector 2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1525762" name="Rectangle 2"/>
          <p:cNvSpPr>
            <a:spLocks noChangeArrowheads="1"/>
          </p:cNvSpPr>
          <p:nvPr/>
        </p:nvSpPr>
        <p:spPr bwMode="auto">
          <a:xfrm>
            <a:off x="152400" y="990600"/>
            <a:ext cx="8839200" cy="914400"/>
          </a:xfrm>
          <a:prstGeom prst="rect">
            <a:avLst/>
          </a:prstGeom>
          <a:noFill/>
          <a:ln w="9525">
            <a:noFill/>
            <a:miter lim="800000"/>
            <a:headEnd/>
            <a:tailEnd/>
          </a:ln>
          <a:effectLst/>
        </p:spPr>
        <p:txBody>
          <a:bodyPr anchor="ctr"/>
          <a:lstStyle/>
          <a:p>
            <a:pPr algn="ctr" eaLnBrk="0" hangingPunct="0">
              <a:lnSpc>
                <a:spcPct val="90000"/>
              </a:lnSpc>
            </a:pPr>
            <a:r>
              <a:rPr lang="en-US" sz="3200" i="0" dirty="0" smtClean="0"/>
              <a:t>NSTX-U Program for Advancing Theory, Model Validation, and Predictive Capability </a:t>
            </a:r>
          </a:p>
        </p:txBody>
      </p:sp>
      <p:cxnSp>
        <p:nvCxnSpPr>
          <p:cNvPr id="2057" name="Straight Connector 2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58" name="Line 132"/>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59" name="Straight Connector 29"/>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0" name="Text Box 9"/>
          <p:cNvSpPr txBox="1">
            <a:spLocks noChangeArrowheads="1"/>
          </p:cNvSpPr>
          <p:nvPr/>
        </p:nvSpPr>
        <p:spPr bwMode="auto">
          <a:xfrm>
            <a:off x="1524000" y="2057400"/>
            <a:ext cx="6019800" cy="707886"/>
          </a:xfrm>
          <a:prstGeom prst="rect">
            <a:avLst/>
          </a:prstGeom>
          <a:noFill/>
          <a:ln w="9525">
            <a:noFill/>
            <a:miter lim="800000"/>
            <a:headEnd/>
            <a:tailEnd/>
          </a:ln>
        </p:spPr>
        <p:txBody>
          <a:bodyPr>
            <a:spAutoFit/>
          </a:bodyPr>
          <a:lstStyle/>
          <a:p>
            <a:pPr algn="ctr"/>
            <a:r>
              <a:rPr lang="en-US" sz="2000" i="0" dirty="0" smtClean="0">
                <a:solidFill>
                  <a:srgbClr val="000000"/>
                </a:solidFill>
                <a:latin typeface="Arial" charset="0"/>
              </a:rPr>
              <a:t>Amitava Bhattacharjee</a:t>
            </a:r>
          </a:p>
          <a:p>
            <a:pPr algn="ctr"/>
            <a:r>
              <a:rPr lang="en-US" sz="2000" i="0" dirty="0" smtClean="0">
                <a:solidFill>
                  <a:srgbClr val="000000"/>
                </a:solidFill>
                <a:latin typeface="Arial" charset="0"/>
              </a:rPr>
              <a:t>Theory Department</a:t>
            </a:r>
          </a:p>
        </p:txBody>
      </p:sp>
      <p:cxnSp>
        <p:nvCxnSpPr>
          <p:cNvPr id="2061" name="Straight Connector 3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2" name="Line 13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63" name="Straight Connector 3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4" name="Text Box 10"/>
          <p:cNvSpPr txBox="1">
            <a:spLocks noChangeArrowheads="1"/>
          </p:cNvSpPr>
          <p:nvPr/>
        </p:nvSpPr>
        <p:spPr bwMode="auto">
          <a:xfrm>
            <a:off x="1676400" y="3352800"/>
            <a:ext cx="5715000" cy="619144"/>
          </a:xfrm>
          <a:prstGeom prst="rect">
            <a:avLst/>
          </a:prstGeom>
          <a:noFill/>
          <a:ln w="15875" algn="ctr">
            <a:noFill/>
            <a:miter lim="800000"/>
            <a:headEnd/>
            <a:tailEnd/>
          </a:ln>
        </p:spPr>
        <p:txBody>
          <a:bodyPr lIns="0" tIns="0" rIns="0" bIns="0">
            <a:spAutoFit/>
          </a:bodyPr>
          <a:lstStyle/>
          <a:p>
            <a:pPr algn="ctr">
              <a:lnSpc>
                <a:spcPct val="70000"/>
              </a:lnSpc>
              <a:spcBef>
                <a:spcPct val="20000"/>
              </a:spcBef>
            </a:pPr>
            <a:r>
              <a:rPr lang="en-US" sz="1600" i="0" dirty="0" smtClean="0">
                <a:solidFill>
                  <a:srgbClr val="FF0000"/>
                </a:solidFill>
              </a:rPr>
              <a:t>NSTX-U 5 Year Plan Review</a:t>
            </a:r>
          </a:p>
          <a:p>
            <a:pPr algn="ctr">
              <a:lnSpc>
                <a:spcPct val="70000"/>
              </a:lnSpc>
              <a:spcBef>
                <a:spcPct val="20000"/>
              </a:spcBef>
            </a:pPr>
            <a:r>
              <a:rPr lang="en-US" sz="1600" i="0" dirty="0" smtClean="0">
                <a:solidFill>
                  <a:srgbClr val="FF0000"/>
                </a:solidFill>
              </a:rPr>
              <a:t>LSB B318, PPPL</a:t>
            </a:r>
          </a:p>
          <a:p>
            <a:pPr algn="ctr">
              <a:lnSpc>
                <a:spcPct val="70000"/>
              </a:lnSpc>
              <a:spcBef>
                <a:spcPct val="20000"/>
              </a:spcBef>
            </a:pPr>
            <a:r>
              <a:rPr lang="en-US" sz="1600" i="0" dirty="0" smtClean="0">
                <a:solidFill>
                  <a:srgbClr val="FF0000"/>
                </a:solidFill>
              </a:rPr>
              <a:t>May 21-23, 2013</a:t>
            </a:r>
            <a:endParaRPr lang="en-US" sz="1600" i="0" dirty="0">
              <a:solidFill>
                <a:srgbClr val="FF0000"/>
              </a:solidFill>
            </a:endParaRPr>
          </a:p>
        </p:txBody>
      </p:sp>
      <p:cxnSp>
        <p:nvCxnSpPr>
          <p:cNvPr id="2065" name="Straight Connector 3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6" name="Line 13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67" name="Straight Connector 3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68" name="Line 13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69" name="Straight Connector 3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0" name="Line 139"/>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71" name="Straight Connector 35"/>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2" name="Line 14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73" name="Straight Connector 36"/>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4" name="Line 14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75" name="Straight Connector 37"/>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6" name="Line 145"/>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77" name="Straight Connector 38"/>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78" name="Line 146"/>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79" name="Straight Connector 39"/>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80" name="Picture 127"/>
          <p:cNvPicPr>
            <a:picLocks noChangeAspect="1" noChangeArrowheads="1"/>
          </p:cNvPicPr>
          <p:nvPr/>
        </p:nvPicPr>
        <p:blipFill>
          <a:blip r:embed="rId3" cstate="print"/>
          <a:srcRect/>
          <a:stretch>
            <a:fillRect/>
          </a:stretch>
        </p:blipFill>
        <p:spPr bwMode="auto">
          <a:xfrm>
            <a:off x="0" y="-1588"/>
            <a:ext cx="9144000" cy="839788"/>
          </a:xfrm>
          <a:prstGeom prst="rect">
            <a:avLst/>
          </a:prstGeom>
          <a:noFill/>
          <a:ln w="15875" algn="ctr">
            <a:noFill/>
            <a:miter lim="800000"/>
            <a:headEnd/>
            <a:tailEnd/>
          </a:ln>
        </p:spPr>
      </p:pic>
      <p:cxnSp>
        <p:nvCxnSpPr>
          <p:cNvPr id="2081" name="Straight Connector 40"/>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2" name="Line 147"/>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83" name="Straight Connector 41"/>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1525888" name="Text Box 128"/>
          <p:cNvSpPr txBox="1">
            <a:spLocks noChangeArrowheads="1"/>
          </p:cNvSpPr>
          <p:nvPr/>
        </p:nvSpPr>
        <p:spPr bwMode="auto">
          <a:xfrm>
            <a:off x="838200" y="109538"/>
            <a:ext cx="1905000" cy="554037"/>
          </a:xfrm>
          <a:prstGeom prst="rect">
            <a:avLst/>
          </a:prstGeom>
          <a:noFill/>
          <a:ln w="15875" algn="ctr">
            <a:noFill/>
            <a:miter lim="800000"/>
            <a:headEnd/>
            <a:tailEnd/>
          </a:ln>
          <a:effectLst/>
        </p:spPr>
        <p:txBody>
          <a:bodyPr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cs typeface="+mn-cs"/>
              </a:rPr>
              <a:t>NSTX-U</a:t>
            </a:r>
          </a:p>
        </p:txBody>
      </p:sp>
      <p:cxnSp>
        <p:nvCxnSpPr>
          <p:cNvPr id="2085" name="Straight Connector 42"/>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6" name="Line 14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dirty="0"/>
          </a:p>
        </p:txBody>
      </p:sp>
      <p:cxnSp>
        <p:nvCxnSpPr>
          <p:cNvPr id="2087" name="Straight Connector 43"/>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88" name="Rectangle 129"/>
          <p:cNvSpPr>
            <a:spLocks noChangeArrowheads="1"/>
          </p:cNvSpPr>
          <p:nvPr/>
        </p:nvSpPr>
        <p:spPr bwMode="auto">
          <a:xfrm>
            <a:off x="3651250" y="228600"/>
            <a:ext cx="1530350" cy="381000"/>
          </a:xfrm>
          <a:prstGeom prst="rect">
            <a:avLst/>
          </a:prstGeom>
          <a:noFill/>
          <a:ln w="9525">
            <a:noFill/>
            <a:miter lim="800000"/>
            <a:headEnd/>
            <a:tailEnd/>
          </a:ln>
        </p:spPr>
        <p:txBody>
          <a:bodyPr lIns="0" tIns="0" rIns="0" bIns="0" anchor="ctr"/>
          <a:lstStyle/>
          <a:p>
            <a:pPr algn="r" eaLnBrk="0" hangingPunct="0"/>
            <a:r>
              <a:rPr lang="en-US" sz="1800" dirty="0">
                <a:solidFill>
                  <a:schemeClr val="accent2"/>
                </a:solidFill>
                <a:latin typeface="Arial" charset="0"/>
              </a:rPr>
              <a:t>Supported by   </a:t>
            </a:r>
          </a:p>
        </p:txBody>
      </p:sp>
      <p:cxnSp>
        <p:nvCxnSpPr>
          <p:cNvPr id="2089" name="Straight Connector 4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0" name="Line 149"/>
          <p:cNvSpPr>
            <a:spLocks noChangeShapeType="1"/>
          </p:cNvSpPr>
          <p:nvPr/>
        </p:nvSpPr>
        <p:spPr bwMode="auto">
          <a:xfrm>
            <a:off x="0" y="0"/>
            <a:ext cx="0" cy="457200"/>
          </a:xfrm>
          <a:prstGeom prst="line">
            <a:avLst/>
          </a:prstGeom>
          <a:noFill/>
          <a:ln w="0">
            <a:solidFill>
              <a:srgbClr val="FDFFFF"/>
            </a:solidFill>
            <a:round/>
            <a:headEnd/>
            <a:tailEnd/>
          </a:ln>
        </p:spPr>
        <p:txBody>
          <a:bodyPr wrap="none" lIns="0" tIns="0" rIns="0" bIns="0" anchor="ctr"/>
          <a:lstStyle/>
          <a:p>
            <a:endParaRPr lang="en-US" dirty="0"/>
          </a:p>
        </p:txBody>
      </p:sp>
      <p:cxnSp>
        <p:nvCxnSpPr>
          <p:cNvPr id="2091" name="Straight Connector 4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2" name="Straight Connector 49"/>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3" name="Straight Connector 50"/>
          <p:cNvCxnSpPr>
            <a:cxnSpLocks noChangeShapeType="1"/>
          </p:cNvCxnSpPr>
          <p:nvPr/>
        </p:nvCxnSpPr>
        <p:spPr bwMode="auto">
          <a:xfrm>
            <a:off x="0" y="0"/>
            <a:ext cx="457200" cy="0"/>
          </a:xfrm>
          <a:prstGeom prst="line">
            <a:avLst/>
          </a:prstGeom>
          <a:noFill/>
          <a:ln w="0" algn="ctr">
            <a:solidFill>
              <a:srgbClr val="FEFFFF"/>
            </a:solidFill>
            <a:round/>
            <a:headEnd/>
            <a:tailEnd/>
          </a:ln>
        </p:spPr>
      </p:cxnSp>
      <p:pic>
        <p:nvPicPr>
          <p:cNvPr id="2094" name="Picture 53" descr="ppi224.tmp"/>
          <p:cNvPicPr>
            <a:picLocks/>
          </p:cNvPicPr>
          <p:nvPr/>
        </p:nvPicPr>
        <p:blipFill>
          <a:blip r:embed="rId4" cstate="print"/>
          <a:srcRect/>
          <a:stretch>
            <a:fillRect/>
          </a:stretch>
        </p:blipFill>
        <p:spPr bwMode="auto">
          <a:xfrm>
            <a:off x="7696200" y="2286000"/>
            <a:ext cx="1295400" cy="4419600"/>
          </a:xfrm>
          <a:prstGeom prst="rect">
            <a:avLst/>
          </a:prstGeom>
          <a:noFill/>
          <a:ln w="9525">
            <a:noFill/>
            <a:miter lim="800000"/>
            <a:headEnd/>
            <a:tailEnd/>
          </a:ln>
        </p:spPr>
      </p:pic>
      <p:cxnSp>
        <p:nvCxnSpPr>
          <p:cNvPr id="2095" name="Straight Connector 54"/>
          <p:cNvCxnSpPr>
            <a:cxnSpLocks noChangeShapeType="1"/>
          </p:cNvCxnSpPr>
          <p:nvPr/>
        </p:nvCxnSpPr>
        <p:spPr bwMode="auto">
          <a:xfrm>
            <a:off x="0" y="0"/>
            <a:ext cx="457200" cy="0"/>
          </a:xfrm>
          <a:prstGeom prst="line">
            <a:avLst/>
          </a:prstGeom>
          <a:noFill/>
          <a:ln w="0" algn="ctr">
            <a:solidFill>
              <a:srgbClr val="FEFFFF"/>
            </a:solidFill>
            <a:round/>
            <a:headEnd/>
            <a:tailEnd/>
          </a:ln>
        </p:spPr>
      </p:cxnSp>
      <p:sp>
        <p:nvSpPr>
          <p:cNvPr id="2096" name="Text Box 153"/>
          <p:cNvSpPr txBox="1">
            <a:spLocks noChangeArrowheads="1"/>
          </p:cNvSpPr>
          <p:nvPr/>
        </p:nvSpPr>
        <p:spPr bwMode="auto">
          <a:xfrm>
            <a:off x="7696200" y="2317750"/>
            <a:ext cx="1295400" cy="4311650"/>
          </a:xfrm>
          <a:prstGeom prst="rect">
            <a:avLst/>
          </a:prstGeom>
          <a:noFill/>
          <a:ln w="12700" algn="ctr">
            <a:noFill/>
            <a:miter lim="800000"/>
            <a:headEnd/>
            <a:tailEnd/>
          </a:ln>
        </p:spPr>
        <p:txBody>
          <a:bodyPr lIns="91429" tIns="45714" rIns="91429" bIns="45714" anchor="b">
            <a:spAutoFit/>
          </a:bodyPr>
          <a:lstStyle/>
          <a:p>
            <a:pPr algn="r" eaLnBrk="0" hangingPunct="0">
              <a:lnSpc>
                <a:spcPct val="90000"/>
              </a:lnSpc>
              <a:spcBef>
                <a:spcPct val="8000"/>
              </a:spcBef>
              <a:spcAft>
                <a:spcPct val="8000"/>
              </a:spcAft>
            </a:pPr>
            <a:r>
              <a:rPr lang="en-US" sz="900" dirty="0">
                <a:solidFill>
                  <a:srgbClr val="FF0000"/>
                </a:solidFill>
                <a:latin typeface="Arial" charset="0"/>
              </a:rPr>
              <a:t>Culham Sci Ctr</a:t>
            </a:r>
          </a:p>
          <a:p>
            <a:pPr algn="r" eaLnBrk="0" hangingPunct="0">
              <a:lnSpc>
                <a:spcPct val="90000"/>
              </a:lnSpc>
              <a:spcBef>
                <a:spcPct val="8000"/>
              </a:spcBef>
              <a:spcAft>
                <a:spcPct val="8000"/>
              </a:spcAft>
            </a:pPr>
            <a:r>
              <a:rPr lang="en-US" sz="900" dirty="0">
                <a:solidFill>
                  <a:srgbClr val="FF0000"/>
                </a:solidFill>
                <a:latin typeface="Arial" charset="0"/>
              </a:rPr>
              <a:t>York U</a:t>
            </a:r>
          </a:p>
          <a:p>
            <a:pPr algn="r" eaLnBrk="0" hangingPunct="0">
              <a:lnSpc>
                <a:spcPct val="90000"/>
              </a:lnSpc>
              <a:spcBef>
                <a:spcPct val="8000"/>
              </a:spcBef>
              <a:spcAft>
                <a:spcPct val="8000"/>
              </a:spcAft>
            </a:pPr>
            <a:r>
              <a:rPr lang="en-US" sz="900" dirty="0">
                <a:solidFill>
                  <a:srgbClr val="FF0000"/>
                </a:solidFill>
                <a:latin typeface="Arial" charset="0"/>
              </a:rPr>
              <a:t>Chubu U</a:t>
            </a:r>
          </a:p>
          <a:p>
            <a:pPr algn="r" eaLnBrk="0" hangingPunct="0">
              <a:lnSpc>
                <a:spcPct val="90000"/>
              </a:lnSpc>
              <a:spcBef>
                <a:spcPct val="8000"/>
              </a:spcBef>
              <a:spcAft>
                <a:spcPct val="8000"/>
              </a:spcAft>
            </a:pPr>
            <a:r>
              <a:rPr lang="en-US" sz="900" dirty="0">
                <a:solidFill>
                  <a:srgbClr val="FF0000"/>
                </a:solidFill>
                <a:latin typeface="Arial" charset="0"/>
              </a:rPr>
              <a:t>Fukui U</a:t>
            </a:r>
          </a:p>
          <a:p>
            <a:pPr algn="r" eaLnBrk="0" hangingPunct="0">
              <a:lnSpc>
                <a:spcPct val="90000"/>
              </a:lnSpc>
              <a:spcBef>
                <a:spcPct val="8000"/>
              </a:spcBef>
              <a:spcAft>
                <a:spcPct val="8000"/>
              </a:spcAft>
            </a:pPr>
            <a:r>
              <a:rPr lang="en-US" sz="900" dirty="0">
                <a:solidFill>
                  <a:srgbClr val="FF0000"/>
                </a:solidFill>
                <a:latin typeface="Arial" charset="0"/>
              </a:rPr>
              <a:t>Hiroshima U</a:t>
            </a:r>
          </a:p>
          <a:p>
            <a:pPr algn="r" eaLnBrk="0" hangingPunct="0">
              <a:lnSpc>
                <a:spcPct val="90000"/>
              </a:lnSpc>
              <a:spcBef>
                <a:spcPct val="8000"/>
              </a:spcBef>
              <a:spcAft>
                <a:spcPct val="8000"/>
              </a:spcAft>
            </a:pPr>
            <a:r>
              <a:rPr lang="en-US" sz="900" dirty="0">
                <a:solidFill>
                  <a:srgbClr val="FF0000"/>
                </a:solidFill>
                <a:latin typeface="Arial" charset="0"/>
              </a:rPr>
              <a:t>Hyogo U</a:t>
            </a:r>
          </a:p>
          <a:p>
            <a:pPr algn="r" eaLnBrk="0" hangingPunct="0">
              <a:lnSpc>
                <a:spcPct val="90000"/>
              </a:lnSpc>
              <a:spcBef>
                <a:spcPct val="8000"/>
              </a:spcBef>
              <a:spcAft>
                <a:spcPct val="8000"/>
              </a:spcAft>
            </a:pPr>
            <a:r>
              <a:rPr lang="en-US" sz="900" dirty="0">
                <a:solidFill>
                  <a:srgbClr val="FF0000"/>
                </a:solidFill>
                <a:latin typeface="Arial" charset="0"/>
              </a:rPr>
              <a:t>Kyoto U</a:t>
            </a:r>
          </a:p>
          <a:p>
            <a:pPr algn="r" eaLnBrk="0" hangingPunct="0">
              <a:lnSpc>
                <a:spcPct val="90000"/>
              </a:lnSpc>
              <a:spcBef>
                <a:spcPct val="8000"/>
              </a:spcBef>
              <a:spcAft>
                <a:spcPct val="8000"/>
              </a:spcAft>
            </a:pPr>
            <a:r>
              <a:rPr lang="en-US" sz="900" dirty="0">
                <a:solidFill>
                  <a:srgbClr val="FF0000"/>
                </a:solidFill>
                <a:latin typeface="Arial" charset="0"/>
              </a:rPr>
              <a:t>Kyushu U</a:t>
            </a:r>
          </a:p>
          <a:p>
            <a:pPr algn="r" eaLnBrk="0" hangingPunct="0">
              <a:lnSpc>
                <a:spcPct val="90000"/>
              </a:lnSpc>
              <a:spcBef>
                <a:spcPct val="8000"/>
              </a:spcBef>
              <a:spcAft>
                <a:spcPct val="8000"/>
              </a:spcAft>
            </a:pPr>
            <a:r>
              <a:rPr lang="en-US" sz="900" dirty="0">
                <a:solidFill>
                  <a:srgbClr val="FF0000"/>
                </a:solidFill>
                <a:latin typeface="Arial" charset="0"/>
              </a:rPr>
              <a:t>Kyushu Tokai U</a:t>
            </a:r>
          </a:p>
          <a:p>
            <a:pPr algn="r" eaLnBrk="0" hangingPunct="0">
              <a:lnSpc>
                <a:spcPct val="90000"/>
              </a:lnSpc>
              <a:spcBef>
                <a:spcPct val="8000"/>
              </a:spcBef>
              <a:spcAft>
                <a:spcPct val="8000"/>
              </a:spcAft>
            </a:pPr>
            <a:r>
              <a:rPr lang="en-US" sz="900" dirty="0">
                <a:solidFill>
                  <a:srgbClr val="FF0000"/>
                </a:solidFill>
                <a:latin typeface="Arial" charset="0"/>
              </a:rPr>
              <a:t>NIFS</a:t>
            </a:r>
          </a:p>
          <a:p>
            <a:pPr algn="r" eaLnBrk="0" hangingPunct="0">
              <a:lnSpc>
                <a:spcPct val="90000"/>
              </a:lnSpc>
              <a:spcBef>
                <a:spcPct val="8000"/>
              </a:spcBef>
              <a:spcAft>
                <a:spcPct val="8000"/>
              </a:spcAft>
            </a:pPr>
            <a:r>
              <a:rPr lang="en-US" sz="900" dirty="0">
                <a:solidFill>
                  <a:srgbClr val="FF0000"/>
                </a:solidFill>
                <a:latin typeface="Arial" charset="0"/>
              </a:rPr>
              <a:t>Niigata U</a:t>
            </a:r>
          </a:p>
          <a:p>
            <a:pPr algn="r" eaLnBrk="0" hangingPunct="0">
              <a:lnSpc>
                <a:spcPct val="90000"/>
              </a:lnSpc>
              <a:spcBef>
                <a:spcPct val="8000"/>
              </a:spcBef>
              <a:spcAft>
                <a:spcPct val="8000"/>
              </a:spcAft>
            </a:pPr>
            <a:r>
              <a:rPr lang="en-US" sz="900" dirty="0">
                <a:solidFill>
                  <a:srgbClr val="FF0000"/>
                </a:solidFill>
                <a:latin typeface="Arial" charset="0"/>
              </a:rPr>
              <a:t>U Tokyo</a:t>
            </a:r>
          </a:p>
          <a:p>
            <a:pPr algn="r" eaLnBrk="0" hangingPunct="0">
              <a:lnSpc>
                <a:spcPct val="90000"/>
              </a:lnSpc>
              <a:spcBef>
                <a:spcPct val="8000"/>
              </a:spcBef>
              <a:spcAft>
                <a:spcPct val="8000"/>
              </a:spcAft>
            </a:pPr>
            <a:r>
              <a:rPr lang="en-US" sz="900" dirty="0">
                <a:solidFill>
                  <a:srgbClr val="FF0000"/>
                </a:solidFill>
                <a:latin typeface="Arial" charset="0"/>
              </a:rPr>
              <a:t>JAEA</a:t>
            </a:r>
          </a:p>
          <a:p>
            <a:pPr algn="r" eaLnBrk="0" hangingPunct="0">
              <a:lnSpc>
                <a:spcPct val="90000"/>
              </a:lnSpc>
              <a:spcBef>
                <a:spcPct val="8000"/>
              </a:spcBef>
              <a:spcAft>
                <a:spcPct val="8000"/>
              </a:spcAft>
            </a:pPr>
            <a:r>
              <a:rPr lang="en-US" sz="800" dirty="0">
                <a:solidFill>
                  <a:srgbClr val="FF0000"/>
                </a:solidFill>
                <a:latin typeface="Arial" charset="0"/>
              </a:rPr>
              <a:t>Inst for Nucl Res, Kiev</a:t>
            </a:r>
          </a:p>
          <a:p>
            <a:pPr algn="r" eaLnBrk="0" hangingPunct="0">
              <a:lnSpc>
                <a:spcPct val="90000"/>
              </a:lnSpc>
              <a:spcBef>
                <a:spcPct val="8000"/>
              </a:spcBef>
              <a:spcAft>
                <a:spcPct val="8000"/>
              </a:spcAft>
            </a:pPr>
            <a:r>
              <a:rPr lang="en-US" sz="900" dirty="0">
                <a:solidFill>
                  <a:srgbClr val="FF0000"/>
                </a:solidFill>
                <a:latin typeface="Arial" charset="0"/>
              </a:rPr>
              <a:t>Ioffe Inst</a:t>
            </a:r>
          </a:p>
          <a:p>
            <a:pPr algn="r" eaLnBrk="0" hangingPunct="0">
              <a:lnSpc>
                <a:spcPct val="90000"/>
              </a:lnSpc>
              <a:spcBef>
                <a:spcPct val="8000"/>
              </a:spcBef>
              <a:spcAft>
                <a:spcPct val="8000"/>
              </a:spcAft>
            </a:pPr>
            <a:r>
              <a:rPr lang="en-US" sz="900" dirty="0">
                <a:solidFill>
                  <a:srgbClr val="FF0000"/>
                </a:solidFill>
                <a:latin typeface="Arial" charset="0"/>
              </a:rPr>
              <a:t>TRINITI</a:t>
            </a:r>
          </a:p>
          <a:p>
            <a:pPr algn="r" eaLnBrk="0" hangingPunct="0">
              <a:lnSpc>
                <a:spcPct val="90000"/>
              </a:lnSpc>
              <a:spcBef>
                <a:spcPct val="8000"/>
              </a:spcBef>
              <a:spcAft>
                <a:spcPct val="8000"/>
              </a:spcAft>
            </a:pPr>
            <a:r>
              <a:rPr lang="en-US" sz="900" dirty="0">
                <a:solidFill>
                  <a:srgbClr val="FF0000"/>
                </a:solidFill>
                <a:latin typeface="Arial" charset="0"/>
              </a:rPr>
              <a:t>Chonbuk Natl U</a:t>
            </a:r>
          </a:p>
          <a:p>
            <a:pPr algn="r" eaLnBrk="0" hangingPunct="0">
              <a:lnSpc>
                <a:spcPct val="90000"/>
              </a:lnSpc>
              <a:spcBef>
                <a:spcPct val="8000"/>
              </a:spcBef>
              <a:spcAft>
                <a:spcPct val="8000"/>
              </a:spcAft>
            </a:pPr>
            <a:r>
              <a:rPr lang="en-US" sz="900" dirty="0">
                <a:solidFill>
                  <a:srgbClr val="FF0000"/>
                </a:solidFill>
                <a:latin typeface="Arial" charset="0"/>
              </a:rPr>
              <a:t>NFRI</a:t>
            </a:r>
          </a:p>
          <a:p>
            <a:pPr algn="r" eaLnBrk="0" hangingPunct="0">
              <a:lnSpc>
                <a:spcPct val="90000"/>
              </a:lnSpc>
              <a:spcBef>
                <a:spcPct val="8000"/>
              </a:spcBef>
              <a:spcAft>
                <a:spcPct val="8000"/>
              </a:spcAft>
            </a:pPr>
            <a:r>
              <a:rPr lang="en-US" sz="900" dirty="0">
                <a:solidFill>
                  <a:srgbClr val="FF0000"/>
                </a:solidFill>
                <a:latin typeface="Arial" charset="0"/>
              </a:rPr>
              <a:t>KAIST</a:t>
            </a:r>
          </a:p>
          <a:p>
            <a:pPr algn="r" eaLnBrk="0" hangingPunct="0">
              <a:lnSpc>
                <a:spcPct val="90000"/>
              </a:lnSpc>
              <a:spcBef>
                <a:spcPct val="8000"/>
              </a:spcBef>
              <a:spcAft>
                <a:spcPct val="8000"/>
              </a:spcAft>
            </a:pPr>
            <a:r>
              <a:rPr lang="en-US" sz="900" dirty="0">
                <a:solidFill>
                  <a:srgbClr val="FF0000"/>
                </a:solidFill>
                <a:latin typeface="Arial" charset="0"/>
              </a:rPr>
              <a:t>POSTECH</a:t>
            </a:r>
          </a:p>
          <a:p>
            <a:pPr algn="r" eaLnBrk="0" hangingPunct="0">
              <a:lnSpc>
                <a:spcPct val="90000"/>
              </a:lnSpc>
              <a:spcBef>
                <a:spcPct val="8000"/>
              </a:spcBef>
              <a:spcAft>
                <a:spcPct val="8000"/>
              </a:spcAft>
            </a:pPr>
            <a:r>
              <a:rPr lang="en-US" sz="900" dirty="0">
                <a:solidFill>
                  <a:srgbClr val="FF0000"/>
                </a:solidFill>
                <a:latin typeface="Arial" charset="0"/>
              </a:rPr>
              <a:t>Seoul Natl U</a:t>
            </a:r>
          </a:p>
          <a:p>
            <a:pPr algn="r" eaLnBrk="0" hangingPunct="0">
              <a:lnSpc>
                <a:spcPct val="90000"/>
              </a:lnSpc>
              <a:spcBef>
                <a:spcPct val="8000"/>
              </a:spcBef>
              <a:spcAft>
                <a:spcPct val="8000"/>
              </a:spcAft>
            </a:pPr>
            <a:r>
              <a:rPr lang="en-US" sz="900" dirty="0">
                <a:solidFill>
                  <a:srgbClr val="FF0000"/>
                </a:solidFill>
                <a:latin typeface="Arial" charset="0"/>
              </a:rPr>
              <a:t>ASIPP</a:t>
            </a:r>
          </a:p>
          <a:p>
            <a:pPr algn="r" eaLnBrk="0" hangingPunct="0">
              <a:lnSpc>
                <a:spcPct val="90000"/>
              </a:lnSpc>
              <a:spcBef>
                <a:spcPct val="8000"/>
              </a:spcBef>
              <a:spcAft>
                <a:spcPct val="8000"/>
              </a:spcAft>
            </a:pPr>
            <a:r>
              <a:rPr lang="en-US" sz="900" dirty="0">
                <a:solidFill>
                  <a:srgbClr val="FF0000"/>
                </a:solidFill>
                <a:latin typeface="Arial" charset="0"/>
              </a:rPr>
              <a:t>CIEMAT</a:t>
            </a:r>
          </a:p>
          <a:p>
            <a:pPr algn="r" eaLnBrk="0" hangingPunct="0">
              <a:lnSpc>
                <a:spcPct val="90000"/>
              </a:lnSpc>
              <a:spcBef>
                <a:spcPct val="8000"/>
              </a:spcBef>
              <a:spcAft>
                <a:spcPct val="8000"/>
              </a:spcAft>
            </a:pPr>
            <a:r>
              <a:rPr lang="en-US" sz="900" dirty="0">
                <a:solidFill>
                  <a:srgbClr val="FF0000"/>
                </a:solidFill>
                <a:latin typeface="Arial" charset="0"/>
              </a:rPr>
              <a:t>FOM Inst DIFFER</a:t>
            </a:r>
          </a:p>
          <a:p>
            <a:pPr algn="r" eaLnBrk="0" hangingPunct="0">
              <a:lnSpc>
                <a:spcPct val="90000"/>
              </a:lnSpc>
              <a:spcBef>
                <a:spcPct val="8000"/>
              </a:spcBef>
              <a:spcAft>
                <a:spcPct val="8000"/>
              </a:spcAft>
            </a:pPr>
            <a:r>
              <a:rPr lang="en-US" sz="900" dirty="0">
                <a:solidFill>
                  <a:srgbClr val="FF0000"/>
                </a:solidFill>
                <a:latin typeface="Arial" charset="0"/>
              </a:rPr>
              <a:t>ENEA, Frascati</a:t>
            </a:r>
          </a:p>
          <a:p>
            <a:pPr algn="r" eaLnBrk="0" hangingPunct="0">
              <a:lnSpc>
                <a:spcPct val="90000"/>
              </a:lnSpc>
              <a:spcBef>
                <a:spcPct val="8000"/>
              </a:spcBef>
              <a:spcAft>
                <a:spcPct val="8000"/>
              </a:spcAft>
            </a:pPr>
            <a:r>
              <a:rPr lang="en-US" sz="900" dirty="0">
                <a:solidFill>
                  <a:srgbClr val="FF0000"/>
                </a:solidFill>
                <a:latin typeface="Arial" charset="0"/>
              </a:rPr>
              <a:t>CEA, Cadarache</a:t>
            </a:r>
          </a:p>
          <a:p>
            <a:pPr algn="r" eaLnBrk="0" hangingPunct="0">
              <a:lnSpc>
                <a:spcPct val="90000"/>
              </a:lnSpc>
              <a:spcBef>
                <a:spcPct val="8000"/>
              </a:spcBef>
              <a:spcAft>
                <a:spcPct val="8000"/>
              </a:spcAft>
            </a:pPr>
            <a:r>
              <a:rPr lang="en-US" sz="900" dirty="0">
                <a:solidFill>
                  <a:srgbClr val="FF0000"/>
                </a:solidFill>
                <a:latin typeface="Arial" charset="0"/>
              </a:rPr>
              <a:t>IPP, Jülich</a:t>
            </a:r>
          </a:p>
          <a:p>
            <a:pPr algn="r" eaLnBrk="0" hangingPunct="0">
              <a:lnSpc>
                <a:spcPct val="90000"/>
              </a:lnSpc>
              <a:spcBef>
                <a:spcPct val="8000"/>
              </a:spcBef>
              <a:spcAft>
                <a:spcPct val="8000"/>
              </a:spcAft>
            </a:pPr>
            <a:r>
              <a:rPr lang="en-US" sz="900" dirty="0">
                <a:solidFill>
                  <a:srgbClr val="FF0000"/>
                </a:solidFill>
                <a:latin typeface="Arial" charset="0"/>
              </a:rPr>
              <a:t>IPP, Garching</a:t>
            </a:r>
          </a:p>
          <a:p>
            <a:pPr algn="r" eaLnBrk="0" hangingPunct="0">
              <a:lnSpc>
                <a:spcPct val="90000"/>
              </a:lnSpc>
              <a:spcBef>
                <a:spcPct val="8000"/>
              </a:spcBef>
              <a:spcAft>
                <a:spcPct val="8000"/>
              </a:spcAft>
            </a:pPr>
            <a:r>
              <a:rPr lang="en-US" sz="900" dirty="0">
                <a:solidFill>
                  <a:srgbClr val="FF0000"/>
                </a:solidFill>
                <a:latin typeface="Arial" charset="0"/>
              </a:rPr>
              <a:t>ASCR, Czech Rep</a:t>
            </a:r>
          </a:p>
        </p:txBody>
      </p:sp>
      <p:cxnSp>
        <p:nvCxnSpPr>
          <p:cNvPr id="2097" name="Straight Connector 55"/>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8" name="Straight Connector 56"/>
          <p:cNvCxnSpPr>
            <a:cxnSpLocks noChangeShapeType="1"/>
          </p:cNvCxnSpPr>
          <p:nvPr/>
        </p:nvCxnSpPr>
        <p:spPr bwMode="auto">
          <a:xfrm>
            <a:off x="0" y="0"/>
            <a:ext cx="457200" cy="0"/>
          </a:xfrm>
          <a:prstGeom prst="line">
            <a:avLst/>
          </a:prstGeom>
          <a:noFill/>
          <a:ln w="0" algn="ctr">
            <a:solidFill>
              <a:srgbClr val="FEFFFF"/>
            </a:solidFill>
            <a:round/>
            <a:headEnd/>
            <a:tailEnd/>
          </a:ln>
        </p:spPr>
      </p:cxnSp>
      <p:cxnSp>
        <p:nvCxnSpPr>
          <p:cNvPr id="2099" name="Straight Connector 57"/>
          <p:cNvCxnSpPr>
            <a:cxnSpLocks noChangeShapeType="1"/>
          </p:cNvCxnSpPr>
          <p:nvPr/>
        </p:nvCxnSpPr>
        <p:spPr bwMode="auto">
          <a:xfrm>
            <a:off x="0" y="0"/>
            <a:ext cx="0" cy="457200"/>
          </a:xfrm>
          <a:prstGeom prst="line">
            <a:avLst/>
          </a:prstGeom>
          <a:noFill/>
          <a:ln w="0" algn="ctr">
            <a:solidFill>
              <a:srgbClr val="FDFFFF"/>
            </a:solidFill>
            <a:round/>
            <a:headEnd/>
            <a:tailEnd/>
          </a:ln>
        </p:spPr>
      </p:cxnSp>
      <p:pic>
        <p:nvPicPr>
          <p:cNvPr id="2100" name="Picture 3" descr="C:\Users\jmenard\Desktop\Picture1.jpg"/>
          <p:cNvPicPr>
            <a:picLocks noChangeAspect="1" noChangeArrowheads="1"/>
          </p:cNvPicPr>
          <p:nvPr/>
        </p:nvPicPr>
        <p:blipFill>
          <a:blip r:embed="rId5" cstate="print"/>
          <a:srcRect/>
          <a:stretch>
            <a:fillRect/>
          </a:stretch>
        </p:blipFill>
        <p:spPr bwMode="auto">
          <a:xfrm>
            <a:off x="4191000" y="4495800"/>
            <a:ext cx="3078162" cy="2209800"/>
          </a:xfrm>
          <a:prstGeom prst="rect">
            <a:avLst/>
          </a:prstGeom>
          <a:noFill/>
          <a:ln w="9525">
            <a:noFill/>
            <a:miter lim="800000"/>
            <a:headEnd/>
            <a:tailEnd/>
          </a:ln>
        </p:spPr>
      </p:pic>
      <p:pic>
        <p:nvPicPr>
          <p:cNvPr id="2101" name="Picture 48" descr="ppi221.tmp"/>
          <p:cNvPicPr>
            <a:picLocks/>
          </p:cNvPicPr>
          <p:nvPr/>
        </p:nvPicPr>
        <p:blipFill>
          <a:blip r:embed="rId6" cstate="print"/>
          <a:srcRect/>
          <a:stretch>
            <a:fillRect/>
          </a:stretch>
        </p:blipFill>
        <p:spPr bwMode="auto">
          <a:xfrm>
            <a:off x="152400" y="2057400"/>
            <a:ext cx="1295400" cy="4648200"/>
          </a:xfrm>
          <a:prstGeom prst="rect">
            <a:avLst/>
          </a:prstGeom>
          <a:noFill/>
          <a:ln w="9525">
            <a:noFill/>
            <a:miter lim="800000"/>
            <a:headEnd/>
            <a:tailEnd/>
          </a:ln>
        </p:spPr>
      </p:pic>
      <p:sp>
        <p:nvSpPr>
          <p:cNvPr id="2102" name="Text Box 152"/>
          <p:cNvSpPr txBox="1">
            <a:spLocks noChangeArrowheads="1"/>
          </p:cNvSpPr>
          <p:nvPr/>
        </p:nvSpPr>
        <p:spPr bwMode="auto">
          <a:xfrm>
            <a:off x="152400" y="2057400"/>
            <a:ext cx="1257300" cy="4648200"/>
          </a:xfrm>
          <a:prstGeom prst="rect">
            <a:avLst/>
          </a:prstGeom>
          <a:noFill/>
          <a:ln w="12700" algn="ctr">
            <a:noFill/>
            <a:miter lim="800000"/>
            <a:headEnd/>
            <a:tailEnd/>
          </a:ln>
        </p:spPr>
        <p:txBody>
          <a:bodyPr lIns="91429" tIns="45714" rIns="91429" bIns="45714">
            <a:spAutoFit/>
          </a:bodyPr>
          <a:lstStyle/>
          <a:p>
            <a:pPr eaLnBrk="0" hangingPunct="0">
              <a:lnSpc>
                <a:spcPct val="90000"/>
              </a:lnSpc>
              <a:spcBef>
                <a:spcPct val="5000"/>
              </a:spcBef>
              <a:spcAft>
                <a:spcPct val="5000"/>
              </a:spcAft>
            </a:pPr>
            <a:r>
              <a:rPr lang="en-US" sz="900" dirty="0">
                <a:solidFill>
                  <a:srgbClr val="0000FF"/>
                </a:solidFill>
                <a:latin typeface="Arial" charset="0"/>
              </a:rPr>
              <a:t>Coll of Wm &amp; Mary</a:t>
            </a:r>
          </a:p>
          <a:p>
            <a:pPr eaLnBrk="0" hangingPunct="0">
              <a:lnSpc>
                <a:spcPct val="90000"/>
              </a:lnSpc>
              <a:spcBef>
                <a:spcPct val="5000"/>
              </a:spcBef>
              <a:spcAft>
                <a:spcPct val="5000"/>
              </a:spcAft>
            </a:pPr>
            <a:r>
              <a:rPr lang="en-US" sz="900" dirty="0">
                <a:solidFill>
                  <a:srgbClr val="0000FF"/>
                </a:solidFill>
                <a:latin typeface="Arial" charset="0"/>
              </a:rPr>
              <a:t>Columbia U</a:t>
            </a:r>
          </a:p>
          <a:p>
            <a:pPr eaLnBrk="0" hangingPunct="0">
              <a:lnSpc>
                <a:spcPct val="90000"/>
              </a:lnSpc>
              <a:spcBef>
                <a:spcPct val="5000"/>
              </a:spcBef>
              <a:spcAft>
                <a:spcPct val="5000"/>
              </a:spcAft>
            </a:pPr>
            <a:r>
              <a:rPr lang="en-US" sz="900" dirty="0">
                <a:solidFill>
                  <a:srgbClr val="0000FF"/>
                </a:solidFill>
                <a:latin typeface="Arial" charset="0"/>
              </a:rPr>
              <a:t>CompX</a:t>
            </a:r>
          </a:p>
          <a:p>
            <a:pPr eaLnBrk="0" hangingPunct="0">
              <a:lnSpc>
                <a:spcPct val="90000"/>
              </a:lnSpc>
              <a:spcBef>
                <a:spcPct val="5000"/>
              </a:spcBef>
              <a:spcAft>
                <a:spcPct val="5000"/>
              </a:spcAft>
            </a:pPr>
            <a:r>
              <a:rPr lang="en-US" sz="900" dirty="0">
                <a:solidFill>
                  <a:srgbClr val="0000FF"/>
                </a:solidFill>
                <a:latin typeface="Arial" charset="0"/>
              </a:rPr>
              <a:t>General Atomics</a:t>
            </a:r>
          </a:p>
          <a:p>
            <a:pPr eaLnBrk="0" hangingPunct="0">
              <a:lnSpc>
                <a:spcPct val="90000"/>
              </a:lnSpc>
              <a:spcBef>
                <a:spcPct val="5000"/>
              </a:spcBef>
              <a:spcAft>
                <a:spcPct val="5000"/>
              </a:spcAft>
            </a:pPr>
            <a:r>
              <a:rPr lang="en-US" sz="900" dirty="0">
                <a:solidFill>
                  <a:srgbClr val="0000FF"/>
                </a:solidFill>
                <a:latin typeface="Arial" charset="0"/>
              </a:rPr>
              <a:t>FIU</a:t>
            </a:r>
          </a:p>
          <a:p>
            <a:pPr eaLnBrk="0" hangingPunct="0">
              <a:lnSpc>
                <a:spcPct val="90000"/>
              </a:lnSpc>
              <a:spcBef>
                <a:spcPct val="5000"/>
              </a:spcBef>
              <a:spcAft>
                <a:spcPct val="5000"/>
              </a:spcAft>
            </a:pPr>
            <a:r>
              <a:rPr lang="en-US" sz="900" dirty="0">
                <a:solidFill>
                  <a:srgbClr val="0000FF"/>
                </a:solidFill>
                <a:latin typeface="Arial" charset="0"/>
              </a:rPr>
              <a:t>INL</a:t>
            </a:r>
          </a:p>
          <a:p>
            <a:pPr eaLnBrk="0" hangingPunct="0">
              <a:lnSpc>
                <a:spcPct val="90000"/>
              </a:lnSpc>
              <a:spcBef>
                <a:spcPct val="5000"/>
              </a:spcBef>
              <a:spcAft>
                <a:spcPct val="5000"/>
              </a:spcAft>
            </a:pPr>
            <a:r>
              <a:rPr lang="en-US" sz="900" dirty="0">
                <a:solidFill>
                  <a:srgbClr val="0000FF"/>
                </a:solidFill>
                <a:latin typeface="Arial" charset="0"/>
              </a:rPr>
              <a:t>Johns Hopkins U</a:t>
            </a:r>
          </a:p>
          <a:p>
            <a:pPr eaLnBrk="0" hangingPunct="0">
              <a:lnSpc>
                <a:spcPct val="90000"/>
              </a:lnSpc>
              <a:spcBef>
                <a:spcPct val="5000"/>
              </a:spcBef>
              <a:spcAft>
                <a:spcPct val="5000"/>
              </a:spcAft>
            </a:pPr>
            <a:r>
              <a:rPr lang="en-US" sz="900" dirty="0">
                <a:solidFill>
                  <a:srgbClr val="0000FF"/>
                </a:solidFill>
                <a:latin typeface="Arial" charset="0"/>
              </a:rPr>
              <a:t>LANL</a:t>
            </a:r>
          </a:p>
          <a:p>
            <a:pPr eaLnBrk="0" hangingPunct="0">
              <a:lnSpc>
                <a:spcPct val="90000"/>
              </a:lnSpc>
              <a:spcBef>
                <a:spcPct val="5000"/>
              </a:spcBef>
              <a:spcAft>
                <a:spcPct val="5000"/>
              </a:spcAft>
            </a:pPr>
            <a:r>
              <a:rPr lang="en-US" sz="900" dirty="0">
                <a:solidFill>
                  <a:srgbClr val="0000FF"/>
                </a:solidFill>
                <a:latin typeface="Arial" charset="0"/>
              </a:rPr>
              <a:t>LLNL</a:t>
            </a:r>
          </a:p>
          <a:p>
            <a:pPr eaLnBrk="0" hangingPunct="0">
              <a:lnSpc>
                <a:spcPct val="90000"/>
              </a:lnSpc>
              <a:spcBef>
                <a:spcPct val="5000"/>
              </a:spcBef>
              <a:spcAft>
                <a:spcPct val="5000"/>
              </a:spcAft>
            </a:pPr>
            <a:r>
              <a:rPr lang="en-US" sz="900" dirty="0">
                <a:solidFill>
                  <a:srgbClr val="0000FF"/>
                </a:solidFill>
                <a:latin typeface="Arial" charset="0"/>
              </a:rPr>
              <a:t>Lodestar</a:t>
            </a:r>
          </a:p>
          <a:p>
            <a:pPr eaLnBrk="0" hangingPunct="0">
              <a:lnSpc>
                <a:spcPct val="90000"/>
              </a:lnSpc>
              <a:spcBef>
                <a:spcPct val="5000"/>
              </a:spcBef>
              <a:spcAft>
                <a:spcPct val="5000"/>
              </a:spcAft>
            </a:pPr>
            <a:r>
              <a:rPr lang="en-US" sz="900" dirty="0">
                <a:solidFill>
                  <a:srgbClr val="0000FF"/>
                </a:solidFill>
                <a:latin typeface="Arial" charset="0"/>
              </a:rPr>
              <a:t>MIT</a:t>
            </a:r>
          </a:p>
          <a:p>
            <a:pPr eaLnBrk="0" hangingPunct="0">
              <a:lnSpc>
                <a:spcPct val="90000"/>
              </a:lnSpc>
              <a:spcBef>
                <a:spcPct val="5000"/>
              </a:spcBef>
              <a:spcAft>
                <a:spcPct val="5000"/>
              </a:spcAft>
            </a:pPr>
            <a:r>
              <a:rPr lang="en-US" sz="900" dirty="0">
                <a:solidFill>
                  <a:srgbClr val="0000FF"/>
                </a:solidFill>
                <a:latin typeface="Arial" charset="0"/>
              </a:rPr>
              <a:t>Lehigh U</a:t>
            </a:r>
          </a:p>
          <a:p>
            <a:pPr eaLnBrk="0" hangingPunct="0">
              <a:lnSpc>
                <a:spcPct val="90000"/>
              </a:lnSpc>
              <a:spcBef>
                <a:spcPct val="5000"/>
              </a:spcBef>
              <a:spcAft>
                <a:spcPct val="5000"/>
              </a:spcAft>
            </a:pPr>
            <a:r>
              <a:rPr lang="en-US" sz="900" dirty="0">
                <a:solidFill>
                  <a:srgbClr val="0000FF"/>
                </a:solidFill>
                <a:latin typeface="Arial" charset="0"/>
              </a:rPr>
              <a:t>Nova Photonics</a:t>
            </a:r>
          </a:p>
          <a:p>
            <a:pPr eaLnBrk="0" hangingPunct="0">
              <a:lnSpc>
                <a:spcPct val="90000"/>
              </a:lnSpc>
              <a:spcBef>
                <a:spcPct val="5000"/>
              </a:spcBef>
              <a:spcAft>
                <a:spcPct val="5000"/>
              </a:spcAft>
            </a:pPr>
            <a:r>
              <a:rPr lang="en-US" sz="900" dirty="0">
                <a:solidFill>
                  <a:srgbClr val="0000FF"/>
                </a:solidFill>
                <a:latin typeface="Arial" charset="0"/>
              </a:rPr>
              <a:t>Old Dominion</a:t>
            </a:r>
          </a:p>
          <a:p>
            <a:pPr eaLnBrk="0" hangingPunct="0">
              <a:lnSpc>
                <a:spcPct val="90000"/>
              </a:lnSpc>
              <a:spcBef>
                <a:spcPct val="5000"/>
              </a:spcBef>
              <a:spcAft>
                <a:spcPct val="5000"/>
              </a:spcAft>
            </a:pPr>
            <a:r>
              <a:rPr lang="en-US" sz="900" dirty="0">
                <a:solidFill>
                  <a:srgbClr val="0000FF"/>
                </a:solidFill>
                <a:latin typeface="Arial" charset="0"/>
              </a:rPr>
              <a:t>ORNL</a:t>
            </a:r>
          </a:p>
          <a:p>
            <a:pPr eaLnBrk="0" hangingPunct="0">
              <a:lnSpc>
                <a:spcPct val="90000"/>
              </a:lnSpc>
              <a:spcBef>
                <a:spcPct val="5000"/>
              </a:spcBef>
              <a:spcAft>
                <a:spcPct val="5000"/>
              </a:spcAft>
            </a:pPr>
            <a:r>
              <a:rPr lang="en-US" sz="900" dirty="0">
                <a:solidFill>
                  <a:srgbClr val="0000FF"/>
                </a:solidFill>
                <a:latin typeface="Arial" charset="0"/>
              </a:rPr>
              <a:t>PPPL</a:t>
            </a:r>
          </a:p>
          <a:p>
            <a:pPr eaLnBrk="0" hangingPunct="0">
              <a:lnSpc>
                <a:spcPct val="90000"/>
              </a:lnSpc>
              <a:spcBef>
                <a:spcPct val="5000"/>
              </a:spcBef>
              <a:spcAft>
                <a:spcPct val="5000"/>
              </a:spcAft>
            </a:pPr>
            <a:r>
              <a:rPr lang="en-US" sz="900" dirty="0">
                <a:solidFill>
                  <a:srgbClr val="0000FF"/>
                </a:solidFill>
                <a:latin typeface="Arial" charset="0"/>
              </a:rPr>
              <a:t>Princeton U</a:t>
            </a:r>
          </a:p>
          <a:p>
            <a:pPr eaLnBrk="0" hangingPunct="0">
              <a:lnSpc>
                <a:spcPct val="90000"/>
              </a:lnSpc>
              <a:spcBef>
                <a:spcPct val="5000"/>
              </a:spcBef>
              <a:spcAft>
                <a:spcPct val="5000"/>
              </a:spcAft>
            </a:pPr>
            <a:r>
              <a:rPr lang="en-US" sz="900" dirty="0">
                <a:solidFill>
                  <a:srgbClr val="0000FF"/>
                </a:solidFill>
                <a:latin typeface="Arial" charset="0"/>
              </a:rPr>
              <a:t>Purdue U</a:t>
            </a:r>
          </a:p>
          <a:p>
            <a:pPr eaLnBrk="0" hangingPunct="0">
              <a:lnSpc>
                <a:spcPct val="90000"/>
              </a:lnSpc>
              <a:spcBef>
                <a:spcPct val="5000"/>
              </a:spcBef>
              <a:spcAft>
                <a:spcPct val="5000"/>
              </a:spcAft>
            </a:pPr>
            <a:r>
              <a:rPr lang="en-US" sz="900" dirty="0">
                <a:solidFill>
                  <a:srgbClr val="0000FF"/>
                </a:solidFill>
                <a:latin typeface="Arial" charset="0"/>
              </a:rPr>
              <a:t>SNL</a:t>
            </a:r>
          </a:p>
          <a:p>
            <a:pPr eaLnBrk="0" hangingPunct="0">
              <a:lnSpc>
                <a:spcPct val="90000"/>
              </a:lnSpc>
              <a:spcBef>
                <a:spcPct val="5000"/>
              </a:spcBef>
              <a:spcAft>
                <a:spcPct val="5000"/>
              </a:spcAft>
            </a:pPr>
            <a:r>
              <a:rPr lang="en-US" sz="900" dirty="0">
                <a:solidFill>
                  <a:srgbClr val="0000FF"/>
                </a:solidFill>
                <a:latin typeface="Arial" charset="0"/>
              </a:rPr>
              <a:t>Think Tank, Inc.</a:t>
            </a:r>
          </a:p>
          <a:p>
            <a:pPr eaLnBrk="0" hangingPunct="0">
              <a:lnSpc>
                <a:spcPct val="90000"/>
              </a:lnSpc>
              <a:spcBef>
                <a:spcPct val="5000"/>
              </a:spcBef>
              <a:spcAft>
                <a:spcPct val="5000"/>
              </a:spcAft>
            </a:pPr>
            <a:r>
              <a:rPr lang="en-US" sz="900" dirty="0">
                <a:solidFill>
                  <a:srgbClr val="0000FF"/>
                </a:solidFill>
                <a:latin typeface="Arial" charset="0"/>
              </a:rPr>
              <a:t>UC Davis</a:t>
            </a:r>
          </a:p>
          <a:p>
            <a:pPr eaLnBrk="0" hangingPunct="0">
              <a:lnSpc>
                <a:spcPct val="90000"/>
              </a:lnSpc>
              <a:spcBef>
                <a:spcPct val="5000"/>
              </a:spcBef>
              <a:spcAft>
                <a:spcPct val="5000"/>
              </a:spcAft>
            </a:pPr>
            <a:r>
              <a:rPr lang="en-US" sz="900" dirty="0">
                <a:solidFill>
                  <a:srgbClr val="0000FF"/>
                </a:solidFill>
                <a:latin typeface="Arial" charset="0"/>
              </a:rPr>
              <a:t>UC Irvine</a:t>
            </a:r>
          </a:p>
          <a:p>
            <a:pPr eaLnBrk="0" hangingPunct="0">
              <a:lnSpc>
                <a:spcPct val="90000"/>
              </a:lnSpc>
              <a:spcBef>
                <a:spcPct val="5000"/>
              </a:spcBef>
              <a:spcAft>
                <a:spcPct val="5000"/>
              </a:spcAft>
            </a:pPr>
            <a:r>
              <a:rPr lang="en-US" sz="900" dirty="0">
                <a:solidFill>
                  <a:srgbClr val="0000FF"/>
                </a:solidFill>
                <a:latin typeface="Arial" charset="0"/>
              </a:rPr>
              <a:t>UCLA</a:t>
            </a:r>
          </a:p>
          <a:p>
            <a:pPr eaLnBrk="0" hangingPunct="0">
              <a:lnSpc>
                <a:spcPct val="90000"/>
              </a:lnSpc>
              <a:spcBef>
                <a:spcPct val="5000"/>
              </a:spcBef>
              <a:spcAft>
                <a:spcPct val="5000"/>
              </a:spcAft>
            </a:pPr>
            <a:r>
              <a:rPr lang="en-US" sz="900" dirty="0">
                <a:solidFill>
                  <a:srgbClr val="0000FF"/>
                </a:solidFill>
                <a:latin typeface="Arial" charset="0"/>
              </a:rPr>
              <a:t>UCSD</a:t>
            </a:r>
          </a:p>
          <a:p>
            <a:pPr eaLnBrk="0" hangingPunct="0">
              <a:lnSpc>
                <a:spcPct val="90000"/>
              </a:lnSpc>
              <a:spcBef>
                <a:spcPct val="5000"/>
              </a:spcBef>
              <a:spcAft>
                <a:spcPct val="5000"/>
              </a:spcAft>
            </a:pPr>
            <a:r>
              <a:rPr lang="en-US" sz="900" dirty="0">
                <a:solidFill>
                  <a:srgbClr val="0000FF"/>
                </a:solidFill>
                <a:latin typeface="Arial" charset="0"/>
              </a:rPr>
              <a:t>U Colorado</a:t>
            </a:r>
          </a:p>
          <a:p>
            <a:pPr eaLnBrk="0" hangingPunct="0">
              <a:lnSpc>
                <a:spcPct val="90000"/>
              </a:lnSpc>
              <a:spcBef>
                <a:spcPct val="5000"/>
              </a:spcBef>
              <a:spcAft>
                <a:spcPct val="5000"/>
              </a:spcAft>
            </a:pPr>
            <a:r>
              <a:rPr lang="en-US" sz="900" dirty="0">
                <a:solidFill>
                  <a:srgbClr val="0000FF"/>
                </a:solidFill>
                <a:latin typeface="Arial" charset="0"/>
              </a:rPr>
              <a:t>U Illinois</a:t>
            </a:r>
          </a:p>
          <a:p>
            <a:pPr eaLnBrk="0" hangingPunct="0">
              <a:lnSpc>
                <a:spcPct val="90000"/>
              </a:lnSpc>
              <a:spcBef>
                <a:spcPct val="5000"/>
              </a:spcBef>
              <a:spcAft>
                <a:spcPct val="5000"/>
              </a:spcAft>
            </a:pPr>
            <a:r>
              <a:rPr lang="en-US" sz="900" dirty="0">
                <a:solidFill>
                  <a:srgbClr val="0000FF"/>
                </a:solidFill>
                <a:latin typeface="Arial" charset="0"/>
              </a:rPr>
              <a:t>U Maryland</a:t>
            </a:r>
          </a:p>
          <a:p>
            <a:pPr eaLnBrk="0" hangingPunct="0">
              <a:lnSpc>
                <a:spcPct val="90000"/>
              </a:lnSpc>
              <a:spcBef>
                <a:spcPct val="5000"/>
              </a:spcBef>
              <a:spcAft>
                <a:spcPct val="5000"/>
              </a:spcAft>
            </a:pPr>
            <a:r>
              <a:rPr lang="en-US" sz="900" dirty="0">
                <a:solidFill>
                  <a:srgbClr val="0000FF"/>
                </a:solidFill>
                <a:latin typeface="Arial" charset="0"/>
              </a:rPr>
              <a:t>U Rochester</a:t>
            </a:r>
          </a:p>
          <a:p>
            <a:pPr eaLnBrk="0" hangingPunct="0">
              <a:lnSpc>
                <a:spcPct val="90000"/>
              </a:lnSpc>
              <a:spcBef>
                <a:spcPct val="5000"/>
              </a:spcBef>
              <a:spcAft>
                <a:spcPct val="5000"/>
              </a:spcAft>
            </a:pPr>
            <a:r>
              <a:rPr lang="en-US" sz="900" dirty="0">
                <a:solidFill>
                  <a:srgbClr val="0000FF"/>
                </a:solidFill>
                <a:latin typeface="Arial" charset="0"/>
              </a:rPr>
              <a:t>U Tennessee</a:t>
            </a:r>
          </a:p>
          <a:p>
            <a:pPr eaLnBrk="0" hangingPunct="0">
              <a:lnSpc>
                <a:spcPct val="90000"/>
              </a:lnSpc>
              <a:spcBef>
                <a:spcPct val="5000"/>
              </a:spcBef>
              <a:spcAft>
                <a:spcPct val="5000"/>
              </a:spcAft>
            </a:pPr>
            <a:r>
              <a:rPr lang="en-US" sz="900" dirty="0">
                <a:solidFill>
                  <a:srgbClr val="0000FF"/>
                </a:solidFill>
                <a:latin typeface="Arial" charset="0"/>
              </a:rPr>
              <a:t>U Tulsa</a:t>
            </a:r>
          </a:p>
          <a:p>
            <a:pPr eaLnBrk="0" hangingPunct="0">
              <a:lnSpc>
                <a:spcPct val="90000"/>
              </a:lnSpc>
              <a:spcBef>
                <a:spcPct val="5000"/>
              </a:spcBef>
              <a:spcAft>
                <a:spcPct val="5000"/>
              </a:spcAft>
            </a:pPr>
            <a:r>
              <a:rPr lang="en-US" sz="900" dirty="0">
                <a:solidFill>
                  <a:srgbClr val="0000FF"/>
                </a:solidFill>
                <a:latin typeface="Arial" charset="0"/>
              </a:rPr>
              <a:t>U Washington</a:t>
            </a:r>
          </a:p>
          <a:p>
            <a:pPr eaLnBrk="0" hangingPunct="0">
              <a:lnSpc>
                <a:spcPct val="90000"/>
              </a:lnSpc>
              <a:spcBef>
                <a:spcPct val="5000"/>
              </a:spcBef>
              <a:spcAft>
                <a:spcPct val="5000"/>
              </a:spcAft>
            </a:pPr>
            <a:r>
              <a:rPr lang="en-US" sz="900" dirty="0">
                <a:solidFill>
                  <a:srgbClr val="0000FF"/>
                </a:solidFill>
                <a:latin typeface="Arial" charset="0"/>
              </a:rPr>
              <a:t>U Wisconsin</a:t>
            </a:r>
          </a:p>
          <a:p>
            <a:pPr eaLnBrk="0" hangingPunct="0">
              <a:lnSpc>
                <a:spcPct val="90000"/>
              </a:lnSpc>
              <a:spcBef>
                <a:spcPct val="5000"/>
              </a:spcBef>
              <a:spcAft>
                <a:spcPct val="5000"/>
              </a:spcAft>
            </a:pPr>
            <a:r>
              <a:rPr lang="en-US" sz="900" dirty="0">
                <a:solidFill>
                  <a:srgbClr val="0000FF"/>
                </a:solidFill>
                <a:latin typeface="Arial" charset="0"/>
              </a:rPr>
              <a:t>X Science LLC</a:t>
            </a:r>
          </a:p>
        </p:txBody>
      </p:sp>
      <p:pic>
        <p:nvPicPr>
          <p:cNvPr id="2103" name="Picture 57"/>
          <p:cNvPicPr>
            <a:picLocks noChangeAspect="1" noChangeArrowheads="1"/>
          </p:cNvPicPr>
          <p:nvPr/>
        </p:nvPicPr>
        <p:blipFill>
          <a:blip r:embed="rId7" cstate="print"/>
          <a:srcRect/>
          <a:stretch>
            <a:fillRect/>
          </a:stretch>
        </p:blipFill>
        <p:spPr bwMode="auto">
          <a:xfrm>
            <a:off x="1763713" y="4343400"/>
            <a:ext cx="2274887"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07851"/>
            <a:ext cx="8839200" cy="5500845"/>
          </a:xfrm>
        </p:spPr>
        <p:txBody>
          <a:bodyPr/>
          <a:lstStyle/>
          <a:p>
            <a:r>
              <a:rPr lang="en-US" sz="1800" dirty="0" smtClean="0"/>
              <a:t>Theory unification: Kinetic MHD theory is equivalent to NTV theory</a:t>
            </a:r>
          </a:p>
          <a:p>
            <a:endParaRPr lang="en-US" sz="1800" dirty="0" smtClean="0"/>
          </a:p>
          <a:p>
            <a:r>
              <a:rPr lang="en-US" sz="1800" dirty="0" smtClean="0"/>
              <a:t>Verifications among 6 different codes </a:t>
            </a:r>
          </a:p>
          <a:p>
            <a:pPr lvl="1"/>
            <a:r>
              <a:rPr lang="en-US" sz="1400" dirty="0" smtClean="0"/>
              <a:t>IPEC-NTV </a:t>
            </a:r>
            <a:r>
              <a:rPr lang="en-US" sz="1400" dirty="0" smtClean="0">
                <a:solidFill>
                  <a:srgbClr val="006600"/>
                </a:solidFill>
              </a:rPr>
              <a:t>[Park,Logan]</a:t>
            </a:r>
            <a:r>
              <a:rPr lang="en-US" sz="1400" dirty="0" smtClean="0"/>
              <a:t>, MISK </a:t>
            </a:r>
            <a:r>
              <a:rPr lang="en-US" sz="1400" dirty="0" smtClean="0">
                <a:solidFill>
                  <a:srgbClr val="006600"/>
                </a:solidFill>
              </a:rPr>
              <a:t>[Berkery,Hu]</a:t>
            </a:r>
            <a:r>
              <a:rPr lang="en-US" sz="1400" dirty="0" smtClean="0"/>
              <a:t>, MARS-K </a:t>
            </a:r>
            <a:r>
              <a:rPr lang="en-US" sz="1400" dirty="0" smtClean="0">
                <a:solidFill>
                  <a:srgbClr val="006600"/>
                </a:solidFill>
              </a:rPr>
              <a:t>[Liu,Wang]</a:t>
            </a:r>
            <a:r>
              <a:rPr lang="en-US" sz="1400" dirty="0" smtClean="0"/>
              <a:t/>
            </a:r>
            <a:br>
              <a:rPr lang="en-US" sz="1400" dirty="0" smtClean="0"/>
            </a:br>
            <a:r>
              <a:rPr lang="en-US" sz="1400" dirty="0" smtClean="0"/>
              <a:t>: Bounce-averaged, </a:t>
            </a:r>
            <a:r>
              <a:rPr lang="en-US" sz="1400" dirty="0" err="1" smtClean="0"/>
              <a:t>Krook</a:t>
            </a:r>
            <a:r>
              <a:rPr lang="en-US" sz="1400" dirty="0" smtClean="0"/>
              <a:t>, Regime-combined </a:t>
            </a:r>
            <a:r>
              <a:rPr lang="en-US" sz="1400" dirty="0" smtClean="0">
                <a:solidFill>
                  <a:srgbClr val="006600"/>
                </a:solidFill>
              </a:rPr>
              <a:t>[</a:t>
            </a:r>
            <a:r>
              <a:rPr lang="en-US" sz="1400" dirty="0" err="1" smtClean="0">
                <a:solidFill>
                  <a:srgbClr val="006600"/>
                </a:solidFill>
              </a:rPr>
              <a:t>Park,Porcelli,Betti</a:t>
            </a:r>
            <a:r>
              <a:rPr lang="en-US" sz="1400" dirty="0" smtClean="0">
                <a:solidFill>
                  <a:srgbClr val="006600"/>
                </a:solidFill>
              </a:rPr>
              <a:t>]</a:t>
            </a:r>
          </a:p>
          <a:p>
            <a:pPr lvl="1"/>
            <a:r>
              <a:rPr lang="en-US" sz="1400" dirty="0" smtClean="0"/>
              <a:t>MARS-Q </a:t>
            </a:r>
            <a:r>
              <a:rPr lang="en-US" sz="1400" dirty="0" smtClean="0">
                <a:solidFill>
                  <a:srgbClr val="006600"/>
                </a:solidFill>
              </a:rPr>
              <a:t>[Liu]</a:t>
            </a:r>
            <a:r>
              <a:rPr lang="en-US" sz="1400" dirty="0" smtClean="0"/>
              <a:t>: Bounce-averaged, </a:t>
            </a:r>
            <a:r>
              <a:rPr lang="el-GR" sz="1400" dirty="0" smtClean="0">
                <a:cs typeface="Arial"/>
              </a:rPr>
              <a:t>ε</a:t>
            </a:r>
            <a:r>
              <a:rPr lang="en-US" sz="1400" dirty="0" smtClean="0">
                <a:cs typeface="Arial"/>
              </a:rPr>
              <a:t>-expansion,</a:t>
            </a:r>
            <a:r>
              <a:rPr lang="el-GR" sz="1400" dirty="0" smtClean="0">
                <a:cs typeface="Arial"/>
              </a:rPr>
              <a:t> </a:t>
            </a:r>
            <a:r>
              <a:rPr lang="en-US" sz="1400" dirty="0" smtClean="0"/>
              <a:t>Pitch-angle, </a:t>
            </a:r>
            <a:r>
              <a:rPr lang="en-US" sz="1400" dirty="0" err="1" smtClean="0"/>
              <a:t>Pade</a:t>
            </a:r>
            <a:r>
              <a:rPr lang="en-US" sz="1400" dirty="0" smtClean="0"/>
              <a:t> approximation </a:t>
            </a:r>
            <a:r>
              <a:rPr lang="en-US" sz="1400" dirty="0" smtClean="0">
                <a:solidFill>
                  <a:srgbClr val="006600"/>
                </a:solidFill>
              </a:rPr>
              <a:t>[</a:t>
            </a:r>
            <a:r>
              <a:rPr lang="en-US" sz="1400" dirty="0" err="1" smtClean="0">
                <a:solidFill>
                  <a:srgbClr val="006600"/>
                </a:solidFill>
              </a:rPr>
              <a:t>Shaing,Cole</a:t>
            </a:r>
            <a:r>
              <a:rPr lang="en-US" sz="1400" dirty="0" smtClean="0">
                <a:solidFill>
                  <a:srgbClr val="006600"/>
                </a:solidFill>
              </a:rPr>
              <a:t>]</a:t>
            </a:r>
          </a:p>
          <a:p>
            <a:pPr lvl="1"/>
            <a:r>
              <a:rPr lang="en-US" sz="1400" dirty="0" smtClean="0"/>
              <a:t>POCA </a:t>
            </a:r>
            <a:r>
              <a:rPr lang="en-US" sz="1400" dirty="0" smtClean="0">
                <a:solidFill>
                  <a:srgbClr val="006600"/>
                </a:solidFill>
              </a:rPr>
              <a:t>[Kim]</a:t>
            </a:r>
            <a:r>
              <a:rPr lang="en-US" sz="1400" dirty="0" smtClean="0"/>
              <a:t>: Exact drift orbit, Pitch-angle </a:t>
            </a:r>
            <a:r>
              <a:rPr lang="en-US" sz="1400" dirty="0" smtClean="0">
                <a:solidFill>
                  <a:srgbClr val="006600"/>
                </a:solidFill>
              </a:rPr>
              <a:t>[Boozer]</a:t>
            </a:r>
          </a:p>
          <a:p>
            <a:pPr lvl="1"/>
            <a:r>
              <a:rPr lang="en-US" sz="1400" dirty="0" smtClean="0"/>
              <a:t>FORTEC-3D </a:t>
            </a:r>
            <a:r>
              <a:rPr lang="en-US" sz="1400" dirty="0" smtClean="0">
                <a:solidFill>
                  <a:srgbClr val="006600"/>
                </a:solidFill>
              </a:rPr>
              <a:t>[</a:t>
            </a:r>
            <a:r>
              <a:rPr lang="en-US" sz="1400" dirty="0" err="1" smtClean="0">
                <a:solidFill>
                  <a:srgbClr val="006600"/>
                </a:solidFill>
              </a:rPr>
              <a:t>Satake</a:t>
            </a:r>
            <a:r>
              <a:rPr lang="en-US" sz="1400" dirty="0" smtClean="0">
                <a:solidFill>
                  <a:srgbClr val="006600"/>
                </a:solidFill>
              </a:rPr>
              <a:t>]</a:t>
            </a:r>
            <a:r>
              <a:rPr lang="en-US" sz="1400" dirty="0" smtClean="0"/>
              <a:t> : Exact drift orbit, Fokker-Planck </a:t>
            </a:r>
            <a:r>
              <a:rPr lang="en-US" sz="1400" dirty="0" smtClean="0">
                <a:solidFill>
                  <a:srgbClr val="006600"/>
                </a:solidFill>
              </a:rPr>
              <a:t>[Boozer]</a:t>
            </a:r>
            <a:r>
              <a:rPr lang="en-US" sz="1400" dirty="0" smtClean="0"/>
              <a:t>  </a:t>
            </a:r>
          </a:p>
          <a:p>
            <a:r>
              <a:rPr lang="en-US" sz="1600" dirty="0" smtClean="0"/>
              <a:t>Total torque</a:t>
            </a:r>
            <a:r>
              <a:rPr lang="en-US" sz="1600" dirty="0"/>
              <a:t>/</a:t>
            </a:r>
            <a:r>
              <a:rPr lang="en-US" sz="1600" dirty="0" smtClean="0"/>
              <a:t>torque density in KSTAR &amp; NSTX: tests of validation (recall </a:t>
            </a:r>
            <a:r>
              <a:rPr lang="en-US" sz="1600" dirty="0" smtClean="0">
                <a:solidFill>
                  <a:srgbClr val="0000FF"/>
                </a:solidFill>
              </a:rPr>
              <a:t>Zhu 2006</a:t>
            </a:r>
            <a:r>
              <a:rPr lang="en-US" sz="1600" dirty="0" smtClean="0"/>
              <a:t>) </a:t>
            </a:r>
          </a:p>
          <a:p>
            <a:endParaRPr lang="en-US" sz="2000" dirty="0" smtClean="0"/>
          </a:p>
          <a:p>
            <a:pPr marL="0" indent="0">
              <a:buNone/>
            </a:pPr>
            <a:endParaRPr lang="en-US" sz="2000" dirty="0" smtClean="0">
              <a:solidFill>
                <a:srgbClr val="FF0000"/>
              </a:solidFill>
            </a:endParaRPr>
          </a:p>
          <a:p>
            <a:endParaRPr lang="en-US" sz="2000" dirty="0" smtClean="0"/>
          </a:p>
          <a:p>
            <a:endParaRPr lang="en-US" sz="2000" dirty="0" smtClean="0"/>
          </a:p>
        </p:txBody>
      </p:sp>
      <p:sp>
        <p:nvSpPr>
          <p:cNvPr id="2" name="Title 1"/>
          <p:cNvSpPr>
            <a:spLocks noGrp="1"/>
          </p:cNvSpPr>
          <p:nvPr>
            <p:ph type="title"/>
          </p:nvPr>
        </p:nvSpPr>
        <p:spPr/>
        <p:txBody>
          <a:bodyPr/>
          <a:lstStyle/>
          <a:p>
            <a:r>
              <a:rPr lang="en-US" sz="2400" dirty="0"/>
              <a:t>NSTX-U is an especially strong and unique laboratory for the study of neoclassical toroidal viscosity (NTV) theory</a:t>
            </a:r>
            <a:endParaRPr lang="en-US" sz="2400" dirty="0" smtClean="0"/>
          </a:p>
        </p:txBody>
      </p:sp>
      <p:graphicFrame>
        <p:nvGraphicFramePr>
          <p:cNvPr id="25602" name="对象 3"/>
          <p:cNvGraphicFramePr>
            <a:graphicFrameLocks noChangeAspect="1"/>
          </p:cNvGraphicFramePr>
          <p:nvPr>
            <p:extLst>
              <p:ext uri="{D42A27DB-BD31-4B8C-83A1-F6EECF244321}">
                <p14:modId xmlns="" xmlns:p14="http://schemas.microsoft.com/office/powerpoint/2010/main" val="3455270172"/>
              </p:ext>
            </p:extLst>
          </p:nvPr>
        </p:nvGraphicFramePr>
        <p:xfrm>
          <a:off x="3752850" y="1375327"/>
          <a:ext cx="1219200" cy="367748"/>
        </p:xfrm>
        <a:graphic>
          <a:graphicData uri="http://schemas.openxmlformats.org/presentationml/2006/ole">
            <p:oleObj spid="_x0000_s2057" name="Equation" r:id="rId3" imgW="799753" imgH="241195" progId="Equation.3">
              <p:embed/>
            </p:oleObj>
          </a:graphicData>
        </a:graphic>
      </p:graphicFrame>
      <p:sp>
        <p:nvSpPr>
          <p:cNvPr id="5" name="TextBox 4"/>
          <p:cNvSpPr txBox="1"/>
          <p:nvPr/>
        </p:nvSpPr>
        <p:spPr>
          <a:xfrm>
            <a:off x="762000" y="1371600"/>
            <a:ext cx="2943178" cy="307777"/>
          </a:xfrm>
          <a:prstGeom prst="rect">
            <a:avLst/>
          </a:prstGeom>
          <a:noFill/>
        </p:spPr>
        <p:txBody>
          <a:bodyPr wrap="none" rtlCol="0">
            <a:spAutoFit/>
          </a:bodyPr>
          <a:lstStyle/>
          <a:p>
            <a:r>
              <a:rPr lang="en-US" sz="1400" b="0" i="0" dirty="0" smtClean="0">
                <a:solidFill>
                  <a:srgbClr val="006600"/>
                </a:solidFill>
              </a:rPr>
              <a:t>[</a:t>
            </a:r>
            <a:r>
              <a:rPr lang="en-US" sz="1400" b="0" i="0" dirty="0" err="1" smtClean="0">
                <a:solidFill>
                  <a:srgbClr val="006600"/>
                </a:solidFill>
              </a:rPr>
              <a:t>Boozer,Mynick,Shaing,Cole,Park</a:t>
            </a:r>
            <a:r>
              <a:rPr lang="en-US" sz="1400" b="0" i="0" dirty="0" smtClean="0">
                <a:solidFill>
                  <a:srgbClr val="006600"/>
                </a:solidFill>
              </a:rPr>
              <a:t>]</a:t>
            </a:r>
            <a:endParaRPr lang="en-US" sz="1400" b="0" i="0" dirty="0">
              <a:solidFill>
                <a:srgbClr val="006600"/>
              </a:solidFill>
            </a:endParaRPr>
          </a:p>
        </p:txBody>
      </p:sp>
      <p:sp>
        <p:nvSpPr>
          <p:cNvPr id="13" name="TextBox 12"/>
          <p:cNvSpPr txBox="1"/>
          <p:nvPr/>
        </p:nvSpPr>
        <p:spPr>
          <a:xfrm>
            <a:off x="5029200" y="1371600"/>
            <a:ext cx="3278249" cy="307777"/>
          </a:xfrm>
          <a:prstGeom prst="rect">
            <a:avLst/>
          </a:prstGeom>
          <a:noFill/>
        </p:spPr>
        <p:txBody>
          <a:bodyPr wrap="none" rtlCol="0">
            <a:spAutoFit/>
          </a:bodyPr>
          <a:lstStyle/>
          <a:p>
            <a:r>
              <a:rPr lang="en-US" sz="1400" b="0" i="0" dirty="0" smtClean="0">
                <a:solidFill>
                  <a:srgbClr val="006600"/>
                </a:solidFill>
              </a:rPr>
              <a:t>[</a:t>
            </a:r>
            <a:r>
              <a:rPr lang="en-US" sz="1400" b="0" i="0" dirty="0" err="1" smtClean="0">
                <a:solidFill>
                  <a:srgbClr val="006600"/>
                </a:solidFill>
              </a:rPr>
              <a:t>Rostoker,Rosenbluth,Porcelli,Hu,Betti</a:t>
            </a:r>
            <a:r>
              <a:rPr lang="en-US" sz="1400" b="0" i="0" dirty="0" smtClean="0">
                <a:solidFill>
                  <a:srgbClr val="006600"/>
                </a:solidFill>
              </a:rPr>
              <a:t>]</a:t>
            </a:r>
            <a:endParaRPr lang="en-US" sz="1400" b="0" i="0" dirty="0">
              <a:solidFill>
                <a:srgbClr val="006600"/>
              </a:solidFill>
            </a:endParaRPr>
          </a:p>
        </p:txBody>
      </p:sp>
      <p:sp>
        <p:nvSpPr>
          <p:cNvPr id="11" name="TextBox 10"/>
          <p:cNvSpPr txBox="1"/>
          <p:nvPr/>
        </p:nvSpPr>
        <p:spPr>
          <a:xfrm>
            <a:off x="390245" y="3638550"/>
            <a:ext cx="3114955" cy="276999"/>
          </a:xfrm>
          <a:prstGeom prst="rect">
            <a:avLst/>
          </a:prstGeom>
          <a:noFill/>
        </p:spPr>
        <p:txBody>
          <a:bodyPr wrap="none" rtlCol="0">
            <a:spAutoFit/>
          </a:bodyPr>
          <a:lstStyle/>
          <a:p>
            <a:r>
              <a:rPr lang="en-US" i="0" dirty="0" smtClean="0">
                <a:solidFill>
                  <a:schemeClr val="tx1"/>
                </a:solidFill>
              </a:rPr>
              <a:t>Benchmark among semi-analytic codes </a:t>
            </a:r>
          </a:p>
        </p:txBody>
      </p:sp>
      <p:pic>
        <p:nvPicPr>
          <p:cNvPr id="25636" name="图片 1" descr="D:\Postdoc\workspace\NTV_IPEC_MARSQ_MARSK\A=10_FIRST_COMPARE\profiles\we=1e-3_col=4.2043e-5\NTV compare.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 y="4095636"/>
            <a:ext cx="3284222" cy="2400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2337937" y="4478119"/>
            <a:ext cx="902811" cy="646331"/>
          </a:xfrm>
          <a:prstGeom prst="rect">
            <a:avLst/>
          </a:prstGeom>
          <a:noFill/>
        </p:spPr>
        <p:txBody>
          <a:bodyPr wrap="none" rtlCol="0">
            <a:spAutoFit/>
          </a:bodyPr>
          <a:lstStyle/>
          <a:p>
            <a:r>
              <a:rPr lang="en-US" dirty="0" smtClean="0">
                <a:solidFill>
                  <a:schemeClr val="tx1"/>
                </a:solidFill>
              </a:rPr>
              <a:t>MARS-K</a:t>
            </a:r>
          </a:p>
          <a:p>
            <a:r>
              <a:rPr lang="en-US" dirty="0" smtClean="0">
                <a:solidFill>
                  <a:srgbClr val="FF0000"/>
                </a:solidFill>
              </a:rPr>
              <a:t>MARS-Q</a:t>
            </a:r>
          </a:p>
          <a:p>
            <a:r>
              <a:rPr lang="en-US" dirty="0" smtClean="0">
                <a:solidFill>
                  <a:srgbClr val="0000FF"/>
                </a:solidFill>
              </a:rPr>
              <a:t>IPEC-NTV</a:t>
            </a:r>
            <a:endParaRPr lang="en-US" dirty="0">
              <a:solidFill>
                <a:srgbClr val="0000FF"/>
              </a:solidFill>
            </a:endParaRPr>
          </a:p>
        </p:txBody>
      </p:sp>
      <p:sp>
        <p:nvSpPr>
          <p:cNvPr id="7" name="TextBox 6"/>
          <p:cNvSpPr txBox="1"/>
          <p:nvPr/>
        </p:nvSpPr>
        <p:spPr>
          <a:xfrm>
            <a:off x="980265" y="3933825"/>
            <a:ext cx="2089033" cy="246221"/>
          </a:xfrm>
          <a:prstGeom prst="rect">
            <a:avLst/>
          </a:prstGeom>
          <a:noFill/>
        </p:spPr>
        <p:txBody>
          <a:bodyPr wrap="none" rtlCol="0">
            <a:spAutoFit/>
          </a:bodyPr>
          <a:lstStyle/>
          <a:p>
            <a:r>
              <a:rPr lang="en-US" sz="1000" i="0" dirty="0" smtClean="0">
                <a:solidFill>
                  <a:schemeClr val="tx1"/>
                </a:solidFill>
              </a:rPr>
              <a:t>A=10, m=3, n=1, low </a:t>
            </a:r>
            <a:r>
              <a:rPr lang="en-US" sz="1000" i="0" dirty="0" smtClean="0">
                <a:solidFill>
                  <a:schemeClr val="tx1"/>
                </a:solidFill>
                <a:sym typeface="Symbol"/>
              </a:rPr>
              <a:t>*</a:t>
            </a:r>
            <a:r>
              <a:rPr lang="en-US" sz="1000" i="0" dirty="0" smtClean="0">
                <a:solidFill>
                  <a:schemeClr val="tx1"/>
                </a:solidFill>
              </a:rPr>
              <a:t> and </a:t>
            </a:r>
            <a:r>
              <a:rPr lang="el-GR" sz="1000" i="0" dirty="0" smtClean="0">
                <a:solidFill>
                  <a:schemeClr val="tx1"/>
                </a:solidFill>
                <a:latin typeface="Arial"/>
                <a:cs typeface="Arial"/>
              </a:rPr>
              <a:t>ω</a:t>
            </a:r>
            <a:r>
              <a:rPr lang="en-US" sz="1000" i="0" baseline="-25000" dirty="0" smtClean="0">
                <a:solidFill>
                  <a:schemeClr val="tx1"/>
                </a:solidFill>
                <a:latin typeface="Arial"/>
                <a:cs typeface="Arial"/>
              </a:rPr>
              <a:t>E</a:t>
            </a:r>
            <a:r>
              <a:rPr lang="en-US" sz="1000" i="0" dirty="0" smtClean="0">
                <a:solidFill>
                  <a:schemeClr val="tx1"/>
                </a:solidFill>
              </a:rPr>
              <a:t> </a:t>
            </a:r>
            <a:endParaRPr lang="en-US" sz="1000" i="0" dirty="0">
              <a:solidFill>
                <a:schemeClr val="tx1"/>
              </a:solidFill>
            </a:endParaRPr>
          </a:p>
        </p:txBody>
      </p:sp>
      <p:sp>
        <p:nvSpPr>
          <p:cNvPr id="23" name="TextBox 22"/>
          <p:cNvSpPr txBox="1"/>
          <p:nvPr/>
        </p:nvSpPr>
        <p:spPr>
          <a:xfrm>
            <a:off x="6517666" y="3644648"/>
            <a:ext cx="2512034" cy="276999"/>
          </a:xfrm>
          <a:prstGeom prst="rect">
            <a:avLst/>
          </a:prstGeom>
          <a:noFill/>
        </p:spPr>
        <p:txBody>
          <a:bodyPr wrap="none" rtlCol="0">
            <a:spAutoFit/>
          </a:bodyPr>
          <a:lstStyle/>
          <a:p>
            <a:r>
              <a:rPr lang="en-US" i="0" dirty="0" smtClean="0">
                <a:solidFill>
                  <a:schemeClr val="tx1"/>
                </a:solidFill>
              </a:rPr>
              <a:t>Torque density profile in NSTX</a:t>
            </a:r>
          </a:p>
        </p:txBody>
      </p:sp>
      <p:pic>
        <p:nvPicPr>
          <p:cNvPr id="2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38826" y="4113435"/>
            <a:ext cx="3238499" cy="23921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TextBox 24"/>
          <p:cNvSpPr txBox="1"/>
          <p:nvPr/>
        </p:nvSpPr>
        <p:spPr>
          <a:xfrm>
            <a:off x="6724652" y="4214562"/>
            <a:ext cx="1534394" cy="261610"/>
          </a:xfrm>
          <a:prstGeom prst="rect">
            <a:avLst/>
          </a:prstGeom>
          <a:noFill/>
        </p:spPr>
        <p:txBody>
          <a:bodyPr wrap="none" rtlCol="0">
            <a:spAutoFit/>
          </a:bodyPr>
          <a:lstStyle/>
          <a:p>
            <a:r>
              <a:rPr lang="en-US" sz="1100" dirty="0" smtClean="0">
                <a:solidFill>
                  <a:schemeClr val="tx1"/>
                </a:solidFill>
              </a:rPr>
              <a:t>Experiment ~ 3.5Nm</a:t>
            </a:r>
            <a:endParaRPr lang="en-US" sz="1100" dirty="0">
              <a:solidFill>
                <a:schemeClr val="tx1"/>
              </a:solidFill>
            </a:endParaRPr>
          </a:p>
        </p:txBody>
      </p:sp>
      <p:sp>
        <p:nvSpPr>
          <p:cNvPr id="26" name="TextBox 25"/>
          <p:cNvSpPr txBox="1"/>
          <p:nvPr/>
        </p:nvSpPr>
        <p:spPr>
          <a:xfrm>
            <a:off x="6724652" y="4557462"/>
            <a:ext cx="1426994" cy="261610"/>
          </a:xfrm>
          <a:prstGeom prst="rect">
            <a:avLst/>
          </a:prstGeom>
          <a:noFill/>
        </p:spPr>
        <p:txBody>
          <a:bodyPr wrap="none" rtlCol="0">
            <a:spAutoFit/>
          </a:bodyPr>
          <a:lstStyle/>
          <a:p>
            <a:r>
              <a:rPr lang="en-US" sz="1100" dirty="0" smtClean="0">
                <a:solidFill>
                  <a:srgbClr val="0000FF"/>
                </a:solidFill>
              </a:rPr>
              <a:t>IPEC-NTV ~ 0.6Nm</a:t>
            </a:r>
            <a:endParaRPr lang="en-US" sz="1100" dirty="0">
              <a:solidFill>
                <a:srgbClr val="0000FF"/>
              </a:solidFill>
            </a:endParaRPr>
          </a:p>
        </p:txBody>
      </p:sp>
      <p:sp>
        <p:nvSpPr>
          <p:cNvPr id="27" name="TextBox 26"/>
          <p:cNvSpPr txBox="1"/>
          <p:nvPr/>
        </p:nvSpPr>
        <p:spPr>
          <a:xfrm>
            <a:off x="6724652" y="4385238"/>
            <a:ext cx="998991" cy="261610"/>
          </a:xfrm>
          <a:prstGeom prst="rect">
            <a:avLst/>
          </a:prstGeom>
          <a:noFill/>
        </p:spPr>
        <p:txBody>
          <a:bodyPr wrap="none" rtlCol="0">
            <a:spAutoFit/>
          </a:bodyPr>
          <a:lstStyle/>
          <a:p>
            <a:r>
              <a:rPr lang="en-US" sz="1100" dirty="0" smtClean="0">
                <a:solidFill>
                  <a:srgbClr val="FF0000"/>
                </a:solidFill>
              </a:rPr>
              <a:t>POCA: 2.7m</a:t>
            </a:r>
            <a:endParaRPr lang="en-US" sz="1100" dirty="0">
              <a:solidFill>
                <a:srgbClr val="FF0000"/>
              </a:solidFill>
            </a:endParaRPr>
          </a:p>
        </p:txBody>
      </p:sp>
      <p:pic>
        <p:nvPicPr>
          <p:cNvPr id="29"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73567" y="4079707"/>
            <a:ext cx="2379232" cy="24322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 name="TextBox 29"/>
          <p:cNvSpPr txBox="1"/>
          <p:nvPr/>
        </p:nvSpPr>
        <p:spPr>
          <a:xfrm>
            <a:off x="3632133" y="3638550"/>
            <a:ext cx="2311467" cy="276999"/>
          </a:xfrm>
          <a:prstGeom prst="rect">
            <a:avLst/>
          </a:prstGeom>
          <a:noFill/>
        </p:spPr>
        <p:txBody>
          <a:bodyPr wrap="none" rtlCol="0">
            <a:spAutoFit/>
          </a:bodyPr>
          <a:lstStyle/>
          <a:p>
            <a:r>
              <a:rPr lang="en-US" i="0" dirty="0" smtClean="0">
                <a:solidFill>
                  <a:schemeClr val="tx1"/>
                </a:solidFill>
              </a:rPr>
              <a:t>Torque vs. rotation in KSTAR</a:t>
            </a:r>
            <a:endParaRPr lang="en-US" i="0" dirty="0">
              <a:solidFill>
                <a:schemeClr val="tx1"/>
              </a:solidFill>
            </a:endParaRPr>
          </a:p>
        </p:txBody>
      </p:sp>
      <p:sp>
        <p:nvSpPr>
          <p:cNvPr id="31" name="TextBox 30"/>
          <p:cNvSpPr txBox="1"/>
          <p:nvPr/>
        </p:nvSpPr>
        <p:spPr>
          <a:xfrm>
            <a:off x="3816467" y="4104634"/>
            <a:ext cx="952505" cy="261610"/>
          </a:xfrm>
          <a:prstGeom prst="rect">
            <a:avLst/>
          </a:prstGeom>
          <a:noFill/>
        </p:spPr>
        <p:txBody>
          <a:bodyPr wrap="none" rtlCol="0">
            <a:spAutoFit/>
          </a:bodyPr>
          <a:lstStyle/>
          <a:p>
            <a:r>
              <a:rPr lang="en-US" sz="1100" dirty="0" smtClean="0">
                <a:solidFill>
                  <a:schemeClr val="tx1"/>
                </a:solidFill>
              </a:rPr>
              <a:t>Experiment</a:t>
            </a:r>
            <a:endParaRPr lang="en-US" sz="1100" dirty="0">
              <a:solidFill>
                <a:schemeClr val="tx1"/>
              </a:solidFill>
            </a:endParaRPr>
          </a:p>
        </p:txBody>
      </p:sp>
      <p:sp>
        <p:nvSpPr>
          <p:cNvPr id="32" name="TextBox 31"/>
          <p:cNvSpPr txBox="1"/>
          <p:nvPr/>
        </p:nvSpPr>
        <p:spPr>
          <a:xfrm>
            <a:off x="3835517" y="4275297"/>
            <a:ext cx="845103" cy="261610"/>
          </a:xfrm>
          <a:prstGeom prst="rect">
            <a:avLst/>
          </a:prstGeom>
          <a:noFill/>
        </p:spPr>
        <p:txBody>
          <a:bodyPr wrap="none" rtlCol="0">
            <a:spAutoFit/>
          </a:bodyPr>
          <a:lstStyle/>
          <a:p>
            <a:r>
              <a:rPr lang="en-US" sz="1100" dirty="0" smtClean="0">
                <a:solidFill>
                  <a:srgbClr val="0000FF"/>
                </a:solidFill>
              </a:rPr>
              <a:t>IPEC-NTV</a:t>
            </a:r>
            <a:endParaRPr lang="en-US" sz="1100" dirty="0">
              <a:solidFill>
                <a:srgbClr val="0000FF"/>
              </a:solidFill>
            </a:endParaRPr>
          </a:p>
        </p:txBody>
      </p:sp>
      <p:sp>
        <p:nvSpPr>
          <p:cNvPr id="21" name="TextBox 20"/>
          <p:cNvSpPr txBox="1"/>
          <p:nvPr/>
        </p:nvSpPr>
        <p:spPr>
          <a:xfrm>
            <a:off x="3905250" y="3876675"/>
            <a:ext cx="1912703" cy="246221"/>
          </a:xfrm>
          <a:prstGeom prst="rect">
            <a:avLst/>
          </a:prstGeom>
          <a:noFill/>
        </p:spPr>
        <p:txBody>
          <a:bodyPr wrap="none" rtlCol="0">
            <a:spAutoFit/>
          </a:bodyPr>
          <a:lstStyle/>
          <a:p>
            <a:r>
              <a:rPr lang="en-US" sz="1000" i="0" dirty="0" smtClean="0">
                <a:solidFill>
                  <a:schemeClr val="tx1"/>
                </a:solidFill>
              </a:rPr>
              <a:t>n=1 mid + off-</a:t>
            </a:r>
            <a:r>
              <a:rPr lang="en-US" sz="1000" i="0" dirty="0" err="1" smtClean="0">
                <a:solidFill>
                  <a:schemeClr val="tx1"/>
                </a:solidFill>
              </a:rPr>
              <a:t>midplane</a:t>
            </a:r>
            <a:r>
              <a:rPr lang="en-US" sz="1000" i="0" dirty="0" smtClean="0">
                <a:solidFill>
                  <a:schemeClr val="tx1"/>
                </a:solidFill>
              </a:rPr>
              <a:t> coils</a:t>
            </a:r>
            <a:endParaRPr lang="en-US" sz="1000" i="0" dirty="0">
              <a:solidFill>
                <a:schemeClr val="tx1"/>
              </a:solidFill>
            </a:endParaRPr>
          </a:p>
        </p:txBody>
      </p:sp>
      <p:sp>
        <p:nvSpPr>
          <p:cNvPr id="22" name="TextBox 21"/>
          <p:cNvSpPr txBox="1"/>
          <p:nvPr/>
        </p:nvSpPr>
        <p:spPr>
          <a:xfrm>
            <a:off x="8218321" y="4192429"/>
            <a:ext cx="665567" cy="246221"/>
          </a:xfrm>
          <a:prstGeom prst="rect">
            <a:avLst/>
          </a:prstGeom>
          <a:noFill/>
        </p:spPr>
        <p:txBody>
          <a:bodyPr wrap="none" rtlCol="0">
            <a:spAutoFit/>
          </a:bodyPr>
          <a:lstStyle/>
          <a:p>
            <a:r>
              <a:rPr lang="en-US" sz="1000" i="0" dirty="0" smtClean="0">
                <a:solidFill>
                  <a:schemeClr val="tx1"/>
                </a:solidFill>
              </a:rPr>
              <a:t>n=3 Mid</a:t>
            </a:r>
            <a:endParaRPr lang="en-US" sz="1000" i="0" dirty="0">
              <a:solidFill>
                <a:schemeClr val="tx1"/>
              </a:solidFill>
            </a:endParaRPr>
          </a:p>
        </p:txBody>
      </p:sp>
      <p:sp>
        <p:nvSpPr>
          <p:cNvPr id="33" name="TextBox 32"/>
          <p:cNvSpPr txBox="1"/>
          <p:nvPr/>
        </p:nvSpPr>
        <p:spPr>
          <a:xfrm>
            <a:off x="7066867" y="3973354"/>
            <a:ext cx="1515158" cy="246221"/>
          </a:xfrm>
          <a:prstGeom prst="rect">
            <a:avLst/>
          </a:prstGeom>
          <a:noFill/>
        </p:spPr>
        <p:txBody>
          <a:bodyPr wrap="none" rtlCol="0">
            <a:spAutoFit/>
          </a:bodyPr>
          <a:lstStyle/>
          <a:p>
            <a:r>
              <a:rPr lang="en-US" sz="1000" i="0" dirty="0" smtClean="0">
                <a:solidFill>
                  <a:schemeClr val="tx1"/>
                </a:solidFill>
              </a:rPr>
              <a:t>n=3 by </a:t>
            </a:r>
            <a:r>
              <a:rPr lang="en-US" sz="1000" i="0" dirty="0" err="1" smtClean="0">
                <a:solidFill>
                  <a:schemeClr val="tx1"/>
                </a:solidFill>
              </a:rPr>
              <a:t>midplane</a:t>
            </a:r>
            <a:r>
              <a:rPr lang="en-US" sz="1000" i="0" dirty="0" smtClean="0">
                <a:solidFill>
                  <a:schemeClr val="tx1"/>
                </a:solidFill>
              </a:rPr>
              <a:t> coils</a:t>
            </a:r>
            <a:endParaRPr lang="en-US" sz="1000" i="0" dirty="0">
              <a:solidFill>
                <a:schemeClr val="tx1"/>
              </a:solidFill>
            </a:endParaRPr>
          </a:p>
        </p:txBody>
      </p:sp>
      <p:sp>
        <p:nvSpPr>
          <p:cNvPr id="28"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10</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35182381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Theory Plans for Goal 2 </a:t>
            </a:r>
            <a:endParaRPr lang="en-US" sz="2600" dirty="0" smtClean="0"/>
          </a:p>
        </p:txBody>
      </p:sp>
      <p:sp>
        <p:nvSpPr>
          <p:cNvPr id="26" name="Content Placeholder 2"/>
          <p:cNvSpPr>
            <a:spLocks noGrp="1"/>
          </p:cNvSpPr>
          <p:nvPr>
            <p:ph idx="1"/>
          </p:nvPr>
        </p:nvSpPr>
        <p:spPr>
          <a:xfrm>
            <a:off x="152400" y="1066800"/>
            <a:ext cx="8904467" cy="5334000"/>
          </a:xfrm>
        </p:spPr>
        <p:txBody>
          <a:bodyPr/>
          <a:lstStyle/>
          <a:p>
            <a:r>
              <a:rPr lang="en-US" sz="2000" dirty="0"/>
              <a:t>Global electromagnetic </a:t>
            </a:r>
            <a:r>
              <a:rPr lang="en-US" sz="2000" dirty="0" smtClean="0"/>
              <a:t>simulations for </a:t>
            </a:r>
            <a:r>
              <a:rPr lang="en-US" sz="2000" dirty="0"/>
              <a:t>quantifying non-local effects and scaling of </a:t>
            </a:r>
            <a:r>
              <a:rPr lang="en-US" sz="2000" dirty="0" smtClean="0"/>
              <a:t>micro-tearing </a:t>
            </a:r>
            <a:r>
              <a:rPr lang="en-US" sz="2000" dirty="0"/>
              <a:t>to low </a:t>
            </a:r>
            <a:r>
              <a:rPr lang="en-US" sz="2000" dirty="0" smtClean="0"/>
              <a:t>collisionality regime.</a:t>
            </a:r>
          </a:p>
          <a:p>
            <a:pPr marL="457200" lvl="1" indent="-228600"/>
            <a:r>
              <a:rPr lang="en-US" sz="1800" dirty="0" smtClean="0">
                <a:solidFill>
                  <a:srgbClr val="0000FF"/>
                </a:solidFill>
              </a:rPr>
              <a:t>PPPL global PIC codes are expected to have full electromagnetic capability by 2014, including strong shaping (GTC-NEO, GTS) as well as X-point divertor geometry (XGC-1). NSTX-U provides an ideal test-bed for these codes as well as benchmarking with other continuum codes (GYRO).</a:t>
            </a:r>
          </a:p>
          <a:p>
            <a:pPr marL="457200" lvl="1" indent="-228600"/>
            <a:r>
              <a:rPr lang="en-US" sz="1800" dirty="0" smtClean="0">
                <a:solidFill>
                  <a:srgbClr val="0000FF"/>
                </a:solidFill>
              </a:rPr>
              <a:t>Comparison of predictions of GTS, GYRO and XGC-1 with measurements of k-spectra and small-scale, high-frequency ZF (which represent an experimental challenge).</a:t>
            </a:r>
          </a:p>
          <a:p>
            <a:pPr marL="0" indent="0">
              <a:buNone/>
            </a:pPr>
            <a:endParaRPr lang="en-US" sz="1800" dirty="0">
              <a:solidFill>
                <a:srgbClr val="0000FF"/>
              </a:solidFill>
            </a:endParaRPr>
          </a:p>
          <a:p>
            <a:r>
              <a:rPr lang="en-US" sz="2000" dirty="0" smtClean="0">
                <a:cs typeface="Arial"/>
              </a:rPr>
              <a:t>Important issues/concepts for reliable NTV validation and predictability, and NSTX-U will provide a near-ideal environment to test theory.</a:t>
            </a:r>
          </a:p>
          <a:p>
            <a:pPr marL="457200" lvl="1" indent="-228600"/>
            <a:r>
              <a:rPr lang="en-US" sz="1800" dirty="0" smtClean="0">
                <a:solidFill>
                  <a:srgbClr val="0000FF"/>
                </a:solidFill>
                <a:sym typeface="Symbol"/>
              </a:rPr>
              <a:t>NTV prediction for high-</a:t>
            </a:r>
            <a:r>
              <a:rPr lang="el-GR" sz="1800" dirty="0" smtClean="0">
                <a:solidFill>
                  <a:srgbClr val="0000FF"/>
                </a:solidFill>
                <a:sym typeface="Symbol"/>
              </a:rPr>
              <a:t>β</a:t>
            </a:r>
            <a:r>
              <a:rPr lang="en-US" sz="1800" dirty="0" smtClean="0">
                <a:solidFill>
                  <a:srgbClr val="0000FF"/>
                </a:solidFill>
                <a:sym typeface="Symbol"/>
              </a:rPr>
              <a:t>, low-collisionality regime, and low-aspect ratio </a:t>
            </a:r>
            <a:r>
              <a:rPr lang="en-US" sz="1800" dirty="0" err="1" smtClean="0">
                <a:solidFill>
                  <a:srgbClr val="0000FF"/>
                </a:solidFill>
                <a:sym typeface="Symbol"/>
              </a:rPr>
              <a:t>tokamak</a:t>
            </a:r>
            <a:r>
              <a:rPr lang="en-US" sz="1800" dirty="0">
                <a:solidFill>
                  <a:srgbClr val="0000FF"/>
                </a:solidFill>
                <a:sym typeface="Symbol"/>
              </a:rPr>
              <a:t>:</a:t>
            </a:r>
            <a:r>
              <a:rPr lang="en-US" sz="1800" dirty="0" smtClean="0">
                <a:solidFill>
                  <a:srgbClr val="0000FF"/>
                </a:solidFill>
                <a:sym typeface="Symbol"/>
              </a:rPr>
              <a:t> </a:t>
            </a:r>
            <a:r>
              <a:rPr lang="en-US" sz="1800" dirty="0">
                <a:solidFill>
                  <a:srgbClr val="0000FF"/>
                </a:solidFill>
                <a:sym typeface="Symbol"/>
              </a:rPr>
              <a:t>d</a:t>
            </a:r>
            <a:r>
              <a:rPr lang="en-US" sz="1800" dirty="0" smtClean="0">
                <a:solidFill>
                  <a:srgbClr val="0000FF"/>
                </a:solidFill>
                <a:sym typeface="Symbol"/>
              </a:rPr>
              <a:t>iscrepancies </a:t>
            </a:r>
            <a:r>
              <a:rPr lang="en-US" sz="1800" dirty="0">
                <a:solidFill>
                  <a:srgbClr val="0000FF"/>
                </a:solidFill>
                <a:sym typeface="Symbol"/>
              </a:rPr>
              <a:t>between codes and experiments tend to </a:t>
            </a:r>
            <a:r>
              <a:rPr lang="en-US" sz="1800" dirty="0" smtClean="0">
                <a:solidFill>
                  <a:srgbClr val="0000FF"/>
                </a:solidFill>
                <a:sym typeface="Symbol"/>
              </a:rPr>
              <a:t>increase in these regimes. These are the </a:t>
            </a:r>
            <a:r>
              <a:rPr lang="en-US" sz="1800" dirty="0">
                <a:solidFill>
                  <a:srgbClr val="0000FF"/>
                </a:solidFill>
                <a:sym typeface="Symbol"/>
              </a:rPr>
              <a:t>t</a:t>
            </a:r>
            <a:r>
              <a:rPr lang="en-US" sz="1800" dirty="0" smtClean="0">
                <a:solidFill>
                  <a:srgbClr val="0000FF"/>
                </a:solidFill>
              </a:rPr>
              <a:t>argets </a:t>
            </a:r>
            <a:r>
              <a:rPr lang="en-US" sz="1800" dirty="0">
                <a:solidFill>
                  <a:srgbClr val="0000FF"/>
                </a:solidFill>
              </a:rPr>
              <a:t>of </a:t>
            </a:r>
            <a:r>
              <a:rPr lang="en-US" sz="1800" dirty="0" smtClean="0">
                <a:solidFill>
                  <a:srgbClr val="0000FF"/>
                </a:solidFill>
              </a:rPr>
              <a:t>MARS-K </a:t>
            </a:r>
            <a:r>
              <a:rPr lang="en-US" sz="1800" dirty="0">
                <a:solidFill>
                  <a:srgbClr val="0000FF"/>
                </a:solidFill>
              </a:rPr>
              <a:t>and GPEC </a:t>
            </a:r>
            <a:r>
              <a:rPr lang="en-US" sz="1800" dirty="0" smtClean="0">
                <a:solidFill>
                  <a:srgbClr val="0000FF"/>
                </a:solidFill>
              </a:rPr>
              <a:t>codes.</a:t>
            </a:r>
          </a:p>
          <a:p>
            <a:pPr marL="457200" lvl="1" indent="-228600"/>
            <a:r>
              <a:rPr lang="en-US" sz="1800" dirty="0" smtClean="0">
                <a:solidFill>
                  <a:srgbClr val="0000FF"/>
                </a:solidFill>
                <a:cs typeface="Arial"/>
              </a:rPr>
              <a:t>To </a:t>
            </a:r>
            <a:r>
              <a:rPr lang="en-US" sz="1800" dirty="0">
                <a:solidFill>
                  <a:srgbClr val="0000FF"/>
                </a:solidFill>
                <a:cs typeface="Arial"/>
              </a:rPr>
              <a:t>what extent can the torques due to NTV be localized, and what are the important relevant magnetic field distributions? What are the options for coil-placement locations? Can </a:t>
            </a:r>
            <a:r>
              <a:rPr lang="en-US" sz="1800" dirty="0" err="1">
                <a:solidFill>
                  <a:srgbClr val="0000FF"/>
                </a:solidFill>
                <a:cs typeface="Arial"/>
              </a:rPr>
              <a:t>stellarator</a:t>
            </a:r>
            <a:r>
              <a:rPr lang="en-US" sz="1800" dirty="0">
                <a:solidFill>
                  <a:srgbClr val="0000FF"/>
                </a:solidFill>
                <a:cs typeface="Arial"/>
              </a:rPr>
              <a:t> optimization methods be useful?</a:t>
            </a:r>
          </a:p>
          <a:p>
            <a:pPr marL="0" indent="0">
              <a:buNone/>
            </a:pPr>
            <a:r>
              <a:rPr lang="en-US" sz="1800" dirty="0" smtClean="0">
                <a:solidFill>
                  <a:srgbClr val="0000FF"/>
                </a:solidFill>
              </a:rPr>
              <a:t> </a:t>
            </a:r>
            <a:endParaRPr lang="en-US" sz="1800" dirty="0">
              <a:solidFill>
                <a:srgbClr val="0000FF"/>
              </a:solidFill>
            </a:endParaRPr>
          </a:p>
          <a:p>
            <a:pPr marL="0" indent="0">
              <a:buNone/>
            </a:pPr>
            <a:endParaRPr lang="en-US" sz="2000" dirty="0" smtClean="0"/>
          </a:p>
          <a:p>
            <a:pPr marL="0" indent="0">
              <a:buNone/>
            </a:pPr>
            <a:endParaRPr lang="en-US" sz="2000" dirty="0" smtClean="0">
              <a:solidFill>
                <a:srgbClr val="FF0000"/>
              </a:solidFill>
            </a:endParaRPr>
          </a:p>
          <a:p>
            <a:endParaRPr lang="en-US" sz="2000" dirty="0" smtClean="0"/>
          </a:p>
          <a:p>
            <a:endParaRPr lang="en-US" sz="2000" dirty="0" smtClean="0"/>
          </a:p>
        </p:txBody>
      </p:sp>
      <p:sp>
        <p:nvSpPr>
          <p:cNvPr id="5"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11</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17368502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757237"/>
          </a:xfrm>
        </p:spPr>
        <p:txBody>
          <a:bodyPr rtlCol="0">
            <a:normAutofit/>
          </a:bodyPr>
          <a:lstStyle/>
          <a:p>
            <a:pPr marL="339725" lvl="0" indent="-339725">
              <a:defRPr/>
            </a:pPr>
            <a:r>
              <a:rPr lang="en-US" sz="2000" dirty="0" smtClean="0">
                <a:cs typeface="Calibri" pitchFamily="34" charset="0"/>
              </a:rPr>
              <a:t>3. Develop </a:t>
            </a:r>
            <a:r>
              <a:rPr lang="en-US" sz="2000" dirty="0">
                <a:cs typeface="Calibri" pitchFamily="34" charset="0"/>
              </a:rPr>
              <a:t>and understand non-inductive start-up and ramp-up </a:t>
            </a:r>
            <a:br>
              <a:rPr lang="en-US" sz="2000" dirty="0">
                <a:cs typeface="Calibri" pitchFamily="34" charset="0"/>
              </a:rPr>
            </a:br>
            <a:r>
              <a:rPr lang="en-US" sz="2000" dirty="0">
                <a:cs typeface="Calibri" pitchFamily="34" charset="0"/>
              </a:rPr>
              <a:t>(overdrive) to project to ST-FNSF with small/no solenoid</a:t>
            </a:r>
          </a:p>
        </p:txBody>
      </p:sp>
      <p:sp>
        <p:nvSpPr>
          <p:cNvPr id="3079" name="Content Placeholder 14"/>
          <p:cNvSpPr txBox="1">
            <a:spLocks/>
          </p:cNvSpPr>
          <p:nvPr/>
        </p:nvSpPr>
        <p:spPr bwMode="auto">
          <a:xfrm>
            <a:off x="76200" y="990600"/>
            <a:ext cx="87630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eaLnBrk="0" hangingPunct="0">
              <a:defRPr>
                <a:solidFill>
                  <a:schemeClr val="tx1"/>
                </a:solidFill>
                <a:latin typeface="Arial" charset="0"/>
                <a:ea typeface="ＭＳ Ｐゴシック" charset="0"/>
              </a:defRPr>
            </a:lvl1pPr>
            <a:lvl2pPr marL="628650" indent="-22860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FontTx/>
              <a:buChar char="•"/>
            </a:pPr>
            <a:r>
              <a:rPr lang="en-US" sz="2200" i="0" dirty="0" smtClean="0">
                <a:solidFill>
                  <a:srgbClr val="800000"/>
                </a:solidFill>
                <a:latin typeface="+mn-lt"/>
                <a:cs typeface="ＭＳ Ｐゴシック" charset="0"/>
              </a:rPr>
              <a:t>TSC/TRANSP used to validate 2D CHI current generation model and predict non-inductive ramp-up for NSTX-U</a:t>
            </a:r>
            <a:endParaRPr lang="en-US" sz="2200" i="0" dirty="0">
              <a:solidFill>
                <a:srgbClr val="800000"/>
              </a:solidFill>
              <a:latin typeface="+mn-lt"/>
              <a:cs typeface="ＭＳ Ｐゴシック" charset="0"/>
            </a:endParaRPr>
          </a:p>
          <a:p>
            <a:pPr>
              <a:spcBef>
                <a:spcPct val="20000"/>
              </a:spcBef>
            </a:pPr>
            <a:endParaRPr lang="en-US" sz="2000" dirty="0">
              <a:solidFill>
                <a:schemeClr val="accent2"/>
              </a:solidFill>
              <a:latin typeface="+mn-lt"/>
            </a:endParaRPr>
          </a:p>
          <a:p>
            <a:pPr>
              <a:spcBef>
                <a:spcPct val="20000"/>
              </a:spcBef>
            </a:pPr>
            <a:endParaRPr lang="en-US" sz="2400" dirty="0">
              <a:latin typeface="+mn-lt"/>
            </a:endParaRPr>
          </a:p>
        </p:txBody>
      </p:sp>
      <p:pic>
        <p:nvPicPr>
          <p:cNvPr id="3" name="Picture 2"/>
          <p:cNvPicPr>
            <a:picLocks noChangeAspect="1"/>
          </p:cNvPicPr>
          <p:nvPr/>
        </p:nvPicPr>
        <p:blipFill>
          <a:blip r:embed="rId3" cstate="print"/>
          <a:stretch>
            <a:fillRect/>
          </a:stretch>
        </p:blipFill>
        <p:spPr>
          <a:xfrm>
            <a:off x="152400" y="2057400"/>
            <a:ext cx="4238896" cy="3558104"/>
          </a:xfrm>
          <a:prstGeom prst="rect">
            <a:avLst/>
          </a:prstGeom>
        </p:spPr>
      </p:pic>
      <p:sp>
        <p:nvSpPr>
          <p:cNvPr id="7" name="TextBox 6"/>
          <p:cNvSpPr txBox="1"/>
          <p:nvPr/>
        </p:nvSpPr>
        <p:spPr>
          <a:xfrm>
            <a:off x="4724400" y="1922955"/>
            <a:ext cx="4227740" cy="584776"/>
          </a:xfrm>
          <a:prstGeom prst="rect">
            <a:avLst/>
          </a:prstGeom>
          <a:noFill/>
        </p:spPr>
        <p:txBody>
          <a:bodyPr wrap="none" rtlCol="0">
            <a:spAutoFit/>
          </a:bodyPr>
          <a:lstStyle/>
          <a:p>
            <a:pPr algn="ctr"/>
            <a:r>
              <a:rPr lang="en-US" sz="1600" i="0" dirty="0" smtClean="0">
                <a:solidFill>
                  <a:schemeClr val="tx1"/>
                </a:solidFill>
              </a:rPr>
              <a:t>TSC/TRANSP simulation of non-inductive</a:t>
            </a:r>
          </a:p>
          <a:p>
            <a:pPr algn="ctr"/>
            <a:r>
              <a:rPr lang="en-US" sz="1600" i="0" dirty="0">
                <a:solidFill>
                  <a:schemeClr val="tx1"/>
                </a:solidFill>
              </a:rPr>
              <a:t>r</a:t>
            </a:r>
            <a:r>
              <a:rPr lang="en-US" sz="1600" i="0" dirty="0" smtClean="0">
                <a:solidFill>
                  <a:schemeClr val="tx1"/>
                </a:solidFill>
              </a:rPr>
              <a:t>amp-up from initial CHI target </a:t>
            </a:r>
            <a:endParaRPr lang="en-US" sz="1600" i="0" dirty="0">
              <a:solidFill>
                <a:schemeClr val="tx1"/>
              </a:solidFill>
            </a:endParaRPr>
          </a:p>
        </p:txBody>
      </p:sp>
      <p:pic>
        <p:nvPicPr>
          <p:cNvPr id="16" name="Picture 15"/>
          <p:cNvPicPr>
            <a:picLocks noChangeAspect="1"/>
          </p:cNvPicPr>
          <p:nvPr/>
        </p:nvPicPr>
        <p:blipFill rotWithShape="1">
          <a:blip r:embed="rId4" cstate="print"/>
          <a:srcRect t="34491"/>
          <a:stretch/>
        </p:blipFill>
        <p:spPr>
          <a:xfrm>
            <a:off x="4724400" y="2608755"/>
            <a:ext cx="3797300" cy="3411045"/>
          </a:xfrm>
          <a:prstGeom prst="rect">
            <a:avLst/>
          </a:prstGeom>
        </p:spPr>
      </p:pic>
      <p:sp>
        <p:nvSpPr>
          <p:cNvPr id="8"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12</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18696862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40"/>
            <a:ext cx="8229600" cy="838200"/>
          </a:xfrm>
        </p:spPr>
        <p:txBody>
          <a:bodyPr>
            <a:normAutofit/>
          </a:bodyPr>
          <a:lstStyle/>
          <a:p>
            <a:r>
              <a:rPr lang="en-US" sz="2800" dirty="0" smtClean="0">
                <a:latin typeface="Arial" charset="0"/>
              </a:rPr>
              <a:t>Theory Plans for Goal 3</a:t>
            </a:r>
            <a:endParaRPr lang="en-US" sz="2800" b="1" dirty="0"/>
          </a:p>
        </p:txBody>
      </p:sp>
      <p:sp>
        <p:nvSpPr>
          <p:cNvPr id="4" name="Content Placeholder 2"/>
          <p:cNvSpPr txBox="1">
            <a:spLocks/>
          </p:cNvSpPr>
          <p:nvPr/>
        </p:nvSpPr>
        <p:spPr>
          <a:xfrm>
            <a:off x="33215" y="924327"/>
            <a:ext cx="6519985" cy="57373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defRPr/>
            </a:pPr>
            <a:r>
              <a:rPr lang="en-US" sz="1800" b="0" i="0" dirty="0" smtClean="0">
                <a:solidFill>
                  <a:srgbClr val="800000"/>
                </a:solidFill>
              </a:rPr>
              <a:t>Develop model for plasma transport during ramp-up phase</a:t>
            </a:r>
          </a:p>
          <a:p>
            <a:pPr marL="685800" lvl="1">
              <a:defRPr/>
            </a:pPr>
            <a:r>
              <a:rPr lang="en-US" sz="1600" b="0" i="0" dirty="0" smtClean="0">
                <a:solidFill>
                  <a:schemeClr val="accent2"/>
                </a:solidFill>
              </a:rPr>
              <a:t>Use electromagnetic GTS (when ready) to determine transport</a:t>
            </a:r>
          </a:p>
          <a:p>
            <a:pPr marL="685800" lvl="1">
              <a:defRPr/>
            </a:pPr>
            <a:r>
              <a:rPr lang="en-US" sz="1600" b="0" i="0" dirty="0" smtClean="0">
                <a:solidFill>
                  <a:schemeClr val="accent2"/>
                </a:solidFill>
              </a:rPr>
              <a:t>Model validation using NSTX results</a:t>
            </a:r>
          </a:p>
          <a:p>
            <a:pPr marL="685800" lvl="1">
              <a:defRPr/>
            </a:pPr>
            <a:endParaRPr lang="en-US" sz="1600" b="0" i="0" dirty="0" smtClean="0">
              <a:solidFill>
                <a:srgbClr val="3333CC"/>
              </a:solidFill>
            </a:endParaRPr>
          </a:p>
          <a:p>
            <a:pPr marL="228600" indent="-228600">
              <a:defRPr/>
            </a:pPr>
            <a:r>
              <a:rPr lang="en-US" sz="1800" b="0" i="0" dirty="0">
                <a:solidFill>
                  <a:srgbClr val="800000"/>
                </a:solidFill>
                <a:latin typeface="+mj-lt"/>
                <a:cs typeface="ＭＳ Ｐゴシック" charset="0"/>
              </a:rPr>
              <a:t>NIMROD </a:t>
            </a:r>
            <a:r>
              <a:rPr lang="en-US" sz="1800" b="0" i="0" dirty="0" smtClean="0">
                <a:solidFill>
                  <a:srgbClr val="800000"/>
                </a:solidFill>
                <a:latin typeface="+mj-lt"/>
                <a:cs typeface="ＭＳ Ｐゴシック" charset="0"/>
              </a:rPr>
              <a:t>investigation of CHI current generation and flux closure</a:t>
            </a:r>
          </a:p>
          <a:p>
            <a:pPr marL="685800" lvl="1" indent="-228600">
              <a:buNone/>
              <a:defRPr/>
            </a:pPr>
            <a:r>
              <a:rPr lang="en-US" sz="2000" b="0" i="0" dirty="0" smtClean="0">
                <a:solidFill>
                  <a:srgbClr val="0000FF"/>
                </a:solidFill>
                <a:latin typeface="+mj-lt"/>
                <a:cs typeface="ＭＳ Ｐゴシック" charset="0"/>
              </a:rPr>
              <a:t>-  </a:t>
            </a:r>
            <a:r>
              <a:rPr lang="en-US" sz="1600" b="0" i="0" dirty="0" smtClean="0">
                <a:solidFill>
                  <a:schemeClr val="accent2"/>
                </a:solidFill>
                <a:latin typeface="+mj-lt"/>
                <a:cs typeface="ＭＳ Ｐゴシック" charset="0"/>
              </a:rPr>
              <a:t>Effects of high-Lundquist-number, and a generalized Ohm’s law (Hall Current and electron pressure) on X-point formation and flux closure</a:t>
            </a:r>
          </a:p>
          <a:p>
            <a:pPr marL="685800" lvl="1" indent="-228600">
              <a:buFontTx/>
              <a:buChar char="-"/>
              <a:defRPr/>
            </a:pPr>
            <a:r>
              <a:rPr lang="en-US" sz="1600" b="0" i="0" dirty="0" smtClean="0">
                <a:solidFill>
                  <a:schemeClr val="accent2"/>
                </a:solidFill>
                <a:latin typeface="+mj-lt"/>
                <a:cs typeface="ＭＳ Ｐゴシック" charset="0"/>
              </a:rPr>
              <a:t>3D effects: field line </a:t>
            </a:r>
            <a:r>
              <a:rPr lang="en-US" sz="1600" b="0" i="0" dirty="0" err="1" smtClean="0">
                <a:solidFill>
                  <a:schemeClr val="accent2"/>
                </a:solidFill>
                <a:latin typeface="+mj-lt"/>
                <a:cs typeface="ＭＳ Ｐゴシック" charset="0"/>
              </a:rPr>
              <a:t>stochasticization</a:t>
            </a:r>
            <a:endParaRPr lang="en-US" sz="1600" b="0" i="0" dirty="0" smtClean="0">
              <a:solidFill>
                <a:schemeClr val="accent2"/>
              </a:solidFill>
              <a:latin typeface="+mj-lt"/>
              <a:cs typeface="ＭＳ Ｐゴシック" charset="0"/>
            </a:endParaRPr>
          </a:p>
          <a:p>
            <a:pPr marL="685800" lvl="1" indent="-228600">
              <a:buFontTx/>
              <a:buChar char="-"/>
              <a:defRPr/>
            </a:pPr>
            <a:r>
              <a:rPr lang="en-US" sz="1600" b="0" i="0" dirty="0" err="1" smtClean="0">
                <a:solidFill>
                  <a:schemeClr val="accent2"/>
                </a:solidFill>
                <a:latin typeface="+mj-lt"/>
                <a:cs typeface="ＭＳ Ｐゴシック" charset="0"/>
              </a:rPr>
              <a:t>Helicity</a:t>
            </a:r>
            <a:r>
              <a:rPr lang="en-US" sz="1600" b="0" i="0" dirty="0" smtClean="0">
                <a:solidFill>
                  <a:schemeClr val="accent2"/>
                </a:solidFill>
                <a:latin typeface="+mj-lt"/>
                <a:cs typeface="ＭＳ Ｐゴシック" charset="0"/>
              </a:rPr>
              <a:t> injection using plasma guns</a:t>
            </a:r>
            <a:endParaRPr lang="en-US" sz="2000" b="0" i="0" dirty="0" smtClean="0">
              <a:solidFill>
                <a:schemeClr val="accent2"/>
              </a:solidFill>
              <a:latin typeface="+mj-lt"/>
            </a:endParaRPr>
          </a:p>
          <a:p>
            <a:pPr marL="228600" indent="-228600">
              <a:defRPr/>
            </a:pPr>
            <a:endParaRPr lang="en-US" sz="1800" b="0" i="0" dirty="0" smtClean="0">
              <a:solidFill>
                <a:srgbClr val="800000"/>
              </a:solidFill>
            </a:endParaRPr>
          </a:p>
          <a:p>
            <a:pPr marL="228600" indent="-228600">
              <a:defRPr/>
            </a:pPr>
            <a:r>
              <a:rPr lang="en-US" sz="1800" b="0" i="0" dirty="0" smtClean="0">
                <a:solidFill>
                  <a:srgbClr val="800000"/>
                </a:solidFill>
              </a:rPr>
              <a:t>Develop TSC/TRANSP capability to model non-inductive initiation, ramp-up and sustainment. (This is connected to Goal 1, specifically, to a predictive model for current profile evolution.)</a:t>
            </a:r>
          </a:p>
          <a:p>
            <a:pPr marL="574675" lvl="1" indent="-174625">
              <a:defRPr/>
            </a:pPr>
            <a:r>
              <a:rPr lang="en-US" sz="1600" b="0" i="0" dirty="0" smtClean="0">
                <a:solidFill>
                  <a:schemeClr val="accent2"/>
                </a:solidFill>
              </a:rPr>
              <a:t>Couple TSC directly to NUBEAM to self-consistently calculate profiles</a:t>
            </a:r>
          </a:p>
          <a:p>
            <a:pPr marL="574675" lvl="1" indent="-174625">
              <a:defRPr/>
            </a:pPr>
            <a:r>
              <a:rPr lang="en-US" sz="1600" b="0" i="0" dirty="0" smtClean="0">
                <a:solidFill>
                  <a:schemeClr val="accent2"/>
                </a:solidFill>
              </a:rPr>
              <a:t>Incorporate CHI model in free-boundary predictive TRANSP</a:t>
            </a:r>
          </a:p>
        </p:txBody>
      </p:sp>
      <p:pic>
        <p:nvPicPr>
          <p:cNvPr id="5" name="Picture 4"/>
          <p:cNvPicPr>
            <a:picLocks noChangeAspect="1"/>
          </p:cNvPicPr>
          <p:nvPr/>
        </p:nvPicPr>
        <p:blipFill>
          <a:blip r:embed="rId2" cstate="print"/>
          <a:stretch>
            <a:fillRect/>
          </a:stretch>
        </p:blipFill>
        <p:spPr>
          <a:xfrm>
            <a:off x="6654531" y="2438400"/>
            <a:ext cx="2477115" cy="2209800"/>
          </a:xfrm>
          <a:prstGeom prst="rect">
            <a:avLst/>
          </a:prstGeom>
        </p:spPr>
      </p:pic>
      <p:sp>
        <p:nvSpPr>
          <p:cNvPr id="7" name="TextBox 6"/>
          <p:cNvSpPr txBox="1"/>
          <p:nvPr/>
        </p:nvSpPr>
        <p:spPr>
          <a:xfrm>
            <a:off x="6705600" y="1828800"/>
            <a:ext cx="2438400" cy="646331"/>
          </a:xfrm>
          <a:prstGeom prst="rect">
            <a:avLst/>
          </a:prstGeom>
          <a:noFill/>
        </p:spPr>
        <p:txBody>
          <a:bodyPr wrap="square" rtlCol="0">
            <a:spAutoFit/>
          </a:bodyPr>
          <a:lstStyle/>
          <a:p>
            <a:r>
              <a:rPr lang="en-US" b="0" i="0" dirty="0" err="1" smtClean="0">
                <a:solidFill>
                  <a:srgbClr val="0000FF"/>
                </a:solidFill>
              </a:rPr>
              <a:t>Ebrahimi</a:t>
            </a:r>
            <a:r>
              <a:rPr lang="en-US" b="0" i="0" dirty="0" smtClean="0">
                <a:solidFill>
                  <a:srgbClr val="0000FF"/>
                </a:solidFill>
              </a:rPr>
              <a:t>, Hooper, </a:t>
            </a:r>
            <a:r>
              <a:rPr lang="en-US" b="0" i="0" dirty="0" err="1" smtClean="0">
                <a:solidFill>
                  <a:srgbClr val="0000FF"/>
                </a:solidFill>
              </a:rPr>
              <a:t>Sovinec</a:t>
            </a:r>
            <a:r>
              <a:rPr lang="en-US" b="0" i="0" dirty="0" smtClean="0">
                <a:solidFill>
                  <a:srgbClr val="0000FF"/>
                </a:solidFill>
              </a:rPr>
              <a:t>, Raman 2013 (PPPL, LLNL, UW-Madison)</a:t>
            </a:r>
            <a:endParaRPr lang="en-US" b="0" i="0" dirty="0">
              <a:solidFill>
                <a:srgbClr val="0000FF"/>
              </a:solidFill>
            </a:endParaRPr>
          </a:p>
        </p:txBody>
      </p:sp>
      <p:sp>
        <p:nvSpPr>
          <p:cNvPr id="8" name="TextBox 7"/>
          <p:cNvSpPr txBox="1"/>
          <p:nvPr/>
        </p:nvSpPr>
        <p:spPr>
          <a:xfrm>
            <a:off x="6781800" y="4800600"/>
            <a:ext cx="2185214" cy="276999"/>
          </a:xfrm>
          <a:prstGeom prst="rect">
            <a:avLst/>
          </a:prstGeom>
          <a:noFill/>
        </p:spPr>
        <p:txBody>
          <a:bodyPr wrap="none" rtlCol="0">
            <a:spAutoFit/>
          </a:bodyPr>
          <a:lstStyle/>
          <a:p>
            <a:r>
              <a:rPr lang="en-US" b="0" i="0" dirty="0" smtClean="0"/>
              <a:t>Axisymmetric NIMROD study</a:t>
            </a:r>
            <a:endParaRPr lang="en-US" b="0" i="0" dirty="0"/>
          </a:p>
        </p:txBody>
      </p:sp>
      <p:sp>
        <p:nvSpPr>
          <p:cNvPr id="9"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13</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41262219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marL="339725" lvl="0" indent="-339725">
              <a:defRPr/>
            </a:pPr>
            <a:r>
              <a:rPr lang="en-US" sz="2000" dirty="0" smtClean="0">
                <a:cs typeface="Calibri" pitchFamily="34" charset="0"/>
              </a:rPr>
              <a:t>4. Develop </a:t>
            </a:r>
            <a:r>
              <a:rPr lang="en-US" sz="2000" dirty="0">
                <a:cs typeface="Calibri" pitchFamily="34" charset="0"/>
              </a:rPr>
              <a:t>and utilize high-flux-expansion “snowflake” divertor </a:t>
            </a:r>
            <a:br>
              <a:rPr lang="en-US" sz="2000" dirty="0">
                <a:cs typeface="Calibri" pitchFamily="34" charset="0"/>
              </a:rPr>
            </a:br>
            <a:r>
              <a:rPr lang="en-US" sz="2000" dirty="0">
                <a:cs typeface="Calibri" pitchFamily="34" charset="0"/>
              </a:rPr>
              <a:t>and radiative detachment for mitigating very high heat fluxes</a:t>
            </a:r>
          </a:p>
        </p:txBody>
      </p:sp>
      <p:sp>
        <p:nvSpPr>
          <p:cNvPr id="19459"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14</a:t>
            </a:fld>
            <a:endParaRPr lang="en-US" sz="900" b="1" i="0" smtClean="0">
              <a:solidFill>
                <a:srgbClr val="3333CC"/>
              </a:solidFill>
              <a:latin typeface="Arial" charset="0"/>
            </a:endParaRPr>
          </a:p>
        </p:txBody>
      </p:sp>
      <p:sp>
        <p:nvSpPr>
          <p:cNvPr id="19460" name="Content Placeholder 2"/>
          <p:cNvSpPr>
            <a:spLocks/>
          </p:cNvSpPr>
          <p:nvPr/>
        </p:nvSpPr>
        <p:spPr bwMode="auto">
          <a:xfrm>
            <a:off x="0" y="914400"/>
            <a:ext cx="54102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20000"/>
              </a:spcBef>
              <a:spcAft>
                <a:spcPct val="0"/>
              </a:spcAft>
            </a:pPr>
            <a:r>
              <a:rPr lang="en-US" sz="2000" b="0" i="0" dirty="0" smtClean="0">
                <a:solidFill>
                  <a:srgbClr val="800000"/>
                </a:solidFill>
                <a:latin typeface="Arial" charset="0"/>
                <a:ea typeface="ＭＳ Ｐゴシック" charset="0"/>
                <a:cs typeface="ＭＳ Ｐゴシック" charset="0"/>
              </a:rPr>
              <a:t>“Snowflake” (SF) divertor is an example of innovative theory, which has had an important effect on setting new directions for experiments (NSTX, TCV).</a:t>
            </a:r>
          </a:p>
          <a:p>
            <a:pPr marL="342900" indent="-342900" defTabSz="914400" eaLnBrk="0" fontAlgn="base" hangingPunct="0">
              <a:spcBef>
                <a:spcPct val="20000"/>
              </a:spcBef>
              <a:spcAft>
                <a:spcPct val="0"/>
              </a:spcAft>
              <a:buFont typeface="Arial" charset="0"/>
              <a:buChar char="•"/>
            </a:pPr>
            <a:r>
              <a:rPr lang="en-US" sz="2000" b="0" i="0" dirty="0" smtClean="0">
                <a:solidFill>
                  <a:srgbClr val="800000"/>
                </a:solidFill>
                <a:latin typeface="Arial" charset="0"/>
                <a:ea typeface="ＭＳ Ｐゴシック" charset="0"/>
                <a:cs typeface="ＭＳ Ｐゴシック" charset="0"/>
              </a:rPr>
              <a:t>Validate peeling-ballooning ELM stability model for SF configuration</a:t>
            </a:r>
          </a:p>
          <a:p>
            <a:pPr marL="800100" lvl="1" indent="-342900" eaLnBrk="0" hangingPunct="0">
              <a:spcBef>
                <a:spcPct val="20000"/>
              </a:spcBef>
              <a:buFont typeface="Arial" charset="0"/>
              <a:buChar char="•"/>
            </a:pPr>
            <a:r>
              <a:rPr lang="en-US" sz="1800" b="0" i="0" dirty="0" smtClean="0">
                <a:solidFill>
                  <a:schemeClr val="accent2"/>
                </a:solidFill>
                <a:latin typeface="Arial" charset="0"/>
                <a:ea typeface="ＭＳ Ｐゴシック" charset="0"/>
                <a:cs typeface="ＭＳ Ｐゴシック" charset="0"/>
              </a:rPr>
              <a:t>Magnetic shear inside </a:t>
            </a:r>
            <a:r>
              <a:rPr lang="en-US" sz="1800" b="0" i="0" dirty="0" err="1" smtClean="0">
                <a:solidFill>
                  <a:schemeClr val="accent2"/>
                </a:solidFill>
                <a:latin typeface="Arial" charset="0"/>
                <a:ea typeface="ＭＳ Ｐゴシック" charset="0"/>
                <a:cs typeface="ＭＳ Ｐゴシック" charset="0"/>
              </a:rPr>
              <a:t>separatrix</a:t>
            </a:r>
            <a:r>
              <a:rPr lang="en-US" sz="1800" b="0" i="0" dirty="0" smtClean="0">
                <a:solidFill>
                  <a:schemeClr val="accent2"/>
                </a:solidFill>
                <a:latin typeface="Arial" charset="0"/>
                <a:ea typeface="ＭＳ Ｐゴシック" charset="0"/>
                <a:cs typeface="ＭＳ Ｐゴシック" charset="0"/>
              </a:rPr>
              <a:t> may affect pedestal stability</a:t>
            </a:r>
          </a:p>
          <a:p>
            <a:pPr marL="800100" lvl="1" indent="-342900" eaLnBrk="0" hangingPunct="0">
              <a:spcBef>
                <a:spcPct val="20000"/>
              </a:spcBef>
              <a:buFont typeface="Arial" charset="0"/>
              <a:buChar char="•"/>
            </a:pPr>
            <a:r>
              <a:rPr lang="en-US" sz="1800" b="0" i="0" dirty="0" smtClean="0">
                <a:solidFill>
                  <a:schemeClr val="accent2"/>
                </a:solidFill>
                <a:latin typeface="Arial" charset="0"/>
                <a:ea typeface="ＭＳ Ｐゴシック" charset="0"/>
                <a:cs typeface="ＭＳ Ｐゴシック" charset="0"/>
              </a:rPr>
              <a:t>ELMs are stabilized by ELM. Are they destabilized by SF?</a:t>
            </a:r>
            <a:endParaRPr lang="en-US" sz="1800" b="0" i="0" dirty="0" smtClean="0">
              <a:solidFill>
                <a:srgbClr val="FF0000"/>
              </a:solidFill>
              <a:latin typeface="Arial" charset="0"/>
              <a:ea typeface="ＭＳ Ｐゴシック" charset="0"/>
              <a:cs typeface="ＭＳ Ｐゴシック" charset="0"/>
            </a:endParaRPr>
          </a:p>
          <a:p>
            <a:pPr marL="342900" indent="-342900" defTabSz="914400" eaLnBrk="0" fontAlgn="base" hangingPunct="0">
              <a:spcBef>
                <a:spcPct val="20000"/>
              </a:spcBef>
              <a:spcAft>
                <a:spcPct val="0"/>
              </a:spcAft>
              <a:buFontTx/>
              <a:buChar char="•"/>
            </a:pPr>
            <a:r>
              <a:rPr lang="en-US" sz="2000" b="0" i="0" dirty="0" smtClean="0">
                <a:solidFill>
                  <a:srgbClr val="800000"/>
                </a:solidFill>
                <a:latin typeface="Arial" charset="0"/>
                <a:ea typeface="ＭＳ Ｐゴシック" charset="0"/>
                <a:cs typeface="ＭＳ Ｐゴシック" charset="0"/>
              </a:rPr>
              <a:t>Validate SF null-point convective heat transport theory and null-point instability predictions</a:t>
            </a:r>
          </a:p>
          <a:p>
            <a:pPr marL="800100" lvl="1" indent="-342900" eaLnBrk="0" hangingPunct="0">
              <a:spcBef>
                <a:spcPct val="20000"/>
              </a:spcBef>
              <a:buFontTx/>
              <a:buChar char="•"/>
            </a:pPr>
            <a:r>
              <a:rPr lang="en-US" sz="1800" b="0" i="0" dirty="0" smtClean="0">
                <a:solidFill>
                  <a:schemeClr val="accent2"/>
                </a:solidFill>
                <a:latin typeface="Arial" charset="0"/>
                <a:ea typeface="ＭＳ Ｐゴシック" charset="0"/>
                <a:cs typeface="ＭＳ Ｐゴシック" charset="0"/>
              </a:rPr>
              <a:t>Heat convection in null-point region with </a:t>
            </a:r>
            <a:r>
              <a:rPr lang="en-US" sz="1800" b="0" i="0" dirty="0" err="1" smtClean="0">
                <a:solidFill>
                  <a:schemeClr val="accent2"/>
                </a:solidFill>
                <a:latin typeface="Symbol" charset="2"/>
                <a:ea typeface="ＭＳ Ｐゴシック" charset="0"/>
                <a:cs typeface="Symbol" charset="2"/>
              </a:rPr>
              <a:t>b</a:t>
            </a:r>
            <a:r>
              <a:rPr lang="en-US" sz="1800" b="0" i="0" baseline="-25000" dirty="0" err="1" smtClean="0">
                <a:solidFill>
                  <a:schemeClr val="accent2"/>
                </a:solidFill>
                <a:latin typeface="Arial" charset="0"/>
                <a:ea typeface="ＭＳ Ｐゴシック" charset="0"/>
                <a:cs typeface="ＭＳ Ｐゴシック" charset="0"/>
              </a:rPr>
              <a:t>pol</a:t>
            </a:r>
            <a:r>
              <a:rPr lang="en-US" sz="1800" b="0" i="0" dirty="0" smtClean="0">
                <a:solidFill>
                  <a:schemeClr val="accent2"/>
                </a:solidFill>
                <a:latin typeface="Arial" charset="0"/>
                <a:ea typeface="ＭＳ Ｐゴシック" charset="0"/>
                <a:cs typeface="ＭＳ Ｐゴシック" charset="0"/>
              </a:rPr>
              <a:t>&gt;&gt;1 results in ELM heat flux reduction by up to factor of 10</a:t>
            </a:r>
          </a:p>
          <a:p>
            <a:pPr marL="1257300" lvl="2" indent="-342900" eaLnBrk="0" hangingPunct="0">
              <a:spcBef>
                <a:spcPct val="20000"/>
              </a:spcBef>
              <a:buFontTx/>
              <a:buChar char="•"/>
            </a:pPr>
            <a:r>
              <a:rPr lang="en-US" sz="1800" b="0" i="0" dirty="0" smtClean="0">
                <a:solidFill>
                  <a:srgbClr val="FF0000"/>
                </a:solidFill>
                <a:latin typeface="Arial" charset="0"/>
                <a:ea typeface="ＭＳ Ｐゴシック" charset="0"/>
                <a:cs typeface="ＭＳ Ｐゴシック" charset="0"/>
              </a:rPr>
              <a:t>Heat partitioning among additional strike points</a:t>
            </a:r>
          </a:p>
          <a:p>
            <a:pPr lvl="2" eaLnBrk="0" hangingPunct="0">
              <a:spcBef>
                <a:spcPct val="20000"/>
              </a:spcBef>
            </a:pPr>
            <a:endParaRPr lang="en-US" sz="2000" b="0" i="0" dirty="0" smtClean="0">
              <a:solidFill>
                <a:srgbClr val="000000"/>
              </a:solidFill>
              <a:latin typeface="Arial" charset="0"/>
              <a:ea typeface="ＭＳ Ｐゴシック" charset="0"/>
              <a:cs typeface="ＭＳ Ｐゴシック" charset="0"/>
            </a:endParaRPr>
          </a:p>
        </p:txBody>
      </p:sp>
      <p:pic>
        <p:nvPicPr>
          <p:cNvPr id="5" name="Content Placeholder 7" descr="Ryutov_Figure.png"/>
          <p:cNvPicPr>
            <a:picLocks noChangeAspect="1"/>
          </p:cNvPicPr>
          <p:nvPr/>
        </p:nvPicPr>
        <p:blipFill>
          <a:blip r:embed="rId3" cstate="print">
            <a:extLst>
              <a:ext uri="{28A0092B-C50C-407E-A947-70E740481C1C}">
                <a14:useLocalDpi xmlns="" xmlns:a14="http://schemas.microsoft.com/office/drawing/2010/main" val="0"/>
              </a:ext>
            </a:extLst>
          </a:blip>
          <a:srcRect l="14146" r="-1054"/>
          <a:stretch>
            <a:fillRect/>
          </a:stretch>
        </p:blipFill>
        <p:spPr bwMode="auto">
          <a:xfrm>
            <a:off x="6858000" y="3657600"/>
            <a:ext cx="1441637" cy="259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
          <p:cNvGrpSpPr/>
          <p:nvPr/>
        </p:nvGrpSpPr>
        <p:grpSpPr>
          <a:xfrm>
            <a:off x="5410200" y="1371600"/>
            <a:ext cx="3659493" cy="1992250"/>
            <a:chOff x="6391275" y="2514600"/>
            <a:chExt cx="2752725" cy="1498600"/>
          </a:xfrm>
        </p:grpSpPr>
        <p:grpSp>
          <p:nvGrpSpPr>
            <p:cNvPr id="9" name="Group 2"/>
            <p:cNvGrpSpPr>
              <a:grpSpLocks noChangeAspect="1"/>
            </p:cNvGrpSpPr>
            <p:nvPr/>
          </p:nvGrpSpPr>
          <p:grpSpPr bwMode="auto">
            <a:xfrm>
              <a:off x="6391275" y="2514600"/>
              <a:ext cx="2752725" cy="1143000"/>
              <a:chOff x="38101" y="1587500"/>
              <a:chExt cx="8994929" cy="3733800"/>
            </a:xfrm>
          </p:grpSpPr>
          <p:pic>
            <p:nvPicPr>
              <p:cNvPr id="10" name="Picture 13"/>
              <p:cNvPicPr>
                <a:picLocks noChangeAspect="1"/>
              </p:cNvPicPr>
              <p:nvPr/>
            </p:nvPicPr>
            <p:blipFill>
              <a:blip r:embed="rId4" cstate="print">
                <a:extLst>
                  <a:ext uri="{28A0092B-C50C-407E-A947-70E740481C1C}">
                    <a14:useLocalDpi xmlns="" xmlns:a14="http://schemas.microsoft.com/office/drawing/2010/main" val="0"/>
                  </a:ext>
                </a:extLst>
              </a:blip>
              <a:srcRect t="54630"/>
              <a:stretch>
                <a:fillRect/>
              </a:stretch>
            </p:blipFill>
            <p:spPr bwMode="auto">
              <a:xfrm>
                <a:off x="4153210" y="1917700"/>
                <a:ext cx="4879820" cy="340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5" cstate="print">
                <a:extLst>
                  <a:ext uri="{28A0092B-C50C-407E-A947-70E740481C1C}">
                    <a14:useLocalDpi xmlns="" xmlns:a14="http://schemas.microsoft.com/office/drawing/2010/main" val="0"/>
                  </a:ext>
                </a:extLst>
              </a:blip>
              <a:srcRect b="47221"/>
              <a:stretch>
                <a:fillRect/>
              </a:stretch>
            </p:blipFill>
            <p:spPr bwMode="auto">
              <a:xfrm>
                <a:off x="38101" y="1587500"/>
                <a:ext cx="4539292"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Right Arrow 11"/>
            <p:cNvSpPr/>
            <p:nvPr/>
          </p:nvSpPr>
          <p:spPr bwMode="auto">
            <a:xfrm>
              <a:off x="8382000" y="3213100"/>
              <a:ext cx="273050" cy="139700"/>
            </a:xfrm>
            <a:prstGeom prst="rightArrow">
              <a:avLst/>
            </a:prstGeom>
            <a:solidFill>
              <a:srgbClr val="FFFF00"/>
            </a:solidFill>
            <a:ln w="15875" cap="flat" cmpd="sng" algn="ctr">
              <a:solidFill>
                <a:schemeClr val="tx1"/>
              </a:solidFill>
              <a:prstDash val="solid"/>
              <a:round/>
              <a:headEnd type="none" w="med" len="med"/>
              <a:tailEnd type="triangle" w="med" len="med"/>
            </a:ln>
            <a:effectLst/>
          </p:spPr>
          <p:txBody>
            <a:bodyPr lIns="0" tIns="0" rIns="0" bIns="0"/>
            <a:lstStyle/>
            <a:p>
              <a:pPr defTabSz="914400" fontAlgn="base">
                <a:spcBef>
                  <a:spcPct val="20000"/>
                </a:spcBef>
                <a:spcAft>
                  <a:spcPct val="0"/>
                </a:spcAft>
                <a:buFontTx/>
                <a:buChar char="•"/>
                <a:defRPr/>
              </a:pPr>
              <a:endParaRPr lang="en-US" sz="1200" b="1" i="1">
                <a:solidFill>
                  <a:srgbClr val="FFFF00"/>
                </a:solidFill>
                <a:latin typeface="Helvetica" pitchFamily="-128" charset="0"/>
                <a:ea typeface="ＭＳ Ｐゴシック" charset="0"/>
                <a:cs typeface="Arial" charset="0"/>
              </a:endParaRPr>
            </a:p>
          </p:txBody>
        </p:sp>
        <p:sp>
          <p:nvSpPr>
            <p:cNvPr id="13" name="Arc 12"/>
            <p:cNvSpPr/>
            <p:nvPr/>
          </p:nvSpPr>
          <p:spPr bwMode="auto">
            <a:xfrm>
              <a:off x="7785100" y="2794000"/>
              <a:ext cx="762000" cy="1219200"/>
            </a:xfrm>
            <a:prstGeom prst="arc">
              <a:avLst/>
            </a:prstGeom>
            <a:noFill/>
            <a:ln w="57150" cap="flat" cmpd="sng" algn="ctr">
              <a:solidFill>
                <a:srgbClr val="FFFF00"/>
              </a:solidFill>
              <a:prstDash val="sysDash"/>
              <a:round/>
              <a:headEnd type="none" w="med" len="med"/>
              <a:tailEnd type="none" w="med" len="med"/>
            </a:ln>
            <a:effectLst/>
          </p:spPr>
          <p:txBody>
            <a:bodyPr lIns="0" tIns="0" rIns="0" bIns="0"/>
            <a:lstStyle/>
            <a:p>
              <a:pPr defTabSz="914400" fontAlgn="base">
                <a:spcBef>
                  <a:spcPct val="20000"/>
                </a:spcBef>
                <a:spcAft>
                  <a:spcPct val="0"/>
                </a:spcAft>
                <a:buFontTx/>
                <a:buChar char="•"/>
                <a:defRPr/>
              </a:pPr>
              <a:endParaRPr lang="en-US" sz="1200" b="1" i="1">
                <a:solidFill>
                  <a:srgbClr val="FFFF00"/>
                </a:solidFill>
                <a:latin typeface="Helvetica" pitchFamily="-128" charset="0"/>
                <a:ea typeface="ＭＳ Ｐゴシック" charset="0"/>
                <a:cs typeface="Arial" charset="0"/>
              </a:endParaRPr>
            </a:p>
          </p:txBody>
        </p:sp>
      </p:grpSp>
      <p:sp>
        <p:nvSpPr>
          <p:cNvPr id="3" name="TextBox 2"/>
          <p:cNvSpPr txBox="1"/>
          <p:nvPr/>
        </p:nvSpPr>
        <p:spPr>
          <a:xfrm>
            <a:off x="6643503" y="3274836"/>
            <a:ext cx="1476561" cy="276999"/>
          </a:xfrm>
          <a:prstGeom prst="rect">
            <a:avLst/>
          </a:prstGeom>
          <a:noFill/>
        </p:spPr>
        <p:txBody>
          <a:bodyPr wrap="none" rtlCol="0">
            <a:spAutoFit/>
          </a:bodyPr>
          <a:lstStyle/>
          <a:p>
            <a:r>
              <a:rPr lang="en-US" b="0" i="0" dirty="0" err="1" smtClean="0">
                <a:solidFill>
                  <a:srgbClr val="3366FF"/>
                </a:solidFill>
              </a:rPr>
              <a:t>Ryutov</a:t>
            </a:r>
            <a:r>
              <a:rPr lang="en-US" b="0" i="0" dirty="0" smtClean="0">
                <a:solidFill>
                  <a:srgbClr val="3366FF"/>
                </a:solidFill>
              </a:rPr>
              <a:t> 2007, 2012</a:t>
            </a:r>
            <a:endParaRPr lang="en-US" b="0" i="0" dirty="0">
              <a:solidFill>
                <a:srgbClr val="3366FF"/>
              </a:solidFill>
            </a:endParaRPr>
          </a:p>
        </p:txBody>
      </p:sp>
    </p:spTree>
    <p:extLst>
      <p:ext uri="{BB962C8B-B14F-4D97-AF65-F5344CB8AC3E}">
        <p14:creationId xmlns="" xmlns:p14="http://schemas.microsoft.com/office/powerpoint/2010/main" val="152654594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marL="339725" indent="-339725">
              <a:defRPr/>
            </a:pPr>
            <a:r>
              <a:rPr lang="en-US" sz="2800" dirty="0" smtClean="0">
                <a:cs typeface="Calibri" pitchFamily="34" charset="0"/>
              </a:rPr>
              <a:t>Theory Plans for Goal 4</a:t>
            </a:r>
            <a:endParaRPr lang="en-US" sz="2800" dirty="0">
              <a:cs typeface="Calibri" pitchFamily="34" charset="0"/>
            </a:endParaRPr>
          </a:p>
        </p:txBody>
      </p:sp>
      <p:sp>
        <p:nvSpPr>
          <p:cNvPr id="19459"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15</a:t>
            </a:fld>
            <a:endParaRPr lang="en-US" sz="900" b="1" i="0" smtClean="0">
              <a:solidFill>
                <a:srgbClr val="3333CC"/>
              </a:solidFill>
              <a:latin typeface="Arial" charset="0"/>
            </a:endParaRPr>
          </a:p>
        </p:txBody>
      </p:sp>
      <p:sp>
        <p:nvSpPr>
          <p:cNvPr id="5" name="Text Placeholder 2"/>
          <p:cNvSpPr txBox="1">
            <a:spLocks/>
          </p:cNvSpPr>
          <p:nvPr/>
        </p:nvSpPr>
        <p:spPr>
          <a:xfrm>
            <a:off x="152400" y="914400"/>
            <a:ext cx="4724400" cy="54864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kumimoji="1" lang="en-US" sz="2000" b="0" i="0" dirty="0">
                <a:solidFill>
                  <a:srgbClr val="800000"/>
                </a:solidFill>
              </a:rPr>
              <a:t>Model UEDGE calculations predicted limited </a:t>
            </a:r>
            <a:r>
              <a:rPr kumimoji="1" lang="ja-JP" altLang="en-US" sz="2000" b="0" i="0" dirty="0">
                <a:solidFill>
                  <a:srgbClr val="800000"/>
                </a:solidFill>
              </a:rPr>
              <a:t>“</a:t>
            </a:r>
            <a:r>
              <a:rPr kumimoji="1" lang="en-US" sz="2000" b="0" i="0" dirty="0">
                <a:solidFill>
                  <a:srgbClr val="800000"/>
                </a:solidFill>
              </a:rPr>
              <a:t>window</a:t>
            </a:r>
            <a:r>
              <a:rPr kumimoji="1" lang="ja-JP" altLang="en-US" sz="2000" b="0" i="0" dirty="0">
                <a:solidFill>
                  <a:srgbClr val="800000"/>
                </a:solidFill>
              </a:rPr>
              <a:t>”</a:t>
            </a:r>
            <a:r>
              <a:rPr kumimoji="1" lang="en-US" sz="2000" b="0" i="0" dirty="0">
                <a:solidFill>
                  <a:srgbClr val="800000"/>
                </a:solidFill>
              </a:rPr>
              <a:t> of outer divertor </a:t>
            </a:r>
            <a:r>
              <a:rPr kumimoji="1" lang="en-US" sz="2000" b="0" i="0" dirty="0" smtClean="0">
                <a:solidFill>
                  <a:srgbClr val="800000"/>
                </a:solidFill>
              </a:rPr>
              <a:t>detachment</a:t>
            </a:r>
          </a:p>
          <a:p>
            <a:pPr lvl="1"/>
            <a:r>
              <a:rPr kumimoji="1" lang="en-US" sz="1600" b="0" i="0" dirty="0" smtClean="0"/>
              <a:t>Not inconsistent with NSTX results, but</a:t>
            </a:r>
          </a:p>
          <a:p>
            <a:pPr marL="457200" lvl="1" indent="0">
              <a:buNone/>
            </a:pPr>
            <a:r>
              <a:rPr kumimoji="1" lang="en-US" sz="1600" b="0" i="0" dirty="0"/>
              <a:t>f</a:t>
            </a:r>
            <a:r>
              <a:rPr kumimoji="1" lang="en-US" sz="1600" b="0" i="0" dirty="0" smtClean="0"/>
              <a:t>luid models (e.g., UEDGE, SOLPS) are only as good as the input transport assumptions</a:t>
            </a:r>
            <a:endParaRPr lang="en-US" sz="2000" b="0" i="0" dirty="0" smtClean="0">
              <a:solidFill>
                <a:srgbClr val="800000"/>
              </a:solidFill>
            </a:endParaRPr>
          </a:p>
          <a:p>
            <a:r>
              <a:rPr lang="en-US" sz="2000" b="0" i="0" dirty="0" smtClean="0">
                <a:solidFill>
                  <a:srgbClr val="800000"/>
                </a:solidFill>
              </a:rPr>
              <a:t>Coupling </a:t>
            </a:r>
            <a:r>
              <a:rPr lang="en-US" sz="2000" b="0" i="0" dirty="0">
                <a:solidFill>
                  <a:srgbClr val="800000"/>
                </a:solidFill>
              </a:rPr>
              <a:t>of </a:t>
            </a:r>
            <a:r>
              <a:rPr lang="en-US" sz="2000" b="0" i="0" dirty="0" smtClean="0">
                <a:solidFill>
                  <a:srgbClr val="800000"/>
                </a:solidFill>
              </a:rPr>
              <a:t>XGC0/1 </a:t>
            </a:r>
            <a:r>
              <a:rPr lang="en-US" sz="2000" b="0" i="0" dirty="0">
                <a:solidFill>
                  <a:srgbClr val="800000"/>
                </a:solidFill>
              </a:rPr>
              <a:t>and DEGAS2 </a:t>
            </a:r>
            <a:r>
              <a:rPr lang="en-US" sz="2000" b="0" i="0" dirty="0" smtClean="0">
                <a:solidFill>
                  <a:srgbClr val="800000"/>
                </a:solidFill>
              </a:rPr>
              <a:t>will provide </a:t>
            </a:r>
            <a:r>
              <a:rPr lang="en-US" sz="2000" b="0" i="0" dirty="0">
                <a:solidFill>
                  <a:srgbClr val="800000"/>
                </a:solidFill>
              </a:rPr>
              <a:t>self-consistent description of edge </a:t>
            </a:r>
            <a:r>
              <a:rPr lang="en-US" sz="2000" b="0" i="0" dirty="0" smtClean="0">
                <a:solidFill>
                  <a:srgbClr val="800000"/>
                </a:solidFill>
              </a:rPr>
              <a:t>plasma and recycling</a:t>
            </a:r>
          </a:p>
          <a:p>
            <a:pPr lvl="1"/>
            <a:r>
              <a:rPr lang="en-US" sz="1600" b="0" i="0" dirty="0" smtClean="0"/>
              <a:t>Background plasma descriptions critical to further modeling efforts describing transport</a:t>
            </a:r>
          </a:p>
          <a:p>
            <a:r>
              <a:rPr lang="en-US" sz="2000" b="0" i="0" dirty="0" smtClean="0">
                <a:solidFill>
                  <a:srgbClr val="800000"/>
                </a:solidFill>
              </a:rPr>
              <a:t>Role of X-point ballooning (ideal and resistive), flute instabilities, and related transport using BOUT++ and XGC-1.</a:t>
            </a:r>
          </a:p>
          <a:p>
            <a:r>
              <a:rPr lang="en-US" sz="2000" b="0" i="0" dirty="0" smtClean="0">
                <a:solidFill>
                  <a:srgbClr val="800000"/>
                </a:solidFill>
              </a:rPr>
              <a:t>Effect of 3D fields and </a:t>
            </a:r>
            <a:r>
              <a:rPr lang="en-US" sz="2000" b="0" i="0" dirty="0" err="1" smtClean="0">
                <a:solidFill>
                  <a:srgbClr val="800000"/>
                </a:solidFill>
              </a:rPr>
              <a:t>stochasticity</a:t>
            </a:r>
            <a:endParaRPr lang="en-US" sz="2000" b="0" i="0" dirty="0">
              <a:solidFill>
                <a:srgbClr val="800000"/>
              </a:solidFill>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48221" y="3524268"/>
            <a:ext cx="2059406" cy="30289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5181600" y="5943600"/>
            <a:ext cx="1752600" cy="338554"/>
          </a:xfrm>
          <a:prstGeom prst="rect">
            <a:avLst/>
          </a:prstGeom>
          <a:noFill/>
        </p:spPr>
        <p:txBody>
          <a:bodyPr wrap="square" rtlCol="0">
            <a:spAutoFit/>
          </a:bodyPr>
          <a:lstStyle/>
          <a:p>
            <a:r>
              <a:rPr lang="en-US" sz="1600" dirty="0" smtClean="0"/>
              <a:t>Neutral density</a:t>
            </a:r>
            <a:endParaRPr lang="en-US" sz="1600" dirty="0"/>
          </a:p>
        </p:txBody>
      </p:sp>
      <p:pic>
        <p:nvPicPr>
          <p:cNvPr id="8" name="Picture 11" descr="aps07-ue-detach"/>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86400" y="990600"/>
            <a:ext cx="3522406" cy="246308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Straight Arrow Connector 2"/>
          <p:cNvCxnSpPr/>
          <p:nvPr/>
        </p:nvCxnSpPr>
        <p:spPr bwMode="auto">
          <a:xfrm>
            <a:off x="3733800" y="1828800"/>
            <a:ext cx="1600200" cy="0"/>
          </a:xfrm>
          <a:prstGeom prst="straightConnector1">
            <a:avLst/>
          </a:prstGeom>
          <a:noFill/>
          <a:ln w="25400" cap="flat" cmpd="sng" algn="ctr">
            <a:solidFill>
              <a:srgbClr val="800000"/>
            </a:solidFill>
            <a:prstDash val="solid"/>
            <a:round/>
            <a:headEnd type="none" w="med" len="med"/>
            <a:tailEnd type="arrow"/>
          </a:ln>
          <a:effectLst>
            <a:outerShdw blurRad="50800" dist="38100" dir="2700000" algn="tl" rotWithShape="0">
              <a:srgbClr val="800000">
                <a:alpha val="43000"/>
              </a:srgbClr>
            </a:outerShdw>
          </a:effectLst>
        </p:spPr>
      </p:cxnSp>
      <p:cxnSp>
        <p:nvCxnSpPr>
          <p:cNvPr id="11" name="Straight Arrow Connector 10"/>
          <p:cNvCxnSpPr/>
          <p:nvPr/>
        </p:nvCxnSpPr>
        <p:spPr bwMode="auto">
          <a:xfrm>
            <a:off x="4724400" y="3962400"/>
            <a:ext cx="1828800" cy="914400"/>
          </a:xfrm>
          <a:prstGeom prst="straightConnector1">
            <a:avLst/>
          </a:prstGeom>
          <a:noFill/>
          <a:ln w="25400" cap="flat" cmpd="sng" algn="ctr">
            <a:solidFill>
              <a:srgbClr val="800000"/>
            </a:solidFill>
            <a:prstDash val="solid"/>
            <a:round/>
            <a:headEnd type="none" w="med" len="med"/>
            <a:tailEnd type="arrow"/>
          </a:ln>
          <a:effectLst>
            <a:outerShdw blurRad="50800" dist="38100" dir="2700000" algn="tl" rotWithShape="0">
              <a:srgbClr val="800000">
                <a:alpha val="43000"/>
              </a:srgbClr>
            </a:outerShdw>
          </a:effectLst>
        </p:spPr>
      </p:cxnSp>
    </p:spTree>
    <p:extLst>
      <p:ext uri="{BB962C8B-B14F-4D97-AF65-F5344CB8AC3E}">
        <p14:creationId xmlns="" xmlns:p14="http://schemas.microsoft.com/office/powerpoint/2010/main" val="353173034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lvl="0"/>
            <a:r>
              <a:rPr lang="en-US" sz="2000" dirty="0" smtClean="0">
                <a:solidFill>
                  <a:srgbClr val="3333CC"/>
                </a:solidFill>
                <a:latin typeface="Arial" charset="0"/>
                <a:ea typeface="ＭＳ Ｐゴシック" charset="0"/>
                <a:cs typeface="ＭＳ Ｐゴシック" charset="0"/>
              </a:rPr>
              <a:t>5. </a:t>
            </a:r>
            <a:r>
              <a:rPr lang="en-US" sz="2000" dirty="0">
                <a:cs typeface="Calibri" pitchFamily="34" charset="0"/>
              </a:rPr>
              <a:t>Begin to assess high-Z PFCs + liquid lithium to develop high-duty-factor integrated PMI solutions for next-</a:t>
            </a:r>
            <a:r>
              <a:rPr lang="en-US" sz="2000" dirty="0" smtClean="0">
                <a:cs typeface="Calibri" pitchFamily="34" charset="0"/>
              </a:rPr>
              <a:t>steps</a:t>
            </a:r>
            <a:endParaRPr lang="en-US" sz="2000" dirty="0">
              <a:latin typeface="Arial" charset="0"/>
              <a:ea typeface="ＭＳ Ｐゴシック" charset="0"/>
              <a:cs typeface="ＭＳ Ｐゴシック" charset="0"/>
            </a:endParaRPr>
          </a:p>
        </p:txBody>
      </p:sp>
      <p:sp>
        <p:nvSpPr>
          <p:cNvPr id="19459"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16</a:t>
            </a:fld>
            <a:endParaRPr lang="en-US" sz="900" b="1" i="0" smtClean="0">
              <a:solidFill>
                <a:srgbClr val="3333CC"/>
              </a:solidFill>
              <a:latin typeface="Arial" charset="0"/>
            </a:endParaRPr>
          </a:p>
        </p:txBody>
      </p:sp>
      <p:sp>
        <p:nvSpPr>
          <p:cNvPr id="19460" name="Content Placeholder 2"/>
          <p:cNvSpPr>
            <a:spLocks/>
          </p:cNvSpPr>
          <p:nvPr/>
        </p:nvSpPr>
        <p:spPr bwMode="auto">
          <a:xfrm>
            <a:off x="152400" y="1247775"/>
            <a:ext cx="5410200" cy="479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r>
              <a:rPr lang="en-US" sz="2000" b="0" i="0" dirty="0">
                <a:solidFill>
                  <a:srgbClr val="800000"/>
                </a:solidFill>
              </a:rPr>
              <a:t>Material modeling provides model of erosion reduction retention with lithiated </a:t>
            </a:r>
            <a:r>
              <a:rPr lang="en-US" sz="2000" b="0" i="0" dirty="0" smtClean="0">
                <a:solidFill>
                  <a:srgbClr val="800000"/>
                </a:solidFill>
              </a:rPr>
              <a:t>graphite</a:t>
            </a:r>
            <a:endParaRPr lang="en-US" sz="2000" b="0" dirty="0">
              <a:solidFill>
                <a:srgbClr val="800000"/>
              </a:solidFill>
            </a:endParaRPr>
          </a:p>
          <a:p>
            <a:pPr marL="342900" indent="-342900" eaLnBrk="0" hangingPunct="0">
              <a:spcBef>
                <a:spcPts val="0"/>
              </a:spcBef>
              <a:buFont typeface="Arial" charset="0"/>
              <a:buChar char="•"/>
            </a:pPr>
            <a:r>
              <a:rPr lang="en-US" sz="2000" b="0" i="0" dirty="0" smtClean="0">
                <a:solidFill>
                  <a:srgbClr val="800000"/>
                </a:solidFill>
              </a:rPr>
              <a:t>Sample </a:t>
            </a:r>
            <a:r>
              <a:rPr lang="en-US" sz="2000" i="0" dirty="0">
                <a:solidFill>
                  <a:srgbClr val="800000"/>
                </a:solidFill>
              </a:rPr>
              <a:t>P</a:t>
            </a:r>
            <a:r>
              <a:rPr lang="en-US" sz="2000" b="0" i="0" dirty="0">
                <a:solidFill>
                  <a:srgbClr val="800000"/>
                </a:solidFill>
              </a:rPr>
              <a:t> is pure carbon, </a:t>
            </a:r>
            <a:endParaRPr lang="en-US" sz="2000" b="0" i="0" dirty="0" smtClean="0">
              <a:solidFill>
                <a:srgbClr val="800000"/>
              </a:solidFill>
            </a:endParaRPr>
          </a:p>
          <a:p>
            <a:pPr eaLnBrk="0" hangingPunct="0">
              <a:spcBef>
                <a:spcPts val="0"/>
              </a:spcBef>
            </a:pPr>
            <a:r>
              <a:rPr lang="en-US" sz="2000" b="0" i="0" dirty="0" smtClean="0">
                <a:solidFill>
                  <a:srgbClr val="800000"/>
                </a:solidFill>
              </a:rPr>
              <a:t>     </a:t>
            </a:r>
            <a:r>
              <a:rPr lang="en-US" sz="2000" i="0" dirty="0" smtClean="0">
                <a:solidFill>
                  <a:srgbClr val="800000"/>
                </a:solidFill>
              </a:rPr>
              <a:t>R</a:t>
            </a:r>
            <a:r>
              <a:rPr lang="en-US" sz="2000" b="0" i="0" dirty="0" smtClean="0">
                <a:solidFill>
                  <a:srgbClr val="800000"/>
                </a:solidFill>
              </a:rPr>
              <a:t> </a:t>
            </a:r>
            <a:r>
              <a:rPr lang="en-US" sz="2000" b="0" i="0" dirty="0">
                <a:solidFill>
                  <a:srgbClr val="800000"/>
                </a:solidFill>
              </a:rPr>
              <a:t>is </a:t>
            </a:r>
            <a:r>
              <a:rPr lang="en-US" sz="2000" b="0" i="0" dirty="0" err="1">
                <a:solidFill>
                  <a:srgbClr val="800000"/>
                </a:solidFill>
              </a:rPr>
              <a:t>carbon+lithium+oxygen</a:t>
            </a:r>
            <a:r>
              <a:rPr lang="en-US" sz="2000" b="0" i="0" dirty="0">
                <a:solidFill>
                  <a:srgbClr val="800000"/>
                </a:solidFill>
              </a:rPr>
              <a:t> </a:t>
            </a:r>
            <a:r>
              <a:rPr lang="en-US" sz="2000" b="0" i="0" dirty="0" smtClean="0">
                <a:solidFill>
                  <a:srgbClr val="800000"/>
                </a:solidFill>
              </a:rPr>
              <a:t>composite     </a:t>
            </a:r>
          </a:p>
          <a:p>
            <a:pPr eaLnBrk="0" hangingPunct="0">
              <a:spcBef>
                <a:spcPts val="0"/>
              </a:spcBef>
            </a:pPr>
            <a:r>
              <a:rPr lang="en-US" sz="2000" b="0" i="0" dirty="0">
                <a:solidFill>
                  <a:srgbClr val="800000"/>
                </a:solidFill>
              </a:rPr>
              <a:t> </a:t>
            </a:r>
            <a:r>
              <a:rPr lang="en-US" sz="2000" b="0" i="0" dirty="0" smtClean="0">
                <a:solidFill>
                  <a:srgbClr val="800000"/>
                </a:solidFill>
              </a:rPr>
              <a:t>              (similar to NSTX PFCs)</a:t>
            </a:r>
          </a:p>
          <a:p>
            <a:pPr marL="342900" indent="-342900" eaLnBrk="0" hangingPunct="0">
              <a:spcBef>
                <a:spcPct val="20000"/>
              </a:spcBef>
              <a:buFont typeface="Arial" charset="0"/>
              <a:buChar char="•"/>
            </a:pPr>
            <a:r>
              <a:rPr lang="en-US" sz="2000" b="0" i="0" dirty="0" smtClean="0">
                <a:solidFill>
                  <a:srgbClr val="800000"/>
                </a:solidFill>
              </a:rPr>
              <a:t>Quantum</a:t>
            </a:r>
            <a:r>
              <a:rPr lang="en-US" sz="2000" b="0" i="0" dirty="0">
                <a:solidFill>
                  <a:srgbClr val="800000"/>
                </a:solidFill>
              </a:rPr>
              <a:t>-Classical Molecular Dynamics (QCMD) simulation calculates inter-atomic potentials and then simulates bombarding </a:t>
            </a:r>
            <a:r>
              <a:rPr lang="en-US" sz="2000" b="0" i="0" dirty="0" smtClean="0">
                <a:solidFill>
                  <a:srgbClr val="800000"/>
                </a:solidFill>
              </a:rPr>
              <a:t>ions</a:t>
            </a:r>
          </a:p>
          <a:p>
            <a:pPr marL="342900" indent="-342900" eaLnBrk="0" hangingPunct="0">
              <a:spcBef>
                <a:spcPct val="20000"/>
              </a:spcBef>
              <a:buFont typeface="Arial" charset="0"/>
              <a:buChar char="•"/>
            </a:pPr>
            <a:r>
              <a:rPr lang="en-US" sz="2000" b="0" i="0" dirty="0" smtClean="0">
                <a:solidFill>
                  <a:srgbClr val="800000"/>
                </a:solidFill>
              </a:rPr>
              <a:t>Predicts </a:t>
            </a:r>
            <a:r>
              <a:rPr lang="en-US" sz="2000" b="0" i="0" dirty="0">
                <a:solidFill>
                  <a:srgbClr val="800000"/>
                </a:solidFill>
              </a:rPr>
              <a:t>increased retention and reduced impurity </a:t>
            </a:r>
            <a:r>
              <a:rPr lang="en-US" sz="2000" b="0" i="0" dirty="0" smtClean="0">
                <a:solidFill>
                  <a:srgbClr val="800000"/>
                </a:solidFill>
              </a:rPr>
              <a:t>yield with composite PFC</a:t>
            </a:r>
          </a:p>
          <a:p>
            <a:pPr marL="800100" lvl="1" indent="-342900" eaLnBrk="0" hangingPunct="0">
              <a:spcBef>
                <a:spcPct val="20000"/>
              </a:spcBef>
              <a:buFont typeface="Arial" charset="0"/>
              <a:buChar char="•"/>
            </a:pPr>
            <a:r>
              <a:rPr lang="en-US" sz="1800" b="0" i="0" dirty="0" smtClean="0">
                <a:solidFill>
                  <a:schemeClr val="accent2"/>
                </a:solidFill>
              </a:rPr>
              <a:t>Qualitatively consistent with NSTX observations indicating reduced recycling with </a:t>
            </a:r>
            <a:r>
              <a:rPr lang="en-US" sz="1800" b="0" i="0" dirty="0" err="1" smtClean="0">
                <a:solidFill>
                  <a:schemeClr val="accent2"/>
                </a:solidFill>
              </a:rPr>
              <a:t>lithiated</a:t>
            </a:r>
            <a:r>
              <a:rPr lang="en-US" sz="1800" b="0" i="0" dirty="0" smtClean="0">
                <a:solidFill>
                  <a:schemeClr val="accent2"/>
                </a:solidFill>
              </a:rPr>
              <a:t>, graphite PFCs</a:t>
            </a:r>
            <a:endParaRPr lang="en-US" sz="1800" b="0" i="0" dirty="0">
              <a:solidFill>
                <a:schemeClr val="accent2"/>
              </a:solidFill>
            </a:endParaRPr>
          </a:p>
          <a:p>
            <a:pPr marL="342900" indent="-342900" eaLnBrk="0" hangingPunct="0">
              <a:spcBef>
                <a:spcPct val="20000"/>
              </a:spcBef>
              <a:buFont typeface="Arial" charset="0"/>
              <a:buChar char="•"/>
            </a:pPr>
            <a:endParaRPr lang="en-US" sz="2000" b="0" i="0" dirty="0" smtClean="0">
              <a:solidFill>
                <a:srgbClr val="800000"/>
              </a:solidFill>
              <a:latin typeface="Arial" charset="0"/>
              <a:ea typeface="ＭＳ Ｐゴシック" charset="0"/>
              <a:cs typeface="ＭＳ Ｐゴシック" charset="0"/>
            </a:endParaRP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914400"/>
            <a:ext cx="2386129" cy="31663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7848600" y="1981200"/>
            <a:ext cx="1099805" cy="461665"/>
          </a:xfrm>
          <a:prstGeom prst="rect">
            <a:avLst/>
          </a:prstGeom>
          <a:noFill/>
        </p:spPr>
        <p:txBody>
          <a:bodyPr wrap="none" rtlCol="0">
            <a:spAutoFit/>
          </a:bodyPr>
          <a:lstStyle/>
          <a:p>
            <a:r>
              <a:rPr lang="en-US" b="0" i="0" dirty="0" err="1">
                <a:solidFill>
                  <a:srgbClr val="3366FF"/>
                </a:solidFill>
              </a:rPr>
              <a:t>Krstic</a:t>
            </a:r>
            <a:r>
              <a:rPr lang="en-US" b="0" i="0" dirty="0">
                <a:solidFill>
                  <a:srgbClr val="3366FF"/>
                </a:solidFill>
              </a:rPr>
              <a:t> PRL </a:t>
            </a:r>
            <a:endParaRPr lang="en-US" b="0" i="0" dirty="0" smtClean="0">
              <a:solidFill>
                <a:srgbClr val="3366FF"/>
              </a:solidFill>
            </a:endParaRPr>
          </a:p>
          <a:p>
            <a:r>
              <a:rPr lang="en-US" b="0" i="0" dirty="0" smtClean="0">
                <a:solidFill>
                  <a:srgbClr val="3366FF"/>
                </a:solidFill>
              </a:rPr>
              <a:t>2013 (ORNL)</a:t>
            </a:r>
            <a:endParaRPr lang="en-US" b="0" i="0" dirty="0">
              <a:solidFill>
                <a:srgbClr val="3366FF"/>
              </a:solidFill>
            </a:endParaRPr>
          </a:p>
        </p:txBody>
      </p:sp>
      <p:grpSp>
        <p:nvGrpSpPr>
          <p:cNvPr id="8" name="Group 7"/>
          <p:cNvGrpSpPr/>
          <p:nvPr/>
        </p:nvGrpSpPr>
        <p:grpSpPr>
          <a:xfrm>
            <a:off x="5322824" y="4205461"/>
            <a:ext cx="3821176" cy="2386679"/>
            <a:chOff x="5334000" y="4214920"/>
            <a:chExt cx="3821176" cy="2386679"/>
          </a:xfrm>
        </p:grpSpPr>
        <p:pic>
          <p:nvPicPr>
            <p:cNvPr id="9"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34000" y="4214920"/>
              <a:ext cx="3657600" cy="21191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7848600" y="6324600"/>
              <a:ext cx="1306576" cy="276999"/>
            </a:xfrm>
            <a:prstGeom prst="rect">
              <a:avLst/>
            </a:prstGeom>
            <a:noFill/>
          </p:spPr>
          <p:txBody>
            <a:bodyPr wrap="none" rtlCol="0">
              <a:spAutoFit/>
            </a:bodyPr>
            <a:lstStyle/>
            <a:p>
              <a:r>
                <a:rPr lang="en-US" b="0" i="0" dirty="0" err="1" smtClean="0">
                  <a:solidFill>
                    <a:srgbClr val="3366FF"/>
                  </a:solidFill>
                </a:rPr>
                <a:t>Canik</a:t>
              </a:r>
              <a:r>
                <a:rPr lang="en-US" b="0" i="0" dirty="0" smtClean="0">
                  <a:solidFill>
                    <a:srgbClr val="3366FF"/>
                  </a:solidFill>
                </a:rPr>
                <a:t> JNM 2011</a:t>
              </a:r>
              <a:endParaRPr lang="en-US" b="0" i="0" dirty="0">
                <a:solidFill>
                  <a:srgbClr val="3366FF"/>
                </a:solidFill>
              </a:endParaRPr>
            </a:p>
          </p:txBody>
        </p:sp>
        <p:sp>
          <p:nvSpPr>
            <p:cNvPr id="11" name="TextBox 10"/>
            <p:cNvSpPr txBox="1"/>
            <p:nvPr/>
          </p:nvSpPr>
          <p:spPr>
            <a:xfrm>
              <a:off x="6477000" y="5143660"/>
              <a:ext cx="958019" cy="276999"/>
            </a:xfrm>
            <a:prstGeom prst="rect">
              <a:avLst/>
            </a:prstGeom>
            <a:noFill/>
          </p:spPr>
          <p:txBody>
            <a:bodyPr wrap="none" rtlCol="0">
              <a:spAutoFit/>
            </a:bodyPr>
            <a:lstStyle/>
            <a:p>
              <a:r>
                <a:rPr lang="en-US" dirty="0" smtClean="0">
                  <a:solidFill>
                    <a:schemeClr val="tx1"/>
                  </a:solidFill>
                </a:rPr>
                <a:t>Exp. Value</a:t>
              </a:r>
              <a:endParaRPr lang="en-US" dirty="0">
                <a:solidFill>
                  <a:schemeClr val="tx1"/>
                </a:solidFill>
              </a:endParaRPr>
            </a:p>
          </p:txBody>
        </p:sp>
        <p:sp>
          <p:nvSpPr>
            <p:cNvPr id="12" name="TextBox 11"/>
            <p:cNvSpPr txBox="1"/>
            <p:nvPr/>
          </p:nvSpPr>
          <p:spPr>
            <a:xfrm>
              <a:off x="6359083" y="5438001"/>
              <a:ext cx="738979" cy="276999"/>
            </a:xfrm>
            <a:prstGeom prst="rect">
              <a:avLst/>
            </a:prstGeom>
            <a:noFill/>
          </p:spPr>
          <p:txBody>
            <a:bodyPr wrap="none" rtlCol="0">
              <a:spAutoFit/>
            </a:bodyPr>
            <a:lstStyle/>
            <a:p>
              <a:r>
                <a:rPr lang="en-US" dirty="0" smtClean="0">
                  <a:solidFill>
                    <a:srgbClr val="FF0000"/>
                  </a:solidFill>
                </a:rPr>
                <a:t>SOLPS </a:t>
              </a:r>
              <a:endParaRPr lang="en-US" dirty="0">
                <a:solidFill>
                  <a:srgbClr val="FF0000"/>
                </a:solidFill>
              </a:endParaRPr>
            </a:p>
          </p:txBody>
        </p:sp>
        <p:sp>
          <p:nvSpPr>
            <p:cNvPr id="13" name="TextBox 12"/>
            <p:cNvSpPr txBox="1"/>
            <p:nvPr/>
          </p:nvSpPr>
          <p:spPr>
            <a:xfrm>
              <a:off x="5791200" y="6047601"/>
              <a:ext cx="3200400" cy="276999"/>
            </a:xfrm>
            <a:prstGeom prst="rect">
              <a:avLst/>
            </a:prstGeom>
            <a:solidFill>
              <a:schemeClr val="bg1"/>
            </a:solidFill>
          </p:spPr>
          <p:txBody>
            <a:bodyPr wrap="square" rtlCol="0">
              <a:spAutoFit/>
            </a:bodyPr>
            <a:lstStyle/>
            <a:p>
              <a:pPr algn="ctr"/>
              <a:r>
                <a:rPr lang="en-US" i="0" dirty="0" smtClean="0">
                  <a:solidFill>
                    <a:schemeClr val="tx1"/>
                  </a:solidFill>
                </a:rPr>
                <a:t>Divertor Recycling</a:t>
              </a:r>
              <a:endParaRPr lang="en-US" i="0" dirty="0">
                <a:solidFill>
                  <a:schemeClr val="tx1"/>
                </a:solidFill>
              </a:endParaRPr>
            </a:p>
          </p:txBody>
        </p:sp>
      </p:grpSp>
    </p:spTree>
    <p:extLst>
      <p:ext uri="{BB962C8B-B14F-4D97-AF65-F5344CB8AC3E}">
        <p14:creationId xmlns="" xmlns:p14="http://schemas.microsoft.com/office/powerpoint/2010/main" val="58737208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lvl="0"/>
            <a:r>
              <a:rPr lang="en-US" sz="2000" dirty="0" smtClean="0">
                <a:solidFill>
                  <a:srgbClr val="3333CC"/>
                </a:solidFill>
                <a:latin typeface="Arial" charset="0"/>
                <a:ea typeface="ＭＳ Ｐゴシック" charset="0"/>
                <a:cs typeface="ＭＳ Ｐゴシック" charset="0"/>
              </a:rPr>
              <a:t>5. </a:t>
            </a:r>
            <a:r>
              <a:rPr lang="en-US" sz="2000" dirty="0">
                <a:cs typeface="Calibri" pitchFamily="34" charset="0"/>
              </a:rPr>
              <a:t>Begin to assess high-Z PFCs + liquid lithium to develop high-duty-factor integrated PMI solutions for next-</a:t>
            </a:r>
            <a:r>
              <a:rPr lang="en-US" sz="2000" dirty="0" smtClean="0">
                <a:cs typeface="Calibri" pitchFamily="34" charset="0"/>
              </a:rPr>
              <a:t>steps (cont’d)</a:t>
            </a:r>
            <a:endParaRPr lang="en-US" sz="2000" dirty="0">
              <a:latin typeface="Arial" charset="0"/>
              <a:ea typeface="ＭＳ Ｐゴシック" charset="0"/>
              <a:cs typeface="ＭＳ Ｐゴシック" charset="0"/>
            </a:endParaRPr>
          </a:p>
        </p:txBody>
      </p:sp>
      <p:sp>
        <p:nvSpPr>
          <p:cNvPr id="19459"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17</a:t>
            </a:fld>
            <a:endParaRPr lang="en-US" sz="900" b="1" i="0" smtClean="0">
              <a:solidFill>
                <a:srgbClr val="3333CC"/>
              </a:solidFill>
              <a:latin typeface="Arial" charset="0"/>
            </a:endParaRPr>
          </a:p>
        </p:txBody>
      </p:sp>
      <p:sp>
        <p:nvSpPr>
          <p:cNvPr id="19460" name="Content Placeholder 2"/>
          <p:cNvSpPr>
            <a:spLocks/>
          </p:cNvSpPr>
          <p:nvPr/>
        </p:nvSpPr>
        <p:spPr bwMode="auto">
          <a:xfrm>
            <a:off x="0" y="1247775"/>
            <a:ext cx="4267200" cy="484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r>
              <a:rPr lang="en-US" sz="2000" i="0" dirty="0">
                <a:solidFill>
                  <a:srgbClr val="800000"/>
                </a:solidFill>
              </a:rPr>
              <a:t>Analytical modeling predicts free-surface liquid metal stability against </a:t>
            </a:r>
            <a:r>
              <a:rPr lang="en-US" sz="2000" i="0" dirty="0" smtClean="0">
                <a:solidFill>
                  <a:srgbClr val="800000"/>
                </a:solidFill>
              </a:rPr>
              <a:t>ejection</a:t>
            </a:r>
          </a:p>
          <a:p>
            <a:pPr marL="342900" indent="-342900" eaLnBrk="0" hangingPunct="0">
              <a:spcBef>
                <a:spcPct val="20000"/>
              </a:spcBef>
              <a:buFont typeface="Arial" charset="0"/>
              <a:buChar char="•"/>
            </a:pPr>
            <a:r>
              <a:rPr lang="en-US" sz="2000" b="0" i="0" dirty="0" smtClean="0">
                <a:solidFill>
                  <a:srgbClr val="800000"/>
                </a:solidFill>
              </a:rPr>
              <a:t>Linear </a:t>
            </a:r>
            <a:r>
              <a:rPr lang="en-US" sz="2000" b="0" i="0" dirty="0">
                <a:solidFill>
                  <a:srgbClr val="800000"/>
                </a:solidFill>
              </a:rPr>
              <a:t>stability of Raleigh-Taylor droplet formation from </a:t>
            </a:r>
            <a:r>
              <a:rPr lang="en-US" sz="2000" b="0" i="0" dirty="0" err="1">
                <a:solidFill>
                  <a:srgbClr val="800000"/>
                </a:solidFill>
              </a:rPr>
              <a:t>JxB</a:t>
            </a:r>
            <a:r>
              <a:rPr lang="en-US" sz="2000" b="0" i="0" dirty="0">
                <a:solidFill>
                  <a:srgbClr val="800000"/>
                </a:solidFill>
              </a:rPr>
              <a:t> ejection forces </a:t>
            </a:r>
            <a:r>
              <a:rPr lang="en-US" sz="2000" b="0" i="0" dirty="0" smtClean="0">
                <a:solidFill>
                  <a:srgbClr val="800000"/>
                </a:solidFill>
              </a:rPr>
              <a:t>analyzed</a:t>
            </a:r>
          </a:p>
          <a:p>
            <a:pPr marL="342900" indent="-342900" eaLnBrk="0" hangingPunct="0">
              <a:spcBef>
                <a:spcPct val="20000"/>
              </a:spcBef>
              <a:buFont typeface="Arial" charset="0"/>
              <a:buChar char="•"/>
            </a:pPr>
            <a:r>
              <a:rPr lang="en-US" sz="2000" b="0" i="0" dirty="0" smtClean="0">
                <a:solidFill>
                  <a:srgbClr val="800000"/>
                </a:solidFill>
              </a:rPr>
              <a:t>Predicts </a:t>
            </a:r>
            <a:r>
              <a:rPr lang="en-US" sz="2000" b="0" i="0" dirty="0">
                <a:solidFill>
                  <a:srgbClr val="800000"/>
                </a:solidFill>
              </a:rPr>
              <a:t>stable operation with the use of porous materials and thin-layers of liquid </a:t>
            </a:r>
            <a:r>
              <a:rPr lang="en-US" sz="2000" b="0" i="0" dirty="0" smtClean="0">
                <a:solidFill>
                  <a:srgbClr val="800000"/>
                </a:solidFill>
              </a:rPr>
              <a:t>metal</a:t>
            </a:r>
          </a:p>
          <a:p>
            <a:pPr marL="342900" indent="-342900" eaLnBrk="0" hangingPunct="0">
              <a:spcBef>
                <a:spcPct val="20000"/>
              </a:spcBef>
              <a:buFont typeface="Arial" charset="0"/>
              <a:buChar char="•"/>
            </a:pPr>
            <a:r>
              <a:rPr lang="en-US" sz="2000" b="0" i="0" dirty="0" smtClean="0">
                <a:solidFill>
                  <a:srgbClr val="800000"/>
                </a:solidFill>
              </a:rPr>
              <a:t>Consistent </a:t>
            </a:r>
            <a:r>
              <a:rPr lang="en-US" sz="2000" b="0" i="0" dirty="0">
                <a:solidFill>
                  <a:srgbClr val="800000"/>
                </a:solidFill>
              </a:rPr>
              <a:t>with </a:t>
            </a:r>
            <a:r>
              <a:rPr lang="en-US" sz="2000" b="0" i="0" dirty="0" smtClean="0">
                <a:solidFill>
                  <a:srgbClr val="800000"/>
                </a:solidFill>
              </a:rPr>
              <a:t>NSTX LLD </a:t>
            </a:r>
            <a:r>
              <a:rPr lang="en-US" sz="2000" b="0" i="0" dirty="0">
                <a:solidFill>
                  <a:srgbClr val="800000"/>
                </a:solidFill>
              </a:rPr>
              <a:t>experiments indicating no ejection events during 2010 run </a:t>
            </a:r>
            <a:r>
              <a:rPr lang="en-US" sz="2000" b="0" i="0" dirty="0" smtClean="0">
                <a:solidFill>
                  <a:srgbClr val="800000"/>
                </a:solidFill>
              </a:rPr>
              <a:t>campaign</a:t>
            </a:r>
          </a:p>
          <a:p>
            <a:pPr marL="800100" lvl="1" indent="-342900" eaLnBrk="0" hangingPunct="0">
              <a:spcBef>
                <a:spcPct val="20000"/>
              </a:spcBef>
              <a:buFont typeface="Arial" charset="0"/>
              <a:buChar char="•"/>
            </a:pPr>
            <a:r>
              <a:rPr lang="en-US" sz="1800" b="0" i="0" dirty="0" smtClean="0">
                <a:solidFill>
                  <a:schemeClr val="accent2"/>
                </a:solidFill>
              </a:rPr>
              <a:t>Ejection events observed on DIII-D, however</a:t>
            </a:r>
            <a:endParaRPr lang="en-US" sz="1800" b="0" i="0" dirty="0">
              <a:solidFill>
                <a:schemeClr val="accent2"/>
              </a:solidFill>
            </a:endParaRPr>
          </a:p>
          <a:p>
            <a:pPr marL="342900" indent="-342900" eaLnBrk="0" hangingPunct="0">
              <a:spcBef>
                <a:spcPct val="20000"/>
              </a:spcBef>
              <a:buFont typeface="Arial" charset="0"/>
              <a:buChar char="•"/>
            </a:pPr>
            <a:endParaRPr lang="en-US" sz="2000" b="0" i="0" dirty="0" smtClean="0">
              <a:solidFill>
                <a:srgbClr val="800000"/>
              </a:solidFill>
              <a:latin typeface="Arial" charset="0"/>
              <a:ea typeface="ＭＳ Ｐゴシック" charset="0"/>
              <a:cs typeface="ＭＳ Ｐゴシック"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3352800"/>
            <a:ext cx="4572000" cy="3200400"/>
          </a:xfrm>
          <a:prstGeom prst="rect">
            <a:avLst/>
          </a:prstGeom>
        </p:spPr>
      </p:pic>
      <p:pic>
        <p:nvPicPr>
          <p:cNvPr id="7" name="Picture 3"/>
          <p:cNvPicPr>
            <a:picLocks noChangeAspect="1" noChangeArrowheads="1"/>
          </p:cNvPicPr>
          <p:nvPr/>
        </p:nvPicPr>
        <p:blipFill>
          <a:blip r:embed="rId4" cstate="print"/>
          <a:srcRect/>
          <a:stretch>
            <a:fillRect/>
          </a:stretch>
        </p:blipFill>
        <p:spPr bwMode="auto">
          <a:xfrm>
            <a:off x="5557838" y="2935288"/>
            <a:ext cx="1398587" cy="549275"/>
          </a:xfrm>
          <a:prstGeom prst="rect">
            <a:avLst/>
          </a:prstGeom>
          <a:noFill/>
          <a:ln w="9525">
            <a:noFill/>
            <a:round/>
            <a:headEnd/>
            <a:tailEnd/>
          </a:ln>
        </p:spPr>
      </p:pic>
      <p:sp>
        <p:nvSpPr>
          <p:cNvPr id="9" name="Text Box 5"/>
          <p:cNvSpPr txBox="1">
            <a:spLocks noChangeArrowheads="1"/>
          </p:cNvSpPr>
          <p:nvPr/>
        </p:nvSpPr>
        <p:spPr bwMode="auto">
          <a:xfrm>
            <a:off x="7023100" y="2990850"/>
            <a:ext cx="1831975" cy="490538"/>
          </a:xfrm>
          <a:prstGeom prst="rect">
            <a:avLst/>
          </a:prstGeom>
          <a:noFill/>
          <a:ln w="9525">
            <a:noFill/>
            <a:round/>
            <a:headEnd/>
            <a:tailEnd/>
          </a:ln>
        </p:spPr>
        <p:txBody>
          <a:bodyPr lIns="90000" tIns="45000" rIns="90000" bIns="45000"/>
          <a:lstStyle/>
          <a:p>
            <a:pPr>
              <a:tabLst>
                <a:tab pos="723900" algn="l"/>
                <a:tab pos="1447800" algn="l"/>
              </a:tabLst>
            </a:pPr>
            <a:r>
              <a:rPr lang="en-US" sz="1400">
                <a:solidFill>
                  <a:srgbClr val="000000"/>
                </a:solidFill>
              </a:rPr>
              <a:t>For the fastest growing modes</a:t>
            </a:r>
          </a:p>
        </p:txBody>
      </p:sp>
      <p:grpSp>
        <p:nvGrpSpPr>
          <p:cNvPr id="2" name="Group 1"/>
          <p:cNvGrpSpPr/>
          <p:nvPr/>
        </p:nvGrpSpPr>
        <p:grpSpPr>
          <a:xfrm>
            <a:off x="6538913" y="990600"/>
            <a:ext cx="1309687" cy="1828800"/>
            <a:chOff x="7808913" y="990600"/>
            <a:chExt cx="1309687" cy="1828800"/>
          </a:xfrm>
        </p:grpSpPr>
        <p:pic>
          <p:nvPicPr>
            <p:cNvPr id="11" name="Picture 11"/>
            <p:cNvPicPr>
              <a:picLocks noChangeAspect="1" noChangeArrowheads="1"/>
            </p:cNvPicPr>
            <p:nvPr/>
          </p:nvPicPr>
          <p:blipFill>
            <a:blip r:embed="rId5" cstate="print"/>
            <a:srcRect/>
            <a:stretch>
              <a:fillRect/>
            </a:stretch>
          </p:blipFill>
          <p:spPr bwMode="auto">
            <a:xfrm>
              <a:off x="7808913" y="990600"/>
              <a:ext cx="1298575" cy="1828800"/>
            </a:xfrm>
            <a:prstGeom prst="rect">
              <a:avLst/>
            </a:prstGeom>
            <a:noFill/>
            <a:ln w="9525">
              <a:noFill/>
              <a:round/>
              <a:headEnd/>
              <a:tailEnd/>
            </a:ln>
          </p:spPr>
        </p:pic>
        <p:sp>
          <p:nvSpPr>
            <p:cNvPr id="12" name="Text Box 12"/>
            <p:cNvSpPr txBox="1">
              <a:spLocks noChangeArrowheads="1"/>
            </p:cNvSpPr>
            <p:nvPr/>
          </p:nvSpPr>
          <p:spPr bwMode="auto">
            <a:xfrm>
              <a:off x="8415338" y="2393950"/>
              <a:ext cx="703262" cy="268288"/>
            </a:xfrm>
            <a:prstGeom prst="rect">
              <a:avLst/>
            </a:prstGeom>
            <a:noFill/>
            <a:ln w="9525">
              <a:noFill/>
              <a:round/>
              <a:headEnd/>
              <a:tailEnd/>
            </a:ln>
          </p:spPr>
          <p:txBody>
            <a:bodyPr wrap="none" lIns="90000" tIns="45000" rIns="90000" bIns="45000"/>
            <a:lstStyle/>
            <a:p>
              <a:r>
                <a:rPr lang="en-US" sz="1200">
                  <a:solidFill>
                    <a:srgbClr val="000000"/>
                  </a:solidFill>
                </a:rPr>
                <a:t>100 </a:t>
              </a:r>
              <a:r>
                <a:rPr lang="en-US" sz="1200">
                  <a:solidFill>
                    <a:srgbClr val="000000"/>
                  </a:solidFill>
                  <a:latin typeface="DejaVu Sans" charset="0"/>
                  <a:ea typeface="DejaVu Sans" charset="0"/>
                  <a:cs typeface="DejaVu Sans" charset="0"/>
                </a:rPr>
                <a:t>μ</a:t>
              </a:r>
              <a:r>
                <a:rPr lang="en-US" sz="1200">
                  <a:solidFill>
                    <a:srgbClr val="000000"/>
                  </a:solidFill>
                </a:rPr>
                <a:t>m</a:t>
              </a:r>
            </a:p>
          </p:txBody>
        </p:sp>
        <p:sp>
          <p:nvSpPr>
            <p:cNvPr id="13" name="Line 13"/>
            <p:cNvSpPr>
              <a:spLocks noChangeShapeType="1"/>
            </p:cNvSpPr>
            <p:nvPr/>
          </p:nvSpPr>
          <p:spPr bwMode="auto">
            <a:xfrm>
              <a:off x="8615363" y="2711450"/>
              <a:ext cx="457200" cy="1588"/>
            </a:xfrm>
            <a:prstGeom prst="line">
              <a:avLst/>
            </a:prstGeom>
            <a:noFill/>
            <a:ln w="128160">
              <a:solidFill>
                <a:srgbClr val="0000FF"/>
              </a:solidFill>
              <a:round/>
              <a:headEnd/>
              <a:tailEnd/>
            </a:ln>
          </p:spPr>
          <p:txBody>
            <a:bodyPr/>
            <a:lstStyle/>
            <a:p>
              <a:endParaRPr lang="en-US"/>
            </a:p>
          </p:txBody>
        </p:sp>
      </p:grpSp>
      <p:sp>
        <p:nvSpPr>
          <p:cNvPr id="14" name="Text Box 14"/>
          <p:cNvSpPr txBox="1">
            <a:spLocks noChangeArrowheads="1"/>
          </p:cNvSpPr>
          <p:nvPr/>
        </p:nvSpPr>
        <p:spPr bwMode="auto">
          <a:xfrm>
            <a:off x="12700" y="6248400"/>
            <a:ext cx="4787900" cy="260350"/>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Lst>
            </a:pPr>
            <a:r>
              <a:rPr lang="en-US" sz="1200" dirty="0" err="1">
                <a:solidFill>
                  <a:srgbClr val="000000"/>
                </a:solidFill>
              </a:rPr>
              <a:t>Jaworski</a:t>
            </a:r>
            <a:r>
              <a:rPr lang="en-US" sz="1200" dirty="0">
                <a:solidFill>
                  <a:srgbClr val="000000"/>
                </a:solidFill>
              </a:rPr>
              <a:t> </a:t>
            </a:r>
            <a:r>
              <a:rPr lang="en-US" sz="1200" b="1" dirty="0">
                <a:solidFill>
                  <a:srgbClr val="000000"/>
                </a:solidFill>
              </a:rPr>
              <a:t>JNM</a:t>
            </a:r>
            <a:r>
              <a:rPr lang="en-US" sz="1200" dirty="0">
                <a:solidFill>
                  <a:srgbClr val="000000"/>
                </a:solidFill>
              </a:rPr>
              <a:t> 2011, </a:t>
            </a:r>
            <a:r>
              <a:rPr lang="en-US" sz="1200" dirty="0" err="1">
                <a:solidFill>
                  <a:srgbClr val="000000"/>
                </a:solidFill>
              </a:rPr>
              <a:t>Jaworski</a:t>
            </a:r>
            <a:r>
              <a:rPr lang="en-US" sz="1200" dirty="0">
                <a:solidFill>
                  <a:srgbClr val="000000"/>
                </a:solidFill>
              </a:rPr>
              <a:t> IAEA FEC 2012, Whyte </a:t>
            </a:r>
            <a:r>
              <a:rPr lang="en-US" sz="1200" b="1" dirty="0">
                <a:solidFill>
                  <a:srgbClr val="000000"/>
                </a:solidFill>
              </a:rPr>
              <a:t>FED</a:t>
            </a:r>
            <a:r>
              <a:rPr lang="en-US" sz="1200" dirty="0">
                <a:solidFill>
                  <a:srgbClr val="000000"/>
                </a:solidFill>
              </a:rPr>
              <a:t> </a:t>
            </a:r>
            <a:r>
              <a:rPr lang="en-US" sz="1200" dirty="0" smtClean="0">
                <a:solidFill>
                  <a:srgbClr val="000000"/>
                </a:solidFill>
              </a:rPr>
              <a:t>2004</a:t>
            </a:r>
            <a:endParaRPr lang="en-US" sz="1200" dirty="0">
              <a:solidFill>
                <a:srgbClr val="000000"/>
              </a:solidFill>
            </a:endParaRPr>
          </a:p>
        </p:txBody>
      </p:sp>
    </p:spTree>
    <p:extLst>
      <p:ext uri="{BB962C8B-B14F-4D97-AF65-F5344CB8AC3E}">
        <p14:creationId xmlns="" xmlns:p14="http://schemas.microsoft.com/office/powerpoint/2010/main" val="23513991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lvl="0"/>
            <a:r>
              <a:rPr lang="en-US" sz="2800" dirty="0" smtClean="0">
                <a:solidFill>
                  <a:srgbClr val="3333CC"/>
                </a:solidFill>
                <a:latin typeface="Arial" charset="0"/>
                <a:ea typeface="ＭＳ Ｐゴシック" charset="0"/>
                <a:cs typeface="ＭＳ Ｐゴシック" charset="0"/>
              </a:rPr>
              <a:t>Theory Plans for Goal 5</a:t>
            </a:r>
            <a:endParaRPr lang="en-US" sz="2800" dirty="0">
              <a:latin typeface="Arial" charset="0"/>
              <a:ea typeface="ＭＳ Ｐゴシック" charset="0"/>
              <a:cs typeface="ＭＳ Ｐゴシック" charset="0"/>
            </a:endParaRPr>
          </a:p>
        </p:txBody>
      </p:sp>
      <p:sp>
        <p:nvSpPr>
          <p:cNvPr id="19459"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18</a:t>
            </a:fld>
            <a:endParaRPr lang="en-US" sz="900" b="1" i="0" smtClean="0">
              <a:solidFill>
                <a:srgbClr val="3333CC"/>
              </a:solidFill>
              <a:latin typeface="Arial" charset="0"/>
            </a:endParaRPr>
          </a:p>
        </p:txBody>
      </p:sp>
      <p:sp>
        <p:nvSpPr>
          <p:cNvPr id="19460" name="Content Placeholder 2"/>
          <p:cNvSpPr>
            <a:spLocks/>
          </p:cNvSpPr>
          <p:nvPr/>
        </p:nvSpPr>
        <p:spPr bwMode="auto">
          <a:xfrm>
            <a:off x="152400" y="1247775"/>
            <a:ext cx="8534400" cy="477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a:buChar char="•"/>
            </a:pPr>
            <a:r>
              <a:rPr lang="en-US" sz="2000" b="0" i="0" dirty="0" smtClean="0">
                <a:solidFill>
                  <a:srgbClr val="800000"/>
                </a:solidFill>
              </a:rPr>
              <a:t>There is a relatively new, interdisciplinary effort at PPPL, involving a developing collaboration with colleagues in academic Departments (including science, engineering and applied math) at Princeton University as well as other institutions. The goals of this program are:</a:t>
            </a:r>
          </a:p>
          <a:p>
            <a:pPr lvl="1">
              <a:defRPr/>
            </a:pPr>
            <a:endParaRPr lang="en-US" sz="1800" b="0" i="0" dirty="0" smtClean="0">
              <a:solidFill>
                <a:srgbClr val="0000FF"/>
              </a:solidFill>
            </a:endParaRPr>
          </a:p>
          <a:p>
            <a:pPr lvl="1">
              <a:defRPr/>
            </a:pPr>
            <a:r>
              <a:rPr lang="en-US" sz="1800" b="0" i="0" dirty="0" smtClean="0">
                <a:solidFill>
                  <a:srgbClr val="0000FF"/>
                </a:solidFill>
              </a:rPr>
              <a:t>– To investigate the mechanisms </a:t>
            </a:r>
            <a:r>
              <a:rPr lang="en-US" sz="1800" b="0" i="0" dirty="0">
                <a:solidFill>
                  <a:srgbClr val="0000FF"/>
                </a:solidFill>
              </a:rPr>
              <a:t>of D retention in </a:t>
            </a:r>
            <a:r>
              <a:rPr lang="en-US" sz="1800" b="0" i="0" dirty="0" err="1">
                <a:solidFill>
                  <a:srgbClr val="0000FF"/>
                </a:solidFill>
              </a:rPr>
              <a:t>lithiated</a:t>
            </a:r>
            <a:r>
              <a:rPr lang="en-US" sz="1800" b="0" i="0" dirty="0">
                <a:solidFill>
                  <a:srgbClr val="0000FF"/>
                </a:solidFill>
              </a:rPr>
              <a:t> </a:t>
            </a:r>
            <a:r>
              <a:rPr lang="en-US" sz="1800" b="0" i="0" dirty="0" smtClean="0">
                <a:solidFill>
                  <a:srgbClr val="0000FF"/>
                </a:solidFill>
              </a:rPr>
              <a:t>PFCs, which </a:t>
            </a:r>
            <a:r>
              <a:rPr lang="en-US" sz="1800" b="0" i="0" dirty="0">
                <a:solidFill>
                  <a:srgbClr val="0000FF"/>
                </a:solidFill>
              </a:rPr>
              <a:t>is fundamental to the plasma performance improvements seen in many </a:t>
            </a:r>
            <a:r>
              <a:rPr lang="en-US" sz="1800" b="0" i="0" dirty="0" err="1">
                <a:solidFill>
                  <a:srgbClr val="0000FF"/>
                </a:solidFill>
              </a:rPr>
              <a:t>tokamaks</a:t>
            </a:r>
            <a:r>
              <a:rPr lang="en-US" sz="1800" b="0" i="0" dirty="0">
                <a:solidFill>
                  <a:srgbClr val="0000FF"/>
                </a:solidFill>
              </a:rPr>
              <a:t> around the world including NSTX. </a:t>
            </a:r>
            <a:endParaRPr lang="en-US" sz="1800" b="0" i="0" dirty="0" smtClean="0">
              <a:solidFill>
                <a:srgbClr val="0000FF"/>
              </a:solidFill>
            </a:endParaRPr>
          </a:p>
          <a:p>
            <a:pPr lvl="1">
              <a:defRPr/>
            </a:pPr>
            <a:endParaRPr lang="en-US" sz="1800" b="0" i="0" dirty="0" smtClean="0">
              <a:solidFill>
                <a:srgbClr val="0000FF"/>
              </a:solidFill>
            </a:endParaRPr>
          </a:p>
          <a:p>
            <a:pPr lvl="1">
              <a:defRPr/>
            </a:pPr>
            <a:r>
              <a:rPr lang="en-US" sz="1800" b="0" i="0" dirty="0" smtClean="0">
                <a:solidFill>
                  <a:srgbClr val="0000FF"/>
                </a:solidFill>
              </a:rPr>
              <a:t>– To investigate the </a:t>
            </a:r>
            <a:r>
              <a:rPr lang="en-US" sz="1800" b="0" i="0" dirty="0">
                <a:solidFill>
                  <a:srgbClr val="0000FF"/>
                </a:solidFill>
              </a:rPr>
              <a:t>nature of lithium wetting of metals and stainless </a:t>
            </a:r>
            <a:r>
              <a:rPr lang="en-US" sz="1800" b="0" i="0" dirty="0" smtClean="0">
                <a:solidFill>
                  <a:srgbClr val="0000FF"/>
                </a:solidFill>
              </a:rPr>
              <a:t>steel, which is </a:t>
            </a:r>
            <a:r>
              <a:rPr lang="en-US" sz="1800" b="0" i="0" dirty="0">
                <a:solidFill>
                  <a:srgbClr val="0000FF"/>
                </a:solidFill>
              </a:rPr>
              <a:t>is fundamental to developing lithium coated PFCs for use in long pulse fusion devices including NSTX-U</a:t>
            </a:r>
            <a:r>
              <a:rPr lang="en-US" sz="1800" b="0" i="0" dirty="0" smtClean="0">
                <a:solidFill>
                  <a:srgbClr val="0000FF"/>
                </a:solidFill>
              </a:rPr>
              <a:t>.</a:t>
            </a:r>
          </a:p>
          <a:p>
            <a:pPr lvl="1">
              <a:defRPr/>
            </a:pPr>
            <a:endParaRPr lang="en-US" sz="1800" b="0" i="0" dirty="0" smtClean="0">
              <a:solidFill>
                <a:srgbClr val="0000FF"/>
              </a:solidFill>
            </a:endParaRPr>
          </a:p>
          <a:p>
            <a:pPr lvl="1">
              <a:defRPr/>
            </a:pPr>
            <a:r>
              <a:rPr lang="en-US" sz="1800" b="0" i="0" dirty="0" smtClean="0">
                <a:solidFill>
                  <a:srgbClr val="0000FF"/>
                </a:solidFill>
              </a:rPr>
              <a:t>– The long-term ambition is to develop liquid PFCs as a revolutionary alternative to solid PFCs such as tungsten. </a:t>
            </a:r>
            <a:endParaRPr lang="en-US" sz="2000" b="0" i="0" dirty="0">
              <a:solidFill>
                <a:srgbClr val="800000"/>
              </a:solidFill>
            </a:endParaRPr>
          </a:p>
          <a:p>
            <a:pPr marL="342900" indent="-342900" eaLnBrk="0" hangingPunct="0">
              <a:spcBef>
                <a:spcPct val="20000"/>
              </a:spcBef>
              <a:buFont typeface="Arial"/>
              <a:buChar char="•"/>
            </a:pPr>
            <a:endParaRPr lang="en-US" sz="2000" b="0" i="0" dirty="0" smtClean="0">
              <a:solidFill>
                <a:srgbClr val="800000"/>
              </a:solidFill>
            </a:endParaRPr>
          </a:p>
          <a:p>
            <a:pPr marL="342900" indent="-342900" eaLnBrk="0" hangingPunct="0">
              <a:spcBef>
                <a:spcPct val="20000"/>
              </a:spcBef>
              <a:buFont typeface="Arial"/>
              <a:buChar char="•"/>
            </a:pPr>
            <a:r>
              <a:rPr lang="en-US" sz="2000" b="0" i="0" dirty="0" smtClean="0">
                <a:solidFill>
                  <a:srgbClr val="800000"/>
                </a:solidFill>
              </a:rPr>
              <a:t>DEGAS2/XGC0/1 validation as input to fluid codes UEDGE, SOLPS</a:t>
            </a:r>
            <a:endParaRPr lang="en-US" sz="2000" b="0" i="0" dirty="0" smtClean="0">
              <a:solidFill>
                <a:srgbClr val="800000"/>
              </a:solidFill>
              <a:latin typeface="Arial" charset="0"/>
              <a:ea typeface="ＭＳ Ｐゴシック" charset="0"/>
              <a:cs typeface="ＭＳ Ｐゴシック" charset="0"/>
            </a:endParaRPr>
          </a:p>
        </p:txBody>
      </p:sp>
    </p:spTree>
    <p:extLst>
      <p:ext uri="{BB962C8B-B14F-4D97-AF65-F5344CB8AC3E}">
        <p14:creationId xmlns="" xmlns:p14="http://schemas.microsoft.com/office/powerpoint/2010/main" val="62165385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lvl="0"/>
            <a:r>
              <a:rPr lang="en-US" sz="2800" dirty="0" smtClean="0">
                <a:solidFill>
                  <a:srgbClr val="3333CC"/>
                </a:solidFill>
                <a:latin typeface="Arial" charset="0"/>
                <a:ea typeface="ＭＳ Ｐゴシック" charset="0"/>
                <a:cs typeface="ＭＳ Ｐゴシック" charset="0"/>
              </a:rPr>
              <a:t>Summary</a:t>
            </a:r>
            <a:endParaRPr lang="en-US" sz="2800" dirty="0">
              <a:latin typeface="Arial" charset="0"/>
              <a:ea typeface="ＭＳ Ｐゴシック" charset="0"/>
              <a:cs typeface="ＭＳ Ｐゴシック" charset="0"/>
            </a:endParaRPr>
          </a:p>
        </p:txBody>
      </p:sp>
      <p:sp>
        <p:nvSpPr>
          <p:cNvPr id="19459"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19</a:t>
            </a:fld>
            <a:endParaRPr lang="en-US" sz="900" b="1" i="0" smtClean="0">
              <a:solidFill>
                <a:srgbClr val="3333CC"/>
              </a:solidFill>
              <a:latin typeface="Arial" charset="0"/>
            </a:endParaRPr>
          </a:p>
        </p:txBody>
      </p:sp>
      <p:sp>
        <p:nvSpPr>
          <p:cNvPr id="19460" name="Content Placeholder 2"/>
          <p:cNvSpPr>
            <a:spLocks/>
          </p:cNvSpPr>
          <p:nvPr/>
        </p:nvSpPr>
        <p:spPr bwMode="auto">
          <a:xfrm>
            <a:off x="152400" y="1247775"/>
            <a:ext cx="8763000" cy="477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r>
              <a:rPr lang="en-US" sz="2400" b="0" i="0" dirty="0" smtClean="0">
                <a:solidFill>
                  <a:srgbClr val="800000"/>
                </a:solidFill>
              </a:rPr>
              <a:t>This talk has attempted an overview of the NSTX-U Program of theory, model validation, and predictive capability. This overview has not attempted to be comprehensive, and has focused on a few important examples (with apologies for the sins of omission and commission).</a:t>
            </a:r>
          </a:p>
          <a:p>
            <a:pPr eaLnBrk="0" hangingPunct="0">
              <a:spcBef>
                <a:spcPct val="20000"/>
              </a:spcBef>
            </a:pPr>
            <a:endParaRPr lang="en-US" sz="2400" b="0" i="0" dirty="0" smtClean="0">
              <a:solidFill>
                <a:srgbClr val="800000"/>
              </a:solidFill>
            </a:endParaRPr>
          </a:p>
          <a:p>
            <a:pPr marL="342900" indent="-342900" eaLnBrk="0" hangingPunct="0">
              <a:spcBef>
                <a:spcPct val="20000"/>
              </a:spcBef>
              <a:buFont typeface="Arial" charset="0"/>
              <a:buChar char="•"/>
            </a:pPr>
            <a:r>
              <a:rPr lang="en-US" sz="2400" b="0" i="0" dirty="0" smtClean="0">
                <a:solidFill>
                  <a:srgbClr val="800000"/>
                </a:solidFill>
              </a:rPr>
              <a:t>PPPL Theory and NSTX-U Theory collaborations will strongly support the high-priority research goals of the NSTX-U 5-year plan.</a:t>
            </a:r>
          </a:p>
          <a:p>
            <a:pPr marL="342900" indent="-342900" eaLnBrk="0" hangingPunct="0">
              <a:spcBef>
                <a:spcPct val="20000"/>
              </a:spcBef>
              <a:buFont typeface="Arial" charset="0"/>
              <a:buChar char="•"/>
            </a:pPr>
            <a:endParaRPr lang="en-US" sz="2400" b="0" i="0" dirty="0">
              <a:solidFill>
                <a:srgbClr val="800000"/>
              </a:solidFill>
            </a:endParaRPr>
          </a:p>
          <a:p>
            <a:pPr marL="342900" indent="-342900" eaLnBrk="0" hangingPunct="0">
              <a:spcBef>
                <a:spcPct val="20000"/>
              </a:spcBef>
              <a:buFont typeface="Arial" charset="0"/>
              <a:buChar char="•"/>
            </a:pPr>
            <a:r>
              <a:rPr lang="en-US" sz="2400" b="0" i="0" dirty="0" smtClean="0">
                <a:solidFill>
                  <a:srgbClr val="800000"/>
                </a:solidFill>
              </a:rPr>
              <a:t>The NSTX-U program has made, and will continue to make, major contributions to model validation in support of FNSF and ITER.</a:t>
            </a:r>
          </a:p>
          <a:p>
            <a:pPr marL="342900" indent="-342900" eaLnBrk="0" hangingPunct="0">
              <a:spcBef>
                <a:spcPct val="20000"/>
              </a:spcBef>
              <a:buFont typeface="Arial" charset="0"/>
              <a:buChar char="•"/>
            </a:pPr>
            <a:endParaRPr lang="en-US" sz="2400" b="0" i="0" dirty="0" smtClean="0">
              <a:solidFill>
                <a:srgbClr val="800000"/>
              </a:solidFill>
              <a:latin typeface="Arial" charset="0"/>
              <a:ea typeface="ＭＳ Ｐゴシック" charset="0"/>
              <a:cs typeface="ＭＳ Ｐゴシック" charset="0"/>
            </a:endParaRPr>
          </a:p>
        </p:txBody>
      </p:sp>
    </p:spTree>
    <p:extLst>
      <p:ext uri="{BB962C8B-B14F-4D97-AF65-F5344CB8AC3E}">
        <p14:creationId xmlns="" xmlns:p14="http://schemas.microsoft.com/office/powerpoint/2010/main" val="81838604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dirty="0" smtClean="0"/>
              <a:t>Introductory Remarks</a:t>
            </a:r>
          </a:p>
        </p:txBody>
      </p:sp>
      <p:sp>
        <p:nvSpPr>
          <p:cNvPr id="5123" name="Content Placeholder 2"/>
          <p:cNvSpPr>
            <a:spLocks noGrp="1"/>
          </p:cNvSpPr>
          <p:nvPr>
            <p:ph idx="1"/>
          </p:nvPr>
        </p:nvSpPr>
        <p:spPr>
          <a:xfrm>
            <a:off x="76200" y="1143000"/>
            <a:ext cx="8991600" cy="4572000"/>
          </a:xfrm>
        </p:spPr>
        <p:txBody>
          <a:bodyPr/>
          <a:lstStyle/>
          <a:p>
            <a:r>
              <a:rPr lang="en-US" sz="2200" dirty="0" smtClean="0">
                <a:solidFill>
                  <a:srgbClr val="800000"/>
                </a:solidFill>
              </a:rPr>
              <a:t>NSTX-U research program will advance theory, model validation and predictive capability by connecting experimentalists, theorists, and modelers, both here at PPPL and the community at large. This will provide confidence for modeling of ITER and next-step devices.</a:t>
            </a:r>
          </a:p>
          <a:p>
            <a:r>
              <a:rPr lang="en-US" sz="2200" dirty="0" smtClean="0">
                <a:solidFill>
                  <a:srgbClr val="800000"/>
                </a:solidFill>
              </a:rPr>
              <a:t>NSTX-U research teams consist of both experimentalists and theorists, with each Topical Science Group (TSG), co-led by two experimentalists and one theorist to facilitate synergism.</a:t>
            </a:r>
          </a:p>
          <a:p>
            <a:r>
              <a:rPr lang="en-US" sz="2200" dirty="0" smtClean="0">
                <a:solidFill>
                  <a:srgbClr val="800000"/>
                </a:solidFill>
              </a:rPr>
              <a:t>This talk will focus on how theory has and will address the five programmatic goals of the NSTX-U Five Year Plan.</a:t>
            </a:r>
          </a:p>
          <a:p>
            <a:pPr lvl="1"/>
            <a:r>
              <a:rPr lang="en-US" dirty="0" smtClean="0"/>
              <a:t>With apologies to the many contributors to the NSTX-U program, we will discuss only a few examples.</a:t>
            </a:r>
          </a:p>
          <a:p>
            <a:pPr lvl="1"/>
            <a:r>
              <a:rPr lang="en-US" dirty="0" smtClean="0"/>
              <a:t>The goal of theory and computation is to identify and explore important  processes and/or mechanisms that account for experiments and suggest new ones, predict their outcomes, and investigate new methods of plasma control.  </a:t>
            </a:r>
          </a:p>
          <a:p>
            <a:endParaRPr lang="en-US" sz="500" dirty="0" smtClean="0"/>
          </a:p>
          <a:p>
            <a:pPr marL="0" indent="0">
              <a:buNone/>
            </a:pPr>
            <a:endParaRPr lang="en-US" sz="2000" dirty="0" smtClean="0"/>
          </a:p>
        </p:txBody>
      </p:sp>
      <p:sp>
        <p:nvSpPr>
          <p:cNvPr id="5"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2</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24379003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r>
              <a:rPr lang="en-US" sz="2800" i="0" smtClean="0">
                <a:solidFill>
                  <a:srgbClr val="3333CC"/>
                </a:solidFill>
                <a:latin typeface="Arial" charset="0"/>
                <a:ea typeface="ＭＳ Ｐゴシック" charset="0"/>
                <a:cs typeface="ＭＳ Ｐゴシック" charset="0"/>
              </a:rPr>
              <a:t>Backup</a:t>
            </a:r>
            <a:endParaRPr lang="en-US" sz="2800" i="0" dirty="0">
              <a:latin typeface="Arial" charset="0"/>
              <a:ea typeface="ＭＳ Ｐゴシック" charset="0"/>
              <a:cs typeface="ＭＳ Ｐゴシック" charset="0"/>
            </a:endParaRPr>
          </a:p>
        </p:txBody>
      </p:sp>
      <p:sp>
        <p:nvSpPr>
          <p:cNvPr id="4"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20</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36171500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
          <p:cNvSpPr>
            <a:spLocks noGrp="1" noChangeArrowheads="1"/>
          </p:cNvSpPr>
          <p:nvPr>
            <p:ph type="title"/>
          </p:nvPr>
        </p:nvSpPr>
        <p:spPr/>
        <p:txBody>
          <a:bodyPr/>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i="0" dirty="0" smtClean="0">
                <a:solidFill>
                  <a:srgbClr val="3333CC"/>
                </a:solidFill>
              </a:rPr>
              <a:t>Validation of DEGAS 2 Simulation Code Against GPI Data</a:t>
            </a:r>
          </a:p>
        </p:txBody>
      </p:sp>
      <p:sp>
        <p:nvSpPr>
          <p:cNvPr id="6" name="Content Placeholder 5"/>
          <p:cNvSpPr>
            <a:spLocks noGrp="1"/>
          </p:cNvSpPr>
          <p:nvPr>
            <p:ph sz="half" idx="1"/>
          </p:nvPr>
        </p:nvSpPr>
        <p:spPr>
          <a:xfrm>
            <a:off x="152400" y="1143001"/>
            <a:ext cx="5257800" cy="3962400"/>
          </a:xfrm>
        </p:spPr>
        <p:txBody>
          <a:bodyPr>
            <a:noAutofit/>
          </a:bodyPr>
          <a:lstStyle/>
          <a:p>
            <a:pPr>
              <a:buFont typeface="Arial"/>
              <a:buChar char="•"/>
            </a:pPr>
            <a:r>
              <a:rPr lang="en-US" sz="2000" dirty="0" smtClean="0"/>
              <a:t>Increase confidence in model for propagation of atoms &amp; molecules in plasma edge.</a:t>
            </a:r>
          </a:p>
          <a:p>
            <a:pPr>
              <a:buFont typeface="Arial"/>
              <a:buChar char="•"/>
            </a:pPr>
            <a:r>
              <a:rPr lang="en-US" sz="2000" dirty="0" smtClean="0"/>
              <a:t>3-D steady state simulations with synthetic diagnostic for GPI camera.</a:t>
            </a:r>
          </a:p>
          <a:p>
            <a:pPr lvl="1">
              <a:buFont typeface="Arial"/>
              <a:buChar char="•"/>
            </a:pPr>
            <a:r>
              <a:rPr lang="en-US" sz="1800" dirty="0" smtClean="0"/>
              <a:t>DEGAS 2 background plasma from Thomson n</a:t>
            </a:r>
            <a:r>
              <a:rPr lang="en-US" sz="1800" baseline="-25000" dirty="0" smtClean="0"/>
              <a:t>e</a:t>
            </a:r>
            <a:r>
              <a:rPr lang="en-US" sz="1800" dirty="0" smtClean="0"/>
              <a:t>, T</a:t>
            </a:r>
            <a:r>
              <a:rPr lang="en-US" sz="1800" baseline="-25000" dirty="0" smtClean="0"/>
              <a:t>e</a:t>
            </a:r>
            <a:r>
              <a:rPr lang="en-US" sz="1800" dirty="0" smtClean="0"/>
              <a:t> &amp; EFIT equilibrium.</a:t>
            </a:r>
          </a:p>
          <a:p>
            <a:pPr>
              <a:buFont typeface="Arial"/>
              <a:buChar char="•"/>
            </a:pPr>
            <a:r>
              <a:rPr lang="en-US" sz="2000" dirty="0" smtClean="0"/>
              <a:t>Absolute calibration of camera &amp; gas puff ⇒ compare photons / injected D atom:</a:t>
            </a:r>
          </a:p>
          <a:p>
            <a:pPr lvl="1">
              <a:buFont typeface="Arial"/>
              <a:buChar char="•"/>
            </a:pPr>
            <a:r>
              <a:rPr lang="en-US" sz="1600" dirty="0" smtClean="0"/>
              <a:t>GPI: 1/89 ± 34%, DEGAS 2: 1/75 ± 18%. </a:t>
            </a:r>
          </a:p>
        </p:txBody>
      </p:sp>
      <p:pic>
        <p:nvPicPr>
          <p:cNvPr id="8" name="Content Placeholder 7" descr="Fig_7BW.pdf"/>
          <p:cNvPicPr>
            <a:picLocks noGrp="1" noChangeAspect="1"/>
          </p:cNvPicPr>
          <p:nvPr>
            <p:ph sz="half" idx="2"/>
          </p:nvPr>
        </p:nvPicPr>
        <p:blipFill>
          <a:blip r:embed="rId3" cstate="print"/>
          <a:srcRect l="-6003" t="2632" r="-2176" b="2632"/>
          <a:stretch>
            <a:fillRect/>
          </a:stretch>
        </p:blipFill>
        <p:spPr>
          <a:xfrm>
            <a:off x="5126567" y="990600"/>
            <a:ext cx="4017433" cy="5562600"/>
          </a:xfrm>
        </p:spPr>
      </p:pic>
      <p:sp>
        <p:nvSpPr>
          <p:cNvPr id="7" name="TextBox 6"/>
          <p:cNvSpPr txBox="1"/>
          <p:nvPr/>
        </p:nvSpPr>
        <p:spPr>
          <a:xfrm>
            <a:off x="7162800" y="4191000"/>
            <a:ext cx="1524000" cy="461665"/>
          </a:xfrm>
          <a:prstGeom prst="rect">
            <a:avLst/>
          </a:prstGeom>
          <a:solidFill>
            <a:schemeClr val="bg1"/>
          </a:solidFill>
        </p:spPr>
        <p:txBody>
          <a:bodyPr wrap="square" rtlCol="0">
            <a:spAutoFit/>
          </a:bodyPr>
          <a:lstStyle/>
          <a:p>
            <a:r>
              <a:rPr lang="en-US" dirty="0" smtClean="0"/>
              <a:t>[B. Cao et al., </a:t>
            </a:r>
            <a:r>
              <a:rPr lang="en-US" dirty="0" err="1" smtClean="0"/>
              <a:t>Fus</a:t>
            </a:r>
            <a:r>
              <a:rPr lang="en-US" dirty="0" smtClean="0"/>
              <a:t>. </a:t>
            </a:r>
          </a:p>
          <a:p>
            <a:r>
              <a:rPr lang="en-US" dirty="0" smtClean="0"/>
              <a:t>Sci. Tech. (2013)]</a:t>
            </a:r>
            <a:endParaRPr lang="en-US" dirty="0"/>
          </a:p>
        </p:txBody>
      </p:sp>
      <p:cxnSp>
        <p:nvCxnSpPr>
          <p:cNvPr id="10" name="Elbow Connector 9"/>
          <p:cNvCxnSpPr/>
          <p:nvPr/>
        </p:nvCxnSpPr>
        <p:spPr bwMode="auto">
          <a:xfrm flipV="1">
            <a:off x="4724400" y="3276600"/>
            <a:ext cx="1066800" cy="990600"/>
          </a:xfrm>
          <a:prstGeom prst="bentConnector3">
            <a:avLst>
              <a:gd name="adj1" fmla="val 56650"/>
            </a:avLst>
          </a:prstGeom>
          <a:solidFill>
            <a:srgbClr val="00B8FF"/>
          </a:solidFill>
          <a:ln w="9525" cap="flat" cmpd="sng" algn="ctr">
            <a:solidFill>
              <a:schemeClr val="tx1"/>
            </a:solidFill>
            <a:prstDash val="solid"/>
            <a:round/>
            <a:headEnd type="none" w="med" len="med"/>
            <a:tailEnd type="arrow"/>
          </a:ln>
          <a:effectLst/>
        </p:spPr>
      </p:cxnSp>
      <p:sp>
        <p:nvSpPr>
          <p:cNvPr id="11" name="Down Arrow 10"/>
          <p:cNvSpPr/>
          <p:nvPr/>
        </p:nvSpPr>
        <p:spPr bwMode="auto">
          <a:xfrm>
            <a:off x="6324600" y="3733800"/>
            <a:ext cx="228600" cy="304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2" name="TextBox 11"/>
          <p:cNvSpPr txBox="1"/>
          <p:nvPr/>
        </p:nvSpPr>
        <p:spPr>
          <a:xfrm>
            <a:off x="6629400" y="3810000"/>
            <a:ext cx="1464852" cy="314958"/>
          </a:xfrm>
          <a:prstGeom prst="rect">
            <a:avLst/>
          </a:prstGeom>
          <a:noFill/>
        </p:spPr>
        <p:txBody>
          <a:bodyPr wrap="none" rtlCol="0">
            <a:spAutoFit/>
          </a:bodyPr>
          <a:lstStyle/>
          <a:p>
            <a:r>
              <a:rPr lang="en-US" sz="1400" dirty="0" smtClean="0">
                <a:solidFill>
                  <a:srgbClr val="FF0000"/>
                </a:solidFill>
              </a:rPr>
              <a:t>vertical average</a:t>
            </a:r>
            <a:endParaRPr lang="en-US" sz="1400" dirty="0">
              <a:solidFill>
                <a:srgbClr val="FF0000"/>
              </a:solidFill>
            </a:endParaRPr>
          </a:p>
        </p:txBody>
      </p:sp>
      <p:sp>
        <p:nvSpPr>
          <p:cNvPr id="14"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21</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23306222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800" dirty="0" smtClean="0"/>
              <a:t>NSTX-U Five Year Plan Programmatic Goals</a:t>
            </a:r>
          </a:p>
        </p:txBody>
      </p:sp>
      <p:sp>
        <p:nvSpPr>
          <p:cNvPr id="2" name="Content Placeholder 1"/>
          <p:cNvSpPr>
            <a:spLocks noGrp="1"/>
          </p:cNvSpPr>
          <p:nvPr>
            <p:ph idx="1"/>
          </p:nvPr>
        </p:nvSpPr>
        <p:spPr>
          <a:xfrm>
            <a:off x="171938" y="1295400"/>
            <a:ext cx="8763000" cy="4953000"/>
          </a:xfrm>
        </p:spPr>
        <p:txBody>
          <a:bodyPr/>
          <a:lstStyle/>
          <a:p>
            <a:pPr marL="339725" lvl="0" indent="-339725">
              <a:buFont typeface="+mj-lt"/>
              <a:buAutoNum type="arabicPeriod"/>
              <a:defRPr/>
            </a:pPr>
            <a:r>
              <a:rPr lang="en-US" sz="2000" dirty="0">
                <a:solidFill>
                  <a:srgbClr val="800000"/>
                </a:solidFill>
                <a:cs typeface="Calibri" pitchFamily="34" charset="0"/>
              </a:rPr>
              <a:t>Demonstrate 100% non-inductive sustainment at performance that extrapolates to ≥ 1MW/m</a:t>
            </a:r>
            <a:r>
              <a:rPr lang="en-US" sz="2000" baseline="30000" dirty="0">
                <a:solidFill>
                  <a:srgbClr val="800000"/>
                </a:solidFill>
                <a:cs typeface="Calibri" pitchFamily="34" charset="0"/>
              </a:rPr>
              <a:t>2</a:t>
            </a:r>
            <a:r>
              <a:rPr lang="en-US" sz="2000" dirty="0">
                <a:solidFill>
                  <a:srgbClr val="800000"/>
                </a:solidFill>
                <a:cs typeface="Calibri" pitchFamily="34" charset="0"/>
              </a:rPr>
              <a:t> neutron wall loading in </a:t>
            </a:r>
            <a:r>
              <a:rPr lang="en-US" sz="2000" dirty="0" smtClean="0">
                <a:solidFill>
                  <a:srgbClr val="800000"/>
                </a:solidFill>
                <a:cs typeface="Calibri" pitchFamily="34" charset="0"/>
              </a:rPr>
              <a:t>FNSF.</a:t>
            </a:r>
            <a:endParaRPr lang="en-US" sz="2000" dirty="0">
              <a:solidFill>
                <a:srgbClr val="800000"/>
              </a:solidFill>
              <a:cs typeface="Calibri" pitchFamily="34" charset="0"/>
            </a:endParaRPr>
          </a:p>
          <a:p>
            <a:pPr marL="339725" lvl="0" indent="-339725">
              <a:defRPr/>
            </a:pPr>
            <a:endParaRPr lang="en-US" sz="2000" dirty="0">
              <a:solidFill>
                <a:srgbClr val="800000"/>
              </a:solidFill>
              <a:cs typeface="Calibri" pitchFamily="34" charset="0"/>
            </a:endParaRPr>
          </a:p>
          <a:p>
            <a:pPr marL="339725" lvl="0" indent="-339725">
              <a:buFont typeface="+mj-lt"/>
              <a:buAutoNum type="arabicPeriod" startAt="2"/>
              <a:defRPr/>
            </a:pPr>
            <a:r>
              <a:rPr lang="en-US" sz="2000" dirty="0">
                <a:solidFill>
                  <a:srgbClr val="800000"/>
                </a:solidFill>
                <a:cs typeface="Calibri" pitchFamily="34" charset="0"/>
              </a:rPr>
              <a:t>Access reduced </a:t>
            </a:r>
            <a:r>
              <a:rPr lang="en-US" sz="2000" dirty="0">
                <a:solidFill>
                  <a:srgbClr val="800000"/>
                </a:solidFill>
                <a:latin typeface="Symbol" pitchFamily="18" charset="2"/>
                <a:cs typeface="Calibri" pitchFamily="34" charset="0"/>
              </a:rPr>
              <a:t>n</a:t>
            </a:r>
            <a:r>
              <a:rPr lang="en-US" sz="2000" dirty="0">
                <a:solidFill>
                  <a:srgbClr val="800000"/>
                </a:solidFill>
                <a:cs typeface="Calibri" pitchFamily="34" charset="0"/>
              </a:rPr>
              <a:t>* and high-</a:t>
            </a:r>
            <a:r>
              <a:rPr lang="en-US" sz="2000" dirty="0" smtClean="0">
                <a:solidFill>
                  <a:srgbClr val="800000"/>
                </a:solidFill>
                <a:latin typeface="Symbol" pitchFamily="18" charset="2"/>
                <a:cs typeface="Calibri" pitchFamily="34" charset="0"/>
              </a:rPr>
              <a:t>b,</a:t>
            </a:r>
            <a:r>
              <a:rPr lang="en-US" sz="2000" dirty="0" smtClean="0">
                <a:solidFill>
                  <a:srgbClr val="800000"/>
                </a:solidFill>
                <a:cs typeface="Calibri" pitchFamily="34" charset="0"/>
              </a:rPr>
              <a:t> </a:t>
            </a:r>
            <a:r>
              <a:rPr lang="en-US" sz="2000" dirty="0">
                <a:solidFill>
                  <a:srgbClr val="800000"/>
                </a:solidFill>
                <a:cs typeface="Calibri" pitchFamily="34" charset="0"/>
              </a:rPr>
              <a:t>combined with ability to vary q and rotation to dramatically extend ST physics </a:t>
            </a:r>
            <a:r>
              <a:rPr lang="en-US" sz="2000" dirty="0" smtClean="0">
                <a:solidFill>
                  <a:srgbClr val="800000"/>
                </a:solidFill>
                <a:cs typeface="Calibri" pitchFamily="34" charset="0"/>
              </a:rPr>
              <a:t>understanding.</a:t>
            </a:r>
            <a:endParaRPr lang="en-US" sz="2000" dirty="0">
              <a:solidFill>
                <a:srgbClr val="800000"/>
              </a:solidFill>
              <a:cs typeface="Calibri" pitchFamily="34" charset="0"/>
            </a:endParaRPr>
          </a:p>
          <a:p>
            <a:pPr marL="339725" lvl="0" indent="-339725">
              <a:buNone/>
              <a:defRPr/>
            </a:pPr>
            <a:endParaRPr lang="en-US" sz="2000" dirty="0">
              <a:solidFill>
                <a:srgbClr val="800000"/>
              </a:solidFill>
              <a:cs typeface="Calibri" pitchFamily="34" charset="0"/>
            </a:endParaRPr>
          </a:p>
          <a:p>
            <a:pPr marL="339725" lvl="0" indent="-339725">
              <a:buFontTx/>
              <a:buAutoNum type="arabicPeriod" startAt="3"/>
              <a:defRPr/>
            </a:pPr>
            <a:r>
              <a:rPr lang="en-US" sz="2000" dirty="0">
                <a:solidFill>
                  <a:srgbClr val="800000"/>
                </a:solidFill>
                <a:cs typeface="Calibri" pitchFamily="34" charset="0"/>
              </a:rPr>
              <a:t>Develop and understand non-inductive start-up and ramp-up </a:t>
            </a:r>
            <a:br>
              <a:rPr lang="en-US" sz="2000" dirty="0">
                <a:solidFill>
                  <a:srgbClr val="800000"/>
                </a:solidFill>
                <a:cs typeface="Calibri" pitchFamily="34" charset="0"/>
              </a:rPr>
            </a:br>
            <a:r>
              <a:rPr lang="en-US" sz="2000" dirty="0">
                <a:solidFill>
                  <a:srgbClr val="800000"/>
                </a:solidFill>
                <a:cs typeface="Calibri" pitchFamily="34" charset="0"/>
              </a:rPr>
              <a:t>(overdrive) to project to ST-FNSF with small/no </a:t>
            </a:r>
            <a:r>
              <a:rPr lang="en-US" sz="2000" dirty="0" smtClean="0">
                <a:solidFill>
                  <a:srgbClr val="800000"/>
                </a:solidFill>
                <a:cs typeface="Calibri" pitchFamily="34" charset="0"/>
              </a:rPr>
              <a:t>solenoid.</a:t>
            </a:r>
            <a:endParaRPr lang="en-US" sz="2000" dirty="0">
              <a:solidFill>
                <a:srgbClr val="800000"/>
              </a:solidFill>
              <a:cs typeface="Calibri" pitchFamily="34" charset="0"/>
            </a:endParaRPr>
          </a:p>
          <a:p>
            <a:pPr marL="339725" lvl="0" indent="-339725">
              <a:buFontTx/>
              <a:buAutoNum type="arabicPeriod" startAt="3"/>
              <a:defRPr/>
            </a:pPr>
            <a:endParaRPr lang="en-US" sz="2000" dirty="0">
              <a:solidFill>
                <a:srgbClr val="800000"/>
              </a:solidFill>
              <a:cs typeface="Calibri" pitchFamily="34" charset="0"/>
            </a:endParaRPr>
          </a:p>
          <a:p>
            <a:pPr marL="339725" lvl="0" indent="-339725">
              <a:buNone/>
              <a:defRPr/>
            </a:pPr>
            <a:r>
              <a:rPr lang="en-US" sz="2000" dirty="0">
                <a:solidFill>
                  <a:srgbClr val="800000"/>
                </a:solidFill>
                <a:cs typeface="Calibri" pitchFamily="34" charset="0"/>
              </a:rPr>
              <a:t>4.	Develop and utilize high-flux-expansion “snowflake” divertor </a:t>
            </a:r>
            <a:br>
              <a:rPr lang="en-US" sz="2000" dirty="0">
                <a:solidFill>
                  <a:srgbClr val="800000"/>
                </a:solidFill>
                <a:cs typeface="Calibri" pitchFamily="34" charset="0"/>
              </a:rPr>
            </a:br>
            <a:r>
              <a:rPr lang="en-US" sz="2000" dirty="0">
                <a:solidFill>
                  <a:srgbClr val="800000"/>
                </a:solidFill>
                <a:cs typeface="Calibri" pitchFamily="34" charset="0"/>
              </a:rPr>
              <a:t>and radiative detachment for mitigating very high heat </a:t>
            </a:r>
            <a:r>
              <a:rPr lang="en-US" sz="2000" dirty="0" smtClean="0">
                <a:solidFill>
                  <a:srgbClr val="800000"/>
                </a:solidFill>
                <a:cs typeface="Calibri" pitchFamily="34" charset="0"/>
              </a:rPr>
              <a:t>fluxes.</a:t>
            </a:r>
            <a:endParaRPr lang="en-US" sz="2000" dirty="0">
              <a:solidFill>
                <a:srgbClr val="800000"/>
              </a:solidFill>
              <a:cs typeface="Calibri" pitchFamily="34" charset="0"/>
            </a:endParaRPr>
          </a:p>
          <a:p>
            <a:pPr marL="339725" lvl="0" indent="-339725">
              <a:defRPr/>
            </a:pPr>
            <a:endParaRPr lang="en-US" sz="2000" dirty="0">
              <a:solidFill>
                <a:srgbClr val="800000"/>
              </a:solidFill>
              <a:cs typeface="Calibri" pitchFamily="34" charset="0"/>
            </a:endParaRPr>
          </a:p>
          <a:p>
            <a:pPr marL="339725" lvl="0" indent="-339725">
              <a:buNone/>
              <a:defRPr/>
            </a:pPr>
            <a:r>
              <a:rPr lang="en-US" sz="2000" dirty="0">
                <a:solidFill>
                  <a:srgbClr val="800000"/>
                </a:solidFill>
                <a:cs typeface="Calibri" pitchFamily="34" charset="0"/>
              </a:rPr>
              <a:t>5.	Begin to assess high-Z PFCs + liquid lithium to develop high-duty-factor integrated PMI solutions for next-</a:t>
            </a:r>
            <a:r>
              <a:rPr lang="en-US" sz="2000" dirty="0" smtClean="0">
                <a:solidFill>
                  <a:srgbClr val="800000"/>
                </a:solidFill>
                <a:cs typeface="Calibri" pitchFamily="34" charset="0"/>
              </a:rPr>
              <a:t>steps.</a:t>
            </a:r>
            <a:endParaRPr lang="en-US" sz="2000" dirty="0">
              <a:solidFill>
                <a:srgbClr val="800000"/>
              </a:solidFill>
              <a:cs typeface="Calibri" pitchFamily="34" charset="0"/>
            </a:endParaRPr>
          </a:p>
          <a:p>
            <a:pPr marL="0" indent="0">
              <a:buNone/>
            </a:pPr>
            <a:endParaRPr lang="en-US" sz="2000" dirty="0"/>
          </a:p>
        </p:txBody>
      </p:sp>
      <p:sp>
        <p:nvSpPr>
          <p:cNvPr id="5"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3</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39308750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marL="339725" lvl="0" indent="-339725">
              <a:defRPr/>
            </a:pPr>
            <a:r>
              <a:rPr lang="en-US" sz="2000" dirty="0" smtClean="0">
                <a:cs typeface="Calibri" pitchFamily="34" charset="0"/>
              </a:rPr>
              <a:t>1. Demonstrate </a:t>
            </a:r>
            <a:r>
              <a:rPr lang="en-US" sz="2000" dirty="0">
                <a:cs typeface="Calibri" pitchFamily="34" charset="0"/>
              </a:rPr>
              <a:t>100% non-inductive sustainment at performance that extrapolates to ≥ 1MW/m</a:t>
            </a:r>
            <a:r>
              <a:rPr lang="en-US" sz="2000" baseline="30000" dirty="0">
                <a:cs typeface="Calibri" pitchFamily="34" charset="0"/>
              </a:rPr>
              <a:t>2</a:t>
            </a:r>
            <a:r>
              <a:rPr lang="en-US" sz="2000" dirty="0">
                <a:cs typeface="Calibri" pitchFamily="34" charset="0"/>
              </a:rPr>
              <a:t> neutron wall loading in FNSF</a:t>
            </a:r>
          </a:p>
        </p:txBody>
      </p:sp>
      <p:sp>
        <p:nvSpPr>
          <p:cNvPr id="5" name="Rectangle 4"/>
          <p:cNvSpPr/>
          <p:nvPr/>
        </p:nvSpPr>
        <p:spPr>
          <a:xfrm>
            <a:off x="6315075" y="1468438"/>
            <a:ext cx="2262188" cy="374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fontAlgn="auto">
              <a:spcBef>
                <a:spcPts val="0"/>
              </a:spcBef>
              <a:spcAft>
                <a:spcPts val="0"/>
              </a:spcAft>
              <a:defRPr/>
            </a:pPr>
            <a:endParaRPr lang="en-US" sz="2000" dirty="0"/>
          </a:p>
        </p:txBody>
      </p:sp>
      <p:sp>
        <p:nvSpPr>
          <p:cNvPr id="6" name="TextBox 17"/>
          <p:cNvSpPr txBox="1">
            <a:spLocks noChangeArrowheads="1"/>
          </p:cNvSpPr>
          <p:nvPr/>
        </p:nvSpPr>
        <p:spPr bwMode="auto">
          <a:xfrm>
            <a:off x="4495800" y="1752600"/>
            <a:ext cx="4488978" cy="349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sz="1300" b="1" i="1">
                <a:solidFill>
                  <a:srgbClr val="1822CD"/>
                </a:solidFill>
                <a:latin typeface="Helvetica" charset="0"/>
                <a:ea typeface="ヒラギノ角ゴ Pro W3" charset="0"/>
                <a:cs typeface="ヒラギノ角ゴ Pro W3" charset="0"/>
              </a:defRPr>
            </a:lvl1pPr>
            <a:lvl2pPr marL="37931725" indent="-37474525" eaLnBrk="0" hangingPunct="0">
              <a:defRPr sz="1300" b="1" i="1">
                <a:solidFill>
                  <a:srgbClr val="1822CD"/>
                </a:solidFill>
                <a:latin typeface="Helvetica" charset="0"/>
                <a:ea typeface="ヒラギノ角ゴ Pro W3" charset="0"/>
                <a:cs typeface="ヒラギノ角ゴ Pro W3" charset="0"/>
              </a:defRPr>
            </a:lvl2pPr>
            <a:lvl3pPr eaLnBrk="0" hangingPunct="0">
              <a:defRPr sz="1300" b="1" i="1">
                <a:solidFill>
                  <a:srgbClr val="1822CD"/>
                </a:solidFill>
                <a:latin typeface="Helvetica" charset="0"/>
                <a:ea typeface="ヒラギノ角ゴ Pro W3" charset="0"/>
                <a:cs typeface="ヒラギノ角ゴ Pro W3" charset="0"/>
              </a:defRPr>
            </a:lvl3pPr>
            <a:lvl4pPr eaLnBrk="0" hangingPunct="0">
              <a:defRPr sz="1300" b="1" i="1">
                <a:solidFill>
                  <a:srgbClr val="1822CD"/>
                </a:solidFill>
                <a:latin typeface="Helvetica" charset="0"/>
                <a:ea typeface="ヒラギノ角ゴ Pro W3" charset="0"/>
                <a:cs typeface="ヒラギノ角ゴ Pro W3" charset="0"/>
              </a:defRPr>
            </a:lvl4pPr>
            <a:lvl5pPr eaLnBrk="0" hangingPunct="0">
              <a:defRPr sz="1300" b="1" i="1">
                <a:solidFill>
                  <a:srgbClr val="1822CD"/>
                </a:solidFill>
                <a:latin typeface="Helvetica" charset="0"/>
                <a:ea typeface="ヒラギノ角ゴ Pro W3" charset="0"/>
                <a:cs typeface="ヒラギノ角ゴ Pro W3" charset="0"/>
              </a:defRPr>
            </a:lvl5pPr>
            <a:lvl6pPr marL="4572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6pPr>
            <a:lvl7pPr marL="9144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7pPr>
            <a:lvl8pPr marL="13716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8pPr>
            <a:lvl9pPr marL="18288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9pPr>
          </a:lstStyle>
          <a:p>
            <a:pPr eaLnBrk="1" hangingPunct="1"/>
            <a:r>
              <a:rPr lang="en-US" sz="1600" i="0" dirty="0">
                <a:solidFill>
                  <a:schemeClr val="tx1"/>
                </a:solidFill>
              </a:rPr>
              <a:t>700 kA </a:t>
            </a:r>
            <a:r>
              <a:rPr lang="en-US" sz="1600" i="0" dirty="0" smtClean="0">
                <a:solidFill>
                  <a:schemeClr val="tx1"/>
                </a:solidFill>
              </a:rPr>
              <a:t>High-</a:t>
            </a:r>
            <a:r>
              <a:rPr lang="en-US" sz="1600" i="0" dirty="0">
                <a:solidFill>
                  <a:schemeClr val="tx1"/>
                </a:solidFill>
                <a:latin typeface="Symbol" charset="0"/>
                <a:cs typeface="Symbol" charset="0"/>
              </a:rPr>
              <a:t>b</a:t>
            </a:r>
            <a:r>
              <a:rPr lang="en-US" sz="1600" i="0" baseline="-25000" dirty="0">
                <a:solidFill>
                  <a:schemeClr val="tx1"/>
                </a:solidFill>
              </a:rPr>
              <a:t>P</a:t>
            </a:r>
            <a:r>
              <a:rPr lang="en-US" sz="1600" i="0" dirty="0">
                <a:solidFill>
                  <a:schemeClr val="tx1"/>
                </a:solidFill>
              </a:rPr>
              <a:t> with Rapid TAE Avalanches</a:t>
            </a:r>
          </a:p>
        </p:txBody>
      </p:sp>
      <p:sp>
        <p:nvSpPr>
          <p:cNvPr id="7" name="Rectangle 6"/>
          <p:cNvSpPr/>
          <p:nvPr/>
        </p:nvSpPr>
        <p:spPr>
          <a:xfrm>
            <a:off x="6286500" y="4232275"/>
            <a:ext cx="2263775"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fontAlgn="auto">
              <a:spcBef>
                <a:spcPts val="0"/>
              </a:spcBef>
              <a:spcAft>
                <a:spcPts val="0"/>
              </a:spcAft>
              <a:defRPr/>
            </a:pPr>
            <a:endParaRPr lang="en-US" sz="2000" dirty="0"/>
          </a:p>
        </p:txBody>
      </p:sp>
      <p:grpSp>
        <p:nvGrpSpPr>
          <p:cNvPr id="3" name="Group 2"/>
          <p:cNvGrpSpPr/>
          <p:nvPr/>
        </p:nvGrpSpPr>
        <p:grpSpPr>
          <a:xfrm>
            <a:off x="4800600" y="2209800"/>
            <a:ext cx="3405213" cy="1458660"/>
            <a:chOff x="4802432" y="1752601"/>
            <a:chExt cx="3405213" cy="1458660"/>
          </a:xfrm>
        </p:grpSpPr>
        <p:pic>
          <p:nvPicPr>
            <p:cNvPr id="9" name="Picture 5" descr="Screen shot 2010-09-04 at 4.57.00 PM.png"/>
            <p:cNvPicPr>
              <a:picLocks noChangeAspect="1"/>
            </p:cNvPicPr>
            <p:nvPr/>
          </p:nvPicPr>
          <p:blipFill rotWithShape="1">
            <a:blip r:embed="rId2" cstate="print">
              <a:extLst>
                <a:ext uri="{28A0092B-C50C-407E-A947-70E740481C1C}">
                  <a14:useLocalDpi xmlns="" xmlns:a14="http://schemas.microsoft.com/office/drawing/2010/main" val="0"/>
                </a:ext>
              </a:extLst>
            </a:blip>
            <a:srcRect l="4349" t="1744" b="74925"/>
            <a:stretch/>
          </p:blipFill>
          <p:spPr bwMode="auto">
            <a:xfrm>
              <a:off x="5061243" y="1752601"/>
              <a:ext cx="3131381" cy="1144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Screen shot 2010-08-13 at 2.33.09 PM.png"/>
            <p:cNvPicPr>
              <a:picLocks noChangeAspect="1"/>
            </p:cNvPicPr>
            <p:nvPr/>
          </p:nvPicPr>
          <p:blipFill rotWithShape="1">
            <a:blip r:embed="rId3" cstate="print">
              <a:extLst>
                <a:ext uri="{28A0092B-C50C-407E-A947-70E740481C1C}">
                  <a14:useLocalDpi xmlns="" xmlns:a14="http://schemas.microsoft.com/office/drawing/2010/main" val="0"/>
                </a:ext>
              </a:extLst>
            </a:blip>
            <a:srcRect l="4317" t="90320" b="-4083"/>
            <a:stretch/>
          </p:blipFill>
          <p:spPr bwMode="auto">
            <a:xfrm>
              <a:off x="5139620" y="2843120"/>
              <a:ext cx="3068025" cy="3681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23"/>
            <p:cNvSpPr txBox="1">
              <a:spLocks noChangeArrowheads="1"/>
            </p:cNvSpPr>
            <p:nvPr/>
          </p:nvSpPr>
          <p:spPr bwMode="auto">
            <a:xfrm rot="16200000">
              <a:off x="4518006" y="2100381"/>
              <a:ext cx="826317" cy="2574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sz="1300" b="1" i="1">
                  <a:solidFill>
                    <a:srgbClr val="1822CD"/>
                  </a:solidFill>
                  <a:latin typeface="Helvetica" charset="0"/>
                  <a:ea typeface="ヒラギノ角ゴ Pro W3" charset="0"/>
                  <a:cs typeface="ヒラギノ角ゴ Pro W3" charset="0"/>
                </a:defRPr>
              </a:lvl1pPr>
              <a:lvl2pPr marL="37931725" indent="-37474525" eaLnBrk="0" hangingPunct="0">
                <a:defRPr sz="1300" b="1" i="1">
                  <a:solidFill>
                    <a:srgbClr val="1822CD"/>
                  </a:solidFill>
                  <a:latin typeface="Helvetica" charset="0"/>
                  <a:ea typeface="ヒラギノ角ゴ Pro W3" charset="0"/>
                  <a:cs typeface="ヒラギノ角ゴ Pro W3" charset="0"/>
                </a:defRPr>
              </a:lvl2pPr>
              <a:lvl3pPr eaLnBrk="0" hangingPunct="0">
                <a:defRPr sz="1300" b="1" i="1">
                  <a:solidFill>
                    <a:srgbClr val="1822CD"/>
                  </a:solidFill>
                  <a:latin typeface="Helvetica" charset="0"/>
                  <a:ea typeface="ヒラギノ角ゴ Pro W3" charset="0"/>
                  <a:cs typeface="ヒラギノ角ゴ Pro W3" charset="0"/>
                </a:defRPr>
              </a:lvl3pPr>
              <a:lvl4pPr eaLnBrk="0" hangingPunct="0">
                <a:defRPr sz="1300" b="1" i="1">
                  <a:solidFill>
                    <a:srgbClr val="1822CD"/>
                  </a:solidFill>
                  <a:latin typeface="Helvetica" charset="0"/>
                  <a:ea typeface="ヒラギノ角ゴ Pro W3" charset="0"/>
                  <a:cs typeface="ヒラギノ角ゴ Pro W3" charset="0"/>
                </a:defRPr>
              </a:lvl4pPr>
              <a:lvl5pPr eaLnBrk="0" hangingPunct="0">
                <a:defRPr sz="1300" b="1" i="1">
                  <a:solidFill>
                    <a:srgbClr val="1822CD"/>
                  </a:solidFill>
                  <a:latin typeface="Helvetica" charset="0"/>
                  <a:ea typeface="ヒラギノ角ゴ Pro W3" charset="0"/>
                  <a:cs typeface="ヒラギノ角ゴ Pro W3" charset="0"/>
                </a:defRPr>
              </a:lvl5pPr>
              <a:lvl6pPr marL="4572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6pPr>
              <a:lvl7pPr marL="9144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7pPr>
              <a:lvl8pPr marL="13716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8pPr>
              <a:lvl9pPr marL="18288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9pPr>
            </a:lstStyle>
            <a:p>
              <a:pPr eaLnBrk="1" hangingPunct="1"/>
              <a:r>
                <a:rPr lang="en-US" dirty="0">
                  <a:solidFill>
                    <a:srgbClr val="000000"/>
                  </a:solidFill>
                </a:rPr>
                <a:t>Neutrons</a:t>
              </a:r>
            </a:p>
          </p:txBody>
        </p:sp>
      </p:grpSp>
      <p:pic>
        <p:nvPicPr>
          <p:cNvPr id="15" name="Picture 10" descr="Screen shot 2010-08-12 at 2.01.06 PM.png"/>
          <p:cNvPicPr>
            <a:picLocks noChangeAspect="1"/>
          </p:cNvPicPr>
          <p:nvPr/>
        </p:nvPicPr>
        <p:blipFill>
          <a:blip r:embed="rId4" cstate="print">
            <a:extLst>
              <a:ext uri="{28A0092B-C50C-407E-A947-70E740481C1C}">
                <a14:useLocalDpi xmlns="" xmlns:a14="http://schemas.microsoft.com/office/drawing/2010/main" val="0"/>
              </a:ext>
            </a:extLst>
          </a:blip>
          <a:srcRect t="4959" r="867" b="810"/>
          <a:stretch>
            <a:fillRect/>
          </a:stretch>
        </p:blipFill>
        <p:spPr bwMode="auto">
          <a:xfrm>
            <a:off x="247890" y="3990032"/>
            <a:ext cx="3454301" cy="2405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8" descr="Screen shot 2010-08-12 at 1.57.33 PM.png"/>
          <p:cNvPicPr>
            <a:picLocks noChangeAspect="1"/>
          </p:cNvPicPr>
          <p:nvPr/>
        </p:nvPicPr>
        <p:blipFill>
          <a:blip r:embed="rId5" cstate="print">
            <a:extLst>
              <a:ext uri="{28A0092B-C50C-407E-A947-70E740481C1C}">
                <a14:useLocalDpi xmlns="" xmlns:a14="http://schemas.microsoft.com/office/drawing/2010/main" val="0"/>
              </a:ext>
            </a:extLst>
          </a:blip>
          <a:srcRect t="7257" b="15331"/>
          <a:stretch>
            <a:fillRect/>
          </a:stretch>
        </p:blipFill>
        <p:spPr bwMode="auto">
          <a:xfrm>
            <a:off x="205984" y="1981200"/>
            <a:ext cx="3493812" cy="2008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p:nvPr/>
        </p:nvSpPr>
        <p:spPr>
          <a:xfrm>
            <a:off x="2671288" y="2053360"/>
            <a:ext cx="884828" cy="1131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fontAlgn="auto">
              <a:spcBef>
                <a:spcPts val="0"/>
              </a:spcBef>
              <a:spcAft>
                <a:spcPts val="0"/>
              </a:spcAft>
              <a:defRPr/>
            </a:pPr>
            <a:endParaRPr lang="en-US" sz="2000" dirty="0"/>
          </a:p>
        </p:txBody>
      </p:sp>
      <p:cxnSp>
        <p:nvCxnSpPr>
          <p:cNvPr id="18" name="Straight Connector 31"/>
          <p:cNvCxnSpPr>
            <a:cxnSpLocks noChangeShapeType="1"/>
          </p:cNvCxnSpPr>
          <p:nvPr/>
        </p:nvCxnSpPr>
        <p:spPr bwMode="auto">
          <a:xfrm rot="5400000">
            <a:off x="931983" y="2787759"/>
            <a:ext cx="570294" cy="1197"/>
          </a:xfrm>
          <a:prstGeom prst="line">
            <a:avLst/>
          </a:prstGeom>
          <a:noFill/>
          <a:ln w="1587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cxnSp>
      <p:sp>
        <p:nvSpPr>
          <p:cNvPr id="19" name="TextBox 33"/>
          <p:cNvSpPr txBox="1">
            <a:spLocks noChangeArrowheads="1"/>
          </p:cNvSpPr>
          <p:nvPr/>
        </p:nvSpPr>
        <p:spPr bwMode="auto">
          <a:xfrm>
            <a:off x="1701450" y="2217464"/>
            <a:ext cx="1896573" cy="5155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1300" b="1" i="1">
                <a:solidFill>
                  <a:srgbClr val="1822CD"/>
                </a:solidFill>
                <a:latin typeface="Helvetica" charset="0"/>
                <a:ea typeface="ヒラギノ角ゴ Pro W3" charset="0"/>
                <a:cs typeface="ヒラギノ角ゴ Pro W3" charset="0"/>
              </a:defRPr>
            </a:lvl1pPr>
            <a:lvl2pPr marL="37931725" indent="-37474525" eaLnBrk="0" hangingPunct="0">
              <a:defRPr sz="1300" b="1" i="1">
                <a:solidFill>
                  <a:srgbClr val="1822CD"/>
                </a:solidFill>
                <a:latin typeface="Helvetica" charset="0"/>
                <a:ea typeface="ヒラギノ角ゴ Pro W3" charset="0"/>
                <a:cs typeface="ヒラギノ角ゴ Pro W3" charset="0"/>
              </a:defRPr>
            </a:lvl2pPr>
            <a:lvl3pPr eaLnBrk="0" hangingPunct="0">
              <a:defRPr sz="1300" b="1" i="1">
                <a:solidFill>
                  <a:srgbClr val="1822CD"/>
                </a:solidFill>
                <a:latin typeface="Helvetica" charset="0"/>
                <a:ea typeface="ヒラギノ角ゴ Pro W3" charset="0"/>
                <a:cs typeface="ヒラギノ角ゴ Pro W3" charset="0"/>
              </a:defRPr>
            </a:lvl3pPr>
            <a:lvl4pPr eaLnBrk="0" hangingPunct="0">
              <a:defRPr sz="1300" b="1" i="1">
                <a:solidFill>
                  <a:srgbClr val="1822CD"/>
                </a:solidFill>
                <a:latin typeface="Helvetica" charset="0"/>
                <a:ea typeface="ヒラギノ角ゴ Pro W3" charset="0"/>
                <a:cs typeface="ヒラギノ角ゴ Pro W3" charset="0"/>
              </a:defRPr>
            </a:lvl4pPr>
            <a:lvl5pPr eaLnBrk="0" hangingPunct="0">
              <a:defRPr sz="1300" b="1" i="1">
                <a:solidFill>
                  <a:srgbClr val="1822CD"/>
                </a:solidFill>
                <a:latin typeface="Helvetica" charset="0"/>
                <a:ea typeface="ヒラギノ角ゴ Pro W3" charset="0"/>
                <a:cs typeface="ヒラギノ角ゴ Pro W3" charset="0"/>
              </a:defRPr>
            </a:lvl5pPr>
            <a:lvl6pPr marL="4572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6pPr>
            <a:lvl7pPr marL="9144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7pPr>
            <a:lvl8pPr marL="13716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8pPr>
            <a:lvl9pPr marL="18288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9pPr>
          </a:lstStyle>
          <a:p>
            <a:pPr algn="r" eaLnBrk="1" hangingPunct="1"/>
            <a:r>
              <a:rPr lang="en-US" i="0" dirty="0">
                <a:solidFill>
                  <a:srgbClr val="996633"/>
                </a:solidFill>
              </a:rPr>
              <a:t>Discrepancy between </a:t>
            </a:r>
            <a:r>
              <a:rPr lang="en-US" i="0" dirty="0">
                <a:solidFill>
                  <a:schemeClr val="tx1"/>
                </a:solidFill>
              </a:rPr>
              <a:t>reconstruction</a:t>
            </a:r>
            <a:r>
              <a:rPr lang="en-US" i="0" dirty="0">
                <a:solidFill>
                  <a:srgbClr val="996633"/>
                </a:solidFill>
              </a:rPr>
              <a:t> and </a:t>
            </a:r>
            <a:r>
              <a:rPr lang="en-US" i="0" dirty="0">
                <a:solidFill>
                  <a:srgbClr val="008000"/>
                </a:solidFill>
              </a:rPr>
              <a:t>total</a:t>
            </a:r>
            <a:r>
              <a:rPr lang="en-US" i="0" dirty="0">
                <a:solidFill>
                  <a:srgbClr val="996633"/>
                </a:solidFill>
              </a:rPr>
              <a:t> due to large classical </a:t>
            </a:r>
            <a:r>
              <a:rPr lang="en-US" i="0" dirty="0">
                <a:solidFill>
                  <a:srgbClr val="FF0000"/>
                </a:solidFill>
              </a:rPr>
              <a:t>J</a:t>
            </a:r>
            <a:r>
              <a:rPr lang="en-US" i="0" baseline="-25000" dirty="0">
                <a:solidFill>
                  <a:srgbClr val="FF0000"/>
                </a:solidFill>
              </a:rPr>
              <a:t>NBCD</a:t>
            </a:r>
            <a:r>
              <a:rPr lang="en-US" i="0" dirty="0">
                <a:solidFill>
                  <a:srgbClr val="FF0000"/>
                </a:solidFill>
              </a:rPr>
              <a:t>.</a:t>
            </a:r>
          </a:p>
        </p:txBody>
      </p:sp>
      <p:cxnSp>
        <p:nvCxnSpPr>
          <p:cNvPr id="20" name="Straight Connector 34"/>
          <p:cNvCxnSpPr>
            <a:cxnSpLocks noChangeShapeType="1"/>
          </p:cNvCxnSpPr>
          <p:nvPr/>
        </p:nvCxnSpPr>
        <p:spPr bwMode="auto">
          <a:xfrm flipV="1">
            <a:off x="1279990" y="2678355"/>
            <a:ext cx="822567" cy="189710"/>
          </a:xfrm>
          <a:prstGeom prst="line">
            <a:avLst/>
          </a:prstGeom>
          <a:noFill/>
          <a:ln w="15875">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21" name="Rectangle 20"/>
          <p:cNvSpPr/>
          <p:nvPr/>
        </p:nvSpPr>
        <p:spPr>
          <a:xfrm>
            <a:off x="2587475" y="4116893"/>
            <a:ext cx="884828" cy="1139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01882" tIns="50941" rIns="101882" bIns="50941" anchor="ctr"/>
          <a:lstStyle/>
          <a:p>
            <a:pPr algn="ctr" fontAlgn="auto">
              <a:spcBef>
                <a:spcPts val="0"/>
              </a:spcBef>
              <a:spcAft>
                <a:spcPts val="0"/>
              </a:spcAft>
              <a:defRPr/>
            </a:pPr>
            <a:endParaRPr lang="en-US" sz="2000" dirty="0"/>
          </a:p>
        </p:txBody>
      </p:sp>
      <p:sp>
        <p:nvSpPr>
          <p:cNvPr id="22" name="TextBox 29"/>
          <p:cNvSpPr txBox="1">
            <a:spLocks noChangeArrowheads="1"/>
          </p:cNvSpPr>
          <p:nvPr/>
        </p:nvSpPr>
        <p:spPr bwMode="auto">
          <a:xfrm>
            <a:off x="1415711" y="4145379"/>
            <a:ext cx="1756914" cy="318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sz="1300" b="1" i="1">
                <a:solidFill>
                  <a:srgbClr val="1822CD"/>
                </a:solidFill>
                <a:latin typeface="Helvetica" charset="0"/>
                <a:ea typeface="ヒラギノ角ゴ Pro W3" charset="0"/>
                <a:cs typeface="ヒラギノ角ゴ Pro W3" charset="0"/>
              </a:defRPr>
            </a:lvl1pPr>
            <a:lvl2pPr marL="37931725" indent="-37474525" eaLnBrk="0" hangingPunct="0">
              <a:defRPr sz="1300" b="1" i="1">
                <a:solidFill>
                  <a:srgbClr val="1822CD"/>
                </a:solidFill>
                <a:latin typeface="Helvetica" charset="0"/>
                <a:ea typeface="ヒラギノ角ゴ Pro W3" charset="0"/>
                <a:cs typeface="ヒラギノ角ゴ Pro W3" charset="0"/>
              </a:defRPr>
            </a:lvl2pPr>
            <a:lvl3pPr eaLnBrk="0" hangingPunct="0">
              <a:defRPr sz="1300" b="1" i="1">
                <a:solidFill>
                  <a:srgbClr val="1822CD"/>
                </a:solidFill>
                <a:latin typeface="Helvetica" charset="0"/>
                <a:ea typeface="ヒラギノ角ゴ Pro W3" charset="0"/>
                <a:cs typeface="ヒラギノ角ゴ Pro W3" charset="0"/>
              </a:defRPr>
            </a:lvl3pPr>
            <a:lvl4pPr eaLnBrk="0" hangingPunct="0">
              <a:defRPr sz="1300" b="1" i="1">
                <a:solidFill>
                  <a:srgbClr val="1822CD"/>
                </a:solidFill>
                <a:latin typeface="Helvetica" charset="0"/>
                <a:ea typeface="ヒラギノ角ゴ Pro W3" charset="0"/>
                <a:cs typeface="ヒラギノ角ゴ Pro W3" charset="0"/>
              </a:defRPr>
            </a:lvl4pPr>
            <a:lvl5pPr eaLnBrk="0" hangingPunct="0">
              <a:defRPr sz="1300" b="1" i="1">
                <a:solidFill>
                  <a:srgbClr val="1822CD"/>
                </a:solidFill>
                <a:latin typeface="Helvetica" charset="0"/>
                <a:ea typeface="ヒラギノ角ゴ Pro W3" charset="0"/>
                <a:cs typeface="ヒラギノ角ゴ Pro W3" charset="0"/>
              </a:defRPr>
            </a:lvl5pPr>
            <a:lvl6pPr marL="4572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6pPr>
            <a:lvl7pPr marL="9144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7pPr>
            <a:lvl8pPr marL="13716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8pPr>
            <a:lvl9pPr marL="18288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9pPr>
          </a:lstStyle>
          <a:p>
            <a:pPr eaLnBrk="1" hangingPunct="1"/>
            <a:r>
              <a:rPr lang="en-US" sz="1400" i="0" dirty="0">
                <a:solidFill>
                  <a:srgbClr val="996633"/>
                </a:solidFill>
              </a:rPr>
              <a:t>With Impulsive </a:t>
            </a:r>
            <a:r>
              <a:rPr lang="en-US" sz="1400" i="0" dirty="0" smtClean="0">
                <a:solidFill>
                  <a:srgbClr val="996633"/>
                </a:solidFill>
              </a:rPr>
              <a:t>D</a:t>
            </a:r>
            <a:r>
              <a:rPr lang="en-US" sz="1400" i="0" baseline="-25000" dirty="0" smtClean="0">
                <a:solidFill>
                  <a:srgbClr val="996633"/>
                </a:solidFill>
              </a:rPr>
              <a:t>FI</a:t>
            </a:r>
            <a:endParaRPr lang="en-US" sz="1400" i="0" dirty="0">
              <a:solidFill>
                <a:srgbClr val="996633"/>
              </a:solidFill>
            </a:endParaRPr>
          </a:p>
        </p:txBody>
      </p:sp>
      <p:sp>
        <p:nvSpPr>
          <p:cNvPr id="23" name="TextBox 36"/>
          <p:cNvSpPr txBox="1">
            <a:spLocks noChangeArrowheads="1"/>
          </p:cNvSpPr>
          <p:nvPr/>
        </p:nvSpPr>
        <p:spPr bwMode="auto">
          <a:xfrm>
            <a:off x="1295400" y="4343400"/>
            <a:ext cx="2306706" cy="667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1882" tIns="50941" rIns="101882" bIns="50941">
            <a:spAutoFit/>
          </a:bodyPr>
          <a:lstStyle>
            <a:lvl1pPr eaLnBrk="0" hangingPunct="0">
              <a:defRPr sz="1300" b="1" i="1">
                <a:solidFill>
                  <a:srgbClr val="1822CD"/>
                </a:solidFill>
                <a:latin typeface="Helvetica" charset="0"/>
                <a:ea typeface="ヒラギノ角ゴ Pro W3" charset="0"/>
                <a:cs typeface="ヒラギノ角ゴ Pro W3" charset="0"/>
              </a:defRPr>
            </a:lvl1pPr>
            <a:lvl2pPr marL="37931725" indent="-37474525" eaLnBrk="0" hangingPunct="0">
              <a:defRPr sz="1300" b="1" i="1">
                <a:solidFill>
                  <a:srgbClr val="1822CD"/>
                </a:solidFill>
                <a:latin typeface="Helvetica" charset="0"/>
                <a:ea typeface="ヒラギノ角ゴ Pro W3" charset="0"/>
                <a:cs typeface="ヒラギノ角ゴ Pro W3" charset="0"/>
              </a:defRPr>
            </a:lvl2pPr>
            <a:lvl3pPr eaLnBrk="0" hangingPunct="0">
              <a:defRPr sz="1300" b="1" i="1">
                <a:solidFill>
                  <a:srgbClr val="1822CD"/>
                </a:solidFill>
                <a:latin typeface="Helvetica" charset="0"/>
                <a:ea typeface="ヒラギノ角ゴ Pro W3" charset="0"/>
                <a:cs typeface="ヒラギノ角ゴ Pro W3" charset="0"/>
              </a:defRPr>
            </a:lvl3pPr>
            <a:lvl4pPr eaLnBrk="0" hangingPunct="0">
              <a:defRPr sz="1300" b="1" i="1">
                <a:solidFill>
                  <a:srgbClr val="1822CD"/>
                </a:solidFill>
                <a:latin typeface="Helvetica" charset="0"/>
                <a:ea typeface="ヒラギノ角ゴ Pro W3" charset="0"/>
                <a:cs typeface="ヒラギノ角ゴ Pro W3" charset="0"/>
              </a:defRPr>
            </a:lvl4pPr>
            <a:lvl5pPr eaLnBrk="0" hangingPunct="0">
              <a:defRPr sz="1300" b="1" i="1">
                <a:solidFill>
                  <a:srgbClr val="1822CD"/>
                </a:solidFill>
                <a:latin typeface="Helvetica" charset="0"/>
                <a:ea typeface="ヒラギノ角ゴ Pro W3" charset="0"/>
                <a:cs typeface="ヒラギノ角ゴ Pro W3" charset="0"/>
              </a:defRPr>
            </a:lvl5pPr>
            <a:lvl6pPr marL="4572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6pPr>
            <a:lvl7pPr marL="9144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7pPr>
            <a:lvl8pPr marL="13716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8pPr>
            <a:lvl9pPr marL="1828800" eaLnBrk="0" fontAlgn="base" hangingPunct="0">
              <a:spcBef>
                <a:spcPct val="0"/>
              </a:spcBef>
              <a:spcAft>
                <a:spcPct val="0"/>
              </a:spcAft>
              <a:defRPr sz="1300" b="1" i="1">
                <a:solidFill>
                  <a:srgbClr val="1822CD"/>
                </a:solidFill>
                <a:latin typeface="Helvetica" charset="0"/>
                <a:ea typeface="ヒラギノ角ゴ Pro W3" charset="0"/>
                <a:cs typeface="ヒラギノ角ゴ Pro W3" charset="0"/>
              </a:defRPr>
            </a:lvl9pPr>
          </a:lstStyle>
          <a:p>
            <a:pPr algn="r" eaLnBrk="1" hangingPunct="1"/>
            <a:r>
              <a:rPr lang="en-US" i="0" dirty="0">
                <a:solidFill>
                  <a:srgbClr val="996633"/>
                </a:solidFill>
              </a:rPr>
              <a:t>Reduced </a:t>
            </a:r>
            <a:r>
              <a:rPr lang="en-US" i="0" dirty="0">
                <a:solidFill>
                  <a:srgbClr val="FF0000"/>
                </a:solidFill>
              </a:rPr>
              <a:t>J</a:t>
            </a:r>
            <a:r>
              <a:rPr lang="en-US" i="0" baseline="-25000" dirty="0">
                <a:solidFill>
                  <a:srgbClr val="FF0000"/>
                </a:solidFill>
              </a:rPr>
              <a:t>NBCD</a:t>
            </a:r>
            <a:r>
              <a:rPr lang="en-US" i="0" dirty="0">
                <a:solidFill>
                  <a:srgbClr val="FF0000"/>
                </a:solidFill>
              </a:rPr>
              <a:t> </a:t>
            </a:r>
            <a:r>
              <a:rPr lang="en-US" i="0" dirty="0" smtClean="0">
                <a:solidFill>
                  <a:srgbClr val="996633"/>
                </a:solidFill>
              </a:rPr>
              <a:t>eliminates discrepancy </a:t>
            </a:r>
            <a:r>
              <a:rPr lang="en-US" i="0" dirty="0">
                <a:solidFill>
                  <a:srgbClr val="996633"/>
                </a:solidFill>
              </a:rPr>
              <a:t>between </a:t>
            </a:r>
            <a:r>
              <a:rPr lang="en-US" i="0" dirty="0">
                <a:solidFill>
                  <a:schemeClr val="tx1"/>
                </a:solidFill>
              </a:rPr>
              <a:t>reconstruction</a:t>
            </a:r>
            <a:r>
              <a:rPr lang="en-US" i="0" dirty="0">
                <a:solidFill>
                  <a:srgbClr val="996633"/>
                </a:solidFill>
              </a:rPr>
              <a:t> and </a:t>
            </a:r>
            <a:r>
              <a:rPr lang="en-US" i="0" dirty="0">
                <a:solidFill>
                  <a:srgbClr val="008000"/>
                </a:solidFill>
              </a:rPr>
              <a:t>total</a:t>
            </a:r>
            <a:r>
              <a:rPr lang="en-US" i="0" dirty="0">
                <a:solidFill>
                  <a:srgbClr val="996633"/>
                </a:solidFill>
              </a:rPr>
              <a:t>.</a:t>
            </a:r>
          </a:p>
        </p:txBody>
      </p:sp>
      <p:sp>
        <p:nvSpPr>
          <p:cNvPr id="2" name="Content Placeholder 1"/>
          <p:cNvSpPr>
            <a:spLocks noGrp="1"/>
          </p:cNvSpPr>
          <p:nvPr>
            <p:ph idx="1"/>
          </p:nvPr>
        </p:nvSpPr>
        <p:spPr>
          <a:xfrm>
            <a:off x="27550" y="914400"/>
            <a:ext cx="8763000" cy="990600"/>
          </a:xfrm>
        </p:spPr>
        <p:txBody>
          <a:bodyPr/>
          <a:lstStyle/>
          <a:p>
            <a:r>
              <a:rPr lang="en-US" sz="1800" dirty="0" smtClean="0">
                <a:solidFill>
                  <a:srgbClr val="800000"/>
                </a:solidFill>
              </a:rPr>
              <a:t>Experiments have shown that TAE modes can have a dramatic effect on the neutral beam current drive, an important element of attaining 100% non-inductive sustainment</a:t>
            </a:r>
          </a:p>
        </p:txBody>
      </p:sp>
      <p:sp>
        <p:nvSpPr>
          <p:cNvPr id="24" name="Content Placeholder 29"/>
          <p:cNvSpPr txBox="1">
            <a:spLocks/>
          </p:cNvSpPr>
          <p:nvPr/>
        </p:nvSpPr>
        <p:spPr>
          <a:xfrm>
            <a:off x="3886200" y="3810000"/>
            <a:ext cx="5039112" cy="2362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i="0" dirty="0" smtClean="0">
                <a:latin typeface="Arial" charset="0"/>
                <a:ea typeface="ヒラギノ角ゴ Pro W3" charset="0"/>
                <a:cs typeface="ヒラギノ角ゴ Pro W3" charset="0"/>
              </a:rPr>
              <a:t>Modeled TAE avalanches using </a:t>
            </a:r>
            <a:r>
              <a:rPr lang="en-US" sz="1600" b="0" i="0" u="sng" dirty="0" smtClean="0">
                <a:latin typeface="Arial" charset="0"/>
                <a:ea typeface="ヒラギノ角ゴ Pro W3" charset="0"/>
                <a:cs typeface="ヒラギノ角ゴ Pro W3" charset="0"/>
              </a:rPr>
              <a:t>ad-hoc</a:t>
            </a:r>
            <a:r>
              <a:rPr lang="en-US" sz="1600" b="0" i="0" dirty="0" smtClean="0">
                <a:latin typeface="Arial" charset="0"/>
                <a:ea typeface="ヒラギノ角ゴ Pro W3" charset="0"/>
                <a:cs typeface="ヒラギノ角ゴ Pro W3" charset="0"/>
              </a:rPr>
              <a:t> spatially localized and time-dependent fast-ion diffusivity D</a:t>
            </a:r>
            <a:r>
              <a:rPr lang="en-US" sz="1600" b="0" i="0" baseline="-25000" dirty="0" smtClean="0">
                <a:latin typeface="Arial" charset="0"/>
                <a:ea typeface="ヒラギノ角ゴ Pro W3" charset="0"/>
                <a:cs typeface="ヒラギノ角ゴ Pro W3" charset="0"/>
              </a:rPr>
              <a:t>FI</a:t>
            </a:r>
            <a:r>
              <a:rPr lang="en-US" sz="1600" b="0" i="0" dirty="0" smtClean="0">
                <a:latin typeface="Arial" charset="0"/>
                <a:ea typeface="ヒラギノ角ゴ Pro W3" charset="0"/>
                <a:cs typeface="ヒラギノ角ゴ Pro W3" charset="0"/>
              </a:rPr>
              <a:t>(</a:t>
            </a:r>
            <a:r>
              <a:rPr lang="en-US" sz="1600" b="0" i="0" dirty="0" smtClean="0">
                <a:latin typeface="Symbol" charset="0"/>
                <a:ea typeface="ヒラギノ角ゴ Pro W3" charset="0"/>
                <a:cs typeface="Symbol" charset="0"/>
              </a:rPr>
              <a:t>y</a:t>
            </a:r>
            <a:r>
              <a:rPr lang="en-US" sz="1600" b="0" i="0" dirty="0" smtClean="0">
                <a:latin typeface="Arial" charset="0"/>
                <a:ea typeface="ヒラギノ角ゴ Pro W3" charset="0"/>
                <a:cs typeface="ヒラギノ角ゴ Pro W3" charset="0"/>
              </a:rPr>
              <a:t>,t) (Gerhardt)</a:t>
            </a:r>
            <a:r>
              <a:rPr lang="en-US" sz="1600" b="0" dirty="0" smtClean="0">
                <a:latin typeface="Arial" charset="0"/>
                <a:ea typeface="ヒラギノ角ゴ Pro W3" charset="0"/>
                <a:cs typeface="ヒラギノ角ゴ Pro W3" charset="0"/>
              </a:rPr>
              <a:t> </a:t>
            </a:r>
          </a:p>
          <a:p>
            <a:pPr marL="441325" lvl="1" indent="-249238"/>
            <a:r>
              <a:rPr lang="en-US" sz="1600" b="0" dirty="0" smtClean="0">
                <a:latin typeface="Arial" charset="0"/>
                <a:ea typeface="ヒラギノ角ゴ Pro W3" charset="0"/>
              </a:rPr>
              <a:t>Use S</a:t>
            </a:r>
            <a:r>
              <a:rPr lang="en-US" sz="1600" b="0" baseline="-25000" dirty="0" smtClean="0">
                <a:latin typeface="Arial" charset="0"/>
                <a:ea typeface="ヒラギノ角ゴ Pro W3" charset="0"/>
              </a:rPr>
              <a:t>n</a:t>
            </a:r>
            <a:r>
              <a:rPr lang="en-US" sz="1600" b="0" dirty="0" smtClean="0">
                <a:latin typeface="Arial" charset="0"/>
                <a:ea typeface="ヒラギノ角ゴ Pro W3" charset="0"/>
              </a:rPr>
              <a:t> drops to determine D</a:t>
            </a:r>
            <a:r>
              <a:rPr lang="en-US" sz="1600" b="0" baseline="-25000" dirty="0" smtClean="0">
                <a:latin typeface="Arial" charset="0"/>
                <a:ea typeface="ヒラギノ角ゴ Pro W3" charset="0"/>
              </a:rPr>
              <a:t>FI</a:t>
            </a:r>
            <a:r>
              <a:rPr lang="en-US" sz="1600" b="0" dirty="0" smtClean="0">
                <a:latin typeface="Arial" charset="0"/>
                <a:ea typeface="ヒラギノ角ゴ Pro W3" charset="0"/>
              </a:rPr>
              <a:t>(</a:t>
            </a:r>
            <a:r>
              <a:rPr lang="en-US" sz="1600" b="0" dirty="0" smtClean="0">
                <a:latin typeface="Symbol" charset="0"/>
                <a:ea typeface="ＭＳ Ｐゴシック" charset="0"/>
                <a:cs typeface="Symbol" charset="0"/>
              </a:rPr>
              <a:t>y</a:t>
            </a:r>
            <a:r>
              <a:rPr lang="en-US" sz="1600" b="0" dirty="0" smtClean="0">
                <a:latin typeface="Arial" charset="0"/>
                <a:ea typeface="ヒラギノ角ゴ Pro W3" charset="0"/>
              </a:rPr>
              <a:t>,t) details</a:t>
            </a:r>
          </a:p>
          <a:p>
            <a:pPr marL="441325" lvl="1" indent="-249238"/>
            <a:r>
              <a:rPr lang="en-US" sz="2000" i="0" dirty="0" smtClean="0">
                <a:solidFill>
                  <a:srgbClr val="3333CC"/>
                </a:solidFill>
                <a:latin typeface="Arial" charset="0"/>
                <a:ea typeface="ヒラギノ角ゴ Pro W3" charset="0"/>
              </a:rPr>
              <a:t>Reinforces need for predictive modeling of avalanche transport using physics-based models</a:t>
            </a:r>
            <a:endParaRPr lang="en-US" sz="2000" i="0" dirty="0">
              <a:latin typeface="Arial" charset="0"/>
              <a:ea typeface="ヒラギノ角ゴ Pro W3" charset="0"/>
            </a:endParaRPr>
          </a:p>
        </p:txBody>
      </p:sp>
      <p:sp>
        <p:nvSpPr>
          <p:cNvPr id="26"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4</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15422373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3" cstate="print"/>
          <a:srcRect/>
          <a:stretch>
            <a:fillRect/>
          </a:stretch>
        </p:blipFill>
        <p:spPr bwMode="auto">
          <a:xfrm>
            <a:off x="5715000" y="1143000"/>
            <a:ext cx="3126861" cy="3505200"/>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noAutofit/>
          </a:bodyPr>
          <a:lstStyle/>
          <a:p>
            <a:r>
              <a:rPr lang="en-US" sz="2000" b="1" dirty="0" smtClean="0">
                <a:solidFill>
                  <a:srgbClr val="FF0000"/>
                </a:solidFill>
              </a:rPr>
              <a:t>M3D-K </a:t>
            </a:r>
            <a:r>
              <a:rPr lang="en-US" sz="2000" dirty="0">
                <a:solidFill>
                  <a:srgbClr val="FF0000"/>
                </a:solidFill>
              </a:rPr>
              <a:t>s</a:t>
            </a:r>
            <a:r>
              <a:rPr lang="en-US" sz="2000" b="1" dirty="0" smtClean="0">
                <a:solidFill>
                  <a:srgbClr val="FF0000"/>
                </a:solidFill>
              </a:rPr>
              <a:t>imulations of TAE show strong similarity to NSTX experiments</a:t>
            </a:r>
            <a:endParaRPr lang="en-US" sz="1800" b="1" dirty="0"/>
          </a:p>
        </p:txBody>
      </p:sp>
      <p:sp>
        <p:nvSpPr>
          <p:cNvPr id="3" name="Content Placeholder 2"/>
          <p:cNvSpPr>
            <a:spLocks noGrp="1"/>
          </p:cNvSpPr>
          <p:nvPr>
            <p:ph idx="1"/>
          </p:nvPr>
        </p:nvSpPr>
        <p:spPr>
          <a:xfrm>
            <a:off x="76200" y="4876800"/>
            <a:ext cx="9067800" cy="1219200"/>
          </a:xfrm>
        </p:spPr>
        <p:txBody>
          <a:bodyPr>
            <a:normAutofit fontScale="92500" lnSpcReduction="10000"/>
          </a:bodyPr>
          <a:lstStyle/>
          <a:p>
            <a:r>
              <a:rPr lang="en-US" sz="1900" dirty="0" smtClean="0"/>
              <a:t>Reasonable agreement between reflectometer measurement and M3D-K simulation of n=3 TAE in NSTX #141711. (f</a:t>
            </a:r>
            <a:r>
              <a:rPr lang="en-US" sz="1900" baseline="-25000" dirty="0" smtClean="0"/>
              <a:t>exp</a:t>
            </a:r>
            <a:r>
              <a:rPr lang="en-US" sz="1900" dirty="0" smtClean="0"/>
              <a:t>=97kHz, f</a:t>
            </a:r>
            <a:r>
              <a:rPr lang="en-US" sz="1900" baseline="-25000" dirty="0" smtClean="0"/>
              <a:t>M3D-K</a:t>
            </a:r>
            <a:r>
              <a:rPr lang="en-US" sz="1900" dirty="0" smtClean="0"/>
              <a:t>=106kHz )</a:t>
            </a:r>
            <a:endParaRPr lang="en-US" sz="1900" baseline="-25000" dirty="0" smtClean="0"/>
          </a:p>
          <a:p>
            <a:r>
              <a:rPr lang="en-US" sz="1900" dirty="0" smtClean="0"/>
              <a:t>EP effects and plasma toroidal rotation are included non-perturbatively.</a:t>
            </a:r>
          </a:p>
          <a:p>
            <a:r>
              <a:rPr lang="en-US" sz="1900" dirty="0" smtClean="0"/>
              <a:t>Next step: nonlinear simulations of mode saturation and beam ion transport.</a:t>
            </a:r>
          </a:p>
          <a:p>
            <a:pPr>
              <a:buNone/>
            </a:pPr>
            <a:endParaRPr lang="en-US" dirty="0"/>
          </a:p>
        </p:txBody>
      </p:sp>
      <p:pic>
        <p:nvPicPr>
          <p:cNvPr id="41989" name="Picture 5"/>
          <p:cNvPicPr>
            <a:picLocks noChangeAspect="1" noChangeArrowheads="1"/>
          </p:cNvPicPr>
          <p:nvPr/>
        </p:nvPicPr>
        <p:blipFill>
          <a:blip r:embed="rId4" cstate="print"/>
          <a:srcRect/>
          <a:stretch>
            <a:fillRect/>
          </a:stretch>
        </p:blipFill>
        <p:spPr bwMode="auto">
          <a:xfrm>
            <a:off x="228601" y="1066800"/>
            <a:ext cx="2514600" cy="3186037"/>
          </a:xfrm>
          <a:prstGeom prst="rect">
            <a:avLst/>
          </a:prstGeom>
          <a:noFill/>
          <a:ln w="9525">
            <a:noFill/>
            <a:miter lim="800000"/>
            <a:headEnd/>
            <a:tailEnd/>
          </a:ln>
        </p:spPr>
      </p:pic>
      <p:sp>
        <p:nvSpPr>
          <p:cNvPr id="4" name="TextBox 3"/>
          <p:cNvSpPr txBox="1"/>
          <p:nvPr/>
        </p:nvSpPr>
        <p:spPr>
          <a:xfrm>
            <a:off x="1371600" y="4343400"/>
            <a:ext cx="3665987" cy="307777"/>
          </a:xfrm>
          <a:prstGeom prst="rect">
            <a:avLst/>
          </a:prstGeom>
          <a:noFill/>
        </p:spPr>
        <p:txBody>
          <a:bodyPr wrap="none" rtlCol="0">
            <a:spAutoFit/>
          </a:bodyPr>
          <a:lstStyle/>
          <a:p>
            <a:r>
              <a:rPr lang="en-US" sz="1400" i="0" dirty="0" smtClean="0"/>
              <a:t>Liu 2013 (PPPL, SWIP-China, UCLA, UCI)</a:t>
            </a:r>
            <a:endParaRPr lang="en-US" sz="1400" i="0" dirty="0"/>
          </a:p>
        </p:txBody>
      </p:sp>
      <p:sp>
        <p:nvSpPr>
          <p:cNvPr id="7"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5</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3088248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Models of AE-Induced Fast Ion Transport </a:t>
            </a:r>
            <a:br>
              <a:rPr lang="en-US" dirty="0" smtClean="0"/>
            </a:br>
            <a:r>
              <a:rPr lang="en-US" dirty="0" smtClean="0"/>
              <a:t>Are Under Development</a:t>
            </a:r>
            <a:endParaRPr lang="en-US" dirty="0"/>
          </a:p>
        </p:txBody>
      </p:sp>
      <p:sp>
        <p:nvSpPr>
          <p:cNvPr id="3" name="Content Placeholder 2"/>
          <p:cNvSpPr>
            <a:spLocks noGrp="1"/>
          </p:cNvSpPr>
          <p:nvPr>
            <p:ph idx="1"/>
          </p:nvPr>
        </p:nvSpPr>
        <p:spPr>
          <a:xfrm>
            <a:off x="76200" y="990600"/>
            <a:ext cx="8915400" cy="1524000"/>
          </a:xfrm>
        </p:spPr>
        <p:txBody>
          <a:bodyPr/>
          <a:lstStyle/>
          <a:p>
            <a:r>
              <a:rPr lang="en-US" sz="2000" dirty="0">
                <a:solidFill>
                  <a:srgbClr val="800000"/>
                </a:solidFill>
                <a:latin typeface="Helvetica" pitchFamily="34" charset="0"/>
                <a:ea typeface="MS PGothic" pitchFamily="34" charset="-128"/>
              </a:rPr>
              <a:t>Resonant fast ion transport model is being implemented in NUBEAM to mimic F</a:t>
            </a:r>
            <a:r>
              <a:rPr lang="en-US" sz="2000" baseline="-25000" dirty="0">
                <a:solidFill>
                  <a:srgbClr val="800000"/>
                </a:solidFill>
                <a:latin typeface="Helvetica" pitchFamily="34" charset="0"/>
                <a:ea typeface="MS PGothic" pitchFamily="34" charset="-128"/>
              </a:rPr>
              <a:t>nb</a:t>
            </a:r>
            <a:r>
              <a:rPr lang="en-US" sz="2000" dirty="0">
                <a:solidFill>
                  <a:srgbClr val="800000"/>
                </a:solidFill>
                <a:latin typeface="Helvetica" pitchFamily="34" charset="0"/>
                <a:ea typeface="MS PGothic" pitchFamily="34" charset="-128"/>
              </a:rPr>
              <a:t> modifications by resonant </a:t>
            </a:r>
            <a:r>
              <a:rPr lang="en-US" sz="2000" dirty="0" smtClean="0">
                <a:solidFill>
                  <a:srgbClr val="800000"/>
                </a:solidFill>
                <a:latin typeface="Helvetica" pitchFamily="34" charset="0"/>
                <a:ea typeface="MS PGothic" pitchFamily="34" charset="-128"/>
              </a:rPr>
              <a:t>AEs</a:t>
            </a:r>
          </a:p>
          <a:p>
            <a:r>
              <a:rPr lang="en-US" sz="2000" dirty="0">
                <a:solidFill>
                  <a:srgbClr val="800000"/>
                </a:solidFill>
                <a:latin typeface="Arial" charset="0"/>
                <a:cs typeface="Geneva" charset="0"/>
              </a:rPr>
              <a:t>Quasi-linear relaxation </a:t>
            </a:r>
            <a:r>
              <a:rPr lang="en-US" sz="2000" dirty="0" smtClean="0">
                <a:solidFill>
                  <a:srgbClr val="800000"/>
                </a:solidFill>
                <a:latin typeface="Arial" charset="0"/>
                <a:cs typeface="Geneva" charset="0"/>
              </a:rPr>
              <a:t>model</a:t>
            </a:r>
            <a:endParaRPr lang="en-US" sz="1800" dirty="0" smtClean="0">
              <a:solidFill>
                <a:srgbClr val="800000"/>
              </a:solidFill>
            </a:endParaRPr>
          </a:p>
        </p:txBody>
      </p:sp>
      <p:sp>
        <p:nvSpPr>
          <p:cNvPr id="9" name="Content Placeholder 2"/>
          <p:cNvSpPr txBox="1">
            <a:spLocks/>
          </p:cNvSpPr>
          <p:nvPr/>
        </p:nvSpPr>
        <p:spPr bwMode="auto">
          <a:xfrm>
            <a:off x="76200" y="2133600"/>
            <a:ext cx="5486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sz="2000" b="0" i="0" dirty="0" smtClean="0">
                <a:solidFill>
                  <a:srgbClr val="800000"/>
                </a:solidFill>
              </a:rPr>
              <a:t>Fast ion transport in both models rely on TAE mode spectrum and amplitudes calculated by linear/non-linear MHD codes (NOVA, NOVA-K, M3D-K) as well as unperturbed F</a:t>
            </a:r>
            <a:r>
              <a:rPr lang="en-US" sz="2000" b="0" i="0" baseline="-25000" dirty="0" smtClean="0">
                <a:solidFill>
                  <a:srgbClr val="800000"/>
                </a:solidFill>
              </a:rPr>
              <a:t>NB</a:t>
            </a:r>
            <a:r>
              <a:rPr lang="en-US" sz="2000" b="0" i="0" dirty="0" smtClean="0">
                <a:solidFill>
                  <a:srgbClr val="800000"/>
                </a:solidFill>
              </a:rPr>
              <a:t> (NUBEAM/TRANSP)</a:t>
            </a:r>
          </a:p>
          <a:p>
            <a:r>
              <a:rPr lang="en-US" sz="2000" b="0" i="0" dirty="0" smtClean="0">
                <a:solidFill>
                  <a:schemeClr val="accent2"/>
                </a:solidFill>
              </a:rPr>
              <a:t>Reduced </a:t>
            </a:r>
            <a:r>
              <a:rPr lang="en-US" sz="2000" b="0" i="0" dirty="0" smtClean="0">
                <a:solidFill>
                  <a:srgbClr val="3333CC"/>
                </a:solidFill>
              </a:rPr>
              <a:t>model being </a:t>
            </a:r>
            <a:r>
              <a:rPr lang="en-US" sz="2000" b="0" i="0" dirty="0">
                <a:solidFill>
                  <a:srgbClr val="3333CC"/>
                </a:solidFill>
              </a:rPr>
              <a:t>tested against full ORBIT </a:t>
            </a:r>
            <a:r>
              <a:rPr lang="en-US" sz="2000" b="0" i="0" dirty="0" smtClean="0">
                <a:solidFill>
                  <a:srgbClr val="3333CC"/>
                </a:solidFill>
              </a:rPr>
              <a:t>simulations with good agreement</a:t>
            </a:r>
            <a:endParaRPr lang="en-US" sz="2000" b="0" i="0" dirty="0">
              <a:solidFill>
                <a:schemeClr val="accent2"/>
              </a:solidFill>
            </a:endParaRPr>
          </a:p>
          <a:p>
            <a:r>
              <a:rPr lang="en-US" sz="2000" b="0" i="0" dirty="0" smtClean="0">
                <a:solidFill>
                  <a:schemeClr val="accent2"/>
                </a:solidFill>
              </a:rPr>
              <a:t>QL model already developed for DIII-D with  order-of-magnitude agreement</a:t>
            </a:r>
            <a:endParaRPr lang="en-US" sz="2000" b="0" i="0" dirty="0">
              <a:solidFill>
                <a:schemeClr val="accent2"/>
              </a:solidFill>
            </a:endParaRPr>
          </a:p>
          <a:p>
            <a:r>
              <a:rPr lang="en-US" sz="2000" b="0" i="0" dirty="0" smtClean="0">
                <a:solidFill>
                  <a:srgbClr val="004080"/>
                </a:solidFill>
              </a:rPr>
              <a:t>Both models will be implemented in TRANSP, with a view to making them available for other experiments, including ITER.</a:t>
            </a:r>
          </a:p>
          <a:p>
            <a:endParaRPr lang="en-US" sz="2000" b="0" i="0" dirty="0" smtClean="0">
              <a:solidFill>
                <a:srgbClr val="800000"/>
              </a:solidFill>
            </a:endParaRPr>
          </a:p>
        </p:txBody>
      </p:sp>
      <p:grpSp>
        <p:nvGrpSpPr>
          <p:cNvPr id="4" name="Group 3"/>
          <p:cNvGrpSpPr/>
          <p:nvPr/>
        </p:nvGrpSpPr>
        <p:grpSpPr>
          <a:xfrm>
            <a:off x="6143857" y="1371600"/>
            <a:ext cx="1983905" cy="2973993"/>
            <a:chOff x="5108557" y="3404591"/>
            <a:chExt cx="1983905" cy="2973993"/>
          </a:xfrm>
        </p:grpSpPr>
        <p:pic>
          <p:nvPicPr>
            <p:cNvPr id="10" name="Picture 9" descr="red_model_evolution2.png"/>
            <p:cNvPicPr>
              <a:picLocks noChangeAspect="1"/>
            </p:cNvPicPr>
            <p:nvPr/>
          </p:nvPicPr>
          <p:blipFill rotWithShape="1">
            <a:blip r:embed="rId2" cstate="print">
              <a:extLst>
                <a:ext uri="{28A0092B-C50C-407E-A947-70E740481C1C}">
                  <a14:useLocalDpi xmlns="" xmlns:a14="http://schemas.microsoft.com/office/drawing/2010/main" val="0"/>
                </a:ext>
              </a:extLst>
            </a:blip>
            <a:srcRect r="51037"/>
            <a:stretch/>
          </p:blipFill>
          <p:spPr>
            <a:xfrm>
              <a:off x="5108557" y="3404591"/>
              <a:ext cx="1983905" cy="2973993"/>
            </a:xfrm>
            <a:prstGeom prst="rect">
              <a:avLst/>
            </a:prstGeom>
          </p:spPr>
        </p:pic>
        <p:sp>
          <p:nvSpPr>
            <p:cNvPr id="11" name="TextBox 10"/>
            <p:cNvSpPr txBox="1">
              <a:spLocks noChangeArrowheads="1"/>
            </p:cNvSpPr>
            <p:nvPr/>
          </p:nvSpPr>
          <p:spPr bwMode="auto">
            <a:xfrm rot="16200000">
              <a:off x="6242841" y="4643543"/>
              <a:ext cx="1000037" cy="269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sz="1300" b="1" i="1">
                  <a:solidFill>
                    <a:srgbClr val="1822CD"/>
                  </a:solidFill>
                  <a:latin typeface="Helvetica" charset="0"/>
                  <a:ea typeface="ＭＳ Ｐゴシック" charset="0"/>
                  <a:cs typeface="Arial" charset="0"/>
                </a:defRPr>
              </a:lvl1pPr>
              <a:lvl2pPr marL="37931725" indent="-37474525" eaLnBrk="0" hangingPunct="0">
                <a:defRPr sz="1300" b="1" i="1">
                  <a:solidFill>
                    <a:srgbClr val="1822CD"/>
                  </a:solidFill>
                  <a:latin typeface="Helvetica" charset="0"/>
                  <a:ea typeface="Arial" charset="0"/>
                  <a:cs typeface="Arial" charset="0"/>
                </a:defRPr>
              </a:lvl2pPr>
              <a:lvl3pPr eaLnBrk="0" hangingPunct="0">
                <a:defRPr sz="1300" b="1" i="1">
                  <a:solidFill>
                    <a:srgbClr val="1822CD"/>
                  </a:solidFill>
                  <a:latin typeface="Helvetica" charset="0"/>
                  <a:ea typeface="Arial" charset="0"/>
                  <a:cs typeface="Arial" charset="0"/>
                </a:defRPr>
              </a:lvl3pPr>
              <a:lvl4pPr eaLnBrk="0" hangingPunct="0">
                <a:defRPr sz="1300" b="1" i="1">
                  <a:solidFill>
                    <a:srgbClr val="1822CD"/>
                  </a:solidFill>
                  <a:latin typeface="Helvetica" charset="0"/>
                  <a:ea typeface="Arial" charset="0"/>
                  <a:cs typeface="Arial" charset="0"/>
                </a:defRPr>
              </a:lvl4pPr>
              <a:lvl5pPr eaLnBrk="0" hangingPunct="0">
                <a:defRPr sz="1300" b="1" i="1">
                  <a:solidFill>
                    <a:srgbClr val="1822CD"/>
                  </a:solidFill>
                  <a:latin typeface="Helvetica" charset="0"/>
                  <a:ea typeface="Arial" charset="0"/>
                  <a:cs typeface="Arial" charset="0"/>
                </a:defRPr>
              </a:lvl5pPr>
              <a:lvl6pPr marL="457200" eaLnBrk="0" fontAlgn="base" hangingPunct="0">
                <a:spcBef>
                  <a:spcPct val="0"/>
                </a:spcBef>
                <a:spcAft>
                  <a:spcPct val="0"/>
                </a:spcAft>
                <a:defRPr sz="1300" b="1" i="1">
                  <a:solidFill>
                    <a:srgbClr val="1822CD"/>
                  </a:solidFill>
                  <a:latin typeface="Helvetica" charset="0"/>
                  <a:ea typeface="Arial" charset="0"/>
                  <a:cs typeface="Arial" charset="0"/>
                </a:defRPr>
              </a:lvl6pPr>
              <a:lvl7pPr marL="914400" eaLnBrk="0" fontAlgn="base" hangingPunct="0">
                <a:spcBef>
                  <a:spcPct val="0"/>
                </a:spcBef>
                <a:spcAft>
                  <a:spcPct val="0"/>
                </a:spcAft>
                <a:defRPr sz="1300" b="1" i="1">
                  <a:solidFill>
                    <a:srgbClr val="1822CD"/>
                  </a:solidFill>
                  <a:latin typeface="Helvetica" charset="0"/>
                  <a:ea typeface="Arial" charset="0"/>
                  <a:cs typeface="Arial" charset="0"/>
                </a:defRPr>
              </a:lvl7pPr>
              <a:lvl8pPr marL="1371600" eaLnBrk="0" fontAlgn="base" hangingPunct="0">
                <a:spcBef>
                  <a:spcPct val="0"/>
                </a:spcBef>
                <a:spcAft>
                  <a:spcPct val="0"/>
                </a:spcAft>
                <a:defRPr sz="1300" b="1" i="1">
                  <a:solidFill>
                    <a:srgbClr val="1822CD"/>
                  </a:solidFill>
                  <a:latin typeface="Helvetica" charset="0"/>
                  <a:ea typeface="Arial" charset="0"/>
                  <a:cs typeface="Arial" charset="0"/>
                </a:defRPr>
              </a:lvl8pPr>
              <a:lvl9pPr marL="1828800" eaLnBrk="0" fontAlgn="base" hangingPunct="0">
                <a:spcBef>
                  <a:spcPct val="0"/>
                </a:spcBef>
                <a:spcAft>
                  <a:spcPct val="0"/>
                </a:spcAft>
                <a:defRPr sz="1300" b="1" i="1">
                  <a:solidFill>
                    <a:srgbClr val="1822CD"/>
                  </a:solidFill>
                  <a:latin typeface="Helvetica" charset="0"/>
                  <a:ea typeface="Arial" charset="0"/>
                  <a:cs typeface="Arial" charset="0"/>
                </a:defRPr>
              </a:lvl9pPr>
            </a:lstStyle>
            <a:p>
              <a:pPr eaLnBrk="1" hangingPunct="1"/>
              <a:r>
                <a:rPr lang="en-US" dirty="0"/>
                <a:t>co-passing</a:t>
              </a:r>
            </a:p>
          </p:txBody>
        </p:sp>
      </p:grpSp>
      <p:sp>
        <p:nvSpPr>
          <p:cNvPr id="6" name="TextBox 5"/>
          <p:cNvSpPr txBox="1"/>
          <p:nvPr/>
        </p:nvSpPr>
        <p:spPr>
          <a:xfrm>
            <a:off x="8201257" y="2590800"/>
            <a:ext cx="866543" cy="584776"/>
          </a:xfrm>
          <a:prstGeom prst="rect">
            <a:avLst/>
          </a:prstGeom>
          <a:noFill/>
        </p:spPr>
        <p:txBody>
          <a:bodyPr wrap="none" rtlCol="0">
            <a:spAutoFit/>
          </a:bodyPr>
          <a:lstStyle/>
          <a:p>
            <a:r>
              <a:rPr lang="en-US" sz="1600" dirty="0" smtClean="0">
                <a:solidFill>
                  <a:schemeClr val="tx1"/>
                </a:solidFill>
              </a:rPr>
              <a:t>ORBIT</a:t>
            </a:r>
          </a:p>
          <a:p>
            <a:r>
              <a:rPr lang="en-US" sz="1600" dirty="0" smtClean="0">
                <a:solidFill>
                  <a:srgbClr val="FF0000"/>
                </a:solidFill>
              </a:rPr>
              <a:t>Model</a:t>
            </a:r>
            <a:endParaRPr lang="en-US" sz="1600" dirty="0">
              <a:solidFill>
                <a:srgbClr val="FF0000"/>
              </a:solidFill>
            </a:endParaRPr>
          </a:p>
        </p:txBody>
      </p:sp>
      <p:sp>
        <p:nvSpPr>
          <p:cNvPr id="16" name="TextBox 15"/>
          <p:cNvSpPr txBox="1"/>
          <p:nvPr/>
        </p:nvSpPr>
        <p:spPr bwMode="auto">
          <a:xfrm>
            <a:off x="7848600" y="4383909"/>
            <a:ext cx="858472" cy="349676"/>
          </a:xfrm>
          <a:prstGeom prst="rect">
            <a:avLst/>
          </a:prstGeom>
          <a:solidFill>
            <a:schemeClr val="accent5">
              <a:lumMod val="60000"/>
              <a:lumOff val="40000"/>
            </a:schemeClr>
          </a:solidFill>
          <a:ln w="25400">
            <a:solidFill>
              <a:schemeClr val="accent6"/>
            </a:solidFill>
          </a:ln>
        </p:spPr>
        <p:txBody>
          <a:bodyPr wrap="square">
            <a:spAutoFit/>
          </a:bodyPr>
          <a:lstStyle/>
          <a:p>
            <a:pPr algn="ctr">
              <a:defRPr/>
            </a:pPr>
            <a:r>
              <a:rPr lang="en-US" sz="2000" dirty="0"/>
              <a:t>DIII</a:t>
            </a:r>
            <a:r>
              <a:rPr lang="en-US" sz="2000" dirty="0" smtClean="0"/>
              <a:t>-D</a:t>
            </a:r>
            <a:endParaRPr lang="en-US" sz="2000" dirty="0"/>
          </a:p>
        </p:txBody>
      </p:sp>
      <p:cxnSp>
        <p:nvCxnSpPr>
          <p:cNvPr id="18" name="Straight Arrow Connector 17"/>
          <p:cNvCxnSpPr/>
          <p:nvPr/>
        </p:nvCxnSpPr>
        <p:spPr bwMode="auto">
          <a:xfrm flipV="1">
            <a:off x="5105400" y="3352800"/>
            <a:ext cx="990600" cy="685800"/>
          </a:xfrm>
          <a:prstGeom prst="straightConnector1">
            <a:avLst/>
          </a:prstGeom>
          <a:noFill/>
          <a:ln w="25400" cap="flat" cmpd="sng" algn="ctr">
            <a:solidFill>
              <a:schemeClr val="accent2"/>
            </a:solidFill>
            <a:prstDash val="solid"/>
            <a:round/>
            <a:headEnd type="none" w="med" len="med"/>
            <a:tailEnd type="arrow"/>
          </a:ln>
          <a:effectLst>
            <a:outerShdw blurRad="50800" dist="38100" dir="2700000" algn="tl" rotWithShape="0">
              <a:srgbClr val="004080">
                <a:alpha val="43000"/>
              </a:srgbClr>
            </a:outerShdw>
          </a:effectLst>
        </p:spPr>
      </p:cxnSp>
      <p:cxnSp>
        <p:nvCxnSpPr>
          <p:cNvPr id="20" name="Straight Arrow Connector 19"/>
          <p:cNvCxnSpPr/>
          <p:nvPr/>
        </p:nvCxnSpPr>
        <p:spPr bwMode="auto">
          <a:xfrm>
            <a:off x="4419600" y="5029200"/>
            <a:ext cx="1219200" cy="304800"/>
          </a:xfrm>
          <a:prstGeom prst="straightConnector1">
            <a:avLst/>
          </a:prstGeom>
          <a:noFill/>
          <a:ln w="25400" cap="flat" cmpd="sng" algn="ctr">
            <a:solidFill>
              <a:schemeClr val="accent2"/>
            </a:solidFill>
            <a:prstDash val="solid"/>
            <a:round/>
            <a:headEnd type="none" w="med" len="med"/>
            <a:tailEnd type="arrow"/>
          </a:ln>
          <a:effectLst>
            <a:outerShdw blurRad="50800" dist="38100" dir="2700000" algn="tl" rotWithShape="0">
              <a:srgbClr val="004080">
                <a:alpha val="43000"/>
              </a:srgbClr>
            </a:outerShdw>
          </a:effectLst>
        </p:spPr>
      </p:cxnSp>
      <p:pic>
        <p:nvPicPr>
          <p:cNvPr id="7" name="Picture 6"/>
          <p:cNvPicPr>
            <a:picLocks noChangeAspect="1"/>
          </p:cNvPicPr>
          <p:nvPr/>
        </p:nvPicPr>
        <p:blipFill>
          <a:blip r:embed="rId3" cstate="print"/>
          <a:stretch>
            <a:fillRect/>
          </a:stretch>
        </p:blipFill>
        <p:spPr>
          <a:xfrm>
            <a:off x="5715000" y="4841109"/>
            <a:ext cx="3124200" cy="1712091"/>
          </a:xfrm>
          <a:prstGeom prst="rect">
            <a:avLst/>
          </a:prstGeom>
        </p:spPr>
      </p:pic>
      <p:sp>
        <p:nvSpPr>
          <p:cNvPr id="8" name="TextBox 7"/>
          <p:cNvSpPr txBox="1"/>
          <p:nvPr/>
        </p:nvSpPr>
        <p:spPr>
          <a:xfrm>
            <a:off x="6248400" y="4536309"/>
            <a:ext cx="2247580" cy="523220"/>
          </a:xfrm>
          <a:prstGeom prst="rect">
            <a:avLst/>
          </a:prstGeom>
          <a:noFill/>
        </p:spPr>
        <p:txBody>
          <a:bodyPr wrap="none" rtlCol="0">
            <a:spAutoFit/>
          </a:bodyPr>
          <a:lstStyle/>
          <a:p>
            <a:r>
              <a:rPr lang="en-US" sz="1400" dirty="0" smtClean="0"/>
              <a:t>Ghantous 2012</a:t>
            </a:r>
          </a:p>
          <a:p>
            <a:r>
              <a:rPr lang="en-US" sz="1400" dirty="0" smtClean="0"/>
              <a:t>(PPPL, GA, IFS-UT, UCI) </a:t>
            </a:r>
            <a:endParaRPr lang="en-US" sz="1400" dirty="0"/>
          </a:p>
        </p:txBody>
      </p:sp>
      <p:sp>
        <p:nvSpPr>
          <p:cNvPr id="15" name="TextBox 14"/>
          <p:cNvSpPr txBox="1"/>
          <p:nvPr/>
        </p:nvSpPr>
        <p:spPr bwMode="auto">
          <a:xfrm>
            <a:off x="8077200" y="3231724"/>
            <a:ext cx="990600" cy="400110"/>
          </a:xfrm>
          <a:prstGeom prst="rect">
            <a:avLst/>
          </a:prstGeom>
          <a:solidFill>
            <a:schemeClr val="accent5">
              <a:lumMod val="60000"/>
              <a:lumOff val="40000"/>
            </a:schemeClr>
          </a:solidFill>
          <a:ln w="25400">
            <a:solidFill>
              <a:schemeClr val="accent6"/>
            </a:solidFill>
          </a:ln>
        </p:spPr>
        <p:txBody>
          <a:bodyPr wrap="square">
            <a:spAutoFit/>
          </a:bodyPr>
          <a:lstStyle/>
          <a:p>
            <a:pPr algn="ctr">
              <a:defRPr/>
            </a:pPr>
            <a:r>
              <a:rPr lang="en-US" sz="2000" dirty="0" smtClean="0"/>
              <a:t>NSTX</a:t>
            </a:r>
            <a:endParaRPr lang="en-US" sz="2000" dirty="0"/>
          </a:p>
        </p:txBody>
      </p:sp>
      <p:sp>
        <p:nvSpPr>
          <p:cNvPr id="17"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6</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16800348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r>
              <a:rPr lang="en-US" sz="2800" dirty="0" smtClean="0">
                <a:solidFill>
                  <a:srgbClr val="3333CC"/>
                </a:solidFill>
                <a:latin typeface="Arial" charset="0"/>
                <a:ea typeface="ＭＳ Ｐゴシック" charset="0"/>
                <a:cs typeface="ＭＳ Ｐゴシック" charset="0"/>
              </a:rPr>
              <a:t>Theory Plans for Goal 1</a:t>
            </a:r>
            <a:endParaRPr lang="en-US" sz="2800" dirty="0">
              <a:latin typeface="Arial" charset="0"/>
              <a:ea typeface="ＭＳ Ｐゴシック" charset="0"/>
              <a:cs typeface="ＭＳ Ｐゴシック" charset="0"/>
            </a:endParaRPr>
          </a:p>
        </p:txBody>
      </p:sp>
      <p:sp>
        <p:nvSpPr>
          <p:cNvPr id="19459"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7</a:t>
            </a:fld>
            <a:endParaRPr lang="en-US" sz="900" b="1" i="0" dirty="0" smtClean="0">
              <a:solidFill>
                <a:srgbClr val="3333CC"/>
              </a:solidFill>
              <a:latin typeface="Arial" charset="0"/>
            </a:endParaRPr>
          </a:p>
        </p:txBody>
      </p:sp>
      <p:sp>
        <p:nvSpPr>
          <p:cNvPr id="19460" name="Content Placeholder 2"/>
          <p:cNvSpPr>
            <a:spLocks/>
          </p:cNvSpPr>
          <p:nvPr/>
        </p:nvSpPr>
        <p:spPr bwMode="auto">
          <a:xfrm>
            <a:off x="0" y="914400"/>
            <a:ext cx="87630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defTabSz="914400" eaLnBrk="0" fontAlgn="base" hangingPunct="0">
              <a:spcBef>
                <a:spcPct val="20000"/>
              </a:spcBef>
              <a:spcAft>
                <a:spcPct val="0"/>
              </a:spcAft>
              <a:buFont typeface="Arial"/>
              <a:buChar char="•"/>
            </a:pPr>
            <a:r>
              <a:rPr lang="en-US" sz="2000" b="0" i="0" dirty="0" smtClean="0">
                <a:solidFill>
                  <a:schemeClr val="tx1"/>
                </a:solidFill>
                <a:latin typeface="Arial" charset="0"/>
                <a:ea typeface="ＭＳ Ｐゴシック" charset="0"/>
                <a:cs typeface="ＭＳ Ｐゴシック" charset="0"/>
              </a:rPr>
              <a:t>Further development of QL theory for EP interactions with AE modes</a:t>
            </a:r>
          </a:p>
          <a:p>
            <a:pPr lvl="1" eaLnBrk="0" hangingPunct="0">
              <a:spcBef>
                <a:spcPct val="20000"/>
              </a:spcBef>
            </a:pPr>
            <a:r>
              <a:rPr lang="en-US" sz="1800" b="0" i="0" dirty="0" smtClean="0">
                <a:solidFill>
                  <a:srgbClr val="0000FF"/>
                </a:solidFill>
                <a:latin typeface="Arial" charset="0"/>
                <a:ea typeface="ＭＳ Ｐゴシック" charset="0"/>
                <a:cs typeface="ＭＳ Ｐゴシック" charset="0"/>
              </a:rPr>
              <a:t>The application of QL theory becomes possible due to the excitation of a large number of small-amplitude of AE modes which tend to flatten the fast-ion profile. The 1.5D model, so called because it depends it includes radial dependence of density and velocity of fast ions in resonance, should be broadened to include (1) a more complete QL theory in phase space, (2) extension of the theory for ITER applications, which requires extension to include two species, and more general distribution functions.</a:t>
            </a:r>
          </a:p>
          <a:p>
            <a:pPr marL="285750" indent="-285750" eaLnBrk="0" hangingPunct="0">
              <a:spcBef>
                <a:spcPct val="20000"/>
              </a:spcBef>
              <a:buFont typeface="Arial"/>
              <a:buChar char="•"/>
            </a:pPr>
            <a:r>
              <a:rPr lang="en-US" sz="2000" b="0" i="0" dirty="0" smtClean="0">
                <a:solidFill>
                  <a:srgbClr val="000000"/>
                </a:solidFill>
                <a:latin typeface="Arial" charset="0"/>
                <a:ea typeface="ＭＳ Ｐゴシック" charset="0"/>
                <a:cs typeface="ＭＳ Ｐゴシック" charset="0"/>
              </a:rPr>
              <a:t>Phase </a:t>
            </a:r>
            <a:r>
              <a:rPr lang="en-US" sz="2000" b="0" i="0" dirty="0">
                <a:solidFill>
                  <a:srgbClr val="000000"/>
                </a:solidFill>
                <a:latin typeface="Arial" charset="0"/>
                <a:ea typeface="ＭＳ Ｐゴシック" charset="0"/>
                <a:cs typeface="ＭＳ Ｐゴシック" charset="0"/>
              </a:rPr>
              <a:t>space </a:t>
            </a:r>
            <a:r>
              <a:rPr lang="en-US" sz="2000" b="0" i="0" dirty="0" smtClean="0">
                <a:solidFill>
                  <a:srgbClr val="000000"/>
                </a:solidFill>
                <a:latin typeface="Arial" charset="0"/>
                <a:ea typeface="ＭＳ Ｐゴシック" charset="0"/>
                <a:cs typeface="ＭＳ Ｐゴシック" charset="0"/>
              </a:rPr>
              <a:t>engineering</a:t>
            </a:r>
          </a:p>
          <a:p>
            <a:pPr lvl="1" eaLnBrk="0" hangingPunct="0">
              <a:spcBef>
                <a:spcPct val="20000"/>
              </a:spcBef>
            </a:pPr>
            <a:r>
              <a:rPr lang="en-US" sz="1800" b="0" i="0" dirty="0" smtClean="0">
                <a:solidFill>
                  <a:srgbClr val="0000FF"/>
                </a:solidFill>
                <a:latin typeface="Arial" charset="0"/>
                <a:ea typeface="ＭＳ Ｐゴシック" charset="0"/>
                <a:cs typeface="ＭＳ Ｐゴシック" charset="0"/>
              </a:rPr>
              <a:t>Excite global CAE </a:t>
            </a:r>
            <a:r>
              <a:rPr lang="en-US" sz="1800" b="0" i="0" dirty="0">
                <a:solidFill>
                  <a:srgbClr val="0000FF"/>
                </a:solidFill>
                <a:latin typeface="Arial" charset="0"/>
                <a:ea typeface="ＭＳ Ｐゴシック" charset="0"/>
                <a:cs typeface="ＭＳ Ｐゴシック" charset="0"/>
              </a:rPr>
              <a:t>compressional </a:t>
            </a:r>
            <a:r>
              <a:rPr lang="en-US" sz="1800" b="0" i="0" dirty="0" smtClean="0">
                <a:solidFill>
                  <a:srgbClr val="0000FF"/>
                </a:solidFill>
                <a:latin typeface="Arial" charset="0"/>
                <a:ea typeface="ＭＳ Ｐゴシック" charset="0"/>
                <a:cs typeface="ＭＳ Ｐゴシック" charset="0"/>
              </a:rPr>
              <a:t>mode---precise phasing is required to initiate and control diffusion.</a:t>
            </a:r>
          </a:p>
          <a:p>
            <a:pPr marL="342900" indent="-342900" defTabSz="914400" eaLnBrk="0" fontAlgn="base" hangingPunct="0">
              <a:spcBef>
                <a:spcPct val="20000"/>
              </a:spcBef>
              <a:spcAft>
                <a:spcPct val="0"/>
              </a:spcAft>
              <a:buFont typeface="Arial"/>
              <a:buChar char="•"/>
            </a:pPr>
            <a:r>
              <a:rPr lang="en-US" sz="2000" b="0" i="0" dirty="0" smtClean="0">
                <a:solidFill>
                  <a:schemeClr val="tx1"/>
                </a:solidFill>
                <a:latin typeface="Arial" charset="0"/>
                <a:ea typeface="ＭＳ Ｐゴシック" charset="0"/>
                <a:cs typeface="ＭＳ Ｐゴシック" charset="0"/>
              </a:rPr>
              <a:t>Nonlinear mode-coupling (including CAE, GAE, and KAW) studies and their effects on ion distribution functions (using M3D-K, HYM, and NIMROD codes).  </a:t>
            </a:r>
            <a:endParaRPr lang="en-US" sz="2000" dirty="0" smtClean="0">
              <a:solidFill>
                <a:srgbClr val="000000"/>
              </a:solidFill>
              <a:latin typeface="Arial" charset="0"/>
              <a:ea typeface="ＭＳ Ｐゴシック" charset="0"/>
              <a:cs typeface="ＭＳ Ｐゴシック" charset="0"/>
            </a:endParaRPr>
          </a:p>
          <a:p>
            <a:pPr marL="342900" indent="-342900" eaLnBrk="0" hangingPunct="0">
              <a:spcBef>
                <a:spcPct val="20000"/>
              </a:spcBef>
              <a:buFontTx/>
              <a:buChar char="•"/>
            </a:pPr>
            <a:r>
              <a:rPr lang="en-US" sz="2000" b="0" i="0" dirty="0" smtClean="0">
                <a:solidFill>
                  <a:srgbClr val="000000"/>
                </a:solidFill>
                <a:latin typeface="Arial" charset="0"/>
                <a:ea typeface="ＭＳ Ｐゴシック" charset="0"/>
                <a:cs typeface="ＭＳ Ｐゴシック" charset="0"/>
              </a:rPr>
              <a:t>Effects of 3D external perturbations and </a:t>
            </a:r>
            <a:r>
              <a:rPr lang="en-US" sz="2000" b="0" i="0" dirty="0">
                <a:solidFill>
                  <a:srgbClr val="000000"/>
                </a:solidFill>
                <a:latin typeface="Arial" charset="0"/>
                <a:ea typeface="ＭＳ Ｐゴシック" charset="0"/>
                <a:cs typeface="ＭＳ Ｐゴシック" charset="0"/>
              </a:rPr>
              <a:t>microturbulence on fast ion </a:t>
            </a:r>
            <a:r>
              <a:rPr lang="en-US" sz="2000" b="0" i="0" dirty="0" smtClean="0">
                <a:solidFill>
                  <a:srgbClr val="000000"/>
                </a:solidFill>
                <a:latin typeface="Arial" charset="0"/>
                <a:ea typeface="ＭＳ Ｐゴシック" charset="0"/>
                <a:cs typeface="ＭＳ Ｐゴシック" charset="0"/>
              </a:rPr>
              <a:t>confinement (using GTS and XGC-1)</a:t>
            </a:r>
          </a:p>
          <a:p>
            <a:pPr eaLnBrk="0" hangingPunct="0">
              <a:spcBef>
                <a:spcPct val="20000"/>
              </a:spcBef>
            </a:pPr>
            <a:endParaRPr lang="en-US" sz="2000" b="0" i="0" dirty="0" smtClean="0">
              <a:solidFill>
                <a:srgbClr val="000000"/>
              </a:solidFill>
              <a:latin typeface="Arial" charset="0"/>
              <a:ea typeface="ＭＳ Ｐゴシック" charset="0"/>
              <a:cs typeface="ＭＳ Ｐゴシック" charset="0"/>
            </a:endParaRPr>
          </a:p>
          <a:p>
            <a:pPr marL="342900" indent="-342900" defTabSz="914400" eaLnBrk="0" fontAlgn="base" hangingPunct="0">
              <a:spcBef>
                <a:spcPct val="20000"/>
              </a:spcBef>
              <a:spcAft>
                <a:spcPct val="0"/>
              </a:spcAft>
              <a:buFontTx/>
              <a:buChar char="•"/>
            </a:pPr>
            <a:endParaRPr lang="en-US" sz="2000" dirty="0" smtClean="0">
              <a:solidFill>
                <a:srgbClr val="000000"/>
              </a:solidFill>
              <a:latin typeface="Arial" charset="0"/>
              <a:ea typeface="ＭＳ Ｐゴシック" charset="0"/>
              <a:cs typeface="ＭＳ Ｐゴシック" charset="0"/>
            </a:endParaRPr>
          </a:p>
        </p:txBody>
      </p:sp>
    </p:spTree>
    <p:extLst>
      <p:ext uri="{BB962C8B-B14F-4D97-AF65-F5344CB8AC3E}">
        <p14:creationId xmlns="" xmlns:p14="http://schemas.microsoft.com/office/powerpoint/2010/main" val="181344730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pPr algn="l"/>
            <a:r>
              <a:rPr lang="en-US" sz="2000" dirty="0" smtClean="0">
                <a:cs typeface="Arial" charset="0"/>
              </a:rPr>
              <a:t>2. </a:t>
            </a:r>
            <a:r>
              <a:rPr lang="en-US" sz="2000" dirty="0" smtClean="0">
                <a:cs typeface="Calibri" pitchFamily="34" charset="0"/>
              </a:rPr>
              <a:t>Access </a:t>
            </a:r>
            <a:r>
              <a:rPr lang="en-US" sz="2000" dirty="0">
                <a:cs typeface="Calibri" pitchFamily="34" charset="0"/>
              </a:rPr>
              <a:t>reduced </a:t>
            </a:r>
            <a:r>
              <a:rPr lang="en-US" sz="2000" dirty="0">
                <a:latin typeface="Symbol" pitchFamily="18" charset="2"/>
                <a:cs typeface="Calibri" pitchFamily="34" charset="0"/>
              </a:rPr>
              <a:t>n</a:t>
            </a:r>
            <a:r>
              <a:rPr lang="en-US" sz="2000" dirty="0">
                <a:cs typeface="Calibri" pitchFamily="34" charset="0"/>
              </a:rPr>
              <a:t>* and high-</a:t>
            </a:r>
            <a:r>
              <a:rPr lang="en-US" sz="2000" dirty="0">
                <a:latin typeface="Symbol" pitchFamily="18" charset="2"/>
                <a:cs typeface="Calibri" pitchFamily="34" charset="0"/>
              </a:rPr>
              <a:t>b</a:t>
            </a:r>
            <a:r>
              <a:rPr lang="en-US" sz="2000" dirty="0">
                <a:cs typeface="Calibri" pitchFamily="34" charset="0"/>
              </a:rPr>
              <a:t> combined with ability to vary q and rotation to dramatically extend ST physics understanding</a:t>
            </a:r>
            <a:endParaRPr lang="en-US" sz="2000" baseline="-25000" dirty="0" smtClean="0"/>
          </a:p>
        </p:txBody>
      </p:sp>
      <p:sp>
        <p:nvSpPr>
          <p:cNvPr id="31748" name="Content Placeholder 2"/>
          <p:cNvSpPr>
            <a:spLocks noGrp="1"/>
          </p:cNvSpPr>
          <p:nvPr>
            <p:ph idx="1"/>
          </p:nvPr>
        </p:nvSpPr>
        <p:spPr>
          <a:xfrm>
            <a:off x="228600" y="914400"/>
            <a:ext cx="8686800" cy="1828800"/>
          </a:xfrm>
        </p:spPr>
        <p:txBody>
          <a:bodyPr>
            <a:normAutofit fontScale="92500" lnSpcReduction="10000"/>
          </a:bodyPr>
          <a:lstStyle/>
          <a:p>
            <a:r>
              <a:rPr lang="en-US" sz="2000" dirty="0" smtClean="0"/>
              <a:t>Simulation of electromagnetic microtearing turbulence predicts significant transport at large beta and collisionality</a:t>
            </a:r>
          </a:p>
          <a:p>
            <a:r>
              <a:rPr lang="en-US" sz="2000" dirty="0" smtClean="0"/>
              <a:t>Extrapolation to low collisionality suggests microtearing might be weaker for NSTX-U</a:t>
            </a:r>
          </a:p>
          <a:p>
            <a:r>
              <a:rPr lang="en-US" sz="2000" dirty="0" smtClean="0"/>
              <a:t>Need for (1) quantitative improvement with flow shear and (2) scaling predictions of transport and thresholds</a:t>
            </a:r>
          </a:p>
        </p:txBody>
      </p:sp>
      <p:pic>
        <p:nvPicPr>
          <p:cNvPr id="13" name="Picture 12" descr="9_chi_e_vs_beta_120968r6_2.eps"/>
          <p:cNvPicPr>
            <a:picLocks noChangeAspect="1"/>
          </p:cNvPicPr>
          <p:nvPr/>
        </p:nvPicPr>
        <p:blipFill>
          <a:blip r:embed="rId2" cstate="print"/>
          <a:stretch>
            <a:fillRect/>
          </a:stretch>
        </p:blipFill>
        <p:spPr>
          <a:xfrm>
            <a:off x="232410" y="3200400"/>
            <a:ext cx="3806190" cy="3200400"/>
          </a:xfrm>
          <a:prstGeom prst="rect">
            <a:avLst/>
          </a:prstGeom>
        </p:spPr>
      </p:pic>
      <p:pic>
        <p:nvPicPr>
          <p:cNvPr id="14" name="Picture 13" descr="7_chi_e_vs_nu_120968r6_3.eps"/>
          <p:cNvPicPr>
            <a:picLocks noChangeAspect="1"/>
          </p:cNvPicPr>
          <p:nvPr/>
        </p:nvPicPr>
        <p:blipFill>
          <a:blip r:embed="rId3" cstate="print"/>
          <a:stretch>
            <a:fillRect/>
          </a:stretch>
        </p:blipFill>
        <p:spPr>
          <a:xfrm>
            <a:off x="4876800" y="3086100"/>
            <a:ext cx="4023388" cy="3467100"/>
          </a:xfrm>
          <a:prstGeom prst="rect">
            <a:avLst/>
          </a:prstGeom>
        </p:spPr>
      </p:pic>
      <p:sp>
        <p:nvSpPr>
          <p:cNvPr id="15" name="TextBox 14"/>
          <p:cNvSpPr txBox="1"/>
          <p:nvPr/>
        </p:nvSpPr>
        <p:spPr>
          <a:xfrm>
            <a:off x="4005419" y="6172200"/>
            <a:ext cx="1484601" cy="276999"/>
          </a:xfrm>
          <a:prstGeom prst="rect">
            <a:avLst/>
          </a:prstGeom>
          <a:noFill/>
        </p:spPr>
        <p:txBody>
          <a:bodyPr wrap="none" rtlCol="0">
            <a:spAutoFit/>
          </a:bodyPr>
          <a:lstStyle/>
          <a:p>
            <a:r>
              <a:rPr lang="en-US" i="0" dirty="0" smtClean="0"/>
              <a:t>Guttenfelder 2012</a:t>
            </a:r>
            <a:endParaRPr lang="en-US" i="0" dirty="0"/>
          </a:p>
        </p:txBody>
      </p:sp>
      <p:sp>
        <p:nvSpPr>
          <p:cNvPr id="16" name="TextBox 15"/>
          <p:cNvSpPr txBox="1"/>
          <p:nvPr/>
        </p:nvSpPr>
        <p:spPr>
          <a:xfrm>
            <a:off x="3505200" y="2819400"/>
            <a:ext cx="2363147" cy="338554"/>
          </a:xfrm>
          <a:prstGeom prst="rect">
            <a:avLst/>
          </a:prstGeom>
          <a:noFill/>
        </p:spPr>
        <p:txBody>
          <a:bodyPr wrap="none" rtlCol="0">
            <a:spAutoFit/>
          </a:bodyPr>
          <a:lstStyle/>
          <a:p>
            <a:r>
              <a:rPr lang="en-US" sz="1600" i="0" dirty="0" smtClean="0"/>
              <a:t>Local nonlinear GYRO</a:t>
            </a:r>
            <a:endParaRPr lang="en-US" sz="1600" i="0" dirty="0"/>
          </a:p>
        </p:txBody>
      </p:sp>
      <p:cxnSp>
        <p:nvCxnSpPr>
          <p:cNvPr id="21" name="Straight Arrow Connector 20"/>
          <p:cNvCxnSpPr/>
          <p:nvPr/>
        </p:nvCxnSpPr>
        <p:spPr bwMode="auto">
          <a:xfrm flipH="1">
            <a:off x="6781800" y="3124200"/>
            <a:ext cx="1066800" cy="0"/>
          </a:xfrm>
          <a:prstGeom prst="straightConnector1">
            <a:avLst/>
          </a:prstGeom>
          <a:noFill/>
          <a:ln w="57150" cap="flat" cmpd="sng" algn="ctr">
            <a:gradFill flip="none" rotWithShape="1">
              <a:gsLst>
                <a:gs pos="33000">
                  <a:schemeClr val="accent2"/>
                </a:gs>
                <a:gs pos="50000">
                  <a:srgbClr val="9CB86E"/>
                </a:gs>
                <a:gs pos="100000">
                  <a:srgbClr val="156B13"/>
                </a:gs>
              </a:gsLst>
              <a:lin ang="0" scaled="0"/>
              <a:tileRect/>
            </a:gradFill>
            <a:prstDash val="solid"/>
            <a:round/>
            <a:headEnd type="none" w="med" len="med"/>
            <a:tailEnd type="triangle"/>
          </a:ln>
          <a:effectLst/>
        </p:spPr>
      </p:cxnSp>
      <p:sp>
        <p:nvSpPr>
          <p:cNvPr id="23" name="TextBox 22"/>
          <p:cNvSpPr txBox="1"/>
          <p:nvPr/>
        </p:nvSpPr>
        <p:spPr>
          <a:xfrm>
            <a:off x="6400800" y="2743200"/>
            <a:ext cx="1779654" cy="338554"/>
          </a:xfrm>
          <a:prstGeom prst="rect">
            <a:avLst/>
          </a:prstGeom>
          <a:noFill/>
        </p:spPr>
        <p:txBody>
          <a:bodyPr wrap="none" rtlCol="0">
            <a:spAutoFit/>
          </a:bodyPr>
          <a:lstStyle/>
          <a:p>
            <a:r>
              <a:rPr lang="en-US" sz="1600" i="0" dirty="0" smtClean="0">
                <a:solidFill>
                  <a:srgbClr val="006600"/>
                </a:solidFill>
              </a:rPr>
              <a:t>NSTX-U     </a:t>
            </a:r>
            <a:r>
              <a:rPr lang="en-US" sz="1600" i="0" dirty="0" smtClean="0">
                <a:solidFill>
                  <a:schemeClr val="accent2"/>
                </a:solidFill>
              </a:rPr>
              <a:t>NSTX</a:t>
            </a:r>
            <a:endParaRPr lang="en-US" sz="1600" i="0" dirty="0">
              <a:solidFill>
                <a:schemeClr val="accent2"/>
              </a:solidFill>
            </a:endParaRPr>
          </a:p>
        </p:txBody>
      </p:sp>
      <p:sp>
        <p:nvSpPr>
          <p:cNvPr id="11"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8</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9367603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t="1633" b="8844"/>
          <a:stretch>
            <a:fillRect/>
          </a:stretch>
        </p:blipFill>
        <p:spPr bwMode="auto">
          <a:xfrm>
            <a:off x="785813" y="969367"/>
            <a:ext cx="7315200" cy="417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lgn="ctr">
                <a:solidFill>
                  <a:srgbClr val="000000"/>
                </a:solidFill>
                <a:miter lim="800000"/>
                <a:headEnd/>
                <a:tailEnd/>
              </a14:hiddenLine>
            </a:ext>
          </a:extLst>
        </p:spPr>
      </p:pic>
      <p:sp>
        <p:nvSpPr>
          <p:cNvPr id="6" name="Text Box 6"/>
          <p:cNvSpPr txBox="1">
            <a:spLocks noChangeArrowheads="1"/>
          </p:cNvSpPr>
          <p:nvPr/>
        </p:nvSpPr>
        <p:spPr bwMode="auto">
          <a:xfrm>
            <a:off x="6537325" y="4520605"/>
            <a:ext cx="96340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i="0" dirty="0" smtClean="0">
                <a:solidFill>
                  <a:srgbClr val="FFFFFF"/>
                </a:solidFill>
                <a:latin typeface="Helvetica" pitchFamily="34" charset="0"/>
              </a:rPr>
              <a:t>NSTX 121083</a:t>
            </a:r>
          </a:p>
        </p:txBody>
      </p:sp>
      <p:sp>
        <p:nvSpPr>
          <p:cNvPr id="7" name="Line 7"/>
          <p:cNvSpPr>
            <a:spLocks noChangeShapeType="1"/>
          </p:cNvSpPr>
          <p:nvPr/>
        </p:nvSpPr>
        <p:spPr bwMode="auto">
          <a:xfrm>
            <a:off x="4214813" y="1731367"/>
            <a:ext cx="1219200" cy="2362200"/>
          </a:xfrm>
          <a:prstGeom prst="line">
            <a:avLst/>
          </a:prstGeom>
          <a:noFill/>
          <a:ln w="38100">
            <a:solidFill>
              <a:srgbClr val="FF0000"/>
            </a:solidFill>
            <a:round/>
            <a:headEnd type="triangle" w="med" len="med"/>
            <a:tailEnd type="triangle" w="med" len="med"/>
          </a:ln>
          <a:extLst>
            <a:ext uri="{909E8E84-426E-40dd-AFC4-6F175D3DCCD1}">
              <a14:hiddenFill xmlns="" xmlns:a14="http://schemas.microsoft.com/office/drawing/2010/main">
                <a:noFill/>
              </a14:hiddenFill>
            </a:ext>
          </a:extLst>
        </p:spPr>
        <p:txBody>
          <a:bodyPr lIns="0" tIns="0" rIns="0" bIns="0"/>
          <a:lstStyle/>
          <a:p>
            <a:pPr eaLnBrk="0" hangingPunct="0">
              <a:spcBef>
                <a:spcPct val="0"/>
              </a:spcBef>
              <a:buFontTx/>
              <a:buNone/>
            </a:pPr>
            <a:endParaRPr lang="en-US" sz="3200" i="0" dirty="0" smtClean="0">
              <a:solidFill>
                <a:srgbClr val="000000"/>
              </a:solidFill>
              <a:latin typeface="Arial" pitchFamily="34" charset="0"/>
            </a:endParaRPr>
          </a:p>
        </p:txBody>
      </p:sp>
      <p:sp>
        <p:nvSpPr>
          <p:cNvPr id="8" name="Text Box 8"/>
          <p:cNvSpPr txBox="1">
            <a:spLocks noChangeArrowheads="1"/>
          </p:cNvSpPr>
          <p:nvPr/>
        </p:nvSpPr>
        <p:spPr bwMode="auto">
          <a:xfrm>
            <a:off x="2157413" y="5066705"/>
            <a:ext cx="948978" cy="276999"/>
          </a:xfrm>
          <a:prstGeom prst="rect">
            <a:avLst/>
          </a:prstGeom>
          <a:solidFill>
            <a:srgbClr val="FFFFCC"/>
          </a:solidFill>
          <a:ln>
            <a:noFill/>
          </a:ln>
          <a:extLst>
            <a:ext uri="{91240B29-F687-4f45-9708-019B960494DF}">
              <a14:hiddenLine xmlns=""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800" i="0" dirty="0" smtClean="0">
                <a:solidFill>
                  <a:srgbClr val="FF0000"/>
                </a:solidFill>
                <a:latin typeface="Helvetica" pitchFamily="34" charset="0"/>
              </a:rPr>
              <a:t>unstable</a:t>
            </a:r>
          </a:p>
        </p:txBody>
      </p:sp>
      <p:sp>
        <p:nvSpPr>
          <p:cNvPr id="9" name="Line 9"/>
          <p:cNvSpPr>
            <a:spLocks noChangeShapeType="1"/>
          </p:cNvSpPr>
          <p:nvPr/>
        </p:nvSpPr>
        <p:spPr bwMode="auto">
          <a:xfrm flipH="1" flipV="1">
            <a:off x="2278063" y="4017367"/>
            <a:ext cx="336550" cy="1019175"/>
          </a:xfrm>
          <a:prstGeom prst="line">
            <a:avLst/>
          </a:prstGeom>
          <a:noFill/>
          <a:ln w="15875">
            <a:solidFill>
              <a:srgbClr val="FF0000"/>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pPr eaLnBrk="0" hangingPunct="0">
              <a:spcBef>
                <a:spcPct val="0"/>
              </a:spcBef>
              <a:buFontTx/>
              <a:buNone/>
            </a:pPr>
            <a:endParaRPr lang="en-US" sz="3200" i="0" dirty="0" smtClean="0">
              <a:solidFill>
                <a:srgbClr val="000000"/>
              </a:solidFill>
              <a:latin typeface="Arial" pitchFamily="34" charset="0"/>
            </a:endParaRPr>
          </a:p>
        </p:txBody>
      </p:sp>
      <p:sp>
        <p:nvSpPr>
          <p:cNvPr id="10" name="Line 10"/>
          <p:cNvSpPr>
            <a:spLocks noChangeShapeType="1"/>
          </p:cNvSpPr>
          <p:nvPr/>
        </p:nvSpPr>
        <p:spPr bwMode="auto">
          <a:xfrm flipV="1">
            <a:off x="4343400" y="3299817"/>
            <a:ext cx="292100" cy="107950"/>
          </a:xfrm>
          <a:prstGeom prst="line">
            <a:avLst/>
          </a:prstGeom>
          <a:noFill/>
          <a:ln w="15875">
            <a:solidFill>
              <a:srgbClr val="FF0000"/>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pPr eaLnBrk="0" hangingPunct="0">
              <a:spcBef>
                <a:spcPct val="0"/>
              </a:spcBef>
              <a:buFontTx/>
              <a:buNone/>
            </a:pPr>
            <a:endParaRPr lang="en-US" sz="3200" i="0" dirty="0" smtClean="0">
              <a:solidFill>
                <a:srgbClr val="000000"/>
              </a:solidFill>
              <a:latin typeface="Arial" pitchFamily="34" charset="0"/>
            </a:endParaRPr>
          </a:p>
        </p:txBody>
      </p:sp>
      <p:sp>
        <p:nvSpPr>
          <p:cNvPr id="11" name="Text Box 13"/>
          <p:cNvSpPr txBox="1">
            <a:spLocks noChangeArrowheads="1"/>
          </p:cNvSpPr>
          <p:nvPr/>
        </p:nvSpPr>
        <p:spPr bwMode="auto">
          <a:xfrm rot="-5400000">
            <a:off x="241300" y="2102842"/>
            <a:ext cx="1295400" cy="1524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15875" algn="ctr">
                <a:solidFill>
                  <a:srgbClr val="000000"/>
                </a:solidFill>
                <a:miter lim="800000"/>
                <a:headEnd/>
                <a:tailEnd/>
              </a14:hiddenLine>
            </a:ext>
          </a:extLst>
        </p:spPr>
        <p:txBody>
          <a:bodyPr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000" i="0" dirty="0" smtClean="0">
                <a:solidFill>
                  <a:srgbClr val="000000"/>
                </a:solidFill>
                <a:latin typeface="Helvetica" pitchFamily="34" charset="0"/>
              </a:rPr>
              <a:t>(marginal stability)</a:t>
            </a:r>
          </a:p>
        </p:txBody>
      </p:sp>
      <p:sp>
        <p:nvSpPr>
          <p:cNvPr id="12" name="Text Box 8"/>
          <p:cNvSpPr txBox="1">
            <a:spLocks noChangeArrowheads="1"/>
          </p:cNvSpPr>
          <p:nvPr/>
        </p:nvSpPr>
        <p:spPr bwMode="auto">
          <a:xfrm>
            <a:off x="8001000" y="3818930"/>
            <a:ext cx="948978" cy="276999"/>
          </a:xfrm>
          <a:prstGeom prst="rect">
            <a:avLst/>
          </a:prstGeom>
          <a:solidFill>
            <a:srgbClr val="FFFFCC"/>
          </a:solidFill>
          <a:ln>
            <a:noFill/>
          </a:ln>
          <a:extLst>
            <a:ext uri="{91240B29-F687-4f45-9708-019B960494DF}">
              <a14:hiddenLine xmlns=""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800" i="0" dirty="0" smtClean="0">
                <a:solidFill>
                  <a:srgbClr val="FF0000"/>
                </a:solidFill>
                <a:latin typeface="Helvetica" pitchFamily="34" charset="0"/>
              </a:rPr>
              <a:t>unstable</a:t>
            </a:r>
          </a:p>
        </p:txBody>
      </p:sp>
      <p:sp>
        <p:nvSpPr>
          <p:cNvPr id="13" name="Line 9"/>
          <p:cNvSpPr>
            <a:spLocks noChangeShapeType="1"/>
          </p:cNvSpPr>
          <p:nvPr/>
        </p:nvSpPr>
        <p:spPr bwMode="auto">
          <a:xfrm flipH="1">
            <a:off x="6043613" y="3988792"/>
            <a:ext cx="1804987" cy="561975"/>
          </a:xfrm>
          <a:prstGeom prst="line">
            <a:avLst/>
          </a:prstGeom>
          <a:noFill/>
          <a:ln w="15875">
            <a:solidFill>
              <a:srgbClr val="FF0000"/>
            </a:solidFill>
            <a:round/>
            <a:headEnd/>
            <a:tailEnd type="triangle" w="med" len="med"/>
          </a:ln>
          <a:extLst>
            <a:ext uri="{909E8E84-426E-40dd-AFC4-6F175D3DCCD1}">
              <a14:hiddenFill xmlns="" xmlns:a14="http://schemas.microsoft.com/office/drawing/2010/main">
                <a:noFill/>
              </a14:hiddenFill>
            </a:ext>
          </a:extLst>
        </p:spPr>
        <p:txBody>
          <a:bodyPr lIns="0" tIns="0" rIns="0" bIns="0"/>
          <a:lstStyle/>
          <a:p>
            <a:pPr eaLnBrk="0" hangingPunct="0">
              <a:spcBef>
                <a:spcPct val="0"/>
              </a:spcBef>
              <a:buFontTx/>
              <a:buNone/>
            </a:pPr>
            <a:endParaRPr lang="en-US" sz="3200" i="0" dirty="0" smtClean="0">
              <a:solidFill>
                <a:srgbClr val="000000"/>
              </a:solidFill>
              <a:latin typeface="Arial" pitchFamily="34" charset="0"/>
            </a:endParaRPr>
          </a:p>
        </p:txBody>
      </p:sp>
      <p:sp>
        <p:nvSpPr>
          <p:cNvPr id="14" name="Text Box 14"/>
          <p:cNvSpPr txBox="1">
            <a:spLocks noChangeArrowheads="1"/>
          </p:cNvSpPr>
          <p:nvPr/>
        </p:nvSpPr>
        <p:spPr bwMode="auto">
          <a:xfrm rot="-25736043">
            <a:off x="2208213" y="2826742"/>
            <a:ext cx="2235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Aft>
                <a:spcPts val="1000"/>
              </a:spcAft>
              <a:buFontTx/>
              <a:buNone/>
            </a:pPr>
            <a:r>
              <a:rPr lang="en-US" sz="1400" b="1" i="0" dirty="0" smtClean="0">
                <a:solidFill>
                  <a:srgbClr val="FFFFFF"/>
                </a:solidFill>
              </a:rPr>
              <a:t>Precession drift resonance stabilization</a:t>
            </a:r>
          </a:p>
        </p:txBody>
      </p:sp>
      <p:sp>
        <p:nvSpPr>
          <p:cNvPr id="15" name="Oval 12"/>
          <p:cNvSpPr>
            <a:spLocks noChangeArrowheads="1"/>
          </p:cNvSpPr>
          <p:nvPr/>
        </p:nvSpPr>
        <p:spPr bwMode="auto">
          <a:xfrm rot="-20341589">
            <a:off x="6553200" y="1807567"/>
            <a:ext cx="742950" cy="2590800"/>
          </a:xfrm>
          <a:prstGeom prst="ellipse">
            <a:avLst/>
          </a:prstGeom>
          <a:noFill/>
          <a:ln w="28575" algn="ctr">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spcBef>
                <a:spcPct val="0"/>
              </a:spcBef>
              <a:buFontTx/>
              <a:buNone/>
            </a:pPr>
            <a:endParaRPr lang="en-US" sz="3200" i="0" dirty="0" smtClean="0">
              <a:solidFill>
                <a:srgbClr val="000000"/>
              </a:solidFill>
              <a:latin typeface="Arial" pitchFamily="34" charset="0"/>
            </a:endParaRPr>
          </a:p>
        </p:txBody>
      </p:sp>
      <p:sp>
        <p:nvSpPr>
          <p:cNvPr id="16" name="Text Box 14"/>
          <p:cNvSpPr txBox="1">
            <a:spLocks noChangeArrowheads="1"/>
          </p:cNvSpPr>
          <p:nvPr/>
        </p:nvSpPr>
        <p:spPr bwMode="auto">
          <a:xfrm rot="-25736043">
            <a:off x="5745163" y="2826742"/>
            <a:ext cx="2235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Aft>
                <a:spcPts val="1000"/>
              </a:spcAft>
              <a:buFontTx/>
              <a:buNone/>
            </a:pPr>
            <a:r>
              <a:rPr lang="en-US" sz="1400" b="1" i="0" dirty="0" smtClean="0">
                <a:solidFill>
                  <a:srgbClr val="FFFFFF"/>
                </a:solidFill>
              </a:rPr>
              <a:t>Bounce/transit resonance stabilization</a:t>
            </a:r>
          </a:p>
        </p:txBody>
      </p:sp>
      <p:sp>
        <p:nvSpPr>
          <p:cNvPr id="17" name="Text Box 14"/>
          <p:cNvSpPr txBox="1">
            <a:spLocks noChangeArrowheads="1"/>
          </p:cNvSpPr>
          <p:nvPr/>
        </p:nvSpPr>
        <p:spPr bwMode="auto">
          <a:xfrm rot="-47261067">
            <a:off x="5422900" y="2556867"/>
            <a:ext cx="119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Aft>
                <a:spcPts val="1000"/>
              </a:spcAft>
              <a:buFontTx/>
              <a:buNone/>
            </a:pPr>
            <a:r>
              <a:rPr lang="en-US" sz="1400" b="1" i="0" dirty="0" smtClean="0">
                <a:solidFill>
                  <a:srgbClr val="FFFFFF"/>
                </a:solidFill>
              </a:rPr>
              <a:t>Plasma evolution</a:t>
            </a:r>
          </a:p>
        </p:txBody>
      </p:sp>
      <p:sp>
        <p:nvSpPr>
          <p:cNvPr id="18" name="Line 15"/>
          <p:cNvSpPr>
            <a:spLocks noChangeShapeType="1"/>
          </p:cNvSpPr>
          <p:nvPr/>
        </p:nvSpPr>
        <p:spPr bwMode="auto">
          <a:xfrm flipH="1">
            <a:off x="4886325" y="3223617"/>
            <a:ext cx="1066800" cy="0"/>
          </a:xfrm>
          <a:prstGeom prst="line">
            <a:avLst/>
          </a:prstGeom>
          <a:noFill/>
          <a:ln w="15875">
            <a:solidFill>
              <a:schemeClr val="tx1"/>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p>
            <a:pPr eaLnBrk="0" hangingPunct="0">
              <a:spcBef>
                <a:spcPct val="0"/>
              </a:spcBef>
              <a:buFontTx/>
              <a:buNone/>
            </a:pPr>
            <a:endParaRPr lang="en-US" sz="3200" i="0" dirty="0" smtClean="0">
              <a:solidFill>
                <a:srgbClr val="000000"/>
              </a:solidFill>
              <a:latin typeface="Arial" pitchFamily="34" charset="0"/>
            </a:endParaRPr>
          </a:p>
        </p:txBody>
      </p:sp>
      <p:sp>
        <p:nvSpPr>
          <p:cNvPr id="19" name="Text Box 11"/>
          <p:cNvSpPr txBox="1">
            <a:spLocks noChangeArrowheads="1"/>
          </p:cNvSpPr>
          <p:nvPr/>
        </p:nvSpPr>
        <p:spPr bwMode="auto">
          <a:xfrm rot="3784673">
            <a:off x="4389054" y="2719993"/>
            <a:ext cx="1885131" cy="276999"/>
          </a:xfrm>
          <a:prstGeom prst="rect">
            <a:avLst/>
          </a:prstGeom>
          <a:solidFill>
            <a:srgbClr val="FFFF99"/>
          </a:solidFill>
          <a:ln>
            <a:noFill/>
          </a:ln>
          <a:extLst>
            <a:ext uri="{91240B29-F687-4f45-9708-019B960494DF}">
              <a14:hiddenLine xmlns=""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800" i="0" dirty="0" smtClean="0">
                <a:solidFill>
                  <a:srgbClr val="FF0000"/>
                </a:solidFill>
                <a:latin typeface="Helvetica" pitchFamily="34" charset="0"/>
              </a:rPr>
              <a:t>Marginal stability</a:t>
            </a:r>
          </a:p>
        </p:txBody>
      </p:sp>
      <p:sp>
        <p:nvSpPr>
          <p:cNvPr id="20" name="Rectangle 17"/>
          <p:cNvSpPr>
            <a:spLocks noChangeArrowheads="1"/>
          </p:cNvSpPr>
          <p:nvPr/>
        </p:nvSpPr>
        <p:spPr bwMode="auto">
          <a:xfrm>
            <a:off x="787400" y="1731367"/>
            <a:ext cx="355600" cy="1905000"/>
          </a:xfrm>
          <a:prstGeom prst="rect">
            <a:avLst/>
          </a:prstGeom>
          <a:solidFill>
            <a:schemeClr val="bg1"/>
          </a:solidFill>
          <a:ln>
            <a:noFill/>
          </a:ln>
          <a:effectLst/>
          <a:extLst>
            <a:ext uri="{91240B29-F687-4f45-9708-019B960494DF}">
              <a14:hiddenLine xmlns="" xmlns:a14="http://schemas.microsoft.com/office/drawing/2010/main" w="1587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spcBef>
                <a:spcPct val="0"/>
              </a:spcBef>
              <a:buFontTx/>
              <a:buNone/>
            </a:pPr>
            <a:endParaRPr lang="en-US" sz="3200" i="0" dirty="0" smtClean="0">
              <a:solidFill>
                <a:srgbClr val="000000"/>
              </a:solidFill>
              <a:latin typeface="Arial" pitchFamily="34" charset="0"/>
            </a:endParaRPr>
          </a:p>
        </p:txBody>
      </p:sp>
      <p:sp>
        <p:nvSpPr>
          <p:cNvPr id="21" name="Text Box 18"/>
          <p:cNvSpPr txBox="1">
            <a:spLocks noChangeArrowheads="1"/>
          </p:cNvSpPr>
          <p:nvPr/>
        </p:nvSpPr>
        <p:spPr bwMode="auto">
          <a:xfrm rot="16200000">
            <a:off x="-600616" y="2902347"/>
            <a:ext cx="3066545"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defRPr>
            </a:lvl1pPr>
            <a:lvl2pPr marL="520700" indent="-228600">
              <a:defRPr>
                <a:solidFill>
                  <a:schemeClr val="tx1"/>
                </a:solidFill>
                <a:latin typeface="Arial" pitchFamily="34" charset="0"/>
              </a:defRPr>
            </a:lvl2pPr>
            <a:lvl3pPr indent="-223838">
              <a:defRPr>
                <a:solidFill>
                  <a:schemeClr val="tx1"/>
                </a:solidFill>
                <a:latin typeface="Arial" pitchFamily="34" charset="0"/>
              </a:defRPr>
            </a:lvl3pPr>
            <a:lvl4pPr marL="1262063" indent="-233363">
              <a:defRPr>
                <a:solidFill>
                  <a:schemeClr val="tx1"/>
                </a:solidFill>
                <a:latin typeface="Arial" pitchFamily="34" charset="0"/>
              </a:defRPr>
            </a:lvl4pPr>
            <a:lvl5pPr marL="1600200" indent="-223838">
              <a:defRPr>
                <a:solidFill>
                  <a:schemeClr val="tx1"/>
                </a:solidFill>
                <a:latin typeface="Arial" pitchFamily="34" charset="0"/>
              </a:defRPr>
            </a:lvl5pPr>
            <a:lvl6pPr marL="2057400" indent="-223838" fontAlgn="base">
              <a:spcBef>
                <a:spcPct val="0"/>
              </a:spcBef>
              <a:spcAft>
                <a:spcPct val="0"/>
              </a:spcAft>
              <a:defRPr>
                <a:solidFill>
                  <a:schemeClr val="tx1"/>
                </a:solidFill>
                <a:latin typeface="Arial" pitchFamily="34" charset="0"/>
              </a:defRPr>
            </a:lvl6pPr>
            <a:lvl7pPr marL="2514600" indent="-223838" fontAlgn="base">
              <a:spcBef>
                <a:spcPct val="0"/>
              </a:spcBef>
              <a:spcAft>
                <a:spcPct val="0"/>
              </a:spcAft>
              <a:defRPr>
                <a:solidFill>
                  <a:schemeClr val="tx1"/>
                </a:solidFill>
                <a:latin typeface="Arial" pitchFamily="34" charset="0"/>
              </a:defRPr>
            </a:lvl7pPr>
            <a:lvl8pPr marL="2971800" indent="-223838" fontAlgn="base">
              <a:spcBef>
                <a:spcPct val="0"/>
              </a:spcBef>
              <a:spcAft>
                <a:spcPct val="0"/>
              </a:spcAft>
              <a:defRPr>
                <a:solidFill>
                  <a:schemeClr val="tx1"/>
                </a:solidFill>
                <a:latin typeface="Arial" pitchFamily="34" charset="0"/>
              </a:defRPr>
            </a:lvl8pPr>
            <a:lvl9pPr marL="3429000" indent="-223838" fontAlgn="base">
              <a:spcBef>
                <a:spcPct val="0"/>
              </a:spcBef>
              <a:spcAft>
                <a:spcPct val="0"/>
              </a:spcAft>
              <a:defRPr>
                <a:solidFill>
                  <a:schemeClr val="tx1"/>
                </a:solidFill>
                <a:latin typeface="Arial" pitchFamily="34" charset="0"/>
              </a:defRPr>
            </a:lvl9pPr>
          </a:lstStyle>
          <a:p>
            <a:pPr>
              <a:buFontTx/>
              <a:buNone/>
            </a:pPr>
            <a:r>
              <a:rPr lang="en-US" sz="2800" i="0" dirty="0" smtClean="0">
                <a:solidFill>
                  <a:srgbClr val="000000"/>
                </a:solidFill>
                <a:latin typeface="Symbol" pitchFamily="18" charset="2"/>
              </a:rPr>
              <a:t>n</a:t>
            </a:r>
            <a:r>
              <a:rPr lang="en-US" sz="2800" i="0" baseline="-25000" dirty="0" smtClean="0">
                <a:solidFill>
                  <a:srgbClr val="000000"/>
                </a:solidFill>
                <a:latin typeface="Helvetica" pitchFamily="34" charset="0"/>
              </a:rPr>
              <a:t>eff</a:t>
            </a:r>
            <a:r>
              <a:rPr lang="en-US" sz="2800" i="0" dirty="0" smtClean="0">
                <a:solidFill>
                  <a:srgbClr val="000000"/>
                </a:solidFill>
                <a:latin typeface="Helvetica" pitchFamily="34" charset="0"/>
              </a:rPr>
              <a:t>/</a:t>
            </a:r>
            <a:r>
              <a:rPr lang="en-US" sz="2800" i="0" dirty="0" smtClean="0">
                <a:solidFill>
                  <a:srgbClr val="000000"/>
                </a:solidFill>
                <a:latin typeface="Symbol" pitchFamily="18" charset="2"/>
              </a:rPr>
              <a:t>n</a:t>
            </a:r>
            <a:r>
              <a:rPr lang="en-US" sz="2800" i="0" baseline="30000" dirty="0" smtClean="0">
                <a:solidFill>
                  <a:srgbClr val="000000"/>
                </a:solidFill>
                <a:latin typeface="Helvetica" pitchFamily="34" charset="0"/>
              </a:rPr>
              <a:t>exp</a:t>
            </a:r>
            <a:r>
              <a:rPr lang="en-US" sz="2400" i="0" baseline="30000" dirty="0" smtClean="0">
                <a:solidFill>
                  <a:srgbClr val="000000"/>
                </a:solidFill>
                <a:latin typeface="Helvetica" pitchFamily="34" charset="0"/>
              </a:rPr>
              <a:t> (marginal stability)</a:t>
            </a:r>
          </a:p>
          <a:p>
            <a:pPr>
              <a:buFontTx/>
              <a:buNone/>
            </a:pPr>
            <a:endParaRPr lang="en-US" sz="1800" i="0" baseline="30000" dirty="0" smtClean="0">
              <a:solidFill>
                <a:srgbClr val="000000"/>
              </a:solidFill>
              <a:latin typeface="Helvetica" pitchFamily="34" charset="0"/>
            </a:endParaRPr>
          </a:p>
        </p:txBody>
      </p:sp>
      <p:sp>
        <p:nvSpPr>
          <p:cNvPr id="22" name="Rectangle 2"/>
          <p:cNvSpPr txBox="1">
            <a:spLocks noChangeArrowheads="1"/>
          </p:cNvSpPr>
          <p:nvPr/>
        </p:nvSpPr>
        <p:spPr bwMode="auto">
          <a:xfrm>
            <a:off x="9425" y="47325"/>
            <a:ext cx="9124950" cy="685800"/>
          </a:xfrm>
          <a:prstGeom prst="rect">
            <a:avLst/>
          </a:prstGeom>
          <a:noFill/>
          <a:ln>
            <a:noFill/>
          </a:ln>
          <a:effectLst/>
          <a:extLst>
            <a:ext uri="{909E8E84-426E-40dd-AFC4-6F175D3DCCD1}">
              <a14:hiddenFill xmlns="" xmlns:a14="http://schemas.microsoft.com/office/drawing/2010/main">
                <a:gradFill rotWithShape="1">
                  <a:gsLst>
                    <a:gs pos="0">
                      <a:srgbClr val="F8F8F8">
                        <a:alpha val="30000"/>
                      </a:srgbClr>
                    </a:gs>
                    <a:gs pos="100000">
                      <a:srgbClr val="F8F8F8">
                        <a:gamma/>
                        <a:shade val="80784"/>
                        <a:invGamma/>
                        <a:alpha val="86000"/>
                      </a:srgbClr>
                    </a:gs>
                  </a:gsLst>
                  <a:lin ang="540000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200" algn="ctr" rtl="0" eaLnBrk="0" fontAlgn="base" hangingPunct="0">
              <a:spcBef>
                <a:spcPct val="0"/>
              </a:spcBef>
              <a:spcAft>
                <a:spcPct val="0"/>
              </a:spcAft>
              <a:defRPr sz="2400" b="1">
                <a:solidFill>
                  <a:schemeClr val="accent2"/>
                </a:solidFill>
                <a:latin typeface="Arial" pitchFamily="34" charset="0"/>
              </a:defRPr>
            </a:lvl6pPr>
            <a:lvl7pPr marL="914400" algn="ctr" rtl="0" eaLnBrk="0" fontAlgn="base" hangingPunct="0">
              <a:spcBef>
                <a:spcPct val="0"/>
              </a:spcBef>
              <a:spcAft>
                <a:spcPct val="0"/>
              </a:spcAft>
              <a:defRPr sz="2400" b="1">
                <a:solidFill>
                  <a:schemeClr val="accent2"/>
                </a:solidFill>
                <a:latin typeface="Arial" pitchFamily="34" charset="0"/>
              </a:defRPr>
            </a:lvl7pPr>
            <a:lvl8pPr marL="1371600" algn="ctr" rtl="0" eaLnBrk="0" fontAlgn="base" hangingPunct="0">
              <a:spcBef>
                <a:spcPct val="0"/>
              </a:spcBef>
              <a:spcAft>
                <a:spcPct val="0"/>
              </a:spcAft>
              <a:defRPr sz="2400" b="1">
                <a:solidFill>
                  <a:schemeClr val="accent2"/>
                </a:solidFill>
                <a:latin typeface="Arial" pitchFamily="34" charset="0"/>
              </a:defRPr>
            </a:lvl8pPr>
            <a:lvl9pPr marL="1828800" algn="ctr" rtl="0" eaLnBrk="0" fontAlgn="base" hangingPunct="0">
              <a:spcBef>
                <a:spcPct val="0"/>
              </a:spcBef>
              <a:spcAft>
                <a:spcPct val="0"/>
              </a:spcAft>
              <a:defRPr sz="2400" b="1">
                <a:solidFill>
                  <a:schemeClr val="accent2"/>
                </a:solidFill>
                <a:latin typeface="Arial" pitchFamily="34" charset="0"/>
              </a:defRPr>
            </a:lvl9pPr>
          </a:lstStyle>
          <a:p>
            <a:pPr>
              <a:buNone/>
            </a:pPr>
            <a:r>
              <a:rPr lang="en-US" sz="2200" i="0" kern="0" dirty="0" smtClean="0"/>
              <a:t>Kinetic RWM theory consistent with RWM </a:t>
            </a:r>
            <a:r>
              <a:rPr lang="en-US" sz="2200" i="0" kern="0" dirty="0" smtClean="0">
                <a:solidFill>
                  <a:srgbClr val="FF0000"/>
                </a:solidFill>
              </a:rPr>
              <a:t>destabilization at intermediate plasma rotation</a:t>
            </a:r>
            <a:r>
              <a:rPr lang="en-US" sz="2200" i="0" kern="0" dirty="0" smtClean="0"/>
              <a:t>; stability altered by collisionality</a:t>
            </a:r>
            <a:endParaRPr lang="en-US" sz="2200" i="0" kern="0" dirty="0"/>
          </a:p>
        </p:txBody>
      </p:sp>
      <p:sp>
        <p:nvSpPr>
          <p:cNvPr id="23" name="Rectangle 3"/>
          <p:cNvSpPr txBox="1">
            <a:spLocks noChangeArrowheads="1"/>
          </p:cNvSpPr>
          <p:nvPr/>
        </p:nvSpPr>
        <p:spPr bwMode="auto">
          <a:xfrm>
            <a:off x="152400" y="5510213"/>
            <a:ext cx="883920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3300"/>
              </a:buClr>
              <a:buSzPct val="75000"/>
              <a:buFont typeface="Wingdings" pitchFamily="2" charset="2"/>
              <a:buChar char="q"/>
              <a:defRPr sz="2400">
                <a:solidFill>
                  <a:srgbClr val="0000FF"/>
                </a:solidFill>
                <a:latin typeface="+mn-lt"/>
                <a:ea typeface="+mn-ea"/>
                <a:cs typeface="+mn-cs"/>
              </a:defRPr>
            </a:lvl1pPr>
            <a:lvl2pPr marL="742950" indent="-285750" algn="l" rtl="0" eaLnBrk="0" fontAlgn="base" hangingPunct="0">
              <a:spcBef>
                <a:spcPct val="20000"/>
              </a:spcBef>
              <a:spcAft>
                <a:spcPct val="0"/>
              </a:spcAft>
              <a:buClr>
                <a:srgbClr val="3333FF"/>
              </a:buClr>
              <a:buSzPct val="75000"/>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SzPct val="180000"/>
              <a:buChar char="•"/>
              <a:defRPr>
                <a:solidFill>
                  <a:srgbClr val="FF0000"/>
                </a:solidFill>
                <a:latin typeface="+mn-lt"/>
              </a:defRPr>
            </a:lvl3pPr>
            <a:lvl4pPr marL="1600200" indent="-228600" algn="l" rtl="0" eaLnBrk="0" fontAlgn="base" hangingPunct="0">
              <a:spcBef>
                <a:spcPct val="20000"/>
              </a:spcBef>
              <a:spcAft>
                <a:spcPct val="0"/>
              </a:spcAft>
              <a:buClr>
                <a:srgbClr val="3333FF"/>
              </a:buClr>
              <a:buSzPct val="65000"/>
              <a:buFont typeface="Wingdings" pitchFamily="2" charset="2"/>
              <a:buChar char="q"/>
              <a:defRPr sz="1600">
                <a:solidFill>
                  <a:srgbClr val="009999"/>
                </a:solidFill>
                <a:latin typeface="+mn-lt"/>
              </a:defRPr>
            </a:lvl4pPr>
            <a:lvl5pPr marL="2057400" indent="-228600" algn="l" rtl="0" eaLnBrk="0" fontAlgn="base" hangingPunct="0">
              <a:spcBef>
                <a:spcPct val="20000"/>
              </a:spcBef>
              <a:spcAft>
                <a:spcPct val="0"/>
              </a:spcAft>
              <a:buClr>
                <a:srgbClr val="FF3300"/>
              </a:buClr>
              <a:buChar char="•"/>
              <a:defRPr sz="1600">
                <a:solidFill>
                  <a:schemeClr val="tx1"/>
                </a:solidFill>
                <a:latin typeface="+mn-lt"/>
              </a:defRPr>
            </a:lvl5pPr>
            <a:lvl6pPr marL="2514600" indent="-228600" algn="l" rtl="0" eaLnBrk="0" fontAlgn="base" hangingPunct="0">
              <a:spcBef>
                <a:spcPct val="20000"/>
              </a:spcBef>
              <a:spcAft>
                <a:spcPct val="0"/>
              </a:spcAft>
              <a:buClr>
                <a:srgbClr val="FF3300"/>
              </a:buClr>
              <a:buChar char="•"/>
              <a:defRPr sz="1600">
                <a:solidFill>
                  <a:schemeClr val="tx1"/>
                </a:solidFill>
                <a:latin typeface="+mn-lt"/>
              </a:defRPr>
            </a:lvl6pPr>
            <a:lvl7pPr marL="2971800" indent="-228600" algn="l" rtl="0" eaLnBrk="0" fontAlgn="base" hangingPunct="0">
              <a:spcBef>
                <a:spcPct val="20000"/>
              </a:spcBef>
              <a:spcAft>
                <a:spcPct val="0"/>
              </a:spcAft>
              <a:buClr>
                <a:srgbClr val="FF3300"/>
              </a:buClr>
              <a:buChar char="•"/>
              <a:defRPr sz="1600">
                <a:solidFill>
                  <a:schemeClr val="tx1"/>
                </a:solidFill>
                <a:latin typeface="+mn-lt"/>
              </a:defRPr>
            </a:lvl7pPr>
            <a:lvl8pPr marL="3429000" indent="-228600" algn="l" rtl="0" eaLnBrk="0" fontAlgn="base" hangingPunct="0">
              <a:spcBef>
                <a:spcPct val="20000"/>
              </a:spcBef>
              <a:spcAft>
                <a:spcPct val="0"/>
              </a:spcAft>
              <a:buClr>
                <a:srgbClr val="FF3300"/>
              </a:buClr>
              <a:buChar char="•"/>
              <a:defRPr sz="1600">
                <a:solidFill>
                  <a:schemeClr val="tx1"/>
                </a:solidFill>
                <a:latin typeface="+mn-lt"/>
              </a:defRPr>
            </a:lvl8pPr>
            <a:lvl9pPr marL="3886200" indent="-228600" algn="l" rtl="0" eaLnBrk="0" fontAlgn="base" hangingPunct="0">
              <a:spcBef>
                <a:spcPct val="20000"/>
              </a:spcBef>
              <a:spcAft>
                <a:spcPct val="0"/>
              </a:spcAft>
              <a:buClr>
                <a:srgbClr val="FF3300"/>
              </a:buClr>
              <a:buChar char="•"/>
              <a:defRPr sz="1600">
                <a:solidFill>
                  <a:schemeClr val="tx1"/>
                </a:solidFill>
                <a:latin typeface="+mn-lt"/>
              </a:defRPr>
            </a:lvl9pPr>
          </a:lstStyle>
          <a:p>
            <a:r>
              <a:rPr lang="en-US" sz="2000" i="0" kern="0" dirty="0" smtClean="0"/>
              <a:t>Destabilization appears between precession drift resonance at </a:t>
            </a:r>
            <a:r>
              <a:rPr lang="en-US" sz="2000" i="0" kern="0" dirty="0" smtClean="0">
                <a:solidFill>
                  <a:srgbClr val="FF0000"/>
                </a:solidFill>
              </a:rPr>
              <a:t>low</a:t>
            </a:r>
            <a:r>
              <a:rPr lang="en-US" sz="2000" i="0" kern="0" dirty="0" smtClean="0"/>
              <a:t> </a:t>
            </a:r>
            <a:r>
              <a:rPr lang="en-US" sz="2000" i="0" kern="0" dirty="0" smtClean="0">
                <a:latin typeface="Symbol" pitchFamily="18" charset="2"/>
              </a:rPr>
              <a:t>w</a:t>
            </a:r>
            <a:r>
              <a:rPr lang="en-US" sz="2000" i="0" kern="0" baseline="-25000" dirty="0" smtClean="0">
                <a:latin typeface="Symbol" pitchFamily="18" charset="2"/>
              </a:rPr>
              <a:t>f</a:t>
            </a:r>
            <a:r>
              <a:rPr lang="en-US" sz="2000" i="0" kern="0" dirty="0" smtClean="0"/>
              <a:t>, bounce/transit resonance at </a:t>
            </a:r>
            <a:r>
              <a:rPr lang="en-US" sz="2000" i="0" kern="0" dirty="0" smtClean="0">
                <a:solidFill>
                  <a:srgbClr val="FF0000"/>
                </a:solidFill>
              </a:rPr>
              <a:t>high</a:t>
            </a:r>
            <a:r>
              <a:rPr lang="en-US" sz="2000" i="0" kern="0" dirty="0" smtClean="0"/>
              <a:t> </a:t>
            </a:r>
            <a:r>
              <a:rPr lang="en-US" sz="2000" i="0" kern="0" dirty="0" smtClean="0">
                <a:latin typeface="Symbol" pitchFamily="18" charset="2"/>
              </a:rPr>
              <a:t>w</a:t>
            </a:r>
            <a:r>
              <a:rPr lang="en-US" sz="2000" i="0" kern="0" baseline="-25000" dirty="0" smtClean="0">
                <a:latin typeface="Symbol" pitchFamily="18" charset="2"/>
              </a:rPr>
              <a:t>f</a:t>
            </a:r>
            <a:endParaRPr lang="en-US" sz="2000" i="0" kern="0" dirty="0" smtClean="0">
              <a:latin typeface="Symbol" pitchFamily="18" charset="2"/>
            </a:endParaRPr>
          </a:p>
          <a:p>
            <a:r>
              <a:rPr lang="en-US" sz="2000" i="0" kern="0" dirty="0" smtClean="0"/>
              <a:t>Destabilization moves to increased </a:t>
            </a:r>
            <a:r>
              <a:rPr lang="en-US" sz="2000" i="0" kern="0" dirty="0" smtClean="0">
                <a:latin typeface="Symbol" pitchFamily="18" charset="2"/>
              </a:rPr>
              <a:t>w</a:t>
            </a:r>
            <a:r>
              <a:rPr lang="en-US" sz="2000" i="0" kern="0" baseline="-25000" dirty="0" smtClean="0">
                <a:latin typeface="Symbol" pitchFamily="18" charset="2"/>
              </a:rPr>
              <a:t>f</a:t>
            </a:r>
            <a:r>
              <a:rPr lang="en-US" sz="2000" i="0" kern="0" dirty="0" smtClean="0"/>
              <a:t> as </a:t>
            </a:r>
            <a:r>
              <a:rPr lang="en-US" sz="2000" i="0" kern="0" dirty="0" smtClean="0">
                <a:latin typeface="Symbol" pitchFamily="18" charset="2"/>
              </a:rPr>
              <a:t>n</a:t>
            </a:r>
            <a:r>
              <a:rPr lang="en-US" sz="2000" i="0" kern="0" dirty="0" smtClean="0"/>
              <a:t> decreases </a:t>
            </a:r>
            <a:endParaRPr lang="en-US" sz="2000" i="0" kern="0" dirty="0"/>
          </a:p>
        </p:txBody>
      </p:sp>
      <p:sp>
        <p:nvSpPr>
          <p:cNvPr id="24" name="Text Box 5"/>
          <p:cNvSpPr txBox="1">
            <a:spLocks noChangeArrowheads="1"/>
          </p:cNvSpPr>
          <p:nvPr/>
        </p:nvSpPr>
        <p:spPr bwMode="auto">
          <a:xfrm>
            <a:off x="633413" y="969367"/>
            <a:ext cx="300082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2000" i="0" u="sng" dirty="0" smtClean="0">
                <a:solidFill>
                  <a:srgbClr val="0000FF"/>
                </a:solidFill>
                <a:latin typeface="Symbol" pitchFamily="18" charset="2"/>
              </a:rPr>
              <a:t>gt</a:t>
            </a:r>
            <a:r>
              <a:rPr lang="en-US" sz="2000" i="0" u="sng" baseline="-25000" dirty="0" smtClean="0">
                <a:solidFill>
                  <a:srgbClr val="0000FF"/>
                </a:solidFill>
                <a:latin typeface="Helvetica" pitchFamily="34" charset="0"/>
              </a:rPr>
              <a:t>w</a:t>
            </a:r>
            <a:r>
              <a:rPr lang="en-US" sz="2000" i="0" u="sng" dirty="0" smtClean="0">
                <a:solidFill>
                  <a:srgbClr val="0000FF"/>
                </a:solidFill>
                <a:latin typeface="Helvetica" pitchFamily="34" charset="0"/>
              </a:rPr>
              <a:t> contours vs. </a:t>
            </a:r>
            <a:r>
              <a:rPr lang="el-GR" sz="2000" i="0" u="sng" dirty="0" smtClean="0">
                <a:solidFill>
                  <a:srgbClr val="0000FF"/>
                </a:solidFill>
                <a:latin typeface="Calibri" pitchFamily="34" charset="0"/>
              </a:rPr>
              <a:t>ν</a:t>
            </a:r>
            <a:r>
              <a:rPr lang="en-US" sz="2000" i="0" u="sng" dirty="0" smtClean="0">
                <a:solidFill>
                  <a:srgbClr val="0000FF"/>
                </a:solidFill>
                <a:latin typeface="Helvetica" pitchFamily="34" charset="0"/>
              </a:rPr>
              <a:t> and </a:t>
            </a:r>
            <a:r>
              <a:rPr lang="en-US" sz="2000" i="0" u="sng" dirty="0" smtClean="0">
                <a:solidFill>
                  <a:srgbClr val="0000FF"/>
                </a:solidFill>
                <a:latin typeface="Symbol" pitchFamily="18" charset="2"/>
              </a:rPr>
              <a:t>w</a:t>
            </a:r>
            <a:r>
              <a:rPr lang="en-US" sz="2000" i="0" u="sng" baseline="-25000" dirty="0" smtClean="0">
                <a:solidFill>
                  <a:srgbClr val="0000FF"/>
                </a:solidFill>
                <a:latin typeface="Symbol" pitchFamily="18" charset="2"/>
              </a:rPr>
              <a:t>f</a:t>
            </a:r>
          </a:p>
        </p:txBody>
      </p:sp>
      <p:sp>
        <p:nvSpPr>
          <p:cNvPr id="25" name="Text Box 11"/>
          <p:cNvSpPr txBox="1">
            <a:spLocks noChangeArrowheads="1"/>
          </p:cNvSpPr>
          <p:nvPr/>
        </p:nvSpPr>
        <p:spPr bwMode="auto">
          <a:xfrm>
            <a:off x="3619153" y="3412530"/>
            <a:ext cx="1384995" cy="553998"/>
          </a:xfrm>
          <a:prstGeom prst="rect">
            <a:avLst/>
          </a:prstGeom>
          <a:solidFill>
            <a:srgbClr val="FFFF99"/>
          </a:solidFill>
          <a:ln>
            <a:noFill/>
          </a:ln>
          <a:extLst>
            <a:ext uri="{91240B29-F687-4f45-9708-019B960494DF}">
              <a14:hiddenLine xmlns=""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buFontTx/>
              <a:buNone/>
            </a:pPr>
            <a:r>
              <a:rPr lang="en-US" sz="1800" i="0" dirty="0" smtClean="0">
                <a:solidFill>
                  <a:srgbClr val="FF0000"/>
                </a:solidFill>
                <a:latin typeface="Helvetica" pitchFamily="34" charset="0"/>
              </a:rPr>
              <a:t>instability</a:t>
            </a:r>
          </a:p>
          <a:p>
            <a:pPr algn="ctr">
              <a:buFontTx/>
              <a:buNone/>
            </a:pPr>
            <a:r>
              <a:rPr lang="en-US" sz="1800" i="0" dirty="0" smtClean="0">
                <a:solidFill>
                  <a:srgbClr val="FF0000"/>
                </a:solidFill>
                <a:latin typeface="Helvetica" pitchFamily="34" charset="0"/>
              </a:rPr>
              <a:t>(experiment)</a:t>
            </a:r>
          </a:p>
        </p:txBody>
      </p:sp>
      <p:sp>
        <p:nvSpPr>
          <p:cNvPr id="26" name="Oval 24"/>
          <p:cNvSpPr>
            <a:spLocks noChangeArrowheads="1"/>
          </p:cNvSpPr>
          <p:nvPr/>
        </p:nvSpPr>
        <p:spPr bwMode="auto">
          <a:xfrm rot="-20341589">
            <a:off x="3016250" y="1807567"/>
            <a:ext cx="742950" cy="2590800"/>
          </a:xfrm>
          <a:prstGeom prst="ellipse">
            <a:avLst/>
          </a:prstGeom>
          <a:noFill/>
          <a:ln w="28575" algn="ctr">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0" hangingPunct="0">
              <a:spcBef>
                <a:spcPct val="0"/>
              </a:spcBef>
              <a:buFontTx/>
              <a:buNone/>
            </a:pPr>
            <a:endParaRPr lang="en-US" sz="3200" i="0" dirty="0" smtClean="0">
              <a:solidFill>
                <a:srgbClr val="000000"/>
              </a:solidFill>
              <a:latin typeface="Arial" pitchFamily="34" charset="0"/>
            </a:endParaRPr>
          </a:p>
        </p:txBody>
      </p:sp>
      <p:sp>
        <p:nvSpPr>
          <p:cNvPr id="27" name="Text Box 25"/>
          <p:cNvSpPr txBox="1">
            <a:spLocks noChangeArrowheads="1"/>
          </p:cNvSpPr>
          <p:nvPr/>
        </p:nvSpPr>
        <p:spPr bwMode="auto">
          <a:xfrm rot="21600000">
            <a:off x="3858307" y="5099447"/>
            <a:ext cx="3141886"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587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itchFamily="34" charset="0"/>
              </a:defRPr>
            </a:lvl1pPr>
            <a:lvl2pPr marL="520700" indent="-228600">
              <a:defRPr>
                <a:solidFill>
                  <a:schemeClr val="tx1"/>
                </a:solidFill>
                <a:latin typeface="Arial" pitchFamily="34" charset="0"/>
              </a:defRPr>
            </a:lvl2pPr>
            <a:lvl3pPr indent="-223838">
              <a:defRPr>
                <a:solidFill>
                  <a:schemeClr val="tx1"/>
                </a:solidFill>
                <a:latin typeface="Arial" pitchFamily="34" charset="0"/>
              </a:defRPr>
            </a:lvl3pPr>
            <a:lvl4pPr marL="1262063" indent="-233363">
              <a:defRPr>
                <a:solidFill>
                  <a:schemeClr val="tx1"/>
                </a:solidFill>
                <a:latin typeface="Arial" pitchFamily="34" charset="0"/>
              </a:defRPr>
            </a:lvl4pPr>
            <a:lvl5pPr marL="1600200" indent="-223838">
              <a:defRPr>
                <a:solidFill>
                  <a:schemeClr val="tx1"/>
                </a:solidFill>
                <a:latin typeface="Arial" pitchFamily="34" charset="0"/>
              </a:defRPr>
            </a:lvl5pPr>
            <a:lvl6pPr marL="2057400" indent="-223838" fontAlgn="base">
              <a:spcBef>
                <a:spcPct val="0"/>
              </a:spcBef>
              <a:spcAft>
                <a:spcPct val="0"/>
              </a:spcAft>
              <a:defRPr>
                <a:solidFill>
                  <a:schemeClr val="tx1"/>
                </a:solidFill>
                <a:latin typeface="Arial" pitchFamily="34" charset="0"/>
              </a:defRPr>
            </a:lvl6pPr>
            <a:lvl7pPr marL="2514600" indent="-223838" fontAlgn="base">
              <a:spcBef>
                <a:spcPct val="0"/>
              </a:spcBef>
              <a:spcAft>
                <a:spcPct val="0"/>
              </a:spcAft>
              <a:defRPr>
                <a:solidFill>
                  <a:schemeClr val="tx1"/>
                </a:solidFill>
                <a:latin typeface="Arial" pitchFamily="34" charset="0"/>
              </a:defRPr>
            </a:lvl7pPr>
            <a:lvl8pPr marL="2971800" indent="-223838" fontAlgn="base">
              <a:spcBef>
                <a:spcPct val="0"/>
              </a:spcBef>
              <a:spcAft>
                <a:spcPct val="0"/>
              </a:spcAft>
              <a:defRPr>
                <a:solidFill>
                  <a:schemeClr val="tx1"/>
                </a:solidFill>
                <a:latin typeface="Arial" pitchFamily="34" charset="0"/>
              </a:defRPr>
            </a:lvl8pPr>
            <a:lvl9pPr marL="3429000" indent="-223838" fontAlgn="base">
              <a:spcBef>
                <a:spcPct val="0"/>
              </a:spcBef>
              <a:spcAft>
                <a:spcPct val="0"/>
              </a:spcAft>
              <a:defRPr>
                <a:solidFill>
                  <a:schemeClr val="tx1"/>
                </a:solidFill>
                <a:latin typeface="Arial" pitchFamily="34" charset="0"/>
              </a:defRPr>
            </a:lvl9pPr>
          </a:lstStyle>
          <a:p>
            <a:pPr>
              <a:buFontTx/>
              <a:buNone/>
            </a:pPr>
            <a:r>
              <a:rPr lang="en-US" sz="2800" i="0" dirty="0" smtClean="0">
                <a:solidFill>
                  <a:srgbClr val="000000"/>
                </a:solidFill>
                <a:latin typeface="Symbol" pitchFamily="18" charset="2"/>
              </a:rPr>
              <a:t>w</a:t>
            </a:r>
            <a:r>
              <a:rPr lang="en-US" sz="2800" i="0" baseline="-25000" dirty="0" smtClean="0">
                <a:solidFill>
                  <a:srgbClr val="000000"/>
                </a:solidFill>
                <a:latin typeface="Symbol" pitchFamily="18" charset="2"/>
              </a:rPr>
              <a:t>f</a:t>
            </a:r>
            <a:r>
              <a:rPr lang="en-US" sz="2800" i="0" dirty="0" smtClean="0">
                <a:solidFill>
                  <a:srgbClr val="000000"/>
                </a:solidFill>
                <a:latin typeface="Helvetica" pitchFamily="34" charset="0"/>
              </a:rPr>
              <a:t>/</a:t>
            </a:r>
            <a:r>
              <a:rPr lang="en-US" sz="2800" i="0" dirty="0" smtClean="0">
                <a:solidFill>
                  <a:srgbClr val="000000"/>
                </a:solidFill>
                <a:latin typeface="Symbol" pitchFamily="18" charset="2"/>
              </a:rPr>
              <a:t>w</a:t>
            </a:r>
            <a:r>
              <a:rPr lang="en-US" sz="2800" i="0" baseline="-25000" dirty="0" smtClean="0">
                <a:solidFill>
                  <a:srgbClr val="000000"/>
                </a:solidFill>
                <a:latin typeface="Symbol" pitchFamily="18" charset="2"/>
              </a:rPr>
              <a:t>f</a:t>
            </a:r>
            <a:r>
              <a:rPr lang="en-US" sz="2800" i="0" baseline="30000" dirty="0" smtClean="0">
                <a:solidFill>
                  <a:srgbClr val="000000"/>
                </a:solidFill>
                <a:latin typeface="Helvetica" pitchFamily="34" charset="0"/>
              </a:rPr>
              <a:t>exp</a:t>
            </a:r>
            <a:r>
              <a:rPr lang="en-US" sz="2400" i="0" baseline="30000" dirty="0" smtClean="0">
                <a:solidFill>
                  <a:srgbClr val="000000"/>
                </a:solidFill>
                <a:latin typeface="Helvetica" pitchFamily="34" charset="0"/>
              </a:rPr>
              <a:t> (marginal stability)</a:t>
            </a:r>
          </a:p>
          <a:p>
            <a:pPr>
              <a:buFontTx/>
              <a:buNone/>
            </a:pPr>
            <a:endParaRPr lang="en-US" sz="1800" i="0" baseline="30000" dirty="0" smtClean="0">
              <a:solidFill>
                <a:srgbClr val="000000"/>
              </a:solidFill>
              <a:latin typeface="Helvetica" pitchFamily="34" charset="0"/>
            </a:endParaRPr>
          </a:p>
        </p:txBody>
      </p:sp>
      <p:sp>
        <p:nvSpPr>
          <p:cNvPr id="28" name="Text Box 13"/>
          <p:cNvSpPr txBox="1">
            <a:spLocks noChangeArrowheads="1"/>
          </p:cNvSpPr>
          <p:nvPr/>
        </p:nvSpPr>
        <p:spPr bwMode="auto">
          <a:xfrm>
            <a:off x="5867400" y="5909846"/>
            <a:ext cx="3048000" cy="338554"/>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15875" algn="ctr">
                <a:solidFill>
                  <a:srgbClr val="000000"/>
                </a:solidFill>
                <a:miter lim="800000"/>
                <a:headEnd/>
                <a:tailEnd/>
              </a14:hiddenLine>
            </a:ext>
          </a:extLst>
        </p:spPr>
        <p:txBody>
          <a:bodyPr wrap="squar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buFontTx/>
              <a:buNone/>
            </a:pPr>
            <a:r>
              <a:rPr lang="en-US" sz="1100" i="0" dirty="0" smtClean="0">
                <a:solidFill>
                  <a:srgbClr val="9900CC"/>
                </a:solidFill>
                <a:latin typeface="Helvetica" pitchFamily="34" charset="0"/>
              </a:rPr>
              <a:t>J.W. Berkery, et al., PRL </a:t>
            </a:r>
            <a:r>
              <a:rPr lang="en-US" sz="1100" b="1" i="0" dirty="0" smtClean="0">
                <a:solidFill>
                  <a:srgbClr val="9900CC"/>
                </a:solidFill>
                <a:latin typeface="Helvetica" pitchFamily="34" charset="0"/>
              </a:rPr>
              <a:t>104</a:t>
            </a:r>
            <a:r>
              <a:rPr lang="en-US" sz="1100" i="0" dirty="0" smtClean="0">
                <a:solidFill>
                  <a:srgbClr val="9900CC"/>
                </a:solidFill>
                <a:latin typeface="Helvetica" pitchFamily="34" charset="0"/>
              </a:rPr>
              <a:t> (2010) 035003 </a:t>
            </a:r>
          </a:p>
          <a:p>
            <a:pPr>
              <a:buFontTx/>
              <a:buNone/>
            </a:pPr>
            <a:r>
              <a:rPr lang="en-US" sz="1100" i="0" dirty="0" smtClean="0">
                <a:solidFill>
                  <a:srgbClr val="9900CC"/>
                </a:solidFill>
                <a:latin typeface="Helvetica" pitchFamily="34" charset="0"/>
              </a:rPr>
              <a:t>S.A. Sabbagh, et al., NF </a:t>
            </a:r>
            <a:r>
              <a:rPr lang="en-US" sz="1100" b="1" i="0" dirty="0" smtClean="0">
                <a:solidFill>
                  <a:srgbClr val="9900CC"/>
                </a:solidFill>
                <a:latin typeface="Helvetica" pitchFamily="34" charset="0"/>
              </a:rPr>
              <a:t>50</a:t>
            </a:r>
            <a:r>
              <a:rPr lang="en-US" sz="1100" i="0" dirty="0" smtClean="0">
                <a:solidFill>
                  <a:srgbClr val="9900CC"/>
                </a:solidFill>
                <a:latin typeface="Helvetica" pitchFamily="34" charset="0"/>
              </a:rPr>
              <a:t> (2010) 025020</a:t>
            </a:r>
          </a:p>
        </p:txBody>
      </p:sp>
      <p:sp>
        <p:nvSpPr>
          <p:cNvPr id="29" name="Text Box 44"/>
          <p:cNvSpPr txBox="1">
            <a:spLocks noChangeArrowheads="1"/>
          </p:cNvSpPr>
          <p:nvPr/>
        </p:nvSpPr>
        <p:spPr bwMode="auto">
          <a:xfrm>
            <a:off x="7874000" y="1655627"/>
            <a:ext cx="1179810" cy="276999"/>
          </a:xfrm>
          <a:prstGeom prst="rect">
            <a:avLst/>
          </a:prstGeom>
          <a:noFill/>
          <a:ln>
            <a:noFill/>
          </a:ln>
          <a:effectLst/>
          <a:extLst/>
        </p:spPr>
        <p:txBody>
          <a:bodyPr wrap="none" lIns="0" tIns="0" rIns="0" bIns="0">
            <a:spAutoFit/>
          </a:bodyPr>
          <a:lstStyle>
            <a:lvl1pPr>
              <a:spcBef>
                <a:spcPct val="0"/>
              </a:spcBef>
              <a:defRPr sz="2400">
                <a:solidFill>
                  <a:schemeClr val="tx1"/>
                </a:solidFill>
                <a:latin typeface="Times New Roman" pitchFamily="18" charset="0"/>
              </a:defRPr>
            </a:lvl1pPr>
            <a:lvl2pPr marL="520700" indent="-228600">
              <a:spcBef>
                <a:spcPct val="0"/>
              </a:spcBef>
              <a:defRPr sz="2400">
                <a:solidFill>
                  <a:schemeClr val="tx1"/>
                </a:solidFill>
                <a:latin typeface="Times New Roman" pitchFamily="18" charset="0"/>
              </a:defRPr>
            </a:lvl2pPr>
            <a:lvl3pPr indent="-223838">
              <a:spcBef>
                <a:spcPct val="0"/>
              </a:spcBef>
              <a:defRPr sz="2400">
                <a:solidFill>
                  <a:schemeClr val="tx1"/>
                </a:solidFill>
                <a:latin typeface="Times New Roman" pitchFamily="18" charset="0"/>
              </a:defRPr>
            </a:lvl3pPr>
            <a:lvl4pPr marL="1262063" indent="-233363">
              <a:spcBef>
                <a:spcPct val="0"/>
              </a:spcBef>
              <a:defRPr sz="2400">
                <a:solidFill>
                  <a:schemeClr val="tx1"/>
                </a:solidFill>
                <a:latin typeface="Times New Roman" pitchFamily="18" charset="0"/>
              </a:defRPr>
            </a:lvl4pPr>
            <a:lvl5pPr marL="1600200" indent="-223838">
              <a:spcBef>
                <a:spcPct val="0"/>
              </a:spcBef>
              <a:defRPr sz="2400">
                <a:solidFill>
                  <a:schemeClr val="tx1"/>
                </a:solidFill>
                <a:latin typeface="Times New Roman" pitchFamily="18" charset="0"/>
              </a:defRPr>
            </a:lvl5pPr>
            <a:lvl6pPr marL="2057400" indent="-223838" fontAlgn="base">
              <a:spcBef>
                <a:spcPct val="0"/>
              </a:spcBef>
              <a:spcAft>
                <a:spcPct val="0"/>
              </a:spcAft>
              <a:defRPr sz="2400">
                <a:solidFill>
                  <a:schemeClr val="tx1"/>
                </a:solidFill>
                <a:latin typeface="Times New Roman" pitchFamily="18" charset="0"/>
              </a:defRPr>
            </a:lvl6pPr>
            <a:lvl7pPr marL="2514600" indent="-223838" fontAlgn="base">
              <a:spcBef>
                <a:spcPct val="0"/>
              </a:spcBef>
              <a:spcAft>
                <a:spcPct val="0"/>
              </a:spcAft>
              <a:defRPr sz="2400">
                <a:solidFill>
                  <a:schemeClr val="tx1"/>
                </a:solidFill>
                <a:latin typeface="Times New Roman" pitchFamily="18" charset="0"/>
              </a:defRPr>
            </a:lvl7pPr>
            <a:lvl8pPr marL="2971800" indent="-223838" fontAlgn="base">
              <a:spcBef>
                <a:spcPct val="0"/>
              </a:spcBef>
              <a:spcAft>
                <a:spcPct val="0"/>
              </a:spcAft>
              <a:defRPr sz="2400">
                <a:solidFill>
                  <a:schemeClr val="tx1"/>
                </a:solidFill>
                <a:latin typeface="Times New Roman" pitchFamily="18" charset="0"/>
              </a:defRPr>
            </a:lvl8pPr>
            <a:lvl9pPr marL="3429000" indent="-223838" fontAlgn="base">
              <a:spcBef>
                <a:spcPct val="0"/>
              </a:spcBef>
              <a:spcAft>
                <a:spcPct val="0"/>
              </a:spcAft>
              <a:defRPr sz="2400">
                <a:solidFill>
                  <a:schemeClr val="tx1"/>
                </a:solidFill>
                <a:latin typeface="Times New Roman" pitchFamily="18" charset="0"/>
              </a:defRPr>
            </a:lvl9pPr>
          </a:lstStyle>
          <a:p>
            <a:pPr>
              <a:spcBef>
                <a:spcPct val="20000"/>
              </a:spcBef>
              <a:buFontTx/>
              <a:buNone/>
            </a:pPr>
            <a:r>
              <a:rPr lang="en-US" sz="1800" i="0" dirty="0">
                <a:solidFill>
                  <a:srgbClr val="FF0000"/>
                </a:solidFill>
                <a:latin typeface="Helvetica" charset="0"/>
              </a:rPr>
              <a:t>MISK code</a:t>
            </a:r>
          </a:p>
        </p:txBody>
      </p:sp>
      <p:sp>
        <p:nvSpPr>
          <p:cNvPr id="30" name="Slide Number Placeholder 3"/>
          <p:cNvSpPr txBox="1">
            <a:spLocks noGrp="1"/>
          </p:cNvSpPr>
          <p:nvPr/>
        </p:nvSpPr>
        <p:spPr bwMode="auto">
          <a:xfrm>
            <a:off x="8382000" y="6653213"/>
            <a:ext cx="762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200" i="1">
                <a:solidFill>
                  <a:srgbClr val="1822CD"/>
                </a:solidFill>
                <a:latin typeface="Helvetica" charset="0"/>
                <a:ea typeface="ＭＳ Ｐゴシック" charset="0"/>
                <a:cs typeface="ＭＳ Ｐゴシック" charset="0"/>
              </a:defRPr>
            </a:lvl1pPr>
            <a:lvl2pPr marL="37931725" indent="-37474525" eaLnBrk="0" hangingPunct="0">
              <a:defRPr sz="1200" i="1">
                <a:solidFill>
                  <a:srgbClr val="1822CD"/>
                </a:solidFill>
                <a:latin typeface="Helvetica" charset="0"/>
                <a:ea typeface="ＭＳ Ｐゴシック" charset="0"/>
              </a:defRPr>
            </a:lvl2pPr>
            <a:lvl3pPr eaLnBrk="0" hangingPunct="0">
              <a:defRPr sz="1200" i="1">
                <a:solidFill>
                  <a:srgbClr val="1822CD"/>
                </a:solidFill>
                <a:latin typeface="Helvetica" charset="0"/>
                <a:ea typeface="ＭＳ Ｐゴシック" charset="0"/>
              </a:defRPr>
            </a:lvl3pPr>
            <a:lvl4pPr eaLnBrk="0" hangingPunct="0">
              <a:defRPr sz="1200" i="1">
                <a:solidFill>
                  <a:srgbClr val="1822CD"/>
                </a:solidFill>
                <a:latin typeface="Helvetica" charset="0"/>
                <a:ea typeface="ＭＳ Ｐゴシック" charset="0"/>
              </a:defRPr>
            </a:lvl4pPr>
            <a:lvl5pPr eaLnBrk="0" hangingPunct="0">
              <a:defRPr sz="1200" i="1">
                <a:solidFill>
                  <a:srgbClr val="1822CD"/>
                </a:solidFill>
                <a:latin typeface="Helvetica" charset="0"/>
                <a:ea typeface="ＭＳ Ｐゴシック" charset="0"/>
              </a:defRPr>
            </a:lvl5pPr>
            <a:lvl6pPr marL="457200" eaLnBrk="0" fontAlgn="base" hangingPunct="0">
              <a:spcBef>
                <a:spcPct val="20000"/>
              </a:spcBef>
              <a:spcAft>
                <a:spcPct val="0"/>
              </a:spcAft>
              <a:defRPr sz="1200" i="1">
                <a:solidFill>
                  <a:srgbClr val="1822CD"/>
                </a:solidFill>
                <a:latin typeface="Helvetica" charset="0"/>
                <a:ea typeface="ＭＳ Ｐゴシック" charset="0"/>
              </a:defRPr>
            </a:lvl6pPr>
            <a:lvl7pPr marL="914400" eaLnBrk="0" fontAlgn="base" hangingPunct="0">
              <a:spcBef>
                <a:spcPct val="20000"/>
              </a:spcBef>
              <a:spcAft>
                <a:spcPct val="0"/>
              </a:spcAft>
              <a:defRPr sz="1200" i="1">
                <a:solidFill>
                  <a:srgbClr val="1822CD"/>
                </a:solidFill>
                <a:latin typeface="Helvetica" charset="0"/>
                <a:ea typeface="ＭＳ Ｐゴシック" charset="0"/>
              </a:defRPr>
            </a:lvl7pPr>
            <a:lvl8pPr marL="1371600" eaLnBrk="0" fontAlgn="base" hangingPunct="0">
              <a:spcBef>
                <a:spcPct val="20000"/>
              </a:spcBef>
              <a:spcAft>
                <a:spcPct val="0"/>
              </a:spcAft>
              <a:defRPr sz="1200" i="1">
                <a:solidFill>
                  <a:srgbClr val="1822CD"/>
                </a:solidFill>
                <a:latin typeface="Helvetica" charset="0"/>
                <a:ea typeface="ＭＳ Ｐゴシック" charset="0"/>
              </a:defRPr>
            </a:lvl8pPr>
            <a:lvl9pPr marL="1828800" eaLnBrk="0" fontAlgn="base" hangingPunct="0">
              <a:spcBef>
                <a:spcPct val="20000"/>
              </a:spcBef>
              <a:spcAft>
                <a:spcPct val="0"/>
              </a:spcAft>
              <a:defRPr sz="1200" i="1">
                <a:solidFill>
                  <a:srgbClr val="1822CD"/>
                </a:solidFill>
                <a:latin typeface="Helvetica" charset="0"/>
                <a:ea typeface="ＭＳ Ｐゴシック" charset="0"/>
              </a:defRPr>
            </a:lvl9pPr>
          </a:lstStyle>
          <a:p>
            <a:pPr algn="r" defTabSz="914400" fontAlgn="base">
              <a:spcBef>
                <a:spcPct val="0"/>
              </a:spcBef>
              <a:spcAft>
                <a:spcPct val="0"/>
              </a:spcAft>
            </a:pPr>
            <a:fld id="{072CDE63-3651-3945-8CF6-FD85B9271ECA}" type="slidenum">
              <a:rPr lang="en-US" sz="900" b="1" i="0" smtClean="0">
                <a:solidFill>
                  <a:srgbClr val="3333CC"/>
                </a:solidFill>
                <a:latin typeface="Arial" charset="0"/>
              </a:rPr>
              <a:pPr algn="r" defTabSz="914400" fontAlgn="base">
                <a:spcBef>
                  <a:spcPct val="0"/>
                </a:spcBef>
                <a:spcAft>
                  <a:spcPct val="0"/>
                </a:spcAft>
              </a:pPr>
              <a:t>9</a:t>
            </a:fld>
            <a:endParaRPr lang="en-US" sz="900" b="1" i="0" smtClean="0">
              <a:solidFill>
                <a:srgbClr val="3333CC"/>
              </a:solidFill>
              <a:latin typeface="Arial" charset="0"/>
            </a:endParaRPr>
          </a:p>
        </p:txBody>
      </p:sp>
    </p:spTree>
    <p:extLst>
      <p:ext uri="{BB962C8B-B14F-4D97-AF65-F5344CB8AC3E}">
        <p14:creationId xmlns="" xmlns:p14="http://schemas.microsoft.com/office/powerpoint/2010/main" val="36669699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102555</TotalTime>
  <Words>2449</Words>
  <Application>Microsoft Office PowerPoint</Application>
  <PresentationFormat>On-screen Show (4:3)</PresentationFormat>
  <Paragraphs>314</Paragraphs>
  <Slides>21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Blank Presentation</vt:lpstr>
      <vt:lpstr>Equation</vt:lpstr>
      <vt:lpstr>Slide 1</vt:lpstr>
      <vt:lpstr>Introductory Remarks</vt:lpstr>
      <vt:lpstr>NSTX-U Five Year Plan Programmatic Goals</vt:lpstr>
      <vt:lpstr>1. Demonstrate 100% non-inductive sustainment at performance that extrapolates to ≥ 1MW/m2 neutron wall loading in FNSF</vt:lpstr>
      <vt:lpstr>M3D-K simulations of TAE show strong similarity to NSTX experiments</vt:lpstr>
      <vt:lpstr>Predictive Models of AE-Induced Fast Ion Transport  Are Under Development</vt:lpstr>
      <vt:lpstr>Theory Plans for Goal 1</vt:lpstr>
      <vt:lpstr>2. Access reduced n* and high-b combined with ability to vary q and rotation to dramatically extend ST physics understanding</vt:lpstr>
      <vt:lpstr>Slide 9</vt:lpstr>
      <vt:lpstr>NSTX-U is an especially strong and unique laboratory for the study of neoclassical toroidal viscosity (NTV) theory</vt:lpstr>
      <vt:lpstr>Theory Plans for Goal 2 </vt:lpstr>
      <vt:lpstr>3. Develop and understand non-inductive start-up and ramp-up  (overdrive) to project to ST-FNSF with small/no solenoid</vt:lpstr>
      <vt:lpstr>Theory Plans for Goal 3</vt:lpstr>
      <vt:lpstr>4. Develop and utilize high-flux-expansion “snowflake” divertor  and radiative detachment for mitigating very high heat fluxes</vt:lpstr>
      <vt:lpstr>Theory Plans for Goal 4</vt:lpstr>
      <vt:lpstr>5. Begin to assess high-Z PFCs + liquid lithium to develop high-duty-factor integrated PMI solutions for next-steps</vt:lpstr>
      <vt:lpstr>5. Begin to assess high-Z PFCs + liquid lithium to develop high-duty-factor integrated PMI solutions for next-steps (cont’d)</vt:lpstr>
      <vt:lpstr>Theory Plans for Goal 5</vt:lpstr>
      <vt:lpstr>Summary</vt:lpstr>
      <vt:lpstr>Slide 20</vt:lpstr>
      <vt:lpstr>Validation of DEGAS 2 Simulation Code Against GPI Data</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Jon Menard</cp:lastModifiedBy>
  <cp:revision>12738</cp:revision>
  <cp:lastPrinted>2013-05-14T03:39:34Z</cp:lastPrinted>
  <dcterms:created xsi:type="dcterms:W3CDTF">2003-10-01T16:23:57Z</dcterms:created>
  <dcterms:modified xsi:type="dcterms:W3CDTF">2013-05-14T22:43:08Z</dcterms:modified>
</cp:coreProperties>
</file>