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1217" r:id="rId3"/>
    <p:sldId id="1345" r:id="rId4"/>
    <p:sldId id="1437" r:id="rId5"/>
    <p:sldId id="1474" r:id="rId6"/>
    <p:sldId id="1450" r:id="rId7"/>
    <p:sldId id="1449" r:id="rId8"/>
    <p:sldId id="1469" r:id="rId9"/>
    <p:sldId id="1470" r:id="rId10"/>
    <p:sldId id="1465" r:id="rId11"/>
    <p:sldId id="1475" r:id="rId12"/>
    <p:sldId id="1495" r:id="rId13"/>
    <p:sldId id="1477" r:id="rId14"/>
    <p:sldId id="1488" r:id="rId15"/>
    <p:sldId id="1478" r:id="rId16"/>
    <p:sldId id="1489" r:id="rId17"/>
    <p:sldId id="1480" r:id="rId18"/>
    <p:sldId id="1499" r:id="rId19"/>
    <p:sldId id="1500" r:id="rId20"/>
    <p:sldId id="1501" r:id="rId21"/>
    <p:sldId id="1481" r:id="rId22"/>
    <p:sldId id="1438" r:id="rId23"/>
    <p:sldId id="1439" r:id="rId24"/>
    <p:sldId id="1440" r:id="rId25"/>
    <p:sldId id="1441" r:id="rId26"/>
    <p:sldId id="1482" r:id="rId27"/>
    <p:sldId id="1496" r:id="rId28"/>
    <p:sldId id="1497" r:id="rId29"/>
    <p:sldId id="1498" r:id="rId30"/>
    <p:sldId id="1473" r:id="rId31"/>
    <p:sldId id="1452" r:id="rId32"/>
    <p:sldId id="1453" r:id="rId33"/>
    <p:sldId id="1503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66FF"/>
    <a:srgbClr val="B75DAC"/>
    <a:srgbClr val="FF5050"/>
    <a:srgbClr val="E6D2D2"/>
    <a:srgbClr val="DEEBF2"/>
    <a:srgbClr val="DFE2F9"/>
    <a:srgbClr val="DFE3F9"/>
    <a:srgbClr val="D1D7F7"/>
    <a:srgbClr val="D4DC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400" autoAdjust="0"/>
  </p:normalViewPr>
  <p:slideViewPr>
    <p:cSldViewPr>
      <p:cViewPr varScale="1">
        <p:scale>
          <a:sx n="84" d="100"/>
          <a:sy n="84" d="100"/>
        </p:scale>
        <p:origin x="-1254" y="-7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00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94EC4-91BC-4FD6-9C7F-8678A6A8382A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C753E-A803-4895-A1BC-791F2D8D4D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E6461-AD5C-417A-BE3C-F302AD546E1C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654" tIns="47828" rIns="95654" bIns="47828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B03D2-EAF9-4B6E-A650-2A7563B88D90}" type="slidenum">
              <a:rPr lang="en-US"/>
              <a:pPr/>
              <a:t>17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NSTX-U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5 Year Plan Review  - Panel Questions – Day 1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May 21-23,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rgbClr val="3333CC"/>
                </a:solidFill>
                <a:latin typeface="Arial" charset="0"/>
              </a:rPr>
              <a:t>NSTX-U 5 Year Plan Review – Governance and Management  (Ono/Menard)</a:t>
            </a:r>
            <a:endParaRPr lang="en-US" sz="900" i="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rgbClr val="3333CC"/>
                </a:solidFill>
                <a:latin typeface="Arial" charset="0"/>
              </a:rPr>
              <a:t>May 21-23, 2013</a:t>
            </a:r>
            <a:endParaRPr lang="en-US" sz="900" i="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5 Year Review Panel Questions – Day 1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474260" y="2202359"/>
            <a:ext cx="3926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NSTX-U Team</a:t>
            </a: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650903"/>
            <a:ext cx="5715000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NSTX-U 5 Year Plan Review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LSB B318, PPPL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May 21-23, 2013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1-4 of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Compare and contrast the MAST and NSTX-U capabilities and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the complementary research objectives?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sorts of plans for joint experiments exist?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possibilities for confirmatory experiments?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J. Menard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detail is desired on the attempt to get to steady state without a CS.</a:t>
            </a:r>
          </a:p>
          <a:p>
            <a:pPr lvl="1" indent="-225425"/>
            <a:r>
              <a:rPr lang="en-US" sz="1800" dirty="0" smtClean="0"/>
              <a:t>How to you envision developing the transition from CHI to HHFW to NBCD? </a:t>
            </a:r>
          </a:p>
          <a:p>
            <a:pPr lvl="1" indent="-225425"/>
            <a:r>
              <a:rPr lang="en-US" sz="1800" dirty="0" smtClean="0"/>
              <a:t>How do things fit together to inform FNSF after the end of 5-year plan? 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R. Raman covered first question in his presentation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Informing FNSF: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What are your priorities that are for the upgrades included in the base program?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Please provide the FTEs for scientific staff, including collaborators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M. Ono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</a:t>
            </a:r>
            <a:r>
              <a:rPr lang="en-US" sz="2400" dirty="0" smtClean="0"/>
              <a:t>im </a:t>
            </a:r>
            <a:r>
              <a:rPr lang="en-US" sz="2400" dirty="0" smtClean="0"/>
              <a:t>to </a:t>
            </a:r>
            <a:r>
              <a:rPr lang="en-US" sz="2400" dirty="0" smtClean="0"/>
              <a:t>demonstrate and understand integrated non-inductive </a:t>
            </a:r>
            <a:br>
              <a:rPr lang="en-US" sz="2400" dirty="0" smtClean="0"/>
            </a:br>
            <a:r>
              <a:rPr lang="en-US" sz="2400" dirty="0" smtClean="0"/>
              <a:t>start-up and ramp-up for ST-FNSF near end of 5 year plan</a:t>
            </a:r>
            <a:endParaRPr lang="en-US" sz="2400" dirty="0"/>
          </a:p>
        </p:txBody>
      </p: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219200" y="1066800"/>
          <a:ext cx="5791200" cy="241447"/>
        </p:xfrm>
        <a:graphic>
          <a:graphicData uri="http://schemas.openxmlformats.org/drawingml/2006/table">
            <a:tbl>
              <a:tblPr/>
              <a:tblGrid>
                <a:gridCol w="1158240"/>
                <a:gridCol w="1158240"/>
                <a:gridCol w="1158240"/>
                <a:gridCol w="1158240"/>
                <a:gridCol w="1158240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32" name="TextBox 331"/>
          <p:cNvSpPr txBox="1"/>
          <p:nvPr/>
        </p:nvSpPr>
        <p:spPr>
          <a:xfrm>
            <a:off x="0" y="5830669"/>
            <a:ext cx="952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800" i="0" dirty="0" smtClean="0">
                <a:latin typeface="Arial Narrow" pitchFamily="34" charset="0"/>
              </a:rPr>
              <a:t>Model, interpret, understand in NSTX-U with TSC, TRANSP, NIMROD, NOVA-K, AORSA, GENRAY, …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i="0" dirty="0" smtClean="0">
                <a:latin typeface="Arial Narrow" pitchFamily="34" charset="0"/>
              </a:rPr>
              <a:t>Extend models to FNSF </a:t>
            </a:r>
            <a:r>
              <a:rPr lang="en-US" sz="1800" i="0" dirty="0" smtClean="0">
                <a:latin typeface="Arial Narrow" pitchFamily="34" charset="0"/>
                <a:sym typeface="Wingdings" pitchFamily="2" charset="2"/>
              </a:rPr>
              <a:t> assess implications for FNSF design:  coils, NBI, ECH/EBW,  FW, …</a:t>
            </a:r>
            <a:endParaRPr lang="en-US" sz="1800" i="0" dirty="0">
              <a:latin typeface="Arial Narrow" pitchFamily="34" charset="0"/>
            </a:endParaRPr>
          </a:p>
        </p:txBody>
      </p:sp>
      <p:sp>
        <p:nvSpPr>
          <p:cNvPr id="351" name="Chevron 350"/>
          <p:cNvSpPr/>
          <p:nvPr/>
        </p:nvSpPr>
        <p:spPr bwMode="auto">
          <a:xfrm>
            <a:off x="4572000" y="3886200"/>
            <a:ext cx="2597810" cy="36576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2" name="Chevron 351"/>
          <p:cNvSpPr/>
          <p:nvPr/>
        </p:nvSpPr>
        <p:spPr bwMode="auto">
          <a:xfrm>
            <a:off x="4648200" y="2511719"/>
            <a:ext cx="3017520" cy="32004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3" name="Chevron 352"/>
          <p:cNvSpPr/>
          <p:nvPr/>
        </p:nvSpPr>
        <p:spPr bwMode="auto">
          <a:xfrm>
            <a:off x="4008120" y="1871640"/>
            <a:ext cx="2140610" cy="155448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4" name="Chevron 353"/>
          <p:cNvSpPr/>
          <p:nvPr/>
        </p:nvSpPr>
        <p:spPr bwMode="auto">
          <a:xfrm>
            <a:off x="3825240" y="3354323"/>
            <a:ext cx="3420770" cy="2266355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5" name="Chevron 354"/>
          <p:cNvSpPr/>
          <p:nvPr/>
        </p:nvSpPr>
        <p:spPr bwMode="auto">
          <a:xfrm>
            <a:off x="3779520" y="2807220"/>
            <a:ext cx="1943100" cy="699516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76200" y="2877479"/>
            <a:ext cx="1371600" cy="1292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Sustained 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N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76200" y="3256246"/>
            <a:ext cx="1371600" cy="17440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600" i="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* / </a:t>
            </a:r>
            <a:r>
              <a:rPr lang="en-US" sz="1600" i="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600" i="0" dirty="0" smtClean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(NSTX)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8" name="Pentagon 357"/>
          <p:cNvSpPr/>
          <p:nvPr/>
        </p:nvSpPr>
        <p:spPr bwMode="auto">
          <a:xfrm>
            <a:off x="1447800" y="2807220"/>
            <a:ext cx="420624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2616528" y="280722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4 – 6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4088047" y="280722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5 – 6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1680972" y="280722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3 – 5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3402820" y="2807220"/>
            <a:ext cx="6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2"/>
                </a:solidFill>
                <a:latin typeface="Arial Narrow" pitchFamily="34" charset="0"/>
              </a:rPr>
              <a:t>NCC</a:t>
            </a:r>
            <a:endParaRPr lang="en-US" sz="1400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76200" y="3668256"/>
            <a:ext cx="1371600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Non-inductive</a:t>
            </a:r>
          </a:p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fraction (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0" dirty="0" err="1" smtClean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≥ 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CR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4" name="Chevron 363"/>
          <p:cNvSpPr/>
          <p:nvPr/>
        </p:nvSpPr>
        <p:spPr bwMode="auto">
          <a:xfrm>
            <a:off x="5151120" y="2968919"/>
            <a:ext cx="777240" cy="4572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65" name="Chevron 364"/>
          <p:cNvSpPr/>
          <p:nvPr/>
        </p:nvSpPr>
        <p:spPr bwMode="auto">
          <a:xfrm>
            <a:off x="3665220" y="3432048"/>
            <a:ext cx="1165860" cy="310896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66" name="Pentagon 365"/>
          <p:cNvSpPr/>
          <p:nvPr/>
        </p:nvSpPr>
        <p:spPr bwMode="auto">
          <a:xfrm>
            <a:off x="1447800" y="3198876"/>
            <a:ext cx="466344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741493" y="3198876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0.6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2686812" y="3198876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0.4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3971544" y="319887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0.3 – 0.2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4922520" y="319887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0.2 – 0.1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3402820" y="3177113"/>
            <a:ext cx="6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err="1" smtClean="0">
                <a:solidFill>
                  <a:schemeClr val="accent2"/>
                </a:solidFill>
                <a:latin typeface="Arial Narrow" pitchFamily="34" charset="0"/>
              </a:rPr>
              <a:t>Cryo</a:t>
            </a:r>
            <a:endParaRPr lang="en-US" sz="1400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72" name="Pentagon 371"/>
          <p:cNvSpPr/>
          <p:nvPr/>
        </p:nvSpPr>
        <p:spPr bwMode="auto">
          <a:xfrm>
            <a:off x="1447800" y="3668256"/>
            <a:ext cx="493776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603248" y="3668256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70 – 90%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2453640" y="3668256"/>
            <a:ext cx="88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80 – 110%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3973799" y="3668256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90 – 120%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922520" y="3668256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100 – 140%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7" name="Chevron 376"/>
          <p:cNvSpPr/>
          <p:nvPr/>
        </p:nvSpPr>
        <p:spPr bwMode="auto">
          <a:xfrm>
            <a:off x="4739640" y="1981367"/>
            <a:ext cx="877824" cy="4572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76200" y="1868728"/>
            <a:ext cx="1371600" cy="3877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Structural force</a:t>
            </a:r>
          </a:p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and coil heating </a:t>
            </a:r>
          </a:p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limit fractions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76200" y="1524059"/>
            <a:ext cx="1371600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Maximum</a:t>
            </a:r>
          </a:p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B</a:t>
            </a:r>
            <a:r>
              <a:rPr lang="en-US" i="0" baseline="-25000" dirty="0" smtClean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[T] and  I</a:t>
            </a:r>
            <a:r>
              <a:rPr lang="en-US" i="0" baseline="-25000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[MA]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76200" y="2356600"/>
            <a:ext cx="1371600" cy="1292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Nominal </a:t>
            </a:r>
            <a:r>
              <a:rPr lang="en-US" i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pulse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[s]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81" name="Chevron 380"/>
          <p:cNvSpPr/>
          <p:nvPr/>
        </p:nvSpPr>
        <p:spPr bwMode="auto">
          <a:xfrm>
            <a:off x="3185160" y="1505879"/>
            <a:ext cx="2011680" cy="64008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2" name="Chevron 381"/>
          <p:cNvSpPr/>
          <p:nvPr/>
        </p:nvSpPr>
        <p:spPr bwMode="auto">
          <a:xfrm>
            <a:off x="3276600" y="1963079"/>
            <a:ext cx="2037283" cy="54864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3" name="Pentagon 382"/>
          <p:cNvSpPr/>
          <p:nvPr/>
        </p:nvSpPr>
        <p:spPr bwMode="auto">
          <a:xfrm>
            <a:off x="1447800" y="2270760"/>
            <a:ext cx="3983126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4" name="Pentagon 383"/>
          <p:cNvSpPr/>
          <p:nvPr/>
        </p:nvSpPr>
        <p:spPr bwMode="auto">
          <a:xfrm>
            <a:off x="1447800" y="1875296"/>
            <a:ext cx="402336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5" name="Pentagon 384"/>
          <p:cNvSpPr/>
          <p:nvPr/>
        </p:nvSpPr>
        <p:spPr bwMode="auto">
          <a:xfrm>
            <a:off x="1447800" y="1469303"/>
            <a:ext cx="3533242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6" name="Chevron 385"/>
          <p:cNvSpPr/>
          <p:nvPr/>
        </p:nvSpPr>
        <p:spPr bwMode="auto">
          <a:xfrm>
            <a:off x="4739640" y="1688759"/>
            <a:ext cx="548640" cy="4572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87" name="Chevron 386"/>
          <p:cNvSpPr/>
          <p:nvPr/>
        </p:nvSpPr>
        <p:spPr bwMode="auto">
          <a:xfrm>
            <a:off x="4831080" y="1871639"/>
            <a:ext cx="548640" cy="4572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88" name="Group 414"/>
          <p:cNvGrpSpPr/>
          <p:nvPr/>
        </p:nvGrpSpPr>
        <p:grpSpPr>
          <a:xfrm>
            <a:off x="1541329" y="1447801"/>
            <a:ext cx="3147271" cy="1130736"/>
            <a:chOff x="1220941" y="1932802"/>
            <a:chExt cx="2622726" cy="942280"/>
          </a:xfrm>
        </p:grpSpPr>
        <p:sp>
          <p:nvSpPr>
            <p:cNvPr id="389" name="TextBox 388"/>
            <p:cNvSpPr txBox="1"/>
            <p:nvPr/>
          </p:nvSpPr>
          <p:spPr>
            <a:xfrm>
              <a:off x="1295400" y="2618601"/>
              <a:ext cx="42773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1 – 2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124006" y="2618601"/>
              <a:ext cx="42773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2 – 4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3343206" y="2618601"/>
              <a:ext cx="42773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4 – 5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220941" y="2286001"/>
              <a:ext cx="56532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0.5, 0.5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981200" y="2286001"/>
              <a:ext cx="633453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1.0, 0.75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3278341" y="2286001"/>
              <a:ext cx="56532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1.0, 1.0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1220941" y="1932802"/>
              <a:ext cx="56532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0.8, 1.6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118338" y="1932802"/>
              <a:ext cx="359607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1, 2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97" name="Chevron 396"/>
          <p:cNvSpPr/>
          <p:nvPr/>
        </p:nvSpPr>
        <p:spPr bwMode="auto">
          <a:xfrm>
            <a:off x="3962400" y="5105400"/>
            <a:ext cx="1722120" cy="38862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98" name="Chevron 397"/>
          <p:cNvSpPr/>
          <p:nvPr/>
        </p:nvSpPr>
        <p:spPr bwMode="auto">
          <a:xfrm>
            <a:off x="3574390" y="4511040"/>
            <a:ext cx="2597810" cy="36576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76200" y="4855476"/>
            <a:ext cx="1371600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HHFW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+BS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non-inductive I</a:t>
            </a:r>
            <a:r>
              <a:rPr lang="en-US" i="0" baseline="-25000" dirty="0" smtClean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[MA] 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5" name="Pentagon 414"/>
          <p:cNvSpPr/>
          <p:nvPr/>
        </p:nvSpPr>
        <p:spPr bwMode="auto">
          <a:xfrm>
            <a:off x="1447800" y="4855476"/>
            <a:ext cx="438912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25524" y="485547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0.15– 0.25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2510365" y="485547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0.2 –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0.3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3925571" y="485547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0.3 –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0.4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4922520" y="485547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0.3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–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0.5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76200" y="4249079"/>
            <a:ext cx="1371600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CHI closed-flux</a:t>
            </a:r>
          </a:p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current [MA]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3" name="Pentagon 432"/>
          <p:cNvSpPr/>
          <p:nvPr/>
        </p:nvSpPr>
        <p:spPr bwMode="auto">
          <a:xfrm>
            <a:off x="1447800" y="4249079"/>
            <a:ext cx="484632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1525524" y="424907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0.15 – 0.2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2510365" y="4249079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0.2 – 0.3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3925571" y="4249079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0.3 – 0.5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4922520" y="4249079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0.4 – 0.6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3869758" y="4600516"/>
            <a:ext cx="32124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0" dirty="0" smtClean="0">
                <a:solidFill>
                  <a:schemeClr val="accent2"/>
                </a:solidFill>
                <a:latin typeface="Arial Narrow" pitchFamily="34" charset="0"/>
              </a:rPr>
              <a:t>ECH</a:t>
            </a:r>
            <a:endParaRPr lang="en-US" sz="1400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76200" y="5404116"/>
            <a:ext cx="1371600" cy="2954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NBI+BS I</a:t>
            </a:r>
            <a:r>
              <a:rPr lang="en-US" i="0" baseline="-25000" dirty="0" smtClean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ramp-up: initial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final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[MA]</a:t>
            </a:r>
            <a:endParaRPr lang="en-US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1" name="Pentagon 440"/>
          <p:cNvSpPr/>
          <p:nvPr/>
        </p:nvSpPr>
        <p:spPr bwMode="auto">
          <a:xfrm>
            <a:off x="1447800" y="5404116"/>
            <a:ext cx="4724400" cy="310896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2453640" y="5404116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0.6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0.8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3920831" y="5404116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0.5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0.9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922520" y="5404116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</a:rPr>
              <a:t>0.4 </a:t>
            </a:r>
            <a:r>
              <a:rPr lang="en-US" sz="140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1.0</a:t>
            </a:r>
            <a:endParaRPr lang="en-US" sz="1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6781800" y="3399472"/>
            <a:ext cx="1752600" cy="1477328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tx1"/>
                </a:solidFill>
              </a:rPr>
              <a:t>Integrated non-inductive start-up, ramp-up, and sustainment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715000" y="1438870"/>
            <a:ext cx="33528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0000"/>
                </a:solidFill>
              </a:rPr>
              <a:t>Ability to integrate will be highly dependent on physics, resources, run-time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1-4 of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Compare and contrast the MAST and NSTX-U capabilities and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the complementary research objectives?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sorts of plans for joint experiments exist?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possibilities for confirmatory experiments?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J. Menard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More detail is desired on the attempt to get to steady state without a CS.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to you envision developing the transition from CHI to HHFW to NBCD? 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do things fit together to inform FNSF after the end of 5-year plan? 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R. Raman covered first question in his presentation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Informing FNSF: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your priorities that are for the upgrades included in the base program? </a:t>
            </a:r>
            <a:r>
              <a:rPr lang="en-US" sz="2000" dirty="0" smtClean="0">
                <a:solidFill>
                  <a:srgbClr val="FF0000"/>
                </a:solidFill>
              </a:rPr>
              <a:t>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Please provide the FTEs for scientific staff, including collaborators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M. Ono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Prioritization of 5 </a:t>
            </a:r>
            <a:r>
              <a:rPr lang="en-US" sz="240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year plan tools with 5YP base </a:t>
            </a:r>
            <a:r>
              <a:rPr lang="en-US" sz="240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funding</a:t>
            </a:r>
            <a:r>
              <a:rPr lang="en-US" sz="320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/>
            </a:r>
            <a:br>
              <a:rPr lang="en-US" sz="320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</a:br>
            <a:r>
              <a:rPr lang="en-US" sz="2000" dirty="0" smtClean="0"/>
              <a:t>Ranked according to programmatic </a:t>
            </a:r>
            <a:r>
              <a:rPr lang="en-US" sz="2000" dirty="0" smtClean="0"/>
              <a:t>impact, </a:t>
            </a:r>
            <a:r>
              <a:rPr lang="en-US" sz="2000" dirty="0" smtClean="0"/>
              <a:t>cross-TSG linkages,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14400"/>
            <a:ext cx="49530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Plasma control </a:t>
            </a:r>
            <a:r>
              <a:rPr lang="en-US" sz="1800" dirty="0" smtClean="0"/>
              <a:t>development</a:t>
            </a:r>
          </a:p>
          <a:p>
            <a:pPr marL="403225" lvl="1" indent="-177800">
              <a:lnSpc>
                <a:spcPct val="90000"/>
              </a:lnSpc>
            </a:pPr>
            <a:r>
              <a:rPr lang="en-US" sz="1600" dirty="0" smtClean="0"/>
              <a:t>Highly cross-cutting, modest </a:t>
            </a:r>
            <a:r>
              <a:rPr lang="en-US" sz="1600" dirty="0" smtClean="0"/>
              <a:t>cost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Density control, access to low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dirty="0" smtClean="0"/>
              <a:t>* and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eff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cross-cutting for all 5YP goals</a:t>
            </a:r>
          </a:p>
          <a:p>
            <a:pPr marL="403225" lvl="1" indent="-177800">
              <a:lnSpc>
                <a:spcPct val="90000"/>
              </a:lnSpc>
            </a:pPr>
            <a:r>
              <a:rPr lang="en-US" sz="1600" dirty="0" smtClean="0"/>
              <a:t>Modest cost: upward </a:t>
            </a:r>
            <a:r>
              <a:rPr lang="en-US" sz="1600" dirty="0" err="1" smtClean="0"/>
              <a:t>LiTER</a:t>
            </a:r>
            <a:r>
              <a:rPr lang="en-US" sz="1600" dirty="0" smtClean="0"/>
              <a:t>, LGI</a:t>
            </a:r>
          </a:p>
          <a:p>
            <a:pPr marL="403225" lvl="1" indent="-177800">
              <a:lnSpc>
                <a:spcPct val="90000"/>
              </a:lnSpc>
            </a:pPr>
            <a:r>
              <a:rPr lang="en-US" sz="1600" dirty="0" smtClean="0"/>
              <a:t>Higher cost: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</a:t>
            </a:r>
            <a:r>
              <a:rPr lang="en-US" sz="1600" dirty="0" err="1" smtClean="0"/>
              <a:t>cryo</a:t>
            </a:r>
            <a:r>
              <a:rPr lang="en-US" sz="1600" dirty="0" smtClean="0"/>
              <a:t>-pump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Turbulence diagnostics (high-k, 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B) critical for understanding transport at low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dirty="0" smtClean="0"/>
              <a:t>, high b</a:t>
            </a:r>
          </a:p>
          <a:p>
            <a:pPr marL="403225" lvl="1" indent="-177800">
              <a:lnSpc>
                <a:spcPct val="90000"/>
              </a:lnSpc>
            </a:pPr>
            <a:r>
              <a:rPr lang="en-US" sz="1600" dirty="0" smtClean="0"/>
              <a:t>Modest cost, collaborator supported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Start-up/ramp-up critical ST issue</a:t>
            </a:r>
          </a:p>
          <a:p>
            <a:pPr marL="403225" lvl="1" indent="-177800">
              <a:lnSpc>
                <a:spcPct val="90000"/>
              </a:lnSpc>
            </a:pPr>
            <a:r>
              <a:rPr lang="en-US" sz="1600" dirty="0" smtClean="0"/>
              <a:t>Upgraded CHI: high impact, modest cost</a:t>
            </a:r>
          </a:p>
          <a:p>
            <a:pPr marL="403225" lvl="1" indent="-177800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77900"/>
          <a:ext cx="3581399" cy="241447"/>
        </p:xfrm>
        <a:graphic>
          <a:graphicData uri="http://schemas.openxmlformats.org/drawingml/2006/table">
            <a:tbl>
              <a:tblPr/>
              <a:tblGrid>
                <a:gridCol w="572759"/>
                <a:gridCol w="752160"/>
                <a:gridCol w="752160"/>
                <a:gridCol w="752160"/>
                <a:gridCol w="752160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209800" y="1524000"/>
            <a:ext cx="685800" cy="50566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7" name="Straight Connector 144"/>
          <p:cNvCxnSpPr>
            <a:cxnSpLocks noChangeShapeType="1"/>
          </p:cNvCxnSpPr>
          <p:nvPr/>
        </p:nvCxnSpPr>
        <p:spPr bwMode="auto">
          <a:xfrm flipH="1">
            <a:off x="76200" y="44196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1"/>
          <p:cNvCxnSpPr>
            <a:cxnSpLocks noChangeShapeType="1"/>
          </p:cNvCxnSpPr>
          <p:nvPr/>
        </p:nvCxnSpPr>
        <p:spPr bwMode="auto">
          <a:xfrm flipH="1">
            <a:off x="76200" y="4953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54"/>
          <p:cNvCxnSpPr>
            <a:cxnSpLocks noChangeShapeType="1"/>
          </p:cNvCxnSpPr>
          <p:nvPr/>
        </p:nvCxnSpPr>
        <p:spPr bwMode="auto">
          <a:xfrm flipH="1">
            <a:off x="76200" y="5486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59"/>
          <p:cNvCxnSpPr>
            <a:cxnSpLocks noChangeShapeType="1"/>
          </p:cNvCxnSpPr>
          <p:nvPr/>
        </p:nvCxnSpPr>
        <p:spPr bwMode="auto">
          <a:xfrm flipH="1">
            <a:off x="76200" y="3200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60"/>
          <p:cNvCxnSpPr>
            <a:cxnSpLocks noChangeShapeType="1"/>
          </p:cNvCxnSpPr>
          <p:nvPr/>
        </p:nvCxnSpPr>
        <p:spPr bwMode="auto">
          <a:xfrm flipH="1">
            <a:off x="76200" y="3733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64"/>
          <p:cNvCxnSpPr>
            <a:cxnSpLocks noChangeShapeType="1"/>
          </p:cNvCxnSpPr>
          <p:nvPr/>
        </p:nvCxnSpPr>
        <p:spPr bwMode="auto">
          <a:xfrm flipH="1">
            <a:off x="76200" y="6019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96"/>
          <p:cNvSpPr txBox="1">
            <a:spLocks noChangeArrowheads="1"/>
          </p:cNvSpPr>
          <p:nvPr/>
        </p:nvSpPr>
        <p:spPr bwMode="auto">
          <a:xfrm>
            <a:off x="76200" y="1852612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14" name="TextBox 97"/>
          <p:cNvSpPr txBox="1">
            <a:spLocks noChangeArrowheads="1"/>
          </p:cNvSpPr>
          <p:nvPr/>
        </p:nvSpPr>
        <p:spPr bwMode="auto">
          <a:xfrm>
            <a:off x="762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15" name="TextBox 98"/>
          <p:cNvSpPr txBox="1">
            <a:spLocks noChangeArrowheads="1"/>
          </p:cNvSpPr>
          <p:nvPr/>
        </p:nvSpPr>
        <p:spPr bwMode="auto">
          <a:xfrm>
            <a:off x="762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16" name="TextBox 101"/>
          <p:cNvSpPr txBox="1">
            <a:spLocks noChangeArrowheads="1"/>
          </p:cNvSpPr>
          <p:nvPr/>
        </p:nvSpPr>
        <p:spPr bwMode="auto">
          <a:xfrm>
            <a:off x="762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17" name="TextBox 102"/>
          <p:cNvSpPr txBox="1">
            <a:spLocks noChangeArrowheads="1"/>
          </p:cNvSpPr>
          <p:nvPr/>
        </p:nvSpPr>
        <p:spPr bwMode="auto">
          <a:xfrm>
            <a:off x="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18" name="TextBox 105"/>
          <p:cNvSpPr txBox="1">
            <a:spLocks noChangeArrowheads="1"/>
          </p:cNvSpPr>
          <p:nvPr/>
        </p:nvSpPr>
        <p:spPr bwMode="auto">
          <a:xfrm>
            <a:off x="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19" name="TextBox 103"/>
          <p:cNvSpPr txBox="1">
            <a:spLocks noChangeArrowheads="1"/>
          </p:cNvSpPr>
          <p:nvPr/>
        </p:nvSpPr>
        <p:spPr bwMode="auto">
          <a:xfrm>
            <a:off x="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00"/>
          <p:cNvSpPr txBox="1">
            <a:spLocks noChangeArrowheads="1"/>
          </p:cNvSpPr>
          <p:nvPr/>
        </p:nvSpPr>
        <p:spPr bwMode="auto">
          <a:xfrm>
            <a:off x="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34448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24200" y="4443984"/>
            <a:ext cx="91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Enhanced MHD sensors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371600" y="4473575"/>
            <a:ext cx="914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MGI disruption mitigation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13112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338451" y="44958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Partial NCC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990600" y="5715000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1 coil AE antenna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1336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tile row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on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-baffle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417637" y="38242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036638" y="3992563"/>
            <a:ext cx="8683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 granule injector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10668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High-Z tile row on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1828800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011363" y="3886200"/>
            <a:ext cx="7318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LiTER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1905000" y="4038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29114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2911475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2057400" y="5791200"/>
            <a:ext cx="1477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4 coil AE antenna</a:t>
            </a: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066800" y="6019800"/>
            <a:ext cx="2590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Establish control of:</a:t>
            </a:r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219200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920875" y="58054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40" name="Straight Connector 114"/>
          <p:cNvCxnSpPr>
            <a:cxnSpLocks noChangeShapeType="1"/>
          </p:cNvCxnSpPr>
          <p:nvPr/>
        </p:nvCxnSpPr>
        <p:spPr bwMode="auto">
          <a:xfrm flipH="1">
            <a:off x="76200" y="2667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1066800" y="1253157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sz="1400" i="0" dirty="0" smtClean="0">
                <a:latin typeface="+mn-lt"/>
                <a:ea typeface="MS PGothic" pitchFamily="34" charset="-128"/>
              </a:rPr>
              <a:t>1.5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2 MA, 1s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5s</a:t>
            </a:r>
            <a:endParaRPr lang="pl-PL" sz="1400" i="0" dirty="0">
              <a:latin typeface="+mn-lt"/>
              <a:ea typeface="MS PGothic" pitchFamily="34" charset="-128"/>
            </a:endParaRPr>
          </a:p>
        </p:txBody>
      </p:sp>
      <p:sp>
        <p:nvSpPr>
          <p:cNvPr id="42" name="Oval 19"/>
          <p:cNvSpPr>
            <a:spLocks noChangeArrowheads="1"/>
          </p:cNvSpPr>
          <p:nvPr/>
        </p:nvSpPr>
        <p:spPr bwMode="auto">
          <a:xfrm>
            <a:off x="1768475" y="22383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990600" y="205105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Upgraded CHI for ~0.5MA</a:t>
            </a: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736725" y="5257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1736725" y="5257800"/>
            <a:ext cx="838200" cy="2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k</a:t>
            </a:r>
            <a:r>
              <a:rPr lang="en-US" sz="1200" b="1" i="0" baseline="-25000" dirty="0" err="1" smtClean="0">
                <a:solidFill>
                  <a:srgbClr val="1822CD"/>
                </a:solidFill>
                <a:latin typeface="Symbol" pitchFamily="18" charset="2"/>
              </a:rPr>
              <a:t>q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1524000" y="50387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1660525" y="5029200"/>
            <a:ext cx="1143000" cy="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B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polarimetry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2057400" y="2438400"/>
            <a:ext cx="13017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0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</a:pPr>
            <a:r>
              <a:rPr lang="en-US" i="0" dirty="0">
                <a:latin typeface="Arial Narrow" pitchFamily="34" charset="0"/>
              </a:rPr>
              <a:t>1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MW ECH/EBW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49" name="Oval 19"/>
          <p:cNvSpPr>
            <a:spLocks noChangeAspect="1" noChangeArrowheads="1"/>
          </p:cNvSpPr>
          <p:nvPr/>
        </p:nvSpPr>
        <p:spPr bwMode="auto">
          <a:xfrm>
            <a:off x="3444875" y="24574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3630612" y="2209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2743200" y="2087562"/>
            <a:ext cx="1192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 to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0.5 MA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plasma gun</a:t>
            </a: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2057400" y="2697480"/>
            <a:ext cx="838200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2911475" y="2835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3292475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55" name="Rectangle 20"/>
          <p:cNvSpPr>
            <a:spLocks noChangeArrowheads="1"/>
          </p:cNvSpPr>
          <p:nvPr/>
        </p:nvSpPr>
        <p:spPr bwMode="auto">
          <a:xfrm>
            <a:off x="1692275" y="5562600"/>
            <a:ext cx="1524000" cy="13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i="0" dirty="0" smtClean="0">
                <a:latin typeface="Arial Narrow" pitchFamily="34" charset="0"/>
              </a:rPr>
              <a:t>Charged fusion product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713038" y="3810000"/>
            <a:ext cx="868362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LLD using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bakeable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-baffle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>
            <a:off x="3444875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3124200" y="6400800"/>
            <a:ext cx="10668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Divertor P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rad</a:t>
            </a:r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34290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15398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1905000" y="6400800"/>
            <a:ext cx="8683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Rotation</a:t>
            </a:r>
          </a:p>
        </p:txBody>
      </p:sp>
      <p:sp>
        <p:nvSpPr>
          <p:cNvPr id="62" name="Oval 19"/>
          <p:cNvSpPr>
            <a:spLocks noChangeArrowheads="1"/>
          </p:cNvSpPr>
          <p:nvPr/>
        </p:nvSpPr>
        <p:spPr bwMode="auto">
          <a:xfrm>
            <a:off x="19970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914400" y="6408738"/>
            <a:ext cx="9906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Snowflake</a:t>
            </a:r>
            <a:endParaRPr lang="en-US" sz="1200" b="1" i="0" baseline="-2500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789237" y="6324600"/>
            <a:ext cx="4873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q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min</a:t>
            </a: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2941637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1795272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grpSp>
        <p:nvGrpSpPr>
          <p:cNvPr id="67" name="Group 119"/>
          <p:cNvGrpSpPr/>
          <p:nvPr/>
        </p:nvGrpSpPr>
        <p:grpSpPr>
          <a:xfrm>
            <a:off x="1828800" y="6400800"/>
            <a:ext cx="152400" cy="221583"/>
            <a:chOff x="5638800" y="5334000"/>
            <a:chExt cx="152400" cy="221583"/>
          </a:xfrm>
        </p:grpSpPr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5638801" y="5334000"/>
              <a:ext cx="152399" cy="22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i="0" dirty="0" smtClean="0">
                  <a:solidFill>
                    <a:srgbClr val="1822CD"/>
                  </a:solidFill>
                  <a:latin typeface="Arial Narrow" pitchFamily="34" charset="0"/>
                </a:rPr>
                <a:t>n</a:t>
              </a:r>
              <a:r>
                <a:rPr lang="en-US" sz="1200" b="1" i="0" baseline="-25000" dirty="0" smtClean="0">
                  <a:solidFill>
                    <a:srgbClr val="1822CD"/>
                  </a:solidFill>
                  <a:latin typeface="Arial Narrow" pitchFamily="34" charset="0"/>
                </a:rPr>
                <a:t>e</a:t>
              </a:r>
              <a:endParaRPr lang="en-US" sz="1200" b="1" i="0" baseline="-25000" dirty="0">
                <a:solidFill>
                  <a:srgbClr val="1822CD"/>
                </a:solidFill>
                <a:latin typeface="Arial Narrow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5638800" y="5367528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0" name="Straight Connector 114"/>
          <p:cNvCxnSpPr>
            <a:cxnSpLocks noChangeShapeType="1"/>
          </p:cNvCxnSpPr>
          <p:nvPr/>
        </p:nvCxnSpPr>
        <p:spPr bwMode="auto">
          <a:xfrm flipH="1">
            <a:off x="76200" y="1828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TextBox 70"/>
          <p:cNvSpPr txBox="1"/>
          <p:nvPr/>
        </p:nvSpPr>
        <p:spPr>
          <a:xfrm>
            <a:off x="12456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72" name="TextBox 71"/>
          <p:cNvSpPr txBox="1"/>
          <p:nvPr/>
        </p:nvSpPr>
        <p:spPr>
          <a:xfrm>
            <a:off x="18552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14</a:t>
            </a:r>
            <a:endParaRPr lang="en-US" i="0" dirty="0"/>
          </a:p>
        </p:txBody>
      </p:sp>
      <p:sp>
        <p:nvSpPr>
          <p:cNvPr id="73" name="TextBox 72"/>
          <p:cNvSpPr txBox="1"/>
          <p:nvPr/>
        </p:nvSpPr>
        <p:spPr>
          <a:xfrm>
            <a:off x="28956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14</a:t>
            </a:r>
            <a:endParaRPr lang="en-US" i="0" dirty="0"/>
          </a:p>
        </p:txBody>
      </p:sp>
      <p:sp>
        <p:nvSpPr>
          <p:cNvPr id="74" name="TextBox 73"/>
          <p:cNvSpPr txBox="1"/>
          <p:nvPr/>
        </p:nvSpPr>
        <p:spPr>
          <a:xfrm>
            <a:off x="35052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75" name="TextBox 96"/>
          <p:cNvSpPr txBox="1">
            <a:spLocks noChangeArrowheads="1"/>
          </p:cNvSpPr>
          <p:nvPr/>
        </p:nvSpPr>
        <p:spPr bwMode="auto">
          <a:xfrm>
            <a:off x="-76200" y="1499479"/>
            <a:ext cx="1219200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576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2"/>
                </a:solidFill>
                <a:latin typeface="Arial Narrow" pitchFamily="34" charset="0"/>
              </a:rPr>
              <a:t>Run Weeks:</a:t>
            </a:r>
            <a:endParaRPr lang="en-US" sz="1600" b="1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4191000" y="39624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1" indent="-22542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</a:rPr>
              <a:t>*AE important </a:t>
            </a:r>
            <a:r>
              <a:rPr lang="en-US" sz="1800" b="0" i="0" kern="0" dirty="0" smtClean="0">
                <a:solidFill>
                  <a:schemeClr val="tx1"/>
                </a:solidFill>
              </a:rPr>
              <a:t>for </a:t>
            </a:r>
            <a:r>
              <a:rPr lang="en-US" sz="1800" b="0" i="0" kern="0" dirty="0" smtClean="0">
                <a:solidFill>
                  <a:schemeClr val="tx1"/>
                </a:solidFill>
              </a:rPr>
              <a:t>sustainment, ramp-up</a:t>
            </a:r>
          </a:p>
          <a:p>
            <a:pPr marL="403225" lvl="2" indent="-1778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– AE antenna, charged FPD:  low/modest cost</a:t>
            </a:r>
            <a:endParaRPr lang="en-US" sz="1600" b="0" i="0" dirty="0" smtClean="0">
              <a:solidFill>
                <a:schemeClr val="accent2"/>
              </a:solidFill>
            </a:endParaRPr>
          </a:p>
          <a:p>
            <a:pPr marL="225425" indent="-2254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 dirty="0" smtClean="0">
                <a:solidFill>
                  <a:schemeClr val="tx1"/>
                </a:solidFill>
              </a:rPr>
              <a:t>MHD tools vital for high </a:t>
            </a:r>
            <a:r>
              <a:rPr lang="en-US" sz="1800" b="0" i="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="0" i="0" dirty="0" smtClean="0">
                <a:solidFill>
                  <a:schemeClr val="tx1"/>
                </a:solidFill>
              </a:rPr>
              <a:t>, FNSF control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MHD sensors, MGI/EPI - modest cost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NCC: cross-cutting, but higher cost</a:t>
            </a:r>
          </a:p>
          <a:p>
            <a:pPr marL="225425" lvl="0" indent="-225425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0" i="0" kern="0" dirty="0" smtClean="0">
                <a:solidFill>
                  <a:schemeClr val="tx1"/>
                </a:solidFill>
              </a:rPr>
              <a:t>FNSF </a:t>
            </a:r>
            <a:r>
              <a:rPr lang="en-US" sz="1800" b="0" i="0" kern="0" dirty="0" smtClean="0">
                <a:solidFill>
                  <a:schemeClr val="tx1"/>
                </a:solidFill>
              </a:rPr>
              <a:t>start-up: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ridging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gap important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ECH: 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higher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cost, a bit less cross-cutting</a:t>
            </a: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Plasma guns: moderate cost, technically ready?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5425" marR="0" lvl="1" indent="-2254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</a:rPr>
              <a:t>Begin high-Z studies, </a:t>
            </a:r>
            <a:r>
              <a:rPr lang="en-US" sz="1800" b="0" i="0" kern="0" dirty="0" err="1" smtClean="0">
                <a:solidFill>
                  <a:schemeClr val="tx1"/>
                </a:solidFill>
              </a:rPr>
              <a:t>cryo</a:t>
            </a:r>
            <a:r>
              <a:rPr lang="en-US" sz="1800" b="0" i="0" kern="0" dirty="0" smtClean="0">
                <a:solidFill>
                  <a:schemeClr val="tx1"/>
                </a:solidFill>
              </a:rPr>
              <a:t>-baffle LLD</a:t>
            </a:r>
          </a:p>
          <a:p>
            <a:pPr marL="225425" marR="0" lvl="1" indent="-2254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	– Longer-term goal, modest/moderate cost</a:t>
            </a:r>
          </a:p>
          <a:p>
            <a:pPr marL="225425" marR="0" lvl="1" indent="-2254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0" i="0" kern="0" dirty="0" smtClean="0">
              <a:solidFill>
                <a:schemeClr val="accent2"/>
              </a:solidFill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403225" marR="0" lvl="1" indent="-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688975" marR="0" lvl="1" indent="-2317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1-4 of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Compare and contrast the MAST and NSTX-U capabilities and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the complementary research objectives?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sorts of plans for joint experiments exist?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What are possibilities for confirmatory experiments?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J. Menard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More detail is desired on the attempt to get to steady state without a CS.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to you envision developing the transition from CHI to HHFW to NBCD? 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do things fit together to inform FNSF after the end of 5-year plan? 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R. Raman covered first question in his presentation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Informing FNSF: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What are your priorities that are for the upgrades included in the base program?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Please provide the FTEs for scientific staff, including collaborators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Addressed by M. Ono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FF0F12"/>
                </a:solidFill>
              </a:rPr>
              <a:t>NSTX-U </a:t>
            </a:r>
            <a:r>
              <a:rPr lang="en-US" sz="2800" i="0" dirty="0" smtClean="0">
                <a:solidFill>
                  <a:srgbClr val="FF0F12"/>
                </a:solidFill>
              </a:rPr>
              <a:t>Research Manpower Summary</a:t>
            </a:r>
          </a:p>
          <a:p>
            <a:pPr algn="ctr" eaLnBrk="0" hangingPunct="0">
              <a:lnSpc>
                <a:spcPts val="2863"/>
              </a:lnSpc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1238FF"/>
                </a:solidFill>
              </a:rPr>
              <a:t>(#s are based on the recent count)</a:t>
            </a:r>
            <a:endParaRPr lang="en-US" sz="2400" i="0" dirty="0" smtClean="0">
              <a:solidFill>
                <a:srgbClr val="1238FF"/>
              </a:solidFill>
            </a:endParaRPr>
          </a:p>
          <a:p>
            <a:pPr algn="ctr" eaLnBrk="0" hangingPunct="0">
              <a:lnSpc>
                <a:spcPts val="2863"/>
              </a:lnSpc>
              <a:spcBef>
                <a:spcPct val="0"/>
              </a:spcBef>
              <a:buFontTx/>
              <a:buNone/>
            </a:pPr>
            <a:endParaRPr lang="en-US" sz="2400" i="0" dirty="0">
              <a:solidFill>
                <a:srgbClr val="FF0F12"/>
              </a:solidFill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3289300" y="918924"/>
            <a:ext cx="3365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PPPL Science / Operations </a:t>
            </a:r>
            <a:r>
              <a:rPr lang="en-US" sz="1600" i="0" dirty="0">
                <a:solidFill>
                  <a:schemeClr val="tx1"/>
                </a:solidFill>
              </a:rPr>
              <a:t>FTEs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5900" y="3136900"/>
            <a:ext cx="8775700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•  NSTX-U research and operations staffing level is similar to that of NSTX.  Incremental funding will </a:t>
            </a:r>
            <a:r>
              <a:rPr lang="en-US" sz="1600" i="0" dirty="0" smtClean="0">
                <a:solidFill>
                  <a:srgbClr val="000000"/>
                </a:solidFill>
              </a:rPr>
              <a:t>enable</a:t>
            </a:r>
            <a:r>
              <a:rPr lang="en-US" sz="1600" i="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research staff enhancement to support increased research output.</a:t>
            </a:r>
          </a:p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•  Collaborating FTE#s are not accurately known since the grant is managed directly by OFES. We estimate that 16.6 FTE non-lab collaborators and 5.4 lab collaborators are directly supported by the NSTX-U collaboration grant.</a:t>
            </a:r>
          </a:p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•  There are other sources of funding for our collaborating researchers including advanced diagnostic initiative and theory related funding.</a:t>
            </a:r>
          </a:p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•  International collaborators are generally funded by home institutions.</a:t>
            </a:r>
          </a:p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•  17 NSTX-U collaborating researchers are presently residing at PPPL. </a:t>
            </a:r>
            <a:endParaRPr lang="en-US" sz="1600" i="0" dirty="0">
              <a:solidFill>
                <a:srgbClr val="000000"/>
              </a:solidFill>
            </a:endParaRPr>
          </a:p>
          <a:p>
            <a:pPr marL="182880" indent="-27432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•  In addition, there are 33 students presently associated with NSTX-U research program.  </a:t>
            </a:r>
            <a:endParaRPr lang="en-US" sz="1600" i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" y="1244599"/>
            <a:ext cx="7594600" cy="175387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5-7 of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7852"/>
            <a:ext cx="8991600" cy="54864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What are the rep-rate limitations for high field operation?</a:t>
            </a:r>
          </a:p>
          <a:p>
            <a:pPr lvl="1"/>
            <a:r>
              <a:rPr lang="en-US" dirty="0" smtClean="0"/>
              <a:t>What arises first, second, third?  </a:t>
            </a:r>
          </a:p>
          <a:p>
            <a:pPr lvl="1"/>
            <a:r>
              <a:rPr lang="en-US" dirty="0" smtClean="0"/>
              <a:t>How do you plan deal with them?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Addressed by S. Gerhardt</a:t>
            </a:r>
            <a:endParaRPr lang="en-US" dirty="0" smtClean="0"/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the physics basis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the expected particle exhaust rates as compared to lithium coatings?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Addressed by J.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Canik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compatible with MGI or NB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operation?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 but we will answer a slightly different question):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MGI compatible with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divertor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NB operation?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Divertor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Addressed by J.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Canik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/ R.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Maingi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NBI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Addressed by: R. Raman / S. Gerhardt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12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NSTX Rep. Rates and NSTX-U TF Limitations</a:t>
            </a:r>
          </a:p>
        </p:txBody>
      </p:sp>
      <p:cxnSp>
        <p:nvCxnSpPr>
          <p:cNvPr id="512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smtClean="0"/>
              <a:t>NSTX Rep. Rates:</a:t>
            </a:r>
          </a:p>
          <a:p>
            <a:pPr lvl="1">
              <a:buClr>
                <a:srgbClr val="010000"/>
              </a:buClr>
            </a:pPr>
            <a:r>
              <a:rPr lang="en-US" sz="1800" smtClean="0"/>
              <a:t>W/ boronization and He glow, 15-20 minutes was standard for high performance plasmas.</a:t>
            </a:r>
          </a:p>
          <a:p>
            <a:pPr lvl="1">
              <a:buClr>
                <a:srgbClr val="010000"/>
              </a:buClr>
            </a:pPr>
            <a:r>
              <a:rPr lang="en-US" sz="1800" smtClean="0"/>
              <a:t>W/ Lithium conditioning, 10 minutes was possible (though borderline too fast: ~4 minutes for data to arrive + 2 minutes to set up shot left only 4 minutes for thinking.)</a:t>
            </a:r>
          </a:p>
          <a:p>
            <a:pPr>
              <a:buClr>
                <a:srgbClr val="010000"/>
              </a:buClr>
            </a:pPr>
            <a:r>
              <a:rPr lang="en-US" sz="2000" smtClean="0"/>
              <a:t>NSTX-U: TF I</a:t>
            </a:r>
            <a:r>
              <a:rPr lang="en-US" sz="2000" baseline="30000" smtClean="0"/>
              <a:t>2</a:t>
            </a:r>
            <a:r>
              <a:rPr lang="en-US" sz="2000" smtClean="0"/>
              <a:t>t increased a factor of 20, OH increased a factor of 3.5.</a:t>
            </a:r>
          </a:p>
          <a:p>
            <a:pPr>
              <a:buClr>
                <a:srgbClr val="010000"/>
              </a:buClr>
            </a:pPr>
            <a:r>
              <a:rPr lang="en-US" sz="2000" smtClean="0"/>
              <a:t>Basic spec. for NSTX-U is a </a:t>
            </a:r>
            <a:r>
              <a:rPr lang="en-US" sz="2000" smtClean="0">
                <a:latin typeface="Symbol" charset="2"/>
              </a:rPr>
              <a:t>t</a:t>
            </a:r>
            <a:r>
              <a:rPr lang="en-US" sz="2000" baseline="-25000" smtClean="0"/>
              <a:t>P</a:t>
            </a:r>
            <a:r>
              <a:rPr lang="en-US" sz="2000" smtClean="0"/>
              <a:t>=2400 s rep rate at full field and current, upgradable to </a:t>
            </a:r>
            <a:r>
              <a:rPr lang="en-US" sz="2000" smtClean="0">
                <a:latin typeface="Symbol" charset="2"/>
              </a:rPr>
              <a:t>t</a:t>
            </a:r>
            <a:r>
              <a:rPr lang="en-US" sz="2000" baseline="-25000" smtClean="0"/>
              <a:t>P</a:t>
            </a:r>
            <a:r>
              <a:rPr lang="en-US" sz="2000" smtClean="0"/>
              <a:t>=1200 s.</a:t>
            </a:r>
          </a:p>
          <a:p>
            <a:pPr lvl="1">
              <a:buClr>
                <a:srgbClr val="010000"/>
              </a:buClr>
            </a:pPr>
            <a:r>
              <a:rPr lang="en-US" sz="1600" smtClean="0"/>
              <a:t>Key point: CS systems themselves are qualified at </a:t>
            </a:r>
            <a:r>
              <a:rPr lang="en-US" sz="1600" smtClean="0">
                <a:latin typeface="Symbol" charset="2"/>
              </a:rPr>
              <a:t>t</a:t>
            </a:r>
            <a:r>
              <a:rPr lang="en-US" sz="1600" baseline="-25000" smtClean="0"/>
              <a:t>P</a:t>
            </a:r>
            <a:r>
              <a:rPr lang="en-US" sz="1600" smtClean="0"/>
              <a:t>=1200 s @ full performance</a:t>
            </a:r>
          </a:p>
          <a:p>
            <a:pPr>
              <a:buClr>
                <a:srgbClr val="010000"/>
              </a:buClr>
            </a:pPr>
            <a:r>
              <a:rPr lang="en-US" sz="2000" smtClean="0"/>
              <a:t>Key Constraint: TF bus work is presently sized for </a:t>
            </a:r>
            <a:r>
              <a:rPr lang="en-US" sz="2000" smtClean="0">
                <a:latin typeface="Symbol" charset="2"/>
              </a:rPr>
              <a:t>t</a:t>
            </a:r>
            <a:r>
              <a:rPr lang="en-US" sz="2000" baseline="-25000" smtClean="0"/>
              <a:t>P</a:t>
            </a:r>
            <a:r>
              <a:rPr lang="en-US" sz="2000" smtClean="0"/>
              <a:t>=2400 s, with an equivalent square wave of </a:t>
            </a:r>
            <a:r>
              <a:rPr lang="en-US" sz="2000" smtClean="0">
                <a:latin typeface="Symbol" charset="2"/>
              </a:rPr>
              <a:t>t</a:t>
            </a:r>
            <a:r>
              <a:rPr lang="en-US" sz="2000" baseline="-25000" smtClean="0"/>
              <a:t>ESW</a:t>
            </a:r>
            <a:r>
              <a:rPr lang="en-US" sz="2000" smtClean="0"/>
              <a:t>=7 seconds @ I</a:t>
            </a:r>
            <a:r>
              <a:rPr lang="en-US" sz="2000" baseline="-25000" smtClean="0"/>
              <a:t>TF</a:t>
            </a:r>
            <a:r>
              <a:rPr lang="en-US" sz="2000" smtClean="0"/>
              <a:t>=130 kA, (I</a:t>
            </a:r>
            <a:r>
              <a:rPr lang="en-US" sz="2000" baseline="-25000" smtClean="0"/>
              <a:t>RMS</a:t>
            </a:r>
            <a:r>
              <a:rPr lang="en-US" sz="2000" smtClean="0"/>
              <a:t>=7 kA).</a:t>
            </a:r>
          </a:p>
          <a:p>
            <a:pPr lvl="1">
              <a:buClr>
                <a:srgbClr val="010000"/>
              </a:buClr>
            </a:pPr>
            <a:r>
              <a:rPr lang="en-US" sz="1600" smtClean="0"/>
              <a:t>Year 1 max: </a:t>
            </a:r>
            <a:r>
              <a:rPr lang="en-US" sz="1600" smtClean="0">
                <a:latin typeface="Symbol" charset="2"/>
              </a:rPr>
              <a:t>t</a:t>
            </a:r>
            <a:r>
              <a:rPr lang="en-US" sz="1600" baseline="-25000" smtClean="0"/>
              <a:t>ESW</a:t>
            </a:r>
            <a:r>
              <a:rPr lang="en-US" sz="1600" smtClean="0"/>
              <a:t>=4.5 s @ I</a:t>
            </a:r>
            <a:r>
              <a:rPr lang="en-US" sz="1600" baseline="-25000" smtClean="0"/>
              <a:t>TF</a:t>
            </a:r>
            <a:r>
              <a:rPr lang="en-US" sz="1600" smtClean="0"/>
              <a:t>=100 kA, then rep. rate is 15 minutes.</a:t>
            </a:r>
          </a:p>
          <a:p>
            <a:pPr lvl="1">
              <a:buClr>
                <a:srgbClr val="010000"/>
              </a:buClr>
            </a:pPr>
            <a:r>
              <a:rPr lang="en-US" sz="1600" smtClean="0"/>
              <a:t>Year 2 max: </a:t>
            </a:r>
            <a:r>
              <a:rPr lang="en-US" sz="1600" smtClean="0">
                <a:latin typeface="Symbol" charset="2"/>
              </a:rPr>
              <a:t>t</a:t>
            </a:r>
            <a:r>
              <a:rPr lang="en-US" sz="1600" baseline="-25000" smtClean="0"/>
              <a:t>ESW</a:t>
            </a:r>
            <a:r>
              <a:rPr lang="en-US" sz="1600" smtClean="0"/>
              <a:t>=5.5 s @ I</a:t>
            </a:r>
            <a:r>
              <a:rPr lang="en-US" sz="1600" baseline="-25000" smtClean="0"/>
              <a:t>TF</a:t>
            </a:r>
            <a:r>
              <a:rPr lang="en-US" sz="1600" smtClean="0"/>
              <a:t>=125 kA, then rep. rate is 30 minutes.</a:t>
            </a:r>
          </a:p>
          <a:p>
            <a:pPr lvl="1">
              <a:buClr>
                <a:srgbClr val="010000"/>
              </a:buClr>
            </a:pPr>
            <a:r>
              <a:rPr lang="en-US" sz="1600" smtClean="0"/>
              <a:t>Year 3 max: </a:t>
            </a:r>
            <a:r>
              <a:rPr lang="en-US" sz="1600" smtClean="0">
                <a:latin typeface="Symbol" charset="2"/>
              </a:rPr>
              <a:t>t</a:t>
            </a:r>
            <a:r>
              <a:rPr lang="en-US" sz="1600" baseline="-25000" smtClean="0"/>
              <a:t>ESW</a:t>
            </a:r>
            <a:r>
              <a:rPr lang="en-US" sz="1600" smtClean="0"/>
              <a:t>=7.0 s @ I</a:t>
            </a:r>
            <a:r>
              <a:rPr lang="en-US" sz="1600" baseline="-25000" smtClean="0"/>
              <a:t>TF</a:t>
            </a:r>
            <a:r>
              <a:rPr lang="en-US" sz="1600" smtClean="0"/>
              <a:t>=125 kA, then rep. rate is ~ 38 minutes.</a:t>
            </a:r>
          </a:p>
          <a:p>
            <a:pPr>
              <a:buClr>
                <a:srgbClr val="010000"/>
              </a:buClr>
            </a:pPr>
            <a:r>
              <a:rPr lang="en-US" sz="1800" smtClean="0"/>
              <a:t>1200 s upgrade for the TF involves increasing the cable runs between the rectifiers and the TF coils, increasing the RMS current to 10 kA:</a:t>
            </a:r>
          </a:p>
          <a:p>
            <a:pPr lvl="1">
              <a:buClr>
                <a:srgbClr val="010000"/>
              </a:buClr>
            </a:pPr>
            <a:r>
              <a:rPr lang="en-US" sz="1600" smtClean="0"/>
              <a:t>Year 3 max: </a:t>
            </a:r>
            <a:r>
              <a:rPr lang="en-US" sz="1600" smtClean="0">
                <a:latin typeface="Symbol" charset="2"/>
              </a:rPr>
              <a:t>t</a:t>
            </a:r>
            <a:r>
              <a:rPr lang="en-US" sz="1600" baseline="-25000" smtClean="0"/>
              <a:t>ESW</a:t>
            </a:r>
            <a:r>
              <a:rPr lang="en-US" sz="1600" smtClean="0"/>
              <a:t>=7.0 s @ I</a:t>
            </a:r>
            <a:r>
              <a:rPr lang="en-US" sz="1600" baseline="-25000" smtClean="0"/>
              <a:t>TF</a:t>
            </a:r>
            <a:r>
              <a:rPr lang="en-US" sz="1600" smtClean="0"/>
              <a:t>=125 kA, then rep. rate is 16 minutes.</a:t>
            </a:r>
            <a:endParaRPr lang="en-US" sz="1800" smtClean="0"/>
          </a:p>
          <a:p>
            <a:pPr lvl="1">
              <a:buClr>
                <a:srgbClr val="010000"/>
              </a:buClr>
            </a:pPr>
            <a:endParaRPr lang="en-US" smtClean="0"/>
          </a:p>
          <a:p>
            <a:pPr>
              <a:buClr>
                <a:srgbClr val="010000"/>
              </a:buClr>
            </a:pPr>
            <a:endParaRPr lang="en-US" smtClean="0"/>
          </a:p>
          <a:p>
            <a:pPr>
              <a:buClr>
                <a:srgbClr val="010000"/>
              </a:buClr>
            </a:pPr>
            <a:endParaRPr lang="en-US" smtClean="0"/>
          </a:p>
          <a:p>
            <a:pPr lvl="1">
              <a:buClr>
                <a:srgbClr val="010000"/>
              </a:buClr>
            </a:pPr>
            <a:endParaRPr lang="en-US" smtClean="0"/>
          </a:p>
        </p:txBody>
      </p:sp>
      <p:cxnSp>
        <p:nvCxnSpPr>
          <p:cNvPr id="512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28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7E58A3-D68C-40A7-B5F5-75D708932AE8}" type="slidenum">
              <a:rPr lang="en-US"/>
              <a:pPr/>
              <a:t>17</a:t>
            </a:fld>
            <a:endParaRPr lang="en-US"/>
          </a:p>
        </p:txBody>
      </p:sp>
      <p:cxnSp>
        <p:nvCxnSpPr>
          <p:cNvPr id="513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Coils Will Not Be Near As Limiting</a:t>
            </a:r>
            <a:br>
              <a:rPr lang="en-US" smtClean="0"/>
            </a:br>
            <a:r>
              <a:rPr lang="en-US" sz="1500" smtClean="0"/>
              <a:t>Solenoid and Vertical Field Coil Already Designed for 1200 s at full capability (24 kA on VF coil).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196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smtClean="0"/>
              <a:t>Use OH pre-charge that causes the OH coils to maximize the time near zero.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Proper pre-charge will be a function of the target plasma current and non-inductive level.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In general, OH heating likely to provide pulse duration constraint in year 1 of NSTX-U (limiting heating to ½ the design point).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For year 1 example with 19 kA pre-charge with I</a:t>
            </a:r>
            <a:r>
              <a:rPr lang="en-US" sz="2200" baseline="-25000" smtClean="0"/>
              <a:t>RMS</a:t>
            </a:r>
            <a:r>
              <a:rPr lang="en-US" sz="2200" smtClean="0"/>
              <a:t>=0.9 kA (1200 sec configuration), OH rep rate is 9 minutes.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TF cools in 15 minutes for this case.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Even most aggressive year 1 scenarios will not have cycle times longer than NSTX standards.</a:t>
            </a:r>
          </a:p>
        </p:txBody>
      </p:sp>
      <p:pic>
        <p:nvPicPr>
          <p:cNvPr id="7172" name="Picture 4" descr="Screen shot 2013-05-22 at 12.29.12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1524000"/>
            <a:ext cx="44688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114800" y="1066800"/>
            <a:ext cx="4979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0"/>
              <a:t>Example Year 1 Scenario at 1.5 MA and 0.75 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creen shot 2013-05-21 at 11.45.52 PM.png"/>
          <p:cNvPicPr>
            <a:picLocks noChangeAspect="1"/>
          </p:cNvPicPr>
          <p:nvPr/>
        </p:nvPicPr>
        <p:blipFill>
          <a:blip r:embed="rId2" cstate="print"/>
          <a:srcRect l="1981" r="2969" b="5316"/>
          <a:stretch>
            <a:fillRect/>
          </a:stretch>
        </p:blipFill>
        <p:spPr bwMode="auto">
          <a:xfrm>
            <a:off x="4267200" y="3838575"/>
            <a:ext cx="4876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Anticipated Pulse Spectrum of NSTX-U Limits the Number of Full Field Long Pulse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895600"/>
          </a:xfrm>
        </p:spPr>
        <p:txBody>
          <a:bodyPr/>
          <a:lstStyle/>
          <a:p>
            <a:r>
              <a:rPr lang="en-US" sz="2000" smtClean="0"/>
              <a:t>For engineering design purposes, a distribution of pulses was assumed in the General Requirements Document.</a:t>
            </a:r>
          </a:p>
          <a:p>
            <a:pPr marL="396875" lvl="1" indent="-227013"/>
            <a:r>
              <a:rPr lang="en-US" sz="1800" smtClean="0"/>
              <a:t>Based on the distribution of NSTX discharges</a:t>
            </a:r>
          </a:p>
          <a:p>
            <a:pPr marL="396875" lvl="1" indent="-227013"/>
            <a:r>
              <a:rPr lang="en-US" sz="1800" smtClean="0"/>
              <a:t>20000 pulses = 10 years x 16 weeks x 5 days x 25 shots</a:t>
            </a:r>
          </a:p>
          <a:p>
            <a:pPr marL="804863" lvl="2" indent="-238125"/>
            <a:r>
              <a:rPr lang="en-US" sz="1600" smtClean="0"/>
              <a:t>This implies a 20 minute rep rate for an 8.5 hour day.</a:t>
            </a:r>
          </a:p>
          <a:p>
            <a:r>
              <a:rPr lang="en-US" sz="2000" smtClean="0"/>
              <a:t>Limited number of 1 T, 5 second discharges anticipated.</a:t>
            </a:r>
          </a:p>
          <a:p>
            <a:pPr marL="396875" lvl="1" indent="-227013"/>
            <a:r>
              <a:rPr lang="en-US" sz="1800" smtClean="0"/>
              <a:t>Majority of research program anticipated to be ~0.75 T -&gt; 23 minute rep rate for 7.0 second TF flat-tops.</a:t>
            </a:r>
          </a:p>
          <a:p>
            <a:pPr marL="396875" lvl="1" indent="-227013"/>
            <a:r>
              <a:rPr lang="en-US" sz="1800" smtClean="0"/>
              <a:t>Limitation to 500-1000 shots </a:t>
            </a:r>
            <a:r>
              <a:rPr lang="en-US" sz="1800" b="1" i="1" smtClean="0"/>
              <a:t>very</a:t>
            </a:r>
            <a:r>
              <a:rPr lang="en-US" sz="1800" smtClean="0"/>
              <a:t> conservative with regard important fatigue limits.</a:t>
            </a:r>
          </a:p>
        </p:txBody>
      </p:sp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0" y="3886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Other mitigating effects:</a:t>
            </a:r>
          </a:p>
          <a:p>
            <a:pPr marL="509588" lvl="1" indent="-282575" eaLnBrk="0" hangingPunct="0">
              <a:spcBef>
                <a:spcPct val="20000"/>
              </a:spcBef>
              <a:buFont typeface="Lucida Grande" charset="0"/>
              <a:buChar char="-"/>
            </a:pPr>
            <a:r>
              <a:rPr lang="en-US" sz="2000" b="0" i="0">
                <a:solidFill>
                  <a:srgbClr val="2D2DB9"/>
                </a:solidFill>
                <a:latin typeface="Arial" charset="0"/>
              </a:rPr>
              <a:t>New PCS code that automates the TF rampdown after a disruption eliminates wasted TF heating/lifetime.</a:t>
            </a:r>
          </a:p>
          <a:p>
            <a:pPr marL="509588" lvl="1" indent="-282575" eaLnBrk="0" hangingPunct="0">
              <a:spcBef>
                <a:spcPct val="20000"/>
              </a:spcBef>
              <a:buFont typeface="Lucida Grande" charset="0"/>
              <a:buChar char="-"/>
            </a:pPr>
            <a:r>
              <a:rPr lang="en-US" sz="2000" b="0" i="0">
                <a:solidFill>
                  <a:srgbClr val="2D2DB9"/>
                </a:solidFill>
                <a:latin typeface="Arial" charset="0"/>
              </a:rPr>
              <a:t>Will monitor the TF RMS current to stay near, but beneath, the limits.</a:t>
            </a:r>
          </a:p>
          <a:p>
            <a:pPr marL="509588" lvl="1" indent="-282575" eaLnBrk="0" hangingPunct="0">
              <a:spcBef>
                <a:spcPct val="20000"/>
              </a:spcBef>
              <a:buFontTx/>
              <a:buChar char="•"/>
            </a:pPr>
            <a:endParaRPr lang="en-US" sz="1800" b="0" i="0">
              <a:solidFill>
                <a:schemeClr val="accent2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962400" y="6324600"/>
            <a:ext cx="1743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~18 min w/o upgrade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562600" y="5791200"/>
            <a:ext cx="838200" cy="609600"/>
          </a:xfrm>
          <a:prstGeom prst="line">
            <a:avLst/>
          </a:prstGeom>
          <a:noFill/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5715000" y="6324600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~26 min. w/o upgrade</a:t>
            </a:r>
          </a:p>
        </p:txBody>
      </p:sp>
      <p:cxnSp>
        <p:nvCxnSpPr>
          <p:cNvPr id="8201" name="Straight Connector 12"/>
          <p:cNvCxnSpPr>
            <a:cxnSpLocks noChangeShapeType="1"/>
            <a:stCxn id="8200" idx="0"/>
          </p:cNvCxnSpPr>
          <p:nvPr/>
        </p:nvCxnSpPr>
        <p:spPr bwMode="auto">
          <a:xfrm rot="5400000" flipH="1" flipV="1">
            <a:off x="6619082" y="6009481"/>
            <a:ext cx="304800" cy="3254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202" name="Oval 16"/>
          <p:cNvSpPr>
            <a:spLocks noChangeArrowheads="1"/>
          </p:cNvSpPr>
          <p:nvPr/>
        </p:nvSpPr>
        <p:spPr bwMode="auto">
          <a:xfrm>
            <a:off x="6324600" y="5562600"/>
            <a:ext cx="533400" cy="3048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8203" name="Oval 17"/>
          <p:cNvSpPr>
            <a:spLocks noChangeArrowheads="1"/>
          </p:cNvSpPr>
          <p:nvPr/>
        </p:nvSpPr>
        <p:spPr bwMode="auto">
          <a:xfrm>
            <a:off x="6904038" y="5802313"/>
            <a:ext cx="533400" cy="304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1-4 of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Compare and contrast the MAST and NSTX-U capabilities and </a:t>
            </a:r>
            <a:r>
              <a:rPr lang="en-US" sz="2000" dirty="0" smtClean="0"/>
              <a:t>plans</a:t>
            </a:r>
            <a:endParaRPr lang="en-US" sz="2000" dirty="0" smtClean="0"/>
          </a:p>
          <a:p>
            <a:pPr lvl="1"/>
            <a:r>
              <a:rPr lang="en-US" sz="1800" dirty="0" smtClean="0"/>
              <a:t>What are the complementary research objectives?</a:t>
            </a:r>
          </a:p>
          <a:p>
            <a:pPr lvl="1"/>
            <a:r>
              <a:rPr lang="en-US" sz="1800" dirty="0" smtClean="0"/>
              <a:t>What sorts of plans for joint experiments exist?</a:t>
            </a:r>
          </a:p>
          <a:p>
            <a:pPr lvl="1"/>
            <a:r>
              <a:rPr lang="en-US" sz="1800" dirty="0" smtClean="0"/>
              <a:t>What are possibilities for confirmatory experiments?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Addressed by J. Menard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detail is desired on the attempt to get to steady state without a CS.</a:t>
            </a:r>
          </a:p>
          <a:p>
            <a:pPr lvl="1" indent="-225425"/>
            <a:r>
              <a:rPr lang="en-US" sz="1800" dirty="0" smtClean="0"/>
              <a:t>How to you envision developing the transition from CHI to HHFW to NBCD? </a:t>
            </a:r>
          </a:p>
          <a:p>
            <a:pPr lvl="1" indent="-225425"/>
            <a:r>
              <a:rPr lang="en-US" sz="1800" dirty="0" smtClean="0"/>
              <a:t>How do things fit together to inform FNSF after the end of 5-year plan? 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R. Raman covered first question in his presentation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Informing FNSF: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your priorities that are for the upgrades included in the base program? </a:t>
            </a:r>
            <a:r>
              <a:rPr lang="en-US" sz="2000" dirty="0" smtClean="0">
                <a:solidFill>
                  <a:srgbClr val="FF0000"/>
                </a:solidFill>
              </a:rPr>
              <a:t>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Please provide the FTEs for scientific staff, including collaborators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Addressed by M. Ono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5-7 of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7852"/>
            <a:ext cx="8991600" cy="54864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rep-rate limitations for high field operation?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arises first, second, third?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 you plan deal with them?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Addressed by S. Gerhardt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What is the physics basis for the </a:t>
            </a:r>
            <a:r>
              <a:rPr lang="en-US" dirty="0" err="1" smtClean="0"/>
              <a:t>cryopump</a:t>
            </a:r>
            <a:r>
              <a:rPr lang="en-US" dirty="0" smtClean="0"/>
              <a:t> and the expected particle exhaust rates as compared to lithium coatings?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Addressed by J. </a:t>
            </a:r>
            <a:r>
              <a:rPr lang="en-US" dirty="0" err="1" smtClean="0">
                <a:solidFill>
                  <a:srgbClr val="FF0000"/>
                </a:solidFill>
              </a:rPr>
              <a:t>Canik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compatible with MGI or NB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operation?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… but we will answer a slightly different question):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Is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MGI compatible with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divertor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NB operation?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Divertor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Addressed by J.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Canik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/ R.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Maingi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NBI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– Addressed by: R. Raman / S. Gerhardt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" y="3173530"/>
            <a:ext cx="3000375" cy="334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235" y="3292793"/>
            <a:ext cx="34385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NSTX-U </a:t>
            </a:r>
            <a:r>
              <a:rPr lang="en-US" dirty="0" err="1"/>
              <a:t>c</a:t>
            </a:r>
            <a:r>
              <a:rPr lang="en-US" dirty="0" err="1" smtClean="0"/>
              <a:t>ryo</a:t>
            </a:r>
            <a:r>
              <a:rPr lang="en-US" dirty="0" smtClean="0"/>
              <a:t>-pumping design based on DIII-D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780"/>
            <a:ext cx="9144000" cy="231648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Cryo-pump is proven technology for plasma density control</a:t>
            </a:r>
          </a:p>
          <a:p>
            <a:pPr lvl="1">
              <a:defRPr/>
            </a:pPr>
            <a:r>
              <a:rPr lang="en-US" sz="1800" dirty="0" smtClean="0"/>
              <a:t>More conventional pumped </a:t>
            </a:r>
            <a:r>
              <a:rPr lang="en-US" sz="1800" dirty="0" err="1" smtClean="0"/>
              <a:t>ELMy</a:t>
            </a:r>
            <a:r>
              <a:rPr lang="en-US" sz="1800" dirty="0" smtClean="0"/>
              <a:t> H-mode scenario</a:t>
            </a:r>
          </a:p>
          <a:p>
            <a:pPr>
              <a:defRPr/>
            </a:pPr>
            <a:r>
              <a:rPr lang="en-US" sz="2000" dirty="0" smtClean="0"/>
              <a:t>NSTX-U design is similar to DIII-D outer lower pump</a:t>
            </a:r>
          </a:p>
          <a:p>
            <a:pPr lvl="1">
              <a:defRPr/>
            </a:pPr>
            <a:r>
              <a:rPr lang="en-US" sz="1800" dirty="0" smtClean="0"/>
              <a:t>Plenum located under </a:t>
            </a:r>
            <a:r>
              <a:rPr lang="en-US" sz="1800" dirty="0"/>
              <a:t>new baffling structure </a:t>
            </a:r>
            <a:r>
              <a:rPr lang="en-US" sz="1800" dirty="0" smtClean="0"/>
              <a:t>near secondary passive plates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Pumping capacity of a toroidal liquid He cooled loop </a:t>
            </a:r>
          </a:p>
          <a:p>
            <a:pPr lvl="2">
              <a:defRPr/>
            </a:pPr>
            <a:r>
              <a:rPr lang="en-US" sz="1600" dirty="0" smtClean="0"/>
              <a:t>S=24,000 </a:t>
            </a:r>
            <a:r>
              <a:rPr lang="en-US" sz="1600" dirty="0"/>
              <a:t>l/s @ </a:t>
            </a:r>
            <a:r>
              <a:rPr lang="en-US" sz="1600" dirty="0" smtClean="0"/>
              <a:t>R=1.2m </a:t>
            </a:r>
            <a:r>
              <a:rPr lang="en-US" sz="1600" dirty="0"/>
              <a:t>(</a:t>
            </a:r>
            <a:r>
              <a:rPr lang="en-US" sz="1600" dirty="0" err="1"/>
              <a:t>Menon</a:t>
            </a:r>
            <a:r>
              <a:rPr lang="en-US" sz="1600" dirty="0"/>
              <a:t>, NSTX Ideas Forum 2002)</a:t>
            </a:r>
          </a:p>
          <a:p>
            <a:pPr lvl="1">
              <a:defRPr/>
            </a:pPr>
            <a:r>
              <a:rPr lang="en-US" sz="1800" dirty="0" smtClean="0"/>
              <a:t>Need </a:t>
            </a:r>
            <a:r>
              <a:rPr lang="en-US" sz="1800" dirty="0"/>
              <a:t>plenum pressure of </a:t>
            </a:r>
            <a:r>
              <a:rPr lang="en-US" sz="1800" dirty="0" smtClean="0"/>
              <a:t>0.6 </a:t>
            </a:r>
            <a:r>
              <a:rPr lang="en-US" sz="1800" dirty="0" err="1" smtClean="0"/>
              <a:t>mTorr</a:t>
            </a:r>
            <a:r>
              <a:rPr lang="en-US" sz="1800" dirty="0" smtClean="0"/>
              <a:t> to </a:t>
            </a:r>
            <a:r>
              <a:rPr lang="en-US" sz="1800" dirty="0"/>
              <a:t>pump beam input </a:t>
            </a:r>
            <a:r>
              <a:rPr lang="en-US" sz="1800" dirty="0" smtClean="0"/>
              <a:t>(TRANSP)</a:t>
            </a:r>
            <a:endParaRPr lang="en-US" sz="1800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4001135" y="3446780"/>
            <a:ext cx="179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g = throat height</a:t>
            </a:r>
          </a:p>
          <a:p>
            <a:pPr eaLnBrk="1" hangingPunct="1"/>
            <a:r>
              <a:rPr lang="en-US" sz="1400" i="0" dirty="0">
                <a:solidFill>
                  <a:schemeClr val="accent2"/>
                </a:solidFill>
              </a:rPr>
              <a:t>h = throat length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28" name="Straight Arrow Connector 6"/>
          <p:cNvCxnSpPr>
            <a:cxnSpLocks noChangeShapeType="1"/>
          </p:cNvCxnSpPr>
          <p:nvPr/>
        </p:nvCxnSpPr>
        <p:spPr bwMode="auto">
          <a:xfrm>
            <a:off x="5791200" y="4495800"/>
            <a:ext cx="830580" cy="609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29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06CDE0D2-8A84-4F80-A2E1-155D7782FD6E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21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069398" y="4762818"/>
            <a:ext cx="1254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4251960" y="4694555"/>
            <a:ext cx="125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5132" name="Straight Arrow Connector 4"/>
          <p:cNvCxnSpPr>
            <a:cxnSpLocks noChangeShapeType="1"/>
          </p:cNvCxnSpPr>
          <p:nvPr/>
        </p:nvCxnSpPr>
        <p:spPr bwMode="auto">
          <a:xfrm>
            <a:off x="4175760" y="4739005"/>
            <a:ext cx="76200" cy="23653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3" name="Straight Arrow Connector 13"/>
          <p:cNvCxnSpPr>
            <a:cxnSpLocks noChangeShapeType="1"/>
          </p:cNvCxnSpPr>
          <p:nvPr/>
        </p:nvCxnSpPr>
        <p:spPr bwMode="auto">
          <a:xfrm flipH="1">
            <a:off x="4251960" y="4899343"/>
            <a:ext cx="160338" cy="68262"/>
          </a:xfrm>
          <a:prstGeom prst="straightConnector1">
            <a:avLst/>
          </a:prstGeom>
          <a:noFill/>
          <a:ln w="15875" algn="ctr">
            <a:solidFill>
              <a:schemeClr val="accent2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34" name="Straight Arrow Connector 8"/>
          <p:cNvCxnSpPr>
            <a:cxnSpLocks noChangeShapeType="1"/>
          </p:cNvCxnSpPr>
          <p:nvPr/>
        </p:nvCxnSpPr>
        <p:spPr bwMode="auto">
          <a:xfrm flipH="1">
            <a:off x="4259898" y="3962718"/>
            <a:ext cx="128588" cy="661987"/>
          </a:xfrm>
          <a:prstGeom prst="straightConnector1">
            <a:avLst/>
          </a:prstGeom>
          <a:noFill/>
          <a:ln w="15875" algn="ctr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5" name="Oval 9"/>
          <p:cNvSpPr>
            <a:spLocks noChangeArrowheads="1"/>
          </p:cNvSpPr>
          <p:nvPr/>
        </p:nvSpPr>
        <p:spPr bwMode="auto">
          <a:xfrm>
            <a:off x="5275898" y="4256405"/>
            <a:ext cx="457200" cy="4762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5623560" y="456438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Cryo</a:t>
            </a:r>
          </a:p>
        </p:txBody>
      </p:sp>
      <p:sp>
        <p:nvSpPr>
          <p:cNvPr id="5137" name="TextBox 18"/>
          <p:cNvSpPr txBox="1">
            <a:spLocks noChangeArrowheads="1"/>
          </p:cNvSpPr>
          <p:nvPr/>
        </p:nvSpPr>
        <p:spPr bwMode="auto">
          <a:xfrm rot="-1082347">
            <a:off x="4488498" y="4175443"/>
            <a:ext cx="60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9933"/>
                </a:solidFill>
              </a:rPr>
              <a:t>Baffle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922020" y="5151120"/>
            <a:ext cx="1165860" cy="7848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8" name="Straight Arrow Connector 6"/>
          <p:cNvCxnSpPr>
            <a:cxnSpLocks noChangeShapeType="1"/>
          </p:cNvCxnSpPr>
          <p:nvPr/>
        </p:nvCxnSpPr>
        <p:spPr bwMode="auto">
          <a:xfrm flipV="1">
            <a:off x="2057400" y="4945380"/>
            <a:ext cx="1607820" cy="48006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510540" y="3154680"/>
            <a:ext cx="1432560" cy="5486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6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Semi-analytic pumping model used to optimize plenum geometry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7660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</a:rPr>
              <a:t>Model </a:t>
            </a:r>
            <a:r>
              <a:rPr lang="en-US" dirty="0">
                <a:latin typeface="Arial" charset="0"/>
              </a:rPr>
              <a:t>developed for DIII-D pumping studies (Maingi, NF ‘99)</a:t>
            </a:r>
          </a:p>
          <a:p>
            <a:pPr lvl="1"/>
            <a:r>
              <a:rPr lang="en-US" dirty="0">
                <a:latin typeface="Arial" charset="0"/>
              </a:rPr>
              <a:t>Predicts plenum pressure, validated with DIII-D data</a:t>
            </a:r>
          </a:p>
          <a:p>
            <a:pPr lvl="1"/>
            <a:r>
              <a:rPr lang="en-US" dirty="0" smtClean="0">
                <a:latin typeface="Arial" charset="0"/>
              </a:rPr>
              <a:t>Projected NSTX-U heat flux (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baseline="-25000" dirty="0" err="1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 scaling) and divertor </a:t>
            </a:r>
            <a:r>
              <a:rPr lang="en-US" dirty="0" err="1" smtClean="0">
                <a:latin typeface="Arial" charset="0"/>
              </a:rPr>
              <a:t>T</a:t>
            </a:r>
            <a:r>
              <a:rPr lang="en-US" baseline="-25000" dirty="0" err="1" smtClean="0">
                <a:latin typeface="Arial" charset="0"/>
              </a:rPr>
              <a:t>e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(~15 eV) used as input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Uses first-flight neutral model (insufficient for detached divertor)</a:t>
            </a:r>
          </a:p>
          <a:p>
            <a:r>
              <a:rPr lang="en-US" dirty="0" smtClean="0"/>
              <a:t>Pressure is maximum for duct height </a:t>
            </a:r>
            <a:r>
              <a:rPr lang="en-US" dirty="0"/>
              <a:t>g~2.5 cm, length h~2 </a:t>
            </a:r>
            <a:r>
              <a:rPr lang="en-US" dirty="0" smtClean="0"/>
              <a:t>cm</a:t>
            </a:r>
          </a:p>
          <a:p>
            <a:pPr lvl="1"/>
            <a:r>
              <a:rPr lang="en-US" dirty="0" smtClean="0"/>
              <a:t>But is only weakly reduced if these are increased together</a:t>
            </a:r>
          </a:p>
          <a:p>
            <a:r>
              <a:rPr lang="en-US" dirty="0" smtClean="0"/>
              <a:t>With pump entrance at R=0.72m, pressures &gt;1 </a:t>
            </a:r>
            <a:r>
              <a:rPr lang="en-US" dirty="0" err="1" smtClean="0"/>
              <a:t>mTorr</a:t>
            </a:r>
            <a:r>
              <a:rPr lang="en-US" dirty="0" smtClean="0"/>
              <a:t> can be reached over wide range of plasma shapes and SOL widths</a:t>
            </a:r>
          </a:p>
          <a:p>
            <a:pPr lvl="1"/>
            <a:r>
              <a:rPr lang="en-US" dirty="0" smtClean="0"/>
              <a:t>Comparable to pressures in DIII-D plenum</a:t>
            </a:r>
          </a:p>
          <a:p>
            <a:pPr lvl="1"/>
            <a:r>
              <a:rPr lang="en-US" dirty="0" smtClean="0"/>
              <a:t>Well above that needed to pump NBI particle input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" y="3661093"/>
            <a:ext cx="3840163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222693" y="593598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sz="1600" i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379220" y="5806440"/>
            <a:ext cx="320040" cy="29718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11"/>
          <a:stretch>
            <a:fillRect/>
          </a:stretch>
        </p:blipFill>
        <p:spPr bwMode="auto">
          <a:xfrm>
            <a:off x="5079707" y="3621218"/>
            <a:ext cx="3683293" cy="295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3"/>
          <p:cNvCxnSpPr>
            <a:cxnSpLocks noChangeShapeType="1"/>
          </p:cNvCxnSpPr>
          <p:nvPr/>
        </p:nvCxnSpPr>
        <p:spPr bwMode="auto">
          <a:xfrm flipH="1">
            <a:off x="6515419" y="3970020"/>
            <a:ext cx="37781" cy="2286318"/>
          </a:xfrm>
          <a:prstGeom prst="straightConnector1">
            <a:avLst/>
          </a:prstGeom>
          <a:noFill/>
          <a:ln w="50800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821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5" r="50141"/>
          <a:stretch/>
        </p:blipFill>
        <p:spPr bwMode="auto">
          <a:xfrm>
            <a:off x="6677703" y="1250843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4" r="50042"/>
          <a:stretch/>
        </p:blipFill>
        <p:spPr bwMode="auto">
          <a:xfrm>
            <a:off x="6687906" y="3682785"/>
            <a:ext cx="243323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Optimized plenum geometry can pump to low density for conventional and snowflake divertors over a range of R</a:t>
            </a:r>
            <a:r>
              <a:rPr lang="en-US" sz="2400" baseline="-25000" dirty="0" smtClean="0"/>
              <a:t>OSP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</a:t>
            </a:r>
            <a:endParaRPr lang="en-US" sz="2400" baseline="-25000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3543300" y="982662"/>
            <a:ext cx="3215640" cy="558577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Core density estimated assuming pumped flux=NBI input</a:t>
            </a:r>
          </a:p>
          <a:p>
            <a:pPr lvl="1"/>
            <a:r>
              <a:rPr lang="en-US" sz="1600" dirty="0" smtClean="0"/>
              <a:t>2-pt model used to estimate upstream density</a:t>
            </a:r>
          </a:p>
          <a:p>
            <a:pPr lvl="1"/>
            <a:r>
              <a:rPr lang="en-US" sz="1600" dirty="0" smtClean="0"/>
              <a:t>Assume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/n</a:t>
            </a:r>
            <a:r>
              <a:rPr lang="en-US" sz="1600" baseline="-25000" dirty="0" smtClean="0"/>
              <a:t>e</a:t>
            </a:r>
            <a:r>
              <a:rPr lang="en-US" sz="1600" baseline="30000" dirty="0" smtClean="0"/>
              <a:t>sep</a:t>
            </a:r>
            <a:r>
              <a:rPr lang="en-US" sz="1600" dirty="0" smtClean="0"/>
              <a:t>~3</a:t>
            </a:r>
          </a:p>
          <a:p>
            <a:r>
              <a:rPr lang="en-US" sz="2000" dirty="0" smtClean="0"/>
              <a:t>Can pump to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&lt;0.5</a:t>
            </a:r>
          </a:p>
          <a:p>
            <a:pPr lvl="1"/>
            <a:r>
              <a:rPr lang="en-US" sz="1800" dirty="0" smtClean="0"/>
              <a:t>f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~0.7 desirable for all scenarios, lower provides more flexibility</a:t>
            </a:r>
          </a:p>
          <a:p>
            <a:pPr lvl="1"/>
            <a:r>
              <a:rPr lang="en-US" sz="1800" dirty="0" smtClean="0"/>
              <a:t>Moving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closer to pump allows lower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but limited by power handling</a:t>
            </a:r>
            <a:endParaRPr lang="en-US" sz="1800" baseline="-25000" dirty="0" smtClean="0"/>
          </a:p>
          <a:p>
            <a:r>
              <a:rPr lang="en-US" sz="2000" dirty="0" smtClean="0"/>
              <a:t>High flux expansion in SFD gives </a:t>
            </a:r>
            <a:r>
              <a:rPr lang="en-US" sz="2000" i="1" u="sng" dirty="0" smtClean="0">
                <a:solidFill>
                  <a:srgbClr val="FF0000"/>
                </a:solidFill>
              </a:rPr>
              <a:t>better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pumping with SOL-side configuration</a:t>
            </a:r>
          </a:p>
          <a:p>
            <a:pPr lvl="1"/>
            <a:r>
              <a:rPr lang="en-US" sz="1800" dirty="0" smtClean="0"/>
              <a:t>More plasma in far SOL near pump</a:t>
            </a:r>
          </a:p>
          <a:p>
            <a:pPr lvl="1"/>
            <a:r>
              <a:rPr lang="en-US" sz="1800" dirty="0" smtClean="0"/>
              <a:t>More room to increase R</a:t>
            </a:r>
            <a:r>
              <a:rPr lang="en-US" sz="1800" baseline="-25000" dirty="0" smtClean="0"/>
              <a:t>OSP</a:t>
            </a:r>
            <a:r>
              <a:rPr lang="en-US" sz="1800" dirty="0" smtClean="0"/>
              <a:t> at high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endParaRPr lang="en-US" sz="1800" baseline="-25000" dirty="0" smtClean="0"/>
          </a:p>
        </p:txBody>
      </p:sp>
      <p:sp>
        <p:nvSpPr>
          <p:cNvPr id="14342" name="Rectangle 20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fld id="{7E9D8F52-F9D1-48FB-89F1-094237B0DC83}" type="slidenum">
              <a:rPr lang="en-US" sz="900" i="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rPr>
              <a:pPr/>
              <a:t>23</a:t>
            </a:fld>
            <a:endParaRPr lang="en-US" sz="900" i="0" smtClean="0">
              <a:solidFill>
                <a:schemeClr val="accent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25" t="2023" r="15429" b="23984"/>
          <a:stretch/>
        </p:blipFill>
        <p:spPr bwMode="auto">
          <a:xfrm>
            <a:off x="534988" y="2255838"/>
            <a:ext cx="3038792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655638" y="6111875"/>
            <a:ext cx="345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0.4          0.6           0.8           1.0          1.2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2035175" y="6286500"/>
            <a:ext cx="585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R (m)</a:t>
            </a:r>
          </a:p>
        </p:txBody>
      </p:sp>
      <p:cxnSp>
        <p:nvCxnSpPr>
          <p:cNvPr id="14346" name="Straight Connector 3"/>
          <p:cNvCxnSpPr>
            <a:cxnSpLocks noChangeShapeType="1"/>
          </p:cNvCxnSpPr>
          <p:nvPr/>
        </p:nvCxnSpPr>
        <p:spPr bwMode="auto">
          <a:xfrm>
            <a:off x="495300" y="6118225"/>
            <a:ext cx="3124200" cy="825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7" name="Straight Connector 12"/>
          <p:cNvCxnSpPr>
            <a:cxnSpLocks noChangeShapeType="1"/>
          </p:cNvCxnSpPr>
          <p:nvPr/>
        </p:nvCxnSpPr>
        <p:spPr bwMode="auto">
          <a:xfrm flipV="1">
            <a:off x="495300" y="2278063"/>
            <a:ext cx="7938" cy="384016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48" name="TextBox 17"/>
          <p:cNvSpPr txBox="1">
            <a:spLocks noChangeArrowheads="1"/>
          </p:cNvSpPr>
          <p:nvPr/>
        </p:nvSpPr>
        <p:spPr bwMode="auto">
          <a:xfrm rot="-5400000">
            <a:off x="-1615281" y="4056856"/>
            <a:ext cx="3862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-1.8         -1.6         -1.4          -1.2         -1.0         -0.8</a:t>
            </a: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 rot="-5400000">
            <a:off x="-152400" y="4122738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Z (m)</a:t>
            </a:r>
          </a:p>
        </p:txBody>
      </p:sp>
      <p:sp>
        <p:nvSpPr>
          <p:cNvPr id="14350" name="Right Triangle 9"/>
          <p:cNvSpPr>
            <a:spLocks noChangeArrowheads="1"/>
          </p:cNvSpPr>
          <p:nvPr/>
        </p:nvSpPr>
        <p:spPr bwMode="auto">
          <a:xfrm rot="10800000">
            <a:off x="7483475" y="1539875"/>
            <a:ext cx="1089025" cy="1104900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14351" name="TextBox 10"/>
          <p:cNvSpPr txBox="1">
            <a:spLocks noChangeArrowheads="1"/>
          </p:cNvSpPr>
          <p:nvPr/>
        </p:nvSpPr>
        <p:spPr bwMode="auto">
          <a:xfrm>
            <a:off x="7886700" y="1608138"/>
            <a:ext cx="85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bg1"/>
                </a:solidFill>
              </a:rPr>
              <a:t>q</a:t>
            </a:r>
            <a:r>
              <a:rPr lang="en-US" i="0" baseline="-25000">
                <a:solidFill>
                  <a:schemeClr val="bg1"/>
                </a:solidFill>
              </a:rPr>
              <a:t>pk</a:t>
            </a:r>
            <a:r>
              <a:rPr lang="en-US" i="0" baseline="-25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0">
                <a:solidFill>
                  <a:schemeClr val="bg1"/>
                </a:solidFill>
              </a:rPr>
              <a:t>&gt; 10 MW/m</a:t>
            </a:r>
            <a:r>
              <a:rPr lang="en-US" i="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2" name="Right Triangle 21"/>
          <p:cNvSpPr>
            <a:spLocks noChangeArrowheads="1"/>
          </p:cNvSpPr>
          <p:nvPr/>
        </p:nvSpPr>
        <p:spPr bwMode="auto">
          <a:xfrm rot="10800000">
            <a:off x="8054975" y="3978275"/>
            <a:ext cx="517525" cy="738188"/>
          </a:xfrm>
          <a:prstGeom prst="rtTriangle">
            <a:avLst/>
          </a:prstGeom>
          <a:solidFill>
            <a:srgbClr val="FF33CC">
              <a:alpha val="49019"/>
            </a:srgbClr>
          </a:solidFill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43940"/>
            <a:ext cx="24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OSP</a:t>
            </a:r>
            <a:r>
              <a:rPr lang="en-US" dirty="0"/>
              <a:t>:</a:t>
            </a:r>
            <a:r>
              <a:rPr lang="en-US" dirty="0" smtClean="0"/>
              <a:t> outer strike point radius</a:t>
            </a:r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pump</a:t>
            </a:r>
            <a:r>
              <a:rPr lang="en-US" dirty="0" smtClean="0"/>
              <a:t>: plenum entrance radius</a:t>
            </a:r>
          </a:p>
          <a:p>
            <a:r>
              <a:rPr lang="en-US" dirty="0" smtClean="0"/>
              <a:t>SD: standard divertor</a:t>
            </a:r>
          </a:p>
          <a:p>
            <a:r>
              <a:rPr lang="en-US" dirty="0" smtClean="0"/>
              <a:t>SFD: snowflake divertor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: n</a:t>
            </a:r>
            <a:r>
              <a:rPr lang="en-US" baseline="-25000" dirty="0" smtClean="0"/>
              <a:t>e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63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SOLPS </a:t>
            </a:r>
            <a:r>
              <a:rPr lang="en-US" dirty="0" smtClean="0"/>
              <a:t>calculations confirm </a:t>
            </a:r>
            <a:r>
              <a:rPr lang="en-US" dirty="0"/>
              <a:t>optimization approach based on analytic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-14867" y="1006475"/>
            <a:ext cx="4595177" cy="46932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0" i="0" dirty="0" smtClean="0"/>
              <a:t>SOLPS: 2D fluid plasma/neutral transport</a:t>
            </a:r>
          </a:p>
          <a:p>
            <a:pPr lvl="1">
              <a:defRPr/>
            </a:pPr>
            <a:r>
              <a:rPr lang="en-US" b="0" i="0" dirty="0" smtClean="0"/>
              <a:t>Plasma transport classical parallel to B (+kinetic corrections), ad-hoc cross-field transport coefficients</a:t>
            </a:r>
          </a:p>
          <a:p>
            <a:pPr lvl="1">
              <a:defRPr/>
            </a:pPr>
            <a:r>
              <a:rPr lang="en-US" b="0" i="0" dirty="0" smtClean="0"/>
              <a:t>Kinetic neutral transport using MC code EIRENE</a:t>
            </a:r>
          </a:p>
          <a:p>
            <a:pPr lvl="2">
              <a:defRPr/>
            </a:pPr>
            <a:r>
              <a:rPr lang="en-US" sz="1800" b="0" i="0" dirty="0" smtClean="0"/>
              <a:t>More comprehensive treatment of neutral transport (beyond first-flight)</a:t>
            </a:r>
          </a:p>
          <a:p>
            <a:pPr lvl="2">
              <a:defRPr/>
            </a:pPr>
            <a:r>
              <a:rPr lang="en-US" sz="1800" b="0" i="0" dirty="0" smtClean="0"/>
              <a:t>Can treat </a:t>
            </a:r>
            <a:r>
              <a:rPr lang="en-US" sz="1800" b="0" i="0" dirty="0" err="1" smtClean="0"/>
              <a:t>radiative</a:t>
            </a:r>
            <a:r>
              <a:rPr lang="en-US" sz="1800" b="0" i="0" dirty="0" smtClean="0"/>
              <a:t>/detached divertor</a:t>
            </a:r>
          </a:p>
          <a:p>
            <a:pPr>
              <a:defRPr/>
            </a:pPr>
            <a:r>
              <a:rPr lang="en-US" b="0" i="0" dirty="0" smtClean="0"/>
              <a:t>Range of divertor conditions have been produced using standard and snowflake equilibria</a:t>
            </a:r>
          </a:p>
          <a:p>
            <a:pPr>
              <a:defRPr/>
            </a:pPr>
            <a:r>
              <a:rPr lang="en-US" b="0" i="0" dirty="0" smtClean="0">
                <a:latin typeface="+mj-lt"/>
                <a:sym typeface="Symbol"/>
              </a:rPr>
              <a:t>SOLPS-calculated plenum pressure agrees with analytic model for </a:t>
            </a:r>
            <a:r>
              <a:rPr lang="en-US" b="0" i="0" dirty="0" err="1" smtClean="0">
                <a:latin typeface="+mj-lt"/>
                <a:sym typeface="Symbol"/>
              </a:rPr>
              <a:t>T</a:t>
            </a:r>
            <a:r>
              <a:rPr lang="en-US" b="0" i="0" baseline="-25000" dirty="0" err="1" smtClean="0">
                <a:latin typeface="+mj-lt"/>
                <a:sym typeface="Symbol"/>
              </a:rPr>
              <a:t>e</a:t>
            </a:r>
            <a:r>
              <a:rPr lang="en-US" b="0" i="0" baseline="30000" dirty="0" err="1" smtClean="0">
                <a:latin typeface="+mj-lt"/>
                <a:sym typeface="Symbol"/>
              </a:rPr>
              <a:t>div</a:t>
            </a:r>
            <a:r>
              <a:rPr lang="en-US" b="0" i="0" dirty="0" smtClean="0">
                <a:latin typeface="+mj-lt"/>
                <a:sym typeface="Symbol"/>
              </a:rPr>
              <a:t>&gt;2 eV, factor of ~3 higher in detached regimes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2263" y="5654675"/>
            <a:ext cx="85582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Symbol" pitchFamily="18" charset="2"/>
              <a:buChar char="Þ"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Optimization of design presented here is conservative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Pumping likely to be stronger for realistic conditions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5" r="7286"/>
          <a:stretch>
            <a:fillRect/>
          </a:stretch>
        </p:blipFill>
        <p:spPr bwMode="auto">
          <a:xfrm>
            <a:off x="4451176" y="1204914"/>
            <a:ext cx="4692823" cy="41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2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5-7 of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7852"/>
            <a:ext cx="8991600" cy="54864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rep-rate limitations for high field operation?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arises first, second, third? 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do you plan deal with them?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Addressed by S. Gerhardt</a:t>
            </a: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is the physics basis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cryopump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the expected particle exhaust rates as compared to lithium coatings?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Addressed by J.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Canik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Is the </a:t>
            </a:r>
            <a:r>
              <a:rPr lang="en-US" dirty="0" err="1" smtClean="0"/>
              <a:t>cryopump</a:t>
            </a:r>
            <a:r>
              <a:rPr lang="en-US" dirty="0" smtClean="0"/>
              <a:t> compatible with MGI or NB </a:t>
            </a:r>
            <a:r>
              <a:rPr lang="en-US" dirty="0" smtClean="0"/>
              <a:t>operation? </a:t>
            </a:r>
            <a:r>
              <a:rPr lang="en-US" dirty="0" smtClean="0"/>
              <a:t>(</a:t>
            </a:r>
            <a:r>
              <a:rPr lang="en-US" dirty="0" smtClean="0"/>
              <a:t>… but we will answer a slightly different question):</a:t>
            </a:r>
          </a:p>
          <a:p>
            <a:pPr marL="457200" indent="-457200">
              <a:buNone/>
            </a:pPr>
            <a:r>
              <a:rPr lang="en-US" dirty="0" smtClean="0"/>
              <a:t>	Is </a:t>
            </a:r>
            <a:r>
              <a:rPr lang="en-US" dirty="0" smtClean="0"/>
              <a:t>MGI compatible with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cryopump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NB operation?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NBI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– Addressed by: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Gerhardt / R. </a:t>
            </a:r>
            <a:r>
              <a:rPr lang="en-US" dirty="0" smtClean="0">
                <a:solidFill>
                  <a:srgbClr val="FF0000"/>
                </a:solidFill>
              </a:rPr>
              <a:t>Raman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Divertor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– Addressed by J. </a:t>
            </a:r>
            <a:r>
              <a:rPr lang="en-US" dirty="0" err="1" smtClean="0">
                <a:solidFill>
                  <a:srgbClr val="FF0000"/>
                </a:solidFill>
              </a:rPr>
              <a:t>Canik</a:t>
            </a:r>
            <a:r>
              <a:rPr lang="en-US" dirty="0" smtClean="0">
                <a:solidFill>
                  <a:srgbClr val="FF0000"/>
                </a:solidFill>
              </a:rPr>
              <a:t> / R. </a:t>
            </a:r>
            <a:r>
              <a:rPr lang="en-US" dirty="0" err="1" smtClean="0">
                <a:solidFill>
                  <a:srgbClr val="FF0000"/>
                </a:solidFill>
              </a:rPr>
              <a:t>Maingi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MGI Experiments on NSTX-Upgrade are Primarily For Scientific Purposes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BB44F258-0276-41A9-8F9E-80955B5DBB7C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26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Content Placeholder 2"/>
          <p:cNvSpPr>
            <a:spLocks/>
          </p:cNvSpPr>
          <p:nvPr/>
        </p:nvSpPr>
        <p:spPr bwMode="auto">
          <a:xfrm>
            <a:off x="0" y="955675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NSTX-U is designed to tolerate 2 MA disruptions.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3333CC"/>
                </a:solidFill>
                <a:latin typeface="Arial" charset="0"/>
              </a:rPr>
              <a:t>MGI is not anticipated to be a machine protection system</a:t>
            </a:r>
          </a:p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Experiments on other devices show that the leading edge of the gas front is most critical for mitigation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accent2"/>
                </a:solidFill>
                <a:latin typeface="Arial" charset="0"/>
              </a:rPr>
              <a:t>NSTX-U experiments will aim at understanding the minimum required gas loading by varying the </a:t>
            </a:r>
            <a:r>
              <a:rPr lang="en-US" sz="2000" b="0" i="0" dirty="0" err="1">
                <a:solidFill>
                  <a:schemeClr val="accent2"/>
                </a:solidFill>
                <a:latin typeface="Arial" charset="0"/>
              </a:rPr>
              <a:t>poloidal</a:t>
            </a:r>
            <a:r>
              <a:rPr lang="en-US" sz="2000" b="0" i="0" dirty="0">
                <a:solidFill>
                  <a:schemeClr val="accent2"/>
                </a:solidFill>
                <a:latin typeface="Arial" charset="0"/>
              </a:rPr>
              <a:t> injection location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accent2"/>
                </a:solidFill>
                <a:latin typeface="Arial" charset="0"/>
              </a:rPr>
              <a:t>Will use fast-opening electromagnetic valves of a design similar to JET and ITER, located close to the vessel, to minimize the gas input. </a:t>
            </a:r>
          </a:p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Anticipated MGI levels are up to 500-700 </a:t>
            </a:r>
            <a:r>
              <a:rPr lang="en-US" sz="2000" b="0" i="0" dirty="0" err="1">
                <a:solidFill>
                  <a:srgbClr val="000000"/>
                </a:solidFill>
                <a:latin typeface="Arial" charset="0"/>
              </a:rPr>
              <a:t>torrL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 at most 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D</a:t>
            </a:r>
            <a:r>
              <a:rPr lang="en-US" sz="2000" b="0" i="0" baseline="-25000" dirty="0">
                <a:solidFill>
                  <a:srgbClr val="2D2DB9"/>
                </a:solidFill>
                <a:latin typeface="Arial" charset="0"/>
              </a:rPr>
              <a:t>2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 or He, with smaller fractions of Ne or Ar. 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Values are ~5000 </a:t>
            </a:r>
            <a:r>
              <a:rPr lang="en-US" sz="2000" b="0" i="0" dirty="0" err="1">
                <a:solidFill>
                  <a:srgbClr val="2D2DB9"/>
                </a:solidFill>
                <a:latin typeface="Arial" charset="0"/>
              </a:rPr>
              <a:t>torr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 @ ~100 cc-&gt; 500 </a:t>
            </a:r>
            <a:r>
              <a:rPr lang="en-US" sz="2000" b="0" i="0" dirty="0" err="1">
                <a:solidFill>
                  <a:srgbClr val="2D2DB9"/>
                </a:solidFill>
                <a:latin typeface="Arial" charset="0"/>
              </a:rPr>
              <a:t>torrL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.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Leads to ~6 </a:t>
            </a:r>
            <a:r>
              <a:rPr lang="en-US" sz="2000" b="0" i="0" dirty="0" err="1">
                <a:solidFill>
                  <a:srgbClr val="2D2DB9"/>
                </a:solidFill>
                <a:latin typeface="Arial" charset="0"/>
              </a:rPr>
              <a:t>mtorr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 vessel w/ one beam box, 4 </a:t>
            </a:r>
            <a:r>
              <a:rPr lang="en-US" sz="2000" b="0" i="0" dirty="0" err="1">
                <a:solidFill>
                  <a:srgbClr val="2D2DB9"/>
                </a:solidFill>
                <a:latin typeface="Arial" charset="0"/>
              </a:rPr>
              <a:t>mtorr</a:t>
            </a: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 w/ two beams boxes.</a:t>
            </a:r>
          </a:p>
          <a:p>
            <a:pPr marL="571500" lvl="1" indent="-2794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2D2DB9"/>
                </a:solidFill>
                <a:latin typeface="Arial" charset="0"/>
              </a:rPr>
              <a:t>NSTX-U TMP systems significantly upgraded, will help with He pumping.</a:t>
            </a:r>
          </a:p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endParaRPr lang="en-US" sz="2000" b="0" i="0" dirty="0">
              <a:solidFill>
                <a:srgbClr val="FF0000"/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rgbClr val="FF0000"/>
                </a:solidFill>
                <a:latin typeface="Arial" charset="0"/>
              </a:rPr>
              <a:t>Beams: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Very desirable to use NBI + MGI to test penetration into H-mode pedestal.</a:t>
            </a:r>
          </a:p>
          <a:p>
            <a:pPr marL="342900" indent="-342900" eaLnBrk="0" hangingPunct="0">
              <a:spcBef>
                <a:spcPct val="0"/>
              </a:spcBef>
              <a:buFont typeface="Arial" charset="0"/>
              <a:buChar char="•"/>
            </a:pPr>
            <a:r>
              <a:rPr lang="en-US" sz="2000" b="0" i="0" dirty="0" err="1">
                <a:solidFill>
                  <a:srgbClr val="FF0000"/>
                </a:solidFill>
                <a:latin typeface="Arial" charset="0"/>
              </a:rPr>
              <a:t>Cryopump</a:t>
            </a:r>
            <a:r>
              <a:rPr lang="en-US" sz="2000" b="0" i="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May very well be possible to run MGI experiments with </a:t>
            </a:r>
            <a:r>
              <a:rPr lang="en-US" sz="2000" b="0" i="0" dirty="0" err="1">
                <a:solidFill>
                  <a:srgbClr val="000000"/>
                </a:solidFill>
                <a:latin typeface="Arial" charset="0"/>
              </a:rPr>
              <a:t>divertor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latin typeface="Arial" charset="0"/>
              </a:rPr>
              <a:t>cryopump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 not at liquid He temp, as it is not needed for experiments</a:t>
            </a:r>
            <a:endParaRPr lang="en-US" sz="1800" b="0" i="0" dirty="0">
              <a:latin typeface="Arial" charset="0"/>
            </a:endParaRPr>
          </a:p>
          <a:p>
            <a:pPr marL="571500" lvl="1" indent="-279400" eaLnBrk="0" hangingPunct="0">
              <a:spcAft>
                <a:spcPts val="1200"/>
              </a:spcAft>
              <a:buFont typeface="Lucida Grande" charset="0"/>
              <a:buChar char="-"/>
            </a:pPr>
            <a:endParaRPr lang="en-US" sz="2400" b="0" i="0" dirty="0">
              <a:solidFill>
                <a:schemeClr val="accent2"/>
              </a:solidFill>
              <a:latin typeface="Arial" charset="0"/>
            </a:endParaRPr>
          </a:p>
          <a:p>
            <a:pPr marL="571500" lvl="1" indent="-279400" eaLnBrk="0" hangingPunct="0">
              <a:spcAft>
                <a:spcPts val="1200"/>
              </a:spcAft>
              <a:buFont typeface="Lucida Grande" charset="0"/>
              <a:buChar char="-"/>
            </a:pPr>
            <a:endParaRPr lang="en-US" sz="2400" b="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Two Significant Issues Have Been Identified for NBI+MGI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B39C3C36-7399-4F28-AEB6-79B30C26E7C7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27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412" name="Content Placeholder 2"/>
          <p:cNvSpPr>
            <a:spLocks/>
          </p:cNvSpPr>
          <p:nvPr/>
        </p:nvSpPr>
        <p:spPr bwMode="auto">
          <a:xfrm>
            <a:off x="0" y="955675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latin typeface="Arial" charset="0"/>
              </a:rPr>
              <a:t>Beam </a:t>
            </a:r>
            <a:r>
              <a:rPr lang="en-US" sz="1800" b="0" i="0" dirty="0" err="1">
                <a:solidFill>
                  <a:srgbClr val="000000"/>
                </a:solidFill>
                <a:latin typeface="Arial" charset="0"/>
              </a:rPr>
              <a:t>Reionization</a:t>
            </a:r>
            <a:r>
              <a:rPr lang="en-US" sz="1800" b="0" i="0" dirty="0">
                <a:solidFill>
                  <a:srgbClr val="000000"/>
                </a:solidFill>
                <a:latin typeface="Arial" charset="0"/>
              </a:rPr>
              <a:t>: Beam is </a:t>
            </a:r>
            <a:r>
              <a:rPr lang="ja-JP" altLang="en-US" sz="1800" b="0" i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800" b="0" i="0" dirty="0" err="1">
                <a:solidFill>
                  <a:srgbClr val="000000"/>
                </a:solidFill>
                <a:latin typeface="Arial" charset="0"/>
              </a:rPr>
              <a:t>reionized</a:t>
            </a:r>
            <a:r>
              <a:rPr lang="ja-JP" altLang="en-US" sz="1800" b="0" i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1800" b="0" i="0" dirty="0">
                <a:solidFill>
                  <a:srgbClr val="000000"/>
                </a:solidFill>
                <a:latin typeface="Arial" charset="0"/>
              </a:rPr>
              <a:t> in the duct by the higher pressure, bent to the duct wall as it enters the TF.</a:t>
            </a:r>
          </a:p>
          <a:p>
            <a:pPr marL="571500" lvl="1" indent="-228600" eaLnBrk="0" hangingPunct="0">
              <a:buFont typeface="Lucida Grande" charset="0"/>
              <a:buChar char="-"/>
            </a:pPr>
            <a:r>
              <a:rPr lang="en-US" sz="1800" b="0" i="0" dirty="0">
                <a:solidFill>
                  <a:srgbClr val="2D2DB9"/>
                </a:solidFill>
                <a:latin typeface="Arial" charset="0"/>
              </a:rPr>
              <a:t>Can avalanche: sputtered/ejected material from beam strike can increase the duct pressure.</a:t>
            </a:r>
          </a:p>
          <a:p>
            <a:pPr marL="571500" lvl="1" indent="-228600" eaLnBrk="0" hangingPunct="0">
              <a:buFont typeface="Lucida Grande" charset="0"/>
              <a:buChar char="-"/>
            </a:pPr>
            <a:r>
              <a:rPr lang="en-US" sz="1800" b="0" i="0" dirty="0">
                <a:solidFill>
                  <a:srgbClr val="2D2DB9"/>
                </a:solidFill>
                <a:latin typeface="Arial" charset="0"/>
              </a:rPr>
              <a:t>Solution: Interlocks and procedures will be implemented to turn beams off before MGI. 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Experiment would be conducted within the beam slowing time.</a:t>
            </a:r>
          </a:p>
          <a:p>
            <a:pPr marL="749300" lvl="2" indent="-177800" eaLnBrk="0" hangingPunct="0">
              <a:buClr>
                <a:srgbClr val="FF0000"/>
              </a:buClr>
              <a:buFont typeface="Lucida Grande" charset="0"/>
              <a:buChar char="-"/>
            </a:pPr>
            <a:r>
              <a:rPr lang="en-US" sz="1800" b="0" i="0" dirty="0">
                <a:solidFill>
                  <a:srgbClr val="FF0000"/>
                </a:solidFill>
                <a:latin typeface="Arial" charset="0"/>
              </a:rPr>
              <a:t>Updated Gas Injection PCS Spec. for NSTX-U has an explicit test of the beam power before firing MGI valves.  </a:t>
            </a:r>
          </a:p>
          <a:p>
            <a:pPr marL="342900" indent="-342900" eaLnBrk="0" hangingPunct="0">
              <a:buFont typeface="Arial" charset="0"/>
              <a:buChar char="•"/>
            </a:pPr>
            <a:endParaRPr lang="en-US" sz="1800" b="0" i="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Beamline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Arial" charset="0"/>
              </a:rPr>
              <a:t>Cryopump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Arial" charset="0"/>
              </a:rPr>
              <a:t>Regen</a:t>
            </a: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  <a:p>
            <a:pPr marL="571500" lvl="1" indent="-228600" eaLnBrk="0" hangingPunct="0">
              <a:buFont typeface="Lucida Grande" charset="0"/>
              <a:buChar char="-"/>
            </a:pPr>
            <a:r>
              <a:rPr lang="en-US" sz="1800" b="0" i="0" dirty="0">
                <a:solidFill>
                  <a:schemeClr val="accent2"/>
                </a:solidFill>
                <a:latin typeface="Arial" charset="0"/>
              </a:rPr>
              <a:t>Helium provides a conduction path from panels to the hotter components.</a:t>
            </a:r>
          </a:p>
          <a:p>
            <a:pPr marL="571500" lvl="1" indent="-228600" eaLnBrk="0" hangingPunct="0">
              <a:buFont typeface="Lucida Grande" charset="0"/>
              <a:buChar char="-"/>
            </a:pPr>
            <a:r>
              <a:rPr lang="en-US" sz="1800" b="0" i="0" dirty="0">
                <a:solidFill>
                  <a:schemeClr val="accent2"/>
                </a:solidFill>
                <a:latin typeface="Arial" charset="0"/>
              </a:rPr>
              <a:t>NB Group does regenerations by applying 5 </a:t>
            </a:r>
            <a:r>
              <a:rPr lang="en-US" sz="1800" b="0" i="0" dirty="0" err="1">
                <a:solidFill>
                  <a:schemeClr val="accent2"/>
                </a:solidFill>
                <a:latin typeface="Arial" charset="0"/>
              </a:rPr>
              <a:t>mtorr</a:t>
            </a:r>
            <a:r>
              <a:rPr lang="en-US" sz="1800" b="0" i="0" dirty="0">
                <a:solidFill>
                  <a:schemeClr val="accent2"/>
                </a:solidFill>
                <a:latin typeface="Arial" charset="0"/>
              </a:rPr>
              <a:t> of He to a closed box.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0" i="0" dirty="0" smtClean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  <a:latin typeface="Arial" charset="0"/>
              </a:rPr>
              <a:t>Experiments </a:t>
            </a:r>
            <a:r>
              <a:rPr lang="en-US" sz="1800" b="0" i="0" dirty="0">
                <a:solidFill>
                  <a:schemeClr val="accent2"/>
                </a:solidFill>
                <a:latin typeface="Arial" charset="0"/>
              </a:rPr>
              <a:t>with NB valves open will need to maintain the pressure in the box beneath this level with some safety margin.</a:t>
            </a:r>
            <a:r>
              <a:rPr lang="en-US" b="0" dirty="0"/>
              <a:t> </a:t>
            </a:r>
            <a:r>
              <a:rPr lang="en-US" b="0" i="0" dirty="0">
                <a:solidFill>
                  <a:schemeClr val="tx1"/>
                </a:solidFill>
              </a:rPr>
              <a:t>90 </a:t>
            </a:r>
            <a:r>
              <a:rPr lang="en-US" b="0" i="0" dirty="0" err="1">
                <a:solidFill>
                  <a:schemeClr val="tx1"/>
                </a:solidFill>
              </a:rPr>
              <a:t>Torr.L</a:t>
            </a:r>
            <a:r>
              <a:rPr lang="en-US" b="0" i="0" dirty="0">
                <a:solidFill>
                  <a:schemeClr val="tx1"/>
                </a:solidFill>
              </a:rPr>
              <a:t> He is acceptable (previously tested on NSTX)</a:t>
            </a:r>
          </a:p>
          <a:p>
            <a:pPr marL="571500" lvl="1" indent="-228600">
              <a:buFont typeface="Wingdings" charset="2"/>
              <a:buChar char="q"/>
            </a:pPr>
            <a:r>
              <a:rPr lang="en-US" sz="1400" b="0" i="0" dirty="0">
                <a:solidFill>
                  <a:schemeClr val="tx1"/>
                </a:solidFill>
              </a:rPr>
              <a:t>2015: 100 </a:t>
            </a:r>
            <a:r>
              <a:rPr lang="en-US" sz="1400" b="0" i="0" dirty="0" err="1">
                <a:solidFill>
                  <a:schemeClr val="tx1"/>
                </a:solidFill>
              </a:rPr>
              <a:t>Torr.L</a:t>
            </a:r>
            <a:r>
              <a:rPr lang="en-US" sz="1400" b="0" i="0" dirty="0">
                <a:solidFill>
                  <a:schemeClr val="tx1"/>
                </a:solidFill>
              </a:rPr>
              <a:t> D2, and gradually increase to 500-700 </a:t>
            </a:r>
            <a:r>
              <a:rPr lang="en-US" sz="1400" b="0" i="0" dirty="0" err="1">
                <a:solidFill>
                  <a:schemeClr val="tx1"/>
                </a:solidFill>
              </a:rPr>
              <a:t>Torr.L</a:t>
            </a:r>
            <a:r>
              <a:rPr lang="en-US" sz="1400" b="0" i="0" dirty="0">
                <a:solidFill>
                  <a:schemeClr val="tx1"/>
                </a:solidFill>
              </a:rPr>
              <a:t> D2 (understand assimilation efficiencies)</a:t>
            </a:r>
          </a:p>
          <a:p>
            <a:pPr marL="571500" lvl="1" indent="-228600">
              <a:buFont typeface="Wingdings" charset="2"/>
              <a:buChar char="q"/>
            </a:pPr>
            <a:r>
              <a:rPr lang="en-US" sz="1400" b="0" i="0" dirty="0">
                <a:solidFill>
                  <a:schemeClr val="tx1"/>
                </a:solidFill>
              </a:rPr>
              <a:t>2015: 500-700 </a:t>
            </a:r>
            <a:r>
              <a:rPr lang="en-US" sz="1400" b="0" i="0" dirty="0" err="1">
                <a:solidFill>
                  <a:schemeClr val="tx1"/>
                </a:solidFill>
              </a:rPr>
              <a:t>Torr.L</a:t>
            </a:r>
            <a:r>
              <a:rPr lang="en-US" sz="1400" b="0" i="0" dirty="0">
                <a:solidFill>
                  <a:schemeClr val="tx1"/>
                </a:solidFill>
              </a:rPr>
              <a:t> D2 + Neon </a:t>
            </a:r>
          </a:p>
          <a:p>
            <a:pPr marL="571500" lvl="1" indent="-228600">
              <a:buFont typeface="Wingdings" charset="2"/>
              <a:buChar char="q"/>
            </a:pPr>
            <a:r>
              <a:rPr lang="en-US" sz="1400" b="0" i="0" dirty="0">
                <a:solidFill>
                  <a:schemeClr val="tx1"/>
                </a:solidFill>
              </a:rPr>
              <a:t>2015: 500-700 </a:t>
            </a:r>
            <a:r>
              <a:rPr lang="en-US" sz="1400" b="0" i="0" dirty="0" err="1">
                <a:solidFill>
                  <a:schemeClr val="tx1"/>
                </a:solidFill>
              </a:rPr>
              <a:t>Torr.L</a:t>
            </a:r>
            <a:r>
              <a:rPr lang="en-US" sz="1400" b="0" i="0" dirty="0">
                <a:solidFill>
                  <a:schemeClr val="tx1"/>
                </a:solidFill>
              </a:rPr>
              <a:t> He + Neon (should be sufficient for full mitigation studies)</a:t>
            </a:r>
          </a:p>
          <a:p>
            <a:pPr marL="571500" lvl="1" indent="-228600">
              <a:buFont typeface="Wingdings" charset="2"/>
              <a:buChar char="q"/>
            </a:pPr>
            <a:r>
              <a:rPr lang="en-US" sz="1400" b="0" i="0" dirty="0">
                <a:solidFill>
                  <a:schemeClr val="tx1"/>
                </a:solidFill>
              </a:rPr>
              <a:t>2016: Determine minimum levels of He + Neon to achieve full mitigation</a:t>
            </a:r>
          </a:p>
          <a:p>
            <a:pPr marL="571500" lvl="1" indent="-228600">
              <a:buFont typeface="Wingdings" charset="2"/>
              <a:buChar char="q"/>
            </a:pPr>
            <a:r>
              <a:rPr lang="en-US" sz="1400" b="0" i="0" dirty="0">
                <a:solidFill>
                  <a:schemeClr val="tx1"/>
                </a:solidFill>
              </a:rPr>
              <a:t>2017: Determine minimum levels of He + Argon to achieve full mitigation</a:t>
            </a: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Heat load on the divertor cryo-pump during MGI needs assessment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251AE5D0-B08C-49DE-BFC1-23F2CA88E7C7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28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60" name="Content Placeholder 2"/>
          <p:cNvSpPr>
            <a:spLocks/>
          </p:cNvSpPr>
          <p:nvPr/>
        </p:nvSpPr>
        <p:spPr bwMode="auto">
          <a:xfrm>
            <a:off x="228600" y="1108075"/>
            <a:ext cx="87376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Arial" charset="0"/>
              </a:rPr>
              <a:t>As previously noted, beam </a:t>
            </a:r>
            <a:r>
              <a:rPr lang="en-US" sz="2400" b="0" i="0" dirty="0" err="1">
                <a:solidFill>
                  <a:srgbClr val="000000"/>
                </a:solidFill>
                <a:latin typeface="Arial" charset="0"/>
              </a:rPr>
              <a:t>cryo</a:t>
            </a:r>
            <a:r>
              <a:rPr lang="en-US" sz="2400" b="0" i="0" dirty="0">
                <a:solidFill>
                  <a:srgbClr val="000000"/>
                </a:solidFill>
                <a:latin typeface="Arial" charset="0"/>
              </a:rPr>
              <a:t>-pump already provides a significant constraint on the maximum He pressure for cases with beams:</a:t>
            </a:r>
          </a:p>
          <a:p>
            <a:pPr marL="800100" lvl="1" indent="-342900" eaLnBrk="0" hangingPunct="0">
              <a:buFont typeface="Lucida Grande" charset="0"/>
              <a:buChar char="-"/>
            </a:pPr>
            <a:r>
              <a:rPr lang="en-US" sz="2400" b="0" i="0" dirty="0" err="1">
                <a:solidFill>
                  <a:srgbClr val="3333CC"/>
                </a:solidFill>
                <a:latin typeface="Arial" charset="0"/>
              </a:rPr>
              <a:t>Divertor</a:t>
            </a:r>
            <a:r>
              <a:rPr lang="en-US" sz="2400" b="0" i="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b="0" i="0" dirty="0" err="1">
                <a:solidFill>
                  <a:srgbClr val="3333CC"/>
                </a:solidFill>
                <a:latin typeface="Arial" charset="0"/>
              </a:rPr>
              <a:t>cryopump</a:t>
            </a:r>
            <a:r>
              <a:rPr lang="en-US" sz="2400" b="0" i="0" dirty="0">
                <a:solidFill>
                  <a:srgbClr val="3333CC"/>
                </a:solidFill>
                <a:latin typeface="Arial" charset="0"/>
              </a:rPr>
              <a:t> will only be needed for long-pulse examples, all of which will require beams.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latin typeface="Arial" charset="0"/>
              </a:rPr>
              <a:t>Acceptable heat load on NSTX-U </a:t>
            </a:r>
            <a:r>
              <a:rPr lang="en-US" sz="2400" b="0" i="0" dirty="0" err="1">
                <a:solidFill>
                  <a:srgbClr val="000000"/>
                </a:solidFill>
                <a:latin typeface="Arial" charset="0"/>
              </a:rPr>
              <a:t>divertor</a:t>
            </a:r>
            <a:r>
              <a:rPr lang="en-US" sz="2400" b="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 charset="0"/>
              </a:rPr>
              <a:t>cryo</a:t>
            </a:r>
            <a:r>
              <a:rPr lang="en-US" sz="2400" b="0" i="0" dirty="0">
                <a:solidFill>
                  <a:srgbClr val="000000"/>
                </a:solidFill>
                <a:latin typeface="Arial" charset="0"/>
              </a:rPr>
              <a:t>-pump has not yet been assessed</a:t>
            </a:r>
          </a:p>
          <a:p>
            <a:pPr marL="800100" lvl="1" indent="-342900" eaLnBrk="0" hangingPunct="0">
              <a:buFont typeface="Lucida Grande" charset="0"/>
              <a:buChar char="-"/>
            </a:pP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DIII-D design maximum </a:t>
            </a:r>
            <a:r>
              <a:rPr lang="en-US" sz="2400" b="0" i="0" dirty="0" err="1">
                <a:solidFill>
                  <a:srgbClr val="2D2DB9"/>
                </a:solidFill>
                <a:latin typeface="Arial" charset="0"/>
              </a:rPr>
              <a:t>cryo</a:t>
            </a: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 heat load was ~ 10 W</a:t>
            </a:r>
          </a:p>
          <a:p>
            <a:pPr marL="800100" lvl="1" indent="-342900" eaLnBrk="0" hangingPunct="0">
              <a:buFont typeface="Lucida Grande" charset="0"/>
              <a:buChar char="-"/>
            </a:pP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DIII-D tests were conducted with heat loads up to 25 W, with no spontaneous re-gen</a:t>
            </a:r>
          </a:p>
          <a:p>
            <a:pPr marL="800100" lvl="1" indent="-342900" eaLnBrk="0" hangingPunct="0">
              <a:buFont typeface="Lucida Grande" charset="0"/>
              <a:buChar char="-"/>
            </a:pP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DIII-D </a:t>
            </a:r>
            <a:r>
              <a:rPr lang="en-US" sz="2400" b="0" i="0" dirty="0" err="1">
                <a:solidFill>
                  <a:srgbClr val="2D2DB9"/>
                </a:solidFill>
                <a:latin typeface="Arial" charset="0"/>
              </a:rPr>
              <a:t>cryo</a:t>
            </a: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 can pump large amounts of </a:t>
            </a:r>
            <a:r>
              <a:rPr lang="en-US" sz="2400" b="0" dirty="0">
                <a:solidFill>
                  <a:srgbClr val="2D2DB9"/>
                </a:solidFill>
                <a:latin typeface="Arial" charset="0"/>
              </a:rPr>
              <a:t>deuterium</a:t>
            </a: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 gas &gt; 2500 </a:t>
            </a:r>
            <a:r>
              <a:rPr lang="en-US" sz="2400" b="0" i="0" dirty="0" err="1">
                <a:solidFill>
                  <a:srgbClr val="2D2DB9"/>
                </a:solidFill>
                <a:latin typeface="Arial" charset="0"/>
              </a:rPr>
              <a:t>torr</a:t>
            </a:r>
            <a:r>
              <a:rPr lang="en-US" sz="2400" b="0" i="0" dirty="0">
                <a:solidFill>
                  <a:srgbClr val="2D2DB9"/>
                </a:solidFill>
                <a:latin typeface="Arial" charset="0"/>
              </a:rPr>
              <a:t>-l, without re-gen</a:t>
            </a:r>
            <a:endParaRPr lang="en-US" sz="2400" b="0" i="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latin typeface="Arial" charset="0"/>
              </a:rPr>
              <a:t>Reiterate: For scientific exploration of MGI physics, likely not necessary to utilize </a:t>
            </a:r>
            <a:r>
              <a:rPr lang="en-US" sz="2400" b="0" i="0" dirty="0" err="1">
                <a:solidFill>
                  <a:schemeClr val="tx1"/>
                </a:solidFill>
                <a:latin typeface="Arial" charset="0"/>
              </a:rPr>
              <a:t>divertor</a:t>
            </a:r>
            <a:r>
              <a:rPr lang="en-US" sz="24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Arial" charset="0"/>
              </a:rPr>
              <a:t>cryo</a:t>
            </a:r>
            <a:r>
              <a:rPr lang="en-US" sz="2400" b="0" i="0" dirty="0">
                <a:solidFill>
                  <a:schemeClr val="tx1"/>
                </a:solidFill>
                <a:latin typeface="Arial" charset="0"/>
              </a:rPr>
              <a:t>-pumps at all</a:t>
            </a:r>
            <a:r>
              <a:rPr lang="en-US" sz="3200" b="0" i="0" dirty="0">
                <a:solidFill>
                  <a:schemeClr val="tx1"/>
                </a:solidFill>
                <a:latin typeface="Arial" charset="0"/>
              </a:rPr>
              <a:t>.</a:t>
            </a:r>
            <a:endParaRPr lang="en-US" sz="2800" b="0" i="0" dirty="0">
              <a:solidFill>
                <a:schemeClr val="tx1"/>
              </a:solidFill>
              <a:latin typeface="Arial" charset="0"/>
            </a:endParaRPr>
          </a:p>
          <a:p>
            <a:pPr marL="800100" lvl="1" indent="-342900" eaLnBrk="0" hangingPunct="0">
              <a:spcAft>
                <a:spcPts val="1200"/>
              </a:spcAft>
              <a:buFont typeface="Lucida Grande" charset="0"/>
              <a:buChar char="-"/>
            </a:pPr>
            <a:endParaRPr lang="en-US" sz="2800" b="0" i="0" dirty="0">
              <a:solidFill>
                <a:schemeClr val="accent2"/>
              </a:solidFill>
              <a:latin typeface="Arial" charset="0"/>
            </a:endParaRPr>
          </a:p>
          <a:p>
            <a:pPr marL="800100" lvl="1" indent="-342900" eaLnBrk="0" hangingPunct="0">
              <a:spcAft>
                <a:spcPts val="1200"/>
              </a:spcAft>
              <a:buFont typeface="Lucida Grande" charset="0"/>
              <a:buChar char="-"/>
            </a:pPr>
            <a:endParaRPr lang="en-US" sz="2800" b="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42990-334A-4246-92B1-6F50FCD484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239869"/>
            <a:ext cx="2223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0" dirty="0" smtClean="0">
                <a:solidFill>
                  <a:schemeClr val="tx1"/>
                </a:solidFill>
              </a:rPr>
              <a:t>Backup</a:t>
            </a:r>
            <a:endParaRPr lang="en-US" sz="4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5-7 of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7852"/>
            <a:ext cx="8991600" cy="54864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What are the rep-rate limitations for high field operation?</a:t>
            </a:r>
          </a:p>
          <a:p>
            <a:pPr lvl="1"/>
            <a:r>
              <a:rPr lang="en-US" dirty="0" smtClean="0"/>
              <a:t>What arises first, second, third?  </a:t>
            </a:r>
          </a:p>
          <a:p>
            <a:pPr lvl="1"/>
            <a:r>
              <a:rPr lang="en-US" dirty="0" smtClean="0"/>
              <a:t>How do you plan deal with them?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Addressed by S. Gerhardt</a:t>
            </a:r>
            <a:endParaRPr lang="en-US" dirty="0" smtClean="0"/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What is the physics basis for the </a:t>
            </a:r>
            <a:r>
              <a:rPr lang="en-US" dirty="0" err="1" smtClean="0"/>
              <a:t>cryopump</a:t>
            </a:r>
            <a:r>
              <a:rPr lang="en-US" dirty="0" smtClean="0"/>
              <a:t> and the expected particle exhaust rates as compared to lithium coatings?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Addressed by J. </a:t>
            </a:r>
            <a:r>
              <a:rPr lang="en-US" dirty="0" err="1" smtClean="0">
                <a:solidFill>
                  <a:srgbClr val="FF0000"/>
                </a:solidFill>
              </a:rPr>
              <a:t>Canik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Is the </a:t>
            </a:r>
            <a:r>
              <a:rPr lang="en-US" dirty="0" err="1" smtClean="0"/>
              <a:t>cryopump</a:t>
            </a:r>
            <a:r>
              <a:rPr lang="en-US" dirty="0" smtClean="0"/>
              <a:t> compatible with MGI or NB </a:t>
            </a:r>
            <a:r>
              <a:rPr lang="en-US" dirty="0" smtClean="0"/>
              <a:t>operation? </a:t>
            </a:r>
            <a:r>
              <a:rPr lang="en-US" dirty="0" smtClean="0"/>
              <a:t>(</a:t>
            </a:r>
            <a:r>
              <a:rPr lang="en-US" dirty="0" smtClean="0"/>
              <a:t>… but we will answer a slightly different question):</a:t>
            </a:r>
          </a:p>
          <a:p>
            <a:pPr marL="457200" indent="-457200">
              <a:buNone/>
            </a:pPr>
            <a:r>
              <a:rPr lang="en-US" dirty="0" smtClean="0"/>
              <a:t>	Is </a:t>
            </a:r>
            <a:r>
              <a:rPr lang="en-US" dirty="0" smtClean="0"/>
              <a:t>MGI compatible with </a:t>
            </a:r>
            <a:r>
              <a:rPr lang="en-US" dirty="0" err="1" smtClean="0"/>
              <a:t>divertor</a:t>
            </a:r>
            <a:r>
              <a:rPr lang="en-US" dirty="0" smtClean="0"/>
              <a:t> </a:t>
            </a:r>
            <a:r>
              <a:rPr lang="en-US" dirty="0" err="1" smtClean="0"/>
              <a:t>cryopump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NB operation?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Divertor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– Addressed by J. </a:t>
            </a:r>
            <a:r>
              <a:rPr lang="en-US" dirty="0" err="1" smtClean="0">
                <a:solidFill>
                  <a:srgbClr val="FF0000"/>
                </a:solidFill>
              </a:rPr>
              <a:t>Canik</a:t>
            </a:r>
            <a:r>
              <a:rPr lang="en-US" dirty="0" smtClean="0">
                <a:solidFill>
                  <a:srgbClr val="FF0000"/>
                </a:solidFill>
              </a:rPr>
              <a:t> / R. </a:t>
            </a:r>
            <a:r>
              <a:rPr lang="en-US" dirty="0" err="1" smtClean="0">
                <a:solidFill>
                  <a:srgbClr val="FF0000"/>
                </a:solidFill>
              </a:rPr>
              <a:t>Maingi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NBI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– Addressed by: R. Raman / S. Gerhardt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953000" cy="5334000"/>
          </a:xfrm>
        </p:spPr>
        <p:txBody>
          <a:bodyPr/>
          <a:lstStyle/>
          <a:p>
            <a:r>
              <a:rPr lang="en-US" sz="1800" smtClean="0">
                <a:ea typeface="ＭＳ Ｐゴシック" pitchFamily="1" charset="-128"/>
                <a:sym typeface="Symbol" pitchFamily="18" charset="2"/>
              </a:rPr>
              <a:t>Using nonlinear NSTX microtearing simulations from GYRO with synthetic diagnostic for MAST BES</a:t>
            </a:r>
          </a:p>
          <a:p>
            <a:pPr lvl="1"/>
            <a:r>
              <a:rPr lang="en-US" sz="1400" smtClean="0">
                <a:solidFill>
                  <a:srgbClr val="FF0000"/>
                </a:solidFill>
                <a:ea typeface="ＭＳ Ｐゴシック" pitchFamily="1" charset="-128"/>
                <a:sym typeface="Symbol" pitchFamily="18" charset="2"/>
              </a:rPr>
              <a:t>Difficult to detect MT with expected signal-to-noise ratio (uncorrelated noise dominates)</a:t>
            </a:r>
          </a:p>
          <a:p>
            <a:pPr lvl="1"/>
            <a:r>
              <a:rPr lang="en-US" sz="1400" smtClean="0">
                <a:ea typeface="ＭＳ Ｐゴシック" pitchFamily="1" charset="-128"/>
                <a:sym typeface="Symbol" pitchFamily="18" charset="2"/>
              </a:rPr>
              <a:t>If S/N can be increased (e.g. significant time averaging) MT features may be measurable, such as:</a:t>
            </a:r>
          </a:p>
          <a:p>
            <a:pPr lvl="1">
              <a:buFontTx/>
              <a:buNone/>
            </a:pPr>
            <a:r>
              <a:rPr lang="en-US" sz="1400" smtClean="0">
                <a:ea typeface="ＭＳ Ｐゴシック" pitchFamily="1" charset="-128"/>
                <a:sym typeface="Symbol" pitchFamily="18" charset="2"/>
              </a:rPr>
              <a:t>	detectable correlated fluctuation levels (</a:t>
            </a:r>
            <a:r>
              <a:rPr lang="en-US" sz="1400" smtClean="0">
                <a:latin typeface="Symbol" pitchFamily="18" charset="2"/>
                <a:ea typeface="ＭＳ Ｐゴシック" pitchFamily="1" charset="-128"/>
                <a:sym typeface="Symbol" pitchFamily="18" charset="2"/>
              </a:rPr>
              <a:t>d</a:t>
            </a:r>
            <a:r>
              <a:rPr lang="en-US" sz="1400" smtClean="0">
                <a:ea typeface="ＭＳ Ｐゴシック" pitchFamily="1" charset="-128"/>
                <a:sym typeface="Symbol" pitchFamily="18" charset="2"/>
              </a:rPr>
              <a:t>n/n~0.1%)</a:t>
            </a:r>
          </a:p>
          <a:p>
            <a:pPr lvl="1">
              <a:buFontTx/>
              <a:buNone/>
            </a:pPr>
            <a:r>
              <a:rPr lang="en-US" sz="1400" smtClean="0">
                <a:ea typeface="ＭＳ Ｐゴシック" pitchFamily="1" charset="-128"/>
                <a:sym typeface="Symbol" pitchFamily="18" charset="2"/>
              </a:rPr>
              <a:t>	large poloidal correlation lengths (L</a:t>
            </a:r>
            <a:r>
              <a:rPr lang="en-US" sz="1400" baseline="-25000" smtClean="0">
                <a:ea typeface="ＭＳ Ｐゴシック" pitchFamily="1" charset="-128"/>
                <a:sym typeface="Symbol" pitchFamily="18" charset="2"/>
              </a:rPr>
              <a:t>p</a:t>
            </a:r>
            <a:r>
              <a:rPr lang="en-US" sz="1400" smtClean="0">
                <a:ea typeface="ＭＳ Ｐゴシック" pitchFamily="1" charset="-128"/>
                <a:sym typeface="Symbol" pitchFamily="18" charset="2"/>
              </a:rPr>
              <a:t>~15-20 cm)</a:t>
            </a:r>
          </a:p>
          <a:p>
            <a:endParaRPr lang="en-US" sz="1800" smtClean="0">
              <a:ea typeface="ＭＳ Ｐゴシック" pitchFamily="1" charset="-128"/>
              <a:sym typeface="Symbol" pitchFamily="18" charset="2"/>
            </a:endParaRPr>
          </a:p>
          <a:p>
            <a:endParaRPr lang="en-US" sz="1800" smtClean="0">
              <a:ea typeface="ＭＳ Ｐゴシック" pitchFamily="1" charset="-128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1800" smtClean="0">
                <a:ea typeface="ＭＳ Ｐゴシック" pitchFamily="1" charset="-128"/>
                <a:sym typeface="Symbol" pitchFamily="18" charset="2"/>
              </a:rPr>
              <a:t>	</a:t>
            </a:r>
            <a:r>
              <a:rPr lang="en-US" sz="1800" u="sng" smtClean="0">
                <a:ea typeface="ＭＳ Ｐゴシック" pitchFamily="1" charset="-128"/>
                <a:sym typeface="Symbol" pitchFamily="18" charset="2"/>
              </a:rPr>
              <a:t>Future plans:</a:t>
            </a:r>
          </a:p>
          <a:p>
            <a:r>
              <a:rPr lang="en-US" sz="1800" smtClean="0">
                <a:ea typeface="ＭＳ Ｐゴシック" pitchFamily="1" charset="-128"/>
                <a:sym typeface="Symbol" pitchFamily="18" charset="2"/>
              </a:rPr>
              <a:t>Pursue non-linear simulations for MAST discharges with available BES data</a:t>
            </a:r>
          </a:p>
          <a:p>
            <a:r>
              <a:rPr lang="en-US" sz="1800" smtClean="0">
                <a:ea typeface="ＭＳ Ｐゴシック" pitchFamily="1" charset="-128"/>
                <a:sym typeface="Symbol" pitchFamily="18" charset="2"/>
              </a:rPr>
              <a:t>Propose experiments for FY13 at next MAST research forum (Dec 2012) to focus on relationship between collisionality scaling and microtearing turbulence</a:t>
            </a:r>
          </a:p>
        </p:txBody>
      </p:sp>
      <p:pic>
        <p:nvPicPr>
          <p:cNvPr id="52227" name="Picture 13" descr="rms_amp_NSTX_120968A02_560_x80y60_n8r400_P17_exb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82738"/>
            <a:ext cx="36576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4" descr="GYRO-NSTX-MTM_norm_pol_corr_nn.eps"/>
          <p:cNvPicPr>
            <a:picLocks noChangeAspect="1"/>
          </p:cNvPicPr>
          <p:nvPr/>
        </p:nvPicPr>
        <p:blipFill>
          <a:blip r:embed="rId3" cstate="print"/>
          <a:srcRect t="85555" r="78120"/>
          <a:stretch>
            <a:fillRect/>
          </a:stretch>
        </p:blipFill>
        <p:spPr bwMode="auto">
          <a:xfrm>
            <a:off x="6430963" y="4595813"/>
            <a:ext cx="18240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15"/>
          <p:cNvSpPr txBox="1">
            <a:spLocks noChangeArrowheads="1"/>
          </p:cNvSpPr>
          <p:nvPr/>
        </p:nvSpPr>
        <p:spPr bwMode="auto">
          <a:xfrm>
            <a:off x="5489575" y="4332288"/>
            <a:ext cx="353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i="0"/>
              <a:t>Poloidal correlation from synthetic diagnostic</a:t>
            </a:r>
          </a:p>
        </p:txBody>
      </p:sp>
      <p:sp>
        <p:nvSpPr>
          <p:cNvPr id="52230" name="TextBox 16"/>
          <p:cNvSpPr txBox="1">
            <a:spLocks noChangeArrowheads="1"/>
          </p:cNvSpPr>
          <p:nvPr/>
        </p:nvSpPr>
        <p:spPr bwMode="auto">
          <a:xfrm>
            <a:off x="6324600" y="1201738"/>
            <a:ext cx="1997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/>
              <a:t>Density fluctuation (rms)</a:t>
            </a:r>
          </a:p>
        </p:txBody>
      </p:sp>
      <p:cxnSp>
        <p:nvCxnSpPr>
          <p:cNvPr id="52231" name="Straight Arrow Connector 20"/>
          <p:cNvCxnSpPr>
            <a:cxnSpLocks noChangeShapeType="1"/>
          </p:cNvCxnSpPr>
          <p:nvPr/>
        </p:nvCxnSpPr>
        <p:spPr bwMode="auto">
          <a:xfrm>
            <a:off x="4648200" y="3581400"/>
            <a:ext cx="91440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2" name="Straight Arrow Connector 27"/>
          <p:cNvCxnSpPr>
            <a:cxnSpLocks noChangeShapeType="1"/>
          </p:cNvCxnSpPr>
          <p:nvPr/>
        </p:nvCxnSpPr>
        <p:spPr bwMode="auto">
          <a:xfrm>
            <a:off x="4876800" y="3200400"/>
            <a:ext cx="1524000" cy="533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3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rgbClr val="0000FF"/>
                </a:solidFill>
              </a:rPr>
              <a:t>MAST-NSTX collaboration testing sensitivity of BES to microtearing turbulence through synthetic diagnostics</a:t>
            </a:r>
            <a:endParaRPr lang="en-US" sz="1600" i="0">
              <a:solidFill>
                <a:srgbClr val="0000FF"/>
              </a:solidFill>
              <a:latin typeface="Helvetica Neue" pitchFamily="-128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432675" y="6307138"/>
            <a:ext cx="1711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900" i="0">
                <a:solidFill>
                  <a:srgbClr val="0000FF"/>
                </a:solidFill>
              </a:rPr>
              <a:t>W. Guttenfelder, et al. PPPL</a:t>
            </a:r>
            <a:endParaRPr lang="en-US" sz="90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5C42990-334A-4246-92B1-6F50FCD484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ea typeface="ＭＳ Ｐゴシック" pitchFamily="1" charset="-128"/>
              </a:rPr>
              <a:t>NSTX-U Charged Fusion Products Diagnostic on MAST</a:t>
            </a:r>
            <a:r>
              <a:rPr lang="en-US" sz="1800" dirty="0" smtClean="0">
                <a:ea typeface="ＭＳ Ｐゴシック" pitchFamily="1" charset="-128"/>
              </a:rPr>
              <a:t/>
            </a:r>
            <a:br>
              <a:rPr lang="en-US" sz="1800" dirty="0" smtClean="0">
                <a:ea typeface="ＭＳ Ｐゴシック" pitchFamily="1" charset="-128"/>
              </a:rPr>
            </a:br>
            <a:r>
              <a:rPr lang="en-US" sz="1800" dirty="0" smtClean="0">
                <a:ea typeface="ＭＳ Ｐゴシック" pitchFamily="1" charset="-128"/>
              </a:rPr>
              <a:t>Provides fusion reactivity profile due to MHD and other </a:t>
            </a:r>
            <a:r>
              <a:rPr lang="en-US" sz="1800" dirty="0" err="1" smtClean="0">
                <a:ea typeface="ＭＳ Ｐゴシック" pitchFamily="1" charset="-128"/>
              </a:rPr>
              <a:t>phernomena</a:t>
            </a:r>
            <a:r>
              <a:rPr lang="en-US" sz="1800" dirty="0" smtClean="0">
                <a:ea typeface="ＭＳ Ｐゴシック" pitchFamily="1" charset="-128"/>
              </a:rPr>
              <a:t> </a:t>
            </a:r>
          </a:p>
        </p:txBody>
      </p:sp>
      <p:sp>
        <p:nvSpPr>
          <p:cNvPr id="53251" name="Text Placeholder 19"/>
          <p:cNvSpPr>
            <a:spLocks noGrp="1"/>
          </p:cNvSpPr>
          <p:nvPr>
            <p:ph sz="half" idx="1"/>
          </p:nvPr>
        </p:nvSpPr>
        <p:spPr>
          <a:xfrm>
            <a:off x="431800" y="1150938"/>
            <a:ext cx="3740150" cy="4708525"/>
          </a:xfrm>
        </p:spPr>
        <p:txBody>
          <a:bodyPr/>
          <a:lstStyle/>
          <a:p>
            <a:r>
              <a:rPr lang="en-US" sz="2200" smtClean="0">
                <a:ea typeface="ＭＳ Ｐゴシック" pitchFamily="1" charset="-128"/>
              </a:rPr>
              <a:t>Collaborators: FIU, MAST, PPPL</a:t>
            </a:r>
          </a:p>
          <a:p>
            <a:r>
              <a:rPr lang="en-US" sz="2200" smtClean="0">
                <a:ea typeface="ＭＳ Ｐゴシック" pitchFamily="1" charset="-128"/>
              </a:rPr>
              <a:t>MAST Installation: November 2012</a:t>
            </a:r>
          </a:p>
          <a:p>
            <a:r>
              <a:rPr lang="en-US" sz="2200" smtClean="0">
                <a:ea typeface="ＭＳ Ｐゴシック" pitchFamily="1" charset="-128"/>
              </a:rPr>
              <a:t>Objective: obtain time-dependent, precise information on the d(d,p)t fusion rate profile with the goal of determining the neutral beam ion density profile as a function of R, z, and t</a:t>
            </a:r>
          </a:p>
          <a:p>
            <a:endParaRPr lang="en-US" sz="2200" smtClean="0">
              <a:ea typeface="ＭＳ Ｐゴシック" pitchFamily="1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-5400000">
            <a:off x="5564187" y="3182938"/>
            <a:ext cx="5057775" cy="1377950"/>
            <a:chOff x="5240866" y="7320789"/>
            <a:chExt cx="6891867" cy="1670460"/>
          </a:xfrm>
        </p:grpSpPr>
        <p:pic>
          <p:nvPicPr>
            <p:cNvPr id="53275" name="Picture 30" descr="dim_total_assembled_explode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866" y="7320789"/>
              <a:ext cx="6891867" cy="167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5240866" y="7736480"/>
              <a:ext cx="575404" cy="7948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3253" name="Picture 35" descr="Screen shot 2012-06-19 at 1.23.19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0" y="2062163"/>
            <a:ext cx="17589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43"/>
          <p:cNvSpPr txBox="1">
            <a:spLocks noChangeArrowheads="1"/>
          </p:cNvSpPr>
          <p:nvPr/>
        </p:nvSpPr>
        <p:spPr bwMode="auto">
          <a:xfrm>
            <a:off x="6426200" y="2649538"/>
            <a:ext cx="82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Module</a:t>
            </a:r>
          </a:p>
        </p:txBody>
      </p:sp>
      <p:sp>
        <p:nvSpPr>
          <p:cNvPr id="53255" name="TextBox 44"/>
          <p:cNvSpPr txBox="1">
            <a:spLocks noChangeArrowheads="1"/>
          </p:cNvSpPr>
          <p:nvPr/>
        </p:nvSpPr>
        <p:spPr bwMode="auto">
          <a:xfrm>
            <a:off x="6410325" y="1878013"/>
            <a:ext cx="690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Shield</a:t>
            </a:r>
          </a:p>
        </p:txBody>
      </p:sp>
      <p:sp>
        <p:nvSpPr>
          <p:cNvPr id="53256" name="TextBox 45"/>
          <p:cNvSpPr txBox="1">
            <a:spLocks noChangeArrowheads="1"/>
          </p:cNvSpPr>
          <p:nvPr/>
        </p:nvSpPr>
        <p:spPr bwMode="auto">
          <a:xfrm>
            <a:off x="6410325" y="594201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Connector</a:t>
            </a:r>
          </a:p>
        </p:txBody>
      </p:sp>
      <p:sp>
        <p:nvSpPr>
          <p:cNvPr id="53257" name="TextBox 46"/>
          <p:cNvSpPr txBox="1">
            <a:spLocks noChangeArrowheads="1"/>
          </p:cNvSpPr>
          <p:nvPr/>
        </p:nvSpPr>
        <p:spPr bwMode="auto">
          <a:xfrm>
            <a:off x="6432550" y="4897438"/>
            <a:ext cx="715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Bases</a:t>
            </a:r>
          </a:p>
        </p:txBody>
      </p:sp>
      <p:sp>
        <p:nvSpPr>
          <p:cNvPr id="53258" name="TextBox 47"/>
          <p:cNvSpPr txBox="1">
            <a:spLocks noChangeArrowheads="1"/>
          </p:cNvSpPr>
          <p:nvPr/>
        </p:nvSpPr>
        <p:spPr bwMode="auto">
          <a:xfrm>
            <a:off x="6430963" y="4075113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Detectors</a:t>
            </a:r>
          </a:p>
        </p:txBody>
      </p:sp>
      <p:sp>
        <p:nvSpPr>
          <p:cNvPr id="53259" name="TextBox 48"/>
          <p:cNvSpPr txBox="1">
            <a:spLocks noChangeArrowheads="1"/>
          </p:cNvSpPr>
          <p:nvPr/>
        </p:nvSpPr>
        <p:spPr bwMode="auto">
          <a:xfrm>
            <a:off x="6426200" y="3368675"/>
            <a:ext cx="63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Foils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7225507" y="5572919"/>
            <a:ext cx="234950" cy="5032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V="1">
            <a:off x="7110413" y="4800600"/>
            <a:ext cx="750887" cy="257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6799263" y="2246313"/>
            <a:ext cx="603250" cy="200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" name="Group 65"/>
          <p:cNvGrpSpPr/>
          <p:nvPr/>
        </p:nvGrpSpPr>
        <p:grpSpPr>
          <a:xfrm>
            <a:off x="4622798" y="4588676"/>
            <a:ext cx="1109135" cy="673357"/>
            <a:chOff x="4622798" y="4588676"/>
            <a:chExt cx="1109135" cy="673357"/>
          </a:xfrm>
          <a:solidFill>
            <a:srgbClr val="FFFFFF"/>
          </a:solidFill>
          <a:effectLst/>
        </p:grpSpPr>
        <p:sp>
          <p:nvSpPr>
            <p:cNvPr id="64" name="Regular Pentagon 63"/>
            <p:cNvSpPr/>
            <p:nvPr/>
          </p:nvSpPr>
          <p:spPr>
            <a:xfrm>
              <a:off x="4622798" y="4588676"/>
              <a:ext cx="1109135" cy="309292"/>
            </a:xfrm>
            <a:prstGeom prst="pentagon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22798" y="4813300"/>
              <a:ext cx="1109135" cy="448733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>
            <a:off x="7254875" y="2833688"/>
            <a:ext cx="390525" cy="1873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>
            <a:off x="6978650" y="3552825"/>
            <a:ext cx="742950" cy="2952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0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7587456" y="3899694"/>
            <a:ext cx="33338" cy="6667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4279900" y="1003300"/>
            <a:ext cx="4559300" cy="533876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35388" y="5707063"/>
            <a:ext cx="1289050" cy="839787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430213" y="5641975"/>
            <a:ext cx="4594225" cy="841375"/>
            <a:chOff x="10126133" y="2697128"/>
            <a:chExt cx="2960926" cy="541373"/>
          </a:xfrm>
        </p:grpSpPr>
        <p:pic>
          <p:nvPicPr>
            <p:cNvPr id="53273" name="Picture 22" descr="dim_total_assemble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26133" y="2697128"/>
              <a:ext cx="2960926" cy="54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2256281" y="2697128"/>
              <a:ext cx="830778" cy="541373"/>
            </a:xfrm>
            <a:prstGeom prst="ellipse">
              <a:avLst/>
            </a:prstGeom>
            <a:noFill/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5" name="Left Brace 114"/>
          <p:cNvSpPr>
            <a:spLocks/>
          </p:cNvSpPr>
          <p:nvPr/>
        </p:nvSpPr>
        <p:spPr bwMode="auto">
          <a:xfrm>
            <a:off x="5956300" y="2649538"/>
            <a:ext cx="454025" cy="2668587"/>
          </a:xfrm>
          <a:prstGeom prst="leftBrace">
            <a:avLst>
              <a:gd name="adj1" fmla="val 832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3271" name="Rectangle 10"/>
          <p:cNvSpPr>
            <a:spLocks noChangeArrowheads="1"/>
          </p:cNvSpPr>
          <p:nvPr/>
        </p:nvSpPr>
        <p:spPr bwMode="auto">
          <a:xfrm>
            <a:off x="6530975" y="6345238"/>
            <a:ext cx="2717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900" i="0">
                <a:solidFill>
                  <a:srgbClr val="0000FF"/>
                </a:solidFill>
              </a:rPr>
              <a:t>R. Perez et al., Florida International University</a:t>
            </a:r>
            <a:endParaRPr lang="en-US" sz="900"/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5C42990-334A-4246-92B1-6F50FCD484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Acquisition Will Be Upgraded to Support Increased Data Load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Extension of pulse length to 5 seconds increases the data load considerably, and steps have been taken to bring down the data transfer time.</a:t>
            </a:r>
          </a:p>
          <a:p>
            <a:pPr lvl="1"/>
            <a:r>
              <a:rPr lang="en-US" smtClean="0"/>
              <a:t>Network upgrades</a:t>
            </a:r>
          </a:p>
          <a:p>
            <a:pPr lvl="1"/>
            <a:r>
              <a:rPr lang="en-US" smtClean="0"/>
              <a:t>Elimination of CAMAC</a:t>
            </a:r>
          </a:p>
          <a:p>
            <a:r>
              <a:rPr lang="en-US" smtClean="0"/>
              <a:t>Expected times:</a:t>
            </a:r>
          </a:p>
          <a:p>
            <a:pPr lvl="1"/>
            <a:r>
              <a:rPr lang="en-US" smtClean="0"/>
              <a:t>3.5 minutes for MDS+ physics data. </a:t>
            </a:r>
          </a:p>
          <a:p>
            <a:pPr lvl="1"/>
            <a:r>
              <a:rPr lang="en-US" smtClean="0"/>
              <a:t>5 minutes for EPICS engineering data (mostly NB, MG, and rectifier signals)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5C42990-334A-4246-92B1-6F50FCD484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 from Panel – 1-4 of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Compare and contrast the MAST and NSTX-U capabilities and </a:t>
            </a:r>
            <a:r>
              <a:rPr lang="en-US" sz="2000" dirty="0" smtClean="0"/>
              <a:t>plans</a:t>
            </a:r>
            <a:endParaRPr lang="en-US" sz="2000" dirty="0" smtClean="0"/>
          </a:p>
          <a:p>
            <a:pPr lvl="1"/>
            <a:r>
              <a:rPr lang="en-US" sz="1800" dirty="0" smtClean="0"/>
              <a:t>What are the complementary research objectives?</a:t>
            </a:r>
          </a:p>
          <a:p>
            <a:pPr lvl="1"/>
            <a:r>
              <a:rPr lang="en-US" sz="1800" dirty="0" smtClean="0"/>
              <a:t>What sorts of plans for joint experiments exist?</a:t>
            </a:r>
          </a:p>
          <a:p>
            <a:pPr lvl="1"/>
            <a:r>
              <a:rPr lang="en-US" sz="1800" dirty="0" smtClean="0"/>
              <a:t>What are possibilities for confirmatory experiments?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0000"/>
                </a:solidFill>
              </a:rPr>
              <a:t>Addressed by J. Menard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More detail is desired on the attempt to get to steady state without a CS.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to you envision developing the transition from CHI to HHFW to NBCD? </a:t>
            </a:r>
          </a:p>
          <a:p>
            <a:pPr lvl="1" indent="-225425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How do things fit together to inform FNSF after the end of 5-year plan? 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R. Raman covered first question in his presentation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Informing FNSF: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What are your priorities that are for the upgrades included in the base program? Addressed by J. Menard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Please provide the FTEs for scientific staff, including collaborators</a:t>
            </a:r>
          </a:p>
          <a:p>
            <a:pPr lvl="1" indent="-225425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Addressed by M. Ono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8FF"/>
                </a:solidFill>
              </a:rPr>
              <a:t>NSTX-U and MAST-U share common mission elements with complementary physics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48200" y="3733800"/>
            <a:ext cx="4419600" cy="2743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/>
          <a:lstStyle/>
          <a:p>
            <a:pPr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• MHD studies near no-wall limit at low </a:t>
            </a:r>
            <a:r>
              <a:rPr lang="en-US" sz="1600" b="0" i="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*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• BES, high-res Thomson for NTM, boundary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• EBW electron heating and CD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• High co-NBI CD fraction + BS for high </a:t>
            </a:r>
            <a:r>
              <a:rPr lang="en-US" sz="1600" b="0" i="0" dirty="0" err="1">
                <a:solidFill>
                  <a:srgbClr val="FF0000"/>
                </a:solidFill>
                <a:latin typeface="Helvetica Neue" pitchFamily="-128" charset="0"/>
              </a:rPr>
              <a:t>f</a:t>
            </a:r>
            <a:r>
              <a:rPr lang="en-US" sz="1600" b="0" i="0" baseline="-25000" dirty="0" err="1">
                <a:solidFill>
                  <a:srgbClr val="FF0000"/>
                </a:solidFill>
                <a:latin typeface="Helvetica Neue" pitchFamily="-128" charset="0"/>
              </a:rPr>
              <a:t>NI</a:t>
            </a:r>
            <a:endParaRPr lang="en-US" sz="1600" b="0" i="0" baseline="-25000" dirty="0">
              <a:solidFill>
                <a:srgbClr val="FF0000"/>
              </a:solidFill>
              <a:latin typeface="Helvetica Neue" pitchFamily="-12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• Merging-compression, EBW </a:t>
            </a: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for </a:t>
            </a: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  <a:sym typeface="Wingdings" pitchFamily="2" charset="2"/>
              </a:rPr>
              <a:t>ramp-up</a:t>
            </a:r>
            <a:endParaRPr lang="en-US" sz="1600" b="0" i="0" dirty="0">
              <a:solidFill>
                <a:srgbClr val="FF0000"/>
              </a:solidFill>
              <a:latin typeface="Helvetica Neue" pitchFamily="-128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latin typeface="Helvetica Neue" pitchFamily="-128" charset="0"/>
              </a:rPr>
              <a:t>Divertor</a:t>
            </a: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latin typeface="Helvetica Neue" pitchFamily="-128" charset="0"/>
              </a:rPr>
              <a:t>cryo</a:t>
            </a: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-panels for </a:t>
            </a: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D pumping</a:t>
            </a:r>
            <a:endParaRPr lang="en-US" sz="1600" b="0" i="0" dirty="0">
              <a:solidFill>
                <a:srgbClr val="FF0000"/>
              </a:solidFill>
              <a:latin typeface="Helvetica Neue" pitchFamily="-128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 </a:t>
            </a:r>
            <a:r>
              <a:rPr lang="en-US" sz="1600" b="0" i="0" dirty="0">
                <a:solidFill>
                  <a:srgbClr val="FF0000"/>
                </a:solidFill>
              </a:rPr>
              <a:t>Long line-length </a:t>
            </a:r>
            <a:r>
              <a:rPr lang="en-US" sz="1600" b="0" i="0" dirty="0" smtClean="0">
                <a:solidFill>
                  <a:srgbClr val="FF0000"/>
                </a:solidFill>
              </a:rPr>
              <a:t>Super-X </a:t>
            </a:r>
            <a:r>
              <a:rPr lang="en-US" sz="1600" b="0" i="0" dirty="0" err="1" smtClean="0">
                <a:solidFill>
                  <a:srgbClr val="FF0000"/>
                </a:solidFill>
              </a:rPr>
              <a:t>divertor</a:t>
            </a:r>
            <a:r>
              <a:rPr lang="en-US" sz="1600" b="0" i="0" dirty="0" smtClean="0">
                <a:solidFill>
                  <a:srgbClr val="FF0000"/>
                </a:solidFill>
              </a:rPr>
              <a:t>, detachment</a:t>
            </a:r>
            <a:endParaRPr lang="en-US" sz="1600" b="0" i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>
                <a:solidFill>
                  <a:srgbClr val="FF0000"/>
                </a:solidFill>
              </a:rPr>
              <a:t> Vertically-shifted off-axis </a:t>
            </a:r>
            <a:r>
              <a:rPr lang="en-US" sz="1600" b="0" i="0" dirty="0" smtClean="0">
                <a:solidFill>
                  <a:srgbClr val="FF0000"/>
                </a:solidFill>
              </a:rPr>
              <a:t>co-NBI</a:t>
            </a:r>
          </a:p>
          <a:p>
            <a:pPr marL="115888" indent="-115888"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Graphite PFCs</a:t>
            </a:r>
            <a:endParaRPr lang="en-US" sz="1600" b="0" i="0" dirty="0">
              <a:solidFill>
                <a:srgbClr val="FF0000"/>
              </a:solidFill>
              <a:latin typeface="Helvetica Neue" pitchFamily="-12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" y="3733800"/>
            <a:ext cx="4419600" cy="2743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/>
          <a:lstStyle/>
          <a:p>
            <a:pPr marL="115888" indent="-115888"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• High </a:t>
            </a:r>
            <a:r>
              <a:rPr lang="en-US" sz="1600" b="0" i="0" dirty="0">
                <a:solidFill>
                  <a:srgbClr val="3333FF"/>
                </a:solidFill>
                <a:latin typeface="Symbol" pitchFamily="18" charset="2"/>
              </a:rPr>
              <a:t>b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 up to ideal-wall limit </a:t>
            </a:r>
            <a:r>
              <a:rPr lang="en-US" sz="1600" b="0" i="0" dirty="0">
                <a:latin typeface="Helvetica Neue" pitchFamily="-128" charset="0"/>
              </a:rPr>
              <a:t>at low </a:t>
            </a:r>
            <a:r>
              <a:rPr lang="en-US" sz="1600" b="0" i="0" dirty="0">
                <a:latin typeface="Symbol" pitchFamily="18" charset="2"/>
              </a:rPr>
              <a:t>n</a:t>
            </a:r>
            <a:r>
              <a:rPr lang="en-US" sz="1600" b="0" i="0" dirty="0">
                <a:latin typeface="Helvetica Neue" pitchFamily="-128" charset="0"/>
              </a:rPr>
              <a:t>*</a:t>
            </a:r>
          </a:p>
          <a:p>
            <a:pPr marL="115888" indent="-115888" eaLnBrk="1" hangingPunct="1">
              <a:lnSpc>
                <a:spcPct val="120000"/>
              </a:lnSpc>
            </a:pP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• BES, high-k, </a:t>
            </a:r>
            <a:r>
              <a:rPr lang="en-US" sz="1600" b="0" i="0" dirty="0" err="1" smtClean="0">
                <a:solidFill>
                  <a:srgbClr val="3333FF"/>
                </a:solidFill>
                <a:latin typeface="Helvetica Neue" pitchFamily="-128" charset="0"/>
              </a:rPr>
              <a:t>polarimetry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 for e 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&amp; </a:t>
            </a:r>
            <a:r>
              <a:rPr lang="en-US" sz="1600" b="0" i="0" dirty="0" err="1">
                <a:solidFill>
                  <a:srgbClr val="3333FF"/>
                </a:solidFill>
                <a:latin typeface="Helvetica Neue" pitchFamily="-128" charset="0"/>
              </a:rPr>
              <a:t>i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-transport</a:t>
            </a:r>
          </a:p>
          <a:p>
            <a:pPr marL="115888" indent="-115888"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• HHFW electron heating and CD</a:t>
            </a:r>
          </a:p>
          <a:p>
            <a:pPr marL="115888" indent="-115888"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• High </a:t>
            </a:r>
            <a:r>
              <a:rPr lang="en-US" sz="1600" b="0" i="0" dirty="0" err="1">
                <a:solidFill>
                  <a:srgbClr val="3333FF"/>
                </a:solidFill>
                <a:latin typeface="Helvetica Neue" pitchFamily="-128" charset="0"/>
              </a:rPr>
              <a:t>f</a:t>
            </a:r>
            <a:r>
              <a:rPr lang="en-US" sz="1600" b="0" i="0" baseline="-25000" dirty="0" err="1">
                <a:solidFill>
                  <a:srgbClr val="3333FF"/>
                </a:solidFill>
                <a:latin typeface="Helvetica Neue" pitchFamily="-128" charset="0"/>
              </a:rPr>
              <a:t>BS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 + co-NBI for high </a:t>
            </a:r>
            <a:r>
              <a:rPr lang="en-US" sz="1600" b="0" i="0" dirty="0" err="1">
                <a:solidFill>
                  <a:srgbClr val="3333FF"/>
                </a:solidFill>
                <a:latin typeface="Helvetica Neue" pitchFamily="-128" charset="0"/>
              </a:rPr>
              <a:t>f</a:t>
            </a:r>
            <a:r>
              <a:rPr lang="en-US" sz="1600" b="0" i="0" baseline="-25000" dirty="0" err="1">
                <a:solidFill>
                  <a:srgbClr val="3333FF"/>
                </a:solidFill>
                <a:latin typeface="Helvetica Neue" pitchFamily="-128" charset="0"/>
              </a:rPr>
              <a:t>NI</a:t>
            </a:r>
            <a:endParaRPr lang="en-US" sz="1600" b="0" i="0" baseline="-25000" dirty="0">
              <a:solidFill>
                <a:srgbClr val="3333FF"/>
              </a:solidFill>
              <a:latin typeface="Helvetica Neue" pitchFamily="-128" charset="0"/>
            </a:endParaRPr>
          </a:p>
          <a:p>
            <a:pPr marL="115888" indent="-115888" eaLnBrk="1" hangingPunct="1">
              <a:lnSpc>
                <a:spcPct val="120000"/>
              </a:lnSpc>
            </a:pP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• 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CHI/</a:t>
            </a:r>
            <a:r>
              <a:rPr lang="en-US" sz="1600" b="0" i="0" dirty="0" smtClean="0">
                <a:latin typeface="Helvetica Neue" pitchFamily="-128" charset="0"/>
              </a:rPr>
              <a:t>plasma </a:t>
            </a:r>
            <a:r>
              <a:rPr lang="en-US" sz="1600" b="0" i="0" dirty="0">
                <a:latin typeface="Helvetica Neue" pitchFamily="-128" charset="0"/>
              </a:rPr>
              <a:t>gun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, 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ECH, HHFW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, </a:t>
            </a:r>
            <a:r>
              <a:rPr lang="en-US" sz="1600" b="0" i="0" dirty="0">
                <a:latin typeface="Helvetica Neue" pitchFamily="-128" charset="0"/>
              </a:rPr>
              <a:t>NBI </a:t>
            </a:r>
            <a:r>
              <a:rPr lang="en-US" sz="1600" b="0" i="0" dirty="0" smtClean="0">
                <a:latin typeface="Helvetica Neue" pitchFamily="-128" charset="0"/>
                <a:sym typeface="Wingdings" pitchFamily="2" charset="2"/>
              </a:rPr>
              <a:t>ramp-up</a:t>
            </a:r>
            <a:endParaRPr lang="en-US" sz="1600" b="0" i="0" dirty="0">
              <a:latin typeface="Helvetica Neue" pitchFamily="-128" charset="0"/>
            </a:endParaRPr>
          </a:p>
          <a:p>
            <a:pPr marL="115888" indent="-115888"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 err="1" smtClean="0">
                <a:solidFill>
                  <a:srgbClr val="3333FF"/>
                </a:solidFill>
                <a:latin typeface="Helvetica Neue" pitchFamily="-128" charset="0"/>
              </a:rPr>
              <a:t>LiTER+paced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 ELMs for ion control (until </a:t>
            </a:r>
            <a:r>
              <a:rPr lang="en-US" sz="1600" b="0" i="0" dirty="0" err="1" smtClean="0">
                <a:solidFill>
                  <a:srgbClr val="3333FF"/>
                </a:solidFill>
                <a:latin typeface="Helvetica Neue" pitchFamily="-128" charset="0"/>
              </a:rPr>
              <a:t>cryo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)</a:t>
            </a:r>
            <a:endParaRPr lang="en-US" sz="1600" b="0" i="0" dirty="0">
              <a:solidFill>
                <a:srgbClr val="3333FF"/>
              </a:solidFill>
              <a:latin typeface="Helvetica Neue" pitchFamily="-128" charset="0"/>
            </a:endParaRPr>
          </a:p>
          <a:p>
            <a:pPr marL="115888" indent="-115888"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 smtClean="0">
                <a:solidFill>
                  <a:srgbClr val="061EFF"/>
                </a:solidFill>
                <a:latin typeface="Helvetica Neue" pitchFamily="-128" charset="0"/>
              </a:rPr>
              <a:t>Snowflake, detachment, Li vapor shielding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 </a:t>
            </a:r>
            <a:endParaRPr lang="en-US" sz="1600" b="0" i="0" dirty="0">
              <a:solidFill>
                <a:srgbClr val="3333FF"/>
              </a:solidFill>
              <a:latin typeface="Helvetica Neue" pitchFamily="-128" charset="0"/>
            </a:endParaRPr>
          </a:p>
          <a:p>
            <a:pPr marL="115888" indent="-115888"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 smtClean="0">
                <a:latin typeface="Helvetica Neue" pitchFamily="-128" charset="0"/>
              </a:rPr>
              <a:t>J(r</a:t>
            </a:r>
            <a:r>
              <a:rPr lang="en-US" sz="1600" b="0" i="0" dirty="0">
                <a:latin typeface="Helvetica Neue" pitchFamily="-128" charset="0"/>
              </a:rPr>
              <a:t>) control via large </a:t>
            </a:r>
            <a:r>
              <a:rPr lang="en-US" sz="1600" b="0" i="0" dirty="0" err="1">
                <a:latin typeface="Helvetica Neue" pitchFamily="-128" charset="0"/>
              </a:rPr>
              <a:t>R</a:t>
            </a:r>
            <a:r>
              <a:rPr lang="en-US" sz="1600" b="0" i="0" baseline="-25000" dirty="0" err="1">
                <a:latin typeface="Helvetica Neue" pitchFamily="-128" charset="0"/>
              </a:rPr>
              <a:t>tan</a:t>
            </a:r>
            <a:r>
              <a:rPr lang="en-US" sz="1600" b="0" i="0" dirty="0">
                <a:latin typeface="Helvetica Neue" pitchFamily="-128" charset="0"/>
              </a:rPr>
              <a:t> </a:t>
            </a:r>
            <a:r>
              <a:rPr lang="en-US" sz="1600" b="0" i="0" dirty="0" smtClean="0">
                <a:latin typeface="Helvetica Neue" pitchFamily="-128" charset="0"/>
              </a:rPr>
              <a:t>co-NBI</a:t>
            </a:r>
          </a:p>
          <a:p>
            <a:pPr marL="115888" indent="-115888" eaLnBrk="1" hangingPunct="1">
              <a:lnSpc>
                <a:spcPct val="120000"/>
              </a:lnSpc>
              <a:buFontTx/>
              <a:buChar char="•"/>
            </a:pPr>
            <a:r>
              <a:rPr lang="en-US" sz="1600" b="0" i="0" dirty="0" smtClean="0">
                <a:latin typeface="Helvetica Neue" pitchFamily="-128" charset="0"/>
              </a:rPr>
              <a:t>Long-term: transition to high-Z + flowing LM</a:t>
            </a:r>
            <a:endParaRPr lang="en-US" sz="1600" b="0" i="0" dirty="0">
              <a:latin typeface="Helvetica Neue" pitchFamily="-12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2006600" cy="223837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264400" y="3200400"/>
            <a:ext cx="156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0">
                <a:solidFill>
                  <a:srgbClr val="FF0000"/>
                </a:solidFill>
              </a:rPr>
              <a:t>MAST-U</a:t>
            </a:r>
          </a:p>
        </p:txBody>
      </p:sp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3" y="1066800"/>
            <a:ext cx="213270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7455" y="3214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0">
                <a:solidFill>
                  <a:srgbClr val="061EFF"/>
                </a:solidFill>
              </a:rPr>
              <a:t>NSTX-U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09800" y="1905000"/>
            <a:ext cx="4724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111125" indent="-111125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Establish knowledge-base for an ST-based FNSF</a:t>
            </a:r>
          </a:p>
          <a:p>
            <a:pPr marL="111125" indent="-111125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Extend physics understanding of </a:t>
            </a:r>
            <a:r>
              <a:rPr lang="en-US" sz="1800" i="0" dirty="0" err="1">
                <a:solidFill>
                  <a:schemeClr val="tx1"/>
                </a:solidFill>
                <a:latin typeface="Arial Narrow" pitchFamily="34" charset="0"/>
              </a:rPr>
              <a:t>tokamak</a:t>
            </a: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, ITER</a:t>
            </a:r>
          </a:p>
          <a:p>
            <a:pPr marL="111125" indent="-111125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Develop innovative PMI solutions for next-steps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14478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u="sng" dirty="0" smtClean="0">
                <a:solidFill>
                  <a:schemeClr val="tx1"/>
                </a:solidFill>
              </a:rPr>
              <a:t>Mission elements:</a:t>
            </a:r>
            <a:endParaRPr lang="en-US" sz="1600" i="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4724400" y="3962400"/>
            <a:ext cx="4267200" cy="838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eaLnBrk="1" hangingPunct="1">
              <a:spcBef>
                <a:spcPct val="20000"/>
              </a:spcBef>
              <a:buFont typeface="Arial" pitchFamily="34" charset="0"/>
              <a:buChar char="•"/>
              <a:tabLst>
                <a:tab pos="174625" algn="l"/>
              </a:tabLst>
            </a:pPr>
            <a:r>
              <a:rPr lang="en-US" sz="1600" i="0" dirty="0" smtClean="0">
                <a:solidFill>
                  <a:srgbClr val="FF0000"/>
                </a:solidFill>
                <a:latin typeface="Helvetica Neue" pitchFamily="-128" charset="0"/>
              </a:rPr>
              <a:t>Far </a:t>
            </a:r>
            <a:r>
              <a:rPr lang="en-US" sz="1600" i="0" dirty="0">
                <a:solidFill>
                  <a:srgbClr val="FF0000"/>
                </a:solidFill>
                <a:latin typeface="Helvetica Neue" pitchFamily="-128" charset="0"/>
              </a:rPr>
              <a:t>conducting </a:t>
            </a:r>
            <a:r>
              <a:rPr lang="en-US" sz="1600" i="0" dirty="0" smtClean="0">
                <a:solidFill>
                  <a:srgbClr val="FF0000"/>
                </a:solidFill>
                <a:latin typeface="Helvetica Neue" pitchFamily="-128" charset="0"/>
              </a:rPr>
              <a:t>wall</a:t>
            </a:r>
            <a:endParaRPr lang="en-US" sz="1600" i="0" dirty="0">
              <a:solidFill>
                <a:srgbClr val="FF0000"/>
              </a:solidFill>
              <a:latin typeface="Helvetica Neue" pitchFamily="-128" charset="0"/>
            </a:endParaRPr>
          </a:p>
          <a:p>
            <a:pPr marL="115888" indent="-115888" eaLnBrk="1" hangingPunct="1">
              <a:buFont typeface="Arial" pitchFamily="34" charset="0"/>
              <a:buChar char="•"/>
              <a:tabLst>
                <a:tab pos="174625" algn="l"/>
              </a:tabLst>
            </a:pP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Mid + </a:t>
            </a:r>
            <a:r>
              <a:rPr lang="en-US" sz="1600" b="0" i="0" dirty="0">
                <a:solidFill>
                  <a:srgbClr val="FF0000"/>
                </a:solidFill>
                <a:latin typeface="Helvetica Neue" pitchFamily="-128" charset="0"/>
              </a:rPr>
              <a:t>off-mid-plane </a:t>
            </a: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EF/RMP coils (MAST-U may not have off-</a:t>
            </a:r>
            <a:r>
              <a:rPr lang="en-US" sz="1600" b="0" i="0" dirty="0" err="1" smtClean="0">
                <a:solidFill>
                  <a:srgbClr val="FF0000"/>
                </a:solidFill>
                <a:latin typeface="Helvetica Neue" pitchFamily="-128" charset="0"/>
              </a:rPr>
              <a:t>midplane</a:t>
            </a:r>
            <a:r>
              <a:rPr lang="en-US" sz="1600" b="0" i="0" dirty="0" smtClean="0">
                <a:solidFill>
                  <a:srgbClr val="FF0000"/>
                </a:solidFill>
                <a:latin typeface="Helvetica Neue" pitchFamily="-128" charset="0"/>
              </a:rPr>
              <a:t> coils – TBD)</a:t>
            </a:r>
            <a:endParaRPr lang="en-US" sz="1600" b="0" i="0" dirty="0">
              <a:solidFill>
                <a:srgbClr val="FF0000"/>
              </a:solidFill>
              <a:latin typeface="Helvetica Neue" pitchFamily="-128" charset="0"/>
            </a:endParaRPr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152400" y="3962400"/>
            <a:ext cx="4343400" cy="838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3333FF"/>
                </a:solidFill>
                <a:latin typeface="Helvetica Neue" pitchFamily="-128" charset="0"/>
              </a:rPr>
              <a:t>Conformal close-fitting </a:t>
            </a:r>
            <a:r>
              <a:rPr lang="en-US" sz="1600" i="0" dirty="0">
                <a:solidFill>
                  <a:srgbClr val="3333FF"/>
                </a:solidFill>
                <a:latin typeface="Helvetica Neue" pitchFamily="-128" charset="0"/>
              </a:rPr>
              <a:t>Cu plates</a:t>
            </a:r>
          </a:p>
          <a:p>
            <a:pPr marL="115888" indent="-115888" eaLnBrk="1" hangingPunct="1">
              <a:buFont typeface="Arial" pitchFamily="34" charset="0"/>
              <a:buChar char="•"/>
            </a:pP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Mid-plane 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coils for RMP and </a:t>
            </a:r>
            <a:r>
              <a:rPr lang="en-US" sz="1600" i="0" dirty="0" smtClean="0">
                <a:solidFill>
                  <a:srgbClr val="3333FF"/>
                </a:solidFill>
                <a:latin typeface="Helvetica Neue" pitchFamily="-128" charset="0"/>
              </a:rPr>
              <a:t>active </a:t>
            </a:r>
            <a:r>
              <a:rPr lang="en-US" sz="1600" i="0" dirty="0">
                <a:solidFill>
                  <a:srgbClr val="3333FF"/>
                </a:solidFill>
                <a:latin typeface="Helvetica Neue" pitchFamily="-128" charset="0"/>
              </a:rPr>
              <a:t>RWM/EF control</a:t>
            </a:r>
            <a:r>
              <a:rPr lang="en-US" sz="1600" b="0" i="0" dirty="0">
                <a:solidFill>
                  <a:srgbClr val="3333FF"/>
                </a:solidFill>
                <a:latin typeface="Helvetica Neue" pitchFamily="-128" charset="0"/>
              </a:rPr>
              <a:t> </a:t>
            </a:r>
            <a:r>
              <a:rPr lang="en-US" sz="1600" b="0" i="0" dirty="0" smtClean="0">
                <a:solidFill>
                  <a:srgbClr val="3333FF"/>
                </a:solidFill>
                <a:latin typeface="Helvetica Neue" pitchFamily="-128" charset="0"/>
              </a:rPr>
              <a:t>(unless/until NCC)</a:t>
            </a:r>
            <a:endParaRPr lang="en-US" sz="1600" b="0" i="0" dirty="0">
              <a:solidFill>
                <a:srgbClr val="3333FF"/>
              </a:solidFill>
              <a:latin typeface="Helvetica Neue" pitchFamily="-128" charset="0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28FF"/>
                </a:solidFill>
              </a:rPr>
              <a:t>NSTX-U </a:t>
            </a:r>
            <a:r>
              <a:rPr lang="en-US" sz="2400" b="1" i="0" dirty="0">
                <a:solidFill>
                  <a:srgbClr val="0028FF"/>
                </a:solidFill>
              </a:rPr>
              <a:t>and </a:t>
            </a:r>
            <a:r>
              <a:rPr lang="en-US" sz="2400" b="1" i="0" dirty="0" smtClean="0">
                <a:solidFill>
                  <a:srgbClr val="0028FF"/>
                </a:solidFill>
              </a:rPr>
              <a:t>MAST-U devices have similar current and </a:t>
            </a:r>
            <a:r>
              <a:rPr lang="en-US" sz="2400" b="1" i="0" dirty="0">
                <a:solidFill>
                  <a:srgbClr val="0028FF"/>
                </a:solidFill>
              </a:rPr>
              <a:t>field </a:t>
            </a:r>
            <a:r>
              <a:rPr lang="en-US" sz="2400" b="1" i="0" dirty="0" smtClean="0">
                <a:solidFill>
                  <a:srgbClr val="0028FF"/>
                </a:solidFill>
              </a:rPr>
              <a:t>capability goals, but target complementary scenarios</a:t>
            </a:r>
            <a:endParaRPr lang="en-US" sz="2400" b="1" i="0" dirty="0">
              <a:solidFill>
                <a:srgbClr val="0028FF"/>
              </a:solidFill>
            </a:endParaRP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5485810" y="990499"/>
            <a:ext cx="2667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</a:rPr>
              <a:t>MAST </a:t>
            </a:r>
            <a:r>
              <a:rPr lang="en-US" sz="2400" b="0" i="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b="0" i="0" dirty="0">
                <a:solidFill>
                  <a:srgbClr val="FF0000"/>
                </a:solidFill>
              </a:rPr>
              <a:t>MAST-U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1034766" y="990499"/>
            <a:ext cx="2622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61EFF"/>
                </a:solidFill>
              </a:rPr>
              <a:t>NSTX </a:t>
            </a:r>
            <a:r>
              <a:rPr lang="en-US" sz="2400" b="0" i="0" dirty="0">
                <a:solidFill>
                  <a:srgbClr val="061EFF"/>
                </a:solidFill>
                <a:sym typeface="Wingdings" pitchFamily="2" charset="2"/>
              </a:rPr>
              <a:t> </a:t>
            </a:r>
            <a:r>
              <a:rPr lang="en-US" sz="2400" b="0" i="0" dirty="0">
                <a:solidFill>
                  <a:srgbClr val="061EFF"/>
                </a:solidFill>
              </a:rPr>
              <a:t>NSTX-U</a:t>
            </a:r>
          </a:p>
        </p:txBody>
      </p:sp>
      <p:sp>
        <p:nvSpPr>
          <p:cNvPr id="19544" name="Text Box 88"/>
          <p:cNvSpPr txBox="1">
            <a:spLocks noChangeArrowheads="1"/>
          </p:cNvSpPr>
          <p:nvPr/>
        </p:nvSpPr>
        <p:spPr bwMode="auto">
          <a:xfrm>
            <a:off x="152400" y="1513582"/>
            <a:ext cx="4343400" cy="1077218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defTabSz="804863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061EFF"/>
                </a:solidFill>
              </a:rPr>
              <a:t>I</a:t>
            </a:r>
            <a:r>
              <a:rPr lang="en-US" sz="1600" b="0" i="0" baseline="-25000" dirty="0">
                <a:solidFill>
                  <a:srgbClr val="061EFF"/>
                </a:solidFill>
              </a:rPr>
              <a:t>P		</a:t>
            </a:r>
            <a:r>
              <a:rPr lang="en-US" sz="1600" b="0" i="0" dirty="0">
                <a:solidFill>
                  <a:srgbClr val="061EFF"/>
                </a:solidFill>
              </a:rPr>
              <a:t>= 1MA (1.4MA max) </a:t>
            </a: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 2MA</a:t>
            </a:r>
          </a:p>
          <a:p>
            <a:pPr marL="174625" indent="-174625" defTabSz="804863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B</a:t>
            </a:r>
            <a:r>
              <a:rPr lang="en-US" sz="1600" b="0" i="0" baseline="-25000" dirty="0">
                <a:solidFill>
                  <a:srgbClr val="061EFF"/>
                </a:solidFill>
                <a:sym typeface="Wingdings" pitchFamily="2" charset="2"/>
              </a:rPr>
              <a:t>T		</a:t>
            </a: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= 0.55  1T</a:t>
            </a:r>
          </a:p>
          <a:p>
            <a:pPr marL="174625" indent="-174625" defTabSz="804863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 </a:t>
            </a:r>
            <a:r>
              <a:rPr lang="en-US" sz="1600" b="0" i="0" dirty="0" err="1">
                <a:solidFill>
                  <a:srgbClr val="061EFF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1600" b="0" i="0" baseline="-25000" dirty="0" err="1">
                <a:solidFill>
                  <a:srgbClr val="061EFF"/>
                </a:solidFill>
                <a:sym typeface="Wingdings" pitchFamily="2" charset="2"/>
              </a:rPr>
              <a:t>pulse</a:t>
            </a:r>
            <a:r>
              <a:rPr lang="en-US" sz="1600" b="0" i="0" baseline="-25000" dirty="0">
                <a:solidFill>
                  <a:srgbClr val="061EFF"/>
                </a:solidFill>
                <a:sym typeface="Wingdings" pitchFamily="2" charset="2"/>
              </a:rPr>
              <a:t>	</a:t>
            </a: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= 1s  5s</a:t>
            </a:r>
          </a:p>
          <a:p>
            <a:pPr marL="174625" indent="-174625" defTabSz="804863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P</a:t>
            </a:r>
            <a:r>
              <a:rPr lang="en-US" sz="1600" b="0" i="0" baseline="-25000" dirty="0">
                <a:solidFill>
                  <a:srgbClr val="061EFF"/>
                </a:solidFill>
                <a:sym typeface="Wingdings" pitchFamily="2" charset="2"/>
              </a:rPr>
              <a:t>NBI</a:t>
            </a: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	= 5</a:t>
            </a:r>
            <a:r>
              <a:rPr lang="en-US" sz="1600" b="0" i="0" dirty="0" smtClean="0">
                <a:solidFill>
                  <a:srgbClr val="061EFF"/>
                </a:solidFill>
                <a:sym typeface="Wingdings" pitchFamily="2" charset="2"/>
              </a:rPr>
              <a:t>, 7.5MW </a:t>
            </a:r>
            <a:r>
              <a:rPr lang="en-US" sz="1600" b="0" i="0" dirty="0">
                <a:solidFill>
                  <a:srgbClr val="061EFF"/>
                </a:solidFill>
                <a:sym typeface="Wingdings" pitchFamily="2" charset="2"/>
              </a:rPr>
              <a:t> 10,15MW (5s,1.5s)</a:t>
            </a:r>
            <a:endParaRPr lang="en-US" sz="1600" b="0" i="0" dirty="0">
              <a:solidFill>
                <a:srgbClr val="061EFF"/>
              </a:solidFill>
            </a:endParaRPr>
          </a:p>
        </p:txBody>
      </p:sp>
      <p:sp>
        <p:nvSpPr>
          <p:cNvPr id="19545" name="Text Box 89"/>
          <p:cNvSpPr txBox="1">
            <a:spLocks noChangeArrowheads="1"/>
          </p:cNvSpPr>
          <p:nvPr/>
        </p:nvSpPr>
        <p:spPr bwMode="auto">
          <a:xfrm>
            <a:off x="4724400" y="1513582"/>
            <a:ext cx="4267200" cy="1077218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FF0000"/>
                </a:solidFill>
              </a:rPr>
              <a:t>I</a:t>
            </a:r>
            <a:r>
              <a:rPr lang="en-US" sz="1600" b="0" i="0" baseline="-25000" dirty="0">
                <a:solidFill>
                  <a:srgbClr val="FF0000"/>
                </a:solidFill>
              </a:rPr>
              <a:t>P		</a:t>
            </a:r>
            <a:r>
              <a:rPr lang="en-US" sz="1600" b="0" i="0" dirty="0">
                <a:solidFill>
                  <a:srgbClr val="FF0000"/>
                </a:solidFill>
              </a:rPr>
              <a:t>= 1MA (1.2MA max) </a:t>
            </a: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 2MA</a:t>
            </a:r>
          </a:p>
          <a:p>
            <a:pPr marL="174625" indent="-174625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en-US" sz="1600" b="0" i="0" baseline="-25000" dirty="0">
                <a:solidFill>
                  <a:srgbClr val="FF0000"/>
                </a:solidFill>
                <a:sym typeface="Wingdings" pitchFamily="2" charset="2"/>
              </a:rPr>
              <a:t>T		</a:t>
            </a: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= 0.55  0.84T</a:t>
            </a:r>
          </a:p>
          <a:p>
            <a:pPr marL="174625" indent="-174625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b="0" i="0" dirty="0" err="1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1600" b="0" i="0" baseline="-25000" dirty="0" err="1">
                <a:solidFill>
                  <a:srgbClr val="FF0000"/>
                </a:solidFill>
                <a:sym typeface="Wingdings" pitchFamily="2" charset="2"/>
              </a:rPr>
              <a:t>pulse</a:t>
            </a:r>
            <a:r>
              <a:rPr lang="en-US" sz="1600" b="0" i="0" baseline="-25000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= 1s  4s</a:t>
            </a:r>
          </a:p>
          <a:p>
            <a:pPr marL="174625" indent="-174625">
              <a:buFontTx/>
              <a:buChar char="•"/>
              <a:tabLst>
                <a:tab pos="511175" algn="l"/>
              </a:tabLst>
            </a:pP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sz="1600" b="0" i="0" baseline="-25000" dirty="0">
                <a:solidFill>
                  <a:srgbClr val="FF0000"/>
                </a:solidFill>
                <a:sym typeface="Wingdings" pitchFamily="2" charset="2"/>
              </a:rPr>
              <a:t>NBI</a:t>
            </a:r>
            <a:r>
              <a:rPr lang="en-US" sz="1600" b="0" i="0" dirty="0">
                <a:solidFill>
                  <a:srgbClr val="FF0000"/>
                </a:solidFill>
                <a:sym typeface="Wingdings" pitchFamily="2" charset="2"/>
              </a:rPr>
              <a:t>	= 5MW  7.5MW (4s) (Phase 1)</a:t>
            </a:r>
            <a:endParaRPr lang="en-US" sz="1600" b="0" i="0" dirty="0">
              <a:solidFill>
                <a:srgbClr val="FF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2588669"/>
            <a:ext cx="8839200" cy="5847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ym typeface="Wingdings" pitchFamily="2" charset="2"/>
              </a:rPr>
              <a:t>NSTX-U </a:t>
            </a:r>
            <a:r>
              <a:rPr lang="en-US" sz="1600" i="0" dirty="0">
                <a:sym typeface="Wingdings" pitchFamily="2" charset="2"/>
              </a:rPr>
              <a:t>will have </a:t>
            </a:r>
            <a:r>
              <a:rPr lang="en-US" sz="1600" i="0" dirty="0" smtClean="0">
                <a:sym typeface="Wingdings" pitchFamily="2" charset="2"/>
              </a:rPr>
              <a:t>leading </a:t>
            </a:r>
            <a:r>
              <a:rPr lang="en-US" sz="1600" i="0" dirty="0">
                <a:sym typeface="Wingdings" pitchFamily="2" charset="2"/>
              </a:rPr>
              <a:t>PMI </a:t>
            </a:r>
            <a:r>
              <a:rPr lang="en-US" sz="1600" i="0" dirty="0" smtClean="0">
                <a:sym typeface="Wingdings" pitchFamily="2" charset="2"/>
              </a:rPr>
              <a:t>capability: ITER-level </a:t>
            </a:r>
            <a:r>
              <a:rPr lang="en-US" sz="1600" i="0" dirty="0">
                <a:sym typeface="Wingdings" pitchFamily="2" charset="2"/>
              </a:rPr>
              <a:t>P/R, P/S up to 24MW/m, </a:t>
            </a:r>
            <a:r>
              <a:rPr lang="en-US" sz="1600" i="0" dirty="0" smtClean="0">
                <a:sym typeface="Wingdings" pitchFamily="2" charset="2"/>
              </a:rPr>
              <a:t>0.5MW/m</a:t>
            </a:r>
            <a:r>
              <a:rPr lang="en-US" sz="1600" i="0" baseline="30000" dirty="0" smtClean="0"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  </a:t>
            </a:r>
          </a:p>
          <a:p>
            <a:pPr algn="ctr"/>
            <a:r>
              <a:rPr lang="en-US" sz="1600" i="0" dirty="0" smtClean="0">
                <a:sym typeface="Wingdings" pitchFamily="2" charset="2"/>
              </a:rPr>
              <a:t>from 15+6=21MW NBI+FW vs. MAST-U 7.5MW</a:t>
            </a:r>
            <a:endParaRPr lang="en-US" sz="1600" i="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4800600"/>
            <a:ext cx="8839200" cy="1524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169863" marR="0" lvl="1" indent="-1698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Impact on elongation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and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beta</a:t>
            </a:r>
          </a:p>
          <a:p>
            <a:pPr marL="341313" marR="0" lvl="2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NSTX-U: w/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wall-stabilization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k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= 2.5-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3,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Symbol" pitchFamily="18" charset="2"/>
                <a:sym typeface="Symbol" pitchFamily="18" charset="2"/>
              </a:rPr>
              <a:t>b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N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= 4.5-6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BS</a:t>
            </a:r>
            <a:r>
              <a:rPr kumimoji="0" lang="en-US" sz="1400" i="0" u="none" strike="noStrike" kern="0" cap="none" spc="0" normalizeH="0" baseline="-2500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= 60-80%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access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lower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l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i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 higher 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61EFF"/>
              </a:solidFill>
              <a:effectLst/>
              <a:uLnTx/>
              <a:uFillTx/>
              <a:latin typeface="Symbol" pitchFamily="18" charset="2"/>
              <a:sym typeface="Symbol" pitchFamily="18" charset="2"/>
            </a:endParaRPr>
          </a:p>
          <a:p>
            <a:pPr marL="341313" marR="0" lvl="2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MAST-U: w/o wall stabilization 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k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= 2-2.5,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b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= 3-4.5 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</a:t>
            </a:r>
            <a:r>
              <a:rPr kumimoji="0" lang="en-US" sz="140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BS</a:t>
            </a:r>
            <a:r>
              <a:rPr kumimoji="0" lang="en-US" sz="140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= 30-50%</a:t>
            </a:r>
          </a:p>
          <a:p>
            <a:pPr marL="169863" marR="0" lvl="1" indent="-16986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100% non-inductive sustainment</a:t>
            </a:r>
          </a:p>
          <a:p>
            <a:pPr marL="341313" marR="0" lvl="2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NSTX-U: Moderate-to-high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f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GW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= 0.4-1.0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20-40% NBI-CD 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61EFF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J(r) controllability challenging?</a:t>
            </a:r>
          </a:p>
          <a:p>
            <a:pPr marL="341313" marR="0" lvl="2" indent="-1714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MAST-U: Low to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moderate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f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GW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= 0.25-0.5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50-75% NBI-CD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AE, low-n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kink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 stability problematic?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4305" y="3581400"/>
            <a:ext cx="91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i="0" kern="0" dirty="0" smtClean="0">
                <a:solidFill>
                  <a:schemeClr val="tx1"/>
                </a:solidFill>
              </a:rPr>
              <a:t>Passive structure + MHD control </a:t>
            </a:r>
            <a:r>
              <a:rPr lang="en-US" sz="1800" i="0" kern="0" dirty="0" smtClean="0">
                <a:solidFill>
                  <a:schemeClr val="tx1"/>
                </a:solidFill>
              </a:rPr>
              <a:t>differences motivate complementary scenarios:</a:t>
            </a:r>
            <a:endParaRPr lang="en-US" sz="18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GB" sz="2400" dirty="0" smtClean="0"/>
              <a:t>NSTX-U researchers will be playing </a:t>
            </a:r>
            <a:br>
              <a:rPr lang="en-GB" sz="2400" dirty="0" smtClean="0"/>
            </a:br>
            <a:r>
              <a:rPr lang="en-GB" sz="2400" dirty="0" smtClean="0"/>
              <a:t>active role in MAST 2013 run </a:t>
            </a:r>
            <a:r>
              <a:rPr lang="en-GB" sz="2400" dirty="0" smtClean="0"/>
              <a:t>campaign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763000" cy="1143000"/>
          </a:xfrm>
        </p:spPr>
        <p:txBody>
          <a:bodyPr/>
          <a:lstStyle/>
          <a:p>
            <a:r>
              <a:rPr lang="en-US" sz="2000" dirty="0" smtClean="0"/>
              <a:t>Thanks to MAST team for strong outreach/</a:t>
            </a:r>
            <a:r>
              <a:rPr lang="en-US" sz="2000" dirty="0" err="1" smtClean="0"/>
              <a:t>accomodation</a:t>
            </a:r>
            <a:r>
              <a:rPr lang="en-US" sz="2000" dirty="0" smtClean="0"/>
              <a:t> to NSTX team</a:t>
            </a:r>
          </a:p>
          <a:p>
            <a:r>
              <a:rPr lang="en-US" sz="2000" dirty="0" smtClean="0"/>
              <a:t>Gary </a:t>
            </a:r>
            <a:r>
              <a:rPr lang="en-US" sz="2000" dirty="0" smtClean="0"/>
              <a:t>Taylor </a:t>
            </a:r>
            <a:r>
              <a:rPr lang="en-US" sz="2000" dirty="0" smtClean="0"/>
              <a:t>a</a:t>
            </a:r>
            <a:r>
              <a:rPr lang="en-US" sz="2000" dirty="0" smtClean="0"/>
              <a:t>ssisting</a:t>
            </a:r>
            <a:r>
              <a:rPr lang="en-US" sz="2000" dirty="0" smtClean="0"/>
              <a:t> coordination of </a:t>
            </a:r>
            <a:r>
              <a:rPr lang="en-US" sz="2000" dirty="0" smtClean="0"/>
              <a:t>NSTX collaboration on </a:t>
            </a:r>
            <a:r>
              <a:rPr lang="en-US" sz="2000" dirty="0" smtClean="0"/>
              <a:t>MAST</a:t>
            </a:r>
          </a:p>
          <a:p>
            <a:r>
              <a:rPr lang="en-US" sz="2000" dirty="0" smtClean="0"/>
              <a:t>Experiments to start very soon - will benefit MAST/MAST-U and NSTX-U</a:t>
            </a:r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7897813" cy="32766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58497"/>
                <a:gridCol w="4764452"/>
                <a:gridCol w="1874864"/>
              </a:tblGrid>
              <a:tr h="67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Title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Person in charge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063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FPP-001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Time-resolved measurements of DD fusion products using proton detector &amp; neutron camera/fission chamber during short timescale MHD activity &amp; NBI blips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D. Darrow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Cecconello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0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FPP-006</a:t>
                      </a:r>
                    </a:p>
                  </a:txBody>
                  <a:tcPr marL="91456" marR="9145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Identification &amp; study of TAE avalanches</a:t>
                      </a:r>
                    </a:p>
                  </a:txBody>
                  <a:tcPr marL="91456" marR="9145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E. Fredrickson</a:t>
                      </a:r>
                    </a:p>
                  </a:txBody>
                  <a:tcPr marL="91456" marR="91456"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+mn-lt"/>
                        </a:rPr>
                        <a:t>MHD-011</a:t>
                      </a:r>
                    </a:p>
                  </a:txBody>
                  <a:tcPr marL="91443" marR="91443" marT="45722" marB="4572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 of I</a:t>
                      </a:r>
                      <a:r>
                        <a:rPr lang="en-GB" sz="1400" b="0" kern="1200" spc="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400" b="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0" kern="1200" spc="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GB" sz="1400" b="0" kern="1200" spc="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400" b="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pedestal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Diallo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TC-014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0" dirty="0" smtClean="0">
                          <a:latin typeface="+mn-lt"/>
                          <a:cs typeface="Arial" pitchFamily="34" charset="0"/>
                        </a:rPr>
                        <a:t>Measure </a:t>
                      </a:r>
                      <a:r>
                        <a:rPr lang="en-GB" sz="1400" b="0" dirty="0" err="1" smtClean="0">
                          <a:latin typeface="+mn-lt"/>
                          <a:cs typeface="Arial" pitchFamily="34" charset="0"/>
                        </a:rPr>
                        <a:t>perturbative</a:t>
                      </a:r>
                      <a:r>
                        <a:rPr lang="en-GB" sz="1400" b="0" dirty="0" smtClean="0">
                          <a:latin typeface="+mn-lt"/>
                          <a:cs typeface="Arial" pitchFamily="34" charset="0"/>
                        </a:rPr>
                        <a:t> particle transport in MAST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TC-011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Momentum transport</a:t>
                      </a: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W.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Guttenfelder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2" marB="4572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67D0F-B99D-4C2A-ADD9-961458C7A021}" type="slidenum">
              <a:rPr kumimoji="0" 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019800"/>
            <a:ext cx="891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0000"/>
                </a:solidFill>
              </a:rPr>
              <a:t>NSTX-U will accommodate MAST researchers during MAST-U outage</a:t>
            </a:r>
            <a:endParaRPr lang="en-US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Expected joint research, confirmatory experiments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962400"/>
            <a:ext cx="5791200" cy="2514600"/>
          </a:xfrm>
        </p:spPr>
        <p:txBody>
          <a:bodyPr/>
          <a:lstStyle/>
          <a:p>
            <a:r>
              <a:rPr lang="en-US" dirty="0" smtClean="0"/>
              <a:t>Physics &amp; impact of fast-ion instabilities</a:t>
            </a:r>
            <a:endParaRPr lang="en-US" dirty="0" smtClean="0"/>
          </a:p>
          <a:p>
            <a:pPr lvl="1"/>
            <a:r>
              <a:rPr lang="en-US" dirty="0" smtClean="0"/>
              <a:t>Chirping/bursting </a:t>
            </a:r>
            <a:r>
              <a:rPr lang="en-US" dirty="0" smtClean="0"/>
              <a:t>TAE/EPM </a:t>
            </a:r>
            <a:r>
              <a:rPr lang="en-US" dirty="0" smtClean="0"/>
              <a:t>modes</a:t>
            </a:r>
            <a:endParaRPr lang="en-US" dirty="0" smtClean="0"/>
          </a:p>
          <a:p>
            <a:pPr lvl="1"/>
            <a:r>
              <a:rPr lang="en-US" dirty="0" smtClean="0"/>
              <a:t>EP-induced </a:t>
            </a:r>
            <a:r>
              <a:rPr lang="en-US" dirty="0" smtClean="0"/>
              <a:t>modes</a:t>
            </a:r>
          </a:p>
          <a:p>
            <a:pPr lvl="1"/>
            <a:r>
              <a:rPr lang="en-US" dirty="0" smtClean="0"/>
              <a:t>Exploitation </a:t>
            </a:r>
            <a:r>
              <a:rPr lang="en-US" dirty="0" smtClean="0"/>
              <a:t>of active MHD spectroscopy (AE antenna) in ST </a:t>
            </a:r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Fast-ion transport from *AE critical issue for NBI-CD in NSTX-U, MAST-U, FNSF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162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114800"/>
            <a:ext cx="68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solidFill>
                  <a:srgbClr val="0000FF"/>
                </a:solidFill>
                <a:latin typeface="Calibri" pitchFamily="34" charset="0"/>
              </a:rPr>
              <a:t>MAST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756216" cy="29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52800" y="990600"/>
            <a:ext cx="548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Underlying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 of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collisionality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scaling of thermal 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</a:rPr>
              <a:t>confinement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8975" marR="0" lvl="1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NSTX + MAST observation of 1/</a:t>
            </a:r>
            <a:r>
              <a:rPr lang="en-US" sz="2000" b="0" i="0" kern="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 scaling of confinement confirmed scaling as ST trend rather than device-specific trend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688975" marR="0" lvl="1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Confinement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scaling 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ritical issue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for projecting to next-step STs – data from  both devices will be essential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185446"/>
            <a:ext cx="684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0" dirty="0">
                <a:solidFill>
                  <a:srgbClr val="0000FF"/>
                </a:solidFill>
                <a:latin typeface="Calibri" pitchFamily="34" charset="0"/>
              </a:rPr>
              <a:t>MAST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Expect substantial joint research on advanced </a:t>
            </a:r>
            <a:r>
              <a:rPr lang="en-US" sz="2400" dirty="0" err="1" smtClean="0">
                <a:solidFill>
                  <a:srgbClr val="0000FF"/>
                </a:solidFill>
              </a:rPr>
              <a:t>divertors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213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MAST-U</a:t>
            </a:r>
            <a:r>
              <a:rPr lang="en-US" sz="2400" dirty="0" smtClean="0">
                <a:solidFill>
                  <a:srgbClr val="FF0000"/>
                </a:solidFill>
              </a:rPr>
              <a:t>: Super-X + </a:t>
            </a:r>
            <a:r>
              <a:rPr lang="en-US" sz="2400" dirty="0" err="1" smtClean="0">
                <a:solidFill>
                  <a:srgbClr val="FF0000"/>
                </a:solidFill>
              </a:rPr>
              <a:t>cryos</a:t>
            </a:r>
            <a:r>
              <a:rPr lang="en-US" sz="2400" dirty="0" smtClean="0">
                <a:solidFill>
                  <a:srgbClr val="FF0000"/>
                </a:solidFill>
              </a:rPr>
              <a:t>           NSTX-U</a:t>
            </a:r>
            <a:r>
              <a:rPr lang="en-US" sz="2400" dirty="0" smtClean="0">
                <a:solidFill>
                  <a:srgbClr val="FF0000"/>
                </a:solidFill>
              </a:rPr>
              <a:t>: snowflake + </a:t>
            </a:r>
            <a:r>
              <a:rPr lang="en-US" sz="2400" dirty="0" smtClean="0">
                <a:solidFill>
                  <a:srgbClr val="FF0000"/>
                </a:solidFill>
              </a:rPr>
              <a:t>lithium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00050" lvl="1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Both will access </a:t>
            </a:r>
            <a:r>
              <a:rPr lang="en-US" sz="2000" dirty="0" smtClean="0"/>
              <a:t>high </a:t>
            </a:r>
            <a:r>
              <a:rPr lang="en-US" sz="2000" dirty="0" smtClean="0"/>
              <a:t>flux expansion, variation of </a:t>
            </a:r>
            <a:r>
              <a:rPr lang="en-US" sz="2000" dirty="0" smtClean="0"/>
              <a:t>line-length, </a:t>
            </a:r>
            <a:r>
              <a:rPr lang="en-US" sz="2000" dirty="0" smtClean="0"/>
              <a:t>pumping</a:t>
            </a:r>
          </a:p>
          <a:p>
            <a:pPr marL="400050" lvl="1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Complementary:  open vs. closed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, different pumping techniques</a:t>
            </a:r>
          </a:p>
          <a:p>
            <a:pPr marL="400050" lvl="1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Both will require </a:t>
            </a:r>
            <a:r>
              <a:rPr lang="en-US" sz="2000" dirty="0" smtClean="0"/>
              <a:t>advanced boundary </a:t>
            </a:r>
            <a:r>
              <a:rPr lang="en-US" sz="2000" dirty="0" smtClean="0"/>
              <a:t>control</a:t>
            </a:r>
          </a:p>
          <a:p>
            <a:pPr marL="854075" lvl="2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</a:t>
            </a:r>
            <a:r>
              <a:rPr lang="en-US" sz="1800" dirty="0" smtClean="0"/>
              <a:t>xample</a:t>
            </a:r>
            <a:r>
              <a:rPr lang="en-US" sz="1800" dirty="0" smtClean="0"/>
              <a:t>: control of multiple </a:t>
            </a:r>
            <a:r>
              <a:rPr lang="en-US" sz="1800" dirty="0" smtClean="0"/>
              <a:t>X-points/flux expansion</a:t>
            </a:r>
          </a:p>
          <a:p>
            <a:pPr marL="400050" lvl="1" indent="-1714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Divertor</a:t>
            </a:r>
            <a:r>
              <a:rPr lang="en-US" sz="2000" dirty="0" smtClean="0"/>
              <a:t> requirements and optimization are critical issues for FNSF</a:t>
            </a:r>
            <a:endParaRPr lang="en-US" sz="2000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1066800"/>
            <a:ext cx="4343400" cy="2336800"/>
            <a:chOff x="4419600" y="1143000"/>
            <a:chExt cx="4114800" cy="2184781"/>
          </a:xfrm>
        </p:grpSpPr>
        <p:pic>
          <p:nvPicPr>
            <p:cNvPr id="82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543110"/>
              <a:ext cx="3733800" cy="178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Box 15"/>
            <p:cNvSpPr txBox="1">
              <a:spLocks noChangeArrowheads="1"/>
            </p:cNvSpPr>
            <p:nvPr/>
          </p:nvSpPr>
          <p:spPr bwMode="auto">
            <a:xfrm>
              <a:off x="5562600" y="1143000"/>
              <a:ext cx="1681311" cy="37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0">
                  <a:solidFill>
                    <a:srgbClr val="0000FF"/>
                  </a:solidFill>
                  <a:latin typeface="Calibri" pitchFamily="34" charset="0"/>
                </a:rPr>
                <a:t>MAST Upgrade</a:t>
              </a:r>
            </a:p>
          </p:txBody>
        </p:sp>
        <p:sp>
          <p:nvSpPr>
            <p:cNvPr id="8206" name="Text Box 35"/>
            <p:cNvSpPr txBox="1">
              <a:spLocks noChangeArrowheads="1"/>
            </p:cNvSpPr>
            <p:nvPr/>
          </p:nvSpPr>
          <p:spPr bwMode="auto">
            <a:xfrm>
              <a:off x="4452923" y="1543110"/>
              <a:ext cx="1871677" cy="172653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i="0">
                  <a:latin typeface="Calibri" pitchFamily="34" charset="0"/>
                </a:rPr>
                <a:t>Conventional</a:t>
              </a:r>
            </a:p>
          </p:txBody>
        </p:sp>
        <p:sp>
          <p:nvSpPr>
            <p:cNvPr id="8207" name="Text Box 36"/>
            <p:cNvSpPr txBox="1">
              <a:spLocks noChangeArrowheads="1"/>
            </p:cNvSpPr>
            <p:nvPr/>
          </p:nvSpPr>
          <p:spPr bwMode="auto">
            <a:xfrm>
              <a:off x="6324600" y="1543110"/>
              <a:ext cx="2209800" cy="172653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i="0">
                  <a:latin typeface="Calibri" pitchFamily="34" charset="0"/>
                </a:rPr>
                <a:t>Super-X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117600"/>
            <a:ext cx="3733800" cy="2343150"/>
            <a:chOff x="609600" y="1162110"/>
            <a:chExt cx="3352800" cy="2038290"/>
          </a:xfrm>
        </p:grpSpPr>
        <p:pic>
          <p:nvPicPr>
            <p:cNvPr id="819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0125" y="1905000"/>
              <a:ext cx="1692275" cy="12954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8200" name="Text Box 35"/>
            <p:cNvSpPr txBox="1">
              <a:spLocks noChangeArrowheads="1"/>
            </p:cNvSpPr>
            <p:nvPr/>
          </p:nvSpPr>
          <p:spPr bwMode="auto">
            <a:xfrm>
              <a:off x="1214793" y="1619310"/>
              <a:ext cx="761286" cy="16064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i="0">
                  <a:latin typeface="Calibri" pitchFamily="34" charset="0"/>
                </a:rPr>
                <a:t>Conventional</a:t>
              </a:r>
            </a:p>
          </p:txBody>
        </p:sp>
        <p:sp>
          <p:nvSpPr>
            <p:cNvPr id="8201" name="Text Box 36"/>
            <p:cNvSpPr txBox="1">
              <a:spLocks noChangeArrowheads="1"/>
            </p:cNvSpPr>
            <p:nvPr/>
          </p:nvSpPr>
          <p:spPr bwMode="auto">
            <a:xfrm>
              <a:off x="2959472" y="1616333"/>
              <a:ext cx="595175" cy="16064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i="0">
                  <a:latin typeface="Calibri" pitchFamily="34" charset="0"/>
                </a:rPr>
                <a:t>Snowflake</a:t>
              </a:r>
            </a:p>
          </p:txBody>
        </p:sp>
        <p:sp>
          <p:nvSpPr>
            <p:cNvPr id="8202" name="TextBox 14"/>
            <p:cNvSpPr txBox="1">
              <a:spLocks noChangeArrowheads="1"/>
            </p:cNvSpPr>
            <p:nvPr/>
          </p:nvSpPr>
          <p:spPr bwMode="auto">
            <a:xfrm>
              <a:off x="914400" y="1162110"/>
              <a:ext cx="3048000" cy="348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0" dirty="0" smtClean="0">
                  <a:solidFill>
                    <a:srgbClr val="0000FF"/>
                  </a:solidFill>
                  <a:latin typeface="Calibri" pitchFamily="34" charset="0"/>
                </a:rPr>
                <a:t>NSTX </a:t>
              </a:r>
              <a:r>
                <a:rPr lang="en-US" sz="2000" b="1" i="0" dirty="0">
                  <a:solidFill>
                    <a:srgbClr val="0000FF"/>
                  </a:solidFill>
                  <a:latin typeface="Calibri" pitchFamily="34" charset="0"/>
                </a:rPr>
                <a:t>Upgrade</a:t>
              </a:r>
            </a:p>
          </p:txBody>
        </p:sp>
        <p:pic>
          <p:nvPicPr>
            <p:cNvPr id="820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1905000"/>
              <a:ext cx="1602402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152400" y="5867400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accent5">
                    <a:lumMod val="50000"/>
                  </a:schemeClr>
                </a:solidFill>
              </a:rPr>
              <a:t>Joint super-X and snowflake research on MAST-U, NSTX-U, DIII-D, TCV recently proposed by H. Wilson (University of York + many others) – unfortunately this proposal was not funded by UK EPSRC</a:t>
            </a:r>
            <a:endParaRPr lang="en-US" sz="1400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140100</TotalTime>
  <Words>4198</Words>
  <Application>Microsoft Office PowerPoint</Application>
  <PresentationFormat>On-screen Show (4:3)</PresentationFormat>
  <Paragraphs>637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1_Blank Presentation</vt:lpstr>
      <vt:lpstr>Slide 1</vt:lpstr>
      <vt:lpstr>Questions from Panel – 1-4 of 7</vt:lpstr>
      <vt:lpstr>Questions from Panel – 5-7 of 7</vt:lpstr>
      <vt:lpstr>Questions from Panel – 1-4 of 7</vt:lpstr>
      <vt:lpstr>NSTX-U and MAST-U share common mission elements with complementary physics capabilities</vt:lpstr>
      <vt:lpstr>Slide 6</vt:lpstr>
      <vt:lpstr>NSTX-U researchers will be playing  active role in MAST 2013 run campaign </vt:lpstr>
      <vt:lpstr>Expected joint research, confirmatory experiments</vt:lpstr>
      <vt:lpstr>Expect substantial joint research on advanced divertors</vt:lpstr>
      <vt:lpstr>Questions from Panel – 1-4 of 7</vt:lpstr>
      <vt:lpstr>Aim to demonstrate and understand integrated non-inductive  start-up and ramp-up for ST-FNSF near end of 5 year plan</vt:lpstr>
      <vt:lpstr>Questions from Panel – 1-4 of 7</vt:lpstr>
      <vt:lpstr>Prioritization of 5 year plan tools with 5YP base funding Ranked according to programmatic impact, cross-TSG linkages, cost</vt:lpstr>
      <vt:lpstr>Questions from Panel – 1-4 of 7</vt:lpstr>
      <vt:lpstr>Slide 15</vt:lpstr>
      <vt:lpstr>Questions from Panel – 5-7 of 7</vt:lpstr>
      <vt:lpstr>NSTX Rep. Rates and NSTX-U TF Limitations</vt:lpstr>
      <vt:lpstr>Other Coils Will Not Be Near As Limiting Solenoid and Vertical Field Coil Already Designed for 1200 s at full capability (24 kA on VF coil).</vt:lpstr>
      <vt:lpstr>Anticipated Pulse Spectrum of NSTX-U Limits the Number of Full Field Long Pulse</vt:lpstr>
      <vt:lpstr>Questions from Panel – 5-7 of 7</vt:lpstr>
      <vt:lpstr>NSTX-U cryo-pumping design based on DIII-D system</vt:lpstr>
      <vt:lpstr>Semi-analytic pumping model used to optimize plenum geometry</vt:lpstr>
      <vt:lpstr>Optimized plenum geometry can pump to low density for conventional and snowflake divertors over a range of ROSP, Ip</vt:lpstr>
      <vt:lpstr>SOLPS calculations confirm optimization approach based on analytic model</vt:lpstr>
      <vt:lpstr>Questions from Panel – 5-7 of 7</vt:lpstr>
      <vt:lpstr>MGI Experiments on NSTX-Upgrade are Primarily For Scientific Purposes</vt:lpstr>
      <vt:lpstr>Two Significant Issues Have Been Identified for NBI+MGI</vt:lpstr>
      <vt:lpstr>Heat load on the divertor cryo-pump during MGI needs assessment</vt:lpstr>
      <vt:lpstr>Slide 29</vt:lpstr>
      <vt:lpstr>Slide 30</vt:lpstr>
      <vt:lpstr>NSTX-U Charged Fusion Products Diagnostic on MAST Provides fusion reactivity profile due to MHD and other phernomena </vt:lpstr>
      <vt:lpstr>Data Acquisition Will Be Upgraded to Support Increased Data Load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13995</cp:revision>
  <cp:lastPrinted>2013-02-17T23:08:05Z</cp:lastPrinted>
  <dcterms:created xsi:type="dcterms:W3CDTF">2003-10-01T16:23:57Z</dcterms:created>
  <dcterms:modified xsi:type="dcterms:W3CDTF">2013-05-22T16:44:36Z</dcterms:modified>
</cp:coreProperties>
</file>