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0" r:id="rId4"/>
    <p:sldId id="267" r:id="rId5"/>
    <p:sldId id="268" r:id="rId6"/>
    <p:sldId id="263" r:id="rId7"/>
    <p:sldId id="257" r:id="rId8"/>
    <p:sldId id="258" r:id="rId9"/>
    <p:sldId id="259" r:id="rId10"/>
    <p:sldId id="260" r:id="rId11"/>
    <p:sldId id="261" r:id="rId12"/>
    <p:sldId id="271" r:id="rId13"/>
    <p:sldId id="266" r:id="rId14"/>
    <p:sldId id="262" r:id="rId15"/>
    <p:sldId id="265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DD066-8BF1-194E-96FE-A58433F5052B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91F0-CE4B-B64C-8EB9-C090DFE73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AC88B-E8D8-4D2F-A553-27C4B41FBF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A9E2-8B9E-D74E-95D7-8B8E64C1132A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0E30-6182-0145-B785-5A80BBFF53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3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1" name="Picture 19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2" name="Text Box 199"/>
          <p:cNvSpPr txBox="1">
            <a:spLocks noChangeArrowheads="1"/>
          </p:cNvSpPr>
          <p:nvPr userDrawn="1"/>
        </p:nvSpPr>
        <p:spPr bwMode="auto">
          <a:xfrm>
            <a:off x="273049" y="6635750"/>
            <a:ext cx="875297" cy="2769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NSTX</a:t>
            </a:r>
          </a:p>
        </p:txBody>
      </p:sp>
      <p:sp>
        <p:nvSpPr>
          <p:cNvPr id="13" name="Rectangle 206"/>
          <p:cNvSpPr>
            <a:spLocks noChangeArrowheads="1"/>
          </p:cNvSpPr>
          <p:nvPr userDrawn="1"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NSTX Physics Meeting 4/18/11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" name="Rectangle 207"/>
          <p:cNvSpPr txBox="1">
            <a:spLocks noChangeArrowheads="1"/>
          </p:cNvSpPr>
          <p:nvPr userDrawn="1"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1" charset="-128"/>
              </a:defRPr>
            </a:lvl1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DB656-21AA-4823-9224-9CC34113504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1" charset="-128"/>
              <a:cs typeface="+mn-cs"/>
            </a:endParaRPr>
          </a:p>
        </p:txBody>
      </p:sp>
      <p:sp>
        <p:nvSpPr>
          <p:cNvPr id="15" name="Rectangle 208"/>
          <p:cNvSpPr>
            <a:spLocks noChangeArrowheads="1"/>
          </p:cNvSpPr>
          <p:nvPr userDrawn="1"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925" y="92868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Measurement of Li thickness on Mo tiles by Rutherford Back Scattering of alpha particles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9438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Dennis Mueller, Lane  </a:t>
            </a:r>
            <a:r>
              <a:rPr lang="en-US" sz="2400" dirty="0" err="1" smtClean="0">
                <a:solidFill>
                  <a:schemeClr val="tx1"/>
                </a:solidFill>
              </a:rPr>
              <a:t>Roquemore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(PPPL)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Priya</a:t>
            </a:r>
            <a:r>
              <a:rPr lang="en-US" sz="2400" dirty="0" smtClean="0">
                <a:solidFill>
                  <a:schemeClr val="tx1"/>
                </a:solidFill>
              </a:rPr>
              <a:t> Raman (U of Illinois)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186"/>
            <a:ext cx="9144000" cy="8255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5" name="Text Box 152"/>
          <p:cNvSpPr txBox="1">
            <a:spLocks noChangeArrowheads="1"/>
          </p:cNvSpPr>
          <p:nvPr/>
        </p:nvSpPr>
        <p:spPr bwMode="auto">
          <a:xfrm>
            <a:off x="76200" y="2003412"/>
            <a:ext cx="1333500" cy="4648953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Colorado </a:t>
            </a: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Sch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</a:rPr>
              <a:t>INL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153"/>
          <p:cNvSpPr txBox="1">
            <a:spLocks noChangeArrowheads="1"/>
          </p:cNvSpPr>
          <p:nvPr/>
        </p:nvSpPr>
        <p:spPr bwMode="auto">
          <a:xfrm>
            <a:off x="7772400" y="2047862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charset="0"/>
                <a:cs typeface="Arial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Quebec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28800" y="5286375"/>
            <a:ext cx="5715000" cy="1107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Aft>
                <a:spcPts val="600"/>
              </a:spcAft>
              <a:buFontTx/>
              <a:buNone/>
            </a:pPr>
            <a:r>
              <a:rPr lang="en-US" sz="2000" dirty="0"/>
              <a:t> </a:t>
            </a:r>
          </a:p>
          <a:p>
            <a:pPr algn="ctr">
              <a:lnSpc>
                <a:spcPct val="70000"/>
              </a:lnSpc>
              <a:spcAft>
                <a:spcPts val="600"/>
              </a:spcAft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NSTX Physics Meeting</a:t>
            </a:r>
          </a:p>
          <a:p>
            <a:pPr algn="ctr">
              <a:lnSpc>
                <a:spcPct val="70000"/>
              </a:lnSpc>
              <a:spcAft>
                <a:spcPts val="600"/>
              </a:spcAft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April 18, 2011</a:t>
            </a:r>
            <a:endParaRPr lang="en-US" sz="20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Aft>
                <a:spcPts val="600"/>
              </a:spcAft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PPPL, Princeton, NJ</a:t>
            </a:r>
            <a:endParaRPr lang="en-US" sz="20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5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 on Mo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Peak count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thickness plot for different angles </a:t>
            </a:r>
            <a:endParaRPr lang="en-US" sz="26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143000" y="1676400"/>
          <a:ext cx="6934199" cy="4343399"/>
        </p:xfrm>
        <a:graphic>
          <a:graphicData uri="http://schemas.openxmlformats.org/presentationml/2006/ole">
            <p:oleObj spid="_x0000_s12290" name="Graph" r:id="rId4" imgW="3925800" imgH="3003840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LiOC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on Mo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Max moly energy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thickness plot for different angles 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08" y="1417638"/>
            <a:ext cx="8229600" cy="4525963"/>
          </a:xfrm>
        </p:spPr>
        <p:txBody>
          <a:bodyPr/>
          <a:lstStyle/>
          <a:p>
            <a:r>
              <a:rPr lang="en-US" dirty="0" smtClean="0"/>
              <a:t>Atomic ratio LI:O:C = 90:5:5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38200" y="1600200"/>
          <a:ext cx="7848600" cy="4419599"/>
        </p:xfrm>
        <a:graphic>
          <a:graphicData uri="http://schemas.openxmlformats.org/presentationml/2006/ole">
            <p:oleObj spid="_x0000_s14338" name="Graph" r:id="rId4" imgW="3925800" imgH="3003840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94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Could be used to measure Fe on graphite lower limit of </a:t>
            </a:r>
            <a:r>
              <a:rPr lang="en-US" sz="3200" smtClean="0"/>
              <a:t>thickness is </a:t>
            </a:r>
            <a:r>
              <a:rPr lang="en-US" sz="3200" dirty="0" smtClean="0"/>
              <a:t>about 1 nm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4250"/>
            <a:ext cx="904875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Orient source and detector to  point towards graphite</a:t>
            </a:r>
          </a:p>
          <a:p>
            <a:r>
              <a:rPr lang="en-US" sz="2400" dirty="0" err="1" smtClean="0"/>
              <a:t>Midplane</a:t>
            </a:r>
            <a:r>
              <a:rPr lang="en-US" sz="2400" dirty="0" smtClean="0"/>
              <a:t> probe would  need  long  stroke</a:t>
            </a:r>
          </a:p>
          <a:p>
            <a:r>
              <a:rPr lang="en-US" sz="2400" dirty="0" smtClean="0"/>
              <a:t>A few times during  the run</a:t>
            </a:r>
          </a:p>
          <a:p>
            <a:r>
              <a:rPr lang="en-US" sz="2400" dirty="0" smtClean="0"/>
              <a:t>Manual probe to minimize cost and  </a:t>
            </a:r>
            <a:r>
              <a:rPr lang="en-US" sz="2400" dirty="0" smtClean="0"/>
              <a:t>risk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605" y="928689"/>
            <a:ext cx="6279833" cy="39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81570" y="1960563"/>
            <a:ext cx="3196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 (0.001um)on Carbon</a:t>
            </a:r>
          </a:p>
          <a:p>
            <a:r>
              <a:rPr lang="en-US" sz="2400" dirty="0" smtClean="0"/>
              <a:t>Rate in  Fe peak is ~0.5 counts/hr</a:t>
            </a:r>
          </a:p>
          <a:p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5238750" y="3389312"/>
            <a:ext cx="1016000" cy="587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4081" y="4006334"/>
            <a:ext cx="374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~5e-4 concentration of Fe in 5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C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937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It appears feasible to  measure the thickness of Li on a Mo substrate from 1 to 20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thick (C coating up to about 10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Technically since alpha particles slow down primarily on electrons, it is the areal density of electrons that is measured</a:t>
            </a:r>
          </a:p>
          <a:p>
            <a:r>
              <a:rPr lang="en-US" dirty="0" smtClean="0"/>
              <a:t>If the fraction of C or O exceeds about 10% of Li, the relative  amount  of can be inferred, subject to uncertainties due do resonant nuclear reactions.</a:t>
            </a:r>
          </a:p>
          <a:p>
            <a:r>
              <a:rPr lang="en-US" dirty="0" smtClean="0"/>
              <a:t>Remains to  be done:</a:t>
            </a:r>
          </a:p>
          <a:p>
            <a:pPr lvl="1"/>
            <a:r>
              <a:rPr lang="en-US" dirty="0" smtClean="0"/>
              <a:t>Investigate effects of geometry</a:t>
            </a:r>
          </a:p>
          <a:p>
            <a:pPr lvl="1"/>
            <a:r>
              <a:rPr lang="en-US" dirty="0" smtClean="0"/>
              <a:t>Finalize  source strength and detector  size/shape </a:t>
            </a:r>
          </a:p>
          <a:p>
            <a:pPr lvl="1"/>
            <a:r>
              <a:rPr lang="en-US" dirty="0" smtClean="0"/>
              <a:t>Design collimator</a:t>
            </a:r>
          </a:p>
          <a:p>
            <a:r>
              <a:rPr lang="en-US" dirty="0" smtClean="0"/>
              <a:t>Port for inserting a probe holding the scattering  assembly about 10 cm above the Mo tiles exists and will have a valve.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Thickness of LiO = 1um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9426" y="1230868"/>
            <a:ext cx="601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peak at about 1800 </a:t>
            </a:r>
            <a:r>
              <a:rPr lang="en-US" dirty="0" err="1" smtClean="0"/>
              <a:t>keV</a:t>
            </a:r>
            <a:r>
              <a:rPr lang="en-US" dirty="0" smtClean="0"/>
              <a:t> is due to scattering from O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33. Thickness of C=5um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41.Thickness of LiOC = 15um </a:t>
            </a:r>
            <a:endParaRPr lang="en-US" sz="2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13262" y="1048306"/>
            <a:ext cx="677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Low concentration of  O (5%) is  barely visible at 1900 </a:t>
            </a:r>
            <a:r>
              <a:rPr lang="en-US" dirty="0" err="1" smtClean="0"/>
              <a:t>keV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225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Routine in situ measurement of the thickness  of  coatings  Mo  tiles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227"/>
            <a:ext cx="4863911" cy="37796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Rutherford Back Scattering  of alpha  particles</a:t>
            </a:r>
          </a:p>
          <a:p>
            <a:r>
              <a:rPr lang="en-US" sz="2800" dirty="0" smtClean="0"/>
              <a:t>Am</a:t>
            </a:r>
            <a:r>
              <a:rPr lang="en-US" sz="2800" baseline="30000" dirty="0" smtClean="0"/>
              <a:t>241</a:t>
            </a:r>
            <a:r>
              <a:rPr lang="en-US" sz="2800" dirty="0" smtClean="0"/>
              <a:t> source</a:t>
            </a:r>
          </a:p>
          <a:p>
            <a:r>
              <a:rPr lang="en-US" sz="2800" dirty="0" smtClean="0"/>
              <a:t>Solid state detector</a:t>
            </a:r>
          </a:p>
          <a:p>
            <a:r>
              <a:rPr lang="en-US" sz="2800" dirty="0" smtClean="0"/>
              <a:t>Probe inserted to 10 cm above Mo divertor tiles</a:t>
            </a:r>
          </a:p>
        </p:txBody>
      </p:sp>
      <p:pic>
        <p:nvPicPr>
          <p:cNvPr id="4" name="Picture 3" descr="detect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21111" y="1803227"/>
            <a:ext cx="3358961" cy="3260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794" y="5459187"/>
            <a:ext cx="8278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Desire measurement to be possible at least on a daily basis (few hour counting duration)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2" y="1311194"/>
            <a:ext cx="7010622" cy="414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Simulated alpha particle spectrum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867" y="5459956"/>
            <a:ext cx="796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Energy spectrum  of alpha particles from  Am</a:t>
            </a:r>
            <a:r>
              <a:rPr lang="en-US" baseline="30000" dirty="0" smtClean="0">
                <a:solidFill>
                  <a:srgbClr val="0000FF"/>
                </a:solidFill>
              </a:rPr>
              <a:t>241</a:t>
            </a:r>
            <a:r>
              <a:rPr lang="en-US" dirty="0" smtClean="0">
                <a:solidFill>
                  <a:srgbClr val="0000FF"/>
                </a:solidFill>
              </a:rPr>
              <a:t> source scattered from 0.5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 thick C over Mo tile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SIMNRA simulation </a:t>
            </a:r>
            <a:r>
              <a:rPr lang="en-US" dirty="0" err="1" smtClean="0">
                <a:solidFill>
                  <a:srgbClr val="0000FF"/>
                </a:solidFill>
              </a:rPr>
              <a:t>Matej</a:t>
            </a:r>
            <a:r>
              <a:rPr lang="en-US" dirty="0" smtClean="0">
                <a:solidFill>
                  <a:srgbClr val="0000FF"/>
                </a:solidFill>
              </a:rPr>
              <a:t> Mayer, Max-Planck-</a:t>
            </a:r>
            <a:r>
              <a:rPr lang="en-US" dirty="0" err="1" smtClean="0">
                <a:solidFill>
                  <a:srgbClr val="0000FF"/>
                </a:solidFill>
              </a:rPr>
              <a:t>Institut</a:t>
            </a:r>
            <a:r>
              <a:rPr lang="en-US" dirty="0" smtClean="0">
                <a:solidFill>
                  <a:srgbClr val="0000FF"/>
                </a:solidFill>
              </a:rPr>
              <a:t> fu </a:t>
            </a:r>
            <a:r>
              <a:rPr lang="en-US" dirty="0" err="1" smtClean="0">
                <a:solidFill>
                  <a:srgbClr val="0000FF"/>
                </a:solidFill>
              </a:rPr>
              <a:t>̈r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Plasmaphysik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Garching</a:t>
            </a:r>
            <a:r>
              <a:rPr lang="en-US" dirty="0" smtClean="0">
                <a:solidFill>
                  <a:srgbClr val="0000FF"/>
                </a:solidFill>
              </a:rPr>
              <a:t>, Germany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151" y="3104858"/>
            <a:ext cx="30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Alphas scattered from Mo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6106" y="4496450"/>
            <a:ext cx="281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Alphas scattered from  C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903015" y="3947169"/>
            <a:ext cx="733939" cy="173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925344" y="3544094"/>
            <a:ext cx="1428750" cy="23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18375" y="2373313"/>
            <a:ext cx="200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 edge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of count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Commercially Am</a:t>
            </a:r>
            <a:r>
              <a:rPr lang="en-US" baseline="30000" dirty="0" smtClean="0"/>
              <a:t>241</a:t>
            </a:r>
            <a:r>
              <a:rPr lang="en-US" dirty="0" smtClean="0"/>
              <a:t> sources are available in the </a:t>
            </a:r>
            <a:r>
              <a:rPr lang="en-US" dirty="0" err="1" smtClean="0"/>
              <a:t>mCi</a:t>
            </a:r>
            <a:r>
              <a:rPr lang="en-US" dirty="0" smtClean="0"/>
              <a:t> range. 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 ~ .3 </a:t>
            </a:r>
            <a:r>
              <a:rPr lang="en-US" dirty="0" err="1" smtClean="0"/>
              <a:t>MeV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stopping power for 5 </a:t>
            </a:r>
            <a:r>
              <a:rPr lang="en-US" dirty="0" err="1" smtClean="0"/>
              <a:t>MeV</a:t>
            </a:r>
            <a:r>
              <a:rPr lang="en-US" dirty="0" smtClean="0"/>
              <a:t> alphas in Am is about 300 keV/mg/cm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 cm</a:t>
            </a:r>
            <a:r>
              <a:rPr lang="en-US" baseline="30000" dirty="0" smtClean="0"/>
              <a:t>2</a:t>
            </a:r>
            <a:r>
              <a:rPr lang="en-US" dirty="0" smtClean="0"/>
              <a:t> source with thickness of 1 mg /cm</a:t>
            </a:r>
            <a:r>
              <a:rPr lang="en-US" baseline="30000" dirty="0" smtClean="0"/>
              <a:t>2</a:t>
            </a:r>
            <a:r>
              <a:rPr lang="en-US" dirty="0" smtClean="0"/>
              <a:t> is about 3 </a:t>
            </a:r>
            <a:r>
              <a:rPr lang="en-US" dirty="0" err="1" smtClean="0"/>
              <a:t>mCi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/</a:t>
            </a:r>
            <a:r>
              <a:rPr lang="en-US" dirty="0" err="1" smtClean="0"/>
              <a:t>s</a:t>
            </a:r>
            <a:r>
              <a:rPr lang="en-US" dirty="0" smtClean="0"/>
              <a:t> ~ 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/</a:t>
            </a:r>
            <a:r>
              <a:rPr lang="en-US" dirty="0" err="1" smtClean="0"/>
              <a:t>s</a:t>
            </a:r>
            <a:r>
              <a:rPr lang="en-US" dirty="0" smtClean="0"/>
              <a:t> onto 1 cm</a:t>
            </a:r>
            <a:r>
              <a:rPr lang="en-US" baseline="30000" dirty="0" smtClean="0"/>
              <a:t>2</a:t>
            </a:r>
            <a:r>
              <a:rPr lang="en-US" dirty="0" smtClean="0"/>
              <a:t> at distance of 10 cm</a:t>
            </a:r>
          </a:p>
          <a:p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/d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 = 1.296 (mb/sr)(Z</a:t>
            </a:r>
            <a:r>
              <a:rPr lang="en-US" baseline="-25000" dirty="0" smtClean="0"/>
              <a:t>1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/E</a:t>
            </a:r>
            <a:r>
              <a:rPr lang="en-US" baseline="-25000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[sin</a:t>
            </a:r>
            <a:r>
              <a:rPr lang="en-US" baseline="30000" dirty="0" smtClean="0"/>
              <a:t>-4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/2)-2(M/A)</a:t>
            </a:r>
            <a:r>
              <a:rPr lang="en-US" baseline="30000" dirty="0" smtClean="0"/>
              <a:t>2</a:t>
            </a:r>
            <a:r>
              <a:rPr lang="en-US" dirty="0" smtClean="0"/>
              <a:t>] for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 5 </a:t>
            </a:r>
            <a:r>
              <a:rPr lang="en-US" dirty="0" err="1" smtClean="0"/>
              <a:t>MeV</a:t>
            </a:r>
            <a:r>
              <a:rPr lang="en-US" dirty="0" smtClean="0"/>
              <a:t>, M = 4, A = 96, Z</a:t>
            </a:r>
            <a:r>
              <a:rPr lang="en-US" baseline="-25000" dirty="0" smtClean="0"/>
              <a:t>1</a:t>
            </a:r>
            <a:r>
              <a:rPr lang="en-US" dirty="0" smtClean="0"/>
              <a:t> = 2, Z</a:t>
            </a:r>
            <a:r>
              <a:rPr lang="en-US" baseline="-25000" dirty="0" smtClean="0"/>
              <a:t>2 </a:t>
            </a:r>
            <a:r>
              <a:rPr lang="en-US" dirty="0" smtClean="0"/>
              <a:t>= 42, 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= 160°</a:t>
            </a:r>
          </a:p>
          <a:p>
            <a:pPr lvl="1"/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/d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 = 387 </a:t>
            </a:r>
            <a:r>
              <a:rPr lang="en-US" dirty="0" err="1" smtClean="0"/>
              <a:t>mb/sr</a:t>
            </a:r>
            <a:endParaRPr lang="en-US" dirty="0" smtClean="0"/>
          </a:p>
          <a:p>
            <a:r>
              <a:rPr lang="en-US" dirty="0" smtClean="0"/>
              <a:t>Stopping power for 5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in Mo is  368 keV/mg/cm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keV</a:t>
            </a:r>
            <a:r>
              <a:rPr lang="en-US" dirty="0" smtClean="0"/>
              <a:t> in 0.27 mg/cm</a:t>
            </a:r>
            <a:r>
              <a:rPr lang="en-US" baseline="30000" dirty="0" smtClean="0"/>
              <a:t>2  </a:t>
            </a:r>
            <a:r>
              <a:rPr lang="en-US" dirty="0" smtClean="0"/>
              <a:t> 6.022e23 atoms/96g =&gt; 100 </a:t>
            </a:r>
            <a:r>
              <a:rPr lang="en-US" dirty="0" err="1" smtClean="0"/>
              <a:t>keV</a:t>
            </a:r>
            <a:r>
              <a:rPr lang="en-US" dirty="0" smtClean="0"/>
              <a:t> in 1.69e20atoms/cm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387 (mb/sr)10</a:t>
            </a:r>
            <a:r>
              <a:rPr lang="en-US" baseline="30000" dirty="0" smtClean="0"/>
              <a:t>-27</a:t>
            </a:r>
            <a:r>
              <a:rPr lang="en-US" dirty="0" smtClean="0"/>
              <a:t>(cm</a:t>
            </a:r>
            <a:r>
              <a:rPr lang="en-US" baseline="30000" dirty="0" smtClean="0"/>
              <a:t>2</a:t>
            </a:r>
            <a:r>
              <a:rPr lang="en-US" dirty="0" smtClean="0"/>
              <a:t>/mb) 0.1sr 1.69e20 (/cm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6.54e-5 fraction scattered into 0.1sr/100 </a:t>
            </a:r>
            <a:r>
              <a:rPr lang="en-US" dirty="0" err="1" smtClean="0"/>
              <a:t>keV</a:t>
            </a:r>
            <a:endParaRPr lang="en-US" baseline="30000" dirty="0" smtClean="0"/>
          </a:p>
          <a:p>
            <a:r>
              <a:rPr lang="en-US" dirty="0" smtClean="0"/>
              <a:t>Scattered </a:t>
            </a:r>
            <a:r>
              <a:rPr lang="en-US" dirty="0" smtClean="0">
                <a:latin typeface="Symbol" charset="2"/>
                <a:cs typeface="Symbol" charset="2"/>
              </a:rPr>
              <a:t>a </a:t>
            </a:r>
            <a:r>
              <a:rPr lang="en-US" dirty="0" smtClean="0"/>
              <a:t>from Mo would be ~5/s in a 100 </a:t>
            </a:r>
            <a:r>
              <a:rPr lang="en-US" dirty="0" err="1" smtClean="0"/>
              <a:t>keV</a:t>
            </a:r>
            <a:r>
              <a:rPr lang="en-US" dirty="0" smtClean="0"/>
              <a:t> wide bin for a 1 cm</a:t>
            </a:r>
            <a:r>
              <a:rPr lang="en-US" baseline="30000" dirty="0" smtClean="0"/>
              <a:t>2</a:t>
            </a:r>
            <a:r>
              <a:rPr lang="en-US" dirty="0" smtClean="0"/>
              <a:t> detector at 10 cm in flattop. </a:t>
            </a:r>
          </a:p>
          <a:p>
            <a:pPr lvl="1"/>
            <a:r>
              <a:rPr lang="en-US" dirty="0" smtClean="0"/>
              <a:t>Modest optimization of geometry could increase rate 2-5 times without significantly affecting energy resolution (for example an annular detector)</a:t>
            </a:r>
          </a:p>
          <a:p>
            <a:pPr lvl="1"/>
            <a:r>
              <a:rPr lang="en-US" dirty="0" smtClean="0"/>
              <a:t>Counting for a hour would be enough to  measure Li coating thickness of 1 to 15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on Mo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99293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Short term: test viability</a:t>
            </a:r>
          </a:p>
          <a:p>
            <a:pPr lvl="1"/>
            <a:r>
              <a:rPr lang="en-US" dirty="0" smtClean="0"/>
              <a:t>Suitable Am source</a:t>
            </a:r>
          </a:p>
          <a:p>
            <a:pPr lvl="1"/>
            <a:r>
              <a:rPr lang="en-US" dirty="0" smtClean="0"/>
              <a:t>Solid state detector and multichannel analyzer (or other data </a:t>
            </a:r>
            <a:r>
              <a:rPr lang="en-US" dirty="0" err="1" smtClean="0"/>
              <a:t>acq</a:t>
            </a:r>
            <a:r>
              <a:rPr lang="en-US" dirty="0" smtClean="0"/>
              <a:t>. System)</a:t>
            </a:r>
          </a:p>
          <a:p>
            <a:pPr lvl="1"/>
            <a:r>
              <a:rPr lang="en-US" dirty="0" smtClean="0"/>
              <a:t>Vacuum chamber</a:t>
            </a:r>
          </a:p>
          <a:p>
            <a:pPr lvl="1"/>
            <a:r>
              <a:rPr lang="en-US" dirty="0" smtClean="0"/>
              <a:t>Mounting hardware</a:t>
            </a:r>
          </a:p>
          <a:p>
            <a:pPr lvl="1"/>
            <a:r>
              <a:rPr lang="en-US" dirty="0" smtClean="0"/>
              <a:t>Mo sample and Mo sample with thin coatings (C for simplicity)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Valve on NSTX with manual probe assembly (port with access to lower divertor at proper height exists)</a:t>
            </a:r>
          </a:p>
          <a:p>
            <a:pPr lvl="1"/>
            <a:r>
              <a:rPr lang="en-US" dirty="0" smtClean="0"/>
              <a:t>Mounting hardware for source, detector and electronics</a:t>
            </a:r>
          </a:p>
          <a:p>
            <a:r>
              <a:rPr lang="en-US" dirty="0" smtClean="0"/>
              <a:t>Source is nothing special, radiation safety requirements are nothing unusual</a:t>
            </a:r>
            <a:endParaRPr lang="en-US" dirty="0"/>
          </a:p>
        </p:txBody>
      </p:sp>
      <p:pic>
        <p:nvPicPr>
          <p:cNvPr id="4" name="Picture 3" descr="P817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459" y="4030038"/>
            <a:ext cx="3441541" cy="2581156"/>
          </a:xfrm>
          <a:prstGeom prst="rect">
            <a:avLst/>
          </a:prstGeom>
        </p:spPr>
      </p:pic>
      <p:pic>
        <p:nvPicPr>
          <p:cNvPr id="5" name="Picture 4" descr="P817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492" y="1489408"/>
            <a:ext cx="3387507" cy="25406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Thickness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LiO=5um</a:t>
            </a:r>
            <a:r>
              <a:rPr lang="en-US" sz="2800" dirty="0"/>
              <a:t/>
            </a:r>
            <a:br>
              <a:rPr lang="en-US" sz="2800" dirty="0"/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51229" y="953869"/>
            <a:ext cx="713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peak due to scattering  from O is broadened by energy loss in layer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7729" y="4354155"/>
            <a:ext cx="199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Scattering from 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9224" y="3567494"/>
            <a:ext cx="21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Scattering from Mo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30689" y="4723487"/>
            <a:ext cx="91543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24370" y="4354155"/>
            <a:ext cx="2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loss in </a:t>
            </a:r>
            <a:r>
              <a:rPr lang="en-US" dirty="0" err="1" smtClean="0"/>
              <a:t>LiO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428318" y="4087761"/>
            <a:ext cx="417329" cy="115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LiO on moly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Max energy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thickness plot for different angles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Atomic ratio LI:O = 80:20</a:t>
            </a:r>
            <a:endParaRPr lang="en-US" dirty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62000" y="1524000"/>
          <a:ext cx="7696200" cy="4572000"/>
        </p:xfrm>
        <a:graphic>
          <a:graphicData uri="http://schemas.openxmlformats.org/presentationml/2006/ole">
            <p:oleObj spid="_x0000_s5126" name="Graph" r:id="rId4" imgW="3925800" imgH="3003840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LiO on Mo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Peak count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thickness plot for different angles 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Atomic ratio LI:O = 80:20</a:t>
            </a:r>
          </a:p>
          <a:p>
            <a:endParaRPr lang="en-US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762000" y="1524000"/>
          <a:ext cx="7696200" cy="4800600"/>
        </p:xfrm>
        <a:graphic>
          <a:graphicData uri="http://schemas.openxmlformats.org/presentationml/2006/ole">
            <p:oleObj spid="_x0000_s8197" name="Graph" r:id="rId4" imgW="3925800" imgH="3003840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 on Mo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Max moly energy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thickness plot for different angles </a:t>
            </a:r>
            <a:endParaRPr lang="en-US" sz="2600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14401" y="1524000"/>
          <a:ext cx="7620000" cy="4495799"/>
        </p:xfrm>
        <a:graphic>
          <a:graphicData uri="http://schemas.openxmlformats.org/presentationml/2006/ole">
            <p:oleObj spid="_x0000_s10242" name="Graph" r:id="rId4" imgW="3925800" imgH="3003840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979</Words>
  <Application>Microsoft Macintosh PowerPoint</Application>
  <PresentationFormat>On-screen Show (4:3)</PresentationFormat>
  <Paragraphs>149</Paragraphs>
  <Slides>16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Graph</vt:lpstr>
      <vt:lpstr>Measurement of Li thickness on Mo tiles by Rutherford Back Scattering of alpha particles</vt:lpstr>
      <vt:lpstr>Routine in situ measurement of the thickness  of  coatings  Mo  tiles</vt:lpstr>
      <vt:lpstr>Simulated alpha particle spectrum</vt:lpstr>
      <vt:lpstr>Estimate of count rates</vt:lpstr>
      <vt:lpstr>Requirements</vt:lpstr>
      <vt:lpstr>9. Thickness of LiO=5um </vt:lpstr>
      <vt:lpstr>LiO on moly Max energy vs thickness plot for different angles </vt:lpstr>
      <vt:lpstr>LiO on Mo Peak count vs thickness plot for different angles </vt:lpstr>
      <vt:lpstr>C on Mo Max moly energy vs thickness plot for different angles </vt:lpstr>
      <vt:lpstr>C on Mo Peak count vs thickness plot for different angles </vt:lpstr>
      <vt:lpstr>LiOC on Mo Max moly energy vs thickness plot for different angles </vt:lpstr>
      <vt:lpstr>Could be used to measure Fe on graphite lower limit of thickness is about 1 nm</vt:lpstr>
      <vt:lpstr>Summary</vt:lpstr>
      <vt:lpstr>8. Thickness of LiO = 1um</vt:lpstr>
      <vt:lpstr>33. Thickness of C=5um </vt:lpstr>
      <vt:lpstr>41.Thickness of LiOC = 15um 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  of Rutherford Back Scattering of alpha particles</dc:title>
  <dc:creator>Dennis Mueller</dc:creator>
  <cp:lastModifiedBy>Dennis Mueller</cp:lastModifiedBy>
  <cp:revision>12</cp:revision>
  <dcterms:created xsi:type="dcterms:W3CDTF">2011-04-15T17:03:53Z</dcterms:created>
  <dcterms:modified xsi:type="dcterms:W3CDTF">2011-04-15T17:27:19Z</dcterms:modified>
</cp:coreProperties>
</file>