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1217" r:id="rId2"/>
    <p:sldId id="1541" r:id="rId3"/>
    <p:sldId id="1539" r:id="rId4"/>
    <p:sldId id="1540" r:id="rId5"/>
    <p:sldId id="1544" r:id="rId6"/>
    <p:sldId id="1545" r:id="rId7"/>
    <p:sldId id="1546" r:id="rId8"/>
    <p:sldId id="1547" r:id="rId9"/>
    <p:sldId id="1548" r:id="rId10"/>
    <p:sldId id="1538" r:id="rId11"/>
    <p:sldId id="1543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9999FF"/>
    <a:srgbClr val="FF3300"/>
    <a:srgbClr val="FF0000"/>
    <a:srgbClr val="3333FF"/>
    <a:srgbClr val="9900CC"/>
    <a:srgbClr val="FF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5" autoAdjust="0"/>
    <p:restoredTop sz="94380" autoAdjust="0"/>
  </p:normalViewPr>
  <p:slideViewPr>
    <p:cSldViewPr>
      <p:cViewPr varScale="1">
        <p:scale>
          <a:sx n="101" d="100"/>
          <a:sy n="101" d="100"/>
        </p:scale>
        <p:origin x="-431" y="-8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9E34266-40D4-4F7A-8A86-1E99D25F7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7950" y="0"/>
            <a:ext cx="2940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49763"/>
            <a:ext cx="5045075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2940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7950" y="8823325"/>
            <a:ext cx="2940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3399BF0-1390-4FAF-92A4-9939317D5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244E0-888F-494D-BA2E-67B675161ED5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7C1D90-5E9D-4A78-9CA1-BF1D330E5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A029EF-D7F9-4F5D-A297-58AF2EE64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3209F5-6A71-4039-A447-9248C1C10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E8758DA5-09F3-495D-A8B7-01BDE9057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00306-EDA7-4DE0-9136-42B6837FD4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603FA3-B74E-448A-9AE7-4CE6437E1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753BBE-627A-4981-8240-8674A722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24BD5C-C18B-46FA-B9CC-8406EC6BE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851E60-2666-4D99-8669-895EAE46A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15BAC8-3B6E-48BF-BB3A-80B1FABC8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C9EC6-8274-44C7-B285-7C12EB79F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FFA65-4364-4BD2-B63A-B929727D5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60960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38th EPS</a:t>
            </a:r>
            <a:r>
              <a:rPr lang="en-US" sz="900" b="1" baseline="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Meeting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: </a:t>
            </a:r>
            <a:r>
              <a:rPr lang="en-US" sz="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Some Comments on Stability and other Presentations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(S.A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0CF19DE6-C53C-4ED8-B8D0-F041F277BC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6294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July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18</a:t>
            </a:r>
            <a:r>
              <a:rPr lang="en-US" sz="900" b="1" baseline="30000" dirty="0" smtClean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2011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91" name="Picture 1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912938"/>
            <a:ext cx="4227512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38</a:t>
            </a:r>
            <a:r>
              <a:rPr lang="en-US" sz="2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EPS Meeting (2011) – Some Comments on Stability and other Presentations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503786" y="2322513"/>
            <a:ext cx="6183313" cy="33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S.A. </a:t>
            </a:r>
            <a:r>
              <a:rPr lang="en-US" sz="2000" dirty="0" smtClean="0">
                <a:solidFill>
                  <a:srgbClr val="0000FF"/>
                </a:solidFill>
              </a:rPr>
              <a:t>Sabbagh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i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i="1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Department of Applied Physics and Applied Mathematics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Columbia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University,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NY</a:t>
            </a:r>
            <a:endParaRPr lang="en-US" sz="1600" i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NSTX Physics Meeting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18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</a:rPr>
              <a:t> July, </a:t>
            </a:r>
            <a:r>
              <a:rPr lang="en-US" sz="1800" b="1" dirty="0">
                <a:solidFill>
                  <a:srgbClr val="0000FF"/>
                </a:solidFill>
              </a:rPr>
              <a:t>2011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PPPL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3600" i="1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NSTX</a:t>
            </a:r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1525892" name="Text Box 132"/>
          <p:cNvSpPr txBox="1">
            <a:spLocks noChangeArrowheads="1"/>
          </p:cNvSpPr>
          <p:nvPr/>
        </p:nvSpPr>
        <p:spPr bwMode="auto">
          <a:xfrm>
            <a:off x="1555750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1525896" name="Picture 48" descr="ppi221.tmp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97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 Wisconsin</a:t>
            </a:r>
          </a:p>
        </p:txBody>
      </p:sp>
      <p:pic>
        <p:nvPicPr>
          <p:cNvPr id="1525898" name="Picture 53" descr="ppi224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99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ASCR, Czech 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66951"/>
            <a:ext cx="8763000" cy="5486400"/>
          </a:xfrm>
        </p:spPr>
        <p:txBody>
          <a:bodyPr/>
          <a:lstStyle/>
          <a:p>
            <a:r>
              <a:rPr lang="en-US" dirty="0" smtClean="0"/>
              <a:t>Welcome address (Monday): Madame Catherine </a:t>
            </a:r>
            <a:r>
              <a:rPr lang="en-US" dirty="0" err="1" smtClean="0"/>
              <a:t>Cesarsky</a:t>
            </a:r>
            <a:r>
              <a:rPr lang="en-US" dirty="0" smtClean="0"/>
              <a:t> (High Commissioner to Atomic Energy)</a:t>
            </a:r>
          </a:p>
          <a:p>
            <a:pPr lvl="1"/>
            <a:r>
              <a:rPr lang="en-US" dirty="0" smtClean="0"/>
              <a:t>Relatively simple presentation for this venue</a:t>
            </a:r>
          </a:p>
          <a:p>
            <a:pPr lvl="1"/>
            <a:r>
              <a:rPr lang="en-US" dirty="0" smtClean="0"/>
              <a:t>At least 3 European participants expressed embarrassment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ITER session (Tuesday) (</a:t>
            </a:r>
            <a:r>
              <a:rPr lang="en-US" dirty="0" err="1" smtClean="0"/>
              <a:t>Motojima</a:t>
            </a:r>
            <a:r>
              <a:rPr lang="en-US" dirty="0" smtClean="0"/>
              <a:t>, et al.)</a:t>
            </a:r>
          </a:p>
          <a:p>
            <a:pPr lvl="1"/>
            <a:r>
              <a:rPr lang="en-US" dirty="0" smtClean="0"/>
              <a:t>ITER first plasma delayed at least 1 year due to Japan earthquake/tsunami (coil construction delay)</a:t>
            </a:r>
          </a:p>
          <a:p>
            <a:pPr lvl="2"/>
            <a:r>
              <a:rPr lang="en-US" dirty="0" smtClean="0"/>
              <a:t>“insiders” quoted at least 2 year delay</a:t>
            </a:r>
          </a:p>
          <a:p>
            <a:pPr lvl="1"/>
            <a:r>
              <a:rPr lang="en-US" dirty="0" smtClean="0"/>
              <a:t>Non-axisymmetric coils still in design</a:t>
            </a:r>
          </a:p>
          <a:p>
            <a:pPr lvl="2"/>
            <a:r>
              <a:rPr lang="en-US" dirty="0" smtClean="0"/>
              <a:t>Continued worry about cost overruns, and what might be cut</a:t>
            </a:r>
          </a:p>
          <a:p>
            <a:pPr lvl="1"/>
            <a:r>
              <a:rPr lang="en-US" dirty="0" smtClean="0"/>
              <a:t>Compared to past talks, this one lacked energy a bit, and perhaps didn’t inspire future researchers</a:t>
            </a:r>
          </a:p>
          <a:p>
            <a:pPr lvl="2"/>
            <a:r>
              <a:rPr lang="en-US" dirty="0" smtClean="0"/>
              <a:t>Three young researchers questioned what they should be doing to stay in fusion research up to ITER first plasma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 sessions had mixed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334000"/>
          </a:xfrm>
        </p:spPr>
        <p:txBody>
          <a:bodyPr/>
          <a:lstStyle/>
          <a:p>
            <a:r>
              <a:rPr lang="en-US" dirty="0" smtClean="0"/>
              <a:t>Many of the contributed talks and posters did not draw clear conclusions</a:t>
            </a:r>
          </a:p>
          <a:p>
            <a:pPr lvl="1"/>
            <a:r>
              <a:rPr lang="en-US" dirty="0" smtClean="0"/>
              <a:t>Many presentations could be called “work in progress”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Excellent venue for poster sessions</a:t>
            </a:r>
          </a:p>
          <a:p>
            <a:pPr lvl="1"/>
            <a:r>
              <a:rPr lang="en-US" dirty="0" smtClean="0"/>
              <a:t>Wide boards, landscape format, plenty of room (uncharacteristic for EPS), but…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Poster sessions too short duration</a:t>
            </a:r>
          </a:p>
          <a:p>
            <a:pPr lvl="1"/>
            <a:r>
              <a:rPr lang="en-US" dirty="0" smtClean="0"/>
              <a:t>2 hours (!), and ~ 150 posters in a session</a:t>
            </a:r>
          </a:p>
          <a:p>
            <a:pPr lvl="1"/>
            <a:r>
              <a:rPr lang="en-US" dirty="0" smtClean="0"/>
              <a:t>Scheduled “free time” after the 2 hour session was used to see more posters</a:t>
            </a:r>
          </a:p>
          <a:p>
            <a:pPr lvl="2"/>
            <a:r>
              <a:rPr lang="en-US" dirty="0" smtClean="0"/>
              <a:t>or to present the two posters I was showing – each ran about 3.5 hours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 on the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sz="2000" dirty="0" smtClean="0"/>
              <a:t>R. </a:t>
            </a:r>
            <a:r>
              <a:rPr lang="en-US" sz="2000" dirty="0" err="1" smtClean="0"/>
              <a:t>Neu</a:t>
            </a:r>
            <a:r>
              <a:rPr lang="en-US" sz="2000" dirty="0" smtClean="0"/>
              <a:t>: Preparing scientific basis for all metal wall in ITER</a:t>
            </a:r>
          </a:p>
          <a:p>
            <a:pPr lvl="1"/>
            <a:r>
              <a:rPr lang="en-US" sz="1800" dirty="0" smtClean="0"/>
              <a:t>rationale </a:t>
            </a:r>
            <a:r>
              <a:rPr lang="en-US" sz="1800" dirty="0"/>
              <a:t>for choice of plasma PFCs</a:t>
            </a:r>
          </a:p>
          <a:p>
            <a:pPr lvl="2"/>
            <a:r>
              <a:rPr lang="en-US" sz="1600" dirty="0" smtClean="0"/>
              <a:t>low </a:t>
            </a:r>
            <a:r>
              <a:rPr lang="en-US" sz="1600" dirty="0"/>
              <a:t>power loss by dilution, long lifetime PFCs, low dust production, low T co-deposition, low Atomic number for low </a:t>
            </a:r>
            <a:r>
              <a:rPr lang="en-US" sz="1600" dirty="0" err="1"/>
              <a:t>radiative</a:t>
            </a:r>
            <a:r>
              <a:rPr lang="en-US" sz="1600" dirty="0"/>
              <a:t> </a:t>
            </a:r>
            <a:r>
              <a:rPr lang="en-US" sz="1600" dirty="0" smtClean="0"/>
              <a:t>losses</a:t>
            </a:r>
          </a:p>
          <a:p>
            <a:pPr lvl="1"/>
            <a:r>
              <a:rPr lang="en-US" sz="1800" dirty="0"/>
              <a:t>ITER </a:t>
            </a:r>
            <a:r>
              <a:rPr lang="en-US" sz="1800" dirty="0" smtClean="0"/>
              <a:t>PFCs</a:t>
            </a:r>
          </a:p>
          <a:p>
            <a:pPr lvl="2"/>
            <a:r>
              <a:rPr lang="en-US" sz="1600" dirty="0" smtClean="0"/>
              <a:t>Be </a:t>
            </a:r>
            <a:r>
              <a:rPr lang="en-US" sz="1600" dirty="0"/>
              <a:t>in main </a:t>
            </a:r>
            <a:r>
              <a:rPr lang="en-US" sz="1600" dirty="0" smtClean="0"/>
              <a:t>chamber, Tungsten </a:t>
            </a:r>
            <a:r>
              <a:rPr lang="en-US" sz="1600" dirty="0"/>
              <a:t>main material in </a:t>
            </a:r>
            <a:r>
              <a:rPr lang="en-US" sz="1600" dirty="0" err="1"/>
              <a:t>divertor</a:t>
            </a:r>
            <a:r>
              <a:rPr lang="en-US" sz="1600" dirty="0"/>
              <a:t>, and C in </a:t>
            </a:r>
            <a:r>
              <a:rPr lang="en-US" sz="1600" dirty="0" err="1"/>
              <a:t>divertor</a:t>
            </a:r>
            <a:r>
              <a:rPr lang="en-US" sz="1600" dirty="0"/>
              <a:t> in transition region</a:t>
            </a:r>
            <a:endParaRPr lang="en-US" sz="1600" dirty="0"/>
          </a:p>
          <a:p>
            <a:pPr lvl="1"/>
            <a:r>
              <a:rPr lang="en-US" sz="1800" dirty="0"/>
              <a:t>Be </a:t>
            </a:r>
            <a:r>
              <a:rPr lang="en-US" sz="1800" dirty="0" smtClean="0"/>
              <a:t>influxes: large variation in experiments (by </a:t>
            </a:r>
            <a:r>
              <a:rPr lang="en-US" sz="1800" dirty="0"/>
              <a:t>a factor of </a:t>
            </a:r>
            <a:r>
              <a:rPr lang="en-US" sz="1800" dirty="0" smtClean="0"/>
              <a:t>10)</a:t>
            </a:r>
          </a:p>
          <a:p>
            <a:pPr lvl="1"/>
            <a:r>
              <a:rPr lang="en-US" sz="1800" dirty="0" smtClean="0"/>
              <a:t>H retention reduced in all-Tungsten AUG</a:t>
            </a:r>
          </a:p>
          <a:p>
            <a:pPr lvl="1"/>
            <a:r>
              <a:rPr lang="en-US" sz="1800" dirty="0" smtClean="0"/>
              <a:t>References:</a:t>
            </a:r>
          </a:p>
          <a:p>
            <a:pPr lvl="2"/>
            <a:r>
              <a:rPr lang="en-US" sz="1600" dirty="0" err="1" smtClean="0"/>
              <a:t>Suttrop</a:t>
            </a:r>
            <a:r>
              <a:rPr lang="en-US" sz="1600" dirty="0" smtClean="0"/>
              <a:t>: AUG ELM mitigation (I2.109) – a highlight talk</a:t>
            </a:r>
          </a:p>
          <a:p>
            <a:pPr lvl="2"/>
            <a:r>
              <a:rPr lang="en-US" sz="1600" dirty="0" smtClean="0"/>
              <a:t>Sips: JET DT (O5.127) – see comments by J. Hosea</a:t>
            </a:r>
          </a:p>
          <a:p>
            <a:pPr lvl="1"/>
            <a:r>
              <a:rPr lang="en-US" sz="1800" dirty="0"/>
              <a:t>Significant attention to first wall/materials in </a:t>
            </a:r>
            <a:r>
              <a:rPr lang="en-US" sz="1800" dirty="0" smtClean="0"/>
              <a:t>presentations at the meeting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T. </a:t>
            </a:r>
            <a:r>
              <a:rPr lang="en-US" sz="2000" dirty="0" err="1" smtClean="0"/>
              <a:t>Pulkkinen</a:t>
            </a:r>
            <a:r>
              <a:rPr lang="en-US" sz="2000" dirty="0" smtClean="0"/>
              <a:t>: Plasmas </a:t>
            </a:r>
            <a:r>
              <a:rPr lang="en-US" sz="2000" dirty="0"/>
              <a:t>in the Earth-Sun </a:t>
            </a:r>
            <a:r>
              <a:rPr lang="en-US" sz="2000" dirty="0" smtClean="0"/>
              <a:t>environment</a:t>
            </a:r>
          </a:p>
          <a:p>
            <a:pPr lvl="2"/>
            <a:r>
              <a:rPr lang="en-US" sz="1600" dirty="0" smtClean="0"/>
              <a:t>Included magnetic reconnection and particle acceleration, solar cycle, solar wind composition, plasmas of inner magnetosphere, lack of thermal equilibrium (1 MFP = Sun-Earth distance)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Monday AM </a:t>
            </a:r>
            <a:r>
              <a:rPr lang="en-US" dirty="0"/>
              <a:t>p</a:t>
            </a:r>
            <a:r>
              <a:rPr lang="en-US" dirty="0" smtClean="0"/>
              <a:t>lenary talks covered first wall/ materials, and space plasmas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326117"/>
          </a:xfrm>
        </p:spPr>
        <p:txBody>
          <a:bodyPr/>
          <a:lstStyle/>
          <a:p>
            <a:r>
              <a:rPr lang="en-US" dirty="0" smtClean="0"/>
              <a:t>Stability Plenary Presentation </a:t>
            </a:r>
            <a:r>
              <a:rPr lang="en-US" dirty="0"/>
              <a:t>was a Meeting Highlight</a:t>
            </a:r>
            <a:endParaRPr lang="en-US" dirty="0" smtClean="0"/>
          </a:p>
          <a:p>
            <a:pPr lvl="1"/>
            <a:r>
              <a:rPr lang="en-US" dirty="0" smtClean="0"/>
              <a:t>P. Martin: Near and beyond the limits: MHD stability and its active control</a:t>
            </a:r>
          </a:p>
          <a:p>
            <a:pPr lvl="2"/>
            <a:r>
              <a:rPr lang="en-US" u="sng" dirty="0"/>
              <a:t>B</a:t>
            </a:r>
            <a:r>
              <a:rPr lang="en-US" u="sng" dirty="0" smtClean="0"/>
              <a:t>asic concepts</a:t>
            </a:r>
            <a:r>
              <a:rPr lang="en-US" dirty="0" smtClean="0"/>
              <a:t>: </a:t>
            </a:r>
            <a:r>
              <a:rPr lang="en-US" dirty="0" err="1" smtClean="0"/>
              <a:t>stellarator</a:t>
            </a:r>
            <a:r>
              <a:rPr lang="en-US" dirty="0" smtClean="0"/>
              <a:t>/</a:t>
            </a:r>
            <a:r>
              <a:rPr lang="en-US" dirty="0" err="1" smtClean="0"/>
              <a:t>tokamak</a:t>
            </a:r>
            <a:r>
              <a:rPr lang="en-US" dirty="0" smtClean="0"/>
              <a:t>/RFP</a:t>
            </a:r>
            <a:r>
              <a:rPr lang="en-US" dirty="0"/>
              <a:t>, ITER, </a:t>
            </a:r>
            <a:r>
              <a:rPr lang="en-US" dirty="0" smtClean="0"/>
              <a:t>equilibrium and magnetic </a:t>
            </a:r>
            <a:r>
              <a:rPr lang="en-US" dirty="0"/>
              <a:t>perturbations in these machines, fast particle </a:t>
            </a:r>
            <a:r>
              <a:rPr lang="en-US" dirty="0" smtClean="0"/>
              <a:t>modes,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, fusion power gain</a:t>
            </a:r>
          </a:p>
          <a:p>
            <a:pPr lvl="2"/>
            <a:r>
              <a:rPr lang="en-US" u="sng" dirty="0" smtClean="0"/>
              <a:t>Disruptions</a:t>
            </a:r>
            <a:r>
              <a:rPr lang="en-US" dirty="0" smtClean="0"/>
              <a:t>: 4MN </a:t>
            </a:r>
            <a:r>
              <a:rPr lang="en-US" dirty="0"/>
              <a:t>forces in JET, 40 MN forces in ITER - a significant concern</a:t>
            </a:r>
          </a:p>
          <a:p>
            <a:pPr lvl="2"/>
            <a:r>
              <a:rPr lang="en-US" u="sng" dirty="0" smtClean="0"/>
              <a:t>Resonant field amplification</a:t>
            </a:r>
            <a:r>
              <a:rPr lang="en-US" dirty="0" smtClean="0"/>
              <a:t>: example </a:t>
            </a:r>
            <a:r>
              <a:rPr lang="en-US" dirty="0"/>
              <a:t>from </a:t>
            </a:r>
            <a:r>
              <a:rPr lang="en-US" dirty="0" smtClean="0"/>
              <a:t>JET</a:t>
            </a:r>
          </a:p>
          <a:p>
            <a:pPr lvl="2"/>
            <a:r>
              <a:rPr lang="en-US" u="sng" dirty="0" smtClean="0"/>
              <a:t>Instability avoidance / active control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Conducting wall can stabilize kink/ballooning</a:t>
            </a:r>
          </a:p>
          <a:p>
            <a:pPr lvl="3"/>
            <a:r>
              <a:rPr lang="en-US" dirty="0" smtClean="0"/>
              <a:t>Passive RWM stabilization: MISK results by Jack Berkery shown; DIII-D examples shown</a:t>
            </a:r>
          </a:p>
          <a:p>
            <a:pPr lvl="3"/>
            <a:r>
              <a:rPr lang="en-US" dirty="0" smtClean="0"/>
              <a:t>Active RWM stabilization in</a:t>
            </a:r>
          </a:p>
          <a:p>
            <a:pPr lvl="4"/>
            <a:r>
              <a:rPr lang="en-US" dirty="0"/>
              <a:t>RFPs: RFX / </a:t>
            </a:r>
            <a:r>
              <a:rPr lang="en-US" dirty="0" smtClean="0"/>
              <a:t>EXTRAP-T2R: Modes not strongly coupled – large number (~ 150) control coils</a:t>
            </a:r>
          </a:p>
          <a:p>
            <a:pPr lvl="4"/>
            <a:r>
              <a:rPr lang="en-US" dirty="0" err="1" smtClean="0"/>
              <a:t>Tokamaks</a:t>
            </a:r>
            <a:r>
              <a:rPr lang="en-US" dirty="0" smtClean="0"/>
              <a:t>: NSTX RWM state space controller highlighted</a:t>
            </a:r>
          </a:p>
          <a:p>
            <a:pPr lvl="3"/>
            <a:r>
              <a:rPr lang="en-US" dirty="0" smtClean="0"/>
              <a:t>NTM control: </a:t>
            </a:r>
            <a:r>
              <a:rPr lang="en-US" dirty="0" err="1" smtClean="0"/>
              <a:t>sawtooth</a:t>
            </a:r>
            <a:r>
              <a:rPr lang="en-US" dirty="0" smtClean="0"/>
              <a:t> pacing to predict NTM onset, island phasing to match ECCD phase</a:t>
            </a:r>
          </a:p>
          <a:p>
            <a:pPr lvl="3"/>
            <a:r>
              <a:rPr lang="en-US" sz="1800" dirty="0" smtClean="0"/>
              <a:t>ELM stability: non-linear stability work (JOREK)</a:t>
            </a:r>
            <a:endParaRPr lang="en-US" sz="1800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Some Stability Presentations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F5D3-848B-4E1F-B314-E99D95C9077E}" type="slidenum">
              <a:rPr lang="en-US"/>
              <a:pPr/>
              <a:t>4</a:t>
            </a:fld>
            <a:endParaRPr lang="en-US"/>
          </a:p>
        </p:txBody>
      </p:sp>
      <p:sp>
        <p:nvSpPr>
          <p:cNvPr id="200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820150" cy="685800"/>
          </a:xfrm>
        </p:spPr>
        <p:txBody>
          <a:bodyPr/>
          <a:lstStyle/>
          <a:p>
            <a:r>
              <a:rPr lang="en-US" dirty="0" err="1" smtClean="0"/>
              <a:t>Piero</a:t>
            </a:r>
            <a:r>
              <a:rPr lang="en-US" dirty="0" smtClean="0"/>
              <a:t> Martin’s talk showed NSTX RWM </a:t>
            </a:r>
            <a:r>
              <a:rPr lang="en-US" dirty="0"/>
              <a:t>state space </a:t>
            </a:r>
            <a:r>
              <a:rPr lang="en-US" dirty="0" smtClean="0"/>
              <a:t>controller results as a highlight</a:t>
            </a:r>
            <a:endParaRPr lang="en-US" dirty="0"/>
          </a:p>
        </p:txBody>
      </p:sp>
      <p:sp>
        <p:nvSpPr>
          <p:cNvPr id="200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960438"/>
            <a:ext cx="3100388" cy="5668962"/>
          </a:xfrm>
        </p:spPr>
        <p:txBody>
          <a:bodyPr/>
          <a:lstStyle/>
          <a:p>
            <a:r>
              <a:rPr lang="en-US" sz="2000"/>
              <a:t>n = 1 DC applied field</a:t>
            </a:r>
          </a:p>
          <a:p>
            <a:pPr lvl="1"/>
            <a:r>
              <a:rPr lang="en-US" sz="1800"/>
              <a:t>Simple method to generate resonant field amplication</a:t>
            </a:r>
          </a:p>
          <a:p>
            <a:pPr lvl="1"/>
            <a:r>
              <a:rPr lang="en-US" sz="1800"/>
              <a:t>Can lead to mode onset, disruption</a:t>
            </a:r>
          </a:p>
          <a:p>
            <a:r>
              <a:rPr lang="en-US" sz="2000"/>
              <a:t>RWM state space controller sustains discharge</a:t>
            </a:r>
          </a:p>
          <a:p>
            <a:pPr lvl="1"/>
            <a:r>
              <a:rPr lang="en-US" sz="1800"/>
              <a:t>With control, plasma survives n = 1 pulse</a:t>
            </a:r>
          </a:p>
          <a:p>
            <a:pPr lvl="1"/>
            <a:r>
              <a:rPr lang="en-US" sz="1800"/>
              <a:t>n = 1 DC field reduced</a:t>
            </a:r>
          </a:p>
          <a:p>
            <a:pPr lvl="1"/>
            <a:r>
              <a:rPr lang="en-US" sz="1800"/>
              <a:t>Transients controlled and do not lead to disruption</a:t>
            </a:r>
          </a:p>
          <a:p>
            <a:pPr lvl="1"/>
            <a:r>
              <a:rPr lang="en-US" sz="1800">
                <a:solidFill>
                  <a:srgbClr val="FF0000"/>
                </a:solidFill>
              </a:rPr>
              <a:t>NOTE: initial run – gains NOT optimized</a:t>
            </a:r>
          </a:p>
        </p:txBody>
      </p:sp>
      <p:pic>
        <p:nvPicPr>
          <p:cNvPr id="2002948" name="Picture 4" descr="140025 140026 comparison 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9668"/>
          <a:stretch>
            <a:fillRect/>
          </a:stretch>
        </p:blipFill>
        <p:spPr bwMode="auto">
          <a:xfrm>
            <a:off x="315913" y="1476375"/>
            <a:ext cx="5816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2949" name="Text Box 5"/>
          <p:cNvSpPr txBox="1">
            <a:spLocks noChangeArrowheads="1"/>
          </p:cNvSpPr>
          <p:nvPr/>
        </p:nvSpPr>
        <p:spPr bwMode="auto">
          <a:xfrm>
            <a:off x="5514975" y="4960938"/>
            <a:ext cx="565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chemeClr val="tx2"/>
                </a:solidFill>
                <a:latin typeface="Arial" pitchFamily="34" charset="0"/>
              </a:rPr>
              <a:t>140025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140026</a:t>
            </a:r>
            <a:endParaRPr lang="en-US" sz="90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2002950" name="Text Box 6"/>
          <p:cNvSpPr txBox="1">
            <a:spLocks noChangeArrowheads="1"/>
          </p:cNvSpPr>
          <p:nvPr/>
        </p:nvSpPr>
        <p:spPr bwMode="auto">
          <a:xfrm>
            <a:off x="4270375" y="1181100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Control applied</a:t>
            </a:r>
          </a:p>
        </p:txBody>
      </p:sp>
      <p:sp>
        <p:nvSpPr>
          <p:cNvPr id="2002951" name="Text Box 7"/>
          <p:cNvSpPr txBox="1">
            <a:spLocks noChangeArrowheads="1"/>
          </p:cNvSpPr>
          <p:nvPr/>
        </p:nvSpPr>
        <p:spPr bwMode="auto">
          <a:xfrm>
            <a:off x="2214563" y="1955800"/>
            <a:ext cx="16716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Control not applied</a:t>
            </a:r>
            <a:endParaRPr lang="en-US" sz="140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2002952" name="Line 8"/>
          <p:cNvSpPr>
            <a:spLocks noChangeShapeType="1"/>
          </p:cNvSpPr>
          <p:nvPr/>
        </p:nvSpPr>
        <p:spPr bwMode="auto">
          <a:xfrm flipH="1">
            <a:off x="4641850" y="1438275"/>
            <a:ext cx="249238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2953" name="Line 9"/>
          <p:cNvSpPr>
            <a:spLocks noChangeShapeType="1"/>
          </p:cNvSpPr>
          <p:nvPr/>
        </p:nvSpPr>
        <p:spPr bwMode="auto">
          <a:xfrm flipV="1">
            <a:off x="3886200" y="1862138"/>
            <a:ext cx="36353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2954" name="Text Box 10"/>
          <p:cNvSpPr txBox="1">
            <a:spLocks noChangeArrowheads="1"/>
          </p:cNvSpPr>
          <p:nvPr/>
        </p:nvSpPr>
        <p:spPr bwMode="auto">
          <a:xfrm>
            <a:off x="546100" y="2460625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02955" name="Text Box 11"/>
          <p:cNvSpPr txBox="1">
            <a:spLocks noChangeArrowheads="1"/>
          </p:cNvSpPr>
          <p:nvPr/>
        </p:nvSpPr>
        <p:spPr bwMode="auto">
          <a:xfrm rot="-21600000">
            <a:off x="546100" y="4216400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</a:rPr>
              <a:t>I</a:t>
            </a:r>
            <a:r>
              <a:rPr lang="en-US" sz="1400" baseline="-25000">
                <a:solidFill>
                  <a:schemeClr val="tx2"/>
                </a:solidFill>
              </a:rPr>
              <a:t>RWM-4</a:t>
            </a:r>
            <a:r>
              <a:rPr lang="en-US" sz="1400">
                <a:solidFill>
                  <a:schemeClr val="tx2"/>
                </a:solidFill>
              </a:rPr>
              <a:t> (kA)</a:t>
            </a:r>
            <a:endParaRPr lang="en-US" sz="1400" baseline="-25000">
              <a:solidFill>
                <a:schemeClr val="tx2"/>
              </a:solidFill>
            </a:endParaRPr>
          </a:p>
        </p:txBody>
      </p:sp>
      <p:sp>
        <p:nvSpPr>
          <p:cNvPr id="2002956" name="Text Box 12"/>
          <p:cNvSpPr txBox="1">
            <a:spLocks noChangeArrowheads="1"/>
          </p:cNvSpPr>
          <p:nvPr/>
        </p:nvSpPr>
        <p:spPr bwMode="auto">
          <a:xfrm>
            <a:off x="546100" y="4916488"/>
            <a:ext cx="911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  <a:latin typeface="Symbol" pitchFamily="18" charset="2"/>
              </a:rPr>
              <a:t>w</a:t>
            </a:r>
            <a:r>
              <a:rPr lang="en-US" sz="1400" baseline="-250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sz="1400">
                <a:solidFill>
                  <a:schemeClr val="tx2"/>
                </a:solidFill>
                <a:latin typeface="Symbol" pitchFamily="18" charset="2"/>
              </a:rPr>
              <a:t>/2p</a:t>
            </a:r>
            <a:r>
              <a:rPr lang="en-US" sz="1400" baseline="-25000">
                <a:solidFill>
                  <a:schemeClr val="tx2"/>
                </a:solidFill>
              </a:rPr>
              <a:t>~q=2</a:t>
            </a:r>
            <a:r>
              <a:rPr lang="en-US" sz="1400">
                <a:solidFill>
                  <a:schemeClr val="tx2"/>
                </a:solidFill>
              </a:rPr>
              <a:t>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</a:rPr>
              <a:t>(kHz)</a:t>
            </a:r>
            <a:endParaRPr lang="en-US" sz="1400" baseline="-25000">
              <a:solidFill>
                <a:schemeClr val="tx2"/>
              </a:solidFill>
            </a:endParaRPr>
          </a:p>
        </p:txBody>
      </p:sp>
      <p:sp>
        <p:nvSpPr>
          <p:cNvPr id="2002957" name="Text Box 13"/>
          <p:cNvSpPr txBox="1">
            <a:spLocks noChangeArrowheads="1"/>
          </p:cNvSpPr>
          <p:nvPr/>
        </p:nvSpPr>
        <p:spPr bwMode="auto">
          <a:xfrm>
            <a:off x="3095625" y="5753100"/>
            <a:ext cx="5159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2002958" name="Text Box 14"/>
          <p:cNvSpPr txBox="1">
            <a:spLocks noChangeArrowheads="1"/>
          </p:cNvSpPr>
          <p:nvPr/>
        </p:nvSpPr>
        <p:spPr bwMode="auto">
          <a:xfrm rot="-21600000">
            <a:off x="546100" y="3305175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</a:rPr>
              <a:t>B</a:t>
            </a:r>
            <a:r>
              <a:rPr lang="en-US" sz="1400" baseline="-25000">
                <a:solidFill>
                  <a:schemeClr val="tx2"/>
                </a:solidFill>
              </a:rPr>
              <a:t>p</a:t>
            </a:r>
            <a:r>
              <a:rPr lang="en-US" sz="1400" baseline="30000">
                <a:solidFill>
                  <a:schemeClr val="tx2"/>
                </a:solidFill>
              </a:rPr>
              <a:t>n=1</a:t>
            </a:r>
            <a:r>
              <a:rPr lang="en-US" sz="1400">
                <a:solidFill>
                  <a:schemeClr val="tx2"/>
                </a:solidFill>
              </a:rPr>
              <a:t> (G)</a:t>
            </a:r>
            <a:endParaRPr lang="en-US" sz="1400" baseline="-25000">
              <a:solidFill>
                <a:schemeClr val="tx2"/>
              </a:solidFill>
            </a:endParaRPr>
          </a:p>
        </p:txBody>
      </p:sp>
      <p:sp>
        <p:nvSpPr>
          <p:cNvPr id="2002959" name="Text Box 15"/>
          <p:cNvSpPr txBox="1">
            <a:spLocks noChangeArrowheads="1"/>
          </p:cNvSpPr>
          <p:nvPr/>
        </p:nvSpPr>
        <p:spPr bwMode="auto">
          <a:xfrm rot="-21600000">
            <a:off x="546100" y="1595438"/>
            <a:ext cx="671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2"/>
                </a:solidFill>
              </a:rPr>
              <a:t>I</a:t>
            </a:r>
            <a:r>
              <a:rPr lang="en-US" sz="1400" baseline="-25000">
                <a:solidFill>
                  <a:schemeClr val="tx2"/>
                </a:solidFill>
              </a:rPr>
              <a:t>p</a:t>
            </a:r>
            <a:r>
              <a:rPr lang="en-US" sz="1400">
                <a:solidFill>
                  <a:schemeClr val="tx2"/>
                </a:solidFill>
              </a:rPr>
              <a:t> (kA)</a:t>
            </a:r>
            <a:endParaRPr lang="en-US" sz="1400" baseline="-25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638800"/>
          </a:xfrm>
        </p:spPr>
        <p:txBody>
          <a:bodyPr/>
          <a:lstStyle/>
          <a:p>
            <a:r>
              <a:rPr lang="en-US" sz="2000" dirty="0" smtClean="0"/>
              <a:t>I. </a:t>
            </a:r>
            <a:r>
              <a:rPr lang="en-US" sz="2000" dirty="0" err="1" smtClean="0"/>
              <a:t>Classen</a:t>
            </a:r>
            <a:r>
              <a:rPr lang="en-US" sz="2000" dirty="0" smtClean="0"/>
              <a:t>: Investigation of fast particle driven instabilities by 2D ECEI on AUG and DIII-D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utorial </a:t>
            </a:r>
            <a:r>
              <a:rPr lang="en-US" sz="1600" dirty="0"/>
              <a:t>on *AE </a:t>
            </a:r>
            <a:r>
              <a:rPr lang="en-US" sz="1600" dirty="0" smtClean="0"/>
              <a:t>modes, ECE </a:t>
            </a:r>
            <a:r>
              <a:rPr lang="en-US" sz="1600" dirty="0"/>
              <a:t>radiometer - principles of </a:t>
            </a:r>
            <a:r>
              <a:rPr lang="en-US" sz="1600" dirty="0" smtClean="0"/>
              <a:t>imaging, AUG </a:t>
            </a:r>
            <a:r>
              <a:rPr lang="en-US" sz="1600" dirty="0"/>
              <a:t>ECE imaging diagnostic / similar diagnostic on DIII-D</a:t>
            </a:r>
          </a:p>
          <a:p>
            <a:pPr lvl="1"/>
            <a:r>
              <a:rPr lang="en-US" sz="1600" dirty="0" smtClean="0"/>
              <a:t>Code results from: NOVA, TAEFL </a:t>
            </a:r>
            <a:r>
              <a:rPr lang="en-US" sz="1600" dirty="0"/>
              <a:t>codes discussed (latter is a hybrid </a:t>
            </a:r>
            <a:r>
              <a:rPr lang="en-US" sz="1600" dirty="0" err="1"/>
              <a:t>gyrofluid</a:t>
            </a:r>
            <a:r>
              <a:rPr lang="en-US" sz="1600" dirty="0"/>
              <a:t> </a:t>
            </a:r>
            <a:r>
              <a:rPr lang="en-US" sz="1600" dirty="0" smtClean="0"/>
              <a:t>code), linear </a:t>
            </a:r>
            <a:r>
              <a:rPr lang="en-US" sz="1600" dirty="0" err="1"/>
              <a:t>gyrokinetic</a:t>
            </a:r>
            <a:r>
              <a:rPr lang="en-US" sz="1600" dirty="0"/>
              <a:t> LIGKA </a:t>
            </a:r>
            <a:r>
              <a:rPr lang="en-US" sz="1600" dirty="0" smtClean="0"/>
              <a:t>code</a:t>
            </a:r>
            <a:endParaRPr lang="en-US" sz="1600" dirty="0"/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hange </a:t>
            </a:r>
            <a:r>
              <a:rPr lang="en-US" sz="1600" dirty="0"/>
              <a:t>of frequencies measured between modes can be used to determine the q profile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ursting </a:t>
            </a:r>
            <a:r>
              <a:rPr lang="en-US" sz="1600" dirty="0"/>
              <a:t>modes - identified as BAEs and not off-axis </a:t>
            </a:r>
            <a:r>
              <a:rPr lang="en-US" sz="1600" dirty="0" err="1"/>
              <a:t>fishbones</a:t>
            </a:r>
            <a:endParaRPr lang="en-US" sz="1600" dirty="0"/>
          </a:p>
          <a:p>
            <a:pPr lvl="1"/>
            <a:r>
              <a:rPr lang="en-US" sz="1600" dirty="0" smtClean="0"/>
              <a:t>BAEs cause </a:t>
            </a:r>
            <a:r>
              <a:rPr lang="en-US" sz="1600" dirty="0"/>
              <a:t>fast ion losses in AUG (energy and pitch angle resolved</a:t>
            </a:r>
            <a:r>
              <a:rPr lang="en-US" sz="1600" dirty="0" smtClean="0"/>
              <a:t>)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Esposito</a:t>
            </a:r>
            <a:r>
              <a:rPr lang="en-US" sz="2000" dirty="0"/>
              <a:t>: Disruption avoidance by means of ECE waves</a:t>
            </a:r>
          </a:p>
          <a:p>
            <a:pPr lvl="1"/>
            <a:r>
              <a:rPr lang="en-US" sz="1600" dirty="0"/>
              <a:t>localized </a:t>
            </a:r>
            <a:r>
              <a:rPr lang="en-US" sz="1600" dirty="0" smtClean="0"/>
              <a:t>ECRH/ECCD </a:t>
            </a:r>
            <a:r>
              <a:rPr lang="en-US" sz="1600" dirty="0"/>
              <a:t>on rational surface, triggered by a disruption precursor - were able to hold </a:t>
            </a:r>
            <a:r>
              <a:rPr lang="en-US" sz="1600" dirty="0" smtClean="0"/>
              <a:t>of disruptions</a:t>
            </a:r>
          </a:p>
          <a:p>
            <a:pPr lvl="1"/>
            <a:r>
              <a:rPr lang="en-US" sz="1600" dirty="0"/>
              <a:t>AUG case ECCD triggered by </a:t>
            </a:r>
            <a:r>
              <a:rPr lang="en-US" sz="1600" dirty="0" err="1"/>
              <a:t>Vloop</a:t>
            </a:r>
            <a:r>
              <a:rPr lang="en-US" sz="1600" dirty="0"/>
              <a:t>, response time about </a:t>
            </a:r>
            <a:r>
              <a:rPr lang="en-US" sz="1600" dirty="0" smtClean="0"/>
              <a:t>7ms</a:t>
            </a:r>
          </a:p>
          <a:p>
            <a:pPr lvl="1"/>
            <a:r>
              <a:rPr lang="en-US" sz="1600" dirty="0"/>
              <a:t>NTM mode locking is held off with </a:t>
            </a:r>
            <a:r>
              <a:rPr lang="en-US" sz="1600" dirty="0" smtClean="0"/>
              <a:t>ECRH</a:t>
            </a:r>
          </a:p>
          <a:p>
            <a:pPr lvl="2"/>
            <a:r>
              <a:rPr lang="en-US" sz="1400" dirty="0"/>
              <a:t>ECRH did not eliminate the NTM - just kept it from </a:t>
            </a:r>
            <a:r>
              <a:rPr lang="en-US" sz="1400" dirty="0" smtClean="0"/>
              <a:t>locking</a:t>
            </a:r>
          </a:p>
          <a:p>
            <a:pPr lvl="2"/>
            <a:r>
              <a:rPr lang="en-US" sz="1400" dirty="0"/>
              <a:t>change in density can spoof this - need to actively move ECE mirror if density changes, as </a:t>
            </a:r>
            <a:r>
              <a:rPr lang="en-US" sz="1400" dirty="0" err="1"/>
              <a:t>reonance</a:t>
            </a:r>
            <a:r>
              <a:rPr lang="en-US" sz="1400" dirty="0"/>
              <a:t> </a:t>
            </a:r>
            <a:r>
              <a:rPr lang="en-US" sz="1400" dirty="0" smtClean="0"/>
              <a:t>moves</a:t>
            </a:r>
          </a:p>
          <a:p>
            <a:pPr lvl="1"/>
            <a:r>
              <a:rPr lang="en-US" sz="1600" dirty="0" smtClean="0"/>
              <a:t>AUG </a:t>
            </a:r>
            <a:r>
              <a:rPr lang="en-US" sz="1600" dirty="0"/>
              <a:t>and FTU activities summarized</a:t>
            </a:r>
          </a:p>
          <a:p>
            <a:pPr lvl="2"/>
            <a:r>
              <a:rPr lang="en-US" sz="1400" dirty="0"/>
              <a:t>(AUG: r/t TORBEAM, r/t </a:t>
            </a:r>
            <a:r>
              <a:rPr lang="en-US" sz="1400" dirty="0" err="1" smtClean="0"/>
              <a:t>equil</a:t>
            </a:r>
            <a:r>
              <a:rPr lang="en-US" sz="1400" dirty="0" smtClean="0"/>
              <a:t>. recon., </a:t>
            </a:r>
            <a:r>
              <a:rPr lang="en-US" sz="1400" dirty="0"/>
              <a:t>r/t mirror </a:t>
            </a:r>
            <a:r>
              <a:rPr lang="en-US" sz="1400" dirty="0" smtClean="0"/>
              <a:t>control, reliable operation </a:t>
            </a:r>
            <a:r>
              <a:rPr lang="en-US" sz="1400" dirty="0"/>
              <a:t>above </a:t>
            </a:r>
            <a:r>
              <a:rPr lang="en-US" sz="1400" dirty="0" err="1" smtClean="0"/>
              <a:t>Greewald</a:t>
            </a:r>
            <a:r>
              <a:rPr lang="en-US" sz="1400" dirty="0" smtClean="0"/>
              <a:t> limit)</a:t>
            </a:r>
            <a:endParaRPr lang="en-US" sz="1400" dirty="0"/>
          </a:p>
          <a:p>
            <a:pPr lvl="1"/>
            <a:endParaRPr lang="en-US" sz="1600" dirty="0" smtClean="0"/>
          </a:p>
          <a:p>
            <a:pPr lvl="1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Some Stability Presentations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75136"/>
            <a:ext cx="8915400" cy="5867400"/>
          </a:xfrm>
        </p:spPr>
        <p:txBody>
          <a:bodyPr/>
          <a:lstStyle/>
          <a:p>
            <a:r>
              <a:rPr lang="en-US" sz="2000" dirty="0" smtClean="0"/>
              <a:t>R. </a:t>
            </a:r>
            <a:r>
              <a:rPr lang="en-US" sz="2000" dirty="0" err="1" smtClean="0"/>
              <a:t>Cavazzana</a:t>
            </a:r>
            <a:r>
              <a:rPr lang="en-US" sz="2000" dirty="0" smtClean="0"/>
              <a:t>: Physics challenges and answers in RFP MA operation</a:t>
            </a:r>
          </a:p>
          <a:p>
            <a:pPr lvl="1"/>
            <a:r>
              <a:rPr lang="en-US" sz="1600" dirty="0"/>
              <a:t>RFX MA operation - 48x4 independent active </a:t>
            </a:r>
            <a:r>
              <a:rPr lang="en-US" sz="1600" dirty="0" smtClean="0"/>
              <a:t>coils; transition </a:t>
            </a:r>
            <a:r>
              <a:rPr lang="en-US" sz="1600" dirty="0"/>
              <a:t>to RFP helical equilibrium</a:t>
            </a:r>
          </a:p>
          <a:p>
            <a:pPr lvl="1"/>
            <a:r>
              <a:rPr lang="en-US" sz="1600" dirty="0" smtClean="0"/>
              <a:t>MHD </a:t>
            </a:r>
            <a:r>
              <a:rPr lang="en-US" sz="1600" dirty="0"/>
              <a:t>dynamo engine: tearing </a:t>
            </a:r>
            <a:r>
              <a:rPr lang="en-US" sz="1600" dirty="0" smtClean="0"/>
              <a:t>modes, multiple vs. </a:t>
            </a:r>
            <a:r>
              <a:rPr lang="en-US" sz="1600" dirty="0"/>
              <a:t>single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states</a:t>
            </a:r>
            <a:endParaRPr lang="en-US" sz="1600" dirty="0"/>
          </a:p>
          <a:p>
            <a:pPr lvl="1"/>
            <a:r>
              <a:rPr lang="en-US" sz="1600" dirty="0" smtClean="0"/>
              <a:t>key </a:t>
            </a:r>
            <a:r>
              <a:rPr lang="en-US" sz="1600" dirty="0"/>
              <a:t>parameter for the helical state - dominant mode 1/7 vs. Secondary</a:t>
            </a:r>
          </a:p>
          <a:p>
            <a:pPr lvl="1"/>
            <a:r>
              <a:rPr lang="en-US" sz="1600" dirty="0" smtClean="0"/>
              <a:t>results </a:t>
            </a:r>
            <a:r>
              <a:rPr lang="en-US" sz="1600" dirty="0"/>
              <a:t>from RELAX (1/4 </a:t>
            </a:r>
            <a:r>
              <a:rPr lang="en-US" sz="1600" dirty="0" smtClean="0"/>
              <a:t>dominant) vs. </a:t>
            </a:r>
            <a:r>
              <a:rPr lang="en-US" sz="1600" dirty="0"/>
              <a:t>MST (1/5 dominant mode)</a:t>
            </a:r>
          </a:p>
          <a:p>
            <a:pPr lvl="1"/>
            <a:r>
              <a:rPr lang="en-US" sz="1600" dirty="0" smtClean="0"/>
              <a:t>control </a:t>
            </a:r>
            <a:r>
              <a:rPr lang="en-US" sz="1600" dirty="0"/>
              <a:t>of m = 0 </a:t>
            </a:r>
            <a:r>
              <a:rPr lang="en-US" sz="1600" dirty="0" smtClean="0"/>
              <a:t>modes, lifetime </a:t>
            </a:r>
            <a:r>
              <a:rPr lang="en-US" sz="1600" dirty="0"/>
              <a:t>of helical </a:t>
            </a:r>
            <a:r>
              <a:rPr lang="en-US" sz="1600" dirty="0" smtClean="0"/>
              <a:t>states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I. Chapman: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control in </a:t>
            </a:r>
            <a:r>
              <a:rPr lang="en-US" sz="2000" dirty="0" err="1" smtClean="0"/>
              <a:t>tokamaks</a:t>
            </a:r>
            <a:endParaRPr lang="en-US" sz="2000" dirty="0"/>
          </a:p>
          <a:p>
            <a:pPr lvl="1"/>
            <a:r>
              <a:rPr lang="en-US" sz="1600" dirty="0" smtClean="0"/>
              <a:t>overview </a:t>
            </a:r>
            <a:r>
              <a:rPr lang="en-US" sz="1600" dirty="0"/>
              <a:t>of </a:t>
            </a:r>
            <a:r>
              <a:rPr lang="en-US" sz="1600" dirty="0" err="1"/>
              <a:t>sawtooth</a:t>
            </a:r>
            <a:r>
              <a:rPr lang="en-US" sz="1600" dirty="0"/>
              <a:t> instability - good if short period, but may be long in </a:t>
            </a:r>
            <a:r>
              <a:rPr lang="en-US" sz="1600" dirty="0" smtClean="0"/>
              <a:t>ITER</a:t>
            </a:r>
          </a:p>
          <a:p>
            <a:pPr lvl="2"/>
            <a:r>
              <a:rPr lang="en-US" sz="1400" dirty="0" smtClean="0"/>
              <a:t>may need to pace </a:t>
            </a:r>
            <a:r>
              <a:rPr lang="en-US" sz="1400" dirty="0" err="1" smtClean="0"/>
              <a:t>sawteeth</a:t>
            </a:r>
            <a:r>
              <a:rPr lang="en-US" sz="1400" dirty="0" smtClean="0"/>
              <a:t> for ash removal in ITER</a:t>
            </a:r>
          </a:p>
          <a:p>
            <a:pPr lvl="1"/>
            <a:r>
              <a:rPr lang="en-US" sz="1600" dirty="0" smtClean="0"/>
              <a:t>long </a:t>
            </a:r>
            <a:r>
              <a:rPr lang="en-US" sz="1600" dirty="0" err="1"/>
              <a:t>sawtooth</a:t>
            </a:r>
            <a:r>
              <a:rPr lang="en-US" sz="1600" dirty="0"/>
              <a:t> period also </a:t>
            </a:r>
            <a:r>
              <a:rPr lang="en-US" sz="1600" dirty="0" smtClean="0"/>
              <a:t>leads to undesirable </a:t>
            </a:r>
            <a:r>
              <a:rPr lang="en-US" sz="1600" dirty="0"/>
              <a:t>NTM triggering</a:t>
            </a:r>
          </a:p>
          <a:p>
            <a:pPr lvl="1"/>
            <a:r>
              <a:rPr lang="en-US" sz="1600" dirty="0" smtClean="0"/>
              <a:t>trapped particles are stabilizing for kink (?)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o- </a:t>
            </a:r>
            <a:r>
              <a:rPr lang="en-US" sz="1600" dirty="0"/>
              <a:t>and counter-passing ions can be stabilizing or destabilizing, depending on where fast particles are </a:t>
            </a:r>
            <a:r>
              <a:rPr lang="en-US" sz="1600" dirty="0" smtClean="0"/>
              <a:t>deposited</a:t>
            </a:r>
          </a:p>
          <a:p>
            <a:pPr lvl="2"/>
            <a:r>
              <a:rPr lang="en-US" sz="1400" dirty="0" smtClean="0"/>
              <a:t>objective </a:t>
            </a:r>
            <a:r>
              <a:rPr lang="en-US" sz="1400" dirty="0"/>
              <a:t>here is to destabilize the kink to drive </a:t>
            </a:r>
            <a:r>
              <a:rPr lang="en-US" sz="1400" dirty="0" err="1"/>
              <a:t>sawteeth</a:t>
            </a:r>
            <a:r>
              <a:rPr lang="en-US" sz="1400" dirty="0"/>
              <a:t> at higher frequency </a:t>
            </a:r>
          </a:p>
          <a:p>
            <a:pPr lvl="1"/>
            <a:r>
              <a:rPr lang="en-US" sz="1600" dirty="0" smtClean="0"/>
              <a:t>code </a:t>
            </a:r>
            <a:r>
              <a:rPr lang="en-US" sz="1600" dirty="0"/>
              <a:t>set being </a:t>
            </a:r>
            <a:r>
              <a:rPr lang="en-US" sz="1600" dirty="0" smtClean="0"/>
              <a:t>used for these studies MISHKA-HAGIS</a:t>
            </a:r>
            <a:endParaRPr lang="en-US" sz="1600" dirty="0"/>
          </a:p>
          <a:p>
            <a:pPr lvl="1"/>
            <a:r>
              <a:rPr lang="en-US" sz="1600" dirty="0" smtClean="0"/>
              <a:t>will </a:t>
            </a:r>
            <a:r>
              <a:rPr lang="en-US" sz="1600" dirty="0"/>
              <a:t>ECCD control work in ITER</a:t>
            </a:r>
            <a:r>
              <a:rPr lang="en-US" sz="1600" dirty="0" smtClean="0"/>
              <a:t>?</a:t>
            </a:r>
          </a:p>
          <a:p>
            <a:pPr lvl="2"/>
            <a:r>
              <a:rPr lang="en-US" sz="1400" dirty="0" smtClean="0"/>
              <a:t>shear </a:t>
            </a:r>
            <a:r>
              <a:rPr lang="en-US" sz="1400" dirty="0"/>
              <a:t>reduction as ECCD sweeps across q =1 </a:t>
            </a:r>
            <a:r>
              <a:rPr lang="en-US" sz="1400" dirty="0" smtClean="0"/>
              <a:t>surface, </a:t>
            </a:r>
            <a:r>
              <a:rPr lang="en-US" sz="1400" dirty="0" err="1" smtClean="0"/>
              <a:t>sawtooth</a:t>
            </a:r>
            <a:r>
              <a:rPr lang="en-US" sz="1400" dirty="0" smtClean="0"/>
              <a:t> period was changed in JET</a:t>
            </a:r>
            <a:endParaRPr lang="en-US" sz="1400" dirty="0"/>
          </a:p>
          <a:p>
            <a:pPr lvl="1"/>
            <a:r>
              <a:rPr lang="en-US" sz="1600" dirty="0"/>
              <a:t>will ICRH control work in ITER?</a:t>
            </a:r>
          </a:p>
          <a:p>
            <a:pPr lvl="2"/>
            <a:r>
              <a:rPr lang="en-US" sz="1400" dirty="0"/>
              <a:t>   JET experiment was successful in not triggering </a:t>
            </a:r>
            <a:r>
              <a:rPr lang="en-US" sz="1400" dirty="0" smtClean="0"/>
              <a:t>NTM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Some Stability Presentations (III)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7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651936"/>
          </a:xfrm>
        </p:spPr>
        <p:txBody>
          <a:bodyPr/>
          <a:lstStyle/>
          <a:p>
            <a:r>
              <a:rPr lang="en-US" sz="2000" dirty="0" smtClean="0"/>
              <a:t>W. </a:t>
            </a:r>
            <a:r>
              <a:rPr lang="en-US" sz="2000" dirty="0" err="1" smtClean="0"/>
              <a:t>Suttrop</a:t>
            </a:r>
            <a:r>
              <a:rPr lang="en-US" sz="2000" dirty="0" smtClean="0"/>
              <a:t>: First observations of ELM mitigation with new active control coils in AUG</a:t>
            </a:r>
          </a:p>
          <a:p>
            <a:pPr lvl="1"/>
            <a:r>
              <a:rPr lang="en-US" sz="1600" dirty="0" smtClean="0"/>
              <a:t>4 </a:t>
            </a:r>
            <a:r>
              <a:rPr lang="en-US" sz="1600" dirty="0"/>
              <a:t>upper, 4 lower coils used in </a:t>
            </a:r>
            <a:r>
              <a:rPr lang="en-US" sz="1600" dirty="0" smtClean="0"/>
              <a:t>experiment (n = 2 configuration)</a:t>
            </a:r>
            <a:endParaRPr lang="en-US" sz="1600" dirty="0"/>
          </a:p>
          <a:p>
            <a:pPr lvl="1"/>
            <a:r>
              <a:rPr lang="en-US" sz="1600" dirty="0" smtClean="0"/>
              <a:t>shows </a:t>
            </a:r>
            <a:r>
              <a:rPr lang="en-US" sz="1600" dirty="0"/>
              <a:t>0.1% field </a:t>
            </a:r>
            <a:r>
              <a:rPr lang="en-US" sz="1600" dirty="0" smtClean="0"/>
              <a:t>perturbation (see </a:t>
            </a:r>
            <a:r>
              <a:rPr lang="en-US" sz="1600" dirty="0"/>
              <a:t>also Fuchs </a:t>
            </a:r>
            <a:r>
              <a:rPr lang="en-US" sz="1600" dirty="0" smtClean="0"/>
              <a:t>P1.090)</a:t>
            </a:r>
            <a:endParaRPr lang="en-US" sz="1600" dirty="0"/>
          </a:p>
          <a:p>
            <a:pPr lvl="1"/>
            <a:r>
              <a:rPr lang="en-US" sz="1600" dirty="0" smtClean="0"/>
              <a:t>ELM </a:t>
            </a:r>
            <a:r>
              <a:rPr lang="en-US" sz="1600" dirty="0"/>
              <a:t>mitigation shown with n = 2 fields</a:t>
            </a:r>
          </a:p>
          <a:p>
            <a:pPr lvl="2"/>
            <a:r>
              <a:rPr lang="en-US" sz="1400" dirty="0" smtClean="0"/>
              <a:t>2 </a:t>
            </a:r>
            <a:r>
              <a:rPr lang="en-US" sz="1400" dirty="0"/>
              <a:t>periods of n = 2 pulses used - ELMs come back between pulses</a:t>
            </a:r>
          </a:p>
          <a:p>
            <a:pPr lvl="2"/>
            <a:r>
              <a:rPr lang="en-US" sz="1400" dirty="0" smtClean="0"/>
              <a:t>in </a:t>
            </a:r>
            <a:r>
              <a:rPr lang="en-US" sz="1400" dirty="0"/>
              <a:t>ELM mitigated periods, very much smaller ELMs are seen - very small density fluctuations (</a:t>
            </a:r>
            <a:r>
              <a:rPr lang="en-US" sz="1400" dirty="0" err="1"/>
              <a:t>Te</a:t>
            </a:r>
            <a:r>
              <a:rPr lang="en-US" sz="1400" dirty="0"/>
              <a:t> fluctuations are larger)</a:t>
            </a:r>
          </a:p>
          <a:p>
            <a:pPr lvl="2"/>
            <a:r>
              <a:rPr lang="en-US" sz="1400" dirty="0" smtClean="0"/>
              <a:t>stepping </a:t>
            </a:r>
            <a:r>
              <a:rPr lang="en-US" sz="1400" dirty="0"/>
              <a:t>up density with n = 2 coils on leads to ELM suppression</a:t>
            </a:r>
          </a:p>
          <a:p>
            <a:pPr lvl="1"/>
            <a:r>
              <a:rPr lang="en-US" sz="1600" dirty="0" smtClean="0"/>
              <a:t>mitigation </a:t>
            </a:r>
            <a:r>
              <a:rPr lang="en-US" sz="1600" dirty="0"/>
              <a:t>means Type-1 ELMs replaced by frequent small ELMs</a:t>
            </a:r>
          </a:p>
          <a:p>
            <a:pPr lvl="1"/>
            <a:r>
              <a:rPr lang="en-US" sz="1600" dirty="0" smtClean="0"/>
              <a:t>pedestal density </a:t>
            </a:r>
            <a:r>
              <a:rPr lang="en-US" sz="1600" dirty="0"/>
              <a:t>increase, T pedestal reduced by </a:t>
            </a:r>
            <a:r>
              <a:rPr lang="en-US" sz="1600" dirty="0" smtClean="0"/>
              <a:t>10%, confinement/stored </a:t>
            </a:r>
            <a:r>
              <a:rPr lang="en-US" sz="1600" dirty="0"/>
              <a:t>energy essentially unchanged</a:t>
            </a:r>
          </a:p>
          <a:p>
            <a:pPr lvl="1"/>
            <a:r>
              <a:rPr lang="en-US" sz="1600" dirty="0" smtClean="0"/>
              <a:t>D </a:t>
            </a:r>
            <a:r>
              <a:rPr lang="en-US" sz="1600" dirty="0"/>
              <a:t>pellet injection does not trigger ELMs in this state</a:t>
            </a:r>
          </a:p>
          <a:p>
            <a:pPr lvl="1"/>
            <a:r>
              <a:rPr lang="en-US" sz="1600" dirty="0" smtClean="0"/>
              <a:t>there </a:t>
            </a:r>
            <a:r>
              <a:rPr lang="en-US" sz="1600" dirty="0"/>
              <a:t>is a density threshold for ELM mitigation, independent of plasma rotation.</a:t>
            </a:r>
          </a:p>
          <a:p>
            <a:pPr lvl="1"/>
            <a:r>
              <a:rPr lang="en-US" sz="1600" dirty="0"/>
              <a:t>K</a:t>
            </a:r>
            <a:r>
              <a:rPr lang="en-US" sz="1600" dirty="0" smtClean="0"/>
              <a:t>ey aspects are very different from DIII-D results:</a:t>
            </a:r>
          </a:p>
          <a:p>
            <a:pPr lvl="2"/>
            <a:r>
              <a:rPr lang="en-US" sz="1400" dirty="0" smtClean="0"/>
              <a:t>there's </a:t>
            </a:r>
            <a:r>
              <a:rPr lang="en-US" sz="1400" dirty="0"/>
              <a:t>a strong dependence on </a:t>
            </a:r>
            <a:r>
              <a:rPr lang="en-US" sz="1400" dirty="0" smtClean="0"/>
              <a:t>density</a:t>
            </a:r>
          </a:p>
          <a:p>
            <a:pPr lvl="2"/>
            <a:r>
              <a:rPr lang="en-US" sz="1400" dirty="0" smtClean="0"/>
              <a:t>NO </a:t>
            </a:r>
            <a:r>
              <a:rPr lang="en-US" sz="1400" dirty="0"/>
              <a:t>dependence on field </a:t>
            </a:r>
            <a:r>
              <a:rPr lang="en-US" sz="1400" dirty="0" smtClean="0"/>
              <a:t>(up/down) parity</a:t>
            </a:r>
          </a:p>
          <a:p>
            <a:pPr lvl="2"/>
            <a:r>
              <a:rPr lang="en-US" sz="1400" dirty="0" smtClean="0"/>
              <a:t>NO </a:t>
            </a:r>
            <a:r>
              <a:rPr lang="en-US" sz="1400" dirty="0"/>
              <a:t>dependence on q </a:t>
            </a:r>
            <a:r>
              <a:rPr lang="en-US" sz="1400" dirty="0" smtClean="0"/>
              <a:t>resonances</a:t>
            </a:r>
          </a:p>
          <a:p>
            <a:pPr lvl="2"/>
            <a:r>
              <a:rPr lang="en-US" sz="1400" dirty="0" smtClean="0"/>
              <a:t>NO </a:t>
            </a:r>
            <a:r>
              <a:rPr lang="en-US" sz="1400" dirty="0"/>
              <a:t>dependence on </a:t>
            </a:r>
            <a:r>
              <a:rPr lang="en-US" sz="1400" dirty="0" err="1"/>
              <a:t>Chirikov</a:t>
            </a:r>
            <a:r>
              <a:rPr lang="en-US" sz="1400" dirty="0"/>
              <a:t> parameter - NEITHER necessary NOR sufficient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resentation on ELM mitigation on AUG was a 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4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728136"/>
          </a:xfrm>
        </p:spPr>
        <p:txBody>
          <a:bodyPr/>
          <a:lstStyle/>
          <a:p>
            <a:r>
              <a:rPr lang="en-US" sz="2000" dirty="0" smtClean="0"/>
              <a:t>A. Huber: Radiation heat loads on plasma-facing components of JET during the massive gas injection experiment</a:t>
            </a:r>
          </a:p>
          <a:p>
            <a:pPr lvl="1"/>
            <a:r>
              <a:rPr lang="en-US" sz="1600" dirty="0" smtClean="0"/>
              <a:t>MGI valve </a:t>
            </a:r>
            <a:r>
              <a:rPr lang="en-US" sz="1600" dirty="0"/>
              <a:t>mounted on the top of the machine on </a:t>
            </a:r>
            <a:r>
              <a:rPr lang="en-US" sz="1600" dirty="0" smtClean="0"/>
              <a:t>JET</a:t>
            </a:r>
          </a:p>
          <a:p>
            <a:pPr lvl="1"/>
            <a:r>
              <a:rPr lang="en-US" sz="1600" dirty="0" smtClean="0"/>
              <a:t>strong </a:t>
            </a:r>
            <a:r>
              <a:rPr lang="en-US" sz="1600" dirty="0" err="1"/>
              <a:t>poloidally</a:t>
            </a:r>
            <a:r>
              <a:rPr lang="en-US" sz="1600" dirty="0"/>
              <a:t> asymmetric radiation peaking factors in </a:t>
            </a:r>
            <a:r>
              <a:rPr lang="en-US" sz="1600" dirty="0" smtClean="0"/>
              <a:t>JET</a:t>
            </a:r>
          </a:p>
          <a:p>
            <a:pPr lvl="1"/>
            <a:r>
              <a:rPr lang="en-US" sz="1600" dirty="0" smtClean="0"/>
              <a:t>10</a:t>
            </a:r>
            <a:r>
              <a:rPr lang="en-US" sz="1600" dirty="0"/>
              <a:t>% </a:t>
            </a:r>
            <a:r>
              <a:rPr lang="en-US" sz="1600" dirty="0" err="1"/>
              <a:t>Ar</a:t>
            </a:r>
            <a:r>
              <a:rPr lang="en-US" sz="1600" dirty="0"/>
              <a:t>, 90% D2 injected - nearly </a:t>
            </a:r>
            <a:r>
              <a:rPr lang="en-US" sz="1600" dirty="0" err="1"/>
              <a:t>poloidally</a:t>
            </a:r>
            <a:r>
              <a:rPr lang="en-US" sz="1600" dirty="0"/>
              <a:t> symmetric radiation pattern</a:t>
            </a:r>
          </a:p>
          <a:p>
            <a:pPr lvl="1"/>
            <a:r>
              <a:rPr lang="en-US" sz="1600" dirty="0" smtClean="0"/>
              <a:t>suggests </a:t>
            </a:r>
            <a:r>
              <a:rPr lang="en-US" sz="1600" dirty="0"/>
              <a:t>that ITER will need 4 ports for </a:t>
            </a:r>
            <a:r>
              <a:rPr lang="en-US" sz="1600" dirty="0" smtClean="0"/>
              <a:t>MGI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R. </a:t>
            </a:r>
            <a:r>
              <a:rPr lang="en-US" sz="2000" dirty="0" err="1" smtClean="0"/>
              <a:t>Scannel</a:t>
            </a:r>
            <a:r>
              <a:rPr lang="en-US" sz="2000" dirty="0" smtClean="0"/>
              <a:t>: Evolution of edge pressure gradient during ELM cycle - MAST</a:t>
            </a:r>
          </a:p>
          <a:p>
            <a:pPr lvl="1"/>
            <a:r>
              <a:rPr lang="en-US" sz="1600" dirty="0" smtClean="0"/>
              <a:t>Notable - See comments by J. Hosea</a:t>
            </a:r>
          </a:p>
          <a:p>
            <a:pPr lvl="1"/>
            <a:r>
              <a:rPr lang="en-US" sz="1600" dirty="0" smtClean="0"/>
              <a:t>EPED </a:t>
            </a:r>
            <a:r>
              <a:rPr lang="en-US" sz="1600" dirty="0"/>
              <a:t>model (Snyder) applied to </a:t>
            </a:r>
            <a:r>
              <a:rPr lang="en-US" sz="1600" dirty="0" smtClean="0"/>
              <a:t>MAST, high-n </a:t>
            </a:r>
            <a:r>
              <a:rPr lang="en-US" sz="1600" dirty="0"/>
              <a:t>stability, GS2 code to KBM stability analysis, also passed on to ELITE</a:t>
            </a:r>
          </a:p>
          <a:p>
            <a:pPr lvl="1"/>
            <a:r>
              <a:rPr lang="en-US" sz="1600" dirty="0" smtClean="0"/>
              <a:t>single </a:t>
            </a:r>
            <a:r>
              <a:rPr lang="en-US" sz="1600" dirty="0"/>
              <a:t>ELM cycles, examine/average many cycles - 50 profiles in 3 shots</a:t>
            </a:r>
          </a:p>
          <a:p>
            <a:pPr lvl="1"/>
            <a:r>
              <a:rPr lang="en-US" sz="1600" dirty="0" smtClean="0"/>
              <a:t>points </a:t>
            </a:r>
            <a:r>
              <a:rPr lang="en-US" sz="1600" dirty="0"/>
              <a:t>taken through the ELM </a:t>
            </a:r>
            <a:r>
              <a:rPr lang="en-US" sz="1600" dirty="0" smtClean="0"/>
              <a:t>cycle; ETB </a:t>
            </a:r>
            <a:r>
              <a:rPr lang="en-US" sz="1600" dirty="0"/>
              <a:t>moves slightly inward as ELM cycle advances</a:t>
            </a:r>
          </a:p>
          <a:p>
            <a:pPr lvl="1"/>
            <a:r>
              <a:rPr lang="en-US" sz="1600" dirty="0" smtClean="0"/>
              <a:t>edge </a:t>
            </a:r>
            <a:r>
              <a:rPr lang="en-US" sz="1600" dirty="0"/>
              <a:t>high-n unstable region increases in size, </a:t>
            </a:r>
            <a:r>
              <a:rPr lang="en-US" sz="1600" dirty="0" smtClean="0"/>
              <a:t>from the edge </a:t>
            </a:r>
            <a:r>
              <a:rPr lang="en-US" sz="1600" dirty="0"/>
              <a:t>inward - 99% flux to 97% flux, </a:t>
            </a:r>
            <a:r>
              <a:rPr lang="en-US" sz="1600" dirty="0" smtClean="0"/>
              <a:t>or so</a:t>
            </a:r>
            <a:endParaRPr lang="en-US" sz="1600" dirty="0"/>
          </a:p>
          <a:p>
            <a:pPr lvl="1"/>
            <a:r>
              <a:rPr lang="en-US" sz="1600" dirty="0" smtClean="0"/>
              <a:t>GS2 </a:t>
            </a:r>
            <a:r>
              <a:rPr lang="en-US" sz="1600" dirty="0"/>
              <a:t>run to give stability to KBMs - KBM had stabilizing FLR effects</a:t>
            </a:r>
          </a:p>
          <a:p>
            <a:pPr lvl="2"/>
            <a:r>
              <a:rPr lang="en-US" sz="1400" dirty="0" smtClean="0"/>
              <a:t>stability </a:t>
            </a:r>
            <a:r>
              <a:rPr lang="en-US" sz="1400" dirty="0"/>
              <a:t>limit falls during the ELM cycle, rather than the pressure gradient strongly increasing</a:t>
            </a:r>
          </a:p>
          <a:p>
            <a:pPr lvl="2"/>
            <a:r>
              <a:rPr lang="en-US" sz="1400" dirty="0" smtClean="0"/>
              <a:t>claims </a:t>
            </a:r>
            <a:r>
              <a:rPr lang="en-US" sz="1400" dirty="0"/>
              <a:t>that infinite-n is a GOOD proxy for the KBM stability in </a:t>
            </a:r>
            <a:r>
              <a:rPr lang="en-US" sz="1400" dirty="0" smtClean="0"/>
              <a:t>MAST (?)</a:t>
            </a: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Some Stability Presentations (IV)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575736"/>
          </a:xfrm>
        </p:spPr>
        <p:txBody>
          <a:bodyPr/>
          <a:lstStyle/>
          <a:p>
            <a:r>
              <a:rPr lang="en-US" sz="2000" dirty="0" smtClean="0"/>
              <a:t>Tuesday posters – some highlights</a:t>
            </a:r>
          </a:p>
          <a:p>
            <a:pPr lvl="1"/>
            <a:r>
              <a:rPr lang="en-US" sz="1600" dirty="0" smtClean="0"/>
              <a:t>Poster on 3D simulation of plasma interactions with edge structures in ITER</a:t>
            </a:r>
          </a:p>
          <a:p>
            <a:pPr lvl="2"/>
            <a:r>
              <a:rPr lang="en-US" sz="1400" dirty="0" smtClean="0"/>
              <a:t>Electric fields cause relocation of hot spots on tiles</a:t>
            </a:r>
          </a:p>
          <a:p>
            <a:pPr lvl="2"/>
            <a:r>
              <a:rPr lang="en-US" sz="1400" dirty="0" smtClean="0"/>
              <a:t>(comment) May need to alter edge field to prevent this – another potential use for internal non-axisymmetric coils in ITER</a:t>
            </a:r>
          </a:p>
          <a:p>
            <a:pPr lvl="1"/>
            <a:r>
              <a:rPr lang="en-US" sz="1600" dirty="0" smtClean="0"/>
              <a:t>Liu MARS-Q code: momentum balance has been added, with a </a:t>
            </a:r>
            <a:r>
              <a:rPr lang="en-US" sz="1600" dirty="0" err="1" smtClean="0"/>
              <a:t>JxB</a:t>
            </a:r>
            <a:r>
              <a:rPr lang="en-US" sz="1600" dirty="0" smtClean="0"/>
              <a:t> and NTV torque model included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err="1" smtClean="0"/>
              <a:t>Buratti</a:t>
            </a:r>
            <a:r>
              <a:rPr lang="en-US" sz="1800" dirty="0" smtClean="0"/>
              <a:t>: Kink and </a:t>
            </a:r>
            <a:r>
              <a:rPr lang="en-US" sz="1800" dirty="0" err="1" smtClean="0"/>
              <a:t>tearning</a:t>
            </a:r>
            <a:r>
              <a:rPr lang="en-US" sz="1800" dirty="0" smtClean="0"/>
              <a:t> modes in JET</a:t>
            </a:r>
          </a:p>
          <a:p>
            <a:pPr lvl="1"/>
            <a:r>
              <a:rPr lang="en-US" sz="1600" dirty="0" smtClean="0"/>
              <a:t>kink </a:t>
            </a:r>
            <a:r>
              <a:rPr lang="en-US" sz="1600" dirty="0"/>
              <a:t>transforms to island topology over long timescales</a:t>
            </a:r>
          </a:p>
          <a:p>
            <a:pPr lvl="2"/>
            <a:r>
              <a:rPr lang="en-US" sz="1400" dirty="0" smtClean="0"/>
              <a:t>n </a:t>
            </a:r>
            <a:r>
              <a:rPr lang="en-US" sz="1400" dirty="0"/>
              <a:t>=1 kinks onset from </a:t>
            </a:r>
            <a:r>
              <a:rPr lang="en-US" sz="1400" dirty="0" err="1"/>
              <a:t>betaN</a:t>
            </a:r>
            <a:r>
              <a:rPr lang="en-US" sz="1400" dirty="0"/>
              <a:t> about 1.2 - 4</a:t>
            </a:r>
          </a:p>
          <a:p>
            <a:pPr lvl="2"/>
            <a:r>
              <a:rPr lang="en-US" sz="1400" dirty="0" smtClean="0"/>
              <a:t>high </a:t>
            </a:r>
            <a:r>
              <a:rPr lang="en-US" sz="1400" dirty="0" err="1"/>
              <a:t>betaN</a:t>
            </a:r>
            <a:r>
              <a:rPr lang="en-US" sz="1400" dirty="0"/>
              <a:t>, high pressure peaking, high </a:t>
            </a:r>
            <a:r>
              <a:rPr lang="en-US" sz="1400" dirty="0" err="1"/>
              <a:t>qmin</a:t>
            </a:r>
            <a:r>
              <a:rPr lang="en-US" sz="1400" dirty="0"/>
              <a:t> are less stable to kink</a:t>
            </a:r>
          </a:p>
          <a:p>
            <a:pPr lvl="1"/>
            <a:r>
              <a:rPr lang="en-US" sz="1600" dirty="0" smtClean="0"/>
              <a:t>plasma </a:t>
            </a:r>
            <a:r>
              <a:rPr lang="en-US" sz="1600" dirty="0"/>
              <a:t>crosses n = 1 no-wall limit when kink goes </a:t>
            </a:r>
            <a:r>
              <a:rPr lang="en-US" sz="1600" dirty="0" smtClean="0"/>
              <a:t>unstable</a:t>
            </a:r>
          </a:p>
          <a:p>
            <a:pPr lvl="2"/>
            <a:r>
              <a:rPr lang="en-US" sz="1400" dirty="0" smtClean="0"/>
              <a:t>but </a:t>
            </a:r>
            <a:r>
              <a:rPr lang="en-US" sz="1400" dirty="0"/>
              <a:t>what about at the lowest </a:t>
            </a:r>
            <a:r>
              <a:rPr lang="en-US" sz="1400" dirty="0" smtClean="0"/>
              <a:t>betas? A</a:t>
            </a:r>
            <a:r>
              <a:rPr lang="en-US" sz="1400" dirty="0"/>
              <a:t>: the lowest beta cases don't cross the no-wall limit - they are tearing </a:t>
            </a:r>
            <a:r>
              <a:rPr lang="en-US" sz="1400" dirty="0" smtClean="0"/>
              <a:t>from </a:t>
            </a:r>
            <a:r>
              <a:rPr lang="en-US" sz="1400" dirty="0"/>
              <a:t>the start - there is no kink phase.</a:t>
            </a:r>
          </a:p>
          <a:p>
            <a:pPr lvl="1"/>
            <a:r>
              <a:rPr lang="en-US" sz="1600" dirty="0" smtClean="0"/>
              <a:t>shows </a:t>
            </a:r>
            <a:r>
              <a:rPr lang="en-US" sz="1600" dirty="0"/>
              <a:t>ECE discrimination of kink </a:t>
            </a:r>
            <a:r>
              <a:rPr lang="en-US" sz="1600" dirty="0" err="1"/>
              <a:t>vs</a:t>
            </a:r>
            <a:r>
              <a:rPr lang="en-US" sz="1600" dirty="0"/>
              <a:t>, </a:t>
            </a:r>
            <a:r>
              <a:rPr lang="en-US" sz="1600" dirty="0" smtClean="0"/>
              <a:t>island, 150ms </a:t>
            </a:r>
            <a:r>
              <a:rPr lang="en-US" sz="1600" dirty="0"/>
              <a:t>after kink, the island appears</a:t>
            </a:r>
          </a:p>
          <a:p>
            <a:pPr lvl="2"/>
            <a:r>
              <a:rPr lang="en-US" sz="1400" dirty="0" smtClean="0"/>
              <a:t>Sweet-Parker </a:t>
            </a:r>
            <a:r>
              <a:rPr lang="en-US" sz="1400" dirty="0"/>
              <a:t>time for forced reconnection is only 8ms</a:t>
            </a:r>
          </a:p>
          <a:p>
            <a:pPr lvl="2"/>
            <a:r>
              <a:rPr lang="en-US" sz="1400" dirty="0" smtClean="0"/>
              <a:t>kink </a:t>
            </a:r>
            <a:r>
              <a:rPr lang="en-US" sz="1400" dirty="0"/>
              <a:t>growth time is long - 70ms, so this is not thought to be a forced reconnection, but no theory was given to explain it</a:t>
            </a:r>
            <a:endParaRPr lang="en-US" sz="1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306-EDA7-4DE0-9136-42B6837FD4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Some Stability Presentations (V)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482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82308</TotalTime>
  <Words>1839</Words>
  <Application>Microsoft Office PowerPoint</Application>
  <PresentationFormat>On-screen Show (4:3)</PresentationFormat>
  <Paragraphs>251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Balance of Monday AM plenary talks covered first wall/ materials, and space plasmas</vt:lpstr>
      <vt:lpstr>Comments on Some Stability Presentations (I)</vt:lpstr>
      <vt:lpstr>Piero Martin’s talk showed NSTX RWM state space controller results as a highlight</vt:lpstr>
      <vt:lpstr>Comments on Some Stability Presentations (II)</vt:lpstr>
      <vt:lpstr>Comments on Some Stability Presentations (III)</vt:lpstr>
      <vt:lpstr>Presentation on ELM mitigation on AUG was a highlight</vt:lpstr>
      <vt:lpstr>Comments on Some Stability Presentations (IV)</vt:lpstr>
      <vt:lpstr>Comments on Some Stability Presentations (V)</vt:lpstr>
      <vt:lpstr>Evening sessions had mixed reviews</vt:lpstr>
      <vt:lpstr>General Comments on the Meeting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Columbia University</cp:lastModifiedBy>
  <cp:revision>14582</cp:revision>
  <dcterms:created xsi:type="dcterms:W3CDTF">2003-10-01T16:23:57Z</dcterms:created>
  <dcterms:modified xsi:type="dcterms:W3CDTF">2011-07-18T17:35:08Z</dcterms:modified>
</cp:coreProperties>
</file>