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1217" r:id="rId2"/>
    <p:sldId id="1227" r:id="rId3"/>
    <p:sldId id="1243" r:id="rId4"/>
    <p:sldId id="1240" r:id="rId5"/>
    <p:sldId id="1245" r:id="rId6"/>
    <p:sldId id="1242" r:id="rId7"/>
    <p:sldId id="1234" r:id="rId8"/>
    <p:sldId id="1232" r:id="rId9"/>
    <p:sldId id="1235" r:id="rId10"/>
    <p:sldId id="1238" r:id="rId11"/>
    <p:sldId id="1239" r:id="rId12"/>
    <p:sldId id="1233" r:id="rId13"/>
    <p:sldId id="1226" r:id="rId14"/>
    <p:sldId id="1229" r:id="rId15"/>
    <p:sldId id="1228" r:id="rId16"/>
    <p:sldId id="1230" r:id="rId17"/>
    <p:sldId id="1231" r:id="rId18"/>
    <p:sldId id="1241" r:id="rId19"/>
    <p:sldId id="1244" r:id="rId2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7000" autoAdjust="0"/>
  </p:normalViewPr>
  <p:slideViewPr>
    <p:cSldViewPr>
      <p:cViewPr varScale="1">
        <p:scale>
          <a:sx n="130" d="100"/>
          <a:sy n="130" d="100"/>
        </p:scale>
        <p:origin x="-990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CAADC46-5B0B-466C-80D8-29E9A5427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EF69CCD-C4C9-485F-8686-F6F522D8F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7D3ECC-ED20-43ED-A08D-1C6A31E6F44F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D9A81-6406-4F51-BEBC-80F7E3944663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D9A81-6406-4F51-BEBC-80F7E3944663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D9A81-6406-4F51-BEBC-80F7E3944663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D9A81-6406-4F51-BEBC-80F7E3944663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D9A81-6406-4F51-BEBC-80F7E3944663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89CA-09FF-409C-A7B8-29F3FFA83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C12E78B4-8DA5-4394-A80C-C7C5761CF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PFC/PMI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discussion – J. Menard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Discussion of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PFC/particle/lithium plans </a:t>
            </a: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for NSTX-U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J. Menard</a:t>
            </a:r>
            <a:endParaRPr lang="en-US" sz="2000" i="0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en-US" sz="1600" b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for </a:t>
            </a:r>
            <a:r>
              <a:rPr lang="en-US" sz="1600" b="0" dirty="0">
                <a:solidFill>
                  <a:schemeClr val="tx1"/>
                </a:solidFill>
                <a:latin typeface="Arial" charset="0"/>
              </a:rPr>
              <a:t>the NSTX Research Team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19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 Physics Meeting</a:t>
            </a:r>
            <a:endParaRPr lang="en-US" sz="16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 – B318</a:t>
            </a:r>
            <a:endParaRPr lang="en-US" sz="16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Monday, January 30, 2012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8" name="Picture 155" descr="nstx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5163" y="4419600"/>
            <a:ext cx="2027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9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100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1" name="Picture 3" descr="C:\Users\jmenard\Desktop\Pictur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48" descr="ppi221.tmp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3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Flowing LLD development should be studied as alternative means of particle and power exhaust, access to low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791200" cy="5486400"/>
          </a:xfrm>
        </p:spPr>
        <p:txBody>
          <a:bodyPr/>
          <a:lstStyle/>
          <a:p>
            <a:r>
              <a:rPr lang="en-US" dirty="0" smtClean="0"/>
              <a:t>LLD, LTX </a:t>
            </a:r>
            <a:r>
              <a:rPr lang="en-US" dirty="0" smtClean="0">
                <a:sym typeface="Wingdings" pitchFamily="2" charset="2"/>
              </a:rPr>
              <a:t> l</a:t>
            </a:r>
            <a:r>
              <a:rPr lang="en-US" dirty="0" smtClean="0"/>
              <a:t>iquid Li required to achieve pumping persistence </a:t>
            </a:r>
          </a:p>
          <a:p>
            <a:pPr lvl="1"/>
            <a:r>
              <a:rPr lang="en-US" dirty="0" smtClean="0"/>
              <a:t>Flowing Li required to remove by-products of reactions with background gases</a:t>
            </a:r>
          </a:p>
          <a:p>
            <a:r>
              <a:rPr lang="en-US" dirty="0" smtClean="0"/>
              <a:t>Substantial R&amp;D needed for flowing Li</a:t>
            </a:r>
          </a:p>
          <a:p>
            <a:r>
              <a:rPr lang="en-US" dirty="0" smtClean="0"/>
              <a:t>Need to identify optimal choice of concept for pumping, power handling: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Slow-flowing thin film (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FLiLi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Capillary porous system (CPS)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Lithium infused trenches (</a:t>
            </a:r>
            <a:r>
              <a:rPr lang="en-US" dirty="0" err="1" smtClean="0"/>
              <a:t>LiMIT</a:t>
            </a:r>
            <a:r>
              <a:rPr lang="en-US" dirty="0" smtClean="0"/>
              <a:t>)</a:t>
            </a:r>
          </a:p>
          <a:p>
            <a:pPr marL="749300" lvl="1" indent="-292100">
              <a:lnSpc>
                <a:spcPct val="90000"/>
              </a:lnSpc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All systems above require active cooling to mitigate highest heat fluxes of NSTX-U</a:t>
            </a:r>
          </a:p>
          <a:p>
            <a:r>
              <a:rPr lang="en-US" dirty="0" smtClean="0"/>
              <a:t>Elimination of C from </a:t>
            </a:r>
            <a:r>
              <a:rPr lang="en-US" dirty="0" err="1" smtClean="0"/>
              <a:t>divertor</a:t>
            </a:r>
            <a:r>
              <a:rPr lang="en-US" dirty="0" smtClean="0"/>
              <a:t> needed  for “clean” test of LLD D pumping</a:t>
            </a:r>
          </a:p>
          <a:p>
            <a:pPr lvl="1"/>
            <a:r>
              <a:rPr lang="en-US" dirty="0" smtClean="0"/>
              <a:t>May need to remove all C PFCs?</a:t>
            </a:r>
            <a:endParaRPr lang="en-US" dirty="0"/>
          </a:p>
        </p:txBody>
      </p: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6172200" y="3886200"/>
            <a:ext cx="2667001" cy="1931563"/>
            <a:chOff x="304647" y="5299875"/>
            <a:chExt cx="1646297" cy="119232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04647" y="5334000"/>
              <a:ext cx="185166" cy="4114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10387" y="6292749"/>
              <a:ext cx="20574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81584" y="5745480"/>
              <a:ext cx="0" cy="555498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 flipV="1">
              <a:off x="790194" y="6012942"/>
              <a:ext cx="592532" cy="246888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1436217" y="5334000"/>
              <a:ext cx="411480" cy="6172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685800" y="5299875"/>
              <a:ext cx="679994" cy="512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0" dirty="0" smtClean="0">
                  <a:solidFill>
                    <a:schemeClr val="tx1"/>
                  </a:solidFill>
                  <a:latin typeface="Arial Black" pitchFamily="34" charset="0"/>
                  <a:cs typeface="Calibri" pitchFamily="34" charset="0"/>
                </a:rPr>
                <a:t>C</a:t>
              </a:r>
            </a:p>
            <a:p>
              <a:pPr algn="ctr"/>
              <a:r>
                <a:rPr lang="en-US" sz="2400" i="0" dirty="0" smtClean="0">
                  <a:solidFill>
                    <a:schemeClr val="bg1">
                      <a:lumMod val="75000"/>
                    </a:schemeClr>
                  </a:solidFill>
                  <a:latin typeface="Arial Black" pitchFamily="34" charset="0"/>
                  <a:cs typeface="Calibri" pitchFamily="34" charset="0"/>
                </a:rPr>
                <a:t>Mo</a:t>
              </a:r>
              <a:endParaRPr lang="en-US" sz="2400" b="1" i="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 flipV="1">
              <a:off x="1295400" y="6019800"/>
              <a:ext cx="0" cy="457200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H="1">
              <a:off x="914400" y="6019800"/>
              <a:ext cx="381000" cy="152400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914400" y="6172200"/>
              <a:ext cx="0" cy="304800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1371602" y="6169223"/>
              <a:ext cx="579342" cy="32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0" dirty="0" smtClean="0"/>
                <a:t>Flowing LLD</a:t>
              </a:r>
              <a:endParaRPr lang="en-US" sz="1400" i="0" dirty="0"/>
            </a:p>
          </p:txBody>
        </p:sp>
      </p:grpSp>
      <p:sp>
        <p:nvSpPr>
          <p:cNvPr id="62" name="Bent-Up Arrow 61"/>
          <p:cNvSpPr/>
          <p:nvPr/>
        </p:nvSpPr>
        <p:spPr bwMode="auto">
          <a:xfrm>
            <a:off x="5334000" y="5410200"/>
            <a:ext cx="2209800" cy="609600"/>
          </a:xfrm>
          <a:prstGeom prst="bentUpArrow">
            <a:avLst>
              <a:gd name="adj1" fmla="val 11401"/>
              <a:gd name="adj2" fmla="val 11469"/>
              <a:gd name="adj3" fmla="val 2925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i="1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-12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43600" y="1305342"/>
            <a:ext cx="2971800" cy="21236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" indent="-114300" algn="ctr"/>
            <a:r>
              <a:rPr lang="en-US" sz="1800" i="0" dirty="0" smtClean="0">
                <a:solidFill>
                  <a:schemeClr val="tx1"/>
                </a:solidFill>
              </a:rPr>
              <a:t>Possible approach:</a:t>
            </a:r>
          </a:p>
          <a:p>
            <a:pPr marL="114300" indent="-114300" algn="ctr"/>
            <a:endParaRPr lang="en-US" sz="400" i="0" dirty="0" smtClean="0">
              <a:solidFill>
                <a:schemeClr val="tx1"/>
              </a:solidFill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400" i="0" dirty="0" smtClean="0">
                <a:solidFill>
                  <a:schemeClr val="tx1"/>
                </a:solidFill>
              </a:rPr>
              <a:t> Dedicate 1-2 </a:t>
            </a:r>
            <a:r>
              <a:rPr lang="en-US" sz="1400" i="0" dirty="0" err="1" smtClean="0">
                <a:solidFill>
                  <a:schemeClr val="tx1"/>
                </a:solidFill>
              </a:rPr>
              <a:t>toroidal</a:t>
            </a:r>
            <a:r>
              <a:rPr lang="en-US" sz="1400" i="0" dirty="0" smtClean="0">
                <a:solidFill>
                  <a:schemeClr val="tx1"/>
                </a:solidFill>
              </a:rPr>
              <a:t> sectors (30-60˚ each) to LLD testing</a:t>
            </a:r>
          </a:p>
          <a:p>
            <a:pPr marL="114300" indent="-114300"/>
            <a:r>
              <a:rPr lang="en-US" sz="1400" i="0" dirty="0">
                <a:solidFill>
                  <a:schemeClr val="tx1"/>
                </a:solidFill>
              </a:rPr>
              <a:t>	</a:t>
            </a:r>
            <a:r>
              <a:rPr lang="en-US" sz="1400" i="0" dirty="0" smtClean="0">
                <a:solidFill>
                  <a:schemeClr val="tx1"/>
                </a:solidFill>
              </a:rPr>
              <a:t>(and/or integrate with RDM?)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600" i="0" dirty="0" smtClean="0">
              <a:solidFill>
                <a:schemeClr val="tx1"/>
              </a:solidFill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400" i="0" dirty="0" smtClean="0">
                <a:solidFill>
                  <a:schemeClr val="tx1"/>
                </a:solidFill>
              </a:rPr>
              <a:t>Test several concepts simultaneously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600" i="0" dirty="0" smtClean="0">
              <a:solidFill>
                <a:schemeClr val="tx1"/>
              </a:solidFill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400" i="0" dirty="0" smtClean="0">
                <a:solidFill>
                  <a:schemeClr val="tx1"/>
                </a:solidFill>
              </a:rPr>
              <a:t>Full </a:t>
            </a:r>
            <a:r>
              <a:rPr lang="en-US" sz="1400" i="0" dirty="0" err="1" smtClean="0">
                <a:solidFill>
                  <a:schemeClr val="tx1"/>
                </a:solidFill>
              </a:rPr>
              <a:t>toroidal</a:t>
            </a:r>
            <a:r>
              <a:rPr lang="en-US" sz="1400" i="0" dirty="0" smtClean="0">
                <a:solidFill>
                  <a:schemeClr val="tx1"/>
                </a:solidFill>
              </a:rPr>
              <a:t> coverage after best concept is identified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6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comparison of particle control from </a:t>
            </a:r>
            <a:r>
              <a:rPr lang="en-US" dirty="0" err="1" smtClean="0"/>
              <a:t>cryo</a:t>
            </a:r>
            <a:r>
              <a:rPr lang="en-US" dirty="0" smtClean="0"/>
              <a:t>-pumping and flowing LLD would greatly aid development of FNSF </a:t>
            </a:r>
            <a:r>
              <a:rPr lang="en-US" dirty="0" err="1" smtClean="0"/>
              <a:t>divertor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066800"/>
            <a:ext cx="6248400" cy="5486400"/>
          </a:xfrm>
        </p:spPr>
        <p:txBody>
          <a:bodyPr/>
          <a:lstStyle/>
          <a:p>
            <a:r>
              <a:rPr lang="en-US" dirty="0" smtClean="0"/>
              <a:t>Could dedicate upper </a:t>
            </a:r>
            <a:r>
              <a:rPr lang="en-US" dirty="0" err="1" smtClean="0"/>
              <a:t>divertor</a:t>
            </a:r>
            <a:r>
              <a:rPr lang="en-US" dirty="0" smtClean="0"/>
              <a:t> to </a:t>
            </a:r>
            <a:r>
              <a:rPr lang="en-US" dirty="0" err="1" smtClean="0"/>
              <a:t>cryo</a:t>
            </a:r>
            <a:r>
              <a:rPr lang="en-US" dirty="0" smtClean="0"/>
              <a:t>-pumping and lower </a:t>
            </a:r>
            <a:r>
              <a:rPr lang="en-US" dirty="0" err="1" smtClean="0"/>
              <a:t>divertor</a:t>
            </a:r>
            <a:r>
              <a:rPr lang="en-US" dirty="0" smtClean="0"/>
              <a:t> to flowing Li</a:t>
            </a:r>
          </a:p>
          <a:p>
            <a:endParaRPr lang="en-US" sz="1400" dirty="0" smtClean="0"/>
          </a:p>
          <a:p>
            <a:r>
              <a:rPr lang="en-US" dirty="0" smtClean="0"/>
              <a:t>IF this is the preferred long-term approach, it argues for converting lower </a:t>
            </a:r>
            <a:r>
              <a:rPr lang="en-US" dirty="0" err="1" smtClean="0"/>
              <a:t>divertor</a:t>
            </a:r>
            <a:r>
              <a:rPr lang="en-US" dirty="0" smtClean="0"/>
              <a:t> to Mo tiles first to avoid re-doing upper </a:t>
            </a:r>
            <a:r>
              <a:rPr lang="en-US" dirty="0" err="1" smtClean="0"/>
              <a:t>divertor</a:t>
            </a:r>
            <a:r>
              <a:rPr lang="en-US" dirty="0" smtClean="0"/>
              <a:t> PFCs for </a:t>
            </a:r>
            <a:r>
              <a:rPr lang="en-US" dirty="0" err="1" smtClean="0"/>
              <a:t>cryo</a:t>
            </a:r>
            <a:r>
              <a:rPr lang="en-US" dirty="0" smtClean="0"/>
              <a:t>.</a:t>
            </a:r>
          </a:p>
          <a:p>
            <a:endParaRPr lang="en-US" sz="1400" dirty="0" smtClean="0"/>
          </a:p>
          <a:p>
            <a:r>
              <a:rPr lang="en-US" dirty="0" smtClean="0"/>
              <a:t>If flowing LLD region is sufficiently narrow </a:t>
            </a:r>
            <a:r>
              <a:rPr lang="en-US" dirty="0" err="1" smtClean="0"/>
              <a:t>radially</a:t>
            </a:r>
            <a:r>
              <a:rPr lang="en-US" dirty="0" smtClean="0"/>
              <a:t>, it could (maybe) be combined with </a:t>
            </a:r>
            <a:r>
              <a:rPr lang="en-US" dirty="0" err="1" smtClean="0"/>
              <a:t>cryo</a:t>
            </a:r>
            <a:r>
              <a:rPr lang="en-US" dirty="0" smtClean="0"/>
              <a:t>-pumping in the same </a:t>
            </a:r>
            <a:r>
              <a:rPr lang="en-US" dirty="0" err="1" smtClean="0"/>
              <a:t>divertor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Utilize </a:t>
            </a:r>
            <a:r>
              <a:rPr lang="en-US" dirty="0" err="1" smtClean="0"/>
              <a:t>cryo</a:t>
            </a:r>
            <a:r>
              <a:rPr lang="en-US" dirty="0" smtClean="0"/>
              <a:t> for D pumping?</a:t>
            </a:r>
          </a:p>
          <a:p>
            <a:pPr lvl="1"/>
            <a:r>
              <a:rPr lang="en-US" dirty="0" smtClean="0"/>
              <a:t>Utilize flowing Li + evaporative and/or </a:t>
            </a:r>
            <a:r>
              <a:rPr lang="en-US" dirty="0" err="1" smtClean="0"/>
              <a:t>radiative</a:t>
            </a:r>
            <a:r>
              <a:rPr lang="en-US" dirty="0" smtClean="0"/>
              <a:t> cooling for power exhaust?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 Li pump D while taking power exhaust?</a:t>
            </a:r>
          </a:p>
          <a:p>
            <a:pPr>
              <a:buNone/>
            </a:pP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41020" y="1820299"/>
            <a:ext cx="0" cy="245391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41020" y="1503665"/>
            <a:ext cx="142485" cy="316634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1020" y="4274211"/>
            <a:ext cx="142485" cy="316634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77173" y="1107873"/>
            <a:ext cx="0" cy="395792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99337" y="1107873"/>
            <a:ext cx="158317" cy="0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99337" y="5011969"/>
            <a:ext cx="158317" cy="0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7173" y="4590845"/>
            <a:ext cx="0" cy="427456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14649" y="1107873"/>
            <a:ext cx="232198" cy="56290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411763" y="1345348"/>
            <a:ext cx="316634" cy="47495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728397" y="1848797"/>
            <a:ext cx="180481" cy="554109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912046" y="2453567"/>
            <a:ext cx="94990" cy="554109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914649" y="4796657"/>
            <a:ext cx="455954" cy="189980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1411763" y="4274211"/>
            <a:ext cx="316634" cy="47495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1728397" y="3691605"/>
            <a:ext cx="180481" cy="554109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1912046" y="3086834"/>
            <a:ext cx="94990" cy="554109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51471" y="2515134"/>
            <a:ext cx="523256" cy="639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C</a:t>
            </a:r>
          </a:p>
          <a:p>
            <a:pPr algn="ctr"/>
            <a:r>
              <a:rPr lang="en-US" sz="2400" b="1" i="0" dirty="0" smtClean="0">
                <a:solidFill>
                  <a:srgbClr val="00B0F0"/>
                </a:solidFill>
                <a:latin typeface="Arial Black" pitchFamily="34" charset="0"/>
                <a:cs typeface="Calibri" pitchFamily="34" charset="0"/>
              </a:rPr>
              <a:t>BN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58979" y="3168999"/>
            <a:ext cx="523256" cy="355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Mo</a:t>
            </a:r>
            <a:endParaRPr lang="en-US" sz="2400" i="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127497" y="1107873"/>
            <a:ext cx="234544" cy="58636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161288" y="1188720"/>
            <a:ext cx="1419295" cy="215444"/>
            <a:chOff x="1143915" y="1156156"/>
            <a:chExt cx="1419295" cy="215444"/>
          </a:xfrm>
        </p:grpSpPr>
        <p:grpSp>
          <p:nvGrpSpPr>
            <p:cNvPr id="19" name="Group 21"/>
            <p:cNvGrpSpPr/>
            <p:nvPr/>
          </p:nvGrpSpPr>
          <p:grpSpPr>
            <a:xfrm>
              <a:off x="1143915" y="1253290"/>
              <a:ext cx="276762" cy="89127"/>
              <a:chOff x="5507736" y="1408176"/>
              <a:chExt cx="359664" cy="11582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562600" y="1447800"/>
                <a:ext cx="304800" cy="7620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 bwMode="auto">
              <a:xfrm rot="20894653">
                <a:off x="5507736" y="1408176"/>
                <a:ext cx="149759" cy="8229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 bwMode="auto">
            <a:xfrm>
              <a:off x="1432404" y="1204036"/>
              <a:ext cx="105545" cy="105545"/>
            </a:xfrm>
            <a:prstGeom prst="ellipse">
              <a:avLst/>
            </a:prstGeom>
            <a:solidFill>
              <a:schemeClr val="accent2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1" name="Isosceles Triangle 30"/>
            <p:cNvSpPr/>
            <p:nvPr/>
          </p:nvSpPr>
          <p:spPr bwMode="auto">
            <a:xfrm rot="10061862">
              <a:off x="1191260" y="1232181"/>
              <a:ext cx="215799" cy="71380"/>
            </a:xfrm>
            <a:prstGeom prst="triangle">
              <a:avLst>
                <a:gd name="adj" fmla="val 14258"/>
              </a:avLst>
            </a:prstGeom>
            <a:solidFill>
              <a:schemeClr val="bg1">
                <a:lumMod val="7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7820" y="1156156"/>
              <a:ext cx="95539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i="0" dirty="0" err="1" smtClean="0"/>
                <a:t>Cryo</a:t>
              </a:r>
              <a:r>
                <a:rPr lang="en-US" sz="1400" i="0" dirty="0" smtClean="0"/>
                <a:t>-pump</a:t>
              </a:r>
              <a:endParaRPr lang="en-US" sz="1400" i="0" dirty="0"/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flipV="1">
            <a:off x="1303405" y="4801935"/>
            <a:ext cx="0" cy="351815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1010225" y="4801935"/>
            <a:ext cx="293180" cy="117272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010225" y="4919206"/>
            <a:ext cx="0" cy="234544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265064" y="4879997"/>
            <a:ext cx="967320" cy="23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Flowing LLD</a:t>
            </a:r>
            <a:endParaRPr lang="en-US" sz="1400" i="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33400" y="5410200"/>
            <a:ext cx="145485" cy="32313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2419" y="5733331"/>
            <a:ext cx="0" cy="403914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95050" y="6137245"/>
            <a:ext cx="161650" cy="0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14894" y="6079800"/>
            <a:ext cx="237086" cy="57445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422475" y="5410200"/>
            <a:ext cx="323300" cy="48469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132224" y="6077407"/>
            <a:ext cx="239481" cy="59839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170432" y="5779008"/>
            <a:ext cx="1601833" cy="298544"/>
            <a:chOff x="1148987" y="5810552"/>
            <a:chExt cx="1601833" cy="298544"/>
          </a:xfrm>
        </p:grpSpPr>
        <p:grpSp>
          <p:nvGrpSpPr>
            <p:cNvPr id="55" name="Group 21"/>
            <p:cNvGrpSpPr/>
            <p:nvPr/>
          </p:nvGrpSpPr>
          <p:grpSpPr>
            <a:xfrm flipV="1">
              <a:off x="1148987" y="5897889"/>
              <a:ext cx="282588" cy="90956"/>
              <a:chOff x="5507736" y="1408176"/>
              <a:chExt cx="359664" cy="115824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5562600" y="1447800"/>
                <a:ext cx="304800" cy="7620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 bwMode="auto">
              <a:xfrm rot="20894653">
                <a:off x="5507736" y="1408176"/>
                <a:ext cx="149759" cy="8229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 bwMode="auto">
            <a:xfrm flipV="1">
              <a:off x="1443550" y="5931399"/>
              <a:ext cx="107767" cy="107711"/>
            </a:xfrm>
            <a:prstGeom prst="ellipse">
              <a:avLst/>
            </a:prstGeom>
            <a:solidFill>
              <a:schemeClr val="accent2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59" name="Isosceles Triangle 58"/>
            <p:cNvSpPr/>
            <p:nvPr/>
          </p:nvSpPr>
          <p:spPr bwMode="auto">
            <a:xfrm rot="11538138" flipV="1">
              <a:off x="1197329" y="5937543"/>
              <a:ext cx="220342" cy="72844"/>
            </a:xfrm>
            <a:prstGeom prst="triangle">
              <a:avLst>
                <a:gd name="adj" fmla="val 14258"/>
              </a:avLst>
            </a:prstGeom>
            <a:solidFill>
              <a:schemeClr val="bg1">
                <a:lumMod val="75000"/>
              </a:schemeClr>
            </a:solidFill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0800000" flipV="1">
              <a:off x="1494282" y="5810552"/>
              <a:ext cx="1256538" cy="29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0" dirty="0" err="1" smtClean="0"/>
                <a:t>Cryo</a:t>
              </a:r>
              <a:r>
                <a:rPr lang="en-US" sz="1400" i="0" dirty="0" smtClean="0"/>
                <a:t>-pump</a:t>
              </a:r>
              <a:endParaRPr lang="en-US" sz="1400" i="0" dirty="0"/>
            </a:p>
          </p:txBody>
        </p:sp>
      </p:grpSp>
      <p:cxnSp>
        <p:nvCxnSpPr>
          <p:cNvPr id="69" name="Straight Arrow Connector 68"/>
          <p:cNvCxnSpPr/>
          <p:nvPr/>
        </p:nvCxnSpPr>
        <p:spPr bwMode="auto">
          <a:xfrm flipV="1">
            <a:off x="1124712" y="6035182"/>
            <a:ext cx="0" cy="341261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H="1">
            <a:off x="902970" y="6035182"/>
            <a:ext cx="224611" cy="73914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902970" y="6109096"/>
            <a:ext cx="2870" cy="267347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193185" y="6195771"/>
            <a:ext cx="1040237" cy="2089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0" dirty="0" smtClean="0"/>
              <a:t>Flowing LLD</a:t>
            </a:r>
            <a:endParaRPr lang="en-US" sz="1400" i="0" dirty="0"/>
          </a:p>
        </p:txBody>
      </p:sp>
      <p:sp>
        <p:nvSpPr>
          <p:cNvPr id="79" name="Right Arrow 78"/>
          <p:cNvSpPr/>
          <p:nvPr/>
        </p:nvSpPr>
        <p:spPr bwMode="auto">
          <a:xfrm rot="9884693">
            <a:off x="2011413" y="5342249"/>
            <a:ext cx="993674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0" name="Right Arrow 79"/>
          <p:cNvSpPr/>
          <p:nvPr/>
        </p:nvSpPr>
        <p:spPr bwMode="auto">
          <a:xfrm rot="9884693">
            <a:off x="2011455" y="1627560"/>
            <a:ext cx="991268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410200"/>
          </a:xfrm>
        </p:spPr>
        <p:txBody>
          <a:bodyPr/>
          <a:lstStyle/>
          <a:p>
            <a:pPr marL="227013" indent="-227013">
              <a:lnSpc>
                <a:spcPct val="90000"/>
              </a:lnSpc>
            </a:pPr>
            <a:r>
              <a:rPr lang="en-US" dirty="0" smtClean="0"/>
              <a:t>Existing/baseline systems</a:t>
            </a:r>
          </a:p>
          <a:p>
            <a:pPr marL="627063" lvl="1" indent="-227013">
              <a:lnSpc>
                <a:spcPct val="90000"/>
              </a:lnSpc>
            </a:pPr>
            <a:r>
              <a:rPr lang="en-US" dirty="0" smtClean="0"/>
              <a:t>LFS gas puffing, high-field-side (will have faster turn-off in Upgrade)</a:t>
            </a:r>
          </a:p>
          <a:p>
            <a:pPr marL="627063" lvl="1" indent="-227013">
              <a:lnSpc>
                <a:spcPct val="90000"/>
              </a:lnSpc>
            </a:pPr>
            <a:r>
              <a:rPr lang="en-US" dirty="0" smtClean="0"/>
              <a:t>Supersonic Gas Injection (SGI) – 2-3x higher efficiency than LFS fueling</a:t>
            </a:r>
          </a:p>
          <a:p>
            <a:pPr marL="1027113" lvl="2" indent="-227013">
              <a:lnSpc>
                <a:spcPct val="90000"/>
              </a:lnSpc>
            </a:pPr>
            <a:r>
              <a:rPr lang="en-US" dirty="0" smtClean="0"/>
              <a:t>Not yet integrated into PCS control</a:t>
            </a:r>
          </a:p>
          <a:p>
            <a:pPr marL="627063" lvl="1" indent="-227013">
              <a:lnSpc>
                <a:spcPct val="90000"/>
              </a:lnSpc>
            </a:pPr>
            <a:r>
              <a:rPr lang="en-US" dirty="0" smtClean="0"/>
              <a:t>NBI for core fueling</a:t>
            </a:r>
          </a:p>
          <a:p>
            <a:pPr marL="1027113" lvl="2" indent="-227013">
              <a:lnSpc>
                <a:spcPct val="90000"/>
              </a:lnSpc>
            </a:pPr>
            <a:r>
              <a:rPr lang="en-US" dirty="0" smtClean="0"/>
              <a:t>Cannot decouple from heating</a:t>
            </a:r>
          </a:p>
          <a:p>
            <a:pPr marL="1027113" lvl="2" indent="-227013">
              <a:lnSpc>
                <a:spcPct val="90000"/>
              </a:lnSpc>
            </a:pPr>
            <a:r>
              <a:rPr lang="en-US" dirty="0" smtClean="0"/>
              <a:t>Fueling will double at high power</a:t>
            </a:r>
          </a:p>
          <a:p>
            <a:pPr marL="227013" indent="-227013">
              <a:lnSpc>
                <a:spcPct val="90000"/>
              </a:lnSpc>
            </a:pPr>
            <a:r>
              <a:rPr lang="en-US" dirty="0" smtClean="0"/>
              <a:t>5 year plan goals</a:t>
            </a:r>
          </a:p>
          <a:p>
            <a:pPr marL="627063" lvl="1" indent="-227013">
              <a:lnSpc>
                <a:spcPct val="90000"/>
              </a:lnSpc>
            </a:pPr>
            <a:r>
              <a:rPr lang="en-US" dirty="0" smtClean="0"/>
              <a:t>Need to demonstrate particle pumping (any flavor), density </a:t>
            </a:r>
            <a:r>
              <a:rPr lang="en-US" dirty="0" err="1" smtClean="0"/>
              <a:t>stationarity</a:t>
            </a:r>
            <a:endParaRPr lang="en-US" dirty="0" smtClean="0"/>
          </a:p>
          <a:p>
            <a:pPr marL="627063" lvl="1" indent="-227013">
              <a:lnSpc>
                <a:spcPct val="90000"/>
              </a:lnSpc>
            </a:pPr>
            <a:r>
              <a:rPr lang="en-US" dirty="0" smtClean="0"/>
              <a:t>Need real-time density signal, algorithm, and actuator(s)</a:t>
            </a:r>
          </a:p>
          <a:p>
            <a:pPr marL="227013" indent="-227013">
              <a:lnSpc>
                <a:spcPct val="90000"/>
              </a:lnSpc>
            </a:pPr>
            <a:r>
              <a:rPr lang="en-US" dirty="0" smtClean="0"/>
              <a:t>Longer term possibilities, especially for low recycling regimes</a:t>
            </a:r>
          </a:p>
          <a:p>
            <a:pPr marL="627063" lvl="1" indent="-227013">
              <a:lnSpc>
                <a:spcPct val="90000"/>
              </a:lnSpc>
            </a:pPr>
            <a:r>
              <a:rPr lang="en-US" dirty="0" smtClean="0"/>
              <a:t>Molecular cluster</a:t>
            </a:r>
          </a:p>
          <a:p>
            <a:pPr marL="627063" lvl="1" indent="-227013">
              <a:lnSpc>
                <a:spcPct val="90000"/>
              </a:lnSpc>
            </a:pPr>
            <a:r>
              <a:rPr lang="en-US" dirty="0" smtClean="0"/>
              <a:t>Pellet fueling</a:t>
            </a:r>
          </a:p>
          <a:p>
            <a:pPr marL="627063" lvl="1" indent="-227013">
              <a:lnSpc>
                <a:spcPct val="90000"/>
              </a:lnSpc>
            </a:pPr>
            <a:r>
              <a:rPr lang="en-US" dirty="0" smtClean="0"/>
              <a:t>CT injection</a:t>
            </a:r>
          </a:p>
          <a:p>
            <a:pPr marL="627063" lvl="1" indent="-227013">
              <a:lnSpc>
                <a:spcPct val="90000"/>
              </a:lnSpc>
            </a:pPr>
            <a:r>
              <a:rPr lang="en-US" dirty="0" smtClean="0"/>
              <a:t>Plasma jets</a:t>
            </a:r>
          </a:p>
          <a:p>
            <a:pPr marL="627063" lvl="1" indent="-227013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Should these be part of upcoming 5 year plan?</a:t>
            </a:r>
          </a:p>
          <a:p>
            <a:pPr marL="627063" lvl="1" indent="-227013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Possible progression of PFC materials in NSTX-U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1" name="Rectangle 10"/>
          <p:cNvSpPr/>
          <p:nvPr/>
        </p:nvSpPr>
        <p:spPr>
          <a:xfrm>
            <a:off x="508554" y="2819400"/>
            <a:ext cx="6799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C</a:t>
            </a:r>
          </a:p>
          <a:p>
            <a:pPr algn="ctr"/>
            <a:r>
              <a:rPr lang="en-US" sz="2400" b="1" i="0" dirty="0" smtClean="0">
                <a:solidFill>
                  <a:srgbClr val="00B0F0"/>
                </a:solidFill>
                <a:latin typeface="Arial Black" pitchFamily="34" charset="0"/>
                <a:cs typeface="Calibri" pitchFamily="34" charset="0"/>
              </a:rPr>
              <a:t>BN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5280" y="2598420"/>
            <a:ext cx="0" cy="21259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280" y="2324100"/>
            <a:ext cx="123444" cy="27432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5280" y="4724400"/>
            <a:ext cx="123444" cy="27432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3238" y="1981200"/>
            <a:ext cx="0" cy="3429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2440" y="1981200"/>
            <a:ext cx="1371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2440" y="5363566"/>
            <a:ext cx="1371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3238" y="4998720"/>
            <a:ext cx="0" cy="37033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58978" y="1981200"/>
            <a:ext cx="395021" cy="1645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89660" y="2186940"/>
            <a:ext cx="274320" cy="4114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363980" y="2623109"/>
            <a:ext cx="156362" cy="48006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523086" y="3147060"/>
            <a:ext cx="82296" cy="48006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658978" y="5177028"/>
            <a:ext cx="395021" cy="1645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1089660" y="4724400"/>
            <a:ext cx="274320" cy="4114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363980" y="4219651"/>
            <a:ext cx="156362" cy="48006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1523086" y="3695700"/>
            <a:ext cx="82296" cy="48006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52400" y="1443335"/>
            <a:ext cx="822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Baseline NSTX-U PFCs are all C (and BN) to minimize risk and cost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33600" y="2133600"/>
            <a:ext cx="6629400" cy="408111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C is widely accepted to be unviable for FNSF/Demo applications due to erosion and re-deposition, retention, and neutron damage issues</a:t>
            </a:r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endParaRPr lang="en-US" sz="2400" i="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W is viewed as most viable fusion material</a:t>
            </a:r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endParaRPr lang="en-US" sz="2400" i="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Mo (TZM) has similar thermal/PMI properties to W, but is easier to fabricate and machine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endParaRPr lang="en-US" sz="2400" i="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225425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  <a:latin typeface="Arial Narrow" pitchFamily="34" charset="0"/>
              </a:rPr>
              <a:t>O</a:t>
            </a:r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ne scientific limitation of the above baseline approach is that tests of high-Z PFCs – by themselves, and with lithium – are deferred/delayed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Possible progression of PFC materials in NSTX-U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1" name="Rectangle 10"/>
          <p:cNvSpPr/>
          <p:nvPr/>
        </p:nvSpPr>
        <p:spPr>
          <a:xfrm>
            <a:off x="508554" y="2819400"/>
            <a:ext cx="6799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C</a:t>
            </a:r>
          </a:p>
          <a:p>
            <a:pPr algn="ctr"/>
            <a:r>
              <a:rPr lang="en-US" sz="2400" b="1" i="0" dirty="0" smtClean="0">
                <a:solidFill>
                  <a:srgbClr val="00B0F0"/>
                </a:solidFill>
                <a:latin typeface="Arial Black" pitchFamily="34" charset="0"/>
                <a:cs typeface="Calibri" pitchFamily="34" charset="0"/>
              </a:rPr>
              <a:t>BN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5280" y="2598420"/>
            <a:ext cx="0" cy="21259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280" y="2324100"/>
            <a:ext cx="123444" cy="27432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5280" y="4724400"/>
            <a:ext cx="123444" cy="27432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3238" y="1981200"/>
            <a:ext cx="0" cy="3429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2440" y="1981200"/>
            <a:ext cx="1371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2440" y="5363566"/>
            <a:ext cx="1371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3238" y="4998720"/>
            <a:ext cx="0" cy="37033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58978" y="1981200"/>
            <a:ext cx="395021" cy="1645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89660" y="2186940"/>
            <a:ext cx="274320" cy="4114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363980" y="2623109"/>
            <a:ext cx="156362" cy="48006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523086" y="3147060"/>
            <a:ext cx="82296" cy="48006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658978" y="5177028"/>
            <a:ext cx="395021" cy="1645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1089660" y="4724400"/>
            <a:ext cx="274320" cy="4114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363980" y="4219651"/>
            <a:ext cx="156362" cy="48006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1523086" y="3695700"/>
            <a:ext cx="82296" cy="48006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0"/>
          <p:cNvGrpSpPr/>
          <p:nvPr/>
        </p:nvGrpSpPr>
        <p:grpSpPr>
          <a:xfrm>
            <a:off x="1775460" y="1981200"/>
            <a:ext cx="1270102" cy="3387852"/>
            <a:chOff x="1775460" y="1981200"/>
            <a:chExt cx="1270102" cy="338785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775460" y="2598420"/>
              <a:ext cx="0" cy="21259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775460" y="23241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75460" y="47244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93418" y="1981200"/>
              <a:ext cx="0" cy="3429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912620" y="1981200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912620" y="5363566"/>
              <a:ext cx="137160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893418" y="4998720"/>
              <a:ext cx="0" cy="37033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2099158" y="1981200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 flipH="1" flipV="1">
              <a:off x="2529840" y="2186940"/>
              <a:ext cx="246888" cy="37033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804160" y="2623109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2963266" y="314706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099158" y="5177028"/>
              <a:ext cx="395021" cy="16459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2529840" y="4724400"/>
              <a:ext cx="274320" cy="4114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804160" y="4219651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2963266" y="369570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152400" y="144333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Baseline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62200" y="1066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Upper Mo </a:t>
            </a:r>
            <a:r>
              <a:rPr lang="en-US" sz="20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 to test Mo as PFC, Li on all Mo - requires upward Li evaporator and upper </a:t>
            </a:r>
            <a:r>
              <a:rPr lang="en-US" sz="20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 diagnostics</a:t>
            </a:r>
          </a:p>
        </p:txBody>
      </p:sp>
      <p:sp>
        <p:nvSpPr>
          <p:cNvPr id="107" name="Bent-Up Arrow 106"/>
          <p:cNvSpPr/>
          <p:nvPr/>
        </p:nvSpPr>
        <p:spPr bwMode="auto">
          <a:xfrm rot="10800000">
            <a:off x="1981200" y="1219200"/>
            <a:ext cx="381000" cy="609600"/>
          </a:xfrm>
          <a:prstGeom prst="bentUpArrow">
            <a:avLst>
              <a:gd name="adj1" fmla="val 28125"/>
              <a:gd name="adj2" fmla="val 25000"/>
              <a:gd name="adj3" fmla="val 25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i="1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-12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362200" y="58453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Lower C </a:t>
            </a:r>
            <a:r>
              <a:rPr lang="en-US" sz="20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 enables comparison to NSTX results, reduces risk of high-Z PFCs for initial physics/long-pulse ops goals</a:t>
            </a:r>
          </a:p>
        </p:txBody>
      </p:sp>
      <p:sp>
        <p:nvSpPr>
          <p:cNvPr id="109" name="Bent-Up Arrow 108"/>
          <p:cNvSpPr/>
          <p:nvPr/>
        </p:nvSpPr>
        <p:spPr bwMode="auto">
          <a:xfrm rot="10800000" flipV="1">
            <a:off x="1981200" y="5486400"/>
            <a:ext cx="381000" cy="609600"/>
          </a:xfrm>
          <a:prstGeom prst="bentUpArrow">
            <a:avLst>
              <a:gd name="adj1" fmla="val 28125"/>
              <a:gd name="adj2" fmla="val 25000"/>
              <a:gd name="adj3" fmla="val 25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i="1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-12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206" y="3512403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Mo</a:t>
            </a:r>
            <a:endParaRPr lang="en-US" sz="2400" i="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4" name="Content Placeholder 2"/>
          <p:cNvSpPr>
            <a:spLocks noGrp="1"/>
          </p:cNvSpPr>
          <p:nvPr>
            <p:ph idx="1"/>
          </p:nvPr>
        </p:nvSpPr>
        <p:spPr>
          <a:xfrm>
            <a:off x="3505200" y="2438400"/>
            <a:ext cx="5181600" cy="25908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228600" indent="-228600"/>
            <a:r>
              <a:rPr lang="en-US" b="1" dirty="0" smtClean="0">
                <a:latin typeface="Arial Narrow" pitchFamily="34" charset="0"/>
              </a:rPr>
              <a:t>Having at least one </a:t>
            </a:r>
            <a:r>
              <a:rPr lang="en-US" b="1" dirty="0" err="1" smtClean="0">
                <a:latin typeface="Arial Narrow" pitchFamily="34" charset="0"/>
              </a:rPr>
              <a:t>divertor</a:t>
            </a:r>
            <a:r>
              <a:rPr lang="en-US" b="1" dirty="0" smtClean="0">
                <a:latin typeface="Arial Narrow" pitchFamily="34" charset="0"/>
              </a:rPr>
              <a:t> be all Mo (with Li coating capability) would:</a:t>
            </a:r>
          </a:p>
          <a:p>
            <a:pPr marL="457200" lvl="1" indent="-228600"/>
            <a:r>
              <a:rPr lang="en-US" b="1" dirty="0" smtClean="0">
                <a:latin typeface="Arial Narrow" pitchFamily="34" charset="0"/>
              </a:rPr>
              <a:t>Enable comparisons of Mo vs. C</a:t>
            </a:r>
          </a:p>
          <a:p>
            <a:pPr marL="457200" lvl="1" indent="-228600"/>
            <a:r>
              <a:rPr lang="en-US" b="1" dirty="0" smtClean="0">
                <a:latin typeface="Arial Narrow" pitchFamily="34" charset="0"/>
              </a:rPr>
              <a:t>Continue research planned for 2011-12, i.e. test effects of Li on Mo PFCs </a:t>
            </a:r>
            <a:r>
              <a:rPr lang="en-US" b="1" dirty="0" err="1" smtClean="0">
                <a:latin typeface="Arial Narrow" pitchFamily="34" charset="0"/>
              </a:rPr>
              <a:t>w.r.t</a:t>
            </a:r>
            <a:r>
              <a:rPr lang="en-US" b="1" dirty="0" smtClean="0">
                <a:latin typeface="Arial Narrow" pitchFamily="34" charset="0"/>
              </a:rPr>
              <a:t>. impurity production, possible temperature clamping</a:t>
            </a:r>
          </a:p>
          <a:p>
            <a:pPr marL="457200" lvl="1" indent="-228600"/>
            <a:r>
              <a:rPr lang="en-US" b="1" dirty="0" smtClean="0">
                <a:latin typeface="Arial Narrow" pitchFamily="34" charset="0"/>
              </a:rPr>
              <a:t>Inform/accelerate decisions for metal PFCs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752600" y="3048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Upper </a:t>
            </a:r>
          </a:p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Mo </a:t>
            </a:r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Possible progression of PFC materials in NSTX-U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1" name="Rectangle 10"/>
          <p:cNvSpPr/>
          <p:nvPr/>
        </p:nvSpPr>
        <p:spPr>
          <a:xfrm>
            <a:off x="508554" y="2819400"/>
            <a:ext cx="6799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C</a:t>
            </a:r>
          </a:p>
          <a:p>
            <a:pPr algn="ctr"/>
            <a:r>
              <a:rPr lang="en-US" sz="2400" b="1" i="0" dirty="0" smtClean="0">
                <a:solidFill>
                  <a:srgbClr val="00B0F0"/>
                </a:solidFill>
                <a:latin typeface="Arial Black" pitchFamily="34" charset="0"/>
                <a:cs typeface="Calibri" pitchFamily="34" charset="0"/>
              </a:rPr>
              <a:t>BN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5280" y="2598420"/>
            <a:ext cx="0" cy="21259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280" y="2324100"/>
            <a:ext cx="123444" cy="27432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5280" y="4724400"/>
            <a:ext cx="123444" cy="27432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3238" y="1981200"/>
            <a:ext cx="0" cy="3429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2440" y="1981200"/>
            <a:ext cx="1371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2440" y="5363566"/>
            <a:ext cx="1371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3238" y="4998720"/>
            <a:ext cx="0" cy="37033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58978" y="1981200"/>
            <a:ext cx="395021" cy="1645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89660" y="2186940"/>
            <a:ext cx="274320" cy="4114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363980" y="2623109"/>
            <a:ext cx="156362" cy="48006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523086" y="3147060"/>
            <a:ext cx="82296" cy="48006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658978" y="5177028"/>
            <a:ext cx="395021" cy="1645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1089660" y="4724400"/>
            <a:ext cx="274320" cy="4114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363980" y="4219651"/>
            <a:ext cx="156362" cy="48006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1523086" y="3695700"/>
            <a:ext cx="82296" cy="48006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0"/>
          <p:cNvGrpSpPr/>
          <p:nvPr/>
        </p:nvGrpSpPr>
        <p:grpSpPr>
          <a:xfrm>
            <a:off x="1775460" y="1981200"/>
            <a:ext cx="1270102" cy="3387852"/>
            <a:chOff x="1775460" y="1981200"/>
            <a:chExt cx="1270102" cy="338785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775460" y="2598420"/>
              <a:ext cx="0" cy="21259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775460" y="23241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75460" y="47244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93418" y="1981200"/>
              <a:ext cx="0" cy="3429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912620" y="1981200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912620" y="5363566"/>
              <a:ext cx="137160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893418" y="4998720"/>
              <a:ext cx="0" cy="37033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2099158" y="1981200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 flipH="1" flipV="1">
              <a:off x="2529840" y="2186940"/>
              <a:ext cx="246888" cy="37033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804160" y="2623109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2963266" y="314706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099158" y="5177028"/>
              <a:ext cx="395021" cy="16459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2529840" y="4724400"/>
              <a:ext cx="274320" cy="4114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804160" y="4219651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2963266" y="369570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1"/>
          <p:cNvGrpSpPr/>
          <p:nvPr/>
        </p:nvGrpSpPr>
        <p:grpSpPr>
          <a:xfrm>
            <a:off x="3215640" y="1981200"/>
            <a:ext cx="1270102" cy="3387852"/>
            <a:chOff x="3215640" y="1981200"/>
            <a:chExt cx="1270102" cy="338785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215640" y="2598420"/>
              <a:ext cx="0" cy="21259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215640" y="23241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215640" y="47244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333598" y="1981200"/>
              <a:ext cx="0" cy="3429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352800" y="1981200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352800" y="5363566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333598" y="4998720"/>
              <a:ext cx="0" cy="37033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3539338" y="1981200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970020" y="2186940"/>
              <a:ext cx="274320" cy="4114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4244340" y="2623109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403446" y="314706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 flipV="1">
              <a:off x="3539338" y="5177028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3970020" y="4724400"/>
              <a:ext cx="274320" cy="4114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V="1">
              <a:off x="4244340" y="4219651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V="1">
              <a:off x="4403446" y="369570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152400" y="144333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Baseline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886200" y="584531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If upper Mo </a:t>
            </a:r>
            <a:r>
              <a:rPr lang="en-US" sz="20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 performed well, could then implement lower </a:t>
            </a:r>
            <a:r>
              <a:rPr lang="en-US" sz="20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 Mo tiles</a:t>
            </a:r>
          </a:p>
        </p:txBody>
      </p:sp>
      <p:sp>
        <p:nvSpPr>
          <p:cNvPr id="109" name="Bent-Up Arrow 108"/>
          <p:cNvSpPr/>
          <p:nvPr/>
        </p:nvSpPr>
        <p:spPr bwMode="auto">
          <a:xfrm rot="10800000" flipV="1">
            <a:off x="3505200" y="5486400"/>
            <a:ext cx="381000" cy="609600"/>
          </a:xfrm>
          <a:prstGeom prst="bentUpArrow">
            <a:avLst>
              <a:gd name="adj1" fmla="val 28125"/>
              <a:gd name="adj2" fmla="val 25000"/>
              <a:gd name="adj3" fmla="val 25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i="1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-12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206" y="3512403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Mo</a:t>
            </a:r>
            <a:endParaRPr lang="en-US" sz="2400" i="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600200" y="144780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Upper Mo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Content Placeholder 2"/>
          <p:cNvSpPr>
            <a:spLocks noGrp="1"/>
          </p:cNvSpPr>
          <p:nvPr>
            <p:ph idx="1"/>
          </p:nvPr>
        </p:nvSpPr>
        <p:spPr>
          <a:xfrm>
            <a:off x="4800600" y="2590800"/>
            <a:ext cx="3962400" cy="21336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0" dirty="0" smtClean="0">
                <a:solidFill>
                  <a:schemeClr val="tx1"/>
                </a:solidFill>
                <a:latin typeface="Arial Narrow" pitchFamily="34" charset="0"/>
              </a:rPr>
              <a:t>Upper and lower Mo </a:t>
            </a:r>
            <a:r>
              <a:rPr lang="en-US" b="1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r>
              <a:rPr lang="en-US" b="1" i="0" dirty="0" smtClean="0">
                <a:solidFill>
                  <a:schemeClr val="tx1"/>
                </a:solidFill>
                <a:latin typeface="Arial Narrow" pitchFamily="34" charset="0"/>
              </a:rPr>
              <a:t> enables double-null ops on similar high-Z PFCs for comparison to all C and/or upper-only Mo </a:t>
            </a:r>
            <a:r>
              <a:rPr lang="en-US" b="1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endParaRPr lang="en-US" b="1" i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752600" y="3048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Upper </a:t>
            </a:r>
          </a:p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Mo </a:t>
            </a:r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00400" y="3048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All </a:t>
            </a:r>
          </a:p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Mo </a:t>
            </a:r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71154" y="144780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Upper Mo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Possible progression of PFC materials in NSTX-U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1" name="Rectangle 10"/>
          <p:cNvSpPr/>
          <p:nvPr/>
        </p:nvSpPr>
        <p:spPr>
          <a:xfrm>
            <a:off x="508554" y="2819400"/>
            <a:ext cx="6799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C</a:t>
            </a:r>
          </a:p>
          <a:p>
            <a:pPr algn="ctr"/>
            <a:r>
              <a:rPr lang="en-US" sz="2400" b="1" i="0" dirty="0" smtClean="0">
                <a:solidFill>
                  <a:srgbClr val="00B0F0"/>
                </a:solidFill>
                <a:latin typeface="Arial Black" pitchFamily="34" charset="0"/>
                <a:cs typeface="Calibri" pitchFamily="34" charset="0"/>
              </a:rPr>
              <a:t>BN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5280" y="2598420"/>
            <a:ext cx="0" cy="21259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280" y="2324100"/>
            <a:ext cx="123444" cy="27432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5280" y="4724400"/>
            <a:ext cx="123444" cy="27432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3238" y="1981200"/>
            <a:ext cx="0" cy="3429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2440" y="1981200"/>
            <a:ext cx="1371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2440" y="5363566"/>
            <a:ext cx="1371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3238" y="4998720"/>
            <a:ext cx="0" cy="37033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58978" y="1981200"/>
            <a:ext cx="395021" cy="1645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89660" y="2186940"/>
            <a:ext cx="274320" cy="4114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363980" y="2623109"/>
            <a:ext cx="156362" cy="48006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523086" y="3147060"/>
            <a:ext cx="82296" cy="48006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658978" y="5177028"/>
            <a:ext cx="395021" cy="1645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1089660" y="4724400"/>
            <a:ext cx="274320" cy="4114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363980" y="4219651"/>
            <a:ext cx="156362" cy="48006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1523086" y="3695700"/>
            <a:ext cx="82296" cy="48006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0"/>
          <p:cNvGrpSpPr/>
          <p:nvPr/>
        </p:nvGrpSpPr>
        <p:grpSpPr>
          <a:xfrm>
            <a:off x="1775460" y="1981200"/>
            <a:ext cx="1270102" cy="3387852"/>
            <a:chOff x="1775460" y="1981200"/>
            <a:chExt cx="1270102" cy="338785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775460" y="2598420"/>
              <a:ext cx="0" cy="21259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775460" y="23241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75460" y="47244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93418" y="1981200"/>
              <a:ext cx="0" cy="3429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912620" y="1981200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912620" y="5363566"/>
              <a:ext cx="137160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893418" y="4998720"/>
              <a:ext cx="0" cy="37033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2099158" y="1981200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 flipH="1" flipV="1">
              <a:off x="2529840" y="2186940"/>
              <a:ext cx="246888" cy="37033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804160" y="2623109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2963266" y="314706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099158" y="5177028"/>
              <a:ext cx="395021" cy="16459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2529840" y="4724400"/>
              <a:ext cx="274320" cy="4114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804160" y="4219651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2963266" y="369570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1"/>
          <p:cNvGrpSpPr/>
          <p:nvPr/>
        </p:nvGrpSpPr>
        <p:grpSpPr>
          <a:xfrm>
            <a:off x="3215640" y="1981200"/>
            <a:ext cx="1270102" cy="3387852"/>
            <a:chOff x="3215640" y="1981200"/>
            <a:chExt cx="1270102" cy="338785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215640" y="2598420"/>
              <a:ext cx="0" cy="21259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215640" y="23241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215640" y="47244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333598" y="1981200"/>
              <a:ext cx="0" cy="3429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352800" y="1981200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352800" y="5363566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333598" y="4998720"/>
              <a:ext cx="0" cy="37033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3539338" y="1981200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970020" y="2186940"/>
              <a:ext cx="274320" cy="4114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4244340" y="2623109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403446" y="314706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 flipV="1">
              <a:off x="3539338" y="5177028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3970020" y="4724400"/>
              <a:ext cx="274320" cy="4114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V="1">
              <a:off x="4244340" y="4219651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V="1">
              <a:off x="4403446" y="369570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12"/>
          <p:cNvGrpSpPr/>
          <p:nvPr/>
        </p:nvGrpSpPr>
        <p:grpSpPr>
          <a:xfrm>
            <a:off x="4688738" y="1981200"/>
            <a:ext cx="1270102" cy="3387852"/>
            <a:chOff x="4688738" y="1981200"/>
            <a:chExt cx="1270102" cy="3387852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688738" y="2598420"/>
              <a:ext cx="0" cy="21259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688738" y="2324100"/>
              <a:ext cx="123444" cy="27432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688738" y="4724400"/>
              <a:ext cx="123444" cy="27432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806696" y="1981200"/>
              <a:ext cx="0" cy="3429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4825898" y="1981200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825898" y="5363566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06696" y="4998720"/>
              <a:ext cx="0" cy="37033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5012436" y="1981200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5443118" y="2186940"/>
              <a:ext cx="274320" cy="4114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5717438" y="2623109"/>
              <a:ext cx="156362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5876544" y="314706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5012436" y="5177028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V="1">
              <a:off x="5443118" y="4724400"/>
              <a:ext cx="274320" cy="4114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 flipV="1">
              <a:off x="5717438" y="4219651"/>
              <a:ext cx="156362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 flipV="1">
              <a:off x="5876544" y="369570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152400" y="144333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Baseline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Bent-Up Arrow 106"/>
          <p:cNvSpPr/>
          <p:nvPr/>
        </p:nvSpPr>
        <p:spPr bwMode="auto">
          <a:xfrm rot="16200000">
            <a:off x="5981700" y="2171700"/>
            <a:ext cx="381000" cy="609600"/>
          </a:xfrm>
          <a:prstGeom prst="bentUpArrow">
            <a:avLst>
              <a:gd name="adj1" fmla="val 28125"/>
              <a:gd name="adj2" fmla="val 25000"/>
              <a:gd name="adj3" fmla="val 25000"/>
            </a:avLst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i="1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-128" charset="0"/>
            </a:endParaRPr>
          </a:p>
        </p:txBody>
      </p:sp>
      <p:sp>
        <p:nvSpPr>
          <p:cNvPr id="109" name="Bent-Up Arrow 108"/>
          <p:cNvSpPr/>
          <p:nvPr/>
        </p:nvSpPr>
        <p:spPr bwMode="auto">
          <a:xfrm rot="5400000" flipV="1">
            <a:off x="5981700" y="4457700"/>
            <a:ext cx="381000" cy="609600"/>
          </a:xfrm>
          <a:prstGeom prst="bentUpArrow">
            <a:avLst>
              <a:gd name="adj1" fmla="val 28125"/>
              <a:gd name="adj2" fmla="val 25000"/>
              <a:gd name="adj3" fmla="val 25000"/>
            </a:avLst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i="1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-12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206" y="3512403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Mo</a:t>
            </a:r>
            <a:endParaRPr lang="en-US" sz="2400" i="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600200" y="144780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Upper Mo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071154" y="144780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Upper Mo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071154" y="533400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Lower Mo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248400" y="2667000"/>
            <a:ext cx="27432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If C plasma impurities are present at unacceptable levels, all metal tiles and/or tile coatings may be needed for the CS and/or passive plates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800600" y="30480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All Mo tiles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00400" y="3048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All </a:t>
            </a:r>
          </a:p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Mo </a:t>
            </a:r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752600" y="3048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Upper </a:t>
            </a:r>
          </a:p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Mo </a:t>
            </a:r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Possible progression of PFC materials in NSTX-U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1" name="Rectangle 10"/>
          <p:cNvSpPr/>
          <p:nvPr/>
        </p:nvSpPr>
        <p:spPr>
          <a:xfrm>
            <a:off x="508554" y="2819400"/>
            <a:ext cx="6799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C</a:t>
            </a:r>
          </a:p>
          <a:p>
            <a:pPr algn="ctr"/>
            <a:r>
              <a:rPr lang="en-US" sz="2400" b="1" i="0" dirty="0" smtClean="0">
                <a:solidFill>
                  <a:srgbClr val="00B0F0"/>
                </a:solidFill>
                <a:latin typeface="Arial Black" pitchFamily="34" charset="0"/>
                <a:cs typeface="Calibri" pitchFamily="34" charset="0"/>
              </a:rPr>
              <a:t>BN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5280" y="2598420"/>
            <a:ext cx="0" cy="21259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280" y="2324100"/>
            <a:ext cx="123444" cy="27432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5280" y="4724400"/>
            <a:ext cx="123444" cy="27432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3238" y="1981200"/>
            <a:ext cx="0" cy="3429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2440" y="1981200"/>
            <a:ext cx="1371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2440" y="5363566"/>
            <a:ext cx="1371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3238" y="4998720"/>
            <a:ext cx="0" cy="37033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58978" y="1981200"/>
            <a:ext cx="395021" cy="1645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89660" y="2186940"/>
            <a:ext cx="274320" cy="4114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363980" y="2623109"/>
            <a:ext cx="156362" cy="48006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523086" y="3147060"/>
            <a:ext cx="82296" cy="48006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658978" y="5177028"/>
            <a:ext cx="395021" cy="1645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1089660" y="4724400"/>
            <a:ext cx="274320" cy="41148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363980" y="4219651"/>
            <a:ext cx="156362" cy="48006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1523086" y="3695700"/>
            <a:ext cx="82296" cy="48006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0"/>
          <p:cNvGrpSpPr/>
          <p:nvPr/>
        </p:nvGrpSpPr>
        <p:grpSpPr>
          <a:xfrm>
            <a:off x="1775460" y="1981200"/>
            <a:ext cx="1270102" cy="3387852"/>
            <a:chOff x="1775460" y="1981200"/>
            <a:chExt cx="1270102" cy="338785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775460" y="2598420"/>
              <a:ext cx="0" cy="21259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775460" y="23241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75460" y="47244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893418" y="1981200"/>
              <a:ext cx="0" cy="3429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912620" y="1981200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912620" y="5363566"/>
              <a:ext cx="137160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893418" y="4998720"/>
              <a:ext cx="0" cy="37033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2099158" y="1981200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 flipH="1" flipV="1">
              <a:off x="2529840" y="2186940"/>
              <a:ext cx="246888" cy="37033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804160" y="2623109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2963266" y="314706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099158" y="5177028"/>
              <a:ext cx="395021" cy="16459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2529840" y="4724400"/>
              <a:ext cx="274320" cy="4114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804160" y="4219651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2963266" y="369570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1"/>
          <p:cNvGrpSpPr/>
          <p:nvPr/>
        </p:nvGrpSpPr>
        <p:grpSpPr>
          <a:xfrm>
            <a:off x="3215640" y="1981200"/>
            <a:ext cx="1270102" cy="3387852"/>
            <a:chOff x="3215640" y="1981200"/>
            <a:chExt cx="1270102" cy="338785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215640" y="2598420"/>
              <a:ext cx="0" cy="21259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215640" y="23241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215640" y="4724400"/>
              <a:ext cx="123444" cy="27432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333598" y="1981200"/>
              <a:ext cx="0" cy="3429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352800" y="1981200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352800" y="5363566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333598" y="4998720"/>
              <a:ext cx="0" cy="37033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3539338" y="1981200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970020" y="2186940"/>
              <a:ext cx="274320" cy="4114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4244340" y="2623109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403446" y="314706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 flipV="1">
              <a:off x="3539338" y="5177028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3970020" y="4724400"/>
              <a:ext cx="274320" cy="4114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V="1">
              <a:off x="4244340" y="4219651"/>
              <a:ext cx="156362" cy="48006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V="1">
              <a:off x="4403446" y="369570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12"/>
          <p:cNvGrpSpPr/>
          <p:nvPr/>
        </p:nvGrpSpPr>
        <p:grpSpPr>
          <a:xfrm>
            <a:off x="4688738" y="1981200"/>
            <a:ext cx="1270102" cy="3387852"/>
            <a:chOff x="4688738" y="1981200"/>
            <a:chExt cx="1270102" cy="3387852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688738" y="2598420"/>
              <a:ext cx="0" cy="21259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688738" y="2324100"/>
              <a:ext cx="123444" cy="27432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688738" y="4724400"/>
              <a:ext cx="123444" cy="27432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806696" y="1981200"/>
              <a:ext cx="0" cy="3429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4825898" y="1981200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825898" y="5363566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06696" y="4998720"/>
              <a:ext cx="0" cy="37033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5012436" y="1981200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5443118" y="2186940"/>
              <a:ext cx="274320" cy="4114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5717438" y="2623109"/>
              <a:ext cx="156362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5876544" y="314706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5012436" y="5177028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V="1">
              <a:off x="5443118" y="4724400"/>
              <a:ext cx="274320" cy="4114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 flipV="1">
              <a:off x="5717438" y="4219651"/>
              <a:ext cx="156362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 flipV="1">
              <a:off x="5876544" y="3695700"/>
              <a:ext cx="82296" cy="4800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4"/>
          <p:cNvGrpSpPr/>
          <p:nvPr/>
        </p:nvGrpSpPr>
        <p:grpSpPr>
          <a:xfrm>
            <a:off x="6128918" y="1981200"/>
            <a:ext cx="1270102" cy="3387852"/>
            <a:chOff x="6128918" y="1981200"/>
            <a:chExt cx="1270102" cy="3387852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128918" y="2598420"/>
              <a:ext cx="0" cy="21259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6128918" y="2324100"/>
              <a:ext cx="123444" cy="27432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128918" y="4724400"/>
              <a:ext cx="123444" cy="27432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246876" y="1981200"/>
              <a:ext cx="0" cy="34290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266078" y="1981200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6266078" y="5363566"/>
              <a:ext cx="137160" cy="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246876" y="4998720"/>
              <a:ext cx="0" cy="37033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6452616" y="1981200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6883298" y="2186940"/>
              <a:ext cx="274320" cy="4114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7157618" y="2623109"/>
              <a:ext cx="156362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7316724" y="3147060"/>
              <a:ext cx="82296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6452616" y="5177028"/>
              <a:ext cx="395021" cy="164592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 flipV="1">
              <a:off x="6883298" y="4724400"/>
              <a:ext cx="274320" cy="4114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 flipV="1">
              <a:off x="7157618" y="4219651"/>
              <a:ext cx="156362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 flipV="1">
              <a:off x="7316724" y="3695700"/>
              <a:ext cx="82296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15"/>
          <p:cNvGrpSpPr/>
          <p:nvPr/>
        </p:nvGrpSpPr>
        <p:grpSpPr>
          <a:xfrm>
            <a:off x="7569098" y="1981200"/>
            <a:ext cx="1270102" cy="3387852"/>
            <a:chOff x="7569098" y="1981200"/>
            <a:chExt cx="1270102" cy="3387852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7569098" y="2598420"/>
              <a:ext cx="0" cy="21259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7569098" y="2324100"/>
              <a:ext cx="123444" cy="27432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569098" y="4724400"/>
              <a:ext cx="123444" cy="27432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7687056" y="1981200"/>
              <a:ext cx="0" cy="3429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7706258" y="1981200"/>
              <a:ext cx="137160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706258" y="5363566"/>
              <a:ext cx="137160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687056" y="4998720"/>
              <a:ext cx="0" cy="370332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7892796" y="1981200"/>
              <a:ext cx="395021" cy="164592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8323478" y="2186940"/>
              <a:ext cx="274320" cy="4114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8597798" y="2623109"/>
              <a:ext cx="156362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8756904" y="3147060"/>
              <a:ext cx="82296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 flipV="1">
              <a:off x="7892796" y="5177028"/>
              <a:ext cx="395021" cy="164592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 flipV="1">
              <a:off x="8323478" y="4724400"/>
              <a:ext cx="274320" cy="41148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0800000" flipV="1">
              <a:off x="8597798" y="4219651"/>
              <a:ext cx="156362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8756904" y="3695700"/>
              <a:ext cx="82296" cy="480060"/>
            </a:xfrm>
            <a:prstGeom prst="line">
              <a:avLst/>
            </a:prstGeom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152400" y="144333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Baseline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Bent-Up Arrow 106"/>
          <p:cNvSpPr/>
          <p:nvPr/>
        </p:nvSpPr>
        <p:spPr bwMode="auto">
          <a:xfrm rot="10800000" flipH="1">
            <a:off x="6400800" y="1066801"/>
            <a:ext cx="381000" cy="533399"/>
          </a:xfrm>
          <a:prstGeom prst="bentUpArrow">
            <a:avLst>
              <a:gd name="adj1" fmla="val 28125"/>
              <a:gd name="adj2" fmla="val 25000"/>
              <a:gd name="adj3" fmla="val 25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i="1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-12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206" y="3512403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Mo</a:t>
            </a:r>
            <a:endParaRPr lang="en-US" sz="2400" i="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74357" y="388173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W</a:t>
            </a:r>
            <a:endParaRPr lang="en-US" sz="2400" i="0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48400" y="30480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All Mo PFCs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620000" y="28499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Mo PFCs </a:t>
            </a:r>
          </a:p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plus W </a:t>
            </a:r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00600" y="30480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All Mo tiles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00400" y="3048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All </a:t>
            </a:r>
          </a:p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Mo </a:t>
            </a:r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52600" y="3048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Upper </a:t>
            </a:r>
          </a:p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Mo </a:t>
            </a:r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9" name="Bent-Up Arrow 118"/>
          <p:cNvSpPr/>
          <p:nvPr/>
        </p:nvSpPr>
        <p:spPr bwMode="auto">
          <a:xfrm rot="10800000" flipH="1" flipV="1">
            <a:off x="7848600" y="5410200"/>
            <a:ext cx="381000" cy="609600"/>
          </a:xfrm>
          <a:prstGeom prst="bentUpArrow">
            <a:avLst>
              <a:gd name="adj1" fmla="val 28125"/>
              <a:gd name="adj2" fmla="val 25000"/>
              <a:gd name="adj3" fmla="val 25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i="1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-12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600200" y="914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NSTX-U should ultimately progress to (nearly) complete wall coverage with metallic PFCs</a:t>
            </a:r>
          </a:p>
        </p:txBody>
      </p:sp>
      <p:sp>
        <p:nvSpPr>
          <p:cNvPr id="121" name="Right Brace 120"/>
          <p:cNvSpPr/>
          <p:nvPr/>
        </p:nvSpPr>
        <p:spPr bwMode="auto">
          <a:xfrm rot="16200000">
            <a:off x="6438900" y="-114300"/>
            <a:ext cx="152400" cy="3733800"/>
          </a:xfrm>
          <a:prstGeom prst="rightBrace">
            <a:avLst>
              <a:gd name="adj1" fmla="val 44270"/>
              <a:gd name="adj2" fmla="val 5435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057400" y="5486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All metal PFCs (especially W in </a:t>
            </a:r>
            <a:r>
              <a:rPr lang="en-US" sz="200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</a:rPr>
              <a:t>) are most representative of  what will be used in FNSF/Demo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010400" y="990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 Narrow" pitchFamily="34" charset="0"/>
              </a:rPr>
              <a:t>Many possible progressions exist!</a:t>
            </a:r>
            <a:endParaRPr lang="en-US" sz="1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73787" y="6172200"/>
            <a:ext cx="186461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i="0" dirty="0" smtClean="0">
                <a:latin typeface="+mn-lt"/>
              </a:rPr>
              <a:t>Beginning of 5 yr plan</a:t>
            </a:r>
            <a:endParaRPr lang="en-US" i="0" dirty="0">
              <a:latin typeface="+mn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201766" y="6200001"/>
            <a:ext cx="187543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latin typeface="+mn-lt"/>
              </a:rPr>
              <a:t>End of 5 yr plan</a:t>
            </a:r>
            <a:endParaRPr lang="en-US" i="0" dirty="0">
              <a:latin typeface="+mn-lt"/>
            </a:endParaRPr>
          </a:p>
        </p:txBody>
      </p:sp>
      <p:sp>
        <p:nvSpPr>
          <p:cNvPr id="127" name="Right Arrow 126"/>
          <p:cNvSpPr/>
          <p:nvPr/>
        </p:nvSpPr>
        <p:spPr bwMode="auto">
          <a:xfrm>
            <a:off x="2514600" y="6172200"/>
            <a:ext cx="3581400" cy="3048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PFC cooling and heating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343400"/>
          </a:xfrm>
        </p:spPr>
        <p:txBody>
          <a:bodyPr/>
          <a:lstStyle/>
          <a:p>
            <a:pPr marL="231775" indent="-231775"/>
            <a:r>
              <a:rPr lang="en-US" dirty="0" smtClean="0"/>
              <a:t>Active </a:t>
            </a:r>
            <a:r>
              <a:rPr lang="en-US" dirty="0" err="1" smtClean="0"/>
              <a:t>divertor</a:t>
            </a:r>
            <a:r>
              <a:rPr lang="en-US" dirty="0" smtClean="0"/>
              <a:t> cooling – if needed – would likely be implemented near end of 5 year plan period</a:t>
            </a:r>
          </a:p>
          <a:p>
            <a:pPr marL="631825" lvl="1" indent="-231775"/>
            <a:r>
              <a:rPr lang="en-US" dirty="0" smtClean="0"/>
              <a:t>Very little discussion of this so far…</a:t>
            </a:r>
          </a:p>
          <a:p>
            <a:pPr marL="231775" indent="-231775"/>
            <a:endParaRPr lang="en-US" dirty="0" smtClean="0"/>
          </a:p>
          <a:p>
            <a:pPr marL="231775" indent="-231775"/>
            <a:r>
              <a:rPr lang="en-US" dirty="0" smtClean="0"/>
              <a:t>PFC (first-wall) heating could be useful for:</a:t>
            </a:r>
          </a:p>
          <a:p>
            <a:pPr marL="631825" lvl="1" indent="-231775"/>
            <a:r>
              <a:rPr lang="en-US" dirty="0" smtClean="0"/>
              <a:t>Study retention/diffusion of </a:t>
            </a:r>
            <a:r>
              <a:rPr lang="en-US" dirty="0" err="1" smtClean="0"/>
              <a:t>hydrogenic</a:t>
            </a:r>
            <a:r>
              <a:rPr lang="en-US" dirty="0" smtClean="0"/>
              <a:t> species (needs high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wall</a:t>
            </a:r>
            <a:r>
              <a:rPr lang="en-US" dirty="0" smtClean="0"/>
              <a:t>)</a:t>
            </a:r>
          </a:p>
          <a:p>
            <a:pPr marL="631825" lvl="1" indent="-231775"/>
            <a:r>
              <a:rPr lang="en-US" dirty="0" smtClean="0"/>
              <a:t>Liquid Li films over large surface areas (after changing to Mo/W PFCs)</a:t>
            </a:r>
          </a:p>
          <a:p>
            <a:pPr marL="631825" lvl="1" indent="-231775"/>
            <a:r>
              <a:rPr lang="en-US" dirty="0" smtClean="0"/>
              <a:t>Consider using bake-out systems for accessing 200-350˚C</a:t>
            </a:r>
          </a:p>
          <a:p>
            <a:pPr marL="631825" lvl="1" indent="-231775"/>
            <a:r>
              <a:rPr lang="en-US" dirty="0" smtClean="0"/>
              <a:t>Possible to go to higher temperature for FNSF/Demo relevance?</a:t>
            </a:r>
          </a:p>
          <a:p>
            <a:pPr marL="631825" lvl="1" indent="-231775"/>
            <a:r>
              <a:rPr lang="en-US" dirty="0" smtClean="0">
                <a:solidFill>
                  <a:srgbClr val="FF0000"/>
                </a:solidFill>
              </a:rPr>
              <a:t>Unclear if this can be implemented during upcoming 5 year plan – maybe implement in subsequent 5 year plan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334000"/>
          </a:xfrm>
        </p:spPr>
        <p:txBody>
          <a:bodyPr/>
          <a:lstStyle/>
          <a:p>
            <a:pPr marL="231775" indent="-231775"/>
            <a:r>
              <a:rPr lang="en-US" dirty="0" smtClean="0"/>
              <a:t>Urge TSG/team discussion of these issues, as they will impact NSTX-U operation, operating space, other upgrade ideas</a:t>
            </a:r>
          </a:p>
          <a:p>
            <a:pPr marL="631825" lvl="1" indent="-231775"/>
            <a:r>
              <a:rPr lang="en-US" dirty="0" smtClean="0"/>
              <a:t>What is missing or should be modified/deleted?</a:t>
            </a:r>
          </a:p>
          <a:p>
            <a:pPr marL="231775" indent="-231775"/>
            <a:endParaRPr lang="en-US" sz="1200" dirty="0" smtClean="0"/>
          </a:p>
          <a:p>
            <a:pPr marL="231775" indent="-231775"/>
            <a:r>
              <a:rPr lang="en-US" dirty="0" smtClean="0"/>
              <a:t>Have not yet addressed other lab-based R&amp;D studies and proposals (such as FES materials solicitation) that could influence the NSTX-U plans and decisions</a:t>
            </a:r>
          </a:p>
          <a:p>
            <a:pPr marL="631825" lvl="1" indent="-231775"/>
            <a:r>
              <a:rPr lang="en-US" dirty="0" smtClean="0"/>
              <a:t>Such studies/proposals should be incorporated into the overall plans and work-scope for 5 year planning purposes.</a:t>
            </a:r>
          </a:p>
          <a:p>
            <a:pPr marL="1031875" lvl="2" indent="-231775"/>
            <a:r>
              <a:rPr lang="en-US" dirty="0" smtClean="0"/>
              <a:t>Surface studies– collaboration with FOM/DIFFER</a:t>
            </a:r>
          </a:p>
          <a:p>
            <a:pPr marL="1031875" lvl="2" indent="-231775"/>
            <a:r>
              <a:rPr lang="en-US" dirty="0" smtClean="0"/>
              <a:t>B. </a:t>
            </a:r>
            <a:r>
              <a:rPr lang="en-US" dirty="0" err="1" smtClean="0"/>
              <a:t>Koel</a:t>
            </a:r>
            <a:r>
              <a:rPr lang="en-US" dirty="0" smtClean="0"/>
              <a:t> laboratory work on Li chemistry</a:t>
            </a:r>
          </a:p>
          <a:p>
            <a:pPr marL="1031875" lvl="2" indent="-231775"/>
            <a:r>
              <a:rPr lang="en-US" dirty="0" smtClean="0"/>
              <a:t>NSTX-U researcher collaborations on other fusion facilities…</a:t>
            </a:r>
          </a:p>
          <a:p>
            <a:pPr marL="1031875" lvl="2" indent="-231775"/>
            <a:r>
              <a:rPr lang="en-US" dirty="0" smtClean="0"/>
              <a:t>Other?</a:t>
            </a:r>
          </a:p>
          <a:p>
            <a:pPr marL="231775" indent="-231775"/>
            <a:r>
              <a:rPr lang="en-US" dirty="0" smtClean="0"/>
              <a:t>Once the proposed PMI plan is decided, can assess cost and schedule estimates, assign dates to the various elements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6934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This presentation is meant to provide </a:t>
            </a:r>
            <a:r>
              <a:rPr lang="en-US" dirty="0" err="1" smtClean="0"/>
              <a:t>strawman</a:t>
            </a:r>
            <a:r>
              <a:rPr lang="en-US" dirty="0" smtClean="0"/>
              <a:t> plans and ideas, and motivate discussion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It is up to TSG groups and the NSTX-U team to modify, improve, formulate the PMI plan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algn="ctr">
              <a:lnSpc>
                <a:spcPct val="90000"/>
              </a:lnSpc>
              <a:buNone/>
            </a:pPr>
            <a:r>
              <a:rPr lang="en-US" b="1" u="sng" dirty="0" smtClean="0"/>
              <a:t>Common questions: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 will NSTX-U control particle inventory (main ion, impurities) for long pulse lengths?</a:t>
            </a:r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How will NSTX-U handle very high heat fluxes at high current and heating power?</a:t>
            </a:r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How will NSTX-U research contribute to the development of PMI solutions for FNSF/Demo?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Scenarios exist which trend toward stationary </a:t>
            </a:r>
            <a:br>
              <a:rPr lang="en-US" smtClean="0"/>
            </a:br>
            <a:r>
              <a:rPr lang="en-US" smtClean="0"/>
              <a:t>D and C inventory – but how do they extrapolate?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276600" y="1143000"/>
            <a:ext cx="5638800" cy="5257800"/>
          </a:xfrm>
        </p:spPr>
        <p:txBody>
          <a:bodyPr/>
          <a:lstStyle/>
          <a:p>
            <a:r>
              <a:rPr lang="en-US" dirty="0" smtClean="0"/>
              <a:t>Li coatings + triggered ELMs come closest to achieving stationary D inventory and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endParaRPr lang="en-US" baseline="-25000" dirty="0" smtClean="0"/>
          </a:p>
          <a:p>
            <a:r>
              <a:rPr lang="en-US" dirty="0" smtClean="0"/>
              <a:t>How do these results project to NSTX-U parameters?</a:t>
            </a:r>
          </a:p>
          <a:p>
            <a:pPr lvl="1"/>
            <a:r>
              <a:rPr lang="en-US" dirty="0" smtClean="0"/>
              <a:t>Up to 5x longer pulse</a:t>
            </a:r>
          </a:p>
          <a:p>
            <a:pPr lvl="1"/>
            <a:r>
              <a:rPr lang="en-US" dirty="0" smtClean="0"/>
              <a:t>Up to 2x higher NBI fueling</a:t>
            </a:r>
          </a:p>
          <a:p>
            <a:r>
              <a:rPr lang="en-US" dirty="0" smtClean="0"/>
              <a:t>How persistent is D pumping by Li?</a:t>
            </a:r>
          </a:p>
          <a:p>
            <a:pPr lvl="1"/>
            <a:r>
              <a:rPr lang="en-US" dirty="0" smtClean="0"/>
              <a:t>Can we use run days where large lithium evaporation was only performed in morning, or at beginning of week, to inform the pumping persistence question?</a:t>
            </a:r>
          </a:p>
          <a:p>
            <a:r>
              <a:rPr lang="en-US" dirty="0" smtClean="0"/>
              <a:t>This issue will begin to be addressed in FY2012 BP+LR research milestone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32004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762000" y="6248400"/>
            <a:ext cx="2597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J. Canik - PRL 104, 045001 (2010)</a:t>
            </a:r>
          </a:p>
        </p:txBody>
      </p:sp>
      <p:sp>
        <p:nvSpPr>
          <p:cNvPr id="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9AA45-05CA-41EA-875B-5961BC759A2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3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scenarios with high current and power are projected to challenge passive cooling limits of graphite </a:t>
            </a:r>
            <a:r>
              <a:rPr lang="en-US" dirty="0" err="1" smtClean="0"/>
              <a:t>divertor</a:t>
            </a:r>
            <a:r>
              <a:rPr lang="en-US" dirty="0" smtClean="0"/>
              <a:t> PFCs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38600"/>
            <a:ext cx="3962400" cy="2133600"/>
          </a:xfrm>
        </p:spPr>
        <p:txBody>
          <a:bodyPr/>
          <a:lstStyle/>
          <a:p>
            <a:pPr marL="173038" indent="-173038">
              <a:lnSpc>
                <a:spcPct val="90000"/>
              </a:lnSpc>
            </a:pPr>
            <a:r>
              <a:rPr lang="en-US" sz="2000" dirty="0" smtClean="0"/>
              <a:t>High I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scenarios projected to have narrow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baseline="-25000" dirty="0" err="1" smtClean="0"/>
              <a:t>q</a:t>
            </a:r>
            <a:r>
              <a:rPr lang="en-US" sz="2000" baseline="30000" dirty="0" err="1" smtClean="0"/>
              <a:t>mid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~3mm</a:t>
            </a:r>
          </a:p>
          <a:p>
            <a:pPr marL="339725" lvl="1" indent="-166688">
              <a:lnSpc>
                <a:spcPct val="90000"/>
              </a:lnSpc>
              <a:tabLst>
                <a:tab pos="339725" algn="l"/>
              </a:tabLst>
            </a:pPr>
            <a:r>
              <a:rPr lang="en-US" sz="1600" dirty="0" smtClean="0">
                <a:sym typeface="Wingdings" pitchFamily="2" charset="2"/>
              </a:rPr>
              <a:t>At high power, peak heat flux ≥ 9MW/m</a:t>
            </a:r>
            <a:r>
              <a:rPr lang="en-US" sz="1600" baseline="30000" dirty="0" smtClean="0">
                <a:sym typeface="Wingdings" pitchFamily="2" charset="2"/>
              </a:rPr>
              <a:t>2</a:t>
            </a:r>
            <a:r>
              <a:rPr lang="en-US" sz="1600" dirty="0" smtClean="0">
                <a:sym typeface="Wingdings" pitchFamily="2" charset="2"/>
              </a:rPr>
              <a:t> even with high flux expansion ~60 with U/L snowflake</a:t>
            </a:r>
          </a:p>
          <a:p>
            <a:pPr marL="339725" lvl="1" indent="-166688">
              <a:lnSpc>
                <a:spcPct val="90000"/>
              </a:lnSpc>
              <a:tabLst>
                <a:tab pos="339725" algn="l"/>
              </a:tabLst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Numbers shown ignore radiation, plate tilt, strike-point sweeping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0" y="990600"/>
            <a:ext cx="3240563" cy="2971800"/>
            <a:chOff x="381000" y="990600"/>
            <a:chExt cx="3240563" cy="312527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990600"/>
              <a:ext cx="3240563" cy="3125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 bwMode="auto">
            <a:xfrm>
              <a:off x="2001176" y="1311141"/>
              <a:ext cx="1494755" cy="73866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91440" bIns="91440">
              <a:spAutoFit/>
            </a:bodyPr>
            <a:lstStyle/>
            <a:p>
              <a:pPr>
                <a:defRPr/>
              </a:pPr>
              <a:r>
                <a:rPr lang="en-US" b="1" i="0" dirty="0">
                  <a:solidFill>
                    <a:srgbClr val="0000FF"/>
                  </a:solidFill>
                  <a:latin typeface="+mj-lt"/>
                  <a:cs typeface="Symbol" charset="2"/>
                </a:rPr>
                <a:t>0 mg Li</a:t>
              </a:r>
              <a:r>
                <a:rPr lang="en-US" b="1" i="0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: a</a:t>
              </a:r>
              <a:r>
                <a:rPr lang="en-US" b="1" i="0" dirty="0">
                  <a:solidFill>
                    <a:srgbClr val="0000FF"/>
                  </a:solidFill>
                  <a:latin typeface="Helvetica Neue"/>
                  <a:cs typeface="Helvetica Neue"/>
                </a:rPr>
                <a:t>=1.6</a:t>
              </a:r>
            </a:p>
            <a:p>
              <a:pPr>
                <a:defRPr/>
              </a:pPr>
              <a:r>
                <a:rPr lang="en-US" b="1" i="0" dirty="0">
                  <a:latin typeface="+mn-lt"/>
                  <a:cs typeface="Symbol" charset="2"/>
                </a:rPr>
                <a:t>150 mg Li</a:t>
              </a:r>
              <a:r>
                <a:rPr lang="en-US" b="1" i="0" dirty="0">
                  <a:latin typeface="Symbol" charset="2"/>
                  <a:cs typeface="Symbol" charset="2"/>
                </a:rPr>
                <a:t>: a</a:t>
              </a:r>
              <a:r>
                <a:rPr lang="en-US" b="1" i="0" dirty="0">
                  <a:latin typeface="Helvetica Neue"/>
                  <a:cs typeface="Helvetica Neue"/>
                </a:rPr>
                <a:t>=1.1</a:t>
              </a:r>
            </a:p>
            <a:p>
              <a:pPr>
                <a:defRPr/>
              </a:pPr>
              <a:r>
                <a:rPr lang="en-US" b="1" i="0" dirty="0">
                  <a:solidFill>
                    <a:srgbClr val="FF0000"/>
                  </a:solidFill>
                  <a:latin typeface="Helvetica" pitchFamily="-65" charset="0"/>
                  <a:cs typeface="Symbol" charset="2"/>
                </a:rPr>
                <a:t>300 mg Li</a:t>
              </a:r>
              <a:r>
                <a:rPr lang="en-US" b="1" i="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: a</a:t>
              </a:r>
              <a:r>
                <a:rPr lang="en-US" b="1" i="0" dirty="0">
                  <a:solidFill>
                    <a:srgbClr val="FF0000"/>
                  </a:solidFill>
                  <a:latin typeface="Helvetica Neue"/>
                  <a:cs typeface="Helvetica Neue"/>
                </a:rPr>
                <a:t>=0.4</a:t>
              </a:r>
            </a:p>
          </p:txBody>
        </p:sp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2076738" y="2112493"/>
              <a:ext cx="1276062" cy="37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1" i="0" dirty="0" err="1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cs typeface="+mn-cs"/>
                </a:rPr>
                <a:t>λ</a:t>
              </a:r>
              <a:r>
                <a:rPr lang="en-US" sz="2000" b="1" i="0" baseline="-25000" dirty="0" err="1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cs typeface="+mn-cs"/>
                </a:rPr>
                <a:t>q</a:t>
              </a:r>
              <a:r>
                <a:rPr lang="en-US" sz="2000" b="1" i="0" baseline="30000" dirty="0" err="1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cs typeface="+mn-cs"/>
                </a:rPr>
                <a:t>mid</a:t>
              </a:r>
              <a:r>
                <a:rPr lang="en-US" sz="2000" b="1" i="0" dirty="0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cs typeface="+mn-cs"/>
                </a:rPr>
                <a:t> ~ </a:t>
              </a:r>
              <a:r>
                <a:rPr lang="en-US" sz="2000" b="1" i="0" dirty="0" err="1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cs typeface="+mn-cs"/>
                </a:rPr>
                <a:t>I</a:t>
              </a:r>
              <a:r>
                <a:rPr lang="en-US" sz="2000" b="1" i="0" baseline="-25000" dirty="0" err="1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cs typeface="+mn-cs"/>
                </a:rPr>
                <a:t>p</a:t>
              </a:r>
              <a:r>
                <a:rPr lang="en-US" sz="2000" b="1" i="0" baseline="30000" dirty="0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cs typeface="+mn-cs"/>
                </a:rPr>
                <a:t>-</a:t>
              </a:r>
              <a:r>
                <a:rPr lang="en-US" sz="2000" b="1" i="0" baseline="30000" dirty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+mn-cs"/>
                </a:rPr>
                <a:t>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95800" y="990600"/>
            <a:ext cx="4331208" cy="5003292"/>
            <a:chOff x="4495800" y="990600"/>
            <a:chExt cx="4331208" cy="5003292"/>
          </a:xfrm>
        </p:grpSpPr>
        <p:pic>
          <p:nvPicPr>
            <p:cNvPr id="14338" name="Picture 2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990600"/>
              <a:ext cx="4331208" cy="5003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 bwMode="auto">
            <a:xfrm>
              <a:off x="6574536" y="4876800"/>
              <a:ext cx="886968" cy="1106424"/>
            </a:xfrm>
            <a:prstGeom prst="roundRect">
              <a:avLst>
                <a:gd name="adj" fmla="val 10833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6172200"/>
            <a:ext cx="830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Long-pulse + high I</a:t>
            </a:r>
            <a:r>
              <a:rPr kumimoji="0" lang="en-US" sz="200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P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and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power may ultimately require active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divertor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cooling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8267560">
            <a:off x="6423903" y="6042442"/>
            <a:ext cx="196580" cy="159552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733800" y="5410200"/>
            <a:ext cx="533400" cy="152400"/>
          </a:xfrm>
          <a:prstGeom prst="rightArrow">
            <a:avLst>
              <a:gd name="adj1" fmla="val 74793"/>
              <a:gd name="adj2" fmla="val 50000"/>
            </a:avLst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37160" y="58674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Passive cooling ok for low-I</a:t>
            </a:r>
            <a:r>
              <a:rPr lang="en-US" sz="2000" i="0" baseline="-2500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P</a:t>
            </a: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 scenarios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000" dirty="0" smtClean="0"/>
              <a:t>Major goal of NSTX-U PMI research will be investigating high flux expansion snowflake + detachment </a:t>
            </a:r>
            <a:r>
              <a:rPr lang="en-US" sz="2000" dirty="0" smtClean="0"/>
              <a:t>for large heat-flux reduction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381000"/>
          </a:xfrm>
        </p:spPr>
        <p:txBody>
          <a:bodyPr/>
          <a:lstStyle/>
          <a:p>
            <a:pPr indent="-228600"/>
            <a:r>
              <a:rPr lang="en-US" sz="2000" dirty="0" smtClean="0"/>
              <a:t>UEDGE modeling performed comparing conventional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to snowflake</a:t>
            </a:r>
          </a:p>
          <a:p>
            <a:endParaRPr lang="en-US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059332" cy="158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313" y="1371600"/>
            <a:ext cx="4586287" cy="168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495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36576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8275" lvl="0" indent="-168275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Snowflake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synergistic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with detachment/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  <a:cs typeface="+mn-cs"/>
              </a:rPr>
              <a:t>radiative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  <a:cs typeface="+mn-cs"/>
              </a:rPr>
              <a:t>divertor</a:t>
            </a:r>
            <a:endParaRPr lang="en-US" sz="2000" b="0" i="0" kern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44488" lvl="2" indent="-176213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800" b="0" i="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5-10x peak heat </a:t>
            </a:r>
            <a:r>
              <a:rPr lang="en-US" sz="1800" b="0" i="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flux </a:t>
            </a:r>
            <a:r>
              <a:rPr lang="en-US" sz="1800" b="0" i="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reduction</a:t>
            </a:r>
          </a:p>
          <a:p>
            <a:pPr marL="168275" indent="-1682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b="0" i="0" kern="0" dirty="0" smtClean="0">
                <a:solidFill>
                  <a:srgbClr val="FF0000"/>
                </a:solidFill>
                <a:latin typeface="+mn-lt"/>
                <a:cs typeface="+mn-cs"/>
              </a:rPr>
              <a:t>What are predictions for NSTX-U regimes? And for FNSF/Demo?</a:t>
            </a:r>
          </a:p>
          <a:p>
            <a:pPr marL="168275" indent="-1682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b="0" i="0" kern="0" dirty="0" smtClean="0">
                <a:solidFill>
                  <a:srgbClr val="FF0000"/>
                </a:solidFill>
                <a:latin typeface="+mn-lt"/>
                <a:cs typeface="+mn-cs"/>
              </a:rPr>
              <a:t>Is this configuration compatible with </a:t>
            </a:r>
            <a:r>
              <a:rPr lang="en-US" sz="1800" b="0" i="0" kern="0" dirty="0" err="1" smtClean="0">
                <a:solidFill>
                  <a:srgbClr val="FF0000"/>
                </a:solidFill>
                <a:latin typeface="+mn-lt"/>
                <a:cs typeface="+mn-cs"/>
              </a:rPr>
              <a:t>cryo</a:t>
            </a:r>
            <a:r>
              <a:rPr lang="en-US" sz="1800" b="0" i="0" kern="0" dirty="0" smtClean="0">
                <a:solidFill>
                  <a:srgbClr val="FF0000"/>
                </a:solidFill>
                <a:latin typeface="+mn-lt"/>
                <a:cs typeface="+mn-cs"/>
              </a:rPr>
              <a:t>-pumping and/or lithium pumping?</a:t>
            </a:r>
          </a:p>
          <a:p>
            <a:pPr marL="800100" lvl="1" indent="-228600" eaLnBrk="0" hangingPunct="0">
              <a:spcBef>
                <a:spcPct val="20000"/>
              </a:spcBef>
              <a:buFontTx/>
              <a:buChar char="•"/>
            </a:pPr>
            <a:endParaRPr lang="en-US" sz="2000" b="0" i="0" kern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414" y="3048000"/>
            <a:ext cx="288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V. </a:t>
            </a:r>
            <a:r>
              <a:rPr lang="en-US" dirty="0" err="1" smtClean="0">
                <a:solidFill>
                  <a:schemeClr val="tx1"/>
                </a:solidFill>
              </a:rPr>
              <a:t>Soukhanovskii</a:t>
            </a:r>
            <a:r>
              <a:rPr lang="en-US" dirty="0" smtClean="0">
                <a:solidFill>
                  <a:schemeClr val="tx1"/>
                </a:solidFill>
              </a:rPr>
              <a:t> (LLNL) – EPS 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A506B19E-D41C-4447-AC82-EE4B73BE5054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aims to address a wide range of PFC/PMI issues</a:t>
            </a:r>
            <a:br>
              <a:rPr lang="en-US" dirty="0" smtClean="0"/>
            </a:br>
            <a:r>
              <a:rPr lang="en-US" sz="2000" b="0" dirty="0" smtClean="0"/>
              <a:t>(baseline/initial NSTX-U, </a:t>
            </a:r>
            <a:r>
              <a:rPr lang="en-US" sz="2000" b="0" i="1" dirty="0" smtClean="0">
                <a:solidFill>
                  <a:srgbClr val="FF0000"/>
                </a:solidFill>
              </a:rPr>
              <a:t>long-range goal</a:t>
            </a:r>
            <a:r>
              <a:rPr lang="en-US" sz="400" b="0" i="1" dirty="0" smtClean="0">
                <a:solidFill>
                  <a:srgbClr val="FF0000"/>
                </a:solidFill>
              </a:rPr>
              <a:t> </a:t>
            </a:r>
            <a:r>
              <a:rPr lang="en-US" sz="2000" b="0" dirty="0" smtClean="0"/>
              <a:t>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 pumping method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 coatings</a:t>
            </a:r>
          </a:p>
          <a:p>
            <a:pPr lvl="1">
              <a:lnSpc>
                <a:spcPct val="90000"/>
              </a:lnSpc>
            </a:pPr>
            <a:r>
              <a:rPr lang="en-US" i="1" dirty="0" err="1" smtClean="0">
                <a:solidFill>
                  <a:srgbClr val="FF0000"/>
                </a:solidFill>
              </a:rPr>
              <a:t>Cryo</a:t>
            </a:r>
            <a:r>
              <a:rPr lang="en-US" i="1" dirty="0" smtClean="0">
                <a:solidFill>
                  <a:srgbClr val="FF0000"/>
                </a:solidFill>
              </a:rPr>
              <a:t>-pumping, flowing liquid lithium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Recycling, fueling techniques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High recycling (R</a:t>
            </a:r>
            <a:r>
              <a:rPr lang="en-US" baseline="-25000" dirty="0" smtClean="0"/>
              <a:t>P</a:t>
            </a:r>
            <a:r>
              <a:rPr lang="en-US" dirty="0" smtClean="0"/>
              <a:t>~0.98), edge fueling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Intermediate/</a:t>
            </a:r>
            <a:r>
              <a:rPr lang="en-US" i="1" dirty="0" smtClean="0">
                <a:solidFill>
                  <a:srgbClr val="FF0000"/>
                </a:solidFill>
              </a:rPr>
              <a:t>low recycling </a:t>
            </a:r>
            <a:r>
              <a:rPr lang="en-US" dirty="0" smtClean="0"/>
              <a:t>(R</a:t>
            </a:r>
            <a:r>
              <a:rPr lang="en-US" baseline="-25000" dirty="0" smtClean="0"/>
              <a:t>P</a:t>
            </a:r>
            <a:r>
              <a:rPr lang="en-US" dirty="0" smtClean="0"/>
              <a:t>~0.90-0.98/</a:t>
            </a:r>
            <a:r>
              <a:rPr lang="en-US" i="1" dirty="0" smtClean="0">
                <a:solidFill>
                  <a:srgbClr val="FF0000"/>
                </a:solidFill>
              </a:rPr>
              <a:t>0.5-0.9</a:t>
            </a:r>
            <a:r>
              <a:rPr lang="en-US" dirty="0" smtClean="0"/>
              <a:t>), </a:t>
            </a:r>
            <a:r>
              <a:rPr lang="en-US" i="1" dirty="0" smtClean="0">
                <a:solidFill>
                  <a:srgbClr val="FF0000"/>
                </a:solidFill>
              </a:rPr>
              <a:t>core fueling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Heat flux mitigation methods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High flux expansion, partial detachment/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 err="1" smtClean="0"/>
              <a:t>divertor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Flowing liquid metal, CPS/evaporative cooling, lithium radiation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Plasma facing component material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Graphite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Molybdenum, tungsten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PFC cooling and heating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Passive cooling of </a:t>
            </a:r>
            <a:r>
              <a:rPr lang="en-US" dirty="0" err="1" smtClean="0"/>
              <a:t>divertor</a:t>
            </a:r>
            <a:r>
              <a:rPr lang="en-US" dirty="0" smtClean="0"/>
              <a:t> PFCs, room-temperature first-wall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Active cooling/heating of </a:t>
            </a:r>
            <a:r>
              <a:rPr lang="en-US" i="1" dirty="0" err="1" smtClean="0">
                <a:solidFill>
                  <a:srgbClr val="FF0000"/>
                </a:solidFill>
              </a:rPr>
              <a:t>divertor</a:t>
            </a:r>
            <a:r>
              <a:rPr lang="en-US" i="1" dirty="0" smtClean="0">
                <a:solidFill>
                  <a:srgbClr val="FF0000"/>
                </a:solidFill>
              </a:rPr>
              <a:t>/first-wall </a:t>
            </a:r>
            <a:r>
              <a:rPr lang="en-US" sz="1600" i="1" dirty="0" smtClean="0">
                <a:solidFill>
                  <a:srgbClr val="FF0000"/>
                </a:solidFill>
              </a:rPr>
              <a:t>(long-pulse ops/retention &amp; diffusion)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 coatings will continue to </a:t>
            </a:r>
            <a:br>
              <a:rPr lang="en-US" dirty="0" smtClean="0"/>
            </a:br>
            <a:r>
              <a:rPr lang="en-US" dirty="0" smtClean="0"/>
              <a:t>be an important research tool for NSTX-U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09682"/>
            <a:ext cx="4114800" cy="292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434340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Energy confinement increases continuously with increased Li evaporation 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NSTX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28600" lvl="0" indent="-2286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High confinement very important for FNSF and other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next-steps</a:t>
            </a:r>
          </a:p>
          <a:p>
            <a:pPr marL="228600" lvl="0" indent="-228600" eaLnBrk="0" hangingPunct="0">
              <a:spcBef>
                <a:spcPct val="20000"/>
              </a:spcBef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what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is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n-cs"/>
              </a:rPr>
              <a:t>t</a:t>
            </a:r>
            <a:r>
              <a:rPr kumimoji="0" lang="en-US" sz="200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upper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bound?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676794"/>
            <a:ext cx="1524000" cy="150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10668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Work with LTX to understand Li chemistry, impact of wall temperature, Li coating thickness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Assess D pumping vs. surface conditions (MAPP), lab-based surface studies, PFC spectroscopy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Design/develop methods to increase Li coating coverage:</a:t>
            </a:r>
          </a:p>
          <a:p>
            <a:pPr marL="461963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upward evaporation</a:t>
            </a:r>
          </a:p>
          <a:p>
            <a:pPr marL="461963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evap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into neutral gas</a:t>
            </a:r>
          </a:p>
          <a:p>
            <a:pPr marL="461963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Li paint sprayer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Assess impact of full wall   coverage on pumping, confinement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Test Li coatings for pumping longer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n-cs"/>
              </a:rPr>
              <a:t>t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pulse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NSTX-U plasmas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3675" y="990600"/>
            <a:ext cx="3068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Maingi</a:t>
            </a:r>
            <a:r>
              <a:rPr lang="en-US" dirty="0" smtClean="0"/>
              <a:t>, et al., PRL </a:t>
            </a:r>
            <a:r>
              <a:rPr lang="en-US" dirty="0" smtClean="0"/>
              <a:t>107, 145004 (2011)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Divertor</a:t>
            </a:r>
            <a:r>
              <a:rPr lang="en-US" dirty="0" smtClean="0"/>
              <a:t> </a:t>
            </a:r>
            <a:r>
              <a:rPr lang="en-US" dirty="0" err="1" smtClean="0"/>
              <a:t>cryo</a:t>
            </a:r>
            <a:r>
              <a:rPr lang="en-US" dirty="0" smtClean="0"/>
              <a:t>-pumping being analyzed for D particle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181600" cy="5257800"/>
          </a:xfrm>
        </p:spPr>
        <p:txBody>
          <a:bodyPr/>
          <a:lstStyle/>
          <a:p>
            <a:pPr marL="176213" indent="-176213"/>
            <a:r>
              <a:rPr lang="en-US" sz="2000" dirty="0" smtClean="0"/>
              <a:t>The persistence of Li coatings for D pumping presently not well characterized</a:t>
            </a:r>
          </a:p>
          <a:p>
            <a:pPr marL="517525" lvl="1" indent="-231775"/>
            <a:r>
              <a:rPr lang="en-US" sz="1800" dirty="0" smtClean="0"/>
              <a:t>Unknown if Li coating will pump 5s NSTX-U</a:t>
            </a:r>
          </a:p>
          <a:p>
            <a:pPr marL="517525" lvl="1" indent="-231775"/>
            <a:r>
              <a:rPr lang="en-US" sz="1800" dirty="0" smtClean="0"/>
              <a:t>May be possible to extrapolate to NSTX-U using time-</a:t>
            </a:r>
            <a:r>
              <a:rPr lang="en-US" sz="1800" dirty="0" err="1" smtClean="0"/>
              <a:t>depdendent</a:t>
            </a:r>
            <a:r>
              <a:rPr lang="en-US" sz="1800" dirty="0" smtClean="0"/>
              <a:t> SOLPS analysis of NSTX discharges with Li coatings</a:t>
            </a:r>
          </a:p>
          <a:p>
            <a:pPr marL="517525" lvl="1" indent="-231775"/>
            <a:r>
              <a:rPr lang="en-US" sz="1800" dirty="0" err="1" smtClean="0"/>
              <a:t>Cryo</a:t>
            </a:r>
            <a:r>
              <a:rPr lang="en-US" sz="1800" dirty="0" smtClean="0"/>
              <a:t>-pumping and Li-coating R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 evolution to be addressed in FY12 BP milestone </a:t>
            </a:r>
          </a:p>
          <a:p>
            <a:endParaRPr lang="en-US" sz="1000" dirty="0" smtClean="0"/>
          </a:p>
          <a:p>
            <a:pPr marL="176213" indent="-176213"/>
            <a:r>
              <a:rPr lang="en-US" sz="2000" dirty="0" err="1" smtClean="0"/>
              <a:t>Cryo</a:t>
            </a:r>
            <a:r>
              <a:rPr lang="en-US" sz="2000" dirty="0" smtClean="0"/>
              <a:t>-pumping is being assessed for compatibility with NSTX-U geometry, in-vessel components, and boundary shapes desired for NSTX Upgrade operations</a:t>
            </a:r>
          </a:p>
          <a:p>
            <a:pPr lvl="1"/>
            <a:r>
              <a:rPr lang="en-US" sz="1800" dirty="0" smtClean="0"/>
              <a:t>Attempting to identify designs that do not modify passive plates or supports </a:t>
            </a:r>
          </a:p>
          <a:p>
            <a:pPr lvl="1"/>
            <a:r>
              <a:rPr lang="en-US" sz="1800" dirty="0" smtClean="0"/>
              <a:t>Assume </a:t>
            </a:r>
            <a:r>
              <a:rPr lang="en-US" sz="1800" dirty="0" err="1" smtClean="0"/>
              <a:t>divertor</a:t>
            </a:r>
            <a:r>
              <a:rPr lang="en-US" sz="1800" dirty="0" smtClean="0"/>
              <a:t> region will be modified</a:t>
            </a:r>
          </a:p>
          <a:p>
            <a:pPr lvl="1"/>
            <a:r>
              <a:rPr lang="en-US" sz="1800" dirty="0" smtClean="0"/>
              <a:t>Length of baffle, details of pump entrance will be critical parameters to optimize</a:t>
            </a:r>
            <a:endParaRPr lang="en-US" sz="1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915" y="1434636"/>
            <a:ext cx="3647885" cy="450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7543800" y="3886200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458200" y="3505200"/>
            <a:ext cx="0" cy="17526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010400" y="5410200"/>
            <a:ext cx="19559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Baffle radial width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543800" y="5105400"/>
            <a:ext cx="914400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8001000" y="5105400"/>
            <a:ext cx="0" cy="3048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248400" y="6019800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Canik</a:t>
            </a:r>
            <a:r>
              <a:rPr lang="en-US" dirty="0"/>
              <a:t> </a:t>
            </a:r>
            <a:r>
              <a:rPr lang="en-US" dirty="0" smtClean="0"/>
              <a:t>(ORNL), D. </a:t>
            </a:r>
            <a:r>
              <a:rPr lang="en-US" dirty="0" err="1" smtClean="0"/>
              <a:t>Stotler</a:t>
            </a:r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Divertor</a:t>
            </a:r>
            <a:r>
              <a:rPr lang="en-US" dirty="0" smtClean="0"/>
              <a:t> designs should aim to be compatible </a:t>
            </a:r>
            <a:br>
              <a:rPr lang="en-US" dirty="0" smtClean="0"/>
            </a:br>
            <a:r>
              <a:rPr lang="en-US" dirty="0" smtClean="0"/>
              <a:t>with boundary shapes most likely to be utilized in NSTX-U 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6200" y="990600"/>
            <a:ext cx="2667000" cy="5410200"/>
            <a:chOff x="76200" y="990600"/>
            <a:chExt cx="2667000" cy="5410200"/>
          </a:xfrm>
        </p:grpSpPr>
        <p:grpSp>
          <p:nvGrpSpPr>
            <p:cNvPr id="34" name="Group 33"/>
            <p:cNvGrpSpPr/>
            <p:nvPr/>
          </p:nvGrpSpPr>
          <p:grpSpPr>
            <a:xfrm>
              <a:off x="76200" y="1066800"/>
              <a:ext cx="2647188" cy="5334000"/>
              <a:chOff x="173736" y="1066800"/>
              <a:chExt cx="2647188" cy="5334000"/>
            </a:xfrm>
          </p:grpSpPr>
          <p:pic>
            <p:nvPicPr>
              <p:cNvPr id="13318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2024" y="1066800"/>
                <a:ext cx="2628900" cy="150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19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880" y="2209800"/>
                <a:ext cx="2619375" cy="154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0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024" y="3352800"/>
                <a:ext cx="2619375" cy="151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3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3736" y="4495800"/>
                <a:ext cx="2628900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" name="Rectangle 34"/>
            <p:cNvSpPr/>
            <p:nvPr/>
          </p:nvSpPr>
          <p:spPr bwMode="auto">
            <a:xfrm>
              <a:off x="2286000" y="990600"/>
              <a:ext cx="457200" cy="54102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48425" y="990600"/>
            <a:ext cx="2619375" cy="5410200"/>
            <a:chOff x="6448425" y="990600"/>
            <a:chExt cx="2619375" cy="5410200"/>
          </a:xfrm>
        </p:grpSpPr>
        <p:grpSp>
          <p:nvGrpSpPr>
            <p:cNvPr id="27" name="Group 26"/>
            <p:cNvGrpSpPr/>
            <p:nvPr/>
          </p:nvGrpSpPr>
          <p:grpSpPr>
            <a:xfrm>
              <a:off x="6448425" y="1104900"/>
              <a:ext cx="2619375" cy="5295900"/>
              <a:chOff x="3114675" y="990600"/>
              <a:chExt cx="2619375" cy="5295900"/>
            </a:xfrm>
          </p:grpSpPr>
          <p:pic>
            <p:nvPicPr>
              <p:cNvPr id="13324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24200" y="990600"/>
                <a:ext cx="2590800" cy="148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5" name="Picture 1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24200" y="2133600"/>
                <a:ext cx="2609850" cy="150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6" name="Picture 1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124200" y="3276600"/>
                <a:ext cx="2609850" cy="150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8" name="Picture 1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114675" y="4419600"/>
                <a:ext cx="2600325" cy="1866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Rectangle 35"/>
            <p:cNvSpPr/>
            <p:nvPr/>
          </p:nvSpPr>
          <p:spPr bwMode="auto">
            <a:xfrm>
              <a:off x="8610600" y="990600"/>
              <a:ext cx="457200" cy="54102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2438400" y="1524000"/>
            <a:ext cx="3886200" cy="4648200"/>
          </a:xfrm>
        </p:spPr>
        <p:txBody>
          <a:bodyPr/>
          <a:lstStyle/>
          <a:p>
            <a:pPr marL="631825" lvl="1" indent="-231775">
              <a:buNone/>
            </a:pPr>
            <a:r>
              <a:rPr lang="en-US" sz="2400" b="1" dirty="0" smtClean="0"/>
              <a:t>Snowflake </a:t>
            </a:r>
            <a:r>
              <a:rPr lang="en-US" sz="2400" b="1" dirty="0" err="1" smtClean="0"/>
              <a:t>divertors</a:t>
            </a:r>
            <a:endParaRPr lang="en-US" sz="2400" b="1" dirty="0" smtClean="0"/>
          </a:p>
          <a:p>
            <a:pPr marL="631825" lvl="1" indent="-231775">
              <a:buNone/>
            </a:pPr>
            <a:r>
              <a:rPr lang="en-US" sz="2400" b="1" dirty="0" smtClean="0"/>
              <a:t>  Standard </a:t>
            </a:r>
            <a:r>
              <a:rPr lang="en-US" sz="2400" b="1" dirty="0" err="1" smtClean="0"/>
              <a:t>divertors</a:t>
            </a:r>
            <a:endParaRPr lang="en-US" sz="2400" b="1" dirty="0" smtClean="0"/>
          </a:p>
          <a:p>
            <a:pPr marL="231775" indent="-231775"/>
            <a:endParaRPr lang="en-US" dirty="0" smtClean="0"/>
          </a:p>
          <a:p>
            <a:pPr marL="231775" indent="-231775"/>
            <a:r>
              <a:rPr lang="en-US" dirty="0" smtClean="0"/>
              <a:t>What is optimal radius for entrance to </a:t>
            </a:r>
            <a:r>
              <a:rPr lang="en-US" dirty="0" err="1" smtClean="0"/>
              <a:t>cryo</a:t>
            </a:r>
            <a:r>
              <a:rPr lang="en-US" dirty="0" smtClean="0"/>
              <a:t>-pump?</a:t>
            </a:r>
          </a:p>
          <a:p>
            <a:pPr marL="631825" lvl="1" indent="-231775"/>
            <a:r>
              <a:rPr lang="en-US" sz="1800" dirty="0" smtClean="0"/>
              <a:t>Estimate: R</a:t>
            </a:r>
            <a:r>
              <a:rPr lang="en-US" sz="1800" baseline="-25000" dirty="0" smtClean="0"/>
              <a:t>ent</a:t>
            </a:r>
            <a:r>
              <a:rPr lang="en-US" sz="1800" dirty="0" smtClean="0"/>
              <a:t> = 0.7 to 0.85m</a:t>
            </a:r>
          </a:p>
          <a:p>
            <a:pPr marL="631825" lvl="1" indent="-231775"/>
            <a:r>
              <a:rPr lang="en-US" sz="1800" dirty="0" smtClean="0"/>
              <a:t>Being assessed with SOLPS</a:t>
            </a:r>
          </a:p>
          <a:p>
            <a:pPr marL="231775" indent="-231775"/>
            <a:endParaRPr lang="en-US" sz="800" dirty="0" smtClean="0"/>
          </a:p>
          <a:p>
            <a:pPr marL="231775" indent="-231775"/>
            <a:r>
              <a:rPr lang="en-US" dirty="0" smtClean="0"/>
              <a:t>LLD on OBD could have large surface area for particle &amp; power exhaust</a:t>
            </a:r>
          </a:p>
          <a:p>
            <a:pPr marL="631825" lvl="1" indent="-231775"/>
            <a:r>
              <a:rPr lang="en-US" sz="1800" dirty="0" smtClean="0"/>
              <a:t>Potentially less sensitive to strike-point radius</a:t>
            </a:r>
          </a:p>
        </p:txBody>
      </p:sp>
      <p:sp>
        <p:nvSpPr>
          <p:cNvPr id="42" name="Right Arrow 41"/>
          <p:cNvSpPr/>
          <p:nvPr/>
        </p:nvSpPr>
        <p:spPr bwMode="auto">
          <a:xfrm rot="10800000">
            <a:off x="2362200" y="1600199"/>
            <a:ext cx="4572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5867400" y="2057400"/>
            <a:ext cx="4572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019A186-4E22-420B-80B8-9AA91A3AC9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70928</TotalTime>
  <Words>1789</Words>
  <Application>Microsoft Office PowerPoint</Application>
  <PresentationFormat>On-screen Show (4:3)</PresentationFormat>
  <Paragraphs>327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Slide 1</vt:lpstr>
      <vt:lpstr>Overview</vt:lpstr>
      <vt:lpstr>Scenarios exist which trend toward stationary  D and C inventory – but how do they extrapolate?</vt:lpstr>
      <vt:lpstr>NSTX-U scenarios with high current and power are projected to challenge passive cooling limits of graphite divertor PFCs</vt:lpstr>
      <vt:lpstr>Major goal of NSTX-U PMI research will be investigating high flux expansion snowflake + detachment for large heat-flux reduction</vt:lpstr>
      <vt:lpstr>NSTX-U aims to address a wide range of PFC/PMI issues (baseline/initial NSTX-U, long-range goal )</vt:lpstr>
      <vt:lpstr>Lithium coatings will continue to  be an important research tool for NSTX-U</vt:lpstr>
      <vt:lpstr>Divertor cryo-pumping being analyzed for D particle control</vt:lpstr>
      <vt:lpstr>Divertor designs should aim to be compatible  with boundary shapes most likely to be utilized in NSTX-U </vt:lpstr>
      <vt:lpstr>Flowing LLD development should be studied as alternative means of particle and power exhaust, access to low recycling</vt:lpstr>
      <vt:lpstr>Direct comparison of particle control from cryo-pumping and flowing LLD would greatly aid development of FNSF divertor</vt:lpstr>
      <vt:lpstr>Fueling </vt:lpstr>
      <vt:lpstr>Possible progression of PFC materials in NSTX-U</vt:lpstr>
      <vt:lpstr>Possible progression of PFC materials in NSTX-U</vt:lpstr>
      <vt:lpstr>Possible progression of PFC materials in NSTX-U</vt:lpstr>
      <vt:lpstr>Possible progression of PFC materials in NSTX-U</vt:lpstr>
      <vt:lpstr>Possible progression of PFC materials in NSTX-U</vt:lpstr>
      <vt:lpstr>Active PFC cooling and heating</vt:lpstr>
      <vt:lpstr>Summary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jmenard</cp:lastModifiedBy>
  <cp:revision>12570</cp:revision>
  <dcterms:created xsi:type="dcterms:W3CDTF">2003-10-01T16:23:57Z</dcterms:created>
  <dcterms:modified xsi:type="dcterms:W3CDTF">2012-01-30T18:11:19Z</dcterms:modified>
</cp:coreProperties>
</file>