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gif" ContentType="image/gif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avi" ContentType="video/avi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24"/>
  </p:notesMasterIdLst>
  <p:sldIdLst>
    <p:sldId id="378" r:id="rId2"/>
    <p:sldId id="262" r:id="rId3"/>
    <p:sldId id="379" r:id="rId4"/>
    <p:sldId id="413" r:id="rId5"/>
    <p:sldId id="431" r:id="rId6"/>
    <p:sldId id="400" r:id="rId7"/>
    <p:sldId id="401" r:id="rId8"/>
    <p:sldId id="406" r:id="rId9"/>
    <p:sldId id="409" r:id="rId10"/>
    <p:sldId id="402" r:id="rId11"/>
    <p:sldId id="404" r:id="rId12"/>
    <p:sldId id="403" r:id="rId13"/>
    <p:sldId id="432" r:id="rId14"/>
    <p:sldId id="410" r:id="rId15"/>
    <p:sldId id="405" r:id="rId16"/>
    <p:sldId id="411" r:id="rId17"/>
    <p:sldId id="430" r:id="rId18"/>
    <p:sldId id="412" r:id="rId19"/>
    <p:sldId id="407" r:id="rId20"/>
    <p:sldId id="427" r:id="rId21"/>
    <p:sldId id="424" r:id="rId22"/>
    <p:sldId id="425" r:id="rId23"/>
  </p:sldIdLst>
  <p:sldSz cx="9144000" cy="6858000" type="screen4x3"/>
  <p:notesSz cx="6858000" cy="9144000"/>
  <p:embeddedFontLst>
    <p:embeddedFont>
      <p:font typeface="Helvetica" pitchFamily="34" charset="0"/>
      <p:regular r:id="rId25"/>
      <p:bold r:id="rId26"/>
      <p:italic r:id="rId27"/>
      <p:boldItalic r:id="rId28"/>
    </p:embeddedFont>
    <p:embeddedFont>
      <p:font typeface="맑은 고딕" pitchFamily="50" charset="-127"/>
      <p:regular r:id="rId29"/>
      <p:bold r:id="rId30"/>
    </p:embeddedFont>
    <p:embeddedFont>
      <p:font typeface="Georgia" pitchFamily="18" charset="0"/>
      <p:regular r:id="rId31"/>
      <p:bold r:id="rId32"/>
      <p:italic r:id="rId33"/>
      <p:boldItalic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Arial Unicode MS" pitchFamily="50" charset="-127"/>
      <p:regular r:id="rId39"/>
    </p:embeddedFont>
    <p:embeddedFont>
      <p:font typeface="Cambria Math" pitchFamily="18" charset="0"/>
      <p:regular r:id="rId4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B899B569-7B4E-4F82-92C0-FAD7A7899CEC}">
          <p14:sldIdLst>
            <p14:sldId id="378"/>
            <p14:sldId id="262"/>
            <p14:sldId id="379"/>
            <p14:sldId id="413"/>
            <p14:sldId id="414"/>
            <p14:sldId id="415"/>
            <p14:sldId id="416"/>
            <p14:sldId id="417"/>
            <p14:sldId id="429"/>
            <p14:sldId id="431"/>
            <p14:sldId id="420"/>
            <p14:sldId id="421"/>
            <p14:sldId id="422"/>
            <p14:sldId id="428"/>
            <p14:sldId id="400"/>
            <p14:sldId id="401"/>
            <p14:sldId id="406"/>
            <p14:sldId id="409"/>
            <p14:sldId id="402"/>
            <p14:sldId id="404"/>
            <p14:sldId id="403"/>
            <p14:sldId id="432"/>
            <p14:sldId id="410"/>
            <p14:sldId id="405"/>
            <p14:sldId id="411"/>
            <p14:sldId id="430"/>
            <p14:sldId id="412"/>
            <p14:sldId id="407"/>
            <p14:sldId id="427"/>
            <p14:sldId id="424"/>
            <p14:sldId id="42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FF00"/>
    <a:srgbClr val="008E40"/>
    <a:srgbClr val="0000FF"/>
    <a:srgbClr val="CC0000"/>
    <a:srgbClr val="FF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4" autoAdjust="0"/>
    <p:restoredTop sz="99610" autoAdjust="0"/>
  </p:normalViewPr>
  <p:slideViewPr>
    <p:cSldViewPr>
      <p:cViewPr>
        <p:scale>
          <a:sx n="90" d="100"/>
          <a:sy n="90" d="100"/>
        </p:scale>
        <p:origin x="-264" y="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334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0936DF-7190-4745-B9D3-1455139796B0}" type="datetimeFigureOut">
              <a:rPr lang="ko-KR" altLang="en-US" smtClean="0"/>
              <a:pPr/>
              <a:t>2013-04-21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01D32-E2DC-4F44-A2A0-944DE4A010F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028583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Satoru on MHD stability and </a:t>
            </a:r>
            <a:r>
              <a:rPr lang="en-US" altLang="ko-KR" dirty="0" err="1" smtClean="0"/>
              <a:t>Houyang’s</a:t>
            </a:r>
            <a:r>
              <a:rPr lang="en-US" altLang="ko-KR" dirty="0" smtClean="0"/>
              <a:t> talks</a:t>
            </a:r>
            <a:r>
              <a:rPr lang="en-US" altLang="ko-KR" baseline="0" dirty="0" smtClean="0"/>
              <a:t> on current drive, ELM control (instability in general) is essential for SS operation in </a:t>
            </a:r>
            <a:r>
              <a:rPr lang="en-US" altLang="ko-KR" baseline="0" dirty="0" err="1" smtClean="0"/>
              <a:t>Tokamaks</a:t>
            </a:r>
            <a:r>
              <a:rPr lang="en-US" altLang="ko-KR" baseline="0" dirty="0" smtClean="0"/>
              <a:t> and </a:t>
            </a:r>
            <a:r>
              <a:rPr lang="en-US" altLang="ko-KR" baseline="0" dirty="0" err="1" smtClean="0"/>
              <a:t>Stellarators</a:t>
            </a:r>
            <a:r>
              <a:rPr lang="en-US" altLang="ko-KR" baseline="0" dirty="0" smtClean="0"/>
              <a:t>. Do we have models to challenge the future (</a:t>
            </a:r>
            <a:r>
              <a:rPr lang="en-US" altLang="ko-KR" baseline="0" smtClean="0"/>
              <a:t>SS on high </a:t>
            </a:r>
            <a:r>
              <a:rPr lang="en-US" altLang="ko-KR" baseline="0" dirty="0" smtClean="0"/>
              <a:t>beta and long pulse?? Answer is “No” Then are we continue on “empirical physics?? Answer is “No”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01D32-E2DC-4F44-A2A0-944DE4A010F0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225919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ko-KR" b="0" dirty="0" smtClean="0"/>
                  <a:t>Low (High) </a:t>
                </a:r>
                <a:r>
                  <a:rPr lang="en-US" altLang="ko-KR" b="0" dirty="0" err="1" smtClean="0"/>
                  <a:t>collisionality</a:t>
                </a:r>
                <a:r>
                  <a:rPr lang="en-US" altLang="ko-KR" b="0" dirty="0" smtClean="0"/>
                  <a:t> regimes</a:t>
                </a:r>
              </a:p>
              <a:p>
                <a:r>
                  <a:rPr lang="en-US" altLang="ko-KR" b="0" dirty="0" smtClean="0"/>
                  <a:t>n</a:t>
                </a:r>
                <a:r>
                  <a:rPr lang="en-US" altLang="ko-KR" b="0" baseline="0" dirty="0" smtClean="0"/>
                  <a:t> m</a:t>
                </a:r>
                <a:r>
                  <a:rPr lang="en-US" altLang="ko-KR" b="0" dirty="0" smtClean="0"/>
                  <a:t>ode change is wrong direction based on P’</a:t>
                </a:r>
              </a:p>
              <a:p>
                <a:r>
                  <a:rPr lang="en-US" altLang="ko-KR" b="0" dirty="0" smtClean="0"/>
                  <a:t>m(q) mode change is also</a:t>
                </a:r>
                <a:r>
                  <a:rPr lang="en-US" altLang="ko-KR" b="0" baseline="0" dirty="0" smtClean="0"/>
                  <a:t> in wrong direction</a:t>
                </a:r>
                <a:endParaRPr lang="en-US" altLang="ko-KR" b="0" dirty="0" smtClean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ko-KR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F6010-38A5-460A-A7D4-DAF998AFA1EC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99501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ko-KR" dirty="0" smtClean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ko-KR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F6010-38A5-460A-A7D4-DAF998AFA1EC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99501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ko-KR" dirty="0" smtClean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ko-KR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F6010-38A5-460A-A7D4-DAF998AFA1EC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99501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ko-KR" b="0" i="0" dirty="0" smtClean="0">
                  <a:latin typeface="Cambria Math"/>
                </a:endParaRPr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ko-KR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F6010-38A5-460A-A7D4-DAF998AFA1EC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995012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01D32-E2DC-4F44-A2A0-944DE4A010F0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76493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01D32-E2DC-4F44-A2A0-944DE4A010F0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469099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01D32-E2DC-4F44-A2A0-944DE4A010F0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78590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01D32-E2DC-4F44-A2A0-944DE4A010F0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096441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>
              <a:ea typeface="굴림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01D32-E2DC-4F44-A2A0-944DE4A010F0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5196679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ko-KR" dirty="0" smtClean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ko-KR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F6010-38A5-460A-A7D4-DAF998AFA1EC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99501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ko-KR" dirty="0" smtClean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ko-KR" baseline="0" dirty="0" smtClean="0"/>
                  <a:t>q and P are not self-consistent here</a:t>
                </a:r>
                <a:endParaRPr lang="en-US" altLang="ko-KR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F6010-38A5-460A-A7D4-DAF998AFA1EC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99501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7171C-3BBC-40E4-958A-92ECB4F8B966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66484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altLang="ko-KR" dirty="0" smtClean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ko-KR" b="0" i="0" dirty="0" smtClean="0">
                    <a:latin typeface="Cambria Math"/>
                  </a:rPr>
                  <a:t>Effective radius of curvature at the mid plane</a:t>
                </a:r>
              </a:p>
              <a:p>
                <a:r>
                  <a:rPr lang="en-US" altLang="ko-KR" b="0" i="0" dirty="0" smtClean="0">
                    <a:latin typeface="Cambria Math"/>
                  </a:rPr>
                  <a:t>𝑥(𝑡)=𝑎 </a:t>
                </a:r>
                <a:r>
                  <a:rPr lang="en-US" altLang="ko-KR" b="0" i="0" dirty="0" err="1" smtClean="0">
                    <a:latin typeface="Cambria Math"/>
                  </a:rPr>
                  <a:t>cos</a:t>
                </a:r>
                <a:r>
                  <a:rPr lang="en-US" altLang="ko-KR" b="0" i="0" dirty="0" smtClean="0">
                    <a:latin typeface="Cambria Math"/>
                  </a:rPr>
                  <a:t>⁡(𝑡+𝛿 sin⁡𝑡 )</a:t>
                </a:r>
                <a:endParaRPr lang="en-US" altLang="ko-KR" b="0" dirty="0" smtClean="0"/>
              </a:p>
              <a:p>
                <a:r>
                  <a:rPr lang="en-US" altLang="ko-KR" b="0" i="0" dirty="0" smtClean="0">
                    <a:latin typeface="Cambria Math"/>
                  </a:rPr>
                  <a:t>𝑧(𝑡)=𝜅 𝑎 sin⁡(𝑡)</a:t>
                </a:r>
                <a:endParaRPr lang="en-US" altLang="ko-KR" b="0" dirty="0" smtClean="0"/>
              </a:p>
              <a:p>
                <a:endParaRPr lang="en-US" altLang="ko-KR" b="0" dirty="0" smtClean="0"/>
              </a:p>
              <a:p>
                <a:r>
                  <a:rPr lang="en-US" altLang="ko-KR" b="0" i="0" dirty="0" smtClean="0">
                    <a:latin typeface="Cambria Math"/>
                  </a:rPr>
                  <a:t>𝑟𝑎𝑑𝑖𝑢𝑠 𝑜𝑓 𝑐𝑢𝑟𝑣𝑎𝑡𝑢𝑟𝑒, 𝑎′=  (𝑥^′2+𝑧^′2 )^(3/2)/|𝑥^′ 𝑧^′′−𝑧^′ 𝑥^′′ | =(𝑎 𝜅)/(1+𝛿)^2 </a:t>
                </a:r>
                <a:endParaRPr lang="en-US" altLang="ko-KR" dirty="0" smtClean="0"/>
              </a:p>
              <a:p>
                <a:r>
                  <a:rPr lang="en-US" altLang="ko-KR" dirty="0" smtClean="0"/>
                  <a:t>Other method to estimate the field</a:t>
                </a:r>
                <a:r>
                  <a:rPr lang="en-US" altLang="ko-KR" baseline="0" dirty="0" smtClean="0"/>
                  <a:t> line pitch angle</a:t>
                </a:r>
              </a:p>
              <a:p>
                <a:r>
                  <a:rPr lang="en-US" altLang="ko-KR" b="0" i="0" baseline="0" dirty="0" smtClean="0">
                    <a:latin typeface="Cambria Math"/>
                  </a:rPr>
                  <a:t>𝑥(𝜃,𝜙)={𝑅_0+𝑎 </a:t>
                </a:r>
                <a:r>
                  <a:rPr lang="en-US" altLang="ko-KR" b="0" i="0" baseline="0" dirty="0" err="1" smtClean="0">
                    <a:latin typeface="Cambria Math"/>
                  </a:rPr>
                  <a:t>cos</a:t>
                </a:r>
                <a:r>
                  <a:rPr lang="en-US" altLang="ko-KR" b="0" i="0" baseline="0" dirty="0" smtClean="0">
                    <a:latin typeface="Cambria Math"/>
                  </a:rPr>
                  <a:t>(𝜃+𝛿 𝑠𝑖𝑛𝜃)}  </a:t>
                </a:r>
                <a:r>
                  <a:rPr lang="en-US" altLang="ko-KR" b="0" i="0" baseline="0" dirty="0" err="1" smtClean="0">
                    <a:latin typeface="Cambria Math"/>
                  </a:rPr>
                  <a:t>cos</a:t>
                </a:r>
                <a:r>
                  <a:rPr lang="en-US" altLang="ko-KR" b="0" i="0" baseline="0" dirty="0" smtClean="0">
                    <a:latin typeface="Cambria Math"/>
                  </a:rPr>
                  <a:t>⁡𝜙</a:t>
                </a:r>
                <a:endParaRPr lang="en-US" altLang="ko-KR" b="0" baseline="0" dirty="0" smtClean="0"/>
              </a:p>
              <a:p>
                <a:pPr marL="0" marR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b="0" i="0" baseline="0" dirty="0" smtClean="0">
                    <a:latin typeface="Cambria Math"/>
                  </a:rPr>
                  <a:t>𝑦(𝜃,𝜙)={𝑅_0+𝑎 </a:t>
                </a:r>
                <a:r>
                  <a:rPr lang="en-US" altLang="ko-KR" b="0" i="0" baseline="0" dirty="0" err="1" smtClean="0">
                    <a:latin typeface="Cambria Math"/>
                  </a:rPr>
                  <a:t>cos</a:t>
                </a:r>
                <a:r>
                  <a:rPr lang="en-US" altLang="ko-KR" b="0" i="0" baseline="0" dirty="0" smtClean="0">
                    <a:latin typeface="Cambria Math"/>
                  </a:rPr>
                  <a:t>(𝜃+𝛿 𝑠𝑖𝑛𝜃)}  sin⁡𝜙</a:t>
                </a:r>
                <a:endParaRPr lang="en-US" altLang="ko-KR" baseline="0" dirty="0" smtClean="0"/>
              </a:p>
              <a:p>
                <a:pPr marL="0" marR="0" indent="0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ko-KR" b="0" i="0" baseline="0" dirty="0" smtClean="0">
                    <a:latin typeface="Cambria Math"/>
                  </a:rPr>
                  <a:t>𝑧(𝜃, 𝜙)=𝜅𝑎 sin⁡𝜃</a:t>
                </a:r>
                <a:endParaRPr lang="en-US" altLang="ko-KR" baseline="0" dirty="0" smtClean="0"/>
              </a:p>
              <a:p>
                <a:r>
                  <a:rPr lang="en-US" altLang="ko-KR" b="0" i="0" dirty="0" smtClean="0">
                    <a:latin typeface="Cambria Math"/>
                  </a:rPr>
                  <a:t>𝑝𝑖𝑡𝑐ℎ 𝑎𝑛𝑔𝑙𝑒:tan⁡〖𝛼=〗 ├ Δ𝑧/(Δ𝑥 )]_(𝜃=0, 𝜙=0)=</a:t>
                </a:r>
                <a:endParaRPr lang="en-US" altLang="ko-KR" dirty="0" smtClean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F6010-38A5-460A-A7D4-DAF998AFA1EC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499501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B6F51-ADEF-4315-85B3-CA98AF7F8EF3}" type="datetime1">
              <a:rPr lang="ko-KR" altLang="en-US" smtClean="0"/>
              <a:pPr/>
              <a:t>2013-04-21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324-29FA-430B-B556-AF7A38672C2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590516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324-29FA-430B-B556-AF7A38672C2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24957"/>
            <a:ext cx="1483940" cy="25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55" r="-955" b="15762"/>
          <a:stretch>
            <a:fillRect/>
          </a:stretch>
        </p:blipFill>
        <p:spPr bwMode="auto">
          <a:xfrm>
            <a:off x="1738980" y="6524957"/>
            <a:ext cx="884514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9663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324-29FA-430B-B556-AF7A38672C2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3738100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FBDBC-E23E-4084-A300-482057C39C30}" type="datetime1">
              <a:rPr lang="ko-KR" altLang="en-US" smtClean="0"/>
              <a:pPr/>
              <a:t>2013-04-21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324-29FA-430B-B556-AF7A38672C2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000167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7767E-DC15-4A73-80D4-5EF9B7F808CB}" type="datetime1">
              <a:rPr lang="ko-KR" altLang="en-US" smtClean="0"/>
              <a:pPr/>
              <a:t>2013-04-21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324-29FA-430B-B556-AF7A38672C2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546272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제목, 텍스트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sz="half" idx="1"/>
          </p:nvPr>
        </p:nvSpPr>
        <p:spPr>
          <a:xfrm>
            <a:off x="381000" y="1219200"/>
            <a:ext cx="4114800" cy="48768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4114800" cy="2362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4648200" y="3733800"/>
            <a:ext cx="4114800" cy="2362200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dirty="0" smtClean="0"/>
              <a:t>Click to edit Master text styles</a:t>
            </a:r>
          </a:p>
          <a:p>
            <a:pPr lvl="1"/>
            <a:r>
              <a:rPr lang="en-US" altLang="ko-KR" dirty="0" smtClean="0"/>
              <a:t>Second level</a:t>
            </a:r>
          </a:p>
          <a:p>
            <a:pPr lvl="2"/>
            <a:r>
              <a:rPr lang="en-US" altLang="ko-KR" dirty="0" smtClean="0"/>
              <a:t>Third level</a:t>
            </a:r>
          </a:p>
          <a:p>
            <a:pPr lvl="3"/>
            <a:r>
              <a:rPr lang="en-US" altLang="ko-KR" dirty="0" smtClean="0"/>
              <a:t>Fourth level</a:t>
            </a:r>
          </a:p>
          <a:p>
            <a:pPr lvl="4"/>
            <a:r>
              <a:rPr lang="en-US" altLang="ko-KR" dirty="0" smtClean="0"/>
              <a:t>Fifth level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004E1-2569-4477-86DD-56B97D3AE3F5}" type="datetime1">
              <a:rPr lang="ko-KR" altLang="en-US" smtClean="0"/>
              <a:pPr/>
              <a:t>2013-04-21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CF324-29FA-430B-B556-AF7A38672C2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262122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1" r:id="rId4"/>
    <p:sldLayoutId id="2147483654" r:id="rId5"/>
    <p:sldLayoutId id="214748365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Wingdings" pitchFamily="2" charset="2"/>
        <a:buChar char="Ø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Wingdings" pitchFamily="2" charset="2"/>
        <a:buChar char="ü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emf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tiff"/><Relationship Id="rId7" Type="http://schemas.openxmlformats.org/officeDocument/2006/relationships/image" Target="../media/image6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iff"/><Relationship Id="rId11" Type="http://schemas.openxmlformats.org/officeDocument/2006/relationships/image" Target="../media/image68.png"/><Relationship Id="rId5" Type="http://schemas.openxmlformats.org/officeDocument/2006/relationships/image" Target="../media/image35.emf"/><Relationship Id="rId10" Type="http://schemas.openxmlformats.org/officeDocument/2006/relationships/image" Target="../media/image67.png"/><Relationship Id="rId4" Type="http://schemas.openxmlformats.org/officeDocument/2006/relationships/image" Target="../media/image62.tiff"/><Relationship Id="rId9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tiff"/><Relationship Id="rId3" Type="http://schemas.openxmlformats.org/officeDocument/2006/relationships/image" Target="../media/image8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tiff"/><Relationship Id="rId11" Type="http://schemas.openxmlformats.org/officeDocument/2006/relationships/image" Target="../media/image67.png"/><Relationship Id="rId5" Type="http://schemas.openxmlformats.org/officeDocument/2006/relationships/image" Target="../media/image87.tiff"/><Relationship Id="rId10" Type="http://schemas.openxmlformats.org/officeDocument/2006/relationships/image" Target="../media/image90.png"/><Relationship Id="rId4" Type="http://schemas.openxmlformats.org/officeDocument/2006/relationships/image" Target="../media/image86.tiff"/><Relationship Id="rId9" Type="http://schemas.openxmlformats.org/officeDocument/2006/relationships/image" Target="../media/image8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7" Type="http://schemas.openxmlformats.org/officeDocument/2006/relationships/image" Target="../media/image96.pn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94.emf"/><Relationship Id="rId4" Type="http://schemas.openxmlformats.org/officeDocument/2006/relationships/image" Target="../media/image93.tif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1.avi"/><Relationship Id="rId2" Type="http://schemas.openxmlformats.org/officeDocument/2006/relationships/slideLayout" Target="../slideLayouts/slideLayout3.xml"/><Relationship Id="rId1" Type="http://schemas.openxmlformats.org/officeDocument/2006/relationships/video" Target="../media/media11.avi"/><Relationship Id="rId4" Type="http://schemas.openxmlformats.org/officeDocument/2006/relationships/image" Target="../media/image9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gif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10" Type="http://schemas.openxmlformats.org/officeDocument/2006/relationships/image" Target="../media/image2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2.png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tiff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microsoft.com/office/2007/relationships/media" Target="../media/media9.avi"/><Relationship Id="rId2" Type="http://schemas.openxmlformats.org/officeDocument/2006/relationships/video" Target="file:///D:\KSTAR_talks\toki_2012\4362_ecei.avi" TargetMode="External"/><Relationship Id="rId1" Type="http://schemas.openxmlformats.org/officeDocument/2006/relationships/video" Target="NULL" TargetMode="External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emf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2008" y="5013176"/>
            <a:ext cx="8964488" cy="9602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altLang="ko-KR" i="1" u="sng" dirty="0" smtClean="0">
                <a:solidFill>
                  <a:prstClr val="black"/>
                </a:solidFill>
                <a:latin typeface="Helvetica" pitchFamily="34" charset="0"/>
                <a:cs typeface="Helvetica" pitchFamily="34" charset="0"/>
              </a:rPr>
              <a:t>In collaboration with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M.J</a:t>
            </a:r>
            <a:r>
              <a:rPr lang="en-US" altLang="ko-KR" sz="1600" i="1" dirty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. Choi, </a:t>
            </a: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M. Kim, J. Lee, W</a:t>
            </a:r>
            <a:r>
              <a:rPr lang="en-US" altLang="ko-KR" sz="1600" i="1" dirty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. Lee, </a:t>
            </a: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G.S. Yun (</a:t>
            </a:r>
            <a:r>
              <a:rPr lang="en-US" altLang="ko-KR" sz="16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POSTECH</a:t>
            </a: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), C.W</a:t>
            </a:r>
            <a:r>
              <a:rPr lang="en-US" altLang="ko-KR" sz="1600" i="1" dirty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. Domier, N.C. </a:t>
            </a:r>
            <a:r>
              <a:rPr lang="en-US" altLang="ko-KR" sz="1600" i="1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Luhmann</a:t>
            </a: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, Jr.</a:t>
            </a:r>
          </a:p>
          <a:p>
            <a:pPr marL="342900" indent="-342900" algn="ctr">
              <a:spcBef>
                <a:spcPct val="20000"/>
              </a:spcBef>
            </a:pP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(</a:t>
            </a:r>
            <a:r>
              <a:rPr lang="en-US" altLang="ko-KR" sz="16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UC Davis</a:t>
            </a: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), Y.M. </a:t>
            </a:r>
            <a:r>
              <a:rPr lang="en-US" altLang="ko-KR" sz="1600" i="1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Jeon</a:t>
            </a: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, S.G. Lee </a:t>
            </a:r>
            <a:r>
              <a:rPr lang="en-US" altLang="ko-KR" sz="16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(</a:t>
            </a:r>
            <a:r>
              <a:rPr lang="en-US" altLang="ko-KR" sz="16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NFRI</a:t>
            </a: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), </a:t>
            </a:r>
            <a:r>
              <a:rPr lang="en-GB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I. Joseph, W. Meyer, X.Q. </a:t>
            </a:r>
            <a:r>
              <a:rPr lang="en-GB" altLang="ko-KR" sz="1600" i="1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Xu</a:t>
            </a:r>
            <a:r>
              <a:rPr lang="en-GB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(</a:t>
            </a:r>
            <a:r>
              <a:rPr lang="en-US" altLang="ko-KR" sz="16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LLNL</a:t>
            </a:r>
            <a:r>
              <a:rPr lang="en-US" altLang="ko-KR" sz="16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), </a:t>
            </a:r>
            <a:endParaRPr lang="en-US" altLang="ko-KR" sz="1600" i="1" dirty="0">
              <a:solidFill>
                <a:srgbClr val="00206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832" y="2060848"/>
            <a:ext cx="2592288" cy="1368152"/>
          </a:xfrm>
        </p:spPr>
        <p:txBody>
          <a:bodyPr>
            <a:normAutofit/>
          </a:bodyPr>
          <a:lstStyle/>
          <a:p>
            <a:r>
              <a:rPr lang="en-US" altLang="ko-KR" sz="2400" i="1" u="sng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Hyeon</a:t>
            </a:r>
            <a:r>
              <a:rPr lang="en-US" altLang="ko-KR" sz="2400" i="1" u="sng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K. Park</a:t>
            </a:r>
          </a:p>
          <a:p>
            <a:r>
              <a:rPr lang="en-US" altLang="ko-KR" sz="2400" i="1" u="sng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POSTECH, </a:t>
            </a:r>
          </a:p>
          <a:p>
            <a:r>
              <a:rPr lang="en-US" altLang="ko-KR" sz="2400" i="1" u="sng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Pohang, Korea</a:t>
            </a:r>
            <a:endParaRPr lang="en-US" altLang="ko-KR" sz="2400" i="1" u="sng" dirty="0">
              <a:solidFill>
                <a:srgbClr val="002060"/>
              </a:solidFill>
              <a:latin typeface="Helvetica" pitchFamily="34" charset="0"/>
              <a:cs typeface="Helvetica" pitchFamily="34" charset="0"/>
            </a:endParaRPr>
          </a:p>
          <a:p>
            <a:endParaRPr lang="en-US" altLang="ko-KR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altLang="ko-KR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10" descr="poste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64" y="6497960"/>
            <a:ext cx="1998556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73" descr="D:\Research\others\logo\UC_davi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9778" y="6539566"/>
            <a:ext cx="1178206" cy="31843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2638" y="6528629"/>
            <a:ext cx="2081250" cy="311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직사각형 13"/>
          <p:cNvSpPr/>
          <p:nvPr/>
        </p:nvSpPr>
        <p:spPr>
          <a:xfrm>
            <a:off x="2987824" y="3565465"/>
            <a:ext cx="27363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2000" b="0" i="1" u="sng" baseline="0" dirty="0" smtClean="0">
                <a:latin typeface="Helvetica" pitchFamily="34" charset="0"/>
                <a:cs typeface="Helvetica" pitchFamily="34" charset="0"/>
              </a:rPr>
              <a:t>A3 Seminar</a:t>
            </a:r>
            <a:endParaRPr lang="en-US" altLang="ko-KR" sz="2000" i="1" u="sng" baseline="0" dirty="0" smtClean="0">
              <a:latin typeface="Helvetica" pitchFamily="34" charset="0"/>
              <a:cs typeface="Helvetica" pitchFamily="34" charset="0"/>
            </a:endParaRPr>
          </a:p>
          <a:p>
            <a:pPr algn="ctr"/>
            <a:r>
              <a:rPr lang="en-US" altLang="ko-KR" sz="2000" i="1" dirty="0" smtClean="0">
                <a:latin typeface="Helvetica" pitchFamily="34" charset="0"/>
                <a:cs typeface="Helvetica" pitchFamily="34" charset="0"/>
              </a:rPr>
              <a:t>Jan. 22-25</a:t>
            </a:r>
            <a:r>
              <a:rPr lang="en-US" altLang="ko-KR" sz="2000" b="0" i="1" baseline="0" dirty="0" smtClean="0">
                <a:latin typeface="Helvetica" pitchFamily="34" charset="0"/>
                <a:cs typeface="Helvetica" pitchFamily="34" charset="0"/>
              </a:rPr>
              <a:t> , 2013 </a:t>
            </a:r>
          </a:p>
          <a:p>
            <a:pPr algn="ctr"/>
            <a:r>
              <a:rPr lang="en-US" altLang="ko-KR" sz="2000" b="0" i="1" baseline="0" dirty="0" smtClean="0">
                <a:latin typeface="Helvetica" pitchFamily="34" charset="0"/>
                <a:cs typeface="Helvetica" pitchFamily="34" charset="0"/>
              </a:rPr>
              <a:t>Hokkaido, Japan</a:t>
            </a:r>
            <a:endParaRPr lang="en-US" altLang="ko-KR" sz="2000" b="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1" name="Picture 5" descr="D:\postech\conference\aps_dpp2011\invited\elm_filaments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2311514"/>
            <a:ext cx="1152128" cy="285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prof\Desktop\LLN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7048" y="6471778"/>
            <a:ext cx="489248" cy="39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55" r="-955" b="15762"/>
          <a:stretch>
            <a:fillRect/>
          </a:stretch>
        </p:blipFill>
        <p:spPr bwMode="auto">
          <a:xfrm>
            <a:off x="2175318" y="6530097"/>
            <a:ext cx="884514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97" t="16593" r="4664" b="1223"/>
          <a:stretch/>
        </p:blipFill>
        <p:spPr bwMode="auto">
          <a:xfrm>
            <a:off x="6265414" y="2276872"/>
            <a:ext cx="1570452" cy="3105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6408958" y="1553905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Simulated</a:t>
            </a:r>
          </a:p>
          <a:p>
            <a:pPr algn="ctr"/>
            <a:r>
              <a:rPr lang="en-US" altLang="ko-KR" sz="1400" b="1" baseline="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image</a:t>
            </a:r>
            <a:endParaRPr lang="ko-KR" altLang="en-US" sz="1400" b="1" baseline="0" dirty="0">
              <a:solidFill>
                <a:srgbClr val="00206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40352" y="1553905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Measured</a:t>
            </a:r>
          </a:p>
          <a:p>
            <a:pPr algn="ctr"/>
            <a:r>
              <a:rPr lang="en-US" altLang="ko-KR" sz="1400" b="1" baseline="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image</a:t>
            </a:r>
            <a:endParaRPr lang="ko-KR" altLang="en-US" sz="1400" b="1" baseline="0" dirty="0">
              <a:solidFill>
                <a:srgbClr val="00206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1" y="116632"/>
            <a:ext cx="914400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0488" tIns="44450" rIns="90488" bIns="4445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b="1" kern="1200" baseline="30000">
                <a:solidFill>
                  <a:schemeClr val="accent1"/>
                </a:solidFill>
                <a:latin typeface="Helvetica" pitchFamily="34" charset="0"/>
                <a:ea typeface="굴림" charset="-127"/>
                <a:cs typeface="+mj-cs"/>
              </a:defRPr>
            </a:lvl1pPr>
            <a:lvl2pPr marL="742950" indent="-28575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2pPr>
            <a:lvl3pPr marL="11430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3pPr>
            <a:lvl4pPr marL="16002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4pPr>
            <a:lvl5pPr marL="2057400" indent="-228600"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baseline="30000">
                <a:solidFill>
                  <a:schemeClr val="accent1"/>
                </a:solidFill>
                <a:latin typeface="Helvetica" pitchFamily="34" charset="0"/>
                <a:ea typeface="굴림" charset="-127"/>
              </a:defRPr>
            </a:lvl9pPr>
          </a:lstStyle>
          <a:p>
            <a:r>
              <a:rPr lang="en-US" altLang="ko-KR" sz="3200" b="0" u="sng" baseline="0" dirty="0" smtClean="0">
                <a:solidFill>
                  <a:srgbClr val="FF0000"/>
                </a:solidFill>
                <a:cs typeface="Helvetica" pitchFamily="34" charset="0"/>
              </a:rPr>
              <a:t>Validation/Verification of MHD physics via</a:t>
            </a:r>
            <a:r>
              <a:rPr lang="ko-KR" altLang="en-US" sz="3200" b="0" u="sng" baseline="0" dirty="0" smtClean="0">
                <a:solidFill>
                  <a:srgbClr val="FF0000"/>
                </a:solidFill>
                <a:cs typeface="Helvetica" pitchFamily="34" charset="0"/>
              </a:rPr>
              <a:t> </a:t>
            </a:r>
            <a:r>
              <a:rPr lang="en-GB" altLang="ko-KR" sz="3200" b="0" u="sng" baseline="0" dirty="0" smtClean="0">
                <a:solidFill>
                  <a:srgbClr val="FF0000"/>
                </a:solidFill>
                <a:cs typeface="Helvetica" pitchFamily="34" charset="0"/>
              </a:rPr>
              <a:t>2D/3D ECEI in KSTAR (ELM dynamics)</a:t>
            </a:r>
            <a:endParaRPr lang="ko-KR" altLang="ko-KR" sz="3200" b="0" u="sng" baseline="0" dirty="0">
              <a:solidFill>
                <a:srgbClr val="FF0000"/>
              </a:solidFill>
              <a:cs typeface="Helvetic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6628" y="1196752"/>
            <a:ext cx="341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Dual flux tubes (dual m/n=1/1) </a:t>
            </a:r>
            <a:endParaRPr lang="ko-KR" altLang="en-US" baseline="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44208" y="1196752"/>
            <a:ext cx="262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aseline="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Edge Localized Modes</a:t>
            </a:r>
            <a:endParaRPr lang="ko-KR" altLang="en-US" baseline="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6628" y="3322050"/>
            <a:ext cx="2662072" cy="197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53744" y="2987660"/>
            <a:ext cx="2662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m/n=2/1 Tearing Modes</a:t>
            </a:r>
            <a:endParaRPr lang="ko-KR" altLang="en-US" baseline="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4780" y="1736081"/>
            <a:ext cx="1081582" cy="1081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4" name="Group 23"/>
          <p:cNvGrpSpPr/>
          <p:nvPr/>
        </p:nvGrpSpPr>
        <p:grpSpPr>
          <a:xfrm>
            <a:off x="395536" y="1700808"/>
            <a:ext cx="868054" cy="1224136"/>
            <a:chOff x="3159407" y="3635644"/>
            <a:chExt cx="1453277" cy="1994235"/>
          </a:xfrm>
        </p:grpSpPr>
        <p:pic>
          <p:nvPicPr>
            <p:cNvPr id="55" name="Picture 11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407" y="3635644"/>
              <a:ext cx="1437023" cy="1994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Arc 30"/>
            <p:cNvSpPr/>
            <p:nvPr/>
          </p:nvSpPr>
          <p:spPr>
            <a:xfrm rot="8030285">
              <a:off x="3584294" y="3972175"/>
              <a:ext cx="1001483" cy="1055297"/>
            </a:xfrm>
            <a:prstGeom prst="arc">
              <a:avLst>
                <a:gd name="adj1" fmla="val 15697716"/>
                <a:gd name="adj2" fmla="val 19777973"/>
              </a:avLst>
            </a:prstGeom>
            <a:ln w="28575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24668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8"/>
          <p:cNvSpPr/>
          <p:nvPr/>
        </p:nvSpPr>
        <p:spPr>
          <a:xfrm>
            <a:off x="12762" y="-27384"/>
            <a:ext cx="9144000" cy="6742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Optimum pressure profile for KSTAR ELMs</a:t>
            </a:r>
            <a:endParaRPr lang="ko-KR" altLang="en-US" sz="32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2040" y="764704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Measured </a:t>
            </a:r>
          </a:p>
          <a:p>
            <a:pPr algn="ctr"/>
            <a:r>
              <a:rPr lang="en-US" altLang="ko-KR" sz="1600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image</a:t>
            </a:r>
            <a:endParaRPr lang="ko-KR" altLang="en-US" sz="1600" b="1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05169" y="764704"/>
            <a:ext cx="1315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u="sng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Synthetic</a:t>
            </a:r>
          </a:p>
          <a:p>
            <a:pPr algn="ctr"/>
            <a:r>
              <a:rPr lang="en-US" altLang="ko-KR" sz="1600" b="1" u="sng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image</a:t>
            </a:r>
            <a:endParaRPr lang="ko-KR" altLang="en-US" sz="1600" b="1" u="sng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28184" y="764704"/>
            <a:ext cx="1223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600" b="1" u="sng" dirty="0" smtClean="0">
                <a:latin typeface="Helvetica" pitchFamily="34" charset="0"/>
                <a:cs typeface="Helvetica" pitchFamily="34" charset="0"/>
              </a:rPr>
              <a:t>Simulated </a:t>
            </a:r>
          </a:p>
          <a:p>
            <a:pPr algn="ctr"/>
            <a:r>
              <a:rPr lang="en-US" altLang="ko-KR" sz="1600" b="1" u="sng" dirty="0" smtClean="0">
                <a:latin typeface="Helvetica" pitchFamily="34" charset="0"/>
                <a:cs typeface="Helvetica" pitchFamily="34" charset="0"/>
              </a:rPr>
              <a:t>image</a:t>
            </a:r>
            <a:endParaRPr lang="ko-KR" altLang="en-US" sz="1600" b="1" u="sng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51520" y="908720"/>
            <a:ext cx="38164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u="sng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ELMs in KSTAR H-modes</a:t>
            </a:r>
          </a:p>
          <a:p>
            <a:pPr algn="ctr"/>
            <a:endParaRPr lang="en-US" altLang="ko-KR" sz="2000" u="sng" dirty="0" smtClean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Discrete </a:t>
            </a:r>
            <a:r>
              <a:rPr lang="en-US" altLang="ko-KR" sz="20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</a:t>
            </a:r>
            <a:r>
              <a:rPr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numbers were observed (n~5 and n~10)</a:t>
            </a:r>
            <a:endParaRPr lang="en-US" altLang="ko-KR" sz="200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Pressure scale length is proportional to </a:t>
            </a:r>
            <a:r>
              <a:rPr lang="en-US" altLang="ko-KR" sz="20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</a:t>
            </a:r>
            <a:r>
              <a:rPr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number</a:t>
            </a:r>
            <a:r>
              <a:rPr lang="ko-KR" altLang="en-US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(consistent w/ observation)</a:t>
            </a:r>
          </a:p>
        </p:txBody>
      </p:sp>
      <p:pic>
        <p:nvPicPr>
          <p:cNvPr id="2" name="Picture 2" descr="D:\back20101222\바탕 화면\N10_syt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532" y="4077072"/>
            <a:ext cx="4176464" cy="2670792"/>
          </a:xfrm>
          <a:prstGeom prst="rect">
            <a:avLst/>
          </a:prstGeom>
          <a:noFill/>
        </p:spPr>
      </p:pic>
      <p:pic>
        <p:nvPicPr>
          <p:cNvPr id="3" name="Picture 3" descr="D:\back20101222\바탕 화면\n5_syt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340768"/>
            <a:ext cx="4176464" cy="2653283"/>
          </a:xfrm>
          <a:prstGeom prst="rect">
            <a:avLst/>
          </a:prstGeom>
          <a:noFill/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1088"/>
            <a:ext cx="3332110" cy="228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602681" y="3645024"/>
            <a:ext cx="3134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Optimum pressure profiles</a:t>
            </a:r>
          </a:p>
          <a:p>
            <a:pPr algn="ctr"/>
            <a:r>
              <a:rPr lang="en-US" altLang="ko-KR" b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for n=5 and n=10 modes</a:t>
            </a:r>
            <a:endParaRPr lang="ko-KR" altLang="en-US" b="1" dirty="0">
              <a:solidFill>
                <a:srgbClr val="0070C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4725144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</a:rPr>
              <a:t>n=5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699792" y="5445224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0070C0"/>
                </a:solidFill>
              </a:rPr>
              <a:t>n=10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779912" y="2420888"/>
            <a:ext cx="811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70C0"/>
                </a:solidFill>
              </a:rPr>
              <a:t>n=5</a:t>
            </a:r>
          </a:p>
          <a:p>
            <a:pPr algn="ctr"/>
            <a:r>
              <a:rPr lang="en-US" altLang="ko-KR" b="1" dirty="0" smtClean="0">
                <a:solidFill>
                  <a:srgbClr val="0070C0"/>
                </a:solidFill>
              </a:rPr>
              <a:t>mode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779912" y="5157192"/>
            <a:ext cx="811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70C0"/>
                </a:solidFill>
              </a:rPr>
              <a:t>n=10</a:t>
            </a:r>
          </a:p>
          <a:p>
            <a:pPr algn="ctr"/>
            <a:r>
              <a:rPr lang="en-US" altLang="ko-KR" b="1" dirty="0" smtClean="0">
                <a:solidFill>
                  <a:srgbClr val="0070C0"/>
                </a:solidFill>
              </a:rPr>
              <a:t>mode</a:t>
            </a:r>
            <a:endParaRPr lang="ko-KR" altLang="en-US" b="1" dirty="0">
              <a:solidFill>
                <a:srgbClr val="0070C0"/>
              </a:solidFill>
            </a:endParaRPr>
          </a:p>
        </p:txBody>
      </p:sp>
      <p:cxnSp>
        <p:nvCxnSpPr>
          <p:cNvPr id="16" name="직선 연결선 15"/>
          <p:cNvCxnSpPr/>
          <p:nvPr/>
        </p:nvCxnSpPr>
        <p:spPr>
          <a:xfrm flipH="1">
            <a:off x="5859934" y="1628800"/>
            <a:ext cx="72008" cy="4968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4467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/>
          <p:cNvSpPr/>
          <p:nvPr/>
        </p:nvSpPr>
        <p:spPr>
          <a:xfrm>
            <a:off x="1588" y="8889"/>
            <a:ext cx="9144000" cy="6742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Response of the ELMs to perturbations</a:t>
            </a:r>
            <a:endParaRPr lang="ko-KR" altLang="en-US" sz="32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1"/>
          <a:stretch/>
        </p:blipFill>
        <p:spPr>
          <a:xfrm>
            <a:off x="2103458" y="1936772"/>
            <a:ext cx="1462006" cy="1823945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343" r="15073"/>
          <a:stretch/>
        </p:blipFill>
        <p:spPr>
          <a:xfrm>
            <a:off x="2823538" y="1936481"/>
            <a:ext cx="483167" cy="1823097"/>
          </a:xfrm>
          <a:prstGeom prst="rect">
            <a:avLst/>
          </a:prstGeom>
        </p:spPr>
      </p:pic>
      <p:grpSp>
        <p:nvGrpSpPr>
          <p:cNvPr id="23" name="그룹 22"/>
          <p:cNvGrpSpPr/>
          <p:nvPr/>
        </p:nvGrpSpPr>
        <p:grpSpPr>
          <a:xfrm>
            <a:off x="231250" y="1970360"/>
            <a:ext cx="1778129" cy="2034094"/>
            <a:chOff x="44461" y="3005917"/>
            <a:chExt cx="3389944" cy="3861048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7372" t="89202" r="21354" b="5191"/>
            <a:stretch/>
          </p:blipFill>
          <p:spPr bwMode="auto">
            <a:xfrm>
              <a:off x="504052" y="6493137"/>
              <a:ext cx="2930353" cy="3738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680" t="34690" r="72291" b="16945"/>
            <a:stretch/>
          </p:blipFill>
          <p:spPr bwMode="auto">
            <a:xfrm>
              <a:off x="44461" y="3005917"/>
              <a:ext cx="458842" cy="32247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72" t="89202" r="21354" b="5191"/>
          <a:stretch/>
        </p:blipFill>
        <p:spPr bwMode="auto">
          <a:xfrm>
            <a:off x="2031450" y="3805812"/>
            <a:ext cx="1561908" cy="19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그림 3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1" b="1300"/>
          <a:stretch/>
        </p:blipFill>
        <p:spPr>
          <a:xfrm>
            <a:off x="519282" y="1951421"/>
            <a:ext cx="1472671" cy="1823150"/>
          </a:xfrm>
          <a:prstGeom prst="rect">
            <a:avLst/>
          </a:prstGeom>
        </p:spPr>
      </p:pic>
      <p:sp>
        <p:nvSpPr>
          <p:cNvPr id="49" name="자유형 48"/>
          <p:cNvSpPr/>
          <p:nvPr/>
        </p:nvSpPr>
        <p:spPr>
          <a:xfrm>
            <a:off x="1841715" y="2347473"/>
            <a:ext cx="45719" cy="1081527"/>
          </a:xfrm>
          <a:custGeom>
            <a:avLst/>
            <a:gdLst>
              <a:gd name="connsiteX0" fmla="*/ 0 w 80907"/>
              <a:gd name="connsiteY0" fmla="*/ 0 h 2052918"/>
              <a:gd name="connsiteX1" fmla="*/ 53789 w 80907"/>
              <a:gd name="connsiteY1" fmla="*/ 510989 h 2052918"/>
              <a:gd name="connsiteX2" fmla="*/ 80683 w 80907"/>
              <a:gd name="connsiteY2" fmla="*/ 1048871 h 2052918"/>
              <a:gd name="connsiteX3" fmla="*/ 62753 w 80907"/>
              <a:gd name="connsiteY3" fmla="*/ 1532965 h 2052918"/>
              <a:gd name="connsiteX4" fmla="*/ 0 w 80907"/>
              <a:gd name="connsiteY4" fmla="*/ 2052918 h 205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07" h="2052918">
                <a:moveTo>
                  <a:pt x="0" y="0"/>
                </a:moveTo>
                <a:cubicBezTo>
                  <a:pt x="20171" y="168088"/>
                  <a:pt x="40342" y="336177"/>
                  <a:pt x="53789" y="510989"/>
                </a:cubicBezTo>
                <a:cubicBezTo>
                  <a:pt x="67236" y="685801"/>
                  <a:pt x="79189" y="878542"/>
                  <a:pt x="80683" y="1048871"/>
                </a:cubicBezTo>
                <a:cubicBezTo>
                  <a:pt x="82177" y="1219200"/>
                  <a:pt x="76200" y="1365624"/>
                  <a:pt x="62753" y="1532965"/>
                </a:cubicBezTo>
                <a:cubicBezTo>
                  <a:pt x="49306" y="1700306"/>
                  <a:pt x="24653" y="1876612"/>
                  <a:pt x="0" y="2052918"/>
                </a:cubicBezTo>
              </a:path>
            </a:pathLst>
          </a:custGeom>
          <a:noFill/>
          <a:ln w="50800">
            <a:solidFill>
              <a:srgbClr val="00B050"/>
            </a:solidFill>
            <a:head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자유형 53"/>
          <p:cNvSpPr/>
          <p:nvPr/>
        </p:nvSpPr>
        <p:spPr>
          <a:xfrm>
            <a:off x="3425891" y="2325951"/>
            <a:ext cx="45719" cy="1045533"/>
          </a:xfrm>
          <a:custGeom>
            <a:avLst/>
            <a:gdLst>
              <a:gd name="connsiteX0" fmla="*/ 0 w 80907"/>
              <a:gd name="connsiteY0" fmla="*/ 0 h 2052918"/>
              <a:gd name="connsiteX1" fmla="*/ 53789 w 80907"/>
              <a:gd name="connsiteY1" fmla="*/ 510989 h 2052918"/>
              <a:gd name="connsiteX2" fmla="*/ 80683 w 80907"/>
              <a:gd name="connsiteY2" fmla="*/ 1048871 h 2052918"/>
              <a:gd name="connsiteX3" fmla="*/ 62753 w 80907"/>
              <a:gd name="connsiteY3" fmla="*/ 1532965 h 2052918"/>
              <a:gd name="connsiteX4" fmla="*/ 0 w 80907"/>
              <a:gd name="connsiteY4" fmla="*/ 2052918 h 205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07" h="2052918">
                <a:moveTo>
                  <a:pt x="0" y="0"/>
                </a:moveTo>
                <a:cubicBezTo>
                  <a:pt x="20171" y="168088"/>
                  <a:pt x="40342" y="336177"/>
                  <a:pt x="53789" y="510989"/>
                </a:cubicBezTo>
                <a:cubicBezTo>
                  <a:pt x="67236" y="685801"/>
                  <a:pt x="79189" y="878542"/>
                  <a:pt x="80683" y="1048871"/>
                </a:cubicBezTo>
                <a:cubicBezTo>
                  <a:pt x="82177" y="1219200"/>
                  <a:pt x="76200" y="1365624"/>
                  <a:pt x="62753" y="1532965"/>
                </a:cubicBezTo>
                <a:cubicBezTo>
                  <a:pt x="49306" y="1700306"/>
                  <a:pt x="24653" y="1876612"/>
                  <a:pt x="0" y="2052918"/>
                </a:cubicBezTo>
              </a:path>
            </a:pathLst>
          </a:custGeom>
          <a:noFill/>
          <a:ln w="50800">
            <a:solidFill>
              <a:srgbClr val="00B050"/>
            </a:solidFill>
            <a:head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TextBox 61"/>
          <p:cNvSpPr txBox="1"/>
          <p:nvPr/>
        </p:nvSpPr>
        <p:spPr>
          <a:xfrm>
            <a:off x="3563888" y="6334780"/>
            <a:ext cx="2211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dirty="0" smtClean="0">
                <a:latin typeface="Helvetica" pitchFamily="34" charset="0"/>
                <a:cs typeface="Helvetica" pitchFamily="34" charset="0"/>
              </a:rPr>
              <a:t>Peeling/Ballooning </a:t>
            </a:r>
          </a:p>
          <a:p>
            <a:pPr algn="ctr"/>
            <a:r>
              <a:rPr lang="en-US" altLang="ko-KR" sz="1400" dirty="0" smtClean="0">
                <a:latin typeface="Helvetica" pitchFamily="34" charset="0"/>
                <a:cs typeface="Helvetica" pitchFamily="34" charset="0"/>
              </a:rPr>
              <a:t>mode model (T. Osborne)</a:t>
            </a:r>
            <a:endParaRPr lang="ko-KR" altLang="en-US" sz="1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587" y="4196695"/>
            <a:ext cx="341828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RMP </a:t>
            </a:r>
            <a:r>
              <a:rPr lang="en-US" altLang="ko-KR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case</a:t>
            </a:r>
          </a:p>
          <a:p>
            <a:pPr>
              <a:buFont typeface="Arial" pitchFamily="34" charset="0"/>
              <a:buChar char="•"/>
            </a:pPr>
            <a:r>
              <a:rPr lang="en-US" altLang="ko-KR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unstable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n~10 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to marginally </a:t>
            </a:r>
          </a:p>
          <a:p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 unstable 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n~5,10)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may require a  </a:t>
            </a:r>
          </a:p>
          <a:p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 reduction of </a:t>
            </a:r>
            <a:r>
              <a:rPr lang="en-US" altLang="ko-KR" sz="1600" b="1" i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J</a:t>
            </a:r>
            <a:r>
              <a:rPr lang="en-US" altLang="ko-KR" sz="1600" b="1" i="1" baseline="-25000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b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&amp; </a:t>
            </a:r>
            <a:r>
              <a:rPr lang="en-US" altLang="ko-KR" sz="1600" b="1" i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P’</a:t>
            </a:r>
            <a:r>
              <a:rPr lang="en-US" altLang="ko-KR" sz="1600" b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(observed</a:t>
            </a:r>
          </a:p>
          <a:p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 reductions in </a:t>
            </a:r>
            <a:r>
              <a:rPr lang="en-US" altLang="ko-KR" sz="16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P’</a:t>
            </a:r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&amp; </a:t>
            </a:r>
            <a:r>
              <a:rPr lang="en-US" altLang="ko-KR" sz="1600" b="1" i="1" dirty="0" smtClean="0">
                <a:solidFill>
                  <a:srgbClr val="00B050"/>
                </a:solidFill>
                <a:latin typeface="Symbol" pitchFamily="18" charset="2"/>
                <a:cs typeface="Helvetica" pitchFamily="34" charset="0"/>
              </a:rPr>
              <a:t>n</a:t>
            </a:r>
            <a:r>
              <a:rPr lang="en-US" altLang="ko-KR" sz="1600" b="1" i="1" dirty="0" smtClean="0">
                <a:solidFill>
                  <a:srgbClr val="00B050"/>
                </a:solidFill>
                <a:latin typeface="Helvetica" pitchFamily="34" charset="0"/>
                <a:cs typeface="Helvetica" pitchFamily="34" charset="0"/>
              </a:rPr>
              <a:t>*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)</a:t>
            </a:r>
            <a:endParaRPr lang="en-US" altLang="ko-KR" sz="1600" b="1" dirty="0" smtClean="0">
              <a:solidFill>
                <a:srgbClr val="0070C0"/>
              </a:solidFill>
              <a:latin typeface="Helvetica" pitchFamily="34" charset="0"/>
              <a:cs typeface="Helvetic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ko-KR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No signature of the</a:t>
            </a:r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applied </a:t>
            </a:r>
          </a:p>
          <a:p>
            <a:r>
              <a:rPr lang="en-US" altLang="ko-KR" sz="1600" b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  stochastic magnetic island 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(i.e. </a:t>
            </a:r>
          </a:p>
          <a:p>
            <a:r>
              <a:rPr lang="en-US" altLang="ko-KR" sz="1600" b="1" dirty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 interference in magnetic </a:t>
            </a:r>
          </a:p>
          <a:p>
            <a:r>
              <a:rPr lang="en-US" altLang="ko-KR" sz="1600" b="1" dirty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 diffusion time scale</a:t>
            </a:r>
            <a:r>
              <a:rPr lang="en-US" altLang="ko-KR" sz="1600" b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)</a:t>
            </a:r>
            <a:endParaRPr lang="ko-KR" altLang="en-US" sz="1600" b="1" dirty="0">
              <a:solidFill>
                <a:srgbClr val="0070C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5" name="그림 6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22" r="16268"/>
          <a:stretch/>
        </p:blipFill>
        <p:spPr>
          <a:xfrm>
            <a:off x="1502997" y="1951421"/>
            <a:ext cx="209186" cy="1856091"/>
          </a:xfrm>
          <a:prstGeom prst="rect">
            <a:avLst/>
          </a:prstGeom>
        </p:spPr>
      </p:pic>
      <p:pic>
        <p:nvPicPr>
          <p:cNvPr id="3075" name="Picture 3" descr="C:\Users\prof\Desktop\EL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735" y="964973"/>
            <a:ext cx="4245297" cy="80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02406" y="691005"/>
            <a:ext cx="3669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Resonant Magnetic Perturbation (n=1)</a:t>
            </a:r>
            <a:endParaRPr lang="ko-KR" altLang="en-US" sz="1600" i="1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17060" y="908720"/>
            <a:ext cx="35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atin typeface="Helvetica" pitchFamily="34" charset="0"/>
                <a:cs typeface="Helvetica" pitchFamily="34" charset="0"/>
              </a:rPr>
              <a:t>A</a:t>
            </a:r>
            <a:endParaRPr lang="ko-KR" altLang="en-US" sz="20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699792" y="908720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Helvetica" pitchFamily="34" charset="0"/>
                <a:cs typeface="Helvetica" pitchFamily="34" charset="0"/>
              </a:rPr>
              <a:t>B</a:t>
            </a:r>
            <a:endParaRPr lang="ko-KR" altLang="en-US" sz="20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12160" y="4149080"/>
            <a:ext cx="29523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SMBI case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1600" b="1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L1 – L2 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is correlated w/ the [</a:t>
            </a:r>
            <a:r>
              <a:rPr lang="en-US" altLang="ko-KR" sz="1600" b="1" dirty="0" err="1" smtClean="0">
                <a:solidFill>
                  <a:srgbClr val="00B050"/>
                </a:solidFill>
                <a:latin typeface="Helvetica" pitchFamily="34" charset="0"/>
                <a:cs typeface="Helvetica" pitchFamily="34" charset="0"/>
              </a:rPr>
              <a:t>increased</a:t>
            </a:r>
            <a:r>
              <a:rPr lang="en-US" altLang="ko-KR" sz="1600" b="1" i="1" dirty="0" err="1" smtClean="0">
                <a:solidFill>
                  <a:srgbClr val="00B050"/>
                </a:solidFill>
                <a:latin typeface="Symbol" pitchFamily="18" charset="2"/>
                <a:cs typeface="Helvetica" pitchFamily="34" charset="0"/>
              </a:rPr>
              <a:t>n</a:t>
            </a:r>
            <a:r>
              <a:rPr lang="en-US" altLang="ko-KR" sz="1600" b="1" i="1" dirty="0" smtClean="0">
                <a:solidFill>
                  <a:srgbClr val="00B050"/>
                </a:solidFill>
                <a:latin typeface="Helvetica" pitchFamily="34" charset="0"/>
                <a:cs typeface="Helvetica" pitchFamily="34" charset="0"/>
              </a:rPr>
              <a:t>*</a:t>
            </a:r>
            <a:r>
              <a:rPr lang="en-US" altLang="ko-KR" sz="1600" b="1" dirty="0" smtClean="0">
                <a:solidFill>
                  <a:srgbClr val="00B05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(</a:t>
            </a:r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decreased </a:t>
            </a:r>
            <a:r>
              <a:rPr lang="en-US" altLang="ko-KR" sz="16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P’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)]  </a:t>
            </a:r>
          </a:p>
          <a:p>
            <a:pPr>
              <a:buFont typeface="Arial" pitchFamily="34" charset="0"/>
              <a:buChar char="•"/>
            </a:pPr>
            <a:r>
              <a:rPr lang="en-US" altLang="ko-KR" sz="1600" b="1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L2 – L3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is correlated w/ the [</a:t>
            </a:r>
            <a:r>
              <a:rPr lang="en-US" altLang="ko-KR" sz="1600" b="1" dirty="0" smtClean="0">
                <a:solidFill>
                  <a:srgbClr val="00B050"/>
                </a:solidFill>
                <a:latin typeface="Helvetica" pitchFamily="34" charset="0"/>
                <a:cs typeface="Helvetica" pitchFamily="34" charset="0"/>
              </a:rPr>
              <a:t>decreased </a:t>
            </a:r>
            <a:r>
              <a:rPr lang="en-US" altLang="ko-KR" sz="1600" b="1" i="1" dirty="0" smtClean="0">
                <a:solidFill>
                  <a:srgbClr val="00B050"/>
                </a:solidFill>
                <a:latin typeface="Symbol" pitchFamily="18" charset="2"/>
                <a:cs typeface="Helvetica" pitchFamily="34" charset="0"/>
              </a:rPr>
              <a:t>n</a:t>
            </a:r>
            <a:r>
              <a:rPr lang="en-US" altLang="ko-KR" sz="1600" b="1" i="1" dirty="0" smtClean="0">
                <a:solidFill>
                  <a:srgbClr val="00B050"/>
                </a:solidFill>
                <a:latin typeface="Helvetica" pitchFamily="34" charset="0"/>
                <a:cs typeface="Helvetica" pitchFamily="34" charset="0"/>
              </a:rPr>
              <a:t>*</a:t>
            </a:r>
            <a:r>
              <a:rPr lang="en-US" altLang="ko-KR" sz="1600" b="1" dirty="0" smtClean="0">
                <a:solidFill>
                  <a:srgbClr val="00B05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(</a:t>
            </a:r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increased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</a:t>
            </a:r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’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)]  </a:t>
            </a:r>
            <a:endParaRPr lang="ko-KR" altLang="en-US" sz="1600" b="1" dirty="0">
              <a:solidFill>
                <a:srgbClr val="00206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26" name="Picture 2" descr="D:\back20101222\바탕 화면\캡처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04693" y="1026513"/>
            <a:ext cx="2831803" cy="2906543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7846874" y="3717032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L1~L3 &gt; L2</a:t>
            </a:r>
            <a:endParaRPr lang="ko-KR" altLang="en-US" sz="1400" b="1" i="1" dirty="0">
              <a:solidFill>
                <a:srgbClr val="00206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타원 1"/>
          <p:cNvSpPr/>
          <p:nvPr/>
        </p:nvSpPr>
        <p:spPr>
          <a:xfrm>
            <a:off x="4330710" y="4754070"/>
            <a:ext cx="563174" cy="29548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5796136" y="5517232"/>
            <a:ext cx="3223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ko-KR" sz="16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No change in n number?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sz="1600" b="1" i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J</a:t>
            </a:r>
            <a:r>
              <a:rPr lang="en-US" altLang="ko-KR" sz="1600" b="1" i="1" baseline="-25000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b</a:t>
            </a:r>
            <a:r>
              <a:rPr lang="en-US" altLang="ko-KR" sz="1600" b="1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change – local q change?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26930" y="908720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atin typeface="Helvetica" pitchFamily="34" charset="0"/>
                <a:cs typeface="Helvetica" pitchFamily="34" charset="0"/>
              </a:rPr>
              <a:t>C</a:t>
            </a:r>
            <a:endParaRPr lang="ko-KR" altLang="en-US" sz="20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" name="Picture 2" descr="D:\back20101222\바탕 화면\캡처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19872" y="4365104"/>
            <a:ext cx="2556644" cy="1935049"/>
          </a:xfrm>
          <a:prstGeom prst="rect">
            <a:avLst/>
          </a:prstGeom>
          <a:noFill/>
        </p:spPr>
      </p:pic>
      <p:sp>
        <p:nvSpPr>
          <p:cNvPr id="48" name="타원 47"/>
          <p:cNvSpPr/>
          <p:nvPr/>
        </p:nvSpPr>
        <p:spPr>
          <a:xfrm>
            <a:off x="4427984" y="5157192"/>
            <a:ext cx="936104" cy="432048"/>
          </a:xfrm>
          <a:prstGeom prst="ellipse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5" name="직선 화살표 연결선 4"/>
          <p:cNvCxnSpPr/>
          <p:nvPr/>
        </p:nvCxnSpPr>
        <p:spPr>
          <a:xfrm flipH="1">
            <a:off x="5004048" y="5049559"/>
            <a:ext cx="288032" cy="323657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043608" y="1660738"/>
            <a:ext cx="352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atin typeface="Helvetica" pitchFamily="34" charset="0"/>
                <a:cs typeface="Helvetica" pitchFamily="34" charset="0"/>
              </a:rPr>
              <a:t>A</a:t>
            </a:r>
            <a:endParaRPr lang="ko-KR" altLang="en-US" sz="20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627784" y="166073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>
                <a:latin typeface="Helvetica" pitchFamily="34" charset="0"/>
                <a:cs typeface="Helvetica" pitchFamily="34" charset="0"/>
              </a:rPr>
              <a:t>B</a:t>
            </a:r>
            <a:endParaRPr lang="ko-KR" altLang="en-US" sz="20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11960" y="1660738"/>
            <a:ext cx="370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dirty="0" smtClean="0">
                <a:latin typeface="Helvetica" pitchFamily="34" charset="0"/>
                <a:cs typeface="Helvetica" pitchFamily="34" charset="0"/>
              </a:rPr>
              <a:t>C</a:t>
            </a:r>
            <a:endParaRPr lang="ko-KR" altLang="en-US" sz="20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453757" y="3985319"/>
            <a:ext cx="1910331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No steady filaments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67544" y="3985319"/>
            <a:ext cx="2633221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rgbClr val="FF0000"/>
                </a:solidFill>
              </a:rPr>
              <a:t>Well defined mode numbers</a:t>
            </a:r>
            <a:endParaRPr lang="ko-KR" altLang="en-US" sz="1400" b="1" dirty="0">
              <a:solidFill>
                <a:srgbClr val="FF0000"/>
              </a:solidFill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3400" y="1934712"/>
            <a:ext cx="1444664" cy="186327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TextBox 65"/>
          <p:cNvSpPr txBox="1"/>
          <p:nvPr/>
        </p:nvSpPr>
        <p:spPr>
          <a:xfrm>
            <a:off x="5580112" y="642174"/>
            <a:ext cx="3600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Supersonic Molecular Beam Injection</a:t>
            </a:r>
            <a:endParaRPr lang="ko-KR" altLang="en-US" sz="1600" i="1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758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98" y="886659"/>
            <a:ext cx="8850482" cy="1534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200" y="2592200"/>
            <a:ext cx="7770362" cy="870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200" y="3446417"/>
            <a:ext cx="7770362" cy="79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8"/>
          <p:cNvSpPr/>
          <p:nvPr/>
        </p:nvSpPr>
        <p:spPr>
          <a:xfrm>
            <a:off x="1588" y="8889"/>
            <a:ext cx="9144000" cy="6742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Response of the ELMs from RMP (</a:t>
            </a:r>
            <a:r>
              <a:rPr lang="en-US" altLang="ko-KR" sz="32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n=1</a:t>
            </a:r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)</a:t>
            </a:r>
            <a:endParaRPr lang="ko-KR" altLang="en-US" sz="32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2339752" y="1026311"/>
            <a:ext cx="1908226" cy="1209617"/>
          </a:xfrm>
          <a:prstGeom prst="rect">
            <a:avLst/>
          </a:prstGeom>
          <a:solidFill>
            <a:srgbClr val="00B050">
              <a:alpha val="3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/>
          <p:cNvSpPr/>
          <p:nvPr/>
        </p:nvSpPr>
        <p:spPr>
          <a:xfrm>
            <a:off x="4227767" y="995247"/>
            <a:ext cx="1208329" cy="1240681"/>
          </a:xfrm>
          <a:prstGeom prst="rect">
            <a:avLst/>
          </a:prstGeom>
          <a:solidFill>
            <a:srgbClr val="FF0000">
              <a:alpha val="3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5436096" y="1026311"/>
            <a:ext cx="1368152" cy="1209617"/>
          </a:xfrm>
          <a:prstGeom prst="rect">
            <a:avLst/>
          </a:prstGeom>
          <a:solidFill>
            <a:srgbClr val="FFFF00">
              <a:alpha val="3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2" name="직선 연결선 31"/>
          <p:cNvCxnSpPr/>
          <p:nvPr/>
        </p:nvCxnSpPr>
        <p:spPr>
          <a:xfrm>
            <a:off x="4368485" y="1988840"/>
            <a:ext cx="3731907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 flipV="1">
            <a:off x="3779912" y="1988840"/>
            <a:ext cx="588573" cy="25243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 flipH="1" flipV="1">
            <a:off x="4595164" y="2259773"/>
            <a:ext cx="3001172" cy="39984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 flipH="1">
            <a:off x="1547664" y="2259773"/>
            <a:ext cx="2389912" cy="39984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45"/>
          <p:cNvSpPr/>
          <p:nvPr/>
        </p:nvSpPr>
        <p:spPr>
          <a:xfrm>
            <a:off x="3937576" y="2659622"/>
            <a:ext cx="737496" cy="1478825"/>
          </a:xfrm>
          <a:prstGeom prst="rect">
            <a:avLst/>
          </a:prstGeom>
          <a:solidFill>
            <a:schemeClr val="bg2">
              <a:lumMod val="10000"/>
              <a:alpha val="3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1403648" y="4149080"/>
            <a:ext cx="6357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latin typeface="Helvetica" pitchFamily="34" charset="0"/>
                <a:cs typeface="Helvetica" pitchFamily="34" charset="0"/>
              </a:rPr>
              <a:t>3.1                             3.2                               3.3                             3.4                              3.5</a:t>
            </a:r>
            <a:endParaRPr lang="ko-KR" altLang="en-US" sz="1200" b="1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051" name="Picture 3" descr="C:\Users\prof\Desktop\profil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3014" y="4840859"/>
            <a:ext cx="2583642" cy="126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prof\Desktop\frequenc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004" y="4581128"/>
            <a:ext cx="3273004" cy="127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직사각형 65"/>
          <p:cNvSpPr/>
          <p:nvPr/>
        </p:nvSpPr>
        <p:spPr>
          <a:xfrm>
            <a:off x="5326966" y="4797152"/>
            <a:ext cx="2575979" cy="1332567"/>
          </a:xfrm>
          <a:prstGeom prst="rect">
            <a:avLst/>
          </a:prstGeom>
          <a:solidFill>
            <a:schemeClr val="bg2">
              <a:lumMod val="10000"/>
              <a:alpha val="3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TextBox 54"/>
          <p:cNvSpPr txBox="1"/>
          <p:nvPr/>
        </p:nvSpPr>
        <p:spPr>
          <a:xfrm>
            <a:off x="845537" y="5733256"/>
            <a:ext cx="41585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ELM frequency increases (6 to 8 kHz)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No change in </a:t>
            </a:r>
            <a:r>
              <a:rPr lang="en-US" altLang="ko-KR" sz="1600" b="1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poloidal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spacing </a:t>
            </a:r>
          </a:p>
          <a:p>
            <a:r>
              <a:rPr lang="en-US" altLang="ko-KR" sz="1600" b="1" dirty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    of the mode (</a:t>
            </a:r>
            <a:r>
              <a:rPr lang="en-US" altLang="ko-KR" sz="1600" b="1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n~10</a:t>
            </a:r>
            <a:r>
              <a:rPr lang="en-US" altLang="ko-KR" sz="1600" b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)</a:t>
            </a:r>
            <a:endParaRPr lang="ko-KR" altLang="en-US" sz="1600" b="1" dirty="0">
              <a:solidFill>
                <a:srgbClr val="00206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671577" y="6300028"/>
            <a:ext cx="1852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err="1" smtClean="0">
                <a:latin typeface="Helvetica" pitchFamily="34" charset="0"/>
                <a:cs typeface="Helvetica" pitchFamily="34" charset="0"/>
              </a:rPr>
              <a:t>T</a:t>
            </a:r>
            <a:r>
              <a:rPr lang="en-US" altLang="ko-KR" sz="1400" baseline="-25000" dirty="0" err="1" smtClean="0">
                <a:latin typeface="Helvetica" pitchFamily="34" charset="0"/>
                <a:cs typeface="Helvetica" pitchFamily="34" charset="0"/>
              </a:rPr>
              <a:t>e</a:t>
            </a:r>
            <a:r>
              <a:rPr lang="en-US" altLang="ko-KR" sz="1400" dirty="0" smtClean="0">
                <a:latin typeface="Helvetica" pitchFamily="34" charset="0"/>
                <a:cs typeface="Helvetica" pitchFamily="34" charset="0"/>
              </a:rPr>
              <a:t> gradient increases</a:t>
            </a:r>
            <a:endParaRPr lang="ko-KR" altLang="en-US" sz="1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626806" y="4149080"/>
            <a:ext cx="771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latin typeface="Helvetica" pitchFamily="34" charset="0"/>
                <a:cs typeface="Helvetica" pitchFamily="34" charset="0"/>
              </a:rPr>
              <a:t>Time (s)</a:t>
            </a:r>
            <a:endParaRPr lang="ko-KR" altLang="en-US" sz="12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0800000">
            <a:off x="539552" y="1196752"/>
            <a:ext cx="430887" cy="8072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ko-KR" sz="1600" dirty="0" err="1" smtClean="0">
                <a:latin typeface="Helvetica" pitchFamily="34" charset="0"/>
                <a:cs typeface="Helvetica" pitchFamily="34" charset="0"/>
              </a:rPr>
              <a:t>D</a:t>
            </a:r>
            <a:r>
              <a:rPr lang="en-US" altLang="ko-KR" sz="1600" baseline="-25000" dirty="0" err="1" smtClean="0">
                <a:latin typeface="Symbol" pitchFamily="18" charset="2"/>
                <a:cs typeface="Helvetica" pitchFamily="34" charset="0"/>
              </a:rPr>
              <a:t>a</a:t>
            </a:r>
            <a:r>
              <a:rPr lang="en-US" altLang="ko-KR" sz="1600" dirty="0" smtClean="0">
                <a:latin typeface="Helvetica" pitchFamily="34" charset="0"/>
                <a:cs typeface="Helvetica" pitchFamily="34" charset="0"/>
              </a:rPr>
              <a:t>(AU)</a:t>
            </a:r>
            <a:endParaRPr lang="ko-KR" alt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028384" y="1063109"/>
            <a:ext cx="677108" cy="94673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Pedestal </a:t>
            </a:r>
          </a:p>
          <a:p>
            <a:pPr algn="ctr"/>
            <a:r>
              <a:rPr lang="en-US" altLang="ko-KR" sz="1600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Te</a:t>
            </a:r>
            <a:r>
              <a:rPr lang="en-US" altLang="ko-KR" sz="160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16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(AU)</a:t>
            </a:r>
            <a:endParaRPr lang="ko-KR" altLang="en-US" sz="160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740352" y="2683315"/>
            <a:ext cx="677108" cy="741550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Line </a:t>
            </a:r>
          </a:p>
          <a:p>
            <a:pPr algn="ctr"/>
            <a:r>
              <a:rPr lang="en-US" altLang="ko-KR" sz="1600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density</a:t>
            </a:r>
            <a:endParaRPr lang="ko-KR" altLang="en-US" sz="1600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10800000">
            <a:off x="813356" y="2636912"/>
            <a:ext cx="430887" cy="80720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ko-KR" sz="1600" dirty="0" err="1" smtClean="0">
                <a:latin typeface="Helvetica" pitchFamily="34" charset="0"/>
                <a:cs typeface="Helvetica" pitchFamily="34" charset="0"/>
              </a:rPr>
              <a:t>D</a:t>
            </a:r>
            <a:r>
              <a:rPr lang="en-US" altLang="ko-KR" sz="1600" baseline="-25000" dirty="0" err="1" smtClean="0">
                <a:latin typeface="Symbol" pitchFamily="18" charset="2"/>
                <a:cs typeface="Helvetica" pitchFamily="34" charset="0"/>
              </a:rPr>
              <a:t>a</a:t>
            </a:r>
            <a:r>
              <a:rPr lang="en-US" altLang="ko-KR" sz="1600" dirty="0" smtClean="0">
                <a:latin typeface="Helvetica" pitchFamily="34" charset="0"/>
                <a:cs typeface="Helvetica" pitchFamily="34" charset="0"/>
              </a:rPr>
              <a:t>(AU)</a:t>
            </a:r>
            <a:endParaRPr lang="ko-KR" altLang="en-US" sz="1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85529" y="5049599"/>
            <a:ext cx="430887" cy="76232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FF0000"/>
                </a:solidFill>
              </a:rPr>
              <a:t>Te (AU)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0800000" flipH="1">
            <a:off x="828745" y="3501008"/>
            <a:ext cx="430887" cy="78771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Te (AU)</a:t>
            </a:r>
            <a:endParaRPr lang="ko-KR" altLang="en-US" sz="160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10800000" flipH="1">
            <a:off x="767769" y="4661704"/>
            <a:ext cx="677108" cy="6453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ko-KR" sz="1600" dirty="0" smtClean="0">
                <a:solidFill>
                  <a:srgbClr val="FF0000"/>
                </a:solidFill>
              </a:rPr>
              <a:t>Freq.</a:t>
            </a:r>
          </a:p>
          <a:p>
            <a:r>
              <a:rPr lang="en-US" altLang="ko-KR" sz="1600" dirty="0" smtClean="0">
                <a:solidFill>
                  <a:srgbClr val="FF0000"/>
                </a:solidFill>
              </a:rPr>
              <a:t>(KHz))</a:t>
            </a:r>
            <a:endParaRPr lang="ko-KR" altLang="en-US" sz="1600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240927" y="5293776"/>
            <a:ext cx="795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</a:rPr>
              <a:t>Pedestal</a:t>
            </a:r>
          </a:p>
          <a:p>
            <a:r>
              <a:rPr lang="en-US" altLang="ko-KR" sz="1200" b="1" dirty="0" smtClean="0">
                <a:solidFill>
                  <a:srgbClr val="FF0000"/>
                </a:solidFill>
              </a:rPr>
              <a:t>ch#5</a:t>
            </a:r>
            <a:endParaRPr lang="ko-KR" altLang="en-US" sz="12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32240" y="6032321"/>
            <a:ext cx="1029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solidFill>
                  <a:srgbClr val="0070C0"/>
                </a:solidFill>
              </a:rPr>
              <a:t>LCFS </a:t>
            </a:r>
            <a:r>
              <a:rPr lang="en-US" altLang="ko-KR" sz="1200" b="1" dirty="0" err="1" smtClean="0">
                <a:solidFill>
                  <a:srgbClr val="0070C0"/>
                </a:solidFill>
              </a:rPr>
              <a:t>ch</a:t>
            </a:r>
            <a:r>
              <a:rPr lang="en-US" altLang="ko-KR" sz="1200" b="1" dirty="0" smtClean="0">
                <a:solidFill>
                  <a:srgbClr val="0070C0"/>
                </a:solidFill>
              </a:rPr>
              <a:t> #3</a:t>
            </a:r>
            <a:endParaRPr lang="ko-KR" altLang="en-US" sz="1200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72075" y="1890441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00B050"/>
                </a:solidFill>
              </a:rPr>
              <a:t>RMP</a:t>
            </a:r>
            <a:endParaRPr lang="ko-KR" altLang="en-US" dirty="0">
              <a:solidFill>
                <a:srgbClr val="00B050"/>
              </a:solidFill>
            </a:endParaRPr>
          </a:p>
        </p:txBody>
      </p:sp>
      <p:cxnSp>
        <p:nvCxnSpPr>
          <p:cNvPr id="4" name="직선 연결선 3"/>
          <p:cNvCxnSpPr/>
          <p:nvPr/>
        </p:nvCxnSpPr>
        <p:spPr>
          <a:xfrm flipH="1">
            <a:off x="1547664" y="4149080"/>
            <a:ext cx="720080" cy="4320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 flipH="1" flipV="1">
            <a:off x="3887866" y="4149080"/>
            <a:ext cx="685722" cy="4320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화살표 연결선 13"/>
          <p:cNvCxnSpPr/>
          <p:nvPr/>
        </p:nvCxnSpPr>
        <p:spPr>
          <a:xfrm>
            <a:off x="5858623" y="5085184"/>
            <a:ext cx="1594858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245258" y="4869160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Helvetica" pitchFamily="34" charset="0"/>
                <a:cs typeface="Helvetica" pitchFamily="34" charset="0"/>
              </a:rPr>
              <a:t>~35 </a:t>
            </a:r>
            <a:r>
              <a:rPr lang="en-US" altLang="ko-KR" sz="1200" dirty="0" err="1" smtClean="0">
                <a:latin typeface="Helvetica" pitchFamily="34" charset="0"/>
                <a:cs typeface="Helvetica" pitchFamily="34" charset="0"/>
              </a:rPr>
              <a:t>ms</a:t>
            </a:r>
            <a:endParaRPr lang="ko-KR" altLang="en-US" sz="1200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47" name="직선 화살표 연결선 46"/>
          <p:cNvCxnSpPr/>
          <p:nvPr/>
        </p:nvCxnSpPr>
        <p:spPr>
          <a:xfrm>
            <a:off x="1547664" y="2780928"/>
            <a:ext cx="2389912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339752" y="2564904"/>
            <a:ext cx="1600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Unstable n~10 ELM</a:t>
            </a:r>
            <a:endParaRPr lang="ko-KR" altLang="en-US" sz="1200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8024" y="2575937"/>
            <a:ext cx="2829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Marginally stable n~5 and n~10 ELM</a:t>
            </a:r>
            <a:endParaRPr lang="ko-KR" altLang="en-US" sz="1200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50" name="직선 화살표 연결선 49"/>
          <p:cNvCxnSpPr/>
          <p:nvPr/>
        </p:nvCxnSpPr>
        <p:spPr>
          <a:xfrm>
            <a:off x="4595164" y="2841903"/>
            <a:ext cx="3001172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915816" y="5589240"/>
            <a:ext cx="511679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ko-KR" sz="1100" b="1" dirty="0" smtClean="0"/>
              <a:t>Time</a:t>
            </a:r>
            <a:endParaRPr lang="ko-KR" altLang="en-US" sz="11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148064" y="4489375"/>
            <a:ext cx="3489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i="1" u="sng" dirty="0" smtClean="0">
                <a:latin typeface="Helvetica" pitchFamily="34" charset="0"/>
                <a:cs typeface="Helvetica" pitchFamily="34" charset="0"/>
              </a:rPr>
              <a:t>Transition from stable to marginally stable</a:t>
            </a:r>
            <a:endParaRPr lang="ko-KR" altLang="en-US" sz="1400" i="1" u="sng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53" name="직선 화살표 연결선 52"/>
          <p:cNvCxnSpPr/>
          <p:nvPr/>
        </p:nvCxnSpPr>
        <p:spPr>
          <a:xfrm>
            <a:off x="4355976" y="4221088"/>
            <a:ext cx="895030" cy="925071"/>
          </a:xfrm>
          <a:prstGeom prst="straightConnector1">
            <a:avLst/>
          </a:prstGeom>
          <a:ln w="57150">
            <a:solidFill>
              <a:schemeClr val="tx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167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/>
          <p:cNvSpPr/>
          <p:nvPr/>
        </p:nvSpPr>
        <p:spPr>
          <a:xfrm>
            <a:off x="1588" y="8889"/>
            <a:ext cx="9144000" cy="6742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Basic physics and role of RMP (e.g. </a:t>
            </a:r>
            <a:r>
              <a:rPr lang="en-US" altLang="ko-KR" sz="32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n=1</a:t>
            </a:r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)</a:t>
            </a:r>
            <a:endParaRPr lang="ko-KR" altLang="en-US" sz="32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45" name="그룹 44"/>
          <p:cNvGrpSpPr/>
          <p:nvPr/>
        </p:nvGrpSpPr>
        <p:grpSpPr>
          <a:xfrm>
            <a:off x="323528" y="836712"/>
            <a:ext cx="3219593" cy="2232248"/>
            <a:chOff x="7229838" y="497725"/>
            <a:chExt cx="3828326" cy="3493963"/>
          </a:xfrm>
        </p:grpSpPr>
        <p:pic>
          <p:nvPicPr>
            <p:cNvPr id="51" name="Picture 7" descr="icc_for_insert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29838" y="569732"/>
              <a:ext cx="3828326" cy="3104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원호 51"/>
            <p:cNvSpPr/>
            <p:nvPr/>
          </p:nvSpPr>
          <p:spPr>
            <a:xfrm rot="5400000">
              <a:off x="8266967" y="604984"/>
              <a:ext cx="2803132" cy="2588613"/>
            </a:xfrm>
            <a:prstGeom prst="arc">
              <a:avLst/>
            </a:prstGeom>
            <a:ln w="25400">
              <a:solidFill>
                <a:schemeClr val="tx1"/>
              </a:solidFill>
              <a:headEnd type="non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2" name="TextBox 53"/>
            <p:cNvSpPr txBox="1"/>
            <p:nvPr/>
          </p:nvSpPr>
          <p:spPr>
            <a:xfrm>
              <a:off x="9569335" y="3265967"/>
              <a:ext cx="975301" cy="725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b="1">
                  <a:latin typeface="Cambria Math" pitchFamily="18" charset="0"/>
                  <a:ea typeface="Cambria Math" pitchFamily="18" charset="0"/>
                </a:defRPr>
              </a:lvl1pPr>
            </a:lstStyle>
            <a:p>
              <a:r>
                <a:rPr lang="en-US" altLang="ko-KR" sz="1600" dirty="0" err="1">
                  <a:latin typeface="+mn-lt"/>
                  <a:sym typeface="Symbol"/>
                </a:rPr>
                <a:t>I</a:t>
              </a:r>
              <a:r>
                <a:rPr lang="en-US" altLang="ko-KR" sz="1600" baseline="-25000" dirty="0" err="1">
                  <a:latin typeface="+mn-lt"/>
                  <a:sym typeface="Symbol"/>
                </a:rPr>
                <a:t>p</a:t>
              </a:r>
              <a:r>
                <a:rPr lang="en-US" altLang="ko-KR" sz="1600" dirty="0">
                  <a:latin typeface="+mn-lt"/>
                  <a:sym typeface="Symbol"/>
                </a:rPr>
                <a:t>, B</a:t>
              </a:r>
              <a:r>
                <a:rPr lang="en-US" altLang="ko-KR" sz="1600" baseline="-25000" dirty="0">
                  <a:latin typeface="+mn-lt"/>
                  <a:sym typeface="Symbol"/>
                </a:rPr>
                <a:t>T</a:t>
              </a:r>
              <a:endParaRPr lang="ko-KR" altLang="en-US" sz="1600" baseline="-25000" dirty="0">
                <a:latin typeface="+mn-lt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726175" y="3193958"/>
              <a:ext cx="758537" cy="725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ea typeface="Cambria Math" pitchFamily="18" charset="0"/>
                </a:rPr>
                <a:t>+B</a:t>
              </a:r>
              <a:r>
                <a:rPr lang="en-US" sz="1600" b="1" baseline="-25000" dirty="0" smtClean="0">
                  <a:ea typeface="Cambria Math" pitchFamily="18" charset="0"/>
                </a:rPr>
                <a:t>r</a:t>
              </a:r>
              <a:endParaRPr lang="en-US" sz="1600" b="1" baseline="-25000" dirty="0">
                <a:ea typeface="Cambria Math" pitchFamily="18" charset="0"/>
              </a:endParaRPr>
            </a:p>
          </p:txBody>
        </p:sp>
        <p:cxnSp>
          <p:nvCxnSpPr>
            <p:cNvPr id="58" name="Straight Arrow Connector 32"/>
            <p:cNvCxnSpPr/>
            <p:nvPr/>
          </p:nvCxnSpPr>
          <p:spPr>
            <a:xfrm>
              <a:off x="9090632" y="2787676"/>
              <a:ext cx="1" cy="48805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그룹 58"/>
          <p:cNvGrpSpPr>
            <a:grpSpLocks noChangeAspect="1"/>
          </p:cNvGrpSpPr>
          <p:nvPr/>
        </p:nvGrpSpPr>
        <p:grpSpPr>
          <a:xfrm>
            <a:off x="467544" y="2996952"/>
            <a:ext cx="3265436" cy="2120939"/>
            <a:chOff x="1076312" y="1607422"/>
            <a:chExt cx="3125287" cy="2029919"/>
          </a:xfrm>
        </p:grpSpPr>
        <p:sp>
          <p:nvSpPr>
            <p:cNvPr id="60" name="직사각형 59"/>
            <p:cNvSpPr/>
            <p:nvPr/>
          </p:nvSpPr>
          <p:spPr>
            <a:xfrm>
              <a:off x="1403648" y="2060848"/>
              <a:ext cx="432048" cy="36004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rgbClr val="002060"/>
                  </a:solidFill>
                </a:rPr>
                <a:t>+</a:t>
              </a:r>
              <a:endParaRPr lang="ko-KR" alt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1907704" y="2060848"/>
              <a:ext cx="432048" cy="36004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rgbClr val="002060"/>
                  </a:solidFill>
                </a:rPr>
                <a:t>+</a:t>
              </a:r>
              <a:endParaRPr lang="ko-KR" alt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2411760" y="2060848"/>
              <a:ext cx="432048" cy="36004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2915816" y="2060848"/>
              <a:ext cx="432048" cy="36004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1403648" y="2492896"/>
              <a:ext cx="432048" cy="36004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1907704" y="2492896"/>
              <a:ext cx="432048" cy="36004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rgbClr val="002060"/>
                  </a:solidFill>
                </a:rPr>
                <a:t>+</a:t>
              </a:r>
              <a:endParaRPr lang="ko-KR" alt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67" name="직사각형 66"/>
            <p:cNvSpPr/>
            <p:nvPr/>
          </p:nvSpPr>
          <p:spPr>
            <a:xfrm>
              <a:off x="2411760" y="2492896"/>
              <a:ext cx="432048" cy="36004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rgbClr val="002060"/>
                  </a:solidFill>
                </a:rPr>
                <a:t>+</a:t>
              </a:r>
              <a:endParaRPr lang="ko-KR" alt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2915816" y="2492896"/>
              <a:ext cx="432048" cy="36004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" name="직사각형 69"/>
            <p:cNvSpPr/>
            <p:nvPr/>
          </p:nvSpPr>
          <p:spPr>
            <a:xfrm>
              <a:off x="1403648" y="2924944"/>
              <a:ext cx="432048" cy="36004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1907704" y="2924944"/>
              <a:ext cx="432048" cy="360040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2411760" y="2924944"/>
              <a:ext cx="432048" cy="36004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rgbClr val="002060"/>
                  </a:solidFill>
                </a:rPr>
                <a:t>+</a:t>
              </a:r>
              <a:endParaRPr lang="ko-KR" altLang="en-US" b="1" dirty="0">
                <a:solidFill>
                  <a:srgbClr val="002060"/>
                </a:solidFill>
              </a:endParaRP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2915816" y="2924944"/>
              <a:ext cx="432048" cy="360040"/>
            </a:xfrm>
            <a:prstGeom prst="rect">
              <a:avLst/>
            </a:prstGeom>
            <a:solidFill>
              <a:srgbClr val="0070C0">
                <a:alpha val="50000"/>
              </a:srgb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b="1" dirty="0" smtClean="0">
                  <a:solidFill>
                    <a:srgbClr val="002060"/>
                  </a:solidFill>
                </a:rPr>
                <a:t>+</a:t>
              </a:r>
              <a:endParaRPr lang="ko-KR" altLang="en-US" b="1" dirty="0">
                <a:solidFill>
                  <a:srgbClr val="002060"/>
                </a:solidFill>
              </a:endParaRPr>
            </a:p>
          </p:txBody>
        </p:sp>
        <p:cxnSp>
          <p:nvCxnSpPr>
            <p:cNvPr id="74" name="직선 화살표 연결선 73"/>
            <p:cNvCxnSpPr>
              <a:stCxn id="73" idx="2"/>
              <a:endCxn id="60" idx="0"/>
            </p:cNvCxnSpPr>
            <p:nvPr/>
          </p:nvCxnSpPr>
          <p:spPr>
            <a:xfrm flipH="1" flipV="1">
              <a:off x="1619672" y="2060848"/>
              <a:ext cx="1512168" cy="122413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직선 화살표 연결선 74"/>
            <p:cNvCxnSpPr/>
            <p:nvPr/>
          </p:nvCxnSpPr>
          <p:spPr>
            <a:xfrm>
              <a:off x="1403648" y="3429000"/>
              <a:ext cx="1944216" cy="0"/>
            </a:xfrm>
            <a:prstGeom prst="straightConnector1">
              <a:avLst/>
            </a:prstGeom>
            <a:ln w="254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직선 화살표 연결선 75"/>
            <p:cNvCxnSpPr/>
            <p:nvPr/>
          </p:nvCxnSpPr>
          <p:spPr>
            <a:xfrm flipV="1">
              <a:off x="1259632" y="2060848"/>
              <a:ext cx="0" cy="1224136"/>
            </a:xfrm>
            <a:prstGeom prst="straightConnector1">
              <a:avLst/>
            </a:prstGeom>
            <a:ln w="25400">
              <a:solidFill>
                <a:srgbClr val="00B05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77" name="TextBox 169"/>
                <p:cNvSpPr txBox="1"/>
                <p:nvPr/>
              </p:nvSpPr>
              <p:spPr>
                <a:xfrm>
                  <a:off x="1420208" y="1607422"/>
                  <a:ext cx="1944216" cy="332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altLang="ko-KR" sz="1200" i="1">
                          <a:latin typeface="Cambria Math"/>
                        </a:rPr>
                        <m:t>𝑛</m:t>
                      </m:r>
                      <m:r>
                        <a:rPr lang="en-US" altLang="ko-KR" sz="1200" i="1">
                          <a:latin typeface="Cambria Math"/>
                        </a:rPr>
                        <m:t>=1</m:t>
                      </m:r>
                    </m:oMath>
                  </a14:m>
                  <a:r>
                    <a:rPr lang="en-US" altLang="ko-KR" sz="1200" dirty="0">
                      <a:latin typeface="Cambria Math" pitchFamily="18" charset="0"/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altLang="ko-KR" sz="1200" i="1">
                          <a:latin typeface="Cambria Math"/>
                        </a:rPr>
                        <m:t>+90</m:t>
                      </m:r>
                    </m:oMath>
                  </a14:m>
                  <a:r>
                    <a:rPr lang="en-US" altLang="ko-KR" sz="1200" dirty="0">
                      <a:latin typeface="Cambria Math" pitchFamily="18" charset="0"/>
                    </a:rPr>
                    <a:t> phase</a:t>
                  </a:r>
                  <a:endParaRPr lang="ko-KR" altLang="en-US" sz="1200" dirty="0">
                    <a:latin typeface="Cambria Math" pitchFamily="18" charset="0"/>
                  </a:endParaRPr>
                </a:p>
              </p:txBody>
            </p:sp>
          </mc:Choice>
          <mc:Fallback>
            <p:sp>
              <p:nvSpPr>
                <p:cNvPr id="117" name="TextBox 16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0208" y="1607422"/>
                  <a:ext cx="1944216" cy="332932"/>
                </a:xfrm>
                <a:prstGeom prst="rect">
                  <a:avLst/>
                </a:prstGeom>
                <a:blipFill rotWithShape="1">
                  <a:blip r:embed="rId4" cstate="print"/>
                  <a:stretch>
                    <a:fillRect b="-15217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8" name="TextBox 77"/>
            <p:cNvSpPr txBox="1"/>
            <p:nvPr/>
          </p:nvSpPr>
          <p:spPr>
            <a:xfrm>
              <a:off x="3206260" y="2094215"/>
              <a:ext cx="792085" cy="332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latin typeface="Cambria Math" pitchFamily="18" charset="0"/>
                  <a:ea typeface="Cambria Math" pitchFamily="18" charset="0"/>
                </a:rPr>
                <a:t>Top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237952" y="2512896"/>
              <a:ext cx="952658" cy="332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latin typeface="Cambria Math" pitchFamily="18" charset="0"/>
                  <a:ea typeface="Cambria Math" pitchFamily="18" charset="0"/>
                </a:rPr>
                <a:t>Middle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268122" y="2946666"/>
              <a:ext cx="933477" cy="332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200" dirty="0">
                  <a:latin typeface="Cambria Math" pitchFamily="18" charset="0"/>
                  <a:ea typeface="Cambria Math" pitchFamily="18" charset="0"/>
                </a:rPr>
                <a:t>bottom</a:t>
              </a:r>
              <a:endParaRPr lang="ko-KR" altLang="en-US" sz="1200" dirty="0">
                <a:latin typeface="Cambria Math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81" name="TextBox 80"/>
                <p:cNvSpPr txBox="1"/>
                <p:nvPr/>
              </p:nvSpPr>
              <p:spPr>
                <a:xfrm>
                  <a:off x="1076312" y="1737682"/>
                  <a:ext cx="424794" cy="3699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𝜃</m:t>
                        </m:r>
                      </m:oMath>
                    </m:oMathPara>
                  </a14:m>
                  <a:endParaRPr lang="ko-KR" altLang="en-US" sz="14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6312" y="1737682"/>
                  <a:ext cx="437780" cy="384721"/>
                </a:xfrm>
                <a:prstGeom prst="rect">
                  <a:avLst/>
                </a:prstGeom>
                <a:blipFill rotWithShape="1">
                  <a:blip r:embed="rId5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82" name="TextBox 81"/>
                <p:cNvSpPr txBox="1"/>
                <p:nvPr/>
              </p:nvSpPr>
              <p:spPr>
                <a:xfrm>
                  <a:off x="3345734" y="3267416"/>
                  <a:ext cx="450072" cy="3699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ko-KR" sz="14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𝜙</m:t>
                        </m:r>
                      </m:oMath>
                    </m:oMathPara>
                  </a14:m>
                  <a:endParaRPr lang="ko-KR" altLang="en-US" sz="14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734" y="3267417"/>
                  <a:ext cx="464068" cy="384721"/>
                </a:xfrm>
                <a:prstGeom prst="rect">
                  <a:avLst/>
                </a:prstGeom>
                <a:blipFill rotWithShape="1">
                  <a:blip r:embed="rId6" cstate="print"/>
                  <a:stretch>
                    <a:fillRect b="-9804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83" name="TextBox 82"/>
                <p:cNvSpPr txBox="1"/>
                <p:nvPr/>
              </p:nvSpPr>
              <p:spPr>
                <a:xfrm>
                  <a:off x="2277194" y="2068783"/>
                  <a:ext cx="1040099" cy="39312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ko-KR" sz="14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altLang="ko-KR" sz="14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ko-KR" sz="1400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𝒑𝒍𝒂𝒔𝒎𝒂</m:t>
                            </m:r>
                          </m:sub>
                        </m:sSub>
                      </m:oMath>
                    </m:oMathPara>
                  </a14:m>
                  <a:endParaRPr lang="ko-KR" altLang="en-US" sz="1500" b="1" dirty="0"/>
                </a:p>
              </p:txBody>
            </p:sp>
          </mc:Choice>
          <mc:Fallback>
            <p:sp>
              <p:nvSpPr>
                <p:cNvPr id="123" name="TextBox 1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77194" y="2068783"/>
                  <a:ext cx="1040099" cy="393122"/>
                </a:xfrm>
                <a:prstGeom prst="rect">
                  <a:avLst/>
                </a:prstGeom>
                <a:blipFill rotWithShape="1">
                  <a:blip r:embed="rId7" cstate="print"/>
                  <a:stretch>
                    <a:fillRect b="-1852"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그룹 83"/>
          <p:cNvGrpSpPr/>
          <p:nvPr/>
        </p:nvGrpSpPr>
        <p:grpSpPr>
          <a:xfrm>
            <a:off x="4211960" y="2162411"/>
            <a:ext cx="4474279" cy="4167617"/>
            <a:chOff x="179512" y="1556792"/>
            <a:chExt cx="5669630" cy="4935732"/>
          </a:xfrm>
        </p:grpSpPr>
        <p:pic>
          <p:nvPicPr>
            <p:cNvPr id="85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556792"/>
              <a:ext cx="2779710" cy="4935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6" name="직사각형 85"/>
            <p:cNvSpPr/>
            <p:nvPr/>
          </p:nvSpPr>
          <p:spPr>
            <a:xfrm>
              <a:off x="2142473" y="3433544"/>
              <a:ext cx="326402" cy="717902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87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1723467"/>
              <a:ext cx="2645294" cy="46023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88" name="직선 연결선 87"/>
            <p:cNvCxnSpPr/>
            <p:nvPr/>
          </p:nvCxnSpPr>
          <p:spPr>
            <a:xfrm flipV="1">
              <a:off x="2134160" y="1916832"/>
              <a:ext cx="1466791" cy="1508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직선 연결선 88"/>
            <p:cNvCxnSpPr/>
            <p:nvPr/>
          </p:nvCxnSpPr>
          <p:spPr>
            <a:xfrm>
              <a:off x="2134160" y="4151446"/>
              <a:ext cx="1466791" cy="17978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TextBox 89"/>
          <p:cNvSpPr txBox="1"/>
          <p:nvPr/>
        </p:nvSpPr>
        <p:spPr>
          <a:xfrm>
            <a:off x="6769201" y="1270501"/>
            <a:ext cx="205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Helvetica" pitchFamily="34" charset="0"/>
                <a:cs typeface="Helvetica" pitchFamily="34" charset="0"/>
              </a:rPr>
              <a:t>S</a:t>
            </a:r>
            <a:r>
              <a:rPr lang="en-US" altLang="ko-KR" dirty="0" smtClean="0">
                <a:latin typeface="Helvetica" pitchFamily="34" charset="0"/>
                <a:cs typeface="Helvetica" pitchFamily="34" charset="0"/>
              </a:rPr>
              <a:t>ynthetic (+noise) image of islands</a:t>
            </a:r>
            <a:endParaRPr lang="ko-KR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4355976" y="1124744"/>
            <a:ext cx="2051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elvetica" pitchFamily="34" charset="0"/>
                <a:cs typeface="Helvetica" pitchFamily="34" charset="0"/>
              </a:rPr>
              <a:t>Stochastic islands</a:t>
            </a:r>
          </a:p>
          <a:p>
            <a:r>
              <a:rPr lang="en-US" altLang="ko-KR" dirty="0">
                <a:latin typeface="Helvetica" pitchFamily="34" charset="0"/>
                <a:cs typeface="Helvetica" pitchFamily="34" charset="0"/>
              </a:rPr>
              <a:t>f</a:t>
            </a:r>
            <a:r>
              <a:rPr lang="en-US" altLang="ko-KR" dirty="0" smtClean="0">
                <a:latin typeface="Helvetica" pitchFamily="34" charset="0"/>
                <a:cs typeface="Helvetica" pitchFamily="34" charset="0"/>
              </a:rPr>
              <a:t>rom n=1 RMP</a:t>
            </a:r>
          </a:p>
          <a:p>
            <a:r>
              <a:rPr lang="en-US" altLang="ko-KR" dirty="0" smtClean="0">
                <a:latin typeface="Helvetica" pitchFamily="34" charset="0"/>
                <a:cs typeface="Helvetica" pitchFamily="34" charset="0"/>
              </a:rPr>
              <a:t>(Vacuum fields)</a:t>
            </a:r>
            <a:endParaRPr lang="ko-KR" altLang="en-US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27" name="Picture 3" descr="C:\Users\prof\Desktop\캡처1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8384" y="2420888"/>
            <a:ext cx="409575" cy="345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/>
          <p:cNvSpPr txBox="1"/>
          <p:nvPr/>
        </p:nvSpPr>
        <p:spPr>
          <a:xfrm>
            <a:off x="323528" y="5157192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ko-KR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Configuration of the n=1 RMP</a:t>
            </a:r>
          </a:p>
          <a:p>
            <a:r>
              <a:rPr lang="en-US" altLang="ko-KR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   in KSTAR </a:t>
            </a:r>
          </a:p>
          <a:p>
            <a:pPr>
              <a:buFont typeface="Wingdings" pitchFamily="2" charset="2"/>
              <a:buChar char="Ø"/>
            </a:pPr>
            <a:r>
              <a:rPr lang="en-US" altLang="ko-KR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Also other configuration  such </a:t>
            </a:r>
          </a:p>
          <a:p>
            <a:r>
              <a:rPr lang="en-US" altLang="ko-KR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   as n=2 (even and odd parity)</a:t>
            </a:r>
            <a:endParaRPr lang="ko-KR" altLang="en-US" dirty="0">
              <a:solidFill>
                <a:srgbClr val="0070C0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912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28839"/>
            <a:ext cx="4177838" cy="226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100392" y="4186485"/>
            <a:ext cx="792088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ko-KR" altLang="en-US" sz="1000" b="1" dirty="0" err="1" smtClean="0">
                <a:solidFill>
                  <a:srgbClr val="0000FF"/>
                </a:solidFill>
                <a:latin typeface="Cambria Math" pitchFamily="18" charset="0"/>
              </a:rPr>
              <a:t>ㅡ</a:t>
            </a:r>
            <a:r>
              <a:rPr lang="ko-KR" altLang="en-US" sz="1000" b="1" dirty="0" smtClean="0">
                <a:solidFill>
                  <a:srgbClr val="0000FF"/>
                </a:solidFill>
                <a:latin typeface="Cambria Math" pitchFamily="18" charset="0"/>
              </a:rPr>
              <a:t> </a:t>
            </a:r>
            <a:r>
              <a:rPr lang="en-US" altLang="ko-KR" sz="1000" dirty="0" smtClean="0">
                <a:solidFill>
                  <a:srgbClr val="0000FF"/>
                </a:solidFill>
                <a:latin typeface="Cambria Math" pitchFamily="18" charset="0"/>
              </a:rPr>
              <a:t>LFS ch.3</a:t>
            </a:r>
          </a:p>
          <a:p>
            <a:r>
              <a:rPr lang="ko-KR" altLang="en-US" sz="1000" b="1" dirty="0" err="1">
                <a:solidFill>
                  <a:srgbClr val="00B050"/>
                </a:solidFill>
                <a:latin typeface="Cambria Math" pitchFamily="18" charset="0"/>
              </a:rPr>
              <a:t>ㅡ</a:t>
            </a:r>
            <a:r>
              <a:rPr lang="ko-KR" altLang="en-US" sz="1000" b="1" dirty="0">
                <a:solidFill>
                  <a:srgbClr val="00B050"/>
                </a:solidFill>
                <a:latin typeface="Cambria Math" pitchFamily="18" charset="0"/>
              </a:rPr>
              <a:t> </a:t>
            </a:r>
            <a:r>
              <a:rPr lang="en-US" altLang="ko-KR" sz="1000" dirty="0">
                <a:solidFill>
                  <a:srgbClr val="00B050"/>
                </a:solidFill>
                <a:latin typeface="Cambria Math" pitchFamily="18" charset="0"/>
              </a:rPr>
              <a:t>LFS </a:t>
            </a:r>
            <a:r>
              <a:rPr lang="en-US" altLang="ko-KR" sz="1000" dirty="0" smtClean="0">
                <a:solidFill>
                  <a:srgbClr val="00B050"/>
                </a:solidFill>
                <a:latin typeface="Cambria Math" pitchFamily="18" charset="0"/>
              </a:rPr>
              <a:t>ch.4</a:t>
            </a:r>
          </a:p>
          <a:p>
            <a:r>
              <a:rPr lang="ko-KR" altLang="en-US" sz="1000" b="1" dirty="0" err="1">
                <a:solidFill>
                  <a:srgbClr val="FF0000"/>
                </a:solidFill>
                <a:latin typeface="Cambria Math" pitchFamily="18" charset="0"/>
              </a:rPr>
              <a:t>ㅡ</a:t>
            </a:r>
            <a:r>
              <a:rPr lang="ko-KR" altLang="en-US" sz="1000" b="1" dirty="0">
                <a:solidFill>
                  <a:srgbClr val="FF0000"/>
                </a:solidFill>
                <a:latin typeface="Cambria Math" pitchFamily="18" charset="0"/>
              </a:rPr>
              <a:t> </a:t>
            </a:r>
            <a:r>
              <a:rPr lang="en-US" altLang="ko-KR" sz="1000" dirty="0">
                <a:solidFill>
                  <a:srgbClr val="FF0000"/>
                </a:solidFill>
                <a:latin typeface="Cambria Math" pitchFamily="18" charset="0"/>
              </a:rPr>
              <a:t>LFS </a:t>
            </a:r>
            <a:r>
              <a:rPr lang="en-US" altLang="ko-KR" sz="1000" dirty="0" smtClean="0">
                <a:solidFill>
                  <a:srgbClr val="FF0000"/>
                </a:solidFill>
                <a:latin typeface="Cambria Math" pitchFamily="18" charset="0"/>
              </a:rPr>
              <a:t>ch.5</a:t>
            </a:r>
          </a:p>
          <a:p>
            <a:r>
              <a:rPr lang="ko-KR" altLang="en-US" sz="1000" b="1" dirty="0" err="1">
                <a:solidFill>
                  <a:schemeClr val="accent5"/>
                </a:solidFill>
                <a:latin typeface="Cambria Math" pitchFamily="18" charset="0"/>
              </a:rPr>
              <a:t>ㅡ</a:t>
            </a:r>
            <a:r>
              <a:rPr lang="ko-KR" altLang="en-US" sz="1000" b="1" dirty="0">
                <a:solidFill>
                  <a:schemeClr val="accent5"/>
                </a:solidFill>
                <a:latin typeface="Cambria Math" pitchFamily="18" charset="0"/>
              </a:rPr>
              <a:t> </a:t>
            </a:r>
            <a:r>
              <a:rPr lang="en-US" altLang="ko-KR" sz="1000" dirty="0">
                <a:solidFill>
                  <a:schemeClr val="accent5"/>
                </a:solidFill>
                <a:latin typeface="Cambria Math" pitchFamily="18" charset="0"/>
              </a:rPr>
              <a:t>LFS </a:t>
            </a:r>
            <a:r>
              <a:rPr lang="en-US" altLang="ko-KR" sz="1000" dirty="0" smtClean="0">
                <a:solidFill>
                  <a:schemeClr val="accent5"/>
                </a:solidFill>
                <a:latin typeface="Cambria Math" pitchFamily="18" charset="0"/>
              </a:rPr>
              <a:t>ch.7</a:t>
            </a:r>
            <a:endParaRPr lang="ko-KR" altLang="en-US" sz="1000" dirty="0">
              <a:solidFill>
                <a:schemeClr val="accent5"/>
              </a:solidFill>
              <a:latin typeface="Cambria Math" pitchFamily="18" charset="0"/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6813773" y="4129335"/>
            <a:ext cx="0" cy="1872208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/>
          <p:cNvCxnSpPr/>
          <p:nvPr/>
        </p:nvCxnSpPr>
        <p:spPr>
          <a:xfrm>
            <a:off x="7596336" y="4129335"/>
            <a:ext cx="0" cy="1872208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148064" y="1268760"/>
            <a:ext cx="3995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altLang="ko-KR" dirty="0" smtClean="0">
                <a:latin typeface="Helvetica" pitchFamily="34" charset="0"/>
                <a:ea typeface="Cambria Math" pitchFamily="18" charset="0"/>
                <a:cs typeface="Helvetica" pitchFamily="34" charset="0"/>
              </a:rPr>
              <a:t>Base H-mode pedestal (n~10 ELM) </a:t>
            </a:r>
            <a:r>
              <a:rPr lang="ko-KR" altLang="en-US" dirty="0" smtClean="0">
                <a:latin typeface="Helvetica" pitchFamily="34" charset="0"/>
                <a:ea typeface="Cambria Math" pitchFamily="18" charset="0"/>
                <a:cs typeface="Helvetica" pitchFamily="34" charset="0"/>
              </a:rPr>
              <a:t>→ </a:t>
            </a:r>
            <a:r>
              <a:rPr lang="en-US" altLang="ko-KR" dirty="0" smtClean="0">
                <a:latin typeface="Helvetica" pitchFamily="34" charset="0"/>
                <a:ea typeface="Cambria Math" pitchFamily="18" charset="0"/>
                <a:cs typeface="Helvetica" pitchFamily="34" charset="0"/>
              </a:rPr>
              <a:t>Steepness of the pedestal (n=5 ELM) </a:t>
            </a:r>
            <a:r>
              <a:rPr lang="ko-KR" altLang="en-US" dirty="0" smtClean="0">
                <a:latin typeface="Helvetica" pitchFamily="34" charset="0"/>
                <a:ea typeface="Cambria Math" pitchFamily="18" charset="0"/>
                <a:cs typeface="Helvetica" pitchFamily="34" charset="0"/>
              </a:rPr>
              <a:t>→ </a:t>
            </a:r>
            <a:r>
              <a:rPr lang="en-US" altLang="ko-KR" dirty="0" smtClean="0">
                <a:latin typeface="Helvetica" pitchFamily="34" charset="0"/>
                <a:ea typeface="Cambria Math" pitchFamily="18" charset="0"/>
                <a:cs typeface="Helvetica" pitchFamily="34" charset="0"/>
              </a:rPr>
              <a:t>Further steepness of  the pedestal (</a:t>
            </a:r>
            <a:r>
              <a:rPr lang="en-US" altLang="ko-KR" dirty="0" smtClean="0">
                <a:solidFill>
                  <a:srgbClr val="FF0000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ELM-free: no room for ELM to gro</a:t>
            </a:r>
            <a:r>
              <a:rPr lang="en-US" altLang="ko-KR" dirty="0" smtClean="0">
                <a:latin typeface="Helvetica" pitchFamily="34" charset="0"/>
                <a:ea typeface="Cambria Math" pitchFamily="18" charset="0"/>
                <a:cs typeface="Helvetica" pitchFamily="34" charset="0"/>
              </a:rPr>
              <a:t>w)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altLang="ko-KR" dirty="0" smtClean="0">
                <a:latin typeface="Helvetica" pitchFamily="34" charset="0"/>
                <a:ea typeface="Cambria Math" pitchFamily="18" charset="0"/>
                <a:cs typeface="Helvetica" pitchFamily="34" charset="0"/>
              </a:rPr>
              <a:t>The observation is consistent w/ the optimum growth rate of the ELMs (from n=10 to n=5)</a:t>
            </a:r>
            <a:endParaRPr lang="ko-KR" altLang="en-US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4" name="그림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042" y="1200506"/>
            <a:ext cx="5234114" cy="5684878"/>
          </a:xfrm>
          <a:prstGeom prst="rect">
            <a:avLst/>
          </a:prstGeom>
        </p:spPr>
      </p:pic>
      <p:sp>
        <p:nvSpPr>
          <p:cNvPr id="12" name="TextBox 1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3568" y="1256589"/>
            <a:ext cx="3456384" cy="323165"/>
          </a:xfrm>
          <a:prstGeom prst="rect">
            <a:avLst/>
          </a:prstGeom>
          <a:blipFill rotWithShape="1">
            <a:blip r:embed="rId4" cstate="print"/>
            <a:stretch>
              <a:fillRect t="-3774" b="-18868"/>
            </a:stretch>
          </a:blipFill>
        </p:spPr>
        <p:txBody>
          <a:bodyPr/>
          <a:lstStyle/>
          <a:p>
            <a:r>
              <a:rPr lang="ko-KR" altLang="en-US">
                <a:noFill/>
                <a:latin typeface="Helvetica" pitchFamily="34" charset="0"/>
                <a:cs typeface="Helvetica" pitchFamily="34" charset="0"/>
              </a:rPr>
              <a:t> 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27584" y="4809926"/>
            <a:ext cx="20162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Helvetica" pitchFamily="34" charset="0"/>
                <a:ea typeface="Cambria Math" pitchFamily="18" charset="0"/>
                <a:cs typeface="Helvetica" pitchFamily="34" charset="0"/>
              </a:rPr>
              <a:t>Temperature profile evolution during RMP</a:t>
            </a:r>
            <a:endParaRPr lang="ko-KR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256584" y="3769295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elvetica" pitchFamily="34" charset="0"/>
                <a:ea typeface="Cambria Math" pitchFamily="18" charset="0"/>
                <a:cs typeface="Helvetica" pitchFamily="34" charset="0"/>
              </a:rPr>
              <a:t>Time history of LFS ECEI raw data</a:t>
            </a:r>
            <a:endParaRPr lang="ko-KR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733652" y="4757662"/>
            <a:ext cx="1718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Filament(pedestal)</a:t>
            </a:r>
            <a:endParaRPr lang="ko-KR" altLang="en-US" sz="1400" dirty="0">
              <a:solidFill>
                <a:srgbClr val="FF0000"/>
              </a:solidFill>
              <a:latin typeface="Cambria Math" pitchFamily="18" charset="0"/>
            </a:endParaRPr>
          </a:p>
        </p:txBody>
      </p:sp>
      <p:cxnSp>
        <p:nvCxnSpPr>
          <p:cNvPr id="27" name="직선 화살표 연결선 26"/>
          <p:cNvCxnSpPr/>
          <p:nvPr/>
        </p:nvCxnSpPr>
        <p:spPr>
          <a:xfrm>
            <a:off x="6182736" y="5015190"/>
            <a:ext cx="216024" cy="28803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3059832" y="4055871"/>
            <a:ext cx="576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Ch.5</a:t>
            </a:r>
            <a:endParaRPr lang="ko-KR" altLang="en-US" sz="1400" dirty="0">
              <a:solidFill>
                <a:srgbClr val="FF0000"/>
              </a:solidFill>
              <a:latin typeface="Cambria Math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63889" y="5785519"/>
            <a:ext cx="576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srgbClr val="00B050"/>
                </a:solidFill>
                <a:latin typeface="Cambria Math" pitchFamily="18" charset="0"/>
                <a:ea typeface="Cambria Math" pitchFamily="18" charset="0"/>
              </a:rPr>
              <a:t>Ch.4</a:t>
            </a:r>
            <a:endParaRPr lang="ko-KR" altLang="en-US" sz="1400" dirty="0">
              <a:solidFill>
                <a:srgbClr val="00B050"/>
              </a:solidFill>
              <a:latin typeface="Cambria Math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129341" y="3717032"/>
            <a:ext cx="576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schemeClr val="accent5"/>
                </a:solidFill>
                <a:latin typeface="Cambria Math" pitchFamily="18" charset="0"/>
                <a:ea typeface="Cambria Math" pitchFamily="18" charset="0"/>
              </a:rPr>
              <a:t>Ch.7</a:t>
            </a:r>
            <a:endParaRPr lang="ko-KR" altLang="en-US" sz="1400" dirty="0">
              <a:solidFill>
                <a:schemeClr val="accent5"/>
              </a:solidFill>
              <a:latin typeface="Cambria Math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94870" y="5876691"/>
            <a:ext cx="576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 smtClean="0">
                <a:solidFill>
                  <a:srgbClr val="0000FF"/>
                </a:solidFill>
                <a:latin typeface="Cambria Math" pitchFamily="18" charset="0"/>
                <a:ea typeface="Cambria Math" pitchFamily="18" charset="0"/>
              </a:rPr>
              <a:t>Ch.3</a:t>
            </a:r>
            <a:endParaRPr lang="ko-KR" altLang="en-US" sz="1400" dirty="0">
              <a:solidFill>
                <a:srgbClr val="0000FF"/>
              </a:solidFill>
              <a:latin typeface="Cambria Math" pitchFamily="18" charset="0"/>
            </a:endParaRPr>
          </a:p>
        </p:txBody>
      </p:sp>
      <p:sp>
        <p:nvSpPr>
          <p:cNvPr id="30" name="오른쪽 화살표 29"/>
          <p:cNvSpPr/>
          <p:nvPr/>
        </p:nvSpPr>
        <p:spPr>
          <a:xfrm rot="19771530">
            <a:off x="7092959" y="5259820"/>
            <a:ext cx="341412" cy="144016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6660232" y="6145559"/>
            <a:ext cx="9985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latin typeface="Helvetica" pitchFamily="34" charset="0"/>
                <a:cs typeface="Helvetica" pitchFamily="34" charset="0"/>
              </a:rPr>
              <a:t>Time [s]</a:t>
            </a:r>
            <a:endParaRPr lang="ko-KR" altLang="en-US" sz="14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2" name="Rectangle 8"/>
          <p:cNvSpPr/>
          <p:nvPr/>
        </p:nvSpPr>
        <p:spPr>
          <a:xfrm>
            <a:off x="1588" y="8889"/>
            <a:ext cx="9144000" cy="6742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Temperature profile evolution during RMP</a:t>
            </a:r>
            <a:endParaRPr lang="ko-KR" altLang="en-US" sz="32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450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/>
          <p:cNvSpPr/>
          <p:nvPr/>
        </p:nvSpPr>
        <p:spPr>
          <a:xfrm>
            <a:off x="0" y="0"/>
            <a:ext cx="9144000" cy="6742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Marginally unstable </a:t>
            </a:r>
            <a:r>
              <a:rPr lang="en-US" altLang="ko-KR" sz="32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n~5,10</a:t>
            </a:r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3200" i="1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modes during RMP</a:t>
            </a:r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endParaRPr lang="ko-KR" altLang="en-US" sz="32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5" y="2780928"/>
            <a:ext cx="6120679" cy="99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" name="그림 6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4221088"/>
            <a:ext cx="1547442" cy="1929003"/>
          </a:xfrm>
          <a:prstGeom prst="rect">
            <a:avLst/>
          </a:prstGeom>
        </p:spPr>
      </p:pic>
      <p:pic>
        <p:nvPicPr>
          <p:cNvPr id="70" name="그림 6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2493" y="4223661"/>
            <a:ext cx="1563263" cy="1955421"/>
          </a:xfrm>
          <a:prstGeom prst="rect">
            <a:avLst/>
          </a:prstGeom>
        </p:spPr>
      </p:pic>
      <p:pic>
        <p:nvPicPr>
          <p:cNvPr id="71" name="그림 7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4272115"/>
            <a:ext cx="1560608" cy="1944101"/>
          </a:xfrm>
          <a:prstGeom prst="rect">
            <a:avLst/>
          </a:prstGeom>
        </p:spPr>
      </p:pic>
      <p:pic>
        <p:nvPicPr>
          <p:cNvPr id="72" name="Picture 9" descr="D:\ECEI\ecei_data\ecei_movie\6123\snapshot\6123_2.477004s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912" t="41395" r="2774" b="18667"/>
          <a:stretch/>
        </p:blipFill>
        <p:spPr bwMode="auto">
          <a:xfrm>
            <a:off x="3808728" y="4931271"/>
            <a:ext cx="378554" cy="125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그림 7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41" r="16695"/>
          <a:stretch/>
        </p:blipFill>
        <p:spPr>
          <a:xfrm>
            <a:off x="1432413" y="4295669"/>
            <a:ext cx="273793" cy="1838616"/>
          </a:xfrm>
          <a:prstGeom prst="rect">
            <a:avLst/>
          </a:prstGeom>
        </p:spPr>
      </p:pic>
      <p:pic>
        <p:nvPicPr>
          <p:cNvPr id="76" name="그림 7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141" r="16695"/>
          <a:stretch/>
        </p:blipFill>
        <p:spPr>
          <a:xfrm>
            <a:off x="3125947" y="4252500"/>
            <a:ext cx="287817" cy="1932793"/>
          </a:xfrm>
          <a:prstGeom prst="rect">
            <a:avLst/>
          </a:prstGeom>
        </p:spPr>
      </p:pic>
      <p:pic>
        <p:nvPicPr>
          <p:cNvPr id="77" name="그림 7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866" r="15829"/>
          <a:stretch/>
        </p:blipFill>
        <p:spPr>
          <a:xfrm>
            <a:off x="5323511" y="4272115"/>
            <a:ext cx="289349" cy="1926430"/>
          </a:xfrm>
          <a:prstGeom prst="rect">
            <a:avLst/>
          </a:prstGeom>
        </p:spPr>
      </p:pic>
      <p:cxnSp>
        <p:nvCxnSpPr>
          <p:cNvPr id="8" name="직선 연결선 7"/>
          <p:cNvCxnSpPr/>
          <p:nvPr/>
        </p:nvCxnSpPr>
        <p:spPr>
          <a:xfrm>
            <a:off x="3857480" y="2774881"/>
            <a:ext cx="0" cy="9272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연결선 81"/>
          <p:cNvCxnSpPr/>
          <p:nvPr/>
        </p:nvCxnSpPr>
        <p:spPr>
          <a:xfrm>
            <a:off x="7186522" y="2802386"/>
            <a:ext cx="0" cy="8641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화살표 연결선 18"/>
          <p:cNvCxnSpPr/>
          <p:nvPr/>
        </p:nvCxnSpPr>
        <p:spPr>
          <a:xfrm>
            <a:off x="4572000" y="3717032"/>
            <a:ext cx="1008112" cy="5040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>
            <a:off x="4344101" y="2540404"/>
            <a:ext cx="0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직선 화살표 연결선 83"/>
          <p:cNvCxnSpPr/>
          <p:nvPr/>
        </p:nvCxnSpPr>
        <p:spPr>
          <a:xfrm>
            <a:off x="7704727" y="2584387"/>
            <a:ext cx="0" cy="2160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344101" y="2526094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ELM crash</a:t>
            </a:r>
            <a:endParaRPr lang="ko-KR" altLang="en-US" sz="120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798595" y="2515753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ELM crash</a:t>
            </a:r>
            <a:endParaRPr lang="ko-KR" altLang="en-US" sz="120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220647" y="786078"/>
            <a:ext cx="37915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ko-KR" b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After crash of the </a:t>
            </a:r>
            <a:r>
              <a:rPr lang="en-US" altLang="ko-KR" b="1" i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n~5</a:t>
            </a:r>
            <a:r>
              <a:rPr lang="en-US" altLang="ko-KR" b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ELM, </a:t>
            </a:r>
            <a:r>
              <a:rPr lang="en-US" altLang="ko-KR" b="1" i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n~10 mode appears.</a:t>
            </a:r>
            <a:r>
              <a:rPr lang="en-US" altLang="ko-KR" b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</a:t>
            </a:r>
            <a:endParaRPr lang="en-US" altLang="ko-KR" b="1" dirty="0">
              <a:solidFill>
                <a:srgbClr val="0070C0"/>
              </a:solidFill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b="1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P</a:t>
            </a:r>
            <a:r>
              <a:rPr lang="en-US" altLang="ko-KR" b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eeling dominated regime </a:t>
            </a:r>
            <a:r>
              <a:rPr lang="en-US" altLang="ko-KR" b="1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(low </a:t>
            </a:r>
            <a:r>
              <a:rPr lang="en-US" altLang="ko-KR" b="1" i="1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n</a:t>
            </a:r>
            <a:r>
              <a:rPr lang="en-US" altLang="ko-KR" b="1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b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) – role of </a:t>
            </a:r>
            <a:r>
              <a:rPr lang="en-US" altLang="ko-KR" b="1" i="1" dirty="0" err="1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J</a:t>
            </a:r>
            <a:r>
              <a:rPr lang="en-US" altLang="ko-KR" b="1" i="1" baseline="-25000" dirty="0" err="1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b</a:t>
            </a:r>
            <a:r>
              <a:rPr lang="en-US" altLang="ko-KR" b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is important for marginally unstable </a:t>
            </a:r>
            <a:r>
              <a:rPr lang="en-US" altLang="ko-KR" b="1" i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n~5</a:t>
            </a:r>
            <a:r>
              <a:rPr lang="en-US" altLang="ko-KR" b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, </a:t>
            </a:r>
            <a:r>
              <a:rPr lang="en-US" altLang="ko-KR" b="1" i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~10</a:t>
            </a:r>
            <a:r>
              <a:rPr lang="en-US" altLang="ko-KR" b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   </a:t>
            </a:r>
          </a:p>
        </p:txBody>
      </p:sp>
      <p:cxnSp>
        <p:nvCxnSpPr>
          <p:cNvPr id="30" name="직선 화살표 연결선 29"/>
          <p:cNvCxnSpPr/>
          <p:nvPr/>
        </p:nvCxnSpPr>
        <p:spPr>
          <a:xfrm flipH="1">
            <a:off x="1541384" y="3690283"/>
            <a:ext cx="2316096" cy="45879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화살표 연결선 30"/>
          <p:cNvCxnSpPr/>
          <p:nvPr/>
        </p:nvCxnSpPr>
        <p:spPr>
          <a:xfrm flipH="1">
            <a:off x="3339794" y="3690283"/>
            <a:ext cx="728150" cy="45879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247073" y="6156012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n~5</a:t>
            </a:r>
            <a:endParaRPr lang="ko-KR" alt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2915816" y="6165304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n~5</a:t>
            </a:r>
            <a:endParaRPr lang="ko-KR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076056" y="616530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n~10</a:t>
            </a:r>
            <a:endParaRPr lang="ko-KR" altLang="en-US" dirty="0"/>
          </a:p>
        </p:txBody>
      </p:sp>
      <p:sp>
        <p:nvSpPr>
          <p:cNvPr id="2" name="TextBox 1"/>
          <p:cNvSpPr txBox="1"/>
          <p:nvPr/>
        </p:nvSpPr>
        <p:spPr>
          <a:xfrm flipV="1">
            <a:off x="2220647" y="2826136"/>
            <a:ext cx="430887" cy="86414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ko-KR" sz="1600" b="1" dirty="0" err="1" smtClean="0">
                <a:latin typeface="Helvetica" pitchFamily="34" charset="0"/>
                <a:cs typeface="Helvetica" pitchFamily="34" charset="0"/>
              </a:rPr>
              <a:t>Te</a:t>
            </a:r>
            <a:r>
              <a:rPr lang="en-US" altLang="ko-KR" sz="1600" b="1" dirty="0" smtClean="0">
                <a:latin typeface="Helvetica" pitchFamily="34" charset="0"/>
                <a:cs typeface="Helvetica" pitchFamily="34" charset="0"/>
              </a:rPr>
              <a:t>(A.U.)</a:t>
            </a:r>
            <a:endParaRPr lang="ko-KR" altLang="en-US" sz="16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5580112" y="2780928"/>
            <a:ext cx="288032" cy="9904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 flipV="1">
            <a:off x="5508104" y="2697923"/>
            <a:ext cx="430887" cy="115352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ko-KR" sz="1600" b="1" dirty="0" smtClean="0">
                <a:latin typeface="Helvetica" pitchFamily="34" charset="0"/>
                <a:cs typeface="Helvetica" pitchFamily="34" charset="0"/>
              </a:rPr>
              <a:t>Freq. (kHz)</a:t>
            </a:r>
            <a:endParaRPr lang="ko-KR" altLang="en-US" sz="16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12160" y="4005064"/>
            <a:ext cx="30468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Frequency change is due to the change in plasma rotation not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toroidal</a:t>
            </a:r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/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poloidal</a:t>
            </a:r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mode number change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sz="1600" b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Rotation </a:t>
            </a:r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changes </a:t>
            </a:r>
            <a:r>
              <a:rPr lang="en-US" altLang="ko-KR" sz="1600" b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from </a:t>
            </a:r>
            <a:r>
              <a:rPr lang="en-US" altLang="ko-KR" sz="1600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</a:t>
            </a:r>
            <a:r>
              <a:rPr lang="en-US" altLang="ko-KR" sz="1600" b="1" baseline="-25000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</a:t>
            </a:r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?</a:t>
            </a:r>
            <a:endParaRPr lang="en-US" altLang="ko-KR" sz="1600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sz="1600" b="1" dirty="0" err="1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</a:t>
            </a:r>
            <a:r>
              <a:rPr lang="en-US" altLang="ko-KR" sz="1600" b="1" baseline="-25000" dirty="0" err="1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</a:t>
            </a:r>
            <a:r>
              <a:rPr lang="en-US" altLang="ko-KR" sz="1600" b="1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from charge </a:t>
            </a:r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imbalance ?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sz="16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Charge imbalance from loss of density (primarily electrons)</a:t>
            </a:r>
            <a:endParaRPr lang="ko-KR" altLang="en-US" sz="1600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41" name="직선 연결선 40"/>
          <p:cNvCxnSpPr/>
          <p:nvPr/>
        </p:nvCxnSpPr>
        <p:spPr>
          <a:xfrm>
            <a:off x="7315172" y="2800411"/>
            <a:ext cx="0" cy="8641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/>
          <p:cNvCxnSpPr/>
          <p:nvPr/>
        </p:nvCxnSpPr>
        <p:spPr>
          <a:xfrm>
            <a:off x="8100392" y="2792752"/>
            <a:ext cx="0" cy="8641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>
            <a:off x="4067944" y="2784781"/>
            <a:ext cx="0" cy="9272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연결선 43"/>
          <p:cNvCxnSpPr/>
          <p:nvPr/>
        </p:nvCxnSpPr>
        <p:spPr>
          <a:xfrm>
            <a:off x="4499992" y="2780928"/>
            <a:ext cx="0" cy="9272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prof\Desktop\캡처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44724"/>
            <a:ext cx="1728192" cy="306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31648" y="674282"/>
            <a:ext cx="15119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Single </a:t>
            </a:r>
            <a:r>
              <a:rPr lang="en-US" altLang="ko-KR" sz="14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n=5</a:t>
            </a:r>
            <a:r>
              <a:rPr lang="en-US" altLang="ko-KR" sz="14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ELM</a:t>
            </a:r>
            <a:endParaRPr lang="ko-KR" altLang="en-US" sz="140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오른쪽 화살표 4"/>
          <p:cNvSpPr/>
          <p:nvPr/>
        </p:nvSpPr>
        <p:spPr>
          <a:xfrm>
            <a:off x="3857480" y="3068960"/>
            <a:ext cx="32980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오른쪽 화살표 37"/>
          <p:cNvSpPr/>
          <p:nvPr/>
        </p:nvSpPr>
        <p:spPr>
          <a:xfrm>
            <a:off x="4499992" y="3068960"/>
            <a:ext cx="32980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타원 38"/>
          <p:cNvSpPr/>
          <p:nvPr/>
        </p:nvSpPr>
        <p:spPr>
          <a:xfrm>
            <a:off x="7158254" y="990650"/>
            <a:ext cx="507578" cy="23331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0" name="Picture 2" descr="D:\back20101222\바탕 화면\캡처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44208" y="811713"/>
            <a:ext cx="2304256" cy="1744024"/>
          </a:xfrm>
          <a:prstGeom prst="rect">
            <a:avLst/>
          </a:prstGeom>
          <a:noFill/>
        </p:spPr>
      </p:pic>
      <p:sp>
        <p:nvSpPr>
          <p:cNvPr id="45" name="타원 44"/>
          <p:cNvSpPr/>
          <p:nvPr/>
        </p:nvSpPr>
        <p:spPr>
          <a:xfrm>
            <a:off x="7292342" y="1484784"/>
            <a:ext cx="843693" cy="341145"/>
          </a:xfrm>
          <a:prstGeom prst="ellipse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6" name="직선 화살표 연결선 45"/>
          <p:cNvCxnSpPr/>
          <p:nvPr/>
        </p:nvCxnSpPr>
        <p:spPr>
          <a:xfrm flipH="1">
            <a:off x="7740352" y="1292065"/>
            <a:ext cx="36363" cy="408743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6128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6318521" y="6356350"/>
            <a:ext cx="2133600" cy="365125"/>
          </a:xfrm>
        </p:spPr>
        <p:txBody>
          <a:bodyPr/>
          <a:lstStyle/>
          <a:p>
            <a:fld id="{31CCF324-29FA-430B-B556-AF7A38672C26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760" y="1186408"/>
            <a:ext cx="3305176" cy="4114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75856" y="5301208"/>
            <a:ext cx="17363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(shot#7328, t=7,.917s)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546744" y="1042392"/>
            <a:ext cx="138852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 b="1">
                <a:solidFill>
                  <a:srgbClr val="0000FF"/>
                </a:solidFill>
              </a:defRPr>
            </a:lvl1pPr>
          </a:lstStyle>
          <a:p>
            <a:r>
              <a:rPr lang="en-US" sz="3200" dirty="0"/>
              <a:t>ELMs*</a:t>
            </a: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4178" y="2605231"/>
            <a:ext cx="1790700" cy="4200525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10534" y="2612851"/>
            <a:ext cx="1819275" cy="4200525"/>
          </a:xfrm>
          <a:prstGeom prst="rect">
            <a:avLst/>
          </a:prstGeom>
        </p:spPr>
      </p:pic>
      <p:sp>
        <p:nvSpPr>
          <p:cNvPr id="19" name="슬라이드 번호 개체 틀 1"/>
          <p:cNvSpPr txBox="1">
            <a:spLocks/>
          </p:cNvSpPr>
          <p:nvPr/>
        </p:nvSpPr>
        <p:spPr>
          <a:xfrm>
            <a:off x="6713585" y="64482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A8B836-A8DF-4A3F-9691-F5142B36594A}" type="slidenum">
              <a:rPr lang="ko-KR" altLang="en-US" smtClean="0"/>
              <a:pPr/>
              <a:t>16</a:t>
            </a:fld>
            <a:endParaRPr lang="ko-KR" altLang="en-US"/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5669677" y="2681835"/>
            <a:ext cx="1197000" cy="3708546"/>
            <a:chOff x="1728" y="2592"/>
            <a:chExt cx="576" cy="1104"/>
          </a:xfrm>
        </p:grpSpPr>
        <p:sp>
          <p:nvSpPr>
            <p:cNvPr id="21" name="Rectangle 59"/>
            <p:cNvSpPr>
              <a:spLocks noChangeArrowheads="1"/>
            </p:cNvSpPr>
            <p:nvPr/>
          </p:nvSpPr>
          <p:spPr bwMode="auto">
            <a:xfrm>
              <a:off x="1728" y="2592"/>
              <a:ext cx="571" cy="1104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>
              <a:off x="1800" y="2592"/>
              <a:ext cx="1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Line 9"/>
            <p:cNvSpPr>
              <a:spLocks noChangeShapeType="1"/>
            </p:cNvSpPr>
            <p:nvPr/>
          </p:nvSpPr>
          <p:spPr bwMode="auto">
            <a:xfrm>
              <a:off x="1871" y="2592"/>
              <a:ext cx="1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Line 10"/>
            <p:cNvSpPr>
              <a:spLocks noChangeShapeType="1"/>
            </p:cNvSpPr>
            <p:nvPr/>
          </p:nvSpPr>
          <p:spPr bwMode="auto">
            <a:xfrm>
              <a:off x="1942" y="2592"/>
              <a:ext cx="2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Line 11"/>
            <p:cNvSpPr>
              <a:spLocks noChangeShapeType="1"/>
            </p:cNvSpPr>
            <p:nvPr/>
          </p:nvSpPr>
          <p:spPr bwMode="auto">
            <a:xfrm>
              <a:off x="2014" y="2592"/>
              <a:ext cx="2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6" name="Line 12"/>
            <p:cNvSpPr>
              <a:spLocks noChangeShapeType="1"/>
            </p:cNvSpPr>
            <p:nvPr/>
          </p:nvSpPr>
          <p:spPr bwMode="auto">
            <a:xfrm>
              <a:off x="2085" y="2592"/>
              <a:ext cx="1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7" name="Line 13"/>
            <p:cNvSpPr>
              <a:spLocks noChangeShapeType="1"/>
            </p:cNvSpPr>
            <p:nvPr/>
          </p:nvSpPr>
          <p:spPr bwMode="auto">
            <a:xfrm>
              <a:off x="2157" y="2592"/>
              <a:ext cx="1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8" name="Line 14"/>
            <p:cNvSpPr>
              <a:spLocks noChangeShapeType="1"/>
            </p:cNvSpPr>
            <p:nvPr/>
          </p:nvSpPr>
          <p:spPr bwMode="auto">
            <a:xfrm>
              <a:off x="2227" y="2592"/>
              <a:ext cx="2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29" name="Line 15"/>
            <p:cNvSpPr>
              <a:spLocks noChangeAspect="1" noChangeShapeType="1"/>
            </p:cNvSpPr>
            <p:nvPr/>
          </p:nvSpPr>
          <p:spPr bwMode="auto">
            <a:xfrm>
              <a:off x="1728" y="264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30" name="Line 16"/>
            <p:cNvSpPr>
              <a:spLocks noChangeAspect="1" noChangeShapeType="1"/>
            </p:cNvSpPr>
            <p:nvPr/>
          </p:nvSpPr>
          <p:spPr bwMode="auto">
            <a:xfrm>
              <a:off x="1728" y="2692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Line 17"/>
            <p:cNvSpPr>
              <a:spLocks noChangeAspect="1" noChangeShapeType="1"/>
            </p:cNvSpPr>
            <p:nvPr/>
          </p:nvSpPr>
          <p:spPr bwMode="auto">
            <a:xfrm>
              <a:off x="1728" y="274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Line 18"/>
            <p:cNvSpPr>
              <a:spLocks noChangeAspect="1" noChangeShapeType="1"/>
            </p:cNvSpPr>
            <p:nvPr/>
          </p:nvSpPr>
          <p:spPr bwMode="auto">
            <a:xfrm>
              <a:off x="1728" y="2792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33" name="Line 19"/>
            <p:cNvSpPr>
              <a:spLocks noChangeAspect="1" noChangeShapeType="1"/>
            </p:cNvSpPr>
            <p:nvPr/>
          </p:nvSpPr>
          <p:spPr bwMode="auto">
            <a:xfrm>
              <a:off x="1728" y="284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34" name="Line 20"/>
            <p:cNvSpPr>
              <a:spLocks noChangeAspect="1" noChangeShapeType="1"/>
            </p:cNvSpPr>
            <p:nvPr/>
          </p:nvSpPr>
          <p:spPr bwMode="auto">
            <a:xfrm>
              <a:off x="1728" y="289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35" name="Line 21"/>
            <p:cNvSpPr>
              <a:spLocks noChangeAspect="1" noChangeShapeType="1"/>
            </p:cNvSpPr>
            <p:nvPr/>
          </p:nvSpPr>
          <p:spPr bwMode="auto">
            <a:xfrm>
              <a:off x="1728" y="294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36" name="Line 22"/>
            <p:cNvSpPr>
              <a:spLocks noChangeAspect="1" noChangeShapeType="1"/>
            </p:cNvSpPr>
            <p:nvPr/>
          </p:nvSpPr>
          <p:spPr bwMode="auto">
            <a:xfrm>
              <a:off x="1728" y="299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37" name="Line 23"/>
            <p:cNvSpPr>
              <a:spLocks noChangeAspect="1" noChangeShapeType="1"/>
            </p:cNvSpPr>
            <p:nvPr/>
          </p:nvSpPr>
          <p:spPr bwMode="auto">
            <a:xfrm>
              <a:off x="1728" y="304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38" name="Line 24"/>
            <p:cNvSpPr>
              <a:spLocks noChangeAspect="1" noChangeShapeType="1"/>
            </p:cNvSpPr>
            <p:nvPr/>
          </p:nvSpPr>
          <p:spPr bwMode="auto">
            <a:xfrm>
              <a:off x="1728" y="309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39" name="Line 25"/>
            <p:cNvSpPr>
              <a:spLocks noChangeAspect="1" noChangeShapeType="1"/>
            </p:cNvSpPr>
            <p:nvPr/>
          </p:nvSpPr>
          <p:spPr bwMode="auto">
            <a:xfrm>
              <a:off x="1728" y="314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40" name="Line 26"/>
            <p:cNvSpPr>
              <a:spLocks noChangeAspect="1" noChangeShapeType="1"/>
            </p:cNvSpPr>
            <p:nvPr/>
          </p:nvSpPr>
          <p:spPr bwMode="auto">
            <a:xfrm>
              <a:off x="1728" y="319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41" name="Line 27"/>
            <p:cNvSpPr>
              <a:spLocks noChangeAspect="1" noChangeShapeType="1"/>
            </p:cNvSpPr>
            <p:nvPr/>
          </p:nvSpPr>
          <p:spPr bwMode="auto">
            <a:xfrm>
              <a:off x="1728" y="324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42" name="Line 28"/>
            <p:cNvSpPr>
              <a:spLocks noChangeAspect="1" noChangeShapeType="1"/>
            </p:cNvSpPr>
            <p:nvPr/>
          </p:nvSpPr>
          <p:spPr bwMode="auto">
            <a:xfrm>
              <a:off x="1728" y="329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43" name="Line 29"/>
            <p:cNvSpPr>
              <a:spLocks noChangeAspect="1" noChangeShapeType="1"/>
            </p:cNvSpPr>
            <p:nvPr/>
          </p:nvSpPr>
          <p:spPr bwMode="auto">
            <a:xfrm>
              <a:off x="1728" y="334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44" name="Line 30"/>
            <p:cNvSpPr>
              <a:spLocks noChangeAspect="1" noChangeShapeType="1"/>
            </p:cNvSpPr>
            <p:nvPr/>
          </p:nvSpPr>
          <p:spPr bwMode="auto">
            <a:xfrm>
              <a:off x="1728" y="339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45" name="Line 31"/>
            <p:cNvSpPr>
              <a:spLocks noChangeAspect="1" noChangeShapeType="1"/>
            </p:cNvSpPr>
            <p:nvPr/>
          </p:nvSpPr>
          <p:spPr bwMode="auto">
            <a:xfrm>
              <a:off x="1728" y="344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46" name="Line 32"/>
            <p:cNvSpPr>
              <a:spLocks noChangeAspect="1" noChangeShapeType="1"/>
            </p:cNvSpPr>
            <p:nvPr/>
          </p:nvSpPr>
          <p:spPr bwMode="auto">
            <a:xfrm>
              <a:off x="1728" y="349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47" name="Line 33"/>
            <p:cNvSpPr>
              <a:spLocks noChangeAspect="1" noChangeShapeType="1"/>
            </p:cNvSpPr>
            <p:nvPr/>
          </p:nvSpPr>
          <p:spPr bwMode="auto">
            <a:xfrm>
              <a:off x="1728" y="354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48" name="Line 34"/>
            <p:cNvSpPr>
              <a:spLocks noChangeAspect="1" noChangeShapeType="1"/>
            </p:cNvSpPr>
            <p:nvPr/>
          </p:nvSpPr>
          <p:spPr bwMode="auto">
            <a:xfrm>
              <a:off x="1733" y="3595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49" name="Line 35"/>
            <p:cNvSpPr>
              <a:spLocks noChangeAspect="1" noChangeShapeType="1"/>
            </p:cNvSpPr>
            <p:nvPr/>
          </p:nvSpPr>
          <p:spPr bwMode="auto">
            <a:xfrm>
              <a:off x="1733" y="3645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7451748" y="2681835"/>
            <a:ext cx="1197000" cy="3708546"/>
            <a:chOff x="1728" y="2592"/>
            <a:chExt cx="576" cy="1104"/>
          </a:xfrm>
        </p:grpSpPr>
        <p:sp>
          <p:nvSpPr>
            <p:cNvPr id="51" name="Rectangle 59"/>
            <p:cNvSpPr>
              <a:spLocks noChangeArrowheads="1"/>
            </p:cNvSpPr>
            <p:nvPr/>
          </p:nvSpPr>
          <p:spPr bwMode="auto">
            <a:xfrm>
              <a:off x="1728" y="2592"/>
              <a:ext cx="571" cy="1104"/>
            </a:xfrm>
            <a:prstGeom prst="rect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2" name="Line 8"/>
            <p:cNvSpPr>
              <a:spLocks noChangeShapeType="1"/>
            </p:cNvSpPr>
            <p:nvPr/>
          </p:nvSpPr>
          <p:spPr bwMode="auto">
            <a:xfrm>
              <a:off x="1800" y="2592"/>
              <a:ext cx="1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3" name="Line 9"/>
            <p:cNvSpPr>
              <a:spLocks noChangeShapeType="1"/>
            </p:cNvSpPr>
            <p:nvPr/>
          </p:nvSpPr>
          <p:spPr bwMode="auto">
            <a:xfrm>
              <a:off x="1871" y="2592"/>
              <a:ext cx="1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4" name="Line 10"/>
            <p:cNvSpPr>
              <a:spLocks noChangeShapeType="1"/>
            </p:cNvSpPr>
            <p:nvPr/>
          </p:nvSpPr>
          <p:spPr bwMode="auto">
            <a:xfrm>
              <a:off x="1942" y="2592"/>
              <a:ext cx="2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5" name="Line 11"/>
            <p:cNvSpPr>
              <a:spLocks noChangeShapeType="1"/>
            </p:cNvSpPr>
            <p:nvPr/>
          </p:nvSpPr>
          <p:spPr bwMode="auto">
            <a:xfrm>
              <a:off x="2014" y="2592"/>
              <a:ext cx="2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6" name="Line 12"/>
            <p:cNvSpPr>
              <a:spLocks noChangeShapeType="1"/>
            </p:cNvSpPr>
            <p:nvPr/>
          </p:nvSpPr>
          <p:spPr bwMode="auto">
            <a:xfrm>
              <a:off x="2085" y="2592"/>
              <a:ext cx="1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7" name="Line 13"/>
            <p:cNvSpPr>
              <a:spLocks noChangeShapeType="1"/>
            </p:cNvSpPr>
            <p:nvPr/>
          </p:nvSpPr>
          <p:spPr bwMode="auto">
            <a:xfrm>
              <a:off x="2157" y="2592"/>
              <a:ext cx="1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8" name="Line 14"/>
            <p:cNvSpPr>
              <a:spLocks noChangeShapeType="1"/>
            </p:cNvSpPr>
            <p:nvPr/>
          </p:nvSpPr>
          <p:spPr bwMode="auto">
            <a:xfrm>
              <a:off x="2227" y="2592"/>
              <a:ext cx="2" cy="1104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59" name="Line 15"/>
            <p:cNvSpPr>
              <a:spLocks noChangeAspect="1" noChangeShapeType="1"/>
            </p:cNvSpPr>
            <p:nvPr/>
          </p:nvSpPr>
          <p:spPr bwMode="auto">
            <a:xfrm>
              <a:off x="1728" y="264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0" name="Line 16"/>
            <p:cNvSpPr>
              <a:spLocks noChangeAspect="1" noChangeShapeType="1"/>
            </p:cNvSpPr>
            <p:nvPr/>
          </p:nvSpPr>
          <p:spPr bwMode="auto">
            <a:xfrm>
              <a:off x="1728" y="2692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1" name="Line 17"/>
            <p:cNvSpPr>
              <a:spLocks noChangeAspect="1" noChangeShapeType="1"/>
            </p:cNvSpPr>
            <p:nvPr/>
          </p:nvSpPr>
          <p:spPr bwMode="auto">
            <a:xfrm>
              <a:off x="1728" y="274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2" name="Line 18"/>
            <p:cNvSpPr>
              <a:spLocks noChangeAspect="1" noChangeShapeType="1"/>
            </p:cNvSpPr>
            <p:nvPr/>
          </p:nvSpPr>
          <p:spPr bwMode="auto">
            <a:xfrm>
              <a:off x="1728" y="2792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3" name="Line 19"/>
            <p:cNvSpPr>
              <a:spLocks noChangeAspect="1" noChangeShapeType="1"/>
            </p:cNvSpPr>
            <p:nvPr/>
          </p:nvSpPr>
          <p:spPr bwMode="auto">
            <a:xfrm>
              <a:off x="1728" y="284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4" name="Line 20"/>
            <p:cNvSpPr>
              <a:spLocks noChangeAspect="1" noChangeShapeType="1"/>
            </p:cNvSpPr>
            <p:nvPr/>
          </p:nvSpPr>
          <p:spPr bwMode="auto">
            <a:xfrm>
              <a:off x="1728" y="289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5" name="Line 21"/>
            <p:cNvSpPr>
              <a:spLocks noChangeAspect="1" noChangeShapeType="1"/>
            </p:cNvSpPr>
            <p:nvPr/>
          </p:nvSpPr>
          <p:spPr bwMode="auto">
            <a:xfrm>
              <a:off x="1728" y="294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6" name="Line 22"/>
            <p:cNvSpPr>
              <a:spLocks noChangeAspect="1" noChangeShapeType="1"/>
            </p:cNvSpPr>
            <p:nvPr/>
          </p:nvSpPr>
          <p:spPr bwMode="auto">
            <a:xfrm>
              <a:off x="1728" y="299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7" name="Line 23"/>
            <p:cNvSpPr>
              <a:spLocks noChangeAspect="1" noChangeShapeType="1"/>
            </p:cNvSpPr>
            <p:nvPr/>
          </p:nvSpPr>
          <p:spPr bwMode="auto">
            <a:xfrm>
              <a:off x="1728" y="304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8" name="Line 24"/>
            <p:cNvSpPr>
              <a:spLocks noChangeAspect="1" noChangeShapeType="1"/>
            </p:cNvSpPr>
            <p:nvPr/>
          </p:nvSpPr>
          <p:spPr bwMode="auto">
            <a:xfrm>
              <a:off x="1728" y="309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69" name="Line 25"/>
            <p:cNvSpPr>
              <a:spLocks noChangeAspect="1" noChangeShapeType="1"/>
            </p:cNvSpPr>
            <p:nvPr/>
          </p:nvSpPr>
          <p:spPr bwMode="auto">
            <a:xfrm>
              <a:off x="1728" y="314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0" name="Line 26"/>
            <p:cNvSpPr>
              <a:spLocks noChangeAspect="1" noChangeShapeType="1"/>
            </p:cNvSpPr>
            <p:nvPr/>
          </p:nvSpPr>
          <p:spPr bwMode="auto">
            <a:xfrm>
              <a:off x="1728" y="319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1" name="Line 27"/>
            <p:cNvSpPr>
              <a:spLocks noChangeAspect="1" noChangeShapeType="1"/>
            </p:cNvSpPr>
            <p:nvPr/>
          </p:nvSpPr>
          <p:spPr bwMode="auto">
            <a:xfrm>
              <a:off x="1728" y="324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2" name="Line 28"/>
            <p:cNvSpPr>
              <a:spLocks noChangeAspect="1" noChangeShapeType="1"/>
            </p:cNvSpPr>
            <p:nvPr/>
          </p:nvSpPr>
          <p:spPr bwMode="auto">
            <a:xfrm>
              <a:off x="1728" y="3293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3" name="Line 29"/>
            <p:cNvSpPr>
              <a:spLocks noChangeAspect="1" noChangeShapeType="1"/>
            </p:cNvSpPr>
            <p:nvPr/>
          </p:nvSpPr>
          <p:spPr bwMode="auto">
            <a:xfrm>
              <a:off x="1728" y="334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4" name="Line 30"/>
            <p:cNvSpPr>
              <a:spLocks noChangeAspect="1" noChangeShapeType="1"/>
            </p:cNvSpPr>
            <p:nvPr/>
          </p:nvSpPr>
          <p:spPr bwMode="auto">
            <a:xfrm>
              <a:off x="1728" y="339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5" name="Line 31"/>
            <p:cNvSpPr>
              <a:spLocks noChangeAspect="1" noChangeShapeType="1"/>
            </p:cNvSpPr>
            <p:nvPr/>
          </p:nvSpPr>
          <p:spPr bwMode="auto">
            <a:xfrm>
              <a:off x="1728" y="344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6" name="Line 32"/>
            <p:cNvSpPr>
              <a:spLocks noChangeAspect="1" noChangeShapeType="1"/>
            </p:cNvSpPr>
            <p:nvPr/>
          </p:nvSpPr>
          <p:spPr bwMode="auto">
            <a:xfrm>
              <a:off x="1728" y="349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7" name="Line 33"/>
            <p:cNvSpPr>
              <a:spLocks noChangeAspect="1" noChangeShapeType="1"/>
            </p:cNvSpPr>
            <p:nvPr/>
          </p:nvSpPr>
          <p:spPr bwMode="auto">
            <a:xfrm>
              <a:off x="1728" y="3544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8" name="Line 34"/>
            <p:cNvSpPr>
              <a:spLocks noChangeAspect="1" noChangeShapeType="1"/>
            </p:cNvSpPr>
            <p:nvPr/>
          </p:nvSpPr>
          <p:spPr bwMode="auto">
            <a:xfrm>
              <a:off x="1733" y="3595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  <p:sp>
          <p:nvSpPr>
            <p:cNvPr id="79" name="Line 35"/>
            <p:cNvSpPr>
              <a:spLocks noChangeAspect="1" noChangeShapeType="1"/>
            </p:cNvSpPr>
            <p:nvPr/>
          </p:nvSpPr>
          <p:spPr bwMode="auto">
            <a:xfrm>
              <a:off x="1733" y="3645"/>
              <a:ext cx="571" cy="0"/>
            </a:xfrm>
            <a:prstGeom prst="line">
              <a:avLst/>
            </a:prstGeom>
            <a:noFill/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>
                <a:solidFill>
                  <a:prstClr val="black"/>
                </a:solidFill>
                <a:latin typeface="+mn-lt"/>
                <a:ea typeface="+mn-ea"/>
              </a:endParaRPr>
            </a:p>
          </p:txBody>
        </p:sp>
      </p:grpSp>
      <p:cxnSp>
        <p:nvCxnSpPr>
          <p:cNvPr id="80" name="직선 연결선 79"/>
          <p:cNvCxnSpPr/>
          <p:nvPr/>
        </p:nvCxnSpPr>
        <p:spPr>
          <a:xfrm>
            <a:off x="6065513" y="4581128"/>
            <a:ext cx="1830954" cy="962737"/>
          </a:xfrm>
          <a:prstGeom prst="line">
            <a:avLst/>
          </a:prstGeom>
          <a:ln w="254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5632029" y="2853510"/>
            <a:ext cx="1252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2</a:t>
            </a:r>
            <a:r>
              <a:rPr lang="en-US" altLang="ko-KR" sz="1400" b="1" baseline="300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nd</a:t>
            </a:r>
            <a:r>
              <a:rPr lang="en-US" altLang="ko-KR" sz="14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ECEI</a:t>
            </a:r>
            <a:endParaRPr lang="ko-KR" altLang="en-US" sz="1400" b="1" dirty="0">
              <a:solidFill>
                <a:schemeClr val="bg1"/>
              </a:solidFill>
              <a:latin typeface="Cambria Math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7404900" y="2852936"/>
            <a:ext cx="1252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1</a:t>
            </a:r>
            <a:r>
              <a:rPr lang="en-US" altLang="ko-KR" sz="1400" b="1" baseline="30000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st</a:t>
            </a:r>
            <a:r>
              <a:rPr lang="en-US" altLang="ko-KR" sz="1400" b="1" dirty="0" smtClean="0">
                <a:solidFill>
                  <a:schemeClr val="bg1"/>
                </a:solidFill>
                <a:latin typeface="Cambria Math" pitchFamily="18" charset="0"/>
                <a:ea typeface="Cambria Math" pitchFamily="18" charset="0"/>
              </a:rPr>
              <a:t> ECEI</a:t>
            </a:r>
            <a:endParaRPr lang="ko-KR" altLang="en-US" sz="1400" b="1" dirty="0">
              <a:solidFill>
                <a:schemeClr val="bg1"/>
              </a:solidFill>
              <a:latin typeface="Cambria Math" pitchFamily="18" charset="0"/>
            </a:endParaRPr>
          </a:p>
        </p:txBody>
      </p:sp>
      <p:pic>
        <p:nvPicPr>
          <p:cNvPr id="8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752"/>
            <a:ext cx="3869777" cy="143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85" name="TextBox 84"/>
              <p:cNvSpPr txBox="1"/>
              <p:nvPr/>
            </p:nvSpPr>
            <p:spPr>
              <a:xfrm>
                <a:off x="683568" y="5229200"/>
                <a:ext cx="4699175" cy="1477328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Courier New" pitchFamily="49" charset="0"/>
                  <a:buChar char="o"/>
                </a:pPr>
                <a14:m>
                  <m:oMath xmlns:m="http://schemas.openxmlformats.org/officeDocument/2006/math">
                    <m:r>
                      <a:rPr lang="en-US" altLang="ko-KR" b="1" i="1" smtClean="0">
                        <a:solidFill>
                          <a:srgbClr val="FF0000"/>
                        </a:solidFill>
                        <a:latin typeface="Cambria Math"/>
                      </a:rPr>
                      <m:t>𝒑𝒊𝒕𝒄𝒉</m:t>
                    </m:r>
                    <m:r>
                      <a:rPr lang="en-US" altLang="ko-KR" b="1" i="1" smtClean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lang="en-US" altLang="ko-KR" b="1" i="1" smtClean="0">
                        <a:solidFill>
                          <a:srgbClr val="FF0000"/>
                        </a:solidFill>
                        <a:latin typeface="Cambria Math"/>
                      </a:rPr>
                      <m:t>𝒂𝒏𝒈𝒍𝒆</m:t>
                    </m:r>
                    <m:r>
                      <a:rPr lang="en-US" altLang="ko-KR" b="1" i="1" smtClean="0">
                        <a:solidFill>
                          <a:srgbClr val="FF0000"/>
                        </a:solidFill>
                        <a:latin typeface="Cambria Math"/>
                      </a:rPr>
                      <m:t> ≈</m:t>
                    </m:r>
                    <m:r>
                      <a:rPr lang="en-US" altLang="ko-KR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𝟔</m:t>
                    </m:r>
                    <m:r>
                      <a:rPr lang="en-US" altLang="ko-KR" b="1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°</m:t>
                    </m:r>
                  </m:oMath>
                </a14:m>
                <a:endParaRPr lang="en-US" altLang="ko-KR" b="1" dirty="0" smtClean="0">
                  <a:solidFill>
                    <a:srgbClr val="FF0000"/>
                  </a:solidFill>
                  <a:ea typeface="Cambria Math"/>
                </a:endParaRPr>
              </a:p>
              <a:p>
                <a:pPr lvl="1"/>
                <a:r>
                  <a:rPr lang="en-US" altLang="ko-KR" b="1" dirty="0" smtClean="0"/>
                  <a:t>A useful constraint for equilibrium reconstruction</a:t>
                </a:r>
                <a:endParaRPr lang="en-US" altLang="ko-KR" b="1" dirty="0"/>
              </a:p>
              <a:p>
                <a:pPr marL="285750" indent="-285750">
                  <a:buFont typeface="Courier New" pitchFamily="49" charset="0"/>
                  <a:buChar char="o"/>
                </a:pPr>
                <a:r>
                  <a:rPr lang="en-US" altLang="ko-KR" b="1" dirty="0" smtClean="0">
                    <a:solidFill>
                      <a:srgbClr val="FF0000"/>
                    </a:solidFill>
                    <a:sym typeface="Wingdings" pitchFamily="2" charset="2"/>
                  </a:rPr>
                  <a:t>Toroidal asymmetry</a:t>
                </a:r>
                <a:r>
                  <a:rPr lang="en-US" altLang="ko-KR" b="1" dirty="0" smtClean="0">
                    <a:sym typeface="Wingdings" pitchFamily="2" charset="2"/>
                  </a:rPr>
                  <a:t> of ELM dynamics under investigation.</a:t>
                </a:r>
                <a:endParaRPr lang="en-US" altLang="ko-KR" b="1" dirty="0" smtClean="0"/>
              </a:p>
            </p:txBody>
          </p:sp>
        </mc:Choice>
        <mc:Fallback>
          <p:sp>
            <p:nvSpPr>
              <p:cNvPr id="85" name="TextBox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229200"/>
                <a:ext cx="4699175" cy="1477328"/>
              </a:xfrm>
              <a:prstGeom prst="rect">
                <a:avLst/>
              </a:prstGeom>
              <a:blipFill rotWithShape="1">
                <a:blip r:embed="rId6" cstate="print"/>
                <a:stretch>
                  <a:fillRect l="-778" r="-389" b="-5785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그룹 88"/>
          <p:cNvGrpSpPr>
            <a:grpSpLocks noChangeAspect="1"/>
          </p:cNvGrpSpPr>
          <p:nvPr/>
        </p:nvGrpSpPr>
        <p:grpSpPr>
          <a:xfrm>
            <a:off x="7771429" y="5433798"/>
            <a:ext cx="245913" cy="245913"/>
            <a:chOff x="4566573" y="3362164"/>
            <a:chExt cx="360040" cy="360040"/>
          </a:xfrm>
        </p:grpSpPr>
        <p:cxnSp>
          <p:nvCxnSpPr>
            <p:cNvPr id="87" name="직선 연결선 86"/>
            <p:cNvCxnSpPr/>
            <p:nvPr/>
          </p:nvCxnSpPr>
          <p:spPr>
            <a:xfrm rot="2700000">
              <a:off x="4572000" y="3542184"/>
              <a:ext cx="360040" cy="0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연결선 87"/>
            <p:cNvCxnSpPr/>
            <p:nvPr/>
          </p:nvCxnSpPr>
          <p:spPr>
            <a:xfrm rot="-2700000">
              <a:off x="4566573" y="3542439"/>
              <a:ext cx="360040" cy="0"/>
            </a:xfrm>
            <a:prstGeom prst="line">
              <a:avLst/>
            </a:prstGeom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그룹 89"/>
          <p:cNvGrpSpPr>
            <a:grpSpLocks noChangeAspect="1"/>
          </p:cNvGrpSpPr>
          <p:nvPr/>
        </p:nvGrpSpPr>
        <p:grpSpPr>
          <a:xfrm>
            <a:off x="5963616" y="4479231"/>
            <a:ext cx="245913" cy="245913"/>
            <a:chOff x="4566573" y="3362164"/>
            <a:chExt cx="360040" cy="360040"/>
          </a:xfrm>
        </p:grpSpPr>
        <p:cxnSp>
          <p:nvCxnSpPr>
            <p:cNvPr id="91" name="직선 연결선 90"/>
            <p:cNvCxnSpPr/>
            <p:nvPr/>
          </p:nvCxnSpPr>
          <p:spPr>
            <a:xfrm rot="2700000">
              <a:off x="4572000" y="3542184"/>
              <a:ext cx="36004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직선 연결선 91"/>
            <p:cNvCxnSpPr/>
            <p:nvPr/>
          </p:nvCxnSpPr>
          <p:spPr>
            <a:xfrm rot="-2700000">
              <a:off x="4566573" y="3542439"/>
              <a:ext cx="36004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TextBox 92"/>
          <p:cNvSpPr txBox="1"/>
          <p:nvPr/>
        </p:nvSpPr>
        <p:spPr>
          <a:xfrm>
            <a:off x="680027" y="1545286"/>
            <a:ext cx="1849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 A SIMULATION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6" name="Rectangle 8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3D measurement of the n=10 ELM</a:t>
            </a:r>
            <a:endParaRPr lang="ko-KR" altLang="en-US" sz="32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6" name="TextBox 9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906412" y="2989332"/>
            <a:ext cx="455317" cy="2575223"/>
          </a:xfrm>
          <a:prstGeom prst="rect">
            <a:avLst/>
          </a:prstGeom>
          <a:blipFill rotWithShape="1">
            <a:blip r:embed="rId7" cstate="print"/>
            <a:stretch>
              <a:fillRect/>
            </a:stretch>
          </a:blipFill>
        </p:spPr>
        <p:txBody>
          <a:bodyPr/>
          <a:lstStyle/>
          <a:p>
            <a:r>
              <a:rPr lang="ko-KR" altLang="en-US">
                <a:noFill/>
              </a:rPr>
              <a:t> </a:t>
            </a:r>
          </a:p>
        </p:txBody>
      </p:sp>
      <p:sp>
        <p:nvSpPr>
          <p:cNvPr id="97" name="자유형 96"/>
          <p:cNvSpPr/>
          <p:nvPr/>
        </p:nvSpPr>
        <p:spPr>
          <a:xfrm>
            <a:off x="8301738" y="3304941"/>
            <a:ext cx="86686" cy="2199085"/>
          </a:xfrm>
          <a:custGeom>
            <a:avLst/>
            <a:gdLst>
              <a:gd name="connsiteX0" fmla="*/ 0 w 80907"/>
              <a:gd name="connsiteY0" fmla="*/ 0 h 2052918"/>
              <a:gd name="connsiteX1" fmla="*/ 53789 w 80907"/>
              <a:gd name="connsiteY1" fmla="*/ 510989 h 2052918"/>
              <a:gd name="connsiteX2" fmla="*/ 80683 w 80907"/>
              <a:gd name="connsiteY2" fmla="*/ 1048871 h 2052918"/>
              <a:gd name="connsiteX3" fmla="*/ 62753 w 80907"/>
              <a:gd name="connsiteY3" fmla="*/ 1532965 h 2052918"/>
              <a:gd name="connsiteX4" fmla="*/ 0 w 80907"/>
              <a:gd name="connsiteY4" fmla="*/ 2052918 h 205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907" h="2052918">
                <a:moveTo>
                  <a:pt x="0" y="0"/>
                </a:moveTo>
                <a:cubicBezTo>
                  <a:pt x="20171" y="168088"/>
                  <a:pt x="40342" y="336177"/>
                  <a:pt x="53789" y="510989"/>
                </a:cubicBezTo>
                <a:cubicBezTo>
                  <a:pt x="67236" y="685801"/>
                  <a:pt x="79189" y="878542"/>
                  <a:pt x="80683" y="1048871"/>
                </a:cubicBezTo>
                <a:cubicBezTo>
                  <a:pt x="82177" y="1219200"/>
                  <a:pt x="76200" y="1365624"/>
                  <a:pt x="62753" y="1532965"/>
                </a:cubicBezTo>
                <a:cubicBezTo>
                  <a:pt x="49306" y="1700306"/>
                  <a:pt x="24653" y="1876612"/>
                  <a:pt x="0" y="2052918"/>
                </a:cubicBezTo>
              </a:path>
            </a:pathLst>
          </a:custGeom>
          <a:noFill/>
          <a:ln w="50800">
            <a:solidFill>
              <a:schemeClr val="bg1"/>
            </a:solidFill>
            <a:headEnd type="none" w="sm" len="sm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8" name="TextBox 97"/>
          <p:cNvSpPr txBox="1"/>
          <p:nvPr/>
        </p:nvSpPr>
        <p:spPr>
          <a:xfrm>
            <a:off x="2411760" y="692696"/>
            <a:ext cx="486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Apparent rotation direction of the 2012 ELM</a:t>
            </a:r>
          </a:p>
          <a:p>
            <a:r>
              <a:rPr lang="en-US" altLang="ko-KR" dirty="0" smtClean="0"/>
              <a:t>is opposite to that of the 2010 &amp; 2011 ELM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2428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Modulation and </a:t>
            </a:r>
            <a:r>
              <a:rPr lang="en-US" altLang="ko-KR" sz="3200" u="sng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toroidal</a:t>
            </a:r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asymmetry of the ELMs </a:t>
            </a:r>
            <a:endParaRPr lang="ko-KR" altLang="en-US" sz="32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" name="3D_small_ELMs_mode_structure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cxnSp>
        <p:nvCxnSpPr>
          <p:cNvPr id="4" name="직선 연결선 3"/>
          <p:cNvCxnSpPr/>
          <p:nvPr/>
        </p:nvCxnSpPr>
        <p:spPr>
          <a:xfrm>
            <a:off x="2875707" y="3501008"/>
            <a:ext cx="3240360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>
          <a:xfrm>
            <a:off x="2911144" y="4384662"/>
            <a:ext cx="3240360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2847346" y="3068960"/>
            <a:ext cx="3240360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/>
        </p:nvCxnSpPr>
        <p:spPr>
          <a:xfrm>
            <a:off x="2900511" y="3938076"/>
            <a:ext cx="3240360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824284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324-29FA-430B-B556-AF7A38672C26}" type="slidenum">
              <a:rPr lang="ko-KR" altLang="en-US" smtClean="0"/>
              <a:pPr/>
              <a:t>18</a:t>
            </a:fld>
            <a:endParaRPr lang="ko-KR" altLang="en-US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1497585"/>
            <a:ext cx="3429001" cy="40671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33274" y="5600273"/>
            <a:ext cx="153279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(shot#7131, t=3.7s)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670683" y="993529"/>
            <a:ext cx="2652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800"/>
            </a:lvl1pPr>
          </a:lstStyle>
          <a:p>
            <a:r>
              <a:rPr lang="en-US" sz="2400" b="1" dirty="0">
                <a:solidFill>
                  <a:srgbClr val="0000FF"/>
                </a:solidFill>
              </a:rPr>
              <a:t>m/n=2/1 </a:t>
            </a:r>
            <a:r>
              <a:rPr lang="en-US" sz="2400" b="1" dirty="0" smtClean="0">
                <a:solidFill>
                  <a:srgbClr val="0000FF"/>
                </a:solidFill>
              </a:rPr>
              <a:t>tearing</a:t>
            </a:r>
            <a:endParaRPr lang="en-US" sz="2400" b="1" dirty="0">
              <a:solidFill>
                <a:srgbClr val="0000FF"/>
              </a:solidFill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209" y="1600624"/>
            <a:ext cx="4056888" cy="49789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84785" y="961564"/>
            <a:ext cx="3731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2400" b="1">
                <a:solidFill>
                  <a:srgbClr val="0000FF"/>
                </a:solidFill>
              </a:defRPr>
            </a:lvl1pPr>
          </a:lstStyle>
          <a:p>
            <a:r>
              <a:rPr lang="en-US" dirty="0"/>
              <a:t>Internal kink (sawtooth)</a:t>
            </a:r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33021"/>
            <a:ext cx="1744343" cy="793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907635" y="5237406"/>
            <a:ext cx="170271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(shot#7446, t=2.873s)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7020272" y="1412776"/>
            <a:ext cx="1849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 A SIMULATION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31640" y="1412776"/>
            <a:ext cx="1849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NOT A SIMULATION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6" name="Rectangle 8"/>
          <p:cNvSpPr/>
          <p:nvPr/>
        </p:nvSpPr>
        <p:spPr>
          <a:xfrm>
            <a:off x="0" y="0"/>
            <a:ext cx="9144000" cy="76470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3D measurement of other instabilities in progress</a:t>
            </a:r>
            <a:endParaRPr lang="ko-KR" altLang="en-US" sz="32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686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/>
          <p:nvPr/>
        </p:nvSpPr>
        <p:spPr>
          <a:xfrm>
            <a:off x="1588" y="8889"/>
            <a:ext cx="9144000" cy="6742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Summary of “Seeing </a:t>
            </a:r>
            <a:r>
              <a:rPr lang="en-US" altLang="ko-KR" sz="3200" u="sng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is </a:t>
            </a:r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believing”</a:t>
            </a:r>
            <a:endParaRPr lang="en-US" altLang="ko-KR" sz="32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07504" y="764704"/>
            <a:ext cx="8964488" cy="576064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Wingdings" pitchFamily="2" charset="2"/>
              <a:buChar char="Ø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Wingdings" pitchFamily="2" charset="2"/>
              <a:buChar char="ü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4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Visualization is a powerful tool for complex physics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00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More than a </a:t>
            </a:r>
            <a:r>
              <a:rPr lang="en-US" altLang="ko-KR" sz="20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decade of work on real time ECEI in various </a:t>
            </a:r>
            <a:r>
              <a:rPr lang="en-US" altLang="ko-KR" sz="2000" dirty="0" err="1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toroidal</a:t>
            </a:r>
            <a:r>
              <a:rPr lang="en-US" altLang="ko-KR" sz="20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devices (TEXTOR, AUG, DIII-D, KSTAR, EAST, </a:t>
            </a:r>
            <a:r>
              <a:rPr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Tore-Supra, SST)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4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Verification and validation of MHD physics in KSTAR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0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Observed ELMs are </a:t>
            </a:r>
            <a:r>
              <a:rPr lang="en-US" altLang="ko-KR" sz="2000" u="sng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verified</a:t>
            </a:r>
            <a:r>
              <a:rPr lang="en-US" altLang="ko-KR" sz="20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by synthetic images</a:t>
            </a:r>
          </a:p>
          <a:p>
            <a:pPr lvl="2">
              <a:spcBef>
                <a:spcPts val="0"/>
              </a:spcBef>
            </a:pPr>
            <a:r>
              <a:rPr lang="en-US" altLang="ko-KR" sz="2000" dirty="0" err="1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Poloidal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mode number is a sensitive to the local </a:t>
            </a:r>
            <a:r>
              <a:rPr lang="en-US" altLang="ko-KR" sz="20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q 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value for a fixed</a:t>
            </a:r>
            <a:r>
              <a:rPr lang="en-US" altLang="ko-KR" sz="20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n 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number [</a:t>
            </a:r>
            <a:r>
              <a:rPr lang="en-US" altLang="ko-KR" sz="20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m=</a:t>
            </a:r>
            <a:r>
              <a:rPr lang="en-US" altLang="ko-KR" sz="2000" i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nq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]: </a:t>
            </a:r>
            <a:r>
              <a:rPr lang="en-US" altLang="ko-KR" sz="20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P’ 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is for growth rates - radial thickness.</a:t>
            </a:r>
          </a:p>
          <a:p>
            <a:pPr lvl="2">
              <a:spcBef>
                <a:spcPts val="0"/>
              </a:spcBef>
            </a:pP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Instrumental and emissivity broadenings must be considered !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Responses to the external perturbations used for </a:t>
            </a:r>
            <a:r>
              <a:rPr lang="en-US" altLang="ko-KR" sz="20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validation of ELM physics</a:t>
            </a:r>
          </a:p>
          <a:p>
            <a:pPr lvl="2">
              <a:spcBef>
                <a:spcPts val="0"/>
              </a:spcBef>
            </a:pP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RMP(</a:t>
            </a:r>
            <a:r>
              <a:rPr lang="en-US" altLang="ko-KR" sz="20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n=1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) changes the unstable </a:t>
            </a:r>
            <a:r>
              <a:rPr lang="en-US" altLang="ko-KR" sz="20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n~10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ELM into marginally unstable </a:t>
            </a:r>
            <a:r>
              <a:rPr lang="en-US" altLang="ko-KR" sz="2000" i="1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n~ 5,10</a:t>
            </a: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 ELMs and then stabilize (?) all. </a:t>
            </a:r>
          </a:p>
          <a:p>
            <a:pPr lvl="2">
              <a:spcBef>
                <a:spcPts val="0"/>
              </a:spcBef>
            </a:pPr>
            <a:r>
              <a:rPr lang="en-US" altLang="ko-KR" sz="20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No clear signature of stochastic magnetic islands from RMP</a:t>
            </a:r>
          </a:p>
          <a:p>
            <a:pPr lvl="2">
              <a:spcBef>
                <a:spcPts val="0"/>
              </a:spcBef>
            </a:pPr>
            <a:r>
              <a:rPr lang="en-US" altLang="ko-KR" sz="2000" dirty="0" smtClean="0">
                <a:solidFill>
                  <a:srgbClr val="002060"/>
                </a:solidFill>
                <a:latin typeface="Helvetica" pitchFamily="34" charset="0"/>
                <a:cs typeface="Helvetica" pitchFamily="34" charset="0"/>
              </a:rPr>
              <a:t>Mode number changes are qualitatively consistent with the peeling/ballooning mode model  (</a:t>
            </a:r>
            <a:r>
              <a:rPr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in </a:t>
            </a:r>
            <a:r>
              <a:rPr lang="en-US" altLang="ko-KR" sz="2000" b="1" i="1" u="sng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J</a:t>
            </a:r>
            <a:r>
              <a:rPr lang="en-US" altLang="ko-KR" sz="2000" b="1" i="1" u="sng" baseline="-25000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b</a:t>
            </a:r>
            <a:r>
              <a:rPr lang="en-US" altLang="ko-KR" sz="20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and P’ space)</a:t>
            </a:r>
            <a:endParaRPr lang="en-US" altLang="ko-KR" sz="2000" dirty="0" smtClean="0">
              <a:solidFill>
                <a:srgbClr val="002060"/>
              </a:solidFill>
              <a:latin typeface="Helvetica" pitchFamily="34" charset="0"/>
              <a:cs typeface="Helvetica" pitchFamily="34" charset="0"/>
            </a:endParaRPr>
          </a:p>
          <a:p>
            <a:pPr lvl="2">
              <a:spcBef>
                <a:spcPts val="0"/>
              </a:spcBef>
            </a:pPr>
            <a:r>
              <a:rPr lang="en-US" altLang="ko-KR" sz="20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Further study of the role of </a:t>
            </a:r>
            <a:r>
              <a:rPr lang="en-US" altLang="ko-KR" sz="2000" b="1" i="1" u="sng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J</a:t>
            </a:r>
            <a:r>
              <a:rPr lang="en-US" altLang="ko-KR" sz="2000" b="1" i="1" u="sng" baseline="-25000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b</a:t>
            </a:r>
            <a:r>
              <a:rPr lang="en-US" altLang="ko-KR" sz="2000" b="1" i="1" u="sng" baseline="-25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20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in high/low </a:t>
            </a:r>
            <a:r>
              <a:rPr lang="en-US" altLang="ko-KR" sz="2000" u="sng" dirty="0" smtClean="0">
                <a:solidFill>
                  <a:srgbClr val="FF0000"/>
                </a:solidFill>
                <a:latin typeface="Symbol" pitchFamily="18" charset="2"/>
                <a:cs typeface="Helvetica" pitchFamily="34" charset="0"/>
              </a:rPr>
              <a:t>n</a:t>
            </a:r>
            <a:r>
              <a:rPr lang="en-US" altLang="ko-KR" sz="20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* plasma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</a:pPr>
            <a:r>
              <a:rPr lang="en-US" altLang="ko-KR" sz="24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New progress toward 3D imaging and </a:t>
            </a:r>
            <a:r>
              <a:rPr lang="en-US" altLang="ko-KR" sz="24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2D turbulence </a:t>
            </a:r>
            <a:r>
              <a:rPr lang="en-US" altLang="ko-KR" sz="24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(2012 KSTAR campaign) ! </a:t>
            </a:r>
          </a:p>
          <a:p>
            <a:pPr>
              <a:spcBef>
                <a:spcPts val="0"/>
              </a:spcBef>
              <a:buNone/>
            </a:pPr>
            <a:endParaRPr lang="en-US" altLang="ko-KR" sz="2400" dirty="0" smtClean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944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4000" cy="76470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20473"/>
            <a:ext cx="8229600" cy="634082"/>
          </a:xfrm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ko-KR" sz="3600" u="sng" dirty="0">
                <a:solidFill>
                  <a:srgbClr val="FF0000"/>
                </a:solidFill>
                <a:latin typeface="Helvetica" pitchFamily="34" charset="0"/>
                <a:ea typeface="굴림" charset="-127"/>
                <a:cs typeface="Helvetica" pitchFamily="34" charset="0"/>
              </a:rPr>
              <a:t>Outline</a:t>
            </a:r>
            <a:endParaRPr lang="ko-KR" altLang="en-US" sz="3600" u="sng" dirty="0">
              <a:solidFill>
                <a:srgbClr val="FF0000"/>
              </a:solidFill>
              <a:latin typeface="Helvetica" pitchFamily="34" charset="0"/>
              <a:ea typeface="굴림" charset="-127"/>
              <a:cs typeface="Helvetic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5472608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n-US" altLang="ko-KR" sz="26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2D/3D ECEI system for visualization</a:t>
            </a:r>
          </a:p>
          <a:p>
            <a:pPr lvl="1">
              <a:spcBef>
                <a:spcPts val="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n-US" altLang="ko-KR" sz="22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Improvement</a:t>
            </a:r>
            <a:r>
              <a:rPr lang="ko-KR" altLang="en-US" sz="22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22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of the predictive capability of complex dynamics of MHDs, Waves and Turbulence</a:t>
            </a:r>
          </a:p>
          <a:p>
            <a:pPr marL="342900" lvl="1" indent="-342900">
              <a:spcBef>
                <a:spcPts val="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n-US" altLang="ko-KR" sz="26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Verification/validation </a:t>
            </a:r>
            <a:r>
              <a:rPr lang="en-US" altLang="ko-KR" sz="260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of </a:t>
            </a:r>
            <a:r>
              <a:rPr lang="en-US" altLang="ko-KR" sz="26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the ELMs </a:t>
            </a:r>
            <a:r>
              <a:rPr lang="en-US" altLang="ko-KR" sz="260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in </a:t>
            </a:r>
            <a:r>
              <a:rPr lang="en-US" altLang="ko-KR" sz="26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KSTAR</a:t>
            </a:r>
          </a:p>
          <a:p>
            <a:pPr marL="742950" lvl="2" indent="-342900">
              <a:spcBef>
                <a:spcPts val="0"/>
              </a:spcBef>
              <a:spcAft>
                <a:spcPts val="1500"/>
              </a:spcAft>
            </a:pPr>
            <a:r>
              <a:rPr lang="en-US" altLang="ko-KR" sz="22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Validation: synthetic image of the ELMs via BOUT++ simulation</a:t>
            </a:r>
          </a:p>
          <a:p>
            <a:pPr marL="742950" lvl="2" indent="-342900">
              <a:spcBef>
                <a:spcPts val="0"/>
              </a:spcBef>
              <a:spcAft>
                <a:spcPts val="1500"/>
              </a:spcAft>
            </a:pPr>
            <a:r>
              <a:rPr lang="en-US" altLang="ko-KR" sz="22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Verification: ELM dynamics/responses to the external perturbations (e.g. MP and SMBI)</a:t>
            </a:r>
          </a:p>
          <a:p>
            <a:pPr marL="742950" lvl="2" indent="-342900">
              <a:spcBef>
                <a:spcPts val="0"/>
              </a:spcBef>
              <a:spcAft>
                <a:spcPts val="1500"/>
              </a:spcAft>
            </a:pPr>
            <a:r>
              <a:rPr lang="en-US" altLang="ko-KR" sz="22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Fundamental of the role of magnetic perturbation ?</a:t>
            </a:r>
          </a:p>
          <a:p>
            <a:pPr>
              <a:spcBef>
                <a:spcPts val="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n-US" altLang="ko-KR" sz="26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The beginning of 3D imaging in KSTAR</a:t>
            </a:r>
          </a:p>
          <a:p>
            <a:pPr lvl="1">
              <a:spcBef>
                <a:spcPts val="0"/>
              </a:spcBef>
              <a:spcAft>
                <a:spcPts val="1500"/>
              </a:spcAft>
              <a:buFont typeface="Wingdings" pitchFamily="2" charset="2"/>
              <a:buChar char="§"/>
            </a:pPr>
            <a:r>
              <a:rPr lang="en-US" altLang="ko-KR" sz="2200" dirty="0" err="1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Sawtooth</a:t>
            </a:r>
            <a:r>
              <a:rPr lang="en-US" altLang="ko-KR" sz="22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, Tearing mode, and ELMs, etc.</a:t>
            </a:r>
          </a:p>
        </p:txBody>
      </p:sp>
    </p:spTree>
    <p:extLst>
      <p:ext uri="{BB962C8B-B14F-4D97-AF65-F5344CB8AC3E}">
        <p14:creationId xmlns:p14="http://schemas.microsoft.com/office/powerpoint/2010/main" xmlns="" val="75606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7504" y="2088098"/>
            <a:ext cx="8742026" cy="4693920"/>
            <a:chOff x="320548" y="877362"/>
            <a:chExt cx="8742026" cy="469392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151" y="877362"/>
              <a:ext cx="8120063" cy="4693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직사각형 6"/>
            <p:cNvSpPr/>
            <p:nvPr/>
          </p:nvSpPr>
          <p:spPr>
            <a:xfrm>
              <a:off x="512269" y="1671231"/>
              <a:ext cx="785818" cy="46020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 smtClean="0">
                  <a:solidFill>
                    <a:prstClr val="black"/>
                  </a:solidFill>
                  <a:latin typeface="Helvetica" pitchFamily="34" charset="0"/>
                  <a:cs typeface="Helvetica" pitchFamily="34" charset="0"/>
                </a:rPr>
                <a:t>Univ. of York, UK</a:t>
              </a:r>
              <a:endParaRPr lang="ko-KR" altLang="en-US" sz="1200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1763688" y="1773251"/>
              <a:ext cx="928694" cy="41837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 smtClean="0">
                  <a:solidFill>
                    <a:prstClr val="black"/>
                  </a:solidFill>
                  <a:latin typeface="Helvetica" pitchFamily="34" charset="0"/>
                  <a:cs typeface="Helvetica" pitchFamily="34" charset="0"/>
                </a:rPr>
                <a:t>AUG </a:t>
              </a:r>
              <a:r>
                <a:rPr lang="en-US" altLang="ko-KR" sz="1200" dirty="0">
                  <a:solidFill>
                    <a:prstClr val="black"/>
                  </a:solidFill>
                  <a:latin typeface="Helvetica" pitchFamily="34" charset="0"/>
                  <a:cs typeface="Helvetica" pitchFamily="34" charset="0"/>
                </a:rPr>
                <a:t>Germany</a:t>
              </a:r>
              <a:endParaRPr lang="ko-KR" altLang="en-US" sz="1200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3203848" y="2508576"/>
              <a:ext cx="928694" cy="285752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>
                  <a:solidFill>
                    <a:prstClr val="black"/>
                  </a:solidFill>
                  <a:latin typeface="Helvetica" pitchFamily="34" charset="0"/>
                  <a:cs typeface="Helvetica" pitchFamily="34" charset="0"/>
                </a:rPr>
                <a:t>IPP, China</a:t>
              </a:r>
              <a:endParaRPr lang="ko-KR" altLang="en-US" sz="1200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907342" y="2938344"/>
              <a:ext cx="1328954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dirty="0">
                  <a:solidFill>
                    <a:prstClr val="black"/>
                  </a:solidFill>
                  <a:latin typeface="Helvetica" pitchFamily="34" charset="0"/>
                  <a:cs typeface="Helvetica" pitchFamily="34" charset="0"/>
                </a:rPr>
                <a:t>General </a:t>
              </a:r>
              <a:r>
                <a:rPr lang="en-US" altLang="ko-KR" sz="1200" dirty="0" smtClean="0">
                  <a:solidFill>
                    <a:prstClr val="black"/>
                  </a:solidFill>
                  <a:latin typeface="Helvetica" pitchFamily="34" charset="0"/>
                  <a:cs typeface="Helvetica" pitchFamily="34" charset="0"/>
                </a:rPr>
                <a:t>Atomics</a:t>
              </a:r>
            </a:p>
            <a:p>
              <a:pPr algn="ctr"/>
              <a:r>
                <a:rPr lang="en-US" altLang="ko-KR" sz="1200" dirty="0" smtClean="0">
                  <a:solidFill>
                    <a:prstClr val="black"/>
                  </a:solidFill>
                  <a:latin typeface="Helvetica" pitchFamily="34" charset="0"/>
                  <a:cs typeface="Helvetica" pitchFamily="34" charset="0"/>
                </a:rPr>
                <a:t>Univ. Colorado</a:t>
              </a:r>
            </a:p>
            <a:p>
              <a:pPr algn="ctr"/>
              <a:r>
                <a:rPr lang="en-US" altLang="ko-KR" sz="1200" dirty="0" smtClean="0">
                  <a:solidFill>
                    <a:prstClr val="black"/>
                  </a:solidFill>
                  <a:latin typeface="Helvetica" pitchFamily="34" charset="0"/>
                  <a:cs typeface="Helvetica" pitchFamily="34" charset="0"/>
                </a:rPr>
                <a:t>MIT</a:t>
              </a:r>
            </a:p>
            <a:p>
              <a:pPr algn="ctr"/>
              <a:r>
                <a:rPr lang="en-US" altLang="ko-KR" sz="1200" dirty="0" smtClean="0">
                  <a:solidFill>
                    <a:prstClr val="black"/>
                  </a:solidFill>
                  <a:latin typeface="Helvetica" pitchFamily="34" charset="0"/>
                  <a:cs typeface="Helvetica" pitchFamily="34" charset="0"/>
                </a:rPr>
                <a:t>LLNL</a:t>
              </a:r>
              <a:endParaRPr lang="en-US" altLang="ko-KR" sz="1200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51493" y="3370392"/>
              <a:ext cx="1105559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dirty="0" smtClean="0">
                  <a:solidFill>
                    <a:prstClr val="black"/>
                  </a:solidFill>
                  <a:latin typeface="Helvetica" pitchFamily="34" charset="0"/>
                  <a:cs typeface="Helvetica" pitchFamily="34" charset="0"/>
                </a:rPr>
                <a:t>KNU</a:t>
              </a:r>
            </a:p>
            <a:p>
              <a:pPr algn="ctr"/>
              <a:r>
                <a:rPr lang="en-US" altLang="ko-KR" sz="1200" dirty="0" smtClean="0">
                  <a:solidFill>
                    <a:prstClr val="black"/>
                  </a:solidFill>
                  <a:latin typeface="Helvetica" pitchFamily="34" charset="0"/>
                  <a:cs typeface="Helvetica" pitchFamily="34" charset="0"/>
                </a:rPr>
                <a:t>SNU</a:t>
              </a:r>
            </a:p>
            <a:p>
              <a:pPr algn="ctr"/>
              <a:r>
                <a:rPr lang="en-US" altLang="ko-KR" sz="1200" dirty="0" err="1" smtClean="0">
                  <a:solidFill>
                    <a:prstClr val="black"/>
                  </a:solidFill>
                  <a:latin typeface="Helvetica" pitchFamily="34" charset="0"/>
                  <a:cs typeface="Helvetica" pitchFamily="34" charset="0"/>
                </a:rPr>
                <a:t>Sogang</a:t>
              </a:r>
              <a:r>
                <a:rPr lang="en-US" altLang="ko-KR" sz="1200" dirty="0" smtClean="0">
                  <a:solidFill>
                    <a:prstClr val="black"/>
                  </a:solidFill>
                  <a:latin typeface="Helvetica" pitchFamily="34" charset="0"/>
                  <a:cs typeface="Helvetica" pitchFamily="34" charset="0"/>
                </a:rPr>
                <a:t> Univ.</a:t>
              </a:r>
            </a:p>
            <a:p>
              <a:pPr algn="ctr"/>
              <a:r>
                <a:rPr lang="en-US" altLang="ko-KR" sz="1200" dirty="0" smtClean="0">
                  <a:solidFill>
                    <a:prstClr val="black"/>
                  </a:solidFill>
                  <a:latin typeface="Helvetica" pitchFamily="34" charset="0"/>
                  <a:cs typeface="Helvetica" pitchFamily="34" charset="0"/>
                </a:rPr>
                <a:t>UNIST</a:t>
              </a:r>
              <a:endParaRPr lang="en-US" altLang="ko-KR" sz="1200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pic>
          <p:nvPicPr>
            <p:cNvPr id="27" name="Picture 273" descr="D:\Research\others\logo\UC_davi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3236" y="2305036"/>
              <a:ext cx="1011092" cy="2732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6912" y="3187951"/>
              <a:ext cx="1830386" cy="2736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</p:pic>
        <p:pic>
          <p:nvPicPr>
            <p:cNvPr id="31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2722320"/>
              <a:ext cx="1754270" cy="327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</p:pic>
        <p:pic>
          <p:nvPicPr>
            <p:cNvPr id="33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4060" y="2385058"/>
              <a:ext cx="818380" cy="3372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</p:pic>
        <p:sp>
          <p:nvSpPr>
            <p:cNvPr id="34" name="직사각형 9"/>
            <p:cNvSpPr/>
            <p:nvPr/>
          </p:nvSpPr>
          <p:spPr>
            <a:xfrm>
              <a:off x="1763688" y="2210613"/>
              <a:ext cx="928694" cy="41837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 smtClean="0">
                  <a:solidFill>
                    <a:prstClr val="black"/>
                  </a:solidFill>
                  <a:latin typeface="Helvetica" pitchFamily="34" charset="0"/>
                  <a:cs typeface="Helvetica" pitchFamily="34" charset="0"/>
                </a:rPr>
                <a:t>Tore Supra</a:t>
              </a:r>
            </a:p>
            <a:p>
              <a:pPr algn="ctr"/>
              <a:r>
                <a:rPr lang="en-US" altLang="ko-KR" sz="1200" dirty="0" smtClean="0">
                  <a:solidFill>
                    <a:prstClr val="black"/>
                  </a:solidFill>
                  <a:latin typeface="Helvetica" pitchFamily="34" charset="0"/>
                  <a:cs typeface="Helvetica" pitchFamily="34" charset="0"/>
                </a:rPr>
                <a:t>France</a:t>
              </a:r>
              <a:endParaRPr lang="ko-KR" altLang="en-US" sz="1200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569219" y="2702602"/>
              <a:ext cx="1069267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200" dirty="0" smtClean="0">
                  <a:solidFill>
                    <a:prstClr val="black"/>
                  </a:solidFill>
                  <a:latin typeface="Helvetica" pitchFamily="34" charset="0"/>
                  <a:cs typeface="Helvetica" pitchFamily="34" charset="0"/>
                </a:rPr>
                <a:t>Kyushu Univ.</a:t>
              </a:r>
              <a:endParaRPr lang="en-US" altLang="ko-KR" sz="1200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endParaRP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8900" y="3010352"/>
              <a:ext cx="1546411" cy="177599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 descr="http://www.kuczaj.pl/pages/cv/fom.g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548" y="2615588"/>
              <a:ext cx="797801" cy="580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직사각형 9"/>
            <p:cNvSpPr/>
            <p:nvPr/>
          </p:nvSpPr>
          <p:spPr>
            <a:xfrm>
              <a:off x="1763688" y="2650590"/>
              <a:ext cx="928694" cy="41837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dirty="0" smtClean="0">
                  <a:solidFill>
                    <a:prstClr val="black"/>
                  </a:solidFill>
                  <a:latin typeface="Helvetica" pitchFamily="34" charset="0"/>
                  <a:cs typeface="Helvetica" pitchFamily="34" charset="0"/>
                </a:rPr>
                <a:t>KFKI Hungary</a:t>
              </a:r>
              <a:endParaRPr lang="ko-KR" altLang="en-US" sz="1200" dirty="0">
                <a:solidFill>
                  <a:prstClr val="black"/>
                </a:solidFill>
                <a:latin typeface="Helvetica" pitchFamily="34" charset="0"/>
                <a:cs typeface="Helvetica" pitchFamily="34" charset="0"/>
              </a:endParaRPr>
            </a:p>
          </p:txBody>
        </p:sp>
      </p:grp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4341" y="141186"/>
            <a:ext cx="4512155" cy="242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07504" y="340474"/>
            <a:ext cx="4640025" cy="1352516"/>
          </a:xfrm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ko-KR" sz="2400" b="1" dirty="0" smtClean="0">
                <a:solidFill>
                  <a:srgbClr val="CC0000"/>
                </a:solidFill>
                <a:latin typeface="Helvetica" pitchFamily="34" charset="0"/>
                <a:ea typeface="굴림" charset="-127"/>
                <a:cs typeface="Helvetica" pitchFamily="34" charset="0"/>
              </a:rPr>
              <a:t>POSTECH</a:t>
            </a:r>
            <a:r>
              <a:rPr lang="en-US" altLang="ko-KR" sz="2400" b="1" dirty="0" smtClean="0">
                <a:solidFill>
                  <a:schemeClr val="accent2"/>
                </a:solidFill>
                <a:latin typeface="Helvetica" pitchFamily="34" charset="0"/>
                <a:ea typeface="굴림" charset="-127"/>
                <a:cs typeface="Helvetica" pitchFamily="34" charset="0"/>
              </a:rPr>
              <a:t> </a:t>
            </a:r>
            <a:r>
              <a:rPr lang="en-US" altLang="ko-KR" sz="2400" b="1" dirty="0" smtClean="0">
                <a:latin typeface="Helvetica" pitchFamily="34" charset="0"/>
                <a:ea typeface="굴림" charset="-127"/>
                <a:cs typeface="Helvetica" pitchFamily="34" charset="0"/>
              </a:rPr>
              <a:t>Center </a:t>
            </a:r>
            <a:r>
              <a:rPr lang="en-US" altLang="ko-KR" sz="2400" b="1" dirty="0">
                <a:latin typeface="Helvetica" pitchFamily="34" charset="0"/>
                <a:ea typeface="굴림" charset="-127"/>
                <a:cs typeface="Helvetica" pitchFamily="34" charset="0"/>
              </a:rPr>
              <a:t>for Fusion Plasma Diagnostics and Steady State </a:t>
            </a:r>
            <a:r>
              <a:rPr lang="en-US" altLang="ko-KR" sz="2400" b="1" dirty="0" smtClean="0">
                <a:latin typeface="Helvetica" pitchFamily="34" charset="0"/>
                <a:ea typeface="굴림" charset="-127"/>
                <a:cs typeface="Helvetica" pitchFamily="34" charset="0"/>
              </a:rPr>
              <a:t>Operation</a:t>
            </a:r>
            <a:endParaRPr lang="ko-KR" altLang="en-US" sz="2400" b="1" dirty="0">
              <a:latin typeface="Helvetica" pitchFamily="34" charset="0"/>
              <a:ea typeface="굴림" charset="-127"/>
              <a:cs typeface="Helvetica" pitchFamily="34" charset="0"/>
            </a:endParaRP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55" r="-955" b="15762"/>
          <a:stretch>
            <a:fillRect/>
          </a:stretch>
        </p:blipFill>
        <p:spPr bwMode="auto">
          <a:xfrm>
            <a:off x="6358775" y="290872"/>
            <a:ext cx="1070262" cy="34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6114842" y="620688"/>
            <a:ext cx="624242" cy="132601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134" y="6023029"/>
            <a:ext cx="7804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</a:rPr>
              <a:t>Positions for Prof. (tenure track), Visiting researchers, Postdoc, and PhD Students available at POSTECH center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014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611" y="3013740"/>
            <a:ext cx="3562350" cy="355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13740"/>
            <a:ext cx="3688080" cy="3583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324-29FA-430B-B556-AF7A38672C26}" type="slidenum">
              <a:rPr lang="ko-KR" altLang="en-US" smtClean="0">
                <a:latin typeface="Helvetica" pitchFamily="34" charset="0"/>
                <a:cs typeface="Helvetica" pitchFamily="34" charset="0"/>
              </a:rPr>
              <a:pPr/>
              <a:t>21</a:t>
            </a:fld>
            <a:endParaRPr lang="ko-KR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Rectangle 69"/>
          <p:cNvSpPr/>
          <p:nvPr/>
        </p:nvSpPr>
        <p:spPr>
          <a:xfrm>
            <a:off x="1" y="0"/>
            <a:ext cx="9144000" cy="674282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0" y="29103"/>
            <a:ext cx="9144000" cy="59158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dirty="0" smtClean="0">
                <a:latin typeface="Helvetica" pitchFamily="34" charset="0"/>
                <a:ea typeface="굴림" charset="-127"/>
                <a:cs typeface="Helvetica" pitchFamily="34" charset="0"/>
              </a:rPr>
              <a:t>Interpretation of Edge ECE imaging</a:t>
            </a:r>
            <a:endParaRPr lang="ko-KR" altLang="en-US" sz="36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1131313"/>
            <a:ext cx="33707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sz="2000" dirty="0" smtClean="0">
                <a:latin typeface="Helvetica" pitchFamily="34" charset="0"/>
                <a:cs typeface="Helvetica" pitchFamily="34" charset="0"/>
              </a:rPr>
              <a:t>Near the pedestal foot and outside, ECE signals come mostly from inside, a well-known phenomenon called </a:t>
            </a:r>
            <a:r>
              <a:rPr lang="en-US" sz="2000" i="1" dirty="0" smtClean="0">
                <a:latin typeface="Helvetica" pitchFamily="34" charset="0"/>
                <a:cs typeface="Helvetica" pitchFamily="34" charset="0"/>
              </a:rPr>
              <a:t>downshift.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6720050" y="5300335"/>
            <a:ext cx="18421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ECE </a:t>
            </a:r>
            <a:r>
              <a:rPr lang="en-US" b="1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downshift</a:t>
            </a:r>
          </a:p>
          <a:p>
            <a:r>
              <a:rPr lang="en-US" b="1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(not localized) </a:t>
            </a:r>
            <a:endParaRPr lang="en-US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2250072" y="5438835"/>
            <a:ext cx="1774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Helvetica" pitchFamily="34" charset="0"/>
                <a:cs typeface="Helvetica" pitchFamily="34" charset="0"/>
              </a:rPr>
              <a:t>Localized ECE</a:t>
            </a:r>
            <a:endParaRPr lang="en-US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764704"/>
            <a:ext cx="3662711" cy="212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41"/>
          <p:cNvSpPr/>
          <p:nvPr/>
        </p:nvSpPr>
        <p:spPr>
          <a:xfrm>
            <a:off x="7441586" y="1916832"/>
            <a:ext cx="15949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Helvetica" pitchFamily="34" charset="0"/>
                <a:cs typeface="Helvetica" pitchFamily="34" charset="0"/>
              </a:rPr>
              <a:t>E. de la Luna et al., 34th </a:t>
            </a:r>
            <a:r>
              <a:rPr lang="en-US" sz="1200" dirty="0">
                <a:latin typeface="Helvetica" pitchFamily="34" charset="0"/>
                <a:cs typeface="Helvetica" pitchFamily="34" charset="0"/>
              </a:rPr>
              <a:t>EPS </a:t>
            </a:r>
            <a:r>
              <a:rPr lang="en-US" sz="1200" dirty="0" smtClean="0">
                <a:latin typeface="Helvetica" pitchFamily="34" charset="0"/>
                <a:cs typeface="Helvetica" pitchFamily="34" charset="0"/>
              </a:rPr>
              <a:t>(2007)</a:t>
            </a:r>
            <a:endParaRPr lang="en-US" sz="12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01038" y="1207636"/>
            <a:ext cx="1642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dirty="0" smtClean="0">
                <a:latin typeface="Helvetica" pitchFamily="34" charset="0"/>
                <a:cs typeface="Helvetica" pitchFamily="34" charset="0"/>
              </a:rPr>
              <a:t>JET H-mode pedestal</a:t>
            </a:r>
            <a:endParaRPr 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3212976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n</a:t>
            </a:r>
            <a:r>
              <a:rPr lang="en-US" b="1" baseline="-25000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e</a:t>
            </a:r>
            <a:endParaRPr lang="en-US" b="1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3608" y="3473298"/>
            <a:ext cx="3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</a:t>
            </a:r>
            <a:r>
              <a:rPr lang="en-US" b="1" baseline="-25000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</a:t>
            </a:r>
            <a:endParaRPr lang="en-US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62795" y="645333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cs typeface="Helvetica" pitchFamily="34" charset="0"/>
              </a:rPr>
              <a:t>R (cm)</a:t>
            </a:r>
            <a:endParaRPr lang="en-US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176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0578" y="1122325"/>
            <a:ext cx="2886075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5957" y="1122325"/>
            <a:ext cx="286702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2325"/>
            <a:ext cx="288607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F324-29FA-430B-B556-AF7A38672C26}" type="slidenum">
              <a:rPr lang="ko-KR" altLang="en-US" smtClean="0">
                <a:latin typeface="Helvetica" pitchFamily="34" charset="0"/>
                <a:cs typeface="Helvetica" pitchFamily="34" charset="0"/>
              </a:rPr>
              <a:pPr/>
              <a:t>22</a:t>
            </a:fld>
            <a:endParaRPr lang="ko-KR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4372" y="791416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cs typeface="Helvetica" pitchFamily="34" charset="0"/>
              </a:rPr>
              <a:t>ASDEX-Upgrade</a:t>
            </a:r>
            <a:endParaRPr 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617" y="791416"/>
            <a:ext cx="93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cs typeface="Helvetica" pitchFamily="34" charset="0"/>
              </a:rPr>
              <a:t>KSTAR</a:t>
            </a:r>
            <a:endParaRPr lang="en-US" dirty="0"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3" name="그룹 12"/>
          <p:cNvGrpSpPr/>
          <p:nvPr/>
        </p:nvGrpSpPr>
        <p:grpSpPr>
          <a:xfrm>
            <a:off x="409125" y="3429000"/>
            <a:ext cx="1731450" cy="3261158"/>
            <a:chOff x="6030025" y="2536860"/>
            <a:chExt cx="1902774" cy="3587273"/>
          </a:xfrm>
        </p:grpSpPr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0000"/>
            <a:stretch/>
          </p:blipFill>
          <p:spPr>
            <a:xfrm>
              <a:off x="6487754" y="2536860"/>
              <a:ext cx="1268208" cy="3121082"/>
            </a:xfrm>
            <a:prstGeom prst="rect">
              <a:avLst/>
            </a:prstGeom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680" t="34690" r="72291" b="16945"/>
            <a:stretch/>
          </p:blipFill>
          <p:spPr bwMode="auto">
            <a:xfrm>
              <a:off x="6030025" y="2541761"/>
              <a:ext cx="414183" cy="29109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그룹 71"/>
            <p:cNvGrpSpPr/>
            <p:nvPr/>
          </p:nvGrpSpPr>
          <p:grpSpPr>
            <a:xfrm>
              <a:off x="6278761" y="5635847"/>
              <a:ext cx="1654038" cy="488286"/>
              <a:chOff x="1745691" y="5767124"/>
              <a:chExt cx="1654038" cy="488286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745691" y="5773930"/>
                <a:ext cx="471475" cy="28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84"/>
                  </a:spcBef>
                </a:pPr>
                <a:r>
                  <a:rPr lang="en-US" altLang="ko-KR" sz="1100" dirty="0">
                    <a:latin typeface="Helvetica" pitchFamily="34" charset="0"/>
                    <a:cs typeface="Helvetica" pitchFamily="34" charset="0"/>
                  </a:rPr>
                  <a:t>215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139599" y="5768145"/>
                <a:ext cx="471475" cy="28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84"/>
                  </a:spcBef>
                </a:pPr>
                <a:r>
                  <a:rPr lang="en-US" altLang="ko-KR" sz="1100" dirty="0">
                    <a:latin typeface="Helvetica" pitchFamily="34" charset="0"/>
                    <a:cs typeface="Helvetica" pitchFamily="34" charset="0"/>
                  </a:rPr>
                  <a:t>220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34346" y="5772909"/>
                <a:ext cx="471475" cy="28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84"/>
                  </a:spcBef>
                </a:pPr>
                <a:r>
                  <a:rPr lang="en-US" altLang="ko-KR" sz="1100" dirty="0">
                    <a:latin typeface="Helvetica" pitchFamily="34" charset="0"/>
                    <a:cs typeface="Helvetica" pitchFamily="34" charset="0"/>
                  </a:rPr>
                  <a:t>225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2928254" y="5767124"/>
                <a:ext cx="471475" cy="287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84"/>
                  </a:spcBef>
                </a:pPr>
                <a:r>
                  <a:rPr lang="en-US" altLang="ko-KR" sz="1100" dirty="0">
                    <a:latin typeface="Helvetica" pitchFamily="34" charset="0"/>
                    <a:cs typeface="Helvetica" pitchFamily="34" charset="0"/>
                  </a:rPr>
                  <a:t>230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246984" y="5950711"/>
                <a:ext cx="642985" cy="304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384"/>
                  </a:spcBef>
                </a:pPr>
                <a:r>
                  <a:rPr lang="en-US" altLang="ko-KR" sz="1200" dirty="0">
                    <a:latin typeface="Helvetica" pitchFamily="34" charset="0"/>
                    <a:cs typeface="Helvetica" pitchFamily="34" charset="0"/>
                  </a:rPr>
                  <a:t>R [cm]</a:t>
                </a:r>
              </a:p>
            </p:txBody>
          </p:sp>
        </p:grpSp>
      </p:grpSp>
      <p:pic>
        <p:nvPicPr>
          <p:cNvPr id="13" name="Picture 9" descr="D:\ECEI\ecei_data\ecei_movie\6123\snapshot\6123_2.477004s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912" t="41395" r="2774" b="18667"/>
          <a:stretch/>
        </p:blipFill>
        <p:spPr bwMode="auto">
          <a:xfrm>
            <a:off x="2123728" y="4437112"/>
            <a:ext cx="324521" cy="181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1835" y="3226938"/>
            <a:ext cx="2258949" cy="2927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3506642" y="6218148"/>
            <a:ext cx="2289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atinLnBrk="0"/>
            <a:r>
              <a:rPr lang="en-US" sz="1400" dirty="0" err="1" smtClean="0">
                <a:latin typeface="Helvetica" pitchFamily="34" charset="0"/>
                <a:cs typeface="Helvetica" pitchFamily="34" charset="0"/>
              </a:rPr>
              <a:t>Classen</a:t>
            </a:r>
            <a:r>
              <a:rPr lang="en-US" sz="1400" dirty="0" smtClean="0">
                <a:latin typeface="Helvetica" pitchFamily="34" charset="0"/>
                <a:cs typeface="Helvetica" pitchFamily="34" charset="0"/>
              </a:rPr>
              <a:t> et al., Rev</a:t>
            </a:r>
            <a:r>
              <a:rPr lang="en-US" sz="1400" dirty="0">
                <a:latin typeface="Helvetica" pitchFamily="34" charset="0"/>
                <a:cs typeface="Helvetica" pitchFamily="34" charset="0"/>
              </a:rPr>
              <a:t>. Sci. </a:t>
            </a:r>
            <a:r>
              <a:rPr lang="en-US" sz="1400" dirty="0" err="1">
                <a:latin typeface="Helvetica" pitchFamily="34" charset="0"/>
                <a:cs typeface="Helvetica" pitchFamily="34" charset="0"/>
              </a:rPr>
              <a:t>Instrum</a:t>
            </a:r>
            <a:r>
              <a:rPr lang="en-US" sz="1400" dirty="0">
                <a:latin typeface="Helvetica" pitchFamily="34" charset="0"/>
                <a:cs typeface="Helvetica" pitchFamily="34" charset="0"/>
              </a:rPr>
              <a:t>. </a:t>
            </a:r>
            <a:r>
              <a:rPr lang="en-US" sz="1400" dirty="0" smtClean="0">
                <a:latin typeface="Helvetica" pitchFamily="34" charset="0"/>
                <a:cs typeface="Helvetica" pitchFamily="34" charset="0"/>
              </a:rPr>
              <a:t>81</a:t>
            </a:r>
            <a:r>
              <a:rPr lang="en-US" sz="1400" dirty="0">
                <a:latin typeface="Helvetica" pitchFamily="34" charset="0"/>
                <a:cs typeface="Helvetica" pitchFamily="34" charset="0"/>
              </a:rPr>
              <a:t> </a:t>
            </a:r>
            <a:r>
              <a:rPr lang="en-US" sz="1400" dirty="0" smtClean="0">
                <a:latin typeface="Helvetica" pitchFamily="34" charset="0"/>
                <a:cs typeface="Helvetica" pitchFamily="34" charset="0"/>
              </a:rPr>
              <a:t>(2010)</a:t>
            </a:r>
            <a:endParaRPr lang="en-US" sz="1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04248" y="791416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 pitchFamily="34" charset="0"/>
                <a:cs typeface="Helvetica" pitchFamily="34" charset="0"/>
              </a:rPr>
              <a:t>DIII-D</a:t>
            </a:r>
            <a:endParaRPr 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21680" y="4031469"/>
            <a:ext cx="252678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atinLnBrk="0"/>
            <a:r>
              <a:rPr lang="en-US" dirty="0" smtClean="0">
                <a:latin typeface="Helvetica" pitchFamily="34" charset="0"/>
                <a:cs typeface="Helvetica" pitchFamily="34" charset="0"/>
              </a:rPr>
              <a:t>A clear ELM filament structure </a:t>
            </a:r>
            <a:r>
              <a:rPr lang="en-US" altLang="ko-KR" dirty="0" smtClean="0">
                <a:latin typeface="Helvetica" pitchFamily="34" charset="0"/>
                <a:cs typeface="Helvetica" pitchFamily="34" charset="0"/>
              </a:rPr>
              <a:t>has</a:t>
            </a:r>
            <a:r>
              <a:rPr lang="ko-KR" altLang="en-US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not been observed.</a:t>
            </a:r>
            <a:endParaRPr lang="en-US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26" name="직선 화살표 연결선 25"/>
          <p:cNvCxnSpPr/>
          <p:nvPr/>
        </p:nvCxnSpPr>
        <p:spPr>
          <a:xfrm>
            <a:off x="2488205" y="404664"/>
            <a:ext cx="3953401" cy="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466814" y="-27384"/>
            <a:ext cx="2019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Steeper pedestal</a:t>
            </a:r>
            <a:endParaRPr lang="en-US" b="1" i="1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32824" y="5157192"/>
            <a:ext cx="2601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en-US" dirty="0" smtClean="0">
                <a:latin typeface="Helvetica" pitchFamily="34" charset="0"/>
                <a:cs typeface="Helvetica" pitchFamily="34" charset="0"/>
              </a:rPr>
              <a:t>Because the radial size of filament &lt; ECEI resolution ?</a:t>
            </a:r>
            <a:endParaRPr 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809382" y="1844824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n</a:t>
            </a:r>
            <a:r>
              <a:rPr lang="en-US" b="1" baseline="-25000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e</a:t>
            </a:r>
            <a:endParaRPr lang="en-US" b="1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369222" y="2339588"/>
            <a:ext cx="393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</a:t>
            </a:r>
            <a:r>
              <a:rPr lang="en-US" b="1" baseline="-25000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</a:t>
            </a:r>
            <a:endParaRPr lang="en-US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986377" y="1257618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Helvetica" pitchFamily="34" charset="0"/>
                <a:cs typeface="Helvetica" pitchFamily="34" charset="0"/>
              </a:rPr>
              <a:t>P (</a:t>
            </a:r>
            <a:r>
              <a:rPr lang="en-US" b="1" dirty="0" err="1" smtClean="0">
                <a:latin typeface="Helvetica" pitchFamily="34" charset="0"/>
                <a:cs typeface="Helvetica" pitchFamily="34" charset="0"/>
              </a:rPr>
              <a:t>arb</a:t>
            </a:r>
            <a:r>
              <a:rPr lang="en-US" b="1" dirty="0" smtClean="0">
                <a:latin typeface="Helvetica" pitchFamily="34" charset="0"/>
                <a:cs typeface="Helvetica" pitchFamily="34" charset="0"/>
              </a:rPr>
              <a:t>.)</a:t>
            </a:r>
            <a:endParaRPr lang="en-US" b="1" dirty="0"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265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00064"/>
            <a:ext cx="2483784" cy="16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04"/>
          <p:cNvSpPr>
            <a:spLocks noChangeArrowheads="1"/>
          </p:cNvSpPr>
          <p:nvPr/>
        </p:nvSpPr>
        <p:spPr bwMode="auto">
          <a:xfrm>
            <a:off x="4716016" y="1772816"/>
            <a:ext cx="20162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1200" b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Alfvén</a:t>
            </a:r>
            <a:r>
              <a:rPr lang="en-US" altLang="ko-KR" sz="12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waves</a:t>
            </a:r>
            <a:r>
              <a:rPr kumimoji="0" lang="en-US" altLang="ko-KR" sz="12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 (DIII-D)</a:t>
            </a:r>
          </a:p>
          <a:p>
            <a:pPr algn="ctr" latinLnBrk="0"/>
            <a:r>
              <a:rPr lang="en-US" altLang="ko-KR" sz="120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B. </a:t>
            </a:r>
            <a:r>
              <a:rPr lang="en-US" altLang="ko-KR" sz="120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Tobias </a:t>
            </a:r>
            <a:r>
              <a:rPr lang="en-US" altLang="ko-KR" sz="120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et al., PRL (2010</a:t>
            </a:r>
            <a:r>
              <a:rPr lang="en-US" altLang="ko-KR" sz="120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)</a:t>
            </a:r>
            <a:endParaRPr lang="en-US" altLang="ko-KR" sz="1200" dirty="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7" name="Rectangle 104"/>
          <p:cNvSpPr>
            <a:spLocks noChangeArrowheads="1"/>
          </p:cNvSpPr>
          <p:nvPr/>
        </p:nvSpPr>
        <p:spPr bwMode="auto">
          <a:xfrm>
            <a:off x="179512" y="1772816"/>
            <a:ext cx="22690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latinLnBrk="0"/>
            <a:r>
              <a:rPr lang="en-US" altLang="ko-KR" sz="12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Sawtooth crashes (TEXTOR)</a:t>
            </a:r>
            <a:endParaRPr kumimoji="0" lang="en-US" altLang="ko-KR" sz="1200" b="1" dirty="0" smtClean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pPr algn="ctr" latinLnBrk="0"/>
            <a:r>
              <a:rPr lang="en-US" altLang="ko-KR" sz="120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H.K. Park </a:t>
            </a:r>
            <a:r>
              <a:rPr lang="en-US" altLang="ko-KR" sz="120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et al., PRL (</a:t>
            </a:r>
            <a:r>
              <a:rPr lang="en-US" altLang="ko-KR" sz="120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2006)</a:t>
            </a:r>
            <a:endParaRPr lang="en-US" altLang="ko-KR" sz="1200" dirty="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9" name="Rectangle 104"/>
          <p:cNvSpPr>
            <a:spLocks noChangeArrowheads="1"/>
          </p:cNvSpPr>
          <p:nvPr/>
        </p:nvSpPr>
        <p:spPr bwMode="auto">
          <a:xfrm>
            <a:off x="2483768" y="1772816"/>
            <a:ext cx="21089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latinLnBrk="0"/>
            <a:r>
              <a:rPr lang="en-US" altLang="ko-KR" sz="12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Tearing modes (TEXTOR</a:t>
            </a:r>
            <a:r>
              <a:rPr lang="en-US" altLang="ko-KR" sz="1200" b="1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)</a:t>
            </a:r>
            <a:endParaRPr kumimoji="0" lang="en-US" altLang="ko-KR" sz="1200" b="1" dirty="0" smtClean="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  <a:p>
            <a:pPr algn="ctr" latinLnBrk="0"/>
            <a:r>
              <a:rPr lang="en-US" altLang="ko-KR" sz="120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I. Classen </a:t>
            </a:r>
            <a:r>
              <a:rPr lang="en-US" altLang="ko-KR" sz="120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et al., PRL (</a:t>
            </a:r>
            <a:r>
              <a:rPr lang="en-US" altLang="ko-KR" sz="120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2007)</a:t>
            </a:r>
            <a:endParaRPr lang="en-US" altLang="ko-KR" sz="1200" dirty="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2" name="Picture 12" descr="plasma_model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2179" y="2420887"/>
            <a:ext cx="760341" cy="15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58284" y="2300123"/>
            <a:ext cx="906204" cy="1920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704263" y="2852936"/>
            <a:ext cx="216423" cy="6168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4" name="Straight Connector 13"/>
          <p:cNvCxnSpPr>
            <a:stCxn id="12" idx="0"/>
          </p:cNvCxnSpPr>
          <p:nvPr/>
        </p:nvCxnSpPr>
        <p:spPr>
          <a:xfrm flipV="1">
            <a:off x="7812475" y="2246442"/>
            <a:ext cx="522880" cy="6064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2" idx="2"/>
          </p:cNvCxnSpPr>
          <p:nvPr/>
        </p:nvCxnSpPr>
        <p:spPr>
          <a:xfrm>
            <a:off x="7812475" y="3469766"/>
            <a:ext cx="533841" cy="5352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04"/>
          <p:cNvSpPr>
            <a:spLocks noChangeArrowheads="1"/>
          </p:cNvSpPr>
          <p:nvPr/>
        </p:nvSpPr>
        <p:spPr bwMode="auto">
          <a:xfrm>
            <a:off x="6948264" y="1772816"/>
            <a:ext cx="20162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latinLnBrk="0"/>
            <a:r>
              <a:rPr lang="en-US" altLang="ko-KR" sz="12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ELMs (KSTAR</a:t>
            </a:r>
            <a:r>
              <a:rPr lang="en-US" altLang="ko-KR" sz="1200" b="1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)</a:t>
            </a:r>
            <a:endParaRPr kumimoji="0" lang="en-US" altLang="ko-KR" sz="1200" b="1" dirty="0" smtClean="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  <a:p>
            <a:pPr algn="ctr" latinLnBrk="0"/>
            <a:r>
              <a:rPr lang="en-US" altLang="ko-KR" sz="120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G.S. Yun et </a:t>
            </a:r>
            <a:r>
              <a:rPr lang="en-US" altLang="ko-KR" sz="1200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al., PRL (</a:t>
            </a:r>
            <a:r>
              <a:rPr lang="en-US" altLang="ko-KR" sz="1200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2011)</a:t>
            </a:r>
            <a:endParaRPr lang="en-US" altLang="ko-KR" sz="1200" dirty="0">
              <a:solidFill>
                <a:srgbClr val="00000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76872"/>
            <a:ext cx="1660684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 descr="Stethoscope-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60" y="4608865"/>
            <a:ext cx="2212840" cy="1916479"/>
          </a:xfrm>
          <a:prstGeom prst="rect">
            <a:avLst/>
          </a:prstGeom>
          <a:noFill/>
        </p:spPr>
      </p:pic>
      <p:pic>
        <p:nvPicPr>
          <p:cNvPr id="35" name="Picture 4" descr="Modern_3T_MR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7" y="4608865"/>
            <a:ext cx="2520281" cy="1890211"/>
          </a:xfrm>
          <a:prstGeom prst="rect">
            <a:avLst/>
          </a:prstGeom>
          <a:noFill/>
        </p:spPr>
      </p:pic>
      <p:sp>
        <p:nvSpPr>
          <p:cNvPr id="36" name="Rectangle 13"/>
          <p:cNvSpPr>
            <a:spLocks noChangeArrowheads="1"/>
          </p:cNvSpPr>
          <p:nvPr/>
        </p:nvSpPr>
        <p:spPr bwMode="auto">
          <a:xfrm>
            <a:off x="467909" y="908720"/>
            <a:ext cx="8064531" cy="7920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latinLnBrk="1" hangingPunct="1"/>
            <a:r>
              <a:rPr kumimoji="1" lang="en-US" altLang="ko-KR" sz="2400" baseline="0" dirty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Improve predictive capability of MHD and wave physics </a:t>
            </a:r>
          </a:p>
          <a:p>
            <a:pPr algn="ctr"/>
            <a:r>
              <a:rPr kumimoji="1" lang="en-US" altLang="ko-KR" sz="2400" baseline="0" dirty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(e.g. </a:t>
            </a:r>
            <a:r>
              <a:rPr kumimoji="1" lang="en-US" altLang="ko-KR" sz="2400" baseline="0" dirty="0" err="1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Sawtooth</a:t>
            </a:r>
            <a:r>
              <a:rPr kumimoji="1" lang="en-US" altLang="ko-KR" sz="2400" baseline="0" dirty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, </a:t>
            </a:r>
            <a:r>
              <a:rPr kumimoji="1" lang="en-US" altLang="ko-KR" sz="2400" baseline="0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NTM</a:t>
            </a:r>
            <a:r>
              <a:rPr kumimoji="1" lang="en-US" altLang="ko-KR" sz="2400" baseline="0" dirty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, </a:t>
            </a:r>
            <a:r>
              <a:rPr lang="en-US" altLang="ko-KR" sz="2400" baseline="0" dirty="0" err="1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Alfvén</a:t>
            </a:r>
            <a:r>
              <a:rPr lang="en-US" altLang="ko-KR" sz="2400" baseline="0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 waves, </a:t>
            </a:r>
            <a:r>
              <a:rPr kumimoji="1" lang="en-US" altLang="ko-KR" sz="2400" dirty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and </a:t>
            </a:r>
            <a:r>
              <a:rPr kumimoji="1" lang="en-US" altLang="ko-KR" sz="2400" dirty="0" smtClean="0">
                <a:solidFill>
                  <a:srgbClr val="0000FF"/>
                </a:solidFill>
                <a:latin typeface="Helvetica" pitchFamily="34" charset="0"/>
                <a:cs typeface="Helvetica" pitchFamily="34" charset="0"/>
              </a:rPr>
              <a:t>ELMs)</a:t>
            </a:r>
            <a:endParaRPr kumimoji="1" lang="en-US" altLang="ko-KR" sz="2400" baseline="0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7" name="AutoShape 14"/>
          <p:cNvSpPr>
            <a:spLocks noChangeArrowheads="1"/>
          </p:cNvSpPr>
          <p:nvPr/>
        </p:nvSpPr>
        <p:spPr bwMode="auto">
          <a:xfrm>
            <a:off x="2987824" y="5661248"/>
            <a:ext cx="2971800" cy="304800"/>
          </a:xfrm>
          <a:prstGeom prst="rightArrow">
            <a:avLst>
              <a:gd name="adj1" fmla="val 50000"/>
              <a:gd name="adj2" fmla="val 24375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/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2627784" y="4429561"/>
            <a:ext cx="3600400" cy="1015663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latinLnBrk="1" hangingPunct="1"/>
            <a:r>
              <a:rPr kumimoji="1" lang="en-US" altLang="ko-KR" sz="2000" baseline="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Analogous to evolution of </a:t>
            </a:r>
            <a:endParaRPr kumimoji="1" lang="en-US" altLang="ko-KR" sz="2000" baseline="0" dirty="0" smtClean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pPr algn="ctr" eaLnBrk="1" latinLnBrk="1" hangingPunct="1"/>
            <a:r>
              <a:rPr kumimoji="1" lang="en-US" altLang="ko-KR" sz="2000" baseline="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diagnostic </a:t>
            </a:r>
            <a:r>
              <a:rPr kumimoji="1" lang="en-US" altLang="ko-KR" sz="2000" baseline="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capabilities from </a:t>
            </a:r>
            <a:endParaRPr kumimoji="1" lang="en-US" altLang="ko-KR" sz="2000" baseline="0" dirty="0" smtClean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pPr algn="ctr" eaLnBrk="1" latinLnBrk="1" hangingPunct="1"/>
            <a:r>
              <a:rPr kumimoji="1" lang="en-US" altLang="ko-KR" sz="2000" baseline="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Stethoscope  </a:t>
            </a:r>
            <a:r>
              <a:rPr kumimoji="1" lang="en-US" altLang="ko-KR" sz="2000" baseline="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to MRI/CT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-887" y="8241"/>
            <a:ext cx="9127130" cy="778098"/>
          </a:xfrm>
          <a:prstGeom prst="rect">
            <a:avLst/>
          </a:prstGeom>
          <a:solidFill>
            <a:srgbClr val="002060"/>
          </a:solidFill>
          <a:ln/>
          <a:extLst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ko-KR" sz="3600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Why 2D/3D visualization (ECEI)?</a:t>
            </a:r>
            <a:endParaRPr kumimoji="0" lang="ko-KR" alt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굴림" charset="-127"/>
              <a:cs typeface="+mj-cs"/>
            </a:endParaRPr>
          </a:p>
        </p:txBody>
      </p:sp>
      <p:pic>
        <p:nvPicPr>
          <p:cNvPr id="5122" name="Picture 2" descr="C:\Users\prof\Desktop\sawtooth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2477697" cy="92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7698" y="3318083"/>
            <a:ext cx="1218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200" dirty="0" smtClean="0">
                <a:latin typeface="Helvetica" pitchFamily="34" charset="0"/>
                <a:cs typeface="Helvetica" pitchFamily="34" charset="0"/>
              </a:rPr>
              <a:t>Dual m/n=1/1 </a:t>
            </a:r>
          </a:p>
          <a:p>
            <a:pPr algn="ctr"/>
            <a:r>
              <a:rPr lang="en-US" altLang="ko-KR" sz="1200" dirty="0" smtClean="0">
                <a:latin typeface="Helvetica" pitchFamily="34" charset="0"/>
                <a:cs typeface="Helvetica" pitchFamily="34" charset="0"/>
              </a:rPr>
              <a:t>Mode</a:t>
            </a:r>
          </a:p>
          <a:p>
            <a:pPr algn="ctr"/>
            <a:r>
              <a:rPr lang="en-US" altLang="ko-KR" sz="1200" dirty="0" smtClean="0">
                <a:latin typeface="Helvetica" pitchFamily="34" charset="0"/>
                <a:cs typeface="Helvetica" pitchFamily="34" charset="0"/>
              </a:rPr>
              <a:t>G.S. </a:t>
            </a:r>
            <a:r>
              <a:rPr lang="en-US" altLang="ko-KR" sz="1200" dirty="0" err="1" smtClean="0">
                <a:latin typeface="Helvetica" pitchFamily="34" charset="0"/>
                <a:cs typeface="Helvetica" pitchFamily="34" charset="0"/>
              </a:rPr>
              <a:t>Yun</a:t>
            </a:r>
            <a:r>
              <a:rPr lang="en-US" altLang="ko-KR" sz="1200" dirty="0" smtClean="0">
                <a:latin typeface="Helvetica" pitchFamily="34" charset="0"/>
                <a:cs typeface="Helvetica" pitchFamily="34" charset="0"/>
              </a:rPr>
              <a:t> et al.,</a:t>
            </a:r>
          </a:p>
          <a:p>
            <a:pPr algn="ctr"/>
            <a:r>
              <a:rPr lang="en-US" altLang="ko-KR" sz="1200" dirty="0" smtClean="0">
                <a:latin typeface="Helvetica" pitchFamily="34" charset="0"/>
                <a:cs typeface="Helvetica" pitchFamily="34" charset="0"/>
              </a:rPr>
              <a:t>PRL (2012)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2627784" y="6093296"/>
            <a:ext cx="3600400" cy="707886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latinLnBrk="1" hangingPunct="1"/>
            <a:r>
              <a:rPr kumimoji="1"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“</a:t>
            </a:r>
            <a:r>
              <a:rPr kumimoji="1" lang="en-US" altLang="ko-KR" sz="2000" baseline="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SEEING </a:t>
            </a:r>
            <a:r>
              <a:rPr kumimoji="1"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IS BELIEVING”</a:t>
            </a:r>
          </a:p>
          <a:p>
            <a:pPr algn="ctr" eaLnBrk="1" latinLnBrk="1" hangingPunct="1"/>
            <a:r>
              <a:rPr kumimoji="1"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for complex system</a:t>
            </a:r>
            <a:endParaRPr kumimoji="1" lang="en-US" altLang="ko-KR" sz="2000" baseline="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179512" y="3140968"/>
            <a:ext cx="868054" cy="1224136"/>
            <a:chOff x="3159407" y="3635644"/>
            <a:chExt cx="1453277" cy="1994235"/>
          </a:xfrm>
        </p:grpSpPr>
        <p:pic>
          <p:nvPicPr>
            <p:cNvPr id="24" name="Picture 1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407" y="3635644"/>
              <a:ext cx="1437023" cy="1994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Arc 30"/>
            <p:cNvSpPr/>
            <p:nvPr/>
          </p:nvSpPr>
          <p:spPr>
            <a:xfrm rot="8030285">
              <a:off x="3584294" y="3972175"/>
              <a:ext cx="1001483" cy="1055297"/>
            </a:xfrm>
            <a:prstGeom prst="arc">
              <a:avLst>
                <a:gd name="adj1" fmla="val 15697716"/>
                <a:gd name="adj2" fmla="val 19777973"/>
              </a:avLst>
            </a:prstGeom>
            <a:ln w="28575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67200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4230960"/>
            <a:ext cx="8435280" cy="2438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ko-KR" sz="2000" dirty="0">
                <a:latin typeface="Helvetica" pitchFamily="34" charset="0"/>
                <a:ea typeface="굴림" charset="-127"/>
                <a:cs typeface="Helvetica" pitchFamily="34" charset="0"/>
              </a:rPr>
              <a:t>ECE measurement is an established tool for electron temperature measurement in high temperature plasmas</a:t>
            </a:r>
          </a:p>
          <a:p>
            <a:pPr>
              <a:lnSpc>
                <a:spcPct val="90000"/>
              </a:lnSpc>
            </a:pPr>
            <a:r>
              <a:rPr lang="en-US" altLang="ko-KR" sz="2000" dirty="0">
                <a:latin typeface="Helvetica" pitchFamily="34" charset="0"/>
                <a:ea typeface="굴림" charset="-127"/>
                <a:cs typeface="Helvetica" pitchFamily="34" charset="0"/>
              </a:rPr>
              <a:t>Sensitive 1-D array detector, imaging optics, and wide-band mm wave antenna, and IF electronics are required for 2-D imaging system</a:t>
            </a:r>
          </a:p>
          <a:p>
            <a:pPr>
              <a:lnSpc>
                <a:spcPct val="90000"/>
              </a:lnSpc>
            </a:pPr>
            <a:r>
              <a:rPr lang="en-US" altLang="ko-KR" sz="2000" dirty="0">
                <a:latin typeface="Helvetica" pitchFamily="34" charset="0"/>
                <a:ea typeface="굴림" charset="-127"/>
                <a:cs typeface="Helvetica" pitchFamily="34" charset="0"/>
              </a:rPr>
              <a:t>T</a:t>
            </a:r>
            <a:r>
              <a:rPr lang="en-US" altLang="ko-KR" sz="2000" baseline="-25000" dirty="0">
                <a:latin typeface="Helvetica" pitchFamily="34" charset="0"/>
                <a:ea typeface="굴림" charset="-127"/>
                <a:cs typeface="Helvetica" pitchFamily="34" charset="0"/>
              </a:rPr>
              <a:t>e</a:t>
            </a:r>
            <a:r>
              <a:rPr lang="en-US" altLang="ko-KR" sz="2000" dirty="0">
                <a:latin typeface="Helvetica" pitchFamily="34" charset="0"/>
                <a:ea typeface="굴림" charset="-127"/>
                <a:cs typeface="Helvetica" pitchFamily="34" charset="0"/>
              </a:rPr>
              <a:t> fluctuation measurement</a:t>
            </a:r>
          </a:p>
          <a:p>
            <a:pPr lvl="1">
              <a:lnSpc>
                <a:spcPct val="90000"/>
              </a:lnSpc>
            </a:pPr>
            <a:r>
              <a:rPr lang="en-US" altLang="ko-KR" sz="1600" dirty="0">
                <a:latin typeface="Helvetica" pitchFamily="34" charset="0"/>
                <a:ea typeface="굴림" charset="-127"/>
                <a:cs typeface="Helvetica" pitchFamily="34" charset="0"/>
              </a:rPr>
              <a:t>Real time fluctuations can be studied down to ~2% level (lower w/ SVD, etc……)</a:t>
            </a:r>
          </a:p>
          <a:p>
            <a:pPr lvl="1">
              <a:lnSpc>
                <a:spcPct val="90000"/>
              </a:lnSpc>
            </a:pPr>
            <a:r>
              <a:rPr lang="en-US" altLang="ko-KR" sz="1600" dirty="0">
                <a:latin typeface="Helvetica" pitchFamily="34" charset="0"/>
                <a:ea typeface="굴림" charset="-127"/>
                <a:cs typeface="Helvetica" pitchFamily="34" charset="0"/>
              </a:rPr>
              <a:t>Fluctuation studies down to 0.1 % level have been performed using long time integration</a:t>
            </a:r>
            <a:r>
              <a:rPr lang="en-US" altLang="ko-KR" sz="1600" b="1" dirty="0">
                <a:latin typeface="Helvetica" pitchFamily="34" charset="0"/>
                <a:ea typeface="굴림" charset="-127"/>
                <a:cs typeface="Helvetica" pitchFamily="34" charset="0"/>
              </a:rPr>
              <a:t> </a:t>
            </a:r>
          </a:p>
        </p:txBody>
      </p:sp>
      <p:pic>
        <p:nvPicPr>
          <p:cNvPr id="41370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219200"/>
            <a:ext cx="4430615" cy="2035402"/>
          </a:xfrm>
          <a:noFill/>
          <a:ln/>
        </p:spPr>
      </p:pic>
      <p:sp>
        <p:nvSpPr>
          <p:cNvPr id="413701" name="Rectangle 5"/>
          <p:cNvSpPr>
            <a:spLocks noChangeArrowheads="1"/>
          </p:cNvSpPr>
          <p:nvPr/>
        </p:nvSpPr>
        <p:spPr bwMode="auto">
          <a:xfrm>
            <a:off x="3148013" y="1881188"/>
            <a:ext cx="9144000" cy="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ko-KR" altLang="en-US"/>
          </a:p>
        </p:txBody>
      </p:sp>
      <p:pic>
        <p:nvPicPr>
          <p:cNvPr id="413702" name="Picture 6" descr="mir_antenna array layo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921228" y="1994644"/>
            <a:ext cx="53340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3703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89840" y="1219200"/>
            <a:ext cx="4229760" cy="2137792"/>
          </a:xfrm>
          <a:noFill/>
          <a:ln/>
        </p:spPr>
      </p:pic>
      <p:sp>
        <p:nvSpPr>
          <p:cNvPr id="413704" name="Text Box 8"/>
          <p:cNvSpPr txBox="1">
            <a:spLocks noChangeArrowheads="1"/>
          </p:cNvSpPr>
          <p:nvPr/>
        </p:nvSpPr>
        <p:spPr bwMode="auto">
          <a:xfrm>
            <a:off x="0" y="3429000"/>
            <a:ext cx="4344459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2400" b="0" u="sng" baseline="0" dirty="0">
                <a:latin typeface="Helvetica" pitchFamily="34" charset="0"/>
                <a:cs typeface="Helvetica" pitchFamily="34" charset="0"/>
              </a:rPr>
              <a:t>Conventional 1-D ECE system</a:t>
            </a:r>
          </a:p>
        </p:txBody>
      </p:sp>
      <p:sp>
        <p:nvSpPr>
          <p:cNvPr id="413705" name="Text Box 9"/>
          <p:cNvSpPr txBox="1">
            <a:spLocks noChangeArrowheads="1"/>
          </p:cNvSpPr>
          <p:nvPr/>
        </p:nvSpPr>
        <p:spPr bwMode="auto">
          <a:xfrm>
            <a:off x="5076056" y="3429000"/>
            <a:ext cx="3624710" cy="4616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2400" b="0" u="sng" baseline="0" dirty="0">
                <a:latin typeface="Helvetica" pitchFamily="34" charset="0"/>
                <a:cs typeface="Helvetica" pitchFamily="34" charset="0"/>
              </a:rPr>
              <a:t>2-D ECE imaging system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887" y="8241"/>
            <a:ext cx="9127130" cy="778098"/>
          </a:xfrm>
          <a:prstGeom prst="rect">
            <a:avLst/>
          </a:prstGeom>
          <a:solidFill>
            <a:srgbClr val="002060"/>
          </a:solidFill>
          <a:ln/>
          <a:extLst/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ko-KR" sz="3200" dirty="0" smtClean="0">
                <a:solidFill>
                  <a:srgbClr val="FF0000"/>
                </a:solidFill>
                <a:latin typeface="Helvetica" pitchFamily="34" charset="0"/>
                <a:ea typeface="굴림" charset="-127"/>
                <a:cs typeface="Helvetica" pitchFamily="34" charset="0"/>
              </a:rPr>
              <a:t>ECE imaging for T</a:t>
            </a:r>
            <a:r>
              <a:rPr lang="en-US" altLang="ko-KR" sz="3200" baseline="-25000" dirty="0" smtClean="0">
                <a:solidFill>
                  <a:srgbClr val="FF0000"/>
                </a:solidFill>
                <a:latin typeface="Helvetica" pitchFamily="34" charset="0"/>
                <a:ea typeface="굴림" charset="-127"/>
                <a:cs typeface="Helvetica" pitchFamily="34" charset="0"/>
              </a:rPr>
              <a:t>e</a:t>
            </a:r>
            <a:r>
              <a:rPr lang="en-US" altLang="ko-KR" sz="3200" dirty="0" smtClean="0">
                <a:solidFill>
                  <a:srgbClr val="FF0000"/>
                </a:solidFill>
                <a:latin typeface="Helvetica" pitchFamily="34" charset="0"/>
                <a:ea typeface="굴림" charset="-127"/>
                <a:cs typeface="Helvetica" pitchFamily="34" charset="0"/>
              </a:rPr>
              <a:t> fluctuation measurem</a:t>
            </a:r>
            <a:r>
              <a:rPr lang="en-US" altLang="ko-KR" sz="3200" dirty="0" smtClean="0">
                <a:solidFill>
                  <a:srgbClr val="FF0000"/>
                </a:solidFill>
                <a:ea typeface="굴림" charset="-127"/>
              </a:rPr>
              <a:t>ent </a:t>
            </a:r>
            <a:endParaRPr kumimoji="0" lang="ko-KR" altLang="en-US" sz="32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itchFamily="18" charset="0"/>
              <a:ea typeface="굴림" charset="-127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back20101222\바탕 화면\KSTAR_ECEI_I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764704"/>
            <a:ext cx="5040560" cy="3262863"/>
          </a:xfrm>
          <a:prstGeom prst="rect">
            <a:avLst/>
          </a:prstGeom>
          <a:noFill/>
        </p:spPr>
      </p:pic>
      <p:sp>
        <p:nvSpPr>
          <p:cNvPr id="16" name="Oval 7"/>
          <p:cNvSpPr/>
          <p:nvPr/>
        </p:nvSpPr>
        <p:spPr>
          <a:xfrm rot="20991230">
            <a:off x="7349742" y="2348781"/>
            <a:ext cx="633106" cy="958693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1475656" y="197954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16573" y="1763524"/>
            <a:ext cx="347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4" name="004362tv01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>
                  <p14:trim st="72258.7136" end="209887.8272"/>
                </p14:media>
              </p:ext>
            </p:extLst>
          </p:nvPr>
        </p:nvPicPr>
        <p:blipFill rotWithShape="1">
          <a:blip r:embed="rId8" cstate="print"/>
          <a:srcRect l="873" r="10000"/>
          <a:stretch/>
        </p:blipFill>
        <p:spPr>
          <a:xfrm>
            <a:off x="6308387" y="4027567"/>
            <a:ext cx="2296061" cy="2576130"/>
          </a:xfrm>
          <a:prstGeom prst="rect">
            <a:avLst/>
          </a:prstGeom>
        </p:spPr>
      </p:pic>
      <p:cxnSp>
        <p:nvCxnSpPr>
          <p:cNvPr id="17" name="Straight Arrow Connector 6"/>
          <p:cNvCxnSpPr/>
          <p:nvPr/>
        </p:nvCxnSpPr>
        <p:spPr>
          <a:xfrm>
            <a:off x="7374482" y="5303499"/>
            <a:ext cx="1134790" cy="0"/>
          </a:xfrm>
          <a:prstGeom prst="straightConnector1">
            <a:avLst/>
          </a:prstGeom>
          <a:ln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666296" y="5589240"/>
            <a:ext cx="652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</a:rPr>
              <a:t>~1m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Rectangle 21"/>
          <p:cNvSpPr>
            <a:spLocks noChangeArrowheads="1"/>
          </p:cNvSpPr>
          <p:nvPr/>
        </p:nvSpPr>
        <p:spPr bwMode="auto">
          <a:xfrm>
            <a:off x="8367975" y="5008584"/>
            <a:ext cx="164465" cy="652664"/>
          </a:xfrm>
          <a:prstGeom prst="rect">
            <a:avLst/>
          </a:prstGeom>
          <a:noFill/>
          <a:ln w="12700" algn="ctr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ko-KR" altLang="en-US" dirty="0"/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7915607" y="5008584"/>
            <a:ext cx="148781" cy="620396"/>
          </a:xfrm>
          <a:prstGeom prst="rect">
            <a:avLst/>
          </a:prstGeom>
          <a:noFill/>
          <a:ln w="12700" algn="ctr">
            <a:solidFill>
              <a:srgbClr val="FF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ko-KR" altLang="en-US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29" name="Rectangle 5"/>
              <p:cNvSpPr/>
              <p:nvPr/>
            </p:nvSpPr>
            <p:spPr>
              <a:xfrm>
                <a:off x="6308388" y="4027567"/>
                <a:ext cx="141839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ko-KR" sz="1200" dirty="0" smtClean="0">
                    <a:solidFill>
                      <a:schemeClr val="bg1"/>
                    </a:solidFill>
                  </a:rPr>
                  <a:t>shot 4362</a:t>
                </a:r>
              </a:p>
              <a:p>
                <a:r>
                  <a:rPr lang="en-US" altLang="ko-KR" sz="1200" dirty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B</a:t>
                </a:r>
                <a:r>
                  <a:rPr lang="en-US" altLang="ko-KR" sz="1200" baseline="-25000" dirty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0</a:t>
                </a:r>
                <a:r>
                  <a:rPr lang="en-US" altLang="ko-KR" sz="1200" dirty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 ~ 2 T</a:t>
                </a:r>
              </a:p>
              <a:p>
                <a:r>
                  <a:rPr lang="en-US" altLang="ko-KR" sz="1200" dirty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T</a:t>
                </a:r>
                <a:r>
                  <a:rPr lang="en-US" altLang="ko-KR" sz="1200" baseline="-25000" dirty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e0</a:t>
                </a:r>
                <a:r>
                  <a:rPr lang="en-US" altLang="ko-KR" sz="1200" dirty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 ~ 2 </a:t>
                </a:r>
                <a:r>
                  <a:rPr lang="en-US" altLang="ko-KR" sz="1200" dirty="0" err="1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keV</a:t>
                </a:r>
                <a:endParaRPr lang="en-US" altLang="ko-KR" sz="1200" dirty="0">
                  <a:solidFill>
                    <a:schemeClr val="bg1"/>
                  </a:solidFill>
                  <a:latin typeface="Cambria Math" pitchFamily="18" charset="0"/>
                  <a:ea typeface="Cambria Math" pitchFamily="18" charset="0"/>
                </a:endParaRPr>
              </a:p>
              <a:p>
                <a:r>
                  <a:rPr lang="en-US" altLang="ko-KR" sz="1200" dirty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n</a:t>
                </a:r>
                <a:r>
                  <a:rPr lang="en-US" altLang="ko-KR" sz="1200" baseline="-25000" dirty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e0</a:t>
                </a:r>
                <a:r>
                  <a:rPr lang="en-US" altLang="ko-KR" sz="1200" dirty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 ~ </a:t>
                </a:r>
                <a14:m>
                  <m:oMath xmlns:m="http://schemas.openxmlformats.org/officeDocument/2006/math">
                    <m:r>
                      <a:rPr lang="en-US" altLang="ko-KR" sz="1200" i="1">
                        <a:solidFill>
                          <a:schemeClr val="bg1"/>
                        </a:solidFill>
                        <a:latin typeface="Cambria Math"/>
                        <a:ea typeface="Cambria Math" pitchFamily="18" charset="0"/>
                      </a:rPr>
                      <m:t>3</m:t>
                    </m:r>
                    <m:r>
                      <a:rPr lang="en-US" altLang="ko-KR" sz="1200" i="1">
                        <a:solidFill>
                          <a:schemeClr val="bg1"/>
                        </a:solidFill>
                        <a:latin typeface="Cambria Math" pitchFamily="18" charset="0"/>
                        <a:ea typeface="Cambria Math" pitchFamily="18" charset="0"/>
                      </a:rPr>
                      <m:t>×</m:t>
                    </m:r>
                    <m:sSup>
                      <m:sSupPr>
                        <m:ctrlPr>
                          <a:rPr lang="en-US" altLang="ko-KR" sz="1200" i="1">
                            <a:solidFill>
                              <a:schemeClr val="bg1"/>
                            </a:solidFill>
                            <a:latin typeface="Cambria Math"/>
                            <a:ea typeface="Cambria Math" pitchFamily="18" charset="0"/>
                          </a:rPr>
                        </m:ctrlPr>
                      </m:sSupPr>
                      <m:e>
                        <m:r>
                          <a:rPr lang="en-US" altLang="ko-KR" sz="1200" i="1">
                            <a:solidFill>
                              <a:schemeClr val="bg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ko-KR" sz="1200" i="1">
                            <a:solidFill>
                              <a:schemeClr val="bg1"/>
                            </a:solidFill>
                            <a:latin typeface="Cambria Math" pitchFamily="18" charset="0"/>
                            <a:ea typeface="Cambria Math" pitchFamily="18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en-US" altLang="ko-KR" sz="1200" dirty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 </a:t>
                </a:r>
                <a:r>
                  <a:rPr lang="en-US" altLang="ko-KR" sz="1200" dirty="0" smtClean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m-</a:t>
                </a:r>
                <a:r>
                  <a:rPr lang="en-US" altLang="ko-KR" sz="1200" baseline="30000" dirty="0" smtClean="0">
                    <a:solidFill>
                      <a:schemeClr val="bg1"/>
                    </a:solidFill>
                    <a:latin typeface="Cambria Math" pitchFamily="18" charset="0"/>
                    <a:ea typeface="Cambria Math" pitchFamily="18" charset="0"/>
                  </a:rPr>
                  <a:t>3</a:t>
                </a:r>
                <a:endParaRPr lang="en-US" altLang="ko-KR" sz="1200" baseline="30000" dirty="0">
                  <a:solidFill>
                    <a:schemeClr val="bg1"/>
                  </a:solidFill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>
          <p:sp>
            <p:nvSpPr>
              <p:cNvPr id="29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8388" y="4027567"/>
                <a:ext cx="1418396" cy="830997"/>
              </a:xfrm>
              <a:prstGeom prst="rect">
                <a:avLst/>
              </a:prstGeom>
              <a:blipFill rotWithShape="1">
                <a:blip r:embed="rId9" cstate="print"/>
                <a:stretch>
                  <a:fillRect l="-429" b="-5147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/>
          <p:cNvSpPr txBox="1"/>
          <p:nvPr/>
        </p:nvSpPr>
        <p:spPr>
          <a:xfrm>
            <a:off x="0" y="4365104"/>
            <a:ext cx="26924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First simultaneous </a:t>
            </a:r>
          </a:p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2D visualization of the internal kink (m=1) </a:t>
            </a:r>
          </a:p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and </a:t>
            </a:r>
          </a:p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Edge-Localized Modes </a:t>
            </a:r>
          </a:p>
          <a:p>
            <a:pPr algn="ctr"/>
            <a:r>
              <a:rPr lang="en-US" altLang="ko-K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(ELMs)</a:t>
            </a:r>
          </a:p>
        </p:txBody>
      </p:sp>
      <p:pic>
        <p:nvPicPr>
          <p:cNvPr id="2" name="Picture 2" descr="C:\Users\prof\Desktop\KSTAR_ECEI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91331"/>
            <a:ext cx="3384376" cy="242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442695" y="2420888"/>
            <a:ext cx="369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H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88981" y="2420888"/>
            <a:ext cx="347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32240" y="3501008"/>
            <a:ext cx="157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KSTAR (2012)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3547174"/>
            <a:ext cx="1159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err="1" smtClean="0">
                <a:latin typeface="Helvetica" pitchFamily="34" charset="0"/>
                <a:cs typeface="Helvetica" pitchFamily="34" charset="0"/>
              </a:rPr>
              <a:t>Comibined</a:t>
            </a:r>
            <a:r>
              <a:rPr lang="en-US" altLang="ko-KR" sz="1400" b="1" dirty="0" smtClean="0">
                <a:latin typeface="Helvetica" pitchFamily="34" charset="0"/>
                <a:cs typeface="Helvetica" pitchFamily="34" charset="0"/>
              </a:rPr>
              <a:t> </a:t>
            </a:r>
          </a:p>
          <a:p>
            <a:r>
              <a:rPr lang="en-US" altLang="ko-KR" sz="1400" b="1" dirty="0">
                <a:latin typeface="Helvetica" pitchFamily="34" charset="0"/>
                <a:cs typeface="Helvetica" pitchFamily="34" charset="0"/>
              </a:rPr>
              <a:t>w</a:t>
            </a:r>
            <a:r>
              <a:rPr lang="en-US" altLang="ko-KR" sz="1400" b="1" dirty="0" smtClean="0">
                <a:latin typeface="Helvetica" pitchFamily="34" charset="0"/>
                <a:cs typeface="Helvetica" pitchFamily="34" charset="0"/>
              </a:rPr>
              <a:t>ith MIR</a:t>
            </a:r>
            <a:endParaRPr lang="ko-KR" altLang="en-US" sz="14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0" name="Rectangle 4"/>
          <p:cNvSpPr/>
          <p:nvPr/>
        </p:nvSpPr>
        <p:spPr>
          <a:xfrm>
            <a:off x="1" y="0"/>
            <a:ext cx="9144000" cy="764704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23528" y="82451"/>
            <a:ext cx="8532440" cy="610245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600" u="sng" dirty="0" smtClean="0">
                <a:solidFill>
                  <a:srgbClr val="FF0000"/>
                </a:solidFill>
                <a:latin typeface="Helvetica" pitchFamily="34" charset="0"/>
                <a:ea typeface="굴림" charset="-127"/>
                <a:cs typeface="Helvetica" pitchFamily="34" charset="0"/>
              </a:rPr>
              <a:t>KSTAR 2D/3D ECE imaging systems</a:t>
            </a:r>
            <a:endParaRPr lang="ko-KR" altLang="en-US" sz="3600" u="sng" baseline="30000" dirty="0">
              <a:solidFill>
                <a:srgbClr val="FF0000"/>
              </a:solidFill>
              <a:latin typeface="Helvetica" pitchFamily="34" charset="0"/>
              <a:ea typeface="굴림" charset="-127"/>
              <a:cs typeface="Helvetica" pitchFamily="34" charset="0"/>
            </a:endParaRPr>
          </a:p>
        </p:txBody>
      </p:sp>
      <p:pic>
        <p:nvPicPr>
          <p:cNvPr id="33" name="4362_ecei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11" cstate="print"/>
          <a:stretch>
            <a:fillRect/>
          </a:stretch>
        </p:blipFill>
        <p:spPr>
          <a:xfrm>
            <a:off x="3142473" y="3886910"/>
            <a:ext cx="2546648" cy="2971090"/>
          </a:xfrm>
          <a:prstGeom prst="rect">
            <a:avLst/>
          </a:prstGeom>
        </p:spPr>
      </p:pic>
      <p:sp>
        <p:nvSpPr>
          <p:cNvPr id="34" name="Arc 33"/>
          <p:cNvSpPr/>
          <p:nvPr/>
        </p:nvSpPr>
        <p:spPr>
          <a:xfrm flipV="1">
            <a:off x="3995936" y="5373216"/>
            <a:ext cx="432048" cy="720080"/>
          </a:xfrm>
          <a:prstGeom prst="arc">
            <a:avLst>
              <a:gd name="adj1" fmla="val 17200336"/>
              <a:gd name="adj2" fmla="val 4492991"/>
            </a:avLst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직사각형 34"/>
          <p:cNvSpPr/>
          <p:nvPr/>
        </p:nvSpPr>
        <p:spPr>
          <a:xfrm>
            <a:off x="3462404" y="4941168"/>
            <a:ext cx="330398" cy="15121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>
            <a:off x="4932040" y="4941168"/>
            <a:ext cx="504056" cy="151216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Arc 33"/>
          <p:cNvSpPr/>
          <p:nvPr/>
        </p:nvSpPr>
        <p:spPr>
          <a:xfrm>
            <a:off x="4644008" y="5157192"/>
            <a:ext cx="534304" cy="987889"/>
          </a:xfrm>
          <a:prstGeom prst="arc">
            <a:avLst>
              <a:gd name="adj1" fmla="val 17200336"/>
              <a:gd name="adj2" fmla="val 4492991"/>
            </a:avLst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0480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445031" y="1700808"/>
            <a:ext cx="1412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G.S. Yun et al., </a:t>
            </a:r>
          </a:p>
          <a:p>
            <a:r>
              <a:rPr lang="en-US" altLang="ko-KR" sz="1400" dirty="0" smtClean="0"/>
              <a:t>PRL 107 (2011)</a:t>
            </a:r>
            <a:endParaRPr lang="ko-KR" altLang="en-US" sz="1400" dirty="0"/>
          </a:p>
        </p:txBody>
      </p:sp>
      <p:pic>
        <p:nvPicPr>
          <p:cNvPr id="55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5617" y="2903889"/>
            <a:ext cx="1843387" cy="390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9169" y="2903889"/>
            <a:ext cx="1843387" cy="390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953" y="2905780"/>
            <a:ext cx="1843387" cy="390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" name="Oval 57"/>
          <p:cNvSpPr>
            <a:spLocks/>
          </p:cNvSpPr>
          <p:nvPr/>
        </p:nvSpPr>
        <p:spPr>
          <a:xfrm>
            <a:off x="865625" y="2993363"/>
            <a:ext cx="180363" cy="2177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1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>
            <a:spLocks/>
          </p:cNvSpPr>
          <p:nvPr/>
        </p:nvSpPr>
        <p:spPr>
          <a:xfrm>
            <a:off x="2233753" y="2993363"/>
            <a:ext cx="180363" cy="2177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2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0" name="Oval 59"/>
          <p:cNvSpPr>
            <a:spLocks/>
          </p:cNvSpPr>
          <p:nvPr/>
        </p:nvSpPr>
        <p:spPr>
          <a:xfrm>
            <a:off x="3529897" y="2993363"/>
            <a:ext cx="180363" cy="2177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3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2391570" y="2925167"/>
            <a:ext cx="78649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100 </a:t>
            </a:r>
            <a:r>
              <a:rPr lang="en-US" altLang="ko-KR" sz="1400" b="1" dirty="0" err="1" smtClean="0">
                <a:solidFill>
                  <a:schemeClr val="bg1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altLang="ko-KR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687715" y="2925167"/>
            <a:ext cx="78649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200 </a:t>
            </a:r>
            <a:r>
              <a:rPr lang="en-US" altLang="ko-KR" sz="1400" b="1" dirty="0" err="1" smtClean="0">
                <a:solidFill>
                  <a:schemeClr val="bg1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altLang="ko-KR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990623" y="2925167"/>
            <a:ext cx="603265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 </a:t>
            </a:r>
            <a:r>
              <a:rPr lang="en-US" altLang="ko-KR" sz="1400" b="1" dirty="0" err="1" smtClean="0">
                <a:solidFill>
                  <a:schemeClr val="bg1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altLang="ko-KR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4248" y="3194110"/>
            <a:ext cx="504056" cy="3292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87"/>
          <p:cNvGrpSpPr/>
          <p:nvPr/>
        </p:nvGrpSpPr>
        <p:grpSpPr>
          <a:xfrm>
            <a:off x="1253262" y="2904290"/>
            <a:ext cx="661404" cy="68411"/>
            <a:chOff x="1048190" y="2577684"/>
            <a:chExt cx="792088" cy="36000"/>
          </a:xfrm>
        </p:grpSpPr>
        <p:cxnSp>
          <p:nvCxnSpPr>
            <p:cNvPr id="90" name="Straight Connector 89"/>
            <p:cNvCxnSpPr/>
            <p:nvPr/>
          </p:nvCxnSpPr>
          <p:spPr>
            <a:xfrm>
              <a:off x="1048190" y="2577684"/>
              <a:ext cx="0" cy="3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1444234" y="2577684"/>
              <a:ext cx="0" cy="3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1840278" y="2577684"/>
              <a:ext cx="0" cy="36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TextBox 104"/>
          <p:cNvSpPr txBox="1"/>
          <p:nvPr/>
        </p:nvSpPr>
        <p:spPr>
          <a:xfrm>
            <a:off x="793401" y="2420888"/>
            <a:ext cx="3778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latin typeface="Helvetica" pitchFamily="34" charset="0"/>
                <a:cs typeface="Helvetica" pitchFamily="34" charset="0"/>
              </a:rPr>
              <a:t> Initial growth to saturation</a:t>
            </a:r>
            <a:endParaRPr lang="ko-KR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4" name="Arc 33"/>
          <p:cNvSpPr/>
          <p:nvPr/>
        </p:nvSpPr>
        <p:spPr>
          <a:xfrm rot="405902">
            <a:off x="1425370" y="4604778"/>
            <a:ext cx="333014" cy="1571488"/>
          </a:xfrm>
          <a:prstGeom prst="arc">
            <a:avLst>
              <a:gd name="adj1" fmla="val 17200336"/>
              <a:gd name="adj2" fmla="val 4492991"/>
            </a:avLst>
          </a:prstGeom>
          <a:ln w="28575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Group 7"/>
          <p:cNvGrpSpPr/>
          <p:nvPr/>
        </p:nvGrpSpPr>
        <p:grpSpPr>
          <a:xfrm>
            <a:off x="1691680" y="1412776"/>
            <a:ext cx="5472608" cy="1091170"/>
            <a:chOff x="4788024" y="371090"/>
            <a:chExt cx="4164951" cy="1379202"/>
          </a:xfrm>
        </p:grpSpPr>
        <p:pic>
          <p:nvPicPr>
            <p:cNvPr id="40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71090"/>
              <a:ext cx="4164951" cy="115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7937689" y="459994"/>
              <a:ext cx="810775" cy="231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ko-KR" sz="1400" dirty="0" smtClean="0"/>
                <a:t>Shot=4431</a:t>
              </a:r>
              <a:endParaRPr lang="ko-KR" altLang="en-US" sz="1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112628" y="479418"/>
              <a:ext cx="835477" cy="231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ECEI (V)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869414" y="935142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ko-KR" altLang="en-US" sz="11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6031716" y="836712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>
                  <a:latin typeface="Arial" pitchFamily="34" charset="0"/>
                  <a:cs typeface="Arial" pitchFamily="34" charset="0"/>
                </a:rPr>
                <a:t>2</a:t>
              </a:r>
              <a:endParaRPr lang="ko-KR" altLang="en-US" sz="11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194018" y="719118"/>
              <a:ext cx="2632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100" b="1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ko-KR" altLang="en-US" sz="11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6465144" y="1473293"/>
              <a:ext cx="158942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Time (</a:t>
              </a:r>
              <a:r>
                <a:rPr lang="en-US" altLang="ko-KR" sz="1200" b="1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ms</a:t>
              </a:r>
              <a:r>
                <a:rPr lang="en-US" altLang="ko-KR" sz="12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itchFamily="34" charset="0"/>
                  <a:cs typeface="Arial" pitchFamily="34" charset="0"/>
                </a:rPr>
                <a:t>)</a:t>
              </a:r>
              <a:endParaRPr lang="ko-KR" alt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5707735" y="936217"/>
              <a:ext cx="1517557" cy="262428"/>
            </a:xfrm>
            <a:custGeom>
              <a:avLst/>
              <a:gdLst>
                <a:gd name="connsiteX0" fmla="*/ 0 w 1596788"/>
                <a:gd name="connsiteY0" fmla="*/ 259307 h 276379"/>
                <a:gd name="connsiteX1" fmla="*/ 409433 w 1596788"/>
                <a:gd name="connsiteY1" fmla="*/ 259307 h 276379"/>
                <a:gd name="connsiteX2" fmla="*/ 736979 w 1596788"/>
                <a:gd name="connsiteY2" fmla="*/ 81887 h 276379"/>
                <a:gd name="connsiteX3" fmla="*/ 1146412 w 1596788"/>
                <a:gd name="connsiteY3" fmla="*/ 13648 h 276379"/>
                <a:gd name="connsiteX4" fmla="*/ 1596788 w 1596788"/>
                <a:gd name="connsiteY4" fmla="*/ 0 h 276379"/>
                <a:gd name="connsiteX0" fmla="*/ 0 w 1596788"/>
                <a:gd name="connsiteY0" fmla="*/ 259307 h 262701"/>
                <a:gd name="connsiteX1" fmla="*/ 423081 w 1596788"/>
                <a:gd name="connsiteY1" fmla="*/ 207986 h 262701"/>
                <a:gd name="connsiteX2" fmla="*/ 736979 w 1596788"/>
                <a:gd name="connsiteY2" fmla="*/ 81887 h 262701"/>
                <a:gd name="connsiteX3" fmla="*/ 1146412 w 1596788"/>
                <a:gd name="connsiteY3" fmla="*/ 13648 h 262701"/>
                <a:gd name="connsiteX4" fmla="*/ 1596788 w 1596788"/>
                <a:gd name="connsiteY4" fmla="*/ 0 h 262701"/>
                <a:gd name="connsiteX0" fmla="*/ 0 w 2019869"/>
                <a:gd name="connsiteY0" fmla="*/ 259307 h 262701"/>
                <a:gd name="connsiteX1" fmla="*/ 423081 w 2019869"/>
                <a:gd name="connsiteY1" fmla="*/ 207986 h 262701"/>
                <a:gd name="connsiteX2" fmla="*/ 736979 w 2019869"/>
                <a:gd name="connsiteY2" fmla="*/ 81887 h 262701"/>
                <a:gd name="connsiteX3" fmla="*/ 1146412 w 2019869"/>
                <a:gd name="connsiteY3" fmla="*/ 13648 h 262701"/>
                <a:gd name="connsiteX4" fmla="*/ 2019869 w 2019869"/>
                <a:gd name="connsiteY4" fmla="*/ 0 h 26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9869" h="262701">
                  <a:moveTo>
                    <a:pt x="0" y="259307"/>
                  </a:moveTo>
                  <a:cubicBezTo>
                    <a:pt x="143301" y="274092"/>
                    <a:pt x="300251" y="237556"/>
                    <a:pt x="423081" y="207986"/>
                  </a:cubicBezTo>
                  <a:cubicBezTo>
                    <a:pt x="545911" y="178416"/>
                    <a:pt x="616424" y="114277"/>
                    <a:pt x="736979" y="81887"/>
                  </a:cubicBezTo>
                  <a:cubicBezTo>
                    <a:pt x="857534" y="49497"/>
                    <a:pt x="1003111" y="27296"/>
                    <a:pt x="1146412" y="13648"/>
                  </a:cubicBezTo>
                  <a:cubicBezTo>
                    <a:pt x="1289714" y="0"/>
                    <a:pt x="1940257" y="2275"/>
                    <a:pt x="2019869" y="0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6307" y="2875359"/>
            <a:ext cx="1441900" cy="379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6381397" y="2492896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latin typeface="Helvetica" pitchFamily="34" charset="0"/>
                <a:cs typeface="Helvetica" pitchFamily="34" charset="0"/>
              </a:rPr>
              <a:t>crash phase</a:t>
            </a:r>
            <a:endParaRPr lang="ko-KR" altLang="en-US" sz="2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7" name="Oval 55"/>
          <p:cNvSpPr>
            <a:spLocks/>
          </p:cNvSpPr>
          <p:nvPr/>
        </p:nvSpPr>
        <p:spPr>
          <a:xfrm>
            <a:off x="6770807" y="2956867"/>
            <a:ext cx="216000" cy="21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</a:rPr>
              <a:t>4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932245" y="2905199"/>
            <a:ext cx="736099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855 </a:t>
            </a:r>
            <a:r>
              <a:rPr lang="en-US" altLang="ko-KR" sz="1400" b="1" dirty="0" err="1" smtClean="0">
                <a:solidFill>
                  <a:schemeClr val="bg1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altLang="ko-KR" sz="1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Oval 55"/>
          <p:cNvSpPr>
            <a:spLocks/>
          </p:cNvSpPr>
          <p:nvPr/>
        </p:nvSpPr>
        <p:spPr>
          <a:xfrm>
            <a:off x="5220072" y="1484784"/>
            <a:ext cx="216000" cy="21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 smtClean="0">
                <a:solidFill>
                  <a:schemeClr val="tx1"/>
                </a:solidFill>
              </a:rPr>
              <a:t>4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6" name="Rectangle 8"/>
          <p:cNvSpPr/>
          <p:nvPr/>
        </p:nvSpPr>
        <p:spPr>
          <a:xfrm>
            <a:off x="887" y="8241"/>
            <a:ext cx="9144000" cy="67428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u="sng" dirty="0" smtClean="0">
                <a:solidFill>
                  <a:srgbClr val="FF0000"/>
                </a:solidFill>
                <a:latin typeface="Helvetica" pitchFamily="34" charset="0"/>
                <a:ea typeface="굴림" charset="-127"/>
                <a:cs typeface="Helvetica" pitchFamily="34" charset="0"/>
              </a:rPr>
              <a:t>ELM dynamics in KSTAR plasmas</a:t>
            </a:r>
            <a:endParaRPr lang="ko-KR" altLang="en-US" sz="36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39752" y="908720"/>
            <a:ext cx="4384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Time evolution of a single ELM</a:t>
            </a:r>
            <a:endParaRPr lang="ko-KR" altLang="en-US" sz="24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759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/>
          <p:cNvGrpSpPr/>
          <p:nvPr/>
        </p:nvGrpSpPr>
        <p:grpSpPr>
          <a:xfrm>
            <a:off x="291018" y="1879735"/>
            <a:ext cx="2408774" cy="3507275"/>
            <a:chOff x="1043608" y="1922355"/>
            <a:chExt cx="2647670" cy="3810901"/>
          </a:xfrm>
        </p:grpSpPr>
        <mc:AlternateContent xmlns:mc="http://schemas.openxmlformats.org/markup-compatibility/2006">
          <mc:Choice xmlns:a14="http://schemas.microsoft.com/office/drawing/2010/main" xmlns=""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1043608" y="1922355"/>
                  <a:ext cx="583005" cy="5705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ko-KR" sz="15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altLang="ko-KR" sz="1500" b="0" i="1" smtClean="0">
                                <a:latin typeface="Cambria Math"/>
                              </a:rPr>
                              <m:t>𝛿</m:t>
                            </m:r>
                            <m:sSub>
                              <m:sSubPr>
                                <m:ctrlPr>
                                  <a:rPr lang="en-US" altLang="ko-KR" sz="15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altLang="ko-KR" sz="1500" b="0" i="1" smtClean="0">
                                    <a:latin typeface="Cambria Math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altLang="ko-KR" sz="1500" b="0" i="1" smtClean="0">
                                    <a:latin typeface="Cambria Math"/>
                                  </a:rPr>
                                  <m:t>𝑒𝑐𝑒</m:t>
                                </m:r>
                              </m:sub>
                            </m:sSub>
                          </m:num>
                          <m:den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altLang="ko-KR" sz="1500" b="0" i="1" smtClean="0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ko-KR" sz="15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ko-KR" sz="1500" b="0" i="1" smtClean="0">
                                        <a:latin typeface="Cambria Math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altLang="ko-KR" sz="1500" b="0" i="1" smtClean="0">
                                        <a:latin typeface="Cambria Math"/>
                                      </a:rPr>
                                      <m:t>𝑒𝑐𝑒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oMath>
                    </m:oMathPara>
                  </a14:m>
                  <a:endParaRPr lang="ko-KR" altLang="en-US" sz="1500" dirty="0"/>
                </a:p>
              </p:txBody>
            </p:sp>
          </mc:Choice>
          <mc:Fallback>
            <p:sp>
              <p:nvSpPr>
                <p:cNvPr id="4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3608" y="1922355"/>
                  <a:ext cx="583005" cy="570541"/>
                </a:xfrm>
                <a:prstGeom prst="rect">
                  <a:avLst/>
                </a:prstGeom>
                <a:blipFill rotWithShape="1">
                  <a:blip r:embed="rId3" cstate="print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3" name="그룹 12"/>
            <p:cNvGrpSpPr/>
            <p:nvPr/>
          </p:nvGrpSpPr>
          <p:grpSpPr>
            <a:xfrm>
              <a:off x="1115616" y="1925145"/>
              <a:ext cx="2575662" cy="3808111"/>
              <a:chOff x="5537029" y="2536860"/>
              <a:chExt cx="2374339" cy="3559572"/>
            </a:xfrm>
          </p:grpSpPr>
          <p:pic>
            <p:nvPicPr>
              <p:cNvPr id="24" name="Picture 9" descr="D:\ECEI\ecei_data\ecei_movie\6123\snapshot\6123_2.477004s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88912" t="41395" r="2774" b="18667"/>
              <a:stretch/>
            </p:blipFill>
            <p:spPr bwMode="auto">
              <a:xfrm>
                <a:off x="5537029" y="3106486"/>
                <a:ext cx="475131" cy="26628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19680" t="34690" r="72291" b="16945"/>
              <a:stretch/>
            </p:blipFill>
            <p:spPr bwMode="auto">
              <a:xfrm>
                <a:off x="6030025" y="2541761"/>
                <a:ext cx="414183" cy="29109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그림 2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0000"/>
              <a:stretch/>
            </p:blipFill>
            <p:spPr>
              <a:xfrm>
                <a:off x="6487754" y="2536860"/>
                <a:ext cx="1268208" cy="3121082"/>
              </a:xfrm>
              <a:prstGeom prst="rect">
                <a:avLst/>
              </a:prstGeom>
            </p:spPr>
          </p:pic>
          <p:grpSp>
            <p:nvGrpSpPr>
              <p:cNvPr id="27" name="그룹 71"/>
              <p:cNvGrpSpPr/>
              <p:nvPr/>
            </p:nvGrpSpPr>
            <p:grpSpPr>
              <a:xfrm>
                <a:off x="6300192" y="5635847"/>
                <a:ext cx="1611176" cy="460585"/>
                <a:chOff x="1767122" y="5767124"/>
                <a:chExt cx="1611176" cy="460585"/>
              </a:xfrm>
            </p:grpSpPr>
            <p:sp>
              <p:nvSpPr>
                <p:cNvPr id="28" name="TextBox 27"/>
                <p:cNvSpPr txBox="1"/>
                <p:nvPr/>
              </p:nvSpPr>
              <p:spPr>
                <a:xfrm>
                  <a:off x="1767122" y="5773930"/>
                  <a:ext cx="42861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84"/>
                    </a:spcBef>
                  </a:pPr>
                  <a:r>
                    <a:rPr lang="en-US" altLang="ko-KR" sz="1050" dirty="0" smtClean="0">
                      <a:latin typeface="Calibri" pitchFamily="34" charset="0"/>
                      <a:cs typeface="Calibri" pitchFamily="34" charset="0"/>
                    </a:rPr>
                    <a:t>215</a:t>
                  </a: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2161030" y="5768145"/>
                  <a:ext cx="42861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84"/>
                    </a:spcBef>
                  </a:pPr>
                  <a:r>
                    <a:rPr lang="en-US" altLang="ko-KR" sz="1050" dirty="0" smtClean="0">
                      <a:latin typeface="Calibri" pitchFamily="34" charset="0"/>
                      <a:cs typeface="Calibri" pitchFamily="34" charset="0"/>
                    </a:rPr>
                    <a:t>220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2555776" y="5772909"/>
                  <a:ext cx="42861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84"/>
                    </a:spcBef>
                  </a:pPr>
                  <a:r>
                    <a:rPr lang="en-US" altLang="ko-KR" sz="1050" dirty="0" smtClean="0">
                      <a:latin typeface="Calibri" pitchFamily="34" charset="0"/>
                      <a:cs typeface="Calibri" pitchFamily="34" charset="0"/>
                    </a:rPr>
                    <a:t>225</a:t>
                  </a: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2949684" y="5767124"/>
                  <a:ext cx="428614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84"/>
                    </a:spcBef>
                  </a:pPr>
                  <a:r>
                    <a:rPr lang="en-US" altLang="ko-KR" sz="1050" dirty="0" smtClean="0">
                      <a:latin typeface="Calibri" pitchFamily="34" charset="0"/>
                      <a:cs typeface="Calibri" pitchFamily="34" charset="0"/>
                    </a:rPr>
                    <a:t>230</a:t>
                  </a: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2276211" y="5950710"/>
                  <a:ext cx="58453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Bef>
                      <a:spcPts val="384"/>
                    </a:spcBef>
                  </a:pPr>
                  <a:r>
                    <a:rPr lang="en-US" altLang="ko-KR" sz="1200" dirty="0" smtClean="0">
                      <a:latin typeface="Calibri" pitchFamily="34" charset="0"/>
                      <a:cs typeface="Calibri" pitchFamily="34" charset="0"/>
                    </a:rPr>
                    <a:t>R [cm]</a:t>
                  </a:r>
                </a:p>
              </p:txBody>
            </p:sp>
          </p:grpSp>
        </p:grpSp>
      </p:grpSp>
      <p:sp>
        <p:nvSpPr>
          <p:cNvPr id="34" name="직사각형 33"/>
          <p:cNvSpPr/>
          <p:nvPr/>
        </p:nvSpPr>
        <p:spPr>
          <a:xfrm>
            <a:off x="475680" y="5445224"/>
            <a:ext cx="20080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400" indent="-338400">
              <a:spcBef>
                <a:spcPts val="384"/>
              </a:spcBef>
            </a:pPr>
            <a:r>
              <a:rPr lang="en-US" altLang="ko-KR" sz="1600" dirty="0" smtClean="0">
                <a:latin typeface="Helvetica" pitchFamily="34" charset="0"/>
                <a:ea typeface="Arial Unicode MS" pitchFamily="50" charset="-127"/>
                <a:cs typeface="Helvetica" pitchFamily="34" charset="0"/>
              </a:rPr>
              <a:t>KSTAR shot #6123 @ t~3.4s</a:t>
            </a:r>
          </a:p>
        </p:txBody>
      </p:sp>
      <p:sp>
        <p:nvSpPr>
          <p:cNvPr id="35" name="Rectangle 8"/>
          <p:cNvSpPr/>
          <p:nvPr/>
        </p:nvSpPr>
        <p:spPr>
          <a:xfrm>
            <a:off x="1588" y="8889"/>
            <a:ext cx="9144000" cy="6742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6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Validation of the stationary ELM</a:t>
            </a:r>
            <a:endParaRPr lang="ko-KR" altLang="en-US" sz="36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553" y="1187460"/>
            <a:ext cx="2287806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ko-KR" u="sng" dirty="0" smtClean="0">
                <a:latin typeface="Helvetica" pitchFamily="34" charset="0"/>
                <a:cs typeface="Helvetica" pitchFamily="34" charset="0"/>
              </a:rPr>
              <a:t>2D image of an ELM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699792" y="1065672"/>
            <a:ext cx="23762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en-US" altLang="ko-KR" sz="2000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Toroidal</a:t>
            </a:r>
            <a:r>
              <a:rPr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mode number </a:t>
            </a:r>
            <a:r>
              <a:rPr lang="en-US" altLang="ko-KR" sz="20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(</a:t>
            </a:r>
            <a:r>
              <a:rPr lang="en-US" altLang="ko-KR" sz="2000" i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n=5</a:t>
            </a:r>
            <a:r>
              <a:rPr lang="en-US" altLang="ko-KR" sz="20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) </a:t>
            </a:r>
            <a:r>
              <a:rPr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is identified by the magnetics</a:t>
            </a:r>
          </a:p>
          <a:p>
            <a:endParaRPr lang="en-US" altLang="ko-KR" sz="200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endParaRPr lang="en-US" altLang="ko-KR" sz="2000" dirty="0" smtClean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endParaRPr lang="en-US" altLang="ko-KR" sz="200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endParaRPr lang="en-US" altLang="ko-KR" sz="2000" dirty="0" smtClean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endParaRPr lang="en-US" altLang="ko-KR" sz="2000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endParaRPr lang="en-US" altLang="ko-KR" sz="2000" dirty="0" smtClean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endParaRPr lang="en-US" altLang="ko-KR" sz="2000" dirty="0" smtClean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  <a:p>
            <a:pPr marL="285750" indent="-285750">
              <a:buFont typeface="Wingdings" pitchFamily="2" charset="2"/>
              <a:buChar char="l"/>
            </a:pPr>
            <a:r>
              <a:rPr lang="en-US" altLang="ko-KR" sz="2000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q</a:t>
            </a:r>
            <a:r>
              <a:rPr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- and pressure profiles from EFIT are used to get the 2D image of </a:t>
            </a:r>
            <a:r>
              <a:rPr lang="en-US" altLang="ko-KR" sz="2000" dirty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the </a:t>
            </a:r>
            <a:r>
              <a:rPr lang="en-US" altLang="ko-KR" sz="2000" i="1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n=5</a:t>
            </a:r>
            <a:r>
              <a:rPr lang="en-US" altLang="ko-KR" sz="2000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sz="20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mode </a:t>
            </a:r>
            <a:r>
              <a:rPr lang="en-US" altLang="ko-KR" sz="2000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w/ the max. growth rate</a:t>
            </a:r>
            <a:endParaRPr lang="ko-KR" altLang="en-US" sz="2000" dirty="0">
              <a:solidFill>
                <a:srgbClr val="0070C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8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71" t="13284" r="49643" b="6156"/>
          <a:stretch/>
        </p:blipFill>
        <p:spPr bwMode="auto">
          <a:xfrm>
            <a:off x="7613249" y="1426668"/>
            <a:ext cx="1495255" cy="3331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직사각형 7"/>
          <p:cNvSpPr/>
          <p:nvPr/>
        </p:nvSpPr>
        <p:spPr>
          <a:xfrm>
            <a:off x="7810352" y="1500486"/>
            <a:ext cx="1008112" cy="304306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 descr="C:\Users\prof\Desktop\캡처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2927" y="1124744"/>
            <a:ext cx="2160240" cy="445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5284092" y="764704"/>
            <a:ext cx="3859908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Helvetica" pitchFamily="34" charset="0"/>
                <a:cs typeface="Helvetica" pitchFamily="34" charset="0"/>
              </a:rPr>
              <a:t>BOUT++ Simulation</a:t>
            </a:r>
            <a:r>
              <a:rPr lang="en-US" altLang="ko-KR" dirty="0">
                <a:latin typeface="Helvetica" pitchFamily="34" charset="0"/>
                <a:cs typeface="Helvetica" pitchFamily="34" charset="0"/>
              </a:rPr>
              <a:t> </a:t>
            </a:r>
            <a:r>
              <a:rPr lang="en-US" altLang="ko-KR" dirty="0" smtClean="0">
                <a:latin typeface="Helvetica" pitchFamily="34" charset="0"/>
                <a:cs typeface="Helvetica" pitchFamily="34" charset="0"/>
              </a:rPr>
              <a:t>(linear) of </a:t>
            </a:r>
          </a:p>
          <a:p>
            <a:pPr algn="ctr"/>
            <a:r>
              <a:rPr lang="en-US" altLang="ko-KR" dirty="0" smtClean="0">
                <a:latin typeface="Helvetica" pitchFamily="34" charset="0"/>
                <a:cs typeface="Helvetica" pitchFamily="34" charset="0"/>
              </a:rPr>
              <a:t>the </a:t>
            </a:r>
            <a:r>
              <a:rPr lang="en-US" altLang="ko-KR" i="1" dirty="0" smtClean="0">
                <a:latin typeface="Helvetica" pitchFamily="34" charset="0"/>
                <a:cs typeface="Helvetica" pitchFamily="34" charset="0"/>
              </a:rPr>
              <a:t>n=5</a:t>
            </a:r>
            <a:r>
              <a:rPr lang="en-US" altLang="ko-KR" dirty="0" smtClean="0">
                <a:latin typeface="Helvetica" pitchFamily="34" charset="0"/>
                <a:cs typeface="Helvetica" pitchFamily="34" charset="0"/>
              </a:rPr>
              <a:t> ELM</a:t>
            </a:r>
            <a:endParaRPr lang="ko-KR" altLang="en-US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6707211" y="2457697"/>
            <a:ext cx="249932" cy="79208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0" name="직선 연결선 9"/>
          <p:cNvCxnSpPr>
            <a:endCxn id="40" idx="0"/>
          </p:cNvCxnSpPr>
          <p:nvPr/>
        </p:nvCxnSpPr>
        <p:spPr>
          <a:xfrm flipH="1">
            <a:off x="6832177" y="1500486"/>
            <a:ext cx="978175" cy="95721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/>
          <p:cNvCxnSpPr/>
          <p:nvPr/>
        </p:nvCxnSpPr>
        <p:spPr>
          <a:xfrm>
            <a:off x="6832177" y="3249785"/>
            <a:ext cx="978175" cy="12937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81096" y="5150222"/>
            <a:ext cx="3411384" cy="123110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u="sng" dirty="0">
                <a:latin typeface="Helvetica" pitchFamily="34" charset="0"/>
                <a:cs typeface="Helvetica" pitchFamily="34" charset="0"/>
              </a:rPr>
              <a:t>O</a:t>
            </a:r>
            <a:r>
              <a:rPr lang="en-US" altLang="ko-KR" u="sng" dirty="0" smtClean="0">
                <a:latin typeface="Helvetica" pitchFamily="34" charset="0"/>
                <a:cs typeface="Helvetica" pitchFamily="34" charset="0"/>
              </a:rPr>
              <a:t>utcomes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dirty="0" err="1" smtClean="0">
                <a:latin typeface="Helvetica" pitchFamily="34" charset="0"/>
                <a:cs typeface="Helvetica" pitchFamily="34" charset="0"/>
              </a:rPr>
              <a:t>Poloidal</a:t>
            </a:r>
            <a:r>
              <a:rPr lang="en-US" altLang="ko-KR" dirty="0" smtClean="0">
                <a:latin typeface="Helvetica" pitchFamily="34" charset="0"/>
                <a:cs typeface="Helvetica" pitchFamily="34" charset="0"/>
              </a:rPr>
              <a:t> mode spacing is </a:t>
            </a:r>
          </a:p>
          <a:p>
            <a:r>
              <a:rPr lang="en-US" altLang="ko-KR" dirty="0" smtClean="0">
                <a:latin typeface="Helvetica" pitchFamily="34" charset="0"/>
                <a:cs typeface="Helvetica" pitchFamily="34" charset="0"/>
              </a:rPr>
              <a:t>    incorrect !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ko-KR" dirty="0" smtClean="0">
                <a:latin typeface="Helvetica" pitchFamily="34" charset="0"/>
                <a:cs typeface="Helvetica" pitchFamily="34" charset="0"/>
              </a:rPr>
              <a:t>Radial thickness is too thin </a:t>
            </a:r>
            <a:r>
              <a:rPr lang="en-US" altLang="ko-KR" sz="2000" dirty="0" smtClean="0">
                <a:latin typeface="Helvetica" pitchFamily="34" charset="0"/>
                <a:cs typeface="Helvetica" pitchFamily="34" charset="0"/>
              </a:rPr>
              <a:t>!</a:t>
            </a:r>
            <a:endParaRPr lang="ko-KR" altLang="en-US" sz="20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1026" name="Picture 2" descr="C:\Users\prof\Desktop\캡처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2432" y="2420888"/>
            <a:ext cx="1967600" cy="203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467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8"/>
          <p:cNvSpPr/>
          <p:nvPr/>
        </p:nvSpPr>
        <p:spPr>
          <a:xfrm>
            <a:off x="1588" y="8889"/>
            <a:ext cx="9144000" cy="6742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Parametric dependence of the mode structure</a:t>
            </a:r>
            <a:endParaRPr lang="ko-KR" altLang="en-US" sz="32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692696"/>
            <a:ext cx="7941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A) </a:t>
            </a:r>
            <a:r>
              <a:rPr lang="en-US" altLang="ko-KR" sz="2400" dirty="0" err="1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Poloidal</a:t>
            </a:r>
            <a:r>
              <a:rPr lang="en-US" altLang="ko-KR" sz="24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 mode spacing is sensitive to the local </a:t>
            </a:r>
            <a:r>
              <a:rPr lang="en-US" altLang="ko-KR" sz="2400" i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q</a:t>
            </a:r>
            <a:r>
              <a:rPr lang="en-US" altLang="ko-KR" sz="24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-value</a:t>
            </a:r>
            <a:endParaRPr lang="ko-KR" altLang="en-US" sz="2400" dirty="0">
              <a:solidFill>
                <a:srgbClr val="0070C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6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71" t="13284" r="49643" b="6156"/>
          <a:stretch/>
        </p:blipFill>
        <p:spPr bwMode="auto">
          <a:xfrm>
            <a:off x="691868" y="1169707"/>
            <a:ext cx="960962" cy="204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50" t="13157" r="49723" b="6073"/>
          <a:stretch/>
        </p:blipFill>
        <p:spPr bwMode="auto">
          <a:xfrm>
            <a:off x="1862976" y="1166247"/>
            <a:ext cx="960962" cy="204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27" t="13436" r="49773" b="6004"/>
          <a:stretch/>
        </p:blipFill>
        <p:spPr bwMode="auto">
          <a:xfrm>
            <a:off x="3149898" y="1179911"/>
            <a:ext cx="990054" cy="203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직사각형 64"/>
          <p:cNvSpPr/>
          <p:nvPr/>
        </p:nvSpPr>
        <p:spPr>
          <a:xfrm>
            <a:off x="1465274" y="5028229"/>
            <a:ext cx="4900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400" indent="-338400">
              <a:spcBef>
                <a:spcPts val="384"/>
              </a:spcBef>
            </a:pPr>
            <a:r>
              <a:rPr lang="en-US" altLang="ko-KR" sz="1600" dirty="0" smtClean="0">
                <a:latin typeface="Calibri" pitchFamily="34" charset="0"/>
                <a:cs typeface="Calibri" pitchFamily="34" charset="0"/>
              </a:rPr>
              <a:t>#1</a:t>
            </a:r>
          </a:p>
        </p:txBody>
      </p:sp>
      <p:sp>
        <p:nvSpPr>
          <p:cNvPr id="66" name="직사각형 65"/>
          <p:cNvSpPr/>
          <p:nvPr/>
        </p:nvSpPr>
        <p:spPr>
          <a:xfrm>
            <a:off x="2533613" y="1988840"/>
            <a:ext cx="3968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400" indent="-338400">
              <a:spcBef>
                <a:spcPts val="384"/>
              </a:spcBef>
            </a:pPr>
            <a:r>
              <a:rPr lang="en-US" altLang="ko-KR" sz="1600" dirty="0" smtClean="0">
                <a:latin typeface="Calibri" pitchFamily="34" charset="0"/>
                <a:cs typeface="Calibri" pitchFamily="34" charset="0"/>
              </a:rPr>
              <a:t>#2</a:t>
            </a:r>
          </a:p>
        </p:txBody>
      </p:sp>
      <p:sp>
        <p:nvSpPr>
          <p:cNvPr id="67" name="직사각형 66"/>
          <p:cNvSpPr/>
          <p:nvPr/>
        </p:nvSpPr>
        <p:spPr>
          <a:xfrm>
            <a:off x="3877725" y="1982446"/>
            <a:ext cx="4900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400" indent="-338400">
              <a:spcBef>
                <a:spcPts val="384"/>
              </a:spcBef>
            </a:pPr>
            <a:r>
              <a:rPr lang="en-US" altLang="ko-KR" sz="1600" dirty="0" smtClean="0">
                <a:latin typeface="Calibri" pitchFamily="34" charset="0"/>
                <a:cs typeface="Calibri" pitchFamily="34" charset="0"/>
              </a:rPr>
              <a:t>#3</a:t>
            </a:r>
          </a:p>
        </p:txBody>
      </p:sp>
      <p:pic>
        <p:nvPicPr>
          <p:cNvPr id="8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7894" y="1052736"/>
            <a:ext cx="4588810" cy="2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1" name="직선 연결선 80"/>
          <p:cNvCxnSpPr/>
          <p:nvPr/>
        </p:nvCxnSpPr>
        <p:spPr>
          <a:xfrm flipV="1">
            <a:off x="7044022" y="1227257"/>
            <a:ext cx="0" cy="1872208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prof\Desktop\캡처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6624" y="1183105"/>
            <a:ext cx="1584176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직사각형 8"/>
          <p:cNvSpPr/>
          <p:nvPr/>
        </p:nvSpPr>
        <p:spPr>
          <a:xfrm>
            <a:off x="7020272" y="1196752"/>
            <a:ext cx="1561165" cy="10386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4884760" y="1309019"/>
            <a:ext cx="1127400" cy="6078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2" name="Picture 4" descr="C:\Users\prof\Desktop\캡처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8157" y="1328177"/>
            <a:ext cx="1214993" cy="59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07504" y="3703966"/>
            <a:ext cx="7184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B</a:t>
            </a:r>
            <a:r>
              <a:rPr lang="en-US" altLang="ko-KR" sz="2400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) Radial thickness and growth rates sensitive to </a:t>
            </a:r>
            <a:r>
              <a:rPr lang="en-US" altLang="ko-KR" sz="2400" i="1" dirty="0" smtClean="0">
                <a:solidFill>
                  <a:srgbClr val="0070C0"/>
                </a:solidFill>
                <a:latin typeface="Helvetica" pitchFamily="34" charset="0"/>
                <a:cs typeface="Helvetica" pitchFamily="34" charset="0"/>
              </a:rPr>
              <a:t>P’</a:t>
            </a:r>
            <a:endParaRPr lang="ko-KR" altLang="en-US" sz="2400" i="1" dirty="0">
              <a:solidFill>
                <a:srgbClr val="0070C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054" name="Picture 6" descr="C:\Users\prof\Desktop\캡처_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173468"/>
            <a:ext cx="1063038" cy="21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prof\Desktop\캡처_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73468"/>
            <a:ext cx="864097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prof\Desktop\캡처_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6731" y="4176910"/>
            <a:ext cx="1105229" cy="220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7624" y="4317914"/>
            <a:ext cx="4339080" cy="222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직사각형 11"/>
          <p:cNvSpPr/>
          <p:nvPr/>
        </p:nvSpPr>
        <p:spPr>
          <a:xfrm>
            <a:off x="7476828" y="4509120"/>
            <a:ext cx="839588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8" name="Picture 9" descr="C:\Users\prof\Desktop\캡처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509120"/>
            <a:ext cx="1342806" cy="85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직사각형 89"/>
          <p:cNvSpPr/>
          <p:nvPr/>
        </p:nvSpPr>
        <p:spPr>
          <a:xfrm>
            <a:off x="1354303" y="1971982"/>
            <a:ext cx="4900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400" indent="-338400">
              <a:spcBef>
                <a:spcPts val="384"/>
              </a:spcBef>
            </a:pPr>
            <a:r>
              <a:rPr lang="en-US" altLang="ko-KR" sz="1600" dirty="0" smtClean="0">
                <a:latin typeface="Calibri" pitchFamily="34" charset="0"/>
                <a:cs typeface="Calibri" pitchFamily="34" charset="0"/>
              </a:rPr>
              <a:t>#1</a:t>
            </a:r>
          </a:p>
        </p:txBody>
      </p:sp>
      <p:sp>
        <p:nvSpPr>
          <p:cNvPr id="91" name="직사각형 90"/>
          <p:cNvSpPr/>
          <p:nvPr/>
        </p:nvSpPr>
        <p:spPr>
          <a:xfrm>
            <a:off x="2686013" y="5013176"/>
            <a:ext cx="3968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400" indent="-338400">
              <a:spcBef>
                <a:spcPts val="384"/>
              </a:spcBef>
            </a:pPr>
            <a:r>
              <a:rPr lang="en-US" altLang="ko-KR" sz="1600" dirty="0" smtClean="0">
                <a:latin typeface="Calibri" pitchFamily="34" charset="0"/>
                <a:cs typeface="Calibri" pitchFamily="34" charset="0"/>
              </a:rPr>
              <a:t>#2</a:t>
            </a:r>
          </a:p>
        </p:txBody>
      </p:sp>
      <p:sp>
        <p:nvSpPr>
          <p:cNvPr id="92" name="직사각형 91"/>
          <p:cNvSpPr/>
          <p:nvPr/>
        </p:nvSpPr>
        <p:spPr>
          <a:xfrm>
            <a:off x="3959111" y="5034662"/>
            <a:ext cx="3968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400" indent="-338400">
              <a:spcBef>
                <a:spcPts val="384"/>
              </a:spcBef>
            </a:pPr>
            <a:r>
              <a:rPr lang="en-US" altLang="ko-KR" sz="1600" dirty="0" smtClean="0">
                <a:latin typeface="Calibri" pitchFamily="34" charset="0"/>
                <a:cs typeface="Calibri" pitchFamily="34" charset="0"/>
              </a:rPr>
              <a:t>#</a:t>
            </a:r>
            <a:r>
              <a:rPr lang="en-US" altLang="ko-KR" sz="1600" dirty="0">
                <a:latin typeface="Calibri" pitchFamily="34" charset="0"/>
                <a:cs typeface="Calibri" pitchFamily="34" charset="0"/>
              </a:rPr>
              <a:t>4</a:t>
            </a:r>
            <a:endParaRPr lang="en-US" altLang="ko-KR" sz="16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3284984"/>
            <a:ext cx="8684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Identification of the bootstrap current (</a:t>
            </a:r>
            <a:r>
              <a:rPr lang="en-US" altLang="ko-KR" i="1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J</a:t>
            </a:r>
            <a:r>
              <a:rPr lang="en-US" altLang="ko-KR" i="1" baseline="-25000" dirty="0" err="1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b</a:t>
            </a:r>
            <a:r>
              <a:rPr lang="en-US" altLang="ko-K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) due to </a:t>
            </a:r>
            <a:r>
              <a:rPr lang="en-US" altLang="ko-KR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P’</a:t>
            </a:r>
            <a:r>
              <a:rPr lang="en-US" altLang="ko-K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and </a:t>
            </a:r>
            <a:r>
              <a:rPr lang="en-US" altLang="ko-KR" i="1" dirty="0" smtClean="0">
                <a:solidFill>
                  <a:srgbClr val="FF0000"/>
                </a:solidFill>
                <a:latin typeface="Symbol" pitchFamily="18" charset="2"/>
                <a:cs typeface="Helvetica" pitchFamily="34" charset="0"/>
              </a:rPr>
              <a:t>n</a:t>
            </a:r>
            <a:r>
              <a:rPr lang="en-US" altLang="ko-KR" i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*</a:t>
            </a:r>
            <a:r>
              <a:rPr lang="en-US" altLang="ko-KR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 changes w/ 3D system !!</a:t>
            </a:r>
            <a:endParaRPr lang="ko-KR" altLang="en-US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345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/>
          <a:stretch/>
        </p:blipFill>
        <p:spPr bwMode="auto">
          <a:xfrm>
            <a:off x="6908114" y="3167920"/>
            <a:ext cx="1271866" cy="320080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18724"/>
            <a:ext cx="1951094" cy="3437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6788" y="3128823"/>
            <a:ext cx="1955132" cy="341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3161" y="2602890"/>
            <a:ext cx="1440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/>
            <a:r>
              <a:rPr lang="en-US" altLang="ko-KR" sz="1400" dirty="0">
                <a:solidFill>
                  <a:srgbClr val="0000FF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BOUT++</a:t>
            </a:r>
          </a:p>
          <a:p>
            <a:pPr algn="ctr" latinLnBrk="1"/>
            <a:r>
              <a:rPr lang="en-US" altLang="ko-KR" sz="1400" dirty="0" smtClean="0">
                <a:solidFill>
                  <a:srgbClr val="0000FF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Simulation</a:t>
            </a:r>
            <a:endParaRPr lang="ko-KR" altLang="en-US" sz="1400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0606" y="2612415"/>
            <a:ext cx="1361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/>
            <a:r>
              <a:rPr lang="en-US" altLang="ko-KR" sz="1400" dirty="0">
                <a:solidFill>
                  <a:srgbClr val="0000FF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Synthetic </a:t>
            </a:r>
          </a:p>
          <a:p>
            <a:pPr algn="ctr" latinLnBrk="1"/>
            <a:r>
              <a:rPr lang="en-US" altLang="ko-KR" sz="1400" dirty="0" smtClean="0">
                <a:solidFill>
                  <a:srgbClr val="0000FF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Image</a:t>
            </a:r>
            <a:endParaRPr lang="ko-KR" altLang="en-US" sz="1400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94238" y="2612415"/>
            <a:ext cx="2201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/>
            <a:r>
              <a:rPr lang="en-US" altLang="ko-KR" sz="1400" dirty="0">
                <a:solidFill>
                  <a:srgbClr val="0000FF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Synthetic </a:t>
            </a:r>
            <a:r>
              <a:rPr lang="en-US" altLang="ko-KR" sz="1400" dirty="0" smtClean="0">
                <a:solidFill>
                  <a:srgbClr val="0000FF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image</a:t>
            </a:r>
            <a:endParaRPr lang="en-US" altLang="ko-KR" sz="1400" dirty="0">
              <a:solidFill>
                <a:srgbClr val="0000FF"/>
              </a:solidFill>
              <a:latin typeface="Helvetica" pitchFamily="34" charset="0"/>
              <a:ea typeface="Cambria Math" pitchFamily="18" charset="0"/>
              <a:cs typeface="Helvetica" pitchFamily="34" charset="0"/>
            </a:endParaRPr>
          </a:p>
          <a:p>
            <a:pPr algn="ctr" latinLnBrk="1"/>
            <a:r>
              <a:rPr lang="en-US" altLang="ko-KR" sz="1400" dirty="0">
                <a:solidFill>
                  <a:srgbClr val="0000FF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with system noise</a:t>
            </a:r>
            <a:endParaRPr lang="ko-KR" altLang="en-US" sz="1400" dirty="0">
              <a:solidFill>
                <a:srgbClr val="0000FF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8919" y="3126803"/>
            <a:ext cx="1938975" cy="342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3878" y="3846190"/>
            <a:ext cx="366274" cy="243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a14="http://schemas.microsoft.com/office/drawing/2010/main" xmlns="" Requires="a14">
          <p:sp>
            <p:nvSpPr>
              <p:cNvPr id="11" name="Rectangle 21"/>
              <p:cNvSpPr/>
              <p:nvPr/>
            </p:nvSpPr>
            <p:spPr>
              <a:xfrm>
                <a:off x="5364088" y="3243997"/>
                <a:ext cx="794332" cy="547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ko-KR" sz="140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ECE</m:t>
                              </m:r>
                            </m:sub>
                          </m:sSub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ko-KR" sz="14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ko-KR" sz="14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altLang="ko-KR" sz="140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ECE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ko-KR" altLang="en-US" sz="14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1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3243997"/>
                <a:ext cx="794332" cy="547178"/>
              </a:xfrm>
              <a:prstGeom prst="rect">
                <a:avLst/>
              </a:prstGeom>
              <a:blipFill rotWithShape="1">
                <a:blip r:embed="rId8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6660232" y="2856433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1"/>
            <a:r>
              <a:rPr lang="en-US" altLang="ko-KR" sz="1400" b="1" dirty="0" smtClean="0">
                <a:solidFill>
                  <a:srgbClr val="FF0000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Measured Image</a:t>
            </a:r>
            <a:endParaRPr lang="ko-KR" altLang="en-US" sz="1400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8" y="701007"/>
            <a:ext cx="85689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F</a:t>
            </a:r>
            <a:r>
              <a:rPr lang="en-US" sz="2200" dirty="0" smtClean="0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inite </a:t>
            </a:r>
            <a:r>
              <a:rPr lang="en-US" sz="2200" dirty="0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radial </a:t>
            </a:r>
            <a:r>
              <a:rPr lang="en-US" sz="2200" dirty="0" smtClean="0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resolution of the system broadens the image</a:t>
            </a:r>
            <a:endParaRPr lang="en-US" sz="2200" b="1" dirty="0">
              <a:solidFill>
                <a:prstClr val="black"/>
              </a:solidFill>
              <a:latin typeface="Helvetica" pitchFamily="34" charset="0"/>
              <a:ea typeface="Cambria Math" pitchFamily="18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A phantom image </a:t>
            </a:r>
            <a:r>
              <a:rPr lang="en-US" sz="2200" dirty="0" smtClean="0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appears outside </a:t>
            </a:r>
            <a:r>
              <a:rPr lang="en-US" sz="2200" dirty="0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the </a:t>
            </a:r>
            <a:r>
              <a:rPr lang="en-US" sz="2200" dirty="0" err="1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separatrix</a:t>
            </a:r>
            <a:r>
              <a:rPr lang="en-US" sz="2200" dirty="0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 due to </a:t>
            </a:r>
            <a:r>
              <a:rPr lang="en-US" sz="2200" b="1" dirty="0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ECE </a:t>
            </a:r>
            <a:endParaRPr lang="en-US" sz="2200" b="1" dirty="0" smtClean="0">
              <a:solidFill>
                <a:prstClr val="black"/>
              </a:solidFill>
              <a:latin typeface="Helvetica" pitchFamily="34" charset="0"/>
              <a:ea typeface="Cambria Math" pitchFamily="18" charset="0"/>
              <a:cs typeface="Helvetica" pitchFamily="34" charset="0"/>
            </a:endParaRPr>
          </a:p>
          <a:p>
            <a:r>
              <a:rPr lang="en-US" sz="2200" b="1" dirty="0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 </a:t>
            </a:r>
            <a:r>
              <a:rPr lang="en-US" sz="2200" b="1" dirty="0" smtClean="0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   downshift </a:t>
            </a:r>
            <a:r>
              <a:rPr lang="en-US" sz="2200" b="1" dirty="0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from inside </a:t>
            </a:r>
            <a:r>
              <a:rPr lang="en-US" sz="2200" b="1" dirty="0" smtClean="0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(known phenomenon)</a:t>
            </a:r>
            <a:r>
              <a:rPr lang="en-US" sz="2200" dirty="0" smtClean="0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 </a:t>
            </a:r>
            <a:r>
              <a:rPr lang="en-US" sz="2200" dirty="0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-- </a:t>
            </a:r>
            <a:r>
              <a:rPr lang="en-US" sz="2200" dirty="0" smtClean="0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 finite </a:t>
            </a:r>
            <a:r>
              <a:rPr lang="en-US" sz="2200" dirty="0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system </a:t>
            </a:r>
            <a:endParaRPr lang="en-US" sz="2200" dirty="0" smtClean="0">
              <a:solidFill>
                <a:prstClr val="black"/>
              </a:solidFill>
              <a:latin typeface="Helvetica" pitchFamily="34" charset="0"/>
              <a:ea typeface="Cambria Math" pitchFamily="18" charset="0"/>
              <a:cs typeface="Helvetica" pitchFamily="34" charset="0"/>
            </a:endParaRPr>
          </a:p>
          <a:p>
            <a:r>
              <a:rPr lang="en-US" sz="2200" dirty="0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 </a:t>
            </a:r>
            <a:r>
              <a:rPr lang="en-US" sz="2200" dirty="0" smtClean="0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   noise </a:t>
            </a:r>
            <a:r>
              <a:rPr lang="en-US" sz="2200" dirty="0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and wall </a:t>
            </a:r>
            <a:r>
              <a:rPr lang="en-US" sz="2200" dirty="0" smtClean="0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reflections</a:t>
            </a:r>
            <a:r>
              <a:rPr lang="en-US" sz="2200" dirty="0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 </a:t>
            </a:r>
            <a:r>
              <a:rPr lang="en-US" sz="2200" dirty="0" smtClean="0">
                <a:solidFill>
                  <a:prstClr val="black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may complicates the interpretation</a:t>
            </a:r>
            <a:endParaRPr lang="en-US" sz="2200" dirty="0">
              <a:solidFill>
                <a:prstClr val="black"/>
              </a:solidFill>
              <a:latin typeface="Helvetica" pitchFamily="34" charset="0"/>
              <a:ea typeface="Cambria Math" pitchFamily="18" charset="0"/>
              <a:cs typeface="Helvetic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200" b="1" dirty="0">
                <a:solidFill>
                  <a:srgbClr val="FF0000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I</a:t>
            </a:r>
            <a:r>
              <a:rPr lang="en-US" sz="2200" b="1" dirty="0" smtClean="0">
                <a:solidFill>
                  <a:srgbClr val="FF0000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gnore images contaminated </a:t>
            </a:r>
            <a:r>
              <a:rPr lang="en-US" sz="2200" b="1" dirty="0">
                <a:solidFill>
                  <a:srgbClr val="FF0000"/>
                </a:solidFill>
                <a:latin typeface="Helvetica" pitchFamily="34" charset="0"/>
                <a:ea typeface="Cambria Math" pitchFamily="18" charset="0"/>
                <a:cs typeface="Helvetica" pitchFamily="34" charset="0"/>
              </a:rPr>
              <a:t>by downshifts.</a:t>
            </a:r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6" name="Rectangle 21"/>
              <p:cNvSpPr/>
              <p:nvPr/>
            </p:nvSpPr>
            <p:spPr>
              <a:xfrm>
                <a:off x="1102456" y="3316005"/>
                <a:ext cx="794332" cy="547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atinLnBrk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𝛿</m:t>
                          </m:r>
                          <m:r>
                            <a:rPr lang="en-US" altLang="ko-KR" sz="14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𝑃</m:t>
                          </m:r>
                        </m:num>
                        <m:den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altLang="ko-KR" sz="1400" i="1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𝑃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ko-KR" altLang="en-US" sz="14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6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456" y="3316005"/>
                <a:ext cx="794332" cy="547178"/>
              </a:xfrm>
              <a:prstGeom prst="rect">
                <a:avLst/>
              </a:prstGeom>
              <a:blipFill rotWithShape="1">
                <a:blip r:embed="rId9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8"/>
          <p:cNvSpPr/>
          <p:nvPr/>
        </p:nvSpPr>
        <p:spPr>
          <a:xfrm>
            <a:off x="12762" y="-27384"/>
            <a:ext cx="9144000" cy="674282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u="sng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Synthetic image with the system noise</a:t>
            </a:r>
            <a:endParaRPr lang="ko-KR" altLang="en-US" sz="3200" u="sng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524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42445</TotalTime>
  <Words>1892</Words>
  <Application>Microsoft Office PowerPoint</Application>
  <PresentationFormat>화면 슬라이드 쇼(4:3)</PresentationFormat>
  <Paragraphs>371</Paragraphs>
  <Slides>22</Slides>
  <Notes>15</Notes>
  <HiddenSlides>0</HiddenSlides>
  <MMClips>3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22</vt:i4>
      </vt:variant>
    </vt:vector>
  </HeadingPairs>
  <TitlesOfParts>
    <vt:vector size="33" baseType="lpstr">
      <vt:lpstr>굴림</vt:lpstr>
      <vt:lpstr>Arial</vt:lpstr>
      <vt:lpstr>Helvetica</vt:lpstr>
      <vt:lpstr>맑은 고딕</vt:lpstr>
      <vt:lpstr>Wingdings</vt:lpstr>
      <vt:lpstr>Georgia</vt:lpstr>
      <vt:lpstr>Symbol</vt:lpstr>
      <vt:lpstr>Calibri</vt:lpstr>
      <vt:lpstr>Arial Unicode MS</vt:lpstr>
      <vt:lpstr>Cambria Math</vt:lpstr>
      <vt:lpstr>Office Theme</vt:lpstr>
      <vt:lpstr>슬라이드 1</vt:lpstr>
      <vt:lpstr>Outline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POSTECH Center for Fusion Plasma Diagnostics and Steady State Operation</vt:lpstr>
      <vt:lpstr>슬라이드 21</vt:lpstr>
      <vt:lpstr>슬라이드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gunsu</dc:creator>
  <cp:lastModifiedBy>puser</cp:lastModifiedBy>
  <cp:revision>1256</cp:revision>
  <dcterms:created xsi:type="dcterms:W3CDTF">2011-08-23T01:10:08Z</dcterms:created>
  <dcterms:modified xsi:type="dcterms:W3CDTF">2013-04-21T12:25:49Z</dcterms:modified>
</cp:coreProperties>
</file>