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embeddings/oleObject2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93" r:id="rId12"/>
    <p:sldId id="301" r:id="rId13"/>
    <p:sldId id="274" r:id="rId14"/>
    <p:sldId id="300" r:id="rId15"/>
    <p:sldId id="275" r:id="rId16"/>
    <p:sldId id="276" r:id="rId17"/>
    <p:sldId id="277" r:id="rId18"/>
    <p:sldId id="281" r:id="rId19"/>
    <p:sldId id="282" r:id="rId20"/>
    <p:sldId id="283" r:id="rId21"/>
    <p:sldId id="286" r:id="rId22"/>
    <p:sldId id="287" r:id="rId23"/>
    <p:sldId id="294" r:id="rId24"/>
    <p:sldId id="302" r:id="rId25"/>
    <p:sldId id="295" r:id="rId2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9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w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w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6559F9-7A9E-431C-9255-A6A16262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E0553791-8666-4CBA-9EB1-8967CF48D59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849B6037-24FC-4995-B44F-5278E195043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149BF7FD-FA24-478C-9A36-0F7D68D8ED2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AF7E2C2-560B-4673-B4D8-034C44B6932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B3C7B80F-9F59-4194-B5C4-A523F19F78E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1D5959C-FACB-434C-95E6-0E291EF6A0B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922EC7F-CCA2-4541-B9BB-720E8130384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71A8A15-B128-4630-9244-221CBF7AF8D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236FA11-1BA0-429E-98B5-40D2399F8BB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0" y="1006475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8612" cy="3825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0C41781-68B9-4716-97C9-6F2C071CA54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0C41781-68B9-4716-97C9-6F2C071CA54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014DB25A-D0F1-401F-A7C0-5BEF4235AD1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149BF7FD-FA24-478C-9A36-0F7D68D8ED2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0C41781-68B9-4716-97C9-6F2C071CA54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3F05D064-A552-493C-B0BC-BCDBE270703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18FB076-EBD0-4D96-8E19-0F5E7ECAAE5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48B25E19-6002-41D5-934C-0F1721E6E13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92E58DD-3F18-43F1-99B4-E538922D160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B600659F-D4FD-40B0-B626-D0FA7DFBD4A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50C41781-68B9-4716-97C9-6F2C071CA54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849B6037-24FC-4995-B44F-5278E195043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8863" y="79375"/>
            <a:ext cx="237013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79375"/>
            <a:ext cx="6962775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79375"/>
            <a:ext cx="948531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1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01750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301750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6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2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7256463"/>
            <a:ext cx="10080625" cy="303212"/>
          </a:xfrm>
          <a:prstGeom prst="roundRect">
            <a:avLst>
              <a:gd name="adj" fmla="val 523"/>
            </a:avLst>
          </a:prstGeom>
          <a:gradFill rotWithShape="0">
            <a:gsLst>
              <a:gs pos="0">
                <a:srgbClr val="0047FF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0"/>
            <a:ext cx="10080625" cy="942975"/>
          </a:xfrm>
          <a:prstGeom prst="roundRect">
            <a:avLst>
              <a:gd name="adj" fmla="val 167"/>
            </a:avLst>
          </a:prstGeom>
          <a:gradFill rotWithShape="0">
            <a:gsLst>
              <a:gs pos="0">
                <a:srgbClr val="000000"/>
              </a:gs>
              <a:gs pos="100000">
                <a:srgbClr val="0047FF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79375"/>
            <a:ext cx="94853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01750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6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4.png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9.emf"/><Relationship Id="rId6" Type="http://schemas.openxmlformats.org/officeDocument/2006/relationships/image" Target="../media/image3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87784" y="755501"/>
            <a:ext cx="9486900" cy="430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r>
              <a:rPr lang="en-US" sz="2600" dirty="0" smtClean="0">
                <a:solidFill>
                  <a:srgbClr val="000000"/>
                </a:solidFill>
                <a:latin typeface="Utopia" pitchFamily="16" charset="0"/>
              </a:rPr>
              <a:t>AIMS briefing to NSTX-U group:</a:t>
            </a:r>
            <a:r>
              <a:rPr lang="en-US" sz="2600" dirty="0" smtClean="0">
                <a:solidFill>
                  <a:srgbClr val="000000"/>
                </a:solidFill>
                <a:latin typeface="Utopia" pitchFamily="16" charset="0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Utopia" pitchFamily="16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Utopia" pitchFamily="16" charset="0"/>
              </a:rPr>
              <a:t>Accelerator</a:t>
            </a:r>
            <a:r>
              <a:rPr lang="en-US" sz="2600" dirty="0">
                <a:solidFill>
                  <a:srgbClr val="000000"/>
                </a:solidFill>
                <a:latin typeface="Utopia" pitchFamily="16" charset="0"/>
              </a:rPr>
              <a:t>-based surface diagnostic for plasma-wall interactions </a:t>
            </a:r>
            <a:r>
              <a:rPr lang="en-US" sz="2600" dirty="0" smtClean="0">
                <a:solidFill>
                  <a:srgbClr val="000000"/>
                </a:solidFill>
                <a:latin typeface="Utopia" pitchFamily="16" charset="0"/>
              </a:rPr>
              <a:t>science</a:t>
            </a:r>
            <a:endParaRPr lang="en-US" sz="26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r>
              <a:rPr lang="en-US" sz="2200" b="1" dirty="0">
                <a:solidFill>
                  <a:srgbClr val="000000"/>
                </a:solidFill>
                <a:latin typeface="Utopia" pitchFamily="16" charset="0"/>
              </a:rPr>
              <a:t>Dennis Whyte</a:t>
            </a:r>
            <a:r>
              <a:rPr lang="en-US" sz="2400" b="1" dirty="0">
                <a:solidFill>
                  <a:srgbClr val="000000"/>
                </a:solidFill>
                <a:latin typeface="Utopia" pitchFamily="16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Utopia" pitchFamily="16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Utopia" pitchFamily="16" charset="0"/>
              </a:rPr>
              <a:t>Zach </a:t>
            </a:r>
            <a:r>
              <a:rPr lang="en-US" sz="2000" b="1" dirty="0" err="1" smtClean="0">
                <a:solidFill>
                  <a:srgbClr val="000000"/>
                </a:solidFill>
                <a:latin typeface="Utopia" pitchFamily="16" charset="0"/>
              </a:rPr>
              <a:t>Hartwig</a:t>
            </a:r>
            <a:r>
              <a:rPr lang="en-US" sz="2000" b="1" dirty="0" smtClean="0">
                <a:solidFill>
                  <a:srgbClr val="000000"/>
                </a:solidFill>
                <a:latin typeface="Utopia" pitchFamily="16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Utopia" pitchFamily="16" charset="0"/>
              </a:rPr>
              <a:t>Harold </a:t>
            </a:r>
            <a:r>
              <a:rPr lang="en-US" sz="2000" b="1" dirty="0">
                <a:solidFill>
                  <a:srgbClr val="000000"/>
                </a:solidFill>
                <a:latin typeface="Utopia" pitchFamily="16" charset="0"/>
              </a:rPr>
              <a:t>Barnard, Brandon </a:t>
            </a:r>
            <a:r>
              <a:rPr lang="en-US" sz="2000" b="1" dirty="0" err="1">
                <a:solidFill>
                  <a:srgbClr val="000000"/>
                </a:solidFill>
                <a:latin typeface="Utopia" pitchFamily="16" charset="0"/>
              </a:rPr>
              <a:t>Sorbom</a:t>
            </a:r>
            <a:r>
              <a:rPr lang="en-US" sz="2000" b="1" dirty="0">
                <a:solidFill>
                  <a:srgbClr val="000000"/>
                </a:solidFill>
                <a:latin typeface="Utopia" pitchFamily="16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Utopia" pitchFamily="16" charset="0"/>
              </a:rPr>
              <a:t>Pete </a:t>
            </a:r>
            <a:r>
              <a:rPr lang="en-US" sz="2000" b="1" dirty="0" err="1" smtClean="0">
                <a:solidFill>
                  <a:srgbClr val="000000"/>
                </a:solidFill>
                <a:latin typeface="Utopia" pitchFamily="16" charset="0"/>
              </a:rPr>
              <a:t>Stahle</a:t>
            </a:r>
            <a:r>
              <a:rPr lang="en-US" sz="2000" b="1" dirty="0" smtClean="0">
                <a:solidFill>
                  <a:srgbClr val="000000"/>
                </a:solidFill>
                <a:latin typeface="Utopia" pitchFamily="16" charset="0"/>
              </a:rPr>
              <a:t>, Richard </a:t>
            </a:r>
            <a:r>
              <a:rPr lang="en-US" sz="2000" b="1" dirty="0" err="1" smtClean="0">
                <a:solidFill>
                  <a:srgbClr val="000000"/>
                </a:solidFill>
                <a:latin typeface="Utopia" pitchFamily="16" charset="0"/>
              </a:rPr>
              <a:t>Lanza</a:t>
            </a:r>
            <a:endParaRPr lang="en-US" sz="2000" b="1" dirty="0" smtClean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Utopia" pitchFamily="16" charset="0"/>
              </a:rPr>
              <a:t>D. Terry, J. Irby, G. </a:t>
            </a:r>
            <a:r>
              <a:rPr lang="en-US" dirty="0" err="1" smtClean="0">
                <a:solidFill>
                  <a:srgbClr val="000000"/>
                </a:solidFill>
                <a:latin typeface="Utopia" pitchFamily="16" charset="0"/>
              </a:rPr>
              <a:t>Dekow</a:t>
            </a:r>
            <a:r>
              <a:rPr lang="en-US" dirty="0" smtClean="0">
                <a:solidFill>
                  <a:srgbClr val="000000"/>
                </a:solidFill>
                <a:latin typeface="Utopia" pitchFamily="16" charset="0"/>
              </a:rPr>
              <a:t> &amp; C-Mod engineering staff</a:t>
            </a:r>
            <a:endParaRPr lang="en-US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Utopia" pitchFamily="16" charset="0"/>
              </a:rPr>
              <a:t>Plasma Science and Fusion Center</a:t>
            </a:r>
          </a:p>
          <a:p>
            <a:pPr algn="ctr" eaLnBrk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Utopia" pitchFamily="16" charset="0"/>
              </a:rPr>
              <a:t>Massachusetts Institute of Technology</a:t>
            </a:r>
          </a:p>
          <a:p>
            <a:pPr algn="ctr" eaLnBrk="1">
              <a:lnSpc>
                <a:spcPct val="95000"/>
              </a:lnSpc>
            </a:pPr>
            <a:endParaRPr lang="en-US" sz="2000" i="1" dirty="0">
              <a:solidFill>
                <a:srgbClr val="000000"/>
              </a:solidFill>
              <a:latin typeface="Utopia" pitchFamily="16" charset="0"/>
            </a:endParaRPr>
          </a:p>
          <a:p>
            <a:pPr algn="ctr" eaLnBrk="1">
              <a:lnSpc>
                <a:spcPct val="95000"/>
              </a:lnSpc>
            </a:pPr>
            <a:endParaRPr lang="en-US" sz="2000" i="1" dirty="0">
              <a:solidFill>
                <a:srgbClr val="000000"/>
              </a:solidFill>
              <a:latin typeface="Utopia" pitchFamily="16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7316788"/>
            <a:ext cx="114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b="1" baseline="33000">
                <a:solidFill>
                  <a:srgbClr val="FFFFFF"/>
                </a:solidFill>
              </a:rPr>
              <a:t>CAARI 2012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248150" y="7316788"/>
            <a:ext cx="1362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b="1" baseline="33000">
                <a:solidFill>
                  <a:srgbClr val="FFFFFF"/>
                </a:solidFill>
              </a:rPr>
              <a:t>Fort Worth, TX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675688" y="6848475"/>
            <a:ext cx="10302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b="1" baseline="33000">
                <a:solidFill>
                  <a:srgbClr val="FFFFFF"/>
                </a:solidFill>
              </a:rPr>
              <a:t>08 AUG 12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6161088"/>
            <a:ext cx="1828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6159500"/>
            <a:ext cx="685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8442325" y="6119813"/>
            <a:ext cx="4905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/>
          <a:p>
            <a:r>
              <a:rPr lang="en-US" sz="2400">
                <a:solidFill>
                  <a:srgbClr val="314004"/>
                </a:solidFill>
              </a:rPr>
              <a:t>@</a:t>
            </a:r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811838"/>
            <a:ext cx="1143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8978900" y="7316788"/>
            <a:ext cx="10302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b="1" baseline="33000">
                <a:solidFill>
                  <a:srgbClr val="FFFFFF"/>
                </a:solidFill>
              </a:rPr>
              <a:t>08 AUG 12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563688"/>
            <a:ext cx="6335713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2209800" y="5357813"/>
            <a:ext cx="952500" cy="1203325"/>
          </a:xfrm>
          <a:prstGeom prst="roundRect">
            <a:avLst>
              <a:gd name="adj" fmla="val 1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09563" y="42863"/>
            <a:ext cx="94869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800" dirty="0" smtClean="0">
                <a:solidFill>
                  <a:srgbClr val="FFFFFF"/>
                </a:solidFill>
              </a:rPr>
              <a:t>Installed </a:t>
            </a:r>
            <a:r>
              <a:rPr lang="en-US" sz="2800" dirty="0" smtClean="0">
                <a:solidFill>
                  <a:srgbClr val="FFFFFF"/>
                </a:solidFill>
              </a:rPr>
              <a:t>AIMS: </a:t>
            </a:r>
            <a:r>
              <a:rPr lang="en-US" sz="2800" dirty="0" smtClean="0">
                <a:solidFill>
                  <a:srgbClr val="FFFFFF"/>
                </a:solidFill>
              </a:rPr>
              <a:t>RFQ </a:t>
            </a:r>
            <a:r>
              <a:rPr lang="en-US" sz="2800" dirty="0">
                <a:solidFill>
                  <a:srgbClr val="FFFFFF"/>
                </a:solidFill>
              </a:rPr>
              <a:t>accelerator, focusing quadrupole </a:t>
            </a:r>
            <a:r>
              <a:rPr lang="en-US" sz="2800" dirty="0" err="1">
                <a:solidFill>
                  <a:srgbClr val="FFFFFF"/>
                </a:solidFill>
              </a:rPr>
              <a:t>beamline</a:t>
            </a:r>
            <a:r>
              <a:rPr lang="en-US" sz="2800" dirty="0">
                <a:solidFill>
                  <a:srgbClr val="FFFFFF"/>
                </a:solidFill>
              </a:rPr>
              <a:t>, reentrant tube, and particle detectors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522913" y="1158875"/>
            <a:ext cx="19462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Cryopumps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(provide vacuum)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7931150" y="2193925"/>
            <a:ext cx="8255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Gate </a:t>
            </a:r>
          </a:p>
          <a:p>
            <a:pPr eaLnBrk="1"/>
            <a:r>
              <a:rPr lang="en-US">
                <a:solidFill>
                  <a:srgbClr val="000000"/>
                </a:solidFill>
              </a:rPr>
              <a:t>valves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7488238" y="5383213"/>
            <a:ext cx="14208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RFQ cavity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(accelerates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deuterons)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938838" y="5856288"/>
            <a:ext cx="1476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RF input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(provides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accelerating 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electric field)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262438" y="4789488"/>
            <a:ext cx="13747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Quadrupole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(beam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focusing)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823913" y="5567363"/>
            <a:ext cx="14414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Neutron and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gamma 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detectors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425575" y="2555875"/>
            <a:ext cx="11477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0.9 MeV 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deuteron 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beam</a:t>
            </a:r>
          </a:p>
          <a:p>
            <a:pPr algn="ctr" eaLnBrk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2840038" y="5740400"/>
            <a:ext cx="1185862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Reentrant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vacuum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tube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3490913" y="2071688"/>
            <a:ext cx="1271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Gate valve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(vacuum 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barrier)</a:t>
            </a: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6303963" y="1747838"/>
            <a:ext cx="271462" cy="4349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H="1">
            <a:off x="6119813" y="1731963"/>
            <a:ext cx="188912" cy="4953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H="1">
            <a:off x="7672388" y="2789238"/>
            <a:ext cx="265112" cy="4413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 flipH="1" flipV="1">
            <a:off x="7734300" y="4895850"/>
            <a:ext cx="457200" cy="4222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 flipH="1" flipV="1">
            <a:off x="6657975" y="5365750"/>
            <a:ext cx="11113" cy="4841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 flipH="1" flipV="1">
            <a:off x="6388100" y="4551363"/>
            <a:ext cx="122238" cy="5461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H="1" flipV="1">
            <a:off x="3105150" y="5148263"/>
            <a:ext cx="376238" cy="5826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4035425" y="2943225"/>
            <a:ext cx="4763" cy="4476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 flipV="1">
            <a:off x="1758950" y="4941888"/>
            <a:ext cx="471488" cy="6159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flipV="1">
            <a:off x="1757363" y="4986338"/>
            <a:ext cx="701675" cy="5683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 flipH="1" flipV="1">
            <a:off x="4714875" y="4314825"/>
            <a:ext cx="57150" cy="4476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 flipH="1">
            <a:off x="2162175" y="3397250"/>
            <a:ext cx="4763" cy="4476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AIMS </a:t>
            </a:r>
            <a:r>
              <a:rPr lang="en-US" dirty="0" smtClean="0"/>
              <a:t>was </a:t>
            </a:r>
            <a:r>
              <a:rPr lang="en-US" dirty="0" smtClean="0"/>
              <a:t>installed on C-Mod</a:t>
            </a:r>
            <a:endParaRPr 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76" y="10937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03350"/>
            <a:ext cx="389572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DSCF488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70" y="4139877"/>
            <a:ext cx="3648406" cy="27363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/>
              <a:t>Beams can be steered </a:t>
            </a:r>
            <a:r>
              <a:rPr lang="en-US" sz="2400" dirty="0" err="1" smtClean="0"/>
              <a:t>poloidally</a:t>
            </a:r>
            <a:r>
              <a:rPr lang="en-US" sz="2400" dirty="0" smtClean="0"/>
              <a:t> and </a:t>
            </a:r>
            <a:r>
              <a:rPr lang="en-US" sz="2400" dirty="0" err="1" smtClean="0"/>
              <a:t>toroidally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Will need to explore this with NSTX-U ~</a:t>
            </a:r>
            <a:r>
              <a:rPr lang="en-US" sz="2400" dirty="0" err="1" smtClean="0"/>
              <a:t>cw</a:t>
            </a:r>
            <a:r>
              <a:rPr lang="en-US" sz="2400" dirty="0" smtClean="0"/>
              <a:t> B capability + ports</a:t>
            </a:r>
            <a:endParaRPr lang="en-US" sz="2400" dirty="0" smtClean="0"/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711700" y="3621088"/>
          <a:ext cx="7191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r:id="rId4" imgW="719640" imgH="359640" progId="">
                  <p:embed/>
                </p:oleObj>
              </mc:Choice>
              <mc:Fallback>
                <p:oleObj r:id="rId4" imgW="719640" imgH="359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621088"/>
                        <a:ext cx="7191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47" y="1403573"/>
            <a:ext cx="1005707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2539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35421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/>
              <a:t>AIMS provides non-perturbing, quantitative measurement of surface isotopes/elements; </a:t>
            </a:r>
            <a:br>
              <a:rPr lang="en-US" sz="2400" dirty="0" smtClean="0"/>
            </a:br>
            <a:r>
              <a:rPr lang="en-US" sz="2400" dirty="0" smtClean="0"/>
              <a:t>but is effectively a re-invention of </a:t>
            </a:r>
            <a:r>
              <a:rPr lang="en-US" sz="2400" dirty="0" smtClean="0"/>
              <a:t>Ion Beam Analysis</a:t>
            </a:r>
            <a:endParaRPr lang="en-US" sz="2400" dirty="0" smtClean="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366963" y="6869113"/>
            <a:ext cx="1763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Time [10 us/div]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8616"/>
              </p:ext>
            </p:extLst>
          </p:nvPr>
        </p:nvGraphicFramePr>
        <p:xfrm>
          <a:off x="143768" y="1619597"/>
          <a:ext cx="979272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Document" r:id="rId4" imgW="5854700" imgH="2540000" progId="Word.Document.12">
                  <p:embed/>
                </p:oleObj>
              </mc:Choice>
              <mc:Fallback>
                <p:oleObj name="Document" r:id="rId4" imgW="58547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768" y="1619597"/>
                        <a:ext cx="979272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An 0.9 MeV deuteron RFQ accelerator has been completely refurbished and upgraded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57288"/>
            <a:ext cx="9070975" cy="4989512"/>
          </a:xfrm>
        </p:spPr>
        <p:txBody>
          <a:bodyPr tIns="15876"/>
          <a:lstStyle/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smtClean="0"/>
              <a:t>~25 year old prototype RFQ (radiofrequency quadrupole)</a:t>
            </a:r>
            <a:br>
              <a:rPr lang="en-US" sz="1800" smtClean="0"/>
            </a:br>
            <a:r>
              <a:rPr lang="en-US" sz="1800" smtClean="0"/>
              <a:t>accelerator from Accsys Inc has been completely </a:t>
            </a:r>
            <a:br>
              <a:rPr lang="en-US" sz="1800" smtClean="0"/>
            </a:br>
            <a:r>
              <a:rPr lang="en-US" sz="1800" smtClean="0"/>
              <a:t>refurbished and modernized</a:t>
            </a:r>
          </a:p>
          <a:p>
            <a:pPr marL="863600" lvl="1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smtClean="0"/>
              <a:t>New RF tubes and coax; digital control </a:t>
            </a:r>
            <a:br>
              <a:rPr lang="en-US" sz="1800" smtClean="0"/>
            </a:br>
            <a:r>
              <a:rPr lang="en-US" sz="1800" smtClean="0"/>
              <a:t>systems; new vacuum system; </a:t>
            </a:r>
          </a:p>
          <a:p>
            <a:pPr marL="863600" lvl="1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smtClean="0"/>
              <a:t>~0.9 MeV deuterons, &lt; 2% duty factor, </a:t>
            </a:r>
            <a:br>
              <a:rPr lang="en-US" sz="1800" smtClean="0"/>
            </a:br>
            <a:r>
              <a:rPr lang="en-US" sz="1800" smtClean="0"/>
              <a:t>~2 mA peak current, ~50 uA avg current</a:t>
            </a:r>
          </a:p>
          <a:p>
            <a:pPr marL="863600" lvl="1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smtClean="0"/>
              <a:t>Beam spot using permanent focusing quadru-</a:t>
            </a:r>
            <a:br>
              <a:rPr lang="en-US" sz="1800" smtClean="0"/>
            </a:br>
            <a:r>
              <a:rPr lang="en-US" sz="1800" smtClean="0"/>
              <a:t>pole magnets is ~1 cm at 2 m from RFQ exit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165850" y="1708150"/>
            <a:ext cx="3603625" cy="42719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714875"/>
            <a:ext cx="457200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862138" y="5137150"/>
            <a:ext cx="2413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500">
                <a:solidFill>
                  <a:srgbClr val="C5000B"/>
                </a:solidFill>
              </a:rPr>
              <a:t>50us, 2mA beam pulse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366963" y="6869113"/>
            <a:ext cx="1763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Time [10 us/div]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317500" y="4090988"/>
            <a:ext cx="23241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Voltage [1V/div]      (Calibration 1V/mA)</a:t>
            </a:r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922338" y="4635500"/>
            <a:ext cx="15875" cy="21590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919163" y="6777038"/>
            <a:ext cx="4779962" cy="95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867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6350"/>
            <a:ext cx="9486900" cy="944563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A compact LaBr</a:t>
            </a:r>
            <a:r>
              <a:rPr lang="en-US" baseline="-33000" smtClean="0"/>
              <a:t>3</a:t>
            </a:r>
            <a:r>
              <a:rPr lang="en-US" smtClean="0"/>
              <a:t>:Ce scintillator coupled to an Si-APD provides high-resolution gamma spectroscopy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25" y="1409700"/>
            <a:ext cx="5208588" cy="4989513"/>
          </a:xfrm>
        </p:spPr>
        <p:txBody>
          <a:bodyPr tIns="15876"/>
          <a:lstStyle/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smtClean="0">
                <a:cs typeface="Arial" charset="0"/>
              </a:rPr>
              <a:t>AGNOSTIC particle detection must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be performed in an extremely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hostile environment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  ● High neutron flux (~10</a:t>
            </a:r>
            <a:r>
              <a:rPr lang="en-US" sz="1800" baseline="33000" smtClean="0">
                <a:cs typeface="Arial" charset="0"/>
              </a:rPr>
              <a:t>13 </a:t>
            </a:r>
            <a:r>
              <a:rPr lang="en-US" sz="1800" smtClean="0">
                <a:cs typeface="Arial" charset="0"/>
              </a:rPr>
              <a:t> m</a:t>
            </a:r>
            <a:r>
              <a:rPr lang="en-US" sz="1800" baseline="48000" smtClean="0">
                <a:cs typeface="Arial" charset="0"/>
              </a:rPr>
              <a:t>-2</a:t>
            </a:r>
            <a:r>
              <a:rPr lang="en-US" sz="1800" smtClean="0">
                <a:cs typeface="Arial" charset="0"/>
              </a:rPr>
              <a:t> s</a:t>
            </a:r>
            <a:r>
              <a:rPr lang="en-US" sz="1800" baseline="48000" smtClean="0">
                <a:cs typeface="Arial" charset="0"/>
              </a:rPr>
              <a:t>-1</a:t>
            </a:r>
            <a:r>
              <a:rPr lang="en-US" sz="1800" smtClean="0">
                <a:cs typeface="Arial" charset="0"/>
              </a:rPr>
              <a:t>)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  ● High magnetic fields (&lt; 0.1 T)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  ● Mechanical shock (~200 g)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  ● Compact geometry (~cm)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  ● High counts rates (&lt;10</a:t>
            </a:r>
            <a:r>
              <a:rPr lang="en-US" sz="1800" baseline="33000" smtClean="0">
                <a:cs typeface="Arial" charset="0"/>
              </a:rPr>
              <a:t>5</a:t>
            </a:r>
            <a:r>
              <a:rPr lang="en-US" sz="1800" smtClean="0">
                <a:cs typeface="Arial" charset="0"/>
              </a:rPr>
              <a:t> / s)</a:t>
            </a:r>
            <a:br>
              <a:rPr lang="en-US" sz="1800" smtClean="0">
                <a:cs typeface="Arial" charset="0"/>
              </a:rPr>
            </a:br>
            <a:endParaRPr lang="en-US" sz="1800" smtClean="0">
              <a:cs typeface="Arial" charset="0"/>
            </a:endParaRPr>
          </a:p>
          <a:p>
            <a:pPr marL="431800" indent="-323850" eaLnBrk="1">
              <a:buSzPct val="58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180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6350"/>
            <a:ext cx="9486900" cy="944563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A compact LaBr</a:t>
            </a:r>
            <a:r>
              <a:rPr lang="en-US" baseline="-33000" smtClean="0"/>
              <a:t>3</a:t>
            </a:r>
            <a:r>
              <a:rPr lang="en-US" smtClean="0"/>
              <a:t>:Ce scintillator coupled to an Si-APD provides high-resolution gamma spectroscopy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03400"/>
            <a:ext cx="2743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549775" y="1076325"/>
            <a:ext cx="52038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i="1">
                <a:solidFill>
                  <a:srgbClr val="000000"/>
                </a:solidFill>
              </a:rPr>
              <a:t>A photo of the LS detector next to a pencil for</a:t>
            </a:r>
            <a:br>
              <a:rPr lang="en-US" i="1">
                <a:solidFill>
                  <a:srgbClr val="000000"/>
                </a:solidFill>
              </a:rPr>
            </a:br>
            <a:r>
              <a:rPr lang="en-US" i="1">
                <a:solidFill>
                  <a:srgbClr val="000000"/>
                </a:solidFill>
              </a:rPr>
              <a:t>scale (left) and within its reentrant cartridge (right)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806575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825" y="1409700"/>
            <a:ext cx="5208588" cy="4989513"/>
          </a:xfrm>
        </p:spPr>
        <p:txBody>
          <a:bodyPr tIns="15876"/>
          <a:lstStyle/>
          <a:p>
            <a:pPr marL="431800" indent="-323850" eaLnBrk="1">
              <a:buSzPct val="58000"/>
              <a:buFont typeface="Times New Roman" pitchFamily="16" charset="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AGNOSTIC particle detection must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be performed in an extremely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hostile environment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neutron flux (~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10</a:t>
            </a:r>
            <a:r>
              <a:rPr lang="en-US" sz="1800" baseline="33000" dirty="0" smtClean="0">
                <a:solidFill>
                  <a:srgbClr val="BFBFBF"/>
                </a:solidFill>
                <a:cs typeface="Arial" charset="0"/>
              </a:rPr>
              <a:t>13 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 m</a:t>
            </a:r>
            <a:r>
              <a:rPr lang="en-US" sz="1800" baseline="48000" dirty="0" smtClean="0">
                <a:solidFill>
                  <a:srgbClr val="BFBFBF"/>
                </a:solidFill>
                <a:cs typeface="Arial" charset="0"/>
              </a:rPr>
              <a:t>-2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 s</a:t>
            </a:r>
            <a:r>
              <a:rPr lang="en-US" sz="1800" baseline="48000" dirty="0" smtClean="0">
                <a:solidFill>
                  <a:srgbClr val="BFBFBF"/>
                </a:solidFill>
                <a:cs typeface="Arial" charset="0"/>
              </a:rPr>
              <a:t>-1</a:t>
            </a: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magnetic fields (&lt; 0.1 T)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Mechanical shock (~200 g)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Compact geometry (~cm)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counts rates (&lt;10</a:t>
            </a:r>
            <a:r>
              <a:rPr lang="en-US" sz="1800" baseline="33000" dirty="0" smtClean="0">
                <a:solidFill>
                  <a:srgbClr val="999999"/>
                </a:solidFill>
                <a:cs typeface="Arial" charset="0"/>
              </a:rPr>
              <a:t>5</a:t>
            </a: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/ s)</a:t>
            </a:r>
            <a:r>
              <a:rPr lang="en-US" sz="1800" dirty="0" smtClean="0">
                <a:cs typeface="Arial" charset="0"/>
              </a:rPr>
              <a:t/>
            </a:r>
            <a:br>
              <a:rPr lang="en-US" sz="1800" dirty="0" smtClean="0">
                <a:cs typeface="Arial" charset="0"/>
              </a:rPr>
            </a:br>
            <a:endParaRPr lang="en-US" sz="1800" dirty="0" smtClean="0">
              <a:cs typeface="Arial" charset="0"/>
            </a:endParaRP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 smtClean="0"/>
              <a:t>A 0.9 x 0.9 x 3.5 cm LaBr</a:t>
            </a:r>
            <a:r>
              <a:rPr lang="en-US" sz="1800" baseline="-33000" dirty="0" smtClean="0"/>
              <a:t>3</a:t>
            </a:r>
            <a:r>
              <a:rPr lang="en-US" sz="1800" dirty="0" smtClean="0"/>
              <a:t>:Ce crystal coupled to a Hamamatsu silicon avalanche photodiode in a ruggedized stainless steel housing was fabricated by Saint-Gobain for </a:t>
            </a:r>
            <a:r>
              <a:rPr lang="en-US" sz="1800" dirty="0" smtClean="0"/>
              <a:t>AIMS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431800" indent="-323850" eaLnBrk="1">
              <a:buSzPct val="58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6350"/>
            <a:ext cx="9486900" cy="944563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mtClean="0"/>
              <a:t>A compact LaBr</a:t>
            </a:r>
            <a:r>
              <a:rPr lang="en-US" baseline="-33000" smtClean="0"/>
              <a:t>3</a:t>
            </a:r>
            <a:r>
              <a:rPr lang="en-US" smtClean="0"/>
              <a:t>:Ce scintillator coupled to an Si-APD provides high-resolution gamma spectroscopy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03400"/>
            <a:ext cx="2743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549775" y="1076325"/>
            <a:ext cx="52038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i="1">
                <a:solidFill>
                  <a:srgbClr val="000000"/>
                </a:solidFill>
              </a:rPr>
              <a:t>A photo of the LS detector next to a pencil for</a:t>
            </a:r>
            <a:br>
              <a:rPr lang="en-US" i="1">
                <a:solidFill>
                  <a:srgbClr val="000000"/>
                </a:solidFill>
              </a:rPr>
            </a:br>
            <a:r>
              <a:rPr lang="en-US" i="1">
                <a:solidFill>
                  <a:srgbClr val="000000"/>
                </a:solidFill>
              </a:rPr>
              <a:t>scale (left) and within its reentrant cartridge (right)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806575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825" y="1409700"/>
            <a:ext cx="5208588" cy="5022850"/>
          </a:xfrm>
        </p:spPr>
        <p:txBody>
          <a:bodyPr tIns="15876"/>
          <a:lstStyle/>
          <a:p>
            <a:pPr marL="431800" indent="-323850" eaLnBrk="1">
              <a:buSzPct val="58000"/>
              <a:buFont typeface="Times New Roman" pitchFamily="16" charset="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AGNOSTIC particle detection must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be performed in an extremely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hostile environment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neutron flux (~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10</a:t>
            </a:r>
            <a:r>
              <a:rPr lang="en-US" sz="1800" baseline="33000" dirty="0" smtClean="0">
                <a:solidFill>
                  <a:srgbClr val="BFBFBF"/>
                </a:solidFill>
                <a:cs typeface="Arial" charset="0"/>
              </a:rPr>
              <a:t>13 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 m</a:t>
            </a:r>
            <a:r>
              <a:rPr lang="en-US" sz="1800" baseline="48000" dirty="0" smtClean="0">
                <a:solidFill>
                  <a:srgbClr val="BFBFBF"/>
                </a:solidFill>
                <a:cs typeface="Arial" charset="0"/>
              </a:rPr>
              <a:t>-2</a:t>
            </a:r>
            <a:r>
              <a:rPr lang="en-US" sz="1800" dirty="0" smtClean="0">
                <a:solidFill>
                  <a:srgbClr val="BFBFBF"/>
                </a:solidFill>
                <a:cs typeface="Arial" charset="0"/>
              </a:rPr>
              <a:t> s</a:t>
            </a:r>
            <a:r>
              <a:rPr lang="en-US" sz="1800" baseline="48000" dirty="0" smtClean="0">
                <a:solidFill>
                  <a:srgbClr val="BFBFBF"/>
                </a:solidFill>
                <a:cs typeface="Arial" charset="0"/>
              </a:rPr>
              <a:t>-1</a:t>
            </a: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magnetic fields (&lt; 0.1 T)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Mechanical shock (~200 g)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Compact geometry (~cm)</a:t>
            </a:r>
            <a:br>
              <a:rPr lang="en-US" sz="1800" dirty="0" smtClean="0">
                <a:solidFill>
                  <a:srgbClr val="999999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 ● High counts rates (&lt;10</a:t>
            </a:r>
            <a:r>
              <a:rPr lang="en-US" sz="1800" baseline="33000" dirty="0" smtClean="0">
                <a:solidFill>
                  <a:srgbClr val="999999"/>
                </a:solidFill>
                <a:cs typeface="Arial" charset="0"/>
              </a:rPr>
              <a:t>5</a:t>
            </a:r>
            <a:r>
              <a:rPr lang="en-US" sz="1800" dirty="0" smtClean="0">
                <a:solidFill>
                  <a:srgbClr val="999999"/>
                </a:solidFill>
                <a:cs typeface="Arial" charset="0"/>
              </a:rPr>
              <a:t> / s)</a:t>
            </a:r>
            <a:r>
              <a:rPr lang="en-US" sz="1800" dirty="0" smtClean="0">
                <a:cs typeface="Arial" charset="0"/>
              </a:rPr>
              <a:t/>
            </a:r>
            <a:br>
              <a:rPr lang="en-US" sz="1800" dirty="0" smtClean="0">
                <a:cs typeface="Arial" charset="0"/>
              </a:rPr>
            </a:br>
            <a:endParaRPr lang="en-US" sz="1800" dirty="0" smtClean="0">
              <a:cs typeface="Arial" charset="0"/>
            </a:endParaRP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 smtClean="0">
                <a:solidFill>
                  <a:srgbClr val="B3B3B3"/>
                </a:solidFill>
              </a:rPr>
              <a:t>A 0.9 x 0.9 x 3.5 cm LaBr</a:t>
            </a:r>
            <a:r>
              <a:rPr lang="en-US" sz="1800" baseline="-33000" dirty="0" smtClean="0">
                <a:solidFill>
                  <a:srgbClr val="B3B3B3"/>
                </a:solidFill>
              </a:rPr>
              <a:t>3</a:t>
            </a:r>
            <a:r>
              <a:rPr lang="en-US" sz="1800" dirty="0" smtClean="0">
                <a:solidFill>
                  <a:srgbClr val="B3B3B3"/>
                </a:solidFill>
              </a:rPr>
              <a:t>:Ce crystal coupled to a Hamamatsu silicon avalanche photodiode in a ruggedized stainless steel housing was fabricated by Saint-Gobain for </a:t>
            </a:r>
            <a:r>
              <a:rPr lang="en-US" sz="1800" dirty="0" smtClean="0">
                <a:solidFill>
                  <a:srgbClr val="B3B3B3"/>
                </a:solidFill>
              </a:rPr>
              <a:t>AIMS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800" dirty="0" smtClean="0"/>
              <a:t>Energy resolution typically a factor of</a:t>
            </a:r>
            <a:br>
              <a:rPr lang="en-US" sz="1800" dirty="0" smtClean="0"/>
            </a:br>
            <a:r>
              <a:rPr lang="en-US" sz="1800" dirty="0" smtClean="0"/>
              <a:t>2 to 3 better than </a:t>
            </a:r>
            <a:r>
              <a:rPr lang="en-US" sz="1800" dirty="0" err="1" smtClean="0"/>
              <a:t>NaI</a:t>
            </a:r>
            <a:r>
              <a:rPr lang="en-US" sz="1800" dirty="0" smtClean="0"/>
              <a:t>(</a:t>
            </a:r>
            <a:r>
              <a:rPr lang="en-US" sz="1800" dirty="0" err="1" smtClean="0"/>
              <a:t>Tl</a:t>
            </a:r>
            <a:r>
              <a:rPr lang="en-US" sz="1800" dirty="0" smtClean="0"/>
              <a:t>) detector; photo-</a:t>
            </a:r>
            <a:br>
              <a:rPr lang="en-US" sz="1800" dirty="0" smtClean="0"/>
            </a:br>
            <a:r>
              <a:rPr lang="en-US" sz="1800" dirty="0" smtClean="0"/>
              <a:t>peak statistics excellent despite 30x smaller sensitive volume than </a:t>
            </a:r>
            <a:r>
              <a:rPr lang="en-US" sz="1800" dirty="0" err="1" smtClean="0"/>
              <a:t>NaI</a:t>
            </a:r>
            <a:r>
              <a:rPr lang="en-US" sz="1800" dirty="0" smtClean="0"/>
              <a:t>(</a:t>
            </a:r>
            <a:r>
              <a:rPr lang="en-US" sz="1800" dirty="0" err="1" smtClean="0"/>
              <a:t>Tl</a:t>
            </a:r>
            <a:r>
              <a:rPr lang="en-US" sz="1800" dirty="0" smtClean="0"/>
              <a:t>) detector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198938"/>
            <a:ext cx="45720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559425" y="3975100"/>
            <a:ext cx="43815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600" b="1">
                <a:solidFill>
                  <a:srgbClr val="000000"/>
                </a:solidFill>
              </a:rPr>
              <a:t>LS Detector response to 661.7 keV gammas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Advanced digital detector waveform acquisition and post-processing enable </a:t>
            </a:r>
            <a:r>
              <a:rPr lang="en-US" dirty="0" smtClean="0"/>
              <a:t>AIMS </a:t>
            </a:r>
            <a:r>
              <a:rPr lang="en-US" dirty="0" smtClean="0"/>
              <a:t>particle detection</a:t>
            </a:r>
          </a:p>
        </p:txBody>
      </p:sp>
      <p:sp>
        <p:nvSpPr>
          <p:cNvPr id="27651" name="AutoShape 23"/>
          <p:cNvSpPr>
            <a:spLocks/>
          </p:cNvSpPr>
          <p:nvPr/>
        </p:nvSpPr>
        <p:spPr bwMode="auto">
          <a:xfrm>
            <a:off x="4005263" y="5065713"/>
            <a:ext cx="1735137" cy="635000"/>
          </a:xfrm>
          <a:prstGeom prst="roundRect">
            <a:avLst>
              <a:gd name="adj" fmla="val 25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Particle (n/</a:t>
            </a:r>
            <a:r>
              <a:rPr lang="en-US" sz="16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γ</a:t>
            </a:r>
            <a:r>
              <a:rPr lang="en-US" sz="1600" b="1">
                <a:solidFill>
                  <a:srgbClr val="000000"/>
                </a:solidFill>
                <a:cs typeface="Times New Roman" pitchFamily="16" charset="0"/>
              </a:rPr>
              <a:t>)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discrimination</a:t>
            </a:r>
          </a:p>
        </p:txBody>
      </p:sp>
      <p:sp>
        <p:nvSpPr>
          <p:cNvPr id="27652" name="AutoShape 24"/>
          <p:cNvSpPr>
            <a:spLocks/>
          </p:cNvSpPr>
          <p:nvPr/>
        </p:nvSpPr>
        <p:spPr bwMode="auto">
          <a:xfrm>
            <a:off x="4006850" y="5784850"/>
            <a:ext cx="1735138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Spectroscopy</a:t>
            </a:r>
          </a:p>
        </p:txBody>
      </p:sp>
      <p:sp>
        <p:nvSpPr>
          <p:cNvPr id="27653" name="AutoShape 25"/>
          <p:cNvSpPr>
            <a:spLocks/>
          </p:cNvSpPr>
          <p:nvPr/>
        </p:nvSpPr>
        <p:spPr bwMode="auto">
          <a:xfrm>
            <a:off x="3646488" y="6505575"/>
            <a:ext cx="1735137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Pile-up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deconvolution</a:t>
            </a:r>
          </a:p>
        </p:txBody>
      </p:sp>
      <p:pic>
        <p:nvPicPr>
          <p:cNvPr id="2765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108075"/>
            <a:ext cx="41148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Line 27"/>
          <p:cNvSpPr>
            <a:spLocks noChangeShapeType="1"/>
          </p:cNvSpPr>
          <p:nvPr/>
        </p:nvSpPr>
        <p:spPr bwMode="auto">
          <a:xfrm flipH="1" flipV="1">
            <a:off x="3441700" y="3917950"/>
            <a:ext cx="430213" cy="5651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AutoShape 28"/>
          <p:cNvSpPr>
            <a:spLocks/>
          </p:cNvSpPr>
          <p:nvPr/>
        </p:nvSpPr>
        <p:spPr bwMode="auto">
          <a:xfrm>
            <a:off x="3582988" y="4332288"/>
            <a:ext cx="1735137" cy="635000"/>
          </a:xfrm>
          <a:prstGeom prst="roundRect">
            <a:avLst>
              <a:gd name="adj" fmla="val 25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Pulse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inspection</a:t>
            </a:r>
          </a:p>
        </p:txBody>
      </p:sp>
      <p:sp>
        <p:nvSpPr>
          <p:cNvPr id="27657" name="Line 1"/>
          <p:cNvSpPr>
            <a:spLocks noChangeShapeType="1"/>
          </p:cNvSpPr>
          <p:nvPr/>
        </p:nvSpPr>
        <p:spPr bwMode="auto">
          <a:xfrm>
            <a:off x="1925638" y="5664200"/>
            <a:ext cx="439737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AutoShape 3"/>
          <p:cNvSpPr>
            <a:spLocks/>
          </p:cNvSpPr>
          <p:nvPr/>
        </p:nvSpPr>
        <p:spPr bwMode="auto">
          <a:xfrm>
            <a:off x="2370138" y="5430838"/>
            <a:ext cx="985837" cy="460375"/>
          </a:xfrm>
          <a:prstGeom prst="roundRect">
            <a:avLst>
              <a:gd name="adj" fmla="val 34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Digital</a:t>
            </a:r>
          </a:p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27659" name="Line 4"/>
          <p:cNvSpPr>
            <a:spLocks noChangeShapeType="1"/>
          </p:cNvSpPr>
          <p:nvPr/>
        </p:nvSpPr>
        <p:spPr bwMode="auto">
          <a:xfrm flipV="1">
            <a:off x="723900" y="5853113"/>
            <a:ext cx="400050" cy="95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AutoShape 5"/>
          <p:cNvSpPr>
            <a:spLocks/>
          </p:cNvSpPr>
          <p:nvPr/>
        </p:nvSpPr>
        <p:spPr bwMode="auto">
          <a:xfrm>
            <a:off x="1139825" y="5364163"/>
            <a:ext cx="908050" cy="639762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Waveform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Digitizers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With DPP</a:t>
            </a:r>
          </a:p>
        </p:txBody>
      </p:sp>
      <p:sp>
        <p:nvSpPr>
          <p:cNvPr id="27661" name="AutoShape 6"/>
          <p:cNvSpPr>
            <a:spLocks/>
          </p:cNvSpPr>
          <p:nvPr/>
        </p:nvSpPr>
        <p:spPr bwMode="auto">
          <a:xfrm>
            <a:off x="8985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Baseline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restorers</a:t>
            </a:r>
          </a:p>
        </p:txBody>
      </p:sp>
      <p:sp>
        <p:nvSpPr>
          <p:cNvPr id="27662" name="AutoShape 7"/>
          <p:cNvSpPr>
            <a:spLocks/>
          </p:cNvSpPr>
          <p:nvPr/>
        </p:nvSpPr>
        <p:spPr bwMode="auto">
          <a:xfrm>
            <a:off x="162877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Timers</a:t>
            </a:r>
          </a:p>
        </p:txBody>
      </p:sp>
      <p:sp>
        <p:nvSpPr>
          <p:cNvPr id="27663" name="AutoShape 8"/>
          <p:cNvSpPr>
            <a:spLocks/>
          </p:cNvSpPr>
          <p:nvPr/>
        </p:nvSpPr>
        <p:spPr bwMode="auto">
          <a:xfrm>
            <a:off x="23590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Integrat-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ors</a:t>
            </a:r>
          </a:p>
        </p:txBody>
      </p:sp>
      <p:sp>
        <p:nvSpPr>
          <p:cNvPr id="27664" name="AutoShape 9"/>
          <p:cNvSpPr>
            <a:spLocks/>
          </p:cNvSpPr>
          <p:nvPr/>
        </p:nvSpPr>
        <p:spPr bwMode="auto">
          <a:xfrm>
            <a:off x="169863" y="4762500"/>
            <a:ext cx="665162" cy="311150"/>
          </a:xfrm>
          <a:prstGeom prst="roundRect">
            <a:avLst>
              <a:gd name="adj" fmla="val 509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700" b="1">
                <a:solidFill>
                  <a:srgbClr val="000000"/>
                </a:solidFill>
              </a:rPr>
              <a:t>Discrimin-</a:t>
            </a:r>
          </a:p>
          <a:p>
            <a:pPr algn="ctr"/>
            <a:r>
              <a:rPr lang="en-US" sz="700" b="1">
                <a:solidFill>
                  <a:srgbClr val="000000"/>
                </a:solidFill>
              </a:rPr>
              <a:t>ators</a:t>
            </a:r>
          </a:p>
        </p:txBody>
      </p:sp>
      <p:sp>
        <p:nvSpPr>
          <p:cNvPr id="27665" name="Line 10"/>
          <p:cNvSpPr>
            <a:spLocks noChangeShapeType="1"/>
          </p:cNvSpPr>
          <p:nvPr/>
        </p:nvSpPr>
        <p:spPr bwMode="auto">
          <a:xfrm>
            <a:off x="484188" y="5081588"/>
            <a:ext cx="628650" cy="2714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1"/>
          <p:cNvSpPr>
            <a:spLocks noChangeShapeType="1"/>
          </p:cNvSpPr>
          <p:nvPr/>
        </p:nvSpPr>
        <p:spPr bwMode="auto">
          <a:xfrm>
            <a:off x="1222375" y="5075238"/>
            <a:ext cx="192088" cy="2841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2"/>
          <p:cNvSpPr>
            <a:spLocks noChangeShapeType="1"/>
          </p:cNvSpPr>
          <p:nvPr/>
        </p:nvSpPr>
        <p:spPr bwMode="auto">
          <a:xfrm flipH="1">
            <a:off x="1784350" y="5081588"/>
            <a:ext cx="182563" cy="2651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13"/>
          <p:cNvSpPr>
            <a:spLocks noChangeShapeType="1"/>
          </p:cNvSpPr>
          <p:nvPr/>
        </p:nvSpPr>
        <p:spPr bwMode="auto">
          <a:xfrm flipH="1">
            <a:off x="2047875" y="5072063"/>
            <a:ext cx="614363" cy="2825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AutoShape 14"/>
          <p:cNvSpPr>
            <a:spLocks/>
          </p:cNvSpPr>
          <p:nvPr/>
        </p:nvSpPr>
        <p:spPr bwMode="auto">
          <a:xfrm>
            <a:off x="279400" y="6284913"/>
            <a:ext cx="161925" cy="179387"/>
          </a:xfrm>
          <a:prstGeom prst="roundRect">
            <a:avLst>
              <a:gd name="adj" fmla="val 977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AutoShape 15"/>
          <p:cNvSpPr>
            <a:spLocks/>
          </p:cNvSpPr>
          <p:nvPr/>
        </p:nvSpPr>
        <p:spPr bwMode="auto">
          <a:xfrm>
            <a:off x="279400" y="6545263"/>
            <a:ext cx="161925" cy="179387"/>
          </a:xfrm>
          <a:prstGeom prst="roundRect">
            <a:avLst>
              <a:gd name="adj" fmla="val 97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Text Box 16"/>
          <p:cNvSpPr txBox="1">
            <a:spLocks noChangeArrowheads="1"/>
          </p:cNvSpPr>
          <p:nvPr/>
        </p:nvSpPr>
        <p:spPr bwMode="auto">
          <a:xfrm>
            <a:off x="423863" y="6249988"/>
            <a:ext cx="29448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operations replace analog electronics</a:t>
            </a:r>
          </a:p>
        </p:txBody>
      </p:sp>
      <p:sp>
        <p:nvSpPr>
          <p:cNvPr id="27672" name="Text Box 17"/>
          <p:cNvSpPr txBox="1">
            <a:spLocks noChangeArrowheads="1"/>
          </p:cNvSpPr>
          <p:nvPr/>
        </p:nvSpPr>
        <p:spPr bwMode="auto">
          <a:xfrm>
            <a:off x="425450" y="6535738"/>
            <a:ext cx="2673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memory enables off-line analysis</a:t>
            </a:r>
          </a:p>
        </p:txBody>
      </p:sp>
      <p:sp>
        <p:nvSpPr>
          <p:cNvPr id="27673" name="AutoShape 18"/>
          <p:cNvSpPr>
            <a:spLocks/>
          </p:cNvSpPr>
          <p:nvPr/>
        </p:nvSpPr>
        <p:spPr bwMode="auto">
          <a:xfrm>
            <a:off x="196850" y="52847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LaBr</a:t>
            </a:r>
            <a:r>
              <a:rPr lang="en-US" sz="800" b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7674" name="AutoShape 19"/>
          <p:cNvSpPr>
            <a:spLocks/>
          </p:cNvSpPr>
          <p:nvPr/>
        </p:nvSpPr>
        <p:spPr bwMode="auto">
          <a:xfrm>
            <a:off x="196850" y="57546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EJ301</a:t>
            </a:r>
          </a:p>
        </p:txBody>
      </p:sp>
      <p:sp>
        <p:nvSpPr>
          <p:cNvPr id="27675" name="AutoShape 20"/>
          <p:cNvSpPr>
            <a:spLocks/>
          </p:cNvSpPr>
          <p:nvPr/>
        </p:nvSpPr>
        <p:spPr bwMode="auto">
          <a:xfrm>
            <a:off x="676275" y="57546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1"/>
          <p:cNvSpPr>
            <a:spLocks noChangeShapeType="1"/>
          </p:cNvSpPr>
          <p:nvPr/>
        </p:nvSpPr>
        <p:spPr bwMode="auto">
          <a:xfrm>
            <a:off x="684213" y="5534025"/>
            <a:ext cx="433387" cy="63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AutoShape 22"/>
          <p:cNvSpPr>
            <a:spLocks/>
          </p:cNvSpPr>
          <p:nvPr/>
        </p:nvSpPr>
        <p:spPr bwMode="auto">
          <a:xfrm>
            <a:off x="676275" y="52847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Advanced digital waveform </a:t>
            </a:r>
            <a:r>
              <a:rPr lang="en-US" dirty="0" smtClean="0"/>
              <a:t>acquisition and post-processing enable </a:t>
            </a:r>
            <a:r>
              <a:rPr lang="en-US" dirty="0"/>
              <a:t>AIMS </a:t>
            </a:r>
            <a:r>
              <a:rPr lang="en-US" dirty="0" smtClean="0"/>
              <a:t>particle detection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012825"/>
            <a:ext cx="3200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AutoShape 24"/>
          <p:cNvSpPr>
            <a:spLocks/>
          </p:cNvSpPr>
          <p:nvPr/>
        </p:nvSpPr>
        <p:spPr bwMode="auto">
          <a:xfrm>
            <a:off x="3582988" y="4332288"/>
            <a:ext cx="1735137" cy="635000"/>
          </a:xfrm>
          <a:prstGeom prst="roundRect">
            <a:avLst>
              <a:gd name="adj" fmla="val 25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Pulse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inspection</a:t>
            </a:r>
          </a:p>
        </p:txBody>
      </p:sp>
      <p:sp>
        <p:nvSpPr>
          <p:cNvPr id="28677" name="AutoShape 25"/>
          <p:cNvSpPr>
            <a:spLocks/>
          </p:cNvSpPr>
          <p:nvPr/>
        </p:nvSpPr>
        <p:spPr bwMode="auto">
          <a:xfrm>
            <a:off x="4006850" y="5784850"/>
            <a:ext cx="1735138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Spectroscopy</a:t>
            </a:r>
          </a:p>
        </p:txBody>
      </p:sp>
      <p:sp>
        <p:nvSpPr>
          <p:cNvPr id="28678" name="AutoShape 26"/>
          <p:cNvSpPr>
            <a:spLocks/>
          </p:cNvSpPr>
          <p:nvPr/>
        </p:nvSpPr>
        <p:spPr bwMode="auto">
          <a:xfrm>
            <a:off x="3646488" y="6505575"/>
            <a:ext cx="1735137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Pile-up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deconvolution</a:t>
            </a:r>
          </a:p>
        </p:txBody>
      </p:sp>
      <p:pic>
        <p:nvPicPr>
          <p:cNvPr id="2867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60488"/>
            <a:ext cx="3200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Line 28"/>
          <p:cNvSpPr>
            <a:spLocks noChangeShapeType="1"/>
          </p:cNvSpPr>
          <p:nvPr/>
        </p:nvSpPr>
        <p:spPr bwMode="auto">
          <a:xfrm flipH="1" flipV="1">
            <a:off x="5492750" y="4076700"/>
            <a:ext cx="11113" cy="11430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AutoShape 29"/>
          <p:cNvSpPr>
            <a:spLocks/>
          </p:cNvSpPr>
          <p:nvPr/>
        </p:nvSpPr>
        <p:spPr bwMode="auto">
          <a:xfrm>
            <a:off x="4005263" y="5065713"/>
            <a:ext cx="1735137" cy="635000"/>
          </a:xfrm>
          <a:prstGeom prst="roundRect">
            <a:avLst>
              <a:gd name="adj" fmla="val 25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Particle (n/</a:t>
            </a:r>
            <a:r>
              <a:rPr lang="en-US" sz="16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γ</a:t>
            </a:r>
            <a:r>
              <a:rPr lang="en-US" sz="1600" b="1">
                <a:solidFill>
                  <a:srgbClr val="000000"/>
                </a:solidFill>
                <a:cs typeface="Times New Roman" pitchFamily="16" charset="0"/>
              </a:rPr>
              <a:t>)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discrimination</a:t>
            </a:r>
          </a:p>
        </p:txBody>
      </p:sp>
      <p:sp>
        <p:nvSpPr>
          <p:cNvPr id="28682" name="Text Box 30"/>
          <p:cNvSpPr txBox="1">
            <a:spLocks noChangeArrowheads="1"/>
          </p:cNvSpPr>
          <p:nvPr/>
        </p:nvSpPr>
        <p:spPr bwMode="auto">
          <a:xfrm>
            <a:off x="4054475" y="1636713"/>
            <a:ext cx="1106488" cy="34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Gammas</a:t>
            </a:r>
          </a:p>
        </p:txBody>
      </p:sp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4775200" y="3211513"/>
            <a:ext cx="1108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Neutrons</a:t>
            </a:r>
          </a:p>
        </p:txBody>
      </p:sp>
      <p:sp>
        <p:nvSpPr>
          <p:cNvPr id="28684" name="Line 1"/>
          <p:cNvSpPr>
            <a:spLocks noChangeShapeType="1"/>
          </p:cNvSpPr>
          <p:nvPr/>
        </p:nvSpPr>
        <p:spPr bwMode="auto">
          <a:xfrm>
            <a:off x="1925638" y="5664200"/>
            <a:ext cx="439737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AutoShape 3"/>
          <p:cNvSpPr>
            <a:spLocks/>
          </p:cNvSpPr>
          <p:nvPr/>
        </p:nvSpPr>
        <p:spPr bwMode="auto">
          <a:xfrm>
            <a:off x="2370138" y="5430838"/>
            <a:ext cx="985837" cy="460375"/>
          </a:xfrm>
          <a:prstGeom prst="roundRect">
            <a:avLst>
              <a:gd name="adj" fmla="val 34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Digital</a:t>
            </a:r>
          </a:p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28686" name="Line 4"/>
          <p:cNvSpPr>
            <a:spLocks noChangeShapeType="1"/>
          </p:cNvSpPr>
          <p:nvPr/>
        </p:nvSpPr>
        <p:spPr bwMode="auto">
          <a:xfrm flipV="1">
            <a:off x="723900" y="5853113"/>
            <a:ext cx="400050" cy="95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AutoShape 5"/>
          <p:cNvSpPr>
            <a:spLocks/>
          </p:cNvSpPr>
          <p:nvPr/>
        </p:nvSpPr>
        <p:spPr bwMode="auto">
          <a:xfrm>
            <a:off x="1139825" y="5364163"/>
            <a:ext cx="908050" cy="639762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Waveform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Digitizers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With DPP</a:t>
            </a:r>
          </a:p>
        </p:txBody>
      </p:sp>
      <p:sp>
        <p:nvSpPr>
          <p:cNvPr id="28688" name="AutoShape 6"/>
          <p:cNvSpPr>
            <a:spLocks/>
          </p:cNvSpPr>
          <p:nvPr/>
        </p:nvSpPr>
        <p:spPr bwMode="auto">
          <a:xfrm>
            <a:off x="8985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Baseline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restorers</a:t>
            </a:r>
          </a:p>
        </p:txBody>
      </p:sp>
      <p:sp>
        <p:nvSpPr>
          <p:cNvPr id="28689" name="AutoShape 7"/>
          <p:cNvSpPr>
            <a:spLocks/>
          </p:cNvSpPr>
          <p:nvPr/>
        </p:nvSpPr>
        <p:spPr bwMode="auto">
          <a:xfrm>
            <a:off x="162877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Timers</a:t>
            </a:r>
          </a:p>
        </p:txBody>
      </p:sp>
      <p:sp>
        <p:nvSpPr>
          <p:cNvPr id="28690" name="AutoShape 8"/>
          <p:cNvSpPr>
            <a:spLocks/>
          </p:cNvSpPr>
          <p:nvPr/>
        </p:nvSpPr>
        <p:spPr bwMode="auto">
          <a:xfrm>
            <a:off x="23590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Integrat-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ors</a:t>
            </a:r>
          </a:p>
        </p:txBody>
      </p:sp>
      <p:sp>
        <p:nvSpPr>
          <p:cNvPr id="28691" name="AutoShape 9"/>
          <p:cNvSpPr>
            <a:spLocks/>
          </p:cNvSpPr>
          <p:nvPr/>
        </p:nvSpPr>
        <p:spPr bwMode="auto">
          <a:xfrm>
            <a:off x="169863" y="4762500"/>
            <a:ext cx="665162" cy="311150"/>
          </a:xfrm>
          <a:prstGeom prst="roundRect">
            <a:avLst>
              <a:gd name="adj" fmla="val 509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700" b="1">
                <a:solidFill>
                  <a:srgbClr val="000000"/>
                </a:solidFill>
              </a:rPr>
              <a:t>Discrimin-</a:t>
            </a:r>
          </a:p>
          <a:p>
            <a:pPr algn="ctr"/>
            <a:r>
              <a:rPr lang="en-US" sz="700" b="1">
                <a:solidFill>
                  <a:srgbClr val="000000"/>
                </a:solidFill>
              </a:rPr>
              <a:t>ators</a:t>
            </a:r>
          </a:p>
        </p:txBody>
      </p:sp>
      <p:sp>
        <p:nvSpPr>
          <p:cNvPr id="28692" name="Line 10"/>
          <p:cNvSpPr>
            <a:spLocks noChangeShapeType="1"/>
          </p:cNvSpPr>
          <p:nvPr/>
        </p:nvSpPr>
        <p:spPr bwMode="auto">
          <a:xfrm>
            <a:off x="484188" y="5081588"/>
            <a:ext cx="628650" cy="2714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11"/>
          <p:cNvSpPr>
            <a:spLocks noChangeShapeType="1"/>
          </p:cNvSpPr>
          <p:nvPr/>
        </p:nvSpPr>
        <p:spPr bwMode="auto">
          <a:xfrm>
            <a:off x="1222375" y="5075238"/>
            <a:ext cx="192088" cy="2841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12"/>
          <p:cNvSpPr>
            <a:spLocks noChangeShapeType="1"/>
          </p:cNvSpPr>
          <p:nvPr/>
        </p:nvSpPr>
        <p:spPr bwMode="auto">
          <a:xfrm flipH="1">
            <a:off x="1784350" y="5081588"/>
            <a:ext cx="182563" cy="2651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13"/>
          <p:cNvSpPr>
            <a:spLocks noChangeShapeType="1"/>
          </p:cNvSpPr>
          <p:nvPr/>
        </p:nvSpPr>
        <p:spPr bwMode="auto">
          <a:xfrm flipH="1">
            <a:off x="2047875" y="5072063"/>
            <a:ext cx="614363" cy="2825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AutoShape 14"/>
          <p:cNvSpPr>
            <a:spLocks/>
          </p:cNvSpPr>
          <p:nvPr/>
        </p:nvSpPr>
        <p:spPr bwMode="auto">
          <a:xfrm>
            <a:off x="279400" y="6284913"/>
            <a:ext cx="161925" cy="179387"/>
          </a:xfrm>
          <a:prstGeom prst="roundRect">
            <a:avLst>
              <a:gd name="adj" fmla="val 977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AutoShape 15"/>
          <p:cNvSpPr>
            <a:spLocks/>
          </p:cNvSpPr>
          <p:nvPr/>
        </p:nvSpPr>
        <p:spPr bwMode="auto">
          <a:xfrm>
            <a:off x="279400" y="6545263"/>
            <a:ext cx="161925" cy="179387"/>
          </a:xfrm>
          <a:prstGeom prst="roundRect">
            <a:avLst>
              <a:gd name="adj" fmla="val 97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16"/>
          <p:cNvSpPr txBox="1">
            <a:spLocks noChangeArrowheads="1"/>
          </p:cNvSpPr>
          <p:nvPr/>
        </p:nvSpPr>
        <p:spPr bwMode="auto">
          <a:xfrm>
            <a:off x="423863" y="6249988"/>
            <a:ext cx="29448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operations replace analog electronics</a:t>
            </a:r>
          </a:p>
        </p:txBody>
      </p:sp>
      <p:sp>
        <p:nvSpPr>
          <p:cNvPr id="28699" name="Text Box 17"/>
          <p:cNvSpPr txBox="1">
            <a:spLocks noChangeArrowheads="1"/>
          </p:cNvSpPr>
          <p:nvPr/>
        </p:nvSpPr>
        <p:spPr bwMode="auto">
          <a:xfrm>
            <a:off x="425450" y="6535738"/>
            <a:ext cx="2673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memory enables off-line analysis</a:t>
            </a:r>
          </a:p>
        </p:txBody>
      </p:sp>
      <p:sp>
        <p:nvSpPr>
          <p:cNvPr id="28700" name="AutoShape 18"/>
          <p:cNvSpPr>
            <a:spLocks/>
          </p:cNvSpPr>
          <p:nvPr/>
        </p:nvSpPr>
        <p:spPr bwMode="auto">
          <a:xfrm>
            <a:off x="196850" y="52847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LaBr</a:t>
            </a:r>
            <a:r>
              <a:rPr lang="en-US" sz="800" b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701" name="AutoShape 19"/>
          <p:cNvSpPr>
            <a:spLocks/>
          </p:cNvSpPr>
          <p:nvPr/>
        </p:nvSpPr>
        <p:spPr bwMode="auto">
          <a:xfrm>
            <a:off x="196850" y="57546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EJ301</a:t>
            </a:r>
          </a:p>
        </p:txBody>
      </p:sp>
      <p:sp>
        <p:nvSpPr>
          <p:cNvPr id="28702" name="AutoShape 20"/>
          <p:cNvSpPr>
            <a:spLocks/>
          </p:cNvSpPr>
          <p:nvPr/>
        </p:nvSpPr>
        <p:spPr bwMode="auto">
          <a:xfrm>
            <a:off x="676275" y="57546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21"/>
          <p:cNvSpPr>
            <a:spLocks noChangeShapeType="1"/>
          </p:cNvSpPr>
          <p:nvPr/>
        </p:nvSpPr>
        <p:spPr bwMode="auto">
          <a:xfrm>
            <a:off x="684213" y="5534025"/>
            <a:ext cx="433387" cy="63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AutoShape 22"/>
          <p:cNvSpPr>
            <a:spLocks/>
          </p:cNvSpPr>
          <p:nvPr/>
        </p:nvSpPr>
        <p:spPr bwMode="auto">
          <a:xfrm>
            <a:off x="676275" y="52847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88950" y="41275"/>
            <a:ext cx="9070975" cy="927100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New </a:t>
            </a:r>
            <a:r>
              <a:rPr lang="en-US" i="1" smtClean="0"/>
              <a:t>in-situ </a:t>
            </a:r>
            <a:r>
              <a:rPr lang="en-US" smtClean="0"/>
              <a:t>diagnostics are required to significantly advance PWI science in magnetic fusion devices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7975" y="1243013"/>
            <a:ext cx="9070975" cy="5942012"/>
          </a:xfrm>
        </p:spPr>
        <p:txBody>
          <a:bodyPr/>
          <a:lstStyle/>
          <a:p>
            <a:pPr marL="431800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smtClean="0"/>
              <a:t>Ex-situ </a:t>
            </a:r>
            <a:r>
              <a:rPr lang="en-US" smtClean="0"/>
              <a:t>diagnostics and “benchtop” PWI experiments are critically limited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Unable to replicate tokamak-relevant PWI conditions (“benchtop”)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Limited  PFC surfaces available for measurement (IBA)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“Archaeological” measurements lack dynamic PWI information (IBA)</a:t>
            </a:r>
          </a:p>
          <a:p>
            <a:pPr marL="863600" lvl="1" indent="-323850" eaLnBrk="1">
              <a:buSzPct val="52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431800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smtClean="0"/>
              <a:t>In-situ</a:t>
            </a:r>
            <a:r>
              <a:rPr lang="en-US" smtClean="0"/>
              <a:t> PWI surface diagnostics are severely limited in deployment and unable to meet all requirements</a:t>
            </a:r>
            <a:br>
              <a:rPr lang="en-US" smtClean="0"/>
            </a:br>
            <a:endParaRPr lang="en-US" smtClean="0"/>
          </a:p>
          <a:p>
            <a:pPr marL="431800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The ideal PFC surface diagnostic would provide measurements: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>
                <a:solidFill>
                  <a:srgbClr val="FF0000"/>
                </a:solidFill>
              </a:rPr>
              <a:t>in-situ</a:t>
            </a:r>
            <a:r>
              <a:rPr lang="en-US" smtClean="0"/>
              <a:t> without vacuum break 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on a </a:t>
            </a:r>
            <a:r>
              <a:rPr lang="en-US" smtClean="0">
                <a:solidFill>
                  <a:srgbClr val="FF0000"/>
                </a:solidFill>
              </a:rPr>
              <a:t>shot-to-shot frequency</a:t>
            </a:r>
            <a:r>
              <a:rPr lang="en-US" smtClean="0"/>
              <a:t> for time resolution and PWI dynamics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of </a:t>
            </a:r>
            <a:r>
              <a:rPr lang="en-US" smtClean="0">
                <a:solidFill>
                  <a:srgbClr val="FF0000"/>
                </a:solidFill>
              </a:rPr>
              <a:t>large areas of PFC</a:t>
            </a:r>
            <a:r>
              <a:rPr lang="en-US" smtClean="0"/>
              <a:t> surfaces (poloidally and toroidally resolved)</a:t>
            </a:r>
          </a:p>
          <a:p>
            <a:pPr marL="863600" lvl="1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of </a:t>
            </a:r>
            <a:r>
              <a:rPr lang="en-US" smtClean="0">
                <a:solidFill>
                  <a:srgbClr val="FF0000"/>
                </a:solidFill>
              </a:rPr>
              <a:t>elemental/isotope discrimination</a:t>
            </a:r>
            <a:r>
              <a:rPr lang="en-US" smtClean="0"/>
              <a:t> to depths of ~10 microns</a:t>
            </a:r>
          </a:p>
          <a:p>
            <a:pPr marL="431800" indent="-323850" eaLnBrk="1">
              <a:buSzPct val="52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Advanced digital detector waveform acquisition and post-processing enable </a:t>
            </a:r>
            <a:r>
              <a:rPr lang="en-US" dirty="0"/>
              <a:t>AIMS </a:t>
            </a:r>
            <a:r>
              <a:rPr lang="en-US" dirty="0" smtClean="0"/>
              <a:t>particle detection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192213"/>
            <a:ext cx="274320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AutoShape 24"/>
          <p:cNvSpPr>
            <a:spLocks/>
          </p:cNvSpPr>
          <p:nvPr/>
        </p:nvSpPr>
        <p:spPr bwMode="auto">
          <a:xfrm>
            <a:off x="3582988" y="4332288"/>
            <a:ext cx="1735137" cy="635000"/>
          </a:xfrm>
          <a:prstGeom prst="roundRect">
            <a:avLst>
              <a:gd name="adj" fmla="val 25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Pulse 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inspection</a:t>
            </a:r>
          </a:p>
        </p:txBody>
      </p:sp>
      <p:sp>
        <p:nvSpPr>
          <p:cNvPr id="29701" name="AutoShape 25"/>
          <p:cNvSpPr>
            <a:spLocks/>
          </p:cNvSpPr>
          <p:nvPr/>
        </p:nvSpPr>
        <p:spPr bwMode="auto">
          <a:xfrm>
            <a:off x="4005263" y="5065713"/>
            <a:ext cx="1735137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Particle (n/</a:t>
            </a:r>
            <a:r>
              <a:rPr lang="en-US" sz="16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γ</a:t>
            </a:r>
            <a:r>
              <a:rPr lang="en-US" sz="1600" b="1">
                <a:solidFill>
                  <a:srgbClr val="000000"/>
                </a:solidFill>
                <a:cs typeface="Times New Roman" pitchFamily="16" charset="0"/>
              </a:rPr>
              <a:t>)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discrimination</a:t>
            </a:r>
          </a:p>
        </p:txBody>
      </p:sp>
      <p:sp>
        <p:nvSpPr>
          <p:cNvPr id="29702" name="AutoShape 26"/>
          <p:cNvSpPr>
            <a:spLocks/>
          </p:cNvSpPr>
          <p:nvPr/>
        </p:nvSpPr>
        <p:spPr bwMode="auto">
          <a:xfrm>
            <a:off x="3646488" y="6505575"/>
            <a:ext cx="1735137" cy="635000"/>
          </a:xfrm>
          <a:prstGeom prst="roundRect">
            <a:avLst>
              <a:gd name="adj" fmla="val 2500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Pile-up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deconvolution</a:t>
            </a:r>
          </a:p>
        </p:txBody>
      </p:sp>
      <p:pic>
        <p:nvPicPr>
          <p:cNvPr id="2970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60488"/>
            <a:ext cx="3200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706563"/>
            <a:ext cx="365760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Line 29"/>
          <p:cNvSpPr>
            <a:spLocks noChangeShapeType="1"/>
          </p:cNvSpPr>
          <p:nvPr/>
        </p:nvSpPr>
        <p:spPr bwMode="auto">
          <a:xfrm flipV="1">
            <a:off x="5641975" y="4151313"/>
            <a:ext cx="1074738" cy="209073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AutoShape 30"/>
          <p:cNvSpPr>
            <a:spLocks/>
          </p:cNvSpPr>
          <p:nvPr/>
        </p:nvSpPr>
        <p:spPr bwMode="auto">
          <a:xfrm>
            <a:off x="4006850" y="5784850"/>
            <a:ext cx="1735138" cy="635000"/>
          </a:xfrm>
          <a:prstGeom prst="roundRect">
            <a:avLst>
              <a:gd name="adj" fmla="val 25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 anchorCtr="1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</a:rPr>
              <a:t>Spectroscopy</a:t>
            </a:r>
          </a:p>
        </p:txBody>
      </p:sp>
      <p:sp>
        <p:nvSpPr>
          <p:cNvPr id="29707" name="Line 1"/>
          <p:cNvSpPr>
            <a:spLocks noChangeShapeType="1"/>
          </p:cNvSpPr>
          <p:nvPr/>
        </p:nvSpPr>
        <p:spPr bwMode="auto">
          <a:xfrm>
            <a:off x="1925638" y="5664200"/>
            <a:ext cx="439737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AutoShape 3"/>
          <p:cNvSpPr>
            <a:spLocks/>
          </p:cNvSpPr>
          <p:nvPr/>
        </p:nvSpPr>
        <p:spPr bwMode="auto">
          <a:xfrm>
            <a:off x="2370138" y="5430838"/>
            <a:ext cx="985837" cy="460375"/>
          </a:xfrm>
          <a:prstGeom prst="roundRect">
            <a:avLst>
              <a:gd name="adj" fmla="val 34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Digital</a:t>
            </a:r>
          </a:p>
          <a:p>
            <a:pPr algn="ctr">
              <a:tabLst>
                <a:tab pos="723900" algn="l"/>
              </a:tabLst>
            </a:pPr>
            <a:r>
              <a:rPr lang="en-US" sz="1200" b="1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29709" name="Line 4"/>
          <p:cNvSpPr>
            <a:spLocks noChangeShapeType="1"/>
          </p:cNvSpPr>
          <p:nvPr/>
        </p:nvSpPr>
        <p:spPr bwMode="auto">
          <a:xfrm flipV="1">
            <a:off x="723900" y="5853113"/>
            <a:ext cx="400050" cy="95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AutoShape 5"/>
          <p:cNvSpPr>
            <a:spLocks/>
          </p:cNvSpPr>
          <p:nvPr/>
        </p:nvSpPr>
        <p:spPr bwMode="auto">
          <a:xfrm>
            <a:off x="1139825" y="5364163"/>
            <a:ext cx="908050" cy="639762"/>
          </a:xfrm>
          <a:prstGeom prst="roundRect">
            <a:avLst>
              <a:gd name="adj" fmla="val 24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Waveform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Digitizers</a:t>
            </a:r>
          </a:p>
          <a:p>
            <a:pPr algn="ctr">
              <a:tabLst>
                <a:tab pos="723900" algn="l"/>
              </a:tabLst>
            </a:pPr>
            <a:r>
              <a:rPr lang="en-US" sz="1000" b="1">
                <a:solidFill>
                  <a:srgbClr val="000000"/>
                </a:solidFill>
              </a:rPr>
              <a:t>With DPP</a:t>
            </a:r>
          </a:p>
        </p:txBody>
      </p:sp>
      <p:sp>
        <p:nvSpPr>
          <p:cNvPr id="29711" name="AutoShape 6"/>
          <p:cNvSpPr>
            <a:spLocks/>
          </p:cNvSpPr>
          <p:nvPr/>
        </p:nvSpPr>
        <p:spPr bwMode="auto">
          <a:xfrm>
            <a:off x="8985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Baseline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restorers</a:t>
            </a:r>
          </a:p>
        </p:txBody>
      </p:sp>
      <p:sp>
        <p:nvSpPr>
          <p:cNvPr id="29712" name="AutoShape 7"/>
          <p:cNvSpPr>
            <a:spLocks/>
          </p:cNvSpPr>
          <p:nvPr/>
        </p:nvSpPr>
        <p:spPr bwMode="auto">
          <a:xfrm>
            <a:off x="162877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Timers</a:t>
            </a:r>
          </a:p>
        </p:txBody>
      </p:sp>
      <p:sp>
        <p:nvSpPr>
          <p:cNvPr id="29713" name="AutoShape 8"/>
          <p:cNvSpPr>
            <a:spLocks/>
          </p:cNvSpPr>
          <p:nvPr/>
        </p:nvSpPr>
        <p:spPr bwMode="auto">
          <a:xfrm>
            <a:off x="2359025" y="4762500"/>
            <a:ext cx="665163" cy="311150"/>
          </a:xfrm>
          <a:prstGeom prst="roundRect">
            <a:avLst>
              <a:gd name="adj" fmla="val 50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Integrat-</a:t>
            </a:r>
          </a:p>
          <a:p>
            <a:pPr algn="ctr"/>
            <a:r>
              <a:rPr lang="en-US" sz="800" b="1">
                <a:solidFill>
                  <a:srgbClr val="000000"/>
                </a:solidFill>
              </a:rPr>
              <a:t>ors</a:t>
            </a:r>
          </a:p>
        </p:txBody>
      </p:sp>
      <p:sp>
        <p:nvSpPr>
          <p:cNvPr id="29714" name="AutoShape 9"/>
          <p:cNvSpPr>
            <a:spLocks/>
          </p:cNvSpPr>
          <p:nvPr/>
        </p:nvSpPr>
        <p:spPr bwMode="auto">
          <a:xfrm>
            <a:off x="169863" y="4762500"/>
            <a:ext cx="665162" cy="311150"/>
          </a:xfrm>
          <a:prstGeom prst="roundRect">
            <a:avLst>
              <a:gd name="adj" fmla="val 509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 anchorCtr="1"/>
          <a:lstStyle/>
          <a:p>
            <a:pPr algn="ctr"/>
            <a:r>
              <a:rPr lang="en-US" sz="700" b="1">
                <a:solidFill>
                  <a:srgbClr val="000000"/>
                </a:solidFill>
              </a:rPr>
              <a:t>Discrimin-</a:t>
            </a:r>
          </a:p>
          <a:p>
            <a:pPr algn="ctr"/>
            <a:r>
              <a:rPr lang="en-US" sz="700" b="1">
                <a:solidFill>
                  <a:srgbClr val="000000"/>
                </a:solidFill>
              </a:rPr>
              <a:t>ators</a:t>
            </a:r>
          </a:p>
        </p:txBody>
      </p:sp>
      <p:sp>
        <p:nvSpPr>
          <p:cNvPr id="29715" name="Line 10"/>
          <p:cNvSpPr>
            <a:spLocks noChangeShapeType="1"/>
          </p:cNvSpPr>
          <p:nvPr/>
        </p:nvSpPr>
        <p:spPr bwMode="auto">
          <a:xfrm>
            <a:off x="484188" y="5081588"/>
            <a:ext cx="628650" cy="2714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11"/>
          <p:cNvSpPr>
            <a:spLocks noChangeShapeType="1"/>
          </p:cNvSpPr>
          <p:nvPr/>
        </p:nvSpPr>
        <p:spPr bwMode="auto">
          <a:xfrm>
            <a:off x="1222375" y="5075238"/>
            <a:ext cx="192088" cy="2841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12"/>
          <p:cNvSpPr>
            <a:spLocks noChangeShapeType="1"/>
          </p:cNvSpPr>
          <p:nvPr/>
        </p:nvSpPr>
        <p:spPr bwMode="auto">
          <a:xfrm flipH="1">
            <a:off x="1784350" y="5081588"/>
            <a:ext cx="182563" cy="2651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13"/>
          <p:cNvSpPr>
            <a:spLocks noChangeShapeType="1"/>
          </p:cNvSpPr>
          <p:nvPr/>
        </p:nvSpPr>
        <p:spPr bwMode="auto">
          <a:xfrm flipH="1">
            <a:off x="2047875" y="5072063"/>
            <a:ext cx="614363" cy="2825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AutoShape 14"/>
          <p:cNvSpPr>
            <a:spLocks/>
          </p:cNvSpPr>
          <p:nvPr/>
        </p:nvSpPr>
        <p:spPr bwMode="auto">
          <a:xfrm>
            <a:off x="279400" y="6284913"/>
            <a:ext cx="161925" cy="179387"/>
          </a:xfrm>
          <a:prstGeom prst="roundRect">
            <a:avLst>
              <a:gd name="adj" fmla="val 977"/>
            </a:avLst>
          </a:prstGeom>
          <a:solidFill>
            <a:srgbClr val="83CAFF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15"/>
          <p:cNvSpPr>
            <a:spLocks/>
          </p:cNvSpPr>
          <p:nvPr/>
        </p:nvSpPr>
        <p:spPr bwMode="auto">
          <a:xfrm>
            <a:off x="279400" y="6545263"/>
            <a:ext cx="161925" cy="179387"/>
          </a:xfrm>
          <a:prstGeom prst="roundRect">
            <a:avLst>
              <a:gd name="adj" fmla="val 97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Text Box 16"/>
          <p:cNvSpPr txBox="1">
            <a:spLocks noChangeArrowheads="1"/>
          </p:cNvSpPr>
          <p:nvPr/>
        </p:nvSpPr>
        <p:spPr bwMode="auto">
          <a:xfrm>
            <a:off x="423863" y="6249988"/>
            <a:ext cx="29448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operations replace analog electronics</a:t>
            </a:r>
          </a:p>
        </p:txBody>
      </p:sp>
      <p:sp>
        <p:nvSpPr>
          <p:cNvPr id="29722" name="Text Box 17"/>
          <p:cNvSpPr txBox="1">
            <a:spLocks noChangeArrowheads="1"/>
          </p:cNvSpPr>
          <p:nvPr/>
        </p:nvSpPr>
        <p:spPr bwMode="auto">
          <a:xfrm>
            <a:off x="425450" y="6535738"/>
            <a:ext cx="2673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000">
                <a:solidFill>
                  <a:srgbClr val="000000"/>
                </a:solidFill>
              </a:rPr>
              <a:t>= Digital memory enables off-line analysis</a:t>
            </a:r>
          </a:p>
        </p:txBody>
      </p:sp>
      <p:sp>
        <p:nvSpPr>
          <p:cNvPr id="29723" name="AutoShape 18"/>
          <p:cNvSpPr>
            <a:spLocks/>
          </p:cNvSpPr>
          <p:nvPr/>
        </p:nvSpPr>
        <p:spPr bwMode="auto">
          <a:xfrm>
            <a:off x="196850" y="52847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LaBr</a:t>
            </a:r>
            <a:r>
              <a:rPr lang="en-US" sz="800" b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724" name="AutoShape 19"/>
          <p:cNvSpPr>
            <a:spLocks/>
          </p:cNvSpPr>
          <p:nvPr/>
        </p:nvSpPr>
        <p:spPr bwMode="auto">
          <a:xfrm>
            <a:off x="196850" y="5754688"/>
            <a:ext cx="482600" cy="371475"/>
          </a:xfrm>
          <a:prstGeom prst="roundRect">
            <a:avLst>
              <a:gd name="adj" fmla="val 42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 anchorCtr="1"/>
          <a:lstStyle/>
          <a:p>
            <a:pPr algn="ctr"/>
            <a:r>
              <a:rPr lang="en-US" sz="800" b="1">
                <a:solidFill>
                  <a:srgbClr val="000000"/>
                </a:solidFill>
              </a:rPr>
              <a:t>EJ301</a:t>
            </a:r>
          </a:p>
        </p:txBody>
      </p:sp>
      <p:sp>
        <p:nvSpPr>
          <p:cNvPr id="29725" name="AutoShape 20"/>
          <p:cNvSpPr>
            <a:spLocks/>
          </p:cNvSpPr>
          <p:nvPr/>
        </p:nvSpPr>
        <p:spPr bwMode="auto">
          <a:xfrm>
            <a:off x="676275" y="57546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21"/>
          <p:cNvSpPr>
            <a:spLocks noChangeShapeType="1"/>
          </p:cNvSpPr>
          <p:nvPr/>
        </p:nvSpPr>
        <p:spPr bwMode="auto">
          <a:xfrm>
            <a:off x="684213" y="5534025"/>
            <a:ext cx="433387" cy="63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AutoShape 22"/>
          <p:cNvSpPr>
            <a:spLocks/>
          </p:cNvSpPr>
          <p:nvPr/>
        </p:nvSpPr>
        <p:spPr bwMode="auto">
          <a:xfrm>
            <a:off x="676275" y="5284788"/>
            <a:ext cx="60325" cy="369887"/>
          </a:xfrm>
          <a:prstGeom prst="roundRect">
            <a:avLst>
              <a:gd name="adj" fmla="val 2630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641475"/>
            <a:ext cx="568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931150" y="3575050"/>
            <a:ext cx="831850" cy="373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2000" b="1">
                <a:solidFill>
                  <a:srgbClr val="FF0000"/>
                </a:solidFill>
              </a:rPr>
              <a:t>PFCs</a:t>
            </a: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 flipH="1" flipV="1">
            <a:off x="8110538" y="4202113"/>
            <a:ext cx="1622425" cy="192087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5494338" y="4192588"/>
            <a:ext cx="2473325" cy="1311275"/>
          </a:xfrm>
          <a:prstGeom prst="line">
            <a:avLst/>
          </a:prstGeom>
          <a:noFill/>
          <a:ln w="3672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 flipH="1" flipV="1">
            <a:off x="5894388" y="3741738"/>
            <a:ext cx="2073275" cy="45243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6"/>
          <p:cNvSpPr>
            <a:spLocks/>
          </p:cNvSpPr>
          <p:nvPr/>
        </p:nvSpPr>
        <p:spPr bwMode="auto">
          <a:xfrm>
            <a:off x="7859713" y="2738438"/>
            <a:ext cx="998537" cy="2908300"/>
          </a:xfrm>
          <a:prstGeom prst="rect">
            <a:avLst/>
          </a:prstGeom>
          <a:noFill/>
          <a:ln w="3672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7"/>
          <p:cNvSpPr>
            <a:spLocks/>
          </p:cNvSpPr>
          <p:nvPr/>
        </p:nvSpPr>
        <p:spPr bwMode="auto">
          <a:xfrm>
            <a:off x="7945438" y="4014788"/>
            <a:ext cx="163512" cy="3190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5116513" y="3224213"/>
            <a:ext cx="1296987" cy="373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000" b="1">
                <a:solidFill>
                  <a:srgbClr val="0000FF"/>
                </a:solidFill>
              </a:rPr>
              <a:t>Neutrons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6357938" y="5032375"/>
            <a:ext cx="134620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 b="1">
                <a:solidFill>
                  <a:srgbClr val="FF00FF"/>
                </a:solidFill>
                <a:latin typeface="Times New Roman" pitchFamily="16" charset="0"/>
              </a:rPr>
              <a:t>Gamma rays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7329488" y="2100263"/>
            <a:ext cx="2003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000" b="1">
                <a:solidFill>
                  <a:srgbClr val="00FFFF"/>
                </a:solidFill>
              </a:rPr>
              <a:t>C-Mod vacuum</a:t>
            </a:r>
            <a:br>
              <a:rPr lang="en-US" sz="2000" b="1">
                <a:solidFill>
                  <a:srgbClr val="00FFFF"/>
                </a:solidFill>
              </a:rPr>
            </a:br>
            <a:r>
              <a:rPr lang="en-US" sz="2000" b="1">
                <a:solidFill>
                  <a:srgbClr val="00FFFF"/>
                </a:solidFill>
              </a:rPr>
              <a:t> vessel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6357938" y="5032375"/>
            <a:ext cx="1708150" cy="373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000" b="1">
                <a:solidFill>
                  <a:srgbClr val="FF00FF"/>
                </a:solidFill>
              </a:rPr>
              <a:t>Gamma rays</a:t>
            </a:r>
          </a:p>
        </p:txBody>
      </p:sp>
      <p:sp>
        <p:nvSpPr>
          <p:cNvPr id="32781" name="Rectangle 12"/>
          <p:cNvSpPr>
            <a:spLocks noGrp="1" noChangeArrowheads="1"/>
          </p:cNvSpPr>
          <p:nvPr>
            <p:ph type="title"/>
          </p:nvPr>
        </p:nvSpPr>
        <p:spPr>
          <a:xfrm>
            <a:off x="712788" y="65088"/>
            <a:ext cx="8229600" cy="854075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Mockup first-wall measurements were conducted with </a:t>
            </a:r>
            <a:r>
              <a:rPr lang="en-US" dirty="0"/>
              <a:t>AIMS </a:t>
            </a:r>
            <a:r>
              <a:rPr lang="en-US" dirty="0" smtClean="0"/>
              <a:t>in the laboratory</a:t>
            </a:r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8180388" y="4422775"/>
            <a:ext cx="14382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000" b="1">
                <a:solidFill>
                  <a:srgbClr val="FFFF00"/>
                </a:solidFill>
              </a:rPr>
              <a:t>~900 keV</a:t>
            </a:r>
          </a:p>
          <a:p>
            <a:pPr algn="ctr" eaLnBrk="1"/>
            <a:r>
              <a:rPr lang="en-US" sz="2000" b="1">
                <a:solidFill>
                  <a:srgbClr val="FFFF00"/>
                </a:solidFill>
              </a:rPr>
              <a:t>Deuterons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4076700" y="4527550"/>
            <a:ext cx="2217738" cy="657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2000" b="1">
                <a:solidFill>
                  <a:srgbClr val="000000"/>
                </a:solidFill>
              </a:rPr>
              <a:t>LaBr3-SiAPD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 gamma detector</a:t>
            </a:r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179388" y="1708150"/>
            <a:ext cx="3603625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112" rIns="0" bIns="0"/>
          <a:lstStyle>
            <a:lvl1pPr marL="290513" indent="-182563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ts val="1425"/>
              </a:spcAft>
              <a:buSzPct val="78000"/>
              <a:buFont typeface="Times New Roman" pitchFamily="16" charset="0"/>
              <a:buBlip>
                <a:blip r:embed="rId4"/>
              </a:buBlip>
            </a:pPr>
            <a:r>
              <a:rPr lang="en-US" sz="1600">
                <a:solidFill>
                  <a:srgbClr val="000000"/>
                </a:solidFill>
              </a:rPr>
              <a:t>Experiments to simulate the actual PWI measurements on C-Mod were conducted </a:t>
            </a:r>
            <a:r>
              <a:rPr lang="en-US" sz="1600" i="1">
                <a:solidFill>
                  <a:srgbClr val="000000"/>
                </a:solidFill>
              </a:rPr>
              <a:t>ex-situ </a:t>
            </a:r>
            <a:r>
              <a:rPr lang="en-US" sz="1600">
                <a:solidFill>
                  <a:srgbClr val="000000"/>
                </a:solidFill>
              </a:rPr>
              <a:t>in the laboratory</a:t>
            </a:r>
          </a:p>
          <a:p>
            <a:pPr eaLnBrk="1">
              <a:spcAft>
                <a:spcPts val="1425"/>
              </a:spcAft>
              <a:buSzPct val="78000"/>
            </a:pPr>
            <a:endParaRPr lang="en-US" sz="16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78000"/>
              <a:buFont typeface="Times New Roman" pitchFamily="16" charset="0"/>
              <a:buBlip>
                <a:blip r:embed="rId4"/>
              </a:buBlip>
            </a:pPr>
            <a:r>
              <a:rPr lang="en-US" sz="1600" b="1">
                <a:solidFill>
                  <a:srgbClr val="000000"/>
                </a:solidFill>
              </a:rPr>
              <a:t>Beam:</a:t>
            </a:r>
            <a:r>
              <a:rPr lang="en-US" sz="1600">
                <a:solidFill>
                  <a:srgbClr val="000000"/>
                </a:solidFill>
              </a:rPr>
              <a:t> ~0.9 MeV Deuterons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	      0.1% duty cycle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            50 us bunches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            30 Hz rep rate</a:t>
            </a:r>
            <a:br>
              <a:rPr lang="en-US" sz="1600">
                <a:solidFill>
                  <a:srgbClr val="000000"/>
                </a:solidFill>
              </a:rPr>
            </a:br>
            <a:endParaRPr lang="en-US" sz="16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78000"/>
              <a:buFont typeface="Times New Roman" pitchFamily="16" charset="0"/>
              <a:buBlip>
                <a:blip r:embed="rId4"/>
              </a:buBlip>
            </a:pPr>
            <a:r>
              <a:rPr lang="en-US" sz="1600" b="1">
                <a:solidFill>
                  <a:srgbClr val="000000"/>
                </a:solidFill>
              </a:rPr>
              <a:t>Target:</a:t>
            </a:r>
            <a:r>
              <a:rPr lang="en-US" sz="1600">
                <a:solidFill>
                  <a:srgbClr val="000000"/>
                </a:solidFill>
              </a:rPr>
              <a:t> C-Mod Molybdenum PFC                   Tiles from inner wall</a:t>
            </a:r>
            <a:br>
              <a:rPr lang="en-US" sz="1600">
                <a:solidFill>
                  <a:srgbClr val="000000"/>
                </a:solidFill>
              </a:rPr>
            </a:br>
            <a:endParaRPr lang="en-US" sz="16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78000"/>
              <a:buFont typeface="Times New Roman" pitchFamily="16" charset="0"/>
              <a:buBlip>
                <a:blip r:embed="rId4"/>
              </a:buBlip>
            </a:pPr>
            <a:r>
              <a:rPr lang="en-US" sz="1600" b="1">
                <a:solidFill>
                  <a:srgbClr val="000000"/>
                </a:solidFill>
              </a:rPr>
              <a:t>Objective:</a:t>
            </a:r>
            <a:r>
              <a:rPr lang="en-US" sz="1600">
                <a:solidFill>
                  <a:srgbClr val="000000"/>
                </a:solidFill>
              </a:rPr>
              <a:t> Validate ability to monitor wall conditions by quantifying boron and oxygen isotopes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		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AIMS </a:t>
            </a:r>
            <a:r>
              <a:rPr lang="en-US" dirty="0" smtClean="0"/>
              <a:t>“proof-of-principle” measurements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smtClean="0"/>
              <a:t>laboratory &amp; C-Mod</a:t>
            </a:r>
            <a:endParaRPr lang="en-US" dirty="0" smtClean="0"/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711700" y="3621088"/>
          <a:ext cx="7191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4" imgW="719640" imgH="359640" progId="">
                  <p:embed/>
                </p:oleObj>
              </mc:Choice>
              <mc:Fallback>
                <p:oleObj r:id="rId4" imgW="719640" imgH="359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621088"/>
                        <a:ext cx="7191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b_spectra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023975"/>
            <a:ext cx="7415224" cy="62842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 smtClean="0"/>
              <a:t>ACRONYM (built on GEANT4) provides full 3-D particle tracking </a:t>
            </a:r>
            <a:r>
              <a:rPr lang="en-US" sz="2400" dirty="0" smtClean="0">
                <a:sym typeface="Wingdings"/>
              </a:rPr>
              <a:t> quantitative interpretation of gamma/neutron spectra through synthetic diagnostics of detectors</a:t>
            </a:r>
            <a:endParaRPr lang="en-US" sz="2400" dirty="0" smtClean="0"/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711700" y="3621088"/>
          <a:ext cx="7191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719640" imgH="359640" progId="">
                  <p:embed/>
                </p:oleObj>
              </mc:Choice>
              <mc:Fallback>
                <p:oleObj r:id="rId4" imgW="719640" imgH="359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621088"/>
                        <a:ext cx="7191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1115541"/>
            <a:ext cx="777686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6419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6350"/>
            <a:ext cx="9486900" cy="944563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Key issues to consider fo</a:t>
            </a:r>
            <a:r>
              <a:rPr lang="en-US" dirty="0" smtClean="0"/>
              <a:t>r interfacing AIMS</a:t>
            </a:r>
            <a:endParaRPr lang="en-US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24" y="1409700"/>
            <a:ext cx="9020943" cy="4989513"/>
          </a:xfrm>
        </p:spPr>
        <p:txBody>
          <a:bodyPr tIns="15876"/>
          <a:lstStyle/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</a:rPr>
              <a:t>Port availability for both RFQ and the detectors.</a:t>
            </a: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</a:rPr>
              <a:t>Footprint of RF + HV cabinets that drive RFQ</a:t>
            </a: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/>
              <a:t>Beam steering capacity (port + </a:t>
            </a:r>
            <a:r>
              <a:rPr lang="en-US" sz="2200" dirty="0" err="1" smtClean="0"/>
              <a:t>cw</a:t>
            </a:r>
            <a:r>
              <a:rPr lang="en-US" sz="2200" dirty="0" smtClean="0"/>
              <a:t> B field) and optimization</a:t>
            </a: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</a:rPr>
              <a:t>Radiation safety: RFQ operations require shielding </a:t>
            </a:r>
            <a:r>
              <a:rPr lang="en-US" sz="2200" dirty="0" smtClean="0">
                <a:cs typeface="Arial" charset="0"/>
                <a:sym typeface="Wingdings"/>
              </a:rPr>
              <a:t> interlocks to cell access.</a:t>
            </a: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  <a:sym typeface="Wingdings"/>
              </a:rPr>
              <a:t>Interface to operations: RFQ operations + detectors</a:t>
            </a:r>
          </a:p>
          <a:p>
            <a:pPr marL="431800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  <a:sym typeface="Wingdings"/>
              </a:rPr>
              <a:t>Lithium detection schemes to be explored by MIT team</a:t>
            </a:r>
          </a:p>
          <a:p>
            <a:pPr marL="831850" lvl="1" indent="-323850" eaLnBrk="1">
              <a:buSzPct val="58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200" dirty="0" smtClean="0">
                <a:cs typeface="Arial" charset="0"/>
                <a:sym typeface="Wingdings"/>
              </a:rPr>
              <a:t>Know that both Li-6 and Li-7 have high Q nuclear reactions </a:t>
            </a:r>
            <a:r>
              <a:rPr lang="en-US" sz="2200" dirty="0" smtClean="0">
                <a:cs typeface="Arial" charset="0"/>
                <a:sym typeface="Wingdings"/>
              </a:rPr>
              <a:t>with D but we have to scope detection methods for gammas and neutrons.</a:t>
            </a:r>
            <a:endParaRPr lang="en-US" sz="2200" dirty="0" smtClean="0"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936568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Questions</a:t>
            </a:r>
            <a:endParaRPr lang="en-US" dirty="0" smtClean="0"/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4711700" y="3621088"/>
          <a:ext cx="7191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4" imgW="719640" imgH="359640" progId="">
                  <p:embed/>
                </p:oleObj>
              </mc:Choice>
              <mc:Fallback>
                <p:oleObj r:id="rId4" imgW="719640" imgH="359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621088"/>
                        <a:ext cx="71913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4898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AIMS </a:t>
            </a:r>
            <a:r>
              <a:rPr lang="en-US" dirty="0" smtClean="0"/>
              <a:t>exploits intra-pulse capabilities of a tokamak and deuteron-induced reactions to investigate PWI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60413" y="1125538"/>
            <a:ext cx="82407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endParaRPr lang="en-US">
              <a:solidFill>
                <a:srgbClr val="000000"/>
              </a:solidFill>
            </a:endParaRPr>
          </a:p>
          <a:p>
            <a:pPr eaLnBrk="1"/>
            <a:endParaRPr lang="en-US">
              <a:solidFill>
                <a:srgbClr val="000000"/>
              </a:solidFill>
            </a:endParaRPr>
          </a:p>
          <a:p>
            <a:pPr eaLnBrk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231900"/>
            <a:ext cx="9070975" cy="4910138"/>
          </a:xfrm>
        </p:spPr>
        <p:txBody>
          <a:bodyPr/>
          <a:lstStyle/>
          <a:p>
            <a:pPr marL="431800" indent="-323850" eaLnBrk="1">
              <a:buSzPct val="52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AIMS </a:t>
            </a:r>
            <a:r>
              <a:rPr lang="en-US" dirty="0" smtClean="0"/>
              <a:t>(</a:t>
            </a:r>
            <a:r>
              <a:rPr lang="en-US" b="1" u="sng" dirty="0" smtClean="0"/>
              <a:t>A</a:t>
            </a:r>
            <a:r>
              <a:rPr lang="en-US" dirty="0" smtClean="0"/>
              <a:t>ccelerator-based </a:t>
            </a:r>
            <a:r>
              <a:rPr lang="en-US" b="1" u="sng" dirty="0" smtClean="0"/>
              <a:t>I</a:t>
            </a:r>
            <a:r>
              <a:rPr lang="en-US" dirty="0" smtClean="0"/>
              <a:t>n-situ </a:t>
            </a:r>
            <a:r>
              <a:rPr lang="en-US" b="1" u="sng" dirty="0" smtClean="0"/>
              <a:t>M</a:t>
            </a:r>
            <a:r>
              <a:rPr lang="en-US" dirty="0" smtClean="0"/>
              <a:t>aterials </a:t>
            </a:r>
            <a:r>
              <a:rPr lang="en-US" b="1" u="sng" dirty="0" smtClean="0"/>
              <a:t>S</a:t>
            </a:r>
            <a:r>
              <a:rPr lang="en-US" dirty="0" smtClean="0"/>
              <a:t>urveillance</a:t>
            </a:r>
            <a:r>
              <a:rPr lang="en-US" dirty="0" smtClean="0"/>
              <a:t>) </a:t>
            </a:r>
            <a:r>
              <a:rPr lang="en-US" dirty="0" smtClean="0"/>
              <a:t>derives from two key observations:</a:t>
            </a:r>
          </a:p>
          <a:p>
            <a:pPr marL="904875" lvl="1" indent="-365125" eaLnBrk="1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 tokamak magnetic fields can be used between plasma shots to steer a charged particle beam to PFC surfaces of interest</a:t>
            </a:r>
          </a:p>
          <a:p>
            <a:pPr marL="904875" lvl="1" indent="-365125" eaLnBrk="1">
              <a:buFont typeface="Times New Roman" pitchFamily="16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 gammas and neutrons produced by low-energy, deuteron-induced nuclear reactions provide a comprehensive diagnostic tool for PWI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595313" y="3603625"/>
          <a:ext cx="9074150" cy="3357565"/>
        </p:xfrm>
        <a:graphic>
          <a:graphicData uri="http://schemas.openxmlformats.org/drawingml/2006/table">
            <a:tbl>
              <a:tblPr/>
              <a:tblGrid>
                <a:gridCol w="3024187"/>
                <a:gridCol w="3025775"/>
                <a:gridCol w="3024188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PWI Issue</a:t>
                      </a:r>
                    </a:p>
                  </a:txBody>
                  <a:tcPr marL="0" marR="0" marT="15876" marB="0"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Nuclear reaction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Induced particle energy (MeV)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Fusion fuel retention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H(d,n)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H(d,n)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He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2 – 4 MeV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17 – 19 MeV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Erosion / redeposition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Li(d,p+g)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Li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Be(d,p+g)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Be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0.478 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0.718 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Wall conditioning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B(d,p+g)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O(d,p+g)</a:t>
                      </a:r>
                      <a:r>
                        <a:rPr kumimoji="0" lang="en-US" sz="18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O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0.953, 1.674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= 0.871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Impurity transport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Accessible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Low-Z reactions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&lt;= 5 MeV </a:t>
                      </a:r>
                    </a:p>
                  </a:txBody>
                  <a:tcPr marL="0" marR="0" marT="1587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169988"/>
            <a:ext cx="2505075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AutoShape 2"/>
          <p:cNvSpPr>
            <a:spLocks noChangeArrowheads="1"/>
          </p:cNvSpPr>
          <p:nvPr/>
        </p:nvSpPr>
        <p:spPr bwMode="auto">
          <a:xfrm rot="-720000">
            <a:off x="8259763" y="2181225"/>
            <a:ext cx="1744662" cy="592138"/>
          </a:xfrm>
          <a:prstGeom prst="roundRect">
            <a:avLst>
              <a:gd name="adj" fmla="val 26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RFQ LinAc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 rot="-720000">
            <a:off x="6500813" y="2709863"/>
            <a:ext cx="1793875" cy="312737"/>
          </a:xfrm>
          <a:prstGeom prst="roundRect">
            <a:avLst>
              <a:gd name="adj" fmla="val 50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beamline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/>
          </p:nvPr>
        </p:nvSpPr>
        <p:spPr>
          <a:xfrm>
            <a:off x="95250" y="1555750"/>
            <a:ext cx="3895725" cy="5726113"/>
          </a:xfrm>
        </p:spPr>
        <p:txBody>
          <a:bodyPr tIns="15876" anchor="t"/>
          <a:lstStyle/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000000"/>
                </a:solidFill>
              </a:rPr>
              <a:t>Radio Frequency Quadrupole (RFQ) linear accelerator injects  0.9 MeV  D+ beam into vacuum vessel through a radial port</a:t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 idx="1"/>
          </p:nvPr>
        </p:nvSpPr>
        <p:spPr>
          <a:xfrm>
            <a:off x="712788" y="90488"/>
            <a:ext cx="8231187" cy="793750"/>
          </a:xfrm>
        </p:spPr>
        <p:txBody>
          <a:bodyPr tIns="24695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Basic principles for </a:t>
            </a:r>
            <a:r>
              <a:rPr lang="en-US" sz="2800" dirty="0" smtClean="0">
                <a:solidFill>
                  <a:srgbClr val="FFFFFF"/>
                </a:solidFill>
              </a:rPr>
              <a:t>AIMS on </a:t>
            </a:r>
            <a:r>
              <a:rPr lang="en-US" sz="2800" dirty="0" smtClean="0">
                <a:solidFill>
                  <a:srgbClr val="FFFFFF"/>
                </a:solidFill>
              </a:rPr>
              <a:t>Alcator C-Mod: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in-situ</a:t>
            </a:r>
            <a:r>
              <a:rPr lang="en-US" sz="2800" dirty="0" smtClean="0">
                <a:solidFill>
                  <a:srgbClr val="FFFFFF"/>
                </a:solidFill>
              </a:rPr>
              <a:t> ion beam analysis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149350"/>
            <a:ext cx="25146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/>
          </p:nvPr>
        </p:nvSpPr>
        <p:spPr>
          <a:xfrm>
            <a:off x="95250" y="1555750"/>
            <a:ext cx="3895725" cy="5726113"/>
          </a:xfrm>
        </p:spPr>
        <p:txBody>
          <a:bodyPr tIns="15876" anchor="t"/>
          <a:lstStyle/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Radio Frequency Quadrupole (RFQ) linear accelerator injects  0.9 MeV  D+ beam into vacuum vessel through a radial port</a:t>
            </a:r>
            <a:br>
              <a:rPr lang="en-US" sz="1800" smtClean="0">
                <a:solidFill>
                  <a:srgbClr val="999999"/>
                </a:solidFill>
              </a:rPr>
            </a:br>
            <a:endParaRPr lang="en-US" sz="1800" smtClean="0">
              <a:solidFill>
                <a:srgbClr val="999999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000000"/>
                </a:solidFill>
              </a:rPr>
              <a:t>Tokamak magnetic fields provide steering via the Lorentz force</a:t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 rot="-720000">
            <a:off x="8259763" y="2181225"/>
            <a:ext cx="1744662" cy="592138"/>
          </a:xfrm>
          <a:prstGeom prst="roundRect">
            <a:avLst>
              <a:gd name="adj" fmla="val 26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RFQ LinAc</a:t>
            </a: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-720000">
            <a:off x="6500813" y="2709863"/>
            <a:ext cx="1793875" cy="312737"/>
          </a:xfrm>
          <a:prstGeom prst="roundRect">
            <a:avLst>
              <a:gd name="adj" fmla="val 50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beamline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08888" y="3140075"/>
            <a:ext cx="2244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Toroidal field provides poloidal steering :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7627938" y="5395913"/>
            <a:ext cx="22447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Vertical field provides toroidal steering :</a:t>
            </a:r>
          </a:p>
        </p:txBody>
      </p:sp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8035925" y="3702050"/>
            <a:ext cx="1704975" cy="1512888"/>
            <a:chOff x="5062" y="2332"/>
            <a:chExt cx="1074" cy="953"/>
          </a:xfrm>
        </p:grpSpPr>
        <p:grpSp>
          <p:nvGrpSpPr>
            <p:cNvPr id="14354" name="Group 8"/>
            <p:cNvGrpSpPr>
              <a:grpSpLocks/>
            </p:cNvGrpSpPr>
            <p:nvPr/>
          </p:nvGrpSpPr>
          <p:grpSpPr bwMode="auto">
            <a:xfrm>
              <a:off x="5062" y="2332"/>
              <a:ext cx="1074" cy="953"/>
              <a:chOff x="5062" y="2332"/>
              <a:chExt cx="1074" cy="953"/>
            </a:xfrm>
          </p:grpSpPr>
          <p:sp>
            <p:nvSpPr>
              <p:cNvPr id="14356" name="Line 9"/>
              <p:cNvSpPr>
                <a:spLocks noChangeShapeType="1"/>
              </p:cNvSpPr>
              <p:nvPr/>
            </p:nvSpPr>
            <p:spPr bwMode="auto">
              <a:xfrm flipH="1">
                <a:off x="5505" y="2696"/>
                <a:ext cx="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10"/>
              <p:cNvSpPr>
                <a:spLocks noChangeShapeType="1"/>
              </p:cNvSpPr>
              <p:nvPr/>
            </p:nvSpPr>
            <p:spPr bwMode="auto">
              <a:xfrm>
                <a:off x="6010" y="2696"/>
                <a:ext cx="0" cy="3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358" name="Object 11"/>
              <p:cNvGraphicFramePr>
                <a:graphicFrameLocks noChangeAspect="1"/>
              </p:cNvGraphicFramePr>
              <p:nvPr/>
            </p:nvGraphicFramePr>
            <p:xfrm>
              <a:off x="5062" y="2603"/>
              <a:ext cx="416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3" r:id="rId4" imgW="473400" imgH="205560" progId="">
                      <p:embed/>
                    </p:oleObj>
                  </mc:Choice>
                  <mc:Fallback>
                    <p:oleObj r:id="rId4" imgW="473400" imgH="205560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2" y="2603"/>
                            <a:ext cx="416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9" name="Object 12"/>
              <p:cNvGraphicFramePr>
                <a:graphicFrameLocks noChangeAspect="1"/>
              </p:cNvGraphicFramePr>
              <p:nvPr/>
            </p:nvGraphicFramePr>
            <p:xfrm>
              <a:off x="5928" y="3044"/>
              <a:ext cx="209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4" r:id="rId6" imgW="174240" imgH="185400" progId="">
                      <p:embed/>
                    </p:oleObj>
                  </mc:Choice>
                  <mc:Fallback>
                    <p:oleObj r:id="rId6" imgW="174240" imgH="185400" progId="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8" y="3044"/>
                            <a:ext cx="209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60" name="Object 13"/>
              <p:cNvGraphicFramePr>
                <a:graphicFrameLocks noChangeAspect="1"/>
              </p:cNvGraphicFramePr>
              <p:nvPr/>
            </p:nvGraphicFramePr>
            <p:xfrm>
              <a:off x="5610" y="2332"/>
              <a:ext cx="219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5" r:id="rId8" imgW="243360" imgH="200520" progId="">
                      <p:embed/>
                    </p:oleObj>
                  </mc:Choice>
                  <mc:Fallback>
                    <p:oleObj r:id="rId8" imgW="243360" imgH="200520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0" y="2332"/>
                            <a:ext cx="219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55" name="Line 14"/>
            <p:cNvSpPr>
              <a:spLocks noChangeShapeType="1"/>
            </p:cNvSpPr>
            <p:nvPr/>
          </p:nvSpPr>
          <p:spPr bwMode="auto">
            <a:xfrm flipH="1" flipV="1">
              <a:off x="5802" y="2541"/>
              <a:ext cx="203" cy="16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5" name="Group 15"/>
          <p:cNvGrpSpPr>
            <a:grpSpLocks/>
          </p:cNvGrpSpPr>
          <p:nvPr/>
        </p:nvGrpSpPr>
        <p:grpSpPr bwMode="auto">
          <a:xfrm>
            <a:off x="7693025" y="5949950"/>
            <a:ext cx="2179638" cy="1225550"/>
            <a:chOff x="4846" y="3748"/>
            <a:chExt cx="1373" cy="772"/>
          </a:xfrm>
        </p:grpSpPr>
        <p:sp>
          <p:nvSpPr>
            <p:cNvPr id="14347" name="Line 16"/>
            <p:cNvSpPr>
              <a:spLocks noChangeShapeType="1"/>
            </p:cNvSpPr>
            <p:nvPr/>
          </p:nvSpPr>
          <p:spPr bwMode="auto">
            <a:xfrm>
              <a:off x="5879" y="3850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8" name="Group 17"/>
            <p:cNvGrpSpPr>
              <a:grpSpLocks/>
            </p:cNvGrpSpPr>
            <p:nvPr/>
          </p:nvGrpSpPr>
          <p:grpSpPr bwMode="auto">
            <a:xfrm>
              <a:off x="4846" y="3748"/>
              <a:ext cx="1373" cy="772"/>
              <a:chOff x="4846" y="3748"/>
              <a:chExt cx="1373" cy="772"/>
            </a:xfrm>
          </p:grpSpPr>
          <p:sp>
            <p:nvSpPr>
              <p:cNvPr id="14349" name="Line 18"/>
              <p:cNvSpPr>
                <a:spLocks noChangeShapeType="1"/>
              </p:cNvSpPr>
              <p:nvPr/>
            </p:nvSpPr>
            <p:spPr bwMode="auto">
              <a:xfrm flipH="1">
                <a:off x="5327" y="3849"/>
                <a:ext cx="5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350" name="Object 19"/>
              <p:cNvGraphicFramePr>
                <a:graphicFrameLocks noChangeAspect="1"/>
              </p:cNvGraphicFramePr>
              <p:nvPr/>
            </p:nvGraphicFramePr>
            <p:xfrm>
              <a:off x="4846" y="3748"/>
              <a:ext cx="453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6" r:id="rId10" imgW="473400" imgH="205560" progId="">
                      <p:embed/>
                    </p:oleObj>
                  </mc:Choice>
                  <mc:Fallback>
                    <p:oleObj r:id="rId10" imgW="473400" imgH="205560" progId="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6" y="3748"/>
                            <a:ext cx="453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1" name="Object 20"/>
              <p:cNvGraphicFramePr>
                <a:graphicFrameLocks noChangeAspect="1"/>
              </p:cNvGraphicFramePr>
              <p:nvPr/>
            </p:nvGraphicFramePr>
            <p:xfrm>
              <a:off x="5992" y="4053"/>
              <a:ext cx="227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7" r:id="rId11" imgW="174240" imgH="185400" progId="">
                      <p:embed/>
                    </p:oleObj>
                  </mc:Choice>
                  <mc:Fallback>
                    <p:oleObj r:id="rId11" imgW="174240" imgH="185400" progId="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2" y="4053"/>
                            <a:ext cx="227" cy="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2" name="Object 21"/>
              <p:cNvGraphicFramePr>
                <a:graphicFrameLocks noChangeAspect="1"/>
              </p:cNvGraphicFramePr>
              <p:nvPr/>
            </p:nvGraphicFramePr>
            <p:xfrm>
              <a:off x="5714" y="4239"/>
              <a:ext cx="214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8" r:id="rId12" imgW="218520" imgH="207000" progId="">
                      <p:embed/>
                    </p:oleObj>
                  </mc:Choice>
                  <mc:Fallback>
                    <p:oleObj r:id="rId12" imgW="218520" imgH="207000" progId="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4" y="4239"/>
                            <a:ext cx="214" cy="2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3" name="Line 22"/>
              <p:cNvSpPr>
                <a:spLocks noChangeShapeType="1"/>
              </p:cNvSpPr>
              <p:nvPr/>
            </p:nvSpPr>
            <p:spPr bwMode="auto">
              <a:xfrm>
                <a:off x="5884" y="3856"/>
                <a:ext cx="161" cy="15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83" name="Rectangle 23"/>
          <p:cNvSpPr>
            <a:spLocks noGrp="1" noChangeArrowheads="1"/>
          </p:cNvSpPr>
          <p:nvPr>
            <p:ph type="title" idx="1"/>
          </p:nvPr>
        </p:nvSpPr>
        <p:spPr>
          <a:xfrm>
            <a:off x="712788" y="90488"/>
            <a:ext cx="8231187" cy="793750"/>
          </a:xfrm>
        </p:spPr>
        <p:txBody>
          <a:bodyPr tIns="24695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Basic principles for </a:t>
            </a:r>
            <a:r>
              <a:rPr lang="en-US" sz="2800" dirty="0">
                <a:solidFill>
                  <a:srgbClr val="FFFFFF"/>
                </a:solidFill>
              </a:rPr>
              <a:t>AIMS </a:t>
            </a:r>
            <a:r>
              <a:rPr lang="en-US" sz="2800" dirty="0" smtClean="0">
                <a:solidFill>
                  <a:srgbClr val="FFFFFF"/>
                </a:solidFill>
              </a:rPr>
              <a:t>on Alcator C-Mod: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in-situ</a:t>
            </a:r>
            <a:r>
              <a:rPr lang="en-US" sz="2800" dirty="0" smtClean="0">
                <a:solidFill>
                  <a:srgbClr val="FFFFFF"/>
                </a:solidFill>
              </a:rPr>
              <a:t> ion beam analysis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149350"/>
            <a:ext cx="25146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body"/>
          </p:nvPr>
        </p:nvSpPr>
        <p:spPr>
          <a:xfrm>
            <a:off x="95250" y="1555750"/>
            <a:ext cx="3895725" cy="5726113"/>
          </a:xfrm>
        </p:spPr>
        <p:txBody>
          <a:bodyPr tIns="15876" anchor="t"/>
          <a:lstStyle/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Radio Frequency Quadrupole (RFQ) linear accelerator injects  0.9 MeV  D+ beam into vacuum vessel through a radial port</a:t>
            </a:r>
            <a:br>
              <a:rPr lang="en-US" sz="1800" smtClean="0">
                <a:solidFill>
                  <a:srgbClr val="999999"/>
                </a:solidFill>
              </a:rPr>
            </a:br>
            <a:endParaRPr lang="en-US" sz="1800" smtClean="0">
              <a:solidFill>
                <a:srgbClr val="999999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Tokamak magnetic fields provide steering via the Lorentz force:</a:t>
            </a:r>
            <a:r>
              <a:rPr lang="en-US" sz="1800" smtClean="0">
                <a:solidFill>
                  <a:srgbClr val="000000"/>
                </a:solidFill>
              </a:rPr>
              <a:t/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000000"/>
                </a:solidFill>
              </a:rPr>
              <a:t>D+ induce high Q nuclear reactions with low Z isotopes in PFC surfaces producing ~MeV neutrons and gammas</a:t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 rot="-720000">
            <a:off x="8259763" y="2181225"/>
            <a:ext cx="1744662" cy="592138"/>
          </a:xfrm>
          <a:prstGeom prst="roundRect">
            <a:avLst>
              <a:gd name="adj" fmla="val 26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RFQ LinAc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 rot="-720000">
            <a:off x="6500813" y="2709863"/>
            <a:ext cx="1793875" cy="312737"/>
          </a:xfrm>
          <a:prstGeom prst="roundRect">
            <a:avLst>
              <a:gd name="adj" fmla="val 50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beamline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6078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478213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02113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35768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779963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AutoShape 10"/>
          <p:cNvSpPr>
            <a:spLocks noChangeArrowheads="1"/>
          </p:cNvSpPr>
          <p:nvPr/>
        </p:nvSpPr>
        <p:spPr bwMode="auto">
          <a:xfrm rot="-180000">
            <a:off x="4722813" y="4838700"/>
            <a:ext cx="1344612" cy="212725"/>
          </a:xfrm>
          <a:prstGeom prst="rightArrow">
            <a:avLst>
              <a:gd name="adj1" fmla="val 26139"/>
              <a:gd name="adj2" fmla="val 159222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1"/>
          <p:cNvSpPr>
            <a:spLocks noChangeArrowheads="1"/>
          </p:cNvSpPr>
          <p:nvPr/>
        </p:nvSpPr>
        <p:spPr bwMode="auto">
          <a:xfrm rot="3360000">
            <a:off x="4366419" y="5452269"/>
            <a:ext cx="1344612" cy="196850"/>
          </a:xfrm>
          <a:prstGeom prst="rightArrow">
            <a:avLst>
              <a:gd name="adj1" fmla="val 26139"/>
              <a:gd name="adj2" fmla="val 172063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978400" y="4994275"/>
            <a:ext cx="4095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/>
          <a:p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γ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5197475" y="4457700"/>
            <a:ext cx="10779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2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7608888" y="3140075"/>
            <a:ext cx="2244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Toroidal field provides poloidal steering :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7627938" y="5395913"/>
            <a:ext cx="22447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Vertical field provides toroidal steering :</a:t>
            </a:r>
          </a:p>
        </p:txBody>
      </p:sp>
      <p:grpSp>
        <p:nvGrpSpPr>
          <p:cNvPr id="15377" name="Group 16"/>
          <p:cNvGrpSpPr>
            <a:grpSpLocks/>
          </p:cNvGrpSpPr>
          <p:nvPr/>
        </p:nvGrpSpPr>
        <p:grpSpPr bwMode="auto">
          <a:xfrm>
            <a:off x="8035925" y="4033838"/>
            <a:ext cx="1706563" cy="1181100"/>
            <a:chOff x="5062" y="2541"/>
            <a:chExt cx="1075" cy="744"/>
          </a:xfrm>
        </p:grpSpPr>
        <p:grpSp>
          <p:nvGrpSpPr>
            <p:cNvPr id="15388" name="Group 17"/>
            <p:cNvGrpSpPr>
              <a:grpSpLocks/>
            </p:cNvGrpSpPr>
            <p:nvPr/>
          </p:nvGrpSpPr>
          <p:grpSpPr bwMode="auto">
            <a:xfrm>
              <a:off x="5062" y="2603"/>
              <a:ext cx="1075" cy="682"/>
              <a:chOff x="5062" y="2603"/>
              <a:chExt cx="1075" cy="682"/>
            </a:xfrm>
          </p:grpSpPr>
          <p:sp>
            <p:nvSpPr>
              <p:cNvPr id="15390" name="Line 18"/>
              <p:cNvSpPr>
                <a:spLocks noChangeShapeType="1"/>
              </p:cNvSpPr>
              <p:nvPr/>
            </p:nvSpPr>
            <p:spPr bwMode="auto">
              <a:xfrm flipH="1">
                <a:off x="5505" y="2696"/>
                <a:ext cx="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9"/>
              <p:cNvSpPr>
                <a:spLocks noChangeShapeType="1"/>
              </p:cNvSpPr>
              <p:nvPr/>
            </p:nvSpPr>
            <p:spPr bwMode="auto">
              <a:xfrm>
                <a:off x="6010" y="2696"/>
                <a:ext cx="0" cy="3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92" name="Object 20"/>
              <p:cNvGraphicFramePr>
                <a:graphicFrameLocks noChangeAspect="1"/>
              </p:cNvGraphicFramePr>
              <p:nvPr/>
            </p:nvGraphicFramePr>
            <p:xfrm>
              <a:off x="5062" y="2603"/>
              <a:ext cx="416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6" r:id="rId5" imgW="473400" imgH="205560" progId="">
                      <p:embed/>
                    </p:oleObj>
                  </mc:Choice>
                  <mc:Fallback>
                    <p:oleObj r:id="rId5" imgW="473400" imgH="205560" progId="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2" y="2603"/>
                            <a:ext cx="416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93" name="Object 21"/>
              <p:cNvGraphicFramePr>
                <a:graphicFrameLocks noChangeAspect="1"/>
              </p:cNvGraphicFramePr>
              <p:nvPr/>
            </p:nvGraphicFramePr>
            <p:xfrm>
              <a:off x="5928" y="3044"/>
              <a:ext cx="209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7" r:id="rId7" imgW="174240" imgH="185400" progId="">
                      <p:embed/>
                    </p:oleObj>
                  </mc:Choice>
                  <mc:Fallback>
                    <p:oleObj r:id="rId7" imgW="174240" imgH="185400" progId="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8" y="3044"/>
                            <a:ext cx="209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9" name="Line 23"/>
            <p:cNvSpPr>
              <a:spLocks noChangeShapeType="1"/>
            </p:cNvSpPr>
            <p:nvPr/>
          </p:nvSpPr>
          <p:spPr bwMode="auto">
            <a:xfrm flipH="1" flipV="1">
              <a:off x="5802" y="2541"/>
              <a:ext cx="203" cy="16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8" name="Group 24"/>
          <p:cNvGrpSpPr>
            <a:grpSpLocks/>
          </p:cNvGrpSpPr>
          <p:nvPr/>
        </p:nvGrpSpPr>
        <p:grpSpPr bwMode="auto">
          <a:xfrm>
            <a:off x="7693025" y="5949950"/>
            <a:ext cx="2179638" cy="1225550"/>
            <a:chOff x="4846" y="3748"/>
            <a:chExt cx="1373" cy="772"/>
          </a:xfrm>
        </p:grpSpPr>
        <p:sp>
          <p:nvSpPr>
            <p:cNvPr id="15381" name="Line 25"/>
            <p:cNvSpPr>
              <a:spLocks noChangeShapeType="1"/>
            </p:cNvSpPr>
            <p:nvPr/>
          </p:nvSpPr>
          <p:spPr bwMode="auto">
            <a:xfrm>
              <a:off x="5879" y="3850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2" name="Group 26"/>
            <p:cNvGrpSpPr>
              <a:grpSpLocks/>
            </p:cNvGrpSpPr>
            <p:nvPr/>
          </p:nvGrpSpPr>
          <p:grpSpPr bwMode="auto">
            <a:xfrm>
              <a:off x="4846" y="3748"/>
              <a:ext cx="1373" cy="772"/>
              <a:chOff x="4846" y="3748"/>
              <a:chExt cx="1373" cy="772"/>
            </a:xfrm>
          </p:grpSpPr>
          <p:sp>
            <p:nvSpPr>
              <p:cNvPr id="15383" name="Line 27"/>
              <p:cNvSpPr>
                <a:spLocks noChangeShapeType="1"/>
              </p:cNvSpPr>
              <p:nvPr/>
            </p:nvSpPr>
            <p:spPr bwMode="auto">
              <a:xfrm flipH="1">
                <a:off x="5327" y="3849"/>
                <a:ext cx="5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84" name="Object 28"/>
              <p:cNvGraphicFramePr>
                <a:graphicFrameLocks noChangeAspect="1"/>
              </p:cNvGraphicFramePr>
              <p:nvPr/>
            </p:nvGraphicFramePr>
            <p:xfrm>
              <a:off x="4846" y="3748"/>
              <a:ext cx="453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8" r:id="rId9" imgW="473400" imgH="205560" progId="">
                      <p:embed/>
                    </p:oleObj>
                  </mc:Choice>
                  <mc:Fallback>
                    <p:oleObj r:id="rId9" imgW="473400" imgH="205560" progId="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6" y="3748"/>
                            <a:ext cx="453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5" name="Object 29"/>
              <p:cNvGraphicFramePr>
                <a:graphicFrameLocks noChangeAspect="1"/>
              </p:cNvGraphicFramePr>
              <p:nvPr/>
            </p:nvGraphicFramePr>
            <p:xfrm>
              <a:off x="5992" y="4053"/>
              <a:ext cx="227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89" r:id="rId10" imgW="174240" imgH="185400" progId="">
                      <p:embed/>
                    </p:oleObj>
                  </mc:Choice>
                  <mc:Fallback>
                    <p:oleObj r:id="rId10" imgW="174240" imgH="185400" progId="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2" y="4053"/>
                            <a:ext cx="227" cy="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6" name="Object 30"/>
              <p:cNvGraphicFramePr>
                <a:graphicFrameLocks noChangeAspect="1"/>
              </p:cNvGraphicFramePr>
              <p:nvPr/>
            </p:nvGraphicFramePr>
            <p:xfrm>
              <a:off x="5714" y="4239"/>
              <a:ext cx="214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90" r:id="rId11" imgW="218520" imgH="207000" progId="">
                      <p:embed/>
                    </p:oleObj>
                  </mc:Choice>
                  <mc:Fallback>
                    <p:oleObj r:id="rId11" imgW="218520" imgH="207000" progId="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4" y="4239"/>
                            <a:ext cx="214" cy="2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87" name="Line 31"/>
              <p:cNvSpPr>
                <a:spLocks noChangeShapeType="1"/>
              </p:cNvSpPr>
              <p:nvPr/>
            </p:nvSpPr>
            <p:spPr bwMode="auto">
              <a:xfrm>
                <a:off x="5884" y="3856"/>
                <a:ext cx="161" cy="15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16" name="Rectangle 32"/>
          <p:cNvSpPr>
            <a:spLocks noGrp="1" noChangeArrowheads="1"/>
          </p:cNvSpPr>
          <p:nvPr>
            <p:ph type="title" idx="1"/>
          </p:nvPr>
        </p:nvSpPr>
        <p:spPr>
          <a:xfrm>
            <a:off x="712788" y="90488"/>
            <a:ext cx="8231187" cy="793750"/>
          </a:xfrm>
        </p:spPr>
        <p:txBody>
          <a:bodyPr tIns="24695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Basic principles for </a:t>
            </a:r>
            <a:r>
              <a:rPr lang="en-US" sz="2800" dirty="0">
                <a:solidFill>
                  <a:srgbClr val="FFFFFF"/>
                </a:solidFill>
              </a:rPr>
              <a:t>AIMS </a:t>
            </a:r>
            <a:r>
              <a:rPr lang="en-US" sz="2800" dirty="0" smtClean="0">
                <a:solidFill>
                  <a:srgbClr val="FFFFFF"/>
                </a:solidFill>
              </a:rPr>
              <a:t>on Alcator C-Mod: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in-situ</a:t>
            </a:r>
            <a:r>
              <a:rPr lang="en-US" sz="2800" dirty="0" smtClean="0">
                <a:solidFill>
                  <a:srgbClr val="FFFFFF"/>
                </a:solidFill>
              </a:rPr>
              <a:t> ion beam analysis</a:t>
            </a:r>
          </a:p>
        </p:txBody>
      </p:sp>
      <p:graphicFrame>
        <p:nvGraphicFramePr>
          <p:cNvPr id="15380" name="Object 22"/>
          <p:cNvGraphicFramePr>
            <a:graphicFrameLocks noChangeAspect="1"/>
          </p:cNvGraphicFramePr>
          <p:nvPr/>
        </p:nvGraphicFramePr>
        <p:xfrm>
          <a:off x="8943975" y="3727450"/>
          <a:ext cx="2714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975" y="3727450"/>
                        <a:ext cx="2714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149350"/>
            <a:ext cx="25146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/>
          </p:nvPr>
        </p:nvSpPr>
        <p:spPr>
          <a:xfrm>
            <a:off x="95250" y="1555750"/>
            <a:ext cx="3895725" cy="5726113"/>
          </a:xfrm>
        </p:spPr>
        <p:txBody>
          <a:bodyPr tIns="15876" anchor="t"/>
          <a:lstStyle/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Radio Frequency Quadrupole (RFQ) linear accelerator injects  0.9 MeV  D+ beam into vacuum vessel through a radial port</a:t>
            </a:r>
            <a:br>
              <a:rPr lang="en-US" sz="1800" smtClean="0">
                <a:solidFill>
                  <a:srgbClr val="999999"/>
                </a:solidFill>
              </a:rPr>
            </a:br>
            <a:endParaRPr lang="en-US" sz="1800" smtClean="0">
              <a:solidFill>
                <a:srgbClr val="999999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Tokamak magnetic fields provide steering via the Lorentz force:</a:t>
            </a:r>
            <a:br>
              <a:rPr lang="en-US" sz="1800" smtClean="0">
                <a:solidFill>
                  <a:srgbClr val="999999"/>
                </a:solidFill>
              </a:rPr>
            </a:br>
            <a:endParaRPr lang="en-US" sz="1800" smtClean="0">
              <a:solidFill>
                <a:srgbClr val="999999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999999"/>
                </a:solidFill>
              </a:rPr>
              <a:t>D+ induce high Q nuclear reactions with low Z isotopes in PFC surfaces producing ~MeV neutrons and gammas</a:t>
            </a:r>
            <a:r>
              <a:rPr lang="en-US" sz="1800" smtClean="0">
                <a:solidFill>
                  <a:srgbClr val="000000"/>
                </a:solidFill>
              </a:rPr>
              <a:t/>
            </a:r>
            <a:br>
              <a:rPr lang="en-US" sz="1800" smtClean="0">
                <a:solidFill>
                  <a:srgbClr val="000000"/>
                </a:solidFill>
              </a:rPr>
            </a:br>
            <a:endParaRPr lang="en-US" sz="1800" smtClean="0">
              <a:solidFill>
                <a:srgbClr val="000000"/>
              </a:solidFill>
            </a:endParaRPr>
          </a:p>
          <a:p>
            <a:pPr marL="519113" indent="-411163" algn="l" eaLnBrk="1">
              <a:spcAft>
                <a:spcPts val="1425"/>
              </a:spcAft>
              <a:buFont typeface="Times New Roman" pitchFamily="16" charset="0"/>
              <a:buAutoNum type="arabicParenBoth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smtClean="0">
                <a:solidFill>
                  <a:srgbClr val="000000"/>
                </a:solidFill>
              </a:rPr>
              <a:t>In-vessel detection and energy spectroscopy provides a wealth of information on PFC surface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composition and conditions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 rot="-720000">
            <a:off x="8259763" y="2181225"/>
            <a:ext cx="1744662" cy="592138"/>
          </a:xfrm>
          <a:prstGeom prst="roundRect">
            <a:avLst>
              <a:gd name="adj" fmla="val 26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RFQ LinAc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-720000">
            <a:off x="6500813" y="2709863"/>
            <a:ext cx="1793875" cy="312737"/>
          </a:xfrm>
          <a:prstGeom prst="roundRect">
            <a:avLst>
              <a:gd name="adj" fmla="val 509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 anchor="ctr" anchorCtr="1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000">
                <a:solidFill>
                  <a:srgbClr val="000000"/>
                </a:solidFill>
              </a:rPr>
              <a:t>beamline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478213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02113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35768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779963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60788"/>
            <a:ext cx="2365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AutoShape 10"/>
          <p:cNvSpPr>
            <a:spLocks noChangeArrowheads="1"/>
          </p:cNvSpPr>
          <p:nvPr/>
        </p:nvSpPr>
        <p:spPr bwMode="auto">
          <a:xfrm rot="-180000">
            <a:off x="4722813" y="4838700"/>
            <a:ext cx="1344612" cy="212725"/>
          </a:xfrm>
          <a:prstGeom prst="rightArrow">
            <a:avLst>
              <a:gd name="adj1" fmla="val 26139"/>
              <a:gd name="adj2" fmla="val 159222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 rot="3360000">
            <a:off x="4366419" y="5452269"/>
            <a:ext cx="1344612" cy="196850"/>
          </a:xfrm>
          <a:prstGeom prst="rightArrow">
            <a:avLst>
              <a:gd name="adj1" fmla="val 26139"/>
              <a:gd name="adj2" fmla="val 172063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7608888" y="3140075"/>
            <a:ext cx="2244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Toroidal field provides poloidal steering :</a:t>
            </a:r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7627938" y="5395913"/>
            <a:ext cx="22447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7112" rIns="108000" bIns="63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 sz="1600">
                <a:solidFill>
                  <a:srgbClr val="000000"/>
                </a:solidFill>
              </a:rPr>
              <a:t>Vertical field provides toroidal steering :</a:t>
            </a:r>
          </a:p>
        </p:txBody>
      </p:sp>
      <p:grpSp>
        <p:nvGrpSpPr>
          <p:cNvPr id="16399" name="Group 14"/>
          <p:cNvGrpSpPr>
            <a:grpSpLocks/>
          </p:cNvGrpSpPr>
          <p:nvPr/>
        </p:nvGrpSpPr>
        <p:grpSpPr bwMode="auto">
          <a:xfrm>
            <a:off x="8035925" y="4033838"/>
            <a:ext cx="1706563" cy="1181100"/>
            <a:chOff x="5062" y="2541"/>
            <a:chExt cx="1075" cy="744"/>
          </a:xfrm>
        </p:grpSpPr>
        <p:grpSp>
          <p:nvGrpSpPr>
            <p:cNvPr id="16420" name="Group 15"/>
            <p:cNvGrpSpPr>
              <a:grpSpLocks/>
            </p:cNvGrpSpPr>
            <p:nvPr/>
          </p:nvGrpSpPr>
          <p:grpSpPr bwMode="auto">
            <a:xfrm>
              <a:off x="5062" y="2603"/>
              <a:ext cx="1075" cy="682"/>
              <a:chOff x="5062" y="2603"/>
              <a:chExt cx="1075" cy="682"/>
            </a:xfrm>
          </p:grpSpPr>
          <p:sp>
            <p:nvSpPr>
              <p:cNvPr id="16422" name="Line 16"/>
              <p:cNvSpPr>
                <a:spLocks noChangeShapeType="1"/>
              </p:cNvSpPr>
              <p:nvPr/>
            </p:nvSpPr>
            <p:spPr bwMode="auto">
              <a:xfrm flipH="1">
                <a:off x="5505" y="2696"/>
                <a:ext cx="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17"/>
              <p:cNvSpPr>
                <a:spLocks noChangeShapeType="1"/>
              </p:cNvSpPr>
              <p:nvPr/>
            </p:nvSpPr>
            <p:spPr bwMode="auto">
              <a:xfrm>
                <a:off x="6010" y="2696"/>
                <a:ext cx="0" cy="3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6424" name="Object 18"/>
              <p:cNvGraphicFramePr>
                <a:graphicFrameLocks noChangeAspect="1"/>
              </p:cNvGraphicFramePr>
              <p:nvPr/>
            </p:nvGraphicFramePr>
            <p:xfrm>
              <a:off x="5062" y="2603"/>
              <a:ext cx="416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18" r:id="rId5" imgW="473400" imgH="205560" progId="">
                      <p:embed/>
                    </p:oleObj>
                  </mc:Choice>
                  <mc:Fallback>
                    <p:oleObj r:id="rId5" imgW="473400" imgH="205560" progId="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2" y="2603"/>
                            <a:ext cx="416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25" name="Object 19"/>
              <p:cNvGraphicFramePr>
                <a:graphicFrameLocks noChangeAspect="1"/>
              </p:cNvGraphicFramePr>
              <p:nvPr/>
            </p:nvGraphicFramePr>
            <p:xfrm>
              <a:off x="5928" y="3044"/>
              <a:ext cx="209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19" r:id="rId7" imgW="174240" imgH="185400" progId="">
                      <p:embed/>
                    </p:oleObj>
                  </mc:Choice>
                  <mc:Fallback>
                    <p:oleObj r:id="rId7" imgW="174240" imgH="185400" progId="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8" y="3044"/>
                            <a:ext cx="209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21" name="Line 21"/>
            <p:cNvSpPr>
              <a:spLocks noChangeShapeType="1"/>
            </p:cNvSpPr>
            <p:nvPr/>
          </p:nvSpPr>
          <p:spPr bwMode="auto">
            <a:xfrm flipH="1" flipV="1">
              <a:off x="5802" y="2541"/>
              <a:ext cx="203" cy="16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0" name="Group 22"/>
          <p:cNvGrpSpPr>
            <a:grpSpLocks/>
          </p:cNvGrpSpPr>
          <p:nvPr/>
        </p:nvGrpSpPr>
        <p:grpSpPr bwMode="auto">
          <a:xfrm>
            <a:off x="7693025" y="5949950"/>
            <a:ext cx="2179638" cy="1225550"/>
            <a:chOff x="4846" y="3748"/>
            <a:chExt cx="1373" cy="772"/>
          </a:xfrm>
        </p:grpSpPr>
        <p:sp>
          <p:nvSpPr>
            <p:cNvPr id="16413" name="Line 23"/>
            <p:cNvSpPr>
              <a:spLocks noChangeShapeType="1"/>
            </p:cNvSpPr>
            <p:nvPr/>
          </p:nvSpPr>
          <p:spPr bwMode="auto">
            <a:xfrm>
              <a:off x="5879" y="3850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14" name="Group 24"/>
            <p:cNvGrpSpPr>
              <a:grpSpLocks/>
            </p:cNvGrpSpPr>
            <p:nvPr/>
          </p:nvGrpSpPr>
          <p:grpSpPr bwMode="auto">
            <a:xfrm>
              <a:off x="4846" y="3748"/>
              <a:ext cx="1373" cy="772"/>
              <a:chOff x="4846" y="3748"/>
              <a:chExt cx="1373" cy="772"/>
            </a:xfrm>
          </p:grpSpPr>
          <p:sp>
            <p:nvSpPr>
              <p:cNvPr id="16415" name="Line 25"/>
              <p:cNvSpPr>
                <a:spLocks noChangeShapeType="1"/>
              </p:cNvSpPr>
              <p:nvPr/>
            </p:nvSpPr>
            <p:spPr bwMode="auto">
              <a:xfrm flipH="1">
                <a:off x="5327" y="3849"/>
                <a:ext cx="5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6416" name="Object 26"/>
              <p:cNvGraphicFramePr>
                <a:graphicFrameLocks noChangeAspect="1"/>
              </p:cNvGraphicFramePr>
              <p:nvPr/>
            </p:nvGraphicFramePr>
            <p:xfrm>
              <a:off x="4846" y="3748"/>
              <a:ext cx="453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0" r:id="rId9" imgW="473400" imgH="205560" progId="">
                      <p:embed/>
                    </p:oleObj>
                  </mc:Choice>
                  <mc:Fallback>
                    <p:oleObj r:id="rId9" imgW="473400" imgH="205560" progId="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6" y="3748"/>
                            <a:ext cx="453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17" name="Object 27"/>
              <p:cNvGraphicFramePr>
                <a:graphicFrameLocks noChangeAspect="1"/>
              </p:cNvGraphicFramePr>
              <p:nvPr/>
            </p:nvGraphicFramePr>
            <p:xfrm>
              <a:off x="5992" y="4053"/>
              <a:ext cx="227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1" r:id="rId10" imgW="174240" imgH="185400" progId="">
                      <p:embed/>
                    </p:oleObj>
                  </mc:Choice>
                  <mc:Fallback>
                    <p:oleObj r:id="rId10" imgW="174240" imgH="185400" progId="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2" y="4053"/>
                            <a:ext cx="227" cy="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18" name="Object 28"/>
              <p:cNvGraphicFramePr>
                <a:graphicFrameLocks noChangeAspect="1"/>
              </p:cNvGraphicFramePr>
              <p:nvPr/>
            </p:nvGraphicFramePr>
            <p:xfrm>
              <a:off x="5714" y="4239"/>
              <a:ext cx="214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2" r:id="rId11" imgW="218520" imgH="207000" progId="">
                      <p:embed/>
                    </p:oleObj>
                  </mc:Choice>
                  <mc:Fallback>
                    <p:oleObj r:id="rId11" imgW="218520" imgH="207000" progId="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4" y="4239"/>
                            <a:ext cx="214" cy="2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19" name="Line 29"/>
              <p:cNvSpPr>
                <a:spLocks noChangeShapeType="1"/>
              </p:cNvSpPr>
              <p:nvPr/>
            </p:nvSpPr>
            <p:spPr bwMode="auto">
              <a:xfrm>
                <a:off x="5884" y="3856"/>
                <a:ext cx="161" cy="15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01" name="Text Box 30"/>
          <p:cNvSpPr txBox="1">
            <a:spLocks noChangeArrowheads="1"/>
          </p:cNvSpPr>
          <p:nvPr/>
        </p:nvSpPr>
        <p:spPr bwMode="auto">
          <a:xfrm>
            <a:off x="4978400" y="4994275"/>
            <a:ext cx="4095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/>
          <a:p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γ</a:t>
            </a:r>
          </a:p>
        </p:txBody>
      </p:sp>
      <p:sp>
        <p:nvSpPr>
          <p:cNvPr id="16402" name="Text Box 31"/>
          <p:cNvSpPr txBox="1">
            <a:spLocks noChangeArrowheads="1"/>
          </p:cNvSpPr>
          <p:nvPr/>
        </p:nvSpPr>
        <p:spPr bwMode="auto">
          <a:xfrm>
            <a:off x="5197475" y="4457700"/>
            <a:ext cx="10779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2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6403" name="Rectangle 32"/>
          <p:cNvSpPr>
            <a:spLocks noChangeArrowheads="1"/>
          </p:cNvSpPr>
          <p:nvPr/>
        </p:nvSpPr>
        <p:spPr bwMode="auto">
          <a:xfrm>
            <a:off x="6248400" y="5103813"/>
            <a:ext cx="1535113" cy="223837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33"/>
          <p:cNvSpPr>
            <a:spLocks noChangeArrowheads="1"/>
          </p:cNvSpPr>
          <p:nvPr/>
        </p:nvSpPr>
        <p:spPr bwMode="auto">
          <a:xfrm>
            <a:off x="6281738" y="5149850"/>
            <a:ext cx="301625" cy="123825"/>
          </a:xfrm>
          <a:prstGeom prst="roundRect">
            <a:avLst>
              <a:gd name="adj" fmla="val 1278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34"/>
          <p:cNvSpPr>
            <a:spLocks noChangeArrowheads="1"/>
          </p:cNvSpPr>
          <p:nvPr/>
        </p:nvSpPr>
        <p:spPr bwMode="auto">
          <a:xfrm>
            <a:off x="6623050" y="5153025"/>
            <a:ext cx="301625" cy="125413"/>
          </a:xfrm>
          <a:prstGeom prst="roundRect">
            <a:avLst>
              <a:gd name="adj" fmla="val 1278"/>
            </a:avLst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35"/>
          <p:cNvSpPr>
            <a:spLocks noChangeShapeType="1"/>
          </p:cNvSpPr>
          <p:nvPr/>
        </p:nvSpPr>
        <p:spPr bwMode="auto">
          <a:xfrm flipH="1">
            <a:off x="6564313" y="4603750"/>
            <a:ext cx="358775" cy="4460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6"/>
          <p:cNvSpPr>
            <a:spLocks noChangeShapeType="1"/>
          </p:cNvSpPr>
          <p:nvPr/>
        </p:nvSpPr>
        <p:spPr bwMode="auto">
          <a:xfrm flipH="1">
            <a:off x="6832600" y="4603750"/>
            <a:ext cx="90488" cy="4873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37"/>
          <p:cNvSpPr txBox="1">
            <a:spLocks noChangeArrowheads="1"/>
          </p:cNvSpPr>
          <p:nvPr/>
        </p:nvSpPr>
        <p:spPr bwMode="auto">
          <a:xfrm>
            <a:off x="6178550" y="3787775"/>
            <a:ext cx="1555750" cy="858838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Gamma and neutron  detectors</a:t>
            </a:r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5926138" y="5676900"/>
            <a:ext cx="1555750" cy="858838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Reentrant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vacuum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tube</a:t>
            </a:r>
          </a:p>
        </p:txBody>
      </p:sp>
      <p:sp>
        <p:nvSpPr>
          <p:cNvPr id="16410" name="Line 39"/>
          <p:cNvSpPr>
            <a:spLocks noChangeShapeType="1"/>
          </p:cNvSpPr>
          <p:nvPr/>
        </p:nvSpPr>
        <p:spPr bwMode="auto">
          <a:xfrm flipV="1">
            <a:off x="7007225" y="5310188"/>
            <a:ext cx="115888" cy="3794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title" idx="1"/>
          </p:nvPr>
        </p:nvSpPr>
        <p:spPr>
          <a:xfrm>
            <a:off x="712788" y="90488"/>
            <a:ext cx="8231187" cy="793750"/>
          </a:xfrm>
        </p:spPr>
        <p:txBody>
          <a:bodyPr tIns="24695"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Basic principles for </a:t>
            </a:r>
            <a:r>
              <a:rPr lang="en-US" sz="2800" dirty="0">
                <a:solidFill>
                  <a:srgbClr val="FFFFFF"/>
                </a:solidFill>
              </a:rPr>
              <a:t>AIMS </a:t>
            </a:r>
            <a:r>
              <a:rPr lang="en-US" sz="2800" dirty="0" smtClean="0">
                <a:solidFill>
                  <a:srgbClr val="FFFFFF"/>
                </a:solidFill>
              </a:rPr>
              <a:t>on Alcator C-Mod: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in-situ</a:t>
            </a:r>
            <a:r>
              <a:rPr lang="en-US" sz="2800" dirty="0" smtClean="0">
                <a:solidFill>
                  <a:srgbClr val="FFFFFF"/>
                </a:solidFill>
              </a:rPr>
              <a:t> ion beam analysis</a:t>
            </a:r>
          </a:p>
        </p:txBody>
      </p:sp>
      <p:graphicFrame>
        <p:nvGraphicFramePr>
          <p:cNvPr id="16412" name="Object 22"/>
          <p:cNvGraphicFramePr>
            <a:graphicFrameLocks noChangeAspect="1"/>
          </p:cNvGraphicFramePr>
          <p:nvPr/>
        </p:nvGraphicFramePr>
        <p:xfrm>
          <a:off x="8943975" y="3727450"/>
          <a:ext cx="2714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975" y="3727450"/>
                        <a:ext cx="2714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03388"/>
            <a:ext cx="6335713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AIMS was</a:t>
            </a:r>
            <a:r>
              <a:rPr lang="en-US" dirty="0" smtClean="0"/>
              <a:t> </a:t>
            </a:r>
            <a:r>
              <a:rPr lang="en-US" dirty="0" smtClean="0"/>
              <a:t>fits </a:t>
            </a:r>
            <a:r>
              <a:rPr lang="en-US" dirty="0" smtClean="0"/>
              <a:t>into the </a:t>
            </a:r>
            <a:r>
              <a:rPr lang="en-US" dirty="0" smtClean="0"/>
              <a:t>extremely crowded area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around </a:t>
            </a:r>
            <a:r>
              <a:rPr lang="en-US" dirty="0" smtClean="0"/>
              <a:t>C-Mod's horizontal ports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092200" y="2743200"/>
            <a:ext cx="17113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Vacuum vessel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534025" y="1274763"/>
            <a:ext cx="16525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Concrete igloo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(shielding)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696075" y="2130425"/>
            <a:ext cx="2184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HiReX Sr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Spectrometer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(Plasma diagnostic)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8031163" y="3051175"/>
            <a:ext cx="20193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Impurity injector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(plasma transport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studies)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102350" y="6411913"/>
            <a:ext cx="26701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Hard X-Ray Camera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(fast electron diagnostic)</a:t>
            </a:r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1911350" y="3081338"/>
            <a:ext cx="655638" cy="54292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5849938" y="1876425"/>
            <a:ext cx="473075" cy="5905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6778625" y="3043238"/>
            <a:ext cx="730250" cy="6143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>
            <a:off x="7813675" y="3749675"/>
            <a:ext cx="730250" cy="6143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 flipV="1">
            <a:off x="5880100" y="5059363"/>
            <a:ext cx="685800" cy="127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V="1">
            <a:off x="4475163" y="4349750"/>
            <a:ext cx="631825" cy="201136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3235325" y="6402388"/>
            <a:ext cx="231775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00000"/>
                </a:solidFill>
              </a:rPr>
              <a:t>Lyman-alpha camera</a:t>
            </a:r>
          </a:p>
          <a:p>
            <a:pPr algn="ctr" eaLnBrk="1"/>
            <a:r>
              <a:rPr lang="en-US">
                <a:solidFill>
                  <a:srgbClr val="000000"/>
                </a:solidFill>
              </a:rPr>
              <a:t>(plasma diagnostic)</a:t>
            </a:r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2044700" y="5491163"/>
            <a:ext cx="793750" cy="1046162"/>
          </a:xfrm>
          <a:prstGeom prst="roundRect">
            <a:avLst>
              <a:gd name="adj" fmla="val 19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238125" y="4694238"/>
            <a:ext cx="2446338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34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5000"/>
              </a:lnSpc>
            </a:pPr>
            <a:endParaRPr lang="en-US" b="1" dirty="0">
              <a:solidFill>
                <a:srgbClr val="000000"/>
              </a:solidFill>
              <a:latin typeface="Utopia" pitchFamily="16" charset="0"/>
            </a:endParaRPr>
          </a:p>
          <a:p>
            <a:pPr eaLnBrk="1"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  <a:latin typeface="Utopia" pitchFamily="16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Utopia" pitchFamily="16" charset="0"/>
              </a:rPr>
              <a:t>ccelerator-</a:t>
            </a:r>
            <a:r>
              <a:rPr lang="en-US" sz="1400" dirty="0" smtClean="0">
                <a:solidFill>
                  <a:srgbClr val="000000"/>
                </a:solidFill>
                <a:latin typeface="Utopia" pitchFamily="16" charset="0"/>
              </a:rPr>
              <a:t>based </a:t>
            </a:r>
            <a:r>
              <a:rPr lang="en-US" sz="1400" dirty="0" err="1" smtClean="0">
                <a:solidFill>
                  <a:srgbClr val="000000"/>
                </a:solidFill>
                <a:latin typeface="Utopia" pitchFamily="16" charset="0"/>
              </a:rPr>
              <a:t>ents</a:t>
            </a:r>
            <a:endParaRPr lang="en-US" sz="1400" dirty="0">
              <a:solidFill>
                <a:srgbClr val="000000"/>
              </a:solidFill>
              <a:latin typeface="Utopia" pitchFamily="16" charset="0"/>
            </a:endParaRPr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111125" y="4940300"/>
            <a:ext cx="2714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>
                <a:solidFill>
                  <a:srgbClr val="000000"/>
                </a:solidFill>
              </a:rPr>
              <a:t>*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00213"/>
            <a:ext cx="633571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9375"/>
            <a:ext cx="9486900" cy="833438"/>
          </a:xfrm>
        </p:spPr>
        <p:txBody>
          <a:bodyPr tIns="2469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AIMS</a:t>
            </a:r>
            <a:r>
              <a:rPr lang="en-US" dirty="0" smtClean="0"/>
              <a:t> </a:t>
            </a:r>
            <a:r>
              <a:rPr lang="en-US" dirty="0" smtClean="0"/>
              <a:t>was designed to fit amidst the extremely crowded area around C-Mod's horizontal ports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2465388" y="5529263"/>
            <a:ext cx="153987" cy="784225"/>
          </a:xfrm>
          <a:prstGeom prst="roundRect">
            <a:avLst>
              <a:gd name="adj" fmla="val 1042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2603500" y="5826125"/>
            <a:ext cx="411163" cy="508000"/>
          </a:xfrm>
          <a:prstGeom prst="roundRect">
            <a:avLst>
              <a:gd name="adj" fmla="val 38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2100263" y="5416550"/>
            <a:ext cx="793750" cy="1046163"/>
          </a:xfrm>
          <a:prstGeom prst="roundRect">
            <a:avLst>
              <a:gd name="adj" fmla="val 19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0325" y="1258888"/>
            <a:ext cx="43180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600" i="1" dirty="0">
                <a:solidFill>
                  <a:srgbClr val="000000"/>
                </a:solidFill>
              </a:rPr>
              <a:t>A solid model with cutaways of the proposed </a:t>
            </a:r>
          </a:p>
          <a:p>
            <a:pPr eaLnBrk="1"/>
            <a:r>
              <a:rPr lang="en-US" sz="1600" i="1" dirty="0">
                <a:solidFill>
                  <a:srgbClr val="000000"/>
                </a:solidFill>
              </a:rPr>
              <a:t>installation location for </a:t>
            </a:r>
            <a:r>
              <a:rPr lang="en-US" sz="1600" i="1" dirty="0" smtClean="0">
                <a:solidFill>
                  <a:srgbClr val="000000"/>
                </a:solidFill>
              </a:rPr>
              <a:t>AIMS </a:t>
            </a:r>
            <a:r>
              <a:rPr lang="en-US" sz="1600" i="1" dirty="0">
                <a:solidFill>
                  <a:srgbClr val="000000"/>
                </a:solidFill>
              </a:rPr>
              <a:t>on Alcator </a:t>
            </a:r>
          </a:p>
          <a:p>
            <a:pPr eaLnBrk="1"/>
            <a:r>
              <a:rPr lang="en-US" sz="1600" i="1" dirty="0">
                <a:solidFill>
                  <a:srgbClr val="000000"/>
                </a:solidFill>
              </a:rPr>
              <a:t>C-Mod.  (Lots of stuff not shown!)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6937</TotalTime>
  <Words>1177</Words>
  <Application>Microsoft Macintosh PowerPoint</Application>
  <PresentationFormat>Custom</PresentationFormat>
  <Paragraphs>285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Word Document</vt:lpstr>
      <vt:lpstr>PowerPoint Presentation</vt:lpstr>
      <vt:lpstr>New in-situ diagnostics are required to significantly advance PWI science in magnetic fusion devices</vt:lpstr>
      <vt:lpstr>AIMS exploits intra-pulse capabilities of a tokamak and deuteron-induced reactions to investigate PWI</vt:lpstr>
      <vt:lpstr>Basic principles for AIMS on Alcator C-Mod: in-situ ion beam analysis</vt:lpstr>
      <vt:lpstr>Basic principles for AIMS on Alcator C-Mod: in-situ ion beam analysis</vt:lpstr>
      <vt:lpstr>Basic principles for AIMS on Alcator C-Mod: in-situ ion beam analysis</vt:lpstr>
      <vt:lpstr>Basic principles for AIMS on Alcator C-Mod: in-situ ion beam analysis</vt:lpstr>
      <vt:lpstr>AIMS was fits into the extremely crowded area  around C-Mod's horizontal ports</vt:lpstr>
      <vt:lpstr>AIMS was designed to fit amidst the extremely crowded area around C-Mod's horizontal ports</vt:lpstr>
      <vt:lpstr>PowerPoint Presentation</vt:lpstr>
      <vt:lpstr>AIMS was installed on C-Mod</vt:lpstr>
      <vt:lpstr>Beams can be steered poloidally and toroidally: Will need to explore this with NSTX-U ~cw B capability + ports</vt:lpstr>
      <vt:lpstr>AIMS provides non-perturbing, quantitative measurement of surface isotopes/elements;  but is effectively a re-invention of Ion Beam Analysis</vt:lpstr>
      <vt:lpstr>An 0.9 MeV deuteron RFQ accelerator has been completely refurbished and upgraded</vt:lpstr>
      <vt:lpstr>A compact LaBr3:Ce scintillator coupled to an Si-APD provides high-resolution gamma spectroscopy</vt:lpstr>
      <vt:lpstr>A compact LaBr3:Ce scintillator coupled to an Si-APD provides high-resolution gamma spectroscopy</vt:lpstr>
      <vt:lpstr>A compact LaBr3:Ce scintillator coupled to an Si-APD provides high-resolution gamma spectroscopy</vt:lpstr>
      <vt:lpstr>Advanced digital detector waveform acquisition and post-processing enable AIMS particle detection</vt:lpstr>
      <vt:lpstr>Advanced digital waveform acquisition and post-processing enable AIMS particle detection</vt:lpstr>
      <vt:lpstr>Advanced digital detector waveform acquisition and post-processing enable AIMS particle detection</vt:lpstr>
      <vt:lpstr>Mockup first-wall measurements were conducted with AIMS in the laboratory</vt:lpstr>
      <vt:lpstr>AIMS “proof-of-principle” measurements  in the laboratory &amp; C-Mod</vt:lpstr>
      <vt:lpstr>ACRONYM (built on GEANT4) provides full 3-D particle tracking  quantitative interpretation of gamma/neutron spectra through synthetic diagnostics of detectors</vt:lpstr>
      <vt:lpstr>Key issues to consider for interfacing AIMS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Dennis Whyte</cp:lastModifiedBy>
  <cp:revision>198</cp:revision>
  <cp:lastPrinted>1601-01-01T00:00:00Z</cp:lastPrinted>
  <dcterms:created xsi:type="dcterms:W3CDTF">2009-12-17T04:51:35Z</dcterms:created>
  <dcterms:modified xsi:type="dcterms:W3CDTF">2013-05-31T11:08:48Z</dcterms:modified>
</cp:coreProperties>
</file>