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22"/>
  </p:notesMasterIdLst>
  <p:handoutMasterIdLst>
    <p:handoutMasterId r:id="rId23"/>
  </p:handoutMasterIdLst>
  <p:sldIdLst>
    <p:sldId id="960" r:id="rId2"/>
    <p:sldId id="1041" r:id="rId3"/>
    <p:sldId id="1048" r:id="rId4"/>
    <p:sldId id="1042" r:id="rId5"/>
    <p:sldId id="1043" r:id="rId6"/>
    <p:sldId id="1025" r:id="rId7"/>
    <p:sldId id="1029" r:id="rId8"/>
    <p:sldId id="1049" r:id="rId9"/>
    <p:sldId id="1037" r:id="rId10"/>
    <p:sldId id="1044" r:id="rId11"/>
    <p:sldId id="1046" r:id="rId12"/>
    <p:sldId id="1045" r:id="rId13"/>
    <p:sldId id="1050" r:id="rId14"/>
    <p:sldId id="1047" r:id="rId15"/>
    <p:sldId id="1027" r:id="rId16"/>
    <p:sldId id="1004" r:id="rId17"/>
    <p:sldId id="1020" r:id="rId18"/>
    <p:sldId id="1051" r:id="rId19"/>
    <p:sldId id="1034" r:id="rId20"/>
    <p:sldId id="1032" r:id="rId21"/>
  </p:sldIdLst>
  <p:sldSz cx="9144000" cy="6858000" type="screen4x3"/>
  <p:notesSz cx="9926638" cy="6797675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0000"/>
    <a:srgbClr val="006600"/>
    <a:srgbClr val="003300"/>
    <a:srgbClr val="FF3399"/>
    <a:srgbClr val="0066FF"/>
    <a:srgbClr val="333399"/>
    <a:srgbClr val="CC00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78891" autoAdjust="0"/>
  </p:normalViewPr>
  <p:slideViewPr>
    <p:cSldViewPr>
      <p:cViewPr varScale="1">
        <p:scale>
          <a:sx n="123" d="100"/>
          <a:sy n="123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54" y="-90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6FD739-F374-4B55-B636-705A714ABDB0}" type="datetimeFigureOut">
              <a:rPr lang="ko-KR" altLang="en-US"/>
              <a:pPr>
                <a:defRPr/>
              </a:pPr>
              <a:t>2013-10-18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78FBEB-56BC-49D4-97CC-0E05690FF1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27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E5E503-87A8-4AC1-871A-62762F310525}" type="datetimeFigureOut">
              <a:rPr lang="ko-KR" altLang="en-US"/>
              <a:pPr>
                <a:defRPr/>
              </a:pPr>
              <a:t>2013-10-18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974865-8306-4AD6-A854-F98503CD68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742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맑은 고딕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맑은 고딕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ea typeface="맑은 고딕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63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73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56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62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23AF-F758-458B-AF21-763169480ACE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1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74865-8306-4AD6-A854-F98503CD6863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3" y="1124744"/>
            <a:ext cx="87630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Gulim" pitchFamily="34" charset="-127"/>
              </a:defRPr>
            </a:lvl1pPr>
          </a:lstStyle>
          <a:p>
            <a:pPr>
              <a:defRPr/>
            </a:pPr>
            <a:fld id="{6EF10EC8-E19B-42DD-862A-D67D2141C0AF}" type="datetime1">
              <a:rPr lang="ko-KR" altLang="en-US"/>
              <a:pPr>
                <a:defRPr/>
              </a:pPr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Gulim" pitchFamily="34" charset="-127"/>
              </a:defRPr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-3175" y="6546850"/>
            <a:ext cx="9144000" cy="315913"/>
          </a:xfrm>
          <a:prstGeom prst="rect">
            <a:avLst/>
          </a:prstGeom>
          <a:gradFill>
            <a:gsLst>
              <a:gs pos="10000">
                <a:schemeClr val="bg1">
                  <a:lumMod val="96000"/>
                  <a:lumOff val="4000"/>
                </a:schemeClr>
              </a:gs>
              <a:gs pos="0">
                <a:schemeClr val="bg1">
                  <a:lumMod val="65000"/>
                </a:schemeClr>
              </a:gs>
              <a:gs pos="99000">
                <a:schemeClr val="bg1">
                  <a:lumMod val="75000"/>
                </a:schemeClr>
              </a:gs>
              <a:gs pos="55000">
                <a:schemeClr val="bg1">
                  <a:lumMod val="95000"/>
                </a:schemeClr>
              </a:gs>
              <a:gs pos="93000">
                <a:schemeClr val="bg1">
                  <a:lumMod val="93000"/>
                </a:schemeClr>
              </a:gs>
            </a:gsLst>
            <a:lin ang="5400000" scaled="1"/>
          </a:gra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ko-KR" altLang="en-US" sz="1200" b="1" i="1">
              <a:solidFill>
                <a:srgbClr val="1822CD"/>
              </a:solidFill>
              <a:latin typeface="Helvetica" pitchFamily="34" charset="0"/>
              <a:ea typeface="Gulim" pitchFamily="34" charset="-127"/>
            </a:endParaRPr>
          </a:p>
        </p:txBody>
      </p:sp>
      <p:pic>
        <p:nvPicPr>
          <p:cNvPr id="21507" name="Picture 20" descr="kstar_soft_lo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6597650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fri_j"/>
          <p:cNvPicPr>
            <a:picLocks noChangeAspect="1" noChangeArrowheads="1"/>
          </p:cNvPicPr>
          <p:nvPr userDrawn="1"/>
        </p:nvPicPr>
        <p:blipFill rotWithShape="1">
          <a:blip r:embed="rId8" cstate="print"/>
          <a:srcRect l="-39" r="16380" b="89825"/>
          <a:stretch/>
        </p:blipFill>
        <p:spPr bwMode="auto">
          <a:xfrm>
            <a:off x="-36513" y="-26988"/>
            <a:ext cx="9194801" cy="8413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직사각형 9"/>
          <p:cNvSpPr/>
          <p:nvPr userDrawn="1"/>
        </p:nvSpPr>
        <p:spPr>
          <a:xfrm>
            <a:off x="-36513" y="814388"/>
            <a:ext cx="9194801" cy="93662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53000"/>
                  <a:lumOff val="47000"/>
                </a:schemeClr>
              </a:gs>
              <a:gs pos="0">
                <a:schemeClr val="bg1">
                  <a:lumMod val="57000"/>
                </a:schemeClr>
              </a:gs>
              <a:gs pos="99000">
                <a:schemeClr val="bg1">
                  <a:lumMod val="37000"/>
                </a:schemeClr>
              </a:gs>
              <a:gs pos="66000">
                <a:schemeClr val="bg1">
                  <a:lumMod val="52000"/>
                  <a:lumOff val="48000"/>
                </a:schemeClr>
              </a:gs>
            </a:gsLst>
            <a:lin ang="5400000" scaled="1"/>
            <a:tileRect/>
          </a:gra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1510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-26988"/>
            <a:ext cx="9194801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419224" y="6597352"/>
            <a:ext cx="6969199" cy="246209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H-mode confinement and </a:t>
            </a:r>
            <a:r>
              <a:rPr lang="en-US" altLang="ko-KR" sz="10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ELM </a:t>
            </a:r>
            <a:r>
              <a:rPr lang="en-US" altLang="ko-KR" sz="10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 in KSTAR (</a:t>
            </a:r>
            <a:r>
              <a:rPr lang="en-US" altLang="ko-KR" sz="100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Ahn</a:t>
            </a:r>
            <a:r>
              <a:rPr lang="en-US" altLang="ko-KR" sz="10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</a:t>
            </a:r>
            <a:r>
              <a:rPr lang="en-US" altLang="ko-KR" sz="100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10/21/2013</a:t>
            </a:r>
            <a:endParaRPr lang="en-US" altLang="ko-KR" sz="10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535988" y="6567488"/>
            <a:ext cx="608012" cy="2905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400" b="1">
                <a:solidFill>
                  <a:srgbClr val="595959"/>
                </a:solidFill>
                <a:ea typeface="Gulim" pitchFamily="34" charset="-127"/>
              </a:defRPr>
            </a:lvl1pPr>
          </a:lstStyle>
          <a:p>
            <a:r>
              <a:rPr lang="en-US" altLang="ko-KR" dirty="0" smtClean="0"/>
              <a:t>2</a:t>
            </a:r>
            <a:endParaRPr lang="en-US" altLang="ko-KR" dirty="0"/>
          </a:p>
        </p:txBody>
      </p:sp>
      <p:sp>
        <p:nvSpPr>
          <p:cNvPr id="21513" name="텍스트 개체 틀 4"/>
          <p:cNvSpPr>
            <a:spLocks noGrp="1"/>
          </p:cNvSpPr>
          <p:nvPr>
            <p:ph type="body" idx="1"/>
          </p:nvPr>
        </p:nvSpPr>
        <p:spPr bwMode="auto">
          <a:xfrm>
            <a:off x="252413" y="1125538"/>
            <a:ext cx="86995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pic>
        <p:nvPicPr>
          <p:cNvPr id="11" name="Picture 10" descr="Logo_ORNL_leaf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71600" y="6525344"/>
            <a:ext cx="676115" cy="332656"/>
          </a:xfrm>
          <a:prstGeom prst="rect">
            <a:avLst/>
          </a:prstGeom>
        </p:spPr>
      </p:pic>
      <p:pic>
        <p:nvPicPr>
          <p:cNvPr id="12" name="Picture 10" descr="columbia_logo1.png"/>
          <p:cNvPicPr>
            <a:picLocks noChangeAspect="1"/>
          </p:cNvPicPr>
          <p:nvPr userDrawn="1"/>
        </p:nvPicPr>
        <p:blipFill>
          <a:blip r:embed="rId10" cstate="print"/>
          <a:srcRect l="2063" t="23766" r="1651" b="23766"/>
          <a:stretch>
            <a:fillRect/>
          </a:stretch>
        </p:blipFill>
        <p:spPr bwMode="auto">
          <a:xfrm>
            <a:off x="7308304" y="6597352"/>
            <a:ext cx="1296144" cy="24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PPL-LOGO-FNLWH-GRADIENT_300px_WEB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32176" y="6571543"/>
            <a:ext cx="776290" cy="2665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9" r:id="rId2"/>
    <p:sldLayoutId id="2147483708" r:id="rId3"/>
    <p:sldLayoutId id="2147483712" r:id="rId4"/>
    <p:sldLayoutId id="214748371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282575" indent="-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marL="282575" indent="-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2pPr>
      <a:lvl3pPr marL="282575" indent="-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3pPr>
      <a:lvl4pPr marL="282575" indent="-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4pPr>
      <a:lvl5pPr marL="282575" indent="-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9999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슬라이드 번호 개체 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2813" y="6550025"/>
            <a:ext cx="608012" cy="290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3921EA-512F-4877-AB8A-23D1874AD679}" type="slidenum">
              <a:rPr lang="ko-KR" altLang="en-US" sz="800"/>
              <a:pPr/>
              <a:t>1</a:t>
            </a:fld>
            <a:endParaRPr lang="en-US" altLang="ko-KR" sz="800"/>
          </a:p>
        </p:txBody>
      </p:sp>
      <p:pic>
        <p:nvPicPr>
          <p:cNvPr id="8194" name="Picture 3" descr="C:\Documents and Settings\s-job_00\바탕 화면\엄마\핵융합연구소PT100617\피티PNG\연구소전체소개표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s-job_00\바탕 화면\엄마\핵융합연구소PT100617\피티PNG\nfri symbol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07490"/>
            <a:ext cx="1835695" cy="2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4"/>
          <p:cNvSpPr/>
          <p:nvPr/>
        </p:nvSpPr>
        <p:spPr bwMode="auto">
          <a:xfrm>
            <a:off x="5148064" y="4860449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Century Gothic" pitchFamily="34" charset="0"/>
                <a:ea typeface="+mn-ea"/>
                <a:cs typeface="+mn-cs"/>
              </a:rPr>
              <a:t>NFRI – PPPL collaboration meeting</a:t>
            </a:r>
            <a:endParaRPr lang="en-US" altLang="ko-K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Century Gothic" pitchFamily="34" charset="0"/>
              <a:ea typeface="+mn-ea"/>
              <a:cs typeface="+mn-cs"/>
            </a:endParaRP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Century Gothic" pitchFamily="34" charset="0"/>
                <a:ea typeface="+mn-ea"/>
                <a:cs typeface="+mn-cs"/>
              </a:rPr>
              <a:t>October 21 – 22, </a:t>
            </a:r>
            <a:r>
              <a:rPr lang="en-US" altLang="ko-K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Century Gothic" pitchFamily="34" charset="0"/>
                <a:ea typeface="+mn-ea"/>
                <a:cs typeface="+mn-cs"/>
              </a:rPr>
              <a:t>2013</a:t>
            </a:r>
            <a:endParaRPr lang="ko-KR" alt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467544" y="908720"/>
            <a:ext cx="8280920" cy="1357211"/>
          </a:xfrm>
          <a:prstGeom prst="rect">
            <a:avLst/>
          </a:prstGeom>
        </p:spPr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+mn-ea"/>
              </a:rPr>
              <a:t>H-mode confinement and ELM characteristics study in </a:t>
            </a:r>
            <a:r>
              <a:rPr lang="en-US" altLang="ko-K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+mn-ea"/>
              </a:rPr>
              <a:t>KSTAR</a:t>
            </a:r>
            <a:endParaRPr lang="ko-KR" altLang="ko-KR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ea typeface="+mn-e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892" b="5232"/>
          <a:stretch>
            <a:fillRect/>
          </a:stretch>
        </p:blipFill>
        <p:spPr bwMode="auto">
          <a:xfrm>
            <a:off x="1957733" y="6348545"/>
            <a:ext cx="814067" cy="36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olumbia_logo1.png"/>
          <p:cNvPicPr>
            <a:picLocks noChangeAspect="1"/>
          </p:cNvPicPr>
          <p:nvPr/>
        </p:nvPicPr>
        <p:blipFill>
          <a:blip r:embed="rId5" cstate="print"/>
          <a:srcRect l="2063" t="23766" r="1651" b="23766"/>
          <a:stretch>
            <a:fillRect/>
          </a:stretch>
        </p:blipFill>
        <p:spPr bwMode="auto">
          <a:xfrm>
            <a:off x="3050403" y="6381328"/>
            <a:ext cx="1593605" cy="30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future walker\바탕 화면\fusma_logo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2001" y="6309320"/>
            <a:ext cx="928471" cy="3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PPL-LOGO-FNLWH-GRADIENT_300px_WE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6381328"/>
            <a:ext cx="864096" cy="29667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96" y="6381328"/>
            <a:ext cx="1483940" cy="25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제목 1"/>
          <p:cNvSpPr txBox="1">
            <a:spLocks/>
          </p:cNvSpPr>
          <p:nvPr/>
        </p:nvSpPr>
        <p:spPr bwMode="auto">
          <a:xfrm>
            <a:off x="323528" y="2060848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/>
              <a:t>J-W. </a:t>
            </a:r>
            <a:r>
              <a:rPr lang="en-US" sz="2000" dirty="0" err="1" smtClean="0"/>
              <a:t>Ahn</a:t>
            </a:r>
            <a:r>
              <a:rPr lang="en-US" sz="2000" baseline="30000" dirty="0" err="1" smtClean="0"/>
              <a:t>a</a:t>
            </a:r>
            <a:endParaRPr lang="en-US" sz="2000" baseline="30000" dirty="0" smtClean="0"/>
          </a:p>
          <a:p>
            <a:pPr algn="ctr"/>
            <a:endParaRPr lang="en-US" sz="1000" dirty="0" smtClean="0"/>
          </a:p>
          <a:p>
            <a:r>
              <a:rPr lang="en-US" sz="1400" dirty="0" smtClean="0"/>
              <a:t>H.S. </a:t>
            </a:r>
            <a:r>
              <a:rPr lang="en-US" sz="1400" dirty="0" err="1" smtClean="0"/>
              <a:t>Han</a:t>
            </a:r>
            <a:r>
              <a:rPr lang="en-US" sz="1400" baseline="30000" dirty="0" err="1" smtClean="0"/>
              <a:t>b</a:t>
            </a:r>
            <a:r>
              <a:rPr lang="en-US" sz="1400" dirty="0" smtClean="0"/>
              <a:t>, H.S. </a:t>
            </a:r>
            <a:r>
              <a:rPr lang="en-US" sz="1400" dirty="0" err="1" smtClean="0"/>
              <a:t>Kim</a:t>
            </a:r>
            <a:r>
              <a:rPr lang="en-US" sz="1400" baseline="30000" dirty="0" err="1" smtClean="0"/>
              <a:t>c</a:t>
            </a:r>
            <a:r>
              <a:rPr lang="en-US" sz="1400" dirty="0" smtClean="0"/>
              <a:t>, J.S. </a:t>
            </a:r>
            <a:r>
              <a:rPr lang="en-US" sz="1400" dirty="0" err="1" smtClean="0"/>
              <a:t>Ko</a:t>
            </a:r>
            <a:r>
              <a:rPr lang="en-US" sz="1400" baseline="30000" dirty="0" err="1" smtClean="0"/>
              <a:t>b</a:t>
            </a:r>
            <a:r>
              <a:rPr lang="en-US" sz="1400" dirty="0" smtClean="0"/>
              <a:t>, J.H</a:t>
            </a:r>
            <a:r>
              <a:rPr lang="en-US" sz="1400" dirty="0"/>
              <a:t>. </a:t>
            </a:r>
            <a:r>
              <a:rPr lang="en-US" sz="1400" dirty="0" err="1" smtClean="0"/>
              <a:t>Lee</a:t>
            </a:r>
            <a:r>
              <a:rPr lang="en-US" sz="1400" baseline="30000" dirty="0" err="1" smtClean="0"/>
              <a:t>d</a:t>
            </a:r>
            <a:r>
              <a:rPr lang="en-US" sz="1400" dirty="0" smtClean="0"/>
              <a:t>, </a:t>
            </a:r>
            <a:r>
              <a:rPr lang="en-US" sz="1400" dirty="0"/>
              <a:t>J.G. </a:t>
            </a:r>
            <a:r>
              <a:rPr lang="en-US" sz="1400" dirty="0" err="1"/>
              <a:t>Bak</a:t>
            </a:r>
            <a:r>
              <a:rPr lang="en-US" sz="1400" baseline="30000" dirty="0" err="1"/>
              <a:t>b</a:t>
            </a:r>
            <a:r>
              <a:rPr lang="en-US" sz="1400" dirty="0"/>
              <a:t>, </a:t>
            </a:r>
            <a:r>
              <a:rPr lang="en-US" sz="1400" dirty="0" smtClean="0"/>
              <a:t>C.S. </a:t>
            </a:r>
            <a:r>
              <a:rPr lang="en-US" sz="1400" dirty="0" smtClean="0"/>
              <a:t>Chang</a:t>
            </a:r>
            <a:r>
              <a:rPr lang="en-US" sz="1400" baseline="30000" dirty="0" smtClean="0"/>
              <a:t>e</a:t>
            </a:r>
            <a:r>
              <a:rPr lang="en-US" sz="1400" dirty="0" smtClean="0"/>
              <a:t>, </a:t>
            </a:r>
            <a:r>
              <a:rPr lang="en-US" sz="1400" dirty="0" smtClean="0"/>
              <a:t>D.L</a:t>
            </a:r>
            <a:r>
              <a:rPr lang="en-US" sz="1400" dirty="0"/>
              <a:t>. </a:t>
            </a:r>
            <a:r>
              <a:rPr lang="en-US" sz="1400" dirty="0" err="1"/>
              <a:t>Hillis</a:t>
            </a:r>
            <a:r>
              <a:rPr lang="en-US" sz="1400" baseline="30000" dirty="0" err="1"/>
              <a:t>a</a:t>
            </a:r>
            <a:r>
              <a:rPr lang="en-US" sz="1400" dirty="0"/>
              <a:t>, </a:t>
            </a:r>
            <a:r>
              <a:rPr lang="en-US" sz="1400" dirty="0" smtClean="0"/>
              <a:t>Y.M</a:t>
            </a:r>
            <a:r>
              <a:rPr lang="en-US" sz="1400" dirty="0"/>
              <a:t>. </a:t>
            </a:r>
            <a:r>
              <a:rPr lang="en-US" sz="1400" dirty="0" err="1"/>
              <a:t>Jeon</a:t>
            </a:r>
            <a:r>
              <a:rPr lang="en-US" sz="1400" baseline="30000" dirty="0" err="1"/>
              <a:t>b</a:t>
            </a:r>
            <a:r>
              <a:rPr lang="en-US" sz="1400" dirty="0"/>
              <a:t>, </a:t>
            </a:r>
            <a:r>
              <a:rPr lang="en-US" sz="1400" dirty="0" smtClean="0"/>
              <a:t>J.G</a:t>
            </a:r>
            <a:r>
              <a:rPr lang="en-US" sz="1400" dirty="0"/>
              <a:t>. </a:t>
            </a:r>
            <a:r>
              <a:rPr lang="en-US" sz="1400" dirty="0" err="1"/>
              <a:t>Kwak</a:t>
            </a:r>
            <a:r>
              <a:rPr lang="en-US" sz="1400" baseline="30000" dirty="0" err="1"/>
              <a:t>b</a:t>
            </a:r>
            <a:r>
              <a:rPr lang="en-US" sz="1400" dirty="0"/>
              <a:t>, </a:t>
            </a:r>
            <a:r>
              <a:rPr lang="en-US" sz="1400" dirty="0" smtClean="0"/>
              <a:t>J.H</a:t>
            </a:r>
            <a:r>
              <a:rPr lang="en-US" sz="1400" dirty="0"/>
              <a:t>. </a:t>
            </a:r>
            <a:r>
              <a:rPr lang="en-US" sz="1400" dirty="0" err="1"/>
              <a:t>Lee</a:t>
            </a:r>
            <a:r>
              <a:rPr lang="en-US" sz="1400" baseline="30000" dirty="0" err="1"/>
              <a:t>b</a:t>
            </a:r>
            <a:r>
              <a:rPr lang="en-US" sz="1400" dirty="0"/>
              <a:t>, </a:t>
            </a:r>
            <a:r>
              <a:rPr lang="en-US" sz="1400" dirty="0" smtClean="0"/>
              <a:t>Y</a:t>
            </a:r>
            <a:r>
              <a:rPr lang="en-US" sz="1400" dirty="0"/>
              <a:t>. S. </a:t>
            </a:r>
            <a:r>
              <a:rPr lang="en-US" sz="1400" dirty="0" err="1" smtClean="0"/>
              <a:t>Na</a:t>
            </a:r>
            <a:r>
              <a:rPr lang="en-US" sz="1400" baseline="30000" dirty="0" err="1" smtClean="0"/>
              <a:t>c</a:t>
            </a:r>
            <a:r>
              <a:rPr lang="en-US" sz="1400" dirty="0" smtClean="0"/>
              <a:t>, </a:t>
            </a:r>
            <a:r>
              <a:rPr lang="en-US" sz="1400" dirty="0"/>
              <a:t>Y. K. </a:t>
            </a:r>
            <a:r>
              <a:rPr lang="en-US" sz="1400" dirty="0" err="1"/>
              <a:t>Oh</a:t>
            </a:r>
            <a:r>
              <a:rPr lang="en-US" sz="1400" baseline="30000" dirty="0" err="1"/>
              <a:t>b</a:t>
            </a:r>
            <a:r>
              <a:rPr lang="en-US" sz="1400" dirty="0"/>
              <a:t>, </a:t>
            </a:r>
            <a:r>
              <a:rPr lang="en-US" sz="1400" dirty="0" smtClean="0"/>
              <a:t>H</a:t>
            </a:r>
            <a:r>
              <a:rPr lang="en-US" sz="1400" dirty="0"/>
              <a:t>. K. </a:t>
            </a:r>
            <a:r>
              <a:rPr lang="en-US" sz="1400" dirty="0" err="1" smtClean="0"/>
              <a:t>Park</a:t>
            </a:r>
            <a:r>
              <a:rPr lang="en-US" sz="1400" baseline="30000" dirty="0" err="1" smtClean="0"/>
              <a:t>d</a:t>
            </a:r>
            <a:r>
              <a:rPr lang="en-US" sz="1400" dirty="0" smtClean="0"/>
              <a:t>, </a:t>
            </a:r>
            <a:r>
              <a:rPr lang="en-US" sz="1400" dirty="0"/>
              <a:t>J.-K. </a:t>
            </a:r>
            <a:r>
              <a:rPr lang="en-US" sz="1400" dirty="0" smtClean="0"/>
              <a:t>Park</a:t>
            </a:r>
            <a:r>
              <a:rPr lang="en-US" sz="1400" baseline="30000" dirty="0" smtClean="0"/>
              <a:t>e</a:t>
            </a:r>
            <a:r>
              <a:rPr lang="en-US" sz="1400" dirty="0" smtClean="0"/>
              <a:t>, </a:t>
            </a:r>
            <a:r>
              <a:rPr lang="en-US" sz="1400" dirty="0"/>
              <a:t>Y. S. </a:t>
            </a:r>
            <a:r>
              <a:rPr lang="en-US" sz="1400" dirty="0" err="1"/>
              <a:t>Park</a:t>
            </a:r>
            <a:r>
              <a:rPr lang="en-US" sz="1400" baseline="30000" dirty="0" err="1"/>
              <a:t>f</a:t>
            </a:r>
            <a:r>
              <a:rPr lang="en-US" sz="1400" dirty="0"/>
              <a:t>, S. </a:t>
            </a:r>
            <a:r>
              <a:rPr lang="en-US" sz="1400" dirty="0" err="1"/>
              <a:t>Sabbagh</a:t>
            </a:r>
            <a:r>
              <a:rPr lang="en-US" sz="1400" baseline="30000" dirty="0" err="1"/>
              <a:t>f</a:t>
            </a:r>
            <a:r>
              <a:rPr lang="en-US" sz="1400" dirty="0"/>
              <a:t>, </a:t>
            </a:r>
            <a:r>
              <a:rPr lang="en-US" sz="1400" dirty="0" smtClean="0"/>
              <a:t>S</a:t>
            </a:r>
            <a:r>
              <a:rPr lang="en-US" sz="1400" dirty="0"/>
              <a:t>. W. </a:t>
            </a:r>
            <a:r>
              <a:rPr lang="en-US" sz="1400" dirty="0" err="1"/>
              <a:t>Yoon</a:t>
            </a:r>
            <a:r>
              <a:rPr lang="en-US" sz="1400" baseline="30000" dirty="0" err="1"/>
              <a:t>b</a:t>
            </a:r>
            <a:r>
              <a:rPr lang="en-US" sz="1400" dirty="0"/>
              <a:t>, and G. S. </a:t>
            </a:r>
            <a:r>
              <a:rPr lang="en-US" sz="1400" dirty="0" err="1" smtClean="0"/>
              <a:t>Yun</a:t>
            </a:r>
            <a:r>
              <a:rPr lang="en-US" sz="1400" baseline="30000" dirty="0" err="1" smtClean="0"/>
              <a:t>d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1" name="제목 1"/>
          <p:cNvSpPr txBox="1">
            <a:spLocks/>
          </p:cNvSpPr>
          <p:nvPr/>
        </p:nvSpPr>
        <p:spPr bwMode="auto">
          <a:xfrm>
            <a:off x="4716016" y="3429000"/>
            <a:ext cx="4427984" cy="12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i="1" baseline="30000" dirty="0" err="1" smtClean="0"/>
              <a:t>a</a:t>
            </a:r>
            <a:r>
              <a:rPr lang="en-US" sz="1200" i="1" dirty="0" err="1" smtClean="0"/>
              <a:t>Oak</a:t>
            </a:r>
            <a:r>
              <a:rPr lang="en-US" sz="1200" i="1" dirty="0" smtClean="0"/>
              <a:t> </a:t>
            </a:r>
            <a:r>
              <a:rPr lang="en-US" sz="1200" i="1" dirty="0"/>
              <a:t>Ridge National Laboratory, Oak Ridge, TN, </a:t>
            </a:r>
            <a:r>
              <a:rPr lang="en-US" sz="1200" i="1" dirty="0" smtClean="0"/>
              <a:t>USA</a:t>
            </a:r>
            <a:endParaRPr lang="en-US" sz="1200" dirty="0"/>
          </a:p>
          <a:p>
            <a:r>
              <a:rPr lang="en-US" sz="1200" i="1" baseline="30000" dirty="0" err="1"/>
              <a:t>b</a:t>
            </a:r>
            <a:r>
              <a:rPr lang="en-US" sz="1200" i="1" dirty="0" err="1"/>
              <a:t>National</a:t>
            </a:r>
            <a:r>
              <a:rPr lang="en-US" sz="1200" i="1" dirty="0"/>
              <a:t> Fusion Research Institute, </a:t>
            </a:r>
            <a:r>
              <a:rPr lang="en-US" sz="1200" i="1" dirty="0" err="1"/>
              <a:t>Daejeon</a:t>
            </a:r>
            <a:r>
              <a:rPr lang="en-US" sz="1200" i="1" dirty="0"/>
              <a:t>, </a:t>
            </a:r>
            <a:r>
              <a:rPr lang="en-US" sz="1200" i="1" dirty="0" smtClean="0"/>
              <a:t>Korea</a:t>
            </a:r>
          </a:p>
          <a:p>
            <a:r>
              <a:rPr lang="en-US" sz="1200" i="1" baseline="30000" dirty="0" err="1" smtClean="0"/>
              <a:t>c</a:t>
            </a:r>
            <a:r>
              <a:rPr lang="en-US" sz="1200" i="1" dirty="0" err="1" smtClean="0"/>
              <a:t>Seoul</a:t>
            </a:r>
            <a:r>
              <a:rPr lang="en-US" sz="1200" i="1" dirty="0" smtClean="0"/>
              <a:t> </a:t>
            </a:r>
            <a:r>
              <a:rPr lang="en-US" sz="1200" i="1" dirty="0"/>
              <a:t>National University, Seoul, </a:t>
            </a:r>
            <a:r>
              <a:rPr lang="en-US" sz="1200" i="1" dirty="0" smtClean="0"/>
              <a:t>Korea</a:t>
            </a:r>
            <a:endParaRPr lang="en-US" sz="1200" dirty="0"/>
          </a:p>
          <a:p>
            <a:r>
              <a:rPr lang="en-US" sz="1200" i="1" baseline="30000" dirty="0" err="1" smtClean="0"/>
              <a:t>d</a:t>
            </a:r>
            <a:r>
              <a:rPr lang="en-US" sz="1200" i="1" dirty="0" err="1" smtClean="0"/>
              <a:t>Pohang</a:t>
            </a:r>
            <a:r>
              <a:rPr lang="en-US" sz="1200" i="1" dirty="0" smtClean="0"/>
              <a:t> </a:t>
            </a:r>
            <a:r>
              <a:rPr lang="en-US" sz="1200" i="1" dirty="0"/>
              <a:t>University of Science and Technology, Pohang, Korea</a:t>
            </a:r>
            <a:endParaRPr lang="en-US" sz="1200" dirty="0"/>
          </a:p>
          <a:p>
            <a:r>
              <a:rPr lang="en-US" sz="1200" i="1" baseline="30000" dirty="0" err="1" smtClean="0"/>
              <a:t>e</a:t>
            </a:r>
            <a:r>
              <a:rPr lang="en-US" sz="1200" i="1" dirty="0" err="1" smtClean="0"/>
              <a:t>Princeton</a:t>
            </a:r>
            <a:r>
              <a:rPr lang="en-US" sz="1200" i="1" dirty="0" smtClean="0"/>
              <a:t> </a:t>
            </a:r>
            <a:r>
              <a:rPr lang="en-US" sz="1200" i="1" dirty="0"/>
              <a:t>Plasma Physics Laboratory, Princeton, NJ, </a:t>
            </a:r>
            <a:r>
              <a:rPr lang="en-US" sz="1200" i="1" dirty="0" smtClean="0"/>
              <a:t>USA</a:t>
            </a:r>
            <a:endParaRPr lang="en-US" sz="1200" dirty="0"/>
          </a:p>
          <a:p>
            <a:r>
              <a:rPr lang="en-US" sz="1200" i="1" baseline="30000" dirty="0" err="1" smtClean="0">
                <a:latin typeface="+mj-lt"/>
              </a:rPr>
              <a:t>f</a:t>
            </a:r>
            <a:r>
              <a:rPr lang="en-US" sz="1200" i="1" dirty="0" err="1" smtClean="0">
                <a:latin typeface="+mj-lt"/>
              </a:rPr>
              <a:t>Columbia</a:t>
            </a:r>
            <a:r>
              <a:rPr lang="en-US" sz="1200" i="1" dirty="0" smtClean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University, New York, NY, </a:t>
            </a:r>
            <a:r>
              <a:rPr lang="en-US" sz="1200" i="1" dirty="0" smtClean="0">
                <a:latin typeface="+mj-lt"/>
              </a:rPr>
              <a:t>USA</a:t>
            </a:r>
            <a:endParaRPr lang="en-US" sz="1200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94208"/>
            <a:ext cx="9143999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Magnetics data show distinctive features for each ELM type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10</a:t>
            </a:r>
            <a:endParaRPr lang="en-US" altLang="ko-KR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2400" y="1170801"/>
            <a:ext cx="8839200" cy="3248799"/>
            <a:chOff x="152400" y="1170801"/>
            <a:chExt cx="8839200" cy="3248799"/>
          </a:xfrm>
        </p:grpSpPr>
        <p:grpSp>
          <p:nvGrpSpPr>
            <p:cNvPr id="23" name="Group 22"/>
            <p:cNvGrpSpPr/>
            <p:nvPr/>
          </p:nvGrpSpPr>
          <p:grpSpPr>
            <a:xfrm>
              <a:off x="152400" y="1170801"/>
              <a:ext cx="8839200" cy="3248799"/>
              <a:chOff x="152400" y="1170801"/>
              <a:chExt cx="8839200" cy="324879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52400" y="1170801"/>
                <a:ext cx="8839200" cy="3248799"/>
                <a:chOff x="152400" y="1170801"/>
                <a:chExt cx="8839200" cy="3248799"/>
              </a:xfrm>
            </p:grpSpPr>
            <p:pic>
              <p:nvPicPr>
                <p:cNvPr id="33" name="Picture 32" descr="type_I_shot5591_toroidal_coil1_spectrogram_3p8_4p0_250kHz_contourexp4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25267" y="1447800"/>
                  <a:ext cx="2820611" cy="2084280"/>
                </a:xfrm>
                <a:prstGeom prst="rect">
                  <a:avLst/>
                </a:prstGeom>
              </p:spPr>
            </p:pic>
            <p:pic>
              <p:nvPicPr>
                <p:cNvPr id="34" name="Picture 33" descr="Da_trace_5591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52400" y="3297701"/>
                  <a:ext cx="3048000" cy="1121899"/>
                </a:xfrm>
                <a:prstGeom prst="rect">
                  <a:avLst/>
                </a:prstGeom>
              </p:spPr>
            </p:pic>
            <p:grpSp>
              <p:nvGrpSpPr>
                <p:cNvPr id="35" name="Group 34"/>
                <p:cNvGrpSpPr/>
                <p:nvPr/>
              </p:nvGrpSpPr>
              <p:grpSpPr>
                <a:xfrm>
                  <a:off x="3200400" y="1447800"/>
                  <a:ext cx="2895600" cy="2971800"/>
                  <a:chOff x="1752600" y="152399"/>
                  <a:chExt cx="5257800" cy="5410200"/>
                </a:xfrm>
              </p:grpSpPr>
              <p:pic>
                <p:nvPicPr>
                  <p:cNvPr id="40" name="Picture 39" descr="type_III_shot5768_toroidal_coil1_spectrogram_5p0_5p1_200kHz_contourexp4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909247" y="152399"/>
                    <a:ext cx="4948753" cy="3792191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 descr="Da_trace_5768.jp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752600" y="3574355"/>
                    <a:ext cx="5257800" cy="198824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096000" y="1397734"/>
                  <a:ext cx="2895600" cy="3021866"/>
                  <a:chOff x="1752600" y="228600"/>
                  <a:chExt cx="5257800" cy="5307866"/>
                </a:xfrm>
              </p:grpSpPr>
              <p:pic>
                <p:nvPicPr>
                  <p:cNvPr id="38" name="Picture 37" descr="type_Mixed_shot5752_toroidal_coil1_spectrogram_2p9_3p0_250kHz_contourexp4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903264" y="228600"/>
                    <a:ext cx="5030936" cy="3771816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 descr="Da_trace_5752.jp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752600" y="3581400"/>
                    <a:ext cx="5257800" cy="19550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1220784" y="1170801"/>
                  <a:ext cx="11894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Type-I </a:t>
                  </a:r>
                  <a:r>
                    <a:rPr lang="en-US" sz="1400" dirty="0" smtClean="0"/>
                    <a:t>ELMs</a:t>
                  </a:r>
                  <a:endParaRPr lang="en-US" sz="1400" dirty="0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1295400" y="2819400"/>
                <a:ext cx="6096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57400" y="2819400"/>
                <a:ext cx="6096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38597" y="3352800"/>
                <a:ext cx="8426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precursors</a:t>
                </a:r>
                <a:endParaRPr lang="en-US" sz="1200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1600200" y="3209645"/>
                <a:ext cx="546474" cy="2193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endCxn id="28" idx="4"/>
              </p:cNvCxnSpPr>
              <p:nvPr/>
            </p:nvCxnSpPr>
            <p:spPr>
              <a:xfrm flipV="1">
                <a:off x="1524000" y="3276600"/>
                <a:ext cx="76200" cy="15240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886200" y="1170801"/>
              <a:ext cx="1745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Intermediate </a:t>
              </a:r>
              <a:r>
                <a:rPr lang="en-US" sz="1400" dirty="0" smtClean="0"/>
                <a:t>ELMs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10400" y="1170801"/>
              <a:ext cx="1170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Mixed </a:t>
              </a:r>
              <a:r>
                <a:rPr lang="en-US" sz="1400" dirty="0" smtClean="0"/>
                <a:t>ELMs</a:t>
              </a:r>
              <a:endParaRPr lang="en-US" sz="1400" dirty="0"/>
            </a:p>
          </p:txBody>
        </p:sp>
      </p:grp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07181" y="4770437"/>
            <a:ext cx="8585299" cy="153888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ea typeface="Gulim" pitchFamily="34" charset="-127"/>
              </a:rPr>
              <a:t>Type-I ELMs: long lasting (&gt; 20 </a:t>
            </a:r>
            <a:r>
              <a:rPr lang="en-US" sz="2000" b="0" i="0" dirty="0" err="1" smtClean="0">
                <a:solidFill>
                  <a:schemeClr val="tx1"/>
                </a:solidFill>
                <a:ea typeface="Gulim" pitchFamily="34" charset="-127"/>
              </a:rPr>
              <a:t>ms</a:t>
            </a:r>
            <a:r>
              <a:rPr lang="en-US" sz="2000" b="0" i="0" dirty="0" smtClean="0">
                <a:solidFill>
                  <a:schemeClr val="tx1"/>
                </a:solidFill>
                <a:ea typeface="Gulim" pitchFamily="34" charset="-127"/>
              </a:rPr>
              <a:t>) ELM precursors, low fluctuation level for inter-ELM periods</a:t>
            </a:r>
          </a:p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sz="2000" b="0" i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sz="2000" dirty="0" smtClean="0">
                <a:ea typeface="Gulim" pitchFamily="34" charset="-127"/>
              </a:rPr>
              <a:t>No precursor for intermediate and mixed ELMs</a:t>
            </a:r>
          </a:p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sz="2000" dirty="0" smtClean="0">
              <a:ea typeface="Gulim" pitchFamily="34" charset="-127"/>
            </a:endParaRPr>
          </a:p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sz="2000" dirty="0">
                <a:ea typeface="Gulim" pitchFamily="34" charset="-127"/>
              </a:rPr>
              <a:t>B</a:t>
            </a:r>
            <a:r>
              <a:rPr lang="en-US" sz="2000" dirty="0" smtClean="0">
                <a:ea typeface="Gulim" pitchFamily="34" charset="-127"/>
              </a:rPr>
              <a:t>roadband fluctuations for inter-ELM periods for intermediate ELMs</a:t>
            </a:r>
          </a:p>
        </p:txBody>
      </p:sp>
    </p:spTree>
    <p:extLst>
      <p:ext uri="{BB962C8B-B14F-4D97-AF65-F5344CB8AC3E}">
        <p14:creationId xmlns:p14="http://schemas.microsoft.com/office/powerpoint/2010/main" val="41934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94208"/>
            <a:ext cx="9143999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ECEI data provides mode number of ELMs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11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319191" y="1057274"/>
            <a:ext cx="8285257" cy="5050255"/>
            <a:chOff x="319191" y="1057274"/>
            <a:chExt cx="8285257" cy="50502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91" y="1057274"/>
              <a:ext cx="8285257" cy="505025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355662" y="5674171"/>
              <a:ext cx="2487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04248" y="587727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J.H. Lee (</a:t>
            </a:r>
            <a:r>
              <a:rPr lang="en-US" dirty="0" err="1" smtClean="0">
                <a:solidFill>
                  <a:srgbClr val="990000"/>
                </a:solidFill>
              </a:rPr>
              <a:t>Postech</a:t>
            </a:r>
            <a:r>
              <a:rPr lang="en-US" dirty="0" smtClean="0">
                <a:solidFill>
                  <a:srgbClr val="990000"/>
                </a:solidFill>
              </a:rPr>
              <a:t>)</a:t>
            </a:r>
            <a:endParaRPr lang="en-US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D:\Project\2012년\신진연구자연구현황발표회\신진연구자 연구역량 발표2\j-alph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991361"/>
            <a:ext cx="3240360" cy="28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D:\Project\2012년\신진연구자연구현황발표회\신진연구자 연구역량 발표2\eigenf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959462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223120" y="13407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from n=5 to n=30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92280" y="1340768"/>
            <a:ext cx="19423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Most unstable mode identified at n~5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More detailed and accurate profile measurement is necessary for stability analysis</a:t>
            </a:r>
            <a:endParaRPr lang="ko-KR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324544" y="908720"/>
            <a:ext cx="5645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b="1" dirty="0" smtClean="0">
                <a:solidFill>
                  <a:prstClr val="black"/>
                </a:solidFill>
                <a:latin typeface="Arial Black" pitchFamily="34" charset="0"/>
                <a:ea typeface="굴림" pitchFamily="50" charset="-127"/>
              </a:rPr>
              <a:t>1. </a:t>
            </a:r>
            <a:r>
              <a:rPr lang="en-GB" altLang="ko-KR" b="1" dirty="0" smtClean="0">
                <a:solidFill>
                  <a:prstClr val="black"/>
                </a:solidFill>
                <a:latin typeface="Arial Black" pitchFamily="34" charset="0"/>
                <a:ea typeface="굴림" pitchFamily="50" charset="-127"/>
              </a:rPr>
              <a:t>#5747@3.7s , ELITE results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9564"/>
            <a:ext cx="3330272" cy="29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자유형 12"/>
          <p:cNvSpPr/>
          <p:nvPr/>
        </p:nvSpPr>
        <p:spPr>
          <a:xfrm>
            <a:off x="1907704" y="4685035"/>
            <a:ext cx="504056" cy="432048"/>
          </a:xfrm>
          <a:custGeom>
            <a:avLst/>
            <a:gdLst>
              <a:gd name="connsiteX0" fmla="*/ 174661 w 1253448"/>
              <a:gd name="connsiteY0" fmla="*/ 20548 h 1027416"/>
              <a:gd name="connsiteX1" fmla="*/ 0 w 1253448"/>
              <a:gd name="connsiteY1" fmla="*/ 1017142 h 1027416"/>
              <a:gd name="connsiteX2" fmla="*/ 1089061 w 1253448"/>
              <a:gd name="connsiteY2" fmla="*/ 1027416 h 1027416"/>
              <a:gd name="connsiteX3" fmla="*/ 1253448 w 1253448"/>
              <a:gd name="connsiteY3" fmla="*/ 0 h 1027416"/>
              <a:gd name="connsiteX4" fmla="*/ 174661 w 1253448"/>
              <a:gd name="connsiteY4" fmla="*/ 20548 h 10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448" h="1027416">
                <a:moveTo>
                  <a:pt x="174661" y="20548"/>
                </a:moveTo>
                <a:lnTo>
                  <a:pt x="0" y="1017142"/>
                </a:lnTo>
                <a:lnTo>
                  <a:pt x="1089061" y="1027416"/>
                </a:lnTo>
                <a:lnTo>
                  <a:pt x="1253448" y="0"/>
                </a:lnTo>
                <a:lnTo>
                  <a:pt x="174661" y="20548"/>
                </a:lnTo>
                <a:close/>
              </a:path>
            </a:pathLst>
          </a:custGeom>
          <a:solidFill>
            <a:srgbClr val="4F81BD">
              <a:alpha val="21961"/>
            </a:srgb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78407"/>
            <a:ext cx="323838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-324544" y="3799673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b="1" dirty="0">
                <a:solidFill>
                  <a:prstClr val="black"/>
                </a:solidFill>
                <a:latin typeface="Arial Black" pitchFamily="34" charset="0"/>
                <a:ea typeface="굴림" pitchFamily="50" charset="-127"/>
              </a:rPr>
              <a:t>2</a:t>
            </a:r>
            <a:r>
              <a:rPr lang="en-US" altLang="ko-KR" b="1" dirty="0" smtClean="0">
                <a:solidFill>
                  <a:prstClr val="black"/>
                </a:solidFill>
                <a:latin typeface="Arial Black" pitchFamily="34" charset="0"/>
                <a:ea typeface="굴림" pitchFamily="50" charset="-127"/>
              </a:rPr>
              <a:t>. </a:t>
            </a:r>
            <a:r>
              <a:rPr lang="en-GB" altLang="ko-KR" b="1" dirty="0" smtClean="0">
                <a:solidFill>
                  <a:prstClr val="black"/>
                </a:solidFill>
                <a:latin typeface="Arial Black" pitchFamily="34" charset="0"/>
                <a:ea typeface="굴림" pitchFamily="50" charset="-127"/>
              </a:rPr>
              <a:t>#7257@4.5s , MISHKA(n&lt;5) &amp;ELITE results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716016" y="4221088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(n=4)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-27384"/>
            <a:ext cx="9143999" cy="836712"/>
          </a:xfrm>
          <a:prstGeom prst="rect">
            <a:avLst/>
          </a:prstGeom>
        </p:spPr>
        <p:txBody>
          <a:bodyPr/>
          <a:lstStyle>
            <a:lvl1pPr marL="282575" indent="-2825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marL="282575" indent="-2825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marL="282575" indent="-2825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marL="282575" indent="-2825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marL="282575" indent="-2825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indent="0" algn="ctr" eaLnBrk="1" hangingPunct="1"/>
            <a:r>
              <a:rPr lang="en-US" altLang="ko-KR" kern="0" dirty="0" smtClean="0">
                <a:latin typeface="Helvetica" pitchFamily="34" charset="0"/>
              </a:rPr>
              <a:t>Preliminary stability analysis identifies most unstable mode at n~5 for type-I ELMs</a:t>
            </a:r>
            <a:endParaRPr lang="ko-KR" altLang="en-US" kern="0" dirty="0" smtClean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7199" y="572396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H.S. Han (NFRI)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7" name="슬라이드 번호 개체 틀 5"/>
          <p:cNvSpPr txBox="1">
            <a:spLocks/>
          </p:cNvSpPr>
          <p:nvPr/>
        </p:nvSpPr>
        <p:spPr>
          <a:xfrm>
            <a:off x="8532813" y="6550025"/>
            <a:ext cx="608012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595959"/>
                </a:solidFill>
                <a:latin typeface="Arial" pitchFamily="34" charset="0"/>
                <a:ea typeface="Gulim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449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94208"/>
            <a:ext cx="9143999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Outline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648072" y="1628800"/>
            <a:ext cx="8388424" cy="4176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ＭＳ Ｐゴシック" charset="-128"/>
              </a:rPr>
              <a:t>L-H power threshold and </a:t>
            </a: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H-mode confinement study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400" kern="0" dirty="0">
              <a:solidFill>
                <a:schemeClr val="bg2">
                  <a:lumMod val="60000"/>
                  <a:lumOff val="40000"/>
                </a:schemeClr>
              </a:solidFill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Characterization of various types of ELMs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ELM categorization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Magnetics and ECEI data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Preliminary stability analysis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endParaRPr lang="en-US" altLang="ko-KR" sz="2400" kern="0" dirty="0"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Study of Small ELM regime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400" kern="0" dirty="0"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Summary</a:t>
            </a:r>
            <a:endParaRPr lang="en-US" altLang="ko-KR" sz="2400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Helvetica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latin typeface="Helvetica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ko-KR" altLang="en-US" sz="2000" dirty="0" smtClean="0">
              <a:ea typeface="Gulim" pitchFamily="34" charset="-127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380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ime_trace_7075_0_12s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196751"/>
            <a:ext cx="5062106" cy="5184577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354013" y="94208"/>
            <a:ext cx="8435975" cy="598488"/>
          </a:xfrm>
        </p:spPr>
        <p:txBody>
          <a:bodyPr/>
          <a:lstStyle/>
          <a:p>
            <a:pPr indent="0" algn="ctr" eaLnBrk="1" hangingPunct="1"/>
            <a:r>
              <a:rPr lang="en-US" dirty="0" smtClean="0"/>
              <a:t>Access to the small ELM regime occurred in a significantly </a:t>
            </a:r>
            <a:r>
              <a:rPr lang="en-US" dirty="0" smtClean="0"/>
              <a:t>wide </a:t>
            </a:r>
            <a:r>
              <a:rPr lang="en-US" dirty="0" smtClean="0"/>
              <a:t>operation </a:t>
            </a:r>
            <a:r>
              <a:rPr lang="en-US" dirty="0" smtClean="0"/>
              <a:t>window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5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14</a:t>
            </a:r>
            <a:endParaRPr lang="en-US" altLang="ko-KR" dirty="0"/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2468880" y="1268760"/>
            <a:ext cx="0" cy="46085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2825496" y="1268760"/>
            <a:ext cx="0" cy="4608513"/>
          </a:xfrm>
          <a:prstGeom prst="lin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182112" y="1271016"/>
            <a:ext cx="0" cy="4608513"/>
          </a:xfrm>
          <a:prstGeom prst="line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1619672" y="1268760"/>
            <a:ext cx="0" cy="4608512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619672" y="5733256"/>
            <a:ext cx="444304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200794" y="980728"/>
            <a:ext cx="850926" cy="362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smtClean="0">
                <a:solidFill>
                  <a:srgbClr val="0000FF"/>
                </a:solidFill>
              </a:rPr>
              <a:t>H-mode</a:t>
            </a:r>
            <a:endParaRPr lang="en-US" sz="1200" i="0">
              <a:solidFill>
                <a:srgbClr val="0000FF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 flipV="1">
            <a:off x="3203848" y="2780928"/>
            <a:ext cx="1872208" cy="360040"/>
          </a:xfrm>
          <a:prstGeom prst="straightConnector1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2843808" y="3573016"/>
            <a:ext cx="2232248" cy="272008"/>
          </a:xfrm>
          <a:prstGeom prst="straightConnector1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2483768" y="3933056"/>
            <a:ext cx="2592288" cy="15841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11960" y="18448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7075</a:t>
            </a:r>
            <a:endParaRPr lang="en-US" sz="1400"/>
          </a:p>
        </p:txBody>
      </p:sp>
      <p:grpSp>
        <p:nvGrpSpPr>
          <p:cNvPr id="53" name="Group 52"/>
          <p:cNvGrpSpPr/>
          <p:nvPr/>
        </p:nvGrpSpPr>
        <p:grpSpPr>
          <a:xfrm>
            <a:off x="4997901" y="1346448"/>
            <a:ext cx="3925883" cy="4674840"/>
            <a:chOff x="4997901" y="1346448"/>
            <a:chExt cx="3925883" cy="4674840"/>
          </a:xfrm>
        </p:grpSpPr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508104" y="1346448"/>
              <a:ext cx="3415680" cy="467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kern="0" dirty="0" smtClean="0">
                  <a:latin typeface="+mn-lt"/>
                  <a:ea typeface="MS PGothic" pitchFamily="34" charset="-128"/>
                  <a:cs typeface="ＭＳ Ｐゴシック" charset="-128"/>
                </a:rPr>
                <a:t>S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mall ELMs occurred at KSTAR in 2011 and 2012 with,</a:t>
              </a:r>
            </a:p>
            <a:p>
              <a:pPr marL="741363" marR="0" lvl="1" indent="-28416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0000"/>
                </a:buClr>
                <a:buSzTx/>
                <a:buFontTx/>
                <a:buChar char="–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n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e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/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n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 &lt; 0.4 </a:t>
              </a:r>
            </a:p>
            <a:p>
              <a:pPr marL="741363" marR="0" lvl="1" indent="-28416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0000"/>
                </a:buClr>
                <a:buSzTx/>
                <a:buFontTx/>
                <a:buChar char="–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DN, USN, LSN (|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drsep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| ≤ 2cm) </a:t>
              </a:r>
            </a:p>
            <a:p>
              <a:pPr marL="741363" marR="0" lvl="1" indent="-28416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0000"/>
                </a:buClr>
                <a:buSzTx/>
                <a:buFontTx/>
                <a:buChar char="–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Bean configuration (weak concave on the inner side, limited plasma)</a:t>
              </a:r>
            </a:p>
            <a:p>
              <a:pPr marL="741363" marR="0" lvl="1" indent="-28416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0000"/>
                </a:buClr>
                <a:buSzTx/>
                <a:buFontTx/>
                <a:buChar char="–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Up to ~10 s of small ELM phase in 2012: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I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p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=0.6MA,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B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=2T, P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NBI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rPr>
                <a:t>=2.5MW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0000"/>
                </a:buClr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6336792" y="2420888"/>
              <a:ext cx="144016" cy="0"/>
            </a:xfrm>
            <a:prstGeom prst="line">
              <a:avLst/>
            </a:prstGeom>
            <a:noFill/>
            <a:ln w="254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997901" y="2996952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0066FF"/>
                  </a:solidFill>
                </a:rPr>
                <a:t>LSN</a:t>
              </a:r>
              <a:endParaRPr lang="en-US" sz="1600">
                <a:solidFill>
                  <a:srgbClr val="0066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04048" y="3378478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FF3399"/>
                  </a:solidFill>
                </a:rPr>
                <a:t>DN</a:t>
              </a:r>
              <a:endParaRPr lang="en-US" sz="1600">
                <a:solidFill>
                  <a:srgbClr val="FF339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04048" y="3738518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USN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1375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6712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cs typeface="Arial" pitchFamily="34" charset="0"/>
              </a:rPr>
              <a:t>A sustained small ELM regime was successfully produced by controlling plasma </a:t>
            </a:r>
            <a:r>
              <a:rPr lang="en-US" altLang="ko-KR" dirty="0" smtClean="0">
                <a:cs typeface="Arial" pitchFamily="34" charset="0"/>
              </a:rPr>
              <a:t>shape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8532813" y="6550025"/>
            <a:ext cx="608012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srgbClr val="595959"/>
                </a:solidFill>
                <a:ea typeface="Gulim" pitchFamily="34" charset="-127"/>
              </a:rPr>
              <a:t>15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80112" y="1196752"/>
            <a:ext cx="32403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Strong LSN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  <a:sym typeface="Wingdings" pitchFamily="2" charset="2"/>
              </a:rPr>
              <a:t> weaker LSN with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|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drsep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| = 3-4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  <a:sym typeface="Wingdings" pitchFamily="2" charset="2"/>
              </a:rPr>
              <a:t> 1-2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cm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 induced small ELMs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r>
              <a:rPr lang="en-US" sz="2000" kern="0" baseline="0" dirty="0" smtClean="0">
                <a:latin typeface="+mn-lt"/>
                <a:ea typeface="MS PGothic" pitchFamily="34" charset="-128"/>
                <a:cs typeface="ＭＳ Ｐゴシック" charset="-128"/>
              </a:rPr>
              <a:t>Upper</a:t>
            </a:r>
            <a:r>
              <a:rPr lang="en-US" sz="2000" kern="0" dirty="0" smtClean="0">
                <a:latin typeface="+mn-lt"/>
                <a:ea typeface="MS PGothic" pitchFamily="34" charset="-128"/>
                <a:cs typeface="ＭＳ Ｐゴシック" charset="-128"/>
              </a:rPr>
              <a:t> </a:t>
            </a:r>
            <a:r>
              <a:rPr lang="en-US" sz="2000" kern="0" dirty="0" err="1" smtClean="0">
                <a:latin typeface="+mn-lt"/>
                <a:ea typeface="MS PGothic" pitchFamily="34" charset="-128"/>
                <a:cs typeface="ＭＳ Ｐゴシック" charset="-128"/>
              </a:rPr>
              <a:t>triangularity</a:t>
            </a:r>
            <a:r>
              <a:rPr lang="en-US" sz="2000" kern="0" dirty="0" smtClean="0">
                <a:latin typeface="+mn-lt"/>
                <a:ea typeface="MS PGothic" pitchFamily="34" charset="-128"/>
                <a:cs typeface="ＭＳ Ｐゴシック" charset="-128"/>
              </a:rPr>
              <a:t> </a:t>
            </a:r>
            <a:r>
              <a:rPr lang="en-US" sz="2000" kern="0" dirty="0" smtClean="0">
                <a:latin typeface="+mn-lt"/>
                <a:ea typeface="MS PGothic" pitchFamily="34" charset="-128"/>
                <a:cs typeface="ＭＳ Ｐゴシック" charset="-128"/>
              </a:rPr>
              <a:t>was also raised to create small </a:t>
            </a:r>
            <a:r>
              <a:rPr lang="en-US" sz="2000" kern="0" dirty="0" smtClean="0">
                <a:latin typeface="+mn-lt"/>
                <a:ea typeface="MS PGothic" pitchFamily="34" charset="-128"/>
                <a:cs typeface="ＭＳ Ｐゴシック" charset="-128"/>
              </a:rPr>
              <a:t>ELM </a:t>
            </a:r>
            <a:r>
              <a:rPr lang="en-US" sz="2000" kern="0" dirty="0" smtClean="0">
                <a:latin typeface="+mn-lt"/>
                <a:ea typeface="MS PGothic" pitchFamily="34" charset="-128"/>
                <a:cs typeface="ＭＳ Ｐゴシック" charset="-128"/>
              </a:rPr>
              <a:t>regime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 </a:t>
            </a:r>
            <a:r>
              <a:rPr lang="en-US" sz="2000" kern="0" dirty="0" smtClean="0">
                <a:ea typeface="MS PGothic" pitchFamily="34" charset="-128"/>
              </a:rPr>
              <a:t>(</a:t>
            </a:r>
            <a:r>
              <a:rPr lang="en-US" sz="2000" kern="0" dirty="0" err="1" smtClean="0"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000" kern="0" baseline="-25000" dirty="0" err="1" smtClean="0">
                <a:ea typeface="MS PGothic" pitchFamily="34" charset="-128"/>
              </a:rPr>
              <a:t>top</a:t>
            </a:r>
            <a:r>
              <a:rPr lang="en-US" sz="2000" kern="0" dirty="0" smtClean="0">
                <a:ea typeface="MS PGothic" pitchFamily="34" charset="-128"/>
              </a:rPr>
              <a:t>=0.3 </a:t>
            </a:r>
            <a:r>
              <a:rPr lang="en-US" sz="2000" kern="0" dirty="0" smtClean="0">
                <a:ea typeface="MS PGothic" pitchFamily="34" charset="-128"/>
                <a:sym typeface="Wingdings" pitchFamily="2" charset="2"/>
              </a:rPr>
              <a:t> 0.45)</a:t>
            </a:r>
            <a:r>
              <a:rPr lang="en-US" sz="2000" kern="0" dirty="0" smtClean="0">
                <a:ea typeface="MS PGothic" pitchFamily="34" charset="-128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tabLst/>
              <a:defRPr/>
            </a:pPr>
            <a:endParaRPr lang="en-US" sz="800" kern="0" noProof="0" dirty="0" smtClean="0"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MS PGothic" pitchFamily="34" charset="-128"/>
                <a:cs typeface="ＭＳ Ｐゴシック" charset="-128"/>
              </a:rPr>
              <a:t>Plasma stored energy increased during the small ELM </a:t>
            </a:r>
            <a:r>
              <a:rPr lang="en-US" sz="2000" kern="0" dirty="0" smtClean="0">
                <a:ea typeface="MS PGothic" pitchFamily="34" charset="-128"/>
                <a:cs typeface="ＭＳ Ｐゴシック" charset="-128"/>
              </a:rPr>
              <a:t>period</a:t>
            </a:r>
            <a:endParaRPr lang="en-US" sz="800" kern="0" dirty="0">
              <a:ea typeface="MS PGothic" pitchFamily="34" charset="-128"/>
              <a:cs typeface="ＭＳ Ｐゴシック" charset="-128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endParaRPr lang="en-US" sz="800" kern="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accent2"/>
                </a:solidFill>
                <a:ea typeface="MS PGothic" pitchFamily="34" charset="-128"/>
              </a:rPr>
              <a:t>Edge </a:t>
            </a:r>
            <a:r>
              <a:rPr lang="en-US" sz="2000" kern="0" dirty="0" err="1">
                <a:solidFill>
                  <a:schemeClr val="accent2"/>
                </a:solidFill>
                <a:ea typeface="MS PGothic" pitchFamily="34" charset="-128"/>
              </a:rPr>
              <a:t>T</a:t>
            </a:r>
            <a:r>
              <a:rPr lang="en-US" sz="2000" kern="0" baseline="-25000" dirty="0" err="1">
                <a:solidFill>
                  <a:schemeClr val="accent2"/>
                </a:solidFill>
                <a:ea typeface="MS PGothic" pitchFamily="34" charset="-128"/>
              </a:rPr>
              <a:t>e</a:t>
            </a:r>
            <a:r>
              <a:rPr lang="en-US" sz="2000" kern="0" dirty="0">
                <a:solidFill>
                  <a:schemeClr val="accent2"/>
                </a:solidFill>
                <a:ea typeface="MS PGothic" pitchFamily="34" charset="-128"/>
              </a:rPr>
              <a:t> also goes up while core </a:t>
            </a:r>
            <a:r>
              <a:rPr lang="en-US" sz="2000" kern="0" dirty="0" err="1">
                <a:solidFill>
                  <a:schemeClr val="accent2"/>
                </a:solidFill>
                <a:ea typeface="MS PGothic" pitchFamily="34" charset="-128"/>
              </a:rPr>
              <a:t>T</a:t>
            </a:r>
            <a:r>
              <a:rPr lang="en-US" sz="2000" kern="0" baseline="-25000" dirty="0" err="1">
                <a:solidFill>
                  <a:schemeClr val="accent2"/>
                </a:solidFill>
                <a:ea typeface="MS PGothic" pitchFamily="34" charset="-128"/>
              </a:rPr>
              <a:t>e</a:t>
            </a:r>
            <a:r>
              <a:rPr lang="en-US" sz="2000" kern="0" dirty="0">
                <a:solidFill>
                  <a:schemeClr val="accent2"/>
                </a:solidFill>
                <a:ea typeface="MS PGothic" pitchFamily="34" charset="-128"/>
              </a:rPr>
              <a:t> remains constant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endParaRPr lang="en-US" sz="2000" kern="0" dirty="0" smtClean="0">
              <a:ea typeface="MS PGothic" pitchFamily="34" charset="-128"/>
              <a:cs typeface="ＭＳ Ｐゴシック" charset="-128"/>
            </a:endParaRPr>
          </a:p>
        </p:txBody>
      </p:sp>
      <p:pic>
        <p:nvPicPr>
          <p:cNvPr id="16" name="Picture 15" descr="time_trace_815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" y="1196752"/>
            <a:ext cx="5048289" cy="51979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1619672" y="1268760"/>
            <a:ext cx="3168352" cy="4631344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148478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8155</a:t>
            </a: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1891458" y="930206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990000"/>
                </a:solidFill>
              </a:rPr>
              <a:t>Sustained small ELM period</a:t>
            </a:r>
            <a:endParaRPr lang="en-US" sz="1600">
              <a:solidFill>
                <a:srgbClr val="99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619672" y="1124744"/>
            <a:ext cx="274320" cy="1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513704" y="1124743"/>
            <a:ext cx="274320" cy="1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75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16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3296736" y="1244985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Small ELM, t = 8 sec</a:t>
            </a:r>
          </a:p>
          <a:p>
            <a:r>
              <a:rPr lang="en-US" smtClean="0">
                <a:solidFill>
                  <a:srgbClr val="0000FF"/>
                </a:solidFill>
              </a:rPr>
              <a:t>(sustained)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316993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Large ELM, t = 9 sec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0" y="-27384"/>
            <a:ext cx="914399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marL="2825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Similar or decreased mode number for small ELMs compared</a:t>
            </a:r>
            <a:r>
              <a:rPr kumimoji="0" lang="en-US" altLang="ko-K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2800" b="1" kern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to type-I from ECEI data</a:t>
            </a:r>
            <a:endParaRPr kumimoji="0" lang="ko-KR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3" name="Picture 12" descr="ECEI_8155_4p3sec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93057"/>
            <a:ext cx="2599954" cy="3408151"/>
          </a:xfrm>
          <a:prstGeom prst="rect">
            <a:avLst/>
          </a:prstGeom>
        </p:spPr>
      </p:pic>
      <p:pic>
        <p:nvPicPr>
          <p:cNvPr id="14" name="Picture 13" descr="ECEI_8155_8p0se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40446"/>
            <a:ext cx="2608066" cy="3436987"/>
          </a:xfrm>
          <a:prstGeom prst="rect">
            <a:avLst/>
          </a:prstGeom>
        </p:spPr>
      </p:pic>
      <p:pic>
        <p:nvPicPr>
          <p:cNvPr id="15" name="Picture 14" descr="ECEI_8155_9p0sec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7270" y="1899181"/>
            <a:ext cx="2575170" cy="33782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1244985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Small ELM, t = 4.3 sec</a:t>
            </a:r>
          </a:p>
          <a:p>
            <a:r>
              <a:rPr lang="en-US" smtClean="0">
                <a:solidFill>
                  <a:srgbClr val="0000FF"/>
                </a:solidFill>
              </a:rPr>
              <a:t>(transient)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1520" y="5373216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ea typeface="MS PGothic" pitchFamily="34" charset="-128"/>
                <a:cs typeface="ＭＳ Ｐゴシック" charset="-128"/>
              </a:rPr>
              <a:t>Small ELMs </a:t>
            </a:r>
            <a:r>
              <a:rPr lang="en-US" kern="0" dirty="0" smtClean="0">
                <a:ea typeface="MS PGothic" pitchFamily="34" charset="-128"/>
                <a:cs typeface="ＭＳ Ｐゴシック" charset="-128"/>
              </a:rPr>
              <a:t>have similar or </a:t>
            </a:r>
            <a:r>
              <a:rPr lang="en-US" kern="0" dirty="0" smtClean="0">
                <a:ea typeface="MS PGothic" pitchFamily="34" charset="-128"/>
                <a:cs typeface="ＭＳ Ｐゴシック" charset="-128"/>
              </a:rPr>
              <a:t>lower mode number than large ELMs </a:t>
            </a:r>
            <a:r>
              <a:rPr lang="en-US" kern="0" dirty="0" smtClean="0">
                <a:ea typeface="MS PGothic" pitchFamily="34" charset="-128"/>
                <a:cs typeface="ＭＳ Ｐゴシック" charset="-128"/>
                <a:sym typeface="Wingdings" pitchFamily="2" charset="2"/>
              </a:rPr>
              <a:t> Contrary to type-II ELMs (increased mode number</a:t>
            </a:r>
            <a:r>
              <a:rPr lang="en-US" kern="0" dirty="0" smtClean="0">
                <a:ea typeface="MS PGothic" pitchFamily="34" charset="-128"/>
                <a:cs typeface="ＭＳ Ｐゴシック" charset="-128"/>
                <a:sym typeface="Wingdings" pitchFamily="2" charset="2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endParaRPr lang="en-US" sz="500" kern="0" dirty="0" smtClean="0">
              <a:ea typeface="MS PGothic" pitchFamily="34" charset="-128"/>
              <a:cs typeface="ＭＳ Ｐゴシック" charset="-128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FF0000"/>
                </a:solidFill>
                <a:ea typeface="MS PGothic" pitchFamily="34" charset="-128"/>
                <a:cs typeface="ＭＳ Ｐゴシック" charset="-128"/>
                <a:sym typeface="Wingdings" pitchFamily="2" charset="2"/>
              </a:rPr>
              <a:t>Higher edge </a:t>
            </a:r>
            <a:r>
              <a:rPr lang="en-US" kern="0" dirty="0" err="1" smtClean="0">
                <a:solidFill>
                  <a:srgbClr val="FF0000"/>
                </a:solidFill>
                <a:ea typeface="MS PGothic" pitchFamily="34" charset="-128"/>
                <a:cs typeface="ＭＳ Ｐゴシック" charset="-128"/>
                <a:sym typeface="Wingdings" pitchFamily="2" charset="2"/>
              </a:rPr>
              <a:t>T</a:t>
            </a:r>
            <a:r>
              <a:rPr lang="en-US" kern="0" baseline="-25000" dirty="0" err="1" smtClean="0">
                <a:solidFill>
                  <a:srgbClr val="FF0000"/>
                </a:solidFill>
                <a:ea typeface="MS PGothic" pitchFamily="34" charset="-128"/>
                <a:cs typeface="ＭＳ Ｐゴシック" charset="-128"/>
                <a:sym typeface="Wingdings" pitchFamily="2" charset="2"/>
              </a:rPr>
              <a:t>e</a:t>
            </a:r>
            <a:r>
              <a:rPr lang="en-US" kern="0" dirty="0" smtClean="0">
                <a:solidFill>
                  <a:srgbClr val="FF0000"/>
                </a:solidFill>
                <a:ea typeface="MS PGothic" pitchFamily="34" charset="-128"/>
                <a:cs typeface="ＭＳ Ｐゴシック" charset="-128"/>
                <a:sym typeface="Wingdings" pitchFamily="2" charset="2"/>
              </a:rPr>
              <a:t> and lower n-number  Small ELMs may be on the peeling side</a:t>
            </a:r>
            <a:endParaRPr lang="en-US" kern="0" dirty="0" smtClean="0">
              <a:solidFill>
                <a:srgbClr val="FF0000"/>
              </a:solidFill>
              <a:ea typeface="MS PGothic" pitchFamily="34" charset="-128"/>
              <a:cs typeface="ＭＳ Ｐゴシック" charset="-128"/>
              <a:sym typeface="Wingdings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4368" y="2613137"/>
            <a:ext cx="12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00"/>
                </a:solidFill>
              </a:rPr>
              <a:t>ECEI data from J.H. Lee (</a:t>
            </a:r>
            <a:r>
              <a:rPr lang="en-US" sz="1400" dirty="0" err="1" smtClean="0">
                <a:solidFill>
                  <a:srgbClr val="990000"/>
                </a:solidFill>
              </a:rPr>
              <a:t>Postech</a:t>
            </a:r>
            <a:r>
              <a:rPr lang="en-US" sz="1400" dirty="0" smtClean="0">
                <a:solidFill>
                  <a:srgbClr val="990000"/>
                </a:solidFill>
              </a:rPr>
              <a:t>)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en-US" altLang="ko-KR" dirty="0" smtClean="0"/>
              <a:t>17</a:t>
            </a:r>
            <a:endParaRPr lang="en-US" altLang="ko-KR" sz="1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36513" y="-26988"/>
            <a:ext cx="9194801" cy="841376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323528" y="1052736"/>
                <a:ext cx="8640960" cy="5472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P</a:t>
                </a:r>
                <a:r>
                  <a:rPr kumimoji="0" lang="en-US" sz="2000" b="0" i="0" u="none" strike="noStrike" kern="0" cap="none" spc="0" normalizeH="0" baseline="-25000" noProof="0" dirty="0" err="1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thr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 roll-over</a:t>
                </a:r>
                <a:r>
                  <a:rPr kumimoji="0" lang="en-US" sz="2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 in low density regime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&lt; 2x10</a:t>
                </a:r>
                <a:r>
                  <a:rPr kumimoji="0" lang="en-US" sz="2000" b="0" i="0" u="none" strike="noStrike" kern="0" cap="none" spc="0" normalizeH="0" baseline="3000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19</a:t>
                </a:r>
                <a:r>
                  <a:rPr kumimoji="0" lang="en-US" sz="2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m</a:t>
                </a:r>
                <a:r>
                  <a:rPr kumimoji="0" lang="en-US" sz="2000" b="0" i="0" u="none" strike="noStrike" kern="0" cap="none" spc="0" normalizeH="0" baseline="3000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-3</a:t>
                </a:r>
                <a:r>
                  <a:rPr kumimoji="0" lang="en-US" sz="2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)</a:t>
                </a: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endParaRPr kumimoji="0" lang="en-US" sz="5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endParaRP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r>
                  <a:rPr lang="en-US" altLang="ko-KR" sz="2000" dirty="0">
                    <a:latin typeface="Helvetica" pitchFamily="34" charset="0"/>
                  </a:rPr>
                  <a:t>Dependence on </a:t>
                </a:r>
                <a:r>
                  <a:rPr lang="en-US" altLang="ko-KR" sz="2000" dirty="0" err="1">
                    <a:latin typeface="Helvetica" pitchFamily="34" charset="0"/>
                  </a:rPr>
                  <a:t>I</a:t>
                </a:r>
                <a:r>
                  <a:rPr lang="en-US" altLang="ko-KR" sz="2000" baseline="-25000" dirty="0" err="1">
                    <a:latin typeface="Helvetica" pitchFamily="34" charset="0"/>
                  </a:rPr>
                  <a:t>p</a:t>
                </a:r>
                <a:r>
                  <a:rPr lang="en-US" altLang="ko-KR" sz="2000" dirty="0">
                    <a:latin typeface="Helvetica" pitchFamily="34" charset="0"/>
                  </a:rPr>
                  <a:t> and power agrees </a:t>
                </a:r>
                <a:r>
                  <a:rPr lang="en-US" altLang="ko-KR" sz="2000" dirty="0" smtClean="0">
                    <a:latin typeface="Helvetica" pitchFamily="34" charset="0"/>
                  </a:rPr>
                  <a:t>with </a:t>
                </a:r>
                <a:r>
                  <a:rPr lang="en-US" altLang="ko-KR" sz="2000" dirty="0">
                    <a:latin typeface="Helvetica" pitchFamily="34" charset="0"/>
                  </a:rPr>
                  <a:t>multi-machine </a:t>
                </a:r>
                <a:r>
                  <a:rPr lang="en-US" altLang="ko-KR" sz="2000" dirty="0" smtClean="0">
                    <a:latin typeface="Helvetica" pitchFamily="34" charset="0"/>
                  </a:rPr>
                  <a:t>scaling, </a:t>
                </a:r>
                <a:r>
                  <a:rPr lang="en-US" altLang="ko-KR" sz="2000" dirty="0">
                    <a:latin typeface="Helvetica" pitchFamily="34" charset="0"/>
                  </a:rPr>
                  <a:t>but </a:t>
                </a:r>
                <a:r>
                  <a:rPr lang="en-US" altLang="ko-KR" sz="2000" dirty="0">
                    <a:latin typeface="Symbol" panose="05050102010706020507" pitchFamily="18" charset="2"/>
                  </a:rPr>
                  <a:t>k</a:t>
                </a:r>
                <a:r>
                  <a:rPr lang="en-US" altLang="ko-KR" sz="2000" dirty="0">
                    <a:latin typeface="Helvetica" pitchFamily="34" charset="0"/>
                  </a:rPr>
                  <a:t> </a:t>
                </a:r>
                <a:r>
                  <a:rPr lang="en-US" altLang="ko-KR" sz="2000" dirty="0" smtClean="0">
                    <a:latin typeface="Helvetica" pitchFamily="34" charset="0"/>
                  </a:rPr>
                  <a:t>dependence is not consistent</a:t>
                </a: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endParaRPr lang="en-US" altLang="ko-KR" sz="500" dirty="0" smtClean="0">
                  <a:latin typeface="Helvetica" pitchFamily="34" charset="0"/>
                </a:endParaRP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r>
                  <a:rPr lang="en-US" altLang="ko-KR" sz="2000" dirty="0" smtClean="0">
                    <a:latin typeface="Helvetica" pitchFamily="34" charset="0"/>
                  </a:rPr>
                  <a:t>Several distinctive ELM types have been identified: </a:t>
                </a:r>
                <a:r>
                  <a:rPr lang="en-US" altLang="ko-KR" sz="2000" dirty="0" smtClean="0">
                    <a:solidFill>
                      <a:srgbClr val="FF0000"/>
                    </a:solidFill>
                    <a:latin typeface="Helvetica" pitchFamily="34" charset="0"/>
                  </a:rPr>
                  <a:t>type-I</a:t>
                </a:r>
                <a:r>
                  <a:rPr lang="en-US" altLang="ko-KR" sz="2000" dirty="0" smtClean="0">
                    <a:latin typeface="Helvetica" pitchFamily="34" charset="0"/>
                  </a:rPr>
                  <a:t>; </a:t>
                </a:r>
                <a:r>
                  <a:rPr lang="en-US" altLang="ko-KR" sz="2000" dirty="0" smtClean="0">
                    <a:solidFill>
                      <a:srgbClr val="3333CC"/>
                    </a:solidFill>
                    <a:latin typeface="Helvetica" pitchFamily="34" charset="0"/>
                  </a:rPr>
                  <a:t>intermediate</a:t>
                </a:r>
                <a:r>
                  <a:rPr lang="en-US" altLang="ko-KR" sz="2000" dirty="0" smtClean="0">
                    <a:latin typeface="Helvetica" pitchFamily="34" charset="0"/>
                  </a:rPr>
                  <a:t>; </a:t>
                </a:r>
                <a:r>
                  <a:rPr lang="en-US" altLang="ko-KR" sz="2000" dirty="0" smtClean="0">
                    <a:solidFill>
                      <a:srgbClr val="006600"/>
                    </a:solidFill>
                    <a:latin typeface="Helvetica" pitchFamily="34" charset="0"/>
                  </a:rPr>
                  <a:t>mixed (type-I and small)</a:t>
                </a:r>
                <a:r>
                  <a:rPr lang="en-US" altLang="ko-KR" sz="2000" dirty="0" smtClean="0">
                    <a:latin typeface="Helvetica" pitchFamily="34" charset="0"/>
                  </a:rPr>
                  <a:t>; and </a:t>
                </a:r>
                <a:r>
                  <a:rPr lang="en-US" altLang="ko-KR" sz="2000" dirty="0" smtClean="0">
                    <a:solidFill>
                      <a:srgbClr val="990000"/>
                    </a:solidFill>
                    <a:latin typeface="Helvetica" pitchFamily="34" charset="0"/>
                  </a:rPr>
                  <a:t>small ELMs</a:t>
                </a: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endParaRPr lang="en-US" altLang="ko-KR" sz="500" dirty="0" smtClean="0">
                  <a:latin typeface="Helvetica" pitchFamily="34" charset="0"/>
                </a:endParaRP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r>
                  <a:rPr lang="en-US" altLang="ko-KR" sz="2000" dirty="0" smtClean="0">
                    <a:latin typeface="Helvetica" pitchFamily="34" charset="0"/>
                  </a:rPr>
                  <a:t>Most unstable mode for type-I ELMs appears at n~5 from stability analysis, compared to 5 – 10 estimated from ECEI.</a:t>
                </a: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endParaRPr lang="en-US" sz="500" kern="0" dirty="0" smtClean="0">
                  <a:ea typeface="MS PGothic" pitchFamily="34" charset="-128"/>
                </a:endParaRP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r>
                  <a:rPr lang="en-US" sz="2000" kern="0" dirty="0" smtClean="0">
                    <a:ea typeface="MS PGothic" pitchFamily="34" charset="-128"/>
                  </a:rPr>
                  <a:t>Long </a:t>
                </a:r>
                <a:r>
                  <a:rPr lang="en-US" sz="2000" kern="0" dirty="0">
                    <a:ea typeface="MS PGothic" pitchFamily="34" charset="-128"/>
                  </a:rPr>
                  <a:t>pulse (~10 sec) small </a:t>
                </a:r>
                <a:r>
                  <a:rPr lang="en-US" sz="2000" kern="0" dirty="0" err="1">
                    <a:ea typeface="MS PGothic" pitchFamily="34" charset="-128"/>
                  </a:rPr>
                  <a:t>ELMy</a:t>
                </a:r>
                <a:r>
                  <a:rPr lang="en-US" sz="2000" kern="0" dirty="0">
                    <a:ea typeface="MS PGothic" pitchFamily="34" charset="-128"/>
                  </a:rPr>
                  <a:t> discharges </a:t>
                </a:r>
                <a:r>
                  <a:rPr lang="en-US" sz="2000" kern="0" dirty="0" smtClean="0">
                    <a:ea typeface="MS PGothic" pitchFamily="34" charset="-128"/>
                  </a:rPr>
                  <a:t>found </a:t>
                </a:r>
                <a:r>
                  <a:rPr lang="en-US" sz="2000" kern="0" dirty="0">
                    <a:ea typeface="MS PGothic" pitchFamily="34" charset="-128"/>
                  </a:rPr>
                  <a:t>with various magnetic configurations (LSN, DN, USN, bean shaped limiter</a:t>
                </a:r>
                <a:r>
                  <a:rPr lang="en-US" sz="2000" kern="0" dirty="0" smtClean="0">
                    <a:ea typeface="MS PGothic" pitchFamily="34" charset="-128"/>
                  </a:rPr>
                  <a:t>), in lower </a:t>
                </a:r>
                <a:r>
                  <a:rPr lang="en-US" sz="2000" kern="0" dirty="0">
                    <a:ea typeface="MS PGothic" pitchFamily="34" charset="-128"/>
                  </a:rPr>
                  <a:t>density (~</a:t>
                </a:r>
                <a:r>
                  <a:rPr lang="en-US" sz="2000" kern="0" dirty="0" smtClean="0">
                    <a:ea typeface="MS PGothic" pitchFamily="34" charset="-128"/>
                  </a:rPr>
                  <a:t>0.4n</a:t>
                </a:r>
                <a:r>
                  <a:rPr lang="en-US" sz="2000" kern="0" baseline="-25000" dirty="0" smtClean="0">
                    <a:ea typeface="MS PGothic" pitchFamily="34" charset="-128"/>
                  </a:rPr>
                  <a:t>e</a:t>
                </a:r>
                <a:r>
                  <a:rPr lang="en-US" sz="2000" kern="0" dirty="0" smtClean="0">
                    <a:ea typeface="MS PGothic" pitchFamily="34" charset="-128"/>
                  </a:rPr>
                  <a:t>/</a:t>
                </a:r>
                <a:r>
                  <a:rPr lang="en-US" sz="2000" kern="0" dirty="0" err="1" smtClean="0">
                    <a:ea typeface="MS PGothic" pitchFamily="34" charset="-128"/>
                  </a:rPr>
                  <a:t>n</a:t>
                </a:r>
                <a:r>
                  <a:rPr lang="en-US" sz="2000" kern="0" baseline="-25000" dirty="0" err="1" smtClean="0">
                    <a:ea typeface="MS PGothic" pitchFamily="34" charset="-128"/>
                  </a:rPr>
                  <a:t>G</a:t>
                </a:r>
                <a:r>
                  <a:rPr lang="en-US" sz="2000" kern="0" dirty="0" smtClean="0">
                    <a:ea typeface="MS PGothic" pitchFamily="34" charset="-128"/>
                  </a:rPr>
                  <a:t>)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endParaRP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endParaRPr kumimoji="0" lang="en-US" sz="5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endParaRPr>
              </a:p>
              <a:p>
                <a:pPr marL="283464" lvl="0" indent="-283464" eaLnBrk="0" hangingPunct="0">
                  <a:spcBef>
                    <a:spcPct val="20000"/>
                  </a:spcBef>
                  <a:buClr>
                    <a:srgbClr val="010000"/>
                  </a:buClr>
                  <a:buFont typeface="Arial" pitchFamily="34" charset="0"/>
                  <a:buChar char="•"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A 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sustained small</a:t>
                </a:r>
                <a:r>
                  <a:rPr kumimoji="0" lang="en-US" sz="2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 ELM regime was produced by shape control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endParaRPr>
              </a:p>
              <a:p>
                <a:pPr marL="741363" lvl="1" indent="-284163" eaLnBrk="0" hangingPunct="0">
                  <a:spcBef>
                    <a:spcPct val="20000"/>
                  </a:spcBef>
                  <a:buClr>
                    <a:srgbClr val="010000"/>
                  </a:buClr>
                  <a:buFontTx/>
                  <a:buChar char="–"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Smaller |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drsep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| and higher 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ymbol" pitchFamily="18" charset="2"/>
                    <a:ea typeface="MS PGothic" pitchFamily="34" charset="-128"/>
                  </a:rPr>
                  <a:t>d</a:t>
                </a:r>
                <a:endParaRPr lang="en-US" sz="2000" kern="0" noProof="0" dirty="0">
                  <a:latin typeface="+mn-lt"/>
                  <a:ea typeface="MS PGothic" pitchFamily="34" charset="-128"/>
                </a:endParaRPr>
              </a:p>
              <a:p>
                <a:pPr marL="741363" lvl="1" indent="-284163" eaLnBrk="0" hangingPunct="0">
                  <a:spcBef>
                    <a:spcPct val="20000"/>
                  </a:spcBef>
                  <a:buClr>
                    <a:srgbClr val="010000"/>
                  </a:buClr>
                  <a:buFontTx/>
                  <a:buChar char="–"/>
                  <a:defRPr/>
                </a:pPr>
                <a:r>
                  <a:rPr lang="en-US" sz="2000" kern="0" dirty="0" smtClean="0">
                    <a:latin typeface="+mn-lt"/>
                    <a:ea typeface="MS PGothic" pitchFamily="34" charset="-128"/>
                  </a:rPr>
                  <a:t>The produced small ELMs are conjectured to be on the peeling side, </a:t>
                </a:r>
                <a:r>
                  <a:rPr lang="en-US" sz="2000" kern="0" dirty="0" smtClean="0">
                    <a:latin typeface="+mn-lt"/>
                    <a:ea typeface="MS PGothic" pitchFamily="34" charset="-128"/>
                  </a:rPr>
                  <a:t>but </a:t>
                </a:r>
                <a:r>
                  <a:rPr lang="en-US" sz="2000" kern="0" dirty="0" smtClean="0">
                    <a:solidFill>
                      <a:srgbClr val="C00000"/>
                    </a:solidFill>
                    <a:latin typeface="+mn-lt"/>
                    <a:ea typeface="MS PGothic" pitchFamily="34" charset="-128"/>
                  </a:rPr>
                  <a:t>how a peeling instability </a:t>
                </a:r>
                <a:r>
                  <a:rPr lang="en-US" sz="2000" kern="0" dirty="0" smtClean="0">
                    <a:solidFill>
                      <a:srgbClr val="C00000"/>
                    </a:solidFill>
                    <a:latin typeface="+mn-lt"/>
                    <a:ea typeface="MS PGothic" pitchFamily="34" charset="-128"/>
                  </a:rPr>
                  <a:t>can be so small?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MS PGothic" pitchFamily="34" charset="-128"/>
                </a:endParaRPr>
              </a:p>
              <a:p>
                <a:pPr marL="741363" marR="0" lvl="1" indent="-28416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Tx/>
                  <a:buChar char="–"/>
                  <a:tabLst/>
                  <a:defRPr/>
                </a:pPr>
                <a:endParaRPr lang="en-US" sz="2000" kern="0" dirty="0" smtClean="0">
                  <a:solidFill>
                    <a:srgbClr val="3333CC"/>
                  </a:solidFill>
                  <a:latin typeface="+mn-lt"/>
                  <a:ea typeface="MS PGothic" pitchFamily="34" charset="-128"/>
                  <a:sym typeface="Wingdings" pitchFamily="2" charset="2"/>
                </a:endParaRPr>
              </a:p>
              <a:p>
                <a:pPr marL="741363" marR="0" lvl="1" indent="-28416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Tx/>
                  <a:buChar char="–"/>
                  <a:tabLst/>
                  <a:defRPr/>
                </a:pPr>
                <a:endParaRPr lang="en-US" sz="2000" kern="0" dirty="0" smtClean="0">
                  <a:solidFill>
                    <a:srgbClr val="3333CC"/>
                  </a:solidFill>
                  <a:latin typeface="+mn-lt"/>
                  <a:ea typeface="MS PGothic" pitchFamily="34" charset="-128"/>
                  <a:sym typeface="Wingdings" pitchFamily="2" charset="2"/>
                </a:endParaRPr>
              </a:p>
              <a:p>
                <a:pPr marL="741363" marR="0" lvl="1" indent="-28416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Tx/>
                  <a:buChar char="–"/>
                  <a:tabLst/>
                  <a:defRPr/>
                </a:pPr>
                <a:endParaRPr lang="en-US" sz="2000" kern="0" dirty="0" smtClean="0">
                  <a:solidFill>
                    <a:srgbClr val="3333CC"/>
                  </a:solidFill>
                  <a:latin typeface="+mn-lt"/>
                  <a:ea typeface="MS PGothic" pitchFamily="34" charset="-128"/>
                  <a:sym typeface="Wingdings" pitchFamily="2" charset="2"/>
                </a:endParaRPr>
              </a:p>
              <a:p>
                <a:pPr marL="741363" marR="0" lvl="1" indent="-28416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Tx/>
                  <a:buChar char="–"/>
                  <a:tabLst/>
                  <a:defRPr/>
                </a:pPr>
                <a:endParaRPr lang="en-US" sz="2000" kern="0" dirty="0" smtClean="0">
                  <a:solidFill>
                    <a:srgbClr val="3333CC"/>
                  </a:solidFill>
                  <a:latin typeface="+mn-lt"/>
                  <a:ea typeface="MS PGothic" pitchFamily="34" charset="-128"/>
                  <a:sym typeface="Wingdings" pitchFamily="2" charset="2"/>
                </a:endParaRPr>
              </a:p>
              <a:p>
                <a:pPr marL="741363" marR="0" lvl="1" indent="-28416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Tx/>
                  <a:buChar char="–"/>
                  <a:tabLst/>
                  <a:defRPr/>
                </a:pPr>
                <a:endParaRPr lang="en-US" sz="2000" kern="0" dirty="0" smtClean="0">
                  <a:solidFill>
                    <a:srgbClr val="3333CC"/>
                  </a:solidFill>
                  <a:latin typeface="+mn-lt"/>
                  <a:ea typeface="MS PGothic" pitchFamily="34" charset="-128"/>
                  <a:sym typeface="Wingdings" pitchFamily="2" charset="2"/>
                </a:endParaRPr>
              </a:p>
              <a:p>
                <a:pPr marL="741363" marR="0" lvl="1" indent="-28416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Tx/>
                  <a:buChar char="–"/>
                  <a:tabLst/>
                  <a:defRPr/>
                </a:pPr>
                <a:endParaRPr lang="en-US" sz="2000" kern="0" dirty="0" smtClean="0">
                  <a:solidFill>
                    <a:srgbClr val="3333CC"/>
                  </a:solidFill>
                  <a:latin typeface="+mn-lt"/>
                  <a:ea typeface="MS PGothic" pitchFamily="34" charset="-128"/>
                  <a:sym typeface="Wingdings" pitchFamily="2" charset="2"/>
                </a:endParaRPr>
              </a:p>
              <a:p>
                <a:pPr marL="741363" marR="0" lvl="1" indent="-28416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tabLst/>
                  <a:defRPr/>
                </a:pPr>
                <a:endParaRPr lang="en-US" sz="2000" kern="0" dirty="0" smtClean="0">
                  <a:solidFill>
                    <a:srgbClr val="3333CC"/>
                  </a:solidFill>
                  <a:latin typeface="+mn-lt"/>
                  <a:ea typeface="MS PGothic" pitchFamily="34" charset="-128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052736"/>
                <a:ext cx="8640960" cy="5472608"/>
              </a:xfrm>
              <a:prstGeom prst="rect">
                <a:avLst/>
              </a:prstGeom>
              <a:blipFill rotWithShape="1">
                <a:blip r:embed="rId3"/>
                <a:stretch>
                  <a:fillRect l="-564" t="-446" r="-10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2157984" y="4509120"/>
            <a:ext cx="144016" cy="0"/>
          </a:xfrm>
          <a:prstGeom prst="line">
            <a:avLst/>
          </a:prstGeom>
          <a:noFill/>
          <a:ln w="254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en-US" altLang="ko-KR" dirty="0" smtClean="0"/>
              <a:t>18</a:t>
            </a:r>
            <a:endParaRPr lang="en-US" altLang="ko-KR" sz="1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36513" y="-26988"/>
            <a:ext cx="9194801" cy="841376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en-US" altLang="ko-KR" dirty="0" smtClean="0"/>
              <a:t>19</a:t>
            </a:r>
            <a:endParaRPr lang="en-US" altLang="ko-KR" sz="1400" dirty="0"/>
          </a:p>
        </p:txBody>
      </p: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-36513" y="-26988"/>
            <a:ext cx="9194801" cy="841376"/>
          </a:xfrm>
        </p:spPr>
        <p:txBody>
          <a:bodyPr/>
          <a:lstStyle/>
          <a:p>
            <a:pPr algn="ctr"/>
            <a:r>
              <a:rPr lang="en-US" dirty="0" smtClean="0"/>
              <a:t>Possible explanation of the produced small </a:t>
            </a:r>
            <a:r>
              <a:rPr lang="en-US" dirty="0" smtClean="0"/>
              <a:t>ELMs</a:t>
            </a:r>
            <a:endParaRPr lang="en-US" dirty="0"/>
          </a:p>
        </p:txBody>
      </p:sp>
      <p:pic>
        <p:nvPicPr>
          <p:cNvPr id="8" name="Picture 7" descr="PB_stability_exten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3876675" cy="3038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771800" y="3356992"/>
            <a:ext cx="144016" cy="144016"/>
          </a:xfrm>
          <a:prstGeom prst="rect">
            <a:avLst/>
          </a:prstGeom>
          <a:solidFill>
            <a:srgbClr val="0066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43808" y="2996952"/>
            <a:ext cx="144016" cy="144016"/>
          </a:xfrm>
          <a:prstGeom prst="rect">
            <a:avLst/>
          </a:prstGeom>
          <a:solidFill>
            <a:srgbClr val="0000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flipH="1">
            <a:off x="1259632" y="3356992"/>
            <a:ext cx="2952328" cy="1728192"/>
          </a:xfrm>
          <a:prstGeom prst="arc">
            <a:avLst/>
          </a:prstGeom>
          <a:noFill/>
          <a:ln w="25400" cap="flat" cmpd="sng" algn="ctr">
            <a:solidFill>
              <a:srgbClr val="006600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flipV="1">
            <a:off x="0" y="2708920"/>
            <a:ext cx="2771800" cy="1512168"/>
          </a:xfrm>
          <a:prstGeom prst="arc">
            <a:avLst/>
          </a:prstGeom>
          <a:noFill/>
          <a:ln w="25400" cap="flat" cmpd="sng" algn="ctr">
            <a:solidFill>
              <a:srgbClr val="006600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flipH="1">
            <a:off x="2555776" y="3068960"/>
            <a:ext cx="576064" cy="432048"/>
          </a:xfrm>
          <a:prstGeom prst="arc">
            <a:avLst/>
          </a:prstGeom>
          <a:noFill/>
          <a:ln w="25400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Arc 13"/>
          <p:cNvSpPr/>
          <p:nvPr/>
        </p:nvSpPr>
        <p:spPr bwMode="auto">
          <a:xfrm flipV="1">
            <a:off x="2411760" y="2924944"/>
            <a:ext cx="440432" cy="360040"/>
          </a:xfrm>
          <a:prstGeom prst="arc">
            <a:avLst/>
          </a:prstGeom>
          <a:noFill/>
          <a:ln w="25400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3068960"/>
            <a:ext cx="166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6600"/>
                </a:solidFill>
              </a:rPr>
              <a:t>Weaker shaping</a:t>
            </a:r>
          </a:p>
          <a:p>
            <a:r>
              <a:rPr lang="en-US" sz="1600" smtClean="0">
                <a:solidFill>
                  <a:srgbClr val="006600"/>
                </a:solidFill>
              </a:rPr>
              <a:t>large ELM</a:t>
            </a:r>
            <a:endParaRPr lang="en-US" sz="160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0221" y="242088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FF"/>
                </a:solidFill>
              </a:rPr>
              <a:t>Stronger shaping</a:t>
            </a:r>
          </a:p>
          <a:p>
            <a:r>
              <a:rPr lang="en-US" sz="1600" smtClean="0">
                <a:solidFill>
                  <a:srgbClr val="0000FF"/>
                </a:solidFill>
              </a:rPr>
              <a:t>small ELM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23488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8155</a:t>
            </a:r>
            <a:endParaRPr lang="en-US"/>
          </a:p>
        </p:txBody>
      </p:sp>
      <p:sp>
        <p:nvSpPr>
          <p:cNvPr id="28" name="Right Brace 27"/>
          <p:cNvSpPr/>
          <p:nvPr/>
        </p:nvSpPr>
        <p:spPr bwMode="auto">
          <a:xfrm>
            <a:off x="7524328" y="3789040"/>
            <a:ext cx="288032" cy="2448272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4368" y="4255928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CC"/>
                </a:solidFill>
              </a:rPr>
              <a:t>Move of operation point to the upper side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552" y="544522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Question: how the ELM crash on the peeling side can be so small?</a:t>
            </a:r>
            <a:endParaRPr lang="en-US" sz="200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987824" y="3068960"/>
            <a:ext cx="72008" cy="3600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995936" y="3645024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1363" lvl="1" indent="-284163" eaLnBrk="0" hangingPunct="0">
              <a:spcBef>
                <a:spcPct val="20000"/>
              </a:spcBef>
              <a:buClr>
                <a:srgbClr val="010000"/>
              </a:buClr>
              <a:buFontTx/>
              <a:buChar char="–"/>
              <a:defRPr/>
            </a:pPr>
            <a:r>
              <a:rPr lang="en-US" sz="2000" kern="0" smtClean="0">
                <a:ea typeface="MS PGothic" pitchFamily="34" charset="-128"/>
              </a:rPr>
              <a:t>T</a:t>
            </a:r>
            <a:r>
              <a:rPr lang="en-US" sz="2000" kern="0" baseline="-25000" smtClean="0">
                <a:ea typeface="MS PGothic" pitchFamily="34" charset="-128"/>
              </a:rPr>
              <a:t>e,ped</a:t>
            </a:r>
            <a:r>
              <a:rPr lang="en-US" sz="2000" kern="0" smtClean="0">
                <a:ea typeface="MS PGothic" pitchFamily="34" charset="-128"/>
              </a:rPr>
              <a:t> increase </a:t>
            </a:r>
            <a:r>
              <a:rPr lang="en-US" sz="2000" kern="0" smtClean="0">
                <a:ea typeface="MS PGothic" pitchFamily="34" charset="-128"/>
                <a:sym typeface="Wingdings" pitchFamily="2" charset="2"/>
              </a:rPr>
              <a:t> edge collisionality decrease  j</a:t>
            </a:r>
            <a:r>
              <a:rPr lang="en-US" sz="2000" kern="0" baseline="-25000" smtClean="0">
                <a:ea typeface="MS PGothic" pitchFamily="34" charset="-128"/>
                <a:sym typeface="Wingdings" pitchFamily="2" charset="2"/>
              </a:rPr>
              <a:t>b</a:t>
            </a:r>
            <a:r>
              <a:rPr lang="en-US" sz="2000" kern="0" smtClean="0">
                <a:ea typeface="MS PGothic" pitchFamily="34" charset="-128"/>
                <a:sym typeface="Wingdings" pitchFamily="2" charset="2"/>
              </a:rPr>
              <a:t> increase leads to higher j</a:t>
            </a:r>
            <a:r>
              <a:rPr lang="en-US" sz="2000" kern="0" baseline="-25000" smtClean="0">
                <a:ea typeface="MS PGothic" pitchFamily="34" charset="-128"/>
                <a:sym typeface="Wingdings" pitchFamily="2" charset="2"/>
              </a:rPr>
              <a:t>ped</a:t>
            </a:r>
            <a:endParaRPr lang="en-US" sz="2000" kern="0" smtClean="0">
              <a:ea typeface="MS PGothic" pitchFamily="34" charset="-128"/>
            </a:endParaRPr>
          </a:p>
          <a:p>
            <a:pPr marL="741363" lvl="1" indent="-284163" eaLnBrk="0" hangingPunct="0">
              <a:spcBef>
                <a:spcPct val="20000"/>
              </a:spcBef>
              <a:buClr>
                <a:srgbClr val="010000"/>
              </a:buClr>
              <a:buFontTx/>
              <a:buChar char="–"/>
              <a:defRPr/>
            </a:pPr>
            <a:r>
              <a:rPr lang="en-US" sz="2000" kern="0" smtClean="0">
                <a:ea typeface="MS PGothic" pitchFamily="34" charset="-128"/>
              </a:rPr>
              <a:t>Mode number of ELM filaments remains similar or slightly decrease </a:t>
            </a:r>
            <a:r>
              <a:rPr lang="en-US" sz="2000" kern="0" smtClean="0">
                <a:ea typeface="MS PGothic" pitchFamily="34" charset="-128"/>
                <a:sym typeface="Wingdings" pitchFamily="2" charset="2"/>
              </a:rPr>
              <a:t> Peeling instability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995936" y="1124744"/>
            <a:ext cx="51480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Large ELM regime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: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</a:rPr>
              <a:t>Strong LSN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</a:rPr>
              <a:t> (|drsep| = 3-4 cm)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</a:rPr>
              <a:t>Weaker shaping (smaller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MS PGothic" pitchFamily="34" charset="-128"/>
              </a:rPr>
              <a:t>d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</a:rPr>
              <a:t>)</a:t>
            </a:r>
          </a:p>
          <a:p>
            <a:pPr marL="0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Small ELM regime: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741363" lvl="1" indent="-284163" eaLnBrk="0" hangingPunct="0">
              <a:spcBef>
                <a:spcPct val="20000"/>
              </a:spcBef>
              <a:buClr>
                <a:srgbClr val="010000"/>
              </a:buClr>
              <a:buFontTx/>
              <a:buChar char="–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</a:rPr>
              <a:t>Closer to DN (|drsep|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</a:rPr>
              <a:t> = 1-2 cm), stronger shaping (higher </a:t>
            </a:r>
            <a:r>
              <a:rPr lang="en-US" sz="2000" kern="0" smtClean="0">
                <a:latin typeface="Symbol" pitchFamily="18" charset="2"/>
                <a:ea typeface="MS PGothic" pitchFamily="34" charset="-128"/>
              </a:rPr>
              <a:t>d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</a:rPr>
              <a:t>) </a:t>
            </a:r>
            <a:r>
              <a:rPr lang="en-US" sz="2000" kern="0" smtClean="0">
                <a:latin typeface="+mn-lt"/>
                <a:ea typeface="MS PGothic" pitchFamily="34" charset="-128"/>
                <a:sym typeface="Wingdings" pitchFamily="2" charset="2"/>
              </a:rPr>
              <a:t> expansion of stability boundary</a:t>
            </a:r>
            <a:endParaRPr kumimoji="0" lang="en-US" sz="2000" b="0" i="0" u="none" strike="noStrike" kern="0" cap="none" spc="0" normalizeH="0" noProof="0" smtClean="0">
              <a:ln>
                <a:noFill/>
              </a:ln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endParaRPr lang="en-US" sz="2000" kern="0" smtClean="0">
              <a:solidFill>
                <a:srgbClr val="3333CC"/>
              </a:solidFill>
              <a:latin typeface="+mn-lt"/>
              <a:ea typeface="MS PGothic" pitchFamily="34" charset="-128"/>
              <a:sym typeface="Wingdings" pitchFamily="2" charset="2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endParaRPr lang="en-US" sz="2000" kern="0" smtClean="0">
              <a:solidFill>
                <a:srgbClr val="3333CC"/>
              </a:solidFill>
              <a:latin typeface="+mn-lt"/>
              <a:ea typeface="MS PGothic" pitchFamily="34" charset="-128"/>
              <a:sym typeface="Wingdings" pitchFamily="2" charset="2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endParaRPr lang="en-US" sz="2000" kern="0" smtClean="0">
              <a:solidFill>
                <a:srgbClr val="3333CC"/>
              </a:solidFill>
              <a:latin typeface="+mn-lt"/>
              <a:ea typeface="MS PGothic" pitchFamily="34" charset="-128"/>
              <a:sym typeface="Wingdings" pitchFamily="2" charset="2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endParaRPr lang="en-US" sz="2000" kern="0" smtClean="0">
              <a:solidFill>
                <a:srgbClr val="3333CC"/>
              </a:solidFill>
              <a:latin typeface="+mn-lt"/>
              <a:ea typeface="MS PGothic" pitchFamily="34" charset="-128"/>
              <a:sym typeface="Wingdings" pitchFamily="2" charset="2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endParaRPr lang="en-US" sz="2000" kern="0" smtClean="0">
              <a:solidFill>
                <a:srgbClr val="3333CC"/>
              </a:solidFill>
              <a:latin typeface="+mn-lt"/>
              <a:ea typeface="MS PGothic" pitchFamily="34" charset="-128"/>
              <a:sym typeface="Wingdings" pitchFamily="2" charset="2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endParaRPr lang="en-US" sz="2000" kern="0" smtClean="0">
              <a:solidFill>
                <a:srgbClr val="3333CC"/>
              </a:solidFill>
              <a:latin typeface="+mn-lt"/>
              <a:ea typeface="MS PGothic" pitchFamily="34" charset="-128"/>
              <a:sym typeface="Wingdings" pitchFamily="2" charset="2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tabLst/>
              <a:defRPr/>
            </a:pPr>
            <a:endParaRPr lang="en-US" sz="2000" kern="0" smtClean="0">
              <a:solidFill>
                <a:srgbClr val="3333CC"/>
              </a:solidFill>
              <a:latin typeface="+mn-lt"/>
              <a:ea typeface="MS PGothic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94208"/>
            <a:ext cx="9143999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Outline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648072" y="1628800"/>
            <a:ext cx="8388424" cy="4176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MS PGothic" pitchFamily="34" charset="-128"/>
                <a:cs typeface="ＭＳ Ｐゴシック" charset="-128"/>
              </a:rPr>
              <a:t>L-H power threshold and </a:t>
            </a: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H-mode confinement study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400" kern="0" dirty="0"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Characterization of various types of ELMs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ELM categorization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Magnetics and ECEI data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Preliminary stability analysis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endParaRPr lang="en-US" altLang="ko-KR" sz="2400" kern="0" dirty="0"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Study of Small ELM regime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400" kern="0" dirty="0"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Summary</a:t>
            </a:r>
            <a:endParaRPr lang="en-US" altLang="ko-KR" sz="2400" kern="0" dirty="0" smtClean="0">
              <a:latin typeface="Helvetica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latin typeface="Helvetica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ko-KR" altLang="en-US" sz="2000" dirty="0" smtClean="0">
              <a:ea typeface="Gulim" pitchFamily="34" charset="-127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075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20</a:t>
            </a:r>
            <a:endParaRPr lang="en-US" altLang="ko-KR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48207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8207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48207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48207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48207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 bwMode="auto">
          <a:xfrm>
            <a:off x="0" y="-27384"/>
            <a:ext cx="914399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marL="28257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Increased broadband magnetic fluctuations are observed for all small ELM periods</a:t>
            </a:r>
            <a:endParaRPr kumimoji="0" lang="ko-KR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9" name="Picture 18" descr="Mirnov_coil2_8155_2_10s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628800"/>
            <a:ext cx="6082258" cy="463049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flipH="1">
            <a:off x="1331641" y="1484784"/>
            <a:ext cx="1440159" cy="1368152"/>
          </a:xfrm>
          <a:prstGeom prst="straightConnector1">
            <a:avLst/>
          </a:prstGeom>
          <a:noFill/>
          <a:ln w="158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835697" y="1484784"/>
            <a:ext cx="936103" cy="1440160"/>
          </a:xfrm>
          <a:prstGeom prst="straightConnector1">
            <a:avLst/>
          </a:prstGeom>
          <a:noFill/>
          <a:ln w="158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2339753" y="1484784"/>
            <a:ext cx="432047" cy="1440160"/>
          </a:xfrm>
          <a:prstGeom prst="straightConnector1">
            <a:avLst/>
          </a:prstGeom>
          <a:noFill/>
          <a:ln w="158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771800" y="1484784"/>
            <a:ext cx="1" cy="1440160"/>
          </a:xfrm>
          <a:prstGeom prst="straightConnector1">
            <a:avLst/>
          </a:prstGeom>
          <a:noFill/>
          <a:ln w="158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771800" y="1484784"/>
            <a:ext cx="1728192" cy="1512168"/>
          </a:xfrm>
          <a:prstGeom prst="straightConnector1">
            <a:avLst/>
          </a:prstGeom>
          <a:noFill/>
          <a:ln w="158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771800" y="1484784"/>
            <a:ext cx="2952328" cy="1584176"/>
          </a:xfrm>
          <a:prstGeom prst="straightConnector1">
            <a:avLst/>
          </a:prstGeom>
          <a:noFill/>
          <a:ln w="158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835696" y="1124744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990000"/>
                </a:solidFill>
              </a:rPr>
              <a:t>Small ELM periods</a:t>
            </a:r>
            <a:endParaRPr lang="en-US" sz="1600">
              <a:solidFill>
                <a:srgbClr val="990000"/>
              </a:solidFill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156176" y="1556792"/>
            <a:ext cx="29878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r>
              <a:rPr lang="en-US" sz="2000" kern="0" smtClean="0">
                <a:ea typeface="MS PGothic" pitchFamily="34" charset="-128"/>
                <a:cs typeface="ＭＳ Ｐゴシック" charset="-128"/>
              </a:rPr>
              <a:t>Enhanced magnetic fluctuations are observed during the small ELM periods </a:t>
            </a:r>
            <a:r>
              <a:rPr lang="en-US" sz="2000" kern="0" smtClean="0">
                <a:solidFill>
                  <a:srgbClr val="3333CC"/>
                </a:solidFill>
                <a:ea typeface="MS PGothic" pitchFamily="34" charset="-128"/>
                <a:cs typeface="ＭＳ Ｐゴシック" charset="-128"/>
              </a:rPr>
              <a:t>for the whole frequency range (0 – 100kHz) of Mirnov measurement</a:t>
            </a:r>
            <a:r>
              <a:rPr lang="en-US" sz="2000" kern="0" smtClean="0">
                <a:ea typeface="MS PGothic" pitchFamily="34" charset="-128"/>
                <a:cs typeface="ＭＳ Ｐゴシック" charset="-128"/>
              </a:rPr>
              <a:t>. No coherent mode is found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endParaRPr lang="en-US" sz="2000" kern="0" smtClean="0"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Arial" pitchFamily="34" charset="0"/>
              <a:buChar char="•"/>
              <a:defRPr/>
            </a:pPr>
            <a:r>
              <a:rPr lang="en-US" sz="2000" kern="0" smtClean="0">
                <a:ea typeface="MS PGothic" pitchFamily="34" charset="-128"/>
              </a:rPr>
              <a:t>This is different from any other small ELM regimes</a:t>
            </a:r>
          </a:p>
        </p:txBody>
      </p:sp>
    </p:spTree>
    <p:extLst>
      <p:ext uri="{BB962C8B-B14F-4D97-AF65-F5344CB8AC3E}">
        <p14:creationId xmlns:p14="http://schemas.microsoft.com/office/powerpoint/2010/main" val="38075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94208"/>
            <a:ext cx="9143999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Outline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648072" y="1628800"/>
            <a:ext cx="8388424" cy="4176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itchFamily="34" charset="0"/>
                <a:ea typeface="MS PGothic" pitchFamily="34" charset="-128"/>
                <a:cs typeface="ＭＳ Ｐゴシック" charset="-128"/>
              </a:rPr>
              <a:t>L-H power threshold and </a:t>
            </a: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H-mode confinement study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400" kern="0" dirty="0"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Characterization of various types of ELMs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ELM categorization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Magnetics and ECEI data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Preliminary stability analysis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endParaRPr lang="en-US" altLang="ko-KR" sz="2400" kern="0" dirty="0">
              <a:solidFill>
                <a:schemeClr val="bg2">
                  <a:lumMod val="60000"/>
                  <a:lumOff val="40000"/>
                </a:schemeClr>
              </a:solidFill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Study of Small ELM regime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400" kern="0" dirty="0">
              <a:solidFill>
                <a:schemeClr val="bg2">
                  <a:lumMod val="60000"/>
                  <a:lumOff val="40000"/>
                </a:schemeClr>
              </a:solidFill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Summary</a:t>
            </a:r>
            <a:endParaRPr lang="en-US" altLang="ko-KR" sz="2400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Helvetica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latin typeface="Helvetica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ko-KR" altLang="en-US" sz="2000" dirty="0" smtClean="0">
              <a:ea typeface="Gulim" pitchFamily="34" charset="-127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380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제목 1"/>
          <p:cNvSpPr>
            <a:spLocks noGrp="1"/>
          </p:cNvSpPr>
          <p:nvPr>
            <p:ph type="title"/>
          </p:nvPr>
        </p:nvSpPr>
        <p:spPr>
          <a:xfrm>
            <a:off x="1" y="0"/>
            <a:ext cx="9140824" cy="836712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  <a:cs typeface="Arial" pitchFamily="34" charset="0"/>
              </a:rPr>
              <a:t>Fast ion component </a:t>
            </a:r>
            <a:r>
              <a:rPr lang="en-US" altLang="ko-KR" dirty="0" smtClean="0">
                <a:latin typeface="Helvetica" pitchFamily="34" charset="0"/>
                <a:cs typeface="Arial" pitchFamily="34" charset="0"/>
              </a:rPr>
              <a:t>is calculated by ASTRA</a:t>
            </a:r>
            <a:endParaRPr lang="ko-KR" altLang="en-US" baseline="-250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467544" y="4544154"/>
            <a:ext cx="82089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Font typeface="Wingdings" pitchFamily="2" charset="2"/>
              <a:buChar char="§"/>
            </a:pP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ea typeface="Gulim" pitchFamily="34" charset="-127"/>
                <a:cs typeface="Times New Roman" pitchFamily="18" charset="0"/>
              </a:rPr>
              <a:t>Weiland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pedestal model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  <a:sym typeface="Wingdings" pitchFamily="2" charset="2"/>
              </a:rPr>
              <a:t>W</a:t>
            </a:r>
            <a:r>
              <a:rPr lang="en-US" altLang="ko-KR" sz="2000" baseline="-25000" dirty="0" smtClean="0">
                <a:ea typeface="Gulim" pitchFamily="34" charset="-127"/>
                <a:cs typeface="Times New Roman" pitchFamily="18" charset="0"/>
                <a:sym typeface="Wingdings" pitchFamily="2" charset="2"/>
              </a:rPr>
              <a:t>fast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  <a:sym typeface="Wingdings" pitchFamily="2" charset="2"/>
              </a:rPr>
              <a:t>~10-30% of </a:t>
            </a:r>
            <a:r>
              <a:rPr lang="en-US" altLang="ko-KR" sz="2000" dirty="0" err="1" smtClean="0">
                <a:ea typeface="Gulim" pitchFamily="34" charset="-127"/>
                <a:cs typeface="Times New Roman" pitchFamily="18" charset="0"/>
                <a:sym typeface="Wingdings" pitchFamily="2" charset="2"/>
              </a:rPr>
              <a:t>W</a:t>
            </a:r>
            <a:r>
              <a:rPr lang="en-US" altLang="ko-KR" sz="2000" baseline="-25000" dirty="0" err="1" smtClean="0">
                <a:ea typeface="Gulim" pitchFamily="34" charset="-127"/>
                <a:cs typeface="Times New Roman" pitchFamily="18" charset="0"/>
                <a:sym typeface="Wingdings" pitchFamily="2" charset="2"/>
              </a:rPr>
              <a:t>tot</a:t>
            </a:r>
            <a:endParaRPr lang="en-US" altLang="ko-KR" sz="2000" baseline="-25000" dirty="0" smtClean="0">
              <a:ea typeface="Gulim" pitchFamily="34" charset="-127"/>
              <a:cs typeface="Times New Roman" pitchFamily="18" charset="0"/>
              <a:sym typeface="Wingdings" pitchFamily="2" charset="2"/>
            </a:endParaRPr>
          </a:p>
          <a:p>
            <a:pPr latinLnBrk="1">
              <a:buFont typeface="Wingdings" pitchFamily="2" charset="2"/>
              <a:buChar char="§"/>
            </a:pPr>
            <a:endParaRPr lang="en-US" altLang="ko-KR" dirty="0">
              <a:ea typeface="Gulim" pitchFamily="34" charset="-127"/>
              <a:cs typeface="Times New Roman" pitchFamily="18" charset="0"/>
              <a:sym typeface="Wingdings" pitchFamily="2" charset="2"/>
            </a:endParaRPr>
          </a:p>
          <a:p>
            <a:pPr latinLnBrk="1"/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pPr latinLnBrk="1"/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ea typeface="Gulim" pitchFamily="34" charset="-127"/>
                <a:cs typeface="Times New Roman" pitchFamily="18" charset="0"/>
                <a:sym typeface="Wingdings" pitchFamily="2" charset="2"/>
              </a:rPr>
              <a:t>W</a:t>
            </a:r>
            <a:r>
              <a:rPr lang="en-US" altLang="ko-KR" sz="2000" baseline="-25000" dirty="0" err="1" smtClean="0">
                <a:ea typeface="Gulim" pitchFamily="34" charset="-127"/>
                <a:cs typeface="Times New Roman" pitchFamily="18" charset="0"/>
                <a:sym typeface="Wingdings" pitchFamily="2" charset="2"/>
              </a:rPr>
              <a:t>fast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is found to be a strong function of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density</a:t>
            </a:r>
          </a:p>
          <a:p>
            <a:pPr latinLnBrk="1"/>
            <a:r>
              <a:rPr lang="en-US" altLang="ko-KR" sz="2000" dirty="0" smtClean="0">
                <a:ea typeface="Gulim" pitchFamily="34" charset="-127"/>
                <a:cs typeface="Times New Roman" pitchFamily="18" charset="0"/>
                <a:sym typeface="Wingdings" panose="05000000000000000000" pitchFamily="2" charset="2"/>
              </a:rPr>
              <a:t>	 E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ffect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of fast ion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confinement more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important in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low density</a:t>
            </a:r>
            <a:endParaRPr lang="en-US" altLang="ko-KR" sz="2000" dirty="0" smtClean="0">
              <a:solidFill>
                <a:srgbClr val="FF0000"/>
              </a:solidFill>
              <a:ea typeface="Gulim" pitchFamily="34" charset="-127"/>
              <a:cs typeface="Times New Roman" pitchFamily="18" charset="0"/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573591"/>
              </p:ext>
            </p:extLst>
          </p:nvPr>
        </p:nvGraphicFramePr>
        <p:xfrm>
          <a:off x="5076056" y="576064"/>
          <a:ext cx="3861048" cy="386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KGPlot" r:id="rId4" imgW="6858000" imgH="6858000" progId="KGraph_Plot">
                  <p:embed/>
                </p:oleObj>
              </mc:Choice>
              <mc:Fallback>
                <p:oleObj name="KGPlot" r:id="rId4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76064"/>
                        <a:ext cx="3861048" cy="3861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15896"/>
              </p:ext>
            </p:extLst>
          </p:nvPr>
        </p:nvGraphicFramePr>
        <p:xfrm>
          <a:off x="1187624" y="5013176"/>
          <a:ext cx="529258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6" imgW="2933640" imgH="279360" progId="Equation.3">
                  <p:embed/>
                </p:oleObj>
              </mc:Choice>
              <mc:Fallback>
                <p:oleObj name="Equation" r:id="rId6" imgW="2933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013176"/>
                        <a:ext cx="529258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슬라이드 번호 개체 틀 5"/>
          <p:cNvSpPr txBox="1">
            <a:spLocks/>
          </p:cNvSpPr>
          <p:nvPr/>
        </p:nvSpPr>
        <p:spPr>
          <a:xfrm>
            <a:off x="8532813" y="6550025"/>
            <a:ext cx="608012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595959"/>
                </a:solidFill>
                <a:latin typeface="Arial" pitchFamily="34" charset="0"/>
                <a:ea typeface="Gulim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4</a:t>
            </a:r>
            <a:endParaRPr lang="en-US" altLang="ko-KR" dirty="0"/>
          </a:p>
        </p:txBody>
      </p:sp>
      <p:pic>
        <p:nvPicPr>
          <p:cNvPr id="15" name="그림 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7240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8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354013" y="94208"/>
            <a:ext cx="8435975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  <a:cs typeface="Arial" pitchFamily="34" charset="0"/>
              </a:rPr>
              <a:t>Power scan yielded </a:t>
            </a:r>
            <a:r>
              <a:rPr lang="en-US" altLang="ko-KR" dirty="0" err="1" smtClean="0">
                <a:latin typeface="Helvetica" pitchFamily="34" charset="0"/>
                <a:cs typeface="Arial" pitchFamily="34" charset="0"/>
              </a:rPr>
              <a:t>P</a:t>
            </a:r>
            <a:r>
              <a:rPr lang="en-US" altLang="ko-KR" baseline="-25000" dirty="0" err="1" smtClean="0">
                <a:latin typeface="Helvetica" pitchFamily="34" charset="0"/>
                <a:cs typeface="Arial" pitchFamily="34" charset="0"/>
              </a:rPr>
              <a:t>thr</a:t>
            </a:r>
            <a:r>
              <a:rPr lang="en-US" altLang="ko-KR" dirty="0" smtClean="0">
                <a:latin typeface="Helvetica" pitchFamily="34" charset="0"/>
                <a:cs typeface="Arial" pitchFamily="34" charset="0"/>
              </a:rPr>
              <a:t> roll-over </a:t>
            </a:r>
            <a:r>
              <a:rPr lang="en-US" altLang="ko-KR" dirty="0" smtClean="0">
                <a:latin typeface="Helvetica" pitchFamily="34" charset="0"/>
                <a:cs typeface="Arial" pitchFamily="34" charset="0"/>
              </a:rPr>
              <a:t>in low density</a:t>
            </a:r>
            <a:endParaRPr lang="ko-KR" altLang="en-US" baseline="-250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0613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788024" y="1052736"/>
            <a:ext cx="3810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ASDEX-U</a:t>
            </a:r>
            <a:r>
              <a:rPr lang="en-US" sz="1600" dirty="0" smtClean="0"/>
              <a:t>, </a:t>
            </a:r>
            <a:r>
              <a:rPr lang="en-US" sz="1600" dirty="0" err="1" smtClean="0"/>
              <a:t>Ryter</a:t>
            </a:r>
            <a:r>
              <a:rPr lang="en-US" sz="1600" dirty="0" smtClean="0"/>
              <a:t>, NF 49 (2009), 062003</a:t>
            </a:r>
            <a:endParaRPr lang="en-US" sz="1600" dirty="0"/>
          </a:p>
        </p:txBody>
      </p:sp>
      <p:pic>
        <p:nvPicPr>
          <p:cNvPr id="31" name="Picture 30" descr="Fig2_Pthr_vs_densit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268760"/>
            <a:ext cx="3744416" cy="352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052736"/>
            <a:ext cx="345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KSTAR, </a:t>
            </a:r>
            <a:r>
              <a:rPr lang="en-US" sz="1600" dirty="0" err="1" smtClean="0"/>
              <a:t>Ahn</a:t>
            </a:r>
            <a:r>
              <a:rPr lang="en-US" sz="1600" dirty="0" smtClean="0"/>
              <a:t>, NF 52 (2012), 114001</a:t>
            </a:r>
            <a:endParaRPr lang="en-US" sz="1600" dirty="0"/>
          </a:p>
        </p:txBody>
      </p: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8532813" y="6550025"/>
            <a:ext cx="608012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595959"/>
                </a:solidFill>
                <a:latin typeface="Arial" pitchFamily="34" charset="0"/>
                <a:ea typeface="Gulim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5</a:t>
            </a:r>
            <a:endParaRPr lang="en-US" altLang="ko-KR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7181" y="5013176"/>
            <a:ext cx="8585299" cy="128240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ea typeface="Gulim" pitchFamily="34" charset="-127"/>
              </a:rPr>
              <a:t>Evaluated </a:t>
            </a:r>
            <a:r>
              <a:rPr lang="en-US" altLang="ko-KR" sz="2000" dirty="0" err="1">
                <a:ea typeface="Gulim" pitchFamily="34" charset="-127"/>
                <a:cs typeface="Times New Roman" pitchFamily="18" charset="0"/>
              </a:rPr>
              <a:t>P</a:t>
            </a:r>
            <a:r>
              <a:rPr lang="en-US" altLang="ko-KR" sz="2000" baseline="-25000" dirty="0" err="1">
                <a:ea typeface="Gulim" pitchFamily="34" charset="-127"/>
                <a:cs typeface="Times New Roman" pitchFamily="18" charset="0"/>
              </a:rPr>
              <a:t>thr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 agrees with multi-machine scaling law above ~2x10</a:t>
            </a:r>
            <a:r>
              <a:rPr lang="en-US" altLang="ko-KR" sz="2000" baseline="30000" dirty="0">
                <a:ea typeface="Gulim" pitchFamily="34" charset="-127"/>
                <a:cs typeface="Times New Roman" pitchFamily="18" charset="0"/>
              </a:rPr>
              <a:t>19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m</a:t>
            </a:r>
            <a:r>
              <a:rPr lang="en-US" altLang="ko-KR" sz="2000" baseline="30000" dirty="0">
                <a:ea typeface="Gulim" pitchFamily="34" charset="-127"/>
                <a:cs typeface="Times New Roman" pitchFamily="18" charset="0"/>
              </a:rPr>
              <a:t>-3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 </a:t>
            </a:r>
          </a:p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sz="2000" b="0" i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sz="2000" dirty="0" smtClean="0">
                <a:ea typeface="Gulim" pitchFamily="34" charset="-127"/>
              </a:rPr>
              <a:t>Roll-over of </a:t>
            </a:r>
            <a:r>
              <a:rPr lang="en-US" altLang="ko-KR" sz="2000" dirty="0" err="1">
                <a:ea typeface="Gulim" pitchFamily="34" charset="-127"/>
                <a:cs typeface="Times New Roman" pitchFamily="18" charset="0"/>
              </a:rPr>
              <a:t>P</a:t>
            </a:r>
            <a:r>
              <a:rPr lang="en-US" altLang="ko-KR" sz="2000" baseline="-25000" dirty="0" err="1">
                <a:ea typeface="Gulim" pitchFamily="34" charset="-127"/>
                <a:cs typeface="Times New Roman" pitchFamily="18" charset="0"/>
              </a:rPr>
              <a:t>thr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 below ~2x10</a:t>
            </a:r>
            <a:r>
              <a:rPr lang="en-US" altLang="ko-KR" sz="2000" baseline="30000" dirty="0">
                <a:ea typeface="Gulim" pitchFamily="34" charset="-127"/>
                <a:cs typeface="Times New Roman" pitchFamily="18" charset="0"/>
              </a:rPr>
              <a:t>19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m</a:t>
            </a:r>
            <a:r>
              <a:rPr lang="en-US" altLang="ko-KR" sz="2000" baseline="30000" dirty="0">
                <a:ea typeface="Gulim" pitchFamily="34" charset="-127"/>
                <a:cs typeface="Times New Roman" pitchFamily="18" charset="0"/>
              </a:rPr>
              <a:t>-3</a:t>
            </a:r>
            <a:r>
              <a:rPr lang="en-US" altLang="ko-KR" sz="2000" dirty="0">
                <a:ea typeface="Gulim" pitchFamily="34" charset="-127"/>
                <a:cs typeface="Times New Roman" pitchFamily="18" charset="0"/>
              </a:rPr>
              <a:t>. Similar to results from other </a:t>
            </a:r>
            <a:r>
              <a:rPr lang="en-US" altLang="ko-KR" sz="2000" dirty="0" err="1">
                <a:ea typeface="Gulim" pitchFamily="34" charset="-127"/>
                <a:cs typeface="Times New Roman" pitchFamily="18" charset="0"/>
              </a:rPr>
              <a:t>tokamaks</a:t>
            </a:r>
            <a:endParaRPr lang="en-US" altLang="ko-KR" sz="2000" dirty="0">
              <a:ea typeface="Gulim" pitchFamily="34" charset="-127"/>
              <a:cs typeface="Times New Roman" pitchFamily="18" charset="0"/>
            </a:endParaRPr>
          </a:p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sz="2000" b="0" i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177800" indent="-177800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Higher </a:t>
            </a:r>
            <a:r>
              <a:rPr lang="en-US" altLang="ko-KR" sz="2000" dirty="0" err="1" smtClean="0">
                <a:ea typeface="Gulim" pitchFamily="34" charset="-127"/>
                <a:cs typeface="Times New Roman" pitchFamily="18" charset="0"/>
              </a:rPr>
              <a:t>P</a:t>
            </a:r>
            <a:r>
              <a:rPr lang="en-US" altLang="ko-KR" sz="2000" baseline="-25000" dirty="0" err="1" smtClean="0">
                <a:ea typeface="Gulim" pitchFamily="34" charset="-127"/>
                <a:cs typeface="Times New Roman" pitchFamily="18" charset="0"/>
              </a:rPr>
              <a:t>thr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in 2012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  <a:sym typeface="Wingdings" panose="05000000000000000000" pitchFamily="2" charset="2"/>
              </a:rPr>
              <a:t>due to impurity and higher H/D ratio</a:t>
            </a:r>
            <a:endParaRPr lang="en-US" sz="2000" b="0" i="0" dirty="0" smtClean="0">
              <a:solidFill>
                <a:schemeClr val="tx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1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94208"/>
            <a:ext cx="9143999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Dependence on </a:t>
            </a:r>
            <a:r>
              <a:rPr lang="en-US" altLang="ko-KR" dirty="0" err="1" smtClean="0">
                <a:latin typeface="Helvetica" pitchFamily="34" charset="0"/>
              </a:rPr>
              <a:t>I</a:t>
            </a:r>
            <a:r>
              <a:rPr lang="en-US" altLang="ko-KR" baseline="-25000" dirty="0" err="1" smtClean="0">
                <a:latin typeface="Helvetica" pitchFamily="34" charset="0"/>
              </a:rPr>
              <a:t>p</a:t>
            </a:r>
            <a:r>
              <a:rPr lang="en-US" altLang="ko-KR" dirty="0" smtClean="0">
                <a:latin typeface="Helvetica" pitchFamily="34" charset="0"/>
              </a:rPr>
              <a:t> and power agrees but </a:t>
            </a:r>
            <a:r>
              <a:rPr lang="en-US" altLang="ko-KR" dirty="0" smtClean="0">
                <a:latin typeface="Symbol" panose="05050102010706020507" pitchFamily="18" charset="2"/>
              </a:rPr>
              <a:t>k</a:t>
            </a:r>
            <a:r>
              <a:rPr lang="en-US" altLang="ko-KR" dirty="0" smtClean="0">
                <a:latin typeface="Helvetica" pitchFamily="34" charset="0"/>
              </a:rPr>
              <a:t> disagrees with multi-machine scaling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6</a:t>
            </a:r>
            <a:endParaRPr lang="en-US" altLang="ko-KR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72000" y="3212976"/>
            <a:ext cx="4176464" cy="276998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lang="en-US" sz="2000" dirty="0" smtClean="0">
                <a:ea typeface="Gulim" pitchFamily="34" charset="-127"/>
              </a:rPr>
              <a:t>Selected H</a:t>
            </a:r>
            <a:r>
              <a:rPr lang="en-US" sz="2000" baseline="-25000" dirty="0" smtClean="0">
                <a:ea typeface="Gulim" pitchFamily="34" charset="-127"/>
              </a:rPr>
              <a:t>89p</a:t>
            </a:r>
            <a:r>
              <a:rPr lang="en-US" sz="2000" dirty="0" smtClean="0">
                <a:ea typeface="Gulim" pitchFamily="34" charset="-127"/>
              </a:rPr>
              <a:t> database for </a:t>
            </a:r>
            <a:r>
              <a:rPr lang="en-US" sz="2000" dirty="0" err="1" smtClean="0">
                <a:ea typeface="Gulim" pitchFamily="34" charset="-127"/>
              </a:rPr>
              <a:t>I</a:t>
            </a:r>
            <a:r>
              <a:rPr lang="en-US" sz="2000" baseline="-25000" dirty="0" err="1" smtClean="0">
                <a:ea typeface="Gulim" pitchFamily="34" charset="-127"/>
              </a:rPr>
              <a:t>p</a:t>
            </a:r>
            <a:r>
              <a:rPr lang="en-US" sz="2000" dirty="0" smtClean="0">
                <a:ea typeface="Gulim" pitchFamily="34" charset="-127"/>
              </a:rPr>
              <a:t>, power, and </a:t>
            </a:r>
            <a:r>
              <a:rPr lang="en-US" sz="2000" dirty="0" smtClean="0">
                <a:latin typeface="Symbol" panose="05050102010706020507" pitchFamily="18" charset="2"/>
                <a:ea typeface="Gulim" pitchFamily="34" charset="-127"/>
              </a:rPr>
              <a:t>k</a:t>
            </a:r>
            <a:r>
              <a:rPr lang="en-US" sz="2000" dirty="0" smtClean="0">
                <a:ea typeface="Gulim" pitchFamily="34" charset="-127"/>
              </a:rPr>
              <a:t> dependence</a:t>
            </a:r>
          </a:p>
          <a:p>
            <a:pPr marL="177800" indent="-177800">
              <a:lnSpc>
                <a:spcPts val="2400"/>
              </a:lnSpc>
              <a:spcBef>
                <a:spcPts val="0"/>
              </a:spcBef>
              <a:buFontTx/>
              <a:buChar char="•"/>
            </a:pPr>
            <a:endParaRPr lang="en-US" sz="2000" b="0" i="0" dirty="0">
              <a:solidFill>
                <a:schemeClr val="tx1"/>
              </a:solidFill>
              <a:ea typeface="Gulim" pitchFamily="34" charset="-127"/>
            </a:endParaRPr>
          </a:p>
          <a:p>
            <a:pPr marL="177800" indent="-177800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lang="en-US" sz="2000" dirty="0" smtClean="0">
                <a:ea typeface="Gulim" pitchFamily="34" charset="-127"/>
              </a:rPr>
              <a:t>Clear positive dependence on </a:t>
            </a:r>
            <a:r>
              <a:rPr lang="en-US" sz="2000" dirty="0" err="1">
                <a:ea typeface="Gulim" pitchFamily="34" charset="-127"/>
              </a:rPr>
              <a:t>I</a:t>
            </a:r>
            <a:r>
              <a:rPr lang="en-US" sz="2000" baseline="-25000" dirty="0" err="1">
                <a:ea typeface="Gulim" pitchFamily="34" charset="-127"/>
              </a:rPr>
              <a:t>p</a:t>
            </a:r>
            <a:r>
              <a:rPr lang="en-US" sz="2000" dirty="0" smtClean="0">
                <a:ea typeface="Gulim" pitchFamily="34" charset="-127"/>
              </a:rPr>
              <a:t> and negative on power </a:t>
            </a:r>
            <a:r>
              <a:rPr lang="en-US" sz="2000" dirty="0" smtClean="0">
                <a:ea typeface="Gulim" pitchFamily="34" charset="-127"/>
                <a:sym typeface="Wingdings" panose="05000000000000000000" pitchFamily="2" charset="2"/>
              </a:rPr>
              <a:t> consistent with scaling law</a:t>
            </a:r>
          </a:p>
          <a:p>
            <a:pPr marL="177800" indent="-177800">
              <a:lnSpc>
                <a:spcPts val="2400"/>
              </a:lnSpc>
              <a:spcBef>
                <a:spcPts val="0"/>
              </a:spcBef>
              <a:buFontTx/>
              <a:buChar char="•"/>
            </a:pPr>
            <a:endParaRPr lang="en-US" sz="2000" dirty="0" smtClean="0">
              <a:ea typeface="Gulim" pitchFamily="34" charset="-127"/>
              <a:sym typeface="Wingdings" panose="05000000000000000000" pitchFamily="2" charset="2"/>
            </a:endParaRPr>
          </a:p>
          <a:p>
            <a:pPr marL="177800" indent="-177800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lang="en-US" sz="2000" dirty="0" smtClean="0">
                <a:ea typeface="Gulim" pitchFamily="34" charset="-127"/>
                <a:sym typeface="Wingdings" panose="05000000000000000000" pitchFamily="2" charset="2"/>
              </a:rPr>
              <a:t>Why confinement degrades with </a:t>
            </a:r>
            <a:r>
              <a:rPr lang="en-US" sz="2000" dirty="0" smtClean="0">
                <a:latin typeface="Symbol" panose="05050102010706020507" pitchFamily="18" charset="2"/>
                <a:ea typeface="Gulim" pitchFamily="34" charset="-127"/>
                <a:sym typeface="Wingdings" panose="05000000000000000000" pitchFamily="2" charset="2"/>
              </a:rPr>
              <a:t>k</a:t>
            </a:r>
            <a:r>
              <a:rPr lang="en-US" sz="2000" dirty="0" smtClean="0">
                <a:ea typeface="Gulim" pitchFamily="34" charset="-127"/>
                <a:sym typeface="Wingdings" panose="05000000000000000000" pitchFamily="2" charset="2"/>
              </a:rPr>
              <a:t>?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>
                <a:ea typeface="Gulim" pitchFamily="34" charset="-127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ea typeface="Gulim" pitchFamily="34" charset="-127"/>
                <a:sym typeface="Wingdings" panose="05000000000000000000" pitchFamily="2" charset="2"/>
              </a:rPr>
              <a:t>   Wall condition &amp; high impurity??</a:t>
            </a:r>
          </a:p>
        </p:txBody>
      </p:sp>
      <p:pic>
        <p:nvPicPr>
          <p:cNvPr id="16" name="그림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96044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820321" y="609329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H.S. Kim (SNU)</a:t>
            </a:r>
            <a:endParaRPr lang="en-US" dirty="0">
              <a:solidFill>
                <a:srgbClr val="99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72" y="1124744"/>
            <a:ext cx="3200499" cy="2021627"/>
            <a:chOff x="5220072" y="1124744"/>
            <a:chExt cx="3200499" cy="20216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132574"/>
              <a:ext cx="3200498" cy="201379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3" y="1124744"/>
              <a:ext cx="3200498" cy="1398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75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6712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Isotope effect on </a:t>
            </a:r>
            <a:r>
              <a:rPr lang="en-US" altLang="ko-KR" dirty="0" err="1" smtClean="0">
                <a:latin typeface="Helvetica" pitchFamily="34" charset="0"/>
              </a:rPr>
              <a:t>P</a:t>
            </a:r>
            <a:r>
              <a:rPr lang="en-US" altLang="ko-KR" baseline="-25000" dirty="0" err="1" smtClean="0">
                <a:latin typeface="Helvetica" pitchFamily="34" charset="0"/>
              </a:rPr>
              <a:t>thr</a:t>
            </a:r>
            <a:r>
              <a:rPr lang="en-US" altLang="ko-KR" dirty="0" smtClean="0">
                <a:latin typeface="Helvetica" pitchFamily="34" charset="0"/>
              </a:rPr>
              <a:t> and </a:t>
            </a:r>
            <a:r>
              <a:rPr lang="en-US" altLang="ko-KR" dirty="0" err="1" smtClean="0">
                <a:latin typeface="Symbol" panose="05050102010706020507" pitchFamily="18" charset="2"/>
              </a:rPr>
              <a:t>t</a:t>
            </a:r>
            <a:r>
              <a:rPr lang="en-US" altLang="ko-KR" baseline="-25000" dirty="0" err="1" smtClean="0">
                <a:latin typeface="Helvetica" pitchFamily="34" charset="0"/>
              </a:rPr>
              <a:t>E</a:t>
            </a:r>
            <a:endParaRPr lang="ko-KR" altLang="en-US" sz="2400" baseline="-25000" dirty="0" smtClean="0">
              <a:cs typeface="Arial" pitchFamily="34" charset="0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7</a:t>
            </a:r>
            <a:endParaRPr lang="en-US" altLang="ko-K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0" y="980728"/>
                <a:ext cx="9036496" cy="5616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Results</a:t>
                </a:r>
                <a:r>
                  <a:rPr kumimoji="0" lang="en-US" sz="22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  <a:cs typeface="ＭＳ Ｐゴシック" charset="-128"/>
                  </a:rPr>
                  <a:t> from other machines</a:t>
                </a: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endParaRPr>
              </a:p>
              <a:p>
                <a:pPr marL="741363" lvl="1" indent="-284163" eaLnBrk="0" hangingPunct="0">
                  <a:spcBef>
                    <a:spcPct val="20000"/>
                  </a:spcBef>
                  <a:buClr>
                    <a:srgbClr val="010000"/>
                  </a:buClr>
                  <a:buFontTx/>
                  <a:buChar char="–"/>
                  <a:defRPr/>
                </a:pP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P</a:t>
                </a:r>
                <a:r>
                  <a:rPr kumimoji="0" lang="en-US" sz="20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thr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 A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i</a:t>
                </a:r>
                <a:r>
                  <a:rPr kumimoji="0" lang="en-US" sz="20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-1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 and 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MS PGothic" pitchFamily="34" charset="-128"/>
                  </a:rPr>
                  <a:t>t</a:t>
                </a:r>
                <a:r>
                  <a:rPr kumimoji="0" lang="en-US" sz="20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E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A</a:t>
                </a:r>
                <a:r>
                  <a:rPr kumimoji="0" lang="en-US" sz="20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i</a:t>
                </a:r>
                <a:r>
                  <a:rPr kumimoji="0" lang="en-US" sz="2000" b="0" i="0" u="none" strike="noStrike" kern="0" cap="none" spc="0" normalizeH="0" baseline="30000" noProof="0" dirty="0" err="1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MS PGothic" pitchFamily="34" charset="-128"/>
                  </a:rPr>
                  <a:t>a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 (</a:t>
                </a:r>
                <a:r>
                  <a:rPr lang="en-US" sz="2000" kern="0" dirty="0">
                    <a:solidFill>
                      <a:schemeClr val="accent2"/>
                    </a:solidFill>
                    <a:latin typeface="Symbol" panose="05050102010706020507" pitchFamily="18" charset="2"/>
                    <a:ea typeface="MS PGothic" pitchFamily="34" charset="-128"/>
                  </a:rPr>
                  <a:t>a </a:t>
                </a:r>
                <a:r>
                  <a:rPr lang="en-US" sz="2000" kern="0" dirty="0" smtClean="0">
                    <a:solidFill>
                      <a:schemeClr val="accent2"/>
                    </a:solidFill>
                    <a:latin typeface="Symbol" panose="05050102010706020507" pitchFamily="18" charset="2"/>
                    <a:ea typeface="MS PGothic" pitchFamily="34" charset="-128"/>
                  </a:rPr>
                  <a:t>=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0.2 – 0.5)</a:t>
                </a:r>
                <a:endParaRPr lang="en-US" sz="1000" kern="0" dirty="0" smtClean="0">
                  <a:solidFill>
                    <a:schemeClr val="accent2"/>
                  </a:solidFill>
                  <a:latin typeface="+mn-lt"/>
                  <a:ea typeface="MS PGothic" pitchFamily="34" charset="-128"/>
                </a:endParaRPr>
              </a:p>
              <a:p>
                <a:pPr marL="365760" marR="0" lvl="1" indent="-36576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endParaRPr lang="en-US" sz="500" kern="0" dirty="0" smtClean="0">
                  <a:latin typeface="+mn-lt"/>
                  <a:ea typeface="MS PGothic" pitchFamily="34" charset="-128"/>
                </a:endParaRPr>
              </a:p>
              <a:p>
                <a:pPr marL="365760" marR="0" lvl="1" indent="-36576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200" kern="0" dirty="0" smtClean="0">
                    <a:latin typeface="+mn-lt"/>
                    <a:ea typeface="MS PGothic" pitchFamily="34" charset="-128"/>
                  </a:rPr>
                  <a:t>Results from KSTAR</a:t>
                </a:r>
                <a:endParaRPr lang="en-US" sz="2200" kern="0" dirty="0" smtClean="0">
                  <a:latin typeface="+mn-lt"/>
                  <a:ea typeface="MS PGothic" pitchFamily="34" charset="-128"/>
                </a:endParaRPr>
              </a:p>
              <a:p>
                <a:pPr marL="741363" lvl="1" indent="-284163" eaLnBrk="0" hangingPunct="0">
                  <a:spcBef>
                    <a:spcPct val="20000"/>
                  </a:spcBef>
                  <a:buClr>
                    <a:srgbClr val="010000"/>
                  </a:buClr>
                  <a:buFontTx/>
                  <a:buChar char="–"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Clear increase of </a:t>
                </a:r>
                <a:r>
                  <a:rPr lang="en-US" sz="2000" kern="0" dirty="0" err="1">
                    <a:solidFill>
                      <a:schemeClr val="accent2"/>
                    </a:solidFill>
                    <a:ea typeface="MS PGothic" pitchFamily="34" charset="-128"/>
                  </a:rPr>
                  <a:t>P</a:t>
                </a:r>
                <a:r>
                  <a:rPr lang="en-US" sz="2000" kern="0" baseline="-25000" dirty="0" err="1">
                    <a:solidFill>
                      <a:schemeClr val="accent2"/>
                    </a:solidFill>
                    <a:ea typeface="MS PGothic" pitchFamily="34" charset="-128"/>
                  </a:rPr>
                  <a:t>thr</a:t>
                </a:r>
                <a:r>
                  <a:rPr lang="en-US" sz="2000" kern="0" dirty="0">
                    <a:solidFill>
                      <a:schemeClr val="accent2"/>
                    </a:solidFill>
                    <a:ea typeface="MS PGothic" pitchFamily="34" charset="-128"/>
                  </a:rPr>
                  <a:t> </a:t>
                </a:r>
                <a:r>
                  <a:rPr lang="en-US" sz="2000" kern="0" dirty="0" smtClean="0">
                    <a:solidFill>
                      <a:schemeClr val="accent2"/>
                    </a:solidFill>
                    <a:ea typeface="MS PGothic" pitchFamily="34" charset="-128"/>
                  </a:rPr>
                  <a:t>for 2012 data (H/D=0.5 – 0.6, </a:t>
                </a:r>
                <a:r>
                  <a:rPr lang="en-US" sz="2000" kern="0" dirty="0" err="1">
                    <a:solidFill>
                      <a:schemeClr val="accent2"/>
                    </a:solidFill>
                    <a:ea typeface="MS PGothic" pitchFamily="34" charset="-128"/>
                  </a:rPr>
                  <a:t>P</a:t>
                </a:r>
                <a:r>
                  <a:rPr lang="en-US" sz="2000" kern="0" baseline="-25000" dirty="0" err="1">
                    <a:solidFill>
                      <a:schemeClr val="accent2"/>
                    </a:solidFill>
                    <a:ea typeface="MS PGothic" pitchFamily="34" charset="-128"/>
                  </a:rPr>
                  <a:t>thr</a:t>
                </a:r>
                <a:r>
                  <a:rPr lang="en-US" sz="2000" kern="0" dirty="0">
                    <a:solidFill>
                      <a:schemeClr val="accent2"/>
                    </a:solidFill>
                    <a:ea typeface="MS PGothic" pitchFamily="34" charset="-128"/>
                  </a:rPr>
                  <a:t> </a:t>
                </a:r>
                <a:r>
                  <a:rPr lang="en-US" sz="2000" kern="0" dirty="0" smtClean="0">
                    <a:solidFill>
                      <a:schemeClr val="accent2"/>
                    </a:solidFill>
                    <a:ea typeface="MS PGothic" pitchFamily="34" charset="-128"/>
                  </a:rPr>
                  <a:t>&gt; 1.5 MW), compared to 2011 data (H/D=0.2 – 0.4, </a:t>
                </a:r>
                <a:r>
                  <a:rPr lang="en-US" sz="2000" kern="0" dirty="0" err="1">
                    <a:solidFill>
                      <a:schemeClr val="accent2"/>
                    </a:solidFill>
                    <a:ea typeface="MS PGothic" pitchFamily="34" charset="-128"/>
                  </a:rPr>
                  <a:t>P</a:t>
                </a:r>
                <a:r>
                  <a:rPr lang="en-US" sz="2000" kern="0" baseline="-25000" dirty="0" err="1">
                    <a:solidFill>
                      <a:schemeClr val="accent2"/>
                    </a:solidFill>
                    <a:ea typeface="MS PGothic" pitchFamily="34" charset="-128"/>
                  </a:rPr>
                  <a:t>thr</a:t>
                </a:r>
                <a:r>
                  <a:rPr lang="en-US" sz="2000" kern="0" dirty="0">
                    <a:solidFill>
                      <a:schemeClr val="accent2"/>
                    </a:solidFill>
                    <a:ea typeface="MS PGothic" pitchFamily="34" charset="-128"/>
                  </a:rPr>
                  <a:t> </a:t>
                </a:r>
                <a:r>
                  <a:rPr lang="en-US" sz="2000" kern="0" dirty="0" smtClean="0">
                    <a:solidFill>
                      <a:schemeClr val="accent2"/>
                    </a:solidFill>
                    <a:ea typeface="MS PGothic" pitchFamily="34" charset="-128"/>
                  </a:rPr>
                  <a:t>~ 1MW)</a:t>
                </a:r>
                <a:endParaRPr lang="en-US" sz="2200" kern="0" dirty="0" smtClean="0">
                  <a:solidFill>
                    <a:schemeClr val="accent2"/>
                  </a:solidFill>
                  <a:ea typeface="MS PGothic" pitchFamily="34" charset="-128"/>
                </a:endParaRPr>
              </a:p>
              <a:p>
                <a:pPr marL="741363" lvl="1" indent="-284163" eaLnBrk="0" hangingPunct="0">
                  <a:spcBef>
                    <a:spcPct val="20000"/>
                  </a:spcBef>
                  <a:buClr>
                    <a:srgbClr val="010000"/>
                  </a:buClr>
                  <a:buFontTx/>
                  <a:buChar char="–"/>
                  <a:defRPr/>
                </a:pPr>
                <a:r>
                  <a:rPr lang="en-US" sz="2000" kern="0" dirty="0" smtClean="0">
                    <a:solidFill>
                      <a:schemeClr val="accent2"/>
                    </a:solidFill>
                    <a:ea typeface="MS PGothic" pitchFamily="34" charset="-128"/>
                  </a:rPr>
                  <a:t>Confinement 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MS PGothic" pitchFamily="34" charset="-128"/>
                  </a:rPr>
                  <a:t>also decreases with higher H/D ratio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MS PGothic" pitchFamily="34" charset="-128"/>
                </a:endParaRPr>
              </a:p>
            </p:txBody>
          </p:sp>
        </mc:Choice>
        <mc:Fallback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80728"/>
                <a:ext cx="9036496" cy="5616624"/>
              </a:xfrm>
              <a:prstGeom prst="rect">
                <a:avLst/>
              </a:prstGeom>
              <a:blipFill rotWithShape="1">
                <a:blip r:embed="rId3"/>
                <a:stretch>
                  <a:fillRect l="-742" t="-5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134957" y="558924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J.S. </a:t>
            </a:r>
            <a:r>
              <a:rPr lang="en-US" dirty="0" err="1" smtClean="0">
                <a:solidFill>
                  <a:srgbClr val="990000"/>
                </a:solidFill>
              </a:rPr>
              <a:t>Ko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(NFRI)</a:t>
            </a:r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13" name="Picture 3" descr="C:\Users\KO\Documents\topics\mse\mse_activities\20130411_hydrogen\mse_spec_dha3_ko_vs_time_h89_ahn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722376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6323152" y="5445224"/>
            <a:ext cx="0" cy="504056"/>
          </a:xfrm>
          <a:prstGeom prst="straightConnector1">
            <a:avLst/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650744" y="5229200"/>
            <a:ext cx="0" cy="934363"/>
          </a:xfrm>
          <a:prstGeom prst="straightConnector1">
            <a:avLst/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75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94208"/>
            <a:ext cx="9143999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Outline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648072" y="1628800"/>
            <a:ext cx="8388424" cy="4176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ＭＳ Ｐゴシック" charset="-128"/>
              </a:rPr>
              <a:t>L-H power threshold and </a:t>
            </a: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H-mode confinement study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400" kern="0" dirty="0"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Characterization of various types of ELMs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ELM categorization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Magnetics and ECEI data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r>
              <a:rPr lang="en-US" altLang="ko-KR" sz="2400" kern="0" dirty="0" smtClean="0">
                <a:latin typeface="Helvetica" pitchFamily="34" charset="0"/>
                <a:ea typeface="MS PGothic" pitchFamily="34" charset="-128"/>
              </a:rPr>
              <a:t>Preliminary stability analysis</a:t>
            </a:r>
          </a:p>
          <a:p>
            <a:pPr marL="800100" lvl="1" indent="-342900" eaLnBrk="0" hangingPunct="0">
              <a:spcBef>
                <a:spcPct val="20000"/>
              </a:spcBef>
              <a:buFont typeface="Helvetica" panose="020B0604020202020204" pitchFamily="34" charset="0"/>
              <a:buChar char="‒"/>
              <a:defRPr/>
            </a:pPr>
            <a:endParaRPr lang="en-US" altLang="ko-KR" sz="2400" kern="0" dirty="0"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Study of Small ELM regime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400" kern="0" dirty="0">
              <a:solidFill>
                <a:schemeClr val="bg2">
                  <a:lumMod val="60000"/>
                  <a:lumOff val="40000"/>
                </a:schemeClr>
              </a:solidFill>
              <a:latin typeface="Helvetica" pitchFamily="34" charset="0"/>
              <a:ea typeface="MS PGothic" pitchFamily="34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34" charset="0"/>
                <a:ea typeface="MS PGothic" pitchFamily="34" charset="-128"/>
              </a:rPr>
              <a:t>Summary</a:t>
            </a:r>
            <a:endParaRPr lang="en-US" altLang="ko-KR" sz="2400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Helvetica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Helvetica" pitchFamily="34" charset="0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ko-KR" altLang="en-US" sz="2000" dirty="0" smtClean="0">
              <a:ea typeface="Gulim" pitchFamily="34" charset="-127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380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0" y="94208"/>
            <a:ext cx="9143999" cy="598488"/>
          </a:xfrm>
        </p:spPr>
        <p:txBody>
          <a:bodyPr/>
          <a:lstStyle/>
          <a:p>
            <a:pPr indent="0" algn="ctr" eaLnBrk="1" hangingPunct="1"/>
            <a:r>
              <a:rPr lang="en-US" altLang="ko-KR" dirty="0" smtClean="0">
                <a:latin typeface="Helvetica" pitchFamily="34" charset="0"/>
              </a:rPr>
              <a:t>Multiple </a:t>
            </a:r>
            <a:r>
              <a:rPr lang="en-US" altLang="ko-KR" dirty="0" smtClean="0">
                <a:latin typeface="Helvetica" pitchFamily="34" charset="0"/>
              </a:rPr>
              <a:t>types of </a:t>
            </a:r>
            <a:r>
              <a:rPr lang="en-US" altLang="ko-KR" dirty="0" smtClean="0">
                <a:latin typeface="Helvetica" pitchFamily="34" charset="0"/>
              </a:rPr>
              <a:t>ELMs have been observed</a:t>
            </a:r>
            <a:endParaRPr lang="ko-KR" altLang="en-US" dirty="0" smtClean="0">
              <a:cs typeface="Arial" pitchFamily="34" charset="0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9</a:t>
            </a:r>
            <a:endParaRPr lang="en-US" altLang="ko-KR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2" y="1052736"/>
            <a:ext cx="8856984" cy="3606770"/>
            <a:chOff x="381000" y="1261646"/>
            <a:chExt cx="8530912" cy="3462754"/>
          </a:xfrm>
        </p:grpSpPr>
        <p:pic>
          <p:nvPicPr>
            <p:cNvPr id="11" name="Picture 10" descr="time_trace_568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1600200"/>
              <a:ext cx="2719729" cy="3124200"/>
            </a:xfrm>
            <a:prstGeom prst="rect">
              <a:avLst/>
            </a:prstGeom>
          </p:spPr>
        </p:pic>
        <p:pic>
          <p:nvPicPr>
            <p:cNvPr id="12" name="Picture 11" descr="time_trace_595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1" y="1600200"/>
              <a:ext cx="2699754" cy="3124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17244" y="1261646"/>
              <a:ext cx="13370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Type-I </a:t>
              </a:r>
              <a:r>
                <a:rPr lang="en-US" sz="1600" dirty="0" smtClean="0"/>
                <a:t>ELMs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79058" y="1261646"/>
              <a:ext cx="1976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Intermediate </a:t>
              </a:r>
              <a:r>
                <a:rPr lang="en-US" sz="1600" dirty="0" smtClean="0"/>
                <a:t>ELMs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06336" y="1261646"/>
              <a:ext cx="2805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Mixed </a:t>
              </a:r>
              <a:r>
                <a:rPr lang="en-US" sz="1600" dirty="0" smtClean="0"/>
                <a:t>(type-I + small) ELMs</a:t>
              </a:r>
              <a:endParaRPr lang="en-US" sz="16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1000" y="1607956"/>
              <a:ext cx="2810256" cy="3116444"/>
              <a:chOff x="381000" y="1607956"/>
              <a:chExt cx="2810256" cy="3116444"/>
            </a:xfrm>
          </p:grpSpPr>
          <p:pic>
            <p:nvPicPr>
              <p:cNvPr id="18" name="Picture 17" descr="time_trace_5687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1000" y="1607956"/>
                <a:ext cx="2733845" cy="3116444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>
              <a:xfrm>
                <a:off x="466344" y="2438400"/>
                <a:ext cx="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191256" y="2438400"/>
                <a:ext cx="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6082607" y="2438400"/>
              <a:ext cx="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307181" y="4914453"/>
                <a:ext cx="8585299" cy="1538883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7800" indent="-177800">
                  <a:lnSpc>
                    <a:spcPts val="2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en-US" sz="2000" b="0" i="0" dirty="0" smtClean="0">
                    <a:solidFill>
                      <a:srgbClr val="3333CC"/>
                    </a:solidFill>
                    <a:ea typeface="Gulim" pitchFamily="34" charset="-127"/>
                  </a:rPr>
                  <a:t>Type-I ELMs</a:t>
                </a:r>
                <a:r>
                  <a:rPr lang="en-US" sz="2000" b="0" i="0" dirty="0" smtClean="0">
                    <a:solidFill>
                      <a:schemeClr val="tx1"/>
                    </a:solidFill>
                    <a:ea typeface="Gulim" pitchFamily="34" charset="-127"/>
                  </a:rPr>
                  <a:t>: power ↑ </a:t>
                </a:r>
                <a:r>
                  <a:rPr lang="en-US" sz="2000" b="0" i="0" dirty="0" smtClean="0">
                    <a:solidFill>
                      <a:schemeClr val="tx1"/>
                    </a:solidFill>
                    <a:ea typeface="Gulim" pitchFamily="34" charset="-127"/>
                    <a:sym typeface="Wingdings" panose="05000000000000000000" pitchFamily="2" charset="2"/>
                  </a:rPr>
                  <a:t> </a:t>
                </a:r>
                <a:r>
                  <a:rPr lang="en-US" altLang="ko-KR" sz="2000" dirty="0" err="1" smtClean="0">
                    <a:latin typeface="Helvetica" pitchFamily="34" charset="0"/>
                  </a:rPr>
                  <a:t>f</a:t>
                </a:r>
                <a:r>
                  <a:rPr lang="en-US" altLang="ko-KR" sz="2000" baseline="-25000" dirty="0" err="1" smtClean="0">
                    <a:latin typeface="Helvetica" pitchFamily="34" charset="0"/>
                  </a:rPr>
                  <a:t>ELM</a:t>
                </a:r>
                <a:r>
                  <a:rPr lang="en-US" sz="2000" dirty="0" smtClean="0">
                    <a:ea typeface="Gulim" pitchFamily="34" charset="-127"/>
                  </a:rPr>
                  <a:t> ↑, </a:t>
                </a:r>
                <a:r>
                  <a:rPr lang="en-US" altLang="ko-KR" sz="2000" dirty="0" err="1" smtClean="0">
                    <a:latin typeface="Helvetica" pitchFamily="34" charset="0"/>
                  </a:rPr>
                  <a:t>f</a:t>
                </a:r>
                <a:r>
                  <a:rPr lang="en-US" altLang="ko-KR" sz="2000" baseline="-25000" dirty="0" err="1" smtClean="0">
                    <a:latin typeface="Helvetica" pitchFamily="34" charset="0"/>
                  </a:rPr>
                  <a:t>ELM</a:t>
                </a:r>
                <a:r>
                  <a:rPr lang="en-US" altLang="ko-KR" sz="2000" dirty="0" smtClean="0">
                    <a:latin typeface="Helvetica" pitchFamily="34" charset="0"/>
                  </a:rPr>
                  <a:t>=10-80 Hz,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ko-KR" sz="2000" dirty="0" smtClean="0">
                    <a:latin typeface="Helvetica" pitchFamily="34" charset="0"/>
                  </a:rPr>
                  <a:t>=1-5%, </a:t>
                </a:r>
                <a:r>
                  <a:rPr lang="en-US" altLang="ko-KR" sz="2000" dirty="0">
                    <a:latin typeface="Helvetica" pitchFamily="34" charset="0"/>
                  </a:rPr>
                  <a:t>H</a:t>
                </a:r>
                <a:r>
                  <a:rPr lang="en-US" altLang="ko-KR" sz="2000" baseline="-25000" dirty="0">
                    <a:latin typeface="Helvetica" pitchFamily="34" charset="0"/>
                  </a:rPr>
                  <a:t>98(y,2) </a:t>
                </a:r>
                <a:r>
                  <a:rPr lang="en-US" altLang="ko-KR" sz="2000" dirty="0">
                    <a:latin typeface="Helvetica" pitchFamily="34" charset="0"/>
                  </a:rPr>
                  <a:t>~</a:t>
                </a:r>
                <a:r>
                  <a:rPr lang="en-US" altLang="ko-KR" sz="2000" dirty="0" smtClean="0">
                    <a:latin typeface="Helvetica" pitchFamily="34" charset="0"/>
                  </a:rPr>
                  <a:t>1</a:t>
                </a:r>
              </a:p>
              <a:p>
                <a:pPr marL="177800" indent="-177800">
                  <a:lnSpc>
                    <a:spcPts val="2000"/>
                  </a:lnSpc>
                  <a:spcBef>
                    <a:spcPts val="0"/>
                  </a:spcBef>
                  <a:buFontTx/>
                  <a:buChar char="•"/>
                </a:pPr>
                <a:endParaRPr lang="en-US" sz="2000" b="0" i="0" dirty="0" smtClean="0">
                  <a:solidFill>
                    <a:schemeClr val="tx1"/>
                  </a:solidFill>
                  <a:ea typeface="Gulim" pitchFamily="34" charset="-127"/>
                </a:endParaRPr>
              </a:p>
              <a:p>
                <a:pPr marL="177800" indent="-177800">
                  <a:lnSpc>
                    <a:spcPts val="2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en-US" sz="2000" b="0" i="0" dirty="0" smtClean="0">
                    <a:solidFill>
                      <a:srgbClr val="3333CC"/>
                    </a:solidFill>
                    <a:ea typeface="Gulim" pitchFamily="34" charset="-127"/>
                  </a:rPr>
                  <a:t>Intermediate ELMs</a:t>
                </a:r>
                <a:r>
                  <a:rPr lang="en-US" sz="2000" b="0" i="0" dirty="0" smtClean="0">
                    <a:solidFill>
                      <a:schemeClr val="tx1"/>
                    </a:solidFill>
                    <a:ea typeface="Gulim" pitchFamily="34" charset="-127"/>
                  </a:rPr>
                  <a:t>: </a:t>
                </a:r>
                <a:r>
                  <a:rPr lang="en-US" altLang="ko-KR" sz="2000" dirty="0" err="1" smtClean="0">
                    <a:latin typeface="Helvetica" pitchFamily="34" charset="0"/>
                  </a:rPr>
                  <a:t>f</a:t>
                </a:r>
                <a:r>
                  <a:rPr lang="en-US" altLang="ko-KR" sz="2000" baseline="-25000" dirty="0" err="1" smtClean="0">
                    <a:latin typeface="Helvetica" pitchFamily="34" charset="0"/>
                  </a:rPr>
                  <a:t>ELM</a:t>
                </a:r>
                <a:r>
                  <a:rPr lang="en-US" altLang="ko-KR" sz="2000" dirty="0" smtClean="0">
                    <a:latin typeface="Helvetica" pitchFamily="34" charset="0"/>
                  </a:rPr>
                  <a:t>=50-200 Hz, 0.5 &lt;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b="0" i="0" dirty="0" smtClean="0">
                    <a:solidFill>
                      <a:schemeClr val="tx1"/>
                    </a:solidFill>
                    <a:ea typeface="Gulim" pitchFamily="34" charset="-127"/>
                  </a:rPr>
                  <a:t> &lt; 1%, </a:t>
                </a:r>
                <a:r>
                  <a:rPr lang="en-US" altLang="ko-KR" sz="2000" dirty="0">
                    <a:latin typeface="Helvetica" pitchFamily="34" charset="0"/>
                  </a:rPr>
                  <a:t>H</a:t>
                </a:r>
                <a:r>
                  <a:rPr lang="en-US" altLang="ko-KR" sz="2000" baseline="-25000" dirty="0">
                    <a:latin typeface="Helvetica" pitchFamily="34" charset="0"/>
                  </a:rPr>
                  <a:t>98(y,2) </a:t>
                </a:r>
                <a:r>
                  <a:rPr lang="en-US" sz="2000" b="0" i="0" dirty="0" smtClean="0">
                    <a:solidFill>
                      <a:schemeClr val="tx1"/>
                    </a:solidFill>
                    <a:ea typeface="Gulim" pitchFamily="34" charset="-127"/>
                  </a:rPr>
                  <a:t>~0.7</a:t>
                </a:r>
              </a:p>
              <a:p>
                <a:pPr marL="177800" indent="-177800">
                  <a:lnSpc>
                    <a:spcPts val="2000"/>
                  </a:lnSpc>
                  <a:spcBef>
                    <a:spcPts val="0"/>
                  </a:spcBef>
                  <a:buFontTx/>
                  <a:buChar char="•"/>
                </a:pPr>
                <a:endParaRPr lang="en-US" sz="2000" b="0" i="0" dirty="0" smtClean="0">
                  <a:solidFill>
                    <a:schemeClr val="tx1"/>
                  </a:solidFill>
                  <a:ea typeface="Gulim" pitchFamily="34" charset="-127"/>
                </a:endParaRPr>
              </a:p>
              <a:p>
                <a:pPr marL="177800" indent="-177800">
                  <a:lnSpc>
                    <a:spcPts val="2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en-US" sz="2000" dirty="0" smtClean="0">
                    <a:solidFill>
                      <a:srgbClr val="3333CC"/>
                    </a:solidFill>
                    <a:ea typeface="Gulim" pitchFamily="34" charset="-127"/>
                  </a:rPr>
                  <a:t>Mixed ELMs</a:t>
                </a:r>
                <a:r>
                  <a:rPr lang="en-US" sz="2000" dirty="0" smtClean="0">
                    <a:ea typeface="Gulim" pitchFamily="34" charset="-127"/>
                  </a:rPr>
                  <a:t>: type-I + small ELMs, </a:t>
                </a:r>
                <a:r>
                  <a:rPr lang="en-US" altLang="ko-KR" sz="2000" dirty="0" smtClean="0">
                    <a:latin typeface="Helvetica" pitchFamily="34" charset="0"/>
                  </a:rPr>
                  <a:t>H</a:t>
                </a:r>
                <a:r>
                  <a:rPr lang="en-US" altLang="ko-KR" sz="2000" baseline="-25000" dirty="0" smtClean="0">
                    <a:latin typeface="Helvetica" pitchFamily="34" charset="0"/>
                  </a:rPr>
                  <a:t>98(y,2</a:t>
                </a:r>
                <a:r>
                  <a:rPr lang="en-US" altLang="ko-KR" sz="2000" baseline="-25000" dirty="0">
                    <a:latin typeface="Helvetica" pitchFamily="34" charset="0"/>
                  </a:rPr>
                  <a:t>) </a:t>
                </a:r>
                <a:r>
                  <a:rPr lang="en-US" altLang="ko-KR" sz="2000" dirty="0">
                    <a:latin typeface="Helvetica" pitchFamily="34" charset="0"/>
                  </a:rPr>
                  <a:t>~</a:t>
                </a:r>
                <a:r>
                  <a:rPr lang="en-US" altLang="ko-KR" sz="2000" dirty="0" smtClean="0">
                    <a:latin typeface="Helvetica" pitchFamily="34" charset="0"/>
                  </a:rPr>
                  <a:t>1</a:t>
                </a:r>
              </a:p>
              <a:p>
                <a:pPr marL="177800" indent="-177800">
                  <a:lnSpc>
                    <a:spcPts val="2000"/>
                  </a:lnSpc>
                  <a:spcBef>
                    <a:spcPts val="0"/>
                  </a:spcBef>
                  <a:buFontTx/>
                  <a:buChar char="•"/>
                </a:pPr>
                <a:endParaRPr lang="en-US" sz="2000" dirty="0" smtClean="0">
                  <a:ea typeface="Gulim" pitchFamily="34" charset="-127"/>
                </a:endParaRPr>
              </a:p>
            </p:txBody>
          </p:sp>
        </mc:Choice>
        <mc:Fallback>
          <p:sp>
            <p:nvSpPr>
              <p:cNvPr id="2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81" y="4914453"/>
                <a:ext cx="8585299" cy="1538883"/>
              </a:xfrm>
              <a:prstGeom prst="rect">
                <a:avLst/>
              </a:prstGeom>
              <a:blipFill rotWithShape="1">
                <a:blip r:embed="rId6"/>
                <a:stretch>
                  <a:fillRect l="-1632" t="-7905"/>
                </a:stretch>
              </a:blipFill>
              <a:ln w="1587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5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33557</TotalTime>
  <Words>1267</Words>
  <Application>Microsoft Office PowerPoint</Application>
  <PresentationFormat>On-screen Show (4:3)</PresentationFormat>
  <Paragraphs>228</Paragraphs>
  <Slides>20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Blank Presentation</vt:lpstr>
      <vt:lpstr>KGPlot</vt:lpstr>
      <vt:lpstr>Equation</vt:lpstr>
      <vt:lpstr>PowerPoint Presentation</vt:lpstr>
      <vt:lpstr>Outline</vt:lpstr>
      <vt:lpstr>Outline</vt:lpstr>
      <vt:lpstr>Fast ion component is calculated by ASTRA</vt:lpstr>
      <vt:lpstr>Power scan yielded Pthr roll-over in low density</vt:lpstr>
      <vt:lpstr>Dependence on Ip and power agrees but k disagrees with multi-machine scaling</vt:lpstr>
      <vt:lpstr>Isotope effect on Pthr and tE</vt:lpstr>
      <vt:lpstr>Outline</vt:lpstr>
      <vt:lpstr>Multiple types of ELMs have been observed</vt:lpstr>
      <vt:lpstr>Magnetics data show distinctive features for each ELM type</vt:lpstr>
      <vt:lpstr>ECEI data provides mode number of ELMs</vt:lpstr>
      <vt:lpstr>PowerPoint Presentation</vt:lpstr>
      <vt:lpstr>Outline</vt:lpstr>
      <vt:lpstr>Access to the small ELM regime occurred in a significantly wide operation window</vt:lpstr>
      <vt:lpstr>A sustained small ELM regime was successfully produced by controlling plasma shape</vt:lpstr>
      <vt:lpstr>PowerPoint Presentation</vt:lpstr>
      <vt:lpstr>Summary</vt:lpstr>
      <vt:lpstr>Backup slides</vt:lpstr>
      <vt:lpstr>Possible explanation of the produced small ELMs</vt:lpstr>
      <vt:lpstr>PowerPoint Presentation</vt:lpstr>
    </vt:vector>
  </TitlesOfParts>
  <Company>샘 디자인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s-job00</dc:creator>
  <cp:lastModifiedBy>Joon-Wook Ahn</cp:lastModifiedBy>
  <cp:revision>864</cp:revision>
  <cp:lastPrinted>2011-02-22T00:12:20Z</cp:lastPrinted>
  <dcterms:created xsi:type="dcterms:W3CDTF">2010-06-26T17:38:28Z</dcterms:created>
  <dcterms:modified xsi:type="dcterms:W3CDTF">2013-10-21T13:40:55Z</dcterms:modified>
</cp:coreProperties>
</file>