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84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2" r:id="rId14"/>
    <p:sldId id="273" r:id="rId15"/>
    <p:sldId id="280" r:id="rId16"/>
    <p:sldId id="281" r:id="rId17"/>
    <p:sldId id="282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0"/>
    </p:ext>
    <p:ext uri="{FD5EFAAD-0ECE-453E-9831-46B23BE46B34}">
      <p15:chartTrackingRefBased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-10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ellis\My%20Documents\My%20Documents\DIII-D_ECH\P2012\mirrors\Mirror%20S-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Soderberg Line for CuCrZr</a:t>
            </a:r>
          </a:p>
        </c:rich>
      </c:tx>
      <c:layout>
        <c:manualLayout>
          <c:xMode val="edge"/>
          <c:yMode val="edge"/>
          <c:x val="0.269614573134576"/>
          <c:y val="0.0208333333333334"/>
        </c:manualLayout>
      </c:layout>
    </c:title>
    <c:plotArea>
      <c:layout/>
      <c:scatterChart>
        <c:scatterStyle val="lineMarker"/>
        <c:ser>
          <c:idx val="0"/>
          <c:order val="0"/>
          <c:tx>
            <c:v>Soderberg Line</c:v>
          </c:tx>
          <c:xVal>
            <c:numRef>
              <c:f>CuCrZr!$E$5:$E$6</c:f>
              <c:numCache>
                <c:formatCode>General</c:formatCode>
                <c:ptCount val="2"/>
                <c:pt idx="0">
                  <c:v>0.0</c:v>
                </c:pt>
                <c:pt idx="1">
                  <c:v>21.0</c:v>
                </c:pt>
              </c:numCache>
            </c:numRef>
          </c:xVal>
          <c:yVal>
            <c:numRef>
              <c:f>CuCrZr!$F$5:$F$6</c:f>
              <c:numCache>
                <c:formatCode>General</c:formatCode>
                <c:ptCount val="2"/>
                <c:pt idx="0">
                  <c:v>10.0</c:v>
                </c:pt>
                <c:pt idx="1">
                  <c:v>0.0</c:v>
                </c:pt>
              </c:numCache>
            </c:numRef>
          </c:yVal>
        </c:ser>
        <c:ser>
          <c:idx val="1"/>
          <c:order val="1"/>
          <c:tx>
            <c:v>Operating Point</c:v>
          </c:tx>
          <c:xVal>
            <c:numRef>
              <c:f>CuCrZr!$E$9</c:f>
              <c:numCache>
                <c:formatCode>General</c:formatCode>
                <c:ptCount val="1"/>
                <c:pt idx="0">
                  <c:v>6.2</c:v>
                </c:pt>
              </c:numCache>
            </c:numRef>
          </c:xVal>
          <c:yVal>
            <c:numRef>
              <c:f>CuCrZr!$F$9</c:f>
              <c:numCache>
                <c:formatCode>General</c:formatCode>
                <c:ptCount val="1"/>
                <c:pt idx="0">
                  <c:v>6.2</c:v>
                </c:pt>
              </c:numCache>
            </c:numRef>
          </c:yVal>
        </c:ser>
        <c:axId val="888791960"/>
        <c:axId val="880673224"/>
      </c:scatterChart>
      <c:valAx>
        <c:axId val="8887919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mean stress [ksi]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80673224"/>
        <c:crosses val="autoZero"/>
        <c:crossBetween val="midCat"/>
      </c:valAx>
      <c:valAx>
        <c:axId val="8806732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alternating stress [ksi]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888791960"/>
        <c:crosses val="autoZero"/>
        <c:crossBetween val="midCat"/>
      </c:valAx>
    </c:plotArea>
    <c:legend>
      <c:legendPos val="r"/>
      <c:layout/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C79A0-34F4-4025-A4F5-7075D7BC8CB3}" type="datetimeFigureOut">
              <a:rPr lang="en-US" smtClean="0"/>
              <a:pPr/>
              <a:t>10/17/13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10EA3-054B-4841-894C-EAEDFAEDBA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63473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9A4D-6773-4BD4-91FB-07F81FD3384C}" type="datetime1">
              <a:rPr lang="en-US" smtClean="0"/>
              <a:pPr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KSTAR meeting 21 Oct 2013; Ellis/Hosea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C066-18A8-47EA-B1DE-02229B852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1947-FED2-4A21-A41E-1A4B330D8AC8}" type="datetime1">
              <a:rPr lang="en-US" smtClean="0"/>
              <a:pPr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KSTAR meeting 21 Oct 2013; Ellis/Hosea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C066-18A8-47EA-B1DE-02229B852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4C4-89BB-4CB0-961D-40DF369AB2DE}" type="datetime1">
              <a:rPr lang="en-US" smtClean="0"/>
              <a:pPr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KSTAR meeting 21 Oct 2013; Ellis/Hosea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C066-18A8-47EA-B1DE-02229B852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375A-26F9-4E61-B5D8-25BDB5BE4E3A}" type="datetime1">
              <a:rPr lang="en-US" smtClean="0"/>
              <a:pPr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KSTAR meeting 21 Oct 2013; Ellis/Hosea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C066-18A8-47EA-B1DE-02229B852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4E8F-DF8D-4F51-9984-3864D9C7635F}" type="datetime1">
              <a:rPr lang="en-US" smtClean="0"/>
              <a:pPr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KSTAR meeting 21 Oct 2013; Ellis/Hosea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C066-18A8-47EA-B1DE-02229B852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6915-F423-4E27-B97F-58B93C4BEAE0}" type="datetime1">
              <a:rPr lang="en-US" smtClean="0"/>
              <a:pPr/>
              <a:t>10/17/13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KSTAR meeting 21 Oct 2013; Ellis/Hosea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C066-18A8-47EA-B1DE-02229B852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AB10-0F96-4608-8918-E4B32A81CE67}" type="datetime1">
              <a:rPr lang="en-US" smtClean="0"/>
              <a:pPr/>
              <a:t>10/17/13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KSTAR meeting 21 Oct 2013; Ellis/Hosea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C066-18A8-47EA-B1DE-02229B852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33FA-3397-4C20-A929-A71CE16002A8}" type="datetime1">
              <a:rPr lang="en-US" smtClean="0"/>
              <a:pPr/>
              <a:t>10/17/13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KSTAR meeting 21 Oct 2013; Ellis/Hosea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C066-18A8-47EA-B1DE-02229B852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C29A-EF71-4ECD-AB48-0026D4F15E74}" type="datetime1">
              <a:rPr lang="en-US" smtClean="0"/>
              <a:pPr/>
              <a:t>10/17/13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KSTAR meeting 21 Oct 2013; Ellis/Hosea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C066-18A8-47EA-B1DE-02229B852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98DE-ED92-401F-ACE7-478322DE942E}" type="datetime1">
              <a:rPr lang="en-US" smtClean="0"/>
              <a:pPr/>
              <a:t>10/17/13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KSTAR meeting 21 Oct 2013; Ellis/Hosea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C066-18A8-47EA-B1DE-02229B852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B0F8-E681-465C-838B-7774715B53AB}" type="datetime1">
              <a:rPr lang="en-US" smtClean="0"/>
              <a:pPr/>
              <a:t>10/17/13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KSTAR meeting 21 Oct 2013; Ellis/Hosea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C066-18A8-47EA-B1DE-02229B852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01DA4-24BD-449C-8D45-950F5C8B0BBA}" type="datetime1">
              <a:rPr lang="en-US" smtClean="0"/>
              <a:pPr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KSTAR meeting 21 Oct 2013; Ellis/Hosea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AC066-18A8-47EA-B1DE-02229B852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chart" Target="../charts/chart1.xml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RF System and Coupling Collaboration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R. Ellis, J. Hosea, N. </a:t>
            </a:r>
            <a:r>
              <a:rPr lang="en-US" dirty="0" err="1" smtClean="0"/>
              <a:t>Bertelli</a:t>
            </a:r>
            <a:r>
              <a:rPr lang="en-US" dirty="0" smtClean="0"/>
              <a:t>, E. </a:t>
            </a:r>
            <a:r>
              <a:rPr lang="en-US" dirty="0" err="1" smtClean="0"/>
              <a:t>Kolemen</a:t>
            </a:r>
            <a:r>
              <a:rPr lang="en-US" dirty="0" smtClean="0"/>
              <a:t>, R. Perkins</a:t>
            </a:r>
          </a:p>
          <a:p>
            <a:r>
              <a:rPr lang="en-US" dirty="0" smtClean="0"/>
              <a:t>Presented at NFRI – PPPL Collaboration Meeting</a:t>
            </a:r>
          </a:p>
          <a:p>
            <a:r>
              <a:rPr lang="en-US" dirty="0" smtClean="0"/>
              <a:t>October 21, 2013</a:t>
            </a:r>
          </a:p>
          <a:p>
            <a:r>
              <a:rPr lang="en-US" dirty="0" smtClean="0"/>
              <a:t>Princeton, NJ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F4B3-5CEF-455E-9A3C-A8CF31610A99}" type="datetime1">
              <a:rPr lang="en-US" smtClean="0"/>
              <a:pPr/>
              <a:t>10/17/13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C066-18A8-47EA-B1DE-02229B852C3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KSTAR meeting 21 Oct 2013; Ellis/Hosea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prototype has been designed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r>
              <a:rPr lang="en-US" dirty="0" smtClean="0"/>
              <a:t>Refined internal plumbing for better survivability.</a:t>
            </a:r>
          </a:p>
          <a:p>
            <a:r>
              <a:rPr lang="en-US" dirty="0" smtClean="0"/>
              <a:t>Constructed from C18150 and 304SS, using brazing techniques developed for DIII-D ECH mirrors.</a:t>
            </a:r>
          </a:p>
          <a:p>
            <a:r>
              <a:rPr lang="en-US" dirty="0" smtClean="0"/>
              <a:t>Thermal and thermal stress analyses have been performed.</a:t>
            </a:r>
          </a:p>
          <a:p>
            <a:r>
              <a:rPr lang="en-US" dirty="0" smtClean="0"/>
              <a:t>Electromagnetic forces, and their resulting stresses, have been analyzed.</a:t>
            </a:r>
          </a:p>
          <a:p>
            <a:endParaRPr lang="en-US" dirty="0"/>
          </a:p>
        </p:txBody>
      </p:sp>
      <p:pic>
        <p:nvPicPr>
          <p:cNvPr id="8" name="Picture 7" descr="ss_mirr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5476" y="1447800"/>
            <a:ext cx="4138523" cy="46177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29200" y="14478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Protected coolant u-bends</a:t>
            </a:r>
            <a:endParaRPr lang="en-US" sz="12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943600" y="1752600"/>
            <a:ext cx="152400" cy="2971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096000" y="1752600"/>
            <a:ext cx="14478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Temperatures and thermal stresses are acceptable for this stage of design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1905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Stresses are in N/cm</a:t>
            </a:r>
            <a:r>
              <a:rPr lang="en-US" baseline="30000" dirty="0" smtClean="0"/>
              <a:t>2</a:t>
            </a:r>
            <a:r>
              <a:rPr lang="en-US" dirty="0" smtClean="0"/>
              <a:t>. Multiply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/>
              <a:t>max</a:t>
            </a:r>
            <a:r>
              <a:rPr lang="en-US" dirty="0" smtClean="0"/>
              <a:t> by 1.45 to obtain 12.7ksi [8,76MPa].</a:t>
            </a:r>
          </a:p>
          <a:p>
            <a:r>
              <a:rPr lang="en-US" dirty="0" smtClean="0"/>
              <a:t>Peak thermal stress for C18150 is localized, and can be reduced through refined geometry.</a:t>
            </a:r>
            <a:endParaRPr lang="en-US" dirty="0"/>
          </a:p>
        </p:txBody>
      </p:sp>
      <p:pic>
        <p:nvPicPr>
          <p:cNvPr id="9" name="Picture 8" descr="blankc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0151" y="1447800"/>
            <a:ext cx="3513849" cy="2819400"/>
          </a:xfrm>
          <a:prstGeom prst="rect">
            <a:avLst/>
          </a:prstGeom>
        </p:spPr>
      </p:pic>
      <p:pic>
        <p:nvPicPr>
          <p:cNvPr id="10" name="Picture 9" descr="blankc_str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3657600"/>
            <a:ext cx="3228943" cy="2590800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2590800" y="1371600"/>
          <a:ext cx="2743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11" descr="blankc_str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4267200"/>
            <a:ext cx="2564160" cy="20574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3352800" y="5638800"/>
            <a:ext cx="33528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NTM stabilization using ECH fast steering has been successful on DIII-D [E. </a:t>
            </a:r>
            <a:r>
              <a:rPr lang="en-US" dirty="0" err="1" smtClean="0"/>
              <a:t>Kolemen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DIII-D </a:t>
            </a:r>
            <a:r>
              <a:rPr lang="en-US" dirty="0" err="1" smtClean="0"/>
              <a:t>poloidal</a:t>
            </a:r>
            <a:r>
              <a:rPr lang="en-US" dirty="0" smtClean="0"/>
              <a:t> steering actuators were upgraded with fast motors.</a:t>
            </a:r>
          </a:p>
          <a:p>
            <a:r>
              <a:rPr lang="en-US" dirty="0" smtClean="0"/>
              <a:t>Control algorithms were upgraded.</a:t>
            </a:r>
          </a:p>
          <a:p>
            <a:r>
              <a:rPr lang="en-US" dirty="0" smtClean="0"/>
              <a:t>Beam is positioned to ~5mm accuracy.</a:t>
            </a:r>
          </a:p>
          <a:p>
            <a:r>
              <a:rPr lang="en-US" dirty="0" smtClean="0"/>
              <a:t>KSTAR mirror actuators are identical to DIII-D; similar upgrades can be implemented.</a:t>
            </a:r>
          </a:p>
          <a:p>
            <a:r>
              <a:rPr lang="en-US" dirty="0" smtClean="0"/>
              <a:t>“Catch and subdue” technique at DIII-D minimizes ECH power requirements for NTM suppression. [&lt;3MW]</a:t>
            </a:r>
          </a:p>
          <a:p>
            <a:r>
              <a:rPr lang="en-US" dirty="0"/>
              <a:t>Additional power added with planned new ECH launcher for KSTAR will help in providing sufficient ECH power for NTM stabilization on </a:t>
            </a:r>
            <a:r>
              <a:rPr lang="en-US" dirty="0" smtClean="0"/>
              <a:t>KSTAR.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375A-26F9-4E61-B5D8-25BDB5BE4E3A}" type="datetime1">
              <a:rPr lang="en-US" smtClean="0"/>
              <a:pPr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KSTAR meeting 21 Oct 2013; Ellis/Hosea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C066-18A8-47EA-B1DE-02229B852C3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C29A-EF71-4ECD-AB48-0026D4F15E74}" type="datetime1">
              <a:rPr lang="en-US" smtClean="0"/>
              <a:pPr/>
              <a:t>10/17/13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KSTAR meeting 21 Oct 2013; Ellis/Hosea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C066-18A8-47EA-B1DE-02229B852C3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asdexu_kolemen_jan_2013_vs2_Page_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C29A-EF71-4ECD-AB48-0026D4F15E74}" type="datetime1">
              <a:rPr lang="en-US" smtClean="0"/>
              <a:pPr/>
              <a:t>10/17/13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KSTAR meeting 21 Oct 2013; Ellis/Hosea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C066-18A8-47EA-B1DE-02229B852C3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asdexu_kolemen_jan_2013_vs2_Page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ICRF Power Coupling Optimization on KSTAR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80"/>
              </a:spcBef>
            </a:pPr>
            <a:r>
              <a:rPr lang="en-US" dirty="0" smtClean="0"/>
              <a:t>We propose to collaborate in the optimization of ICRF heating on KSTAR</a:t>
            </a:r>
          </a:p>
          <a:p>
            <a:pPr>
              <a:spcBef>
                <a:spcPts val="1080"/>
              </a:spcBef>
            </a:pPr>
            <a:r>
              <a:rPr lang="en-US" dirty="0" smtClean="0"/>
              <a:t>Investigate if RF system should be modified to maximize voltage standoff/power handling</a:t>
            </a:r>
          </a:p>
          <a:p>
            <a:pPr>
              <a:spcBef>
                <a:spcPts val="1080"/>
              </a:spcBef>
            </a:pPr>
            <a:r>
              <a:rPr lang="en-US" dirty="0" smtClean="0"/>
              <a:t>Investigate edge losses to determine if edge conditions play a role in edge RF power loss as observed for FW coupling on NSTX</a:t>
            </a:r>
          </a:p>
          <a:p>
            <a:pPr lvl="1"/>
            <a:r>
              <a:rPr lang="en-US" dirty="0" smtClean="0"/>
              <a:t>Look for losses aligned along magnetic field</a:t>
            </a:r>
          </a:p>
          <a:p>
            <a:pPr lvl="1"/>
            <a:r>
              <a:rPr lang="en-US" dirty="0" smtClean="0"/>
              <a:t>Analyze edge loss properties with AORSA code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C29A-EF71-4ECD-AB48-0026D4F15E74}" type="datetime1">
              <a:rPr lang="en-US" smtClean="0"/>
              <a:pPr/>
              <a:t>10/17/13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KSTAR meeting 21 Oct 2013; Ellis/Hosea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C066-18A8-47EA-B1DE-02229B852C3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375A-26F9-4E61-B5D8-25BDB5BE4E3A}" type="datetime1">
              <a:rPr lang="en-US" smtClean="0"/>
              <a:pPr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KSTAR meeting 21 Oct 2013; Ellis/Hosea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C066-18A8-47EA-B1DE-02229B852C3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NSTX experiments show large losses of HHFW power in SOL under some conditions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0" y="1020763"/>
            <a:ext cx="5638800" cy="5529719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marL="231775" indent="-231775">
              <a:buFont typeface="Arial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Lost HHFW power deposited in bright hot spirals on upper and lower </a:t>
            </a:r>
            <a:r>
              <a:rPr lang="en-US" sz="2000" b="0" i="0" dirty="0" err="1">
                <a:solidFill>
                  <a:schemeClr val="tx1"/>
                </a:solidFill>
                <a:latin typeface="Arial" charset="0"/>
              </a:rPr>
              <a:t>divertor</a:t>
            </a:r>
            <a:endParaRPr lang="en-US" sz="2000" b="0" i="0" dirty="0" smtClean="0">
              <a:solidFill>
                <a:schemeClr val="tx1"/>
              </a:solidFill>
              <a:latin typeface="Arial" charset="0"/>
            </a:endParaRPr>
          </a:p>
          <a:p>
            <a:pPr marL="231775" indent="-231775"/>
            <a:endParaRPr lang="en-US" sz="2000" b="0" i="0" dirty="0" smtClean="0">
              <a:solidFill>
                <a:schemeClr val="tx1"/>
              </a:solidFill>
              <a:latin typeface="Arial" charset="0"/>
            </a:endParaRPr>
          </a:p>
          <a:p>
            <a:pPr marL="231775" indent="-231775">
              <a:buFont typeface="Arial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Up to ~ 60% of power possibly lost to SOL </a:t>
            </a:r>
            <a:endParaRPr lang="en-US" sz="2000" b="0" i="0" dirty="0" smtClean="0">
              <a:solidFill>
                <a:schemeClr val="tx1"/>
              </a:solidFill>
              <a:latin typeface="Arial" charset="0"/>
            </a:endParaRPr>
          </a:p>
          <a:p>
            <a:pPr marL="231775" indent="-231775"/>
            <a:endParaRPr lang="en-US" sz="2000" dirty="0">
              <a:latin typeface="Arial" charset="0"/>
            </a:endParaRPr>
          </a:p>
          <a:p>
            <a:pPr marL="231775" indent="-231775"/>
            <a:endParaRPr lang="en-US" sz="2000" b="0" i="0" dirty="0" smtClean="0">
              <a:solidFill>
                <a:schemeClr val="tx1"/>
              </a:solidFill>
              <a:latin typeface="Arial" charset="0"/>
            </a:endParaRPr>
          </a:p>
          <a:p>
            <a:pPr marL="231775" indent="-231775">
              <a:buFont typeface="Arial" charset="0"/>
              <a:buChar char="•"/>
            </a:pPr>
            <a:endParaRPr lang="en-US" sz="2000" b="0" i="0" dirty="0" smtClean="0">
              <a:solidFill>
                <a:schemeClr val="tx1"/>
              </a:solidFill>
              <a:latin typeface="Arial" charset="0"/>
            </a:endParaRPr>
          </a:p>
          <a:p>
            <a:pPr marL="231775" indent="-231775">
              <a:buFont typeface="Arial" charset="0"/>
              <a:buChar char="•"/>
            </a:pPr>
            <a:r>
              <a:rPr lang="en-US" sz="2000" b="0" i="0" dirty="0" smtClean="0">
                <a:solidFill>
                  <a:schemeClr val="tx1"/>
                </a:solidFill>
                <a:latin typeface="Arial" charset="0"/>
              </a:rPr>
              <a:t>Heating </a:t>
            </a: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efficiency </a:t>
            </a:r>
            <a:r>
              <a:rPr lang="en-US" sz="2000" b="0" i="0" dirty="0" smtClean="0">
                <a:solidFill>
                  <a:schemeClr val="tx1"/>
                </a:solidFill>
                <a:latin typeface="Arial" charset="0"/>
              </a:rPr>
              <a:t>depends </a:t>
            </a: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on: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magnetic field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edge density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antenna phase</a:t>
            </a:r>
            <a:endParaRPr lang="en-US" sz="2000" b="0" i="0" dirty="0" smtClean="0">
              <a:solidFill>
                <a:schemeClr val="tx1"/>
              </a:solidFill>
              <a:latin typeface="Arial" charset="0"/>
            </a:endParaRPr>
          </a:p>
          <a:p>
            <a:pPr marL="742950" lvl="1" indent="-285750"/>
            <a:endParaRPr lang="en-US" sz="2000" b="0" i="0" dirty="0" smtClean="0">
              <a:solidFill>
                <a:schemeClr val="tx1"/>
              </a:solidFill>
              <a:latin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The spiral pattern is explained by field-line mapping </a:t>
            </a:r>
            <a:endParaRPr lang="en-US" sz="2000" b="0" i="0" dirty="0" smtClean="0">
              <a:solidFill>
                <a:schemeClr val="tx1"/>
              </a:solidFill>
              <a:latin typeface="Arial" charset="0"/>
            </a:endParaRPr>
          </a:p>
          <a:p>
            <a:pPr marL="688975" lvl="2" indent="-231775">
              <a:buFont typeface="Wingdings" charset="2"/>
              <a:buChar char="−"/>
            </a:pPr>
            <a:r>
              <a:rPr lang="en-US" sz="2000" b="0" i="0" dirty="0" smtClean="0">
                <a:solidFill>
                  <a:schemeClr val="tx1"/>
                </a:solidFill>
                <a:latin typeface="Arial" charset="0"/>
              </a:rPr>
              <a:t> Implies </a:t>
            </a: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losses occur across width of SOL</a:t>
            </a:r>
          </a:p>
          <a:p>
            <a:pPr marL="231775" indent="-231775"/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2000" b="0" i="0" dirty="0">
                <a:solidFill>
                  <a:schemeClr val="tx1"/>
                </a:solidFill>
                <a:latin typeface="Arial" charset="0"/>
              </a:rPr>
            </a:br>
            <a:endParaRPr lang="en-US" sz="2000" baseline="30000" dirty="0">
              <a:latin typeface="Arial" charset="0"/>
            </a:endParaRPr>
          </a:p>
          <a:p>
            <a:pPr marL="231775" indent="-231775"/>
            <a:endParaRPr lang="en-US" sz="2000" dirty="0">
              <a:latin typeface="Arial" charset="0"/>
            </a:endParaRPr>
          </a:p>
        </p:txBody>
      </p:sp>
      <p:cxnSp>
        <p:nvCxnSpPr>
          <p:cNvPr id="9" name="Straight Arrow Connector 10"/>
          <p:cNvCxnSpPr>
            <a:cxnSpLocks noChangeShapeType="1"/>
          </p:cNvCxnSpPr>
          <p:nvPr/>
        </p:nvCxnSpPr>
        <p:spPr bwMode="auto">
          <a:xfrm flipH="1">
            <a:off x="5791200" y="2895600"/>
            <a:ext cx="457200" cy="381000"/>
          </a:xfrm>
          <a:prstGeom prst="straightConnector1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10" name="TextBox 9"/>
          <p:cNvSpPr txBox="1"/>
          <p:nvPr/>
        </p:nvSpPr>
        <p:spPr>
          <a:xfrm>
            <a:off x="6248400" y="2667000"/>
            <a:ext cx="10033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Antenna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28600" y="2663825"/>
            <a:ext cx="3652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i="0"/>
              <a:t>[ J. C. Hosea, et al., PoP </a:t>
            </a:r>
            <a:r>
              <a:rPr lang="en-US" sz="1400" i="0"/>
              <a:t>15</a:t>
            </a:r>
            <a:r>
              <a:rPr lang="en-US" sz="1400" b="0" i="0"/>
              <a:t> (2008) 056104]</a:t>
            </a:r>
          </a:p>
        </p:txBody>
      </p:sp>
      <p:sp>
        <p:nvSpPr>
          <p:cNvPr id="12" name="Rectangle 207"/>
          <p:cNvSpPr txBox="1">
            <a:spLocks noChangeArrowheads="1"/>
          </p:cNvSpPr>
          <p:nvPr/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7604DD-51ED-674D-A5BB-35C8FAADB164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3" name="Picture 8" descr="PRL_Fig1_Cam_432.png"/>
          <p:cNvPicPr>
            <a:picLocks noChangeAspect="1"/>
          </p:cNvPicPr>
          <p:nvPr/>
        </p:nvPicPr>
        <p:blipFill>
          <a:blip r:embed="rId2" cstate="print"/>
          <a:srcRect t="19112" b="8678"/>
          <a:stretch>
            <a:fillRect/>
          </a:stretch>
        </p:blipFill>
        <p:spPr bwMode="auto">
          <a:xfrm>
            <a:off x="5562600" y="990600"/>
            <a:ext cx="2795588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4648200" y="2895600"/>
            <a:ext cx="1066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 i="0">
                <a:solidFill>
                  <a:schemeClr val="tx1"/>
                </a:solidFill>
              </a:rPr>
              <a:t>Antenna</a:t>
            </a:r>
          </a:p>
        </p:txBody>
      </p:sp>
      <p:cxnSp>
        <p:nvCxnSpPr>
          <p:cNvPr id="15" name="Straight Arrow Connector 6"/>
          <p:cNvCxnSpPr>
            <a:cxnSpLocks noChangeShapeType="1"/>
          </p:cNvCxnSpPr>
          <p:nvPr/>
        </p:nvCxnSpPr>
        <p:spPr bwMode="auto">
          <a:xfrm flipV="1">
            <a:off x="5410200" y="3200400"/>
            <a:ext cx="2057400" cy="533400"/>
          </a:xfrm>
          <a:prstGeom prst="straightConnector1">
            <a:avLst/>
          </a:prstGeom>
          <a:noFill/>
          <a:ln w="38100" cap="flat" cmpd="sng" algn="ctr">
            <a:solidFill>
              <a:srgbClr val="1FCC1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8229600" y="1752600"/>
            <a:ext cx="106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 i="0">
                <a:solidFill>
                  <a:schemeClr val="tx1"/>
                </a:solidFill>
              </a:rPr>
              <a:t>Gas </a:t>
            </a:r>
            <a:br>
              <a:rPr lang="en-US" sz="1600" b="0" i="0">
                <a:solidFill>
                  <a:schemeClr val="tx1"/>
                </a:solidFill>
              </a:rPr>
            </a:br>
            <a:r>
              <a:rPr lang="en-US" sz="1600" b="0" i="0">
                <a:solidFill>
                  <a:schemeClr val="tx1"/>
                </a:solidFill>
              </a:rPr>
              <a:t>injection</a:t>
            </a:r>
          </a:p>
        </p:txBody>
      </p:sp>
      <p:cxnSp>
        <p:nvCxnSpPr>
          <p:cNvPr id="17" name="Straight Arrow Connector 6"/>
          <p:cNvCxnSpPr>
            <a:cxnSpLocks noChangeShapeType="1"/>
            <a:stCxn id="16" idx="2"/>
          </p:cNvCxnSpPr>
          <p:nvPr/>
        </p:nvCxnSpPr>
        <p:spPr bwMode="auto">
          <a:xfrm flipH="1">
            <a:off x="7924800" y="2336800"/>
            <a:ext cx="838200" cy="254000"/>
          </a:xfrm>
          <a:prstGeom prst="straightConnector1">
            <a:avLst/>
          </a:prstGeom>
          <a:noFill/>
          <a:ln w="38100" cap="flat" cmpd="sng" algn="ctr">
            <a:solidFill>
              <a:srgbClr val="1FCC11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5562600" y="3733800"/>
            <a:ext cx="3017838" cy="2774950"/>
            <a:chOff x="5562600" y="3733800"/>
            <a:chExt cx="3017838" cy="2774950"/>
          </a:xfrm>
        </p:grpSpPr>
        <p:pic>
          <p:nvPicPr>
            <p:cNvPr id="19" name="Picture 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38800" y="3810000"/>
              <a:ext cx="2941638" cy="269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/>
            <p:cNvSpPr/>
            <p:nvPr/>
          </p:nvSpPr>
          <p:spPr bwMode="auto">
            <a:xfrm>
              <a:off x="5562600" y="3733800"/>
              <a:ext cx="457200" cy="228600"/>
            </a:xfrm>
            <a:prstGeom prst="rect">
              <a:avLst/>
            </a:prstGeom>
            <a:solidFill>
              <a:schemeClr val="accent3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Helvetica" pitchFamily="-128" charset="0"/>
                <a:ea typeface="+mn-ea"/>
                <a:cs typeface="Arial" charset="0"/>
              </a:endParaRPr>
            </a:p>
          </p:txBody>
        </p:sp>
      </p:grp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228600" y="5973763"/>
            <a:ext cx="3789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i="0"/>
              <a:t>[R. J. Perkins, et al., PRL </a:t>
            </a:r>
            <a:r>
              <a:rPr lang="en-US" sz="1400" i="0"/>
              <a:t>109</a:t>
            </a:r>
            <a:r>
              <a:rPr lang="en-US" sz="1400" b="0" i="0"/>
              <a:t> (2012) 045001]</a:t>
            </a:r>
            <a:endParaRPr lang="en-US" sz="1400"/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4572000" y="3624263"/>
            <a:ext cx="106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 i="0">
                <a:solidFill>
                  <a:schemeClr val="tx1"/>
                </a:solidFill>
              </a:rPr>
              <a:t>RF spirals</a:t>
            </a:r>
          </a:p>
        </p:txBody>
      </p:sp>
      <p:cxnSp>
        <p:nvCxnSpPr>
          <p:cNvPr id="23" name="Straight Arrow Connector 6"/>
          <p:cNvCxnSpPr>
            <a:cxnSpLocks noChangeShapeType="1"/>
          </p:cNvCxnSpPr>
          <p:nvPr/>
        </p:nvCxnSpPr>
        <p:spPr bwMode="auto">
          <a:xfrm flipV="1">
            <a:off x="5486400" y="2438400"/>
            <a:ext cx="457200" cy="533400"/>
          </a:xfrm>
          <a:prstGeom prst="straightConnector1">
            <a:avLst/>
          </a:prstGeom>
          <a:noFill/>
          <a:ln w="38100" cap="flat" cmpd="sng" algn="ctr">
            <a:solidFill>
              <a:srgbClr val="1FCC1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" name="Straight Arrow Connector 6"/>
          <p:cNvCxnSpPr>
            <a:cxnSpLocks noChangeShapeType="1"/>
          </p:cNvCxnSpPr>
          <p:nvPr/>
        </p:nvCxnSpPr>
        <p:spPr bwMode="auto">
          <a:xfrm flipV="1">
            <a:off x="5410200" y="1524000"/>
            <a:ext cx="2133600" cy="2209800"/>
          </a:xfrm>
          <a:prstGeom prst="straightConnector1">
            <a:avLst/>
          </a:prstGeom>
          <a:noFill/>
          <a:ln w="38100" cap="flat" cmpd="sng" algn="ctr">
            <a:solidFill>
              <a:srgbClr val="1FCC1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C29A-EF71-4ECD-AB48-0026D4F15E74}" type="datetime1">
              <a:rPr lang="en-US" smtClean="0"/>
              <a:pPr/>
              <a:t>10/17/13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KSTAR meeting 21 Oct 2013; Ellis/Hosea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C066-18A8-47EA-B1DE-02229B852C37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5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Large RF electric field amplitude is found including the SOL region related to the RF edge losses</a:t>
            </a:r>
            <a:endParaRPr kumimoji="0" lang="en-US" sz="28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10668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AORSA with SOL shows 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significant RF fields outside 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of LCFS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Possible source of power </a:t>
            </a:r>
            <a:b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charset="-128"/>
              </a:rPr>
            </a:b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losses in SOL region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kern="0" dirty="0" smtClean="0"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Indication of cavity mode in 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AORSA simulations on NSTX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Artificial damping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inserted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in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AORSA to understand the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RF edge losses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Full wave simulations with AORSA (+ SOL + artificial damping) in KSTAR to study the ICRF heating efficiency and possible edge losses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0000"/>
              </a:buClr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0000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cxnSp>
        <p:nvCxnSpPr>
          <p:cNvPr id="10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11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1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</p:cxnSp>
      <p:sp>
        <p:nvSpPr>
          <p:cNvPr id="13" name="TextBox 12"/>
          <p:cNvSpPr txBox="1"/>
          <p:nvPr/>
        </p:nvSpPr>
        <p:spPr>
          <a:xfrm>
            <a:off x="476250" y="3533775"/>
            <a:ext cx="28225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i="0" dirty="0">
                <a:latin typeface="+mn-lt"/>
                <a:ea typeface="+mn-ea"/>
                <a:cs typeface="Arial" charset="0"/>
              </a:rPr>
              <a:t>[Green, et al., PRL 107 (2011) 145001]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4724400" y="1371600"/>
            <a:ext cx="1209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w/o SOL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7862888" y="1371600"/>
            <a:ext cx="1052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w/ SOL</a:t>
            </a:r>
          </a:p>
        </p:txBody>
      </p:sp>
      <p:pic>
        <p:nvPicPr>
          <p:cNvPr id="16" name="Picture 41" descr="epar_nosol.png"/>
          <p:cNvPicPr>
            <a:picLocks noChangeAspect="1"/>
          </p:cNvPicPr>
          <p:nvPr/>
        </p:nvPicPr>
        <p:blipFill>
          <a:blip r:embed="rId2" cstate="print"/>
          <a:srcRect l="9644" t="4289" r="52032" b="6544"/>
          <a:stretch>
            <a:fillRect/>
          </a:stretch>
        </p:blipFill>
        <p:spPr bwMode="auto">
          <a:xfrm>
            <a:off x="4114800" y="1752600"/>
            <a:ext cx="1981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0" descr="epar_sol.png"/>
          <p:cNvPicPr>
            <a:picLocks noChangeAspect="1"/>
          </p:cNvPicPr>
          <p:nvPr/>
        </p:nvPicPr>
        <p:blipFill>
          <a:blip r:embed="rId3" cstate="print"/>
          <a:srcRect t="4253" r="45461" b="6458"/>
          <a:stretch>
            <a:fillRect/>
          </a:stretch>
        </p:blipFill>
        <p:spPr bwMode="auto">
          <a:xfrm>
            <a:off x="6248400" y="1752600"/>
            <a:ext cx="2819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6248400" y="3232150"/>
            <a:ext cx="466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V/m</a:t>
            </a:r>
          </a:p>
        </p:txBody>
      </p:sp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6248400" y="914400"/>
            <a:ext cx="1104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C00000"/>
                </a:solidFill>
              </a:rPr>
              <a:t>Re(E</a:t>
            </a:r>
            <a:r>
              <a:rPr lang="en-US" sz="2400" baseline="-25000">
                <a:solidFill>
                  <a:srgbClr val="C00000"/>
                </a:solidFill>
              </a:rPr>
              <a:t>II</a:t>
            </a:r>
            <a:r>
              <a:rPr lang="en-US" sz="240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724400" y="4876800"/>
            <a:ext cx="4114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0" i="0" dirty="0"/>
              <a:t>[</a:t>
            </a:r>
            <a:r>
              <a:rPr lang="en-US" b="0" i="0" dirty="0" err="1"/>
              <a:t>Bertelli</a:t>
            </a:r>
            <a:r>
              <a:rPr lang="en-US" b="0" i="0" dirty="0"/>
              <a:t>, et al., AIP Conf. Proc. (2013),  APS invited talk (2013)]</a:t>
            </a:r>
          </a:p>
          <a:p>
            <a:endParaRPr lang="en-US" dirty="0"/>
          </a:p>
        </p:txBody>
      </p:sp>
      <p:sp>
        <p:nvSpPr>
          <p:cNvPr id="21" name="Rectangle 207"/>
          <p:cNvSpPr txBox="1">
            <a:spLocks noChangeArrowheads="1"/>
          </p:cNvSpPr>
          <p:nvPr/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D31A48-B871-264D-AE17-15B253313F57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80"/>
              </a:spcBef>
            </a:pPr>
            <a:r>
              <a:rPr lang="en-US" dirty="0" smtClean="0"/>
              <a:t>ECH launchers are being upgraded for KSTAR toward sustaining steady-state operation</a:t>
            </a:r>
          </a:p>
          <a:p>
            <a:pPr>
              <a:spcBef>
                <a:spcPts val="1080"/>
              </a:spcBef>
            </a:pPr>
            <a:r>
              <a:rPr lang="en-US" dirty="0" smtClean="0"/>
              <a:t>A new steady state launcher based on the developed steady state mirrors is planned</a:t>
            </a:r>
          </a:p>
          <a:p>
            <a:pPr>
              <a:spcBef>
                <a:spcPts val="1080"/>
              </a:spcBef>
            </a:pPr>
            <a:r>
              <a:rPr lang="en-US" dirty="0" smtClean="0"/>
              <a:t>NTM stabilization will be studied with the ECH launchers on KSTAR</a:t>
            </a:r>
          </a:p>
          <a:p>
            <a:pPr lvl="1"/>
            <a:r>
              <a:rPr lang="en-US" dirty="0" smtClean="0"/>
              <a:t>Fast steering will allow accurate tracking of the modes</a:t>
            </a:r>
          </a:p>
          <a:p>
            <a:pPr lvl="1"/>
            <a:r>
              <a:rPr lang="en-US" dirty="0" smtClean="0"/>
              <a:t>The combination of 2 high power launchers may be sufficient for complete NTM stabilization</a:t>
            </a:r>
          </a:p>
          <a:p>
            <a:pPr>
              <a:spcBef>
                <a:spcPts val="1024"/>
              </a:spcBef>
            </a:pPr>
            <a:r>
              <a:rPr lang="en-US" dirty="0" smtClean="0"/>
              <a:t>Collaboration on optimizing ICRF power coupling and minimizing edge RF power losses is proposed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375A-26F9-4E61-B5D8-25BDB5BE4E3A}" type="datetime1">
              <a:rPr lang="en-US" smtClean="0"/>
              <a:pPr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KSTAR meeting 21 Oct 2013; Ellis/Hosea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C066-18A8-47EA-B1DE-02229B852C3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ECH Collaboration</a:t>
            </a:r>
          </a:p>
          <a:p>
            <a:pPr lvl="1"/>
            <a:r>
              <a:rPr lang="en-US" dirty="0" smtClean="0"/>
              <a:t>Introduction to KSTAR ECH Launchers</a:t>
            </a:r>
          </a:p>
          <a:p>
            <a:pPr lvl="1"/>
            <a:r>
              <a:rPr lang="en-US" dirty="0" smtClean="0"/>
              <a:t>Long-pulse mirror upgrades</a:t>
            </a:r>
          </a:p>
          <a:p>
            <a:pPr lvl="1"/>
            <a:r>
              <a:rPr lang="en-US" dirty="0" smtClean="0"/>
              <a:t>Steady-State mirror upgrade program</a:t>
            </a:r>
          </a:p>
          <a:p>
            <a:pPr lvl="1"/>
            <a:r>
              <a:rPr lang="en-US" dirty="0" smtClean="0"/>
              <a:t>NTM stabilization study with fast mirror steering</a:t>
            </a:r>
          </a:p>
          <a:p>
            <a:r>
              <a:rPr lang="en-US" dirty="0" smtClean="0"/>
              <a:t>ICRF Collaboration</a:t>
            </a:r>
          </a:p>
          <a:p>
            <a:pPr lvl="1"/>
            <a:r>
              <a:rPr lang="en-US" dirty="0" smtClean="0"/>
              <a:t>ICRF power coupling improvement</a:t>
            </a:r>
          </a:p>
          <a:p>
            <a:pPr lvl="1"/>
            <a:r>
              <a:rPr lang="en-US" dirty="0" smtClean="0"/>
              <a:t>Understanding power deposition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5D6E-6DE5-4E6C-BC28-00385A43375C}" type="datetime1">
              <a:rPr lang="en-US" smtClean="0"/>
              <a:pPr/>
              <a:t>10/17/13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C066-18A8-47EA-B1DE-02229B852C3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KSTAR meeting 21 Oct 2013; Ellis/Hosea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PPPL has supplied two ECH launchers based on our DIII-D ECH launchers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590799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First launcher supplied in 2006; second in 2011.</a:t>
            </a:r>
          </a:p>
          <a:p>
            <a:pPr lvl="1"/>
            <a:r>
              <a:rPr lang="en-US" sz="2000" dirty="0" smtClean="0"/>
              <a:t>Original launcher was designed for 500kW, 2 sec, 84 or 110GHz, upgraded to 1MW, 5-10 sec.</a:t>
            </a:r>
          </a:p>
          <a:p>
            <a:pPr lvl="1"/>
            <a:r>
              <a:rPr lang="en-US" sz="2000" dirty="0" smtClean="0"/>
              <a:t>Second launcher was designed for 1MW, 5-10 sec, 170GHz, upgraded to 1.5MW, 15 sec.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599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Electric motors and absolute encoders for </a:t>
            </a:r>
            <a:r>
              <a:rPr lang="en-US" sz="2000" dirty="0" err="1" smtClean="0"/>
              <a:t>poloidal</a:t>
            </a:r>
            <a:r>
              <a:rPr lang="en-US" sz="2000" dirty="0" smtClean="0"/>
              <a:t> and </a:t>
            </a:r>
            <a:r>
              <a:rPr lang="en-US" sz="2000" dirty="0" err="1" smtClean="0"/>
              <a:t>toroidal</a:t>
            </a:r>
            <a:r>
              <a:rPr lang="en-US" sz="2000" dirty="0" smtClean="0"/>
              <a:t> steering.</a:t>
            </a:r>
          </a:p>
          <a:p>
            <a:pPr lvl="1"/>
            <a:r>
              <a:rPr lang="en-US" sz="2000" dirty="0" smtClean="0"/>
              <a:t>Full co-to-counter </a:t>
            </a:r>
            <a:r>
              <a:rPr lang="en-US" sz="2000" dirty="0" err="1" smtClean="0"/>
              <a:t>toroidal</a:t>
            </a:r>
            <a:r>
              <a:rPr lang="en-US" sz="2000" dirty="0" smtClean="0"/>
              <a:t> steering, vertical coverage of more than half of plasma.</a:t>
            </a:r>
          </a:p>
          <a:p>
            <a:r>
              <a:rPr lang="en-US" dirty="0" smtClean="0"/>
              <a:t>We are preparing mirror upgrades that will allow steady-state operation of existing launchers.</a:t>
            </a:r>
          </a:p>
          <a:p>
            <a:r>
              <a:rPr lang="en-US" dirty="0" smtClean="0"/>
              <a:t>If cost sharing [$300k + $300k] is available, we plan to build another single-channel steady-state launcher.</a:t>
            </a:r>
          </a:p>
          <a:p>
            <a:pPr lvl="1"/>
            <a:r>
              <a:rPr lang="en-US" dirty="0" smtClean="0"/>
              <a:t>Adequate power for NTM stabilization and rotation profile control.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375A-26F9-4E61-B5D8-25BDB5BE4E3A}" type="datetime1">
              <a:rPr lang="en-US" smtClean="0"/>
              <a:pPr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KSTAR meeting 21 Oct 2013; Ellis/Hosea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C066-18A8-47EA-B1DE-02229B852C3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launcher_fro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91000"/>
            <a:ext cx="4567428" cy="22171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of mirror arrangement [DIII-D Launcher shown]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33FA-3397-4C20-A929-A71CE16002A8}" type="datetime1">
              <a:rPr lang="en-US" smtClean="0"/>
              <a:pPr/>
              <a:t>10/17/13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KSTAR meeting 21 Oct 2013; Ellis/Hosea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C066-18A8-47EA-B1DE-02229B852C3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496389" y="1417638"/>
            <a:ext cx="8153400" cy="47019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52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steerable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3048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fixed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028788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long pulse fixed mirror is solid </a:t>
            </a:r>
            <a:r>
              <a:rPr lang="en-US" dirty="0" err="1" smtClean="0"/>
              <a:t>Glidcop</a:t>
            </a:r>
            <a:r>
              <a:rPr lang="en-US" dirty="0" smtClean="0"/>
              <a:t> Al-15, with the rear surface tapered.</a:t>
            </a: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023305A-68FF-41A1-B62A-38E1AF19E5C1}" type="datetime1">
              <a:rPr lang="en-US" smtClean="0"/>
              <a:pPr/>
              <a:t>10/17/13</a:t>
            </a:fld>
            <a:endParaRPr lang="en-US" smtClean="0"/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R. Ellis</a:t>
            </a: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7C0650-E4F1-4D53-BC5C-494C702A9985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20486" name="Picture 6" descr="diiid_p2012_fixmirr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47339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diiid_p2012_fixmirr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00200"/>
            <a:ext cx="4724400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Box 9"/>
          <p:cNvSpPr txBox="1">
            <a:spLocks noChangeArrowheads="1"/>
          </p:cNvSpPr>
          <p:nvPr/>
        </p:nvSpPr>
        <p:spPr bwMode="auto">
          <a:xfrm>
            <a:off x="2819400" y="56388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RTD location</a:t>
            </a:r>
          </a:p>
        </p:txBody>
      </p:sp>
      <p:cxnSp>
        <p:nvCxnSpPr>
          <p:cNvPr id="12" name="Straight Arrow Connector 11"/>
          <p:cNvCxnSpPr>
            <a:stCxn id="20488" idx="1"/>
          </p:cNvCxnSpPr>
          <p:nvPr/>
        </p:nvCxnSpPr>
        <p:spPr>
          <a:xfrm rot="10800000">
            <a:off x="2286000" y="4343400"/>
            <a:ext cx="533400" cy="1479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en-US" dirty="0" smtClean="0"/>
              <a:t>Peak temperatures and stresses in </a:t>
            </a:r>
            <a:r>
              <a:rPr lang="en-US" dirty="0" err="1" smtClean="0"/>
              <a:t>Glidcop</a:t>
            </a:r>
            <a:r>
              <a:rPr lang="en-US" dirty="0" smtClean="0"/>
              <a:t>  mirror are acceptable even when absorption is increased to .22%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5E177-ECA4-49DF-9A56-5CD10AF6D154}" type="datetime1">
              <a:rPr lang="en-US" smtClean="0"/>
              <a:pPr>
                <a:defRPr/>
              </a:pPr>
              <a:t>10/17/13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Ellis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8E18A-B13E-4B75-8648-8FA4E144B7D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9" name="Picture 8" descr="svm_front_detail_8110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362200"/>
            <a:ext cx="4495800" cy="3607286"/>
          </a:xfrm>
          <a:prstGeom prst="rect">
            <a:avLst/>
          </a:prstGeom>
        </p:spPr>
      </p:pic>
      <p:pic>
        <p:nvPicPr>
          <p:cNvPr id="10" name="Picture 9" descr="temps_8110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09800"/>
            <a:ext cx="4558507" cy="3657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1200" y="571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13.1ksi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6172200" y="5029200"/>
            <a:ext cx="1295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6200" y="5638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 distribution after 10-second pulse.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long pulse steerable mirror is made from a copper alloy block with inlaid stainless steel bars.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E3A1E2-72EE-4699-84DD-53D09E703B93}" type="datetime1">
              <a:rPr lang="en-US" smtClean="0"/>
              <a:pPr>
                <a:defRPr/>
              </a:pPr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Ellis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4E8F-7CA9-43F5-9C66-47FB9829F3A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Picture 7" descr="p2012_fixmirr_fro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4572000" cy="3532909"/>
          </a:xfrm>
          <a:prstGeom prst="rect">
            <a:avLst/>
          </a:prstGeom>
        </p:spPr>
      </p:pic>
      <p:pic>
        <p:nvPicPr>
          <p:cNvPr id="9" name="Picture 8" descr="p2012_fixmir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676401"/>
            <a:ext cx="4571999" cy="35329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600" y="5257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Green inlaid bars are also copper.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010B6A9-6CE2-4B97-ABEB-61B782697745}" type="datetime1">
              <a:rPr lang="en-US" smtClean="0"/>
              <a:pPr/>
              <a:t>10/17/13</a:t>
            </a:fld>
            <a:endParaRPr lang="en-US" smtClean="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R. Ellis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90C56C-BF4E-4FAE-91B3-EC0357CB7F8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upgraded, passively cooled mirror incorporates a </a:t>
            </a:r>
            <a:r>
              <a:rPr lang="en-US" dirty="0" err="1" smtClean="0"/>
              <a:t>CuCrZr</a:t>
            </a:r>
            <a:r>
              <a:rPr lang="en-US" dirty="0" smtClean="0"/>
              <a:t> front surface, central volume</a:t>
            </a:r>
          </a:p>
        </p:txBody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4290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Front surface is .031” [0,8mm] thick, silver plated.</a:t>
            </a:r>
          </a:p>
          <a:p>
            <a:pPr eaLnBrk="1" hangingPunct="1"/>
            <a:r>
              <a:rPr lang="en-US" dirty="0" smtClean="0"/>
              <a:t>Central volume is 2” [50,8mm] * 1.25” [31,8mm] * .625” [15,9mm], C182.</a:t>
            </a:r>
          </a:p>
          <a:p>
            <a:pPr eaLnBrk="1" hangingPunct="1"/>
            <a:r>
              <a:rPr lang="en-US" dirty="0" smtClean="0"/>
              <a:t>Temperatures are reduced substantially compared to the old design.</a:t>
            </a:r>
          </a:p>
          <a:p>
            <a:pPr lvl="1" eaLnBrk="1" hangingPunct="1"/>
            <a:r>
              <a:rPr lang="en-US" dirty="0" smtClean="0"/>
              <a:t>Analysis has 1.2MW at mirror, radiation to 100C sink. 10 pulses, 10s, 15 min.</a:t>
            </a:r>
          </a:p>
        </p:txBody>
      </p:sp>
      <p:pic>
        <p:nvPicPr>
          <p:cNvPr id="38919" name="Picture 8" descr="temps_8110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676400"/>
            <a:ext cx="5257800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Development of a steady-state mirror is the first step towards a steady-state launcher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propose to start with an actively cooled, fixed mirror to be installed on the 170GHz (2011) launcher.</a:t>
            </a:r>
          </a:p>
          <a:p>
            <a:pPr lvl="1"/>
            <a:r>
              <a:rPr lang="en-US" dirty="0" smtClean="0"/>
              <a:t>2014 campaign.</a:t>
            </a:r>
          </a:p>
          <a:p>
            <a:r>
              <a:rPr lang="en-US" dirty="0" smtClean="0"/>
              <a:t>The design goals for a steady-state mirror are challenging:</a:t>
            </a:r>
          </a:p>
          <a:p>
            <a:pPr lvl="1"/>
            <a:r>
              <a:rPr lang="en-US" dirty="0" smtClean="0"/>
              <a:t>1MW power at source [800kW at mirror] for 2.5” [64mm] diameter beam.</a:t>
            </a:r>
          </a:p>
          <a:p>
            <a:pPr lvl="2"/>
            <a:r>
              <a:rPr lang="en-US" dirty="0" smtClean="0"/>
              <a:t>.16% absorbed by mirror.</a:t>
            </a:r>
          </a:p>
          <a:p>
            <a:pPr lvl="1"/>
            <a:r>
              <a:rPr lang="en-US" dirty="0" smtClean="0"/>
              <a:t>Larger size than existing mirror for improved beam optics.</a:t>
            </a:r>
          </a:p>
          <a:p>
            <a:pPr lvl="1"/>
            <a:r>
              <a:rPr lang="en-US" dirty="0" smtClean="0"/>
              <a:t>Compatible with existing launcher and its design requirements.</a:t>
            </a:r>
          </a:p>
          <a:p>
            <a:pPr lvl="1"/>
            <a:r>
              <a:rPr lang="en-US" dirty="0" smtClean="0"/>
              <a:t>Must withstand eddy current forces due to disruptions.</a:t>
            </a:r>
          </a:p>
          <a:p>
            <a:r>
              <a:rPr lang="en-US" dirty="0" smtClean="0"/>
              <a:t>An initial prototype verified the feasibility of our design concept.</a:t>
            </a:r>
          </a:p>
          <a:p>
            <a:pPr lvl="1"/>
            <a:r>
              <a:rPr lang="en-US" dirty="0" smtClean="0"/>
              <a:t>Thick front surface for survivability and fault tolerance.</a:t>
            </a:r>
          </a:p>
          <a:p>
            <a:pPr lvl="1"/>
            <a:r>
              <a:rPr lang="en-US" dirty="0" smtClean="0"/>
              <a:t>Modest film coefficient and flow rate for coolant.</a:t>
            </a:r>
          </a:p>
          <a:p>
            <a:r>
              <a:rPr lang="en-US" dirty="0" smtClean="0"/>
              <a:t>Further effort has resulted in a design, backed by analysis, of a steady-state fixed mirror.</a:t>
            </a:r>
          </a:p>
          <a:p>
            <a:r>
              <a:rPr lang="en-US" dirty="0" smtClean="0"/>
              <a:t>The steady-state steerable mirror will be based on this fixed mirror.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1314</Words>
  <Application>Microsoft Macintosh PowerPoint</Application>
  <PresentationFormat>On-screen Show (4:3)</PresentationFormat>
  <Paragraphs>172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RF System and Coupling Collaboration</vt:lpstr>
      <vt:lpstr>Presentation Overview</vt:lpstr>
      <vt:lpstr>PPPL has supplied two ECH launchers based on our DIII-D ECH launchers</vt:lpstr>
      <vt:lpstr>View of mirror arrangement [DIII-D Launcher shown]</vt:lpstr>
      <vt:lpstr>The long pulse fixed mirror is solid Glidcop Al-15, with the rear surface tapered.</vt:lpstr>
      <vt:lpstr>Peak temperatures and stresses in Glidcop  mirror are acceptable even when absorption is increased to .22%</vt:lpstr>
      <vt:lpstr>The long pulse steerable mirror is made from a copper alloy block with inlaid stainless steel bars.</vt:lpstr>
      <vt:lpstr>The upgraded, passively cooled mirror incorporates a CuCrZr front surface, central volume</vt:lpstr>
      <vt:lpstr>The Development of a steady-state mirror is the first step towards a steady-state launcher</vt:lpstr>
      <vt:lpstr>A new prototype has been designed</vt:lpstr>
      <vt:lpstr>Temperatures and thermal stresses are acceptable for this stage of design</vt:lpstr>
      <vt:lpstr>NTM stabilization using ECH fast steering has been successful on DIII-D [E. Kolemen]</vt:lpstr>
      <vt:lpstr>Slide 13</vt:lpstr>
      <vt:lpstr>Slide 14</vt:lpstr>
      <vt:lpstr>ICRF Power Coupling Optimization on KSTAR</vt:lpstr>
      <vt:lpstr>Slide 16</vt:lpstr>
      <vt:lpstr>Slide 17</vt:lpstr>
      <vt:lpstr>Summary</vt:lpstr>
    </vt:vector>
  </TitlesOfParts>
  <Company>Princeton Plasma Physics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rellis</dc:creator>
  <cp:lastModifiedBy>PPPL</cp:lastModifiedBy>
  <cp:revision>40</cp:revision>
  <dcterms:created xsi:type="dcterms:W3CDTF">2013-10-17T16:00:10Z</dcterms:created>
  <dcterms:modified xsi:type="dcterms:W3CDTF">2013-10-17T16:01:32Z</dcterms:modified>
</cp:coreProperties>
</file>