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23" r:id="rId2"/>
    <p:sldMasterId id="2147483709" r:id="rId3"/>
  </p:sldMasterIdLst>
  <p:notesMasterIdLst>
    <p:notesMasterId r:id="rId28"/>
  </p:notesMasterIdLst>
  <p:handoutMasterIdLst>
    <p:handoutMasterId r:id="rId29"/>
  </p:handoutMasterIdLst>
  <p:sldIdLst>
    <p:sldId id="1016" r:id="rId4"/>
    <p:sldId id="1498" r:id="rId5"/>
    <p:sldId id="1397" r:id="rId6"/>
    <p:sldId id="1516" r:id="rId7"/>
    <p:sldId id="1505" r:id="rId8"/>
    <p:sldId id="1246" r:id="rId9"/>
    <p:sldId id="1494" r:id="rId10"/>
    <p:sldId id="1434" r:id="rId11"/>
    <p:sldId id="1472" r:id="rId12"/>
    <p:sldId id="1459" r:id="rId13"/>
    <p:sldId id="1368" r:id="rId14"/>
    <p:sldId id="1351" r:id="rId15"/>
    <p:sldId id="1471" r:id="rId16"/>
    <p:sldId id="1460" r:id="rId17"/>
    <p:sldId id="1517" r:id="rId18"/>
    <p:sldId id="1495" r:id="rId19"/>
    <p:sldId id="1518" r:id="rId20"/>
    <p:sldId id="1519" r:id="rId21"/>
    <p:sldId id="1520" r:id="rId22"/>
    <p:sldId id="1521" r:id="rId23"/>
    <p:sldId id="1522" r:id="rId24"/>
    <p:sldId id="1524" r:id="rId25"/>
    <p:sldId id="1525" r:id="rId26"/>
    <p:sldId id="1527" r:id="rId27"/>
  </p:sldIdLst>
  <p:sldSz cx="9144000" cy="6858000" type="screen4x3"/>
  <p:notesSz cx="9855200" cy="67183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F8F8"/>
    <a:srgbClr val="FF66FF"/>
    <a:srgbClr val="CC00FF"/>
    <a:srgbClr val="FFCCFF"/>
    <a:srgbClr val="CCECFF"/>
    <a:srgbClr val="66CCFF"/>
    <a:srgbClr val="99FFC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477" autoAdjust="0"/>
  </p:normalViewPr>
  <p:slideViewPr>
    <p:cSldViewPr>
      <p:cViewPr varScale="1">
        <p:scale>
          <a:sx n="77" d="100"/>
          <a:sy n="77" d="100"/>
        </p:scale>
        <p:origin x="-9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32"/>
    </p:cViewPr>
  </p:sorterViewPr>
  <p:notesViewPr>
    <p:cSldViewPr>
      <p:cViewPr varScale="1">
        <p:scale>
          <a:sx n="110" d="100"/>
          <a:sy n="110" d="100"/>
        </p:scale>
        <p:origin x="-1026" y="-90"/>
      </p:cViewPr>
      <p:guideLst>
        <p:guide orient="horz" pos="2116"/>
        <p:guide pos="31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X:\DATA_SNU2\Research\KSTAR%20upgrade\data\kim_new\kstar_ss1_kim_6_2.kstar_ss1_kim_6_2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X:\DATA_SNU2\Research\KSTAR%20upgrade\data\kim_new\kstar_ss1_kim_6_2.kstar_ss1_kim_6_2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981763930045247"/>
          <c:y val="8.8203986004816881E-2"/>
          <c:w val="0.74548145188983717"/>
          <c:h val="0.7909767126501825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'10s'!$C$1</c:f>
              <c:strCache>
                <c:ptCount val="1"/>
                <c:pt idx="0">
                  <c:v>Te</c:v>
                </c:pt>
              </c:strCache>
            </c:strRef>
          </c:tx>
          <c:marker>
            <c:symbol val="none"/>
          </c:marker>
          <c:xVal>
            <c:numRef>
              <c:f>'10s'!$B$2:$B$69</c:f>
              <c:numCache>
                <c:formatCode>General</c:formatCode>
                <c:ptCount val="68"/>
                <c:pt idx="0">
                  <c:v>7.2303379076287446E-3</c:v>
                </c:pt>
                <c:pt idx="1">
                  <c:v>2.1986129555850671E-2</c:v>
                </c:pt>
                <c:pt idx="2">
                  <c:v>3.659436328759038E-2</c:v>
                </c:pt>
                <c:pt idx="3">
                  <c:v>5.1350154935812305E-2</c:v>
                </c:pt>
                <c:pt idx="4">
                  <c:v>6.6105946584034236E-2</c:v>
                </c:pt>
                <c:pt idx="5">
                  <c:v>8.0714180315773945E-2</c:v>
                </c:pt>
                <c:pt idx="6">
                  <c:v>9.546997196399587E-2</c:v>
                </c:pt>
                <c:pt idx="7">
                  <c:v>0.11007820569573558</c:v>
                </c:pt>
                <c:pt idx="8">
                  <c:v>0.1248339973439575</c:v>
                </c:pt>
                <c:pt idx="9">
                  <c:v>0.13958978899217944</c:v>
                </c:pt>
                <c:pt idx="10">
                  <c:v>0.15434558064040135</c:v>
                </c:pt>
                <c:pt idx="11">
                  <c:v>0.16895381437214108</c:v>
                </c:pt>
                <c:pt idx="12">
                  <c:v>0.18370960602036299</c:v>
                </c:pt>
                <c:pt idx="13">
                  <c:v>0.19831783975210271</c:v>
                </c:pt>
                <c:pt idx="14">
                  <c:v>0.21307363140032465</c:v>
                </c:pt>
                <c:pt idx="15">
                  <c:v>0.22768186513206434</c:v>
                </c:pt>
                <c:pt idx="16">
                  <c:v>0.24243765678028628</c:v>
                </c:pt>
                <c:pt idx="17">
                  <c:v>0.25719344842850822</c:v>
                </c:pt>
                <c:pt idx="18">
                  <c:v>0.27180168216024791</c:v>
                </c:pt>
                <c:pt idx="19">
                  <c:v>0.28655747380846985</c:v>
                </c:pt>
                <c:pt idx="20">
                  <c:v>0.30116570754020955</c:v>
                </c:pt>
                <c:pt idx="21">
                  <c:v>0.31592149918843149</c:v>
                </c:pt>
                <c:pt idx="22">
                  <c:v>0.33067729083665337</c:v>
                </c:pt>
                <c:pt idx="23">
                  <c:v>0.34528552456839312</c:v>
                </c:pt>
                <c:pt idx="24">
                  <c:v>0.360041316216615</c:v>
                </c:pt>
                <c:pt idx="25">
                  <c:v>0.37464954994835475</c:v>
                </c:pt>
                <c:pt idx="26">
                  <c:v>0.38940534159657669</c:v>
                </c:pt>
                <c:pt idx="27">
                  <c:v>0.40401357532831639</c:v>
                </c:pt>
                <c:pt idx="28">
                  <c:v>0.41876936697653833</c:v>
                </c:pt>
                <c:pt idx="29">
                  <c:v>0.43352515862476027</c:v>
                </c:pt>
                <c:pt idx="30">
                  <c:v>0.44813339235649996</c:v>
                </c:pt>
                <c:pt idx="31">
                  <c:v>0.46288918400472184</c:v>
                </c:pt>
                <c:pt idx="32">
                  <c:v>0.47749741773646159</c:v>
                </c:pt>
                <c:pt idx="33">
                  <c:v>0.49225320938468353</c:v>
                </c:pt>
                <c:pt idx="34">
                  <c:v>0.50686144311642323</c:v>
                </c:pt>
                <c:pt idx="35">
                  <c:v>0.52161723476464517</c:v>
                </c:pt>
                <c:pt idx="36">
                  <c:v>0.5363730264128671</c:v>
                </c:pt>
                <c:pt idx="37">
                  <c:v>0.5509812601446068</c:v>
                </c:pt>
                <c:pt idx="38">
                  <c:v>0.56573705179282874</c:v>
                </c:pt>
                <c:pt idx="39">
                  <c:v>0.58034528552456843</c:v>
                </c:pt>
                <c:pt idx="40">
                  <c:v>0.59510107717279037</c:v>
                </c:pt>
                <c:pt idx="41">
                  <c:v>0.60985686882101231</c:v>
                </c:pt>
                <c:pt idx="42">
                  <c:v>0.624465102552752</c:v>
                </c:pt>
                <c:pt idx="43">
                  <c:v>0.63922089420097383</c:v>
                </c:pt>
                <c:pt idx="44">
                  <c:v>0.65382912793271364</c:v>
                </c:pt>
                <c:pt idx="45">
                  <c:v>0.66858491958093558</c:v>
                </c:pt>
                <c:pt idx="46">
                  <c:v>0.68319315331267527</c:v>
                </c:pt>
                <c:pt idx="47">
                  <c:v>0.6979489449608971</c:v>
                </c:pt>
                <c:pt idx="48">
                  <c:v>0.71270473660911904</c:v>
                </c:pt>
                <c:pt idx="49">
                  <c:v>0.72731297034085884</c:v>
                </c:pt>
                <c:pt idx="50">
                  <c:v>0.74206876198908078</c:v>
                </c:pt>
                <c:pt idx="51">
                  <c:v>0.75667699572082048</c:v>
                </c:pt>
                <c:pt idx="52">
                  <c:v>0.77143278736904242</c:v>
                </c:pt>
                <c:pt idx="53">
                  <c:v>0.786041021100782</c:v>
                </c:pt>
                <c:pt idx="54">
                  <c:v>0.80079681274900394</c:v>
                </c:pt>
                <c:pt idx="55">
                  <c:v>0.81555260439722588</c:v>
                </c:pt>
                <c:pt idx="56">
                  <c:v>0.83016083812896568</c:v>
                </c:pt>
                <c:pt idx="57">
                  <c:v>0.84491662977718762</c:v>
                </c:pt>
                <c:pt idx="58">
                  <c:v>0.85952486350892732</c:v>
                </c:pt>
                <c:pt idx="59">
                  <c:v>0.87428065515714926</c:v>
                </c:pt>
                <c:pt idx="60">
                  <c:v>0.88903644680537119</c:v>
                </c:pt>
                <c:pt idx="61">
                  <c:v>0.90364468053711089</c:v>
                </c:pt>
                <c:pt idx="62">
                  <c:v>0.91840047218533272</c:v>
                </c:pt>
                <c:pt idx="63">
                  <c:v>0.93300870591707241</c:v>
                </c:pt>
                <c:pt idx="64">
                  <c:v>0.94776449756529435</c:v>
                </c:pt>
                <c:pt idx="65">
                  <c:v>0.96237273129703416</c:v>
                </c:pt>
                <c:pt idx="66">
                  <c:v>0.97712852294525609</c:v>
                </c:pt>
                <c:pt idx="67">
                  <c:v>1</c:v>
                </c:pt>
              </c:numCache>
            </c:numRef>
          </c:xVal>
          <c:yVal>
            <c:numRef>
              <c:f>'10s'!$C$2:$C$69</c:f>
              <c:numCache>
                <c:formatCode>General</c:formatCode>
                <c:ptCount val="68"/>
                <c:pt idx="0">
                  <c:v>4.9870000000000001</c:v>
                </c:pt>
                <c:pt idx="1">
                  <c:v>4.984</c:v>
                </c:pt>
                <c:pt idx="2">
                  <c:v>4.9779999999999998</c:v>
                </c:pt>
                <c:pt idx="3">
                  <c:v>4.9649999999999999</c:v>
                </c:pt>
                <c:pt idx="4">
                  <c:v>4.9480000000000004</c:v>
                </c:pt>
                <c:pt idx="5">
                  <c:v>4.9279999999999999</c:v>
                </c:pt>
                <c:pt idx="6">
                  <c:v>4.9050000000000002</c:v>
                </c:pt>
                <c:pt idx="7">
                  <c:v>4.8789999999999996</c:v>
                </c:pt>
                <c:pt idx="8">
                  <c:v>4.8520000000000003</c:v>
                </c:pt>
                <c:pt idx="9">
                  <c:v>4.8220000000000001</c:v>
                </c:pt>
                <c:pt idx="10">
                  <c:v>4.7910000000000004</c:v>
                </c:pt>
                <c:pt idx="11">
                  <c:v>4.758</c:v>
                </c:pt>
                <c:pt idx="12">
                  <c:v>4.7229999999999999</c:v>
                </c:pt>
                <c:pt idx="13">
                  <c:v>4.6870000000000003</c:v>
                </c:pt>
                <c:pt idx="14">
                  <c:v>4.649</c:v>
                </c:pt>
                <c:pt idx="15">
                  <c:v>4.609</c:v>
                </c:pt>
                <c:pt idx="16">
                  <c:v>4.5679999999999996</c:v>
                </c:pt>
                <c:pt idx="17">
                  <c:v>4.5229999999999997</c:v>
                </c:pt>
                <c:pt idx="18">
                  <c:v>4.4729999999999999</c:v>
                </c:pt>
                <c:pt idx="19">
                  <c:v>4.4139999999999997</c:v>
                </c:pt>
                <c:pt idx="20">
                  <c:v>4.3440000000000003</c:v>
                </c:pt>
                <c:pt idx="21">
                  <c:v>4.2610000000000001</c:v>
                </c:pt>
                <c:pt idx="22">
                  <c:v>4.1639999999999997</c:v>
                </c:pt>
                <c:pt idx="23">
                  <c:v>4.0549999999999997</c:v>
                </c:pt>
                <c:pt idx="24">
                  <c:v>3.9359999999999999</c:v>
                </c:pt>
                <c:pt idx="25">
                  <c:v>3.8090000000000002</c:v>
                </c:pt>
                <c:pt idx="26">
                  <c:v>3.6779999999999999</c:v>
                </c:pt>
                <c:pt idx="27">
                  <c:v>3.5459999999999998</c:v>
                </c:pt>
                <c:pt idx="28">
                  <c:v>3.415</c:v>
                </c:pt>
                <c:pt idx="29">
                  <c:v>3.2869999999999999</c:v>
                </c:pt>
                <c:pt idx="30">
                  <c:v>3.1619999999999999</c:v>
                </c:pt>
                <c:pt idx="31">
                  <c:v>3.04</c:v>
                </c:pt>
                <c:pt idx="32">
                  <c:v>2.923</c:v>
                </c:pt>
                <c:pt idx="33">
                  <c:v>2.81</c:v>
                </c:pt>
                <c:pt idx="34">
                  <c:v>2.7010000000000001</c:v>
                </c:pt>
                <c:pt idx="35">
                  <c:v>2.5960000000000001</c:v>
                </c:pt>
                <c:pt idx="36">
                  <c:v>2.4950000000000001</c:v>
                </c:pt>
                <c:pt idx="37">
                  <c:v>2.3980000000000001</c:v>
                </c:pt>
                <c:pt idx="38">
                  <c:v>2.3050000000000002</c:v>
                </c:pt>
                <c:pt idx="39">
                  <c:v>2.2149999999999999</c:v>
                </c:pt>
                <c:pt idx="40">
                  <c:v>2.129</c:v>
                </c:pt>
                <c:pt idx="41">
                  <c:v>2.0459999999999998</c:v>
                </c:pt>
                <c:pt idx="42">
                  <c:v>1.9670000000000001</c:v>
                </c:pt>
                <c:pt idx="43">
                  <c:v>1.891</c:v>
                </c:pt>
                <c:pt idx="44">
                  <c:v>1.8180000000000001</c:v>
                </c:pt>
                <c:pt idx="45">
                  <c:v>1.748</c:v>
                </c:pt>
                <c:pt idx="46">
                  <c:v>1.681</c:v>
                </c:pt>
                <c:pt idx="47">
                  <c:v>1.617</c:v>
                </c:pt>
                <c:pt idx="48">
                  <c:v>1.5549999999999999</c:v>
                </c:pt>
                <c:pt idx="49">
                  <c:v>1.4970000000000001</c:v>
                </c:pt>
                <c:pt idx="50">
                  <c:v>1.4410000000000001</c:v>
                </c:pt>
                <c:pt idx="51">
                  <c:v>1.389</c:v>
                </c:pt>
                <c:pt idx="52">
                  <c:v>1.339</c:v>
                </c:pt>
                <c:pt idx="53">
                  <c:v>1.2929999999999999</c:v>
                </c:pt>
                <c:pt idx="54">
                  <c:v>1.25</c:v>
                </c:pt>
                <c:pt idx="55">
                  <c:v>1.21</c:v>
                </c:pt>
                <c:pt idx="56">
                  <c:v>1.173</c:v>
                </c:pt>
                <c:pt idx="57">
                  <c:v>1.139</c:v>
                </c:pt>
                <c:pt idx="58">
                  <c:v>1.109</c:v>
                </c:pt>
                <c:pt idx="59">
                  <c:v>1.081</c:v>
                </c:pt>
                <c:pt idx="60">
                  <c:v>1.0580000000000001</c:v>
                </c:pt>
                <c:pt idx="61">
                  <c:v>1.0369999999999999</c:v>
                </c:pt>
                <c:pt idx="62">
                  <c:v>1.018</c:v>
                </c:pt>
                <c:pt idx="63">
                  <c:v>1</c:v>
                </c:pt>
                <c:pt idx="64">
                  <c:v>0.91910000000000003</c:v>
                </c:pt>
                <c:pt idx="65">
                  <c:v>0.66679999999999995</c:v>
                </c:pt>
                <c:pt idx="66">
                  <c:v>0.42049999999999998</c:v>
                </c:pt>
                <c:pt idx="67">
                  <c:v>5.0099999999999999E-2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'10s'!$D$1</c:f>
              <c:strCache>
                <c:ptCount val="1"/>
                <c:pt idx="0">
                  <c:v>Ti</c:v>
                </c:pt>
              </c:strCache>
            </c:strRef>
          </c:tx>
          <c:marker>
            <c:symbol val="none"/>
          </c:marker>
          <c:xVal>
            <c:numRef>
              <c:f>'10s'!$B$2:$B$69</c:f>
              <c:numCache>
                <c:formatCode>General</c:formatCode>
                <c:ptCount val="68"/>
                <c:pt idx="0">
                  <c:v>7.2303379076287446E-3</c:v>
                </c:pt>
                <c:pt idx="1">
                  <c:v>2.1986129555850671E-2</c:v>
                </c:pt>
                <c:pt idx="2">
                  <c:v>3.659436328759038E-2</c:v>
                </c:pt>
                <c:pt idx="3">
                  <c:v>5.1350154935812305E-2</c:v>
                </c:pt>
                <c:pt idx="4">
                  <c:v>6.6105946584034236E-2</c:v>
                </c:pt>
                <c:pt idx="5">
                  <c:v>8.0714180315773945E-2</c:v>
                </c:pt>
                <c:pt idx="6">
                  <c:v>9.546997196399587E-2</c:v>
                </c:pt>
                <c:pt idx="7">
                  <c:v>0.11007820569573558</c:v>
                </c:pt>
                <c:pt idx="8">
                  <c:v>0.1248339973439575</c:v>
                </c:pt>
                <c:pt idx="9">
                  <c:v>0.13958978899217944</c:v>
                </c:pt>
                <c:pt idx="10">
                  <c:v>0.15434558064040135</c:v>
                </c:pt>
                <c:pt idx="11">
                  <c:v>0.16895381437214108</c:v>
                </c:pt>
                <c:pt idx="12">
                  <c:v>0.18370960602036299</c:v>
                </c:pt>
                <c:pt idx="13">
                  <c:v>0.19831783975210271</c:v>
                </c:pt>
                <c:pt idx="14">
                  <c:v>0.21307363140032465</c:v>
                </c:pt>
                <c:pt idx="15">
                  <c:v>0.22768186513206434</c:v>
                </c:pt>
                <c:pt idx="16">
                  <c:v>0.24243765678028628</c:v>
                </c:pt>
                <c:pt idx="17">
                  <c:v>0.25719344842850822</c:v>
                </c:pt>
                <c:pt idx="18">
                  <c:v>0.27180168216024791</c:v>
                </c:pt>
                <c:pt idx="19">
                  <c:v>0.28655747380846985</c:v>
                </c:pt>
                <c:pt idx="20">
                  <c:v>0.30116570754020955</c:v>
                </c:pt>
                <c:pt idx="21">
                  <c:v>0.31592149918843149</c:v>
                </c:pt>
                <c:pt idx="22">
                  <c:v>0.33067729083665337</c:v>
                </c:pt>
                <c:pt idx="23">
                  <c:v>0.34528552456839312</c:v>
                </c:pt>
                <c:pt idx="24">
                  <c:v>0.360041316216615</c:v>
                </c:pt>
                <c:pt idx="25">
                  <c:v>0.37464954994835475</c:v>
                </c:pt>
                <c:pt idx="26">
                  <c:v>0.38940534159657669</c:v>
                </c:pt>
                <c:pt idx="27">
                  <c:v>0.40401357532831639</c:v>
                </c:pt>
                <c:pt idx="28">
                  <c:v>0.41876936697653833</c:v>
                </c:pt>
                <c:pt idx="29">
                  <c:v>0.43352515862476027</c:v>
                </c:pt>
                <c:pt idx="30">
                  <c:v>0.44813339235649996</c:v>
                </c:pt>
                <c:pt idx="31">
                  <c:v>0.46288918400472184</c:v>
                </c:pt>
                <c:pt idx="32">
                  <c:v>0.47749741773646159</c:v>
                </c:pt>
                <c:pt idx="33">
                  <c:v>0.49225320938468353</c:v>
                </c:pt>
                <c:pt idx="34">
                  <c:v>0.50686144311642323</c:v>
                </c:pt>
                <c:pt idx="35">
                  <c:v>0.52161723476464517</c:v>
                </c:pt>
                <c:pt idx="36">
                  <c:v>0.5363730264128671</c:v>
                </c:pt>
                <c:pt idx="37">
                  <c:v>0.5509812601446068</c:v>
                </c:pt>
                <c:pt idx="38">
                  <c:v>0.56573705179282874</c:v>
                </c:pt>
                <c:pt idx="39">
                  <c:v>0.58034528552456843</c:v>
                </c:pt>
                <c:pt idx="40">
                  <c:v>0.59510107717279037</c:v>
                </c:pt>
                <c:pt idx="41">
                  <c:v>0.60985686882101231</c:v>
                </c:pt>
                <c:pt idx="42">
                  <c:v>0.624465102552752</c:v>
                </c:pt>
                <c:pt idx="43">
                  <c:v>0.63922089420097383</c:v>
                </c:pt>
                <c:pt idx="44">
                  <c:v>0.65382912793271364</c:v>
                </c:pt>
                <c:pt idx="45">
                  <c:v>0.66858491958093558</c:v>
                </c:pt>
                <c:pt idx="46">
                  <c:v>0.68319315331267527</c:v>
                </c:pt>
                <c:pt idx="47">
                  <c:v>0.6979489449608971</c:v>
                </c:pt>
                <c:pt idx="48">
                  <c:v>0.71270473660911904</c:v>
                </c:pt>
                <c:pt idx="49">
                  <c:v>0.72731297034085884</c:v>
                </c:pt>
                <c:pt idx="50">
                  <c:v>0.74206876198908078</c:v>
                </c:pt>
                <c:pt idx="51">
                  <c:v>0.75667699572082048</c:v>
                </c:pt>
                <c:pt idx="52">
                  <c:v>0.77143278736904242</c:v>
                </c:pt>
                <c:pt idx="53">
                  <c:v>0.786041021100782</c:v>
                </c:pt>
                <c:pt idx="54">
                  <c:v>0.80079681274900394</c:v>
                </c:pt>
                <c:pt idx="55">
                  <c:v>0.81555260439722588</c:v>
                </c:pt>
                <c:pt idx="56">
                  <c:v>0.83016083812896568</c:v>
                </c:pt>
                <c:pt idx="57">
                  <c:v>0.84491662977718762</c:v>
                </c:pt>
                <c:pt idx="58">
                  <c:v>0.85952486350892732</c:v>
                </c:pt>
                <c:pt idx="59">
                  <c:v>0.87428065515714926</c:v>
                </c:pt>
                <c:pt idx="60">
                  <c:v>0.88903644680537119</c:v>
                </c:pt>
                <c:pt idx="61">
                  <c:v>0.90364468053711089</c:v>
                </c:pt>
                <c:pt idx="62">
                  <c:v>0.91840047218533272</c:v>
                </c:pt>
                <c:pt idx="63">
                  <c:v>0.93300870591707241</c:v>
                </c:pt>
                <c:pt idx="64">
                  <c:v>0.94776449756529435</c:v>
                </c:pt>
                <c:pt idx="65">
                  <c:v>0.96237273129703416</c:v>
                </c:pt>
                <c:pt idx="66">
                  <c:v>0.97712852294525609</c:v>
                </c:pt>
                <c:pt idx="67">
                  <c:v>1</c:v>
                </c:pt>
              </c:numCache>
            </c:numRef>
          </c:xVal>
          <c:yVal>
            <c:numRef>
              <c:f>'10s'!$D$2:$D$69</c:f>
              <c:numCache>
                <c:formatCode>General</c:formatCode>
                <c:ptCount val="68"/>
                <c:pt idx="0">
                  <c:v>4.718</c:v>
                </c:pt>
                <c:pt idx="1">
                  <c:v>4.7169999999999996</c:v>
                </c:pt>
                <c:pt idx="2">
                  <c:v>4.7140000000000004</c:v>
                </c:pt>
                <c:pt idx="3">
                  <c:v>4.7050000000000001</c:v>
                </c:pt>
                <c:pt idx="4">
                  <c:v>4.6879999999999997</c:v>
                </c:pt>
                <c:pt idx="5">
                  <c:v>4.6630000000000003</c:v>
                </c:pt>
                <c:pt idx="6">
                  <c:v>4.63</c:v>
                </c:pt>
                <c:pt idx="7">
                  <c:v>4.59</c:v>
                </c:pt>
                <c:pt idx="8">
                  <c:v>4.5439999999999996</c:v>
                </c:pt>
                <c:pt idx="9">
                  <c:v>4.4889999999999999</c:v>
                </c:pt>
                <c:pt idx="10">
                  <c:v>4.4279999999999999</c:v>
                </c:pt>
                <c:pt idx="11">
                  <c:v>4.3609999999999998</c:v>
                </c:pt>
                <c:pt idx="12">
                  <c:v>4.2880000000000003</c:v>
                </c:pt>
                <c:pt idx="13">
                  <c:v>4.2089999999999996</c:v>
                </c:pt>
                <c:pt idx="14">
                  <c:v>4.1239999999999997</c:v>
                </c:pt>
                <c:pt idx="15">
                  <c:v>4.0339999999999998</c:v>
                </c:pt>
                <c:pt idx="16">
                  <c:v>3.9380000000000002</c:v>
                </c:pt>
                <c:pt idx="17">
                  <c:v>3.8359999999999999</c:v>
                </c:pt>
                <c:pt idx="18">
                  <c:v>3.7290000000000001</c:v>
                </c:pt>
                <c:pt idx="19">
                  <c:v>3.6190000000000002</c:v>
                </c:pt>
                <c:pt idx="20">
                  <c:v>3.51</c:v>
                </c:pt>
                <c:pt idx="21">
                  <c:v>3.4049999999999998</c:v>
                </c:pt>
                <c:pt idx="22">
                  <c:v>3.3039999999999998</c:v>
                </c:pt>
                <c:pt idx="23">
                  <c:v>3.2069999999999999</c:v>
                </c:pt>
                <c:pt idx="24">
                  <c:v>3.1160000000000001</c:v>
                </c:pt>
                <c:pt idx="25">
                  <c:v>3.0270000000000001</c:v>
                </c:pt>
                <c:pt idx="26">
                  <c:v>2.9420000000000002</c:v>
                </c:pt>
                <c:pt idx="27">
                  <c:v>2.859</c:v>
                </c:pt>
                <c:pt idx="28">
                  <c:v>2.778</c:v>
                </c:pt>
                <c:pt idx="29">
                  <c:v>2.6989999999999998</c:v>
                </c:pt>
                <c:pt idx="30">
                  <c:v>2.6219999999999999</c:v>
                </c:pt>
                <c:pt idx="31">
                  <c:v>2.5449999999999999</c:v>
                </c:pt>
                <c:pt idx="32">
                  <c:v>2.4689999999999999</c:v>
                </c:pt>
                <c:pt idx="33">
                  <c:v>2.3940000000000001</c:v>
                </c:pt>
                <c:pt idx="34">
                  <c:v>2.3210000000000002</c:v>
                </c:pt>
                <c:pt idx="35">
                  <c:v>2.2480000000000002</c:v>
                </c:pt>
                <c:pt idx="36">
                  <c:v>2.177</c:v>
                </c:pt>
                <c:pt idx="37">
                  <c:v>2.1070000000000002</c:v>
                </c:pt>
                <c:pt idx="38">
                  <c:v>2.0390000000000001</c:v>
                </c:pt>
                <c:pt idx="39">
                  <c:v>1.972</c:v>
                </c:pt>
                <c:pt idx="40">
                  <c:v>1.907</c:v>
                </c:pt>
                <c:pt idx="41">
                  <c:v>1.8440000000000001</c:v>
                </c:pt>
                <c:pt idx="42">
                  <c:v>1.7829999999999999</c:v>
                </c:pt>
                <c:pt idx="43">
                  <c:v>1.7230000000000001</c:v>
                </c:pt>
                <c:pt idx="44">
                  <c:v>1.6659999999999999</c:v>
                </c:pt>
                <c:pt idx="45">
                  <c:v>1.61</c:v>
                </c:pt>
                <c:pt idx="46">
                  <c:v>1.5569999999999999</c:v>
                </c:pt>
                <c:pt idx="47">
                  <c:v>1.5049999999999999</c:v>
                </c:pt>
                <c:pt idx="48">
                  <c:v>1.456</c:v>
                </c:pt>
                <c:pt idx="49">
                  <c:v>1.409</c:v>
                </c:pt>
                <c:pt idx="50">
                  <c:v>1.363</c:v>
                </c:pt>
                <c:pt idx="51">
                  <c:v>1.32</c:v>
                </c:pt>
                <c:pt idx="52">
                  <c:v>1.28</c:v>
                </c:pt>
                <c:pt idx="53">
                  <c:v>1.242</c:v>
                </c:pt>
                <c:pt idx="54">
                  <c:v>1.2070000000000001</c:v>
                </c:pt>
                <c:pt idx="55">
                  <c:v>1.1739999999999999</c:v>
                </c:pt>
                <c:pt idx="56">
                  <c:v>1.143</c:v>
                </c:pt>
                <c:pt idx="57">
                  <c:v>1.1160000000000001</c:v>
                </c:pt>
                <c:pt idx="58">
                  <c:v>1.0900000000000001</c:v>
                </c:pt>
                <c:pt idx="59">
                  <c:v>1.0680000000000001</c:v>
                </c:pt>
                <c:pt idx="60">
                  <c:v>1.0489999999999999</c:v>
                </c:pt>
                <c:pt idx="61">
                  <c:v>1.0309999999999999</c:v>
                </c:pt>
                <c:pt idx="62">
                  <c:v>1.0149999999999999</c:v>
                </c:pt>
                <c:pt idx="63">
                  <c:v>1</c:v>
                </c:pt>
                <c:pt idx="64">
                  <c:v>0.91920000000000002</c:v>
                </c:pt>
                <c:pt idx="65">
                  <c:v>0.66679999999999995</c:v>
                </c:pt>
                <c:pt idx="66">
                  <c:v>0.42059999999999997</c:v>
                </c:pt>
                <c:pt idx="67">
                  <c:v>5.0099999999999999E-2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'10s'!$E$1</c:f>
              <c:strCache>
                <c:ptCount val="1"/>
                <c:pt idx="0">
                  <c:v>ne</c:v>
                </c:pt>
              </c:strCache>
            </c:strRef>
          </c:tx>
          <c:marker>
            <c:symbol val="none"/>
          </c:marker>
          <c:xVal>
            <c:numRef>
              <c:f>'10s'!$B$2:$B$69</c:f>
              <c:numCache>
                <c:formatCode>General</c:formatCode>
                <c:ptCount val="68"/>
                <c:pt idx="0">
                  <c:v>7.2303379076287446E-3</c:v>
                </c:pt>
                <c:pt idx="1">
                  <c:v>2.1986129555850671E-2</c:v>
                </c:pt>
                <c:pt idx="2">
                  <c:v>3.659436328759038E-2</c:v>
                </c:pt>
                <c:pt idx="3">
                  <c:v>5.1350154935812305E-2</c:v>
                </c:pt>
                <c:pt idx="4">
                  <c:v>6.6105946584034236E-2</c:v>
                </c:pt>
                <c:pt idx="5">
                  <c:v>8.0714180315773945E-2</c:v>
                </c:pt>
                <c:pt idx="6">
                  <c:v>9.546997196399587E-2</c:v>
                </c:pt>
                <c:pt idx="7">
                  <c:v>0.11007820569573558</c:v>
                </c:pt>
                <c:pt idx="8">
                  <c:v>0.1248339973439575</c:v>
                </c:pt>
                <c:pt idx="9">
                  <c:v>0.13958978899217944</c:v>
                </c:pt>
                <c:pt idx="10">
                  <c:v>0.15434558064040135</c:v>
                </c:pt>
                <c:pt idx="11">
                  <c:v>0.16895381437214108</c:v>
                </c:pt>
                <c:pt idx="12">
                  <c:v>0.18370960602036299</c:v>
                </c:pt>
                <c:pt idx="13">
                  <c:v>0.19831783975210271</c:v>
                </c:pt>
                <c:pt idx="14">
                  <c:v>0.21307363140032465</c:v>
                </c:pt>
                <c:pt idx="15">
                  <c:v>0.22768186513206434</c:v>
                </c:pt>
                <c:pt idx="16">
                  <c:v>0.24243765678028628</c:v>
                </c:pt>
                <c:pt idx="17">
                  <c:v>0.25719344842850822</c:v>
                </c:pt>
                <c:pt idx="18">
                  <c:v>0.27180168216024791</c:v>
                </c:pt>
                <c:pt idx="19">
                  <c:v>0.28655747380846985</c:v>
                </c:pt>
                <c:pt idx="20">
                  <c:v>0.30116570754020955</c:v>
                </c:pt>
                <c:pt idx="21">
                  <c:v>0.31592149918843149</c:v>
                </c:pt>
                <c:pt idx="22">
                  <c:v>0.33067729083665337</c:v>
                </c:pt>
                <c:pt idx="23">
                  <c:v>0.34528552456839312</c:v>
                </c:pt>
                <c:pt idx="24">
                  <c:v>0.360041316216615</c:v>
                </c:pt>
                <c:pt idx="25">
                  <c:v>0.37464954994835475</c:v>
                </c:pt>
                <c:pt idx="26">
                  <c:v>0.38940534159657669</c:v>
                </c:pt>
                <c:pt idx="27">
                  <c:v>0.40401357532831639</c:v>
                </c:pt>
                <c:pt idx="28">
                  <c:v>0.41876936697653833</c:v>
                </c:pt>
                <c:pt idx="29">
                  <c:v>0.43352515862476027</c:v>
                </c:pt>
                <c:pt idx="30">
                  <c:v>0.44813339235649996</c:v>
                </c:pt>
                <c:pt idx="31">
                  <c:v>0.46288918400472184</c:v>
                </c:pt>
                <c:pt idx="32">
                  <c:v>0.47749741773646159</c:v>
                </c:pt>
                <c:pt idx="33">
                  <c:v>0.49225320938468353</c:v>
                </c:pt>
                <c:pt idx="34">
                  <c:v>0.50686144311642323</c:v>
                </c:pt>
                <c:pt idx="35">
                  <c:v>0.52161723476464517</c:v>
                </c:pt>
                <c:pt idx="36">
                  <c:v>0.5363730264128671</c:v>
                </c:pt>
                <c:pt idx="37">
                  <c:v>0.5509812601446068</c:v>
                </c:pt>
                <c:pt idx="38">
                  <c:v>0.56573705179282874</c:v>
                </c:pt>
                <c:pt idx="39">
                  <c:v>0.58034528552456843</c:v>
                </c:pt>
                <c:pt idx="40">
                  <c:v>0.59510107717279037</c:v>
                </c:pt>
                <c:pt idx="41">
                  <c:v>0.60985686882101231</c:v>
                </c:pt>
                <c:pt idx="42">
                  <c:v>0.624465102552752</c:v>
                </c:pt>
                <c:pt idx="43">
                  <c:v>0.63922089420097383</c:v>
                </c:pt>
                <c:pt idx="44">
                  <c:v>0.65382912793271364</c:v>
                </c:pt>
                <c:pt idx="45">
                  <c:v>0.66858491958093558</c:v>
                </c:pt>
                <c:pt idx="46">
                  <c:v>0.68319315331267527</c:v>
                </c:pt>
                <c:pt idx="47">
                  <c:v>0.6979489449608971</c:v>
                </c:pt>
                <c:pt idx="48">
                  <c:v>0.71270473660911904</c:v>
                </c:pt>
                <c:pt idx="49">
                  <c:v>0.72731297034085884</c:v>
                </c:pt>
                <c:pt idx="50">
                  <c:v>0.74206876198908078</c:v>
                </c:pt>
                <c:pt idx="51">
                  <c:v>0.75667699572082048</c:v>
                </c:pt>
                <c:pt idx="52">
                  <c:v>0.77143278736904242</c:v>
                </c:pt>
                <c:pt idx="53">
                  <c:v>0.786041021100782</c:v>
                </c:pt>
                <c:pt idx="54">
                  <c:v>0.80079681274900394</c:v>
                </c:pt>
                <c:pt idx="55">
                  <c:v>0.81555260439722588</c:v>
                </c:pt>
                <c:pt idx="56">
                  <c:v>0.83016083812896568</c:v>
                </c:pt>
                <c:pt idx="57">
                  <c:v>0.84491662977718762</c:v>
                </c:pt>
                <c:pt idx="58">
                  <c:v>0.85952486350892732</c:v>
                </c:pt>
                <c:pt idx="59">
                  <c:v>0.87428065515714926</c:v>
                </c:pt>
                <c:pt idx="60">
                  <c:v>0.88903644680537119</c:v>
                </c:pt>
                <c:pt idx="61">
                  <c:v>0.90364468053711089</c:v>
                </c:pt>
                <c:pt idx="62">
                  <c:v>0.91840047218533272</c:v>
                </c:pt>
                <c:pt idx="63">
                  <c:v>0.93300870591707241</c:v>
                </c:pt>
                <c:pt idx="64">
                  <c:v>0.94776449756529435</c:v>
                </c:pt>
                <c:pt idx="65">
                  <c:v>0.96237273129703416</c:v>
                </c:pt>
                <c:pt idx="66">
                  <c:v>0.97712852294525609</c:v>
                </c:pt>
                <c:pt idx="67">
                  <c:v>1</c:v>
                </c:pt>
              </c:numCache>
            </c:numRef>
          </c:xVal>
          <c:yVal>
            <c:numRef>
              <c:f>'10s'!$E$2:$E$69</c:f>
              <c:numCache>
                <c:formatCode>General</c:formatCode>
                <c:ptCount val="68"/>
                <c:pt idx="0">
                  <c:v>4</c:v>
                </c:pt>
                <c:pt idx="1">
                  <c:v>3.9990000000000001</c:v>
                </c:pt>
                <c:pt idx="2">
                  <c:v>3.9980000000000002</c:v>
                </c:pt>
                <c:pt idx="3">
                  <c:v>3.996</c:v>
                </c:pt>
                <c:pt idx="4">
                  <c:v>3.9929999999999999</c:v>
                </c:pt>
                <c:pt idx="5">
                  <c:v>3.99</c:v>
                </c:pt>
                <c:pt idx="6">
                  <c:v>3.9849999999999999</c:v>
                </c:pt>
                <c:pt idx="7">
                  <c:v>3.98</c:v>
                </c:pt>
                <c:pt idx="8">
                  <c:v>3.9750000000000001</c:v>
                </c:pt>
                <c:pt idx="9">
                  <c:v>3.9689999999999999</c:v>
                </c:pt>
                <c:pt idx="10">
                  <c:v>3.9620000000000002</c:v>
                </c:pt>
                <c:pt idx="11">
                  <c:v>3.9540000000000002</c:v>
                </c:pt>
                <c:pt idx="12">
                  <c:v>3.9460000000000002</c:v>
                </c:pt>
                <c:pt idx="13">
                  <c:v>3.9359999999999999</c:v>
                </c:pt>
                <c:pt idx="14">
                  <c:v>3.927</c:v>
                </c:pt>
                <c:pt idx="15">
                  <c:v>3.9159999999999999</c:v>
                </c:pt>
                <c:pt idx="16">
                  <c:v>3.9049999999999998</c:v>
                </c:pt>
                <c:pt idx="17">
                  <c:v>3.8919999999999999</c:v>
                </c:pt>
                <c:pt idx="18">
                  <c:v>3.88</c:v>
                </c:pt>
                <c:pt idx="19">
                  <c:v>3.8660000000000001</c:v>
                </c:pt>
                <c:pt idx="20">
                  <c:v>3.851</c:v>
                </c:pt>
                <c:pt idx="21">
                  <c:v>3.8359999999999999</c:v>
                </c:pt>
                <c:pt idx="22">
                  <c:v>3.82</c:v>
                </c:pt>
                <c:pt idx="23">
                  <c:v>3.8029999999999999</c:v>
                </c:pt>
                <c:pt idx="24">
                  <c:v>3.7850000000000001</c:v>
                </c:pt>
                <c:pt idx="25">
                  <c:v>3.7669999999999999</c:v>
                </c:pt>
                <c:pt idx="26">
                  <c:v>3.7469999999999999</c:v>
                </c:pt>
                <c:pt idx="27">
                  <c:v>3.7269999999999999</c:v>
                </c:pt>
                <c:pt idx="28">
                  <c:v>3.706</c:v>
                </c:pt>
                <c:pt idx="29">
                  <c:v>3.6840000000000002</c:v>
                </c:pt>
                <c:pt idx="30">
                  <c:v>3.661</c:v>
                </c:pt>
                <c:pt idx="31">
                  <c:v>3.637</c:v>
                </c:pt>
                <c:pt idx="32">
                  <c:v>3.6120000000000001</c:v>
                </c:pt>
                <c:pt idx="33">
                  <c:v>3.585</c:v>
                </c:pt>
                <c:pt idx="34">
                  <c:v>3.5579999999999998</c:v>
                </c:pt>
                <c:pt idx="35">
                  <c:v>3.53</c:v>
                </c:pt>
                <c:pt idx="36">
                  <c:v>3.5009999999999999</c:v>
                </c:pt>
                <c:pt idx="37">
                  <c:v>3.47</c:v>
                </c:pt>
                <c:pt idx="38">
                  <c:v>3.4390000000000001</c:v>
                </c:pt>
                <c:pt idx="39">
                  <c:v>3.4060000000000001</c:v>
                </c:pt>
                <c:pt idx="40">
                  <c:v>3.3719999999999999</c:v>
                </c:pt>
                <c:pt idx="41">
                  <c:v>3.3359999999999999</c:v>
                </c:pt>
                <c:pt idx="42">
                  <c:v>3.2989999999999999</c:v>
                </c:pt>
                <c:pt idx="43">
                  <c:v>3.2610000000000001</c:v>
                </c:pt>
                <c:pt idx="44">
                  <c:v>3.2210000000000001</c:v>
                </c:pt>
                <c:pt idx="45">
                  <c:v>3.18</c:v>
                </c:pt>
                <c:pt idx="46">
                  <c:v>3.137</c:v>
                </c:pt>
                <c:pt idx="47">
                  <c:v>3.0920000000000001</c:v>
                </c:pt>
                <c:pt idx="48">
                  <c:v>3.0449999999999999</c:v>
                </c:pt>
                <c:pt idx="49">
                  <c:v>2.996</c:v>
                </c:pt>
                <c:pt idx="50">
                  <c:v>2.9449999999999998</c:v>
                </c:pt>
                <c:pt idx="51">
                  <c:v>2.8919999999999999</c:v>
                </c:pt>
                <c:pt idx="52">
                  <c:v>2.8359999999999999</c:v>
                </c:pt>
                <c:pt idx="53">
                  <c:v>2.778</c:v>
                </c:pt>
                <c:pt idx="54">
                  <c:v>2.7170000000000001</c:v>
                </c:pt>
                <c:pt idx="55">
                  <c:v>2.6520000000000001</c:v>
                </c:pt>
                <c:pt idx="56">
                  <c:v>2.5840000000000001</c:v>
                </c:pt>
                <c:pt idx="57">
                  <c:v>2.512</c:v>
                </c:pt>
                <c:pt idx="58">
                  <c:v>2.4350000000000001</c:v>
                </c:pt>
                <c:pt idx="59">
                  <c:v>2.3530000000000002</c:v>
                </c:pt>
                <c:pt idx="60">
                  <c:v>2.266</c:v>
                </c:pt>
                <c:pt idx="61">
                  <c:v>2.17</c:v>
                </c:pt>
                <c:pt idx="62">
                  <c:v>2.0659999999999998</c:v>
                </c:pt>
                <c:pt idx="63">
                  <c:v>1.9510000000000001</c:v>
                </c:pt>
                <c:pt idx="64">
                  <c:v>1.821</c:v>
                </c:pt>
                <c:pt idx="65">
                  <c:v>1.669</c:v>
                </c:pt>
                <c:pt idx="66">
                  <c:v>1.4810000000000001</c:v>
                </c:pt>
                <c:pt idx="67">
                  <c:v>0.80320000000000003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'10s'!$F$1</c:f>
              <c:strCache>
                <c:ptCount val="1"/>
                <c:pt idx="0">
                  <c:v>q</c:v>
                </c:pt>
              </c:strCache>
            </c:strRef>
          </c:tx>
          <c:marker>
            <c:symbol val="none"/>
          </c:marker>
          <c:xVal>
            <c:numRef>
              <c:f>'10s'!$B$2:$B$69</c:f>
              <c:numCache>
                <c:formatCode>General</c:formatCode>
                <c:ptCount val="68"/>
                <c:pt idx="0">
                  <c:v>7.2303379076287446E-3</c:v>
                </c:pt>
                <c:pt idx="1">
                  <c:v>2.1986129555850671E-2</c:v>
                </c:pt>
                <c:pt idx="2">
                  <c:v>3.659436328759038E-2</c:v>
                </c:pt>
                <c:pt idx="3">
                  <c:v>5.1350154935812305E-2</c:v>
                </c:pt>
                <c:pt idx="4">
                  <c:v>6.6105946584034236E-2</c:v>
                </c:pt>
                <c:pt idx="5">
                  <c:v>8.0714180315773945E-2</c:v>
                </c:pt>
                <c:pt idx="6">
                  <c:v>9.546997196399587E-2</c:v>
                </c:pt>
                <c:pt idx="7">
                  <c:v>0.11007820569573558</c:v>
                </c:pt>
                <c:pt idx="8">
                  <c:v>0.1248339973439575</c:v>
                </c:pt>
                <c:pt idx="9">
                  <c:v>0.13958978899217944</c:v>
                </c:pt>
                <c:pt idx="10">
                  <c:v>0.15434558064040135</c:v>
                </c:pt>
                <c:pt idx="11">
                  <c:v>0.16895381437214108</c:v>
                </c:pt>
                <c:pt idx="12">
                  <c:v>0.18370960602036299</c:v>
                </c:pt>
                <c:pt idx="13">
                  <c:v>0.19831783975210271</c:v>
                </c:pt>
                <c:pt idx="14">
                  <c:v>0.21307363140032465</c:v>
                </c:pt>
                <c:pt idx="15">
                  <c:v>0.22768186513206434</c:v>
                </c:pt>
                <c:pt idx="16">
                  <c:v>0.24243765678028628</c:v>
                </c:pt>
                <c:pt idx="17">
                  <c:v>0.25719344842850822</c:v>
                </c:pt>
                <c:pt idx="18">
                  <c:v>0.27180168216024791</c:v>
                </c:pt>
                <c:pt idx="19">
                  <c:v>0.28655747380846985</c:v>
                </c:pt>
                <c:pt idx="20">
                  <c:v>0.30116570754020955</c:v>
                </c:pt>
                <c:pt idx="21">
                  <c:v>0.31592149918843149</c:v>
                </c:pt>
                <c:pt idx="22">
                  <c:v>0.33067729083665337</c:v>
                </c:pt>
                <c:pt idx="23">
                  <c:v>0.34528552456839312</c:v>
                </c:pt>
                <c:pt idx="24">
                  <c:v>0.360041316216615</c:v>
                </c:pt>
                <c:pt idx="25">
                  <c:v>0.37464954994835475</c:v>
                </c:pt>
                <c:pt idx="26">
                  <c:v>0.38940534159657669</c:v>
                </c:pt>
                <c:pt idx="27">
                  <c:v>0.40401357532831639</c:v>
                </c:pt>
                <c:pt idx="28">
                  <c:v>0.41876936697653833</c:v>
                </c:pt>
                <c:pt idx="29">
                  <c:v>0.43352515862476027</c:v>
                </c:pt>
                <c:pt idx="30">
                  <c:v>0.44813339235649996</c:v>
                </c:pt>
                <c:pt idx="31">
                  <c:v>0.46288918400472184</c:v>
                </c:pt>
                <c:pt idx="32">
                  <c:v>0.47749741773646159</c:v>
                </c:pt>
                <c:pt idx="33">
                  <c:v>0.49225320938468353</c:v>
                </c:pt>
                <c:pt idx="34">
                  <c:v>0.50686144311642323</c:v>
                </c:pt>
                <c:pt idx="35">
                  <c:v>0.52161723476464517</c:v>
                </c:pt>
                <c:pt idx="36">
                  <c:v>0.5363730264128671</c:v>
                </c:pt>
                <c:pt idx="37">
                  <c:v>0.5509812601446068</c:v>
                </c:pt>
                <c:pt idx="38">
                  <c:v>0.56573705179282874</c:v>
                </c:pt>
                <c:pt idx="39">
                  <c:v>0.58034528552456843</c:v>
                </c:pt>
                <c:pt idx="40">
                  <c:v>0.59510107717279037</c:v>
                </c:pt>
                <c:pt idx="41">
                  <c:v>0.60985686882101231</c:v>
                </c:pt>
                <c:pt idx="42">
                  <c:v>0.624465102552752</c:v>
                </c:pt>
                <c:pt idx="43">
                  <c:v>0.63922089420097383</c:v>
                </c:pt>
                <c:pt idx="44">
                  <c:v>0.65382912793271364</c:v>
                </c:pt>
                <c:pt idx="45">
                  <c:v>0.66858491958093558</c:v>
                </c:pt>
                <c:pt idx="46">
                  <c:v>0.68319315331267527</c:v>
                </c:pt>
                <c:pt idx="47">
                  <c:v>0.6979489449608971</c:v>
                </c:pt>
                <c:pt idx="48">
                  <c:v>0.71270473660911904</c:v>
                </c:pt>
                <c:pt idx="49">
                  <c:v>0.72731297034085884</c:v>
                </c:pt>
                <c:pt idx="50">
                  <c:v>0.74206876198908078</c:v>
                </c:pt>
                <c:pt idx="51">
                  <c:v>0.75667699572082048</c:v>
                </c:pt>
                <c:pt idx="52">
                  <c:v>0.77143278736904242</c:v>
                </c:pt>
                <c:pt idx="53">
                  <c:v>0.786041021100782</c:v>
                </c:pt>
                <c:pt idx="54">
                  <c:v>0.80079681274900394</c:v>
                </c:pt>
                <c:pt idx="55">
                  <c:v>0.81555260439722588</c:v>
                </c:pt>
                <c:pt idx="56">
                  <c:v>0.83016083812896568</c:v>
                </c:pt>
                <c:pt idx="57">
                  <c:v>0.84491662977718762</c:v>
                </c:pt>
                <c:pt idx="58">
                  <c:v>0.85952486350892732</c:v>
                </c:pt>
                <c:pt idx="59">
                  <c:v>0.87428065515714926</c:v>
                </c:pt>
                <c:pt idx="60">
                  <c:v>0.88903644680537119</c:v>
                </c:pt>
                <c:pt idx="61">
                  <c:v>0.90364468053711089</c:v>
                </c:pt>
                <c:pt idx="62">
                  <c:v>0.91840047218533272</c:v>
                </c:pt>
                <c:pt idx="63">
                  <c:v>0.93300870591707241</c:v>
                </c:pt>
                <c:pt idx="64">
                  <c:v>0.94776449756529435</c:v>
                </c:pt>
                <c:pt idx="65">
                  <c:v>0.96237273129703416</c:v>
                </c:pt>
                <c:pt idx="66">
                  <c:v>0.97712852294525609</c:v>
                </c:pt>
                <c:pt idx="67">
                  <c:v>1</c:v>
                </c:pt>
              </c:numCache>
            </c:numRef>
          </c:xVal>
          <c:yVal>
            <c:numRef>
              <c:f>'10s'!$F$2:$F$69</c:f>
              <c:numCache>
                <c:formatCode>General</c:formatCode>
                <c:ptCount val="68"/>
                <c:pt idx="0">
                  <c:v>1.1559999999999999</c:v>
                </c:pt>
                <c:pt idx="1">
                  <c:v>1.1759999999999999</c:v>
                </c:pt>
                <c:pt idx="2">
                  <c:v>1.2010000000000001</c:v>
                </c:pt>
                <c:pt idx="3">
                  <c:v>1.2290000000000001</c:v>
                </c:pt>
                <c:pt idx="4">
                  <c:v>1.2609999999999999</c:v>
                </c:pt>
                <c:pt idx="5">
                  <c:v>1.3029999999999999</c:v>
                </c:pt>
                <c:pt idx="6">
                  <c:v>1.327</c:v>
                </c:pt>
                <c:pt idx="7">
                  <c:v>1.345</c:v>
                </c:pt>
                <c:pt idx="8">
                  <c:v>1.349</c:v>
                </c:pt>
                <c:pt idx="9">
                  <c:v>1.357</c:v>
                </c:pt>
                <c:pt idx="10">
                  <c:v>1.3620000000000001</c:v>
                </c:pt>
                <c:pt idx="11">
                  <c:v>1.3680000000000001</c:v>
                </c:pt>
                <c:pt idx="12">
                  <c:v>1.3680000000000001</c:v>
                </c:pt>
                <c:pt idx="13">
                  <c:v>1.365</c:v>
                </c:pt>
                <c:pt idx="14">
                  <c:v>1.3620000000000001</c:v>
                </c:pt>
                <c:pt idx="15">
                  <c:v>1.355</c:v>
                </c:pt>
                <c:pt idx="16">
                  <c:v>1.347</c:v>
                </c:pt>
                <c:pt idx="17">
                  <c:v>1.33</c:v>
                </c:pt>
                <c:pt idx="18">
                  <c:v>1.302</c:v>
                </c:pt>
                <c:pt idx="19">
                  <c:v>1.274</c:v>
                </c:pt>
                <c:pt idx="20">
                  <c:v>1.2450000000000001</c:v>
                </c:pt>
                <c:pt idx="21">
                  <c:v>1.2190000000000001</c:v>
                </c:pt>
                <c:pt idx="22">
                  <c:v>1.2010000000000001</c:v>
                </c:pt>
                <c:pt idx="23">
                  <c:v>1.1910000000000001</c:v>
                </c:pt>
                <c:pt idx="24">
                  <c:v>1.19</c:v>
                </c:pt>
                <c:pt idx="25">
                  <c:v>1.198</c:v>
                </c:pt>
                <c:pt idx="26">
                  <c:v>1.214</c:v>
                </c:pt>
                <c:pt idx="27">
                  <c:v>1.236</c:v>
                </c:pt>
                <c:pt idx="28">
                  <c:v>1.2649999999999999</c:v>
                </c:pt>
                <c:pt idx="29">
                  <c:v>1.2969999999999999</c:v>
                </c:pt>
                <c:pt idx="30">
                  <c:v>1.331</c:v>
                </c:pt>
                <c:pt idx="31">
                  <c:v>1.3680000000000001</c:v>
                </c:pt>
                <c:pt idx="32">
                  <c:v>1.405</c:v>
                </c:pt>
                <c:pt idx="33">
                  <c:v>1.446</c:v>
                </c:pt>
                <c:pt idx="34">
                  <c:v>1.488</c:v>
                </c:pt>
                <c:pt idx="35">
                  <c:v>1.532</c:v>
                </c:pt>
                <c:pt idx="36">
                  <c:v>1.5780000000000001</c:v>
                </c:pt>
                <c:pt idx="37">
                  <c:v>1.6259999999999999</c:v>
                </c:pt>
                <c:pt idx="38">
                  <c:v>1.6759999999999999</c:v>
                </c:pt>
                <c:pt idx="39">
                  <c:v>1.728</c:v>
                </c:pt>
                <c:pt idx="40">
                  <c:v>1.7829999999999999</c:v>
                </c:pt>
                <c:pt idx="41">
                  <c:v>1.84</c:v>
                </c:pt>
                <c:pt idx="42">
                  <c:v>1.9</c:v>
                </c:pt>
                <c:pt idx="43">
                  <c:v>1.9630000000000001</c:v>
                </c:pt>
                <c:pt idx="44">
                  <c:v>2.0289999999999999</c:v>
                </c:pt>
                <c:pt idx="45">
                  <c:v>2.0950000000000002</c:v>
                </c:pt>
                <c:pt idx="46">
                  <c:v>2.1680000000000001</c:v>
                </c:pt>
                <c:pt idx="47">
                  <c:v>2.2450000000000001</c:v>
                </c:pt>
                <c:pt idx="48">
                  <c:v>2.3260000000000001</c:v>
                </c:pt>
                <c:pt idx="49">
                  <c:v>2.4079999999999999</c:v>
                </c:pt>
                <c:pt idx="50">
                  <c:v>2.504</c:v>
                </c:pt>
                <c:pt idx="51">
                  <c:v>2.6110000000000002</c:v>
                </c:pt>
                <c:pt idx="52">
                  <c:v>2.7240000000000002</c:v>
                </c:pt>
                <c:pt idx="53">
                  <c:v>2.851</c:v>
                </c:pt>
                <c:pt idx="54">
                  <c:v>2.9910000000000001</c:v>
                </c:pt>
                <c:pt idx="55">
                  <c:v>3.1440000000000001</c:v>
                </c:pt>
                <c:pt idx="56">
                  <c:v>3.3039999999999998</c:v>
                </c:pt>
                <c:pt idx="57">
                  <c:v>3.49</c:v>
                </c:pt>
                <c:pt idx="58">
                  <c:v>3.6960000000000002</c:v>
                </c:pt>
                <c:pt idx="59">
                  <c:v>3.9670000000000001</c:v>
                </c:pt>
                <c:pt idx="60">
                  <c:v>4.1779999999999999</c:v>
                </c:pt>
                <c:pt idx="61">
                  <c:v>4.3719999999999999</c:v>
                </c:pt>
                <c:pt idx="62">
                  <c:v>4.4859999999999998</c:v>
                </c:pt>
                <c:pt idx="63">
                  <c:v>4.6449999999999996</c:v>
                </c:pt>
                <c:pt idx="64">
                  <c:v>4.7759999999999998</c:v>
                </c:pt>
                <c:pt idx="65">
                  <c:v>4.9459999999999997</c:v>
                </c:pt>
                <c:pt idx="66">
                  <c:v>5.399</c:v>
                </c:pt>
                <c:pt idx="67">
                  <c:v>5.4850000000000003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59776"/>
        <c:axId val="70461312"/>
      </c:scatterChart>
      <c:valAx>
        <c:axId val="7045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70461312"/>
        <c:crosses val="autoZero"/>
        <c:crossBetween val="midCat"/>
      </c:valAx>
      <c:valAx>
        <c:axId val="70461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45977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897955652645739"/>
          <c:y val="4.159499293357561E-2"/>
          <c:w val="0.69315326152279677"/>
          <c:h val="0.876638670166229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'10s'!$I$1</c:f>
              <c:strCache>
                <c:ptCount val="1"/>
                <c:pt idx="0">
                  <c:v>j</c:v>
                </c:pt>
              </c:strCache>
            </c:strRef>
          </c:tx>
          <c:marker>
            <c:symbol val="none"/>
          </c:marker>
          <c:xVal>
            <c:numRef>
              <c:f>'10s'!$H$2:$H$69</c:f>
              <c:numCache>
                <c:formatCode>General</c:formatCode>
                <c:ptCount val="68"/>
                <c:pt idx="0">
                  <c:v>7.2303379076287446E-3</c:v>
                </c:pt>
                <c:pt idx="1">
                  <c:v>2.1986129555850671E-2</c:v>
                </c:pt>
                <c:pt idx="2">
                  <c:v>3.659436328759038E-2</c:v>
                </c:pt>
                <c:pt idx="3">
                  <c:v>5.1350154935812305E-2</c:v>
                </c:pt>
                <c:pt idx="4">
                  <c:v>6.6105946584034236E-2</c:v>
                </c:pt>
                <c:pt idx="5">
                  <c:v>8.0714180315773945E-2</c:v>
                </c:pt>
                <c:pt idx="6">
                  <c:v>9.546997196399587E-2</c:v>
                </c:pt>
                <c:pt idx="7">
                  <c:v>0.11007820569573558</c:v>
                </c:pt>
                <c:pt idx="8">
                  <c:v>0.1248339973439575</c:v>
                </c:pt>
                <c:pt idx="9">
                  <c:v>0.13958978899217944</c:v>
                </c:pt>
                <c:pt idx="10">
                  <c:v>0.15434558064040135</c:v>
                </c:pt>
                <c:pt idx="11">
                  <c:v>0.16895381437214108</c:v>
                </c:pt>
                <c:pt idx="12">
                  <c:v>0.18370960602036299</c:v>
                </c:pt>
                <c:pt idx="13">
                  <c:v>0.19831783975210271</c:v>
                </c:pt>
                <c:pt idx="14">
                  <c:v>0.21307363140032465</c:v>
                </c:pt>
                <c:pt idx="15">
                  <c:v>0.22768186513206434</c:v>
                </c:pt>
                <c:pt idx="16">
                  <c:v>0.24243765678028628</c:v>
                </c:pt>
                <c:pt idx="17">
                  <c:v>0.25719344842850822</c:v>
                </c:pt>
                <c:pt idx="18">
                  <c:v>0.27180168216024791</c:v>
                </c:pt>
                <c:pt idx="19">
                  <c:v>0.28655747380846985</c:v>
                </c:pt>
                <c:pt idx="20">
                  <c:v>0.30116570754020955</c:v>
                </c:pt>
                <c:pt idx="21">
                  <c:v>0.31592149918843149</c:v>
                </c:pt>
                <c:pt idx="22">
                  <c:v>0.33067729083665337</c:v>
                </c:pt>
                <c:pt idx="23">
                  <c:v>0.34528552456839312</c:v>
                </c:pt>
                <c:pt idx="24">
                  <c:v>0.360041316216615</c:v>
                </c:pt>
                <c:pt idx="25">
                  <c:v>0.37464954994835475</c:v>
                </c:pt>
                <c:pt idx="26">
                  <c:v>0.38940534159657669</c:v>
                </c:pt>
                <c:pt idx="27">
                  <c:v>0.40401357532831639</c:v>
                </c:pt>
                <c:pt idx="28">
                  <c:v>0.41876936697653833</c:v>
                </c:pt>
                <c:pt idx="29">
                  <c:v>0.43352515862476027</c:v>
                </c:pt>
                <c:pt idx="30">
                  <c:v>0.44813339235649996</c:v>
                </c:pt>
                <c:pt idx="31">
                  <c:v>0.46288918400472184</c:v>
                </c:pt>
                <c:pt idx="32">
                  <c:v>0.47749741773646159</c:v>
                </c:pt>
                <c:pt idx="33">
                  <c:v>0.49225320938468353</c:v>
                </c:pt>
                <c:pt idx="34">
                  <c:v>0.50686144311642323</c:v>
                </c:pt>
                <c:pt idx="35">
                  <c:v>0.52161723476464517</c:v>
                </c:pt>
                <c:pt idx="36">
                  <c:v>0.5363730264128671</c:v>
                </c:pt>
                <c:pt idx="37">
                  <c:v>0.5509812601446068</c:v>
                </c:pt>
                <c:pt idx="38">
                  <c:v>0.56573705179282874</c:v>
                </c:pt>
                <c:pt idx="39">
                  <c:v>0.58034528552456843</c:v>
                </c:pt>
                <c:pt idx="40">
                  <c:v>0.59510107717279037</c:v>
                </c:pt>
                <c:pt idx="41">
                  <c:v>0.60985686882101231</c:v>
                </c:pt>
                <c:pt idx="42">
                  <c:v>0.624465102552752</c:v>
                </c:pt>
                <c:pt idx="43">
                  <c:v>0.63922089420097383</c:v>
                </c:pt>
                <c:pt idx="44">
                  <c:v>0.65382912793271364</c:v>
                </c:pt>
                <c:pt idx="45">
                  <c:v>0.66858491958093558</c:v>
                </c:pt>
                <c:pt idx="46">
                  <c:v>0.68319315331267527</c:v>
                </c:pt>
                <c:pt idx="47">
                  <c:v>0.6979489449608971</c:v>
                </c:pt>
                <c:pt idx="48">
                  <c:v>0.71270473660911904</c:v>
                </c:pt>
                <c:pt idx="49">
                  <c:v>0.72731297034085884</c:v>
                </c:pt>
                <c:pt idx="50">
                  <c:v>0.74206876198908078</c:v>
                </c:pt>
                <c:pt idx="51">
                  <c:v>0.75667699572082048</c:v>
                </c:pt>
                <c:pt idx="52">
                  <c:v>0.77143278736904242</c:v>
                </c:pt>
                <c:pt idx="53">
                  <c:v>0.786041021100782</c:v>
                </c:pt>
                <c:pt idx="54">
                  <c:v>0.80079681274900394</c:v>
                </c:pt>
                <c:pt idx="55">
                  <c:v>0.81555260439722588</c:v>
                </c:pt>
                <c:pt idx="56">
                  <c:v>0.83016083812896568</c:v>
                </c:pt>
                <c:pt idx="57">
                  <c:v>0.84491662977718762</c:v>
                </c:pt>
                <c:pt idx="58">
                  <c:v>0.85952486350892732</c:v>
                </c:pt>
                <c:pt idx="59">
                  <c:v>0.87428065515714926</c:v>
                </c:pt>
                <c:pt idx="60">
                  <c:v>0.88903644680537119</c:v>
                </c:pt>
                <c:pt idx="61">
                  <c:v>0.90364468053711089</c:v>
                </c:pt>
                <c:pt idx="62">
                  <c:v>0.91840047218533272</c:v>
                </c:pt>
                <c:pt idx="63">
                  <c:v>0.93300870591707241</c:v>
                </c:pt>
                <c:pt idx="64">
                  <c:v>0.94776449756529435</c:v>
                </c:pt>
                <c:pt idx="65">
                  <c:v>0.96237273129703416</c:v>
                </c:pt>
                <c:pt idx="66">
                  <c:v>0.97712852294525609</c:v>
                </c:pt>
                <c:pt idx="67">
                  <c:v>1</c:v>
                </c:pt>
              </c:numCache>
            </c:numRef>
          </c:xVal>
          <c:yVal>
            <c:numRef>
              <c:f>'10s'!$I$2:$I$69</c:f>
              <c:numCache>
                <c:formatCode>General</c:formatCode>
                <c:ptCount val="68"/>
                <c:pt idx="0">
                  <c:v>1.8720000000000001</c:v>
                </c:pt>
                <c:pt idx="1">
                  <c:v>1.8480000000000001</c:v>
                </c:pt>
                <c:pt idx="2">
                  <c:v>1.81</c:v>
                </c:pt>
                <c:pt idx="3">
                  <c:v>1.764</c:v>
                </c:pt>
                <c:pt idx="4">
                  <c:v>1.712</c:v>
                </c:pt>
                <c:pt idx="5">
                  <c:v>1.6579999999999999</c:v>
                </c:pt>
                <c:pt idx="6">
                  <c:v>1.613</c:v>
                </c:pt>
                <c:pt idx="7">
                  <c:v>1.58</c:v>
                </c:pt>
                <c:pt idx="8">
                  <c:v>1.57</c:v>
                </c:pt>
                <c:pt idx="9">
                  <c:v>1.571</c:v>
                </c:pt>
                <c:pt idx="10">
                  <c:v>1.581</c:v>
                </c:pt>
                <c:pt idx="11">
                  <c:v>1.591</c:v>
                </c:pt>
                <c:pt idx="12">
                  <c:v>1.6020000000000001</c:v>
                </c:pt>
                <c:pt idx="13">
                  <c:v>1.6080000000000001</c:v>
                </c:pt>
                <c:pt idx="14">
                  <c:v>1.613</c:v>
                </c:pt>
                <c:pt idx="15">
                  <c:v>1.6279999999999999</c:v>
                </c:pt>
                <c:pt idx="16">
                  <c:v>1.6579999999999999</c:v>
                </c:pt>
                <c:pt idx="17">
                  <c:v>1.7549999999999999</c:v>
                </c:pt>
                <c:pt idx="18">
                  <c:v>1.8680000000000001</c:v>
                </c:pt>
                <c:pt idx="19">
                  <c:v>2.0089999999999999</c:v>
                </c:pt>
                <c:pt idx="20">
                  <c:v>2.1080000000000001</c:v>
                </c:pt>
                <c:pt idx="21">
                  <c:v>2.1640000000000001</c:v>
                </c:pt>
                <c:pt idx="22">
                  <c:v>2.1389999999999998</c:v>
                </c:pt>
                <c:pt idx="23">
                  <c:v>2.04</c:v>
                </c:pt>
                <c:pt idx="24">
                  <c:v>1.909</c:v>
                </c:pt>
                <c:pt idx="25">
                  <c:v>1.75</c:v>
                </c:pt>
                <c:pt idx="26">
                  <c:v>1.597</c:v>
                </c:pt>
                <c:pt idx="27">
                  <c:v>1.45</c:v>
                </c:pt>
                <c:pt idx="28">
                  <c:v>1.335</c:v>
                </c:pt>
                <c:pt idx="29">
                  <c:v>1.23</c:v>
                </c:pt>
                <c:pt idx="30">
                  <c:v>1.1519999999999999</c:v>
                </c:pt>
                <c:pt idx="31">
                  <c:v>1.081</c:v>
                </c:pt>
                <c:pt idx="32">
                  <c:v>1.022</c:v>
                </c:pt>
                <c:pt idx="33">
                  <c:v>0.96909999999999996</c:v>
                </c:pt>
                <c:pt idx="34">
                  <c:v>0.92069999999999996</c:v>
                </c:pt>
                <c:pt idx="35">
                  <c:v>0.87539999999999996</c:v>
                </c:pt>
                <c:pt idx="36">
                  <c:v>0.83160000000000001</c:v>
                </c:pt>
                <c:pt idx="37">
                  <c:v>0.7883</c:v>
                </c:pt>
                <c:pt idx="38">
                  <c:v>0.74450000000000005</c:v>
                </c:pt>
                <c:pt idx="39">
                  <c:v>0.70109999999999995</c:v>
                </c:pt>
                <c:pt idx="40">
                  <c:v>0.65890000000000004</c:v>
                </c:pt>
                <c:pt idx="41">
                  <c:v>0.61919999999999997</c:v>
                </c:pt>
                <c:pt idx="42">
                  <c:v>0.58299999999999996</c:v>
                </c:pt>
                <c:pt idx="43">
                  <c:v>0.55189999999999995</c:v>
                </c:pt>
                <c:pt idx="44">
                  <c:v>0.5242</c:v>
                </c:pt>
                <c:pt idx="45">
                  <c:v>0.4985</c:v>
                </c:pt>
                <c:pt idx="46">
                  <c:v>0.47349999999999998</c:v>
                </c:pt>
                <c:pt idx="47">
                  <c:v>0.4491</c:v>
                </c:pt>
                <c:pt idx="48">
                  <c:v>0.42430000000000001</c:v>
                </c:pt>
                <c:pt idx="49">
                  <c:v>0.4</c:v>
                </c:pt>
                <c:pt idx="50">
                  <c:v>0.37509999999999999</c:v>
                </c:pt>
                <c:pt idx="51">
                  <c:v>0.35170000000000001</c:v>
                </c:pt>
                <c:pt idx="52">
                  <c:v>0.3286</c:v>
                </c:pt>
                <c:pt idx="53">
                  <c:v>0.30669999999999997</c:v>
                </c:pt>
                <c:pt idx="54">
                  <c:v>0.28620000000000001</c:v>
                </c:pt>
                <c:pt idx="55">
                  <c:v>0.26750000000000002</c:v>
                </c:pt>
                <c:pt idx="56">
                  <c:v>0.25090000000000001</c:v>
                </c:pt>
                <c:pt idx="57">
                  <c:v>0.23619999999999999</c:v>
                </c:pt>
                <c:pt idx="58">
                  <c:v>0.22489999999999999</c:v>
                </c:pt>
                <c:pt idx="59">
                  <c:v>0.2162</c:v>
                </c:pt>
                <c:pt idx="60">
                  <c:v>0.2114</c:v>
                </c:pt>
                <c:pt idx="61">
                  <c:v>0.20849999999999999</c:v>
                </c:pt>
                <c:pt idx="62">
                  <c:v>0.2089</c:v>
                </c:pt>
                <c:pt idx="63">
                  <c:v>0.32919999999999999</c:v>
                </c:pt>
                <c:pt idx="64">
                  <c:v>0.60150000000000003</c:v>
                </c:pt>
                <c:pt idx="65">
                  <c:v>0.51839999999999997</c:v>
                </c:pt>
                <c:pt idx="66">
                  <c:v>0.39429999999999998</c:v>
                </c:pt>
                <c:pt idx="67">
                  <c:v>2.5999999999999999E-3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'10s'!$J$1</c:f>
              <c:strCache>
                <c:ptCount val="1"/>
                <c:pt idx="0">
                  <c:v>jNB</c:v>
                </c:pt>
              </c:strCache>
            </c:strRef>
          </c:tx>
          <c:marker>
            <c:symbol val="none"/>
          </c:marker>
          <c:xVal>
            <c:numRef>
              <c:f>'10s'!$H$2:$H$69</c:f>
              <c:numCache>
                <c:formatCode>General</c:formatCode>
                <c:ptCount val="68"/>
                <c:pt idx="0">
                  <c:v>7.2303379076287446E-3</c:v>
                </c:pt>
                <c:pt idx="1">
                  <c:v>2.1986129555850671E-2</c:v>
                </c:pt>
                <c:pt idx="2">
                  <c:v>3.659436328759038E-2</c:v>
                </c:pt>
                <c:pt idx="3">
                  <c:v>5.1350154935812305E-2</c:v>
                </c:pt>
                <c:pt idx="4">
                  <c:v>6.6105946584034236E-2</c:v>
                </c:pt>
                <c:pt idx="5">
                  <c:v>8.0714180315773945E-2</c:v>
                </c:pt>
                <c:pt idx="6">
                  <c:v>9.546997196399587E-2</c:v>
                </c:pt>
                <c:pt idx="7">
                  <c:v>0.11007820569573558</c:v>
                </c:pt>
                <c:pt idx="8">
                  <c:v>0.1248339973439575</c:v>
                </c:pt>
                <c:pt idx="9">
                  <c:v>0.13958978899217944</c:v>
                </c:pt>
                <c:pt idx="10">
                  <c:v>0.15434558064040135</c:v>
                </c:pt>
                <c:pt idx="11">
                  <c:v>0.16895381437214108</c:v>
                </c:pt>
                <c:pt idx="12">
                  <c:v>0.18370960602036299</c:v>
                </c:pt>
                <c:pt idx="13">
                  <c:v>0.19831783975210271</c:v>
                </c:pt>
                <c:pt idx="14">
                  <c:v>0.21307363140032465</c:v>
                </c:pt>
                <c:pt idx="15">
                  <c:v>0.22768186513206434</c:v>
                </c:pt>
                <c:pt idx="16">
                  <c:v>0.24243765678028628</c:v>
                </c:pt>
                <c:pt idx="17">
                  <c:v>0.25719344842850822</c:v>
                </c:pt>
                <c:pt idx="18">
                  <c:v>0.27180168216024791</c:v>
                </c:pt>
                <c:pt idx="19">
                  <c:v>0.28655747380846985</c:v>
                </c:pt>
                <c:pt idx="20">
                  <c:v>0.30116570754020955</c:v>
                </c:pt>
                <c:pt idx="21">
                  <c:v>0.31592149918843149</c:v>
                </c:pt>
                <c:pt idx="22">
                  <c:v>0.33067729083665337</c:v>
                </c:pt>
                <c:pt idx="23">
                  <c:v>0.34528552456839312</c:v>
                </c:pt>
                <c:pt idx="24">
                  <c:v>0.360041316216615</c:v>
                </c:pt>
                <c:pt idx="25">
                  <c:v>0.37464954994835475</c:v>
                </c:pt>
                <c:pt idx="26">
                  <c:v>0.38940534159657669</c:v>
                </c:pt>
                <c:pt idx="27">
                  <c:v>0.40401357532831639</c:v>
                </c:pt>
                <c:pt idx="28">
                  <c:v>0.41876936697653833</c:v>
                </c:pt>
                <c:pt idx="29">
                  <c:v>0.43352515862476027</c:v>
                </c:pt>
                <c:pt idx="30">
                  <c:v>0.44813339235649996</c:v>
                </c:pt>
                <c:pt idx="31">
                  <c:v>0.46288918400472184</c:v>
                </c:pt>
                <c:pt idx="32">
                  <c:v>0.47749741773646159</c:v>
                </c:pt>
                <c:pt idx="33">
                  <c:v>0.49225320938468353</c:v>
                </c:pt>
                <c:pt idx="34">
                  <c:v>0.50686144311642323</c:v>
                </c:pt>
                <c:pt idx="35">
                  <c:v>0.52161723476464517</c:v>
                </c:pt>
                <c:pt idx="36">
                  <c:v>0.5363730264128671</c:v>
                </c:pt>
                <c:pt idx="37">
                  <c:v>0.5509812601446068</c:v>
                </c:pt>
                <c:pt idx="38">
                  <c:v>0.56573705179282874</c:v>
                </c:pt>
                <c:pt idx="39">
                  <c:v>0.58034528552456843</c:v>
                </c:pt>
                <c:pt idx="40">
                  <c:v>0.59510107717279037</c:v>
                </c:pt>
                <c:pt idx="41">
                  <c:v>0.60985686882101231</c:v>
                </c:pt>
                <c:pt idx="42">
                  <c:v>0.624465102552752</c:v>
                </c:pt>
                <c:pt idx="43">
                  <c:v>0.63922089420097383</c:v>
                </c:pt>
                <c:pt idx="44">
                  <c:v>0.65382912793271364</c:v>
                </c:pt>
                <c:pt idx="45">
                  <c:v>0.66858491958093558</c:v>
                </c:pt>
                <c:pt idx="46">
                  <c:v>0.68319315331267527</c:v>
                </c:pt>
                <c:pt idx="47">
                  <c:v>0.6979489449608971</c:v>
                </c:pt>
                <c:pt idx="48">
                  <c:v>0.71270473660911904</c:v>
                </c:pt>
                <c:pt idx="49">
                  <c:v>0.72731297034085884</c:v>
                </c:pt>
                <c:pt idx="50">
                  <c:v>0.74206876198908078</c:v>
                </c:pt>
                <c:pt idx="51">
                  <c:v>0.75667699572082048</c:v>
                </c:pt>
                <c:pt idx="52">
                  <c:v>0.77143278736904242</c:v>
                </c:pt>
                <c:pt idx="53">
                  <c:v>0.786041021100782</c:v>
                </c:pt>
                <c:pt idx="54">
                  <c:v>0.80079681274900394</c:v>
                </c:pt>
                <c:pt idx="55">
                  <c:v>0.81555260439722588</c:v>
                </c:pt>
                <c:pt idx="56">
                  <c:v>0.83016083812896568</c:v>
                </c:pt>
                <c:pt idx="57">
                  <c:v>0.84491662977718762</c:v>
                </c:pt>
                <c:pt idx="58">
                  <c:v>0.85952486350892732</c:v>
                </c:pt>
                <c:pt idx="59">
                  <c:v>0.87428065515714926</c:v>
                </c:pt>
                <c:pt idx="60">
                  <c:v>0.88903644680537119</c:v>
                </c:pt>
                <c:pt idx="61">
                  <c:v>0.90364468053711089</c:v>
                </c:pt>
                <c:pt idx="62">
                  <c:v>0.91840047218533272</c:v>
                </c:pt>
                <c:pt idx="63">
                  <c:v>0.93300870591707241</c:v>
                </c:pt>
                <c:pt idx="64">
                  <c:v>0.94776449756529435</c:v>
                </c:pt>
                <c:pt idx="65">
                  <c:v>0.96237273129703416</c:v>
                </c:pt>
                <c:pt idx="66">
                  <c:v>0.97712852294525609</c:v>
                </c:pt>
                <c:pt idx="67">
                  <c:v>1</c:v>
                </c:pt>
              </c:numCache>
            </c:numRef>
          </c:xVal>
          <c:yVal>
            <c:numRef>
              <c:f>'10s'!$J$2:$J$69</c:f>
              <c:numCache>
                <c:formatCode>General</c:formatCode>
                <c:ptCount val="68"/>
                <c:pt idx="0">
                  <c:v>1.032</c:v>
                </c:pt>
                <c:pt idx="1">
                  <c:v>1.02</c:v>
                </c:pt>
                <c:pt idx="2">
                  <c:v>0.99390000000000001</c:v>
                </c:pt>
                <c:pt idx="3">
                  <c:v>0.96040000000000003</c:v>
                </c:pt>
                <c:pt idx="4">
                  <c:v>0.92369999999999997</c:v>
                </c:pt>
                <c:pt idx="5">
                  <c:v>0.88759999999999994</c:v>
                </c:pt>
                <c:pt idx="6">
                  <c:v>0.85729999999999995</c:v>
                </c:pt>
                <c:pt idx="7">
                  <c:v>0.83979999999999999</c:v>
                </c:pt>
                <c:pt idx="8">
                  <c:v>0.84430000000000005</c:v>
                </c:pt>
                <c:pt idx="9">
                  <c:v>0.86129999999999995</c:v>
                </c:pt>
                <c:pt idx="10">
                  <c:v>0.88449999999999995</c:v>
                </c:pt>
                <c:pt idx="11">
                  <c:v>0.9093</c:v>
                </c:pt>
                <c:pt idx="12">
                  <c:v>0.93259999999999998</c:v>
                </c:pt>
                <c:pt idx="13">
                  <c:v>0.95169999999999999</c:v>
                </c:pt>
                <c:pt idx="14">
                  <c:v>0.96750000000000003</c:v>
                </c:pt>
                <c:pt idx="15">
                  <c:v>0.97940000000000005</c:v>
                </c:pt>
                <c:pt idx="16">
                  <c:v>0.9869</c:v>
                </c:pt>
                <c:pt idx="17">
                  <c:v>0.9879</c:v>
                </c:pt>
                <c:pt idx="18">
                  <c:v>0.97750000000000004</c:v>
                </c:pt>
                <c:pt idx="19">
                  <c:v>0.95979999999999999</c:v>
                </c:pt>
                <c:pt idx="20">
                  <c:v>0.93779999999999997</c:v>
                </c:pt>
                <c:pt idx="21">
                  <c:v>0.91400000000000003</c:v>
                </c:pt>
                <c:pt idx="22">
                  <c:v>0.88929999999999998</c:v>
                </c:pt>
                <c:pt idx="23">
                  <c:v>0.86529999999999996</c:v>
                </c:pt>
                <c:pt idx="24">
                  <c:v>0.84160000000000001</c:v>
                </c:pt>
                <c:pt idx="25">
                  <c:v>0.81779999999999997</c:v>
                </c:pt>
                <c:pt idx="26">
                  <c:v>0.79310000000000003</c:v>
                </c:pt>
                <c:pt idx="27">
                  <c:v>0.76719999999999999</c:v>
                </c:pt>
                <c:pt idx="28">
                  <c:v>0.73909999999999998</c:v>
                </c:pt>
                <c:pt idx="29">
                  <c:v>0.70989999999999998</c:v>
                </c:pt>
                <c:pt idx="30">
                  <c:v>0.68020000000000003</c:v>
                </c:pt>
                <c:pt idx="31">
                  <c:v>0.6502</c:v>
                </c:pt>
                <c:pt idx="32">
                  <c:v>0.62029999999999996</c:v>
                </c:pt>
                <c:pt idx="33">
                  <c:v>0.59109999999999996</c:v>
                </c:pt>
                <c:pt idx="34">
                  <c:v>0.56220000000000003</c:v>
                </c:pt>
                <c:pt idx="35">
                  <c:v>0.53339999999999999</c:v>
                </c:pt>
                <c:pt idx="36">
                  <c:v>0.50439999999999996</c:v>
                </c:pt>
                <c:pt idx="37">
                  <c:v>0.47460000000000002</c:v>
                </c:pt>
                <c:pt idx="38">
                  <c:v>0.44319999999999998</c:v>
                </c:pt>
                <c:pt idx="39">
                  <c:v>0.41139999999999999</c:v>
                </c:pt>
                <c:pt idx="40">
                  <c:v>0.38019999999999998</c:v>
                </c:pt>
                <c:pt idx="41">
                  <c:v>0.3508</c:v>
                </c:pt>
                <c:pt idx="42">
                  <c:v>0.32429999999999998</c:v>
                </c:pt>
                <c:pt idx="43">
                  <c:v>0.3024</c:v>
                </c:pt>
                <c:pt idx="44">
                  <c:v>0.28320000000000001</c:v>
                </c:pt>
                <c:pt idx="45">
                  <c:v>0.2656</c:v>
                </c:pt>
                <c:pt idx="46">
                  <c:v>0.24840000000000001</c:v>
                </c:pt>
                <c:pt idx="47">
                  <c:v>0.23130000000000001</c:v>
                </c:pt>
                <c:pt idx="48">
                  <c:v>0.21340000000000001</c:v>
                </c:pt>
                <c:pt idx="49">
                  <c:v>0.1951</c:v>
                </c:pt>
                <c:pt idx="50">
                  <c:v>0.1769</c:v>
                </c:pt>
                <c:pt idx="51">
                  <c:v>0.1588</c:v>
                </c:pt>
                <c:pt idx="52">
                  <c:v>0.1411</c:v>
                </c:pt>
                <c:pt idx="53">
                  <c:v>0.1239</c:v>
                </c:pt>
                <c:pt idx="54">
                  <c:v>0.1075</c:v>
                </c:pt>
                <c:pt idx="55">
                  <c:v>9.2100000000000001E-2</c:v>
                </c:pt>
                <c:pt idx="56">
                  <c:v>7.8E-2</c:v>
                </c:pt>
                <c:pt idx="57">
                  <c:v>6.5299999999999997E-2</c:v>
                </c:pt>
                <c:pt idx="58">
                  <c:v>5.4399999999999997E-2</c:v>
                </c:pt>
                <c:pt idx="59">
                  <c:v>4.4999999999999998E-2</c:v>
                </c:pt>
                <c:pt idx="60">
                  <c:v>3.6600000000000001E-2</c:v>
                </c:pt>
                <c:pt idx="61">
                  <c:v>2.92E-2</c:v>
                </c:pt>
                <c:pt idx="62">
                  <c:v>2.29E-2</c:v>
                </c:pt>
                <c:pt idx="63">
                  <c:v>1.78E-2</c:v>
                </c:pt>
                <c:pt idx="64">
                  <c:v>1.32E-2</c:v>
                </c:pt>
                <c:pt idx="65">
                  <c:v>8.8999999999999999E-3</c:v>
                </c:pt>
                <c:pt idx="66">
                  <c:v>4.8999999999999998E-3</c:v>
                </c:pt>
                <c:pt idx="67">
                  <c:v>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'10s'!$K$1</c:f>
              <c:strCache>
                <c:ptCount val="1"/>
                <c:pt idx="0">
                  <c:v>jEC</c:v>
                </c:pt>
              </c:strCache>
            </c:strRef>
          </c:tx>
          <c:marker>
            <c:symbol val="none"/>
          </c:marker>
          <c:xVal>
            <c:numRef>
              <c:f>'10s'!$H$2:$H$69</c:f>
              <c:numCache>
                <c:formatCode>General</c:formatCode>
                <c:ptCount val="68"/>
                <c:pt idx="0">
                  <c:v>7.2303379076287446E-3</c:v>
                </c:pt>
                <c:pt idx="1">
                  <c:v>2.1986129555850671E-2</c:v>
                </c:pt>
                <c:pt idx="2">
                  <c:v>3.659436328759038E-2</c:v>
                </c:pt>
                <c:pt idx="3">
                  <c:v>5.1350154935812305E-2</c:v>
                </c:pt>
                <c:pt idx="4">
                  <c:v>6.6105946584034236E-2</c:v>
                </c:pt>
                <c:pt idx="5">
                  <c:v>8.0714180315773945E-2</c:v>
                </c:pt>
                <c:pt idx="6">
                  <c:v>9.546997196399587E-2</c:v>
                </c:pt>
                <c:pt idx="7">
                  <c:v>0.11007820569573558</c:v>
                </c:pt>
                <c:pt idx="8">
                  <c:v>0.1248339973439575</c:v>
                </c:pt>
                <c:pt idx="9">
                  <c:v>0.13958978899217944</c:v>
                </c:pt>
                <c:pt idx="10">
                  <c:v>0.15434558064040135</c:v>
                </c:pt>
                <c:pt idx="11">
                  <c:v>0.16895381437214108</c:v>
                </c:pt>
                <c:pt idx="12">
                  <c:v>0.18370960602036299</c:v>
                </c:pt>
                <c:pt idx="13">
                  <c:v>0.19831783975210271</c:v>
                </c:pt>
                <c:pt idx="14">
                  <c:v>0.21307363140032465</c:v>
                </c:pt>
                <c:pt idx="15">
                  <c:v>0.22768186513206434</c:v>
                </c:pt>
                <c:pt idx="16">
                  <c:v>0.24243765678028628</c:v>
                </c:pt>
                <c:pt idx="17">
                  <c:v>0.25719344842850822</c:v>
                </c:pt>
                <c:pt idx="18">
                  <c:v>0.27180168216024791</c:v>
                </c:pt>
                <c:pt idx="19">
                  <c:v>0.28655747380846985</c:v>
                </c:pt>
                <c:pt idx="20">
                  <c:v>0.30116570754020955</c:v>
                </c:pt>
                <c:pt idx="21">
                  <c:v>0.31592149918843149</c:v>
                </c:pt>
                <c:pt idx="22">
                  <c:v>0.33067729083665337</c:v>
                </c:pt>
                <c:pt idx="23">
                  <c:v>0.34528552456839312</c:v>
                </c:pt>
                <c:pt idx="24">
                  <c:v>0.360041316216615</c:v>
                </c:pt>
                <c:pt idx="25">
                  <c:v>0.37464954994835475</c:v>
                </c:pt>
                <c:pt idx="26">
                  <c:v>0.38940534159657669</c:v>
                </c:pt>
                <c:pt idx="27">
                  <c:v>0.40401357532831639</c:v>
                </c:pt>
                <c:pt idx="28">
                  <c:v>0.41876936697653833</c:v>
                </c:pt>
                <c:pt idx="29">
                  <c:v>0.43352515862476027</c:v>
                </c:pt>
                <c:pt idx="30">
                  <c:v>0.44813339235649996</c:v>
                </c:pt>
                <c:pt idx="31">
                  <c:v>0.46288918400472184</c:v>
                </c:pt>
                <c:pt idx="32">
                  <c:v>0.47749741773646159</c:v>
                </c:pt>
                <c:pt idx="33">
                  <c:v>0.49225320938468353</c:v>
                </c:pt>
                <c:pt idx="34">
                  <c:v>0.50686144311642323</c:v>
                </c:pt>
                <c:pt idx="35">
                  <c:v>0.52161723476464517</c:v>
                </c:pt>
                <c:pt idx="36">
                  <c:v>0.5363730264128671</c:v>
                </c:pt>
                <c:pt idx="37">
                  <c:v>0.5509812601446068</c:v>
                </c:pt>
                <c:pt idx="38">
                  <c:v>0.56573705179282874</c:v>
                </c:pt>
                <c:pt idx="39">
                  <c:v>0.58034528552456843</c:v>
                </c:pt>
                <c:pt idx="40">
                  <c:v>0.59510107717279037</c:v>
                </c:pt>
                <c:pt idx="41">
                  <c:v>0.60985686882101231</c:v>
                </c:pt>
                <c:pt idx="42">
                  <c:v>0.624465102552752</c:v>
                </c:pt>
                <c:pt idx="43">
                  <c:v>0.63922089420097383</c:v>
                </c:pt>
                <c:pt idx="44">
                  <c:v>0.65382912793271364</c:v>
                </c:pt>
                <c:pt idx="45">
                  <c:v>0.66858491958093558</c:v>
                </c:pt>
                <c:pt idx="46">
                  <c:v>0.68319315331267527</c:v>
                </c:pt>
                <c:pt idx="47">
                  <c:v>0.6979489449608971</c:v>
                </c:pt>
                <c:pt idx="48">
                  <c:v>0.71270473660911904</c:v>
                </c:pt>
                <c:pt idx="49">
                  <c:v>0.72731297034085884</c:v>
                </c:pt>
                <c:pt idx="50">
                  <c:v>0.74206876198908078</c:v>
                </c:pt>
                <c:pt idx="51">
                  <c:v>0.75667699572082048</c:v>
                </c:pt>
                <c:pt idx="52">
                  <c:v>0.77143278736904242</c:v>
                </c:pt>
                <c:pt idx="53">
                  <c:v>0.786041021100782</c:v>
                </c:pt>
                <c:pt idx="54">
                  <c:v>0.80079681274900394</c:v>
                </c:pt>
                <c:pt idx="55">
                  <c:v>0.81555260439722588</c:v>
                </c:pt>
                <c:pt idx="56">
                  <c:v>0.83016083812896568</c:v>
                </c:pt>
                <c:pt idx="57">
                  <c:v>0.84491662977718762</c:v>
                </c:pt>
                <c:pt idx="58">
                  <c:v>0.85952486350892732</c:v>
                </c:pt>
                <c:pt idx="59">
                  <c:v>0.87428065515714926</c:v>
                </c:pt>
                <c:pt idx="60">
                  <c:v>0.88903644680537119</c:v>
                </c:pt>
                <c:pt idx="61">
                  <c:v>0.90364468053711089</c:v>
                </c:pt>
                <c:pt idx="62">
                  <c:v>0.91840047218533272</c:v>
                </c:pt>
                <c:pt idx="63">
                  <c:v>0.93300870591707241</c:v>
                </c:pt>
                <c:pt idx="64">
                  <c:v>0.94776449756529435</c:v>
                </c:pt>
                <c:pt idx="65">
                  <c:v>0.96237273129703416</c:v>
                </c:pt>
                <c:pt idx="66">
                  <c:v>0.97712852294525609</c:v>
                </c:pt>
                <c:pt idx="67">
                  <c:v>1</c:v>
                </c:pt>
              </c:numCache>
            </c:numRef>
          </c:xVal>
          <c:yVal>
            <c:numRef>
              <c:f>'10s'!$K$2:$K$69</c:f>
              <c:numCache>
                <c:formatCode>General</c:formatCode>
                <c:ptCount val="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2E-3</c:v>
                </c:pt>
                <c:pt idx="15">
                  <c:v>1.61E-2</c:v>
                </c:pt>
                <c:pt idx="16">
                  <c:v>5.0200000000000002E-2</c:v>
                </c:pt>
                <c:pt idx="17">
                  <c:v>0.1527</c:v>
                </c:pt>
                <c:pt idx="18">
                  <c:v>0.28320000000000001</c:v>
                </c:pt>
                <c:pt idx="19">
                  <c:v>0.4471</c:v>
                </c:pt>
                <c:pt idx="20">
                  <c:v>0.57379999999999998</c:v>
                </c:pt>
                <c:pt idx="21">
                  <c:v>0.6613</c:v>
                </c:pt>
                <c:pt idx="22">
                  <c:v>0.67310000000000003</c:v>
                </c:pt>
                <c:pt idx="23">
                  <c:v>0.61160000000000003</c:v>
                </c:pt>
                <c:pt idx="24">
                  <c:v>0.52059999999999995</c:v>
                </c:pt>
                <c:pt idx="25">
                  <c:v>0.40500000000000003</c:v>
                </c:pt>
                <c:pt idx="26">
                  <c:v>0.29670000000000002</c:v>
                </c:pt>
                <c:pt idx="27">
                  <c:v>0.19769999999999999</c:v>
                </c:pt>
                <c:pt idx="28">
                  <c:v>0.1313</c:v>
                </c:pt>
                <c:pt idx="29">
                  <c:v>7.5800000000000006E-2</c:v>
                </c:pt>
                <c:pt idx="30">
                  <c:v>4.6699999999999998E-2</c:v>
                </c:pt>
                <c:pt idx="31">
                  <c:v>2.52E-2</c:v>
                </c:pt>
                <c:pt idx="32">
                  <c:v>1.3299999999999999E-2</c:v>
                </c:pt>
                <c:pt idx="33">
                  <c:v>6.7999999999999996E-3</c:v>
                </c:pt>
                <c:pt idx="34">
                  <c:v>2.8E-3</c:v>
                </c:pt>
                <c:pt idx="35">
                  <c:v>1.4E-3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'10s'!$L$1</c:f>
              <c:strCache>
                <c:ptCount val="1"/>
                <c:pt idx="0">
                  <c:v>jOH</c:v>
                </c:pt>
              </c:strCache>
            </c:strRef>
          </c:tx>
          <c:marker>
            <c:symbol val="none"/>
          </c:marker>
          <c:xVal>
            <c:numRef>
              <c:f>'10s'!$H$2:$H$69</c:f>
              <c:numCache>
                <c:formatCode>General</c:formatCode>
                <c:ptCount val="68"/>
                <c:pt idx="0">
                  <c:v>7.2303379076287446E-3</c:v>
                </c:pt>
                <c:pt idx="1">
                  <c:v>2.1986129555850671E-2</c:v>
                </c:pt>
                <c:pt idx="2">
                  <c:v>3.659436328759038E-2</c:v>
                </c:pt>
                <c:pt idx="3">
                  <c:v>5.1350154935812305E-2</c:v>
                </c:pt>
                <c:pt idx="4">
                  <c:v>6.6105946584034236E-2</c:v>
                </c:pt>
                <c:pt idx="5">
                  <c:v>8.0714180315773945E-2</c:v>
                </c:pt>
                <c:pt idx="6">
                  <c:v>9.546997196399587E-2</c:v>
                </c:pt>
                <c:pt idx="7">
                  <c:v>0.11007820569573558</c:v>
                </c:pt>
                <c:pt idx="8">
                  <c:v>0.1248339973439575</c:v>
                </c:pt>
                <c:pt idx="9">
                  <c:v>0.13958978899217944</c:v>
                </c:pt>
                <c:pt idx="10">
                  <c:v>0.15434558064040135</c:v>
                </c:pt>
                <c:pt idx="11">
                  <c:v>0.16895381437214108</c:v>
                </c:pt>
                <c:pt idx="12">
                  <c:v>0.18370960602036299</c:v>
                </c:pt>
                <c:pt idx="13">
                  <c:v>0.19831783975210271</c:v>
                </c:pt>
                <c:pt idx="14">
                  <c:v>0.21307363140032465</c:v>
                </c:pt>
                <c:pt idx="15">
                  <c:v>0.22768186513206434</c:v>
                </c:pt>
                <c:pt idx="16">
                  <c:v>0.24243765678028628</c:v>
                </c:pt>
                <c:pt idx="17">
                  <c:v>0.25719344842850822</c:v>
                </c:pt>
                <c:pt idx="18">
                  <c:v>0.27180168216024791</c:v>
                </c:pt>
                <c:pt idx="19">
                  <c:v>0.28655747380846985</c:v>
                </c:pt>
                <c:pt idx="20">
                  <c:v>0.30116570754020955</c:v>
                </c:pt>
                <c:pt idx="21">
                  <c:v>0.31592149918843149</c:v>
                </c:pt>
                <c:pt idx="22">
                  <c:v>0.33067729083665337</c:v>
                </c:pt>
                <c:pt idx="23">
                  <c:v>0.34528552456839312</c:v>
                </c:pt>
                <c:pt idx="24">
                  <c:v>0.360041316216615</c:v>
                </c:pt>
                <c:pt idx="25">
                  <c:v>0.37464954994835475</c:v>
                </c:pt>
                <c:pt idx="26">
                  <c:v>0.38940534159657669</c:v>
                </c:pt>
                <c:pt idx="27">
                  <c:v>0.40401357532831639</c:v>
                </c:pt>
                <c:pt idx="28">
                  <c:v>0.41876936697653833</c:v>
                </c:pt>
                <c:pt idx="29">
                  <c:v>0.43352515862476027</c:v>
                </c:pt>
                <c:pt idx="30">
                  <c:v>0.44813339235649996</c:v>
                </c:pt>
                <c:pt idx="31">
                  <c:v>0.46288918400472184</c:v>
                </c:pt>
                <c:pt idx="32">
                  <c:v>0.47749741773646159</c:v>
                </c:pt>
                <c:pt idx="33">
                  <c:v>0.49225320938468353</c:v>
                </c:pt>
                <c:pt idx="34">
                  <c:v>0.50686144311642323</c:v>
                </c:pt>
                <c:pt idx="35">
                  <c:v>0.52161723476464517</c:v>
                </c:pt>
                <c:pt idx="36">
                  <c:v>0.5363730264128671</c:v>
                </c:pt>
                <c:pt idx="37">
                  <c:v>0.5509812601446068</c:v>
                </c:pt>
                <c:pt idx="38">
                  <c:v>0.56573705179282874</c:v>
                </c:pt>
                <c:pt idx="39">
                  <c:v>0.58034528552456843</c:v>
                </c:pt>
                <c:pt idx="40">
                  <c:v>0.59510107717279037</c:v>
                </c:pt>
                <c:pt idx="41">
                  <c:v>0.60985686882101231</c:v>
                </c:pt>
                <c:pt idx="42">
                  <c:v>0.624465102552752</c:v>
                </c:pt>
                <c:pt idx="43">
                  <c:v>0.63922089420097383</c:v>
                </c:pt>
                <c:pt idx="44">
                  <c:v>0.65382912793271364</c:v>
                </c:pt>
                <c:pt idx="45">
                  <c:v>0.66858491958093558</c:v>
                </c:pt>
                <c:pt idx="46">
                  <c:v>0.68319315331267527</c:v>
                </c:pt>
                <c:pt idx="47">
                  <c:v>0.6979489449608971</c:v>
                </c:pt>
                <c:pt idx="48">
                  <c:v>0.71270473660911904</c:v>
                </c:pt>
                <c:pt idx="49">
                  <c:v>0.72731297034085884</c:v>
                </c:pt>
                <c:pt idx="50">
                  <c:v>0.74206876198908078</c:v>
                </c:pt>
                <c:pt idx="51">
                  <c:v>0.75667699572082048</c:v>
                </c:pt>
                <c:pt idx="52">
                  <c:v>0.77143278736904242</c:v>
                </c:pt>
                <c:pt idx="53">
                  <c:v>0.786041021100782</c:v>
                </c:pt>
                <c:pt idx="54">
                  <c:v>0.80079681274900394</c:v>
                </c:pt>
                <c:pt idx="55">
                  <c:v>0.81555260439722588</c:v>
                </c:pt>
                <c:pt idx="56">
                  <c:v>0.83016083812896568</c:v>
                </c:pt>
                <c:pt idx="57">
                  <c:v>0.84491662977718762</c:v>
                </c:pt>
                <c:pt idx="58">
                  <c:v>0.85952486350892732</c:v>
                </c:pt>
                <c:pt idx="59">
                  <c:v>0.87428065515714926</c:v>
                </c:pt>
                <c:pt idx="60">
                  <c:v>0.88903644680537119</c:v>
                </c:pt>
                <c:pt idx="61">
                  <c:v>0.90364468053711089</c:v>
                </c:pt>
                <c:pt idx="62">
                  <c:v>0.91840047218533272</c:v>
                </c:pt>
                <c:pt idx="63">
                  <c:v>0.93300870591707241</c:v>
                </c:pt>
                <c:pt idx="64">
                  <c:v>0.94776449756529435</c:v>
                </c:pt>
                <c:pt idx="65">
                  <c:v>0.96237273129703416</c:v>
                </c:pt>
                <c:pt idx="66">
                  <c:v>0.97712852294525609</c:v>
                </c:pt>
                <c:pt idx="67">
                  <c:v>1</c:v>
                </c:pt>
              </c:numCache>
            </c:numRef>
          </c:xVal>
          <c:yVal>
            <c:numRef>
              <c:f>'10s'!$L$2:$L$69</c:f>
              <c:numCache>
                <c:formatCode>General</c:formatCode>
                <c:ptCount val="68"/>
                <c:pt idx="0">
                  <c:v>0.8246</c:v>
                </c:pt>
                <c:pt idx="1">
                  <c:v>0.78220000000000001</c:v>
                </c:pt>
                <c:pt idx="2">
                  <c:v>0.74180000000000001</c:v>
                </c:pt>
                <c:pt idx="3">
                  <c:v>0.7077</c:v>
                </c:pt>
                <c:pt idx="4">
                  <c:v>0.67820000000000003</c:v>
                </c:pt>
                <c:pt idx="5">
                  <c:v>0.65159999999999996</c:v>
                </c:pt>
                <c:pt idx="6">
                  <c:v>0.62780000000000002</c:v>
                </c:pt>
                <c:pt idx="7">
                  <c:v>0.60580000000000001</c:v>
                </c:pt>
                <c:pt idx="8">
                  <c:v>0.58520000000000005</c:v>
                </c:pt>
                <c:pt idx="9">
                  <c:v>0.56569999999999998</c:v>
                </c:pt>
                <c:pt idx="10">
                  <c:v>0.54759999999999998</c:v>
                </c:pt>
                <c:pt idx="11">
                  <c:v>0.53049999999999997</c:v>
                </c:pt>
                <c:pt idx="12">
                  <c:v>0.51439999999999997</c:v>
                </c:pt>
                <c:pt idx="13">
                  <c:v>0.49859999999999999</c:v>
                </c:pt>
                <c:pt idx="14">
                  <c:v>0.4834</c:v>
                </c:pt>
                <c:pt idx="15">
                  <c:v>0.46899999999999997</c:v>
                </c:pt>
                <c:pt idx="16">
                  <c:v>0.45440000000000003</c:v>
                </c:pt>
                <c:pt idx="17">
                  <c:v>0.43980000000000002</c:v>
                </c:pt>
                <c:pt idx="18">
                  <c:v>0.42480000000000001</c:v>
                </c:pt>
                <c:pt idx="19">
                  <c:v>0.40899999999999997</c:v>
                </c:pt>
                <c:pt idx="20">
                  <c:v>0.39250000000000002</c:v>
                </c:pt>
                <c:pt idx="21">
                  <c:v>0.375</c:v>
                </c:pt>
                <c:pt idx="22">
                  <c:v>0.35639999999999999</c:v>
                </c:pt>
                <c:pt idx="23">
                  <c:v>0.33729999999999999</c:v>
                </c:pt>
                <c:pt idx="24">
                  <c:v>0.31790000000000002</c:v>
                </c:pt>
                <c:pt idx="25">
                  <c:v>0.2984</c:v>
                </c:pt>
                <c:pt idx="26">
                  <c:v>0.27939999999999998</c:v>
                </c:pt>
                <c:pt idx="27">
                  <c:v>0.26119999999999999</c:v>
                </c:pt>
                <c:pt idx="28">
                  <c:v>0.24390000000000001</c:v>
                </c:pt>
                <c:pt idx="29">
                  <c:v>0.2276</c:v>
                </c:pt>
                <c:pt idx="30">
                  <c:v>0.21240000000000001</c:v>
                </c:pt>
                <c:pt idx="31">
                  <c:v>0.1981</c:v>
                </c:pt>
                <c:pt idx="32">
                  <c:v>0.18479999999999999</c:v>
                </c:pt>
                <c:pt idx="33">
                  <c:v>0.17249999999999999</c:v>
                </c:pt>
                <c:pt idx="34">
                  <c:v>0.161</c:v>
                </c:pt>
                <c:pt idx="35">
                  <c:v>0.15040000000000001</c:v>
                </c:pt>
                <c:pt idx="36">
                  <c:v>0.14050000000000001</c:v>
                </c:pt>
                <c:pt idx="37">
                  <c:v>0.1313</c:v>
                </c:pt>
                <c:pt idx="38">
                  <c:v>0.12280000000000001</c:v>
                </c:pt>
                <c:pt idx="39">
                  <c:v>0.1148</c:v>
                </c:pt>
                <c:pt idx="40">
                  <c:v>0.1075</c:v>
                </c:pt>
                <c:pt idx="41">
                  <c:v>0.1007</c:v>
                </c:pt>
                <c:pt idx="42">
                  <c:v>9.4399999999999998E-2</c:v>
                </c:pt>
                <c:pt idx="43">
                  <c:v>8.8499999999999995E-2</c:v>
                </c:pt>
                <c:pt idx="44">
                  <c:v>8.3099999999999993E-2</c:v>
                </c:pt>
                <c:pt idx="45">
                  <c:v>7.8100000000000003E-2</c:v>
                </c:pt>
                <c:pt idx="46">
                  <c:v>7.3400000000000007E-2</c:v>
                </c:pt>
                <c:pt idx="47">
                  <c:v>6.9099999999999995E-2</c:v>
                </c:pt>
                <c:pt idx="48">
                  <c:v>6.5100000000000005E-2</c:v>
                </c:pt>
                <c:pt idx="49">
                  <c:v>6.1499999999999999E-2</c:v>
                </c:pt>
                <c:pt idx="50">
                  <c:v>5.8099999999999999E-2</c:v>
                </c:pt>
                <c:pt idx="51">
                  <c:v>5.5E-2</c:v>
                </c:pt>
                <c:pt idx="52">
                  <c:v>5.2200000000000003E-2</c:v>
                </c:pt>
                <c:pt idx="53">
                  <c:v>4.9599999999999998E-2</c:v>
                </c:pt>
                <c:pt idx="54">
                  <c:v>4.7399999999999998E-2</c:v>
                </c:pt>
                <c:pt idx="55">
                  <c:v>4.53E-2</c:v>
                </c:pt>
                <c:pt idx="56">
                  <c:v>4.3400000000000001E-2</c:v>
                </c:pt>
                <c:pt idx="57">
                  <c:v>4.1799999999999997E-2</c:v>
                </c:pt>
                <c:pt idx="58">
                  <c:v>4.0300000000000002E-2</c:v>
                </c:pt>
                <c:pt idx="59">
                  <c:v>3.9100000000000003E-2</c:v>
                </c:pt>
                <c:pt idx="60">
                  <c:v>3.7999999999999999E-2</c:v>
                </c:pt>
                <c:pt idx="61">
                  <c:v>3.6799999999999999E-2</c:v>
                </c:pt>
                <c:pt idx="62">
                  <c:v>3.56E-2</c:v>
                </c:pt>
                <c:pt idx="63">
                  <c:v>3.4500000000000003E-2</c:v>
                </c:pt>
                <c:pt idx="64">
                  <c:v>3.1099999999999999E-2</c:v>
                </c:pt>
                <c:pt idx="65">
                  <c:v>2.24E-2</c:v>
                </c:pt>
                <c:pt idx="66">
                  <c:v>1.47E-2</c:v>
                </c:pt>
                <c:pt idx="67">
                  <c:v>1.1000000000000001E-3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'10s'!$M$1</c:f>
              <c:strCache>
                <c:ptCount val="1"/>
                <c:pt idx="0">
                  <c:v>jBS</c:v>
                </c:pt>
              </c:strCache>
            </c:strRef>
          </c:tx>
          <c:marker>
            <c:symbol val="none"/>
          </c:marker>
          <c:xVal>
            <c:numRef>
              <c:f>'10s'!$H$2:$H$69</c:f>
              <c:numCache>
                <c:formatCode>General</c:formatCode>
                <c:ptCount val="68"/>
                <c:pt idx="0">
                  <c:v>7.2303379076287446E-3</c:v>
                </c:pt>
                <c:pt idx="1">
                  <c:v>2.1986129555850671E-2</c:v>
                </c:pt>
                <c:pt idx="2">
                  <c:v>3.659436328759038E-2</c:v>
                </c:pt>
                <c:pt idx="3">
                  <c:v>5.1350154935812305E-2</c:v>
                </c:pt>
                <c:pt idx="4">
                  <c:v>6.6105946584034236E-2</c:v>
                </c:pt>
                <c:pt idx="5">
                  <c:v>8.0714180315773945E-2</c:v>
                </c:pt>
                <c:pt idx="6">
                  <c:v>9.546997196399587E-2</c:v>
                </c:pt>
                <c:pt idx="7">
                  <c:v>0.11007820569573558</c:v>
                </c:pt>
                <c:pt idx="8">
                  <c:v>0.1248339973439575</c:v>
                </c:pt>
                <c:pt idx="9">
                  <c:v>0.13958978899217944</c:v>
                </c:pt>
                <c:pt idx="10">
                  <c:v>0.15434558064040135</c:v>
                </c:pt>
                <c:pt idx="11">
                  <c:v>0.16895381437214108</c:v>
                </c:pt>
                <c:pt idx="12">
                  <c:v>0.18370960602036299</c:v>
                </c:pt>
                <c:pt idx="13">
                  <c:v>0.19831783975210271</c:v>
                </c:pt>
                <c:pt idx="14">
                  <c:v>0.21307363140032465</c:v>
                </c:pt>
                <c:pt idx="15">
                  <c:v>0.22768186513206434</c:v>
                </c:pt>
                <c:pt idx="16">
                  <c:v>0.24243765678028628</c:v>
                </c:pt>
                <c:pt idx="17">
                  <c:v>0.25719344842850822</c:v>
                </c:pt>
                <c:pt idx="18">
                  <c:v>0.27180168216024791</c:v>
                </c:pt>
                <c:pt idx="19">
                  <c:v>0.28655747380846985</c:v>
                </c:pt>
                <c:pt idx="20">
                  <c:v>0.30116570754020955</c:v>
                </c:pt>
                <c:pt idx="21">
                  <c:v>0.31592149918843149</c:v>
                </c:pt>
                <c:pt idx="22">
                  <c:v>0.33067729083665337</c:v>
                </c:pt>
                <c:pt idx="23">
                  <c:v>0.34528552456839312</c:v>
                </c:pt>
                <c:pt idx="24">
                  <c:v>0.360041316216615</c:v>
                </c:pt>
                <c:pt idx="25">
                  <c:v>0.37464954994835475</c:v>
                </c:pt>
                <c:pt idx="26">
                  <c:v>0.38940534159657669</c:v>
                </c:pt>
                <c:pt idx="27">
                  <c:v>0.40401357532831639</c:v>
                </c:pt>
                <c:pt idx="28">
                  <c:v>0.41876936697653833</c:v>
                </c:pt>
                <c:pt idx="29">
                  <c:v>0.43352515862476027</c:v>
                </c:pt>
                <c:pt idx="30">
                  <c:v>0.44813339235649996</c:v>
                </c:pt>
                <c:pt idx="31">
                  <c:v>0.46288918400472184</c:v>
                </c:pt>
                <c:pt idx="32">
                  <c:v>0.47749741773646159</c:v>
                </c:pt>
                <c:pt idx="33">
                  <c:v>0.49225320938468353</c:v>
                </c:pt>
                <c:pt idx="34">
                  <c:v>0.50686144311642323</c:v>
                </c:pt>
                <c:pt idx="35">
                  <c:v>0.52161723476464517</c:v>
                </c:pt>
                <c:pt idx="36">
                  <c:v>0.5363730264128671</c:v>
                </c:pt>
                <c:pt idx="37">
                  <c:v>0.5509812601446068</c:v>
                </c:pt>
                <c:pt idx="38">
                  <c:v>0.56573705179282874</c:v>
                </c:pt>
                <c:pt idx="39">
                  <c:v>0.58034528552456843</c:v>
                </c:pt>
                <c:pt idx="40">
                  <c:v>0.59510107717279037</c:v>
                </c:pt>
                <c:pt idx="41">
                  <c:v>0.60985686882101231</c:v>
                </c:pt>
                <c:pt idx="42">
                  <c:v>0.624465102552752</c:v>
                </c:pt>
                <c:pt idx="43">
                  <c:v>0.63922089420097383</c:v>
                </c:pt>
                <c:pt idx="44">
                  <c:v>0.65382912793271364</c:v>
                </c:pt>
                <c:pt idx="45">
                  <c:v>0.66858491958093558</c:v>
                </c:pt>
                <c:pt idx="46">
                  <c:v>0.68319315331267527</c:v>
                </c:pt>
                <c:pt idx="47">
                  <c:v>0.6979489449608971</c:v>
                </c:pt>
                <c:pt idx="48">
                  <c:v>0.71270473660911904</c:v>
                </c:pt>
                <c:pt idx="49">
                  <c:v>0.72731297034085884</c:v>
                </c:pt>
                <c:pt idx="50">
                  <c:v>0.74206876198908078</c:v>
                </c:pt>
                <c:pt idx="51">
                  <c:v>0.75667699572082048</c:v>
                </c:pt>
                <c:pt idx="52">
                  <c:v>0.77143278736904242</c:v>
                </c:pt>
                <c:pt idx="53">
                  <c:v>0.786041021100782</c:v>
                </c:pt>
                <c:pt idx="54">
                  <c:v>0.80079681274900394</c:v>
                </c:pt>
                <c:pt idx="55">
                  <c:v>0.81555260439722588</c:v>
                </c:pt>
                <c:pt idx="56">
                  <c:v>0.83016083812896568</c:v>
                </c:pt>
                <c:pt idx="57">
                  <c:v>0.84491662977718762</c:v>
                </c:pt>
                <c:pt idx="58">
                  <c:v>0.85952486350892732</c:v>
                </c:pt>
                <c:pt idx="59">
                  <c:v>0.87428065515714926</c:v>
                </c:pt>
                <c:pt idx="60">
                  <c:v>0.88903644680537119</c:v>
                </c:pt>
                <c:pt idx="61">
                  <c:v>0.90364468053711089</c:v>
                </c:pt>
                <c:pt idx="62">
                  <c:v>0.91840047218533272</c:v>
                </c:pt>
                <c:pt idx="63">
                  <c:v>0.93300870591707241</c:v>
                </c:pt>
                <c:pt idx="64">
                  <c:v>0.94776449756529435</c:v>
                </c:pt>
                <c:pt idx="65">
                  <c:v>0.96237273129703416</c:v>
                </c:pt>
                <c:pt idx="66">
                  <c:v>0.97712852294525609</c:v>
                </c:pt>
                <c:pt idx="67">
                  <c:v>1</c:v>
                </c:pt>
              </c:numCache>
            </c:numRef>
          </c:xVal>
          <c:yVal>
            <c:numRef>
              <c:f>'10s'!$M$2:$M$69</c:f>
              <c:numCache>
                <c:formatCode>General</c:formatCode>
                <c:ptCount val="68"/>
                <c:pt idx="0">
                  <c:v>1.54E-2</c:v>
                </c:pt>
                <c:pt idx="1">
                  <c:v>4.6300000000000001E-2</c:v>
                </c:pt>
                <c:pt idx="2">
                  <c:v>7.4099999999999999E-2</c:v>
                </c:pt>
                <c:pt idx="3">
                  <c:v>9.5500000000000002E-2</c:v>
                </c:pt>
                <c:pt idx="4">
                  <c:v>0.11020000000000001</c:v>
                </c:pt>
                <c:pt idx="5">
                  <c:v>0.1192</c:v>
                </c:pt>
                <c:pt idx="6">
                  <c:v>0.12839999999999999</c:v>
                </c:pt>
                <c:pt idx="7">
                  <c:v>0.1341</c:v>
                </c:pt>
                <c:pt idx="8">
                  <c:v>0.14080000000000001</c:v>
                </c:pt>
                <c:pt idx="9">
                  <c:v>0.14419999999999999</c:v>
                </c:pt>
                <c:pt idx="10">
                  <c:v>0.14879999999999999</c:v>
                </c:pt>
                <c:pt idx="11">
                  <c:v>0.15140000000000001</c:v>
                </c:pt>
                <c:pt idx="12">
                  <c:v>0.15529999999999999</c:v>
                </c:pt>
                <c:pt idx="13">
                  <c:v>0.15759999999999999</c:v>
                </c:pt>
                <c:pt idx="14">
                  <c:v>0.1605</c:v>
                </c:pt>
                <c:pt idx="15">
                  <c:v>0.16339999999999999</c:v>
                </c:pt>
                <c:pt idx="16">
                  <c:v>0.1668</c:v>
                </c:pt>
                <c:pt idx="17">
                  <c:v>0.17430000000000001</c:v>
                </c:pt>
                <c:pt idx="18">
                  <c:v>0.18290000000000001</c:v>
                </c:pt>
                <c:pt idx="19">
                  <c:v>0.19339999999999999</c:v>
                </c:pt>
                <c:pt idx="20">
                  <c:v>0.20369999999999999</c:v>
                </c:pt>
                <c:pt idx="21">
                  <c:v>0.21329999999999999</c:v>
                </c:pt>
                <c:pt idx="22">
                  <c:v>0.22059999999999999</c:v>
                </c:pt>
                <c:pt idx="23">
                  <c:v>0.22559999999999999</c:v>
                </c:pt>
                <c:pt idx="24">
                  <c:v>0.22850000000000001</c:v>
                </c:pt>
                <c:pt idx="25">
                  <c:v>0.2286</c:v>
                </c:pt>
                <c:pt idx="26">
                  <c:v>0.22750000000000001</c:v>
                </c:pt>
                <c:pt idx="27">
                  <c:v>0.22439999999999999</c:v>
                </c:pt>
                <c:pt idx="28">
                  <c:v>0.2208</c:v>
                </c:pt>
                <c:pt idx="29">
                  <c:v>0.2167</c:v>
                </c:pt>
                <c:pt idx="30">
                  <c:v>0.21229999999999999</c:v>
                </c:pt>
                <c:pt idx="31">
                  <c:v>0.2077</c:v>
                </c:pt>
                <c:pt idx="32">
                  <c:v>0.20349999999999999</c:v>
                </c:pt>
                <c:pt idx="33">
                  <c:v>0.19869999999999999</c:v>
                </c:pt>
                <c:pt idx="34">
                  <c:v>0.1946</c:v>
                </c:pt>
                <c:pt idx="35">
                  <c:v>0.19020000000000001</c:v>
                </c:pt>
                <c:pt idx="36">
                  <c:v>0.18629999999999999</c:v>
                </c:pt>
                <c:pt idx="37">
                  <c:v>0.1822</c:v>
                </c:pt>
                <c:pt idx="38">
                  <c:v>0.17849999999999999</c:v>
                </c:pt>
                <c:pt idx="39">
                  <c:v>0.17480000000000001</c:v>
                </c:pt>
                <c:pt idx="40">
                  <c:v>0.17119999999999999</c:v>
                </c:pt>
                <c:pt idx="41">
                  <c:v>0.16769999999999999</c:v>
                </c:pt>
                <c:pt idx="42">
                  <c:v>0.16439999999999999</c:v>
                </c:pt>
                <c:pt idx="43">
                  <c:v>0.161</c:v>
                </c:pt>
                <c:pt idx="44">
                  <c:v>0.1578</c:v>
                </c:pt>
                <c:pt idx="45">
                  <c:v>0.15490000000000001</c:v>
                </c:pt>
                <c:pt idx="46">
                  <c:v>0.15160000000000001</c:v>
                </c:pt>
                <c:pt idx="47">
                  <c:v>0.1487</c:v>
                </c:pt>
                <c:pt idx="48">
                  <c:v>0.14580000000000001</c:v>
                </c:pt>
                <c:pt idx="49">
                  <c:v>0.1434</c:v>
                </c:pt>
                <c:pt idx="50">
                  <c:v>0.14000000000000001</c:v>
                </c:pt>
                <c:pt idx="51">
                  <c:v>0.13780000000000001</c:v>
                </c:pt>
                <c:pt idx="52">
                  <c:v>0.1353</c:v>
                </c:pt>
                <c:pt idx="53">
                  <c:v>0.1331</c:v>
                </c:pt>
                <c:pt idx="54">
                  <c:v>0.1313</c:v>
                </c:pt>
                <c:pt idx="55">
                  <c:v>0.13</c:v>
                </c:pt>
                <c:pt idx="56">
                  <c:v>0.12939999999999999</c:v>
                </c:pt>
                <c:pt idx="57">
                  <c:v>0.129</c:v>
                </c:pt>
                <c:pt idx="58">
                  <c:v>0.13</c:v>
                </c:pt>
                <c:pt idx="59">
                  <c:v>0.13200000000000001</c:v>
                </c:pt>
                <c:pt idx="60">
                  <c:v>0.1368</c:v>
                </c:pt>
                <c:pt idx="61">
                  <c:v>0.1424</c:v>
                </c:pt>
                <c:pt idx="62">
                  <c:v>0.15029999999999999</c:v>
                </c:pt>
                <c:pt idx="63">
                  <c:v>0.27689999999999998</c:v>
                </c:pt>
                <c:pt idx="64">
                  <c:v>0.55710000000000004</c:v>
                </c:pt>
                <c:pt idx="65">
                  <c:v>0.48699999999999999</c:v>
                </c:pt>
                <c:pt idx="66">
                  <c:v>0.37459999999999999</c:v>
                </c:pt>
                <c:pt idx="67">
                  <c:v>0.1409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'10s'!$N$1</c:f>
              <c:strCache>
                <c:ptCount val="1"/>
                <c:pt idx="0">
                  <c:v>jFW</c:v>
                </c:pt>
              </c:strCache>
            </c:strRef>
          </c:tx>
          <c:marker>
            <c:symbol val="none"/>
          </c:marker>
          <c:xVal>
            <c:numRef>
              <c:f>'10s'!$H$2:$H$69</c:f>
              <c:numCache>
                <c:formatCode>General</c:formatCode>
                <c:ptCount val="68"/>
                <c:pt idx="0">
                  <c:v>7.2303379076287446E-3</c:v>
                </c:pt>
                <c:pt idx="1">
                  <c:v>2.1986129555850671E-2</c:v>
                </c:pt>
                <c:pt idx="2">
                  <c:v>3.659436328759038E-2</c:v>
                </c:pt>
                <c:pt idx="3">
                  <c:v>5.1350154935812305E-2</c:v>
                </c:pt>
                <c:pt idx="4">
                  <c:v>6.6105946584034236E-2</c:v>
                </c:pt>
                <c:pt idx="5">
                  <c:v>8.0714180315773945E-2</c:v>
                </c:pt>
                <c:pt idx="6">
                  <c:v>9.546997196399587E-2</c:v>
                </c:pt>
                <c:pt idx="7">
                  <c:v>0.11007820569573558</c:v>
                </c:pt>
                <c:pt idx="8">
                  <c:v>0.1248339973439575</c:v>
                </c:pt>
                <c:pt idx="9">
                  <c:v>0.13958978899217944</c:v>
                </c:pt>
                <c:pt idx="10">
                  <c:v>0.15434558064040135</c:v>
                </c:pt>
                <c:pt idx="11">
                  <c:v>0.16895381437214108</c:v>
                </c:pt>
                <c:pt idx="12">
                  <c:v>0.18370960602036299</c:v>
                </c:pt>
                <c:pt idx="13">
                  <c:v>0.19831783975210271</c:v>
                </c:pt>
                <c:pt idx="14">
                  <c:v>0.21307363140032465</c:v>
                </c:pt>
                <c:pt idx="15">
                  <c:v>0.22768186513206434</c:v>
                </c:pt>
                <c:pt idx="16">
                  <c:v>0.24243765678028628</c:v>
                </c:pt>
                <c:pt idx="17">
                  <c:v>0.25719344842850822</c:v>
                </c:pt>
                <c:pt idx="18">
                  <c:v>0.27180168216024791</c:v>
                </c:pt>
                <c:pt idx="19">
                  <c:v>0.28655747380846985</c:v>
                </c:pt>
                <c:pt idx="20">
                  <c:v>0.30116570754020955</c:v>
                </c:pt>
                <c:pt idx="21">
                  <c:v>0.31592149918843149</c:v>
                </c:pt>
                <c:pt idx="22">
                  <c:v>0.33067729083665337</c:v>
                </c:pt>
                <c:pt idx="23">
                  <c:v>0.34528552456839312</c:v>
                </c:pt>
                <c:pt idx="24">
                  <c:v>0.360041316216615</c:v>
                </c:pt>
                <c:pt idx="25">
                  <c:v>0.37464954994835475</c:v>
                </c:pt>
                <c:pt idx="26">
                  <c:v>0.38940534159657669</c:v>
                </c:pt>
                <c:pt idx="27">
                  <c:v>0.40401357532831639</c:v>
                </c:pt>
                <c:pt idx="28">
                  <c:v>0.41876936697653833</c:v>
                </c:pt>
                <c:pt idx="29">
                  <c:v>0.43352515862476027</c:v>
                </c:pt>
                <c:pt idx="30">
                  <c:v>0.44813339235649996</c:v>
                </c:pt>
                <c:pt idx="31">
                  <c:v>0.46288918400472184</c:v>
                </c:pt>
                <c:pt idx="32">
                  <c:v>0.47749741773646159</c:v>
                </c:pt>
                <c:pt idx="33">
                  <c:v>0.49225320938468353</c:v>
                </c:pt>
                <c:pt idx="34">
                  <c:v>0.50686144311642323</c:v>
                </c:pt>
                <c:pt idx="35">
                  <c:v>0.52161723476464517</c:v>
                </c:pt>
                <c:pt idx="36">
                  <c:v>0.5363730264128671</c:v>
                </c:pt>
                <c:pt idx="37">
                  <c:v>0.5509812601446068</c:v>
                </c:pt>
                <c:pt idx="38">
                  <c:v>0.56573705179282874</c:v>
                </c:pt>
                <c:pt idx="39">
                  <c:v>0.58034528552456843</c:v>
                </c:pt>
                <c:pt idx="40">
                  <c:v>0.59510107717279037</c:v>
                </c:pt>
                <c:pt idx="41">
                  <c:v>0.60985686882101231</c:v>
                </c:pt>
                <c:pt idx="42">
                  <c:v>0.624465102552752</c:v>
                </c:pt>
                <c:pt idx="43">
                  <c:v>0.63922089420097383</c:v>
                </c:pt>
                <c:pt idx="44">
                  <c:v>0.65382912793271364</c:v>
                </c:pt>
                <c:pt idx="45">
                  <c:v>0.66858491958093558</c:v>
                </c:pt>
                <c:pt idx="46">
                  <c:v>0.68319315331267527</c:v>
                </c:pt>
                <c:pt idx="47">
                  <c:v>0.6979489449608971</c:v>
                </c:pt>
                <c:pt idx="48">
                  <c:v>0.71270473660911904</c:v>
                </c:pt>
                <c:pt idx="49">
                  <c:v>0.72731297034085884</c:v>
                </c:pt>
                <c:pt idx="50">
                  <c:v>0.74206876198908078</c:v>
                </c:pt>
                <c:pt idx="51">
                  <c:v>0.75667699572082048</c:v>
                </c:pt>
                <c:pt idx="52">
                  <c:v>0.77143278736904242</c:v>
                </c:pt>
                <c:pt idx="53">
                  <c:v>0.786041021100782</c:v>
                </c:pt>
                <c:pt idx="54">
                  <c:v>0.80079681274900394</c:v>
                </c:pt>
                <c:pt idx="55">
                  <c:v>0.81555260439722588</c:v>
                </c:pt>
                <c:pt idx="56">
                  <c:v>0.83016083812896568</c:v>
                </c:pt>
                <c:pt idx="57">
                  <c:v>0.84491662977718762</c:v>
                </c:pt>
                <c:pt idx="58">
                  <c:v>0.85952486350892732</c:v>
                </c:pt>
                <c:pt idx="59">
                  <c:v>0.87428065515714926</c:v>
                </c:pt>
                <c:pt idx="60">
                  <c:v>0.88903644680537119</c:v>
                </c:pt>
                <c:pt idx="61">
                  <c:v>0.90364468053711089</c:v>
                </c:pt>
                <c:pt idx="62">
                  <c:v>0.91840047218533272</c:v>
                </c:pt>
                <c:pt idx="63">
                  <c:v>0.93300870591707241</c:v>
                </c:pt>
                <c:pt idx="64">
                  <c:v>0.94776449756529435</c:v>
                </c:pt>
                <c:pt idx="65">
                  <c:v>0.96237273129703416</c:v>
                </c:pt>
                <c:pt idx="66">
                  <c:v>0.97712852294525609</c:v>
                </c:pt>
                <c:pt idx="67">
                  <c:v>1</c:v>
                </c:pt>
              </c:numCache>
            </c:numRef>
          </c:xVal>
          <c:yVal>
            <c:numRef>
              <c:f>'10s'!$N$2:$N$69</c:f>
              <c:numCache>
                <c:formatCode>General</c:formatCode>
                <c:ptCount val="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'10s'!$O$1</c:f>
              <c:strCache>
                <c:ptCount val="1"/>
                <c:pt idx="0">
                  <c:v>jLH</c:v>
                </c:pt>
              </c:strCache>
            </c:strRef>
          </c:tx>
          <c:marker>
            <c:symbol val="none"/>
          </c:marker>
          <c:xVal>
            <c:numRef>
              <c:f>'10s'!$H$2:$H$69</c:f>
              <c:numCache>
                <c:formatCode>General</c:formatCode>
                <c:ptCount val="68"/>
                <c:pt idx="0">
                  <c:v>7.2303379076287446E-3</c:v>
                </c:pt>
                <c:pt idx="1">
                  <c:v>2.1986129555850671E-2</c:v>
                </c:pt>
                <c:pt idx="2">
                  <c:v>3.659436328759038E-2</c:v>
                </c:pt>
                <c:pt idx="3">
                  <c:v>5.1350154935812305E-2</c:v>
                </c:pt>
                <c:pt idx="4">
                  <c:v>6.6105946584034236E-2</c:v>
                </c:pt>
                <c:pt idx="5">
                  <c:v>8.0714180315773945E-2</c:v>
                </c:pt>
                <c:pt idx="6">
                  <c:v>9.546997196399587E-2</c:v>
                </c:pt>
                <c:pt idx="7">
                  <c:v>0.11007820569573558</c:v>
                </c:pt>
                <c:pt idx="8">
                  <c:v>0.1248339973439575</c:v>
                </c:pt>
                <c:pt idx="9">
                  <c:v>0.13958978899217944</c:v>
                </c:pt>
                <c:pt idx="10">
                  <c:v>0.15434558064040135</c:v>
                </c:pt>
                <c:pt idx="11">
                  <c:v>0.16895381437214108</c:v>
                </c:pt>
                <c:pt idx="12">
                  <c:v>0.18370960602036299</c:v>
                </c:pt>
                <c:pt idx="13">
                  <c:v>0.19831783975210271</c:v>
                </c:pt>
                <c:pt idx="14">
                  <c:v>0.21307363140032465</c:v>
                </c:pt>
                <c:pt idx="15">
                  <c:v>0.22768186513206434</c:v>
                </c:pt>
                <c:pt idx="16">
                  <c:v>0.24243765678028628</c:v>
                </c:pt>
                <c:pt idx="17">
                  <c:v>0.25719344842850822</c:v>
                </c:pt>
                <c:pt idx="18">
                  <c:v>0.27180168216024791</c:v>
                </c:pt>
                <c:pt idx="19">
                  <c:v>0.28655747380846985</c:v>
                </c:pt>
                <c:pt idx="20">
                  <c:v>0.30116570754020955</c:v>
                </c:pt>
                <c:pt idx="21">
                  <c:v>0.31592149918843149</c:v>
                </c:pt>
                <c:pt idx="22">
                  <c:v>0.33067729083665337</c:v>
                </c:pt>
                <c:pt idx="23">
                  <c:v>0.34528552456839312</c:v>
                </c:pt>
                <c:pt idx="24">
                  <c:v>0.360041316216615</c:v>
                </c:pt>
                <c:pt idx="25">
                  <c:v>0.37464954994835475</c:v>
                </c:pt>
                <c:pt idx="26">
                  <c:v>0.38940534159657669</c:v>
                </c:pt>
                <c:pt idx="27">
                  <c:v>0.40401357532831639</c:v>
                </c:pt>
                <c:pt idx="28">
                  <c:v>0.41876936697653833</c:v>
                </c:pt>
                <c:pt idx="29">
                  <c:v>0.43352515862476027</c:v>
                </c:pt>
                <c:pt idx="30">
                  <c:v>0.44813339235649996</c:v>
                </c:pt>
                <c:pt idx="31">
                  <c:v>0.46288918400472184</c:v>
                </c:pt>
                <c:pt idx="32">
                  <c:v>0.47749741773646159</c:v>
                </c:pt>
                <c:pt idx="33">
                  <c:v>0.49225320938468353</c:v>
                </c:pt>
                <c:pt idx="34">
                  <c:v>0.50686144311642323</c:v>
                </c:pt>
                <c:pt idx="35">
                  <c:v>0.52161723476464517</c:v>
                </c:pt>
                <c:pt idx="36">
                  <c:v>0.5363730264128671</c:v>
                </c:pt>
                <c:pt idx="37">
                  <c:v>0.5509812601446068</c:v>
                </c:pt>
                <c:pt idx="38">
                  <c:v>0.56573705179282874</c:v>
                </c:pt>
                <c:pt idx="39">
                  <c:v>0.58034528552456843</c:v>
                </c:pt>
                <c:pt idx="40">
                  <c:v>0.59510107717279037</c:v>
                </c:pt>
                <c:pt idx="41">
                  <c:v>0.60985686882101231</c:v>
                </c:pt>
                <c:pt idx="42">
                  <c:v>0.624465102552752</c:v>
                </c:pt>
                <c:pt idx="43">
                  <c:v>0.63922089420097383</c:v>
                </c:pt>
                <c:pt idx="44">
                  <c:v>0.65382912793271364</c:v>
                </c:pt>
                <c:pt idx="45">
                  <c:v>0.66858491958093558</c:v>
                </c:pt>
                <c:pt idx="46">
                  <c:v>0.68319315331267527</c:v>
                </c:pt>
                <c:pt idx="47">
                  <c:v>0.6979489449608971</c:v>
                </c:pt>
                <c:pt idx="48">
                  <c:v>0.71270473660911904</c:v>
                </c:pt>
                <c:pt idx="49">
                  <c:v>0.72731297034085884</c:v>
                </c:pt>
                <c:pt idx="50">
                  <c:v>0.74206876198908078</c:v>
                </c:pt>
                <c:pt idx="51">
                  <c:v>0.75667699572082048</c:v>
                </c:pt>
                <c:pt idx="52">
                  <c:v>0.77143278736904242</c:v>
                </c:pt>
                <c:pt idx="53">
                  <c:v>0.786041021100782</c:v>
                </c:pt>
                <c:pt idx="54">
                  <c:v>0.80079681274900394</c:v>
                </c:pt>
                <c:pt idx="55">
                  <c:v>0.81555260439722588</c:v>
                </c:pt>
                <c:pt idx="56">
                  <c:v>0.83016083812896568</c:v>
                </c:pt>
                <c:pt idx="57">
                  <c:v>0.84491662977718762</c:v>
                </c:pt>
                <c:pt idx="58">
                  <c:v>0.85952486350892732</c:v>
                </c:pt>
                <c:pt idx="59">
                  <c:v>0.87428065515714926</c:v>
                </c:pt>
                <c:pt idx="60">
                  <c:v>0.88903644680537119</c:v>
                </c:pt>
                <c:pt idx="61">
                  <c:v>0.90364468053711089</c:v>
                </c:pt>
                <c:pt idx="62">
                  <c:v>0.91840047218533272</c:v>
                </c:pt>
                <c:pt idx="63">
                  <c:v>0.93300870591707241</c:v>
                </c:pt>
                <c:pt idx="64">
                  <c:v>0.94776449756529435</c:v>
                </c:pt>
                <c:pt idx="65">
                  <c:v>0.96237273129703416</c:v>
                </c:pt>
                <c:pt idx="66">
                  <c:v>0.97712852294525609</c:v>
                </c:pt>
                <c:pt idx="67">
                  <c:v>1</c:v>
                </c:pt>
              </c:numCache>
            </c:numRef>
          </c:xVal>
          <c:yVal>
            <c:numRef>
              <c:f>'10s'!$O$2:$O$69</c:f>
              <c:numCache>
                <c:formatCode>General</c:formatCode>
                <c:ptCount val="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510848"/>
        <c:axId val="73355264"/>
      </c:scatterChart>
      <c:valAx>
        <c:axId val="7051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73355264"/>
        <c:crosses val="autoZero"/>
        <c:crossBetween val="midCat"/>
      </c:valAx>
      <c:valAx>
        <c:axId val="7335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5108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660" cy="336293"/>
          </a:xfrm>
          <a:prstGeom prst="rect">
            <a:avLst/>
          </a:prstGeom>
        </p:spPr>
        <p:txBody>
          <a:bodyPr vert="horz" lIns="90594" tIns="45298" rIns="90594" bIns="452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581240" y="0"/>
            <a:ext cx="4271660" cy="336293"/>
          </a:xfrm>
          <a:prstGeom prst="rect">
            <a:avLst/>
          </a:prstGeom>
        </p:spPr>
        <p:txBody>
          <a:bodyPr vert="horz" lIns="90594" tIns="45298" rIns="90594" bIns="45298" rtlCol="0"/>
          <a:lstStyle>
            <a:lvl1pPr algn="r">
              <a:defRPr sz="1200"/>
            </a:lvl1pPr>
          </a:lstStyle>
          <a:p>
            <a:fld id="{CBB9F822-20A6-4077-B37E-B4DCADC64AF5}" type="datetimeFigureOut">
              <a:rPr lang="ko-KR" altLang="en-US" smtClean="0"/>
              <a:pPr/>
              <a:t>2013-10-21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380936"/>
            <a:ext cx="4271660" cy="336292"/>
          </a:xfrm>
          <a:prstGeom prst="rect">
            <a:avLst/>
          </a:prstGeom>
        </p:spPr>
        <p:txBody>
          <a:bodyPr vert="horz" lIns="90594" tIns="45298" rIns="90594" bIns="452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581240" y="6380936"/>
            <a:ext cx="4271660" cy="336292"/>
          </a:xfrm>
          <a:prstGeom prst="rect">
            <a:avLst/>
          </a:prstGeom>
        </p:spPr>
        <p:txBody>
          <a:bodyPr vert="horz" lIns="90594" tIns="45298" rIns="90594" bIns="45298" rtlCol="0" anchor="b"/>
          <a:lstStyle>
            <a:lvl1pPr algn="r">
              <a:defRPr sz="1200"/>
            </a:lvl1pPr>
          </a:lstStyle>
          <a:p>
            <a:fld id="{FD4621C6-06B1-44BC-85B2-74FB3BE224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996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270588" cy="335915"/>
          </a:xfrm>
          <a:prstGeom prst="rect">
            <a:avLst/>
          </a:prstGeom>
        </p:spPr>
        <p:txBody>
          <a:bodyPr vert="horz" lIns="90594" tIns="45298" rIns="90594" bIns="452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82335" y="2"/>
            <a:ext cx="4270588" cy="335915"/>
          </a:xfrm>
          <a:prstGeom prst="rect">
            <a:avLst/>
          </a:prstGeom>
        </p:spPr>
        <p:txBody>
          <a:bodyPr vert="horz" lIns="90594" tIns="45298" rIns="90594" bIns="45298" rtlCol="0"/>
          <a:lstStyle>
            <a:lvl1pPr algn="r">
              <a:defRPr sz="1200"/>
            </a:lvl1pPr>
          </a:lstStyle>
          <a:p>
            <a:fld id="{E0DFD4FD-58B1-4829-8BDD-B87221FB7E76}" type="datetimeFigureOut">
              <a:rPr lang="ko-KR" altLang="en-US" smtClean="0"/>
              <a:pPr/>
              <a:t>2013-10-21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3238"/>
            <a:ext cx="3359150" cy="2519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4" tIns="45298" rIns="90594" bIns="452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5523" y="3191193"/>
            <a:ext cx="7884160" cy="3023235"/>
          </a:xfrm>
          <a:prstGeom prst="rect">
            <a:avLst/>
          </a:prstGeom>
        </p:spPr>
        <p:txBody>
          <a:bodyPr vert="horz" lIns="90594" tIns="45298" rIns="90594" bIns="4529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381220"/>
            <a:ext cx="4270588" cy="335915"/>
          </a:xfrm>
          <a:prstGeom prst="rect">
            <a:avLst/>
          </a:prstGeom>
        </p:spPr>
        <p:txBody>
          <a:bodyPr vert="horz" lIns="90594" tIns="45298" rIns="90594" bIns="452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82335" y="6381220"/>
            <a:ext cx="4270588" cy="335915"/>
          </a:xfrm>
          <a:prstGeom prst="rect">
            <a:avLst/>
          </a:prstGeom>
        </p:spPr>
        <p:txBody>
          <a:bodyPr vert="horz" lIns="90594" tIns="45298" rIns="90594" bIns="45298" rtlCol="0" anchor="b"/>
          <a:lstStyle>
            <a:lvl1pPr algn="r">
              <a:defRPr sz="1200"/>
            </a:lvl1pPr>
          </a:lstStyle>
          <a:p>
            <a:fld id="{2A5EABB3-03CD-4B36-A781-90C2C8F09B6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42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Now, I will introduce the intrinis tools of KSTAR which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Provides the physics/eenegieering items for FEC 2012,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One of them the 3D modular invessel coil, low error field/low ripple and 2D ECE diagnostics.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 beliebve these are the main contributer for KSTAR as well as the basic diagnostics and machine </a:t>
            </a:r>
            <a:endParaRPr lang="ko-KR" altLang="en-US" smtClean="0"/>
          </a:p>
        </p:txBody>
      </p:sp>
      <p:sp>
        <p:nvSpPr>
          <p:cNvPr id="2662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D9650A-FCB7-4FF9-8082-339A7E7DE870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ko-KR" smtClean="0"/>
              <a:t>Now, I will introduce the intrinis tools of KSTAR which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Provides the physics/eenegieering items for FEC 2012,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One of them the 3D modular invessel coil, low error field/low ripple and 2D ECE diagnostics.</a:t>
            </a:r>
          </a:p>
          <a:p>
            <a:pPr>
              <a:spcBef>
                <a:spcPct val="0"/>
              </a:spcBef>
            </a:pPr>
            <a:r>
              <a:rPr lang="en-US" altLang="ko-KR" smtClean="0"/>
              <a:t>I beliebve these are the main contributer for KSTAR as well as the basic diagnostics and machine </a:t>
            </a:r>
            <a:endParaRPr lang="ko-KR" altLang="en-US" smtClean="0"/>
          </a:p>
        </p:txBody>
      </p:sp>
      <p:sp>
        <p:nvSpPr>
          <p:cNvPr id="2662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D9650A-FCB7-4FF9-8082-339A7E7DE870}" type="slidenum">
              <a:rPr lang="ko-KR" altLang="en-US">
                <a:cs typeface="맑은 고딕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ko-KR">
              <a:cs typeface="맑은 고딕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496944" cy="8640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33" y="1124744"/>
            <a:ext cx="8763000" cy="4953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835696" y="6569043"/>
            <a:ext cx="5904656" cy="287766"/>
          </a:xfrm>
          <a:prstGeom prst="rect">
            <a:avLst/>
          </a:prstGeom>
        </p:spPr>
        <p:txBody>
          <a:bodyPr/>
          <a:lstStyle/>
          <a:p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8470717" y="426436"/>
            <a:ext cx="607967" cy="29044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B4077B60-E919-457C-A554-D0EE28E0A5D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4345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873-BAD5-421F-9D07-D59F99DD6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52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873-BAD5-421F-9D07-D59F99DD6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5033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873-BAD5-421F-9D07-D59F99DD6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793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873-BAD5-421F-9D07-D59F99DD6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583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873-BAD5-421F-9D07-D59F99DD6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5044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873-BAD5-421F-9D07-D59F99DD6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497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873-BAD5-421F-9D07-D59F99DD6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13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873-BAD5-421F-9D07-D59F99DD6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787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640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33" y="1124744"/>
            <a:ext cx="8763000" cy="49530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14B6-0655-4B08-88F1-AA8E62359572}" type="slidenum">
              <a:rPr lang="ko-KR" alt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68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64096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1B585-5E4F-4084-960D-6B6EBEA06EA7}" type="slidenum">
              <a:rPr lang="ko-KR" alt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1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077B60-E919-457C-A554-D0EE28E0A5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97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ACEF-F3EC-484C-A9D2-4A5EC54F12A5}" type="slidenum">
              <a:rPr lang="ko-KR" alt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80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B837B-C4D7-4863-BCB4-06E7282D3C1E}" type="slidenum">
              <a:rPr lang="ko-KR" alt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0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2813" y="6550025"/>
            <a:ext cx="608012" cy="2905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2E315-5D7D-4D27-8B79-EE9A193456BA}" type="slidenum">
              <a:rPr lang="ko-KR" alt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8460432" y="404664"/>
            <a:ext cx="607967" cy="290441"/>
          </a:xfrm>
        </p:spPr>
        <p:txBody>
          <a:bodyPr/>
          <a:lstStyle/>
          <a:p>
            <a:fld id="{B4077B60-E919-457C-A554-D0EE28E0A5D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4545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B837B-C4D7-4863-BCB4-06E7282D3C1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16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main_ba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4704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sp>
        <p:nvSpPr>
          <p:cNvPr id="13" name="슬라이드 번호 개체 틀 10"/>
          <p:cNvSpPr>
            <a:spLocks noGrp="1"/>
          </p:cNvSpPr>
          <p:nvPr>
            <p:ph type="sldNum" sz="quarter" idx="4"/>
          </p:nvPr>
        </p:nvSpPr>
        <p:spPr>
          <a:xfrm>
            <a:off x="8676457" y="6645509"/>
            <a:ext cx="498723" cy="2078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42C96F34-BC54-4C98-B890-49EFF73CD0A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3032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1835696" y="6569043"/>
            <a:ext cx="5904656" cy="287766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471-710A-445B-90A2-CAAA500C46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29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873-BAD5-421F-9D07-D59F99DD6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12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873-BAD5-421F-9D07-D59F99DD6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31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22873-BAD5-421F-9D07-D59F99DD6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91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 descr="kstar_soft_lo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2" y="6597618"/>
            <a:ext cx="864096" cy="21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nfri_j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r="16380" b="89825"/>
          <a:stretch/>
        </p:blipFill>
        <p:spPr bwMode="auto">
          <a:xfrm>
            <a:off x="-36513" y="-27384"/>
            <a:ext cx="9176919" cy="84184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 userDrawn="1"/>
        </p:nvSpPr>
        <p:spPr>
          <a:xfrm>
            <a:off x="-36512" y="814464"/>
            <a:ext cx="9195090" cy="94256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53000"/>
                  <a:lumOff val="47000"/>
                </a:schemeClr>
              </a:gs>
              <a:gs pos="0">
                <a:schemeClr val="bg1">
                  <a:lumMod val="57000"/>
                </a:schemeClr>
              </a:gs>
              <a:gs pos="99000">
                <a:schemeClr val="bg1">
                  <a:lumMod val="37000"/>
                </a:schemeClr>
              </a:gs>
              <a:gs pos="66000">
                <a:schemeClr val="bg1">
                  <a:lumMod val="52000"/>
                  <a:lumOff val="48000"/>
                </a:schemeClr>
              </a:gs>
            </a:gsLst>
            <a:lin ang="5400000" scaled="1"/>
            <a:tileRect/>
          </a:gra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-36512" y="-27383"/>
            <a:ext cx="8424936" cy="84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Click to edit Master title style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>
          <a:xfrm>
            <a:off x="252882" y="1124744"/>
            <a:ext cx="869902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1909" marR="0" lvl="0" indent="-34190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ko-KR" dirty="0" smtClean="0"/>
              <a:t>Click to edit Master text styles</a:t>
            </a:r>
            <a:endParaRPr lang="ko-KR" altLang="en-US" dirty="0" smtClean="0"/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altLang="ko-KR" dirty="0"/>
          </a:p>
        </p:txBody>
      </p:sp>
      <p:sp>
        <p:nvSpPr>
          <p:cNvPr id="6" name="타원 5"/>
          <p:cNvSpPr/>
          <p:nvPr userDrawn="1"/>
        </p:nvSpPr>
        <p:spPr bwMode="auto">
          <a:xfrm>
            <a:off x="8494639" y="393540"/>
            <a:ext cx="539552" cy="360040"/>
          </a:xfrm>
          <a:prstGeom prst="ellips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ko-KR" alt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460432" y="428339"/>
            <a:ext cx="607967" cy="290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B4077B60-E919-457C-A554-D0EE28E0A5D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696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7" r:id="rId3"/>
    <p:sldLayoutId id="2147483717" r:id="rId4"/>
    <p:sldLayoutId id="2147483718" r:id="rId5"/>
    <p:sldLayoutId id="214748371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4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29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44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5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0" marR="0" indent="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229" indent="-2849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charset="-128"/>
        </a:defRPr>
      </a:lvl2pPr>
      <a:lvl3pPr marL="1142547" indent="-22794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ＭＳ Ｐゴシック" charset="-128"/>
        </a:defRPr>
      </a:lvl3pPr>
      <a:lvl4pPr marL="1599852" indent="-22794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9999"/>
          </a:solidFill>
          <a:latin typeface="+mn-lt"/>
          <a:ea typeface="ＭＳ Ｐゴシック" charset="-128"/>
        </a:defRPr>
      </a:lvl4pPr>
      <a:lvl5pPr marL="2057155" indent="-22794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22873-BAD5-421F-9D07-D59F99DD66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8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-3175" y="6546850"/>
            <a:ext cx="9144000" cy="315913"/>
          </a:xfrm>
          <a:prstGeom prst="rect">
            <a:avLst/>
          </a:prstGeom>
          <a:gradFill>
            <a:gsLst>
              <a:gs pos="10000">
                <a:schemeClr val="bg1">
                  <a:lumMod val="96000"/>
                  <a:lumOff val="4000"/>
                </a:schemeClr>
              </a:gs>
              <a:gs pos="0">
                <a:schemeClr val="bg1">
                  <a:lumMod val="65000"/>
                </a:schemeClr>
              </a:gs>
              <a:gs pos="99000">
                <a:schemeClr val="bg1">
                  <a:lumMod val="75000"/>
                </a:schemeClr>
              </a:gs>
              <a:gs pos="55000">
                <a:schemeClr val="bg1">
                  <a:lumMod val="95000"/>
                </a:schemeClr>
              </a:gs>
              <a:gs pos="93000">
                <a:schemeClr val="bg1">
                  <a:lumMod val="93000"/>
                </a:schemeClr>
              </a:gs>
            </a:gsLst>
            <a:lin ang="5400000" scaled="1"/>
          </a:gra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 fontAlgn="base" latinLnBrk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ko-KR" altLang="en-US" sz="1200" b="1" i="1">
              <a:solidFill>
                <a:srgbClr val="1822CD"/>
              </a:solidFill>
              <a:latin typeface="Helvetica" pitchFamily="-128" charset="0"/>
              <a:ea typeface="굴림" charset="-127"/>
            </a:endParaRPr>
          </a:p>
        </p:txBody>
      </p:sp>
      <p:pic>
        <p:nvPicPr>
          <p:cNvPr id="1027" name="Picture 20" descr="kstar_soft_l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075" y="6597650"/>
            <a:ext cx="86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nfri_j"/>
          <p:cNvPicPr>
            <a:picLocks noChangeAspect="1" noChangeArrowheads="1"/>
          </p:cNvPicPr>
          <p:nvPr/>
        </p:nvPicPr>
        <p:blipFill rotWithShape="1">
          <a:blip r:embed="rId8"/>
          <a:srcRect l="-39" r="16380" b="89825"/>
          <a:stretch/>
        </p:blipFill>
        <p:spPr bwMode="auto">
          <a:xfrm>
            <a:off x="-36513" y="-26988"/>
            <a:ext cx="9194801" cy="8413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0" name="직사각형 9"/>
          <p:cNvSpPr/>
          <p:nvPr/>
        </p:nvSpPr>
        <p:spPr>
          <a:xfrm>
            <a:off x="-36513" y="814388"/>
            <a:ext cx="9194801" cy="93662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53000"/>
                  <a:lumOff val="47000"/>
                </a:schemeClr>
              </a:gs>
              <a:gs pos="0">
                <a:schemeClr val="bg1">
                  <a:lumMod val="57000"/>
                </a:schemeClr>
              </a:gs>
              <a:gs pos="99000">
                <a:schemeClr val="bg1">
                  <a:lumMod val="37000"/>
                </a:schemeClr>
              </a:gs>
              <a:gs pos="66000">
                <a:schemeClr val="bg1">
                  <a:lumMod val="52000"/>
                  <a:lumOff val="48000"/>
                </a:schemeClr>
              </a:gs>
            </a:gsLst>
            <a:lin ang="5400000" scaled="1"/>
            <a:tileRect/>
          </a:gra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030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-36513" y="-26988"/>
            <a:ext cx="9194801" cy="8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8532813" y="6550025"/>
            <a:ext cx="608012" cy="290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4E4A2D2-BEC0-429B-B11A-7A5C21D57A70}" type="slidenum">
              <a:rPr lang="ko-KR" alt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32" name="텍스트 개체 틀 4"/>
          <p:cNvSpPr>
            <a:spLocks noGrp="1"/>
          </p:cNvSpPr>
          <p:nvPr>
            <p:ph type="body" idx="1"/>
          </p:nvPr>
        </p:nvSpPr>
        <p:spPr bwMode="auto">
          <a:xfrm>
            <a:off x="252413" y="1125538"/>
            <a:ext cx="86995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  <a:endParaRPr lang="ko-KR" altLang="en-US" smtClean="0"/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42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2825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marL="2825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marL="2825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marL="2825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marL="282575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14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293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44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586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  <a:ea typeface="ＭＳ Ｐゴシック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9999"/>
          </a:solidFill>
          <a:latin typeface="+mn-lt"/>
          <a:ea typeface="ＭＳ Ｐゴシック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30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453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8599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5746" indent="-22857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6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6"/>
          <a:stretch/>
        </p:blipFill>
        <p:spPr bwMode="auto">
          <a:xfrm>
            <a:off x="0" y="476672"/>
            <a:ext cx="9144000" cy="186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 bwMode="auto">
          <a:xfrm>
            <a:off x="-1" y="2675782"/>
            <a:ext cx="8965842" cy="11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ko-KR" sz="4000" dirty="0" smtClean="0">
                <a:solidFill>
                  <a:srgbClr val="0000FF"/>
                </a:solidFill>
              </a:rPr>
              <a:t>Theory and Simulation</a:t>
            </a:r>
          </a:p>
          <a:p>
            <a:r>
              <a:rPr lang="en-US" altLang="ko-KR" sz="4000" dirty="0" smtClean="0">
                <a:solidFill>
                  <a:srgbClr val="0000FF"/>
                </a:solidFill>
              </a:rPr>
              <a:t>Research for KSTAR at NFRI</a:t>
            </a:r>
            <a:endParaRPr lang="ko-KR" altLang="ko-KR" sz="4000" dirty="0">
              <a:solidFill>
                <a:srgbClr val="0000FF"/>
              </a:solidFill>
            </a:endParaRPr>
          </a:p>
        </p:txBody>
      </p:sp>
      <p:pic>
        <p:nvPicPr>
          <p:cNvPr id="8" name="Picture 8" descr="nfri symb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987" y="6309320"/>
            <a:ext cx="2698973" cy="30530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0" name="직사각형 9"/>
          <p:cNvSpPr/>
          <p:nvPr/>
        </p:nvSpPr>
        <p:spPr>
          <a:xfrm>
            <a:off x="298451" y="4365104"/>
            <a:ext cx="8368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i="1" dirty="0" smtClean="0">
                <a:latin typeface="Arial" charset="0"/>
                <a:ea typeface="맑은 고딕" pitchFamily="50" charset="-127"/>
                <a:cs typeface="Arial" charset="0"/>
              </a:rPr>
              <a:t>J.Y. Kim</a:t>
            </a:r>
            <a:endParaRPr lang="en-US" altLang="ko-KR" sz="1600" b="1" i="1" baseline="30000" dirty="0">
              <a:latin typeface="Arial" charset="0"/>
              <a:ea typeface="맑은 고딕" pitchFamily="50" charset="-127"/>
              <a:cs typeface="Arial" charset="0"/>
            </a:endParaRPr>
          </a:p>
          <a:p>
            <a:pPr algn="ctr"/>
            <a:r>
              <a:rPr lang="en-US" altLang="ko-KR" sz="1600" i="1" dirty="0" smtClean="0">
                <a:latin typeface="Arial" charset="0"/>
                <a:ea typeface="맑은 고딕" pitchFamily="50" charset="-127"/>
                <a:cs typeface="Arial" charset="0"/>
              </a:rPr>
              <a:t>National </a:t>
            </a:r>
            <a:r>
              <a:rPr lang="en-US" altLang="ko-KR" sz="1600" i="1" dirty="0">
                <a:latin typeface="Arial" charset="0"/>
                <a:ea typeface="맑은 고딕" pitchFamily="50" charset="-127"/>
                <a:cs typeface="Arial" charset="0"/>
              </a:rPr>
              <a:t>Fusion Research Institute (NFRI), </a:t>
            </a:r>
            <a:r>
              <a:rPr lang="en-US" altLang="ko-KR" sz="1600" i="1" dirty="0" err="1">
                <a:latin typeface="Arial" charset="0"/>
                <a:ea typeface="맑은 고딕" pitchFamily="50" charset="-127"/>
                <a:cs typeface="Arial" charset="0"/>
              </a:rPr>
              <a:t>Daejeon</a:t>
            </a:r>
            <a:r>
              <a:rPr lang="en-US" altLang="ko-KR" sz="1600" i="1" dirty="0">
                <a:latin typeface="Arial" charset="0"/>
                <a:ea typeface="맑은 고딕" pitchFamily="50" charset="-127"/>
                <a:cs typeface="Arial" charset="0"/>
              </a:rPr>
              <a:t>, </a:t>
            </a:r>
            <a:r>
              <a:rPr lang="en-US" altLang="ko-KR" sz="1600" i="1" dirty="0" smtClean="0">
                <a:latin typeface="Arial" charset="0"/>
                <a:ea typeface="맑은 고딕" pitchFamily="50" charset="-127"/>
                <a:cs typeface="Arial" charset="0"/>
              </a:rPr>
              <a:t>Korea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2069" y="0"/>
            <a:ext cx="87817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Calibri" pitchFamily="34" charset="0"/>
              </a:rPr>
              <a:t>Oct</a:t>
            </a:r>
            <a:r>
              <a:rPr lang="en-US" altLang="ko-KR" sz="1200" dirty="0">
                <a:latin typeface="Calibri" pitchFamily="34" charset="0"/>
              </a:rPr>
              <a:t>.</a:t>
            </a:r>
            <a:r>
              <a:rPr lang="en-US" altLang="ko-KR" sz="1200" dirty="0" smtClean="0">
                <a:latin typeface="Calibri" pitchFamily="34" charset="0"/>
              </a:rPr>
              <a:t> 2013  </a:t>
            </a:r>
            <a:endParaRPr lang="en-US" altLang="ko-KR" sz="1200" b="1" i="1" dirty="0">
              <a:solidFill>
                <a:schemeClr val="bg1">
                  <a:lumMod val="65000"/>
                </a:schemeClr>
              </a:solidFill>
              <a:latin typeface="Calibri" pitchFamily="34" charset="0"/>
              <a:ea typeface="맑은 고딕" pitchFamily="50" charset="-127"/>
              <a:cs typeface="Arial" charset="0"/>
            </a:endParaRPr>
          </a:p>
        </p:txBody>
      </p:sp>
      <p:pic>
        <p:nvPicPr>
          <p:cNvPr id="7" name="Picture 20" descr="kstar_soft_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6309320"/>
            <a:ext cx="12906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56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01625" y="1600200"/>
            <a:ext cx="88423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lang="en-US" altLang="ko-KR" sz="3600" dirty="0" smtClean="0">
                <a:latin typeface="+mn-lt"/>
                <a:cs typeface="Arial" charset="0"/>
              </a:rPr>
              <a:t>MHD Stability and Energetic Particles</a:t>
            </a:r>
          </a:p>
          <a:p>
            <a:pPr eaLnBrk="1" hangingPunct="1">
              <a:defRPr/>
            </a:pPr>
            <a:endParaRPr lang="en-US" altLang="ko-KR" sz="2000" dirty="0">
              <a:solidFill>
                <a:srgbClr val="0000FF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altLang="ko-KR" sz="2000" dirty="0" smtClean="0">
                <a:solidFill>
                  <a:srgbClr val="0000CC"/>
                </a:solidFill>
                <a:latin typeface="+mn-lt"/>
                <a:cs typeface="Arial" charset="0"/>
              </a:rPr>
              <a:t>-  Now, focusing on the subjects related to the KSTAR initial experiments, </a:t>
            </a:r>
          </a:p>
          <a:p>
            <a:pPr eaLnBrk="1" hangingPunct="1">
              <a:defRPr/>
            </a:pPr>
            <a:r>
              <a:rPr lang="en-US" altLang="ko-KR" sz="2000" dirty="0">
                <a:solidFill>
                  <a:srgbClr val="0000CC"/>
                </a:solidFill>
                <a:latin typeface="+mn-lt"/>
                <a:cs typeface="Arial" charset="0"/>
              </a:rPr>
              <a:t> </a:t>
            </a:r>
            <a:r>
              <a:rPr lang="en-US" altLang="ko-KR" sz="2000" dirty="0" smtClean="0">
                <a:solidFill>
                  <a:srgbClr val="0000CC"/>
                </a:solidFill>
                <a:latin typeface="+mn-lt"/>
                <a:cs typeface="Arial" charset="0"/>
              </a:rPr>
              <a:t>   with relatively small manpower</a:t>
            </a:r>
          </a:p>
          <a:p>
            <a:pPr eaLnBrk="1" hangingPunct="1">
              <a:defRPr/>
            </a:pPr>
            <a:endParaRPr lang="en-US" altLang="ko-KR" sz="1000" dirty="0">
              <a:solidFill>
                <a:srgbClr val="0000FF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         * </a:t>
            </a:r>
            <a:r>
              <a:rPr lang="en-US" altLang="ko-KR" dirty="0" err="1" smtClean="0">
                <a:solidFill>
                  <a:srgbClr val="C00000"/>
                </a:solidFill>
                <a:latin typeface="+mn-lt"/>
                <a:cs typeface="Arial" charset="0"/>
              </a:rPr>
              <a:t>Sawtooth</a:t>
            </a:r>
            <a:r>
              <a:rPr lang="en-US" altLang="ko-KR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and internal MHD modes with ECH/ECCD effect</a:t>
            </a:r>
          </a:p>
          <a:p>
            <a:pPr eaLnBrk="1" hangingPunct="1">
              <a:defRPr/>
            </a:pP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         * Disruption load and characteristics in KSTAR model</a:t>
            </a:r>
          </a:p>
          <a:p>
            <a:pPr eaLnBrk="1" hangingPunct="1"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        * Fast ions loss with 3D perturbed field</a:t>
            </a:r>
          </a:p>
          <a:p>
            <a:pPr eaLnBrk="1" hangingPunct="1">
              <a:defRPr/>
            </a:pPr>
            <a:endParaRPr lang="en-US" altLang="ko-KR" sz="2000" dirty="0" smtClean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0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-36512" y="-27384"/>
            <a:ext cx="8640960" cy="864096"/>
          </a:xfrm>
        </p:spPr>
        <p:txBody>
          <a:bodyPr/>
          <a:lstStyle/>
          <a:p>
            <a:r>
              <a:rPr lang="en-US" altLang="ko-KR" dirty="0" err="1" smtClean="0"/>
              <a:t>Sawtooth</a:t>
            </a:r>
            <a:r>
              <a:rPr lang="en-US" altLang="ko-KR" dirty="0"/>
              <a:t> </a:t>
            </a:r>
            <a:r>
              <a:rPr lang="en-US" altLang="ko-KR" dirty="0" smtClean="0"/>
              <a:t>&amp; Internal MHD modes with ECH/ECCD effect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19" name="슬라이드 번호 개체 틀 2"/>
          <p:cNvSpPr txBox="1">
            <a:spLocks/>
          </p:cNvSpPr>
          <p:nvPr/>
        </p:nvSpPr>
        <p:spPr bwMode="auto">
          <a:xfrm>
            <a:off x="9245600" y="6629400"/>
            <a:ext cx="6159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1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1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1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1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E5D1689-BAB0-45D1-8331-49272A8C7EC6}" type="slidenum">
              <a:rPr lang="en-US" altLang="ko-KR" sz="1000" smtClean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ko-KR" sz="1000" smtClean="0">
              <a:solidFill>
                <a:srgbClr val="00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4" y="3730625"/>
            <a:ext cx="2897630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162" y="3831256"/>
            <a:ext cx="2040334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350" y="914400"/>
            <a:ext cx="9137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buFont typeface="Arial" charset="0"/>
              <a:buChar char="•"/>
              <a:defRPr/>
            </a:pPr>
            <a:r>
              <a:rPr lang="en-US" altLang="ko-KR" sz="1600" dirty="0">
                <a:latin typeface="+mn-lt"/>
                <a:cs typeface="Arial" charset="0"/>
              </a:rPr>
              <a:t>Several interesting behaviors observed with ECH/ECCD in KSTAR</a:t>
            </a:r>
          </a:p>
          <a:p>
            <a:pPr lvl="1">
              <a:defRPr/>
            </a:pPr>
            <a:r>
              <a:rPr lang="en-US" altLang="ko-KR" sz="1400" dirty="0">
                <a:solidFill>
                  <a:srgbClr val="C00000"/>
                </a:solidFill>
                <a:latin typeface="+mn-lt"/>
                <a:cs typeface="Arial" charset="0"/>
              </a:rPr>
              <a:t>      - Dual flux tubes in the core of </a:t>
            </a:r>
            <a:r>
              <a:rPr lang="en-US" altLang="ko-KR" sz="1400" dirty="0" err="1">
                <a:solidFill>
                  <a:srgbClr val="C00000"/>
                </a:solidFill>
                <a:latin typeface="+mn-lt"/>
                <a:cs typeface="Arial" charset="0"/>
              </a:rPr>
              <a:t>sawtoothing</a:t>
            </a:r>
            <a:r>
              <a:rPr lang="en-US" altLang="ko-KR" sz="1400" dirty="0">
                <a:solidFill>
                  <a:srgbClr val="C00000"/>
                </a:solidFill>
                <a:latin typeface="+mn-lt"/>
                <a:cs typeface="Arial" charset="0"/>
              </a:rPr>
              <a:t> plasma [G.S. Yun et al, PRL(2012)]</a:t>
            </a:r>
          </a:p>
          <a:p>
            <a:pPr lvl="1">
              <a:defRPr/>
            </a:pPr>
            <a:r>
              <a:rPr lang="en-US" altLang="ko-KR" sz="1400" dirty="0">
                <a:solidFill>
                  <a:srgbClr val="C00000"/>
                </a:solidFill>
                <a:latin typeface="+mn-lt"/>
                <a:cs typeface="Arial" charset="0"/>
              </a:rPr>
              <a:t>      - Excitation of internal MHD modes, as a possible source of rotation damping [J. </a:t>
            </a:r>
            <a:r>
              <a:rPr lang="en-US" altLang="ko-KR" sz="1400" dirty="0" err="1">
                <a:solidFill>
                  <a:srgbClr val="C00000"/>
                </a:solidFill>
                <a:latin typeface="+mn-lt"/>
                <a:cs typeface="Arial" charset="0"/>
              </a:rPr>
              <a:t>Seol</a:t>
            </a:r>
            <a:r>
              <a:rPr lang="en-US" altLang="ko-KR" sz="1400" dirty="0">
                <a:solidFill>
                  <a:srgbClr val="C00000"/>
                </a:solidFill>
                <a:latin typeface="+mn-lt"/>
                <a:cs typeface="Arial" charset="0"/>
              </a:rPr>
              <a:t> et al, PRL(2012)]</a:t>
            </a:r>
          </a:p>
          <a:p>
            <a:pPr lvl="1">
              <a:defRPr/>
            </a:pPr>
            <a:r>
              <a:rPr lang="en-US" altLang="ko-KR" sz="1400" dirty="0">
                <a:solidFill>
                  <a:srgbClr val="C00000"/>
                </a:solidFill>
                <a:latin typeface="+mn-lt"/>
                <a:cs typeface="Arial" charset="0"/>
              </a:rPr>
              <a:t>      - Destabilization of 2/1 tearing mode during ramp-up (H.H. Lee et al., recently accepted in PRL)</a:t>
            </a:r>
          </a:p>
          <a:p>
            <a:pPr lvl="1">
              <a:defRPr/>
            </a:pPr>
            <a:endParaRPr lang="en-US" altLang="ko-KR" sz="800" dirty="0">
              <a:latin typeface="+mn-lt"/>
              <a:cs typeface="Arial" charset="0"/>
            </a:endParaRP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altLang="ko-KR" sz="1600" dirty="0">
                <a:latin typeface="+mn-lt"/>
                <a:cs typeface="Arial" charset="0"/>
              </a:rPr>
              <a:t>These believed due to </a:t>
            </a:r>
            <a:r>
              <a:rPr lang="en-US" altLang="ko-KR" sz="1600" dirty="0">
                <a:solidFill>
                  <a:srgbClr val="0000CC"/>
                </a:solidFill>
                <a:latin typeface="+mn-lt"/>
                <a:cs typeface="Arial" charset="0"/>
              </a:rPr>
              <a:t>energetic electron itself </a:t>
            </a:r>
            <a:r>
              <a:rPr lang="en-US" altLang="ko-KR" sz="1600" dirty="0">
                <a:solidFill>
                  <a:srgbClr val="0000FF"/>
                </a:solidFill>
                <a:latin typeface="+mn-lt"/>
                <a:cs typeface="Arial" charset="0"/>
              </a:rPr>
              <a:t> </a:t>
            </a:r>
            <a:r>
              <a:rPr lang="en-US" altLang="ko-KR" sz="1600" dirty="0">
                <a:latin typeface="+mn-lt"/>
                <a:cs typeface="Arial" charset="0"/>
              </a:rPr>
              <a:t>or </a:t>
            </a:r>
            <a:r>
              <a:rPr lang="en-US" altLang="ko-KR" sz="1600" dirty="0">
                <a:solidFill>
                  <a:srgbClr val="0000CC"/>
                </a:solidFill>
                <a:latin typeface="+mn-lt"/>
                <a:cs typeface="Arial" charset="0"/>
              </a:rPr>
              <a:t>change of </a:t>
            </a:r>
            <a:r>
              <a:rPr lang="en-US" altLang="ko-KR" sz="1600" dirty="0" smtClean="0">
                <a:solidFill>
                  <a:srgbClr val="0000CC"/>
                </a:solidFill>
                <a:latin typeface="+mn-lt"/>
                <a:cs typeface="Arial" charset="0"/>
              </a:rPr>
              <a:t>q-profile</a:t>
            </a:r>
            <a:endParaRPr lang="en-US" altLang="ko-KR" sz="1600" dirty="0">
              <a:latin typeface="+mn-lt"/>
              <a:cs typeface="Arial" charset="0"/>
            </a:endParaRPr>
          </a:p>
          <a:p>
            <a:pPr lvl="1">
              <a:defRPr/>
            </a:pPr>
            <a:endParaRPr lang="en-US" altLang="ko-KR" sz="800" dirty="0">
              <a:latin typeface="+mn-lt"/>
              <a:cs typeface="Arial" charset="0"/>
            </a:endParaRP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altLang="ko-KR" sz="1600" dirty="0">
                <a:latin typeface="+mn-lt"/>
                <a:cs typeface="Arial" charset="0"/>
              </a:rPr>
              <a:t>A simulation study started using NIMROD code to see the energetic electron effect</a:t>
            </a:r>
          </a:p>
          <a:p>
            <a:pPr lvl="1">
              <a:defRPr/>
            </a:pPr>
            <a:r>
              <a:rPr lang="en-US" altLang="ko-KR" sz="1600" dirty="0">
                <a:latin typeface="+mn-lt"/>
                <a:cs typeface="Arial" charset="0"/>
              </a:rPr>
              <a:t>     -  similar method with the energetic ion case, but with the change of mass and charge</a:t>
            </a:r>
          </a:p>
          <a:p>
            <a:pPr marL="742950" lvl="1" indent="-285750">
              <a:buFont typeface="Arial" charset="0"/>
              <a:buChar char="•"/>
              <a:defRPr/>
            </a:pPr>
            <a:endParaRPr lang="en-US" altLang="ko-KR" sz="800" dirty="0">
              <a:latin typeface="+mn-lt"/>
              <a:cs typeface="Arial" charset="0"/>
            </a:endParaRP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altLang="ko-KR" sz="1600" dirty="0">
                <a:cs typeface="Arial" charset="0"/>
              </a:rPr>
              <a:t>Up to the artificial M</a:t>
            </a:r>
            <a:r>
              <a:rPr lang="en-US" altLang="ko-KR" sz="1600" baseline="-25000" dirty="0">
                <a:cs typeface="Arial" charset="0"/>
              </a:rPr>
              <a:t>e</a:t>
            </a:r>
            <a:r>
              <a:rPr lang="en-US" altLang="ko-KR" sz="1600" dirty="0">
                <a:cs typeface="Arial" charset="0"/>
              </a:rPr>
              <a:t>&gt;0.01M</a:t>
            </a:r>
            <a:r>
              <a:rPr lang="en-US" altLang="ko-KR" sz="1600" baseline="-25000" dirty="0">
                <a:cs typeface="Arial" charset="0"/>
              </a:rPr>
              <a:t>i</a:t>
            </a:r>
            <a:r>
              <a:rPr lang="en-US" altLang="ko-KR" sz="1600" dirty="0">
                <a:cs typeface="Arial" charset="0"/>
              </a:rPr>
              <a:t>, no big difference between energetic ions and electrons, and </a:t>
            </a:r>
            <a:r>
              <a:rPr lang="en-US" altLang="ko-KR" sz="1600" dirty="0">
                <a:solidFill>
                  <a:srgbClr val="0000CC"/>
                </a:solidFill>
                <a:cs typeface="Arial" charset="0"/>
              </a:rPr>
              <a:t>some destabilization of internal MHD mode observed near q</a:t>
            </a:r>
            <a:r>
              <a:rPr lang="en-US" altLang="ko-KR" sz="1600" baseline="-25000" dirty="0">
                <a:solidFill>
                  <a:srgbClr val="0000CC"/>
                </a:solidFill>
                <a:cs typeface="Arial" charset="0"/>
              </a:rPr>
              <a:t>0</a:t>
            </a:r>
            <a:r>
              <a:rPr lang="en-US" altLang="ko-KR" sz="16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altLang="ko-KR" sz="1600" dirty="0">
                <a:solidFill>
                  <a:srgbClr val="0000CC"/>
                </a:solidFill>
                <a:ea typeface="휴먼명조"/>
                <a:cs typeface="Arial" charset="0"/>
              </a:rPr>
              <a:t>∼</a:t>
            </a:r>
            <a:r>
              <a:rPr lang="en-US" altLang="ko-KR" sz="1600" dirty="0">
                <a:solidFill>
                  <a:srgbClr val="0000CC"/>
                </a:solidFill>
                <a:cs typeface="Arial" charset="0"/>
              </a:rPr>
              <a:t>1</a:t>
            </a:r>
          </a:p>
          <a:p>
            <a:pPr lvl="2">
              <a:defRPr/>
            </a:pPr>
            <a:endParaRPr lang="en-US" altLang="ko-KR" sz="1600" dirty="0">
              <a:latin typeface="+mn-lt"/>
              <a:ea typeface="바탕" pitchFamily="18" charset="-127"/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13" y="3839369"/>
            <a:ext cx="2223935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4179090" y="3747666"/>
            <a:ext cx="8469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600" dirty="0"/>
              <a:t>q</a:t>
            </a:r>
            <a:r>
              <a:rPr lang="en-US" altLang="ko-KR" sz="1600" baseline="-25000" dirty="0"/>
              <a:t>0</a:t>
            </a:r>
            <a:r>
              <a:rPr lang="en-US" altLang="ko-KR" sz="1600" dirty="0">
                <a:latin typeface="휴먼명조" pitchFamily="2" charset="-127"/>
                <a:ea typeface="휴먼명조" pitchFamily="2" charset="-127"/>
              </a:rPr>
              <a:t>=</a:t>
            </a:r>
            <a:r>
              <a:rPr lang="en-US" altLang="ko-KR" sz="1600" dirty="0"/>
              <a:t>0.98</a:t>
            </a:r>
            <a:endParaRPr lang="ko-KR" altLang="en-US" sz="1600" dirty="0"/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6876256" y="3747666"/>
            <a:ext cx="7388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600" dirty="0"/>
              <a:t>q</a:t>
            </a:r>
            <a:r>
              <a:rPr lang="en-US" altLang="ko-KR" sz="1600" baseline="-25000" dirty="0"/>
              <a:t>0</a:t>
            </a:r>
            <a:r>
              <a:rPr lang="en-US" altLang="ko-KR" sz="1600" dirty="0">
                <a:latin typeface="휴먼명조" pitchFamily="2" charset="-127"/>
                <a:ea typeface="휴먼명조" pitchFamily="2" charset="-127"/>
              </a:rPr>
              <a:t>=</a:t>
            </a:r>
            <a:r>
              <a:rPr lang="en-US" altLang="ko-KR" sz="1600" dirty="0"/>
              <a:t>1.3</a:t>
            </a:r>
            <a:endParaRPr lang="ko-KR" altLang="en-US" sz="1600" dirty="0"/>
          </a:p>
        </p:txBody>
      </p:sp>
      <p:sp>
        <p:nvSpPr>
          <p:cNvPr id="26" name="TextBox 5"/>
          <p:cNvSpPr txBox="1">
            <a:spLocks noChangeArrowheads="1"/>
          </p:cNvSpPr>
          <p:nvPr/>
        </p:nvSpPr>
        <p:spPr bwMode="auto">
          <a:xfrm>
            <a:off x="2416961" y="4887139"/>
            <a:ext cx="9002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/>
              <a:t>with energetic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/>
              <a:t>electrons</a:t>
            </a:r>
            <a:endParaRPr lang="ko-KR" altLang="en-US" sz="1000" dirty="0"/>
          </a:p>
        </p:txBody>
      </p:sp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2408239" y="5410200"/>
            <a:ext cx="11090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/>
              <a:t>without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000" dirty="0"/>
              <a:t>energetic electrons</a:t>
            </a:r>
            <a:endParaRPr lang="ko-KR" altLang="en-US" sz="1000" dirty="0"/>
          </a:p>
        </p:txBody>
      </p:sp>
      <p:cxnSp>
        <p:nvCxnSpPr>
          <p:cNvPr id="28" name="직선 연결선 27"/>
          <p:cNvCxnSpPr>
            <a:endCxn id="26" idx="1"/>
          </p:cNvCxnSpPr>
          <p:nvPr/>
        </p:nvCxnSpPr>
        <p:spPr>
          <a:xfrm>
            <a:off x="2202648" y="5164138"/>
            <a:ext cx="214313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2193925" y="5610225"/>
            <a:ext cx="1998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4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-448040" y="0"/>
            <a:ext cx="9793088" cy="864096"/>
          </a:xfrm>
        </p:spPr>
        <p:txBody>
          <a:bodyPr/>
          <a:lstStyle/>
          <a:p>
            <a:r>
              <a:rPr lang="en-US" altLang="ko-KR" spc="-100" dirty="0"/>
              <a:t> </a:t>
            </a:r>
            <a:r>
              <a:rPr lang="en-US" altLang="ko-KR" spc="-100" dirty="0" smtClean="0"/>
              <a:t> Disruption load and characteristics in KSTAR</a:t>
            </a:r>
            <a:endParaRPr lang="ko-KR" altLang="en-US" spc="-1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-8519" y="971550"/>
            <a:ext cx="96662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600" dirty="0" smtClean="0">
                <a:latin typeface="+mn-lt"/>
                <a:cs typeface="Arial" charset="0"/>
              </a:rPr>
              <a:t>KSTAR </a:t>
            </a:r>
            <a:r>
              <a:rPr lang="en-US" altLang="ko-KR" sz="1600" dirty="0">
                <a:latin typeface="+mn-lt"/>
                <a:cs typeface="Arial" charset="0"/>
              </a:rPr>
              <a:t>passive stabilizer </a:t>
            </a:r>
            <a:r>
              <a:rPr lang="en-US" altLang="ko-KR" sz="1600" dirty="0" smtClean="0">
                <a:latin typeface="+mn-lt"/>
                <a:cs typeface="Arial" charset="0"/>
              </a:rPr>
              <a:t>modified to no </a:t>
            </a:r>
            <a:r>
              <a:rPr lang="en-US" altLang="ko-KR" sz="1600" dirty="0">
                <a:cs typeface="Arial" charset="0"/>
              </a:rPr>
              <a:t>saddle </a:t>
            </a:r>
            <a:r>
              <a:rPr lang="en-US" altLang="ko-KR" sz="1600" dirty="0" smtClean="0">
                <a:cs typeface="Arial" charset="0"/>
              </a:rPr>
              <a:t>structure during </a:t>
            </a:r>
            <a:r>
              <a:rPr lang="en-US" altLang="ko-KR" sz="1600" dirty="0">
                <a:cs typeface="Arial" charset="0"/>
              </a:rPr>
              <a:t>the final fabrication phase </a:t>
            </a:r>
          </a:p>
          <a:p>
            <a:pPr>
              <a:defRPr/>
            </a:pPr>
            <a:endParaRPr lang="en-US" altLang="ko-KR" sz="800" dirty="0">
              <a:latin typeface="+mn-lt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600" dirty="0">
                <a:latin typeface="+mn-lt"/>
                <a:cs typeface="Arial" charset="0"/>
              </a:rPr>
              <a:t>Disruption simulation done using TSC to estimate the load </a:t>
            </a:r>
            <a:r>
              <a:rPr lang="en-US" altLang="ko-KR" sz="1600" dirty="0" smtClean="0">
                <a:cs typeface="Arial" charset="0"/>
              </a:rPr>
              <a:t>for</a:t>
            </a:r>
            <a:r>
              <a:rPr lang="en-US" altLang="ko-KR" sz="1600" dirty="0" smtClean="0">
                <a:latin typeface="+mn-lt"/>
                <a:cs typeface="Arial" charset="0"/>
              </a:rPr>
              <a:t> </a:t>
            </a:r>
            <a:r>
              <a:rPr lang="en-US" altLang="ko-KR" sz="1600" dirty="0">
                <a:latin typeface="+mn-lt"/>
                <a:cs typeface="Arial" charset="0"/>
              </a:rPr>
              <a:t>the new structure</a:t>
            </a:r>
          </a:p>
          <a:p>
            <a:pPr>
              <a:defRPr/>
            </a:pPr>
            <a:r>
              <a:rPr lang="en-US" altLang="ko-KR" sz="1600" dirty="0">
                <a:latin typeface="+mn-lt"/>
                <a:cs typeface="Arial" charset="0"/>
              </a:rPr>
              <a:t>    -  about one order increase in </a:t>
            </a:r>
            <a:r>
              <a:rPr lang="en-US" altLang="ko-KR" sz="1600" dirty="0" smtClean="0">
                <a:latin typeface="+mn-lt"/>
                <a:cs typeface="Arial" charset="0"/>
              </a:rPr>
              <a:t>growth </a:t>
            </a:r>
            <a:r>
              <a:rPr lang="en-US" altLang="ko-KR" sz="1600" dirty="0">
                <a:latin typeface="+mn-lt"/>
                <a:cs typeface="Arial" charset="0"/>
              </a:rPr>
              <a:t>rate, </a:t>
            </a:r>
            <a:r>
              <a:rPr lang="en-US" altLang="ko-KR" sz="1600" dirty="0" smtClean="0">
                <a:cs typeface="Arial" charset="0"/>
              </a:rPr>
              <a:t>while about 6 times decrease</a:t>
            </a:r>
            <a:r>
              <a:rPr lang="en-US" altLang="ko-KR" sz="1600" dirty="0" smtClean="0">
                <a:latin typeface="+mn-lt"/>
                <a:cs typeface="Arial" charset="0"/>
              </a:rPr>
              <a:t> </a:t>
            </a:r>
            <a:r>
              <a:rPr lang="en-US" altLang="ko-KR" sz="1600" dirty="0" smtClean="0">
                <a:cs typeface="Arial" charset="0"/>
              </a:rPr>
              <a:t>in </a:t>
            </a:r>
            <a:r>
              <a:rPr lang="en-US" altLang="ko-KR" sz="1600" dirty="0" smtClean="0">
                <a:latin typeface="+mn-lt"/>
                <a:cs typeface="Arial" charset="0"/>
              </a:rPr>
              <a:t>vertical </a:t>
            </a:r>
            <a:r>
              <a:rPr lang="en-US" altLang="ko-KR" sz="1600" dirty="0">
                <a:latin typeface="+mn-lt"/>
                <a:cs typeface="Arial" charset="0"/>
              </a:rPr>
              <a:t>force </a:t>
            </a:r>
          </a:p>
        </p:txBody>
      </p:sp>
      <p:grpSp>
        <p:nvGrpSpPr>
          <p:cNvPr id="101" name="그룹 14"/>
          <p:cNvGrpSpPr>
            <a:grpSpLocks/>
          </p:cNvGrpSpPr>
          <p:nvPr/>
        </p:nvGrpSpPr>
        <p:grpSpPr bwMode="auto">
          <a:xfrm>
            <a:off x="312156" y="2025650"/>
            <a:ext cx="2635250" cy="1562100"/>
            <a:chOff x="827584" y="1484784"/>
            <a:chExt cx="3914775" cy="2828925"/>
          </a:xfrm>
        </p:grpSpPr>
        <p:pic>
          <p:nvPicPr>
            <p:cNvPr id="102" name="Picture 2" descr="curren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484784"/>
              <a:ext cx="3914775" cy="282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타원 102"/>
            <p:cNvSpPr/>
            <p:nvPr/>
          </p:nvSpPr>
          <p:spPr>
            <a:xfrm>
              <a:off x="1546864" y="2059769"/>
              <a:ext cx="2235667" cy="129659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MS UI Gothic" pitchFamily="34" charset="-128"/>
              </a:endParaRPr>
            </a:p>
          </p:txBody>
        </p:sp>
        <p:sp>
          <p:nvSpPr>
            <p:cNvPr id="104" name="타원 103"/>
            <p:cNvSpPr/>
            <p:nvPr/>
          </p:nvSpPr>
          <p:spPr>
            <a:xfrm>
              <a:off x="1546864" y="2637629"/>
              <a:ext cx="2235667" cy="1296590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MS UI Gothic" pitchFamily="34" charset="-128"/>
              </a:endParaRPr>
            </a:p>
          </p:txBody>
        </p:sp>
        <p:cxnSp>
          <p:nvCxnSpPr>
            <p:cNvPr id="105" name="직선 연결선 104"/>
            <p:cNvCxnSpPr>
              <a:stCxn id="103" idx="5"/>
            </p:cNvCxnSpPr>
            <p:nvPr/>
          </p:nvCxnSpPr>
          <p:spPr>
            <a:xfrm flipH="1">
              <a:off x="3421712" y="3169489"/>
              <a:ext cx="33016" cy="603734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직선 연결선 105"/>
            <p:cNvCxnSpPr/>
            <p:nvPr/>
          </p:nvCxnSpPr>
          <p:spPr>
            <a:xfrm flipH="1">
              <a:off x="3565567" y="3068868"/>
              <a:ext cx="30659" cy="58360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21"/>
          <p:cNvSpPr txBox="1">
            <a:spLocks noChangeArrowheads="1"/>
          </p:cNvSpPr>
          <p:nvPr/>
        </p:nvSpPr>
        <p:spPr bwMode="auto">
          <a:xfrm>
            <a:off x="1199568" y="5699125"/>
            <a:ext cx="17160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1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 saddle</a:t>
            </a:r>
          </a:p>
        </p:txBody>
      </p:sp>
      <p:grpSp>
        <p:nvGrpSpPr>
          <p:cNvPr id="108" name="그룹 22"/>
          <p:cNvGrpSpPr>
            <a:grpSpLocks/>
          </p:cNvGrpSpPr>
          <p:nvPr/>
        </p:nvGrpSpPr>
        <p:grpSpPr bwMode="auto">
          <a:xfrm>
            <a:off x="556631" y="4311650"/>
            <a:ext cx="1985962" cy="1387475"/>
            <a:chOff x="5220072" y="1700808"/>
            <a:chExt cx="2806353" cy="2448272"/>
          </a:xfrm>
        </p:grpSpPr>
        <p:pic>
          <p:nvPicPr>
            <p:cNvPr id="109" name="Picture 3" descr="passiv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700808"/>
              <a:ext cx="2806353" cy="2448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타원 109"/>
            <p:cNvSpPr/>
            <p:nvPr/>
          </p:nvSpPr>
          <p:spPr>
            <a:xfrm>
              <a:off x="5507213" y="2062167"/>
              <a:ext cx="2234315" cy="1294167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MS UI Gothic" pitchFamily="34" charset="-128"/>
              </a:endParaRPr>
            </a:p>
          </p:txBody>
        </p:sp>
        <p:sp>
          <p:nvSpPr>
            <p:cNvPr id="111" name="타원 110"/>
            <p:cNvSpPr/>
            <p:nvPr/>
          </p:nvSpPr>
          <p:spPr>
            <a:xfrm>
              <a:off x="5507213" y="2636418"/>
              <a:ext cx="2234315" cy="1296969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latin typeface="MS UI Gothic" pitchFamily="34" charset="-128"/>
              </a:endParaRPr>
            </a:p>
          </p:txBody>
        </p:sp>
      </p:grpSp>
      <p:sp>
        <p:nvSpPr>
          <p:cNvPr id="112" name="아래쪽 화살표 111"/>
          <p:cNvSpPr/>
          <p:nvPr/>
        </p:nvSpPr>
        <p:spPr>
          <a:xfrm>
            <a:off x="1499606" y="3943350"/>
            <a:ext cx="201612" cy="298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13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331" y="2343150"/>
            <a:ext cx="3888432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 bwMode="auto">
          <a:xfrm>
            <a:off x="4936542" y="2004397"/>
            <a:ext cx="2246313" cy="4127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b="1" dirty="0">
                <a:solidFill>
                  <a:srgbClr val="000000"/>
                </a:solidFill>
                <a:latin typeface="맑은 고딕" pitchFamily="50" charset="-127"/>
              </a:rPr>
              <a:t>VDE simulation using TSC</a:t>
            </a:r>
            <a:endParaRPr kumimoji="0" lang="ko-KR" altLang="en-US" sz="1300" b="1" dirty="0">
              <a:solidFill>
                <a:srgbClr val="000000"/>
              </a:solidFill>
              <a:latin typeface="맑은 고딕" pitchFamily="50" charset="-127"/>
            </a:endParaRPr>
          </a:p>
        </p:txBody>
      </p: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60" y="3680544"/>
            <a:ext cx="6031416" cy="264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" name="TextBox 115"/>
          <p:cNvSpPr txBox="1"/>
          <p:nvPr/>
        </p:nvSpPr>
        <p:spPr bwMode="auto">
          <a:xfrm>
            <a:off x="3664172" y="4048906"/>
            <a:ext cx="1176476" cy="49244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dirty="0" smtClean="0">
                <a:solidFill>
                  <a:srgbClr val="000000"/>
                </a:solidFill>
                <a:latin typeface="맑은 고딕" pitchFamily="50" charset="-127"/>
              </a:rPr>
              <a:t>Vertical force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dirty="0">
                <a:solidFill>
                  <a:srgbClr val="000000"/>
                </a:solidFill>
                <a:latin typeface="맑은 고딕" pitchFamily="50" charset="-127"/>
              </a:rPr>
              <a:t>(</a:t>
            </a:r>
            <a:r>
              <a:rPr kumimoji="0" lang="en-US" altLang="ko-KR" sz="1300" dirty="0" smtClean="0">
                <a:solidFill>
                  <a:srgbClr val="000000"/>
                </a:solidFill>
                <a:latin typeface="맑은 고딕" pitchFamily="50" charset="-127"/>
              </a:rPr>
              <a:t>old model)</a:t>
            </a:r>
            <a:endParaRPr kumimoji="0" lang="ko-KR" altLang="en-US" sz="1300" dirty="0">
              <a:solidFill>
                <a:srgbClr val="000000"/>
              </a:solidFill>
              <a:latin typeface="맑은 고딕" pitchFamily="50" charset="-127"/>
            </a:endParaRPr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129593" y="6247012"/>
            <a:ext cx="901440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altLang="ko-KR" sz="1600" dirty="0">
                <a:latin typeface="+mn-lt"/>
                <a:cs typeface="Arial" charset="0"/>
              </a:rPr>
              <a:t>A more detailed 3D </a:t>
            </a:r>
            <a:r>
              <a:rPr lang="en-US" altLang="ko-KR" sz="1600" dirty="0" smtClean="0">
                <a:latin typeface="+mn-lt"/>
                <a:cs typeface="Arial" charset="0"/>
              </a:rPr>
              <a:t>simulation using </a:t>
            </a:r>
            <a:r>
              <a:rPr lang="en-US" altLang="ko-KR" sz="1600" dirty="0">
                <a:latin typeface="+mn-lt"/>
                <a:cs typeface="Arial" charset="0"/>
              </a:rPr>
              <a:t>M3D code </a:t>
            </a:r>
            <a:r>
              <a:rPr lang="en-US" altLang="ko-KR" sz="1600" dirty="0" smtClean="0">
                <a:latin typeface="+mn-lt"/>
                <a:cs typeface="Arial" charset="0"/>
              </a:rPr>
              <a:t>to be performed (in </a:t>
            </a:r>
            <a:r>
              <a:rPr lang="en-US" altLang="ko-KR" sz="1600" dirty="0">
                <a:latin typeface="+mn-lt"/>
                <a:cs typeface="Arial" charset="0"/>
              </a:rPr>
              <a:t>collaboration with PPPL)</a:t>
            </a:r>
          </a:p>
          <a:p>
            <a:pPr>
              <a:defRPr/>
            </a:pPr>
            <a:r>
              <a:rPr lang="en-US" altLang="ko-KR" sz="1600" dirty="0">
                <a:latin typeface="+mn-lt"/>
                <a:cs typeface="Arial" charset="0"/>
              </a:rPr>
              <a:t>       </a:t>
            </a:r>
          </a:p>
        </p:txBody>
      </p:sp>
      <p:sp>
        <p:nvSpPr>
          <p:cNvPr id="119" name="TextBox 21"/>
          <p:cNvSpPr txBox="1">
            <a:spLocks noChangeArrowheads="1"/>
          </p:cNvSpPr>
          <p:nvPr/>
        </p:nvSpPr>
        <p:spPr bwMode="auto">
          <a:xfrm>
            <a:off x="589968" y="3602038"/>
            <a:ext cx="22431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10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Saddle loop with current bridge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6732240" y="4023995"/>
            <a:ext cx="1176476" cy="49244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300" dirty="0" smtClean="0">
                <a:solidFill>
                  <a:srgbClr val="000000"/>
                </a:solidFill>
                <a:latin typeface="맑은 고딕" pitchFamily="50" charset="-127"/>
              </a:rPr>
              <a:t>Vertical force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300" dirty="0" smtClean="0">
                <a:solidFill>
                  <a:srgbClr val="000000"/>
                </a:solidFill>
                <a:latin typeface="맑은 고딕" pitchFamily="50" charset="-127"/>
              </a:rPr>
              <a:t>(new</a:t>
            </a:r>
            <a:r>
              <a:rPr kumimoji="0" lang="en-US" altLang="ko-KR" sz="1300" dirty="0" smtClean="0">
                <a:solidFill>
                  <a:srgbClr val="000000"/>
                </a:solidFill>
                <a:latin typeface="맑은 고딕" pitchFamily="50" charset="-127"/>
              </a:rPr>
              <a:t> model)</a:t>
            </a:r>
            <a:endParaRPr kumimoji="0" lang="ko-KR" altLang="en-US" sz="1300" dirty="0">
              <a:solidFill>
                <a:srgbClr val="000000"/>
              </a:soli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35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제목 30"/>
          <p:cNvSpPr txBox="1">
            <a:spLocks noGrp="1"/>
          </p:cNvSpPr>
          <p:nvPr>
            <p:ph type="title" idx="4294967295"/>
          </p:nvPr>
        </p:nvSpPr>
        <p:spPr>
          <a:xfrm>
            <a:off x="-36512" y="116632"/>
            <a:ext cx="6938096" cy="523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/>
              <a:t>Fast ions loss with 3D perturbed field</a:t>
            </a:r>
            <a:endParaRPr lang="ko-KR" altLang="en-US" sz="2800" b="1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31775" y="936624"/>
            <a:ext cx="89122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600" dirty="0" smtClean="0">
                <a:latin typeface="+mn-lt"/>
              </a:rPr>
              <a:t>Experimental study being performed in KSTAR for the </a:t>
            </a:r>
            <a:r>
              <a:rPr lang="en-US" altLang="ko-KR" sz="1600" dirty="0" smtClean="0">
                <a:solidFill>
                  <a:srgbClr val="0000FF"/>
                </a:solidFill>
                <a:latin typeface="+mn-lt"/>
              </a:rPr>
              <a:t>fast ions loss </a:t>
            </a:r>
            <a:r>
              <a:rPr lang="en-US" altLang="ko-KR" sz="1600" dirty="0">
                <a:solidFill>
                  <a:srgbClr val="0000FF"/>
                </a:solidFill>
                <a:latin typeface="+mn-lt"/>
              </a:rPr>
              <a:t>due to the external applied edge magnetic field </a:t>
            </a:r>
            <a:r>
              <a:rPr lang="en-US" altLang="ko-KR" sz="1600" dirty="0">
                <a:latin typeface="+mn-lt"/>
              </a:rPr>
              <a:t>in relation to ELM control by RMP</a:t>
            </a:r>
            <a:r>
              <a:rPr lang="en-US" altLang="ko-KR" sz="1600" dirty="0" smtClean="0">
                <a:latin typeface="+mn-lt"/>
              </a:rPr>
              <a:t> </a:t>
            </a:r>
          </a:p>
          <a:p>
            <a:pPr marL="0" indent="0" eaLnBrk="1" hangingPunct="1">
              <a:defRPr/>
            </a:pPr>
            <a:endParaRPr lang="en-US" altLang="ko-KR" sz="800" dirty="0">
              <a:latin typeface="+mn-lt"/>
            </a:endParaRPr>
          </a:p>
          <a:p>
            <a:pPr marL="0" indent="0" eaLnBrk="1" hangingPunct="1">
              <a:defRPr/>
            </a:pPr>
            <a:r>
              <a:rPr lang="en-US" altLang="ko-KR" sz="1600" dirty="0" smtClean="0">
                <a:latin typeface="+mn-lt"/>
              </a:rPr>
              <a:t>  - fast ions orbit being calculated using the Lorentz-orbit code, to analyze the data</a:t>
            </a:r>
          </a:p>
        </p:txBody>
      </p:sp>
      <p:grpSp>
        <p:nvGrpSpPr>
          <p:cNvPr id="10" name="그룹 20"/>
          <p:cNvGrpSpPr>
            <a:grpSpLocks/>
          </p:cNvGrpSpPr>
          <p:nvPr/>
        </p:nvGrpSpPr>
        <p:grpSpPr bwMode="auto">
          <a:xfrm>
            <a:off x="500626" y="2025650"/>
            <a:ext cx="8442837" cy="3786188"/>
            <a:chOff x="70382" y="1230002"/>
            <a:chExt cx="9769559" cy="5109679"/>
          </a:xfrm>
        </p:grpSpPr>
        <p:pic>
          <p:nvPicPr>
            <p:cNvPr id="11" name="Picture 4" descr="E:\kimju\KSTAR\FastIon_Loss\Data\2013Y\RMP\9092_60_rmp_90kport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941" y="1510205"/>
              <a:ext cx="4032000" cy="456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5498806" y="1230002"/>
              <a:ext cx="2187919" cy="37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/>
                <a:t>Shot# 9092, near t=6.0sec</a:t>
              </a:r>
              <a:endParaRPr lang="ko-KR" altLang="en-US" sz="1400"/>
            </a:p>
          </p:txBody>
        </p:sp>
        <p:pic>
          <p:nvPicPr>
            <p:cNvPr id="13" name="Picture 5" descr="E:\kimju\KSTAR\FastIon_Loss\Data\2013Y\RMP\9056_50_rmp_110kport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525" y="1521314"/>
              <a:ext cx="3503258" cy="45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8590" y="1756193"/>
              <a:ext cx="2161991" cy="39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2" y="1785095"/>
              <a:ext cx="2124000" cy="3924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1019856" y="1230850"/>
              <a:ext cx="2187919" cy="37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/>
                <a:t>Shot# 9056, near t=5.0sec</a:t>
              </a:r>
              <a:endParaRPr lang="ko-KR" altLang="en-US" sz="1400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6327805" y="3295298"/>
              <a:ext cx="215963" cy="72842"/>
            </a:xfrm>
            <a:prstGeom prst="roundRect">
              <a:avLst/>
            </a:prstGeom>
            <a:solidFill>
              <a:srgbClr val="F7964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1796253" y="3246023"/>
              <a:ext cx="215963" cy="70699"/>
            </a:xfrm>
            <a:prstGeom prst="roundRect">
              <a:avLst/>
            </a:prstGeom>
            <a:solidFill>
              <a:srgbClr val="F79646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400"/>
            </a:p>
          </p:txBody>
        </p:sp>
        <p:sp>
          <p:nvSpPr>
            <p:cNvPr id="19" name="TextBox 16"/>
            <p:cNvSpPr txBox="1">
              <a:spLocks noChangeArrowheads="1"/>
            </p:cNvSpPr>
            <p:nvPr/>
          </p:nvSpPr>
          <p:spPr bwMode="auto">
            <a:xfrm>
              <a:off x="113755" y="5641583"/>
              <a:ext cx="1829492" cy="37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/>
                <a:t>C-port (FILD position)</a:t>
              </a:r>
              <a:endParaRPr lang="ko-KR" altLang="en-US" sz="1400"/>
            </a:p>
          </p:txBody>
        </p:sp>
        <p:sp>
          <p:nvSpPr>
            <p:cNvPr id="20" name="TextBox 17"/>
            <p:cNvSpPr txBox="1">
              <a:spLocks noChangeArrowheads="1"/>
            </p:cNvSpPr>
            <p:nvPr/>
          </p:nvSpPr>
          <p:spPr bwMode="auto">
            <a:xfrm>
              <a:off x="4621804" y="5684951"/>
              <a:ext cx="1829492" cy="37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/>
                <a:t>C-port (FILD position)</a:t>
              </a:r>
              <a:endParaRPr lang="ko-KR" altLang="en-US" sz="1400"/>
            </a:p>
          </p:txBody>
        </p:sp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2422593" y="5651700"/>
              <a:ext cx="1644052" cy="63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/>
                <a:t>K-port</a:t>
              </a:r>
            </a:p>
            <a:p>
              <a:pPr eaLnBrk="1" hangingPunct="1"/>
              <a:r>
                <a:rPr lang="en-US" altLang="ko-KR" sz="1400"/>
                <a:t>(opposite position)</a:t>
              </a:r>
              <a:endParaRPr lang="ko-KR" altLang="en-US" sz="1400"/>
            </a:p>
          </p:txBody>
        </p:sp>
        <p:sp>
          <p:nvSpPr>
            <p:cNvPr id="22" name="TextBox 19"/>
            <p:cNvSpPr txBox="1">
              <a:spLocks noChangeArrowheads="1"/>
            </p:cNvSpPr>
            <p:nvPr/>
          </p:nvSpPr>
          <p:spPr bwMode="auto">
            <a:xfrm>
              <a:off x="6953772" y="5704350"/>
              <a:ext cx="1644052" cy="63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400"/>
                <a:t>K-port</a:t>
              </a:r>
            </a:p>
            <a:p>
              <a:pPr eaLnBrk="1" hangingPunct="1"/>
              <a:r>
                <a:rPr lang="en-US" altLang="ko-KR" sz="1400"/>
                <a:t>(opposite position)</a:t>
              </a:r>
              <a:endParaRPr lang="ko-KR" altLang="en-US" sz="1400"/>
            </a:p>
          </p:txBody>
        </p:sp>
      </p:grp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330419" y="5949280"/>
            <a:ext cx="8912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ko-KR" sz="1600" dirty="0" smtClean="0">
                <a:solidFill>
                  <a:srgbClr val="0000FF"/>
                </a:solidFill>
                <a:latin typeface="+mn-lt"/>
              </a:rPr>
              <a:t>Various energetic particles driven modes </a:t>
            </a:r>
            <a:r>
              <a:rPr lang="en-US" altLang="ko-KR" sz="1600" dirty="0" smtClean="0">
                <a:latin typeface="+mn-lt"/>
              </a:rPr>
              <a:t>being also observed in KSTAR</a:t>
            </a:r>
          </a:p>
          <a:p>
            <a:pPr marL="0" indent="0" eaLnBrk="1" hangingPunct="1">
              <a:defRPr/>
            </a:pPr>
            <a:r>
              <a:rPr lang="en-US" altLang="ko-KR" sz="1600" dirty="0">
                <a:latin typeface="+mn-lt"/>
              </a:rPr>
              <a:t> </a:t>
            </a:r>
            <a:r>
              <a:rPr lang="en-US" altLang="ko-KR" sz="1600" dirty="0" smtClean="0">
                <a:latin typeface="+mn-lt"/>
              </a:rPr>
              <a:t>  - Linear stability analysis and nonlinear simulation study to be performed soon </a:t>
            </a:r>
          </a:p>
        </p:txBody>
      </p:sp>
    </p:spTree>
    <p:extLst>
      <p:ext uri="{BB962C8B-B14F-4D97-AF65-F5344CB8AC3E}">
        <p14:creationId xmlns:p14="http://schemas.microsoft.com/office/powerpoint/2010/main" val="25795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51520" y="1916832"/>
            <a:ext cx="886537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lang="en-US" altLang="ko-KR" sz="3600" dirty="0" smtClean="0">
                <a:latin typeface="+mn-lt"/>
                <a:cs typeface="Arial" charset="0"/>
              </a:rPr>
              <a:t>Operation Scenario and </a:t>
            </a:r>
            <a:r>
              <a:rPr lang="en-US" altLang="ko-KR" sz="3600" dirty="0" err="1" smtClean="0">
                <a:latin typeface="+mn-lt"/>
                <a:cs typeface="Arial" charset="0"/>
              </a:rPr>
              <a:t>Divertor</a:t>
            </a:r>
            <a:r>
              <a:rPr lang="en-US" altLang="ko-KR" sz="3600" dirty="0" smtClean="0">
                <a:latin typeface="+mn-lt"/>
                <a:cs typeface="Arial" charset="0"/>
              </a:rPr>
              <a:t>/SOL </a:t>
            </a:r>
          </a:p>
          <a:p>
            <a:pPr eaLnBrk="1" hangingPunct="1">
              <a:defRPr/>
            </a:pPr>
            <a:endParaRPr lang="en-US" altLang="ko-KR" sz="3600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altLang="ko-KR" sz="2000" dirty="0" smtClean="0">
                <a:solidFill>
                  <a:srgbClr val="0000CC"/>
                </a:solidFill>
                <a:latin typeface="+mn-lt"/>
                <a:cs typeface="Arial" charset="0"/>
              </a:rPr>
              <a:t>  - Now, focusing on the near-term KSTAR operation scenarios, in relation to</a:t>
            </a:r>
          </a:p>
          <a:p>
            <a:pPr eaLnBrk="1" hangingPunct="1">
              <a:defRPr/>
            </a:pPr>
            <a:r>
              <a:rPr lang="en-US" altLang="ko-KR" sz="2000" dirty="0">
                <a:solidFill>
                  <a:srgbClr val="0000CC"/>
                </a:solidFill>
                <a:latin typeface="+mn-lt"/>
                <a:cs typeface="Arial" charset="0"/>
              </a:rPr>
              <a:t> </a:t>
            </a:r>
            <a:r>
              <a:rPr lang="en-US" altLang="ko-KR" sz="2000" dirty="0" smtClean="0">
                <a:solidFill>
                  <a:srgbClr val="0000CC"/>
                </a:solidFill>
                <a:latin typeface="+mn-lt"/>
                <a:cs typeface="Arial" charset="0"/>
              </a:rPr>
              <a:t>   the upgrade of KSTAR heating/CD &amp; </a:t>
            </a:r>
            <a:r>
              <a:rPr lang="en-US" altLang="ko-KR" sz="2000" dirty="0" err="1" smtClean="0">
                <a:solidFill>
                  <a:srgbClr val="0000CC"/>
                </a:solidFill>
                <a:latin typeface="+mn-lt"/>
                <a:cs typeface="Arial" charset="0"/>
              </a:rPr>
              <a:t>divertor</a:t>
            </a:r>
            <a:r>
              <a:rPr lang="en-US" altLang="ko-KR" sz="2000" dirty="0" smtClean="0">
                <a:solidFill>
                  <a:srgbClr val="0000CC"/>
                </a:solidFill>
                <a:latin typeface="+mn-lt"/>
                <a:cs typeface="Arial" charset="0"/>
              </a:rPr>
              <a:t>/fueling systems</a:t>
            </a:r>
          </a:p>
          <a:p>
            <a:pPr eaLnBrk="1" hangingPunct="1">
              <a:defRPr/>
            </a:pPr>
            <a:endParaRPr lang="en-US" altLang="ko-KR" sz="2000" dirty="0">
              <a:solidFill>
                <a:srgbClr val="0000CC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   * Hybrid scenario and heating/CD optimization for the 2</a:t>
            </a:r>
            <a:r>
              <a:rPr lang="en-US" altLang="ko-KR" baseline="30000" dirty="0" smtClean="0">
                <a:solidFill>
                  <a:srgbClr val="C00000"/>
                </a:solidFill>
                <a:latin typeface="+mn-lt"/>
                <a:cs typeface="Arial" charset="0"/>
              </a:rPr>
              <a:t>nd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phase</a:t>
            </a:r>
          </a:p>
          <a:p>
            <a:pPr eaLnBrk="1" hangingPunct="1"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ko-KR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* Detached </a:t>
            </a:r>
            <a:r>
              <a:rPr lang="en-US" altLang="ko-KR" dirty="0" err="1" smtClean="0">
                <a:solidFill>
                  <a:srgbClr val="C00000"/>
                </a:solidFill>
                <a:latin typeface="+mn-lt"/>
                <a:cs typeface="Arial" charset="0"/>
              </a:rPr>
              <a:t>divertor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operation</a:t>
            </a:r>
          </a:p>
          <a:p>
            <a:pPr eaLnBrk="1" hangingPunct="1">
              <a:defRPr/>
            </a:pPr>
            <a:endParaRPr lang="en-US" altLang="ko-KR" sz="2000" dirty="0">
              <a:solidFill>
                <a:srgbClr val="0000CC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altLang="ko-KR" sz="2000" dirty="0" smtClean="0">
                <a:solidFill>
                  <a:srgbClr val="0000CC"/>
                </a:solidFill>
                <a:latin typeface="+mn-lt"/>
                <a:cs typeface="Arial" charset="0"/>
              </a:rPr>
              <a:t>  - </a:t>
            </a:r>
            <a:r>
              <a:rPr lang="en-US" altLang="ko-KR" sz="2000" dirty="0">
                <a:solidFill>
                  <a:srgbClr val="0000CC"/>
                </a:solidFill>
                <a:latin typeface="+mn-lt"/>
                <a:cs typeface="Arial" charset="0"/>
              </a:rPr>
              <a:t>R</a:t>
            </a:r>
            <a:r>
              <a:rPr lang="en-US" altLang="ko-KR" sz="2000" dirty="0" smtClean="0">
                <a:solidFill>
                  <a:srgbClr val="0000CC"/>
                </a:solidFill>
                <a:latin typeface="+mn-lt"/>
                <a:cs typeface="Arial" charset="0"/>
              </a:rPr>
              <a:t>elatively small manpower, particularly in </a:t>
            </a:r>
            <a:r>
              <a:rPr lang="en-US" altLang="ko-KR" sz="2000" dirty="0" err="1" smtClean="0">
                <a:solidFill>
                  <a:srgbClr val="0000CC"/>
                </a:solidFill>
                <a:latin typeface="+mn-lt"/>
                <a:cs typeface="Arial" charset="0"/>
              </a:rPr>
              <a:t>divertor</a:t>
            </a:r>
            <a:r>
              <a:rPr lang="en-US" altLang="ko-KR" sz="2000" dirty="0" smtClean="0">
                <a:solidFill>
                  <a:srgbClr val="0000CC"/>
                </a:solidFill>
                <a:latin typeface="+mn-lt"/>
                <a:cs typeface="Arial" charset="0"/>
              </a:rPr>
              <a:t>/SOL area</a:t>
            </a:r>
          </a:p>
        </p:txBody>
      </p:sp>
    </p:spTree>
    <p:extLst>
      <p:ext uri="{BB962C8B-B14F-4D97-AF65-F5344CB8AC3E}">
        <p14:creationId xmlns:p14="http://schemas.microsoft.com/office/powerpoint/2010/main" val="37530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471-710A-445B-90A2-CAAA500C4618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201613" y="139700"/>
            <a:ext cx="93789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ea typeface="맑은 고딕" pitchFamily="50" charset="-127"/>
              </a:rPr>
              <a:t>Hybrid scenario &amp; Heating/CD system optimization 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01613" y="952965"/>
            <a:ext cx="75384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ko-KR" sz="1600" dirty="0" smtClean="0">
                <a:latin typeface="+mn-lt"/>
              </a:rPr>
              <a:t> Some design issues in relation to the upgrade of KSTAR heating/CD systems</a:t>
            </a:r>
          </a:p>
          <a:p>
            <a:pPr marL="0" indent="0" eaLnBrk="1" hangingPunct="1">
              <a:defRPr/>
            </a:pPr>
            <a:r>
              <a:rPr lang="en-US" altLang="ko-KR" sz="1600" dirty="0" smtClean="0">
                <a:latin typeface="+mn-lt"/>
              </a:rPr>
              <a:t>    - NBI2 : on-axis or off-axis, co or counter</a:t>
            </a:r>
          </a:p>
          <a:p>
            <a:pPr marL="0" indent="0" eaLnBrk="1" hangingPunct="1">
              <a:defRPr/>
            </a:pPr>
            <a:r>
              <a:rPr lang="en-US" altLang="ko-KR" sz="1600" dirty="0" smtClean="0">
                <a:latin typeface="+mn-lt"/>
              </a:rPr>
              <a:t>    - LHCD : optimum </a:t>
            </a:r>
            <a:r>
              <a:rPr lang="en-US" altLang="ko-KR" sz="1600" dirty="0" err="1" smtClean="0">
                <a:latin typeface="+mn-lt"/>
              </a:rPr>
              <a:t>n</a:t>
            </a:r>
            <a:r>
              <a:rPr lang="en-US" altLang="ko-KR" sz="1600" baseline="-25000" dirty="0" err="1" smtClean="0">
                <a:latin typeface="+mn-lt"/>
              </a:rPr>
              <a:t>ll</a:t>
            </a:r>
            <a:r>
              <a:rPr lang="en-US" altLang="ko-KR" sz="1600" dirty="0" smtClean="0">
                <a:latin typeface="+mn-lt"/>
              </a:rPr>
              <a:t> value for the CD efficiency maximization</a:t>
            </a:r>
          </a:p>
          <a:p>
            <a:pPr marL="0" indent="0" eaLnBrk="1" hangingPunct="1">
              <a:defRPr/>
            </a:pPr>
            <a:r>
              <a:rPr lang="en-US" altLang="ko-KR" sz="1600" dirty="0" smtClean="0">
                <a:latin typeface="+mn-lt"/>
              </a:rPr>
              <a:t> </a:t>
            </a:r>
            <a:endParaRPr lang="ko-KR" altLang="en-US" sz="1600" dirty="0" smtClean="0">
              <a:latin typeface="+mn-lt"/>
            </a:endParaRPr>
          </a:p>
        </p:txBody>
      </p:sp>
      <p:grpSp>
        <p:nvGrpSpPr>
          <p:cNvPr id="5" name="그룹 1"/>
          <p:cNvGrpSpPr>
            <a:grpSpLocks/>
          </p:cNvGrpSpPr>
          <p:nvPr/>
        </p:nvGrpSpPr>
        <p:grpSpPr bwMode="auto">
          <a:xfrm>
            <a:off x="243904" y="2007668"/>
            <a:ext cx="4487862" cy="4532313"/>
            <a:chOff x="403225" y="1468438"/>
            <a:chExt cx="4487863" cy="4932362"/>
          </a:xfrm>
        </p:grpSpPr>
        <p:graphicFrame>
          <p:nvGraphicFramePr>
            <p:cNvPr id="6" name="Chart 6"/>
            <p:cNvGraphicFramePr>
              <a:graphicFrameLocks/>
            </p:cNvGraphicFramePr>
            <p:nvPr/>
          </p:nvGraphicFramePr>
          <p:xfrm>
            <a:off x="609600" y="2145791"/>
            <a:ext cx="4040378" cy="20452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9"/>
            <p:cNvGraphicFramePr>
              <a:graphicFrameLocks/>
            </p:cNvGraphicFramePr>
            <p:nvPr/>
          </p:nvGraphicFramePr>
          <p:xfrm>
            <a:off x="486616" y="4419600"/>
            <a:ext cx="4248055" cy="1981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403225" y="1468438"/>
              <a:ext cx="4487863" cy="369332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800" b="1">
                  <a:solidFill>
                    <a:schemeClr val="bg1"/>
                  </a:solidFill>
                  <a:latin typeface="Arial Narrow" pitchFamily="34" charset="0"/>
                </a:rPr>
                <a:t>Hybrid scenario modeling by using CRONOS</a:t>
              </a:r>
            </a:p>
          </p:txBody>
        </p:sp>
        <p:sp>
          <p:nvSpPr>
            <p:cNvPr id="9" name="TextBox 2"/>
            <p:cNvSpPr txBox="1">
              <a:spLocks noChangeArrowheads="1"/>
            </p:cNvSpPr>
            <p:nvPr/>
          </p:nvSpPr>
          <p:spPr bwMode="auto">
            <a:xfrm>
              <a:off x="850900" y="1868488"/>
              <a:ext cx="37480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200"/>
                <a:t>(for  P</a:t>
              </a:r>
              <a:r>
                <a:rPr lang="en-US" altLang="ko-KR" sz="1200" baseline="-25000"/>
                <a:t>NBI</a:t>
              </a:r>
              <a:r>
                <a:rPr lang="en-US" altLang="ko-KR" sz="1200"/>
                <a:t> = 4MW(co, on)+2MW(co, off-axis), P</a:t>
              </a:r>
              <a:r>
                <a:rPr lang="en-US" altLang="ko-KR" sz="1200" baseline="-25000"/>
                <a:t>ECH </a:t>
              </a:r>
              <a:r>
                <a:rPr lang="en-US" altLang="ko-KR" sz="1200"/>
                <a:t>= 2MW)</a:t>
              </a:r>
              <a:endParaRPr lang="ko-KR" altLang="en-US" sz="1200"/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29" y="1918768"/>
            <a:ext cx="3884612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644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91831" y="120196"/>
            <a:ext cx="970438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altLang="ko-KR" sz="2800" b="1" dirty="0">
                <a:solidFill>
                  <a:schemeClr val="bg1"/>
                </a:solidFill>
                <a:latin typeface="+mj-lt"/>
                <a:ea typeface="맑은 고딕" pitchFamily="50" charset="-127"/>
              </a:rPr>
              <a:t>Detached </a:t>
            </a:r>
            <a:r>
              <a:rPr lang="en-US" altLang="ko-KR" sz="2800" b="1" dirty="0" err="1">
                <a:solidFill>
                  <a:schemeClr val="bg1"/>
                </a:solidFill>
                <a:latin typeface="+mj-lt"/>
                <a:ea typeface="맑은 고딕" pitchFamily="50" charset="-127"/>
              </a:rPr>
              <a:t>divertor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ea typeface="맑은 고딕" pitchFamily="50" charset="-127"/>
              </a:rPr>
              <a:t> o</a:t>
            </a:r>
            <a:r>
              <a:rPr lang="en-US" altLang="ko-KR" sz="2800" b="1" dirty="0" smtClean="0">
                <a:solidFill>
                  <a:schemeClr val="bg1"/>
                </a:solidFill>
                <a:latin typeface="+mj-lt"/>
                <a:ea typeface="맑은 고딕" pitchFamily="50" charset="-127"/>
              </a:rPr>
              <a:t>peration &amp; 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ea typeface="맑은 고딕" pitchFamily="50" charset="-127"/>
              </a:rPr>
              <a:t>Gas-puffing system </a:t>
            </a:r>
            <a:endParaRPr lang="en-US" altLang="ko-KR" sz="2800" b="1" dirty="0" smtClean="0">
              <a:solidFill>
                <a:schemeClr val="bg1"/>
              </a:solidFill>
              <a:latin typeface="+mj-lt"/>
              <a:ea typeface="맑은 고딕" pitchFamily="50" charset="-127"/>
            </a:endParaRPr>
          </a:p>
          <a:p>
            <a:pPr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latin typeface="+mj-lt"/>
                <a:ea typeface="맑은 고딕" pitchFamily="50" charset="-127"/>
              </a:rPr>
              <a:t>optimization </a:t>
            </a:r>
            <a:endParaRPr lang="en-US" altLang="ko-KR" sz="2800" b="1" dirty="0">
              <a:solidFill>
                <a:schemeClr val="bg1"/>
              </a:solidFill>
              <a:latin typeface="+mj-lt"/>
              <a:ea typeface="맑은 고딕" pitchFamily="50" charset="-127"/>
            </a:endParaRPr>
          </a:p>
        </p:txBody>
      </p:sp>
      <p:grpSp>
        <p:nvGrpSpPr>
          <p:cNvPr id="11" name="그룹 39"/>
          <p:cNvGrpSpPr>
            <a:grpSpLocks/>
          </p:cNvGrpSpPr>
          <p:nvPr/>
        </p:nvGrpSpPr>
        <p:grpSpPr bwMode="auto">
          <a:xfrm>
            <a:off x="733181" y="2754491"/>
            <a:ext cx="1516063" cy="1457325"/>
            <a:chOff x="950435" y="1104656"/>
            <a:chExt cx="1516364" cy="1388240"/>
          </a:xfrm>
        </p:grpSpPr>
        <p:pic>
          <p:nvPicPr>
            <p:cNvPr id="12" name="Picture 2" descr="C:\Users\SBShim\Desktop\figure\pfr_6.4e21-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02" t="59933" r="45483" b="17062"/>
            <a:stretch>
              <a:fillRect/>
            </a:stretch>
          </p:blipFill>
          <p:spPr bwMode="auto">
            <a:xfrm>
              <a:off x="950435" y="1104656"/>
              <a:ext cx="1516364" cy="138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그룹 41"/>
            <p:cNvGrpSpPr>
              <a:grpSpLocks/>
            </p:cNvGrpSpPr>
            <p:nvPr/>
          </p:nvGrpSpPr>
          <p:grpSpPr bwMode="auto">
            <a:xfrm rot="10800000">
              <a:off x="1407357" y="2132856"/>
              <a:ext cx="386935" cy="238046"/>
              <a:chOff x="6442321" y="1187226"/>
              <a:chExt cx="470150" cy="297558"/>
            </a:xfrm>
          </p:grpSpPr>
          <p:cxnSp>
            <p:nvCxnSpPr>
              <p:cNvPr id="14" name="직선 연결선 13"/>
              <p:cNvCxnSpPr/>
              <p:nvPr/>
            </p:nvCxnSpPr>
            <p:spPr>
              <a:xfrm rot="10800000" flipV="1">
                <a:off x="6443203" y="1187849"/>
                <a:ext cx="0" cy="296778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>
              <a:xfrm rot="10800000">
                <a:off x="6466355" y="1461943"/>
                <a:ext cx="468819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그룹 44"/>
          <p:cNvGrpSpPr>
            <a:grpSpLocks/>
          </p:cNvGrpSpPr>
          <p:nvPr/>
        </p:nvGrpSpPr>
        <p:grpSpPr bwMode="auto">
          <a:xfrm>
            <a:off x="2584206" y="2748141"/>
            <a:ext cx="1516063" cy="1463675"/>
            <a:chOff x="2809527" y="1098440"/>
            <a:chExt cx="1516364" cy="1394456"/>
          </a:xfrm>
        </p:grpSpPr>
        <p:pic>
          <p:nvPicPr>
            <p:cNvPr id="17" name="Picture 4" descr="C:\Users\SBShim\Desktop\ori_6.4e21-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60" t="59721" r="45425" b="17172"/>
            <a:stretch>
              <a:fillRect/>
            </a:stretch>
          </p:blipFill>
          <p:spPr bwMode="auto">
            <a:xfrm>
              <a:off x="2809527" y="1098440"/>
              <a:ext cx="1516364" cy="1394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그룹 46"/>
            <p:cNvGrpSpPr>
              <a:grpSpLocks/>
            </p:cNvGrpSpPr>
            <p:nvPr/>
          </p:nvGrpSpPr>
          <p:grpSpPr bwMode="auto">
            <a:xfrm rot="10800000">
              <a:off x="3267939" y="2141482"/>
              <a:ext cx="386935" cy="238046"/>
              <a:chOff x="6442321" y="1187226"/>
              <a:chExt cx="470150" cy="297558"/>
            </a:xfrm>
          </p:grpSpPr>
          <p:cxnSp>
            <p:nvCxnSpPr>
              <p:cNvPr id="19" name="직선 연결선 18"/>
              <p:cNvCxnSpPr/>
              <p:nvPr/>
            </p:nvCxnSpPr>
            <p:spPr>
              <a:xfrm rot="10800000" flipV="1">
                <a:off x="6443085" y="1187306"/>
                <a:ext cx="0" cy="296814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>
              <a:xfrm rot="10800000">
                <a:off x="6466237" y="1461433"/>
                <a:ext cx="468818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내용 개체 틀 2"/>
          <p:cNvSpPr txBox="1">
            <a:spLocks/>
          </p:cNvSpPr>
          <p:nvPr/>
        </p:nvSpPr>
        <p:spPr bwMode="auto">
          <a:xfrm>
            <a:off x="4788611" y="4389615"/>
            <a:ext cx="4326181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atinLnBrk="0"/>
            <a:r>
              <a:rPr kumimoji="0" lang="en-US" altLang="ko-KR" sz="1600" dirty="0">
                <a:latin typeface="+mn-lt"/>
                <a:ea typeface="맑은 고딕" pitchFamily="50" charset="-127"/>
              </a:rPr>
              <a:t>Gas puffing on the PFR region is attractive to control neutral particles outside passive plates.</a:t>
            </a:r>
          </a:p>
          <a:p>
            <a:pPr latinLnBrk="0"/>
            <a:r>
              <a:rPr kumimoji="0" lang="en-US" altLang="ko-KR" sz="1600" dirty="0">
                <a:latin typeface="+mn-lt"/>
                <a:ea typeface="맑은 고딕" pitchFamily="50" charset="-127"/>
              </a:rPr>
              <a:t>When gas puffed on the PFR region, Heat flux decreased more effectively compared with OMP gas puffing cases.</a:t>
            </a:r>
          </a:p>
          <a:p>
            <a:pPr latinLnBrk="0"/>
            <a:r>
              <a:rPr kumimoji="0" lang="en-US" altLang="ko-KR" sz="1600" dirty="0">
                <a:latin typeface="+mn-lt"/>
                <a:ea typeface="맑은 고딕" pitchFamily="50" charset="-127"/>
              </a:rPr>
              <a:t>Gas puffing on the PFR region makes detachment when gas puffed more than 7x10</a:t>
            </a:r>
            <a:r>
              <a:rPr kumimoji="0" lang="en-US" altLang="ko-KR" sz="1600" baseline="30000" dirty="0">
                <a:latin typeface="+mn-lt"/>
                <a:ea typeface="맑은 고딕" pitchFamily="50" charset="-127"/>
              </a:rPr>
              <a:t>21</a:t>
            </a:r>
            <a:r>
              <a:rPr kumimoji="0" lang="en-US" altLang="ko-KR" sz="1600" dirty="0">
                <a:latin typeface="+mn-lt"/>
                <a:ea typeface="맑은 고딕" pitchFamily="50" charset="-127"/>
              </a:rPr>
              <a:t>D</a:t>
            </a:r>
            <a:r>
              <a:rPr kumimoji="0" lang="en-US" altLang="ko-KR" sz="1600" baseline="-25000" dirty="0">
                <a:latin typeface="+mn-lt"/>
                <a:ea typeface="맑은 고딕" pitchFamily="50" charset="-127"/>
              </a:rPr>
              <a:t>2</a:t>
            </a:r>
            <a:r>
              <a:rPr kumimoji="0" lang="en-US" altLang="ko-KR" sz="1600" dirty="0">
                <a:latin typeface="+mn-lt"/>
                <a:ea typeface="맑은 고딕" pitchFamily="50" charset="-127"/>
              </a:rPr>
              <a:t>/s.</a:t>
            </a:r>
          </a:p>
          <a:p>
            <a:pPr latinLnBrk="0"/>
            <a:endParaRPr kumimoji="0" lang="ko-KR" altLang="en-US" sz="1600" dirty="0">
              <a:latin typeface="+mn-lt"/>
              <a:ea typeface="맑은 고딕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5414203" y="827662"/>
            <a:ext cx="3282395" cy="3405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맑은 고딕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3200" kern="1200">
                <a:solidFill>
                  <a:schemeClr val="tx1"/>
                </a:solidFill>
                <a:latin typeface="Times New Roman" pitchFamily="18" charset="0"/>
                <a:ea typeface="맑은 고딕" pitchFamily="50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ko-KR" sz="1400" b="1" dirty="0" smtClean="0">
                <a:latin typeface="+mn-lt"/>
              </a:rPr>
              <a:t>Average Flux on the Outer </a:t>
            </a:r>
            <a:r>
              <a:rPr kumimoji="0" lang="en-US" altLang="ko-KR" sz="1400" b="1" dirty="0" err="1" smtClean="0">
                <a:latin typeface="+mn-lt"/>
              </a:rPr>
              <a:t>Divertors</a:t>
            </a:r>
            <a:endParaRPr kumimoji="0" lang="ko-KR" altLang="en-US" sz="1400" b="1" dirty="0">
              <a:latin typeface="+mn-lt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75956" y="4826178"/>
            <a:ext cx="449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/>
              <a:t>n</a:t>
            </a:r>
            <a:r>
              <a:rPr lang="en-US" altLang="ko-KR" sz="2400" baseline="-25000"/>
              <a:t>e</a:t>
            </a:r>
            <a:endParaRPr lang="ko-KR" altLang="en-US" sz="2400"/>
          </a:p>
        </p:txBody>
      </p:sp>
      <p:sp>
        <p:nvSpPr>
          <p:cNvPr id="24" name="TextBox 50"/>
          <p:cNvSpPr txBox="1">
            <a:spLocks noChangeArrowheads="1"/>
          </p:cNvSpPr>
          <p:nvPr/>
        </p:nvSpPr>
        <p:spPr bwMode="auto">
          <a:xfrm>
            <a:off x="91831" y="3113266"/>
            <a:ext cx="411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/>
              <a:t>T</a:t>
            </a:r>
            <a:r>
              <a:rPr lang="en-US" altLang="ko-KR" sz="2400" baseline="-25000"/>
              <a:t>e</a:t>
            </a:r>
            <a:endParaRPr lang="ko-KR" altLang="en-US" sz="240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2420694" y="5918378"/>
            <a:ext cx="1847850" cy="454025"/>
          </a:xfrm>
          <a:prstGeom prst="roundRect">
            <a:avLst/>
          </a:prstGeom>
          <a:gradFill>
            <a:gsLst>
              <a:gs pos="0">
                <a:srgbClr val="2025F2"/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OMP 6.4×10</a:t>
            </a:r>
            <a:r>
              <a:rPr lang="en-US" altLang="ko-KR" sz="2000" b="1" baseline="300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ko-KR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25219" y="5918378"/>
            <a:ext cx="1800225" cy="454025"/>
          </a:xfrm>
          <a:prstGeom prst="roundRect">
            <a:avLst/>
          </a:prstGeom>
          <a:gradFill>
            <a:gsLst>
              <a:gs pos="0">
                <a:srgbClr val="2025F2"/>
              </a:gs>
              <a:gs pos="9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PFR 6.4×10</a:t>
            </a:r>
            <a:r>
              <a:rPr lang="en-US" altLang="ko-KR" sz="2000" b="1" baseline="30000" dirty="0">
                <a:latin typeface="Times New Roman" pitchFamily="18" charset="0"/>
                <a:cs typeface="Times New Roman" pitchFamily="18" charset="0"/>
              </a:rPr>
              <a:t>21</a:t>
            </a:r>
            <a:endParaRPr lang="ko-KR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그룹 56"/>
          <p:cNvGrpSpPr>
            <a:grpSpLocks/>
          </p:cNvGrpSpPr>
          <p:nvPr/>
        </p:nvGrpSpPr>
        <p:grpSpPr bwMode="auto">
          <a:xfrm>
            <a:off x="744294" y="1117778"/>
            <a:ext cx="1509712" cy="1511300"/>
            <a:chOff x="848545" y="4438201"/>
            <a:chExt cx="1510535" cy="1439297"/>
          </a:xfrm>
        </p:grpSpPr>
        <p:pic>
          <p:nvPicPr>
            <p:cNvPr id="28" name="Picture 5" descr="C:\Users\SBShim\Desktop\figure\pfr_6.4e21-4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6" t="59431" r="45892" b="16719"/>
            <a:stretch>
              <a:fillRect/>
            </a:stretch>
          </p:blipFill>
          <p:spPr bwMode="auto">
            <a:xfrm>
              <a:off x="848545" y="4438201"/>
              <a:ext cx="1510535" cy="143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그룹 58"/>
            <p:cNvGrpSpPr>
              <a:grpSpLocks/>
            </p:cNvGrpSpPr>
            <p:nvPr/>
          </p:nvGrpSpPr>
          <p:grpSpPr bwMode="auto">
            <a:xfrm rot="10800000">
              <a:off x="1321682" y="5488354"/>
              <a:ext cx="386935" cy="238046"/>
              <a:chOff x="6442321" y="1187226"/>
              <a:chExt cx="470150" cy="297558"/>
            </a:xfrm>
          </p:grpSpPr>
          <p:cxnSp>
            <p:nvCxnSpPr>
              <p:cNvPr id="30" name="직선 연결선 29"/>
              <p:cNvCxnSpPr/>
              <p:nvPr/>
            </p:nvCxnSpPr>
            <p:spPr>
              <a:xfrm rot="10800000" flipV="1">
                <a:off x="6443252" y="1187337"/>
                <a:ext cx="0" cy="296703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/>
              <p:cNvCxnSpPr/>
              <p:nvPr/>
            </p:nvCxnSpPr>
            <p:spPr>
              <a:xfrm rot="10800000">
                <a:off x="6466412" y="1461362"/>
                <a:ext cx="468980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그룹 61"/>
          <p:cNvGrpSpPr>
            <a:grpSpLocks/>
          </p:cNvGrpSpPr>
          <p:nvPr/>
        </p:nvGrpSpPr>
        <p:grpSpPr bwMode="auto">
          <a:xfrm>
            <a:off x="666506" y="4356278"/>
            <a:ext cx="1579563" cy="1471613"/>
            <a:chOff x="883594" y="2540495"/>
            <a:chExt cx="1579974" cy="1402061"/>
          </a:xfrm>
        </p:grpSpPr>
        <p:pic>
          <p:nvPicPr>
            <p:cNvPr id="33" name="Picture 18" descr="C:\Users\SBShim\Desktop\figure1\pfr_6.4e21-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37" t="59880" r="45084" b="16888"/>
            <a:stretch>
              <a:fillRect/>
            </a:stretch>
          </p:blipFill>
          <p:spPr bwMode="auto">
            <a:xfrm>
              <a:off x="883594" y="2540495"/>
              <a:ext cx="1579974" cy="1402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그룹 63"/>
            <p:cNvGrpSpPr>
              <a:grpSpLocks/>
            </p:cNvGrpSpPr>
            <p:nvPr/>
          </p:nvGrpSpPr>
          <p:grpSpPr bwMode="auto">
            <a:xfrm rot="10800000">
              <a:off x="1389087" y="3573016"/>
              <a:ext cx="386935" cy="238046"/>
              <a:chOff x="6442321" y="1187226"/>
              <a:chExt cx="470150" cy="297558"/>
            </a:xfrm>
          </p:grpSpPr>
          <p:cxnSp>
            <p:nvCxnSpPr>
              <p:cNvPr id="35" name="직선 연결선 34"/>
              <p:cNvCxnSpPr/>
              <p:nvPr/>
            </p:nvCxnSpPr>
            <p:spPr>
              <a:xfrm rot="10800000" flipV="1">
                <a:off x="6442347" y="1187340"/>
                <a:ext cx="0" cy="296822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/>
              <p:cNvCxnSpPr/>
              <p:nvPr/>
            </p:nvCxnSpPr>
            <p:spPr>
              <a:xfrm rot="10800000">
                <a:off x="6442347" y="1461475"/>
                <a:ext cx="470777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그룹 66"/>
          <p:cNvGrpSpPr>
            <a:grpSpLocks/>
          </p:cNvGrpSpPr>
          <p:nvPr/>
        </p:nvGrpSpPr>
        <p:grpSpPr bwMode="auto">
          <a:xfrm>
            <a:off x="2544519" y="4356278"/>
            <a:ext cx="1579562" cy="1471613"/>
            <a:chOff x="2762027" y="2540495"/>
            <a:chExt cx="1579974" cy="1402121"/>
          </a:xfrm>
        </p:grpSpPr>
        <p:pic>
          <p:nvPicPr>
            <p:cNvPr id="38" name="Picture 7" descr="C:\Users\SBShim\Desktop\ori_6.4e21_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2" t="59975" r="44879" b="16792"/>
            <a:stretch>
              <a:fillRect/>
            </a:stretch>
          </p:blipFill>
          <p:spPr bwMode="auto">
            <a:xfrm>
              <a:off x="2762027" y="2540495"/>
              <a:ext cx="1579974" cy="1402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" name="그룹 68"/>
            <p:cNvGrpSpPr>
              <a:grpSpLocks/>
            </p:cNvGrpSpPr>
            <p:nvPr/>
          </p:nvGrpSpPr>
          <p:grpSpPr bwMode="auto">
            <a:xfrm rot="10800000">
              <a:off x="3259313" y="3564390"/>
              <a:ext cx="386935" cy="238046"/>
              <a:chOff x="6442321" y="1187226"/>
              <a:chExt cx="470150" cy="297558"/>
            </a:xfrm>
          </p:grpSpPr>
          <p:cxnSp>
            <p:nvCxnSpPr>
              <p:cNvPr id="40" name="직선 연결선 39"/>
              <p:cNvCxnSpPr/>
              <p:nvPr/>
            </p:nvCxnSpPr>
            <p:spPr>
              <a:xfrm rot="10800000" flipV="1">
                <a:off x="6465174" y="1187833"/>
                <a:ext cx="0" cy="296835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직선 연결선 40"/>
              <p:cNvCxnSpPr/>
              <p:nvPr/>
            </p:nvCxnSpPr>
            <p:spPr>
              <a:xfrm rot="10800000">
                <a:off x="6465174" y="1461980"/>
                <a:ext cx="470777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그룹 71"/>
          <p:cNvGrpSpPr>
            <a:grpSpLocks/>
          </p:cNvGrpSpPr>
          <p:nvPr/>
        </p:nvGrpSpPr>
        <p:grpSpPr bwMode="auto">
          <a:xfrm>
            <a:off x="2606431" y="1114603"/>
            <a:ext cx="1509713" cy="1511300"/>
            <a:chOff x="2792761" y="4435355"/>
            <a:chExt cx="1510535" cy="1439297"/>
          </a:xfrm>
        </p:grpSpPr>
        <p:pic>
          <p:nvPicPr>
            <p:cNvPr id="43" name="Picture 2" descr="C:\Users\SBShim\Desktop\figure\ori_6.4e21-4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6" t="59431" r="45892" b="16719"/>
            <a:stretch>
              <a:fillRect/>
            </a:stretch>
          </p:blipFill>
          <p:spPr bwMode="auto">
            <a:xfrm>
              <a:off x="2792761" y="4435355"/>
              <a:ext cx="1510535" cy="1439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" name="그룹 73"/>
            <p:cNvGrpSpPr>
              <a:grpSpLocks/>
            </p:cNvGrpSpPr>
            <p:nvPr/>
          </p:nvGrpSpPr>
          <p:grpSpPr bwMode="auto">
            <a:xfrm rot="10800000">
              <a:off x="3262313" y="5495210"/>
              <a:ext cx="386935" cy="238046"/>
              <a:chOff x="6442321" y="1187226"/>
              <a:chExt cx="470150" cy="297558"/>
            </a:xfrm>
          </p:grpSpPr>
          <p:cxnSp>
            <p:nvCxnSpPr>
              <p:cNvPr id="45" name="직선 연결선 44"/>
              <p:cNvCxnSpPr/>
              <p:nvPr/>
            </p:nvCxnSpPr>
            <p:spPr>
              <a:xfrm rot="10800000" flipV="1">
                <a:off x="6419595" y="1188126"/>
                <a:ext cx="0" cy="296703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연결선 45"/>
              <p:cNvCxnSpPr/>
              <p:nvPr/>
            </p:nvCxnSpPr>
            <p:spPr>
              <a:xfrm rot="10800000">
                <a:off x="6442755" y="1462151"/>
                <a:ext cx="468982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TextBox 50"/>
          <p:cNvSpPr txBox="1">
            <a:spLocks noChangeArrowheads="1"/>
          </p:cNvSpPr>
          <p:nvPr/>
        </p:nvSpPr>
        <p:spPr bwMode="auto">
          <a:xfrm>
            <a:off x="91831" y="1474966"/>
            <a:ext cx="55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2400"/>
              <a:t>n</a:t>
            </a:r>
            <a:r>
              <a:rPr lang="en-US" altLang="ko-KR" sz="2400" baseline="-25000"/>
              <a:t>D</a:t>
            </a:r>
            <a:r>
              <a:rPr lang="en-US" altLang="ko-KR" sz="1400" baseline="-50000"/>
              <a:t>2</a:t>
            </a:r>
            <a:endParaRPr lang="ko-KR" altLang="en-US" sz="2400" baseline="-50000"/>
          </a:p>
        </p:txBody>
      </p:sp>
      <p:cxnSp>
        <p:nvCxnSpPr>
          <p:cNvPr id="48" name="직선 화살표 연결선 47"/>
          <p:cNvCxnSpPr/>
          <p:nvPr/>
        </p:nvCxnSpPr>
        <p:spPr>
          <a:xfrm flipH="1">
            <a:off x="3765306" y="1135241"/>
            <a:ext cx="3937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/>
          <p:nvPr/>
        </p:nvCxnSpPr>
        <p:spPr>
          <a:xfrm flipV="1">
            <a:off x="812556" y="2195691"/>
            <a:ext cx="215900" cy="287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7269" y="2411591"/>
            <a:ext cx="971550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ea typeface="굴림" pitchFamily="50" charset="-127"/>
              </a:rPr>
              <a:t>Gas Puffing</a:t>
            </a:r>
            <a:endParaRPr lang="ko-KR" altLang="en-US" sz="1050" b="1" dirty="0">
              <a:ea typeface="굴림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01819" y="1070153"/>
            <a:ext cx="9715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050" b="1" dirty="0">
                <a:ea typeface="굴림" pitchFamily="50" charset="-127"/>
              </a:rPr>
              <a:t>Gas Puffing</a:t>
            </a:r>
            <a:endParaRPr lang="ko-KR" altLang="en-US" sz="1050" b="1" dirty="0">
              <a:ea typeface="굴림" pitchFamily="50" charset="-127"/>
            </a:endParaRPr>
          </a:p>
        </p:txBody>
      </p:sp>
      <p:graphicFrame>
        <p:nvGraphicFramePr>
          <p:cNvPr id="52" name="개체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162221"/>
              </p:ext>
            </p:extLst>
          </p:nvPr>
        </p:nvGraphicFramePr>
        <p:xfrm>
          <a:off x="4963869" y="1259066"/>
          <a:ext cx="4129087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Graph" r:id="rId9" imgW="4129430" imgH="2877312" progId="Origin50.Graph">
                  <p:embed/>
                </p:oleObj>
              </mc:Choice>
              <mc:Fallback>
                <p:oleObj name="Graph" r:id="rId9" imgW="4129430" imgH="2877312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3869" y="1259066"/>
                        <a:ext cx="4129087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모서리가 둥근 직사각형 52"/>
          <p:cNvSpPr/>
          <p:nvPr/>
        </p:nvSpPr>
        <p:spPr>
          <a:xfrm>
            <a:off x="7365756" y="1378128"/>
            <a:ext cx="647700" cy="230346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1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471-710A-445B-90A2-CAAA500C4618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pic>
        <p:nvPicPr>
          <p:cNvPr id="4" name="_x173284296" descr="EMB000018e449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5055"/>
            <a:ext cx="901427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289" y="1066800"/>
            <a:ext cx="8895208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ko-KR" sz="1600" dirty="0"/>
              <a:t>A preliminary simulation study of erosion, deposition rates  of C in KSTAR </a:t>
            </a:r>
            <a:r>
              <a:rPr lang="en-US" altLang="ko-KR" sz="1600" dirty="0" err="1"/>
              <a:t>divertor</a:t>
            </a:r>
            <a:r>
              <a:rPr lang="en-US" altLang="ko-KR" sz="1600" dirty="0"/>
              <a:t> plate being </a:t>
            </a:r>
          </a:p>
          <a:p>
            <a:pPr>
              <a:defRPr/>
            </a:pPr>
            <a:r>
              <a:rPr lang="en-US" altLang="ko-KR" sz="1600" dirty="0"/>
              <a:t>     performed through the coupling of B2 and ERO codes</a:t>
            </a:r>
          </a:p>
          <a:p>
            <a:pPr>
              <a:defRPr/>
            </a:pPr>
            <a:endParaRPr lang="en-US" altLang="ko-KR" sz="1600" dirty="0"/>
          </a:p>
          <a:p>
            <a:pPr>
              <a:defRPr/>
            </a:pPr>
            <a:r>
              <a:rPr lang="en-US" altLang="ko-KR" sz="1600" dirty="0"/>
              <a:t>   - Initial results </a:t>
            </a:r>
            <a:r>
              <a:rPr lang="en-US" altLang="ko-KR" sz="1600" dirty="0" smtClean="0"/>
              <a:t>show how </a:t>
            </a:r>
            <a:r>
              <a:rPr lang="en-US" altLang="ko-KR" sz="1600" dirty="0"/>
              <a:t>erosion &amp; deposition rates </a:t>
            </a:r>
            <a:r>
              <a:rPr lang="en-US" altLang="ko-KR" sz="1600" dirty="0" smtClean="0"/>
              <a:t>increase </a:t>
            </a:r>
            <a:r>
              <a:rPr lang="en-US" altLang="ko-KR" sz="1600" dirty="0"/>
              <a:t>with heating power</a:t>
            </a:r>
          </a:p>
          <a:p>
            <a:pPr>
              <a:defRPr/>
            </a:pPr>
            <a:r>
              <a:rPr lang="en-US" altLang="ko-KR" sz="1600" dirty="0"/>
              <a:t>     in the relatively low </a:t>
            </a:r>
            <a:r>
              <a:rPr lang="en-US" altLang="ko-KR" sz="1600" dirty="0" err="1"/>
              <a:t>divertor</a:t>
            </a:r>
            <a:r>
              <a:rPr lang="en-US" altLang="ko-KR" sz="1600" dirty="0"/>
              <a:t>-region plasma temperature case (</a:t>
            </a:r>
            <a:r>
              <a:rPr lang="en-US" altLang="ko-KR" sz="1600" dirty="0" err="1"/>
              <a:t>Te</a:t>
            </a:r>
            <a:r>
              <a:rPr lang="en-US" altLang="ko-KR" sz="1600" dirty="0"/>
              <a:t> </a:t>
            </a:r>
            <a:r>
              <a:rPr lang="en-US" altLang="ko-KR" sz="1600" dirty="0">
                <a:latin typeface="휴먼명조"/>
                <a:ea typeface="휴먼명조"/>
              </a:rPr>
              <a:t>∼</a:t>
            </a:r>
            <a:r>
              <a:rPr lang="en-US" altLang="ko-KR" sz="1600" dirty="0"/>
              <a:t>Ti </a:t>
            </a:r>
            <a:r>
              <a:rPr lang="en-US" altLang="ko-KR" sz="1600" dirty="0">
                <a:latin typeface="휴먼명조"/>
                <a:ea typeface="휴먼명조"/>
              </a:rPr>
              <a:t>∼</a:t>
            </a:r>
            <a:r>
              <a:rPr lang="en-US" altLang="ko-KR" sz="1600" dirty="0"/>
              <a:t> 1-10eV)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201613" y="139700"/>
            <a:ext cx="9704387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+mj-lt"/>
                <a:ea typeface="맑은 고딕" pitchFamily="50" charset="-127"/>
              </a:rPr>
              <a:t>Plasma-wall </a:t>
            </a:r>
            <a:r>
              <a:rPr lang="en-US" altLang="ko-KR" sz="3200" b="1" dirty="0" smtClean="0">
                <a:solidFill>
                  <a:schemeClr val="bg1"/>
                </a:solidFill>
                <a:latin typeface="+mj-lt"/>
                <a:ea typeface="맑은 고딕" pitchFamily="50" charset="-127"/>
              </a:rPr>
              <a:t>Interaction    </a:t>
            </a:r>
            <a:endParaRPr lang="en-US" altLang="ko-KR" sz="3200" b="1" dirty="0">
              <a:solidFill>
                <a:schemeClr val="bg1"/>
              </a:solidFill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021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471-710A-445B-90A2-CAAA500C4618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1565" y="1371599"/>
            <a:ext cx="8854931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lang="en-US" altLang="ko-KR" sz="3600" dirty="0" smtClean="0">
                <a:latin typeface="+mn-lt"/>
                <a:cs typeface="Arial" charset="0"/>
              </a:rPr>
              <a:t>Turbulence and Transport</a:t>
            </a:r>
          </a:p>
          <a:p>
            <a:pPr eaLnBrk="1" hangingPunct="1">
              <a:defRPr/>
            </a:pPr>
            <a:endParaRPr lang="en-US" altLang="ko-KR" sz="3600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altLang="ko-KR" sz="2000" dirty="0" smtClean="0">
                <a:solidFill>
                  <a:srgbClr val="0000FF"/>
                </a:solidFill>
                <a:latin typeface="+mn-lt"/>
                <a:cs typeface="Arial" charset="0"/>
              </a:rPr>
              <a:t> -   </a:t>
            </a:r>
            <a:r>
              <a:rPr lang="en-US" altLang="ko-KR" sz="2000" dirty="0">
                <a:solidFill>
                  <a:srgbClr val="0000FF"/>
                </a:solidFill>
                <a:latin typeface="+mn-lt"/>
                <a:cs typeface="Arial" charset="0"/>
              </a:rPr>
              <a:t>E</a:t>
            </a:r>
            <a:r>
              <a:rPr lang="en-US" altLang="ko-KR" sz="2000" dirty="0" smtClean="0">
                <a:solidFill>
                  <a:srgbClr val="0000FF"/>
                </a:solidFill>
                <a:latin typeface="+mn-lt"/>
                <a:cs typeface="Arial" charset="0"/>
              </a:rPr>
              <a:t>xtensive studies being performed for various subjects, such as </a:t>
            </a:r>
          </a:p>
          <a:p>
            <a:pPr eaLnBrk="1" hangingPunct="1">
              <a:defRPr/>
            </a:pPr>
            <a:endParaRPr lang="en-US" altLang="ko-KR" sz="1000" dirty="0" smtClean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    * intrinsic rotation</a:t>
            </a:r>
          </a:p>
          <a:p>
            <a:pPr eaLnBrk="1" hangingPunct="1"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    * ITB formation</a:t>
            </a:r>
          </a:p>
          <a:p>
            <a:pPr eaLnBrk="1" hangingPunct="1"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    * ETB formation </a:t>
            </a:r>
          </a:p>
          <a:p>
            <a:pPr eaLnBrk="1" hangingPunct="1"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    * non-local transport etc.</a:t>
            </a:r>
          </a:p>
          <a:p>
            <a:pPr eaLnBrk="1" hangingPunct="1">
              <a:defRPr/>
            </a:pPr>
            <a:endParaRPr lang="en-US" altLang="ko-KR" sz="2000" dirty="0" smtClean="0">
              <a:latin typeface="+mn-lt"/>
              <a:cs typeface="Arial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ko-KR" sz="2000" dirty="0" smtClean="0">
                <a:solidFill>
                  <a:srgbClr val="0000FF"/>
                </a:solidFill>
                <a:latin typeface="+mn-lt"/>
                <a:cs typeface="Arial" charset="0"/>
              </a:rPr>
              <a:t>Also, a substantial effort being made for the development of the global </a:t>
            </a:r>
          </a:p>
          <a:p>
            <a:pPr eaLnBrk="1" hangingPunct="1">
              <a:defRPr/>
            </a:pPr>
            <a:r>
              <a:rPr lang="en-US" altLang="ko-KR" sz="2000" dirty="0">
                <a:solidFill>
                  <a:srgbClr val="0000FF"/>
                </a:solidFill>
                <a:latin typeface="+mn-lt"/>
                <a:cs typeface="Arial" charset="0"/>
              </a:rPr>
              <a:t> </a:t>
            </a:r>
            <a:r>
              <a:rPr lang="en-US" altLang="ko-KR" sz="2000" dirty="0" smtClean="0">
                <a:solidFill>
                  <a:srgbClr val="0000FF"/>
                </a:solidFill>
                <a:latin typeface="+mn-lt"/>
                <a:cs typeface="Arial" charset="0"/>
              </a:rPr>
              <a:t>   (or full-f) codes, based on the </a:t>
            </a:r>
            <a:r>
              <a:rPr lang="en-US" altLang="ko-KR" sz="2000" dirty="0" err="1" smtClean="0">
                <a:solidFill>
                  <a:srgbClr val="0000FF"/>
                </a:solidFill>
                <a:latin typeface="+mn-lt"/>
                <a:cs typeface="Arial" charset="0"/>
              </a:rPr>
              <a:t>gyrofuild</a:t>
            </a:r>
            <a:r>
              <a:rPr lang="en-US" altLang="ko-KR" sz="2000" dirty="0" smtClean="0">
                <a:solidFill>
                  <a:srgbClr val="0000FF"/>
                </a:solidFill>
                <a:latin typeface="+mn-lt"/>
                <a:cs typeface="Arial" charset="0"/>
              </a:rPr>
              <a:t>, </a:t>
            </a:r>
            <a:r>
              <a:rPr lang="en-US" altLang="ko-KR" sz="2000" dirty="0" err="1" smtClean="0">
                <a:solidFill>
                  <a:srgbClr val="0000FF"/>
                </a:solidFill>
                <a:latin typeface="+mn-lt"/>
                <a:cs typeface="Arial" charset="0"/>
              </a:rPr>
              <a:t>gyrokinetic</a:t>
            </a:r>
            <a:r>
              <a:rPr lang="en-US" altLang="ko-KR" sz="2000" dirty="0" smtClean="0">
                <a:solidFill>
                  <a:srgbClr val="0000FF"/>
                </a:solidFill>
                <a:latin typeface="+mn-lt"/>
                <a:cs typeface="Arial" charset="0"/>
              </a:rPr>
              <a:t>, and hybrid schemes</a:t>
            </a:r>
          </a:p>
          <a:p>
            <a:pPr eaLnBrk="1" hangingPunct="1">
              <a:defRPr/>
            </a:pPr>
            <a:endParaRPr lang="en-US" altLang="ko-KR" sz="1000" dirty="0" smtClean="0">
              <a:solidFill>
                <a:srgbClr val="0000FF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 </a:t>
            </a:r>
            <a:r>
              <a:rPr lang="en-US" altLang="ko-KR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 * global electromagnetic </a:t>
            </a:r>
            <a:r>
              <a:rPr lang="en-US" altLang="ko-KR" dirty="0" err="1" smtClean="0">
                <a:solidFill>
                  <a:srgbClr val="C00000"/>
                </a:solidFill>
                <a:latin typeface="+mn-lt"/>
                <a:cs typeface="Arial" charset="0"/>
              </a:rPr>
              <a:t>gyrofluid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code based on BOUT++</a:t>
            </a:r>
          </a:p>
          <a:p>
            <a:pPr eaLnBrk="1" hangingPunct="1"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    * full-f electrostatic </a:t>
            </a:r>
            <a:r>
              <a:rPr lang="en-US" altLang="ko-KR" dirty="0" err="1" smtClean="0">
                <a:solidFill>
                  <a:srgbClr val="C00000"/>
                </a:solidFill>
                <a:latin typeface="+mn-lt"/>
                <a:cs typeface="Arial" charset="0"/>
              </a:rPr>
              <a:t>gyrokinetic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code using semi-</a:t>
            </a:r>
            <a:r>
              <a:rPr lang="en-US" altLang="ko-KR" dirty="0" err="1" smtClean="0">
                <a:solidFill>
                  <a:srgbClr val="C00000"/>
                </a:solidFill>
                <a:latin typeface="+mn-lt"/>
                <a:cs typeface="Arial" charset="0"/>
              </a:rPr>
              <a:t>Lagragian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method</a:t>
            </a:r>
          </a:p>
          <a:p>
            <a:pPr eaLnBrk="1" hangingPunct="1"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    * full-f electromagnetic hybrid code by combining ion-</a:t>
            </a:r>
            <a:r>
              <a:rPr lang="en-US" altLang="ko-KR" dirty="0" err="1" smtClean="0">
                <a:solidFill>
                  <a:srgbClr val="C00000"/>
                </a:solidFill>
                <a:latin typeface="+mn-lt"/>
                <a:cs typeface="Arial" charset="0"/>
              </a:rPr>
              <a:t>gyrokinetic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&amp; </a:t>
            </a:r>
            <a:r>
              <a:rPr lang="en-US" altLang="ko-KR" dirty="0" err="1" smtClean="0">
                <a:solidFill>
                  <a:srgbClr val="C00000"/>
                </a:solidFill>
                <a:latin typeface="+mn-lt"/>
                <a:cs typeface="Arial" charset="0"/>
              </a:rPr>
              <a:t>electon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-fluid </a:t>
            </a:r>
          </a:p>
        </p:txBody>
      </p:sp>
    </p:spTree>
    <p:extLst>
      <p:ext uri="{BB962C8B-B14F-4D97-AF65-F5344CB8AC3E}">
        <p14:creationId xmlns:p14="http://schemas.microsoft.com/office/powerpoint/2010/main" val="426595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471-710A-445B-90A2-CAAA500C4618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2482288"/>
            <a:ext cx="80772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179388" y="106363"/>
            <a:ext cx="9074150" cy="504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800" b="1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2800" dirty="0" err="1" smtClean="0">
                <a:solidFill>
                  <a:schemeClr val="bg1"/>
                </a:solidFill>
                <a:effectLst/>
                <a:latin typeface="+mj-lt"/>
              </a:rPr>
              <a:t>Gyrokinetic</a:t>
            </a:r>
            <a:r>
              <a:rPr kumimoji="0" lang="en-US" altLang="ko-KR" sz="2800" dirty="0" smtClean="0">
                <a:solidFill>
                  <a:schemeClr val="bg1"/>
                </a:solidFill>
                <a:effectLst/>
                <a:latin typeface="+mj-lt"/>
              </a:rPr>
              <a:t> simulation study of intrinsic rotation generation </a:t>
            </a:r>
            <a:endParaRPr kumimoji="0" lang="ko-KR" altLang="en-US" sz="28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1602" y="980728"/>
            <a:ext cx="9121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pitchFamily="50" charset="-127"/>
              </a:defRPr>
            </a:lvl9pPr>
          </a:lstStyle>
          <a:p>
            <a:pPr marL="285750" indent="-285750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ko-KR" sz="1600" dirty="0" smtClean="0">
                <a:latin typeface="+mn-lt"/>
                <a:ea typeface="맑은 고딕" pitchFamily="50" charset="-127"/>
                <a:cs typeface="Arial" charset="0"/>
              </a:rPr>
              <a:t>Sign flip in intrinsic torque observed with the dominant turbulence transition between </a:t>
            </a:r>
          </a:p>
          <a:p>
            <a:pPr marL="0" indent="0" eaLnBrk="1" latinLnBrk="0" hangingPunct="1">
              <a:lnSpc>
                <a:spcPct val="150000"/>
              </a:lnSpc>
              <a:defRPr/>
            </a:pPr>
            <a:r>
              <a:rPr kumimoji="0" lang="en-US" altLang="ko-KR" sz="1600" dirty="0">
                <a:latin typeface="+mn-lt"/>
                <a:ea typeface="맑은 고딕" pitchFamily="50" charset="-127"/>
                <a:cs typeface="Arial" charset="0"/>
              </a:rPr>
              <a:t> </a:t>
            </a:r>
            <a:r>
              <a:rPr kumimoji="0" lang="en-US" altLang="ko-KR" sz="1600" dirty="0" smtClean="0">
                <a:latin typeface="+mn-lt"/>
                <a:ea typeface="맑은 고딕" pitchFamily="50" charset="-127"/>
                <a:cs typeface="Arial" charset="0"/>
              </a:rPr>
              <a:t>    TEM</a:t>
            </a:r>
            <a:r>
              <a:rPr kumimoji="0" lang="ko-KR" altLang="en-US" sz="1600" dirty="0" smtClean="0">
                <a:latin typeface="+mn-lt"/>
                <a:ea typeface="맑은 고딕" pitchFamily="50" charset="-127"/>
                <a:cs typeface="Arial" charset="0"/>
              </a:rPr>
              <a:t>  </a:t>
            </a:r>
            <a:r>
              <a:rPr kumimoji="0" lang="ko-KR" altLang="en-US" sz="1600" dirty="0" smtClean="0">
                <a:latin typeface="+mn-lt"/>
                <a:ea typeface="함초롬바탕" pitchFamily="18" charset="-127"/>
                <a:cs typeface="함초롬바탕" pitchFamily="18" charset="-127"/>
              </a:rPr>
              <a:t>↔ </a:t>
            </a:r>
            <a:r>
              <a:rPr kumimoji="0" lang="en-US" altLang="ko-KR" sz="1600" dirty="0" smtClean="0">
                <a:latin typeface="+mn-lt"/>
                <a:ea typeface="맑은 고딕" pitchFamily="50" charset="-127"/>
                <a:cs typeface="Arial" charset="0"/>
              </a:rPr>
              <a:t>ITG from the simulation using </a:t>
            </a:r>
            <a:r>
              <a:rPr kumimoji="0" lang="en-US" altLang="ko-KR" sz="1600" dirty="0" err="1" smtClean="0">
                <a:latin typeface="+mn-lt"/>
                <a:ea typeface="맑은 고딕" pitchFamily="50" charset="-127"/>
                <a:cs typeface="Arial" charset="0"/>
              </a:rPr>
              <a:t>gKPSP</a:t>
            </a:r>
            <a:r>
              <a:rPr kumimoji="0" lang="en-US" altLang="ko-KR" sz="1600" dirty="0" smtClean="0">
                <a:latin typeface="+mn-lt"/>
                <a:ea typeface="맑은 고딕" pitchFamily="50" charset="-127"/>
                <a:cs typeface="Arial" charset="0"/>
              </a:rPr>
              <a:t> code (</a:t>
            </a:r>
            <a:r>
              <a:rPr kumimoji="0" lang="el-GR" altLang="ko-KR" sz="1600" dirty="0" smtClean="0">
                <a:latin typeface="+mn-lt"/>
                <a:ea typeface="맑은 고딕" pitchFamily="50" charset="-127"/>
                <a:cs typeface="Arial" charset="0"/>
              </a:rPr>
              <a:t>δ</a:t>
            </a:r>
            <a:r>
              <a:rPr kumimoji="0" lang="en-US" altLang="ko-KR" sz="1600" dirty="0" smtClean="0">
                <a:latin typeface="+mn-lt"/>
                <a:ea typeface="맑은 고딕" pitchFamily="50" charset="-127"/>
                <a:cs typeface="Arial" charset="0"/>
              </a:rPr>
              <a:t>f PIC </a:t>
            </a:r>
            <a:r>
              <a:rPr kumimoji="0" lang="en-US" altLang="ko-KR" sz="1600" dirty="0" err="1" smtClean="0">
                <a:latin typeface="+mn-lt"/>
                <a:ea typeface="맑은 고딕" pitchFamily="50" charset="-127"/>
                <a:cs typeface="Arial" charset="0"/>
              </a:rPr>
              <a:t>gyrokinetic</a:t>
            </a:r>
            <a:r>
              <a:rPr kumimoji="0" lang="en-US" altLang="ko-KR" sz="1600" dirty="0" smtClean="0">
                <a:latin typeface="+mn-lt"/>
                <a:ea typeface="맑은 고딕" pitchFamily="50" charset="-127"/>
                <a:cs typeface="Arial" charset="0"/>
              </a:rPr>
              <a:t> code)</a:t>
            </a:r>
          </a:p>
          <a:p>
            <a:pPr eaLnBrk="1" latinLnBrk="0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kumimoji="0" lang="en-US" altLang="ko-KR" sz="1600" dirty="0" smtClean="0">
                <a:latin typeface="+mn-lt"/>
                <a:ea typeface="맑은 고딕" pitchFamily="50" charset="-127"/>
                <a:cs typeface="Arial" charset="0"/>
              </a:rPr>
              <a:t>Dipolar pattern of intrinsic flow profile </a:t>
            </a:r>
            <a:r>
              <a:rPr kumimoji="0" lang="en-US" altLang="ko-KR" sz="1600" dirty="0" smtClean="0">
                <a:latin typeface="+mn-lt"/>
                <a:ea typeface="함초롬바탕" pitchFamily="18" charset="-127"/>
                <a:cs typeface="함초롬바탕" pitchFamily="18" charset="-127"/>
              </a:rPr>
              <a:t>→</a:t>
            </a:r>
            <a:r>
              <a:rPr kumimoji="0" lang="en-US" altLang="ko-KR" sz="1600" dirty="0" smtClean="0">
                <a:latin typeface="+mn-lt"/>
                <a:ea typeface="맑은 고딕" pitchFamily="50" charset="-127"/>
              </a:rPr>
              <a:t> boundary condition decide net sign of rotation  in plasma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02" y="5917638"/>
            <a:ext cx="88777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kumimoji="0" lang="en-US" altLang="ko-KR" sz="1600" dirty="0">
                <a:ea typeface="맑은 고딕" pitchFamily="50" charset="-127"/>
                <a:cs typeface="Arial" charset="0"/>
              </a:rPr>
              <a:t>Rotation damping observed in ECH plasma may due to ITG </a:t>
            </a:r>
            <a:r>
              <a:rPr kumimoji="0" lang="en-US" altLang="ko-KR" sz="1600" dirty="0">
                <a:ea typeface="함초롬바탕"/>
                <a:cs typeface="함초롬바탕"/>
              </a:rPr>
              <a:t>→</a:t>
            </a:r>
            <a:r>
              <a:rPr kumimoji="0" lang="en-US" altLang="ko-KR" sz="1600" dirty="0">
                <a:ea typeface="맑은 고딕" pitchFamily="50" charset="-127"/>
                <a:cs typeface="Arial" charset="0"/>
              </a:rPr>
              <a:t> TEM transition &amp; resulting torque </a:t>
            </a:r>
            <a:r>
              <a:rPr kumimoji="0" lang="en-US" altLang="ko-KR" sz="1600" dirty="0" smtClean="0">
                <a:ea typeface="맑은 고딕" pitchFamily="50" charset="-127"/>
                <a:cs typeface="Arial" charset="0"/>
              </a:rPr>
              <a:t>reversal </a:t>
            </a:r>
            <a:r>
              <a:rPr kumimoji="0" lang="en-US" altLang="ko-KR" sz="1600" dirty="0">
                <a:ea typeface="맑은 고딕" pitchFamily="50" charset="-127"/>
                <a:cs typeface="Arial" charset="0"/>
              </a:rPr>
              <a:t>(experimental data analysis underway)</a:t>
            </a:r>
          </a:p>
          <a:p>
            <a:pPr>
              <a:defRPr/>
            </a:pPr>
            <a:endParaRPr lang="ko-KR" altLang="en-US" sz="1600" dirty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24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-396552" y="-99392"/>
            <a:ext cx="9361040" cy="864096"/>
          </a:xfrm>
        </p:spPr>
        <p:txBody>
          <a:bodyPr/>
          <a:lstStyle/>
          <a:p>
            <a:r>
              <a:rPr lang="en-US" altLang="ko-KR" sz="3200" dirty="0" smtClean="0"/>
              <a:t>  Contents</a:t>
            </a:r>
            <a:endParaRPr lang="ko-KR" altLang="en-US" sz="32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74700" y="1285875"/>
            <a:ext cx="81897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" tIns="3600" rIns="3600" bIns="3600" anchor="ctr"/>
          <a:lstStyle/>
          <a:p>
            <a:pPr marL="457200" indent="-457200">
              <a:lnSpc>
                <a:spcPts val="3000"/>
              </a:lnSpc>
              <a:spcAft>
                <a:spcPct val="50000"/>
              </a:spcAft>
              <a:defRPr/>
            </a:pPr>
            <a:r>
              <a:rPr kumimoji="0" lang="en-US" altLang="ko-KR" sz="2400" dirty="0">
                <a:latin typeface="+mj-lt"/>
                <a:ea typeface="HY헤드라인M" pitchFamily="18" charset="-127"/>
                <a:cs typeface="Arial" pitchFamily="34" charset="0"/>
              </a:rPr>
              <a:t>1. Introduction </a:t>
            </a:r>
          </a:p>
          <a:p>
            <a:pPr marL="457200" indent="-457200">
              <a:lnSpc>
                <a:spcPts val="3000"/>
              </a:lnSpc>
              <a:spcAft>
                <a:spcPct val="50000"/>
              </a:spcAft>
              <a:defRPr/>
            </a:pPr>
            <a:r>
              <a:rPr kumimoji="0" lang="en-US" altLang="ko-KR" sz="2400" dirty="0">
                <a:latin typeface="+mj-lt"/>
                <a:ea typeface="HY헤드라인M" pitchFamily="18" charset="-127"/>
                <a:cs typeface="Arial" pitchFamily="34" charset="0"/>
              </a:rPr>
              <a:t>2. Pedestal and ELM Control</a:t>
            </a:r>
          </a:p>
          <a:p>
            <a:pPr>
              <a:lnSpc>
                <a:spcPts val="3000"/>
              </a:lnSpc>
              <a:spcAft>
                <a:spcPct val="50000"/>
              </a:spcAft>
              <a:defRPr/>
            </a:pPr>
            <a:r>
              <a:rPr kumimoji="0" lang="en-US" altLang="ko-KR" sz="2400" dirty="0">
                <a:latin typeface="+mj-lt"/>
                <a:ea typeface="HY헤드라인M" pitchFamily="18" charset="-127"/>
                <a:cs typeface="Arial" pitchFamily="34" charset="0"/>
              </a:rPr>
              <a:t>3. MHD Stability and Energetic Particles</a:t>
            </a:r>
          </a:p>
          <a:p>
            <a:pPr>
              <a:lnSpc>
                <a:spcPts val="3000"/>
              </a:lnSpc>
              <a:spcAft>
                <a:spcPct val="50000"/>
              </a:spcAft>
              <a:defRPr/>
            </a:pPr>
            <a:r>
              <a:rPr kumimoji="0" lang="en-US" altLang="ko-KR" sz="2400" dirty="0">
                <a:latin typeface="+mj-lt"/>
                <a:ea typeface="HY헤드라인M" pitchFamily="18" charset="-127"/>
                <a:cs typeface="Arial" pitchFamily="34" charset="0"/>
              </a:rPr>
              <a:t>4. Operation Scenario and </a:t>
            </a:r>
            <a:r>
              <a:rPr kumimoji="0" lang="en-US" altLang="ko-KR" sz="2400" dirty="0" err="1">
                <a:latin typeface="+mj-lt"/>
                <a:ea typeface="HY헤드라인M" pitchFamily="18" charset="-127"/>
                <a:cs typeface="Arial" pitchFamily="34" charset="0"/>
              </a:rPr>
              <a:t>Divertor</a:t>
            </a:r>
            <a:r>
              <a:rPr kumimoji="0" lang="en-US" altLang="ko-KR" sz="2400" dirty="0">
                <a:latin typeface="+mj-lt"/>
                <a:ea typeface="HY헤드라인M" pitchFamily="18" charset="-127"/>
                <a:cs typeface="Arial" pitchFamily="34" charset="0"/>
              </a:rPr>
              <a:t>/SOL</a:t>
            </a:r>
          </a:p>
          <a:p>
            <a:pPr>
              <a:lnSpc>
                <a:spcPts val="3000"/>
              </a:lnSpc>
              <a:spcAft>
                <a:spcPct val="50000"/>
              </a:spcAft>
              <a:defRPr/>
            </a:pPr>
            <a:r>
              <a:rPr kumimoji="0" lang="en-US" altLang="ko-KR" sz="2400" dirty="0">
                <a:latin typeface="+mj-lt"/>
                <a:ea typeface="HY헤드라인M" pitchFamily="18" charset="-127"/>
                <a:cs typeface="Arial" pitchFamily="34" charset="0"/>
              </a:rPr>
              <a:t>5. Turbulence and Transport</a:t>
            </a:r>
          </a:p>
          <a:p>
            <a:pPr>
              <a:lnSpc>
                <a:spcPts val="3000"/>
              </a:lnSpc>
              <a:spcAft>
                <a:spcPct val="50000"/>
              </a:spcAft>
              <a:defRPr/>
            </a:pPr>
            <a:r>
              <a:rPr kumimoji="0" lang="en-US" altLang="ko-KR" sz="2400" dirty="0">
                <a:latin typeface="+mj-lt"/>
                <a:ea typeface="HY헤드라인M" pitchFamily="18" charset="-127"/>
                <a:cs typeface="Arial" pitchFamily="34" charset="0"/>
              </a:rPr>
              <a:t>6. Summary</a:t>
            </a:r>
          </a:p>
        </p:txBody>
      </p:sp>
    </p:spTree>
    <p:extLst>
      <p:ext uri="{BB962C8B-B14F-4D97-AF65-F5344CB8AC3E}">
        <p14:creationId xmlns:p14="http://schemas.microsoft.com/office/powerpoint/2010/main" val="176272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471-710A-445B-90A2-CAAA500C4618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슬라이드 번호 개체 틀 2"/>
          <p:cNvSpPr txBox="1">
            <a:spLocks/>
          </p:cNvSpPr>
          <p:nvPr/>
        </p:nvSpPr>
        <p:spPr bwMode="auto">
          <a:xfrm>
            <a:off x="9117013" y="6080125"/>
            <a:ext cx="660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1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1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1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1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D1D559-EF62-48E6-9278-69DC8692DB47}" type="slidenum">
              <a:rPr lang="en-US" altLang="ko-KR" sz="1000" smtClean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ko-KR" sz="1000" smtClean="0">
              <a:solidFill>
                <a:srgbClr val="000000"/>
              </a:solidFill>
            </a:endParaRPr>
          </a:p>
        </p:txBody>
      </p:sp>
      <p:grpSp>
        <p:nvGrpSpPr>
          <p:cNvPr id="4" name="그룹 3"/>
          <p:cNvGrpSpPr>
            <a:grpSpLocks/>
          </p:cNvGrpSpPr>
          <p:nvPr/>
        </p:nvGrpSpPr>
        <p:grpSpPr bwMode="auto">
          <a:xfrm>
            <a:off x="155575" y="2709139"/>
            <a:ext cx="4078288" cy="3429000"/>
            <a:chOff x="128464" y="1916832"/>
            <a:chExt cx="5674731" cy="4725144"/>
          </a:xfrm>
        </p:grpSpPr>
        <p:pic>
          <p:nvPicPr>
            <p:cNvPr id="5" name="Picture 1" descr="E:\eigenvalue\glf_itg3+1\linear_benchmark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64" y="1916832"/>
              <a:ext cx="5674731" cy="4725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내용 개체 틀 2"/>
            <p:cNvSpPr txBox="1">
              <a:spLocks/>
            </p:cNvSpPr>
            <p:nvPr/>
          </p:nvSpPr>
          <p:spPr>
            <a:xfrm>
              <a:off x="486310" y="2277781"/>
              <a:ext cx="2451908" cy="358761"/>
            </a:xfrm>
            <a:prstGeom prst="rect">
              <a:avLst/>
            </a:prstGeom>
          </p:spPr>
          <p:txBody>
            <a:bodyPr>
              <a:normAutofit fontScale="47500" lnSpcReduction="20000"/>
            </a:bodyPr>
            <a:lstStyle/>
            <a:p>
              <a:pPr marL="742950" lvl="1" indent="-285750" fontAlgn="auto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kumimoji="0" lang="en-US" altLang="ko-KR" b="1" dirty="0">
                  <a:latin typeface="+mn-lt"/>
                  <a:ea typeface="+mn-ea"/>
                </a:rPr>
                <a:t>Cyclone base case </a:t>
              </a:r>
              <a:endParaRPr kumimoji="0" lang="en-US" altLang="ko-KR" b="1" baseline="-25000" dirty="0">
                <a:latin typeface="+mn-lt"/>
                <a:ea typeface="+mn-ea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-7303" y="1602837"/>
            <a:ext cx="89042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</a:pPr>
            <a:endParaRPr kumimoji="0" lang="en-US" altLang="ko-KR" sz="2000">
              <a:ea typeface="맑은 고딕" pitchFamily="50" charset="-127"/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61052" y="621457"/>
            <a:ext cx="89376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endParaRPr kumimoji="0" lang="en-US" altLang="ko-KR" sz="1600" dirty="0">
              <a:latin typeface="+mn-lt"/>
              <a:ea typeface="맑은 고딕" pitchFamily="50" charset="-127"/>
              <a:cs typeface="Arial" charset="0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kumimoji="0" lang="en-US" altLang="ko-KR" sz="1600" dirty="0">
                <a:latin typeface="+mn-lt"/>
                <a:ea typeface="맑은 고딕" pitchFamily="50" charset="-127"/>
                <a:cs typeface="Arial" charset="0"/>
              </a:rPr>
              <a:t>A global core </a:t>
            </a:r>
            <a:r>
              <a:rPr kumimoji="0" lang="en-US" altLang="ko-KR" sz="1600" dirty="0" err="1">
                <a:latin typeface="+mn-lt"/>
                <a:ea typeface="맑은 고딕" pitchFamily="50" charset="-127"/>
                <a:cs typeface="Arial" charset="0"/>
              </a:rPr>
              <a:t>gyrofluid</a:t>
            </a:r>
            <a:r>
              <a:rPr kumimoji="0" lang="en-US" altLang="ko-KR" sz="1600" dirty="0">
                <a:latin typeface="+mn-lt"/>
                <a:ea typeface="맑은 고딕" pitchFamily="50" charset="-127"/>
                <a:cs typeface="Arial" charset="0"/>
              </a:rPr>
              <a:t> code developed using </a:t>
            </a:r>
            <a:r>
              <a:rPr kumimoji="0" lang="en-US" altLang="ko-KR" sz="1600" b="1" dirty="0">
                <a:solidFill>
                  <a:srgbClr val="FF0000"/>
                </a:solidFill>
                <a:latin typeface="+mn-lt"/>
                <a:ea typeface="맑은 고딕" pitchFamily="50" charset="-127"/>
                <a:cs typeface="Arial" charset="0"/>
              </a:rPr>
              <a:t>BOUT++ </a:t>
            </a:r>
            <a:r>
              <a:rPr kumimoji="0" lang="en-US" altLang="ko-KR" sz="1600" dirty="0">
                <a:latin typeface="+mn-lt"/>
                <a:ea typeface="맑은 고딕" pitchFamily="50" charset="-127"/>
                <a:cs typeface="Arial" charset="0"/>
              </a:rPr>
              <a:t>framework </a:t>
            </a:r>
            <a:r>
              <a:rPr kumimoji="0" lang="en-US" altLang="ko-KR" sz="1600" b="1" i="1" dirty="0">
                <a:latin typeface="+mn-lt"/>
                <a:ea typeface="맑은 고딕" pitchFamily="50" charset="-127"/>
                <a:cs typeface="Arial" charset="0"/>
              </a:rPr>
              <a:t>(LLNL collaboration)</a:t>
            </a: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kumimoji="0" lang="en-US" altLang="ko-KR" sz="1600" dirty="0">
                <a:latin typeface="+mn-lt"/>
                <a:ea typeface="맑은 고딕" pitchFamily="50" charset="-127"/>
                <a:cs typeface="Arial" charset="0"/>
              </a:rPr>
              <a:t>Linear calculations </a:t>
            </a:r>
            <a:r>
              <a:rPr lang="en-US" altLang="ko-KR" sz="1600" dirty="0">
                <a:latin typeface="+mn-lt"/>
                <a:ea typeface="맑은 고딕" pitchFamily="50" charset="-127"/>
                <a:cs typeface="Arial" charset="0"/>
              </a:rPr>
              <a:t>for ITG </a:t>
            </a:r>
            <a:r>
              <a:rPr kumimoji="0" lang="en-US" altLang="ko-KR" sz="1600" dirty="0">
                <a:latin typeface="+mn-lt"/>
                <a:ea typeface="맑은 고딕" pitchFamily="50" charset="-127"/>
                <a:cs typeface="Arial" charset="0"/>
              </a:rPr>
              <a:t>show excellent agreements with gyro-kinetic results</a:t>
            </a: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r>
              <a:rPr kumimoji="0" lang="en-US" altLang="ko-KR" sz="1600" dirty="0">
                <a:latin typeface="+mn-lt"/>
                <a:ea typeface="맑은 고딕" pitchFamily="50" charset="-127"/>
                <a:cs typeface="Arial" charset="0"/>
              </a:rPr>
              <a:t>Initially, nonlinear simulation underway for the flux-driven ITB formation (with non-resonant </a:t>
            </a:r>
            <a:endParaRPr kumimoji="0" lang="en-US" altLang="ko-KR" sz="1600" dirty="0" smtClean="0">
              <a:latin typeface="+mn-lt"/>
              <a:ea typeface="맑은 고딕" pitchFamily="50" charset="-127"/>
              <a:cs typeface="Arial" charset="0"/>
            </a:endParaRPr>
          </a:p>
          <a:p>
            <a:pPr marL="0" indent="0"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600" dirty="0">
                <a:latin typeface="+mn-lt"/>
                <a:ea typeface="맑은 고딕" pitchFamily="50" charset="-127"/>
                <a:cs typeface="Arial" charset="0"/>
              </a:rPr>
              <a:t> </a:t>
            </a:r>
            <a:r>
              <a:rPr lang="en-US" altLang="ko-KR" sz="1600" dirty="0" smtClean="0">
                <a:latin typeface="+mn-lt"/>
                <a:ea typeface="맑은 고딕" pitchFamily="50" charset="-127"/>
                <a:cs typeface="Arial" charset="0"/>
              </a:rPr>
              <a:t>    </a:t>
            </a:r>
            <a:r>
              <a:rPr kumimoji="0" lang="en-US" altLang="ko-KR" sz="1600" dirty="0" smtClean="0">
                <a:latin typeface="+mn-lt"/>
                <a:ea typeface="맑은 고딕" pitchFamily="50" charset="-127"/>
                <a:cs typeface="Arial" charset="0"/>
              </a:rPr>
              <a:t>modes</a:t>
            </a:r>
            <a:r>
              <a:rPr kumimoji="0" lang="en-US" altLang="ko-KR" sz="1600" dirty="0">
                <a:latin typeface="+mn-lt"/>
                <a:ea typeface="맑은 고딕" pitchFamily="50" charset="-127"/>
                <a:cs typeface="Arial" charset="0"/>
              </a:rPr>
              <a:t>), as well as ETB formation</a:t>
            </a: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</a:pPr>
            <a:endParaRPr kumimoji="0" lang="en-US" altLang="ko-KR" sz="1600" dirty="0">
              <a:latin typeface="+mn-lt"/>
              <a:ea typeface="맑은 고딕" pitchFamily="50" charset="-127"/>
              <a:cs typeface="Arial" charset="0"/>
            </a:endParaRPr>
          </a:p>
        </p:txBody>
      </p:sp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2894877"/>
            <a:ext cx="4961131" cy="297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-32860" y="116632"/>
            <a:ext cx="7845220" cy="5048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3800" b="1" kern="12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2800" dirty="0" smtClean="0">
                <a:solidFill>
                  <a:schemeClr val="bg1"/>
                </a:solidFill>
                <a:effectLst/>
                <a:latin typeface="+mj-lt"/>
              </a:rPr>
              <a:t>Development of global EM gyro-fluid code</a:t>
            </a:r>
            <a:endParaRPr kumimoji="0" lang="ko-KR" altLang="en-US" sz="2800" dirty="0"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8195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471-710A-445B-90A2-CAAA500C4618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3" name="제목 1"/>
          <p:cNvSpPr txBox="1">
            <a:spLocks/>
          </p:cNvSpPr>
          <p:nvPr/>
        </p:nvSpPr>
        <p:spPr bwMode="auto">
          <a:xfrm>
            <a:off x="128589" y="174625"/>
            <a:ext cx="789979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kumimoji="0" lang="en-US" altLang="ko-KR" sz="2800" b="1" dirty="0">
                <a:solidFill>
                  <a:schemeClr val="bg1"/>
                </a:solidFill>
                <a:latin typeface="+mn-lt"/>
                <a:ea typeface="맑은 고딕" pitchFamily="50" charset="-127"/>
              </a:rPr>
              <a:t>Development of </a:t>
            </a:r>
            <a:r>
              <a:rPr kumimoji="0" lang="en-US" altLang="ko-KR" sz="2800" b="1" dirty="0" smtClean="0">
                <a:solidFill>
                  <a:schemeClr val="bg1"/>
                </a:solidFill>
                <a:latin typeface="+mn-lt"/>
                <a:ea typeface="맑은 고딕" pitchFamily="50" charset="-127"/>
              </a:rPr>
              <a:t>full-f </a:t>
            </a:r>
            <a:r>
              <a:rPr kumimoji="0" lang="en-US" altLang="ko-KR" sz="2800" b="1" dirty="0">
                <a:solidFill>
                  <a:schemeClr val="bg1"/>
                </a:solidFill>
                <a:latin typeface="+mn-lt"/>
                <a:ea typeface="맑은 고딕" pitchFamily="50" charset="-127"/>
              </a:rPr>
              <a:t>ES gyro-kinetic code</a:t>
            </a:r>
            <a:endParaRPr kumimoji="0" lang="ko-KR" altLang="en-US" sz="2800" b="1" dirty="0">
              <a:solidFill>
                <a:schemeClr val="bg1"/>
              </a:solidFill>
              <a:latin typeface="+mn-lt"/>
              <a:ea typeface="맑은 고딕" pitchFamily="50" charset="-127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273050" y="1052513"/>
            <a:ext cx="8619429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atinLnBrk="0">
              <a:lnSpc>
                <a:spcPct val="150000"/>
              </a:lnSpc>
            </a:pPr>
            <a:r>
              <a:rPr kumimoji="0" lang="en-US" altLang="ko-KR" sz="1600" dirty="0">
                <a:latin typeface="+mn-lt"/>
                <a:ea typeface="맑은 고딕" pitchFamily="50" charset="-127"/>
              </a:rPr>
              <a:t>using Semi-</a:t>
            </a:r>
            <a:r>
              <a:rPr kumimoji="0" lang="en-US" altLang="ko-KR" sz="1600" dirty="0" err="1">
                <a:latin typeface="+mn-lt"/>
                <a:ea typeface="맑은 고딕" pitchFamily="50" charset="-127"/>
              </a:rPr>
              <a:t>Lagrangian</a:t>
            </a:r>
            <a:r>
              <a:rPr kumimoji="0" lang="en-US" altLang="ko-KR" sz="1600" dirty="0">
                <a:latin typeface="+mn-lt"/>
                <a:ea typeface="맑은 고딕" pitchFamily="50" charset="-127"/>
              </a:rPr>
              <a:t> scheme to combine the advantages of both PIC and continuum codes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1600" dirty="0">
                <a:latin typeface="+mn-lt"/>
                <a:ea typeface="맑은 고딕" pitchFamily="50" charset="-127"/>
              </a:rPr>
              <a:t>Coulomb collision operator included for full neoclassical physics simulation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1600" dirty="0">
                <a:latin typeface="+mn-lt"/>
                <a:ea typeface="맑은 고딕" pitchFamily="50" charset="-127"/>
              </a:rPr>
              <a:t>General geometry i.e. shaped equilibrium configuration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0" y="2790591"/>
            <a:ext cx="8809358" cy="3529483"/>
            <a:chOff x="11114" y="2563813"/>
            <a:chExt cx="9614457" cy="38036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6688" y="2833688"/>
              <a:ext cx="2085633" cy="340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4" y="2887663"/>
              <a:ext cx="2467254" cy="347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3163" y="2833688"/>
              <a:ext cx="2102408" cy="340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726" y="2879725"/>
              <a:ext cx="2491018" cy="347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7"/>
            <p:cNvSpPr txBox="1">
              <a:spLocks noChangeArrowheads="1"/>
            </p:cNvSpPr>
            <p:nvPr/>
          </p:nvSpPr>
          <p:spPr bwMode="auto">
            <a:xfrm>
              <a:off x="2144714" y="2563813"/>
              <a:ext cx="964536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600" b="1" dirty="0"/>
                <a:t>D-shape</a:t>
              </a:r>
              <a:endParaRPr lang="ko-KR" altLang="en-US" sz="1600" b="1" dirty="0"/>
            </a:p>
          </p:txBody>
        </p:sp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6530975" y="2563813"/>
              <a:ext cx="1843801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600" b="1" dirty="0"/>
                <a:t>Inverted D-shape</a:t>
              </a:r>
              <a:endParaRPr lang="ko-KR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10383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471-710A-445B-90A2-CAAA500C4618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2492375"/>
            <a:ext cx="3389131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 bwMode="auto">
          <a:xfrm>
            <a:off x="200025" y="188913"/>
            <a:ext cx="7584221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kumimoji="0" lang="en-US" altLang="ko-KR" sz="2800" b="1" dirty="0">
                <a:solidFill>
                  <a:schemeClr val="bg1"/>
                </a:solidFill>
                <a:latin typeface="+mj-lt"/>
                <a:ea typeface="맑은 고딕" pitchFamily="50" charset="-127"/>
              </a:rPr>
              <a:t>Development of full-F ES gyro-kinetic code</a:t>
            </a:r>
            <a:endParaRPr kumimoji="0" lang="ko-KR" altLang="en-US" sz="2800" b="1" dirty="0">
              <a:solidFill>
                <a:schemeClr val="bg1"/>
              </a:solidFill>
              <a:latin typeface="+mj-lt"/>
              <a:ea typeface="맑은 고딕" pitchFamily="50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203201" y="908720"/>
            <a:ext cx="803409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atinLnBrk="0">
              <a:lnSpc>
                <a:spcPct val="150000"/>
              </a:lnSpc>
            </a:pPr>
            <a:r>
              <a:rPr kumimoji="0" lang="en-US" altLang="ko-KR" sz="1600" dirty="0">
                <a:latin typeface="+mn-lt"/>
                <a:ea typeface="맑은 고딕" pitchFamily="50" charset="-127"/>
              </a:rPr>
              <a:t>Almost finished in the electrostatic limit</a:t>
            </a:r>
          </a:p>
          <a:p>
            <a:pPr latinLnBrk="0">
              <a:lnSpc>
                <a:spcPct val="150000"/>
              </a:lnSpc>
            </a:pPr>
            <a:r>
              <a:rPr kumimoji="0" lang="en-US" altLang="ko-KR" sz="1600" dirty="0">
                <a:latin typeface="+mn-lt"/>
                <a:ea typeface="맑은 고딕" pitchFamily="50" charset="-127"/>
              </a:rPr>
              <a:t>Benchmark test results are in good agreement with theory and previous works.</a:t>
            </a:r>
          </a:p>
        </p:txBody>
      </p:sp>
      <p:grpSp>
        <p:nvGrpSpPr>
          <p:cNvPr id="6" name="그룹 6"/>
          <p:cNvGrpSpPr>
            <a:grpSpLocks/>
          </p:cNvGrpSpPr>
          <p:nvPr/>
        </p:nvGrpSpPr>
        <p:grpSpPr bwMode="auto">
          <a:xfrm>
            <a:off x="762000" y="2492375"/>
            <a:ext cx="3359614" cy="3070225"/>
            <a:chOff x="4664968" y="1802110"/>
            <a:chExt cx="4968552" cy="437724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968" y="1802110"/>
              <a:ext cx="4968552" cy="393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996520" y="5661247"/>
              <a:ext cx="942454" cy="518107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  <a:ea typeface="굴림" pitchFamily="50" charset="-127"/>
                </a:rPr>
                <a:t> </a:t>
              </a:r>
            </a:p>
          </p:txBody>
        </p:sp>
        <p:sp>
          <p:nvSpPr>
            <p:cNvPr id="9" name="TextBox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753201" y="2348880"/>
              <a:ext cx="1595283" cy="474931"/>
            </a:xfrm>
            <a:prstGeom prst="rect">
              <a:avLst/>
            </a:prstGeom>
            <a:blipFill rotWithShape="1">
              <a:blip r:embed="rId5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  <a:ea typeface="굴림" pitchFamily="50" charset="-127"/>
                </a:rPr>
                <a:t> </a:t>
              </a:r>
            </a:p>
          </p:txBody>
        </p:sp>
        <p:sp>
          <p:nvSpPr>
            <p:cNvPr id="10" name="TextBox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451982" y="4179989"/>
              <a:ext cx="1690160" cy="724091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  <a:ea typeface="굴림" pitchFamily="50" charset="-127"/>
                </a:rPr>
                <a:t> </a:t>
              </a:r>
            </a:p>
          </p:txBody>
        </p:sp>
      </p:grp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229350" y="2727325"/>
            <a:ext cx="25706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b="1"/>
              <a:t>Heat Flux (Simulation)</a:t>
            </a:r>
            <a:endParaRPr lang="ko-KR" altLang="en-US" sz="1400" b="1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6502400" y="3095625"/>
            <a:ext cx="889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6219825" y="4318000"/>
            <a:ext cx="31288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 b="1" dirty="0"/>
              <a:t>Heat Flux (Chang-Hinton Formula)</a:t>
            </a:r>
            <a:endParaRPr lang="ko-KR" altLang="en-US" sz="1400" b="1" dirty="0"/>
          </a:p>
        </p:txBody>
      </p:sp>
      <p:cxnSp>
        <p:nvCxnSpPr>
          <p:cNvPr id="14" name="직선 화살표 연결선 13"/>
          <p:cNvCxnSpPr/>
          <p:nvPr/>
        </p:nvCxnSpPr>
        <p:spPr>
          <a:xfrm flipH="1" flipV="1">
            <a:off x="6742114" y="3889375"/>
            <a:ext cx="168275" cy="2921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281114" y="1916113"/>
            <a:ext cx="24338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600" b="1" dirty="0"/>
              <a:t>Linear ITG simulation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600" b="1" dirty="0"/>
              <a:t>with cyclone parameters</a:t>
            </a:r>
            <a:endParaRPr lang="ko-KR" altLang="en-US" sz="1600" b="1" dirty="0"/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6092825" y="2100263"/>
            <a:ext cx="28014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600" b="1" dirty="0"/>
              <a:t>Neoclassical benchmark test</a:t>
            </a:r>
            <a:endParaRPr lang="ko-KR" altLang="en-US" sz="1600" b="1" dirty="0"/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00025" y="5705475"/>
            <a:ext cx="85675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1600" dirty="0">
                <a:latin typeface="+mn-lt"/>
              </a:rPr>
              <a:t> Nonlinear benchmark simulation to be performed soon</a:t>
            </a:r>
            <a:endParaRPr lang="ko-KR" altLang="en-US" sz="1600" dirty="0">
              <a:latin typeface="+mn-lt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03201" y="6099175"/>
            <a:ext cx="8446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ko-KR" sz="1600" dirty="0">
                <a:latin typeface="+mn-lt"/>
              </a:rPr>
              <a:t> The code will be also extended to the EM code by using hybrid scheme  </a:t>
            </a:r>
            <a:endParaRPr lang="ko-KR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9825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471-710A-445B-90A2-CAAA500C4618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내용 개체 틀 2"/>
          <p:cNvSpPr txBox="1">
            <a:spLocks/>
          </p:cNvSpPr>
          <p:nvPr/>
        </p:nvSpPr>
        <p:spPr bwMode="auto">
          <a:xfrm>
            <a:off x="12390" y="1124743"/>
            <a:ext cx="9115586" cy="4811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dirty="0" smtClean="0">
                <a:latin typeface="+mn-lt"/>
                <a:ea typeface="맑은 고딕" pitchFamily="50" charset="-127"/>
                <a:cs typeface="Arial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dirty="0" smtClean="0">
                <a:latin typeface="+mn-lt"/>
                <a:ea typeface="맑은 고딕" pitchFamily="50" charset="-127"/>
                <a:cs typeface="Arial" charset="0"/>
              </a:rPr>
              <a:t>Theory and simulation research for KSTAR at NFRI now being performed over most areas through the two projects  (WCI &amp; internal)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l"/>
              <a:defRPr/>
            </a:pPr>
            <a:endParaRPr lang="en-US" altLang="ko-KR" sz="1000" dirty="0" smtClean="0">
              <a:latin typeface="+mn-lt"/>
              <a:ea typeface="맑은 고딕" pitchFamily="50" charset="-127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dirty="0" smtClean="0">
                <a:latin typeface="+mn-lt"/>
                <a:ea typeface="맑은 고딕" pitchFamily="50" charset="-127"/>
                <a:cs typeface="Arial" charset="0"/>
              </a:rPr>
              <a:t>Relatively, strong emphases being put on the Pedestal and ELM control area in relation to H-mode experiments in KSTAR</a:t>
            </a:r>
          </a:p>
          <a:p>
            <a:pPr marL="742950" lvl="1" indent="-2857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US" altLang="ko-KR" sz="1000" dirty="0">
              <a:latin typeface="+mn-lt"/>
              <a:ea typeface="맑은 고딕" pitchFamily="50" charset="-127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dirty="0" smtClean="0">
                <a:latin typeface="+mn-lt"/>
                <a:ea typeface="맑은 고딕" pitchFamily="50" charset="-127"/>
                <a:cs typeface="Arial" charset="0"/>
              </a:rPr>
              <a:t>A substantial effort also being made for the Turbulence and Transport area, with the development of global (or full-f) integrated simulation codes, based on the </a:t>
            </a:r>
            <a:r>
              <a:rPr lang="en-US" altLang="ko-KR" dirty="0" err="1" smtClean="0">
                <a:latin typeface="+mn-lt"/>
                <a:ea typeface="맑은 고딕" pitchFamily="50" charset="-127"/>
                <a:cs typeface="Arial" charset="0"/>
              </a:rPr>
              <a:t>gyrofluid</a:t>
            </a:r>
            <a:r>
              <a:rPr lang="en-US" altLang="ko-KR" dirty="0" smtClean="0">
                <a:latin typeface="+mn-lt"/>
                <a:ea typeface="맑은 고딕" pitchFamily="50" charset="-127"/>
                <a:cs typeface="Arial" charset="0"/>
              </a:rPr>
              <a:t>, </a:t>
            </a:r>
            <a:r>
              <a:rPr lang="en-US" altLang="ko-KR" dirty="0" err="1" smtClean="0">
                <a:latin typeface="+mn-lt"/>
                <a:ea typeface="맑은 고딕" pitchFamily="50" charset="-127"/>
                <a:cs typeface="Arial" charset="0"/>
              </a:rPr>
              <a:t>gyrokinetic</a:t>
            </a:r>
            <a:r>
              <a:rPr lang="en-US" altLang="ko-KR" dirty="0" smtClean="0">
                <a:latin typeface="+mn-lt"/>
                <a:ea typeface="맑은 고딕" pitchFamily="50" charset="-127"/>
                <a:cs typeface="Arial" charset="0"/>
              </a:rPr>
              <a:t>, and hybrid schemes</a:t>
            </a:r>
          </a:p>
          <a:p>
            <a:pPr marL="457200" lvl="1" indent="0">
              <a:lnSpc>
                <a:spcPct val="150000"/>
              </a:lnSpc>
              <a:spcBef>
                <a:spcPct val="20000"/>
              </a:spcBef>
              <a:defRPr/>
            </a:pPr>
            <a:endParaRPr lang="en-US" altLang="ko-KR" sz="1000" dirty="0">
              <a:latin typeface="+mn-lt"/>
              <a:ea typeface="맑은 고딕" pitchFamily="50" charset="-127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ko-KR" dirty="0" smtClean="0">
                <a:latin typeface="+mn-lt"/>
                <a:ea typeface="맑은 고딕" pitchFamily="50" charset="-127"/>
                <a:cs typeface="Arial" charset="0"/>
              </a:rPr>
              <a:t>Research activities in other areas, such as  MHD stability, energetic particles,  operation scenario, </a:t>
            </a:r>
            <a:r>
              <a:rPr lang="en-US" altLang="ko-KR" dirty="0" err="1" smtClean="0">
                <a:latin typeface="+mn-lt"/>
                <a:ea typeface="맑은 고딕" pitchFamily="50" charset="-127"/>
                <a:cs typeface="Arial" charset="0"/>
              </a:rPr>
              <a:t>divertor</a:t>
            </a:r>
            <a:r>
              <a:rPr lang="en-US" altLang="ko-KR" dirty="0" smtClean="0">
                <a:latin typeface="+mn-lt"/>
                <a:ea typeface="맑은 고딕" pitchFamily="50" charset="-127"/>
                <a:cs typeface="Arial" charset="0"/>
              </a:rPr>
              <a:t>/SOL  are still relatively weak </a:t>
            </a:r>
            <a:endParaRPr lang="en-US" altLang="ko-KR" dirty="0">
              <a:latin typeface="+mn-lt"/>
              <a:ea typeface="맑은 고딕" pitchFamily="50" charset="-127"/>
              <a:cs typeface="Arial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ko-KR" dirty="0" smtClean="0">
                <a:latin typeface="+mn-lt"/>
                <a:ea typeface="맑은 고딕" pitchFamily="50" charset="-127"/>
                <a:cs typeface="Arial" charset="0"/>
              </a:rPr>
              <a:t>So, particularly hoping to increase more collaborations on these areas</a:t>
            </a:r>
            <a:endParaRPr lang="en-US" altLang="ko-KR" dirty="0">
              <a:latin typeface="+mn-lt"/>
              <a:ea typeface="맑은 고딕" pitchFamily="50" charset="-127"/>
              <a:cs typeface="Arial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87350" y="0"/>
            <a:ext cx="84359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+mj-lt"/>
                <a:ea typeface="맑은 고딕" pitchFamily="50" charset="-127"/>
                <a:cs typeface="Arial" charset="0"/>
              </a:rPr>
              <a:t>  Summary   </a:t>
            </a:r>
          </a:p>
        </p:txBody>
      </p:sp>
    </p:spTree>
    <p:extLst>
      <p:ext uri="{BB962C8B-B14F-4D97-AF65-F5344CB8AC3E}">
        <p14:creationId xmlns:p14="http://schemas.microsoft.com/office/powerpoint/2010/main" val="4093060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460432" y="428339"/>
            <a:ext cx="607967" cy="290441"/>
          </a:xfrm>
        </p:spPr>
        <p:txBody>
          <a:bodyPr/>
          <a:lstStyle/>
          <a:p>
            <a:fld id="{E4497471-710A-445B-90A2-CAAA500C4618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200025" y="188913"/>
            <a:ext cx="7584221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2800" b="1" dirty="0" smtClean="0">
                <a:solidFill>
                  <a:schemeClr val="bg1"/>
                </a:solidFill>
                <a:latin typeface="+mj-lt"/>
                <a:ea typeface="맑은 고딕" pitchFamily="50" charset="-127"/>
              </a:rPr>
              <a:t>Future Collaboration Opportunities (PPPL)</a:t>
            </a:r>
            <a:endParaRPr kumimoji="0" lang="ko-KR" altLang="en-US" sz="2800" b="1" dirty="0">
              <a:solidFill>
                <a:schemeClr val="bg1"/>
              </a:solidFill>
              <a:latin typeface="+mj-lt"/>
              <a:ea typeface="맑은 고딕" pitchFamily="50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213343" y="908720"/>
            <a:ext cx="860712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atinLnBrk="0"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000FF"/>
                </a:solidFill>
                <a:latin typeface="+mn-lt"/>
                <a:ea typeface="맑은 고딕" pitchFamily="50" charset="-127"/>
              </a:rPr>
              <a:t>Energetic particles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en-US" altLang="ko-KR" sz="1600" dirty="0">
                <a:latin typeface="+mn-lt"/>
                <a:ea typeface="맑은 고딕" pitchFamily="50" charset="-127"/>
              </a:rPr>
              <a:t> </a:t>
            </a:r>
            <a:r>
              <a:rPr lang="en-US" altLang="ko-KR" sz="1600" dirty="0" smtClean="0">
                <a:latin typeface="+mn-lt"/>
                <a:ea typeface="맑은 고딕" pitchFamily="50" charset="-127"/>
              </a:rPr>
              <a:t> - Linear stability analysis and nonlinear simulation of TAE, BAE, EPM etc.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kumimoji="0" lang="en-US" altLang="ko-KR" sz="1600" dirty="0">
                <a:latin typeface="+mn-lt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latin typeface="+mn-lt"/>
                <a:ea typeface="맑은 고딕" pitchFamily="50" charset="-127"/>
              </a:rPr>
              <a:t> - Transport effect by energetic particle driven modes etc.</a:t>
            </a:r>
            <a:endParaRPr lang="en-US" altLang="ko-KR" sz="1600" dirty="0">
              <a:latin typeface="+mn-lt"/>
              <a:ea typeface="맑은 고딕" pitchFamily="50" charset="-127"/>
            </a:endParaRPr>
          </a:p>
          <a:p>
            <a:pPr marL="0" indent="0" latinLnBrk="0">
              <a:lnSpc>
                <a:spcPct val="150000"/>
              </a:lnSpc>
              <a:buNone/>
            </a:pPr>
            <a:endParaRPr kumimoji="0" lang="en-US" altLang="ko-KR" sz="800" dirty="0" smtClean="0">
              <a:latin typeface="+mn-lt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rgbClr val="0000FF"/>
                </a:solidFill>
                <a:latin typeface="+mn-lt"/>
                <a:ea typeface="맑은 고딕" pitchFamily="50" charset="-127"/>
              </a:rPr>
              <a:t>MHD stability &amp; disruption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kumimoji="0" lang="en-US" altLang="ko-KR" sz="1600" dirty="0">
                <a:latin typeface="+mn-lt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latin typeface="+mn-lt"/>
                <a:ea typeface="맑은 고딕" pitchFamily="50" charset="-127"/>
              </a:rPr>
              <a:t> - 3D physics, Linear MHD stability analysis of LM, NTM, RWM etc.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en-US" altLang="ko-KR" sz="1600" dirty="0">
                <a:latin typeface="+mn-lt"/>
                <a:ea typeface="맑은 고딕" pitchFamily="50" charset="-127"/>
              </a:rPr>
              <a:t> </a:t>
            </a:r>
            <a:r>
              <a:rPr lang="en-US" altLang="ko-KR" sz="1600" dirty="0" smtClean="0">
                <a:latin typeface="+mn-lt"/>
                <a:ea typeface="맑은 고딕" pitchFamily="50" charset="-127"/>
              </a:rPr>
              <a:t> - N</a:t>
            </a:r>
            <a:r>
              <a:rPr kumimoji="0" lang="en-US" altLang="ko-KR" sz="1600" dirty="0" smtClean="0">
                <a:latin typeface="+mn-lt"/>
                <a:ea typeface="맑은 고딕" pitchFamily="50" charset="-127"/>
              </a:rPr>
              <a:t>onlinear simulation of resistive MHD modes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en-US" altLang="ko-KR" sz="1600" dirty="0">
                <a:latin typeface="+mn-lt"/>
                <a:ea typeface="맑은 고딕" pitchFamily="50" charset="-127"/>
              </a:rPr>
              <a:t> </a:t>
            </a:r>
            <a:r>
              <a:rPr lang="en-US" altLang="ko-KR" sz="1600" dirty="0" smtClean="0">
                <a:latin typeface="+mn-lt"/>
                <a:ea typeface="맑은 고딕" pitchFamily="50" charset="-127"/>
              </a:rPr>
              <a:t> - 3D disruption simulation with 2D or 3D structure model etc.</a:t>
            </a:r>
          </a:p>
          <a:p>
            <a:pPr marL="0" indent="0" latinLnBrk="0">
              <a:lnSpc>
                <a:spcPct val="150000"/>
              </a:lnSpc>
              <a:buNone/>
            </a:pPr>
            <a:endParaRPr kumimoji="0" lang="en-US" altLang="ko-KR" sz="800" dirty="0">
              <a:latin typeface="+mn-lt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rgbClr val="0000FF"/>
                </a:solidFill>
                <a:latin typeface="+mn-lt"/>
                <a:ea typeface="맑은 고딕" pitchFamily="50" charset="-127"/>
              </a:rPr>
              <a:t>Operation scenario and </a:t>
            </a:r>
            <a:r>
              <a:rPr lang="en-US" altLang="ko-KR" sz="1600" dirty="0" err="1">
                <a:solidFill>
                  <a:srgbClr val="0000FF"/>
                </a:solidFill>
                <a:latin typeface="+mn-lt"/>
                <a:ea typeface="맑은 고딕" pitchFamily="50" charset="-127"/>
              </a:rPr>
              <a:t>D</a:t>
            </a:r>
            <a:r>
              <a:rPr lang="en-US" altLang="ko-KR" sz="1600" dirty="0" err="1" smtClean="0">
                <a:solidFill>
                  <a:srgbClr val="0000FF"/>
                </a:solidFill>
                <a:latin typeface="+mn-lt"/>
                <a:ea typeface="맑은 고딕" pitchFamily="50" charset="-127"/>
              </a:rPr>
              <a:t>ivertor</a:t>
            </a:r>
            <a:r>
              <a:rPr lang="en-US" altLang="ko-KR" sz="1600" dirty="0" smtClean="0">
                <a:solidFill>
                  <a:srgbClr val="0000FF"/>
                </a:solidFill>
                <a:latin typeface="+mn-lt"/>
                <a:ea typeface="맑은 고딕" pitchFamily="50" charset="-127"/>
              </a:rPr>
              <a:t>/SOL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kumimoji="0" lang="en-US" altLang="ko-KR" sz="1600" dirty="0">
                <a:latin typeface="+mn-lt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latin typeface="+mn-lt"/>
                <a:ea typeface="맑은 고딕" pitchFamily="50" charset="-127"/>
              </a:rPr>
              <a:t> - Advanced operation scenario modeling for KSTAR</a:t>
            </a:r>
            <a:endParaRPr lang="en-US" altLang="ko-KR" sz="1600" dirty="0" smtClean="0">
              <a:latin typeface="+mn-lt"/>
              <a:ea typeface="맑은 고딕" pitchFamily="50" charset="-127"/>
            </a:endParaRPr>
          </a:p>
          <a:p>
            <a:pPr marL="0" indent="0" latinLnBrk="0">
              <a:lnSpc>
                <a:spcPct val="150000"/>
              </a:lnSpc>
              <a:buNone/>
            </a:pPr>
            <a:r>
              <a:rPr kumimoji="0" lang="en-US" altLang="ko-KR" sz="1600" dirty="0">
                <a:latin typeface="+mn-lt"/>
                <a:ea typeface="맑은 고딕" pitchFamily="50" charset="-127"/>
              </a:rPr>
              <a:t> </a:t>
            </a:r>
            <a:r>
              <a:rPr kumimoji="0" lang="en-US" altLang="ko-KR" sz="1600" dirty="0" smtClean="0">
                <a:latin typeface="+mn-lt"/>
                <a:ea typeface="맑은 고딕" pitchFamily="50" charset="-127"/>
              </a:rPr>
              <a:t> - Plasma-wall interaction modeling etc.</a:t>
            </a:r>
          </a:p>
          <a:p>
            <a:pPr marL="0" indent="0" latinLnBrk="0">
              <a:lnSpc>
                <a:spcPct val="150000"/>
              </a:lnSpc>
              <a:buNone/>
            </a:pPr>
            <a:endParaRPr lang="en-US" altLang="ko-KR" sz="800" dirty="0" smtClean="0">
              <a:latin typeface="+mn-lt"/>
              <a:ea typeface="맑은 고딕" pitchFamily="50" charset="-127"/>
            </a:endParaRPr>
          </a:p>
          <a:p>
            <a:pPr latinLnBrk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rgbClr val="0000FF"/>
                </a:solidFill>
                <a:latin typeface="+mn-lt"/>
                <a:ea typeface="맑은 고딕" pitchFamily="50" charset="-127"/>
              </a:rPr>
              <a:t>Transport and Pedestal</a:t>
            </a:r>
          </a:p>
          <a:p>
            <a:pPr marL="0" indent="0" latinLnBrk="0">
              <a:lnSpc>
                <a:spcPct val="150000"/>
              </a:lnSpc>
              <a:buNone/>
            </a:pPr>
            <a:r>
              <a:rPr lang="en-US" altLang="ko-KR" sz="1600" dirty="0">
                <a:latin typeface="+mn-lt"/>
                <a:ea typeface="맑은 고딕" pitchFamily="50" charset="-127"/>
              </a:rPr>
              <a:t> </a:t>
            </a:r>
            <a:r>
              <a:rPr lang="en-US" altLang="ko-KR" sz="1600" dirty="0" smtClean="0">
                <a:latin typeface="+mn-lt"/>
                <a:ea typeface="맑은 고딕" pitchFamily="50" charset="-127"/>
              </a:rPr>
              <a:t> - Global integrated simulation over whole region using full-f </a:t>
            </a:r>
            <a:r>
              <a:rPr lang="en-US" altLang="ko-KR" sz="1600" dirty="0" err="1" smtClean="0">
                <a:latin typeface="+mn-lt"/>
                <a:ea typeface="맑은 고딕" pitchFamily="50" charset="-127"/>
              </a:rPr>
              <a:t>gyrokinetic</a:t>
            </a:r>
            <a:r>
              <a:rPr lang="en-US" altLang="ko-KR" sz="1600" dirty="0" smtClean="0">
                <a:latin typeface="+mn-lt"/>
                <a:ea typeface="맑은 고딕" pitchFamily="50" charset="-127"/>
              </a:rPr>
              <a:t> or hybrid code etc.</a:t>
            </a:r>
            <a:endParaRPr lang="en-US" altLang="ko-KR" sz="1600" dirty="0">
              <a:latin typeface="+mn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242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6632"/>
            <a:ext cx="268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</a:rPr>
              <a:t>Introduction 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179511" y="1484784"/>
            <a:ext cx="8926513" cy="44958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r>
              <a:rPr lang="en-US" altLang="ko-KR" sz="2000" dirty="0">
                <a:ea typeface="맑은 고딕" pitchFamily="50" charset="-127"/>
                <a:cs typeface="Arial" charset="0"/>
              </a:rPr>
              <a:t>Two projects for theory and simulation research</a:t>
            </a:r>
            <a:r>
              <a:rPr lang="ko-KR" altLang="en-US" sz="2000" dirty="0">
                <a:ea typeface="맑은 고딕" pitchFamily="50" charset="-127"/>
                <a:cs typeface="Arial" charset="0"/>
              </a:rPr>
              <a:t> </a:t>
            </a:r>
            <a:r>
              <a:rPr lang="en-US" altLang="ko-KR" sz="2000" dirty="0">
                <a:ea typeface="맑은 고딕" pitchFamily="50" charset="-127"/>
                <a:cs typeface="Arial" charset="0"/>
              </a:rPr>
              <a:t>at NFRI</a:t>
            </a:r>
          </a:p>
          <a:p>
            <a:pPr>
              <a:lnSpc>
                <a:spcPct val="150000"/>
              </a:lnSpc>
              <a:defRPr/>
            </a:pPr>
            <a:endParaRPr lang="en-US" altLang="ko-KR" sz="2000" dirty="0">
              <a:latin typeface="+mn-lt"/>
              <a:ea typeface="HY울릉도B" pitchFamily="18" charset="-127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ko-KR" sz="2000" dirty="0" smtClean="0">
                <a:solidFill>
                  <a:srgbClr val="0000FF"/>
                </a:solidFill>
                <a:ea typeface="HY울릉도B" pitchFamily="18" charset="-127"/>
                <a:cs typeface="Arial" pitchFamily="34" charset="0"/>
              </a:rPr>
              <a:t>Internal </a:t>
            </a:r>
            <a:r>
              <a:rPr lang="en-US" altLang="ko-KR" sz="2000" dirty="0">
                <a:solidFill>
                  <a:srgbClr val="0000FF"/>
                </a:solidFill>
                <a:ea typeface="HY울릉도B" pitchFamily="18" charset="-127"/>
                <a:cs typeface="Arial" pitchFamily="34" charset="0"/>
              </a:rPr>
              <a:t>theory &amp; simulation project</a:t>
            </a:r>
          </a:p>
          <a:p>
            <a:pPr>
              <a:defRPr/>
            </a:pPr>
            <a:endParaRPr lang="en-US" altLang="ko-KR" sz="800" dirty="0">
              <a:solidFill>
                <a:schemeClr val="accent6"/>
              </a:solidFill>
              <a:ea typeface="HY울릉도B" pitchFamily="18" charset="-127"/>
              <a:cs typeface="Arial" pitchFamily="34" charset="0"/>
            </a:endParaRPr>
          </a:p>
          <a:p>
            <a:pPr>
              <a:defRPr/>
            </a:pPr>
            <a:r>
              <a:rPr lang="en-US" altLang="ko-KR" dirty="0">
                <a:ea typeface="HY울릉도B" pitchFamily="18" charset="-127"/>
                <a:cs typeface="Arial" pitchFamily="34" charset="0"/>
              </a:rPr>
              <a:t>  </a:t>
            </a:r>
            <a:r>
              <a:rPr lang="en-US" altLang="ko-KR" dirty="0" smtClean="0">
                <a:ea typeface="HY울릉도B" pitchFamily="18" charset="-127"/>
                <a:cs typeface="Arial" pitchFamily="34" charset="0"/>
              </a:rPr>
              <a:t> </a:t>
            </a:r>
            <a:r>
              <a:rPr lang="en-US" altLang="ko-KR" dirty="0">
                <a:ea typeface="HY울릉도B" pitchFamily="18" charset="-127"/>
                <a:cs typeface="Arial" pitchFamily="34" charset="0"/>
              </a:rPr>
              <a:t>- One of KSTAR research projects</a:t>
            </a:r>
          </a:p>
          <a:p>
            <a:pPr>
              <a:defRPr/>
            </a:pPr>
            <a:r>
              <a:rPr lang="en-US" altLang="ko-KR" dirty="0">
                <a:ea typeface="HY울릉도B" pitchFamily="18" charset="-127"/>
                <a:cs typeface="Arial" pitchFamily="34" charset="0"/>
              </a:rPr>
              <a:t>   </a:t>
            </a:r>
            <a:r>
              <a:rPr lang="en-US" altLang="ko-KR" dirty="0" smtClean="0">
                <a:ea typeface="HY울릉도B" pitchFamily="18" charset="-127"/>
                <a:cs typeface="Arial" pitchFamily="34" charset="0"/>
              </a:rPr>
              <a:t>- </a:t>
            </a:r>
            <a:r>
              <a:rPr lang="en-US" altLang="ko-KR" dirty="0">
                <a:ea typeface="HY울릉도B" pitchFamily="18" charset="-127"/>
                <a:cs typeface="Arial" pitchFamily="34" charset="0"/>
              </a:rPr>
              <a:t>covering </a:t>
            </a:r>
            <a:r>
              <a:rPr lang="en-US" altLang="ko-KR" dirty="0">
                <a:solidFill>
                  <a:srgbClr val="C00000"/>
                </a:solidFill>
                <a:ea typeface="HY울릉도B" pitchFamily="18" charset="-127"/>
                <a:cs typeface="Arial" pitchFamily="34" charset="0"/>
              </a:rPr>
              <a:t>Pedestal, MHD stability, Operation scenario, </a:t>
            </a:r>
            <a:r>
              <a:rPr lang="en-US" altLang="ko-KR" dirty="0" err="1">
                <a:solidFill>
                  <a:srgbClr val="C00000"/>
                </a:solidFill>
                <a:ea typeface="HY울릉도B" pitchFamily="18" charset="-127"/>
                <a:cs typeface="Arial" pitchFamily="34" charset="0"/>
              </a:rPr>
              <a:t>Divertor</a:t>
            </a:r>
            <a:r>
              <a:rPr lang="en-US" altLang="ko-KR" dirty="0">
                <a:solidFill>
                  <a:srgbClr val="C00000"/>
                </a:solidFill>
                <a:ea typeface="HY울릉도B" pitchFamily="18" charset="-127"/>
                <a:cs typeface="Arial" pitchFamily="34" charset="0"/>
              </a:rPr>
              <a:t>/SOL </a:t>
            </a:r>
            <a:r>
              <a:rPr lang="en-US" altLang="ko-KR" dirty="0">
                <a:ea typeface="HY울릉도B" pitchFamily="18" charset="-127"/>
                <a:cs typeface="Arial" pitchFamily="34" charset="0"/>
              </a:rPr>
              <a:t>areas</a:t>
            </a:r>
          </a:p>
          <a:p>
            <a:pPr>
              <a:defRPr/>
            </a:pPr>
            <a:r>
              <a:rPr lang="en-US" altLang="ko-KR" dirty="0">
                <a:ea typeface="HY울릉도B" pitchFamily="18" charset="-127"/>
                <a:cs typeface="Arial" pitchFamily="34" charset="0"/>
              </a:rPr>
              <a:t>  </a:t>
            </a:r>
            <a:r>
              <a:rPr lang="en-US" altLang="ko-KR" dirty="0" smtClean="0">
                <a:ea typeface="HY울릉도B" pitchFamily="18" charset="-127"/>
                <a:cs typeface="Arial" pitchFamily="34" charset="0"/>
              </a:rPr>
              <a:t> </a:t>
            </a:r>
            <a:r>
              <a:rPr lang="en-US" altLang="ko-KR" dirty="0">
                <a:ea typeface="HY울릉도B" pitchFamily="18" charset="-127"/>
                <a:cs typeface="Arial" pitchFamily="34" charset="0"/>
              </a:rPr>
              <a:t>- now, about 8 regular members &amp; 6 graduate students from SNU, </a:t>
            </a:r>
            <a:r>
              <a:rPr lang="en-US" altLang="ko-KR" dirty="0" smtClean="0">
                <a:ea typeface="HY울릉도B" pitchFamily="18" charset="-127"/>
                <a:cs typeface="Arial" pitchFamily="34" charset="0"/>
              </a:rPr>
              <a:t>KAIST etc</a:t>
            </a:r>
            <a:r>
              <a:rPr lang="en-US" altLang="ko-KR" dirty="0">
                <a:ea typeface="HY울릉도B" pitchFamily="18" charset="-127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US" altLang="ko-KR" sz="2000" dirty="0">
              <a:solidFill>
                <a:srgbClr val="FF0000"/>
              </a:solidFill>
              <a:ea typeface="HY울릉도B" pitchFamily="18" charset="-127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ko-KR" sz="2000" dirty="0" smtClean="0">
                <a:solidFill>
                  <a:srgbClr val="0000FF"/>
                </a:solidFill>
                <a:ea typeface="HY울릉도B" pitchFamily="18" charset="-127"/>
                <a:cs typeface="Arial" pitchFamily="34" charset="0"/>
              </a:rPr>
              <a:t>WCI </a:t>
            </a:r>
            <a:r>
              <a:rPr lang="en-US" altLang="ko-KR" sz="2000" dirty="0">
                <a:solidFill>
                  <a:srgbClr val="0000FF"/>
                </a:solidFill>
                <a:ea typeface="HY울릉도B" pitchFamily="18" charset="-127"/>
                <a:cs typeface="Arial" pitchFamily="34" charset="0"/>
              </a:rPr>
              <a:t>(world-class-institute) project</a:t>
            </a:r>
          </a:p>
          <a:p>
            <a:pPr>
              <a:defRPr/>
            </a:pPr>
            <a:endParaRPr lang="en-US" altLang="ko-KR" sz="800" dirty="0">
              <a:solidFill>
                <a:schemeClr val="accent6"/>
              </a:solidFill>
              <a:ea typeface="HY울릉도B" pitchFamily="18" charset="-127"/>
              <a:cs typeface="Arial" pitchFamily="34" charset="0"/>
            </a:endParaRPr>
          </a:p>
          <a:p>
            <a:pPr>
              <a:defRPr/>
            </a:pPr>
            <a:r>
              <a:rPr lang="en-US" altLang="ko-KR" dirty="0">
                <a:ea typeface="HY울릉도B" pitchFamily="18" charset="-127"/>
                <a:cs typeface="Arial" pitchFamily="34" charset="0"/>
              </a:rPr>
              <a:t>   </a:t>
            </a:r>
            <a:r>
              <a:rPr lang="en-US" altLang="ko-KR" dirty="0" smtClean="0">
                <a:ea typeface="HY울릉도B" pitchFamily="18" charset="-127"/>
                <a:cs typeface="Arial" pitchFamily="34" charset="0"/>
              </a:rPr>
              <a:t>- </a:t>
            </a:r>
            <a:r>
              <a:rPr lang="en-US" altLang="ko-KR" dirty="0">
                <a:ea typeface="HY울릉도B" pitchFamily="18" charset="-127"/>
                <a:cs typeface="Arial" pitchFamily="34" charset="0"/>
              </a:rPr>
              <a:t>A government-support project for </a:t>
            </a:r>
            <a:r>
              <a:rPr lang="en-US" altLang="ko-KR" dirty="0" smtClean="0">
                <a:ea typeface="HY울릉도B" pitchFamily="18" charset="-127"/>
                <a:cs typeface="Arial" pitchFamily="34" charset="0"/>
              </a:rPr>
              <a:t>5 years </a:t>
            </a:r>
            <a:r>
              <a:rPr lang="en-US" altLang="ko-KR" dirty="0">
                <a:ea typeface="HY울릉도B" pitchFamily="18" charset="-127"/>
                <a:cs typeface="Arial" pitchFamily="34" charset="0"/>
              </a:rPr>
              <a:t>(2009.12 – 2014. 11)</a:t>
            </a:r>
          </a:p>
          <a:p>
            <a:pPr>
              <a:defRPr/>
            </a:pPr>
            <a:r>
              <a:rPr lang="en-US" altLang="ko-KR" dirty="0">
                <a:ea typeface="HY울릉도B" pitchFamily="18" charset="-127"/>
                <a:cs typeface="Arial" pitchFamily="34" charset="0"/>
              </a:rPr>
              <a:t>   </a:t>
            </a:r>
            <a:r>
              <a:rPr lang="en-US" altLang="ko-KR" dirty="0" smtClean="0">
                <a:ea typeface="HY울릉도B" pitchFamily="18" charset="-127"/>
                <a:cs typeface="Arial" pitchFamily="34" charset="0"/>
              </a:rPr>
              <a:t>- </a:t>
            </a:r>
            <a:r>
              <a:rPr lang="en-US" altLang="ko-KR" dirty="0">
                <a:ea typeface="HY울릉도B" pitchFamily="18" charset="-127"/>
                <a:cs typeface="Arial" pitchFamily="34" charset="0"/>
              </a:rPr>
              <a:t>mostly focusing on </a:t>
            </a:r>
            <a:r>
              <a:rPr lang="en-US" altLang="ko-KR" dirty="0">
                <a:solidFill>
                  <a:srgbClr val="C00000"/>
                </a:solidFill>
                <a:ea typeface="HY울릉도B" pitchFamily="18" charset="-127"/>
                <a:cs typeface="Arial" pitchFamily="34" charset="0"/>
              </a:rPr>
              <a:t>Turbulent transport, including transport barrier, </a:t>
            </a:r>
            <a:r>
              <a:rPr lang="en-US" altLang="ko-KR" dirty="0">
                <a:ea typeface="HY울릉도B" pitchFamily="18" charset="-127"/>
                <a:cs typeface="Arial" pitchFamily="34" charset="0"/>
              </a:rPr>
              <a:t>area</a:t>
            </a:r>
          </a:p>
          <a:p>
            <a:pPr>
              <a:defRPr/>
            </a:pPr>
            <a:r>
              <a:rPr lang="en-US" altLang="ko-KR" dirty="0">
                <a:ea typeface="HY울릉도B" pitchFamily="18" charset="-127"/>
                <a:cs typeface="Arial" pitchFamily="34" charset="0"/>
              </a:rPr>
              <a:t>   </a:t>
            </a:r>
            <a:r>
              <a:rPr lang="en-US" altLang="ko-KR" dirty="0" smtClean="0">
                <a:ea typeface="HY울릉도B" pitchFamily="18" charset="-127"/>
                <a:cs typeface="Arial" pitchFamily="34" charset="0"/>
              </a:rPr>
              <a:t>- </a:t>
            </a:r>
            <a:r>
              <a:rPr lang="en-US" altLang="ko-KR" dirty="0">
                <a:ea typeface="HY울릉도B" pitchFamily="18" charset="-127"/>
                <a:cs typeface="Arial" pitchFamily="34" charset="0"/>
              </a:rPr>
              <a:t>now, about 11 regular members (Korean: 7, Foreigner : 4)</a:t>
            </a:r>
          </a:p>
          <a:p>
            <a:pPr>
              <a:lnSpc>
                <a:spcPct val="150000"/>
              </a:lnSpc>
              <a:defRPr/>
            </a:pPr>
            <a:endParaRPr lang="en-US" altLang="ko-KR" sz="2000" dirty="0">
              <a:solidFill>
                <a:srgbClr val="FF0000"/>
              </a:solidFill>
              <a:ea typeface="HY울릉도B" pitchFamily="18" charset="-127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2000" dirty="0">
              <a:ea typeface="HY울릉도B" pitchFamily="18" charset="-127"/>
              <a:cs typeface="Arial" pitchFamily="34" charset="0"/>
            </a:endParaRPr>
          </a:p>
          <a:p>
            <a:pPr>
              <a:defRPr/>
            </a:pPr>
            <a:r>
              <a:rPr lang="en-US" altLang="ko-KR" sz="2000" dirty="0">
                <a:solidFill>
                  <a:schemeClr val="accent6"/>
                </a:solidFill>
                <a:latin typeface="+mn-lt"/>
                <a:ea typeface="HY울릉도B" pitchFamily="18" charset="-127"/>
                <a:cs typeface="Arial" pitchFamily="34" charset="0"/>
              </a:rPr>
              <a:t>     </a:t>
            </a:r>
            <a:endParaRPr lang="en-US" altLang="ko-KR" sz="2000" dirty="0">
              <a:solidFill>
                <a:srgbClr val="FF0000"/>
              </a:solidFill>
              <a:latin typeface="+mn-lt"/>
              <a:ea typeface="HY울릉도B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7471-710A-445B-90A2-CAAA500C461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23528" y="1499118"/>
            <a:ext cx="8820472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lang="en-US" altLang="ko-KR" sz="3600" dirty="0" smtClean="0">
                <a:latin typeface="+mn-lt"/>
                <a:cs typeface="Arial" charset="0"/>
              </a:rPr>
              <a:t>Pedestal </a:t>
            </a:r>
            <a:r>
              <a:rPr lang="en-US" altLang="ko-KR" sz="3600" dirty="0">
                <a:latin typeface="+mn-lt"/>
                <a:cs typeface="Arial" charset="0"/>
              </a:rPr>
              <a:t>and ELM </a:t>
            </a:r>
            <a:r>
              <a:rPr lang="en-US" altLang="ko-KR" sz="3600" dirty="0" smtClean="0">
                <a:latin typeface="+mn-lt"/>
                <a:cs typeface="Arial" charset="0"/>
              </a:rPr>
              <a:t>control </a:t>
            </a:r>
          </a:p>
          <a:p>
            <a:pPr eaLnBrk="1" hangingPunct="1">
              <a:defRPr/>
            </a:pPr>
            <a:endParaRPr lang="en-US" altLang="ko-KR" sz="3200" dirty="0" smtClean="0">
              <a:latin typeface="+mn-lt"/>
              <a:cs typeface="Arial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ko-KR" sz="2000" dirty="0" smtClean="0">
                <a:solidFill>
                  <a:srgbClr val="0000FF"/>
                </a:solidFill>
                <a:latin typeface="+mn-lt"/>
                <a:cs typeface="Arial" charset="0"/>
              </a:rPr>
              <a:t>Strong emphases in relation to the H-mode and ELM control experiments in KSTAR, and also as ITER urgent issues </a:t>
            </a:r>
            <a:endParaRPr lang="en-US" altLang="ko-KR" sz="2000" dirty="0">
              <a:solidFill>
                <a:srgbClr val="0000FF"/>
              </a:solidFill>
              <a:latin typeface="+mn-lt"/>
              <a:cs typeface="Arial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endParaRPr lang="en-US" altLang="ko-KR" sz="2000" dirty="0" smtClean="0">
              <a:solidFill>
                <a:srgbClr val="0000FF"/>
              </a:solidFill>
              <a:latin typeface="+mn-lt"/>
              <a:cs typeface="Arial" charset="0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ko-KR" sz="2000" dirty="0">
                <a:solidFill>
                  <a:srgbClr val="0000FF"/>
                </a:solidFill>
                <a:latin typeface="+mn-lt"/>
                <a:cs typeface="Arial" charset="0"/>
              </a:rPr>
              <a:t>t</a:t>
            </a:r>
            <a:r>
              <a:rPr lang="en-US" altLang="ko-KR" sz="2000" dirty="0" smtClean="0">
                <a:solidFill>
                  <a:srgbClr val="0000FF"/>
                </a:solidFill>
                <a:latin typeface="+mn-lt"/>
                <a:cs typeface="Arial" charset="0"/>
              </a:rPr>
              <a:t>rying to cover most sub-areas</a:t>
            </a:r>
            <a:r>
              <a:rPr lang="en-US" altLang="ko-KR" sz="2000" dirty="0">
                <a:solidFill>
                  <a:srgbClr val="0000FF"/>
                </a:solidFill>
                <a:latin typeface="+mn-lt"/>
                <a:cs typeface="Arial" charset="0"/>
              </a:rPr>
              <a:t> </a:t>
            </a:r>
            <a:r>
              <a:rPr lang="en-US" altLang="ko-KR" sz="2000" dirty="0" smtClean="0">
                <a:solidFill>
                  <a:srgbClr val="0000FF"/>
                </a:solidFill>
                <a:latin typeface="+mn-lt"/>
                <a:cs typeface="Arial" charset="0"/>
              </a:rPr>
              <a:t>with a more self-consistent, integrated modeling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en-US" altLang="ko-KR" sz="2000" dirty="0">
              <a:solidFill>
                <a:srgbClr val="C00000"/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    * L-H transition trigger &amp; power threshold</a:t>
            </a:r>
          </a:p>
          <a:p>
            <a:pPr eaLnBrk="1" hangingPunct="1">
              <a:defRPr/>
            </a:pPr>
            <a:r>
              <a:rPr lang="en-US" altLang="ko-KR" dirty="0">
                <a:solidFill>
                  <a:srgbClr val="C00000"/>
                </a:solidFill>
                <a:latin typeface="+mn-lt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n-lt"/>
                <a:cs typeface="Arial" charset="0"/>
              </a:rPr>
              <a:t>    * Pedestal build-up process</a:t>
            </a:r>
            <a:endParaRPr lang="en-US" altLang="ko-KR" dirty="0">
              <a:solidFill>
                <a:srgbClr val="C00000"/>
              </a:solidFill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en-US" altLang="ko-KR" dirty="0" smtClean="0">
                <a:solidFill>
                  <a:srgbClr val="C00000"/>
                </a:solidFill>
                <a:latin typeface="+mj-lt"/>
                <a:cs typeface="Arial" charset="0"/>
              </a:rPr>
              <a:t>     * Pedestal </a:t>
            </a:r>
            <a:r>
              <a:rPr lang="en-US" altLang="ko-KR" dirty="0">
                <a:solidFill>
                  <a:srgbClr val="C00000"/>
                </a:solidFill>
                <a:latin typeface="+mj-lt"/>
                <a:cs typeface="Arial" charset="0"/>
              </a:rPr>
              <a:t>stability and </a:t>
            </a:r>
            <a:r>
              <a:rPr lang="en-US" altLang="ko-KR" dirty="0" smtClean="0">
                <a:solidFill>
                  <a:srgbClr val="C00000"/>
                </a:solidFill>
                <a:latin typeface="+mj-lt"/>
                <a:cs typeface="Arial" charset="0"/>
              </a:rPr>
              <a:t>structure</a:t>
            </a:r>
          </a:p>
          <a:p>
            <a:pPr eaLnBrk="1" hangingPunct="1">
              <a:defRPr/>
            </a:pPr>
            <a:r>
              <a:rPr lang="en-US" altLang="ko-KR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j-lt"/>
                <a:cs typeface="Arial" charset="0"/>
              </a:rPr>
              <a:t>    * Nonlinear </a:t>
            </a:r>
            <a:r>
              <a:rPr lang="en-US" altLang="ko-KR" dirty="0">
                <a:solidFill>
                  <a:srgbClr val="C00000"/>
                </a:solidFill>
                <a:latin typeface="+mj-lt"/>
                <a:cs typeface="Arial" charset="0"/>
              </a:rPr>
              <a:t>ELM </a:t>
            </a:r>
            <a:r>
              <a:rPr lang="en-US" altLang="ko-KR" dirty="0" smtClean="0">
                <a:solidFill>
                  <a:srgbClr val="C00000"/>
                </a:solidFill>
                <a:latin typeface="+mj-lt"/>
                <a:cs typeface="Arial" charset="0"/>
              </a:rPr>
              <a:t>behavior </a:t>
            </a:r>
          </a:p>
          <a:p>
            <a:pPr eaLnBrk="1" hangingPunct="1">
              <a:defRPr/>
            </a:pPr>
            <a:r>
              <a:rPr lang="en-US" altLang="ko-KR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  <a:r>
              <a:rPr lang="en-US" altLang="ko-KR" dirty="0" smtClean="0">
                <a:solidFill>
                  <a:srgbClr val="C00000"/>
                </a:solidFill>
                <a:latin typeface="+mj-lt"/>
                <a:cs typeface="Arial" charset="0"/>
              </a:rPr>
              <a:t>    * ELM control by RMP, pellet etc.</a:t>
            </a:r>
          </a:p>
        </p:txBody>
      </p:sp>
    </p:spTree>
    <p:extLst>
      <p:ext uri="{BB962C8B-B14F-4D97-AF65-F5344CB8AC3E}">
        <p14:creationId xmlns:p14="http://schemas.microsoft.com/office/powerpoint/2010/main" val="90757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제목 2"/>
          <p:cNvSpPr>
            <a:spLocks noGrp="1"/>
          </p:cNvSpPr>
          <p:nvPr>
            <p:ph type="title" idx="4294967295"/>
          </p:nvPr>
        </p:nvSpPr>
        <p:spPr>
          <a:xfrm>
            <a:off x="-36513" y="-26988"/>
            <a:ext cx="9180513" cy="863601"/>
          </a:xfrm>
        </p:spPr>
        <p:txBody>
          <a:bodyPr/>
          <a:lstStyle/>
          <a:p>
            <a:r>
              <a:rPr lang="en-US" altLang="ko-KR" sz="3200" dirty="0" smtClean="0">
                <a:ea typeface="ＭＳ Ｐゴシック" pitchFamily="34" charset="-128"/>
              </a:rPr>
              <a:t>L-H transition and power threshold</a:t>
            </a:r>
            <a:endParaRPr lang="ko-KR" altLang="en-US" sz="3200" dirty="0" smtClean="0">
              <a:ea typeface="ＭＳ Ｐゴシック" pitchFamily="34" charset="-128"/>
            </a:endParaRPr>
          </a:p>
        </p:txBody>
      </p:sp>
      <p:sp>
        <p:nvSpPr>
          <p:cNvPr id="127" name="슬라이드 번호 개체 틀 15"/>
          <p:cNvSpPr>
            <a:spLocks noGrp="1"/>
          </p:cNvSpPr>
          <p:nvPr>
            <p:ph type="sldNum" sz="quarter" idx="10"/>
          </p:nvPr>
        </p:nvSpPr>
        <p:spPr>
          <a:xfrm>
            <a:off x="6797675" y="6597650"/>
            <a:ext cx="2311400" cy="244475"/>
          </a:xfrm>
        </p:spPr>
        <p:txBody>
          <a:bodyPr/>
          <a:lstStyle/>
          <a:p>
            <a:pPr>
              <a:defRPr/>
            </a:pPr>
            <a:fld id="{06C5896B-6FFA-4315-8D75-1517DFB14A70}" type="slidenum">
              <a:rPr lang="ko-KR" altLang="en-US"/>
              <a:pPr>
                <a:defRPr/>
              </a:pPr>
              <a:t>5</a:t>
            </a:fld>
            <a:endParaRPr lang="ko-KR" altLang="en-US"/>
          </a:p>
        </p:txBody>
      </p:sp>
      <p:sp>
        <p:nvSpPr>
          <p:cNvPr id="5" name="슬라이드 번호 개체 틀 4"/>
          <p:cNvSpPr txBox="1">
            <a:spLocks/>
          </p:cNvSpPr>
          <p:nvPr/>
        </p:nvSpPr>
        <p:spPr>
          <a:xfrm>
            <a:off x="8460432" y="428339"/>
            <a:ext cx="607967" cy="290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77B60-E919-457C-A554-D0EE28E0A5D4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7" name="직사각형 10"/>
          <p:cNvSpPr>
            <a:spLocks noChangeArrowheads="1"/>
          </p:cNvSpPr>
          <p:nvPr/>
        </p:nvSpPr>
        <p:spPr bwMode="auto">
          <a:xfrm>
            <a:off x="212725" y="968375"/>
            <a:ext cx="89312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</a:pPr>
            <a:r>
              <a:rPr lang="en-US" altLang="ko-KR" sz="1600" dirty="0">
                <a:latin typeface="+mn-ea"/>
                <a:cs typeface="Arial" charset="0"/>
              </a:rPr>
              <a:t>One of the main research topics of the WCI group</a:t>
            </a:r>
            <a:endParaRPr lang="en-US" altLang="ko-KR" sz="1600" dirty="0">
              <a:solidFill>
                <a:srgbClr val="0070C0"/>
              </a:solidFill>
              <a:latin typeface="+mn-ea"/>
              <a:cs typeface="Arial" charset="0"/>
            </a:endParaRPr>
          </a:p>
          <a:p>
            <a:pPr eaLnBrk="1" hangingPunct="1">
              <a:lnSpc>
                <a:spcPts val="2500"/>
              </a:lnSpc>
              <a:spcBef>
                <a:spcPct val="0"/>
              </a:spcBef>
            </a:pPr>
            <a:r>
              <a:rPr lang="en-US" altLang="ko-KR" sz="1600" dirty="0">
                <a:latin typeface="+mn-ea"/>
                <a:cs typeface="Arial" charset="0"/>
              </a:rPr>
              <a:t>Focusing on the 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cs typeface="Arial" charset="0"/>
              </a:rPr>
              <a:t>1.5D predator-pray model, involving turbulent intensity, ZF, MF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2" y="1701800"/>
            <a:ext cx="544353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6015840" y="2548692"/>
            <a:ext cx="2667000" cy="3200400"/>
          </a:xfrm>
          <a:prstGeom prst="rect">
            <a:avLst/>
          </a:prstGeom>
        </p:spPr>
        <p:txBody>
          <a:bodyPr/>
          <a:lstStyle/>
          <a:p>
            <a:pPr marL="266700" indent="-266700" eaLnBrk="0" latin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altLang="ko-KR" sz="1600" dirty="0">
                <a:latin typeface="+mj-lt"/>
                <a:ea typeface="Arial Unicode MS" pitchFamily="50" charset="-127"/>
                <a:cs typeface="Arial" pitchFamily="34" charset="0"/>
                <a:sym typeface="Wingdings" pitchFamily="2" charset="2"/>
              </a:rPr>
              <a:t>Reproduce some features of L-I-H transition</a:t>
            </a:r>
          </a:p>
          <a:p>
            <a:pPr marL="266700" indent="-266700" eaLnBrk="0" latin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altLang="ko-KR" sz="1600" b="1" dirty="0">
                <a:solidFill>
                  <a:srgbClr val="FF0000"/>
                </a:solidFill>
                <a:latin typeface="+mj-lt"/>
                <a:ea typeface="Arial Unicode MS" pitchFamily="50" charset="-127"/>
                <a:cs typeface="Arial" pitchFamily="34" charset="0"/>
                <a:sym typeface="Wingdings" pitchFamily="2" charset="2"/>
              </a:rPr>
              <a:t>I-phase</a:t>
            </a:r>
            <a:r>
              <a:rPr kumimoji="0" lang="en-US" altLang="ko-KR" sz="1600" dirty="0">
                <a:latin typeface="+mj-lt"/>
                <a:ea typeface="Arial Unicode MS" pitchFamily="50" charset="-127"/>
                <a:cs typeface="Arial" pitchFamily="34" charset="0"/>
                <a:sym typeface="Wingdings" pitchFamily="2" charset="2"/>
              </a:rPr>
              <a:t> identified as a </a:t>
            </a:r>
            <a:r>
              <a:rPr kumimoji="0" lang="en-US" altLang="ko-KR" sz="1600" dirty="0" smtClean="0">
                <a:latin typeface="+mj-lt"/>
                <a:ea typeface="Arial Unicode MS" pitchFamily="50" charset="-127"/>
                <a:cs typeface="Arial" pitchFamily="34" charset="0"/>
                <a:sym typeface="Wingdings" pitchFamily="2" charset="2"/>
              </a:rPr>
              <a:t>multi-predator-prey </a:t>
            </a:r>
            <a:r>
              <a:rPr kumimoji="0" lang="en-US" altLang="ko-KR" sz="1600" dirty="0">
                <a:latin typeface="+mj-lt"/>
                <a:ea typeface="Arial Unicode MS" pitchFamily="50" charset="-127"/>
                <a:cs typeface="Arial" pitchFamily="34" charset="0"/>
                <a:sym typeface="Wingdings" pitchFamily="2" charset="2"/>
              </a:rPr>
              <a:t>oscillations of ZF, mean flow and intensity</a:t>
            </a:r>
          </a:p>
          <a:p>
            <a:pPr marL="266700" indent="-266700" eaLnBrk="0" latin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altLang="ko-KR" sz="1600" dirty="0">
                <a:latin typeface="+mj-lt"/>
                <a:ea typeface="Arial Unicode MS" pitchFamily="50" charset="-127"/>
                <a:cs typeface="Arial" pitchFamily="34" charset="0"/>
                <a:sym typeface="Wingdings" pitchFamily="2" charset="2"/>
              </a:rPr>
              <a:t>Oscillating </a:t>
            </a:r>
            <a:r>
              <a:rPr kumimoji="0" lang="en-US" altLang="ko-KR" sz="1600" b="1" dirty="0">
                <a:solidFill>
                  <a:srgbClr val="FF0000"/>
                </a:solidFill>
                <a:latin typeface="+mj-lt"/>
                <a:ea typeface="Arial Unicode MS" pitchFamily="50" charset="-127"/>
                <a:cs typeface="Arial" pitchFamily="34" charset="0"/>
                <a:sym typeface="Wingdings" pitchFamily="2" charset="2"/>
              </a:rPr>
              <a:t>ZF as a trigger</a:t>
            </a:r>
            <a:r>
              <a:rPr kumimoji="0" lang="en-US" altLang="ko-KR" sz="1600" dirty="0">
                <a:latin typeface="+mj-lt"/>
                <a:ea typeface="Arial Unicode MS" pitchFamily="50" charset="-127"/>
                <a:cs typeface="Arial" pitchFamily="34" charset="0"/>
                <a:sym typeface="Wingdings" pitchFamily="2" charset="2"/>
              </a:rPr>
              <a:t> to L-H transition 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44513" y="1668463"/>
            <a:ext cx="7696200" cy="312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212726" y="5757863"/>
            <a:ext cx="8855674" cy="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</a:pPr>
            <a:r>
              <a:rPr lang="en-US" altLang="ko-KR" sz="1600" dirty="0">
                <a:latin typeface="+mn-lt"/>
                <a:ea typeface="Tahoma" pitchFamily="34" charset="0"/>
                <a:cs typeface="Arial" charset="0"/>
              </a:rPr>
              <a:t>t</a:t>
            </a:r>
            <a:r>
              <a:rPr lang="en-US" altLang="ko-KR" sz="1600" dirty="0" smtClean="0">
                <a:latin typeface="+mn-lt"/>
                <a:ea typeface="Tahoma" pitchFamily="34" charset="0"/>
                <a:cs typeface="Arial" charset="0"/>
              </a:rPr>
              <a:t>rying to do a more self-consistent simulation </a:t>
            </a:r>
            <a:r>
              <a:rPr lang="en-US" altLang="ko-KR" sz="1600" dirty="0" smtClean="0">
                <a:latin typeface="+mn-lt"/>
                <a:ea typeface="Tahoma" pitchFamily="34" charset="0"/>
                <a:cs typeface="Arial" charset="0"/>
              </a:rPr>
              <a:t>with</a:t>
            </a:r>
            <a:r>
              <a:rPr lang="en-US" altLang="ko-KR" sz="1600" dirty="0" smtClean="0">
                <a:latin typeface="+mn-lt"/>
                <a:ea typeface="Tahoma" pitchFamily="34" charset="0"/>
                <a:cs typeface="Arial" charset="0"/>
              </a:rPr>
              <a:t> </a:t>
            </a:r>
            <a:r>
              <a:rPr lang="en-US" altLang="ko-KR" sz="1600" dirty="0" smtClean="0">
                <a:latin typeface="+mn-lt"/>
                <a:ea typeface="Tahoma" pitchFamily="34" charset="0"/>
                <a:cs typeface="Arial" charset="0"/>
              </a:rPr>
              <a:t>the study </a:t>
            </a:r>
            <a:r>
              <a:rPr lang="en-US" altLang="ko-KR" sz="1600" dirty="0">
                <a:latin typeface="+mn-lt"/>
                <a:ea typeface="Tahoma" pitchFamily="34" charset="0"/>
                <a:cs typeface="Arial" charset="0"/>
              </a:rPr>
              <a:t>of power threshold scaling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</a:pPr>
            <a:r>
              <a:rPr lang="en-US" altLang="ko-KR" sz="1600" dirty="0">
                <a:latin typeface="+mn-lt"/>
                <a:ea typeface="Tahoma" pitchFamily="34" charset="0"/>
                <a:cs typeface="Arial" charset="0"/>
              </a:rPr>
              <a:t>A more </a:t>
            </a:r>
            <a:r>
              <a:rPr lang="en-US" altLang="ko-KR" sz="1600" dirty="0" smtClean="0">
                <a:latin typeface="+mn-lt"/>
                <a:ea typeface="Tahoma" pitchFamily="34" charset="0"/>
                <a:cs typeface="Arial" charset="0"/>
              </a:rPr>
              <a:t>accurate </a:t>
            </a:r>
            <a:r>
              <a:rPr lang="en-US" altLang="ko-KR" sz="1600" dirty="0">
                <a:latin typeface="+mn-lt"/>
                <a:ea typeface="Tahoma" pitchFamily="34" charset="0"/>
                <a:cs typeface="Arial" charset="0"/>
              </a:rPr>
              <a:t>calculation </a:t>
            </a:r>
            <a:r>
              <a:rPr lang="en-US" altLang="ko-KR" sz="1600" dirty="0" smtClean="0">
                <a:latin typeface="+mn-lt"/>
                <a:ea typeface="Tahoma" pitchFamily="34" charset="0"/>
                <a:cs typeface="Arial" charset="0"/>
              </a:rPr>
              <a:t>of </a:t>
            </a:r>
            <a:r>
              <a:rPr lang="en-US" altLang="ko-KR" sz="1600" dirty="0" smtClean="0">
                <a:solidFill>
                  <a:srgbClr val="0000FF"/>
                </a:solidFill>
                <a:latin typeface="+mn-lt"/>
                <a:ea typeface="Tahoma" pitchFamily="34" charset="0"/>
                <a:cs typeface="Arial" charset="0"/>
              </a:rPr>
              <a:t>neoclassical </a:t>
            </a:r>
            <a:r>
              <a:rPr lang="en-US" altLang="ko-KR" sz="1600" dirty="0" err="1" smtClean="0">
                <a:solidFill>
                  <a:srgbClr val="0000FF"/>
                </a:solidFill>
                <a:latin typeface="+mn-lt"/>
                <a:ea typeface="Tahoma" pitchFamily="34" charset="0"/>
                <a:cs typeface="Arial" charset="0"/>
              </a:rPr>
              <a:t>Er</a:t>
            </a:r>
            <a:r>
              <a:rPr lang="en-US" altLang="ko-KR" sz="1600" dirty="0" smtClean="0">
                <a:solidFill>
                  <a:srgbClr val="0000FF"/>
                </a:solidFill>
                <a:latin typeface="+mn-lt"/>
                <a:ea typeface="Tahoma" pitchFamily="34" charset="0"/>
                <a:cs typeface="Arial" charset="0"/>
              </a:rPr>
              <a:t> </a:t>
            </a:r>
            <a:r>
              <a:rPr lang="en-US" altLang="ko-KR" sz="1600" dirty="0" smtClean="0">
                <a:latin typeface="+mn-lt"/>
                <a:ea typeface="Tahoma" pitchFamily="34" charset="0"/>
                <a:cs typeface="Arial" charset="0"/>
              </a:rPr>
              <a:t>(by grad-Pi or ion orbit loss) also underway</a:t>
            </a:r>
            <a:endParaRPr lang="en-US" altLang="ko-KR" sz="1600" dirty="0">
              <a:latin typeface="+mn-lt"/>
              <a:ea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-36512" y="-27384"/>
            <a:ext cx="8496944" cy="864096"/>
          </a:xfrm>
        </p:spPr>
        <p:txBody>
          <a:bodyPr/>
          <a:lstStyle/>
          <a:p>
            <a:r>
              <a:rPr lang="en-US" altLang="ko-KR" sz="3200" dirty="0" smtClean="0"/>
              <a:t>Pedestal build-up</a:t>
            </a:r>
            <a:endParaRPr lang="ko-KR" altLang="en-US" sz="32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4938" y="990600"/>
            <a:ext cx="87575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altLang="ko-KR" sz="1600" dirty="0"/>
              <a:t>Recent </a:t>
            </a:r>
            <a:r>
              <a:rPr lang="en-US" altLang="ko-KR" sz="1600" dirty="0" smtClean="0"/>
              <a:t>experiments show </a:t>
            </a:r>
            <a:r>
              <a:rPr lang="en-US" altLang="ko-KR" sz="1600" dirty="0"/>
              <a:t>pedestal structure change during build-up </a:t>
            </a:r>
            <a:r>
              <a:rPr lang="en-US" altLang="ko-KR" sz="1600" dirty="0" smtClean="0"/>
              <a:t>phase, such as</a:t>
            </a:r>
            <a:endParaRPr lang="en-US" altLang="ko-KR" sz="1600" dirty="0"/>
          </a:p>
          <a:p>
            <a:pPr>
              <a:defRPr/>
            </a:pPr>
            <a:r>
              <a:rPr lang="en-US" altLang="ko-KR" sz="1600" dirty="0"/>
              <a:t>     - </a:t>
            </a:r>
            <a:r>
              <a:rPr lang="en-US" altLang="ko-KR" sz="1600" dirty="0" smtClean="0">
                <a:solidFill>
                  <a:srgbClr val="0000CC"/>
                </a:solidFill>
              </a:rPr>
              <a:t>inward </a:t>
            </a:r>
            <a:r>
              <a:rPr lang="en-US" altLang="ko-KR" sz="1600" dirty="0">
                <a:solidFill>
                  <a:srgbClr val="0000CC"/>
                </a:solidFill>
              </a:rPr>
              <a:t>penetration of width with the early saturation of </a:t>
            </a:r>
            <a:r>
              <a:rPr lang="en-US" altLang="ko-KR" sz="1600" dirty="0" smtClean="0">
                <a:solidFill>
                  <a:srgbClr val="0000CC"/>
                </a:solidFill>
              </a:rPr>
              <a:t>gradient</a:t>
            </a:r>
          </a:p>
          <a:p>
            <a:pPr>
              <a:defRPr/>
            </a:pPr>
            <a:r>
              <a:rPr lang="en-US" altLang="ko-KR" sz="1600" dirty="0">
                <a:solidFill>
                  <a:srgbClr val="0000CC"/>
                </a:solidFill>
              </a:rPr>
              <a:t> </a:t>
            </a:r>
            <a:r>
              <a:rPr lang="en-US" altLang="ko-KR" sz="1600" dirty="0" smtClean="0">
                <a:solidFill>
                  <a:srgbClr val="0000CC"/>
                </a:solidFill>
              </a:rPr>
              <a:t>    - different pedestal width evolution of n, T, </a:t>
            </a:r>
            <a:r>
              <a:rPr lang="en-US" altLang="ko-KR" sz="1600" dirty="0" err="1" smtClean="0">
                <a:solidFill>
                  <a:srgbClr val="0000CC"/>
                </a:solidFill>
              </a:rPr>
              <a:t>V</a:t>
            </a:r>
            <a:r>
              <a:rPr lang="en-US" altLang="ko-KR" sz="1600" baseline="-25000" dirty="0" err="1" smtClean="0">
                <a:solidFill>
                  <a:srgbClr val="0000CC"/>
                </a:solidFill>
              </a:rPr>
              <a:t>t</a:t>
            </a:r>
            <a:r>
              <a:rPr lang="en-US" altLang="ko-KR" sz="1600" dirty="0" smtClean="0">
                <a:solidFill>
                  <a:srgbClr val="0000CC"/>
                </a:solidFill>
              </a:rPr>
              <a:t> etc.</a:t>
            </a:r>
            <a:endParaRPr lang="en-US" altLang="ko-KR" sz="1600" dirty="0"/>
          </a:p>
          <a:p>
            <a:pPr>
              <a:defRPr/>
            </a:pPr>
            <a:endParaRPr lang="en-US" altLang="ko-KR" sz="16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ko-KR" sz="1600" dirty="0" smtClean="0"/>
              <a:t>A simple 1.5D </a:t>
            </a:r>
            <a:r>
              <a:rPr lang="en-US" altLang="ko-KR" sz="1600" dirty="0"/>
              <a:t>transport code under development </a:t>
            </a:r>
            <a:r>
              <a:rPr lang="en-US" altLang="ko-KR" sz="1600" dirty="0" smtClean="0"/>
              <a:t>to model the build-up process</a:t>
            </a:r>
            <a:endParaRPr lang="en-US" altLang="ko-KR" sz="1600" dirty="0"/>
          </a:p>
          <a:p>
            <a:pPr>
              <a:defRPr/>
            </a:pPr>
            <a:r>
              <a:rPr lang="en-US" altLang="ko-KR" sz="1600" dirty="0"/>
              <a:t>      - </a:t>
            </a:r>
            <a:r>
              <a:rPr lang="en-US" altLang="ko-KR" sz="1600" dirty="0" smtClean="0"/>
              <a:t>in the consideration of </a:t>
            </a:r>
            <a:r>
              <a:rPr lang="en-US" altLang="ko-KR" sz="1600" dirty="0" err="1"/>
              <a:t>ExB</a:t>
            </a:r>
            <a:r>
              <a:rPr lang="en-US" altLang="ko-KR" sz="1600" dirty="0"/>
              <a:t> shear </a:t>
            </a:r>
            <a:r>
              <a:rPr lang="en-US" altLang="ko-KR" sz="1600" dirty="0" smtClean="0"/>
              <a:t>stabilization </a:t>
            </a:r>
            <a:r>
              <a:rPr lang="en-US" altLang="ko-KR" sz="1600" dirty="0"/>
              <a:t>&amp; KBM-like mode excitation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938" y="5589240"/>
            <a:ext cx="90361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altLang="ko-KR" sz="1600" dirty="0">
                <a:solidFill>
                  <a:srgbClr val="0000CC"/>
                </a:solidFill>
              </a:rPr>
              <a:t>Also, a flux-driven simulation using the global BOUT++ code </a:t>
            </a:r>
            <a:r>
              <a:rPr lang="en-US" altLang="ko-KR" sz="1600" dirty="0" smtClean="0">
                <a:solidFill>
                  <a:srgbClr val="0000CC"/>
                </a:solidFill>
              </a:rPr>
              <a:t>underway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for a more </a:t>
            </a:r>
            <a:endParaRPr lang="en-US" altLang="ko-KR" sz="1600" dirty="0" smtClean="0"/>
          </a:p>
          <a:p>
            <a:pPr>
              <a:defRPr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self-consistent </a:t>
            </a:r>
            <a:r>
              <a:rPr lang="en-US" altLang="ko-KR" sz="1600" dirty="0"/>
              <a:t>calculation of </a:t>
            </a:r>
            <a:r>
              <a:rPr lang="en-US" altLang="ko-KR" sz="1600" dirty="0" smtClean="0"/>
              <a:t>the pedestal build-up process including turbulence dynamics</a:t>
            </a:r>
            <a:endParaRPr lang="en-US" altLang="ko-KR" sz="1600" dirty="0"/>
          </a:p>
        </p:txBody>
      </p:sp>
      <p:grpSp>
        <p:nvGrpSpPr>
          <p:cNvPr id="18" name="그룹 17"/>
          <p:cNvGrpSpPr/>
          <p:nvPr/>
        </p:nvGrpSpPr>
        <p:grpSpPr>
          <a:xfrm>
            <a:off x="795784" y="2636912"/>
            <a:ext cx="7435850" cy="2486025"/>
            <a:chOff x="661988" y="1739900"/>
            <a:chExt cx="7435850" cy="2486025"/>
          </a:xfrm>
        </p:grpSpPr>
        <p:graphicFrame>
          <p:nvGraphicFramePr>
            <p:cNvPr id="19" name="개체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6437008"/>
                </p:ext>
              </p:extLst>
            </p:nvPr>
          </p:nvGraphicFramePr>
          <p:xfrm>
            <a:off x="2274888" y="1739900"/>
            <a:ext cx="2522537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4" name="Equation" r:id="rId3" imgW="1574800" imgH="431800" progId="">
                    <p:embed/>
                  </p:oleObj>
                </mc:Choice>
                <mc:Fallback>
                  <p:oleObj name="Equation" r:id="rId3" imgW="1574800" imgH="431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4888" y="1739900"/>
                          <a:ext cx="2522537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개체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7953348"/>
                </p:ext>
              </p:extLst>
            </p:nvPr>
          </p:nvGraphicFramePr>
          <p:xfrm>
            <a:off x="2262188" y="2286000"/>
            <a:ext cx="257333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5" name="Equation" r:id="rId5" imgW="1625600" imgH="431800" progId="">
                    <p:embed/>
                  </p:oleObj>
                </mc:Choice>
                <mc:Fallback>
                  <p:oleObj name="Equation" r:id="rId5" imgW="1625600" imgH="431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2188" y="2286000"/>
                          <a:ext cx="2573337" cy="474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개체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3628812"/>
                </p:ext>
              </p:extLst>
            </p:nvPr>
          </p:nvGraphicFramePr>
          <p:xfrm>
            <a:off x="2222500" y="2819400"/>
            <a:ext cx="2652713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6" name="Equation" r:id="rId7" imgW="1701800" imgH="431800" progId="">
                    <p:embed/>
                  </p:oleObj>
                </mc:Choice>
                <mc:Fallback>
                  <p:oleObj name="Equation" r:id="rId7" imgW="1701800" imgH="4318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2500" y="2819400"/>
                          <a:ext cx="2652713" cy="520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개체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847418"/>
                </p:ext>
              </p:extLst>
            </p:nvPr>
          </p:nvGraphicFramePr>
          <p:xfrm>
            <a:off x="4256088" y="3556000"/>
            <a:ext cx="485775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7" name="수식" r:id="rId9" imgW="304536" imgH="253780" progId="Equation.3">
                    <p:embed/>
                  </p:oleObj>
                </mc:Choice>
                <mc:Fallback>
                  <p:oleObj name="수식" r:id="rId9" imgW="304536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6088" y="3556000"/>
                          <a:ext cx="485775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개체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9224395"/>
                </p:ext>
              </p:extLst>
            </p:nvPr>
          </p:nvGraphicFramePr>
          <p:xfrm>
            <a:off x="5357813" y="1865313"/>
            <a:ext cx="754062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" name="수식" r:id="rId11" imgW="622030" imgH="228501" progId="Equation.3">
                    <p:embed/>
                  </p:oleObj>
                </mc:Choice>
                <mc:Fallback>
                  <p:oleObj name="수식" r:id="rId11" imgW="622030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7813" y="1865313"/>
                          <a:ext cx="754062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개체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5367148"/>
                </p:ext>
              </p:extLst>
            </p:nvPr>
          </p:nvGraphicFramePr>
          <p:xfrm>
            <a:off x="5435600" y="2514600"/>
            <a:ext cx="609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9" name="수식" r:id="rId13" imgW="558800" imgH="228600" progId="Equation.3">
                    <p:embed/>
                  </p:oleObj>
                </mc:Choice>
                <mc:Fallback>
                  <p:oleObj name="수식" r:id="rId13" imgW="558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35600" y="2514600"/>
                          <a:ext cx="609600" cy="228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661988" y="3352800"/>
              <a:ext cx="6889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>
                  <a:latin typeface="Arial Narrow" pitchFamily="34" charset="0"/>
                </a:rPr>
                <a:t>where </a:t>
              </a:r>
              <a:endParaRPr lang="ko-KR" altLang="en-US" sz="1600">
                <a:latin typeface="Arial Narrow" pitchFamily="34" charset="0"/>
              </a:endParaRPr>
            </a:p>
          </p:txBody>
        </p:sp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3632200" y="3641725"/>
              <a:ext cx="482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>
                  <a:latin typeface="Arial Narrow" pitchFamily="34" charset="0"/>
                </a:rPr>
                <a:t>with</a:t>
              </a:r>
              <a:endParaRPr lang="ko-KR" altLang="en-US" sz="1600">
                <a:latin typeface="Arial Narrow" pitchFamily="34" charset="0"/>
              </a:endParaRPr>
            </a:p>
          </p:txBody>
        </p:sp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4724400" y="3641725"/>
              <a:ext cx="29479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굴림" charset="-127"/>
                </a:defRPr>
              </a:lvl9pPr>
            </a:lstStyle>
            <a:p>
              <a:pPr eaLnBrk="1" hangingPunct="1"/>
              <a:r>
                <a:rPr lang="en-US" altLang="ko-KR" sz="1600">
                  <a:latin typeface="Arial Narrow" pitchFamily="34" charset="0"/>
                </a:rPr>
                <a:t>the maximum linear growth rate,  and</a:t>
              </a:r>
            </a:p>
            <a:p>
              <a:pPr eaLnBrk="1" hangingPunct="1"/>
              <a:r>
                <a:rPr lang="en-US" altLang="ko-KR" sz="1600">
                  <a:latin typeface="Arial Narrow" pitchFamily="34" charset="0"/>
                </a:rPr>
                <a:t>the ExB shearing rate</a:t>
              </a:r>
              <a:endParaRPr lang="ko-KR" altLang="en-US" sz="1600">
                <a:latin typeface="Arial Narrow" pitchFamily="34" charset="0"/>
              </a:endParaRPr>
            </a:p>
          </p:txBody>
        </p:sp>
        <p:graphicFrame>
          <p:nvGraphicFramePr>
            <p:cNvPr id="40" name="개체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4001622"/>
                </p:ext>
              </p:extLst>
            </p:nvPr>
          </p:nvGraphicFramePr>
          <p:xfrm>
            <a:off x="7551738" y="3409950"/>
            <a:ext cx="546100" cy="523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0" name="수식" r:id="rId15" imgW="342751" imgH="330057" progId="Equation.3">
                    <p:embed/>
                  </p:oleObj>
                </mc:Choice>
                <mc:Fallback>
                  <p:oleObj name="수식" r:id="rId15" imgW="342751" imgH="33005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1738" y="3409950"/>
                          <a:ext cx="546100" cy="523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개체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6341511"/>
                </p:ext>
              </p:extLst>
            </p:nvPr>
          </p:nvGraphicFramePr>
          <p:xfrm>
            <a:off x="1246188" y="3502025"/>
            <a:ext cx="241617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1" name="수식" r:id="rId17" imgW="1752480" imgH="545760" progId="Equation.3">
                    <p:embed/>
                  </p:oleObj>
                </mc:Choice>
                <mc:Fallback>
                  <p:oleObj name="수식" r:id="rId17" imgW="1752480" imgH="545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6188" y="3502025"/>
                          <a:ext cx="2416175" cy="612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239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-36512" y="-27384"/>
            <a:ext cx="8496944" cy="864096"/>
          </a:xfrm>
        </p:spPr>
        <p:txBody>
          <a:bodyPr/>
          <a:lstStyle/>
          <a:p>
            <a:r>
              <a:rPr lang="en-US" altLang="ko-KR" sz="3200" dirty="0" smtClean="0"/>
              <a:t>Pedestal stability and structure</a:t>
            </a:r>
            <a:endParaRPr lang="ko-KR" altLang="en-US" sz="32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7" name="직사각형 10"/>
          <p:cNvSpPr>
            <a:spLocks noChangeArrowheads="1"/>
          </p:cNvSpPr>
          <p:nvPr/>
        </p:nvSpPr>
        <p:spPr bwMode="auto">
          <a:xfrm>
            <a:off x="71499" y="944374"/>
            <a:ext cx="90725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1600" dirty="0" smtClean="0">
                <a:latin typeface="+mn-lt"/>
                <a:ea typeface="Tahoma" pitchFamily="34" charset="0"/>
                <a:cs typeface="Arial" charset="0"/>
              </a:rPr>
              <a:t>Particularly important from its close relevance to the global performance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altLang="ko-KR" sz="800" dirty="0" smtClean="0">
              <a:latin typeface="+mn-lt"/>
              <a:ea typeface="Tahoma" pitchFamily="34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1600" dirty="0" smtClean="0">
                <a:solidFill>
                  <a:srgbClr val="0000FF"/>
                </a:solidFill>
                <a:latin typeface="+mn-lt"/>
                <a:ea typeface="Tahoma" pitchFamily="34" charset="0"/>
                <a:cs typeface="Arial" charset="0"/>
              </a:rPr>
              <a:t>A more theory-based model, EPED one</a:t>
            </a:r>
            <a:r>
              <a:rPr lang="en-US" altLang="ko-KR" sz="1600" dirty="0" smtClean="0">
                <a:latin typeface="+mn-lt"/>
                <a:ea typeface="Tahoma" pitchFamily="34" charset="0"/>
                <a:cs typeface="Arial" charset="0"/>
              </a:rPr>
              <a:t>, proposed recently for the pedestal structure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en-US" altLang="ko-KR" sz="800" dirty="0" smtClean="0">
              <a:latin typeface="+mn-lt"/>
              <a:ea typeface="Tahoma" pitchFamily="34" charset="0"/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1600" dirty="0" smtClean="0">
                <a:latin typeface="+mn-lt"/>
                <a:ea typeface="Tahoma" pitchFamily="34" charset="0"/>
                <a:cs typeface="Arial" charset="0"/>
              </a:rPr>
              <a:t>A predictive calculation of KSTAR pedestal structure done using the EPED model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ko-KR" sz="1600" dirty="0">
                <a:latin typeface="+mn-lt"/>
                <a:ea typeface="Tahoma" pitchFamily="34" charset="0"/>
                <a:cs typeface="Arial" charset="0"/>
              </a:rPr>
              <a:t> </a:t>
            </a:r>
            <a:r>
              <a:rPr lang="en-US" altLang="ko-KR" sz="1600" dirty="0" smtClean="0">
                <a:latin typeface="+mn-lt"/>
                <a:ea typeface="Tahoma" pitchFamily="34" charset="0"/>
                <a:cs typeface="Arial" charset="0"/>
              </a:rPr>
              <a:t>   with a more detailed study on various parameter dependence (</a:t>
            </a:r>
            <a:r>
              <a:rPr lang="en-US" altLang="ko-KR" sz="1600" dirty="0" err="1" smtClean="0">
                <a:latin typeface="+mn-lt"/>
                <a:ea typeface="Tahoma" pitchFamily="34" charset="0"/>
                <a:cs typeface="Arial" charset="0"/>
              </a:rPr>
              <a:t>I</a:t>
            </a:r>
            <a:r>
              <a:rPr lang="en-US" altLang="ko-KR" sz="1600" baseline="-25000" dirty="0" err="1" smtClean="0">
                <a:latin typeface="+mn-lt"/>
                <a:ea typeface="Tahoma" pitchFamily="34" charset="0"/>
                <a:cs typeface="Arial" charset="0"/>
              </a:rPr>
              <a:t>p</a:t>
            </a:r>
            <a:r>
              <a:rPr lang="en-US" altLang="ko-KR" sz="1600" dirty="0" smtClean="0">
                <a:latin typeface="+mn-lt"/>
                <a:ea typeface="Tahoma" pitchFamily="34" charset="0"/>
                <a:cs typeface="Arial" charset="0"/>
              </a:rPr>
              <a:t>, B, n, v*, shape etc.) </a:t>
            </a:r>
          </a:p>
        </p:txBody>
      </p:sp>
      <p:sp>
        <p:nvSpPr>
          <p:cNvPr id="28" name="직사각형 10"/>
          <p:cNvSpPr>
            <a:spLocks noChangeArrowheads="1"/>
          </p:cNvSpPr>
          <p:nvPr/>
        </p:nvSpPr>
        <p:spPr bwMode="auto">
          <a:xfrm>
            <a:off x="428820" y="5778662"/>
            <a:ext cx="8667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0000FF"/>
                </a:solidFill>
                <a:latin typeface="+mn-lt"/>
                <a:ea typeface="Tahoma" pitchFamily="34" charset="0"/>
                <a:cs typeface="Arial" charset="0"/>
              </a:rPr>
              <a:t>  -  Pedestal height rapidly increases with I</a:t>
            </a:r>
            <a:r>
              <a:rPr lang="en-US" altLang="ko-KR" sz="1600" baseline="-25000" dirty="0">
                <a:solidFill>
                  <a:srgbClr val="0000FF"/>
                </a:solidFill>
                <a:latin typeface="+mn-lt"/>
                <a:ea typeface="Tahoma" pitchFamily="34" charset="0"/>
                <a:cs typeface="Arial" charset="0"/>
              </a:rPr>
              <a:t>P</a:t>
            </a:r>
            <a:r>
              <a:rPr lang="en-US" altLang="ko-KR" sz="1600" dirty="0">
                <a:solidFill>
                  <a:srgbClr val="0000FF"/>
                </a:solidFill>
                <a:latin typeface="+mn-lt"/>
                <a:ea typeface="Tahoma" pitchFamily="34" charset="0"/>
                <a:cs typeface="Arial" charset="0"/>
              </a:rPr>
              <a:t> (</a:t>
            </a:r>
            <a:r>
              <a:rPr lang="en-US" altLang="ko-KR" sz="1600" dirty="0">
                <a:solidFill>
                  <a:srgbClr val="0000FF"/>
                </a:solidFill>
                <a:latin typeface="+mn-lt"/>
                <a:ea typeface="함초롬바탕" pitchFamily="18" charset="-127"/>
                <a:cs typeface="함초롬바탕" pitchFamily="18" charset="-127"/>
              </a:rPr>
              <a:t>∝ </a:t>
            </a:r>
            <a:r>
              <a:rPr lang="en-US" altLang="ko-KR" sz="1600" dirty="0">
                <a:solidFill>
                  <a:srgbClr val="0000FF"/>
                </a:solidFill>
                <a:latin typeface="+mn-lt"/>
                <a:ea typeface="함초롬바탕" pitchFamily="18" charset="-127"/>
                <a:cs typeface="Tahoma" pitchFamily="34" charset="0"/>
              </a:rPr>
              <a:t>I</a:t>
            </a:r>
            <a:r>
              <a:rPr lang="en-US" altLang="ko-KR" sz="1600" baseline="-25000" dirty="0">
                <a:solidFill>
                  <a:srgbClr val="0000FF"/>
                </a:solidFill>
                <a:latin typeface="+mn-lt"/>
                <a:ea typeface="함초롬바탕" pitchFamily="18" charset="-127"/>
                <a:cs typeface="Tahoma" pitchFamily="34" charset="0"/>
              </a:rPr>
              <a:t>P</a:t>
            </a:r>
            <a:r>
              <a:rPr lang="en-US" altLang="ko-KR" sz="1600" baseline="30000" dirty="0">
                <a:solidFill>
                  <a:srgbClr val="0000FF"/>
                </a:solidFill>
                <a:latin typeface="+mn-lt"/>
                <a:ea typeface="함초롬바탕" pitchFamily="18" charset="-127"/>
                <a:cs typeface="Tahoma" pitchFamily="34" charset="0"/>
              </a:rPr>
              <a:t>1.5</a:t>
            </a:r>
            <a:r>
              <a:rPr lang="en-US" altLang="ko-KR" sz="1600" dirty="0">
                <a:solidFill>
                  <a:srgbClr val="0000FF"/>
                </a:solidFill>
                <a:latin typeface="+mn-lt"/>
                <a:ea typeface="함초롬바탕" pitchFamily="18" charset="-127"/>
                <a:cs typeface="Tahoma" pitchFamily="34" charset="0"/>
              </a:rPr>
              <a:t>) =&gt; </a:t>
            </a:r>
            <a:r>
              <a:rPr lang="en-US" altLang="ko-KR" sz="1600" dirty="0" smtClean="0">
                <a:solidFill>
                  <a:srgbClr val="0000FF"/>
                </a:solidFill>
                <a:latin typeface="+mn-lt"/>
                <a:ea typeface="함초롬바탕" pitchFamily="18" charset="-127"/>
                <a:cs typeface="Tahoma" pitchFamily="34" charset="0"/>
              </a:rPr>
              <a:t>an important role </a:t>
            </a:r>
            <a:r>
              <a:rPr lang="en-US" altLang="ko-KR" sz="1600" dirty="0">
                <a:solidFill>
                  <a:srgbClr val="0000FF"/>
                </a:solidFill>
                <a:latin typeface="+mn-lt"/>
                <a:ea typeface="함초롬바탕" pitchFamily="18" charset="-127"/>
                <a:cs typeface="Tahoma" pitchFamily="34" charset="0"/>
              </a:rPr>
              <a:t>to </a:t>
            </a:r>
            <a:r>
              <a:rPr lang="el-GR" altLang="ko-KR" sz="1600" dirty="0">
                <a:solidFill>
                  <a:srgbClr val="0000FF"/>
                </a:solidFill>
                <a:latin typeface="+mn-lt"/>
                <a:ea typeface="함초롬바탕" pitchFamily="18" charset="-127"/>
                <a:cs typeface="Tahoma" pitchFamily="34" charset="0"/>
              </a:rPr>
              <a:t>τ</a:t>
            </a:r>
            <a:r>
              <a:rPr lang="en-US" altLang="ko-KR" sz="1600" baseline="-25000" dirty="0">
                <a:solidFill>
                  <a:srgbClr val="0000FF"/>
                </a:solidFill>
                <a:latin typeface="+mn-lt"/>
                <a:ea typeface="함초롬바탕" pitchFamily="18" charset="-127"/>
                <a:cs typeface="Tahoma" pitchFamily="34" charset="0"/>
              </a:rPr>
              <a:t>E, H </a:t>
            </a:r>
            <a:r>
              <a:rPr lang="en-US" altLang="ko-KR" sz="1600" dirty="0">
                <a:solidFill>
                  <a:srgbClr val="0000FF"/>
                </a:solidFill>
                <a:latin typeface="+mn-lt"/>
                <a:ea typeface="함초롬바탕" pitchFamily="18" charset="-127"/>
                <a:cs typeface="함초롬바탕" pitchFamily="18" charset="-127"/>
              </a:rPr>
              <a:t>∝ </a:t>
            </a:r>
            <a:r>
              <a:rPr lang="en-US" altLang="ko-KR" sz="1600" dirty="0" smtClean="0">
                <a:solidFill>
                  <a:srgbClr val="0000FF"/>
                </a:solidFill>
                <a:latin typeface="+mn-lt"/>
                <a:ea typeface="함초롬바탕" pitchFamily="18" charset="-127"/>
                <a:cs typeface="함초롬바탕" pitchFamily="18" charset="-127"/>
              </a:rPr>
              <a:t>I</a:t>
            </a:r>
            <a:r>
              <a:rPr lang="en-US" altLang="ko-KR" sz="1600" baseline="-25000" dirty="0" smtClean="0">
                <a:solidFill>
                  <a:srgbClr val="0000FF"/>
                </a:solidFill>
                <a:latin typeface="+mn-lt"/>
                <a:ea typeface="함초롬바탕" pitchFamily="18" charset="-127"/>
                <a:cs typeface="함초롬바탕" pitchFamily="18" charset="-127"/>
              </a:rPr>
              <a:t>P</a:t>
            </a:r>
            <a:r>
              <a:rPr lang="en-US" altLang="ko-KR" sz="1600" baseline="30000" dirty="0" smtClean="0">
                <a:solidFill>
                  <a:srgbClr val="0000FF"/>
                </a:solidFill>
                <a:latin typeface="+mn-lt"/>
                <a:ea typeface="함초롬바탕" pitchFamily="18" charset="-127"/>
                <a:cs typeface="함초롬바탕" pitchFamily="18" charset="-127"/>
              </a:rPr>
              <a:t>0.97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ko-KR" sz="800" dirty="0">
              <a:solidFill>
                <a:srgbClr val="0000FF"/>
              </a:solidFill>
              <a:latin typeface="+mn-lt"/>
              <a:ea typeface="함초롬바탕" pitchFamily="18" charset="-127"/>
              <a:cs typeface="함초롬바탕" pitchFamily="18" charset="-127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0000FF"/>
                </a:solidFill>
                <a:latin typeface="+mn-lt"/>
                <a:ea typeface="함초롬바탕" pitchFamily="18" charset="-127"/>
                <a:cs typeface="함초롬바탕" pitchFamily="18" charset="-127"/>
              </a:rPr>
              <a:t>  -  Pedestal width almost independent of </a:t>
            </a:r>
            <a:r>
              <a:rPr lang="en-US" altLang="ko-KR" sz="16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altLang="ko-KR" sz="1600" baseline="-25000" dirty="0">
                <a:solidFill>
                  <a:srgbClr val="0000FF"/>
                </a:solidFill>
                <a:latin typeface="+mn-lt"/>
              </a:rPr>
              <a:t>P</a:t>
            </a:r>
            <a:r>
              <a:rPr lang="en-US" altLang="ko-KR" sz="1600" dirty="0">
                <a:solidFill>
                  <a:srgbClr val="0000FF"/>
                </a:solidFill>
                <a:latin typeface="+mn-lt"/>
              </a:rPr>
              <a:t>  =&gt; no relevance to </a:t>
            </a:r>
            <a:r>
              <a:rPr lang="en-US" altLang="ko-KR" sz="1600" dirty="0" err="1">
                <a:solidFill>
                  <a:srgbClr val="0000FF"/>
                </a:solidFill>
                <a:latin typeface="+mn-lt"/>
              </a:rPr>
              <a:t>poloidal</a:t>
            </a:r>
            <a:r>
              <a:rPr lang="en-US" altLang="ko-KR" sz="1600" dirty="0">
                <a:solidFill>
                  <a:srgbClr val="0000FF"/>
                </a:solidFill>
                <a:latin typeface="+mn-lt"/>
              </a:rPr>
              <a:t> ion Lamar radius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ko-KR" sz="16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666750" y="2440150"/>
            <a:ext cx="395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>
                <a:latin typeface="Arial" charset="0"/>
                <a:cs typeface="Arial" charset="0"/>
              </a:rPr>
              <a:t> (a) I</a:t>
            </a:r>
            <a:r>
              <a:rPr lang="en-US" altLang="ko-KR" sz="1400" baseline="-25000">
                <a:latin typeface="Arial" charset="0"/>
                <a:cs typeface="Arial" charset="0"/>
              </a:rPr>
              <a:t>P</a:t>
            </a:r>
            <a:r>
              <a:rPr lang="en-US" altLang="ko-KR" sz="1400">
                <a:latin typeface="Arial" charset="0"/>
                <a:cs typeface="Arial" charset="0"/>
              </a:rPr>
              <a:t> dependence at a fixed B</a:t>
            </a:r>
            <a:r>
              <a:rPr lang="en-US" altLang="ko-KR" sz="1400" baseline="-25000">
                <a:latin typeface="Arial" charset="0"/>
                <a:cs typeface="Arial" charset="0"/>
              </a:rPr>
              <a:t>T</a:t>
            </a:r>
            <a:r>
              <a:rPr lang="en-US" altLang="ko-KR" sz="1400">
                <a:latin typeface="Arial" charset="0"/>
                <a:cs typeface="Arial" charset="0"/>
              </a:rPr>
              <a:t> = 2T</a:t>
            </a:r>
            <a:endParaRPr lang="ko-KR" altLang="en-US" sz="1400">
              <a:latin typeface="Arial" charset="0"/>
              <a:cs typeface="Arial" charset="0"/>
            </a:endParaRPr>
          </a:p>
        </p:txBody>
      </p:sp>
      <p:sp>
        <p:nvSpPr>
          <p:cNvPr id="30" name="TextBox 41"/>
          <p:cNvSpPr txBox="1">
            <a:spLocks noChangeArrowheads="1"/>
          </p:cNvSpPr>
          <p:nvPr/>
        </p:nvSpPr>
        <p:spPr bwMode="auto">
          <a:xfrm>
            <a:off x="5459413" y="2417925"/>
            <a:ext cx="4102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400">
                <a:latin typeface="Arial" charset="0"/>
                <a:cs typeface="Arial" charset="0"/>
              </a:rPr>
              <a:t> (b) I</a:t>
            </a:r>
            <a:r>
              <a:rPr lang="en-US" altLang="ko-KR" sz="1400" baseline="-25000">
                <a:latin typeface="Arial" charset="0"/>
                <a:cs typeface="Arial" charset="0"/>
              </a:rPr>
              <a:t>P</a:t>
            </a:r>
            <a:r>
              <a:rPr lang="en-US" altLang="ko-KR" sz="1400">
                <a:latin typeface="Arial" charset="0"/>
                <a:cs typeface="Arial" charset="0"/>
              </a:rPr>
              <a:t> dependence at a fixed q</a:t>
            </a:r>
            <a:r>
              <a:rPr lang="en-US" altLang="ko-KR" sz="1400" baseline="-25000">
                <a:latin typeface="Arial" charset="0"/>
                <a:cs typeface="Arial" charset="0"/>
              </a:rPr>
              <a:t>95</a:t>
            </a:r>
            <a:r>
              <a:rPr lang="en-US" altLang="ko-KR" sz="1400">
                <a:latin typeface="Arial" charset="0"/>
                <a:cs typeface="Arial" charset="0"/>
              </a:rPr>
              <a:t> = 3.5</a:t>
            </a:r>
            <a:endParaRPr lang="ko-KR" altLang="en-US" sz="1400">
              <a:latin typeface="Arial" charset="0"/>
              <a:cs typeface="Arial" charset="0"/>
            </a:endParaRPr>
          </a:p>
        </p:txBody>
      </p:sp>
      <p:grpSp>
        <p:nvGrpSpPr>
          <p:cNvPr id="31" name="그룹 42"/>
          <p:cNvGrpSpPr>
            <a:grpSpLocks/>
          </p:cNvGrpSpPr>
          <p:nvPr/>
        </p:nvGrpSpPr>
        <p:grpSpPr bwMode="auto">
          <a:xfrm>
            <a:off x="3919538" y="4649950"/>
            <a:ext cx="1806575" cy="498475"/>
            <a:chOff x="3427603" y="4491502"/>
            <a:chExt cx="2233717" cy="697678"/>
          </a:xfrm>
        </p:grpSpPr>
        <p:sp>
          <p:nvSpPr>
            <p:cNvPr id="32" name="타원 31"/>
            <p:cNvSpPr/>
            <p:nvPr/>
          </p:nvSpPr>
          <p:spPr>
            <a:xfrm>
              <a:off x="3488451" y="4598153"/>
              <a:ext cx="190397" cy="18441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타원 32"/>
            <p:cNvSpPr/>
            <p:nvPr/>
          </p:nvSpPr>
          <p:spPr>
            <a:xfrm>
              <a:off x="3496302" y="4913664"/>
              <a:ext cx="186471" cy="18441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45"/>
            <p:cNvSpPr txBox="1">
              <a:spLocks noChangeArrowheads="1"/>
            </p:cNvSpPr>
            <p:nvPr/>
          </p:nvSpPr>
          <p:spPr bwMode="auto">
            <a:xfrm>
              <a:off x="3645096" y="4504173"/>
              <a:ext cx="2016224" cy="344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000">
                  <a:latin typeface="Arial" charset="0"/>
                  <a:cs typeface="Arial" charset="0"/>
                </a:rPr>
                <a:t> P-B  stable</a:t>
              </a:r>
              <a:endParaRPr lang="ko-KR" alt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35" name="TextBox 46"/>
            <p:cNvSpPr txBox="1">
              <a:spLocks noChangeArrowheads="1"/>
            </p:cNvSpPr>
            <p:nvPr/>
          </p:nvSpPr>
          <p:spPr bwMode="auto">
            <a:xfrm>
              <a:off x="3711114" y="4840746"/>
              <a:ext cx="1517922" cy="344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sz="1000">
                  <a:latin typeface="Arial" charset="0"/>
                  <a:cs typeface="Arial" charset="0"/>
                </a:rPr>
                <a:t>P-B unstable</a:t>
              </a:r>
              <a:endParaRPr lang="ko-KR" altLang="en-US" sz="1000">
                <a:latin typeface="Arial" charset="0"/>
                <a:cs typeface="Arial" charset="0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3427603" y="4491502"/>
              <a:ext cx="1654677" cy="6976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200"/>
            </a:p>
          </p:txBody>
        </p:sp>
      </p:grpSp>
      <p:grpSp>
        <p:nvGrpSpPr>
          <p:cNvPr id="37" name="그룹 13"/>
          <p:cNvGrpSpPr>
            <a:grpSpLocks/>
          </p:cNvGrpSpPr>
          <p:nvPr/>
        </p:nvGrpSpPr>
        <p:grpSpPr bwMode="auto">
          <a:xfrm>
            <a:off x="115888" y="2417925"/>
            <a:ext cx="4471987" cy="3348037"/>
            <a:chOff x="2838" y="2501284"/>
            <a:chExt cx="4752528" cy="4227049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8" y="2501284"/>
              <a:ext cx="4752528" cy="4227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타원 38"/>
            <p:cNvSpPr/>
            <p:nvPr/>
          </p:nvSpPr>
          <p:spPr>
            <a:xfrm>
              <a:off x="2143753" y="5864484"/>
              <a:ext cx="185580" cy="186398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0" name="타원 39"/>
            <p:cNvSpPr/>
            <p:nvPr/>
          </p:nvSpPr>
          <p:spPr>
            <a:xfrm>
              <a:off x="2842208" y="5670067"/>
              <a:ext cx="190642" cy="18439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1" name="타원 40"/>
            <p:cNvSpPr/>
            <p:nvPr/>
          </p:nvSpPr>
          <p:spPr>
            <a:xfrm>
              <a:off x="2130256" y="5597913"/>
              <a:ext cx="187267" cy="18439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2848956" y="5307291"/>
              <a:ext cx="188954" cy="18639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2143753" y="5259188"/>
              <a:ext cx="185580" cy="18439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2838833" y="4886390"/>
              <a:ext cx="187267" cy="18439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>
              <a:off x="2130256" y="4908437"/>
              <a:ext cx="187267" cy="18439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>
              <a:off x="2848956" y="4405360"/>
              <a:ext cx="188954" cy="18439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7" name="타원 46"/>
            <p:cNvSpPr/>
            <p:nvPr/>
          </p:nvSpPr>
          <p:spPr>
            <a:xfrm>
              <a:off x="1421679" y="5237141"/>
              <a:ext cx="188954" cy="1864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>
              <a:off x="2131944" y="4547664"/>
              <a:ext cx="188954" cy="1864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49" name="타원 48"/>
            <p:cNvSpPr/>
            <p:nvPr/>
          </p:nvSpPr>
          <p:spPr>
            <a:xfrm>
              <a:off x="2832085" y="3878231"/>
              <a:ext cx="188954" cy="18439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grpSp>
        <p:nvGrpSpPr>
          <p:cNvPr id="50" name="그룹 26"/>
          <p:cNvGrpSpPr>
            <a:grpSpLocks/>
          </p:cNvGrpSpPr>
          <p:nvPr/>
        </p:nvGrpSpPr>
        <p:grpSpPr bwMode="auto">
          <a:xfrm>
            <a:off x="5172075" y="2417925"/>
            <a:ext cx="4068763" cy="3360737"/>
            <a:chOff x="3597" y="2060848"/>
            <a:chExt cx="4744490" cy="422640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" y="2060848"/>
              <a:ext cx="4744490" cy="422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타원 51"/>
            <p:cNvSpPr/>
            <p:nvPr/>
          </p:nvSpPr>
          <p:spPr>
            <a:xfrm>
              <a:off x="2854363" y="5289043"/>
              <a:ext cx="188817" cy="18766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3" name="타원 52"/>
            <p:cNvSpPr/>
            <p:nvPr/>
          </p:nvSpPr>
          <p:spPr>
            <a:xfrm>
              <a:off x="1419725" y="5446760"/>
              <a:ext cx="186965" cy="18367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>
              <a:off x="2134268" y="5189222"/>
              <a:ext cx="186965" cy="18566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5" name="타원 54"/>
            <p:cNvSpPr/>
            <p:nvPr/>
          </p:nvSpPr>
          <p:spPr>
            <a:xfrm>
              <a:off x="2845108" y="4911722"/>
              <a:ext cx="186965" cy="18367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6" name="타원 55"/>
            <p:cNvSpPr/>
            <p:nvPr/>
          </p:nvSpPr>
          <p:spPr>
            <a:xfrm>
              <a:off x="1425278" y="5239133"/>
              <a:ext cx="185115" cy="18566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7" name="타원 56"/>
            <p:cNvSpPr/>
            <p:nvPr/>
          </p:nvSpPr>
          <p:spPr>
            <a:xfrm>
              <a:off x="2150927" y="4857818"/>
              <a:ext cx="186966" cy="18566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8" name="타원 57"/>
            <p:cNvSpPr/>
            <p:nvPr/>
          </p:nvSpPr>
          <p:spPr>
            <a:xfrm>
              <a:off x="2854363" y="4458536"/>
              <a:ext cx="188817" cy="18566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59" name="타원 58"/>
            <p:cNvSpPr/>
            <p:nvPr/>
          </p:nvSpPr>
          <p:spPr>
            <a:xfrm>
              <a:off x="1419725" y="5013538"/>
              <a:ext cx="186965" cy="18566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0" name="타원 59"/>
            <p:cNvSpPr/>
            <p:nvPr/>
          </p:nvSpPr>
          <p:spPr>
            <a:xfrm>
              <a:off x="2134268" y="4446558"/>
              <a:ext cx="186965" cy="18766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1" name="타원 60"/>
            <p:cNvSpPr/>
            <p:nvPr/>
          </p:nvSpPr>
          <p:spPr>
            <a:xfrm>
              <a:off x="2854363" y="3933481"/>
              <a:ext cx="188817" cy="18566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2" name="타원 61"/>
            <p:cNvSpPr/>
            <p:nvPr/>
          </p:nvSpPr>
          <p:spPr>
            <a:xfrm>
              <a:off x="1425278" y="4724059"/>
              <a:ext cx="185115" cy="18766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3" name="타원 62"/>
            <p:cNvSpPr/>
            <p:nvPr/>
          </p:nvSpPr>
          <p:spPr>
            <a:xfrm>
              <a:off x="2139820" y="4005352"/>
              <a:ext cx="188817" cy="18566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64" name="TextBox 63"/>
          <p:cNvSpPr txBox="1"/>
          <p:nvPr/>
        </p:nvSpPr>
        <p:spPr>
          <a:xfrm rot="5400000">
            <a:off x="1668463" y="4281650"/>
            <a:ext cx="1778000" cy="2476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Estimated pedestal width</a:t>
            </a:r>
            <a:endParaRPr lang="ko-KR" altLang="en-US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5400000">
            <a:off x="6497638" y="4348325"/>
            <a:ext cx="1778000" cy="2476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Estimated pedestal width</a:t>
            </a:r>
            <a:endParaRPr lang="ko-KR" altLang="en-US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1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 idx="4294967295"/>
          </p:nvPr>
        </p:nvSpPr>
        <p:spPr>
          <a:xfrm>
            <a:off x="-36512" y="-27384"/>
            <a:ext cx="8496944" cy="864096"/>
          </a:xfrm>
        </p:spPr>
        <p:txBody>
          <a:bodyPr/>
          <a:lstStyle/>
          <a:p>
            <a:r>
              <a:rPr lang="en-US" altLang="ko-KR" dirty="0" smtClean="0"/>
              <a:t>Nonlinear ELM behavior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7B60-E919-457C-A554-D0EE28E0A5D4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grpSp>
        <p:nvGrpSpPr>
          <p:cNvPr id="6" name="그룹 10"/>
          <p:cNvGrpSpPr>
            <a:grpSpLocks/>
          </p:cNvGrpSpPr>
          <p:nvPr/>
        </p:nvGrpSpPr>
        <p:grpSpPr bwMode="auto">
          <a:xfrm>
            <a:off x="623888" y="3057525"/>
            <a:ext cx="8534400" cy="3200400"/>
            <a:chOff x="201628" y="1837453"/>
            <a:chExt cx="8455873" cy="409895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28" y="2492896"/>
              <a:ext cx="3565813" cy="3168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989" y="1837453"/>
              <a:ext cx="4608512" cy="409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직사각형 13"/>
          <p:cNvSpPr>
            <a:spLocks noChangeArrowheads="1"/>
          </p:cNvSpPr>
          <p:nvPr/>
        </p:nvSpPr>
        <p:spPr bwMode="auto">
          <a:xfrm>
            <a:off x="98425" y="990600"/>
            <a:ext cx="8938071" cy="22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altLang="ko-KR" sz="1600" dirty="0">
                <a:ea typeface="Tahoma" pitchFamily="34" charset="0"/>
                <a:cs typeface="Arial" charset="0"/>
              </a:rPr>
              <a:t>ELM is believed to be </a:t>
            </a:r>
            <a:r>
              <a:rPr lang="en-US" altLang="ko-KR" sz="1600" dirty="0" smtClean="0">
                <a:ea typeface="Tahoma" pitchFamily="34" charset="0"/>
                <a:cs typeface="Arial" charset="0"/>
              </a:rPr>
              <a:t>due to the </a:t>
            </a:r>
            <a:r>
              <a:rPr lang="en-US" altLang="ko-KR" sz="1600" dirty="0">
                <a:ea typeface="Tahoma" pitchFamily="34" charset="0"/>
                <a:cs typeface="Arial" charset="0"/>
              </a:rPr>
              <a:t>destabilization of the P-B mode, but still not clear</a:t>
            </a:r>
          </a:p>
          <a:p>
            <a:pPr>
              <a:defRPr/>
            </a:pPr>
            <a:r>
              <a:rPr lang="en-US" altLang="ko-KR" sz="1600" dirty="0">
                <a:ea typeface="Tahoma" pitchFamily="34" charset="0"/>
                <a:cs typeface="Arial" charset="0"/>
              </a:rPr>
              <a:t>    - how the nonlinear destabilization occurs</a:t>
            </a:r>
          </a:p>
          <a:p>
            <a:pPr>
              <a:defRPr/>
            </a:pPr>
            <a:r>
              <a:rPr lang="en-US" altLang="ko-KR" sz="1600" dirty="0">
                <a:ea typeface="Tahoma" pitchFamily="34" charset="0"/>
                <a:cs typeface="Arial" charset="0"/>
              </a:rPr>
              <a:t>    - what is the origin of different ELM types (type-I, II, III, small ELMs etc.)</a:t>
            </a:r>
          </a:p>
          <a:p>
            <a:pPr>
              <a:defRPr/>
            </a:pPr>
            <a:r>
              <a:rPr lang="en-US" altLang="ko-KR" sz="1600" dirty="0">
                <a:ea typeface="Tahoma" pitchFamily="34" charset="0"/>
                <a:cs typeface="Arial" charset="0"/>
              </a:rPr>
              <a:t>    - how </a:t>
            </a:r>
            <a:r>
              <a:rPr lang="en-US" altLang="ko-KR" sz="1600" dirty="0" smtClean="0">
                <a:ea typeface="Tahoma" pitchFamily="34" charset="0"/>
                <a:cs typeface="Arial" charset="0"/>
              </a:rPr>
              <a:t>ELM </a:t>
            </a:r>
            <a:r>
              <a:rPr lang="en-US" altLang="ko-KR" sz="1600" dirty="0">
                <a:ea typeface="Tahoma" pitchFamily="34" charset="0"/>
                <a:cs typeface="Arial" charset="0"/>
              </a:rPr>
              <a:t>behavior </a:t>
            </a:r>
            <a:r>
              <a:rPr lang="en-US" altLang="ko-KR" sz="1600" dirty="0" smtClean="0">
                <a:ea typeface="Tahoma" pitchFamily="34" charset="0"/>
                <a:cs typeface="Arial" charset="0"/>
              </a:rPr>
              <a:t>change occurs </a:t>
            </a:r>
            <a:r>
              <a:rPr lang="en-US" altLang="ko-KR" sz="1600" dirty="0">
                <a:ea typeface="Tahoma" pitchFamily="34" charset="0"/>
                <a:cs typeface="Arial" charset="0"/>
              </a:rPr>
              <a:t>with various ELM control </a:t>
            </a:r>
            <a:r>
              <a:rPr lang="en-US" altLang="ko-KR" sz="1600" dirty="0" smtClean="0">
                <a:ea typeface="Tahoma" pitchFamily="34" charset="0"/>
                <a:cs typeface="Arial" charset="0"/>
              </a:rPr>
              <a:t>tools</a:t>
            </a:r>
            <a:endParaRPr lang="en-US" altLang="ko-KR" sz="1600" dirty="0">
              <a:ea typeface="Tahoma" pitchFamily="34" charset="0"/>
              <a:cs typeface="Arial" charset="0"/>
            </a:endParaRPr>
          </a:p>
          <a:p>
            <a:pPr>
              <a:defRPr/>
            </a:pPr>
            <a:endParaRPr lang="en-US" altLang="ko-KR" sz="1600" dirty="0">
              <a:ea typeface="Tahoma" pitchFamily="34" charset="0"/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ko-KR" sz="1600" dirty="0">
                <a:ea typeface="Tahoma" pitchFamily="34" charset="0"/>
                <a:cs typeface="Arial" charset="0"/>
              </a:rPr>
              <a:t>Nonlinear simulation </a:t>
            </a:r>
            <a:r>
              <a:rPr lang="en-US" altLang="ko-KR" sz="1600" dirty="0" smtClean="0">
                <a:ea typeface="Tahoma" pitchFamily="34" charset="0"/>
                <a:cs typeface="Arial" charset="0"/>
              </a:rPr>
              <a:t>started </a:t>
            </a:r>
            <a:r>
              <a:rPr lang="en-US" altLang="ko-KR" sz="1600" dirty="0">
                <a:ea typeface="Tahoma" pitchFamily="34" charset="0"/>
                <a:cs typeface="Arial" charset="0"/>
              </a:rPr>
              <a:t>using </a:t>
            </a:r>
            <a:r>
              <a:rPr lang="en-US" altLang="ko-KR" sz="1600" dirty="0">
                <a:solidFill>
                  <a:srgbClr val="0000FF"/>
                </a:solidFill>
                <a:ea typeface="Tahoma" pitchFamily="34" charset="0"/>
                <a:cs typeface="Arial" charset="0"/>
              </a:rPr>
              <a:t>M3D &amp;</a:t>
            </a:r>
            <a:r>
              <a:rPr lang="en-US" altLang="ko-KR" sz="1600" dirty="0" smtClean="0">
                <a:solidFill>
                  <a:srgbClr val="0000FF"/>
                </a:solidFill>
                <a:ea typeface="Tahoma" pitchFamily="34" charset="0"/>
                <a:cs typeface="Arial" charset="0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ea typeface="Tahoma" pitchFamily="34" charset="0"/>
                <a:cs typeface="Arial" charset="0"/>
              </a:rPr>
              <a:t>BOUT</a:t>
            </a:r>
            <a:r>
              <a:rPr lang="en-US" altLang="ko-KR" sz="1600" dirty="0" smtClean="0">
                <a:solidFill>
                  <a:srgbClr val="0000FF"/>
                </a:solidFill>
                <a:ea typeface="Tahoma" pitchFamily="34" charset="0"/>
                <a:cs typeface="Arial" charset="0"/>
              </a:rPr>
              <a:t>++ </a:t>
            </a:r>
            <a:r>
              <a:rPr lang="en-US" altLang="ko-KR" sz="1600" dirty="0">
                <a:ea typeface="Tahoma" pitchFamily="34" charset="0"/>
                <a:cs typeface="Arial" charset="0"/>
              </a:rPr>
              <a:t>(in collaboration with PPPL/LLNL)</a:t>
            </a:r>
          </a:p>
          <a:p>
            <a:pPr>
              <a:lnSpc>
                <a:spcPts val="2600"/>
              </a:lnSpc>
              <a:defRPr/>
            </a:pPr>
            <a:r>
              <a:rPr lang="en-US" altLang="ko-KR" sz="1600" dirty="0">
                <a:ea typeface="Tahoma" pitchFamily="34" charset="0"/>
                <a:cs typeface="Arial" charset="0"/>
              </a:rPr>
              <a:t>    -  linear benchmark done first between M3D-ELITE for the CBM18 circular </a:t>
            </a:r>
            <a:r>
              <a:rPr lang="en-US" altLang="ko-KR" sz="1600" dirty="0" smtClean="0">
                <a:ea typeface="Tahoma" pitchFamily="34" charset="0"/>
                <a:cs typeface="Arial" charset="0"/>
              </a:rPr>
              <a:t>plasma</a:t>
            </a:r>
            <a:endParaRPr lang="en-US" altLang="ko-KR" sz="1600" dirty="0">
              <a:ea typeface="Tahoma" pitchFamily="34" charset="0"/>
              <a:cs typeface="Arial" charset="0"/>
            </a:endParaRPr>
          </a:p>
          <a:p>
            <a:pPr>
              <a:lnSpc>
                <a:spcPts val="2600"/>
              </a:lnSpc>
              <a:defRPr/>
            </a:pPr>
            <a:r>
              <a:rPr lang="en-US" altLang="ko-KR" sz="1600" dirty="0">
                <a:ea typeface="Tahoma" pitchFamily="34" charset="0"/>
                <a:cs typeface="Arial" charset="0"/>
              </a:rPr>
              <a:t>    -  nonlinear simulation </a:t>
            </a:r>
            <a:r>
              <a:rPr lang="en-US" altLang="ko-KR" sz="1600" dirty="0" smtClean="0">
                <a:ea typeface="Tahoma" pitchFamily="34" charset="0"/>
                <a:cs typeface="Arial" charset="0"/>
              </a:rPr>
              <a:t>being </a:t>
            </a:r>
            <a:r>
              <a:rPr lang="en-US" altLang="ko-KR" sz="1600" dirty="0">
                <a:ea typeface="Tahoma" pitchFamily="34" charset="0"/>
                <a:cs typeface="Arial" charset="0"/>
              </a:rPr>
              <a:t>performed for the CBM18 &amp; D-shape KSTAR </a:t>
            </a:r>
            <a:r>
              <a:rPr lang="en-US" altLang="ko-KR" sz="1600" dirty="0" smtClean="0">
                <a:ea typeface="Tahoma" pitchFamily="34" charset="0"/>
                <a:cs typeface="Arial" charset="0"/>
              </a:rPr>
              <a:t>plasmas</a:t>
            </a:r>
            <a:endParaRPr lang="en-US" altLang="ko-KR" sz="1600" dirty="0">
              <a:ea typeface="Tahoma" pitchFamily="34" charset="0"/>
              <a:cs typeface="Arial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4724400" y="6161088"/>
            <a:ext cx="43120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lang="en-US" altLang="ko-KR" sz="1400" dirty="0" smtClean="0">
                <a:solidFill>
                  <a:srgbClr val="0000CC"/>
                </a:solidFill>
                <a:latin typeface="+mn-lt"/>
                <a:cs typeface="Arial" charset="0"/>
              </a:rPr>
              <a:t>    Dominant mode changes from medium-n </a:t>
            </a:r>
          </a:p>
          <a:p>
            <a:pPr eaLnBrk="1" hangingPunct="1">
              <a:defRPr/>
            </a:pPr>
            <a:r>
              <a:rPr lang="en-US" altLang="ko-KR" sz="1400" dirty="0">
                <a:solidFill>
                  <a:srgbClr val="0000CC"/>
                </a:solidFill>
                <a:latin typeface="+mn-lt"/>
                <a:cs typeface="Arial" charset="0"/>
              </a:rPr>
              <a:t> </a:t>
            </a:r>
            <a:r>
              <a:rPr lang="en-US" altLang="ko-KR" sz="1400" dirty="0" smtClean="0">
                <a:solidFill>
                  <a:srgbClr val="0000CC"/>
                </a:solidFill>
                <a:latin typeface="+mn-lt"/>
                <a:cs typeface="Arial" charset="0"/>
              </a:rPr>
              <a:t>   to low-n during the nonlinear evolution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930275" y="6161088"/>
            <a:ext cx="3336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굴림" charset="-127"/>
              </a:defRPr>
            </a:lvl9pPr>
          </a:lstStyle>
          <a:p>
            <a:pPr eaLnBrk="1" hangingPunct="1">
              <a:defRPr/>
            </a:pPr>
            <a:r>
              <a:rPr lang="en-US" altLang="ko-KR" sz="1400" dirty="0">
                <a:solidFill>
                  <a:srgbClr val="0000FF"/>
                </a:solidFill>
                <a:latin typeface="+mn-lt"/>
                <a:cs typeface="Arial" charset="0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+mn-lt"/>
                <a:cs typeface="Arial" charset="0"/>
              </a:rPr>
              <a:t>   Relatively good agreement </a:t>
            </a:r>
          </a:p>
          <a:p>
            <a:pPr eaLnBrk="1" hangingPunct="1">
              <a:defRPr/>
            </a:pPr>
            <a:r>
              <a:rPr lang="en-US" altLang="ko-KR" sz="1400" dirty="0" smtClean="0">
                <a:solidFill>
                  <a:srgbClr val="0000FF"/>
                </a:solidFill>
                <a:latin typeface="+mn-lt"/>
                <a:cs typeface="Arial" charset="0"/>
              </a:rPr>
              <a:t>  between M3D and ELITE codes </a:t>
            </a:r>
            <a:endParaRPr lang="ko-KR" altLang="en-US" sz="1400" dirty="0" smtClean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2280" y="4221088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CBM-18 model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615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제목 2"/>
          <p:cNvSpPr>
            <a:spLocks noGrp="1"/>
          </p:cNvSpPr>
          <p:nvPr>
            <p:ph type="title" idx="4294967295"/>
          </p:nvPr>
        </p:nvSpPr>
        <p:spPr>
          <a:xfrm>
            <a:off x="-36513" y="-26988"/>
            <a:ext cx="9180513" cy="863601"/>
          </a:xfrm>
        </p:spPr>
        <p:txBody>
          <a:bodyPr/>
          <a:lstStyle/>
          <a:p>
            <a:r>
              <a:rPr lang="en-US" altLang="ko-KR" sz="3200" dirty="0" smtClean="0">
                <a:ea typeface="ＭＳ Ｐゴシック" pitchFamily="34" charset="-128"/>
              </a:rPr>
              <a:t>ELM control (Pellet, RMP etc.)</a:t>
            </a:r>
            <a:endParaRPr lang="ko-KR" altLang="en-US" sz="3200" dirty="0" smtClean="0">
              <a:ea typeface="ＭＳ Ｐゴシック" pitchFamily="34" charset="-128"/>
            </a:endParaRPr>
          </a:p>
        </p:txBody>
      </p:sp>
      <p:sp>
        <p:nvSpPr>
          <p:cNvPr id="127" name="슬라이드 번호 개체 틀 15"/>
          <p:cNvSpPr>
            <a:spLocks noGrp="1"/>
          </p:cNvSpPr>
          <p:nvPr>
            <p:ph type="sldNum" sz="quarter" idx="10"/>
          </p:nvPr>
        </p:nvSpPr>
        <p:spPr>
          <a:xfrm>
            <a:off x="6797675" y="6597650"/>
            <a:ext cx="2311400" cy="244475"/>
          </a:xfrm>
        </p:spPr>
        <p:txBody>
          <a:bodyPr/>
          <a:lstStyle/>
          <a:p>
            <a:pPr>
              <a:defRPr/>
            </a:pPr>
            <a:fld id="{06C5896B-6FFA-4315-8D75-1517DFB14A70}" type="slidenum">
              <a:rPr lang="ko-KR" altLang="en-US"/>
              <a:pPr>
                <a:defRPr/>
              </a:pPr>
              <a:t>9</a:t>
            </a:fld>
            <a:endParaRPr lang="ko-KR" altLang="en-US"/>
          </a:p>
        </p:txBody>
      </p:sp>
      <p:sp>
        <p:nvSpPr>
          <p:cNvPr id="71" name="슬라이드 번호 개체 틀 4"/>
          <p:cNvSpPr txBox="1">
            <a:spLocks/>
          </p:cNvSpPr>
          <p:nvPr/>
        </p:nvSpPr>
        <p:spPr>
          <a:xfrm>
            <a:off x="8460432" y="428339"/>
            <a:ext cx="607967" cy="290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077B60-E919-457C-A554-D0EE28E0A5D4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73" name="Slide Number Placeholder 3"/>
          <p:cNvSpPr txBox="1">
            <a:spLocks/>
          </p:cNvSpPr>
          <p:nvPr/>
        </p:nvSpPr>
        <p:spPr bwMode="auto">
          <a:xfrm>
            <a:off x="9245600" y="6629400"/>
            <a:ext cx="660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ko-KR"/>
            </a:defPPr>
            <a:lvl1pPr marL="0" algn="l" defTabSz="914400" rtl="0" eaLnBrk="0" latinLnBrk="1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1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1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1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1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1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5169A6-5FAE-4574-BCE7-1F8FD3394E4F}" type="slidenum">
              <a:rPr lang="en-US" altLang="ko-KR" sz="1000" smtClean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ko-KR" sz="1000" smtClean="0">
              <a:solidFill>
                <a:srgbClr val="000000"/>
              </a:solidFill>
            </a:endParaRPr>
          </a:p>
        </p:txBody>
      </p:sp>
      <p:sp>
        <p:nvSpPr>
          <p:cNvPr id="74" name="Rectangle 8"/>
          <p:cNvSpPr>
            <a:spLocks noChangeArrowheads="1"/>
          </p:cNvSpPr>
          <p:nvPr/>
        </p:nvSpPr>
        <p:spPr bwMode="auto">
          <a:xfrm>
            <a:off x="252942" y="1326678"/>
            <a:ext cx="424705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altLang="ko-KR" sz="1600" dirty="0">
                <a:solidFill>
                  <a:srgbClr val="0000FF"/>
                </a:solidFill>
                <a:latin typeface="+mn-lt"/>
                <a:cs typeface="Arial" charset="0"/>
              </a:rPr>
              <a:t>Pellet pace-making </a:t>
            </a:r>
            <a:r>
              <a:rPr lang="en-US" altLang="ko-KR" sz="1600" dirty="0" smtClean="0">
                <a:cs typeface="Arial" charset="0"/>
              </a:rPr>
              <a:t>: </a:t>
            </a:r>
            <a:r>
              <a:rPr lang="en-US" altLang="ko-KR" sz="1600" dirty="0" smtClean="0">
                <a:latin typeface="+mn-lt"/>
                <a:cs typeface="Arial" charset="0"/>
              </a:rPr>
              <a:t>a </a:t>
            </a:r>
            <a:r>
              <a:rPr lang="en-US" altLang="ko-KR" sz="1600" dirty="0">
                <a:latin typeface="+mn-lt"/>
                <a:cs typeface="Arial" charset="0"/>
              </a:rPr>
              <a:t>preliminary simulation done for the </a:t>
            </a:r>
            <a:r>
              <a:rPr lang="en-US" altLang="ko-KR" sz="1600" dirty="0" smtClean="0">
                <a:latin typeface="+mn-lt"/>
                <a:cs typeface="Arial" charset="0"/>
              </a:rPr>
              <a:t>KSTAR </a:t>
            </a:r>
            <a:r>
              <a:rPr lang="en-US" altLang="ko-KR" sz="1600" dirty="0">
                <a:latin typeface="+mn-lt"/>
                <a:cs typeface="Arial" charset="0"/>
              </a:rPr>
              <a:t>plasma model </a:t>
            </a:r>
            <a:r>
              <a:rPr lang="en-US" altLang="ko-KR" sz="1600" dirty="0" smtClean="0">
                <a:latin typeface="+mn-lt"/>
                <a:cs typeface="Arial" charset="0"/>
              </a:rPr>
              <a:t>using M3D</a:t>
            </a:r>
            <a:endParaRPr lang="en-US" altLang="ko-KR" sz="1600" dirty="0">
              <a:latin typeface="+mn-lt"/>
              <a:cs typeface="Arial" charset="0"/>
            </a:endParaRPr>
          </a:p>
        </p:txBody>
      </p:sp>
      <p:grpSp>
        <p:nvGrpSpPr>
          <p:cNvPr id="75" name="그룹 1"/>
          <p:cNvGrpSpPr>
            <a:grpSpLocks/>
          </p:cNvGrpSpPr>
          <p:nvPr/>
        </p:nvGrpSpPr>
        <p:grpSpPr bwMode="auto">
          <a:xfrm>
            <a:off x="5138396" y="2000250"/>
            <a:ext cx="3944937" cy="3606800"/>
            <a:chOff x="5408613" y="1604963"/>
            <a:chExt cx="3944937" cy="3794125"/>
          </a:xfrm>
        </p:grpSpPr>
        <p:pic>
          <p:nvPicPr>
            <p:cNvPr id="7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613" y="1695450"/>
              <a:ext cx="3944937" cy="335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타원 23"/>
            <p:cNvSpPr/>
            <p:nvPr/>
          </p:nvSpPr>
          <p:spPr>
            <a:xfrm>
              <a:off x="6945313" y="1842096"/>
              <a:ext cx="825500" cy="76149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>
                <a:solidFill>
                  <a:srgbClr val="FFFFFF"/>
                </a:solidFill>
              </a:endParaRPr>
            </a:p>
          </p:txBody>
        </p:sp>
        <p:sp>
          <p:nvSpPr>
            <p:cNvPr id="78" name="TextBox 15"/>
            <p:cNvSpPr txBox="1">
              <a:spLocks noChangeArrowheads="1"/>
            </p:cNvSpPr>
            <p:nvPr/>
          </p:nvSpPr>
          <p:spPr bwMode="auto">
            <a:xfrm>
              <a:off x="7545388" y="2482850"/>
              <a:ext cx="180816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ko-KR" sz="1200">
                  <a:solidFill>
                    <a:srgbClr val="F03CD2"/>
                  </a:solidFill>
                  <a:latin typeface="Arial" charset="0"/>
                  <a:ea typeface="맑은 고딕" pitchFamily="50" charset="-127"/>
                </a:rPr>
                <a:t>Vacuum, +90 phase</a:t>
              </a:r>
              <a:endParaRPr lang="ko-KR" altLang="en-US" sz="1200">
                <a:solidFill>
                  <a:srgbClr val="F03CD2"/>
                </a:solidFill>
                <a:latin typeface="Arial" charset="0"/>
                <a:ea typeface="맑은 고딕" pitchFamily="50" charset="-127"/>
              </a:endParaRPr>
            </a:p>
          </p:txBody>
        </p:sp>
        <p:sp>
          <p:nvSpPr>
            <p:cNvPr id="79" name="TextBox 25"/>
            <p:cNvSpPr txBox="1">
              <a:spLocks noChangeArrowheads="1"/>
            </p:cNvSpPr>
            <p:nvPr/>
          </p:nvSpPr>
          <p:spPr bwMode="auto">
            <a:xfrm>
              <a:off x="6865938" y="2913063"/>
              <a:ext cx="18065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ko-KR" sz="1200">
                  <a:solidFill>
                    <a:srgbClr val="0000FF"/>
                  </a:solidFill>
                  <a:latin typeface="Arial" charset="0"/>
                  <a:ea typeface="맑은 고딕" pitchFamily="50" charset="-127"/>
                </a:rPr>
                <a:t>Plasma, +90 phase</a:t>
              </a:r>
              <a:endParaRPr lang="ko-KR" altLang="en-US" sz="1200">
                <a:solidFill>
                  <a:srgbClr val="0000FF"/>
                </a:solidFill>
                <a:latin typeface="Arial" charset="0"/>
                <a:ea typeface="맑은 고딕" pitchFamily="50" charset="-127"/>
              </a:endParaRPr>
            </a:p>
          </p:txBody>
        </p:sp>
        <p:graphicFrame>
          <p:nvGraphicFramePr>
            <p:cNvPr id="80" name="Object 1"/>
            <p:cNvGraphicFramePr>
              <a:graphicFrameLocks noChangeAspect="1"/>
            </p:cNvGraphicFramePr>
            <p:nvPr/>
          </p:nvGraphicFramePr>
          <p:xfrm>
            <a:off x="5824538" y="2990850"/>
            <a:ext cx="9842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7" name="수식" r:id="rId5" imgW="545863" imgH="228501" progId="Equation.3">
                    <p:embed/>
                  </p:oleObj>
                </mc:Choice>
                <mc:Fallback>
                  <p:oleObj name="수식" r:id="rId5" imgW="545863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4538" y="2990850"/>
                          <a:ext cx="98425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" name="TextBox 21"/>
            <p:cNvSpPr txBox="1">
              <a:spLocks noChangeArrowheads="1"/>
            </p:cNvSpPr>
            <p:nvPr/>
          </p:nvSpPr>
          <p:spPr bwMode="auto">
            <a:xfrm>
              <a:off x="6138863" y="4221163"/>
              <a:ext cx="18097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ko-KR" sz="1200">
                  <a:solidFill>
                    <a:srgbClr val="FF0000"/>
                  </a:solidFill>
                  <a:latin typeface="Arial" charset="0"/>
                  <a:ea typeface="맑은 고딕" pitchFamily="50" charset="-127"/>
                </a:rPr>
                <a:t>Plasma, mid-FEC alone</a:t>
              </a:r>
              <a:endParaRPr lang="ko-KR" altLang="en-US" sz="1200">
                <a:solidFill>
                  <a:srgbClr val="FF0000"/>
                </a:solidFill>
                <a:latin typeface="Arial" charset="0"/>
                <a:ea typeface="맑은 고딕" pitchFamily="50" charset="-127"/>
              </a:endParaRPr>
            </a:p>
          </p:txBody>
        </p:sp>
        <p:sp>
          <p:nvSpPr>
            <p:cNvPr id="82" name="TextBox 15"/>
            <p:cNvSpPr txBox="1">
              <a:spLocks noChangeArrowheads="1"/>
            </p:cNvSpPr>
            <p:nvPr/>
          </p:nvSpPr>
          <p:spPr bwMode="auto">
            <a:xfrm>
              <a:off x="5940425" y="3527425"/>
              <a:ext cx="18081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80000"/>
                </a:lnSpc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ko-KR" sz="1200" dirty="0">
                  <a:solidFill>
                    <a:srgbClr val="00B050"/>
                  </a:solidFill>
                  <a:latin typeface="Arial" charset="0"/>
                  <a:ea typeface="맑은 고딕" pitchFamily="50" charset="-127"/>
                </a:rPr>
                <a:t>Vacuum, mid-FEC alone </a:t>
              </a:r>
              <a:endParaRPr lang="ko-KR" altLang="en-US" sz="1200" dirty="0">
                <a:solidFill>
                  <a:srgbClr val="00B050"/>
                </a:solidFill>
                <a:latin typeface="Arial" charset="0"/>
                <a:ea typeface="맑은 고딕" pitchFamily="50" charset="-127"/>
              </a:endParaRPr>
            </a:p>
          </p:txBody>
        </p:sp>
        <p:graphicFrame>
          <p:nvGraphicFramePr>
            <p:cNvPr id="83" name="Object 2"/>
            <p:cNvGraphicFramePr>
              <a:graphicFrameLocks noChangeAspect="1"/>
            </p:cNvGraphicFramePr>
            <p:nvPr/>
          </p:nvGraphicFramePr>
          <p:xfrm>
            <a:off x="7245350" y="5065713"/>
            <a:ext cx="82550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8" name="수식" r:id="rId7" imgW="609336" imgH="266584" progId="Equation.3">
                    <p:embed/>
                  </p:oleObj>
                </mc:Choice>
                <mc:Fallback>
                  <p:oleObj name="수식" r:id="rId7" imgW="609336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5350" y="5065713"/>
                          <a:ext cx="82550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직사각형 83"/>
            <p:cNvSpPr/>
            <p:nvPr/>
          </p:nvSpPr>
          <p:spPr>
            <a:xfrm>
              <a:off x="5954713" y="1604963"/>
              <a:ext cx="2900362" cy="374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85" name="TextBox 32"/>
          <p:cNvSpPr txBox="1">
            <a:spLocks noChangeArrowheads="1"/>
          </p:cNvSpPr>
          <p:nvPr/>
        </p:nvSpPr>
        <p:spPr bwMode="auto">
          <a:xfrm>
            <a:off x="5136808" y="5649181"/>
            <a:ext cx="40071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marL="0" indent="0" eaLnBrk="1" hangingPunct="1">
              <a:defRPr/>
            </a:pPr>
            <a:r>
              <a:rPr lang="en-US" altLang="ko-KR" sz="1600" dirty="0">
                <a:solidFill>
                  <a:srgbClr val="0000CC"/>
                </a:solidFill>
                <a:latin typeface="+mn-lt"/>
                <a:cs typeface="Arial" charset="0"/>
              </a:rPr>
              <a:t> </a:t>
            </a:r>
            <a:r>
              <a:rPr lang="en-US" altLang="ko-KR" sz="1600" dirty="0" smtClean="0">
                <a:solidFill>
                  <a:srgbClr val="0000CC"/>
                </a:solidFill>
                <a:latin typeface="+mn-lt"/>
                <a:cs typeface="Arial" charset="0"/>
              </a:rPr>
              <a:t> -  Strong shielding occurs, except near   </a:t>
            </a:r>
          </a:p>
          <a:p>
            <a:pPr marL="0" indent="0" eaLnBrk="1" hangingPunct="1">
              <a:defRPr/>
            </a:pPr>
            <a:r>
              <a:rPr lang="en-US" altLang="ko-KR" sz="1600" dirty="0">
                <a:solidFill>
                  <a:srgbClr val="0000CC"/>
                </a:solidFill>
                <a:latin typeface="+mn-lt"/>
                <a:cs typeface="Arial" charset="0"/>
              </a:rPr>
              <a:t> </a:t>
            </a:r>
            <a:r>
              <a:rPr lang="en-US" altLang="ko-KR" sz="1600" dirty="0" smtClean="0">
                <a:solidFill>
                  <a:srgbClr val="0000CC"/>
                </a:solidFill>
                <a:latin typeface="+mn-lt"/>
                <a:cs typeface="Arial" charset="0"/>
              </a:rPr>
              <a:t>    pedestal </a:t>
            </a:r>
            <a:r>
              <a:rPr lang="en-US" altLang="ko-KR" sz="1600" dirty="0" smtClean="0">
                <a:solidFill>
                  <a:srgbClr val="0000CC"/>
                </a:solidFill>
                <a:latin typeface="+mj-lt"/>
                <a:cs typeface="Arial" charset="0"/>
              </a:rPr>
              <a:t>top </a:t>
            </a:r>
            <a:r>
              <a:rPr lang="en-US" altLang="ko-KR" sz="1600" dirty="0" smtClean="0">
                <a:solidFill>
                  <a:srgbClr val="0000CC"/>
                </a:solidFill>
                <a:latin typeface="+mn-lt"/>
                <a:cs typeface="Arial" charset="0"/>
              </a:rPr>
              <a:t>in the +90 phase</a:t>
            </a:r>
            <a:endParaRPr lang="en-US" altLang="ko-KR" sz="1600" dirty="0">
              <a:solidFill>
                <a:srgbClr val="0000CC"/>
              </a:solidFill>
              <a:latin typeface="+mn-lt"/>
              <a:cs typeface="Arial" charset="0"/>
            </a:endParaRPr>
          </a:p>
          <a:p>
            <a:pPr eaLnBrk="1" hangingPunct="1">
              <a:buFont typeface="Symbol"/>
              <a:buChar char="Þ"/>
              <a:defRPr/>
            </a:pPr>
            <a:r>
              <a:rPr lang="en-US" altLang="ko-KR" sz="1600" dirty="0">
                <a:solidFill>
                  <a:srgbClr val="0000CC"/>
                </a:solidFill>
                <a:latin typeface="+mn-lt"/>
                <a:cs typeface="Arial" charset="0"/>
              </a:rPr>
              <a:t>m</a:t>
            </a:r>
            <a:r>
              <a:rPr lang="en-US" altLang="ko-KR" sz="1600" dirty="0" smtClean="0">
                <a:solidFill>
                  <a:srgbClr val="0000CC"/>
                </a:solidFill>
                <a:latin typeface="+mn-lt"/>
                <a:cs typeface="Arial" charset="0"/>
              </a:rPr>
              <a:t>ay explain why RMP suppression observed only in +90 phase?</a:t>
            </a:r>
          </a:p>
        </p:txBody>
      </p:sp>
      <p:sp>
        <p:nvSpPr>
          <p:cNvPr id="95" name="TextBox 2"/>
          <p:cNvSpPr txBox="1">
            <a:spLocks noChangeArrowheads="1"/>
          </p:cNvSpPr>
          <p:nvPr/>
        </p:nvSpPr>
        <p:spPr bwMode="auto">
          <a:xfrm>
            <a:off x="245234" y="5429926"/>
            <a:ext cx="44358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600" dirty="0" smtClean="0">
                <a:solidFill>
                  <a:srgbClr val="0000CC"/>
                </a:solidFill>
                <a:latin typeface="+mn-lt"/>
              </a:rPr>
              <a:t>- ELM </a:t>
            </a:r>
            <a:r>
              <a:rPr lang="en-US" altLang="ko-KR" sz="1600" dirty="0">
                <a:solidFill>
                  <a:srgbClr val="0000CC"/>
                </a:solidFill>
                <a:latin typeface="+mn-lt"/>
              </a:rPr>
              <a:t>generation observed with pellet injection</a:t>
            </a:r>
            <a:endParaRPr lang="ko-KR" altLang="en-US" sz="16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96" name="Rectangle 8"/>
          <p:cNvSpPr>
            <a:spLocks noChangeArrowheads="1"/>
          </p:cNvSpPr>
          <p:nvPr/>
        </p:nvSpPr>
        <p:spPr bwMode="auto">
          <a:xfrm>
            <a:off x="5136808" y="1217141"/>
            <a:ext cx="4092269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altLang="ko-KR" sz="1600" dirty="0" smtClean="0">
                <a:solidFill>
                  <a:srgbClr val="0000FF"/>
                </a:solidFill>
                <a:latin typeface="+mn-lt"/>
                <a:cs typeface="Arial" charset="0"/>
              </a:rPr>
              <a:t>RMP control </a:t>
            </a:r>
            <a:r>
              <a:rPr lang="en-US" altLang="ko-KR" sz="1600" dirty="0" smtClean="0">
                <a:latin typeface="+mn-lt"/>
                <a:cs typeface="Arial" charset="0"/>
              </a:rPr>
              <a:t>: RMP </a:t>
            </a:r>
            <a:r>
              <a:rPr lang="en-US" altLang="ko-KR" sz="1600" dirty="0">
                <a:latin typeface="+mn-lt"/>
                <a:cs typeface="Arial" charset="0"/>
              </a:rPr>
              <a:t>field penetration </a:t>
            </a:r>
            <a:r>
              <a:rPr lang="en-US" altLang="ko-KR" sz="1600" dirty="0" smtClean="0">
                <a:cs typeface="Arial" charset="0"/>
              </a:rPr>
              <a:t>calculated for  KSTAR plasma </a:t>
            </a:r>
            <a:r>
              <a:rPr lang="en-US" altLang="ko-KR" sz="1600" dirty="0" smtClean="0">
                <a:latin typeface="+mn-lt"/>
                <a:cs typeface="Arial" charset="0"/>
              </a:rPr>
              <a:t>using XGC0 </a:t>
            </a:r>
            <a:r>
              <a:rPr lang="en-US" altLang="ko-KR" sz="1600" dirty="0">
                <a:latin typeface="+mn-lt"/>
                <a:cs typeface="Arial" charset="0"/>
              </a:rPr>
              <a:t>+ </a:t>
            </a:r>
            <a:r>
              <a:rPr lang="en-US" altLang="ko-KR" sz="1600" dirty="0" smtClean="0">
                <a:latin typeface="+mn-lt"/>
                <a:cs typeface="Arial" charset="0"/>
              </a:rPr>
              <a:t>M3D codes</a:t>
            </a:r>
            <a:endParaRPr lang="en-US" altLang="ko-KR" sz="1600" dirty="0">
              <a:latin typeface="+mn-lt"/>
              <a:cs typeface="Arial" charset="0"/>
            </a:endParaRPr>
          </a:p>
        </p:txBody>
      </p:sp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3" y="2484362"/>
            <a:ext cx="4572000" cy="268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9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26799</TotalTime>
  <Words>2126</Words>
  <Application>Microsoft Office PowerPoint</Application>
  <PresentationFormat>화면 슬라이드 쇼(4:3)</PresentationFormat>
  <Paragraphs>300</Paragraphs>
  <Slides>24</Slides>
  <Notes>2</Notes>
  <HiddenSlides>0</HiddenSlides>
  <MMClips>0</MMClips>
  <ScaleCrop>false</ScaleCrop>
  <HeadingPairs>
    <vt:vector size="6" baseType="variant">
      <vt:variant>
        <vt:lpstr>테마</vt:lpstr>
      </vt:variant>
      <vt:variant>
        <vt:i4>3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24</vt:i4>
      </vt:variant>
    </vt:vector>
  </HeadingPairs>
  <TitlesOfParts>
    <vt:vector size="30" baseType="lpstr">
      <vt:lpstr>Blank Presentation</vt:lpstr>
      <vt:lpstr>디자인 사용자 지정</vt:lpstr>
      <vt:lpstr>1_Blank Presentation</vt:lpstr>
      <vt:lpstr>Equation</vt:lpstr>
      <vt:lpstr>수식</vt:lpstr>
      <vt:lpstr>Graph</vt:lpstr>
      <vt:lpstr>PowerPoint 프레젠테이션</vt:lpstr>
      <vt:lpstr>  Contents</vt:lpstr>
      <vt:lpstr>PowerPoint 프레젠테이션</vt:lpstr>
      <vt:lpstr>PowerPoint 프레젠테이션</vt:lpstr>
      <vt:lpstr>L-H transition and power threshold</vt:lpstr>
      <vt:lpstr>Pedestal build-up</vt:lpstr>
      <vt:lpstr>Pedestal stability and structure</vt:lpstr>
      <vt:lpstr>Nonlinear ELM behavior</vt:lpstr>
      <vt:lpstr>ELM control (Pellet, RMP etc.)</vt:lpstr>
      <vt:lpstr>PowerPoint 프레젠테이션</vt:lpstr>
      <vt:lpstr>Sawtooth &amp; Internal MHD modes with ECH/ECCD effect</vt:lpstr>
      <vt:lpstr>  Disruption load and characteristics in KSTAR</vt:lpstr>
      <vt:lpstr>Fast ions loss with 3D perturbed field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샘 디자인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s-job00</dc:creator>
  <cp:lastModifiedBy>user</cp:lastModifiedBy>
  <cp:revision>1364</cp:revision>
  <cp:lastPrinted>2012-10-30T02:44:02Z</cp:lastPrinted>
  <dcterms:created xsi:type="dcterms:W3CDTF">2010-06-26T17:38:28Z</dcterms:created>
  <dcterms:modified xsi:type="dcterms:W3CDTF">2013-10-20T20:56:58Z</dcterms:modified>
</cp:coreProperties>
</file>