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23" r:id="rId2"/>
    <p:sldMasterId id="2147483709" r:id="rId3"/>
  </p:sldMasterIdLst>
  <p:notesMasterIdLst>
    <p:notesMasterId r:id="rId43"/>
  </p:notesMasterIdLst>
  <p:handoutMasterIdLst>
    <p:handoutMasterId r:id="rId44"/>
  </p:handoutMasterIdLst>
  <p:sldIdLst>
    <p:sldId id="1016" r:id="rId4"/>
    <p:sldId id="1516" r:id="rId5"/>
    <p:sldId id="1367" r:id="rId6"/>
    <p:sldId id="1397" r:id="rId7"/>
    <p:sldId id="1246" r:id="rId8"/>
    <p:sldId id="1494" r:id="rId9"/>
    <p:sldId id="1434" r:id="rId10"/>
    <p:sldId id="1472" r:id="rId11"/>
    <p:sldId id="1459" r:id="rId12"/>
    <p:sldId id="1368" r:id="rId13"/>
    <p:sldId id="1351" r:id="rId14"/>
    <p:sldId id="1471" r:id="rId15"/>
    <p:sldId id="1460" r:id="rId16"/>
    <p:sldId id="1495" r:id="rId17"/>
    <p:sldId id="1502" r:id="rId18"/>
    <p:sldId id="1463" r:id="rId19"/>
    <p:sldId id="1462" r:id="rId20"/>
    <p:sldId id="1504" r:id="rId21"/>
    <p:sldId id="1512" r:id="rId22"/>
    <p:sldId id="1464" r:id="rId23"/>
    <p:sldId id="1473" r:id="rId24"/>
    <p:sldId id="1481" r:id="rId25"/>
    <p:sldId id="1376" r:id="rId26"/>
    <p:sldId id="1506" r:id="rId27"/>
    <p:sldId id="1452" r:id="rId28"/>
    <p:sldId id="1510" r:id="rId29"/>
    <p:sldId id="1470" r:id="rId30"/>
    <p:sldId id="1443" r:id="rId31"/>
    <p:sldId id="1491" r:id="rId32"/>
    <p:sldId id="1442" r:id="rId33"/>
    <p:sldId id="1513" r:id="rId34"/>
    <p:sldId id="1500" r:id="rId35"/>
    <p:sldId id="1515" r:id="rId36"/>
    <p:sldId id="1488" r:id="rId37"/>
    <p:sldId id="1501" r:id="rId38"/>
    <p:sldId id="1449" r:id="rId39"/>
    <p:sldId id="1451" r:id="rId40"/>
    <p:sldId id="1492" r:id="rId41"/>
    <p:sldId id="1517" r:id="rId42"/>
  </p:sldIdLst>
  <p:sldSz cx="9144000" cy="6858000" type="screen4x3"/>
  <p:notesSz cx="9855200" cy="67183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F8F8"/>
    <a:srgbClr val="FF66FF"/>
    <a:srgbClr val="CC00FF"/>
    <a:srgbClr val="FFCCFF"/>
    <a:srgbClr val="CCECFF"/>
    <a:srgbClr val="66CCFF"/>
    <a:srgbClr val="99FFCC"/>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보통 스타일 4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밝은 스타일 3 - 강조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75DCB02-9BB8-47FD-8907-85C794F793BA}" styleName="테마 스타일 1 - 강조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밝은 스타일 2 - 강조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밝은 스타일 2 - 강조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보통 스타일 1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보통 스타일 1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밝은 스타일 3 - 강조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477" autoAdjust="0"/>
  </p:normalViewPr>
  <p:slideViewPr>
    <p:cSldViewPr>
      <p:cViewPr varScale="1">
        <p:scale>
          <a:sx n="90" d="100"/>
          <a:sy n="90" d="100"/>
        </p:scale>
        <p:origin x="-876" y="-96"/>
      </p:cViewPr>
      <p:guideLst>
        <p:guide orient="horz" pos="2160"/>
        <p:guide pos="2880"/>
      </p:guideLst>
    </p:cSldViewPr>
  </p:slideViewPr>
  <p:outlineViewPr>
    <p:cViewPr>
      <p:scale>
        <a:sx n="33" d="100"/>
        <a:sy n="33" d="100"/>
      </p:scale>
      <p:origin x="0" y="324"/>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110" d="100"/>
          <a:sy n="110" d="100"/>
        </p:scale>
        <p:origin x="-1026" y="-90"/>
      </p:cViewPr>
      <p:guideLst>
        <p:guide orient="horz" pos="2116"/>
        <p:guide pos="31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4271660" cy="336293"/>
          </a:xfrm>
          <a:prstGeom prst="rect">
            <a:avLst/>
          </a:prstGeom>
        </p:spPr>
        <p:txBody>
          <a:bodyPr vert="horz" lIns="90594" tIns="45298" rIns="90594" bIns="45298" rtlCol="0"/>
          <a:lstStyle>
            <a:lvl1pPr algn="l">
              <a:defRPr sz="1200"/>
            </a:lvl1pPr>
          </a:lstStyle>
          <a:p>
            <a:endParaRPr lang="ko-KR" altLang="en-US"/>
          </a:p>
        </p:txBody>
      </p:sp>
      <p:sp>
        <p:nvSpPr>
          <p:cNvPr id="3" name="날짜 개체 틀 2"/>
          <p:cNvSpPr>
            <a:spLocks noGrp="1"/>
          </p:cNvSpPr>
          <p:nvPr>
            <p:ph type="dt" sz="quarter" idx="1"/>
          </p:nvPr>
        </p:nvSpPr>
        <p:spPr>
          <a:xfrm>
            <a:off x="5581240" y="0"/>
            <a:ext cx="4271660" cy="336293"/>
          </a:xfrm>
          <a:prstGeom prst="rect">
            <a:avLst/>
          </a:prstGeom>
        </p:spPr>
        <p:txBody>
          <a:bodyPr vert="horz" lIns="90594" tIns="45298" rIns="90594" bIns="45298" rtlCol="0"/>
          <a:lstStyle>
            <a:lvl1pPr algn="r">
              <a:defRPr sz="1200"/>
            </a:lvl1pPr>
          </a:lstStyle>
          <a:p>
            <a:fld id="{CBB9F822-20A6-4077-B37E-B4DCADC64AF5}" type="datetimeFigureOut">
              <a:rPr lang="ko-KR" altLang="en-US" smtClean="0"/>
              <a:pPr/>
              <a:t>2013-10-21</a:t>
            </a:fld>
            <a:endParaRPr lang="ko-KR" altLang="en-US"/>
          </a:p>
        </p:txBody>
      </p:sp>
      <p:sp>
        <p:nvSpPr>
          <p:cNvPr id="4" name="바닥글 개체 틀 3"/>
          <p:cNvSpPr>
            <a:spLocks noGrp="1"/>
          </p:cNvSpPr>
          <p:nvPr>
            <p:ph type="ftr" sz="quarter" idx="2"/>
          </p:nvPr>
        </p:nvSpPr>
        <p:spPr>
          <a:xfrm>
            <a:off x="0" y="6380936"/>
            <a:ext cx="4271660" cy="336292"/>
          </a:xfrm>
          <a:prstGeom prst="rect">
            <a:avLst/>
          </a:prstGeom>
        </p:spPr>
        <p:txBody>
          <a:bodyPr vert="horz" lIns="90594" tIns="45298" rIns="90594" bIns="45298"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5581240" y="6380936"/>
            <a:ext cx="4271660" cy="336292"/>
          </a:xfrm>
          <a:prstGeom prst="rect">
            <a:avLst/>
          </a:prstGeom>
        </p:spPr>
        <p:txBody>
          <a:bodyPr vert="horz" lIns="90594" tIns="45298" rIns="90594" bIns="45298" rtlCol="0" anchor="b"/>
          <a:lstStyle>
            <a:lvl1pPr algn="r">
              <a:defRPr sz="1200"/>
            </a:lvl1pPr>
          </a:lstStyle>
          <a:p>
            <a:fld id="{FD4621C6-06B1-44BC-85B2-74FB3BE224B9}" type="slidenum">
              <a:rPr lang="ko-KR" altLang="en-US" smtClean="0"/>
              <a:pPr/>
              <a:t>‹#›</a:t>
            </a:fld>
            <a:endParaRPr lang="ko-KR" altLang="en-US"/>
          </a:p>
        </p:txBody>
      </p:sp>
    </p:spTree>
    <p:extLst>
      <p:ext uri="{BB962C8B-B14F-4D97-AF65-F5344CB8AC3E}">
        <p14:creationId xmlns:p14="http://schemas.microsoft.com/office/powerpoint/2010/main" val="908996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2"/>
            <a:ext cx="4270588" cy="335915"/>
          </a:xfrm>
          <a:prstGeom prst="rect">
            <a:avLst/>
          </a:prstGeom>
        </p:spPr>
        <p:txBody>
          <a:bodyPr vert="horz" lIns="90594" tIns="45298" rIns="90594" bIns="45298" rtlCol="0"/>
          <a:lstStyle>
            <a:lvl1pPr algn="l">
              <a:defRPr sz="1200"/>
            </a:lvl1pPr>
          </a:lstStyle>
          <a:p>
            <a:endParaRPr lang="ko-KR" altLang="en-US"/>
          </a:p>
        </p:txBody>
      </p:sp>
      <p:sp>
        <p:nvSpPr>
          <p:cNvPr id="3" name="날짜 개체 틀 2"/>
          <p:cNvSpPr>
            <a:spLocks noGrp="1"/>
          </p:cNvSpPr>
          <p:nvPr>
            <p:ph type="dt" idx="1"/>
          </p:nvPr>
        </p:nvSpPr>
        <p:spPr>
          <a:xfrm>
            <a:off x="5582335" y="2"/>
            <a:ext cx="4270588" cy="335915"/>
          </a:xfrm>
          <a:prstGeom prst="rect">
            <a:avLst/>
          </a:prstGeom>
        </p:spPr>
        <p:txBody>
          <a:bodyPr vert="horz" lIns="90594" tIns="45298" rIns="90594" bIns="45298" rtlCol="0"/>
          <a:lstStyle>
            <a:lvl1pPr algn="r">
              <a:defRPr sz="1200"/>
            </a:lvl1pPr>
          </a:lstStyle>
          <a:p>
            <a:fld id="{E0DFD4FD-58B1-4829-8BDD-B87221FB7E76}" type="datetimeFigureOut">
              <a:rPr lang="ko-KR" altLang="en-US" smtClean="0"/>
              <a:pPr/>
              <a:t>2013-10-21</a:t>
            </a:fld>
            <a:endParaRPr lang="ko-KR" altLang="en-US"/>
          </a:p>
        </p:txBody>
      </p:sp>
      <p:sp>
        <p:nvSpPr>
          <p:cNvPr id="4" name="슬라이드 이미지 개체 틀 3"/>
          <p:cNvSpPr>
            <a:spLocks noGrp="1" noRot="1" noChangeAspect="1"/>
          </p:cNvSpPr>
          <p:nvPr>
            <p:ph type="sldImg" idx="2"/>
          </p:nvPr>
        </p:nvSpPr>
        <p:spPr>
          <a:xfrm>
            <a:off x="3248025" y="503238"/>
            <a:ext cx="3359150" cy="2519362"/>
          </a:xfrm>
          <a:prstGeom prst="rect">
            <a:avLst/>
          </a:prstGeom>
          <a:noFill/>
          <a:ln w="12700">
            <a:solidFill>
              <a:prstClr val="black"/>
            </a:solidFill>
          </a:ln>
        </p:spPr>
        <p:txBody>
          <a:bodyPr vert="horz" lIns="90594" tIns="45298" rIns="90594" bIns="45298" rtlCol="0" anchor="ctr"/>
          <a:lstStyle/>
          <a:p>
            <a:endParaRPr lang="ko-KR" altLang="en-US"/>
          </a:p>
        </p:txBody>
      </p:sp>
      <p:sp>
        <p:nvSpPr>
          <p:cNvPr id="5" name="슬라이드 노트 개체 틀 4"/>
          <p:cNvSpPr>
            <a:spLocks noGrp="1"/>
          </p:cNvSpPr>
          <p:nvPr>
            <p:ph type="body" sz="quarter" idx="3"/>
          </p:nvPr>
        </p:nvSpPr>
        <p:spPr>
          <a:xfrm>
            <a:off x="985523" y="3191193"/>
            <a:ext cx="7884160" cy="3023235"/>
          </a:xfrm>
          <a:prstGeom prst="rect">
            <a:avLst/>
          </a:prstGeom>
        </p:spPr>
        <p:txBody>
          <a:bodyPr vert="horz" lIns="90594" tIns="45298" rIns="90594" bIns="45298"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2" y="6381220"/>
            <a:ext cx="4270588" cy="335915"/>
          </a:xfrm>
          <a:prstGeom prst="rect">
            <a:avLst/>
          </a:prstGeom>
        </p:spPr>
        <p:txBody>
          <a:bodyPr vert="horz" lIns="90594" tIns="45298" rIns="90594" bIns="45298"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5582335" y="6381220"/>
            <a:ext cx="4270588" cy="335915"/>
          </a:xfrm>
          <a:prstGeom prst="rect">
            <a:avLst/>
          </a:prstGeom>
        </p:spPr>
        <p:txBody>
          <a:bodyPr vert="horz" lIns="90594" tIns="45298" rIns="90594" bIns="45298" rtlCol="0" anchor="b"/>
          <a:lstStyle>
            <a:lvl1pPr algn="r">
              <a:defRPr sz="1200"/>
            </a:lvl1pPr>
          </a:lstStyle>
          <a:p>
            <a:fld id="{2A5EABB3-03CD-4B36-A781-90C2C8F09B65}" type="slidenum">
              <a:rPr lang="ko-KR" altLang="en-US" smtClean="0"/>
              <a:pPr/>
              <a:t>‹#›</a:t>
            </a:fld>
            <a:endParaRPr lang="ko-KR" altLang="en-US"/>
          </a:p>
        </p:txBody>
      </p:sp>
    </p:spTree>
    <p:extLst>
      <p:ext uri="{BB962C8B-B14F-4D97-AF65-F5344CB8AC3E}">
        <p14:creationId xmlns:p14="http://schemas.microsoft.com/office/powerpoint/2010/main" val="312542320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슬라이드 이미지 개체 틀 1"/>
          <p:cNvSpPr>
            <a:spLocks noGrp="1" noRot="1" noChangeAspect="1"/>
          </p:cNvSpPr>
          <p:nvPr>
            <p:ph type="sldImg"/>
          </p:nvPr>
        </p:nvSpPr>
        <p:spPr bwMode="auto">
          <a:noFill/>
          <a:ln>
            <a:solidFill>
              <a:srgbClr val="000000"/>
            </a:solidFill>
            <a:miter lim="800000"/>
            <a:headEnd/>
            <a:tailEnd/>
          </a:ln>
        </p:spPr>
      </p:sp>
      <p:sp>
        <p:nvSpPr>
          <p:cNvPr id="26626"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ko-KR" smtClean="0"/>
              <a:t>Now, I will introduce the intrinis tools of KSTAR which</a:t>
            </a:r>
          </a:p>
          <a:p>
            <a:pPr>
              <a:spcBef>
                <a:spcPct val="0"/>
              </a:spcBef>
            </a:pPr>
            <a:r>
              <a:rPr lang="en-US" altLang="ko-KR" smtClean="0"/>
              <a:t>Provides the physics/eenegieering items for FEC 2012,</a:t>
            </a:r>
          </a:p>
          <a:p>
            <a:pPr>
              <a:spcBef>
                <a:spcPct val="0"/>
              </a:spcBef>
            </a:pPr>
            <a:r>
              <a:rPr lang="en-US" altLang="ko-KR" smtClean="0"/>
              <a:t>One of them the 3D modular invessel coil, low error field/low ripple and 2D ECE diagnostics.</a:t>
            </a:r>
          </a:p>
          <a:p>
            <a:pPr>
              <a:spcBef>
                <a:spcPct val="0"/>
              </a:spcBef>
            </a:pPr>
            <a:r>
              <a:rPr lang="en-US" altLang="ko-KR" smtClean="0"/>
              <a:t>I beliebve these are the main contributer for KSTAR as well as the basic diagnostics and machine </a:t>
            </a:r>
            <a:endParaRPr lang="ko-KR" altLang="en-US" smtClean="0"/>
          </a:p>
        </p:txBody>
      </p:sp>
      <p:sp>
        <p:nvSpPr>
          <p:cNvPr id="26627"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D9650A-FCB7-4FF9-8082-339A7E7DE870}" type="slidenum">
              <a:rPr lang="ko-KR" altLang="en-US">
                <a:cs typeface="맑은 고딕"/>
              </a:rPr>
              <a:pPr fontAlgn="base">
                <a:spcBef>
                  <a:spcPct val="0"/>
                </a:spcBef>
                <a:spcAft>
                  <a:spcPct val="0"/>
                </a:spcAft>
              </a:pPr>
              <a:t>8</a:t>
            </a:fld>
            <a:endParaRPr lang="en-US" altLang="ko-KR">
              <a:cs typeface="맑은 고딕"/>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811AB981-E222-4061-8B35-D5FEFC6EDC41}" type="slidenum">
              <a:rPr lang="ko-KR" altLang="en-US" smtClean="0"/>
              <a:pPr/>
              <a:t>21</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슬라이드 이미지 개체 틀 1"/>
          <p:cNvSpPr>
            <a:spLocks noGrp="1" noRot="1" noChangeAspect="1"/>
          </p:cNvSpPr>
          <p:nvPr>
            <p:ph type="sldImg"/>
          </p:nvPr>
        </p:nvSpPr>
        <p:spPr bwMode="auto">
          <a:noFill/>
          <a:ln>
            <a:solidFill>
              <a:srgbClr val="000000"/>
            </a:solidFill>
            <a:miter lim="800000"/>
            <a:headEnd/>
            <a:tailEnd/>
          </a:ln>
        </p:spPr>
      </p:sp>
      <p:sp>
        <p:nvSpPr>
          <p:cNvPr id="36866"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ko-KR" smtClean="0"/>
              <a:t>Toroidal rotation is important for control of stability and transport in tokamaks. the tendency of confined tokamak plasmas to self-accelerate to a state of intrinsic rotation has been identified and understanding the intrinsic rotation related with Rice scaling would be one of the issues.  By changing ambient turbulence via the non-diffusive residual stress.  one of control knobs for the micro-turbulence population is the heating mix of NBI (heats ion, and so drives ITG) and ECRH (heats electrons, and so can drive CTEM). In this study, we investigate the effect of ECRH heating on NBI-driven toroidal rotation profiles in L-mode and H-mode discharges in the KSTAR tokamak. 1.3 MW of NBI are injected in the co-current direc</a:t>
            </a:r>
          </a:p>
          <a:p>
            <a:pPr>
              <a:spcBef>
                <a:spcPct val="0"/>
              </a:spcBef>
            </a:pPr>
            <a:r>
              <a:rPr lang="en-US" altLang="ko-KR" smtClean="0"/>
              <a:t>IN addition, Rotation drop with ECH injection to NBI driven plasmas often accompanies the MHD activity such as the internal kink mode inside q=1 surface. So interpretating the torque changes is underway using NTV effect from internal kink mode driven by ECH. The magnetic field perturbation driven by the internal kink mode causes the NTV, which is otherwise assumed to be negligible. Note that other machinces, D3D, Adesx already showed the results</a:t>
            </a:r>
            <a:endParaRPr lang="ko-KR" altLang="ko-KR" smtClean="0"/>
          </a:p>
          <a:p>
            <a:pPr>
              <a:spcBef>
                <a:spcPct val="0"/>
              </a:spcBef>
            </a:pPr>
            <a:endParaRPr lang="ko-KR" altLang="en-US" smtClean="0"/>
          </a:p>
        </p:txBody>
      </p:sp>
      <p:sp>
        <p:nvSpPr>
          <p:cNvPr id="36867"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9DD40E-A70F-47BE-856B-95125CA74244}" type="slidenum">
              <a:rPr lang="ko-KR" altLang="en-US">
                <a:cs typeface="맑은 고딕"/>
              </a:rPr>
              <a:pPr fontAlgn="base">
                <a:spcBef>
                  <a:spcPct val="0"/>
                </a:spcBef>
                <a:spcAft>
                  <a:spcPct val="0"/>
                </a:spcAft>
              </a:pPr>
              <a:t>23</a:t>
            </a:fld>
            <a:endParaRPr lang="en-US" altLang="ko-KR">
              <a:cs typeface="맑은 고딕"/>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248025" y="503238"/>
            <a:ext cx="3359150" cy="2519362"/>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D10A79CA-A2CC-40AA-91C7-1880107DE9D4}" type="slidenum">
              <a:rPr lang="ko-KR" altLang="en-US" smtClean="0"/>
              <a:pPr>
                <a:defRPr/>
              </a:pPr>
              <a:t>31</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12" y="-27384"/>
            <a:ext cx="8496944" cy="86409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79533" y="1124744"/>
            <a:ext cx="8763000" cy="4953000"/>
          </a:xfrm>
          <a:prstGeom prst="rect">
            <a:avLst/>
          </a:prstGeom>
        </p:spPr>
        <p:txBody>
          <a:bodyPr/>
          <a:lstStyle>
            <a:lvl1pPr marL="342900" indent="-342900">
              <a:buFont typeface="Arial" pitchFamily="34" charset="0"/>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바닥글 개체 틀 3"/>
          <p:cNvSpPr>
            <a:spLocks noGrp="1"/>
          </p:cNvSpPr>
          <p:nvPr>
            <p:ph type="ftr" sz="quarter" idx="11"/>
          </p:nvPr>
        </p:nvSpPr>
        <p:spPr>
          <a:xfrm>
            <a:off x="1835696" y="6569043"/>
            <a:ext cx="5904656" cy="287766"/>
          </a:xfrm>
          <a:prstGeom prst="rect">
            <a:avLst/>
          </a:prstGeom>
        </p:spPr>
        <p:txBody>
          <a:bodyPr/>
          <a:lstStyle/>
          <a:p>
            <a:endParaRPr lang="en-US" altLang="ko-KR" dirty="0" smtClean="0">
              <a:solidFill>
                <a:schemeClr val="tx1">
                  <a:lumMod val="65000"/>
                  <a:lumOff val="35000"/>
                </a:schemeClr>
              </a:solidFill>
            </a:endParaRPr>
          </a:p>
        </p:txBody>
      </p:sp>
      <p:sp>
        <p:nvSpPr>
          <p:cNvPr id="5" name="슬라이드 번호 개체 틀 2"/>
          <p:cNvSpPr>
            <a:spLocks noGrp="1"/>
          </p:cNvSpPr>
          <p:nvPr>
            <p:ph type="sldNum" sz="quarter" idx="10"/>
          </p:nvPr>
        </p:nvSpPr>
        <p:spPr>
          <a:xfrm>
            <a:off x="8470717" y="426436"/>
            <a:ext cx="607967" cy="290441"/>
          </a:xfrm>
        </p:spPr>
        <p:txBody>
          <a:bodyPr/>
          <a:lstStyle>
            <a:lvl1pPr>
              <a:defRPr sz="1800">
                <a:solidFill>
                  <a:schemeClr val="bg1"/>
                </a:solidFill>
              </a:defRPr>
            </a:lvl1pPr>
          </a:lstStyle>
          <a:p>
            <a:fld id="{B4077B60-E919-457C-A554-D0EE28E0A5D4}" type="slidenum">
              <a:rPr lang="ko-KR" altLang="en-US" smtClean="0"/>
              <a:pPr/>
              <a:t>‹#›</a:t>
            </a:fld>
            <a:endParaRPr lang="ko-KR" altLang="en-US" dirty="0"/>
          </a:p>
        </p:txBody>
      </p:sp>
    </p:spTree>
    <p:extLst>
      <p:ext uri="{BB962C8B-B14F-4D97-AF65-F5344CB8AC3E}">
        <p14:creationId xmlns:p14="http://schemas.microsoft.com/office/powerpoint/2010/main" val="4443450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사용자 지정 레이아웃">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512" y="-27384"/>
            <a:ext cx="8496944" cy="864096"/>
          </a:xfrm>
        </p:spPr>
        <p:txBody>
          <a:bodyPr/>
          <a:lstStyle>
            <a:lvl1pPr>
              <a:defRPr sz="2800" baseline="0"/>
            </a:lvl1pPr>
          </a:lstStyle>
          <a:p>
            <a:r>
              <a:rPr lang="en-US" dirty="0" smtClean="0"/>
              <a:t>Click to edit Master title style</a:t>
            </a:r>
            <a:endParaRPr lang="en-US" dirty="0"/>
          </a:p>
        </p:txBody>
      </p:sp>
      <p:sp>
        <p:nvSpPr>
          <p:cNvPr id="2" name="바닥글 개체 틀 1"/>
          <p:cNvSpPr>
            <a:spLocks noGrp="1"/>
          </p:cNvSpPr>
          <p:nvPr>
            <p:ph type="ftr" sz="quarter" idx="11"/>
          </p:nvPr>
        </p:nvSpPr>
        <p:spPr>
          <a:xfrm>
            <a:off x="1835696" y="6569043"/>
            <a:ext cx="5904656" cy="287766"/>
          </a:xfrm>
          <a:prstGeom prst="rect">
            <a:avLst/>
          </a:prstGeom>
        </p:spPr>
        <p:txBody>
          <a:bodyPr/>
          <a:lstStyle/>
          <a:p>
            <a:endParaRPr lang="en-US" altLang="ko-KR" dirty="0" smtClean="0">
              <a:solidFill>
                <a:schemeClr val="tx1">
                  <a:lumMod val="65000"/>
                  <a:lumOff val="35000"/>
                </a:schemeClr>
              </a:solidFill>
            </a:endParaRPr>
          </a:p>
        </p:txBody>
      </p:sp>
      <p:sp>
        <p:nvSpPr>
          <p:cNvPr id="3" name="슬라이드 번호 개체 틀 2"/>
          <p:cNvSpPr>
            <a:spLocks noGrp="1"/>
          </p:cNvSpPr>
          <p:nvPr>
            <p:ph type="sldNum" sz="quarter" idx="10"/>
          </p:nvPr>
        </p:nvSpPr>
        <p:spPr/>
        <p:txBody>
          <a:bodyPr/>
          <a:lstStyle>
            <a:lvl1pPr>
              <a:defRPr>
                <a:solidFill>
                  <a:schemeClr val="bg1"/>
                </a:solidFill>
              </a:defRPr>
            </a:lvl1pPr>
          </a:lstStyle>
          <a:p>
            <a:fld id="{B4077B60-E919-457C-A554-D0EE28E0A5D4}" type="slidenum">
              <a:rPr lang="ko-KR" altLang="en-US" smtClean="0"/>
              <a:pPr/>
              <a:t>‹#›</a:t>
            </a:fld>
            <a:endParaRPr lang="ko-KR" altLang="en-US"/>
          </a:p>
        </p:txBody>
      </p:sp>
    </p:spTree>
    <p:extLst>
      <p:ext uri="{BB962C8B-B14F-4D97-AF65-F5344CB8AC3E}">
        <p14:creationId xmlns:p14="http://schemas.microsoft.com/office/powerpoint/2010/main" val="24848831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B99F85D-2214-44D6-B438-5A837F2584C9}" type="datetimeFigureOut">
              <a:rPr lang="en-US" smtClean="0"/>
              <a:t>10/21/2013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F8B38E9-C891-42FD-B2E5-44BF5CEE1C05}" type="slidenum">
              <a:rPr lang="en-US" smtClean="0"/>
              <a:t>‹#›</a:t>
            </a:fld>
            <a:endParaRPr lang="en-US"/>
          </a:p>
        </p:txBody>
      </p:sp>
    </p:spTree>
    <p:extLst>
      <p:ext uri="{BB962C8B-B14F-4D97-AF65-F5344CB8AC3E}">
        <p14:creationId xmlns:p14="http://schemas.microsoft.com/office/powerpoint/2010/main" val="899563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제목 슬라이드">
    <p:spTree>
      <p:nvGrpSpPr>
        <p:cNvPr id="1" name=""/>
        <p:cNvGrpSpPr/>
        <p:nvPr/>
      </p:nvGrpSpPr>
      <p:grpSpPr>
        <a:xfrm>
          <a:off x="0" y="0"/>
          <a:ext cx="0" cy="0"/>
          <a:chOff x="0" y="0"/>
          <a:chExt cx="0" cy="0"/>
        </a:xfrm>
      </p:grpSpPr>
      <p:sp>
        <p:nvSpPr>
          <p:cNvPr id="15" name="제목 1"/>
          <p:cNvSpPr>
            <a:spLocks noGrp="1"/>
          </p:cNvSpPr>
          <p:nvPr>
            <p:ph type="title"/>
          </p:nvPr>
        </p:nvSpPr>
        <p:spPr>
          <a:xfrm>
            <a:off x="0" y="5274"/>
            <a:ext cx="9144000" cy="907200"/>
          </a:xfrm>
          <a:prstGeom prst="rect">
            <a:avLst/>
          </a:prstGeom>
          <a:solidFill>
            <a:schemeClr val="accent1"/>
          </a:solidFill>
        </p:spPr>
        <p:txBody>
          <a:bodyPr lIns="198000" rIns="198000">
            <a:normAutofit/>
          </a:bodyPr>
          <a:lstStyle>
            <a:lvl1pPr algn="l">
              <a:defRPr sz="3000" b="1">
                <a:solidFill>
                  <a:schemeClr val="bg1"/>
                </a:solidFill>
                <a:latin typeface="Arial" pitchFamily="34" charset="0"/>
                <a:cs typeface="Arial" pitchFamily="34" charset="0"/>
              </a:defRPr>
            </a:lvl1pPr>
          </a:lstStyle>
          <a:p>
            <a:r>
              <a:rPr lang="ko-KR" altLang="en-US" dirty="0" smtClean="0"/>
              <a:t>마스터 제목 스타일 편집</a:t>
            </a:r>
            <a:endParaRPr lang="ko-KR" altLang="en-US" dirty="0"/>
          </a:p>
        </p:txBody>
      </p:sp>
      <p:sp>
        <p:nvSpPr>
          <p:cNvPr id="9" name="날짜 개체 틀 3"/>
          <p:cNvSpPr>
            <a:spLocks noGrp="1"/>
          </p:cNvSpPr>
          <p:nvPr>
            <p:ph type="dt" sz="half" idx="10"/>
          </p:nvPr>
        </p:nvSpPr>
        <p:spPr>
          <a:xfrm>
            <a:off x="-4307" y="6597352"/>
            <a:ext cx="2133600" cy="244488"/>
          </a:xfrm>
          <a:prstGeom prst="rect">
            <a:avLst/>
          </a:prstGeom>
        </p:spPr>
        <p:txBody>
          <a:bodyPr/>
          <a:lstStyle/>
          <a:p>
            <a:r>
              <a:rPr lang="en-US" altLang="ko-KR" smtClean="0"/>
              <a:t>2013-10-03</a:t>
            </a:r>
            <a:endParaRPr lang="ko-KR" altLang="en-US"/>
          </a:p>
        </p:txBody>
      </p:sp>
      <p:sp>
        <p:nvSpPr>
          <p:cNvPr id="10" name="바닥글 개체 틀 4"/>
          <p:cNvSpPr>
            <a:spLocks noGrp="1"/>
          </p:cNvSpPr>
          <p:nvPr>
            <p:ph type="ftr" sz="quarter" idx="11"/>
          </p:nvPr>
        </p:nvSpPr>
        <p:spPr>
          <a:xfrm>
            <a:off x="1248554" y="6597352"/>
            <a:ext cx="6646892" cy="244488"/>
          </a:xfrm>
          <a:prstGeom prst="rect">
            <a:avLst/>
          </a:prstGeom>
        </p:spPr>
        <p:txBody>
          <a:bodyPr/>
          <a:lstStyle/>
          <a:p>
            <a:r>
              <a:rPr lang="en-US" altLang="ko-KR" smtClean="0"/>
              <a:t>HmodeWS-Y.M.Jeon</a:t>
            </a:r>
            <a:endParaRPr lang="ko-KR" altLang="en-US" dirty="0"/>
          </a:p>
        </p:txBody>
      </p:sp>
      <p:sp>
        <p:nvSpPr>
          <p:cNvPr id="11" name="슬라이드 번호 개체 틀 5"/>
          <p:cNvSpPr>
            <a:spLocks noGrp="1"/>
          </p:cNvSpPr>
          <p:nvPr>
            <p:ph type="sldNum" sz="quarter" idx="12"/>
          </p:nvPr>
        </p:nvSpPr>
        <p:spPr>
          <a:xfrm>
            <a:off x="6994610" y="6597352"/>
            <a:ext cx="2133600" cy="244488"/>
          </a:xfrm>
          <a:prstGeom prst="rect">
            <a:avLst/>
          </a:prstGeom>
        </p:spPr>
        <p:txBody>
          <a:bodyPr/>
          <a:lstStyle/>
          <a:p>
            <a:fld id="{CF002375-815D-4EC4-8C7C-7F705C4230A4}" type="slidenum">
              <a:rPr lang="ko-KR" altLang="en-US" smtClean="0"/>
              <a:pPr/>
              <a:t>‹#›</a:t>
            </a:fld>
            <a:endParaRPr lang="ko-KR" altLang="en-US"/>
          </a:p>
        </p:txBody>
      </p:sp>
    </p:spTree>
    <p:extLst>
      <p:ext uri="{BB962C8B-B14F-4D97-AF65-F5344CB8AC3E}">
        <p14:creationId xmlns:p14="http://schemas.microsoft.com/office/powerpoint/2010/main" val="11961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2817122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769312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609916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3050527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4025033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3767934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378858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3" name="슬라이드 번호 개체 틀 2"/>
          <p:cNvSpPr>
            <a:spLocks noGrp="1"/>
          </p:cNvSpPr>
          <p:nvPr>
            <p:ph type="sldNum" sz="quarter" idx="10"/>
          </p:nvPr>
        </p:nvSpPr>
        <p:spPr/>
        <p:txBody>
          <a:bodyPr/>
          <a:lstStyle>
            <a:lvl1pPr>
              <a:defRPr>
                <a:solidFill>
                  <a:schemeClr val="bg1"/>
                </a:solidFill>
              </a:defRPr>
            </a:lvl1pPr>
          </a:lstStyle>
          <a:p>
            <a:fld id="{B4077B60-E919-457C-A554-D0EE28E0A5D4}" type="slidenum">
              <a:rPr lang="ko-KR" altLang="en-US" smtClean="0"/>
              <a:pPr/>
              <a:t>‹#›</a:t>
            </a:fld>
            <a:endParaRPr lang="ko-KR" altLang="en-US"/>
          </a:p>
        </p:txBody>
      </p:sp>
    </p:spTree>
    <p:extLst>
      <p:ext uri="{BB962C8B-B14F-4D97-AF65-F5344CB8AC3E}">
        <p14:creationId xmlns:p14="http://schemas.microsoft.com/office/powerpoint/2010/main" val="31379716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2245044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1146497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2363136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2206787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12" y="-27384"/>
            <a:ext cx="9180512" cy="86409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79533" y="1124744"/>
            <a:ext cx="8763000" cy="4953000"/>
          </a:xfrm>
          <a:prstGeom prst="rect">
            <a:avLst/>
          </a:prstGeom>
        </p:spPr>
        <p:txBody>
          <a:bodyPr/>
          <a:lstStyle>
            <a:lvl1pPr marL="342900" indent="-342900">
              <a:buFont typeface="Arial" pitchFamily="34" charset="0"/>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슬라이드 번호 개체 틀 3"/>
          <p:cNvSpPr>
            <a:spLocks noGrp="1"/>
          </p:cNvSpPr>
          <p:nvPr>
            <p:ph type="sldNum" sz="quarter" idx="10"/>
          </p:nvPr>
        </p:nvSpPr>
        <p:spPr/>
        <p:txBody>
          <a:bodyPr/>
          <a:lstStyle>
            <a:lvl1pPr>
              <a:defRPr/>
            </a:lvl1pPr>
          </a:lstStyle>
          <a:p>
            <a:pPr>
              <a:defRPr/>
            </a:pPr>
            <a:fld id="{B8D714B6-0655-4B08-88F1-AA8E62359572}" type="slidenum">
              <a:rPr lang="ko-KR" altLang="en-US">
                <a:solidFill>
                  <a:srgbClr val="000000">
                    <a:lumMod val="65000"/>
                    <a:lumOff val="35000"/>
                  </a:srgbClr>
                </a:solidFill>
              </a:rPr>
              <a:pPr>
                <a:defRPr/>
              </a:pPr>
              <a:t>‹#›</a:t>
            </a:fld>
            <a:endParaRPr lang="ko-KR" altLang="en-US">
              <a:solidFill>
                <a:srgbClr val="000000">
                  <a:lumMod val="65000"/>
                  <a:lumOff val="35000"/>
                </a:srgbClr>
              </a:solidFill>
            </a:endParaRPr>
          </a:p>
        </p:txBody>
      </p:sp>
    </p:spTree>
    <p:extLst>
      <p:ext uri="{BB962C8B-B14F-4D97-AF65-F5344CB8AC3E}">
        <p14:creationId xmlns:p14="http://schemas.microsoft.com/office/powerpoint/2010/main" val="4209068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4" name="Title 1"/>
          <p:cNvSpPr>
            <a:spLocks noGrp="1"/>
          </p:cNvSpPr>
          <p:nvPr>
            <p:ph type="title"/>
          </p:nvPr>
        </p:nvSpPr>
        <p:spPr>
          <a:xfrm>
            <a:off x="-36512" y="-27384"/>
            <a:ext cx="9180512" cy="864096"/>
          </a:xfrm>
        </p:spPr>
        <p:txBody>
          <a:bodyPr/>
          <a:lstStyle>
            <a:lvl1pPr>
              <a:defRPr sz="2800" baseline="0"/>
            </a:lvl1pPr>
          </a:lstStyle>
          <a:p>
            <a:r>
              <a:rPr lang="en-US" altLang="ko-KR" dirty="0" smtClean="0"/>
              <a:t>Click to edit Master title style</a:t>
            </a:r>
            <a:endParaRPr lang="en-US" dirty="0"/>
          </a:p>
        </p:txBody>
      </p:sp>
      <p:sp>
        <p:nvSpPr>
          <p:cNvPr id="3" name="슬라이드 번호 개체 틀 3"/>
          <p:cNvSpPr>
            <a:spLocks noGrp="1"/>
          </p:cNvSpPr>
          <p:nvPr>
            <p:ph type="sldNum" sz="quarter" idx="10"/>
          </p:nvPr>
        </p:nvSpPr>
        <p:spPr/>
        <p:txBody>
          <a:bodyPr/>
          <a:lstStyle>
            <a:lvl1pPr>
              <a:defRPr/>
            </a:lvl1pPr>
          </a:lstStyle>
          <a:p>
            <a:pPr>
              <a:defRPr/>
            </a:pPr>
            <a:fld id="{9A61B585-5E4F-4084-960D-6B6EBEA06EA7}" type="slidenum">
              <a:rPr lang="ko-KR" altLang="en-US">
                <a:solidFill>
                  <a:srgbClr val="000000">
                    <a:lumMod val="65000"/>
                    <a:lumOff val="35000"/>
                  </a:srgbClr>
                </a:solidFill>
              </a:rPr>
              <a:pPr>
                <a:defRPr/>
              </a:pPr>
              <a:t>‹#›</a:t>
            </a:fld>
            <a:endParaRPr lang="ko-KR" altLang="en-US">
              <a:solidFill>
                <a:srgbClr val="000000">
                  <a:lumMod val="65000"/>
                  <a:lumOff val="35000"/>
                </a:srgbClr>
              </a:solidFill>
            </a:endParaRPr>
          </a:p>
        </p:txBody>
      </p:sp>
    </p:spTree>
    <p:extLst>
      <p:ext uri="{BB962C8B-B14F-4D97-AF65-F5344CB8AC3E}">
        <p14:creationId xmlns:p14="http://schemas.microsoft.com/office/powerpoint/2010/main" val="1991114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슬라이드 번호 개체 틀 3"/>
          <p:cNvSpPr>
            <a:spLocks noGrp="1"/>
          </p:cNvSpPr>
          <p:nvPr>
            <p:ph type="sldNum" sz="quarter" idx="10"/>
          </p:nvPr>
        </p:nvSpPr>
        <p:spPr/>
        <p:txBody>
          <a:bodyPr/>
          <a:lstStyle>
            <a:lvl1pPr>
              <a:defRPr/>
            </a:lvl1pPr>
          </a:lstStyle>
          <a:p>
            <a:pPr>
              <a:defRPr/>
            </a:pPr>
            <a:fld id="{D0F0ACEF-F3EC-484C-A9D2-4A5EC54F12A5}" type="slidenum">
              <a:rPr lang="ko-KR" altLang="en-US">
                <a:solidFill>
                  <a:srgbClr val="000000">
                    <a:lumMod val="65000"/>
                    <a:lumOff val="35000"/>
                  </a:srgbClr>
                </a:solidFill>
              </a:rPr>
              <a:pPr>
                <a:defRPr/>
              </a:pPr>
              <a:t>‹#›</a:t>
            </a:fld>
            <a:endParaRPr lang="ko-KR" altLang="en-US">
              <a:solidFill>
                <a:srgbClr val="000000">
                  <a:lumMod val="65000"/>
                  <a:lumOff val="35000"/>
                </a:srgbClr>
              </a:solidFill>
            </a:endParaRPr>
          </a:p>
        </p:txBody>
      </p:sp>
    </p:spTree>
    <p:extLst>
      <p:ext uri="{BB962C8B-B14F-4D97-AF65-F5344CB8AC3E}">
        <p14:creationId xmlns:p14="http://schemas.microsoft.com/office/powerpoint/2010/main" val="2555180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ko-KR" altLang="en-US">
              <a:solidFill>
                <a:srgbClr val="000000"/>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ko-KR" altLang="en-US">
              <a:solidFill>
                <a:srgbClr val="000000"/>
              </a:solidFill>
            </a:endParaRPr>
          </a:p>
        </p:txBody>
      </p:sp>
      <p:sp>
        <p:nvSpPr>
          <p:cNvPr id="6" name="슬라이드 번호 개체 틀 5"/>
          <p:cNvSpPr>
            <a:spLocks noGrp="1"/>
          </p:cNvSpPr>
          <p:nvPr>
            <p:ph type="sldNum" sz="quarter" idx="12"/>
          </p:nvPr>
        </p:nvSpPr>
        <p:spPr/>
        <p:txBody>
          <a:bodyPr/>
          <a:lstStyle>
            <a:lvl1pPr>
              <a:defRPr/>
            </a:lvl1pPr>
          </a:lstStyle>
          <a:p>
            <a:pPr>
              <a:defRPr/>
            </a:pPr>
            <a:fld id="{CB7B837B-C4D7-4863-BCB4-06E7282D3C1E}" type="slidenum">
              <a:rPr lang="ko-KR" altLang="en-US">
                <a:solidFill>
                  <a:srgbClr val="000000">
                    <a:lumMod val="65000"/>
                    <a:lumOff val="35000"/>
                  </a:srgbClr>
                </a:solidFill>
              </a:rPr>
              <a:pPr>
                <a:defRPr/>
              </a:pPr>
              <a:t>‹#›</a:t>
            </a:fld>
            <a:endParaRPr lang="ko-KR" altLang="en-US">
              <a:solidFill>
                <a:srgbClr val="000000">
                  <a:lumMod val="65000"/>
                  <a:lumOff val="35000"/>
                </a:srgbClr>
              </a:solidFill>
            </a:endParaRPr>
          </a:p>
        </p:txBody>
      </p:sp>
    </p:spTree>
    <p:extLst>
      <p:ext uri="{BB962C8B-B14F-4D97-AF65-F5344CB8AC3E}">
        <p14:creationId xmlns:p14="http://schemas.microsoft.com/office/powerpoint/2010/main" val="53010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532813" y="6550025"/>
            <a:ext cx="608012" cy="290513"/>
          </a:xfrm>
        </p:spPr>
        <p:txBody>
          <a:bodyPr/>
          <a:lstStyle>
            <a:lvl1pPr>
              <a:defRPr/>
            </a:lvl1pPr>
          </a:lstStyle>
          <a:p>
            <a:pPr>
              <a:defRPr/>
            </a:pPr>
            <a:fld id="{A922E315-5D7D-4D27-8B79-EE9A193456BA}" type="slidenum">
              <a:rPr lang="ko-KR" altLang="en-US">
                <a:solidFill>
                  <a:srgbClr val="000000">
                    <a:lumMod val="65000"/>
                    <a:lumOff val="35000"/>
                  </a:srgbClr>
                </a:solidFill>
              </a:rPr>
              <a:pPr>
                <a:defRPr/>
              </a:pPr>
              <a:t>‹#›</a:t>
            </a:fld>
            <a:endParaRPr lang="ko-KR" altLang="en-US">
              <a:solidFill>
                <a:srgbClr val="000000">
                  <a:lumMod val="65000"/>
                  <a:lumOff val="35000"/>
                </a:srgbClr>
              </a:solidFill>
            </a:endParaRPr>
          </a:p>
        </p:txBody>
      </p:sp>
    </p:spTree>
    <p:extLst>
      <p:ext uri="{BB962C8B-B14F-4D97-AF65-F5344CB8AC3E}">
        <p14:creationId xmlns:p14="http://schemas.microsoft.com/office/powerpoint/2010/main" val="42000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슬라이드 번호 개체 틀 2"/>
          <p:cNvSpPr>
            <a:spLocks noGrp="1"/>
          </p:cNvSpPr>
          <p:nvPr>
            <p:ph type="sldNum" sz="quarter" idx="10"/>
          </p:nvPr>
        </p:nvSpPr>
        <p:spPr>
          <a:xfrm>
            <a:off x="8460432" y="404664"/>
            <a:ext cx="607967" cy="290441"/>
          </a:xfrm>
        </p:spPr>
        <p:txBody>
          <a:bodyPr/>
          <a:lstStyle/>
          <a:p>
            <a:fld id="{B4077B60-E919-457C-A554-D0EE28E0A5D4}" type="slidenum">
              <a:rPr lang="ko-KR" altLang="en-US" smtClean="0"/>
              <a:pPr/>
              <a:t>‹#›</a:t>
            </a:fld>
            <a:endParaRPr lang="ko-KR" altLang="en-US" dirty="0"/>
          </a:p>
        </p:txBody>
      </p:sp>
    </p:spTree>
    <p:extLst>
      <p:ext uri="{BB962C8B-B14F-4D97-AF65-F5344CB8AC3E}">
        <p14:creationId xmlns:p14="http://schemas.microsoft.com/office/powerpoint/2010/main" val="2845458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p>
            <a:endParaRPr lang="ko-KR" altLang="en-US"/>
          </a:p>
        </p:txBody>
      </p:sp>
      <p:sp>
        <p:nvSpPr>
          <p:cNvPr id="5" name="바닥글 개체 틀 4"/>
          <p:cNvSpPr>
            <a:spLocks noGrp="1"/>
          </p:cNvSpPr>
          <p:nvPr>
            <p:ph type="ftr" sz="quarter" idx="11"/>
          </p:nvPr>
        </p:nvSpPr>
        <p:spPr>
          <a:xfrm>
            <a:off x="1835696" y="6569043"/>
            <a:ext cx="5904656" cy="287766"/>
          </a:xfrm>
          <a:prstGeom prst="rect">
            <a:avLst/>
          </a:prstGeom>
        </p:spPr>
        <p:txBody>
          <a:bodyPr/>
          <a:lstStyle/>
          <a:p>
            <a:endParaRPr lang="ko-KR" altLang="en-US"/>
          </a:p>
        </p:txBody>
      </p:sp>
      <p:sp>
        <p:nvSpPr>
          <p:cNvPr id="6" name="슬라이드 번호 개체 틀 5"/>
          <p:cNvSpPr>
            <a:spLocks noGrp="1"/>
          </p:cNvSpPr>
          <p:nvPr>
            <p:ph type="sldNum" sz="quarter" idx="12"/>
          </p:nvPr>
        </p:nvSpPr>
        <p:spPr/>
        <p:txBody>
          <a:bodyPr/>
          <a:lstStyle/>
          <a:p>
            <a:fld id="{E6435466-4B83-49C7-9C8E-141BA0113930}" type="slidenum">
              <a:rPr lang="ko-KR" altLang="en-US" smtClean="0"/>
              <a:t>‹#›</a:t>
            </a:fld>
            <a:endParaRPr lang="ko-KR" altLang="en-US"/>
          </a:p>
        </p:txBody>
      </p:sp>
    </p:spTree>
    <p:extLst>
      <p:ext uri="{BB962C8B-B14F-4D97-AF65-F5344CB8AC3E}">
        <p14:creationId xmlns:p14="http://schemas.microsoft.com/office/powerpoint/2010/main" val="5052229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CB7B837B-C4D7-4863-BCB4-06E7282D3C1E}" type="slidenum">
              <a:rPr lang="ko-KR" altLang="en-US"/>
              <a:pPr>
                <a:defRPr/>
              </a:pPr>
              <a:t>‹#›</a:t>
            </a:fld>
            <a:endParaRPr lang="ko-KR" altLang="en-US"/>
          </a:p>
        </p:txBody>
      </p:sp>
    </p:spTree>
    <p:extLst>
      <p:ext uri="{BB962C8B-B14F-4D97-AF65-F5344CB8AC3E}">
        <p14:creationId xmlns:p14="http://schemas.microsoft.com/office/powerpoint/2010/main" val="30321620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구역 머리글">
    <p:spTree>
      <p:nvGrpSpPr>
        <p:cNvPr id="1" name=""/>
        <p:cNvGrpSpPr/>
        <p:nvPr/>
      </p:nvGrpSpPr>
      <p:grpSpPr>
        <a:xfrm>
          <a:off x="0" y="0"/>
          <a:ext cx="0" cy="0"/>
          <a:chOff x="0" y="0"/>
          <a:chExt cx="0" cy="0"/>
        </a:xfrm>
      </p:grpSpPr>
      <p:pic>
        <p:nvPicPr>
          <p:cNvPr id="6" name="그림 5" descr="main_bar.png"/>
          <p:cNvPicPr>
            <a:picLocks noChangeAspect="1"/>
          </p:cNvPicPr>
          <p:nvPr userDrawn="1"/>
        </p:nvPicPr>
        <p:blipFill>
          <a:blip r:embed="rId2" cstate="print"/>
          <a:stretch>
            <a:fillRect/>
          </a:stretch>
        </p:blipFill>
        <p:spPr>
          <a:xfrm>
            <a:off x="0" y="0"/>
            <a:ext cx="9144000" cy="764704"/>
          </a:xfrm>
          <a:prstGeom prst="rect">
            <a:avLst/>
          </a:prstGeom>
          <a:solidFill>
            <a:srgbClr val="002060"/>
          </a:solidFill>
          <a:ln>
            <a:noFill/>
          </a:ln>
        </p:spPr>
      </p:pic>
      <p:sp>
        <p:nvSpPr>
          <p:cNvPr id="13" name="슬라이드 번호 개체 틀 10"/>
          <p:cNvSpPr>
            <a:spLocks noGrp="1"/>
          </p:cNvSpPr>
          <p:nvPr>
            <p:ph type="sldNum" sz="quarter" idx="4"/>
          </p:nvPr>
        </p:nvSpPr>
        <p:spPr>
          <a:xfrm>
            <a:off x="8676457" y="6645509"/>
            <a:ext cx="498723" cy="207879"/>
          </a:xfrm>
          <a:prstGeom prst="rect">
            <a:avLst/>
          </a:prstGeom>
        </p:spPr>
        <p:txBody>
          <a:bodyPr vert="horz" lIns="91440" tIns="45720" rIns="91440" bIns="45720" rtlCol="0" anchor="ctr"/>
          <a:lstStyle>
            <a:lvl1pPr algn="ctr">
              <a:defRPr sz="1200" b="1">
                <a:solidFill>
                  <a:schemeClr val="bg1"/>
                </a:solidFill>
              </a:defRPr>
            </a:lvl1pPr>
          </a:lstStyle>
          <a:p>
            <a:fld id="{42C96F34-BC54-4C98-B890-49EFF73CD0AD}" type="slidenum">
              <a:rPr lang="ko-KR" altLang="en-US" smtClean="0"/>
              <a:pPr/>
              <a:t>‹#›</a:t>
            </a:fld>
            <a:endParaRPr lang="ko-KR" altLang="en-US" dirty="0"/>
          </a:p>
        </p:txBody>
      </p:sp>
    </p:spTree>
    <p:extLst>
      <p:ext uri="{BB962C8B-B14F-4D97-AF65-F5344CB8AC3E}">
        <p14:creationId xmlns:p14="http://schemas.microsoft.com/office/powerpoint/2010/main" val="1253032314"/>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p>
            <a:endParaRPr lang="ko-KR" altLang="en-US"/>
          </a:p>
        </p:txBody>
      </p:sp>
      <p:sp>
        <p:nvSpPr>
          <p:cNvPr id="3" name="바닥글 개체 틀 2"/>
          <p:cNvSpPr>
            <a:spLocks noGrp="1"/>
          </p:cNvSpPr>
          <p:nvPr>
            <p:ph type="ftr" sz="quarter" idx="11"/>
          </p:nvPr>
        </p:nvSpPr>
        <p:spPr>
          <a:xfrm>
            <a:off x="1835696" y="6569043"/>
            <a:ext cx="5904656" cy="287766"/>
          </a:xfrm>
          <a:prstGeom prst="rect">
            <a:avLst/>
          </a:prstGeom>
        </p:spPr>
        <p:txBody>
          <a:bodyPr/>
          <a:lstStyle/>
          <a:p>
            <a:endParaRPr lang="ko-KR" altLang="en-US"/>
          </a:p>
        </p:txBody>
      </p:sp>
      <p:sp>
        <p:nvSpPr>
          <p:cNvPr id="4" name="슬라이드 번호 개체 틀 3"/>
          <p:cNvSpPr>
            <a:spLocks noGrp="1"/>
          </p:cNvSpPr>
          <p:nvPr>
            <p:ph type="sldNum" sz="quarter" idx="12"/>
          </p:nvPr>
        </p:nvSpPr>
        <p:spPr/>
        <p:txBody>
          <a:bodyPr/>
          <a:lstStyle/>
          <a:p>
            <a:fld id="{E4497471-710A-445B-90A2-CAAA500C4618}" type="slidenum">
              <a:rPr lang="ko-KR" altLang="en-US" smtClean="0"/>
              <a:t>‹#›</a:t>
            </a:fld>
            <a:endParaRPr lang="ko-KR" altLang="en-US"/>
          </a:p>
        </p:txBody>
      </p:sp>
    </p:spTree>
    <p:extLst>
      <p:ext uri="{BB962C8B-B14F-4D97-AF65-F5344CB8AC3E}">
        <p14:creationId xmlns:p14="http://schemas.microsoft.com/office/powerpoint/2010/main" val="253429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2" name="슬라이드 번호 개체 틀 5"/>
          <p:cNvSpPr>
            <a:spLocks noGrp="1"/>
          </p:cNvSpPr>
          <p:nvPr>
            <p:ph type="sldNum" sz="quarter" idx="10"/>
          </p:nvPr>
        </p:nvSpPr>
        <p:spPr>
          <a:xfrm>
            <a:off x="8348663" y="6111875"/>
            <a:ext cx="457200" cy="365125"/>
          </a:xfrm>
          <a:prstGeom prst="rect">
            <a:avLst/>
          </a:prstGeom>
        </p:spPr>
        <p:txBody>
          <a:bodyPr/>
          <a:lstStyle>
            <a:lvl1pPr fontAlgn="auto">
              <a:spcBef>
                <a:spcPts val="0"/>
              </a:spcBef>
              <a:spcAft>
                <a:spcPts val="0"/>
              </a:spcAft>
              <a:defRPr kumimoji="0" sz="1800" b="0">
                <a:solidFill>
                  <a:schemeClr val="tx1"/>
                </a:solidFill>
                <a:latin typeface="+mn-lt"/>
                <a:ea typeface="+mn-ea"/>
              </a:defRPr>
            </a:lvl1pPr>
            <a:extLst/>
          </a:lstStyle>
          <a:p>
            <a:pPr>
              <a:defRPr/>
            </a:pPr>
            <a:fld id="{6F9CFD70-CBF7-4A6F-B196-0771BF5F8BB1}" type="slidenum">
              <a:rPr lang="ko-KR" altLang="en-US"/>
              <a:pPr>
                <a:defRPr/>
              </a:pPr>
              <a:t>‹#›</a:t>
            </a:fld>
            <a:endParaRPr lang="ko-KR" altLang="en-US"/>
          </a:p>
        </p:txBody>
      </p:sp>
    </p:spTree>
    <p:extLst>
      <p:ext uri="{BB962C8B-B14F-4D97-AF65-F5344CB8AC3E}">
        <p14:creationId xmlns:p14="http://schemas.microsoft.com/office/powerpoint/2010/main" val="11344861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
        <p:nvSpPr>
          <p:cNvPr id="15" name="제목 1"/>
          <p:cNvSpPr>
            <a:spLocks noGrp="1"/>
          </p:cNvSpPr>
          <p:nvPr>
            <p:ph type="title"/>
          </p:nvPr>
        </p:nvSpPr>
        <p:spPr>
          <a:xfrm>
            <a:off x="0" y="5274"/>
            <a:ext cx="9144000" cy="907200"/>
          </a:xfrm>
          <a:solidFill>
            <a:schemeClr val="accent1"/>
          </a:solidFill>
        </p:spPr>
        <p:txBody>
          <a:bodyPr lIns="198000" rIns="198000">
            <a:normAutofit/>
          </a:bodyPr>
          <a:lstStyle>
            <a:lvl1pPr algn="l">
              <a:defRPr sz="3000" b="1">
                <a:solidFill>
                  <a:schemeClr val="bg1"/>
                </a:solidFill>
                <a:latin typeface="Arial" pitchFamily="34" charset="0"/>
                <a:cs typeface="Arial" pitchFamily="34" charset="0"/>
              </a:defRPr>
            </a:lvl1pPr>
          </a:lstStyle>
          <a:p>
            <a:r>
              <a:rPr lang="ko-KR" altLang="en-US" dirty="0" smtClean="0"/>
              <a:t>마스터 제목 스타일 편집</a:t>
            </a:r>
            <a:endParaRPr lang="ko-KR" altLang="en-US" dirty="0"/>
          </a:p>
        </p:txBody>
      </p:sp>
      <p:sp>
        <p:nvSpPr>
          <p:cNvPr id="9" name="날짜 개체 틀 3"/>
          <p:cNvSpPr>
            <a:spLocks noGrp="1"/>
          </p:cNvSpPr>
          <p:nvPr>
            <p:ph type="dt" sz="half" idx="10"/>
          </p:nvPr>
        </p:nvSpPr>
        <p:spPr>
          <a:xfrm>
            <a:off x="-4307" y="6597352"/>
            <a:ext cx="2133600" cy="244488"/>
          </a:xfrm>
          <a:prstGeom prst="rect">
            <a:avLst/>
          </a:prstGeom>
        </p:spPr>
        <p:txBody>
          <a:bodyPr/>
          <a:lstStyle/>
          <a:p>
            <a:endParaRPr lang="ko-KR" altLang="en-US"/>
          </a:p>
        </p:txBody>
      </p:sp>
      <p:sp>
        <p:nvSpPr>
          <p:cNvPr id="10" name="바닥글 개체 틀 4"/>
          <p:cNvSpPr>
            <a:spLocks noGrp="1"/>
          </p:cNvSpPr>
          <p:nvPr>
            <p:ph type="ftr" sz="quarter" idx="11"/>
          </p:nvPr>
        </p:nvSpPr>
        <p:spPr>
          <a:xfrm>
            <a:off x="1248554" y="6597352"/>
            <a:ext cx="6646892" cy="244488"/>
          </a:xfrm>
          <a:prstGeom prst="rect">
            <a:avLst/>
          </a:prstGeom>
        </p:spPr>
        <p:txBody>
          <a:bodyPr/>
          <a:lstStyle/>
          <a:p>
            <a:endParaRPr lang="ko-KR" altLang="en-US" dirty="0"/>
          </a:p>
        </p:txBody>
      </p:sp>
      <p:sp>
        <p:nvSpPr>
          <p:cNvPr id="11" name="슬라이드 번호 개체 틀 5"/>
          <p:cNvSpPr>
            <a:spLocks noGrp="1"/>
          </p:cNvSpPr>
          <p:nvPr>
            <p:ph type="sldNum" sz="quarter" idx="12"/>
          </p:nvPr>
        </p:nvSpPr>
        <p:spPr>
          <a:xfrm>
            <a:off x="6994610" y="6597352"/>
            <a:ext cx="2133600" cy="244488"/>
          </a:xfrm>
          <a:prstGeom prst="rect">
            <a:avLst/>
          </a:prstGeom>
        </p:spPr>
        <p:txBody>
          <a:bodyPr/>
          <a:lstStyle/>
          <a:p>
            <a:fld id="{CF002375-815D-4EC4-8C7C-7F705C4230A4}" type="slidenum">
              <a:rPr lang="ko-KR" altLang="en-US" smtClean="0"/>
              <a:pPr/>
              <a:t>‹#›</a:t>
            </a:fld>
            <a:endParaRPr lang="ko-KR" altLang="en-US"/>
          </a:p>
        </p:txBody>
      </p:sp>
    </p:spTree>
    <p:extLst>
      <p:ext uri="{BB962C8B-B14F-4D97-AF65-F5344CB8AC3E}">
        <p14:creationId xmlns:p14="http://schemas.microsoft.com/office/powerpoint/2010/main" val="280247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20" descr="kstar_soft_lo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1462" y="6597618"/>
            <a:ext cx="864096" cy="21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nfri_j"/>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39" r="16380" b="89825"/>
          <a:stretch/>
        </p:blipFill>
        <p:spPr bwMode="auto">
          <a:xfrm>
            <a:off x="-36513" y="-27384"/>
            <a:ext cx="9176919" cy="84184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직사각형 9"/>
          <p:cNvSpPr/>
          <p:nvPr userDrawn="1"/>
        </p:nvSpPr>
        <p:spPr>
          <a:xfrm>
            <a:off x="-36512" y="814464"/>
            <a:ext cx="9195090" cy="94256"/>
          </a:xfrm>
          <a:prstGeom prst="rect">
            <a:avLst/>
          </a:prstGeom>
          <a:gradFill flip="none" rotWithShape="1">
            <a:gsLst>
              <a:gs pos="36000">
                <a:schemeClr val="bg1">
                  <a:lumMod val="53000"/>
                  <a:lumOff val="47000"/>
                </a:schemeClr>
              </a:gs>
              <a:gs pos="0">
                <a:schemeClr val="bg1">
                  <a:lumMod val="57000"/>
                </a:schemeClr>
              </a:gs>
              <a:gs pos="99000">
                <a:schemeClr val="bg1">
                  <a:lumMod val="37000"/>
                </a:schemeClr>
              </a:gs>
              <a:gs pos="66000">
                <a:schemeClr val="bg1">
                  <a:lumMod val="52000"/>
                  <a:lumOff val="48000"/>
                </a:schemeClr>
              </a:gs>
            </a:gsLst>
            <a:lin ang="5400000" scaled="1"/>
            <a:tileRect/>
          </a:gra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8" name="Rectangle 137"/>
          <p:cNvSpPr>
            <a:spLocks noGrp="1" noChangeArrowheads="1"/>
          </p:cNvSpPr>
          <p:nvPr>
            <p:ph type="title"/>
          </p:nvPr>
        </p:nvSpPr>
        <p:spPr bwMode="auto">
          <a:xfrm>
            <a:off x="-36512" y="-27383"/>
            <a:ext cx="8424936" cy="84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ko-KR" dirty="0" smtClean="0"/>
              <a:t>Click to edit Master title style</a:t>
            </a:r>
          </a:p>
        </p:txBody>
      </p:sp>
      <p:sp>
        <p:nvSpPr>
          <p:cNvPr id="5" name="텍스트 개체 틀 4"/>
          <p:cNvSpPr>
            <a:spLocks noGrp="1"/>
          </p:cNvSpPr>
          <p:nvPr>
            <p:ph type="body" idx="1"/>
          </p:nvPr>
        </p:nvSpPr>
        <p:spPr>
          <a:xfrm>
            <a:off x="252882" y="1124744"/>
            <a:ext cx="8699028" cy="4896544"/>
          </a:xfrm>
          <a:prstGeom prst="rect">
            <a:avLst/>
          </a:prstGeom>
        </p:spPr>
        <p:txBody>
          <a:bodyPr vert="horz" lIns="91440" tIns="45720" rIns="91440" bIns="45720" rtlCol="0">
            <a:normAutofit/>
          </a:bodyPr>
          <a:lstStyle/>
          <a:p>
            <a:pPr marL="341909" marR="0" lvl="0" indent="-341909" algn="l" defTabSz="914400" rtl="0" eaLnBrk="0" fontAlgn="base" latinLnBrk="0" hangingPunct="0">
              <a:lnSpc>
                <a:spcPct val="100000"/>
              </a:lnSpc>
              <a:spcBef>
                <a:spcPct val="20000"/>
              </a:spcBef>
              <a:spcAft>
                <a:spcPct val="0"/>
              </a:spcAft>
              <a:buClrTx/>
              <a:buSzTx/>
              <a:buFontTx/>
              <a:buChar char="•"/>
              <a:tabLst/>
              <a:defRPr/>
            </a:pPr>
            <a:r>
              <a:rPr lang="en-US" altLang="ko-KR" dirty="0" smtClean="0"/>
              <a:t>Click to edit Master text styles</a:t>
            </a:r>
            <a:endParaRPr lang="ko-KR" altLang="en-US" dirty="0" smtClean="0"/>
          </a:p>
          <a:p>
            <a:pPr lvl="1"/>
            <a:r>
              <a:rPr lang="en-US" altLang="ko-KR" dirty="0" smtClean="0"/>
              <a:t>Second level</a:t>
            </a:r>
          </a:p>
          <a:p>
            <a:pPr lvl="2"/>
            <a:r>
              <a:rPr lang="en-US" altLang="ko-KR" dirty="0" smtClean="0"/>
              <a:t>Third level</a:t>
            </a:r>
          </a:p>
          <a:p>
            <a:pPr lvl="3"/>
            <a:r>
              <a:rPr lang="en-US" altLang="ko-KR" dirty="0" smtClean="0"/>
              <a:t>Fourth level</a:t>
            </a:r>
          </a:p>
          <a:p>
            <a:pPr lvl="4"/>
            <a:r>
              <a:rPr lang="en-US" altLang="ko-KR" dirty="0" smtClean="0"/>
              <a:t>Fifth level</a:t>
            </a:r>
            <a:endParaRPr lang="en-US" altLang="ko-KR" dirty="0"/>
          </a:p>
        </p:txBody>
      </p:sp>
      <p:sp>
        <p:nvSpPr>
          <p:cNvPr id="6" name="타원 5"/>
          <p:cNvSpPr/>
          <p:nvPr userDrawn="1"/>
        </p:nvSpPr>
        <p:spPr bwMode="auto">
          <a:xfrm>
            <a:off x="8494639" y="393540"/>
            <a:ext cx="539552" cy="360040"/>
          </a:xfrm>
          <a:prstGeom prst="ellipse">
            <a:avLst/>
          </a:prstGeom>
          <a:ln>
            <a:headEnd type="none" w="med" len="med"/>
            <a:tailEnd type="triangle" w="med" len="med"/>
          </a:ln>
        </p:spPr>
        <p:style>
          <a:lnRef idx="1">
            <a:schemeClr val="accent6"/>
          </a:lnRef>
          <a:fillRef idx="3">
            <a:schemeClr val="accent6"/>
          </a:fillRef>
          <a:effectRef idx="2">
            <a:schemeClr val="accent6"/>
          </a:effectRef>
          <a:fontRef idx="minor">
            <a:schemeClr val="lt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4" name="슬라이드 번호 개체 틀 3"/>
          <p:cNvSpPr>
            <a:spLocks noGrp="1"/>
          </p:cNvSpPr>
          <p:nvPr>
            <p:ph type="sldNum" sz="quarter" idx="4"/>
          </p:nvPr>
        </p:nvSpPr>
        <p:spPr>
          <a:xfrm>
            <a:off x="8460432" y="428339"/>
            <a:ext cx="607967" cy="290441"/>
          </a:xfrm>
          <a:prstGeom prst="rect">
            <a:avLst/>
          </a:prstGeom>
        </p:spPr>
        <p:txBody>
          <a:bodyPr vert="horz" lIns="91440" tIns="45720" rIns="91440" bIns="45720" rtlCol="0" anchor="ctr"/>
          <a:lstStyle>
            <a:lvl1pPr algn="ctr">
              <a:defRPr sz="1800" b="1">
                <a:solidFill>
                  <a:schemeClr val="bg1"/>
                </a:solidFill>
              </a:defRPr>
            </a:lvl1pPr>
          </a:lstStyle>
          <a:p>
            <a:fld id="{B4077B60-E919-457C-A554-D0EE28E0A5D4}" type="slidenum">
              <a:rPr lang="ko-KR" altLang="en-US" smtClean="0"/>
              <a:pPr/>
              <a:t>‹#›</a:t>
            </a:fld>
            <a:endParaRPr lang="ko-KR" altLang="en-US" dirty="0"/>
          </a:p>
        </p:txBody>
      </p:sp>
    </p:spTree>
    <p:extLst>
      <p:ext uri="{BB962C8B-B14F-4D97-AF65-F5344CB8AC3E}">
        <p14:creationId xmlns:p14="http://schemas.microsoft.com/office/powerpoint/2010/main" val="1006966915"/>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7" r:id="rId3"/>
    <p:sldLayoutId id="2147483716" r:id="rId4"/>
    <p:sldLayoutId id="2147483717" r:id="rId5"/>
    <p:sldLayoutId id="2147483718" r:id="rId6"/>
    <p:sldLayoutId id="2147483719" r:id="rId7"/>
    <p:sldLayoutId id="2147483720" r:id="rId8"/>
    <p:sldLayoutId id="2147483721" r:id="rId9"/>
    <p:sldLayoutId id="2147483735" r:id="rId10"/>
    <p:sldLayoutId id="2147483737" r:id="rId11"/>
    <p:sldLayoutId id="2147483738" r:id="rId12"/>
  </p:sldLayoutIdLst>
  <p:timing>
    <p:tnLst>
      <p:par>
        <p:cTn id="1" dur="indefinite" restart="never" nodeType="tmRoot"/>
      </p:par>
    </p:tnLst>
  </p:timing>
  <p:hf hdr="0" ftr="0" dt="0"/>
  <p:txStyles>
    <p:titleStyle>
      <a:lvl1pPr marL="358775" indent="0" algn="l" rtl="0" eaLnBrk="0" fontAlgn="base" hangingPunct="0">
        <a:spcBef>
          <a:spcPct val="0"/>
        </a:spcBef>
        <a:spcAft>
          <a:spcPct val="0"/>
        </a:spcAft>
        <a:defRPr sz="28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1"/>
          </a:solidFill>
          <a:latin typeface="+mn-lt"/>
          <a:ea typeface="ＭＳ Ｐゴシック" charset="-128"/>
          <a:cs typeface="ＭＳ Ｐゴシック" charset="-128"/>
        </a:defRPr>
      </a:lvl1pPr>
      <a:lvl2pPr marL="742229" indent="-284925"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2547" indent="-227940" algn="l" rtl="0" eaLnBrk="0" fontAlgn="base" hangingPunct="0">
        <a:spcBef>
          <a:spcPct val="20000"/>
        </a:spcBef>
        <a:spcAft>
          <a:spcPct val="0"/>
        </a:spcAft>
        <a:buChar char="•"/>
        <a:defRPr>
          <a:solidFill>
            <a:srgbClr val="FF0000"/>
          </a:solidFill>
          <a:latin typeface="+mn-lt"/>
          <a:ea typeface="ＭＳ Ｐゴシック" charset="-128"/>
        </a:defRPr>
      </a:lvl3pPr>
      <a:lvl4pPr marL="1599852" indent="-227940" algn="l" rtl="0" eaLnBrk="0" fontAlgn="base" hangingPunct="0">
        <a:spcBef>
          <a:spcPct val="20000"/>
        </a:spcBef>
        <a:spcAft>
          <a:spcPct val="0"/>
        </a:spcAft>
        <a:buChar char="–"/>
        <a:defRPr>
          <a:solidFill>
            <a:srgbClr val="009999"/>
          </a:solidFill>
          <a:latin typeface="+mn-lt"/>
          <a:ea typeface="ＭＳ Ｐゴシック" charset="-128"/>
        </a:defRPr>
      </a:lvl4pPr>
      <a:lvl5pPr marL="2057155" indent="-227940" algn="l" rtl="0" eaLnBrk="0" fontAlgn="base" hangingPunct="0">
        <a:spcBef>
          <a:spcPct val="20000"/>
        </a:spcBef>
        <a:spcAft>
          <a:spcPct val="0"/>
        </a:spcAft>
        <a:buChar char="»"/>
        <a:defRPr>
          <a:solidFill>
            <a:schemeClr val="tx1"/>
          </a:solidFill>
          <a:latin typeface="+mn-lt"/>
          <a:ea typeface="ＭＳ Ｐゴシック"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2873-BAD5-421F-9D07-D59F99DD66E5}" type="slidenum">
              <a:rPr lang="ko-KR" altLang="en-US" smtClean="0"/>
              <a:t>‹#›</a:t>
            </a:fld>
            <a:endParaRPr lang="ko-KR" altLang="en-US"/>
          </a:p>
        </p:txBody>
      </p:sp>
    </p:spTree>
    <p:extLst>
      <p:ext uri="{BB962C8B-B14F-4D97-AF65-F5344CB8AC3E}">
        <p14:creationId xmlns:p14="http://schemas.microsoft.com/office/powerpoint/2010/main" val="3549802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직사각형 1"/>
          <p:cNvSpPr/>
          <p:nvPr/>
        </p:nvSpPr>
        <p:spPr bwMode="auto">
          <a:xfrm>
            <a:off x="-3175" y="6546850"/>
            <a:ext cx="9144000" cy="315913"/>
          </a:xfrm>
          <a:prstGeom prst="rect">
            <a:avLst/>
          </a:prstGeom>
          <a:gradFill>
            <a:gsLst>
              <a:gs pos="10000">
                <a:schemeClr val="bg1">
                  <a:lumMod val="96000"/>
                  <a:lumOff val="4000"/>
                </a:schemeClr>
              </a:gs>
              <a:gs pos="0">
                <a:schemeClr val="bg1">
                  <a:lumMod val="65000"/>
                </a:schemeClr>
              </a:gs>
              <a:gs pos="99000">
                <a:schemeClr val="bg1">
                  <a:lumMod val="75000"/>
                </a:schemeClr>
              </a:gs>
              <a:gs pos="55000">
                <a:schemeClr val="bg1">
                  <a:lumMod val="95000"/>
                </a:schemeClr>
              </a:gs>
              <a:gs pos="93000">
                <a:schemeClr val="bg1">
                  <a:lumMod val="93000"/>
                </a:schemeClr>
              </a:gs>
            </a:gsLst>
            <a:lin ang="5400000" scaled="1"/>
          </a:gradFill>
          <a:ln w="15875" cap="flat" cmpd="sng" algn="ctr">
            <a:noFill/>
            <a:prstDash val="solid"/>
            <a:round/>
            <a:headEnd type="none" w="med" len="med"/>
            <a:tailEnd type="triangle" w="med" len="med"/>
          </a:ln>
          <a:effectLst/>
        </p:spPr>
        <p:txBody>
          <a:bodyPr lIns="0" tIns="0" rIns="0" bIns="0"/>
          <a:lstStyle/>
          <a:p>
            <a:pPr fontAlgn="base" latinLnBrk="0">
              <a:spcBef>
                <a:spcPct val="20000"/>
              </a:spcBef>
              <a:spcAft>
                <a:spcPct val="0"/>
              </a:spcAft>
              <a:buFontTx/>
              <a:buChar char="•"/>
              <a:defRPr/>
            </a:pPr>
            <a:endParaRPr lang="ko-KR" altLang="en-US" sz="1200" b="1" i="1">
              <a:solidFill>
                <a:srgbClr val="1822CD"/>
              </a:solidFill>
              <a:latin typeface="Helvetica" pitchFamily="-128" charset="0"/>
              <a:ea typeface="굴림" charset="-127"/>
            </a:endParaRPr>
          </a:p>
        </p:txBody>
      </p:sp>
      <p:pic>
        <p:nvPicPr>
          <p:cNvPr id="1027" name="Picture 20" descr="kstar_soft_log"/>
          <p:cNvPicPr>
            <a:picLocks noChangeAspect="1" noChangeArrowheads="1"/>
          </p:cNvPicPr>
          <p:nvPr/>
        </p:nvPicPr>
        <p:blipFill>
          <a:blip r:embed="rId7"/>
          <a:srcRect/>
          <a:stretch>
            <a:fillRect/>
          </a:stretch>
        </p:blipFill>
        <p:spPr bwMode="auto">
          <a:xfrm>
            <a:off x="92075" y="6597650"/>
            <a:ext cx="863600" cy="215900"/>
          </a:xfrm>
          <a:prstGeom prst="rect">
            <a:avLst/>
          </a:prstGeom>
          <a:noFill/>
          <a:ln w="9525">
            <a:noFill/>
            <a:miter lim="800000"/>
            <a:headEnd/>
            <a:tailEnd/>
          </a:ln>
        </p:spPr>
      </p:pic>
      <p:pic>
        <p:nvPicPr>
          <p:cNvPr id="9" name="Picture 7" descr="nfri_j"/>
          <p:cNvPicPr>
            <a:picLocks noChangeAspect="1" noChangeArrowheads="1"/>
          </p:cNvPicPr>
          <p:nvPr/>
        </p:nvPicPr>
        <p:blipFill rotWithShape="1">
          <a:blip r:embed="rId8"/>
          <a:srcRect l="-39" r="16380" b="89825"/>
          <a:stretch/>
        </p:blipFill>
        <p:spPr bwMode="auto">
          <a:xfrm>
            <a:off x="-36513" y="-26988"/>
            <a:ext cx="9194801" cy="841376"/>
          </a:xfrm>
          <a:prstGeom prst="rect">
            <a:avLst/>
          </a:prstGeom>
          <a:ln>
            <a:noFill/>
          </a:ln>
          <a:effectLst>
            <a:outerShdw blurRad="50800" dist="38100" dir="2700000" algn="tl" rotWithShape="0">
              <a:prstClr val="black">
                <a:alpha val="40000"/>
              </a:prstClr>
            </a:outerShdw>
          </a:effectLst>
          <a:extLst/>
        </p:spPr>
      </p:pic>
      <p:sp>
        <p:nvSpPr>
          <p:cNvPr id="10" name="직사각형 9"/>
          <p:cNvSpPr/>
          <p:nvPr/>
        </p:nvSpPr>
        <p:spPr>
          <a:xfrm>
            <a:off x="-36513" y="814388"/>
            <a:ext cx="9194801" cy="93662"/>
          </a:xfrm>
          <a:prstGeom prst="rect">
            <a:avLst/>
          </a:prstGeom>
          <a:gradFill flip="none" rotWithShape="1">
            <a:gsLst>
              <a:gs pos="36000">
                <a:schemeClr val="bg1">
                  <a:lumMod val="53000"/>
                  <a:lumOff val="47000"/>
                </a:schemeClr>
              </a:gs>
              <a:gs pos="0">
                <a:schemeClr val="bg1">
                  <a:lumMod val="57000"/>
                </a:schemeClr>
              </a:gs>
              <a:gs pos="99000">
                <a:schemeClr val="bg1">
                  <a:lumMod val="37000"/>
                </a:schemeClr>
              </a:gs>
              <a:gs pos="66000">
                <a:schemeClr val="bg1">
                  <a:lumMod val="52000"/>
                  <a:lumOff val="48000"/>
                </a:schemeClr>
              </a:gs>
            </a:gsLst>
            <a:lin ang="5400000" scaled="1"/>
            <a:tileRect/>
          </a:gra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endParaRPr>
          </a:p>
        </p:txBody>
      </p:sp>
      <p:sp>
        <p:nvSpPr>
          <p:cNvPr id="1030" name="Rectangle 137"/>
          <p:cNvSpPr>
            <a:spLocks noGrp="1" noChangeArrowheads="1"/>
          </p:cNvSpPr>
          <p:nvPr>
            <p:ph type="title"/>
          </p:nvPr>
        </p:nvSpPr>
        <p:spPr bwMode="auto">
          <a:xfrm>
            <a:off x="-36513" y="-26988"/>
            <a:ext cx="9194801" cy="841376"/>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ltLang="ko-KR" smtClean="0"/>
              <a:t>Click to edit Master title style</a:t>
            </a:r>
          </a:p>
        </p:txBody>
      </p:sp>
      <p:sp>
        <p:nvSpPr>
          <p:cNvPr id="4" name="슬라이드 번호 개체 틀 3"/>
          <p:cNvSpPr>
            <a:spLocks noGrp="1"/>
          </p:cNvSpPr>
          <p:nvPr>
            <p:ph type="sldNum" sz="quarter" idx="4"/>
          </p:nvPr>
        </p:nvSpPr>
        <p:spPr>
          <a:xfrm>
            <a:off x="8532813" y="6550025"/>
            <a:ext cx="608012" cy="290513"/>
          </a:xfrm>
          <a:prstGeom prst="rect">
            <a:avLst/>
          </a:prstGeom>
        </p:spPr>
        <p:txBody>
          <a:bodyPr vert="horz" lIns="91440" tIns="45720" rIns="91440" bIns="45720" rtlCol="0" anchor="ctr"/>
          <a:lstStyle>
            <a:lvl1pPr algn="r" fontAlgn="auto">
              <a:spcBef>
                <a:spcPts val="0"/>
              </a:spcBef>
              <a:spcAft>
                <a:spcPts val="0"/>
              </a:spcAft>
              <a:defRPr kumimoji="0" sz="1200" b="1" smtClean="0">
                <a:solidFill>
                  <a:schemeClr val="tx1">
                    <a:lumMod val="65000"/>
                    <a:lumOff val="35000"/>
                  </a:schemeClr>
                </a:solidFill>
                <a:latin typeface="+mn-lt"/>
                <a:ea typeface="+mn-ea"/>
              </a:defRPr>
            </a:lvl1pPr>
          </a:lstStyle>
          <a:p>
            <a:pPr>
              <a:defRPr/>
            </a:pPr>
            <a:fld id="{14E4A2D2-BEC0-429B-B11A-7A5C21D57A70}" type="slidenum">
              <a:rPr lang="ko-KR" altLang="en-US">
                <a:solidFill>
                  <a:srgbClr val="000000">
                    <a:lumMod val="65000"/>
                    <a:lumOff val="35000"/>
                  </a:srgbClr>
                </a:solidFill>
              </a:rPr>
              <a:pPr>
                <a:defRPr/>
              </a:pPr>
              <a:t>‹#›</a:t>
            </a:fld>
            <a:endParaRPr lang="ko-KR" altLang="en-US">
              <a:solidFill>
                <a:srgbClr val="000000">
                  <a:lumMod val="65000"/>
                  <a:lumOff val="35000"/>
                </a:srgbClr>
              </a:solidFill>
            </a:endParaRPr>
          </a:p>
        </p:txBody>
      </p:sp>
      <p:sp>
        <p:nvSpPr>
          <p:cNvPr id="1032" name="텍스트 개체 틀 4"/>
          <p:cNvSpPr>
            <a:spLocks noGrp="1"/>
          </p:cNvSpPr>
          <p:nvPr>
            <p:ph type="body" idx="1"/>
          </p:nvPr>
        </p:nvSpPr>
        <p:spPr bwMode="auto">
          <a:xfrm>
            <a:off x="252413" y="1125538"/>
            <a:ext cx="8699500" cy="489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endParaRPr lang="ko-KR" altLang="en-US" smtClean="0"/>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Tree>
    <p:extLst>
      <p:ext uri="{BB962C8B-B14F-4D97-AF65-F5344CB8AC3E}">
        <p14:creationId xmlns:p14="http://schemas.microsoft.com/office/powerpoint/2010/main" val="40354293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iming>
    <p:tnLst>
      <p:par>
        <p:cTn id="1" dur="indefinite" restart="never" nodeType="tmRoot"/>
      </p:par>
    </p:tnLst>
  </p:timing>
  <p:hf hdr="0" ftr="0" dt="0"/>
  <p:txStyles>
    <p:titleStyle>
      <a:lvl1pPr marL="282575" algn="l" rtl="0" eaLnBrk="0" fontAlgn="base" hangingPunct="0">
        <a:spcBef>
          <a:spcPct val="0"/>
        </a:spcBef>
        <a:spcAft>
          <a:spcPct val="0"/>
        </a:spcAft>
        <a:defRPr sz="2800" b="1">
          <a:solidFill>
            <a:schemeClr val="bg1"/>
          </a:solidFill>
          <a:latin typeface="+mj-lt"/>
          <a:ea typeface="ＭＳ Ｐゴシック" charset="-128"/>
          <a:cs typeface="ＭＳ Ｐゴシック" charset="-128"/>
        </a:defRPr>
      </a:lvl1pPr>
      <a:lvl2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2pPr>
      <a:lvl3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3pPr>
      <a:lvl4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4pPr>
      <a:lvl5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algn="l" rtl="0" eaLnBrk="0" fontAlgn="base" hangingPunct="0">
        <a:spcBef>
          <a:spcPct val="20000"/>
        </a:spcBef>
        <a:spcAft>
          <a:spcPct val="0"/>
        </a:spcAft>
        <a:defRPr sz="24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1413" indent="-227013" algn="l" rtl="0" eaLnBrk="0" fontAlgn="base" hangingPunct="0">
        <a:spcBef>
          <a:spcPct val="20000"/>
        </a:spcBef>
        <a:spcAft>
          <a:spcPct val="0"/>
        </a:spcAft>
        <a:buChar char="•"/>
        <a:defRPr>
          <a:solidFill>
            <a:srgbClr val="FF0000"/>
          </a:solidFill>
          <a:latin typeface="+mn-lt"/>
          <a:ea typeface="ＭＳ Ｐゴシック" charset="-128"/>
        </a:defRPr>
      </a:lvl3pPr>
      <a:lvl4pPr marL="1598613" indent="-227013" algn="l" rtl="0" eaLnBrk="0" fontAlgn="base" hangingPunct="0">
        <a:spcBef>
          <a:spcPct val="20000"/>
        </a:spcBef>
        <a:spcAft>
          <a:spcPct val="0"/>
        </a:spcAft>
        <a:buChar char="–"/>
        <a:defRPr>
          <a:solidFill>
            <a:srgbClr val="009999"/>
          </a:solidFill>
          <a:latin typeface="+mn-lt"/>
          <a:ea typeface="ＭＳ Ｐゴシック" charset="-128"/>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hyperlink" Target="http://www.kaeri.re.kr:8080/" TargetMode="External"/><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31.jpeg"/><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wmf"/><Relationship Id="rId11" Type="http://schemas.openxmlformats.org/officeDocument/2006/relationships/image" Target="../media/image341.png"/><Relationship Id="rId5" Type="http://schemas.openxmlformats.org/officeDocument/2006/relationships/oleObject" Target="../embeddings/oleObject1.bin"/><Relationship Id="rId10" Type="http://schemas.openxmlformats.org/officeDocument/2006/relationships/image" Target="../media/image400.png"/><Relationship Id="rId4" Type="http://schemas.openxmlformats.org/officeDocument/2006/relationships/image" Target="../media/image32.png"/><Relationship Id="rId9" Type="http://schemas.openxmlformats.org/officeDocument/2006/relationships/image" Target="../media/image390.png"/></Relationships>
</file>

<file path=ppt/slides/_rels/slide1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emf"/></Relationships>
</file>

<file path=ppt/slides/_rels/slide1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oleObject" Target="../embeddings/oleObject3.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51.emf"/><Relationship Id="rId3" Type="http://schemas.microsoft.com/office/2007/relationships/media" Target="../media/media2.avi"/><Relationship Id="rId7" Type="http://schemas.openxmlformats.org/officeDocument/2006/relationships/image" Target="../media/image50.png"/><Relationship Id="rId12" Type="http://schemas.openxmlformats.org/officeDocument/2006/relationships/image" Target="../media/image5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9.png"/><Relationship Id="rId11" Type="http://schemas.openxmlformats.org/officeDocument/2006/relationships/image" Target="../media/image270.png"/><Relationship Id="rId5" Type="http://schemas.openxmlformats.org/officeDocument/2006/relationships/slideLayout" Target="../slideLayouts/slideLayout11.xml"/><Relationship Id="rId4" Type="http://schemas.openxmlformats.org/officeDocument/2006/relationships/video" Target="../media/media2.avi"/><Relationship Id="rId9" Type="http://schemas.openxmlformats.org/officeDocument/2006/relationships/image" Target="../media/image2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wmf"/></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68.png"/><Relationship Id="rId5" Type="http://schemas.openxmlformats.org/officeDocument/2006/relationships/image" Target="../media/image66.w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00.pn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3.png"/><Relationship Id="rId2" Type="http://schemas.openxmlformats.org/officeDocument/2006/relationships/image" Target="../media/image80.png"/><Relationship Id="rId16"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710.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28.emf"/><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360.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176"/>
          <a:stretch/>
        </p:blipFill>
        <p:spPr bwMode="auto">
          <a:xfrm>
            <a:off x="0" y="476672"/>
            <a:ext cx="9144000" cy="186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제목 1"/>
          <p:cNvSpPr txBox="1">
            <a:spLocks/>
          </p:cNvSpPr>
          <p:nvPr/>
        </p:nvSpPr>
        <p:spPr bwMode="auto">
          <a:xfrm>
            <a:off x="-1" y="2675782"/>
            <a:ext cx="8965842" cy="11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24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a:lstStyle>
          <a:p>
            <a:r>
              <a:rPr lang="en-US" altLang="ko-KR" sz="4000" dirty="0" smtClean="0">
                <a:solidFill>
                  <a:schemeClr val="tx1"/>
                </a:solidFill>
              </a:rPr>
              <a:t>KSTAR</a:t>
            </a:r>
          </a:p>
          <a:p>
            <a:r>
              <a:rPr lang="en-US" altLang="ko-KR" sz="4000" dirty="0" smtClean="0">
                <a:solidFill>
                  <a:schemeClr val="tx1"/>
                </a:solidFill>
              </a:rPr>
              <a:t>Current Status and Future Plan</a:t>
            </a:r>
            <a:endParaRPr lang="ko-KR" altLang="ko-KR" sz="4000" dirty="0">
              <a:solidFill>
                <a:schemeClr val="tx1"/>
              </a:solidFill>
            </a:endParaRPr>
          </a:p>
        </p:txBody>
      </p:sp>
      <p:pic>
        <p:nvPicPr>
          <p:cNvPr id="8" name="Picture 8" descr="nfri 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1987" y="6309320"/>
            <a:ext cx="2698973" cy="305301"/>
          </a:xfrm>
          <a:prstGeom prst="rect">
            <a:avLst/>
          </a:prstGeom>
          <a:solidFill>
            <a:schemeClr val="bg1"/>
          </a:solidFill>
          <a:ln>
            <a:noFill/>
          </a:ln>
          <a:extLst/>
        </p:spPr>
      </p:pic>
      <p:sp>
        <p:nvSpPr>
          <p:cNvPr id="10" name="직사각형 9"/>
          <p:cNvSpPr/>
          <p:nvPr/>
        </p:nvSpPr>
        <p:spPr>
          <a:xfrm>
            <a:off x="298451" y="4365104"/>
            <a:ext cx="8368939" cy="584775"/>
          </a:xfrm>
          <a:prstGeom prst="rect">
            <a:avLst/>
          </a:prstGeom>
        </p:spPr>
        <p:txBody>
          <a:bodyPr wrap="square">
            <a:spAutoFit/>
          </a:bodyPr>
          <a:lstStyle/>
          <a:p>
            <a:r>
              <a:rPr lang="en-US" altLang="ko-KR" sz="1600" b="1" i="1" dirty="0" smtClean="0">
                <a:solidFill>
                  <a:srgbClr val="0000FF"/>
                </a:solidFill>
                <a:latin typeface="Arial" charset="0"/>
                <a:ea typeface="맑은 고딕" pitchFamily="50" charset="-127"/>
                <a:cs typeface="Arial" charset="0"/>
              </a:rPr>
              <a:t>Jong-</a:t>
            </a:r>
            <a:r>
              <a:rPr lang="en-US" altLang="ko-KR" sz="1600" b="1" i="1" dirty="0" err="1" smtClean="0">
                <a:solidFill>
                  <a:srgbClr val="0000FF"/>
                </a:solidFill>
                <a:latin typeface="Arial" charset="0"/>
                <a:ea typeface="맑은 고딕" pitchFamily="50" charset="-127"/>
                <a:cs typeface="Arial" charset="0"/>
              </a:rPr>
              <a:t>Gu</a:t>
            </a:r>
            <a:r>
              <a:rPr lang="en-US" altLang="ko-KR" sz="1600" b="1" i="1" dirty="0" smtClean="0">
                <a:solidFill>
                  <a:srgbClr val="0000FF"/>
                </a:solidFill>
                <a:latin typeface="Arial" charset="0"/>
                <a:ea typeface="맑은 고딕" pitchFamily="50" charset="-127"/>
                <a:cs typeface="Arial" charset="0"/>
              </a:rPr>
              <a:t> </a:t>
            </a:r>
            <a:r>
              <a:rPr lang="en-US" altLang="ko-KR" sz="1600" b="1" i="1" dirty="0" err="1" smtClean="0">
                <a:solidFill>
                  <a:srgbClr val="0000FF"/>
                </a:solidFill>
                <a:latin typeface="Arial" charset="0"/>
                <a:ea typeface="맑은 고딕" pitchFamily="50" charset="-127"/>
                <a:cs typeface="Arial" charset="0"/>
              </a:rPr>
              <a:t>Kwak</a:t>
            </a:r>
            <a:endParaRPr lang="en-US" altLang="ko-KR" sz="1600" b="1" i="1" baseline="30000" dirty="0">
              <a:latin typeface="Arial" charset="0"/>
              <a:ea typeface="맑은 고딕" pitchFamily="50" charset="-127"/>
              <a:cs typeface="Arial" charset="0"/>
            </a:endParaRPr>
          </a:p>
          <a:p>
            <a:r>
              <a:rPr lang="en-US" altLang="ko-KR" sz="1600" i="1" dirty="0" smtClean="0">
                <a:solidFill>
                  <a:schemeClr val="tx1">
                    <a:lumMod val="50000"/>
                    <a:lumOff val="50000"/>
                  </a:schemeClr>
                </a:solidFill>
                <a:latin typeface="Arial" charset="0"/>
                <a:ea typeface="맑은 고딕" pitchFamily="50" charset="-127"/>
                <a:cs typeface="Arial" charset="0"/>
              </a:rPr>
              <a:t>National </a:t>
            </a:r>
            <a:r>
              <a:rPr lang="en-US" altLang="ko-KR" sz="1600" i="1" dirty="0">
                <a:solidFill>
                  <a:schemeClr val="tx1">
                    <a:lumMod val="50000"/>
                    <a:lumOff val="50000"/>
                  </a:schemeClr>
                </a:solidFill>
                <a:latin typeface="Arial" charset="0"/>
                <a:ea typeface="맑은 고딕" pitchFamily="50" charset="-127"/>
                <a:cs typeface="Arial" charset="0"/>
              </a:rPr>
              <a:t>Fusion Research Institute (NFRI), </a:t>
            </a:r>
            <a:r>
              <a:rPr lang="en-US" altLang="ko-KR" sz="1600" i="1" dirty="0" err="1">
                <a:solidFill>
                  <a:schemeClr val="tx1">
                    <a:lumMod val="50000"/>
                    <a:lumOff val="50000"/>
                  </a:schemeClr>
                </a:solidFill>
                <a:latin typeface="Arial" charset="0"/>
                <a:ea typeface="맑은 고딕" pitchFamily="50" charset="-127"/>
                <a:cs typeface="Arial" charset="0"/>
              </a:rPr>
              <a:t>Daejeon</a:t>
            </a:r>
            <a:r>
              <a:rPr lang="en-US" altLang="ko-KR" sz="1600" i="1" dirty="0">
                <a:solidFill>
                  <a:schemeClr val="tx1">
                    <a:lumMod val="50000"/>
                    <a:lumOff val="50000"/>
                  </a:schemeClr>
                </a:solidFill>
                <a:latin typeface="Arial" charset="0"/>
                <a:ea typeface="맑은 고딕" pitchFamily="50" charset="-127"/>
                <a:cs typeface="Arial" charset="0"/>
              </a:rPr>
              <a:t>, </a:t>
            </a:r>
            <a:r>
              <a:rPr lang="en-US" altLang="ko-KR" sz="1600" i="1" dirty="0" smtClean="0">
                <a:solidFill>
                  <a:schemeClr val="tx1">
                    <a:lumMod val="50000"/>
                    <a:lumOff val="50000"/>
                  </a:schemeClr>
                </a:solidFill>
                <a:latin typeface="Arial" charset="0"/>
                <a:ea typeface="맑은 고딕" pitchFamily="50" charset="-127"/>
                <a:cs typeface="Arial" charset="0"/>
              </a:rPr>
              <a:t>Korea</a:t>
            </a:r>
          </a:p>
        </p:txBody>
      </p:sp>
      <p:sp>
        <p:nvSpPr>
          <p:cNvPr id="11" name="직사각형 10"/>
          <p:cNvSpPr/>
          <p:nvPr/>
        </p:nvSpPr>
        <p:spPr>
          <a:xfrm>
            <a:off x="92069" y="0"/>
            <a:ext cx="8781702" cy="276999"/>
          </a:xfrm>
          <a:prstGeom prst="rect">
            <a:avLst/>
          </a:prstGeom>
        </p:spPr>
        <p:txBody>
          <a:bodyPr wrap="square">
            <a:spAutoFit/>
          </a:bodyPr>
          <a:lstStyle/>
          <a:p>
            <a:r>
              <a:rPr lang="en-US" altLang="ko-KR" sz="1200" dirty="0" smtClean="0">
                <a:latin typeface="Calibri" pitchFamily="34" charset="0"/>
              </a:rPr>
              <a:t>Princeton, Oct</a:t>
            </a:r>
            <a:r>
              <a:rPr lang="en-US" altLang="ko-KR" sz="1200" dirty="0">
                <a:latin typeface="Calibri" pitchFamily="34" charset="0"/>
              </a:rPr>
              <a:t>.</a:t>
            </a:r>
            <a:r>
              <a:rPr lang="en-US" altLang="ko-KR" sz="1200" dirty="0" smtClean="0">
                <a:latin typeface="Calibri" pitchFamily="34" charset="0"/>
              </a:rPr>
              <a:t> 21, 2013  </a:t>
            </a:r>
            <a:endParaRPr lang="en-US" altLang="ko-KR" sz="1200" b="1" i="1" dirty="0">
              <a:solidFill>
                <a:schemeClr val="bg1">
                  <a:lumMod val="65000"/>
                </a:schemeClr>
              </a:solidFill>
              <a:latin typeface="Calibri" pitchFamily="34" charset="0"/>
              <a:ea typeface="맑은 고딕" pitchFamily="50" charset="-127"/>
              <a:cs typeface="Arial" charset="0"/>
            </a:endParaRPr>
          </a:p>
        </p:txBody>
      </p:sp>
      <p:pic>
        <p:nvPicPr>
          <p:cNvPr id="7" name="Picture 20" descr="kstar_soft_log"/>
          <p:cNvPicPr>
            <a:picLocks noChangeAspect="1" noChangeArrowheads="1"/>
          </p:cNvPicPr>
          <p:nvPr/>
        </p:nvPicPr>
        <p:blipFill>
          <a:blip r:embed="rId4" cstate="print"/>
          <a:srcRect/>
          <a:stretch>
            <a:fillRect/>
          </a:stretch>
        </p:blipFill>
        <p:spPr bwMode="auto">
          <a:xfrm>
            <a:off x="216024" y="6309320"/>
            <a:ext cx="1290637" cy="322262"/>
          </a:xfrm>
          <a:prstGeom prst="rect">
            <a:avLst/>
          </a:prstGeom>
          <a:noFill/>
          <a:ln w="9525">
            <a:noFill/>
            <a:miter lim="800000"/>
            <a:headEnd/>
            <a:tailEnd/>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15711" y="5254395"/>
            <a:ext cx="693083" cy="312997"/>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273405" y="5254395"/>
            <a:ext cx="723122" cy="326608"/>
          </a:xfrm>
          <a:prstGeom prst="rect">
            <a:avLst/>
          </a:prstGeom>
          <a:noFill/>
          <a:ln w="9525">
            <a:noFill/>
            <a:miter lim="800000"/>
            <a:headEnd/>
            <a:tailEnd/>
          </a:ln>
        </p:spPr>
      </p:pic>
      <p:pic>
        <p:nvPicPr>
          <p:cNvPr id="13" name="Picture 6" descr="한국원자력연구원">
            <a:hlinkClick r:id="rId7"/>
          </p:cNvPr>
          <p:cNvPicPr>
            <a:picLocks noChangeAspect="1" noChangeArrowheads="1"/>
          </p:cNvPicPr>
          <p:nvPr/>
        </p:nvPicPr>
        <p:blipFill>
          <a:blip r:embed="rId8" cstate="print">
            <a:extLst>
              <a:ext uri="{28A0092B-C50C-407E-A947-70E740481C1C}">
                <a14:useLocalDpi xmlns:a14="http://schemas.microsoft.com/office/drawing/2010/main"/>
              </a:ext>
            </a:extLst>
          </a:blip>
          <a:srcRect r="77380"/>
          <a:stretch>
            <a:fillRect/>
          </a:stretch>
        </p:blipFill>
        <p:spPr bwMode="auto">
          <a:xfrm>
            <a:off x="382160" y="5631047"/>
            <a:ext cx="532623" cy="439874"/>
          </a:xfrm>
          <a:prstGeom prst="rect">
            <a:avLst/>
          </a:prstGeom>
          <a:noFill/>
          <a:ln w="9525">
            <a:noFill/>
            <a:miter lim="800000"/>
            <a:headEnd/>
            <a:tailEnd/>
          </a:ln>
        </p:spPr>
      </p:pic>
      <p:pic>
        <p:nvPicPr>
          <p:cNvPr id="14" name="Picture 10" descr="columbia_logo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bwMode="auto">
          <a:xfrm>
            <a:off x="3744416" y="5293546"/>
            <a:ext cx="1515535" cy="261337"/>
          </a:xfrm>
          <a:prstGeom prst="rect">
            <a:avLst/>
          </a:prstGeom>
          <a:noFill/>
          <a:ln w="9525">
            <a:noFill/>
            <a:miter lim="800000"/>
            <a:headEnd/>
            <a:tailEnd/>
          </a:ln>
        </p:spPr>
      </p:pic>
      <p:pic>
        <p:nvPicPr>
          <p:cNvPr id="15" name="Picture 9" descr="http://www-jt60.naka.jaea.go.jp/english/images/title-e.gif"/>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446959" y="5324214"/>
            <a:ext cx="557519" cy="233146"/>
          </a:xfrm>
          <a:prstGeom prst="rect">
            <a:avLst/>
          </a:prstGeom>
          <a:noFill/>
          <a:ln w="9525">
            <a:noFill/>
            <a:miter lim="800000"/>
            <a:headEnd/>
            <a:tailEnd/>
          </a:ln>
        </p:spPr>
      </p:pic>
      <p:pic>
        <p:nvPicPr>
          <p:cNvPr id="16"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92980" y="5308088"/>
            <a:ext cx="1527319" cy="219221"/>
          </a:xfrm>
          <a:prstGeom prst="rect">
            <a:avLst/>
          </a:prstGeom>
          <a:noFill/>
          <a:ln w="9525">
            <a:noFill/>
            <a:miter lim="800000"/>
            <a:headEnd/>
            <a:tailEnd/>
          </a:ln>
        </p:spPr>
      </p:pic>
      <p:pic>
        <p:nvPicPr>
          <p:cNvPr id="17" name="Picture 7"/>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945058" y="5781542"/>
            <a:ext cx="678201" cy="27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0259" y="5797885"/>
            <a:ext cx="769880" cy="2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0"/>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749017" y="5860052"/>
            <a:ext cx="1380850" cy="21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슬라이드 번호 개체 틀 2"/>
          <p:cNvSpPr>
            <a:spLocks noGrp="1"/>
          </p:cNvSpPr>
          <p:nvPr>
            <p:ph type="sldNum" sz="quarter" idx="10"/>
          </p:nvPr>
        </p:nvSpPr>
        <p:spPr/>
        <p:txBody>
          <a:bodyPr/>
          <a:lstStyle/>
          <a:p>
            <a:fld id="{B4077B60-E919-457C-A554-D0EE28E0A5D4}" type="slidenum">
              <a:rPr lang="ko-KR" altLang="en-US" smtClean="0"/>
              <a:pPr/>
              <a:t>1</a:t>
            </a:fld>
            <a:endParaRPr lang="ko-KR" altLang="en-US" dirty="0"/>
          </a:p>
        </p:txBody>
      </p:sp>
      <p:pic>
        <p:nvPicPr>
          <p:cNvPr id="20" name="Picture 5" descr="WCI-LOGE.png"/>
          <p:cNvPicPr>
            <a:picLocks noChangeAspect="1"/>
          </p:cNvPicPr>
          <p:nvPr/>
        </p:nvPicPr>
        <p:blipFill>
          <a:blip r:embed="rId15" cstate="print"/>
          <a:stretch>
            <a:fillRect/>
          </a:stretch>
        </p:blipFill>
        <p:spPr>
          <a:xfrm>
            <a:off x="4288243" y="5769923"/>
            <a:ext cx="1512168" cy="288630"/>
          </a:xfrm>
          <a:prstGeom prst="rect">
            <a:avLst/>
          </a:prstGeom>
        </p:spPr>
      </p:pic>
    </p:spTree>
    <p:extLst>
      <p:ext uri="{BB962C8B-B14F-4D97-AF65-F5344CB8AC3E}">
        <p14:creationId xmlns:p14="http://schemas.microsoft.com/office/powerpoint/2010/main" val="1475690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6512" y="-27384"/>
            <a:ext cx="9001000" cy="864096"/>
          </a:xfrm>
        </p:spPr>
        <p:txBody>
          <a:bodyPr/>
          <a:lstStyle/>
          <a:p>
            <a:r>
              <a:rPr lang="en-US" altLang="ko-KR" dirty="0" smtClean="0"/>
              <a:t>H-modes (Firstly success in 2010 in KSTAR)</a:t>
            </a:r>
            <a:endParaRPr lang="ko-KR" altLang="en-US"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10</a:t>
            </a:fld>
            <a:endParaRPr lang="ko-KR" altLang="en-US" dirty="0"/>
          </a:p>
        </p:txBody>
      </p:sp>
      <p:sp>
        <p:nvSpPr>
          <p:cNvPr id="7" name="TextBox 6"/>
          <p:cNvSpPr txBox="1"/>
          <p:nvPr/>
        </p:nvSpPr>
        <p:spPr>
          <a:xfrm>
            <a:off x="0" y="3925693"/>
            <a:ext cx="4173016" cy="2492990"/>
          </a:xfrm>
          <a:prstGeom prst="rect">
            <a:avLst/>
          </a:prstGeom>
          <a:noFill/>
        </p:spPr>
        <p:txBody>
          <a:bodyPr wrap="square" rtlCol="0">
            <a:spAutoFit/>
          </a:bodyPr>
          <a:lstStyle/>
          <a:p>
            <a:r>
              <a:rPr lang="en-US" altLang="ko-KR" sz="1400" dirty="0" smtClean="0"/>
              <a:t>- Central deuterium co-NBI heated  </a:t>
            </a:r>
          </a:p>
          <a:p>
            <a:r>
              <a:rPr lang="en-US" altLang="ko-KR" sz="1400" dirty="0" smtClean="0"/>
              <a:t>    P</a:t>
            </a:r>
            <a:r>
              <a:rPr lang="en-US" altLang="ko-KR" sz="1400" baseline="-25000" dirty="0" smtClean="0"/>
              <a:t>NBI</a:t>
            </a:r>
            <a:r>
              <a:rPr lang="en-US" altLang="ko-KR" sz="1400" dirty="0" smtClean="0"/>
              <a:t>  ≥ 3 MW , P</a:t>
            </a:r>
            <a:r>
              <a:rPr lang="en-US" altLang="ko-KR" sz="1400" baseline="-25000" dirty="0" smtClean="0"/>
              <a:t>ECRH</a:t>
            </a:r>
            <a:r>
              <a:rPr lang="en-US" altLang="ko-KR" sz="1400" dirty="0" smtClean="0"/>
              <a:t> ~ 1 MW</a:t>
            </a:r>
          </a:p>
          <a:p>
            <a:r>
              <a:rPr lang="en-US" altLang="ko-KR" sz="1400" dirty="0" smtClean="0"/>
              <a:t>- Balanced double null, lower &amp; upper single nulls</a:t>
            </a:r>
          </a:p>
          <a:p>
            <a:r>
              <a:rPr lang="en-US" altLang="ko-KR" sz="1400" dirty="0" smtClean="0"/>
              <a:t>   ( Kappa ~ 1.8, Delta ~ 0.6)</a:t>
            </a:r>
          </a:p>
          <a:p>
            <a:r>
              <a:rPr lang="en-US" altLang="ko-KR" sz="1400" dirty="0" smtClean="0"/>
              <a:t>- Stored energy ~ 0.4 MJ</a:t>
            </a:r>
            <a:endParaRPr lang="en-US" altLang="ko-KR" sz="1400" dirty="0"/>
          </a:p>
          <a:p>
            <a:r>
              <a:rPr lang="en-US" altLang="ko-KR" sz="1400" b="1" dirty="0" smtClean="0"/>
              <a:t>- Strong rotation ~ 300 km/s (n</a:t>
            </a:r>
            <a:r>
              <a:rPr lang="en-US" altLang="ko-KR" sz="1400" b="1" baseline="-25000" dirty="0" smtClean="0"/>
              <a:t>e</a:t>
            </a:r>
            <a:r>
              <a:rPr lang="en-US" altLang="ko-KR" sz="1400" b="1" dirty="0" smtClean="0"/>
              <a:t> ~ 3x10</a:t>
            </a:r>
            <a:r>
              <a:rPr lang="en-US" altLang="ko-KR" sz="1400" b="1" baseline="30000" dirty="0" smtClean="0"/>
              <a:t>19</a:t>
            </a:r>
            <a:r>
              <a:rPr lang="en-US" altLang="ko-KR" sz="1400" b="1" dirty="0" smtClean="0"/>
              <a:t>/m</a:t>
            </a:r>
            <a:r>
              <a:rPr lang="en-US" altLang="ko-KR" sz="1400" b="1" baseline="30000" dirty="0" smtClean="0"/>
              <a:t>3</a:t>
            </a:r>
            <a:r>
              <a:rPr lang="en-US" altLang="ko-KR" sz="1400" b="1" dirty="0" smtClean="0"/>
              <a:t>)</a:t>
            </a:r>
          </a:p>
          <a:p>
            <a:endParaRPr lang="en-US" altLang="ko-KR" sz="1400" b="1" dirty="0" smtClean="0"/>
          </a:p>
          <a:p>
            <a:r>
              <a:rPr lang="en-US" altLang="ko-KR" sz="1400" dirty="0" smtClean="0"/>
              <a:t>-  All Graphite PFCs (Boron &amp; overnight GDC)</a:t>
            </a:r>
          </a:p>
          <a:p>
            <a:r>
              <a:rPr lang="en-US" altLang="ko-KR" sz="1400" dirty="0" smtClean="0"/>
              <a:t>-  Typically Type-I ELMs </a:t>
            </a:r>
          </a:p>
          <a:p>
            <a:r>
              <a:rPr lang="en-US" altLang="ko-KR" sz="1400" dirty="0"/>
              <a:t> </a:t>
            </a:r>
            <a:r>
              <a:rPr lang="en-US" altLang="ko-KR" sz="1400" dirty="0" smtClean="0"/>
              <a:t>   (Type-III &amp; mixed at low power, high density)</a:t>
            </a:r>
          </a:p>
          <a:p>
            <a:endParaRPr lang="en-US" altLang="ko-KR" sz="1600" dirty="0" smtClean="0"/>
          </a:p>
        </p:txBody>
      </p:sp>
      <p:grpSp>
        <p:nvGrpSpPr>
          <p:cNvPr id="5" name="그룹 4"/>
          <p:cNvGrpSpPr/>
          <p:nvPr/>
        </p:nvGrpSpPr>
        <p:grpSpPr>
          <a:xfrm>
            <a:off x="395536" y="980729"/>
            <a:ext cx="3240360" cy="2880320"/>
            <a:chOff x="5436096" y="1052737"/>
            <a:chExt cx="3822194" cy="3834018"/>
          </a:xfrm>
        </p:grpSpPr>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00" r="2468"/>
            <a:stretch/>
          </p:blipFill>
          <p:spPr bwMode="auto">
            <a:xfrm>
              <a:off x="5436096" y="1052737"/>
              <a:ext cx="1988512" cy="381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p:cNvPicPr>
            <p:nvPr/>
          </p:nvPicPr>
          <p:blipFill rotWithShape="1">
            <a:blip r:embed="rId4"/>
            <a:srcRect r="9290"/>
            <a:stretch/>
          </p:blipFill>
          <p:spPr>
            <a:xfrm>
              <a:off x="7424608" y="1070332"/>
              <a:ext cx="1833682" cy="3816423"/>
            </a:xfrm>
            <a:prstGeom prst="rect">
              <a:avLst/>
            </a:prstGeom>
          </p:spPr>
        </p:pic>
      </p:grpSp>
      <p:grpSp>
        <p:nvGrpSpPr>
          <p:cNvPr id="10" name="그룹 9"/>
          <p:cNvGrpSpPr/>
          <p:nvPr/>
        </p:nvGrpSpPr>
        <p:grpSpPr>
          <a:xfrm>
            <a:off x="5004048" y="476672"/>
            <a:ext cx="3806739" cy="5400600"/>
            <a:chOff x="1" y="382352"/>
            <a:chExt cx="4268338" cy="6647048"/>
          </a:xfrm>
        </p:grpSpPr>
        <mc:AlternateContent xmlns:mc="http://schemas.openxmlformats.org/markup-compatibility/2006" xmlns:a14="http://schemas.microsoft.com/office/drawing/2010/main">
          <mc:Choice Requires="a14">
            <p:graphicFrame>
              <p:nvGraphicFramePr>
                <p:cNvPr id="11" name="개체 10"/>
                <p:cNvGraphicFramePr>
                  <a:graphicFrameLocks noChangeAspect="1"/>
                </p:cNvGraphicFramePr>
                <p:nvPr>
                  <p:extLst>
                    <p:ext uri="{D42A27DB-BD31-4B8C-83A1-F6EECF244321}">
                      <p14:modId xmlns:p14="http://schemas.microsoft.com/office/powerpoint/2010/main" val="700690783"/>
                    </p:ext>
                  </p:extLst>
                </p:nvPr>
              </p:nvGraphicFramePr>
              <p:xfrm>
                <a:off x="1" y="382352"/>
                <a:ext cx="4268338" cy="6647048"/>
              </p:xfrm>
              <a:graphic>
                <a:graphicData uri="http://schemas.openxmlformats.org/presentationml/2006/ole">
                  <mc:AlternateContent>
                    <mc:Choice xmlns:v="urn:schemas-microsoft-com:vml" Requires="v">
                      <p:oleObj spid="_x0000_s5165" name="Graph" r:id="rId5" imgW="2869920" imgH="4125600" progId="Origin50.Graph">
                        <p:embed/>
                      </p:oleObj>
                    </mc:Choice>
                    <mc:Fallback>
                      <p:oleObj name="Graph" r:id="rId5" imgW="2869920" imgH="4125600" progId="Origin50.Graph">
                        <p:embed/>
                        <p:pic>
                          <p:nvPicPr>
                            <p:cNvPr id="0" name=""/>
                            <p:cNvPicPr/>
                            <p:nvPr/>
                          </p:nvPicPr>
                          <p:blipFill>
                            <a:blip r:embed="rId6"/>
                            <a:stretch>
                              <a:fillRect/>
                            </a:stretch>
                          </p:blipFill>
                          <p:spPr>
                            <a:xfrm>
                              <a:off x="1" y="382352"/>
                              <a:ext cx="4268338" cy="6647048"/>
                            </a:xfrm>
                            <a:prstGeom prst="rect">
                              <a:avLst/>
                            </a:prstGeom>
                          </p:spPr>
                        </p:pic>
                      </p:oleObj>
                    </mc:Fallback>
                  </mc:AlternateContent>
                </a:graphicData>
              </a:graphic>
            </p:graphicFrame>
          </mc:Choice>
          <mc:Fallback xmlns="">
            <p:graphicFrame>
              <p:nvGraphicFramePr>
                <p:cNvPr id="11" name="개체 10"/>
                <p:cNvGraphicFramePr>
                  <a:graphicFrameLocks noChangeAspect="1"/>
                </p:cNvGraphicFramePr>
                <p:nvPr>
                  <p:extLst>
                    <p:ext uri="{D42A27DB-BD31-4B8C-83A1-F6EECF244321}">
                      <p14:modId xmlns:p14="http://schemas.microsoft.com/office/powerpoint/2010/main" val="700690783"/>
                    </p:ext>
                  </p:extLst>
                </p:nvPr>
              </p:nvGraphicFramePr>
              <p:xfrm>
                <a:off x="1" y="382352"/>
                <a:ext cx="4268338" cy="6647048"/>
              </p:xfrm>
              <a:graphic>
                <a:graphicData uri="http://schemas.openxmlformats.org/presentationml/2006/ole">
                  <mc:AlternateContent>
                    <mc:Choice xmlns:v="urn:schemas-microsoft-com:vml" Requires="v">
                      <p:oleObj spid="_x0000_s5131" name="Graph" r:id="rId7" imgW="2869920" imgH="4125600" progId="Origin50.Graph">
                        <p:embed/>
                      </p:oleObj>
                    </mc:Choice>
                    <mc:Fallback>
                      <p:oleObj name="Graph" r:id="rId7" imgW="2869920" imgH="4125600" progId="Origin50.Graph">
                        <p:embed/>
                        <p:pic>
                          <p:nvPicPr>
                            <p:cNvPr id="0" name=""/>
                            <p:cNvPicPr/>
                            <p:nvPr/>
                          </p:nvPicPr>
                          <p:blipFill>
                            <a:blip r:embed="rId8"/>
                            <a:stretch>
                              <a:fillRect/>
                            </a:stretch>
                          </p:blipFill>
                          <p:spPr>
                            <a:xfrm>
                              <a:off x="1" y="382352"/>
                              <a:ext cx="4268338" cy="6647048"/>
                            </a:xfrm>
                            <a:prstGeom prst="rect">
                              <a:avLst/>
                            </a:prstGeom>
                          </p:spPr>
                        </p:pic>
                      </p:oleObj>
                    </mc:Fallback>
                  </mc:AlternateContent>
                </a:graphicData>
              </a:graphic>
            </p:graphicFrame>
          </mc:Fallback>
        </mc:AlternateContent>
        <p:cxnSp>
          <p:nvCxnSpPr>
            <p:cNvPr id="12" name="Straight Connector 10"/>
            <p:cNvCxnSpPr/>
            <p:nvPr/>
          </p:nvCxnSpPr>
          <p:spPr>
            <a:xfrm>
              <a:off x="3546775" y="2128182"/>
              <a:ext cx="0" cy="1258235"/>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1"/>
            <p:cNvCxnSpPr/>
            <p:nvPr/>
          </p:nvCxnSpPr>
          <p:spPr>
            <a:xfrm>
              <a:off x="3546775" y="4898584"/>
              <a:ext cx="0" cy="93610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2"/>
            <p:cNvCxnSpPr/>
            <p:nvPr/>
          </p:nvCxnSpPr>
          <p:spPr>
            <a:xfrm>
              <a:off x="3413838" y="4898584"/>
              <a:ext cx="0" cy="93610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6"/>
            <p:cNvCxnSpPr/>
            <p:nvPr/>
          </p:nvCxnSpPr>
          <p:spPr>
            <a:xfrm>
              <a:off x="3280900" y="2128181"/>
              <a:ext cx="0" cy="1364342"/>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3208520" y="1641685"/>
                  <a:ext cx="598220" cy="465127"/>
                </a:xfrm>
                <a:prstGeom prst="rect">
                  <a:avLst/>
                </a:prstGeom>
                <a:noFill/>
              </p:spPr>
              <p:txBody>
                <a:bodyPr wrap="square" rtlCol="0">
                  <a:spAutoFit/>
                </a:bodyPr>
                <a:lstStyle/>
                <a:p>
                  <a:pPr latinLnBrk="0"/>
                  <a14:m>
                    <m:oMathPara xmlns:m="http://schemas.openxmlformats.org/officeDocument/2006/math">
                      <m:oMathParaPr>
                        <m:jc m:val="centerGroup"/>
                      </m:oMathParaPr>
                      <m:oMath xmlns:m="http://schemas.openxmlformats.org/officeDocument/2006/math">
                        <m:sSubSup>
                          <m:sSubSupPr>
                            <m:ctrlPr>
                              <a:rPr lang="en-US" altLang="ko-KR" i="1" smtClean="0">
                                <a:solidFill>
                                  <a:schemeClr val="tx1"/>
                                </a:solidFill>
                                <a:latin typeface="Cambria Math"/>
                                <a:ea typeface="Arial Unicode MS" pitchFamily="50" charset="-127"/>
                                <a:cs typeface="Times New Roman" pitchFamily="18" charset="0"/>
                              </a:rPr>
                            </m:ctrlPr>
                          </m:sSubSupPr>
                          <m:e>
                            <m:r>
                              <m:rPr>
                                <m:sty m:val="p"/>
                              </m:rPr>
                              <a:rPr lang="en-US" altLang="ko-KR">
                                <a:solidFill>
                                  <a:schemeClr val="tx1"/>
                                </a:solidFill>
                                <a:latin typeface="Cambria Math"/>
                                <a:ea typeface="Arial Unicode MS" pitchFamily="50" charset="-127"/>
                                <a:cs typeface="Times New Roman" pitchFamily="18" charset="0"/>
                              </a:rPr>
                              <m:t>Δ</m:t>
                            </m:r>
                          </m:e>
                          <m:sub>
                            <m:r>
                              <a:rPr lang="en-US" altLang="ko-KR" i="1">
                                <a:solidFill>
                                  <a:schemeClr val="tx1"/>
                                </a:solidFill>
                                <a:latin typeface="Cambria Math"/>
                                <a:ea typeface="Arial Unicode MS" pitchFamily="50" charset="-127"/>
                                <a:cs typeface="Times New Roman" pitchFamily="18" charset="0"/>
                              </a:rPr>
                              <m:t>𝜙</m:t>
                            </m:r>
                          </m:sub>
                          <m:sup>
                            <m:r>
                              <a:rPr lang="en-US" altLang="ko-KR" i="1">
                                <a:solidFill>
                                  <a:schemeClr val="tx1"/>
                                </a:solidFill>
                                <a:latin typeface="Cambria Math"/>
                                <a:ea typeface="Arial Unicode MS" pitchFamily="50" charset="-127"/>
                                <a:cs typeface="Times New Roman" pitchFamily="18" charset="0"/>
                              </a:rPr>
                              <m:t>𝑝𝑒𝑑</m:t>
                            </m:r>
                          </m:sup>
                        </m:sSubSup>
                      </m:oMath>
                    </m:oMathPara>
                  </a14:m>
                  <a:endParaRPr lang="ko-KR" alt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3475896" y="1641684"/>
                  <a:ext cx="648072" cy="465127"/>
                </a:xfrm>
                <a:prstGeom prst="rect">
                  <a:avLst/>
                </a:prstGeom>
                <a:blipFill rotWithShape="1">
                  <a:blip r:embed="rId9"/>
                  <a:stretch>
                    <a:fillRect b="-649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280900" y="4396074"/>
                  <a:ext cx="465282" cy="430502"/>
                </a:xfrm>
                <a:prstGeom prst="rect">
                  <a:avLst/>
                </a:prstGeom>
                <a:noFill/>
              </p:spPr>
              <p:txBody>
                <a:bodyPr wrap="square" rtlCol="0">
                  <a:spAutoFit/>
                </a:bodyPr>
                <a:lstStyle/>
                <a:p>
                  <a:pPr latinLnBrk="0"/>
                  <a14:m>
                    <m:oMathPara xmlns:m="http://schemas.openxmlformats.org/officeDocument/2006/math">
                      <m:oMathParaPr>
                        <m:jc m:val="centerGroup"/>
                      </m:oMathParaPr>
                      <m:oMath xmlns:m="http://schemas.openxmlformats.org/officeDocument/2006/math">
                        <m:sSubSup>
                          <m:sSubSupPr>
                            <m:ctrlPr>
                              <a:rPr lang="en-US" altLang="ko-KR" i="1">
                                <a:latin typeface="Cambria Math"/>
                                <a:ea typeface="Arial Unicode MS" pitchFamily="50" charset="-127"/>
                                <a:cs typeface="Times New Roman" pitchFamily="18" charset="0"/>
                              </a:rPr>
                            </m:ctrlPr>
                          </m:sSubSupPr>
                          <m:e>
                            <m:r>
                              <m:rPr>
                                <m:sty m:val="p"/>
                              </m:rPr>
                              <a:rPr lang="en-US" altLang="ko-KR">
                                <a:latin typeface="Cambria Math"/>
                                <a:ea typeface="Arial Unicode MS" pitchFamily="50" charset="-127"/>
                                <a:cs typeface="Times New Roman" pitchFamily="18" charset="0"/>
                              </a:rPr>
                              <m:t>Δ</m:t>
                            </m:r>
                          </m:e>
                          <m:sub>
                            <m:r>
                              <a:rPr lang="en-US" altLang="ko-KR" i="1">
                                <a:latin typeface="Cambria Math"/>
                                <a:ea typeface="Arial Unicode MS" pitchFamily="50" charset="-127"/>
                                <a:cs typeface="Times New Roman" pitchFamily="18" charset="0"/>
                              </a:rPr>
                              <m:t>𝑖</m:t>
                            </m:r>
                          </m:sub>
                          <m:sup>
                            <m:r>
                              <a:rPr lang="en-US" altLang="ko-KR" i="1">
                                <a:latin typeface="Cambria Math"/>
                                <a:ea typeface="Arial Unicode MS" pitchFamily="50" charset="-127"/>
                                <a:cs typeface="Times New Roman" pitchFamily="18" charset="0"/>
                              </a:rPr>
                              <m:t>𝑝𝑒𝑑</m:t>
                            </m:r>
                          </m:sup>
                        </m:sSubSup>
                      </m:oMath>
                    </m:oMathPara>
                  </a14:m>
                  <a:endParaRPr lang="ko-KR" alt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3554308" y="4396074"/>
                  <a:ext cx="504056" cy="430502"/>
                </a:xfrm>
                <a:prstGeom prst="rect">
                  <a:avLst/>
                </a:prstGeom>
                <a:blipFill rotWithShape="1">
                  <a:blip r:embed="rId10"/>
                  <a:stretch>
                    <a:fillRect r="-20482" b="-2817"/>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18" name="직사각형 17"/>
              <p:cNvSpPr/>
              <p:nvPr/>
            </p:nvSpPr>
            <p:spPr>
              <a:xfrm>
                <a:off x="4572000" y="5582013"/>
                <a:ext cx="4572000" cy="1145635"/>
              </a:xfrm>
              <a:prstGeom prst="rect">
                <a:avLst/>
              </a:prstGeom>
            </p:spPr>
            <p:txBody>
              <a:bodyPr>
                <a:spAutoFit/>
              </a:bodyPr>
              <a:lstStyle/>
              <a:p>
                <a:r>
                  <a:rPr lang="en-US" altLang="ko-KR" sz="1400" b="1" dirty="0">
                    <a:solidFill>
                      <a:srgbClr val="FF0000"/>
                    </a:solidFill>
                    <a:ea typeface="Arial Unicode MS" pitchFamily="50" charset="-127"/>
                    <a:cs typeface="Times New Roman" pitchFamily="18" charset="0"/>
                  </a:rPr>
                  <a:t>- V</a:t>
                </a:r>
                <a:r>
                  <a:rPr lang="el-GR" altLang="ko-KR" sz="1400" b="1" dirty="0">
                    <a:solidFill>
                      <a:srgbClr val="FF0000"/>
                    </a:solidFill>
                    <a:ea typeface="Arial Unicode MS" pitchFamily="50" charset="-127"/>
                    <a:cs typeface="Times New Roman" pitchFamily="18" charset="0"/>
                  </a:rPr>
                  <a:t>ϕ</a:t>
                </a:r>
                <a:r>
                  <a:rPr lang="en-US" altLang="ko-KR" sz="1400" b="1" dirty="0">
                    <a:solidFill>
                      <a:srgbClr val="FF0000"/>
                    </a:solidFill>
                    <a:ea typeface="Arial Unicode MS" pitchFamily="50" charset="-127"/>
                    <a:cs typeface="Times New Roman" pitchFamily="18" charset="0"/>
                  </a:rPr>
                  <a:t> pedestal broader than T</a:t>
                </a:r>
                <a:r>
                  <a:rPr lang="en-US" altLang="ko-KR" sz="1400" b="1" baseline="-25000" dirty="0">
                    <a:solidFill>
                      <a:srgbClr val="FF0000"/>
                    </a:solidFill>
                    <a:ea typeface="Arial Unicode MS" pitchFamily="50" charset="-127"/>
                    <a:cs typeface="Times New Roman" pitchFamily="18" charset="0"/>
                  </a:rPr>
                  <a:t>i</a:t>
                </a:r>
                <a:r>
                  <a:rPr lang="en-US" altLang="ko-KR" sz="1400" b="1" dirty="0">
                    <a:solidFill>
                      <a:srgbClr val="FF0000"/>
                    </a:solidFill>
                    <a:ea typeface="Arial Unicode MS" pitchFamily="50" charset="-127"/>
                    <a:cs typeface="Times New Roman" pitchFamily="18" charset="0"/>
                  </a:rPr>
                  <a:t> (</a:t>
                </a:r>
                <a14:m>
                  <m:oMath xmlns:m="http://schemas.openxmlformats.org/officeDocument/2006/math">
                    <m:sSubSup>
                      <m:sSubSupPr>
                        <m:ctrlPr>
                          <a:rPr lang="en-US" altLang="ko-KR" sz="1400" b="1" i="1">
                            <a:solidFill>
                              <a:srgbClr val="FF0000"/>
                            </a:solidFill>
                            <a:latin typeface="Cambria Math"/>
                            <a:ea typeface="Arial Unicode MS" pitchFamily="50" charset="-127"/>
                            <a:cs typeface="Times New Roman" pitchFamily="18" charset="0"/>
                          </a:rPr>
                        </m:ctrlPr>
                      </m:sSubSupPr>
                      <m:e>
                        <m:r>
                          <a:rPr lang="en-US" altLang="ko-KR" sz="1400" b="1">
                            <a:solidFill>
                              <a:srgbClr val="FF0000"/>
                            </a:solidFill>
                            <a:latin typeface="Cambria Math"/>
                            <a:ea typeface="Arial Unicode MS" pitchFamily="50" charset="-127"/>
                            <a:cs typeface="Times New Roman" pitchFamily="18" charset="0"/>
                          </a:rPr>
                          <m:t>𝚫</m:t>
                        </m:r>
                      </m:e>
                      <m:sub>
                        <m:r>
                          <a:rPr lang="en-US" altLang="ko-KR" sz="1400" b="1">
                            <a:solidFill>
                              <a:srgbClr val="FF0000"/>
                            </a:solidFill>
                            <a:latin typeface="Cambria Math"/>
                            <a:ea typeface="Arial Unicode MS" pitchFamily="50" charset="-127"/>
                            <a:cs typeface="Times New Roman" pitchFamily="18" charset="0"/>
                          </a:rPr>
                          <m:t>𝛟</m:t>
                        </m:r>
                      </m:sub>
                      <m:sup>
                        <m:r>
                          <a:rPr lang="en-US" altLang="ko-KR" sz="1400" b="1">
                            <a:solidFill>
                              <a:srgbClr val="FF0000"/>
                            </a:solidFill>
                            <a:latin typeface="Cambria Math"/>
                            <a:ea typeface="Arial Unicode MS" pitchFamily="50" charset="-127"/>
                            <a:cs typeface="Times New Roman" pitchFamily="18" charset="0"/>
                          </a:rPr>
                          <m:t>𝐩𝐞𝐝</m:t>
                        </m:r>
                      </m:sup>
                    </m:sSubSup>
                    <m:r>
                      <a:rPr lang="en-US" altLang="ko-KR" sz="1400" b="1">
                        <a:solidFill>
                          <a:srgbClr val="FF0000"/>
                        </a:solidFill>
                        <a:latin typeface="Cambria Math"/>
                        <a:ea typeface="Arial Unicode MS" pitchFamily="50" charset="-127"/>
                        <a:cs typeface="Times New Roman" pitchFamily="18" charset="0"/>
                      </a:rPr>
                      <m:t>&gt;</m:t>
                    </m:r>
                    <m:sSubSup>
                      <m:sSubSupPr>
                        <m:ctrlPr>
                          <a:rPr lang="en-US" altLang="ko-KR" sz="1400" b="1" i="1">
                            <a:solidFill>
                              <a:srgbClr val="FF0000"/>
                            </a:solidFill>
                            <a:latin typeface="Cambria Math"/>
                            <a:ea typeface="Arial Unicode MS" pitchFamily="50" charset="-127"/>
                            <a:cs typeface="Times New Roman" pitchFamily="18" charset="0"/>
                          </a:rPr>
                        </m:ctrlPr>
                      </m:sSubSupPr>
                      <m:e>
                        <m:r>
                          <a:rPr lang="en-US" altLang="ko-KR" sz="1400" b="1">
                            <a:solidFill>
                              <a:srgbClr val="FF0000"/>
                            </a:solidFill>
                            <a:latin typeface="Cambria Math"/>
                            <a:ea typeface="Arial Unicode MS" pitchFamily="50" charset="-127"/>
                            <a:cs typeface="Times New Roman" pitchFamily="18" charset="0"/>
                          </a:rPr>
                          <m:t>𝚫</m:t>
                        </m:r>
                      </m:e>
                      <m:sub>
                        <m:r>
                          <a:rPr lang="en-US" altLang="ko-KR" sz="1400" b="1">
                            <a:solidFill>
                              <a:srgbClr val="FF0000"/>
                            </a:solidFill>
                            <a:latin typeface="Cambria Math"/>
                            <a:ea typeface="Arial Unicode MS" pitchFamily="50" charset="-127"/>
                            <a:cs typeface="Times New Roman" pitchFamily="18" charset="0"/>
                          </a:rPr>
                          <m:t>𝐢</m:t>
                        </m:r>
                      </m:sub>
                      <m:sup>
                        <m:r>
                          <a:rPr lang="en-US" altLang="ko-KR" sz="1400" b="1">
                            <a:solidFill>
                              <a:srgbClr val="FF0000"/>
                            </a:solidFill>
                            <a:latin typeface="Cambria Math"/>
                            <a:ea typeface="Arial Unicode MS" pitchFamily="50" charset="-127"/>
                            <a:cs typeface="Times New Roman" pitchFamily="18" charset="0"/>
                          </a:rPr>
                          <m:t>𝐩𝐞𝐝</m:t>
                        </m:r>
                      </m:sup>
                    </m:sSubSup>
                  </m:oMath>
                </a14:m>
                <a:r>
                  <a:rPr lang="en-US" altLang="ko-KR" sz="1400" b="1" dirty="0">
                    <a:solidFill>
                      <a:srgbClr val="FF0000"/>
                    </a:solidFill>
                    <a:ea typeface="Arial Unicode MS" pitchFamily="50" charset="-127"/>
                    <a:cs typeface="Times New Roman" pitchFamily="18" charset="0"/>
                  </a:rPr>
                  <a:t>) </a:t>
                </a:r>
                <a:r>
                  <a:rPr lang="en-US" altLang="ko-KR" sz="1400" b="1" dirty="0">
                    <a:ea typeface="Arial Unicode MS" pitchFamily="50" charset="-127"/>
                    <a:cs typeface="Times New Roman" pitchFamily="18" charset="0"/>
                  </a:rPr>
                  <a:t>in contrast to usual profiles (</a:t>
                </a:r>
                <a14:m>
                  <m:oMath xmlns:m="http://schemas.openxmlformats.org/officeDocument/2006/math">
                    <m:sSubSup>
                      <m:sSubSupPr>
                        <m:ctrlPr>
                          <a:rPr lang="en-US" altLang="ko-KR" sz="1400" b="1" i="1">
                            <a:latin typeface="Cambria Math"/>
                            <a:ea typeface="Arial Unicode MS" pitchFamily="50" charset="-127"/>
                            <a:cs typeface="Times New Roman" pitchFamily="18" charset="0"/>
                          </a:rPr>
                        </m:ctrlPr>
                      </m:sSubSupPr>
                      <m:e>
                        <m:r>
                          <a:rPr lang="en-US" altLang="ko-KR" sz="1400" b="1">
                            <a:latin typeface="Cambria Math"/>
                            <a:ea typeface="Arial Unicode MS" pitchFamily="50" charset="-127"/>
                            <a:cs typeface="Times New Roman" pitchFamily="18" charset="0"/>
                          </a:rPr>
                          <m:t>𝚫</m:t>
                        </m:r>
                      </m:e>
                      <m:sub>
                        <m:r>
                          <a:rPr lang="en-US" altLang="ko-KR" sz="1400" b="1" i="1">
                            <a:latin typeface="Cambria Math"/>
                            <a:ea typeface="Arial Unicode MS" pitchFamily="50" charset="-127"/>
                            <a:cs typeface="Times New Roman" pitchFamily="18" charset="0"/>
                          </a:rPr>
                          <m:t>𝒊</m:t>
                        </m:r>
                      </m:sub>
                      <m:sup>
                        <m:r>
                          <a:rPr lang="en-US" altLang="ko-KR" sz="1400" b="1" i="1">
                            <a:latin typeface="Cambria Math"/>
                            <a:ea typeface="Arial Unicode MS" pitchFamily="50" charset="-127"/>
                            <a:cs typeface="Times New Roman" pitchFamily="18" charset="0"/>
                          </a:rPr>
                          <m:t>𝒑𝒆𝒅</m:t>
                        </m:r>
                      </m:sup>
                    </m:sSubSup>
                    <m:r>
                      <a:rPr lang="en-US" altLang="ko-KR" sz="1400" b="1" i="1">
                        <a:latin typeface="Cambria Math"/>
                        <a:ea typeface="Arial Unicode MS" pitchFamily="50" charset="-127"/>
                        <a:cs typeface="Times New Roman" pitchFamily="18" charset="0"/>
                      </a:rPr>
                      <m:t>&gt;</m:t>
                    </m:r>
                    <m:sSubSup>
                      <m:sSubSupPr>
                        <m:ctrlPr>
                          <a:rPr lang="en-US" altLang="ko-KR" sz="1400" b="1" i="1">
                            <a:latin typeface="Cambria Math"/>
                            <a:ea typeface="Arial Unicode MS" pitchFamily="50" charset="-127"/>
                            <a:cs typeface="Times New Roman" pitchFamily="18" charset="0"/>
                          </a:rPr>
                        </m:ctrlPr>
                      </m:sSubSupPr>
                      <m:e>
                        <m:r>
                          <a:rPr lang="en-US" altLang="ko-KR" sz="1400" b="1">
                            <a:latin typeface="Cambria Math"/>
                            <a:ea typeface="Arial Unicode MS" pitchFamily="50" charset="-127"/>
                            <a:cs typeface="Times New Roman" pitchFamily="18" charset="0"/>
                          </a:rPr>
                          <m:t>𝚫</m:t>
                        </m:r>
                      </m:e>
                      <m:sub>
                        <m:r>
                          <a:rPr lang="en-US" altLang="ko-KR" sz="1400" b="1" i="1">
                            <a:latin typeface="Cambria Math"/>
                            <a:ea typeface="Arial Unicode MS" pitchFamily="50" charset="-127"/>
                            <a:cs typeface="Times New Roman" pitchFamily="18" charset="0"/>
                          </a:rPr>
                          <m:t>𝝓</m:t>
                        </m:r>
                      </m:sub>
                      <m:sup>
                        <m:r>
                          <a:rPr lang="en-US" altLang="ko-KR" sz="1400" b="1" i="1">
                            <a:latin typeface="Cambria Math"/>
                            <a:ea typeface="Arial Unicode MS" pitchFamily="50" charset="-127"/>
                            <a:cs typeface="Times New Roman" pitchFamily="18" charset="0"/>
                          </a:rPr>
                          <m:t>𝒑𝒆𝒅</m:t>
                        </m:r>
                      </m:sup>
                    </m:sSubSup>
                  </m:oMath>
                </a14:m>
                <a:r>
                  <a:rPr lang="en-US" altLang="ko-KR" sz="1400" b="1" dirty="0">
                    <a:ea typeface="Arial Unicode MS" pitchFamily="50" charset="-127"/>
                    <a:cs typeface="Times New Roman" pitchFamily="18" charset="0"/>
                  </a:rPr>
                  <a:t>) in which turbulence suppressed and neoclassical physics is dominant so </a:t>
                </a:r>
                <a14:m>
                  <m:oMath xmlns:m="http://schemas.openxmlformats.org/officeDocument/2006/math">
                    <m:sSubSup>
                      <m:sSubSupPr>
                        <m:ctrlPr>
                          <a:rPr lang="en-US" altLang="ko-KR" sz="1400" i="1">
                            <a:latin typeface="Cambria Math"/>
                            <a:ea typeface="Arial Unicode MS" pitchFamily="50" charset="-127"/>
                            <a:cs typeface="Times New Roman" pitchFamily="18" charset="0"/>
                          </a:rPr>
                        </m:ctrlPr>
                      </m:sSubSupPr>
                      <m:e>
                        <m:r>
                          <m:rPr>
                            <m:sty m:val="p"/>
                          </m:rPr>
                          <a:rPr lang="en-US" altLang="ko-KR" sz="1400">
                            <a:latin typeface="Cambria Math"/>
                            <a:ea typeface="Arial Unicode MS" pitchFamily="50" charset="-127"/>
                            <a:cs typeface="Times New Roman" pitchFamily="18" charset="0"/>
                          </a:rPr>
                          <m:t>χ</m:t>
                        </m:r>
                      </m:e>
                      <m:sub>
                        <m:r>
                          <a:rPr lang="en-US" altLang="ko-KR" sz="1400" i="1">
                            <a:latin typeface="Cambria Math"/>
                            <a:ea typeface="Arial Unicode MS" pitchFamily="50" charset="-127"/>
                            <a:cs typeface="Times New Roman" pitchFamily="18" charset="0"/>
                          </a:rPr>
                          <m:t>𝑖</m:t>
                        </m:r>
                      </m:sub>
                      <m:sup>
                        <m:r>
                          <a:rPr lang="en-US" altLang="ko-KR" sz="1400" i="1">
                            <a:latin typeface="Cambria Math"/>
                            <a:ea typeface="Arial Unicode MS" pitchFamily="50" charset="-127"/>
                            <a:cs typeface="Times New Roman" pitchFamily="18" charset="0"/>
                          </a:rPr>
                          <m:t>𝑛𝑒𝑜</m:t>
                        </m:r>
                      </m:sup>
                    </m:sSubSup>
                    <m:r>
                      <a:rPr lang="en-US" altLang="ko-KR" sz="1400" i="1">
                        <a:latin typeface="Cambria Math"/>
                        <a:ea typeface="Arial Unicode MS" pitchFamily="50" charset="-127"/>
                        <a:cs typeface="Times New Roman" pitchFamily="18" charset="0"/>
                      </a:rPr>
                      <m:t>&gt;</m:t>
                    </m:r>
                    <m:sSubSup>
                      <m:sSubSupPr>
                        <m:ctrlPr>
                          <a:rPr lang="en-US" altLang="ko-KR" sz="1400" i="1">
                            <a:latin typeface="Cambria Math"/>
                            <a:ea typeface="Arial Unicode MS" pitchFamily="50" charset="-127"/>
                            <a:cs typeface="Times New Roman" pitchFamily="18" charset="0"/>
                          </a:rPr>
                        </m:ctrlPr>
                      </m:sSubSupPr>
                      <m:e>
                        <m:r>
                          <m:rPr>
                            <m:sty m:val="p"/>
                          </m:rPr>
                          <a:rPr lang="en-US" altLang="ko-KR" sz="1400">
                            <a:latin typeface="Cambria Math"/>
                            <a:ea typeface="Arial Unicode MS" pitchFamily="50" charset="-127"/>
                            <a:cs typeface="Times New Roman" pitchFamily="18" charset="0"/>
                          </a:rPr>
                          <m:t>χ</m:t>
                        </m:r>
                      </m:e>
                      <m:sub>
                        <m:r>
                          <a:rPr lang="en-US" altLang="ko-KR" sz="1400" i="1">
                            <a:latin typeface="Cambria Math"/>
                            <a:ea typeface="Arial Unicode MS" pitchFamily="50" charset="-127"/>
                            <a:cs typeface="Times New Roman" pitchFamily="18" charset="0"/>
                          </a:rPr>
                          <m:t>𝜙</m:t>
                        </m:r>
                      </m:sub>
                      <m:sup>
                        <m:r>
                          <a:rPr lang="en-US" altLang="ko-KR" sz="1400" i="1">
                            <a:latin typeface="Cambria Math"/>
                            <a:ea typeface="Arial Unicode MS" pitchFamily="50" charset="-127"/>
                            <a:cs typeface="Times New Roman" pitchFamily="18" charset="0"/>
                          </a:rPr>
                          <m:t>𝑛𝑒𝑜</m:t>
                        </m:r>
                      </m:sup>
                    </m:sSubSup>
                  </m:oMath>
                </a14:m>
                <a:endParaRPr lang="ko-KR" altLang="en-US" sz="1400" dirty="0"/>
              </a:p>
            </p:txBody>
          </p:sp>
        </mc:Choice>
        <mc:Fallback xmlns="">
          <p:sp>
            <p:nvSpPr>
              <p:cNvPr id="18" name="직사각형 17"/>
              <p:cNvSpPr>
                <a:spLocks noRot="1" noChangeAspect="1" noMove="1" noResize="1" noEditPoints="1" noAdjustHandles="1" noChangeArrowheads="1" noChangeShapeType="1" noTextEdit="1"/>
              </p:cNvSpPr>
              <p:nvPr/>
            </p:nvSpPr>
            <p:spPr>
              <a:xfrm>
                <a:off x="4572000" y="5582013"/>
                <a:ext cx="4572000" cy="1145635"/>
              </a:xfrm>
              <a:prstGeom prst="rect">
                <a:avLst/>
              </a:prstGeom>
              <a:blipFill rotWithShape="1">
                <a:blip r:embed="rId11"/>
                <a:stretch>
                  <a:fillRect l="-267" b="-2128"/>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267403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448040" y="0"/>
            <a:ext cx="9793088" cy="864096"/>
          </a:xfrm>
        </p:spPr>
        <p:txBody>
          <a:bodyPr/>
          <a:lstStyle/>
          <a:p>
            <a:r>
              <a:rPr lang="en-US" altLang="ko-KR" spc="-100" dirty="0"/>
              <a:t>H-mode </a:t>
            </a:r>
            <a:r>
              <a:rPr lang="en-US" altLang="ko-KR" spc="-100" dirty="0" smtClean="0"/>
              <a:t>confinement </a:t>
            </a:r>
            <a:r>
              <a:rPr lang="en-US" altLang="ko-KR" spc="-100" dirty="0"/>
              <a:t>is in accordance with ITER89 scaling</a:t>
            </a:r>
            <a:br>
              <a:rPr lang="en-US" altLang="ko-KR" spc="-100" dirty="0"/>
            </a:br>
            <a:r>
              <a:rPr lang="en-US" altLang="ko-KR" spc="-100" dirty="0"/>
              <a:t>(except for negative trend with elongation)</a:t>
            </a:r>
            <a:endParaRPr lang="ko-KR" altLang="en-US" spc="-100" dirty="0"/>
          </a:p>
        </p:txBody>
      </p:sp>
      <p:sp>
        <p:nvSpPr>
          <p:cNvPr id="5" name="슬라이드 번호 개체 틀 4"/>
          <p:cNvSpPr>
            <a:spLocks noGrp="1"/>
          </p:cNvSpPr>
          <p:nvPr>
            <p:ph type="sldNum" sz="quarter" idx="10"/>
          </p:nvPr>
        </p:nvSpPr>
        <p:spPr/>
        <p:txBody>
          <a:bodyPr/>
          <a:lstStyle/>
          <a:p>
            <a:fld id="{B4077B60-E919-457C-A554-D0EE28E0A5D4}" type="slidenum">
              <a:rPr lang="ko-KR" altLang="en-US" smtClean="0"/>
              <a:pPr/>
              <a:t>11</a:t>
            </a:fld>
            <a:endParaRPr lang="ko-KR" altLang="en-US" dirty="0"/>
          </a:p>
        </p:txBody>
      </p:sp>
      <p:grpSp>
        <p:nvGrpSpPr>
          <p:cNvPr id="43" name="그룹 42"/>
          <p:cNvGrpSpPr/>
          <p:nvPr/>
        </p:nvGrpSpPr>
        <p:grpSpPr>
          <a:xfrm>
            <a:off x="3483122" y="1310419"/>
            <a:ext cx="2973799" cy="4562908"/>
            <a:chOff x="5109849" y="857950"/>
            <a:chExt cx="3420236" cy="5231537"/>
          </a:xfrm>
        </p:grpSpPr>
        <p:grpSp>
          <p:nvGrpSpPr>
            <p:cNvPr id="44" name="그룹 43"/>
            <p:cNvGrpSpPr/>
            <p:nvPr/>
          </p:nvGrpSpPr>
          <p:grpSpPr>
            <a:xfrm>
              <a:off x="5109849" y="857950"/>
              <a:ext cx="3420236" cy="5231537"/>
              <a:chOff x="5112204" y="1214688"/>
              <a:chExt cx="3420236" cy="5231537"/>
            </a:xfrm>
          </p:grpSpPr>
          <p:pic>
            <p:nvPicPr>
              <p:cNvPr id="5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3845" y="4187541"/>
                <a:ext cx="3396240" cy="194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934" y="1214688"/>
                <a:ext cx="3396240" cy="194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6200" y="2699667"/>
                <a:ext cx="3396240" cy="194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직사각형 60"/>
              <p:cNvSpPr/>
              <p:nvPr/>
            </p:nvSpPr>
            <p:spPr>
              <a:xfrm>
                <a:off x="5133845" y="1264024"/>
                <a:ext cx="513920" cy="4545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직사각형 61"/>
              <p:cNvSpPr/>
              <p:nvPr/>
            </p:nvSpPr>
            <p:spPr>
              <a:xfrm>
                <a:off x="5715163" y="5787046"/>
                <a:ext cx="2511315" cy="26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타원 62"/>
              <p:cNvSpPr/>
              <p:nvPr/>
            </p:nvSpPr>
            <p:spPr>
              <a:xfrm>
                <a:off x="6948264" y="1416387"/>
                <a:ext cx="116541" cy="11654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a:latin typeface="Times New Roman" pitchFamily="18" charset="0"/>
                  <a:cs typeface="Times New Roman" pitchFamily="18" charset="0"/>
                </a:endParaRPr>
              </a:p>
            </p:txBody>
          </p:sp>
          <p:sp>
            <p:nvSpPr>
              <p:cNvPr id="64" name="TextBox 63"/>
              <p:cNvSpPr txBox="1"/>
              <p:nvPr/>
            </p:nvSpPr>
            <p:spPr>
              <a:xfrm>
                <a:off x="7092280" y="1277725"/>
                <a:ext cx="906467" cy="353943"/>
              </a:xfrm>
              <a:prstGeom prst="rect">
                <a:avLst/>
              </a:prstGeom>
              <a:noFill/>
            </p:spPr>
            <p:txBody>
              <a:bodyPr wrap="none" rtlCol="0">
                <a:spAutoFit/>
              </a:bodyPr>
              <a:lstStyle/>
              <a:p>
                <a:r>
                  <a:rPr lang="el-GR" altLang="ko-KR" sz="1700" b="1" dirty="0" smtClean="0">
                    <a:latin typeface="Times New Roman" pitchFamily="18" charset="0"/>
                    <a:cs typeface="Times New Roman" pitchFamily="18" charset="0"/>
                  </a:rPr>
                  <a:t>τ</a:t>
                </a:r>
                <a:r>
                  <a:rPr lang="en-US" altLang="ko-KR" sz="1700" b="1" baseline="-25000" dirty="0" smtClean="0">
                    <a:latin typeface="Times New Roman" pitchFamily="18" charset="0"/>
                    <a:cs typeface="Times New Roman" pitchFamily="18" charset="0"/>
                  </a:rPr>
                  <a:t>E,KSTAR</a:t>
                </a:r>
                <a:endParaRPr lang="ko-KR" altLang="en-US" sz="1700" b="1" baseline="-25000" dirty="0">
                  <a:latin typeface="Times New Roman" pitchFamily="18" charset="0"/>
                  <a:cs typeface="Times New Roman" pitchFamily="18" charset="0"/>
                </a:endParaRPr>
              </a:p>
            </p:txBody>
          </p:sp>
          <p:sp>
            <p:nvSpPr>
              <p:cNvPr id="65" name="타원 64"/>
              <p:cNvSpPr/>
              <p:nvPr/>
            </p:nvSpPr>
            <p:spPr>
              <a:xfrm>
                <a:off x="6956665" y="3906904"/>
                <a:ext cx="116541" cy="116541"/>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a:latin typeface="Times New Roman" pitchFamily="18" charset="0"/>
                  <a:cs typeface="Times New Roman" pitchFamily="18" charset="0"/>
                </a:endParaRPr>
              </a:p>
            </p:txBody>
          </p:sp>
          <p:sp>
            <p:nvSpPr>
              <p:cNvPr id="66" name="TextBox 65"/>
              <p:cNvSpPr txBox="1"/>
              <p:nvPr/>
            </p:nvSpPr>
            <p:spPr>
              <a:xfrm>
                <a:off x="7100681" y="3768242"/>
                <a:ext cx="1152880" cy="353943"/>
              </a:xfrm>
              <a:prstGeom prst="rect">
                <a:avLst/>
              </a:prstGeom>
              <a:noFill/>
            </p:spPr>
            <p:txBody>
              <a:bodyPr wrap="none" rtlCol="0">
                <a:spAutoFit/>
              </a:bodyPr>
              <a:lstStyle/>
              <a:p>
                <a:r>
                  <a:rPr lang="el-GR" altLang="ko-KR" sz="1700" b="1" dirty="0" smtClean="0">
                    <a:latin typeface="Times New Roman" pitchFamily="18" charset="0"/>
                    <a:cs typeface="Times New Roman" pitchFamily="18" charset="0"/>
                  </a:rPr>
                  <a:t>τ</a:t>
                </a:r>
                <a:r>
                  <a:rPr lang="en-US" altLang="ko-KR" sz="1700" b="1" baseline="-25000" dirty="0" smtClean="0">
                    <a:latin typeface="Times New Roman" pitchFamily="18" charset="0"/>
                    <a:cs typeface="Times New Roman" pitchFamily="18" charset="0"/>
                  </a:rPr>
                  <a:t>E,89-p scaling</a:t>
                </a:r>
                <a:endParaRPr lang="ko-KR" altLang="en-US" sz="1700" b="1" baseline="-25000" dirty="0">
                  <a:latin typeface="Times New Roman" pitchFamily="18" charset="0"/>
                  <a:cs typeface="Times New Roman" pitchFamily="18" charset="0"/>
                </a:endParaRPr>
              </a:p>
            </p:txBody>
          </p:sp>
          <p:sp>
            <p:nvSpPr>
              <p:cNvPr id="67" name="타원 66"/>
              <p:cNvSpPr/>
              <p:nvPr/>
            </p:nvSpPr>
            <p:spPr>
              <a:xfrm>
                <a:off x="6950154" y="4437855"/>
                <a:ext cx="116541" cy="116541"/>
              </a:xfrm>
              <a:prstGeom prst="ellipse">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a:latin typeface="Times New Roman" pitchFamily="18" charset="0"/>
                  <a:cs typeface="Times New Roman" pitchFamily="18" charset="0"/>
                </a:endParaRPr>
              </a:p>
            </p:txBody>
          </p:sp>
          <p:sp>
            <p:nvSpPr>
              <p:cNvPr id="68" name="TextBox 67"/>
              <p:cNvSpPr txBox="1"/>
              <p:nvPr/>
            </p:nvSpPr>
            <p:spPr>
              <a:xfrm>
                <a:off x="7094170" y="4299193"/>
                <a:ext cx="627095" cy="353943"/>
              </a:xfrm>
              <a:prstGeom prst="rect">
                <a:avLst/>
              </a:prstGeom>
              <a:noFill/>
            </p:spPr>
            <p:txBody>
              <a:bodyPr wrap="none" rtlCol="0">
                <a:spAutoFit/>
              </a:bodyPr>
              <a:lstStyle/>
              <a:p>
                <a:r>
                  <a:rPr lang="en-US" altLang="ko-KR" sz="1700" b="1" smtClean="0">
                    <a:latin typeface="Times New Roman" pitchFamily="18" charset="0"/>
                    <a:cs typeface="Times New Roman" pitchFamily="18" charset="0"/>
                  </a:rPr>
                  <a:t>H</a:t>
                </a:r>
                <a:r>
                  <a:rPr lang="en-US" altLang="ko-KR" sz="1700" b="1" baseline="-25000" smtClean="0">
                    <a:latin typeface="Times New Roman" pitchFamily="18" charset="0"/>
                    <a:cs typeface="Times New Roman" pitchFamily="18" charset="0"/>
                  </a:rPr>
                  <a:t>89-p</a:t>
                </a:r>
                <a:endParaRPr lang="ko-KR" altLang="en-US" sz="1700" b="1" baseline="-25000">
                  <a:latin typeface="Times New Roman" pitchFamily="18" charset="0"/>
                  <a:cs typeface="Times New Roman" pitchFamily="18" charset="0"/>
                </a:endParaRPr>
              </a:p>
            </p:txBody>
          </p:sp>
          <p:sp>
            <p:nvSpPr>
              <p:cNvPr id="69" name="TextBox 68"/>
              <p:cNvSpPr txBox="1"/>
              <p:nvPr/>
            </p:nvSpPr>
            <p:spPr>
              <a:xfrm>
                <a:off x="6129323" y="6027097"/>
                <a:ext cx="1631510" cy="419128"/>
              </a:xfrm>
              <a:prstGeom prst="rect">
                <a:avLst/>
              </a:prstGeom>
              <a:noFill/>
            </p:spPr>
            <p:txBody>
              <a:bodyPr wrap="none" rtlCol="0">
                <a:spAutoFit/>
              </a:bodyPr>
              <a:lstStyle/>
              <a:p>
                <a:r>
                  <a:rPr lang="en-US" altLang="ko-KR" sz="2000" b="1" dirty="0" smtClean="0">
                    <a:latin typeface="Times New Roman" pitchFamily="18" charset="0"/>
                    <a:cs typeface="Times New Roman" pitchFamily="18" charset="0"/>
                  </a:rPr>
                  <a:t>elongation </a:t>
                </a:r>
                <a:r>
                  <a:rPr lang="el-GR" altLang="ko-KR" sz="2000" b="1" dirty="0" smtClean="0">
                    <a:latin typeface="Times New Roman" pitchFamily="18" charset="0"/>
                    <a:cs typeface="Times New Roman" pitchFamily="18" charset="0"/>
                  </a:rPr>
                  <a:t>κ</a:t>
                </a:r>
                <a:endParaRPr lang="ko-KR" altLang="en-US" sz="2000" b="1" baseline="-25000" dirty="0">
                  <a:latin typeface="Times New Roman" pitchFamily="18" charset="0"/>
                  <a:cs typeface="Times New Roman" pitchFamily="18" charset="0"/>
                </a:endParaRPr>
              </a:p>
            </p:txBody>
          </p:sp>
          <p:grpSp>
            <p:nvGrpSpPr>
              <p:cNvPr id="70" name="그룹 69"/>
              <p:cNvGrpSpPr/>
              <p:nvPr/>
            </p:nvGrpSpPr>
            <p:grpSpPr>
              <a:xfrm>
                <a:off x="5733093" y="5778081"/>
                <a:ext cx="2511315" cy="369332"/>
                <a:chOff x="5733093" y="5778081"/>
                <a:chExt cx="2511315" cy="369332"/>
              </a:xfrm>
            </p:grpSpPr>
            <p:sp>
              <p:nvSpPr>
                <p:cNvPr id="81" name="TextBox 80"/>
                <p:cNvSpPr txBox="1"/>
                <p:nvPr/>
              </p:nvSpPr>
              <p:spPr>
                <a:xfrm>
                  <a:off x="5733093" y="5778081"/>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1.4</a:t>
                  </a:r>
                  <a:endParaRPr lang="ko-KR" altLang="en-US" b="1" baseline="-25000">
                    <a:latin typeface="Times New Roman" pitchFamily="18" charset="0"/>
                    <a:cs typeface="Times New Roman" pitchFamily="18" charset="0"/>
                  </a:endParaRPr>
                </a:p>
              </p:txBody>
            </p:sp>
            <p:sp>
              <p:nvSpPr>
                <p:cNvPr id="82" name="TextBox 81"/>
                <p:cNvSpPr txBox="1"/>
                <p:nvPr/>
              </p:nvSpPr>
              <p:spPr>
                <a:xfrm>
                  <a:off x="6241104" y="5778081"/>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1.6</a:t>
                  </a:r>
                  <a:endParaRPr lang="ko-KR" altLang="en-US" b="1" baseline="-25000">
                    <a:latin typeface="Times New Roman" pitchFamily="18" charset="0"/>
                    <a:cs typeface="Times New Roman" pitchFamily="18" charset="0"/>
                  </a:endParaRPr>
                </a:p>
              </p:txBody>
            </p:sp>
            <p:sp>
              <p:nvSpPr>
                <p:cNvPr id="83" name="TextBox 82"/>
                <p:cNvSpPr txBox="1"/>
                <p:nvPr/>
              </p:nvSpPr>
              <p:spPr>
                <a:xfrm>
                  <a:off x="6754125" y="5778081"/>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1.8</a:t>
                  </a:r>
                  <a:endParaRPr lang="ko-KR" altLang="en-US" b="1" baseline="-25000">
                    <a:latin typeface="Times New Roman" pitchFamily="18" charset="0"/>
                    <a:cs typeface="Times New Roman" pitchFamily="18" charset="0"/>
                  </a:endParaRPr>
                </a:p>
              </p:txBody>
            </p:sp>
            <p:sp>
              <p:nvSpPr>
                <p:cNvPr id="84" name="TextBox 83"/>
                <p:cNvSpPr txBox="1"/>
                <p:nvPr/>
              </p:nvSpPr>
              <p:spPr>
                <a:xfrm>
                  <a:off x="7267146" y="5778081"/>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2.0</a:t>
                  </a:r>
                  <a:endParaRPr lang="ko-KR" altLang="en-US" b="1" baseline="-25000">
                    <a:latin typeface="Times New Roman" pitchFamily="18" charset="0"/>
                    <a:cs typeface="Times New Roman" pitchFamily="18" charset="0"/>
                  </a:endParaRPr>
                </a:p>
              </p:txBody>
            </p:sp>
            <p:sp>
              <p:nvSpPr>
                <p:cNvPr id="85" name="TextBox 84"/>
                <p:cNvSpPr txBox="1"/>
                <p:nvPr/>
              </p:nvSpPr>
              <p:spPr>
                <a:xfrm>
                  <a:off x="7771202" y="5778081"/>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2.2</a:t>
                  </a:r>
                  <a:endParaRPr lang="ko-KR" altLang="en-US" b="1" baseline="-25000">
                    <a:latin typeface="Times New Roman" pitchFamily="18" charset="0"/>
                    <a:cs typeface="Times New Roman" pitchFamily="18" charset="0"/>
                  </a:endParaRPr>
                </a:p>
              </p:txBody>
            </p:sp>
          </p:grpSp>
          <p:grpSp>
            <p:nvGrpSpPr>
              <p:cNvPr id="71" name="그룹 70"/>
              <p:cNvGrpSpPr/>
              <p:nvPr/>
            </p:nvGrpSpPr>
            <p:grpSpPr>
              <a:xfrm>
                <a:off x="5112204" y="1232900"/>
                <a:ext cx="588623" cy="4635407"/>
                <a:chOff x="5148064" y="1232900"/>
                <a:chExt cx="588623" cy="4635407"/>
              </a:xfrm>
            </p:grpSpPr>
            <p:sp>
              <p:nvSpPr>
                <p:cNvPr id="72" name="TextBox 71"/>
                <p:cNvSpPr txBox="1"/>
                <p:nvPr/>
              </p:nvSpPr>
              <p:spPr>
                <a:xfrm>
                  <a:off x="5148064" y="1232900"/>
                  <a:ext cx="588623"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0.15</a:t>
                  </a:r>
                  <a:endParaRPr lang="ko-KR" altLang="en-US" b="1" baseline="-25000">
                    <a:latin typeface="Times New Roman" pitchFamily="18" charset="0"/>
                    <a:cs typeface="Times New Roman" pitchFamily="18" charset="0"/>
                  </a:endParaRPr>
                </a:p>
              </p:txBody>
            </p:sp>
            <p:sp>
              <p:nvSpPr>
                <p:cNvPr id="73" name="TextBox 72"/>
                <p:cNvSpPr txBox="1"/>
                <p:nvPr/>
              </p:nvSpPr>
              <p:spPr>
                <a:xfrm>
                  <a:off x="5148064" y="1853462"/>
                  <a:ext cx="588623"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0.10</a:t>
                  </a:r>
                  <a:endParaRPr lang="ko-KR" altLang="en-US" b="1" baseline="-25000">
                    <a:latin typeface="Times New Roman" pitchFamily="18" charset="0"/>
                    <a:cs typeface="Times New Roman" pitchFamily="18" charset="0"/>
                  </a:endParaRPr>
                </a:p>
              </p:txBody>
            </p:sp>
            <p:sp>
              <p:nvSpPr>
                <p:cNvPr id="74" name="TextBox 73"/>
                <p:cNvSpPr txBox="1"/>
                <p:nvPr/>
              </p:nvSpPr>
              <p:spPr>
                <a:xfrm>
                  <a:off x="5148064" y="2465386"/>
                  <a:ext cx="588623" cy="369332"/>
                </a:xfrm>
                <a:prstGeom prst="rect">
                  <a:avLst/>
                </a:prstGeom>
                <a:noFill/>
              </p:spPr>
              <p:txBody>
                <a:bodyPr wrap="none" rtlCol="0">
                  <a:spAutoFit/>
                </a:bodyPr>
                <a:lstStyle/>
                <a:p>
                  <a:r>
                    <a:rPr lang="en-US" altLang="ko-KR" b="1" dirty="0" smtClean="0">
                      <a:latin typeface="Times New Roman" pitchFamily="18" charset="0"/>
                      <a:cs typeface="Times New Roman" pitchFamily="18" charset="0"/>
                    </a:rPr>
                    <a:t>0.05</a:t>
                  </a:r>
                  <a:endParaRPr lang="ko-KR" altLang="en-US" b="1" baseline="-25000" dirty="0">
                    <a:latin typeface="Times New Roman" pitchFamily="18" charset="0"/>
                    <a:cs typeface="Times New Roman" pitchFamily="18" charset="0"/>
                  </a:endParaRPr>
                </a:p>
              </p:txBody>
            </p:sp>
            <p:sp>
              <p:nvSpPr>
                <p:cNvPr id="75" name="TextBox 74"/>
                <p:cNvSpPr txBox="1"/>
                <p:nvPr/>
              </p:nvSpPr>
              <p:spPr>
                <a:xfrm>
                  <a:off x="5148064" y="2970057"/>
                  <a:ext cx="588623" cy="369332"/>
                </a:xfrm>
                <a:prstGeom prst="rect">
                  <a:avLst/>
                </a:prstGeom>
                <a:noFill/>
              </p:spPr>
              <p:txBody>
                <a:bodyPr wrap="none" rtlCol="0">
                  <a:spAutoFit/>
                </a:bodyPr>
                <a:lstStyle/>
                <a:p>
                  <a:r>
                    <a:rPr lang="en-US" altLang="ko-KR" b="1" dirty="0" smtClean="0">
                      <a:latin typeface="Times New Roman" pitchFamily="18" charset="0"/>
                      <a:cs typeface="Times New Roman" pitchFamily="18" charset="0"/>
                    </a:rPr>
                    <a:t>0.06</a:t>
                  </a:r>
                  <a:endParaRPr lang="ko-KR" altLang="en-US" b="1" baseline="-25000" dirty="0">
                    <a:latin typeface="Times New Roman" pitchFamily="18" charset="0"/>
                    <a:cs typeface="Times New Roman" pitchFamily="18" charset="0"/>
                  </a:endParaRPr>
                </a:p>
              </p:txBody>
            </p:sp>
            <p:sp>
              <p:nvSpPr>
                <p:cNvPr id="76" name="TextBox 75"/>
                <p:cNvSpPr txBox="1"/>
                <p:nvPr/>
              </p:nvSpPr>
              <p:spPr>
                <a:xfrm>
                  <a:off x="5148064" y="3725670"/>
                  <a:ext cx="588623" cy="369332"/>
                </a:xfrm>
                <a:prstGeom prst="rect">
                  <a:avLst/>
                </a:prstGeom>
                <a:noFill/>
              </p:spPr>
              <p:txBody>
                <a:bodyPr wrap="none" rtlCol="0">
                  <a:spAutoFit/>
                </a:bodyPr>
                <a:lstStyle/>
                <a:p>
                  <a:r>
                    <a:rPr lang="en-US" altLang="ko-KR" b="1" dirty="0" smtClean="0">
                      <a:latin typeface="Times New Roman" pitchFamily="18" charset="0"/>
                      <a:cs typeface="Times New Roman" pitchFamily="18" charset="0"/>
                    </a:rPr>
                    <a:t>0.04</a:t>
                  </a:r>
                  <a:endParaRPr lang="ko-KR" altLang="en-US" b="1" baseline="-25000" dirty="0">
                    <a:latin typeface="Times New Roman" pitchFamily="18" charset="0"/>
                    <a:cs typeface="Times New Roman" pitchFamily="18" charset="0"/>
                  </a:endParaRPr>
                </a:p>
              </p:txBody>
            </p:sp>
            <p:sp>
              <p:nvSpPr>
                <p:cNvPr id="77" name="TextBox 76"/>
                <p:cNvSpPr txBox="1"/>
                <p:nvPr/>
              </p:nvSpPr>
              <p:spPr>
                <a:xfrm>
                  <a:off x="5263481" y="4175648"/>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2.5</a:t>
                  </a:r>
                  <a:endParaRPr lang="ko-KR" altLang="en-US" b="1" baseline="-25000">
                    <a:latin typeface="Times New Roman" pitchFamily="18" charset="0"/>
                    <a:cs typeface="Times New Roman" pitchFamily="18" charset="0"/>
                  </a:endParaRPr>
                </a:p>
              </p:txBody>
            </p:sp>
            <p:sp>
              <p:nvSpPr>
                <p:cNvPr id="78" name="TextBox 77"/>
                <p:cNvSpPr txBox="1"/>
                <p:nvPr/>
              </p:nvSpPr>
              <p:spPr>
                <a:xfrm>
                  <a:off x="5263481" y="4607984"/>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2.0</a:t>
                  </a:r>
                  <a:endParaRPr lang="ko-KR" altLang="en-US" b="1" baseline="-25000">
                    <a:latin typeface="Times New Roman" pitchFamily="18" charset="0"/>
                    <a:cs typeface="Times New Roman" pitchFamily="18" charset="0"/>
                  </a:endParaRPr>
                </a:p>
              </p:txBody>
            </p:sp>
            <p:sp>
              <p:nvSpPr>
                <p:cNvPr id="79" name="TextBox 78"/>
                <p:cNvSpPr txBox="1"/>
                <p:nvPr/>
              </p:nvSpPr>
              <p:spPr>
                <a:xfrm>
                  <a:off x="5263481" y="5048997"/>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1.5</a:t>
                  </a:r>
                  <a:endParaRPr lang="ko-KR" altLang="en-US" b="1" baseline="-25000">
                    <a:latin typeface="Times New Roman" pitchFamily="18" charset="0"/>
                    <a:cs typeface="Times New Roman" pitchFamily="18" charset="0"/>
                  </a:endParaRPr>
                </a:p>
              </p:txBody>
            </p:sp>
            <p:sp>
              <p:nvSpPr>
                <p:cNvPr id="80" name="TextBox 79"/>
                <p:cNvSpPr txBox="1"/>
                <p:nvPr/>
              </p:nvSpPr>
              <p:spPr>
                <a:xfrm>
                  <a:off x="5263481" y="5498975"/>
                  <a:ext cx="473206" cy="369332"/>
                </a:xfrm>
                <a:prstGeom prst="rect">
                  <a:avLst/>
                </a:prstGeom>
                <a:noFill/>
              </p:spPr>
              <p:txBody>
                <a:bodyPr wrap="none" rtlCol="0">
                  <a:spAutoFit/>
                </a:bodyPr>
                <a:lstStyle/>
                <a:p>
                  <a:r>
                    <a:rPr lang="en-US" altLang="ko-KR" b="1" smtClean="0">
                      <a:latin typeface="Times New Roman" pitchFamily="18" charset="0"/>
                      <a:cs typeface="Times New Roman" pitchFamily="18" charset="0"/>
                    </a:rPr>
                    <a:t>1.0</a:t>
                  </a:r>
                  <a:endParaRPr lang="ko-KR" altLang="en-US" b="1" baseline="-25000">
                    <a:latin typeface="Times New Roman" pitchFamily="18" charset="0"/>
                    <a:cs typeface="Times New Roman" pitchFamily="18" charset="0"/>
                  </a:endParaRPr>
                </a:p>
              </p:txBody>
            </p:sp>
          </p:grpSp>
        </p:grpSp>
        <p:cxnSp>
          <p:nvCxnSpPr>
            <p:cNvPr id="45" name="직선 연결선 44"/>
            <p:cNvCxnSpPr/>
            <p:nvPr/>
          </p:nvCxnSpPr>
          <p:spPr>
            <a:xfrm>
              <a:off x="6367864" y="4344561"/>
              <a:ext cx="1201202" cy="77674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a:off x="6367864" y="1628800"/>
              <a:ext cx="1351046" cy="554423"/>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flipV="1">
              <a:off x="6365935" y="2925010"/>
              <a:ext cx="1351046" cy="460344"/>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86" name="TextBox 85"/>
          <p:cNvSpPr txBox="1"/>
          <p:nvPr/>
        </p:nvSpPr>
        <p:spPr>
          <a:xfrm>
            <a:off x="1536890" y="6429652"/>
            <a:ext cx="6338082" cy="307777"/>
          </a:xfrm>
          <a:prstGeom prst="rect">
            <a:avLst/>
          </a:prstGeom>
          <a:noFill/>
        </p:spPr>
        <p:txBody>
          <a:bodyPr wrap="none" rtlCol="0">
            <a:spAutoFit/>
          </a:bodyPr>
          <a:lstStyle/>
          <a:p>
            <a:r>
              <a:rPr lang="en-US" altLang="ko-KR" sz="1400" dirty="0" smtClean="0"/>
              <a:t>H/D ratio at 2011 : ~20 %  </a:t>
            </a:r>
            <a:r>
              <a:rPr lang="en-US" altLang="ko-KR" sz="1400" dirty="0" err="1" smtClean="0"/>
              <a:t>vs</a:t>
            </a:r>
            <a:r>
              <a:rPr lang="en-US" altLang="ko-KR" sz="1400" dirty="0" smtClean="0"/>
              <a:t> ~40 % at 2012 ( less than 10% variation in H</a:t>
            </a:r>
            <a:r>
              <a:rPr lang="en-US" altLang="ko-KR" sz="1400" baseline="-25000" dirty="0" smtClean="0"/>
              <a:t>89-p </a:t>
            </a:r>
            <a:r>
              <a:rPr lang="en-US" altLang="ko-KR" sz="1400" dirty="0" smtClean="0"/>
              <a:t>)</a:t>
            </a:r>
            <a:endParaRPr lang="ko-KR" altLang="en-US" sz="1400" dirty="0"/>
          </a:p>
        </p:txBody>
      </p:sp>
      <p:sp>
        <p:nvSpPr>
          <p:cNvPr id="87" name="TextBox 86"/>
          <p:cNvSpPr txBox="1"/>
          <p:nvPr/>
        </p:nvSpPr>
        <p:spPr>
          <a:xfrm>
            <a:off x="3948777" y="5949280"/>
            <a:ext cx="4698722" cy="369332"/>
          </a:xfrm>
          <a:prstGeom prst="rect">
            <a:avLst/>
          </a:prstGeom>
          <a:noFill/>
        </p:spPr>
        <p:txBody>
          <a:bodyPr wrap="none" rtlCol="0">
            <a:spAutoFit/>
          </a:bodyPr>
          <a:lstStyle/>
          <a:p>
            <a:r>
              <a:rPr lang="en-US" altLang="ko-KR" b="1" dirty="0" smtClean="0"/>
              <a:t>Larger impurity build-up at high </a:t>
            </a:r>
            <a:r>
              <a:rPr lang="el-GR" altLang="ko-KR" b="1" dirty="0" smtClean="0">
                <a:latin typeface="Times New Roman" pitchFamily="18" charset="0"/>
                <a:cs typeface="Times New Roman" pitchFamily="18" charset="0"/>
              </a:rPr>
              <a:t>κ</a:t>
            </a:r>
            <a:r>
              <a:rPr lang="en-US" altLang="ko-KR" b="1" dirty="0">
                <a:latin typeface="Times New Roman" pitchFamily="18" charset="0"/>
                <a:cs typeface="Times New Roman" pitchFamily="18" charset="0"/>
              </a:rPr>
              <a:t> </a:t>
            </a:r>
            <a:r>
              <a:rPr lang="en-US" altLang="ko-KR" b="1" dirty="0" smtClean="0">
                <a:latin typeface="Times New Roman" pitchFamily="18" charset="0"/>
                <a:cs typeface="Times New Roman" pitchFamily="18" charset="0"/>
              </a:rPr>
              <a:t>in </a:t>
            </a:r>
            <a:r>
              <a:rPr lang="en-US" altLang="ko-KR" b="1" dirty="0" smtClean="0">
                <a:solidFill>
                  <a:srgbClr val="FF0000"/>
                </a:solidFill>
                <a:latin typeface="Times New Roman" pitchFamily="18" charset="0"/>
                <a:cs typeface="Times New Roman" pitchFamily="18" charset="0"/>
              </a:rPr>
              <a:t>2012</a:t>
            </a:r>
            <a:r>
              <a:rPr lang="en-US" altLang="ko-KR" b="1" dirty="0" smtClean="0">
                <a:solidFill>
                  <a:srgbClr val="FF0000"/>
                </a:solidFill>
              </a:rPr>
              <a:t> </a:t>
            </a:r>
            <a:endParaRPr lang="ko-KR" altLang="en-US" b="1" dirty="0">
              <a:solidFill>
                <a:srgbClr val="FF0000"/>
              </a:solidFill>
            </a:endParaRPr>
          </a:p>
        </p:txBody>
      </p:sp>
      <p:grpSp>
        <p:nvGrpSpPr>
          <p:cNvPr id="18" name="그룹 17"/>
          <p:cNvGrpSpPr/>
          <p:nvPr/>
        </p:nvGrpSpPr>
        <p:grpSpPr>
          <a:xfrm>
            <a:off x="-108520" y="1245786"/>
            <a:ext cx="3641497" cy="4660645"/>
            <a:chOff x="32429" y="1037574"/>
            <a:chExt cx="5379135" cy="5775360"/>
          </a:xfrm>
        </p:grpSpPr>
        <p:grpSp>
          <p:nvGrpSpPr>
            <p:cNvPr id="19" name="그룹 18"/>
            <p:cNvGrpSpPr/>
            <p:nvPr/>
          </p:nvGrpSpPr>
          <p:grpSpPr>
            <a:xfrm>
              <a:off x="1202995" y="1258084"/>
              <a:ext cx="3343836" cy="4448271"/>
              <a:chOff x="2241176" y="769190"/>
              <a:chExt cx="3343836" cy="4448271"/>
            </a:xfrm>
          </p:grpSpPr>
          <p:cxnSp>
            <p:nvCxnSpPr>
              <p:cNvPr id="37" name="직선 연결선 36"/>
              <p:cNvCxnSpPr/>
              <p:nvPr/>
            </p:nvCxnSpPr>
            <p:spPr>
              <a:xfrm flipV="1">
                <a:off x="2241176" y="797860"/>
                <a:ext cx="2079812" cy="441959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flipV="1">
                <a:off x="2241176" y="797859"/>
                <a:ext cx="2788024" cy="44196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flipV="1">
                <a:off x="2241176" y="1694329"/>
                <a:ext cx="3343836" cy="352313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8832065">
                <a:off x="4656803" y="1754939"/>
                <a:ext cx="925253" cy="323165"/>
              </a:xfrm>
              <a:prstGeom prst="rect">
                <a:avLst/>
              </a:prstGeom>
              <a:noFill/>
            </p:spPr>
            <p:txBody>
              <a:bodyPr wrap="none" rtlCol="0">
                <a:spAutoFit/>
              </a:bodyPr>
              <a:lstStyle/>
              <a:p>
                <a:r>
                  <a:rPr lang="en-US" altLang="ko-KR" sz="1500" b="1" smtClean="0">
                    <a:latin typeface="Times New Roman" pitchFamily="18" charset="0"/>
                    <a:cs typeface="Times New Roman" pitchFamily="18" charset="0"/>
                  </a:rPr>
                  <a:t>H</a:t>
                </a:r>
                <a:r>
                  <a:rPr lang="en-US" altLang="ko-KR" sz="1500" b="1" baseline="-25000" smtClean="0">
                    <a:latin typeface="Times New Roman" pitchFamily="18" charset="0"/>
                    <a:cs typeface="Times New Roman" pitchFamily="18" charset="0"/>
                  </a:rPr>
                  <a:t>89-p</a:t>
                </a:r>
                <a:r>
                  <a:rPr lang="en-US" altLang="ko-KR" sz="1500" b="1" smtClean="0">
                    <a:latin typeface="Times New Roman" pitchFamily="18" charset="0"/>
                    <a:cs typeface="Times New Roman" pitchFamily="18" charset="0"/>
                  </a:rPr>
                  <a:t>=1.0</a:t>
                </a:r>
                <a:endParaRPr lang="ko-KR" altLang="en-US" sz="1500" b="1">
                  <a:latin typeface="Times New Roman" pitchFamily="18" charset="0"/>
                  <a:cs typeface="Times New Roman" pitchFamily="18" charset="0"/>
                </a:endParaRPr>
              </a:p>
            </p:txBody>
          </p:sp>
          <p:sp>
            <p:nvSpPr>
              <p:cNvPr id="41" name="TextBox 40"/>
              <p:cNvSpPr txBox="1"/>
              <p:nvPr/>
            </p:nvSpPr>
            <p:spPr>
              <a:xfrm rot="17705319">
                <a:off x="3446837" y="1070234"/>
                <a:ext cx="925253" cy="323165"/>
              </a:xfrm>
              <a:prstGeom prst="rect">
                <a:avLst/>
              </a:prstGeom>
              <a:noFill/>
            </p:spPr>
            <p:txBody>
              <a:bodyPr wrap="none" rtlCol="0">
                <a:spAutoFit/>
              </a:bodyPr>
              <a:lstStyle/>
              <a:p>
                <a:r>
                  <a:rPr lang="en-US" altLang="ko-KR" sz="1500" b="1" smtClean="0">
                    <a:latin typeface="Times New Roman" pitchFamily="18" charset="0"/>
                    <a:cs typeface="Times New Roman" pitchFamily="18" charset="0"/>
                  </a:rPr>
                  <a:t>H</a:t>
                </a:r>
                <a:r>
                  <a:rPr lang="en-US" altLang="ko-KR" sz="1500" b="1" baseline="-25000" smtClean="0">
                    <a:latin typeface="Times New Roman" pitchFamily="18" charset="0"/>
                    <a:cs typeface="Times New Roman" pitchFamily="18" charset="0"/>
                  </a:rPr>
                  <a:t>89-p</a:t>
                </a:r>
                <a:r>
                  <a:rPr lang="en-US" altLang="ko-KR" sz="1500" b="1" smtClean="0">
                    <a:latin typeface="Times New Roman" pitchFamily="18" charset="0"/>
                    <a:cs typeface="Times New Roman" pitchFamily="18" charset="0"/>
                  </a:rPr>
                  <a:t>=2.0</a:t>
                </a:r>
                <a:endParaRPr lang="ko-KR" altLang="en-US" sz="1500" b="1">
                  <a:latin typeface="Times New Roman" pitchFamily="18" charset="0"/>
                  <a:cs typeface="Times New Roman" pitchFamily="18" charset="0"/>
                </a:endParaRPr>
              </a:p>
            </p:txBody>
          </p:sp>
          <p:sp>
            <p:nvSpPr>
              <p:cNvPr id="42" name="TextBox 41"/>
              <p:cNvSpPr txBox="1"/>
              <p:nvPr/>
            </p:nvSpPr>
            <p:spPr>
              <a:xfrm rot="18071564">
                <a:off x="4099441" y="1090903"/>
                <a:ext cx="925253" cy="323165"/>
              </a:xfrm>
              <a:prstGeom prst="rect">
                <a:avLst/>
              </a:prstGeom>
              <a:noFill/>
            </p:spPr>
            <p:txBody>
              <a:bodyPr wrap="none" rtlCol="0">
                <a:spAutoFit/>
              </a:bodyPr>
              <a:lstStyle/>
              <a:p>
                <a:r>
                  <a:rPr lang="en-US" altLang="ko-KR" sz="1500" b="1" smtClean="0">
                    <a:latin typeface="Times New Roman" pitchFamily="18" charset="0"/>
                    <a:cs typeface="Times New Roman" pitchFamily="18" charset="0"/>
                  </a:rPr>
                  <a:t>H</a:t>
                </a:r>
                <a:r>
                  <a:rPr lang="en-US" altLang="ko-KR" sz="1500" b="1" baseline="-25000" smtClean="0">
                    <a:latin typeface="Times New Roman" pitchFamily="18" charset="0"/>
                    <a:cs typeface="Times New Roman" pitchFamily="18" charset="0"/>
                  </a:rPr>
                  <a:t>89-p</a:t>
                </a:r>
                <a:r>
                  <a:rPr lang="en-US" altLang="ko-KR" sz="1500" b="1" smtClean="0">
                    <a:latin typeface="Times New Roman" pitchFamily="18" charset="0"/>
                    <a:cs typeface="Times New Roman" pitchFamily="18" charset="0"/>
                  </a:rPr>
                  <a:t>=1.5</a:t>
                </a:r>
                <a:endParaRPr lang="ko-KR" altLang="en-US" sz="1500" b="1">
                  <a:latin typeface="Times New Roman" pitchFamily="18" charset="0"/>
                  <a:cs typeface="Times New Roman" pitchFamily="18" charset="0"/>
                </a:endParaRPr>
              </a:p>
            </p:txBody>
          </p:sp>
        </p:grpSp>
        <p:grpSp>
          <p:nvGrpSpPr>
            <p:cNvPr id="20" name="그룹 19"/>
            <p:cNvGrpSpPr/>
            <p:nvPr/>
          </p:nvGrpSpPr>
          <p:grpSpPr>
            <a:xfrm>
              <a:off x="365467" y="1044934"/>
              <a:ext cx="4485600" cy="5768000"/>
              <a:chOff x="4139952" y="548680"/>
              <a:chExt cx="4485600" cy="5768000"/>
            </a:xfrm>
          </p:grpSpPr>
          <p:pic>
            <p:nvPicPr>
              <p:cNvPr id="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548680"/>
                <a:ext cx="4485600" cy="57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직사각형 35"/>
              <p:cNvSpPr/>
              <p:nvPr/>
            </p:nvSpPr>
            <p:spPr>
              <a:xfrm>
                <a:off x="5948834" y="3628179"/>
                <a:ext cx="119174" cy="220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467" y="1037574"/>
              <a:ext cx="4485600" cy="57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467" y="1037574"/>
              <a:ext cx="4485600" cy="57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877635" y="6042093"/>
              <a:ext cx="2034531" cy="477054"/>
            </a:xfrm>
            <a:prstGeom prst="rect">
              <a:avLst/>
            </a:prstGeom>
            <a:noFill/>
          </p:spPr>
          <p:txBody>
            <a:bodyPr wrap="none" rtlCol="0">
              <a:spAutoFit/>
            </a:bodyPr>
            <a:lstStyle/>
            <a:p>
              <a:r>
                <a:rPr lang="el-GR" altLang="ko-KR" sz="2500" b="1" dirty="0" smtClean="0">
                  <a:latin typeface="Times New Roman" pitchFamily="18" charset="0"/>
                  <a:cs typeface="Times New Roman" pitchFamily="18" charset="0"/>
                </a:rPr>
                <a:t>τ</a:t>
              </a:r>
              <a:r>
                <a:rPr lang="en-US" altLang="ko-KR" sz="2500" b="1" baseline="-25000" dirty="0" smtClean="0">
                  <a:latin typeface="Times New Roman" pitchFamily="18" charset="0"/>
                  <a:cs typeface="Times New Roman" pitchFamily="18" charset="0"/>
                </a:rPr>
                <a:t>E,89-p scaling</a:t>
              </a:r>
              <a:r>
                <a:rPr lang="en-US" altLang="ko-KR" sz="2500" b="1" dirty="0" smtClean="0">
                  <a:latin typeface="Times New Roman" pitchFamily="18" charset="0"/>
                  <a:cs typeface="Times New Roman" pitchFamily="18" charset="0"/>
                </a:rPr>
                <a:t> (s)</a:t>
              </a:r>
              <a:endParaRPr lang="ko-KR" altLang="en-US" sz="2500" b="1" dirty="0">
                <a:latin typeface="Times New Roman" pitchFamily="18" charset="0"/>
                <a:cs typeface="Times New Roman" pitchFamily="18" charset="0"/>
              </a:endParaRPr>
            </a:p>
          </p:txBody>
        </p:sp>
        <p:sp>
          <p:nvSpPr>
            <p:cNvPr id="24" name="TextBox 23"/>
            <p:cNvSpPr txBox="1"/>
            <p:nvPr/>
          </p:nvSpPr>
          <p:spPr>
            <a:xfrm rot="16200000">
              <a:off x="-562862" y="3289050"/>
              <a:ext cx="1667636" cy="477054"/>
            </a:xfrm>
            <a:prstGeom prst="rect">
              <a:avLst/>
            </a:prstGeom>
            <a:noFill/>
          </p:spPr>
          <p:txBody>
            <a:bodyPr wrap="none" rtlCol="0">
              <a:spAutoFit/>
            </a:bodyPr>
            <a:lstStyle/>
            <a:p>
              <a:r>
                <a:rPr lang="el-GR" altLang="ko-KR" sz="2500" b="1" smtClean="0">
                  <a:latin typeface="Times New Roman" pitchFamily="18" charset="0"/>
                  <a:cs typeface="Times New Roman" pitchFamily="18" charset="0"/>
                </a:rPr>
                <a:t>τ</a:t>
              </a:r>
              <a:r>
                <a:rPr lang="en-US" altLang="ko-KR" sz="2500" b="1" baseline="-25000" smtClean="0">
                  <a:latin typeface="Times New Roman" pitchFamily="18" charset="0"/>
                  <a:cs typeface="Times New Roman" pitchFamily="18" charset="0"/>
                </a:rPr>
                <a:t>E,KSTAR</a:t>
              </a:r>
              <a:r>
                <a:rPr lang="en-US" altLang="ko-KR" sz="2500" b="1" smtClean="0">
                  <a:latin typeface="Times New Roman" pitchFamily="18" charset="0"/>
                  <a:cs typeface="Times New Roman" pitchFamily="18" charset="0"/>
                </a:rPr>
                <a:t> (s)</a:t>
              </a:r>
              <a:endParaRPr lang="ko-KR" altLang="en-US" sz="2500" b="1">
                <a:latin typeface="Times New Roman" pitchFamily="18" charset="0"/>
                <a:cs typeface="Times New Roman" pitchFamily="18" charset="0"/>
              </a:endParaRPr>
            </a:p>
          </p:txBody>
        </p:sp>
        <p:pic>
          <p:nvPicPr>
            <p:cNvPr id="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467" y="1039161"/>
              <a:ext cx="4485600" cy="576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그룹 25"/>
            <p:cNvGrpSpPr/>
            <p:nvPr/>
          </p:nvGrpSpPr>
          <p:grpSpPr>
            <a:xfrm>
              <a:off x="1808654" y="4681125"/>
              <a:ext cx="3602910" cy="1062318"/>
              <a:chOff x="2870703" y="89737"/>
              <a:chExt cx="3602910" cy="1062318"/>
            </a:xfrm>
          </p:grpSpPr>
          <p:sp>
            <p:nvSpPr>
              <p:cNvPr id="27" name="타원 26"/>
              <p:cNvSpPr/>
              <p:nvPr/>
            </p:nvSpPr>
            <p:spPr>
              <a:xfrm>
                <a:off x="2870703" y="675346"/>
                <a:ext cx="116541" cy="116541"/>
              </a:xfrm>
              <a:prstGeom prst="ellipse">
                <a:avLst/>
              </a:prstGeom>
              <a:solidFill>
                <a:srgbClr val="FF66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a:latin typeface="Times New Roman" pitchFamily="18" charset="0"/>
                  <a:cs typeface="Times New Roman" pitchFamily="18" charset="0"/>
                </a:endParaRPr>
              </a:p>
            </p:txBody>
          </p:sp>
          <p:sp>
            <p:nvSpPr>
              <p:cNvPr id="28" name="TextBox 27"/>
              <p:cNvSpPr txBox="1"/>
              <p:nvPr/>
            </p:nvSpPr>
            <p:spPr>
              <a:xfrm>
                <a:off x="3014720" y="575864"/>
                <a:ext cx="3458893" cy="341511"/>
              </a:xfrm>
              <a:prstGeom prst="rect">
                <a:avLst/>
              </a:prstGeom>
              <a:noFill/>
            </p:spPr>
            <p:txBody>
              <a:bodyPr wrap="none" rtlCol="0">
                <a:spAutoFit/>
              </a:bodyPr>
              <a:lstStyle/>
              <a:p>
                <a:r>
                  <a:rPr lang="en-US" altLang="ko-KR" sz="1100" b="1" dirty="0" smtClean="0">
                    <a:latin typeface="Times New Roman" pitchFamily="18" charset="0"/>
                    <a:cs typeface="Times New Roman" pitchFamily="18" charset="0"/>
                  </a:rPr>
                  <a:t>I</a:t>
                </a:r>
                <a:r>
                  <a:rPr lang="en-US" altLang="ko-KR" sz="1100" b="1" baseline="-25000" dirty="0" smtClean="0">
                    <a:latin typeface="Times New Roman" pitchFamily="18" charset="0"/>
                    <a:cs typeface="Times New Roman" pitchFamily="18" charset="0"/>
                  </a:rPr>
                  <a:t>P</a:t>
                </a:r>
                <a:r>
                  <a:rPr lang="en-US" altLang="ko-KR" sz="1100" b="1" dirty="0" smtClean="0">
                    <a:latin typeface="Times New Roman" pitchFamily="18" charset="0"/>
                    <a:cs typeface="Times New Roman" pitchFamily="18" charset="0"/>
                  </a:rPr>
                  <a:t>=600kA</a:t>
                </a:r>
                <a:r>
                  <a:rPr lang="en-US" altLang="ko-KR" sz="1100" b="1" dirty="0">
                    <a:latin typeface="Times New Roman" pitchFamily="18" charset="0"/>
                    <a:cs typeface="Times New Roman" pitchFamily="18" charset="0"/>
                  </a:rPr>
                  <a:t>, </a:t>
                </a:r>
                <a:r>
                  <a:rPr lang="en-US" altLang="ko-KR" sz="1100" b="1" dirty="0" err="1" smtClean="0">
                    <a:latin typeface="Times New Roman" pitchFamily="18" charset="0"/>
                    <a:cs typeface="Times New Roman" pitchFamily="18" charset="0"/>
                  </a:rPr>
                  <a:t>P</a:t>
                </a:r>
                <a:r>
                  <a:rPr lang="en-US" altLang="ko-KR" sz="1100" b="1" baseline="-25000" dirty="0" err="1" smtClean="0">
                    <a:latin typeface="Times New Roman" pitchFamily="18" charset="0"/>
                    <a:cs typeface="Times New Roman" pitchFamily="18" charset="0"/>
                  </a:rPr>
                  <a:t>loss</a:t>
                </a:r>
                <a:r>
                  <a:rPr lang="en-US" altLang="ko-KR" sz="1100" b="1" dirty="0" smtClean="0">
                    <a:latin typeface="Times New Roman" pitchFamily="18" charset="0"/>
                    <a:cs typeface="Times New Roman" pitchFamily="18" charset="0"/>
                  </a:rPr>
                  <a:t>=2.6-3.0 </a:t>
                </a:r>
                <a:r>
                  <a:rPr lang="en-US" altLang="ko-KR" sz="1100" b="1" dirty="0">
                    <a:latin typeface="Times New Roman" pitchFamily="18" charset="0"/>
                    <a:cs typeface="Times New Roman" pitchFamily="18" charset="0"/>
                  </a:rPr>
                  <a:t>MW (2012</a:t>
                </a:r>
                <a:r>
                  <a:rPr lang="en-US" altLang="ko-KR" sz="1100" b="1" dirty="0" smtClean="0">
                    <a:latin typeface="Times New Roman" pitchFamily="18" charset="0"/>
                    <a:cs typeface="Times New Roman" pitchFamily="18" charset="0"/>
                  </a:rPr>
                  <a:t>)</a:t>
                </a:r>
                <a:endParaRPr lang="ko-KR" altLang="en-US" sz="1100" b="1" dirty="0">
                  <a:latin typeface="Times New Roman" pitchFamily="18" charset="0"/>
                  <a:cs typeface="Times New Roman" pitchFamily="18" charset="0"/>
                </a:endParaRPr>
              </a:p>
            </p:txBody>
          </p:sp>
          <p:sp>
            <p:nvSpPr>
              <p:cNvPr id="29" name="타원 28"/>
              <p:cNvSpPr/>
              <p:nvPr/>
            </p:nvSpPr>
            <p:spPr>
              <a:xfrm>
                <a:off x="2870703" y="911038"/>
                <a:ext cx="116541" cy="116541"/>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a:latin typeface="Times New Roman" pitchFamily="18" charset="0"/>
                  <a:cs typeface="Times New Roman" pitchFamily="18" charset="0"/>
                </a:endParaRPr>
              </a:p>
            </p:txBody>
          </p:sp>
          <p:sp>
            <p:nvSpPr>
              <p:cNvPr id="30" name="TextBox 29"/>
              <p:cNvSpPr txBox="1"/>
              <p:nvPr/>
            </p:nvSpPr>
            <p:spPr>
              <a:xfrm>
                <a:off x="3014720" y="810544"/>
                <a:ext cx="3458893" cy="341511"/>
              </a:xfrm>
              <a:prstGeom prst="rect">
                <a:avLst/>
              </a:prstGeom>
              <a:noFill/>
            </p:spPr>
            <p:txBody>
              <a:bodyPr wrap="none" rtlCol="0">
                <a:spAutoFit/>
              </a:bodyPr>
              <a:lstStyle/>
              <a:p>
                <a:r>
                  <a:rPr lang="en-US" altLang="ko-KR" sz="1100" b="1" dirty="0" smtClean="0">
                    <a:latin typeface="Times New Roman" pitchFamily="18" charset="0"/>
                    <a:cs typeface="Times New Roman" pitchFamily="18" charset="0"/>
                  </a:rPr>
                  <a:t>I</a:t>
                </a:r>
                <a:r>
                  <a:rPr lang="en-US" altLang="ko-KR" sz="1100" b="1" baseline="-25000" dirty="0" smtClean="0">
                    <a:latin typeface="Times New Roman" pitchFamily="18" charset="0"/>
                    <a:cs typeface="Times New Roman" pitchFamily="18" charset="0"/>
                  </a:rPr>
                  <a:t>P</a:t>
                </a:r>
                <a:r>
                  <a:rPr lang="en-US" altLang="ko-KR" sz="1100" b="1" dirty="0" smtClean="0">
                    <a:latin typeface="Times New Roman" pitchFamily="18" charset="0"/>
                    <a:cs typeface="Times New Roman" pitchFamily="18" charset="0"/>
                  </a:rPr>
                  <a:t>=500kA, </a:t>
                </a:r>
                <a:r>
                  <a:rPr lang="en-US" altLang="ko-KR" sz="1100" b="1" dirty="0" err="1" smtClean="0">
                    <a:latin typeface="Times New Roman" pitchFamily="18" charset="0"/>
                    <a:cs typeface="Times New Roman" pitchFamily="18" charset="0"/>
                  </a:rPr>
                  <a:t>P</a:t>
                </a:r>
                <a:r>
                  <a:rPr lang="en-US" altLang="ko-KR" sz="1100" b="1" baseline="-25000" dirty="0" err="1" smtClean="0">
                    <a:latin typeface="Times New Roman" pitchFamily="18" charset="0"/>
                    <a:cs typeface="Times New Roman" pitchFamily="18" charset="0"/>
                  </a:rPr>
                  <a:t>loss</a:t>
                </a:r>
                <a:r>
                  <a:rPr lang="en-US" altLang="ko-KR" sz="1100" b="1" dirty="0" smtClean="0">
                    <a:latin typeface="Times New Roman" pitchFamily="18" charset="0"/>
                    <a:cs typeface="Times New Roman" pitchFamily="18" charset="0"/>
                  </a:rPr>
                  <a:t>=2.6-3.0 MW (2012)</a:t>
                </a:r>
                <a:endParaRPr lang="ko-KR" altLang="en-US" sz="1100" b="1" dirty="0">
                  <a:latin typeface="Times New Roman" pitchFamily="18" charset="0"/>
                  <a:cs typeface="Times New Roman" pitchFamily="18" charset="0"/>
                </a:endParaRPr>
              </a:p>
            </p:txBody>
          </p:sp>
          <p:sp>
            <p:nvSpPr>
              <p:cNvPr id="31" name="타원 30"/>
              <p:cNvSpPr/>
              <p:nvPr/>
            </p:nvSpPr>
            <p:spPr>
              <a:xfrm>
                <a:off x="2870703" y="431896"/>
                <a:ext cx="116541" cy="116541"/>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a:latin typeface="Times New Roman" pitchFamily="18" charset="0"/>
                  <a:cs typeface="Times New Roman" pitchFamily="18" charset="0"/>
                </a:endParaRPr>
              </a:p>
            </p:txBody>
          </p:sp>
          <p:sp>
            <p:nvSpPr>
              <p:cNvPr id="32" name="TextBox 31"/>
              <p:cNvSpPr txBox="1"/>
              <p:nvPr/>
            </p:nvSpPr>
            <p:spPr>
              <a:xfrm>
                <a:off x="3014720" y="330392"/>
                <a:ext cx="3458893" cy="341511"/>
              </a:xfrm>
              <a:prstGeom prst="rect">
                <a:avLst/>
              </a:prstGeom>
              <a:noFill/>
            </p:spPr>
            <p:txBody>
              <a:bodyPr wrap="none" rtlCol="0">
                <a:spAutoFit/>
              </a:bodyPr>
              <a:lstStyle/>
              <a:p>
                <a:r>
                  <a:rPr lang="en-US" altLang="ko-KR" sz="1100" b="1" dirty="0" smtClean="0">
                    <a:latin typeface="Times New Roman" pitchFamily="18" charset="0"/>
                    <a:cs typeface="Times New Roman" pitchFamily="18" charset="0"/>
                  </a:rPr>
                  <a:t>I</a:t>
                </a:r>
                <a:r>
                  <a:rPr lang="en-US" altLang="ko-KR" sz="1100" b="1" baseline="-25000" dirty="0" smtClean="0">
                    <a:latin typeface="Times New Roman" pitchFamily="18" charset="0"/>
                    <a:cs typeface="Times New Roman" pitchFamily="18" charset="0"/>
                  </a:rPr>
                  <a:t>P</a:t>
                </a:r>
                <a:r>
                  <a:rPr lang="en-US" altLang="ko-KR" sz="1100" b="1" dirty="0" smtClean="0">
                    <a:latin typeface="Times New Roman" pitchFamily="18" charset="0"/>
                    <a:cs typeface="Times New Roman" pitchFamily="18" charset="0"/>
                  </a:rPr>
                  <a:t>=500kA, </a:t>
                </a:r>
                <a:r>
                  <a:rPr lang="en-US" altLang="ko-KR" sz="1100" b="1" dirty="0" err="1" smtClean="0">
                    <a:latin typeface="Times New Roman" pitchFamily="18" charset="0"/>
                    <a:cs typeface="Times New Roman" pitchFamily="18" charset="0"/>
                  </a:rPr>
                  <a:t>P</a:t>
                </a:r>
                <a:r>
                  <a:rPr lang="en-US" altLang="ko-KR" sz="1100" b="1" baseline="-25000" dirty="0" err="1" smtClean="0">
                    <a:latin typeface="Times New Roman" pitchFamily="18" charset="0"/>
                    <a:cs typeface="Times New Roman" pitchFamily="18" charset="0"/>
                  </a:rPr>
                  <a:t>loss</a:t>
                </a:r>
                <a:r>
                  <a:rPr lang="en-US" altLang="ko-KR" sz="1100" b="1" dirty="0" smtClean="0">
                    <a:latin typeface="Times New Roman" pitchFamily="18" charset="0"/>
                    <a:cs typeface="Times New Roman" pitchFamily="18" charset="0"/>
                  </a:rPr>
                  <a:t>=1.3-2.0 MW (2012)</a:t>
                </a:r>
                <a:endParaRPr lang="ko-KR" altLang="en-US" sz="1100" b="1" dirty="0">
                  <a:latin typeface="Times New Roman" pitchFamily="18" charset="0"/>
                  <a:cs typeface="Times New Roman" pitchFamily="18" charset="0"/>
                </a:endParaRPr>
              </a:p>
            </p:txBody>
          </p:sp>
          <p:sp>
            <p:nvSpPr>
              <p:cNvPr id="33" name="타원 32"/>
              <p:cNvSpPr/>
              <p:nvPr/>
            </p:nvSpPr>
            <p:spPr>
              <a:xfrm>
                <a:off x="2870703" y="192251"/>
                <a:ext cx="116541" cy="116541"/>
              </a:xfrm>
              <a:prstGeom prst="ellipse">
                <a:avLst/>
              </a:prstGeom>
              <a:solidFill>
                <a:srgbClr val="00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a:latin typeface="Times New Roman" pitchFamily="18" charset="0"/>
                  <a:cs typeface="Times New Roman" pitchFamily="18" charset="0"/>
                </a:endParaRPr>
              </a:p>
            </p:txBody>
          </p:sp>
          <p:sp>
            <p:nvSpPr>
              <p:cNvPr id="34" name="TextBox 33"/>
              <p:cNvSpPr txBox="1"/>
              <p:nvPr/>
            </p:nvSpPr>
            <p:spPr>
              <a:xfrm>
                <a:off x="3014720" y="89737"/>
                <a:ext cx="3458893" cy="341511"/>
              </a:xfrm>
              <a:prstGeom prst="rect">
                <a:avLst/>
              </a:prstGeom>
              <a:noFill/>
            </p:spPr>
            <p:txBody>
              <a:bodyPr wrap="none" rtlCol="0">
                <a:spAutoFit/>
              </a:bodyPr>
              <a:lstStyle/>
              <a:p>
                <a:r>
                  <a:rPr lang="en-US" altLang="ko-KR" sz="1100" b="1" dirty="0" smtClean="0">
                    <a:latin typeface="Times New Roman" pitchFamily="18" charset="0"/>
                    <a:cs typeface="Times New Roman" pitchFamily="18" charset="0"/>
                  </a:rPr>
                  <a:t>I</a:t>
                </a:r>
                <a:r>
                  <a:rPr lang="en-US" altLang="ko-KR" sz="1100" b="1" baseline="-25000" dirty="0" smtClean="0">
                    <a:latin typeface="Times New Roman" pitchFamily="18" charset="0"/>
                    <a:cs typeface="Times New Roman" pitchFamily="18" charset="0"/>
                  </a:rPr>
                  <a:t>P</a:t>
                </a:r>
                <a:r>
                  <a:rPr lang="en-US" altLang="ko-KR" sz="1100" b="1" dirty="0" smtClean="0">
                    <a:latin typeface="Times New Roman" pitchFamily="18" charset="0"/>
                    <a:cs typeface="Times New Roman" pitchFamily="18" charset="0"/>
                  </a:rPr>
                  <a:t>=600kA, </a:t>
                </a:r>
                <a:r>
                  <a:rPr lang="en-US" altLang="ko-KR" sz="1100" b="1" dirty="0" err="1" smtClean="0">
                    <a:latin typeface="Times New Roman" pitchFamily="18" charset="0"/>
                    <a:cs typeface="Times New Roman" pitchFamily="18" charset="0"/>
                  </a:rPr>
                  <a:t>P</a:t>
                </a:r>
                <a:r>
                  <a:rPr lang="en-US" altLang="ko-KR" sz="1100" b="1" baseline="-25000" dirty="0" err="1" smtClean="0">
                    <a:latin typeface="Times New Roman" pitchFamily="18" charset="0"/>
                    <a:cs typeface="Times New Roman" pitchFamily="18" charset="0"/>
                  </a:rPr>
                  <a:t>loss</a:t>
                </a:r>
                <a:r>
                  <a:rPr lang="en-US" altLang="ko-KR" sz="1100" b="1" dirty="0" smtClean="0">
                    <a:latin typeface="Times New Roman" pitchFamily="18" charset="0"/>
                    <a:cs typeface="Times New Roman" pitchFamily="18" charset="0"/>
                  </a:rPr>
                  <a:t>=1.2-1.8 MW (2011)</a:t>
                </a:r>
                <a:endParaRPr lang="ko-KR" altLang="en-US" sz="1100" b="1" dirty="0">
                  <a:latin typeface="Times New Roman" pitchFamily="18" charset="0"/>
                  <a:cs typeface="Times New Roman" pitchFamily="18" charset="0"/>
                </a:endParaRPr>
              </a:p>
            </p:txBody>
          </p:sp>
        </p:grpSp>
      </p:grpSp>
      <p:sp>
        <p:nvSpPr>
          <p:cNvPr id="88" name="직사각형 87"/>
          <p:cNvSpPr/>
          <p:nvPr/>
        </p:nvSpPr>
        <p:spPr>
          <a:xfrm>
            <a:off x="1756040" y="3600095"/>
            <a:ext cx="1098324" cy="282922"/>
          </a:xfrm>
          <a:prstGeom prst="rect">
            <a:avLst/>
          </a:prstGeom>
        </p:spPr>
        <p:txBody>
          <a:bodyPr wrap="none">
            <a:spAutoFit/>
          </a:bodyPr>
          <a:lstStyle/>
          <a:p>
            <a:r>
              <a:rPr lang="en-US" altLang="ko-KR" b="1" dirty="0" smtClean="0">
                <a:solidFill>
                  <a:schemeClr val="tx2"/>
                </a:solidFill>
              </a:rPr>
              <a:t>1.5 ≤ H</a:t>
            </a:r>
            <a:r>
              <a:rPr lang="en-US" altLang="ko-KR" b="1" baseline="-25000" dirty="0" smtClean="0">
                <a:solidFill>
                  <a:schemeClr val="tx2"/>
                </a:solidFill>
              </a:rPr>
              <a:t>89</a:t>
            </a:r>
            <a:r>
              <a:rPr lang="en-US" altLang="ko-KR" b="1" dirty="0" smtClean="0">
                <a:solidFill>
                  <a:schemeClr val="tx2"/>
                </a:solidFill>
              </a:rPr>
              <a:t> ≤ 2.0</a:t>
            </a:r>
            <a:endParaRPr lang="ko-KR" altLang="en-US" dirty="0">
              <a:solidFill>
                <a:schemeClr val="tx2"/>
              </a:solidFill>
            </a:endParaRPr>
          </a:p>
        </p:txBody>
      </p:sp>
      <p:grpSp>
        <p:nvGrpSpPr>
          <p:cNvPr id="89" name="그룹 88"/>
          <p:cNvGrpSpPr/>
          <p:nvPr/>
        </p:nvGrpSpPr>
        <p:grpSpPr>
          <a:xfrm>
            <a:off x="6454955" y="1241508"/>
            <a:ext cx="2488230" cy="4499980"/>
            <a:chOff x="84662" y="839539"/>
            <a:chExt cx="5839575" cy="5826382"/>
          </a:xfrm>
        </p:grpSpPr>
        <p:pic>
          <p:nvPicPr>
            <p:cNvPr id="9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1465" r="7331"/>
            <a:stretch/>
          </p:blipFill>
          <p:spPr bwMode="auto">
            <a:xfrm>
              <a:off x="84662" y="954213"/>
              <a:ext cx="5613400" cy="5711708"/>
            </a:xfrm>
            <a:prstGeom prst="rect">
              <a:avLst/>
            </a:prstGeom>
            <a:noFill/>
            <a:ln>
              <a:noFill/>
            </a:ln>
            <a:effectLst/>
          </p:spPr>
        </p:pic>
        <p:sp>
          <p:nvSpPr>
            <p:cNvPr id="91" name="직사각형 90"/>
            <p:cNvSpPr/>
            <p:nvPr/>
          </p:nvSpPr>
          <p:spPr bwMode="auto">
            <a:xfrm>
              <a:off x="956805" y="1170237"/>
              <a:ext cx="3204583" cy="4896544"/>
            </a:xfrm>
            <a:prstGeom prst="rect">
              <a:avLst/>
            </a:prstGeom>
            <a:solidFill>
              <a:schemeClr val="bg2">
                <a:alpha val="57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tabLst/>
              </a:pPr>
              <a:endParaRPr kumimoji="0" lang="ko-KR" altLang="en-US" sz="1200" b="1" i="1" u="none" strike="noStrike" cap="none" normalizeH="0" baseline="0" dirty="0" smtClean="0">
                <a:ln>
                  <a:noFill/>
                </a:ln>
                <a:solidFill>
                  <a:srgbClr val="1822CD"/>
                </a:solidFill>
                <a:effectLst/>
                <a:latin typeface="Helvetica" pitchFamily="-128" charset="0"/>
              </a:endParaRPr>
            </a:p>
          </p:txBody>
        </p:sp>
        <p:sp>
          <p:nvSpPr>
            <p:cNvPr id="92" name="TextBox 91"/>
            <p:cNvSpPr txBox="1"/>
            <p:nvPr/>
          </p:nvSpPr>
          <p:spPr>
            <a:xfrm>
              <a:off x="4415169" y="839539"/>
              <a:ext cx="825867" cy="369332"/>
            </a:xfrm>
            <a:prstGeom prst="rect">
              <a:avLst/>
            </a:prstGeom>
            <a:noFill/>
          </p:spPr>
          <p:txBody>
            <a:bodyPr wrap="none" rtlCol="0">
              <a:spAutoFit/>
            </a:bodyPr>
            <a:lstStyle/>
            <a:p>
              <a:r>
                <a:rPr lang="en-US" altLang="ko-KR" dirty="0" smtClean="0"/>
                <a:t>#7883</a:t>
              </a:r>
              <a:endParaRPr lang="ko-KR" altLang="en-US" dirty="0"/>
            </a:p>
          </p:txBody>
        </p:sp>
        <p:sp>
          <p:nvSpPr>
            <p:cNvPr id="93" name="TextBox 92"/>
            <p:cNvSpPr txBox="1"/>
            <p:nvPr/>
          </p:nvSpPr>
          <p:spPr>
            <a:xfrm>
              <a:off x="1100822" y="1443354"/>
              <a:ext cx="2768924" cy="426623"/>
            </a:xfrm>
            <a:prstGeom prst="rect">
              <a:avLst/>
            </a:prstGeom>
            <a:noFill/>
          </p:spPr>
          <p:txBody>
            <a:bodyPr wrap="none" rtlCol="0">
              <a:spAutoFit/>
            </a:bodyPr>
            <a:lstStyle/>
            <a:p>
              <a:r>
                <a:rPr lang="en-US" altLang="ko-KR" dirty="0" smtClean="0"/>
                <a:t> </a:t>
              </a:r>
              <a:r>
                <a:rPr lang="en-US" altLang="ko-KR" dirty="0" err="1" smtClean="0"/>
                <a:t>I</a:t>
              </a:r>
              <a:r>
                <a:rPr lang="en-US" altLang="ko-KR" baseline="-25000" dirty="0" err="1" smtClean="0"/>
                <a:t>p</a:t>
              </a:r>
              <a:r>
                <a:rPr lang="en-US" altLang="ko-KR" dirty="0" smtClean="0"/>
                <a:t> = 0.6 [MA]</a:t>
              </a:r>
              <a:endParaRPr lang="ko-KR" altLang="en-US" dirty="0"/>
            </a:p>
          </p:txBody>
        </p:sp>
        <p:sp>
          <p:nvSpPr>
            <p:cNvPr id="94" name="TextBox 93"/>
            <p:cNvSpPr txBox="1"/>
            <p:nvPr/>
          </p:nvSpPr>
          <p:spPr>
            <a:xfrm>
              <a:off x="1102583" y="2106341"/>
              <a:ext cx="2284318" cy="398497"/>
            </a:xfrm>
            <a:prstGeom prst="rect">
              <a:avLst/>
            </a:prstGeom>
            <a:noFill/>
          </p:spPr>
          <p:txBody>
            <a:bodyPr wrap="none" rtlCol="0">
              <a:spAutoFit/>
            </a:bodyPr>
            <a:lstStyle/>
            <a:p>
              <a:r>
                <a:rPr lang="en-US" altLang="ko-KR" sz="1400" dirty="0" smtClean="0"/>
                <a:t>P</a:t>
              </a:r>
              <a:r>
                <a:rPr lang="en-US" altLang="ko-KR" sz="1400" baseline="-25000" dirty="0" smtClean="0"/>
                <a:t>NBI</a:t>
              </a:r>
              <a:r>
                <a:rPr lang="en-US" altLang="ko-KR" sz="1400" dirty="0" smtClean="0"/>
                <a:t> [MW]</a:t>
              </a:r>
              <a:endParaRPr lang="ko-KR" altLang="en-US" sz="1400" dirty="0"/>
            </a:p>
          </p:txBody>
        </p:sp>
        <p:sp>
          <p:nvSpPr>
            <p:cNvPr id="95" name="TextBox 94"/>
            <p:cNvSpPr txBox="1"/>
            <p:nvPr/>
          </p:nvSpPr>
          <p:spPr>
            <a:xfrm>
              <a:off x="1532872" y="2826420"/>
              <a:ext cx="3909528" cy="518045"/>
            </a:xfrm>
            <a:prstGeom prst="rect">
              <a:avLst/>
            </a:prstGeom>
            <a:noFill/>
          </p:spPr>
          <p:txBody>
            <a:bodyPr wrap="none" rtlCol="0">
              <a:spAutoFit/>
            </a:bodyPr>
            <a:lstStyle/>
            <a:p>
              <a:r>
                <a:rPr lang="en-US" altLang="ko-KR" dirty="0" smtClean="0"/>
                <a:t> </a:t>
              </a:r>
              <a:r>
                <a:rPr lang="en-US" altLang="ko-KR" sz="2000" b="1" dirty="0" smtClean="0"/>
                <a:t>n</a:t>
              </a:r>
              <a:r>
                <a:rPr lang="en-US" altLang="ko-KR" sz="2000" b="1" baseline="-25000" dirty="0" smtClean="0"/>
                <a:t>e</a:t>
              </a:r>
              <a:r>
                <a:rPr lang="en-US" altLang="ko-KR" sz="2000" b="1" dirty="0" smtClean="0"/>
                <a:t> [10</a:t>
              </a:r>
              <a:r>
                <a:rPr lang="en-US" altLang="ko-KR" sz="2000" b="1" baseline="30000" dirty="0" smtClean="0"/>
                <a:t>19</a:t>
              </a:r>
              <a:r>
                <a:rPr lang="en-US" altLang="ko-KR" sz="2000" b="1" dirty="0" smtClean="0"/>
                <a:t> m</a:t>
              </a:r>
              <a:r>
                <a:rPr lang="en-US" altLang="ko-KR" sz="2000" b="1" baseline="30000" dirty="0" smtClean="0"/>
                <a:t>-3</a:t>
              </a:r>
              <a:r>
                <a:rPr lang="en-US" altLang="ko-KR" sz="2000" b="1" dirty="0" smtClean="0"/>
                <a:t>]</a:t>
              </a:r>
              <a:endParaRPr lang="ko-KR" altLang="en-US" sz="2000" b="1" dirty="0"/>
            </a:p>
          </p:txBody>
        </p:sp>
        <p:sp>
          <p:nvSpPr>
            <p:cNvPr id="96" name="TextBox 95"/>
            <p:cNvSpPr txBox="1"/>
            <p:nvPr/>
          </p:nvSpPr>
          <p:spPr>
            <a:xfrm>
              <a:off x="2612990" y="3330477"/>
              <a:ext cx="1061509" cy="369332"/>
            </a:xfrm>
            <a:prstGeom prst="rect">
              <a:avLst/>
            </a:prstGeom>
            <a:noFill/>
          </p:spPr>
          <p:txBody>
            <a:bodyPr wrap="none" rtlCol="0">
              <a:spAutoFit/>
            </a:bodyPr>
            <a:lstStyle/>
            <a:p>
              <a:r>
                <a:rPr lang="en-US" altLang="ko-KR" dirty="0" smtClean="0"/>
                <a:t>D</a:t>
              </a:r>
              <a:r>
                <a:rPr lang="el-GR" altLang="ko-KR" dirty="0" smtClean="0"/>
                <a:t>α</a:t>
              </a:r>
              <a:r>
                <a:rPr lang="en-US" altLang="ko-KR" dirty="0" smtClean="0"/>
                <a:t> [</a:t>
              </a:r>
              <a:r>
                <a:rPr lang="en-US" altLang="ko-KR" dirty="0" err="1" smtClean="0"/>
                <a:t>a.u</a:t>
              </a:r>
              <a:r>
                <a:rPr lang="en-US" altLang="ko-KR" dirty="0" smtClean="0"/>
                <a:t>.]</a:t>
              </a:r>
              <a:endParaRPr lang="ko-KR" altLang="en-US" dirty="0"/>
            </a:p>
          </p:txBody>
        </p:sp>
        <p:sp>
          <p:nvSpPr>
            <p:cNvPr id="97" name="TextBox 96"/>
            <p:cNvSpPr txBox="1"/>
            <p:nvPr/>
          </p:nvSpPr>
          <p:spPr>
            <a:xfrm>
              <a:off x="1111818" y="4035155"/>
              <a:ext cx="4812419" cy="398497"/>
            </a:xfrm>
            <a:prstGeom prst="rect">
              <a:avLst/>
            </a:prstGeom>
            <a:noFill/>
          </p:spPr>
          <p:txBody>
            <a:bodyPr wrap="none" rtlCol="0">
              <a:spAutoFit/>
            </a:bodyPr>
            <a:lstStyle/>
            <a:p>
              <a:r>
                <a:rPr lang="en-US" altLang="ko-KR" sz="1400" dirty="0" smtClean="0"/>
                <a:t>Stored energy </a:t>
              </a:r>
              <a:r>
                <a:rPr lang="en-US" altLang="ko-KR" sz="1400" dirty="0" err="1" smtClean="0"/>
                <a:t>W</a:t>
              </a:r>
              <a:r>
                <a:rPr lang="en-US" altLang="ko-KR" sz="1400" baseline="-25000" dirty="0" err="1" smtClean="0"/>
                <a:t>tot</a:t>
              </a:r>
              <a:r>
                <a:rPr lang="en-US" altLang="ko-KR" sz="1400" dirty="0"/>
                <a:t> </a:t>
              </a:r>
              <a:r>
                <a:rPr lang="en-US" altLang="ko-KR" sz="1400" dirty="0" smtClean="0"/>
                <a:t>[MJ]</a:t>
              </a:r>
              <a:endParaRPr lang="ko-KR" altLang="en-US" sz="1400" dirty="0"/>
            </a:p>
          </p:txBody>
        </p:sp>
        <p:sp>
          <p:nvSpPr>
            <p:cNvPr id="98" name="TextBox 97"/>
            <p:cNvSpPr txBox="1"/>
            <p:nvPr/>
          </p:nvSpPr>
          <p:spPr>
            <a:xfrm>
              <a:off x="1103090" y="4948132"/>
              <a:ext cx="3059302" cy="478195"/>
            </a:xfrm>
            <a:prstGeom prst="rect">
              <a:avLst/>
            </a:prstGeom>
            <a:noFill/>
          </p:spPr>
          <p:txBody>
            <a:bodyPr wrap="none" rtlCol="0">
              <a:spAutoFit/>
            </a:bodyPr>
            <a:lstStyle/>
            <a:p>
              <a:r>
                <a:rPr lang="en-US" altLang="ko-KR" sz="1400" dirty="0" smtClean="0"/>
                <a:t>Elongation(</a:t>
              </a:r>
              <a:r>
                <a:rPr lang="el-GR" altLang="ko-KR" sz="1400" dirty="0" smtClean="0"/>
                <a:t>κ</a:t>
              </a:r>
              <a:r>
                <a:rPr lang="en-US" altLang="ko-KR" sz="1400" dirty="0" smtClean="0"/>
                <a:t>)</a:t>
              </a:r>
              <a:r>
                <a:rPr lang="en-US" altLang="ko-KR" dirty="0" smtClean="0"/>
                <a:t> </a:t>
              </a:r>
              <a:endParaRPr lang="ko-KR" altLang="en-US" dirty="0"/>
            </a:p>
          </p:txBody>
        </p:sp>
        <p:sp>
          <p:nvSpPr>
            <p:cNvPr id="99" name="TextBox 98"/>
            <p:cNvSpPr txBox="1"/>
            <p:nvPr/>
          </p:nvSpPr>
          <p:spPr>
            <a:xfrm>
              <a:off x="1477082" y="5659124"/>
              <a:ext cx="3890717" cy="398497"/>
            </a:xfrm>
            <a:prstGeom prst="rect">
              <a:avLst/>
            </a:prstGeom>
            <a:noFill/>
          </p:spPr>
          <p:txBody>
            <a:bodyPr wrap="none" rtlCol="0">
              <a:spAutoFit/>
            </a:bodyPr>
            <a:lstStyle/>
            <a:p>
              <a:r>
                <a:rPr lang="en-US" altLang="ko-KR" sz="1400" dirty="0" smtClean="0"/>
                <a:t>Magnetic Flux [</a:t>
              </a:r>
              <a:r>
                <a:rPr lang="en-US" altLang="ko-KR" sz="1400" dirty="0" err="1" smtClean="0"/>
                <a:t>Vs</a:t>
              </a:r>
              <a:r>
                <a:rPr lang="en-US" altLang="ko-KR" sz="1400" dirty="0" smtClean="0"/>
                <a:t>]</a:t>
              </a:r>
              <a:endParaRPr lang="ko-KR" altLang="en-US" sz="1400" dirty="0"/>
            </a:p>
          </p:txBody>
        </p:sp>
      </p:grpSp>
    </p:spTree>
    <p:extLst>
      <p:ext uri="{BB962C8B-B14F-4D97-AF65-F5344CB8AC3E}">
        <p14:creationId xmlns:p14="http://schemas.microsoft.com/office/powerpoint/2010/main" val="1783506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38" r="8399" b="3562"/>
          <a:stretch/>
        </p:blipFill>
        <p:spPr bwMode="auto">
          <a:xfrm>
            <a:off x="125505" y="996994"/>
            <a:ext cx="4158464" cy="508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4704916" y="1099483"/>
            <a:ext cx="4018136" cy="2585323"/>
          </a:xfrm>
          <a:prstGeom prst="rect">
            <a:avLst/>
          </a:prstGeom>
          <a:noFill/>
        </p:spPr>
        <p:txBody>
          <a:bodyPr wrap="square" rtlCol="0">
            <a:spAutoFit/>
          </a:bodyPr>
          <a:lstStyle/>
          <a:p>
            <a:r>
              <a:rPr lang="en-US" altLang="ko-KR" dirty="0" smtClean="0"/>
              <a:t>Better shape control in 2013</a:t>
            </a:r>
          </a:p>
          <a:p>
            <a:r>
              <a:rPr lang="en-US" altLang="ko-KR" b="1" dirty="0" smtClean="0">
                <a:solidFill>
                  <a:schemeClr val="accent2"/>
                </a:solidFill>
              </a:rPr>
              <a:t>Stationary line density</a:t>
            </a:r>
          </a:p>
          <a:p>
            <a:r>
              <a:rPr lang="en-US" altLang="ko-KR" dirty="0" smtClean="0"/>
              <a:t>(better X-point control)</a:t>
            </a:r>
          </a:p>
          <a:p>
            <a:endParaRPr lang="en-US" altLang="ko-KR" dirty="0"/>
          </a:p>
          <a:p>
            <a:r>
              <a:rPr lang="en-US" altLang="ko-KR" dirty="0" smtClean="0"/>
              <a:t>Disruption at t=21.4 s</a:t>
            </a:r>
          </a:p>
          <a:p>
            <a:r>
              <a:rPr lang="en-US" altLang="ko-KR" dirty="0"/>
              <a:t> </a:t>
            </a:r>
            <a:r>
              <a:rPr lang="en-US" altLang="ko-KR" dirty="0" smtClean="0"/>
              <a:t> due to limit of electricity of grid</a:t>
            </a:r>
          </a:p>
          <a:p>
            <a:r>
              <a:rPr lang="en-US" altLang="ko-KR" dirty="0"/>
              <a:t> </a:t>
            </a:r>
            <a:r>
              <a:rPr lang="en-US" altLang="ko-KR" dirty="0" smtClean="0"/>
              <a:t> (</a:t>
            </a:r>
            <a:r>
              <a:rPr lang="en-US" altLang="ko-KR" dirty="0" err="1" smtClean="0"/>
              <a:t>VAr</a:t>
            </a:r>
            <a:r>
              <a:rPr lang="en-US" altLang="ko-KR" dirty="0" smtClean="0"/>
              <a:t> limit)  </a:t>
            </a:r>
            <a:r>
              <a:rPr lang="en-US" altLang="ko-KR" b="1" dirty="0" smtClean="0"/>
              <a:t>not due to flux limit</a:t>
            </a:r>
          </a:p>
          <a:p>
            <a:r>
              <a:rPr lang="en-US" altLang="ko-KR" dirty="0"/>
              <a:t> </a:t>
            </a:r>
            <a:r>
              <a:rPr lang="en-US" altLang="ko-KR" dirty="0" smtClean="0"/>
              <a:t> </a:t>
            </a:r>
          </a:p>
          <a:p>
            <a:r>
              <a:rPr lang="en-US" altLang="ko-KR" dirty="0"/>
              <a:t> </a:t>
            </a:r>
            <a:r>
              <a:rPr lang="en-US" altLang="ko-KR" dirty="0" smtClean="0"/>
              <a:t> </a:t>
            </a:r>
          </a:p>
        </p:txBody>
      </p:sp>
      <p:sp>
        <p:nvSpPr>
          <p:cNvPr id="29" name="TextBox 28"/>
          <p:cNvSpPr txBox="1"/>
          <p:nvPr/>
        </p:nvSpPr>
        <p:spPr>
          <a:xfrm>
            <a:off x="4788024" y="3223141"/>
            <a:ext cx="3851920" cy="923330"/>
          </a:xfrm>
          <a:prstGeom prst="rect">
            <a:avLst/>
          </a:prstGeom>
          <a:noFill/>
        </p:spPr>
        <p:txBody>
          <a:bodyPr wrap="square" rtlCol="0">
            <a:spAutoFit/>
          </a:bodyPr>
          <a:lstStyle/>
          <a:p>
            <a:r>
              <a:rPr lang="en-US" altLang="ko-KR" dirty="0" smtClean="0"/>
              <a:t>With better PF control logics and motor-generator(2 GJ), longer pulse will be available in next campaign</a:t>
            </a:r>
            <a:endParaRPr lang="ko-KR" altLang="en-US" dirty="0"/>
          </a:p>
        </p:txBody>
      </p:sp>
      <p:sp>
        <p:nvSpPr>
          <p:cNvPr id="30" name="TextBox 29"/>
          <p:cNvSpPr txBox="1"/>
          <p:nvPr/>
        </p:nvSpPr>
        <p:spPr>
          <a:xfrm>
            <a:off x="3290762" y="982509"/>
            <a:ext cx="753732" cy="338554"/>
          </a:xfrm>
          <a:prstGeom prst="rect">
            <a:avLst/>
          </a:prstGeom>
          <a:noFill/>
        </p:spPr>
        <p:txBody>
          <a:bodyPr wrap="none" rtlCol="0">
            <a:spAutoFit/>
          </a:bodyPr>
          <a:lstStyle/>
          <a:p>
            <a:r>
              <a:rPr lang="en-US" altLang="ko-KR" sz="1600" b="1" dirty="0" smtClean="0"/>
              <a:t>#9388</a:t>
            </a:r>
            <a:endParaRPr lang="ko-KR" altLang="en-US" sz="1600" b="1" dirty="0"/>
          </a:p>
        </p:txBody>
      </p:sp>
      <p:sp>
        <p:nvSpPr>
          <p:cNvPr id="31" name="제목 30"/>
          <p:cNvSpPr txBox="1">
            <a:spLocks noGrp="1"/>
          </p:cNvSpPr>
          <p:nvPr>
            <p:ph type="title" idx="4294967295"/>
          </p:nvPr>
        </p:nvSpPr>
        <p:spPr>
          <a:xfrm>
            <a:off x="-451637" y="116632"/>
            <a:ext cx="9462825" cy="523208"/>
          </a:xfrm>
          <a:prstGeom prst="rect">
            <a:avLst/>
          </a:prstGeom>
          <a:noFill/>
        </p:spPr>
        <p:txBody>
          <a:bodyPr wrap="none" rtlCol="0">
            <a:spAutoFit/>
          </a:bodyPr>
          <a:lstStyle/>
          <a:p>
            <a:r>
              <a:rPr lang="en-US" altLang="ko-KR" sz="2800" b="1" dirty="0" smtClean="0"/>
              <a:t>Longer phase of H-mode flattop (t</a:t>
            </a:r>
            <a:r>
              <a:rPr lang="en-US" altLang="ko-KR" sz="2800" b="1" baseline="-25000" dirty="0" smtClean="0"/>
              <a:t>H-mode</a:t>
            </a:r>
            <a:r>
              <a:rPr lang="en-US" altLang="ko-KR" sz="2800" b="1" dirty="0" smtClean="0"/>
              <a:t>~20s) in 2013</a:t>
            </a:r>
            <a:endParaRPr lang="ko-KR" altLang="en-US" sz="2800" b="1" dirty="0"/>
          </a:p>
        </p:txBody>
      </p:sp>
      <p:sp>
        <p:nvSpPr>
          <p:cNvPr id="32" name="직사각형 31"/>
          <p:cNvSpPr/>
          <p:nvPr/>
        </p:nvSpPr>
        <p:spPr>
          <a:xfrm>
            <a:off x="4377391" y="4437112"/>
            <a:ext cx="4834874" cy="1492716"/>
          </a:xfrm>
          <a:prstGeom prst="rect">
            <a:avLst/>
          </a:prstGeom>
        </p:spPr>
        <p:txBody>
          <a:bodyPr wrap="square">
            <a:spAutoFit/>
          </a:bodyPr>
          <a:lstStyle/>
          <a:p>
            <a:pPr marL="447675" lvl="1" indent="-180975">
              <a:spcBef>
                <a:spcPts val="600"/>
              </a:spcBef>
              <a:buFont typeface="Wingdings" pitchFamily="2" charset="2"/>
              <a:buChar char="§"/>
            </a:pPr>
            <a:r>
              <a:rPr lang="en-US" altLang="ko-KR" b="1" dirty="0">
                <a:latin typeface="Calibri" pitchFamily="34" charset="0"/>
                <a:ea typeface="굴림" pitchFamily="34" charset="-127"/>
                <a:cs typeface="Calibri" pitchFamily="34" charset="0"/>
              </a:rPr>
              <a:t>Based on experiments, </a:t>
            </a:r>
            <a:r>
              <a:rPr lang="en-US" altLang="ko-KR" b="1" dirty="0" err="1">
                <a:latin typeface="Calibri" pitchFamily="34" charset="0"/>
                <a:ea typeface="굴림" pitchFamily="34" charset="-127"/>
                <a:cs typeface="Calibri" pitchFamily="34" charset="0"/>
              </a:rPr>
              <a:t>Ohmic</a:t>
            </a:r>
            <a:r>
              <a:rPr lang="en-US" altLang="ko-KR" b="1" dirty="0">
                <a:latin typeface="Calibri" pitchFamily="34" charset="0"/>
                <a:ea typeface="굴림" pitchFamily="34" charset="-127"/>
                <a:cs typeface="Calibri" pitchFamily="34" charset="0"/>
              </a:rPr>
              <a:t> flux available more than 50 second operation in </a:t>
            </a:r>
            <a:r>
              <a:rPr lang="en-US" altLang="ko-KR" b="1" dirty="0" err="1">
                <a:latin typeface="Calibri" pitchFamily="34" charset="0"/>
                <a:ea typeface="굴림" pitchFamily="34" charset="-127"/>
                <a:cs typeface="Calibri" pitchFamily="34" charset="0"/>
              </a:rPr>
              <a:t>Ip</a:t>
            </a:r>
            <a:r>
              <a:rPr lang="en-US" altLang="ko-KR" b="1" dirty="0">
                <a:latin typeface="Calibri" pitchFamily="34" charset="0"/>
                <a:ea typeface="굴림" pitchFamily="34" charset="-127"/>
                <a:cs typeface="Calibri" pitchFamily="34" charset="0"/>
              </a:rPr>
              <a:t>= 1 MA even with P</a:t>
            </a:r>
            <a:r>
              <a:rPr lang="en-US" altLang="ko-KR" b="1" baseline="-25000" dirty="0">
                <a:latin typeface="Calibri" pitchFamily="34" charset="0"/>
                <a:ea typeface="굴림" pitchFamily="34" charset="-127"/>
                <a:cs typeface="Calibri" pitchFamily="34" charset="0"/>
              </a:rPr>
              <a:t>NBI</a:t>
            </a:r>
            <a:r>
              <a:rPr lang="en-US" altLang="ko-KR" b="1" dirty="0">
                <a:latin typeface="Calibri" pitchFamily="34" charset="0"/>
                <a:ea typeface="굴림" pitchFamily="34" charset="-127"/>
                <a:cs typeface="Calibri" pitchFamily="34" charset="0"/>
              </a:rPr>
              <a:t> ~ 3 </a:t>
            </a:r>
            <a:r>
              <a:rPr lang="en-US" altLang="ko-KR" b="1" dirty="0" smtClean="0">
                <a:latin typeface="Calibri" pitchFamily="34" charset="0"/>
                <a:ea typeface="굴림" pitchFamily="34" charset="-127"/>
                <a:cs typeface="Calibri" pitchFamily="34" charset="0"/>
              </a:rPr>
              <a:t>MW</a:t>
            </a:r>
          </a:p>
          <a:p>
            <a:pPr marL="266700" lvl="1">
              <a:spcBef>
                <a:spcPts val="600"/>
              </a:spcBef>
            </a:pPr>
            <a:r>
              <a:rPr lang="en-US" altLang="ko-KR" sz="1600" dirty="0" smtClean="0"/>
              <a:t>3.8 </a:t>
            </a:r>
            <a:r>
              <a:rPr lang="en-US" altLang="ko-KR" sz="1600" dirty="0" err="1"/>
              <a:t>Wb</a:t>
            </a:r>
            <a:r>
              <a:rPr lang="en-US" altLang="ko-KR" sz="1600" dirty="0"/>
              <a:t> (up to 1 MA ramp-up) + 0.15 </a:t>
            </a:r>
            <a:r>
              <a:rPr lang="en-US" altLang="ko-KR" sz="1600" dirty="0" err="1"/>
              <a:t>Wb</a:t>
            </a:r>
            <a:r>
              <a:rPr lang="en-US" altLang="ko-KR" sz="1600" dirty="0"/>
              <a:t>/s*50 s = </a:t>
            </a:r>
            <a:r>
              <a:rPr lang="en-US" altLang="ko-KR" sz="1600" b="1" dirty="0"/>
              <a:t>11.3 </a:t>
            </a:r>
            <a:r>
              <a:rPr lang="en-US" altLang="ko-KR" sz="1600" b="1" dirty="0" err="1"/>
              <a:t>Wb</a:t>
            </a:r>
            <a:r>
              <a:rPr lang="en-US" altLang="ko-KR" sz="1600" b="1" dirty="0"/>
              <a:t> &lt; 12 </a:t>
            </a:r>
            <a:r>
              <a:rPr lang="en-US" altLang="ko-KR" sz="1600" b="1" dirty="0" err="1"/>
              <a:t>Wb</a:t>
            </a:r>
            <a:r>
              <a:rPr lang="en-US" altLang="ko-KR" sz="1600" b="1" dirty="0"/>
              <a:t> limit </a:t>
            </a:r>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12</a:t>
            </a:fld>
            <a:endParaRPr lang="ko-KR" altLang="en-US"/>
          </a:p>
        </p:txBody>
      </p:sp>
      <p:sp>
        <p:nvSpPr>
          <p:cNvPr id="9" name="직사각형 8"/>
          <p:cNvSpPr/>
          <p:nvPr/>
        </p:nvSpPr>
        <p:spPr>
          <a:xfrm>
            <a:off x="1045677" y="5920972"/>
            <a:ext cx="8096649" cy="954107"/>
          </a:xfrm>
          <a:prstGeom prst="rect">
            <a:avLst/>
          </a:prstGeom>
          <a:solidFill>
            <a:schemeClr val="bg1"/>
          </a:solidFill>
          <a:ln>
            <a:solidFill>
              <a:schemeClr val="accent2"/>
            </a:solidFill>
          </a:ln>
        </p:spPr>
        <p:txBody>
          <a:bodyPr wrap="square">
            <a:spAutoFit/>
          </a:bodyPr>
          <a:lstStyle/>
          <a:p>
            <a:r>
              <a:rPr lang="en-US" altLang="ko-KR" sz="2800" b="1" dirty="0" smtClean="0"/>
              <a:t>Good shaping control warrants long pulse as well as good confinement</a:t>
            </a:r>
            <a:endParaRPr lang="ko-KR" altLang="en-US" sz="2800" b="1" dirty="0"/>
          </a:p>
        </p:txBody>
      </p:sp>
    </p:spTree>
    <p:extLst>
      <p:ext uri="{BB962C8B-B14F-4D97-AF65-F5344CB8AC3E}">
        <p14:creationId xmlns:p14="http://schemas.microsoft.com/office/powerpoint/2010/main" val="25795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36512" y="-27384"/>
            <a:ext cx="8496944" cy="864096"/>
          </a:xfrm>
        </p:spPr>
        <p:txBody>
          <a:bodyPr/>
          <a:lstStyle/>
          <a:p>
            <a:r>
              <a:rPr lang="en-US" altLang="ko-KR" dirty="0"/>
              <a:t>KSTAR is approaching and exceeding no-wall MHD stability limit</a:t>
            </a:r>
            <a:endParaRPr lang="ko-KR" altLang="en-US" dirty="0"/>
          </a:p>
        </p:txBody>
      </p:sp>
      <p:sp>
        <p:nvSpPr>
          <p:cNvPr id="5" name="슬라이드 번호 개체 틀 4"/>
          <p:cNvSpPr>
            <a:spLocks noGrp="1"/>
          </p:cNvSpPr>
          <p:nvPr>
            <p:ph type="sldNum" sz="quarter" idx="10"/>
          </p:nvPr>
        </p:nvSpPr>
        <p:spPr/>
        <p:txBody>
          <a:bodyPr/>
          <a:lstStyle/>
          <a:p>
            <a:fld id="{B4077B60-E919-457C-A554-D0EE28E0A5D4}" type="slidenum">
              <a:rPr lang="ko-KR" altLang="en-US" smtClean="0"/>
              <a:pPr/>
              <a:t>13</a:t>
            </a:fld>
            <a:endParaRPr lang="ko-KR" altLang="en-US"/>
          </a:p>
        </p:txBody>
      </p:sp>
      <p:grpSp>
        <p:nvGrpSpPr>
          <p:cNvPr id="22" name="그룹 21"/>
          <p:cNvGrpSpPr/>
          <p:nvPr/>
        </p:nvGrpSpPr>
        <p:grpSpPr>
          <a:xfrm>
            <a:off x="0" y="983513"/>
            <a:ext cx="6048672" cy="5783047"/>
            <a:chOff x="0" y="1074953"/>
            <a:chExt cx="6048672" cy="5783047"/>
          </a:xfrm>
        </p:grpSpPr>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683"/>
            <a:stretch/>
          </p:blipFill>
          <p:spPr bwMode="auto">
            <a:xfrm>
              <a:off x="0" y="1074953"/>
              <a:ext cx="5886400" cy="5783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직사각형 23"/>
            <p:cNvSpPr/>
            <p:nvPr/>
          </p:nvSpPr>
          <p:spPr>
            <a:xfrm>
              <a:off x="5724128" y="1074953"/>
              <a:ext cx="324544" cy="4010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25" name="TextBox 24"/>
          <p:cNvSpPr txBox="1"/>
          <p:nvPr/>
        </p:nvSpPr>
        <p:spPr>
          <a:xfrm>
            <a:off x="5652120" y="1576531"/>
            <a:ext cx="3456384" cy="4062651"/>
          </a:xfrm>
          <a:prstGeom prst="rect">
            <a:avLst/>
          </a:prstGeom>
          <a:noFill/>
        </p:spPr>
        <p:txBody>
          <a:bodyPr wrap="square" rtlCol="0">
            <a:spAutoFit/>
          </a:bodyPr>
          <a:lstStyle/>
          <a:p>
            <a:pPr marL="285750" indent="-285750">
              <a:buFontTx/>
              <a:buChar char="-"/>
            </a:pPr>
            <a:r>
              <a:rPr lang="en-US" altLang="ko-KR" b="1" dirty="0" smtClean="0"/>
              <a:t>By Early heating for low l</a:t>
            </a:r>
            <a:r>
              <a:rPr lang="en-US" altLang="ko-KR" b="1" baseline="-25000" dirty="0" smtClean="0"/>
              <a:t>i</a:t>
            </a:r>
          </a:p>
          <a:p>
            <a:endParaRPr lang="en-US" altLang="ko-KR" b="1" baseline="-25000" dirty="0" smtClean="0"/>
          </a:p>
          <a:p>
            <a:r>
              <a:rPr lang="en-US" altLang="ko-KR" b="1" dirty="0" smtClean="0"/>
              <a:t>(Better </a:t>
            </a:r>
            <a:r>
              <a:rPr lang="en-US" altLang="ko-KR" b="1" dirty="0" err="1" smtClean="0"/>
              <a:t>Ip</a:t>
            </a:r>
            <a:r>
              <a:rPr lang="en-US" altLang="ko-KR" b="1" dirty="0" smtClean="0"/>
              <a:t> ramp-up scenario)</a:t>
            </a:r>
          </a:p>
          <a:p>
            <a:r>
              <a:rPr lang="en-US" altLang="ko-KR" b="1" dirty="0" smtClean="0"/>
              <a:t> </a:t>
            </a:r>
          </a:p>
          <a:p>
            <a:pPr marL="285750" indent="-285750">
              <a:buFontTx/>
              <a:buChar char="-"/>
            </a:pPr>
            <a:r>
              <a:rPr lang="en-US" altLang="ko-KR" b="1" dirty="0" smtClean="0"/>
              <a:t>Optimizing B</a:t>
            </a:r>
            <a:r>
              <a:rPr lang="en-US" altLang="ko-KR" b="1" baseline="-25000" dirty="0" smtClean="0"/>
              <a:t>T</a:t>
            </a:r>
            <a:r>
              <a:rPr lang="en-US" altLang="ko-KR" b="1" dirty="0" smtClean="0"/>
              <a:t> &amp; </a:t>
            </a:r>
            <a:r>
              <a:rPr lang="en-US" altLang="ko-KR" b="1" dirty="0" err="1" smtClean="0"/>
              <a:t>I</a:t>
            </a:r>
            <a:r>
              <a:rPr lang="en-US" altLang="ko-KR" b="1" baseline="-25000" dirty="0" err="1" smtClean="0"/>
              <a:t>p</a:t>
            </a:r>
            <a:endParaRPr lang="en-US" altLang="ko-KR" b="1" baseline="-25000" dirty="0" smtClean="0"/>
          </a:p>
          <a:p>
            <a:pPr lvl="1"/>
            <a:r>
              <a:rPr lang="en-US" altLang="ko-KR" b="1" dirty="0" smtClean="0"/>
              <a:t>B</a:t>
            </a:r>
            <a:r>
              <a:rPr lang="en-US" altLang="ko-KR" b="1" baseline="-25000" dirty="0" smtClean="0"/>
              <a:t>T</a:t>
            </a:r>
            <a:r>
              <a:rPr lang="en-US" altLang="ko-KR" b="1" dirty="0" smtClean="0"/>
              <a:t> in range 1.3-1.5 T</a:t>
            </a:r>
          </a:p>
          <a:p>
            <a:pPr lvl="1"/>
            <a:r>
              <a:rPr lang="en-US" altLang="ko-KR" b="1" dirty="0" err="1" smtClean="0"/>
              <a:t>I</a:t>
            </a:r>
            <a:r>
              <a:rPr lang="en-US" altLang="ko-KR" b="1" baseline="-25000" dirty="0" err="1" smtClean="0"/>
              <a:t>p</a:t>
            </a:r>
            <a:r>
              <a:rPr lang="en-US" altLang="ko-KR" b="1" dirty="0" smtClean="0"/>
              <a:t> in range 0.5-0.7 MA</a:t>
            </a:r>
          </a:p>
          <a:p>
            <a:pPr marL="285750" indent="-285750">
              <a:buFontTx/>
              <a:buChar char="-"/>
            </a:pPr>
            <a:endParaRPr lang="en-US" altLang="ko-KR" b="1" dirty="0"/>
          </a:p>
          <a:p>
            <a:pPr marL="285750" indent="-285750">
              <a:buFontTx/>
              <a:buChar char="-"/>
            </a:pPr>
            <a:r>
              <a:rPr lang="en-US" altLang="ko-KR" b="1" dirty="0" smtClean="0"/>
              <a:t>Max </a:t>
            </a:r>
            <a:r>
              <a:rPr lang="el-GR" altLang="ko-KR" b="1" dirty="0" smtClean="0"/>
              <a:t>β</a:t>
            </a:r>
            <a:r>
              <a:rPr lang="en-US" altLang="ko-KR" b="1" baseline="-25000" dirty="0" smtClean="0"/>
              <a:t>N</a:t>
            </a:r>
            <a:r>
              <a:rPr lang="en-US" altLang="ko-KR" b="1" dirty="0" smtClean="0"/>
              <a:t>/l</a:t>
            </a:r>
            <a:r>
              <a:rPr lang="en-US" altLang="ko-KR" b="1" baseline="-25000" dirty="0" smtClean="0"/>
              <a:t>i</a:t>
            </a:r>
            <a:r>
              <a:rPr lang="en-US" altLang="ko-KR" b="1" dirty="0" smtClean="0"/>
              <a:t> ~ 4.1</a:t>
            </a:r>
          </a:p>
          <a:p>
            <a:r>
              <a:rPr lang="en-US" altLang="ko-KR" b="1" dirty="0" smtClean="0"/>
              <a:t>      </a:t>
            </a:r>
            <a:r>
              <a:rPr lang="el-GR" altLang="ko-KR" b="1" dirty="0"/>
              <a:t>β</a:t>
            </a:r>
            <a:r>
              <a:rPr lang="en-US" altLang="ko-KR" b="1" baseline="-25000" dirty="0"/>
              <a:t>N</a:t>
            </a:r>
            <a:r>
              <a:rPr lang="en-US" altLang="ko-KR" b="1" dirty="0" smtClean="0"/>
              <a:t>~ 2.5, </a:t>
            </a:r>
            <a:r>
              <a:rPr lang="en-US" altLang="ko-KR" b="1" dirty="0"/>
              <a:t>l</a:t>
            </a:r>
            <a:r>
              <a:rPr lang="en-US" altLang="ko-KR" b="1" baseline="-25000" dirty="0"/>
              <a:t>i</a:t>
            </a:r>
            <a:r>
              <a:rPr lang="en-US" altLang="ko-KR" b="1" dirty="0" smtClean="0"/>
              <a:t>~ 0.7</a:t>
            </a:r>
          </a:p>
          <a:p>
            <a:r>
              <a:rPr lang="en-US" altLang="ko-KR" b="1" dirty="0" smtClean="0"/>
              <a:t>      100% increase from 2011</a:t>
            </a:r>
          </a:p>
          <a:p>
            <a:endParaRPr lang="en-US" altLang="ko-KR" b="1" dirty="0"/>
          </a:p>
          <a:p>
            <a:r>
              <a:rPr lang="en-US" altLang="ko-KR" b="1" dirty="0" smtClean="0"/>
              <a:t>-  Rotating n=1, 2 mode activities observed in core</a:t>
            </a:r>
          </a:p>
          <a:p>
            <a:pPr marL="285750" indent="-285750">
              <a:buFontTx/>
              <a:buChar char="-"/>
            </a:pPr>
            <a:endParaRPr lang="ko-KR" altLang="en-US" baseline="-25000" dirty="0"/>
          </a:p>
        </p:txBody>
      </p:sp>
      <p:sp>
        <p:nvSpPr>
          <p:cNvPr id="31" name="TextBox 30"/>
          <p:cNvSpPr txBox="1"/>
          <p:nvPr/>
        </p:nvSpPr>
        <p:spPr>
          <a:xfrm>
            <a:off x="6308095" y="5647184"/>
            <a:ext cx="2144433" cy="584775"/>
          </a:xfrm>
          <a:prstGeom prst="rect">
            <a:avLst/>
          </a:prstGeom>
          <a:noFill/>
        </p:spPr>
        <p:txBody>
          <a:bodyPr wrap="none" rtlCol="0">
            <a:spAutoFit/>
          </a:bodyPr>
          <a:lstStyle/>
          <a:p>
            <a:r>
              <a:rPr lang="en-US" altLang="ko-KR" sz="1600" dirty="0" smtClean="0">
                <a:solidFill>
                  <a:schemeClr val="accent2"/>
                </a:solidFill>
              </a:rPr>
              <a:t>S. </a:t>
            </a:r>
            <a:r>
              <a:rPr lang="en-US" altLang="ko-KR" sz="1600" dirty="0" err="1" smtClean="0">
                <a:solidFill>
                  <a:schemeClr val="accent2"/>
                </a:solidFill>
              </a:rPr>
              <a:t>Sabbagh</a:t>
            </a:r>
            <a:r>
              <a:rPr lang="en-US" altLang="ko-KR" sz="1600" dirty="0" smtClean="0">
                <a:solidFill>
                  <a:schemeClr val="accent2"/>
                </a:solidFill>
              </a:rPr>
              <a:t> &amp; Y. Park</a:t>
            </a:r>
          </a:p>
          <a:p>
            <a:r>
              <a:rPr lang="en-US" altLang="ko-KR" sz="1600" dirty="0" smtClean="0">
                <a:solidFill>
                  <a:schemeClr val="accent2"/>
                </a:solidFill>
              </a:rPr>
              <a:t>(Columbia </a:t>
            </a:r>
            <a:r>
              <a:rPr lang="en-US" altLang="ko-KR" sz="1600" dirty="0" err="1" smtClean="0">
                <a:solidFill>
                  <a:schemeClr val="accent2"/>
                </a:solidFill>
              </a:rPr>
              <a:t>Univ</a:t>
            </a:r>
            <a:r>
              <a:rPr lang="en-US" altLang="ko-KR" sz="1600" dirty="0" smtClean="0">
                <a:solidFill>
                  <a:schemeClr val="accent2"/>
                </a:solidFill>
              </a:rPr>
              <a:t>)</a:t>
            </a:r>
            <a:endParaRPr lang="ko-KR" altLang="en-US" sz="1600" dirty="0">
              <a:solidFill>
                <a:schemeClr val="accent2"/>
              </a:solidFill>
            </a:endParaRPr>
          </a:p>
        </p:txBody>
      </p:sp>
    </p:spTree>
    <p:extLst>
      <p:ext uri="{BB962C8B-B14F-4D97-AF65-F5344CB8AC3E}">
        <p14:creationId xmlns:p14="http://schemas.microsoft.com/office/powerpoint/2010/main" val="3753008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36512" y="-27384"/>
            <a:ext cx="8928992" cy="864096"/>
          </a:xfrm>
        </p:spPr>
        <p:txBody>
          <a:bodyPr/>
          <a:lstStyle/>
          <a:p>
            <a:r>
              <a:rPr kumimoji="1" lang="en-US" altLang="ko-KR" dirty="0"/>
              <a:t>Operation regime extended to lower l</a:t>
            </a:r>
            <a:r>
              <a:rPr kumimoji="1" lang="en-US" altLang="ko-KR" baseline="-25000" dirty="0"/>
              <a:t>i</a:t>
            </a:r>
            <a:r>
              <a:rPr kumimoji="1" lang="en-US" altLang="ko-KR" dirty="0"/>
              <a:t> &amp; higher </a:t>
            </a:r>
            <a:r>
              <a:rPr kumimoji="1" lang="el-GR" altLang="ko-KR" dirty="0"/>
              <a:t>κ</a:t>
            </a:r>
            <a:r>
              <a:rPr kumimoji="1" lang="en-US" altLang="ko-KR" dirty="0"/>
              <a:t/>
            </a:r>
            <a:br>
              <a:rPr kumimoji="1" lang="en-US" altLang="ko-KR" dirty="0"/>
            </a:br>
            <a:r>
              <a:rPr kumimoji="1" lang="en-US" altLang="ko-KR" dirty="0"/>
              <a:t>w/o </a:t>
            </a:r>
            <a:r>
              <a:rPr kumimoji="1" lang="en-US" altLang="ko-KR" dirty="0" err="1"/>
              <a:t>sawtooth</a:t>
            </a:r>
            <a:r>
              <a:rPr kumimoji="1" lang="en-US" altLang="ko-KR" dirty="0"/>
              <a:t> suitable for advanced scenario</a:t>
            </a:r>
            <a:endParaRPr kumimoji="1" lang="ja-JP" altLang="en-US"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14</a:t>
            </a:fld>
            <a:endParaRPr lang="ko-KR" altLang="en-US" dirty="0"/>
          </a:p>
        </p:txBody>
      </p:sp>
      <p:sp>
        <p:nvSpPr>
          <p:cNvPr id="3" name="직사각형 2"/>
          <p:cNvSpPr/>
          <p:nvPr/>
        </p:nvSpPr>
        <p:spPr bwMode="auto">
          <a:xfrm>
            <a:off x="7092280" y="980728"/>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3" r="45008" b="4088"/>
          <a:stretch/>
        </p:blipFill>
        <p:spPr bwMode="auto">
          <a:xfrm>
            <a:off x="251520" y="979562"/>
            <a:ext cx="4684464" cy="5525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62787" y="1747555"/>
            <a:ext cx="1723229" cy="338554"/>
          </a:xfrm>
          <a:prstGeom prst="rect">
            <a:avLst/>
          </a:prstGeom>
          <a:solidFill>
            <a:schemeClr val="bg1"/>
          </a:solidFill>
        </p:spPr>
        <p:txBody>
          <a:bodyPr wrap="none" rtlCol="0">
            <a:spAutoFit/>
          </a:bodyPr>
          <a:lstStyle/>
          <a:p>
            <a:r>
              <a:rPr lang="en-US" altLang="ko-KR" sz="1600" dirty="0" smtClean="0">
                <a:solidFill>
                  <a:schemeClr val="accent2"/>
                </a:solidFill>
              </a:rPr>
              <a:t>T. Suzuki (JAEA)</a:t>
            </a:r>
            <a:endParaRPr lang="ko-KR" altLang="en-US" sz="1600" dirty="0">
              <a:solidFill>
                <a:schemeClr val="accent2"/>
              </a:solidFill>
            </a:endParaRPr>
          </a:p>
        </p:txBody>
      </p:sp>
      <p:sp>
        <p:nvSpPr>
          <p:cNvPr id="8" name="직사각형 7"/>
          <p:cNvSpPr/>
          <p:nvPr/>
        </p:nvSpPr>
        <p:spPr bwMode="auto">
          <a:xfrm>
            <a:off x="7244680" y="955402"/>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397" t="36007" r="2414" b="4088"/>
          <a:stretch/>
        </p:blipFill>
        <p:spPr bwMode="auto">
          <a:xfrm>
            <a:off x="5090874" y="1628800"/>
            <a:ext cx="3869196" cy="345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121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251520" y="13336"/>
            <a:ext cx="8208912" cy="711200"/>
          </a:xfrm>
          <a:prstGeom prst="rect">
            <a:avLst/>
          </a:prstGeom>
        </p:spPr>
        <p:txBody>
          <a:bodyPr anchor="ctr" anchorCtr="0">
            <a:noAutofit/>
          </a:bodyPr>
          <a:lstStyle>
            <a:lvl1pPr algn="l" defTabSz="914400" rtl="0" eaLnBrk="1" latinLnBrk="1" hangingPunct="1">
              <a:spcBef>
                <a:spcPct val="0"/>
              </a:spcBef>
              <a:buNone/>
              <a:defRPr sz="3200" b="1" kern="1200">
                <a:ln>
                  <a:noFill/>
                </a:ln>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kumimoji="0" lang="en-US" altLang="ko-KR" sz="2400" dirty="0" smtClean="0"/>
              <a:t>Better TS profiles with</a:t>
            </a:r>
            <a:r>
              <a:rPr kumimoji="0" lang="ko-KR" altLang="en-US" sz="2400" dirty="0" smtClean="0"/>
              <a:t> </a:t>
            </a:r>
            <a:r>
              <a:rPr kumimoji="0" lang="en-US" altLang="ko-KR" sz="2400" dirty="0" smtClean="0"/>
              <a:t>similar</a:t>
            </a:r>
            <a:r>
              <a:rPr kumimoji="0" lang="ko-KR" altLang="en-US" sz="2400" dirty="0" smtClean="0"/>
              <a:t> </a:t>
            </a:r>
            <a:r>
              <a:rPr kumimoji="0" lang="en-US" altLang="ko-KR" sz="2400" dirty="0" smtClean="0"/>
              <a:t>pedestal position</a:t>
            </a:r>
          </a:p>
          <a:p>
            <a:pPr fontAlgn="auto">
              <a:spcAft>
                <a:spcPts val="0"/>
              </a:spcAft>
            </a:pPr>
            <a:r>
              <a:rPr lang="en-US" altLang="ko-KR" sz="2400" dirty="0" smtClean="0"/>
              <a:t>(TS provide the data not routine, but at specific shot) </a:t>
            </a:r>
            <a:r>
              <a:rPr kumimoji="0" lang="en-US" altLang="ko-KR" sz="2400" dirty="0" smtClean="0"/>
              <a:t> </a:t>
            </a:r>
            <a:endParaRPr kumimoji="0" lang="ko-KR" altLang="en-US" sz="2400" dirty="0"/>
          </a:p>
        </p:txBody>
      </p:sp>
      <p:graphicFrame>
        <p:nvGraphicFramePr>
          <p:cNvPr id="11" name="개체 10"/>
          <p:cNvGraphicFramePr>
            <a:graphicFrameLocks noChangeAspect="1"/>
          </p:cNvGraphicFramePr>
          <p:nvPr>
            <p:extLst>
              <p:ext uri="{D42A27DB-BD31-4B8C-83A1-F6EECF244321}">
                <p14:modId xmlns:p14="http://schemas.microsoft.com/office/powerpoint/2010/main" val="3340392883"/>
              </p:ext>
            </p:extLst>
          </p:nvPr>
        </p:nvGraphicFramePr>
        <p:xfrm>
          <a:off x="4648160" y="1484784"/>
          <a:ext cx="4156075" cy="2900363"/>
        </p:xfrm>
        <a:graphic>
          <a:graphicData uri="http://schemas.openxmlformats.org/presentationml/2006/ole">
            <mc:AlternateContent xmlns:mc="http://schemas.openxmlformats.org/markup-compatibility/2006">
              <mc:Choice xmlns:v="urn:schemas-microsoft-com:vml" Requires="v">
                <p:oleObj spid="_x0000_s4442" name="Graph" r:id="rId3" imgW="4156200" imgH="2900160" progId="Origin50.Graph">
                  <p:embed/>
                </p:oleObj>
              </mc:Choice>
              <mc:Fallback>
                <p:oleObj name="Graph" r:id="rId3" imgW="4156200" imgH="2900160" progId="Origin50.Graph">
                  <p:embed/>
                  <p:pic>
                    <p:nvPicPr>
                      <p:cNvPr id="0" name=""/>
                      <p:cNvPicPr>
                        <a:picLocks noChangeAspect="1" noChangeArrowheads="1"/>
                      </p:cNvPicPr>
                      <p:nvPr/>
                    </p:nvPicPr>
                    <p:blipFill>
                      <a:blip r:embed="rId4"/>
                      <a:srcRect/>
                      <a:stretch>
                        <a:fillRect/>
                      </a:stretch>
                    </p:blipFill>
                    <p:spPr bwMode="auto">
                      <a:xfrm>
                        <a:off x="4648160" y="1484784"/>
                        <a:ext cx="415607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개체 11"/>
          <p:cNvGraphicFramePr>
            <a:graphicFrameLocks noChangeAspect="1"/>
          </p:cNvGraphicFramePr>
          <p:nvPr>
            <p:extLst>
              <p:ext uri="{D42A27DB-BD31-4B8C-83A1-F6EECF244321}">
                <p14:modId xmlns:p14="http://schemas.microsoft.com/office/powerpoint/2010/main" val="3580073401"/>
              </p:ext>
            </p:extLst>
          </p:nvPr>
        </p:nvGraphicFramePr>
        <p:xfrm>
          <a:off x="255547" y="1484784"/>
          <a:ext cx="4156075" cy="2900363"/>
        </p:xfrm>
        <a:graphic>
          <a:graphicData uri="http://schemas.openxmlformats.org/presentationml/2006/ole">
            <mc:AlternateContent xmlns:mc="http://schemas.openxmlformats.org/markup-compatibility/2006">
              <mc:Choice xmlns:v="urn:schemas-microsoft-com:vml" Requires="v">
                <p:oleObj spid="_x0000_s4443" name="Graph" r:id="rId5" imgW="4156200" imgH="2900160" progId="Origin50.Graph">
                  <p:embed/>
                </p:oleObj>
              </mc:Choice>
              <mc:Fallback>
                <p:oleObj name="Graph" r:id="rId5" imgW="4156200" imgH="2900160" progId="Origin50.Graph">
                  <p:embed/>
                  <p:pic>
                    <p:nvPicPr>
                      <p:cNvPr id="0" name=""/>
                      <p:cNvPicPr>
                        <a:picLocks noChangeAspect="1" noChangeArrowheads="1"/>
                      </p:cNvPicPr>
                      <p:nvPr/>
                    </p:nvPicPr>
                    <p:blipFill>
                      <a:blip r:embed="rId6"/>
                      <a:srcRect/>
                      <a:stretch>
                        <a:fillRect/>
                      </a:stretch>
                    </p:blipFill>
                    <p:spPr bwMode="auto">
                      <a:xfrm>
                        <a:off x="255547" y="1484784"/>
                        <a:ext cx="415607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개체 12"/>
          <p:cNvGraphicFramePr>
            <a:graphicFrameLocks noChangeAspect="1"/>
          </p:cNvGraphicFramePr>
          <p:nvPr>
            <p:extLst>
              <p:ext uri="{D42A27DB-BD31-4B8C-83A1-F6EECF244321}">
                <p14:modId xmlns:p14="http://schemas.microsoft.com/office/powerpoint/2010/main" val="3004623457"/>
              </p:ext>
            </p:extLst>
          </p:nvPr>
        </p:nvGraphicFramePr>
        <p:xfrm>
          <a:off x="255547" y="3573934"/>
          <a:ext cx="4156075" cy="2900363"/>
        </p:xfrm>
        <a:graphic>
          <a:graphicData uri="http://schemas.openxmlformats.org/presentationml/2006/ole">
            <mc:AlternateContent xmlns:mc="http://schemas.openxmlformats.org/markup-compatibility/2006">
              <mc:Choice xmlns:v="urn:schemas-microsoft-com:vml" Requires="v">
                <p:oleObj spid="_x0000_s4444" name="Graph" r:id="rId7" imgW="4156200" imgH="2900160" progId="Origin50.Graph">
                  <p:embed/>
                </p:oleObj>
              </mc:Choice>
              <mc:Fallback>
                <p:oleObj name="Graph" r:id="rId7" imgW="4156200" imgH="290016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47" y="3573934"/>
                        <a:ext cx="415607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개체 13"/>
          <p:cNvGraphicFramePr>
            <a:graphicFrameLocks noChangeAspect="1"/>
          </p:cNvGraphicFramePr>
          <p:nvPr>
            <p:extLst>
              <p:ext uri="{D42A27DB-BD31-4B8C-83A1-F6EECF244321}">
                <p14:modId xmlns:p14="http://schemas.microsoft.com/office/powerpoint/2010/main" val="887941750"/>
              </p:ext>
            </p:extLst>
          </p:nvPr>
        </p:nvGraphicFramePr>
        <p:xfrm>
          <a:off x="4641810" y="3573934"/>
          <a:ext cx="4156075" cy="2900363"/>
        </p:xfrm>
        <a:graphic>
          <a:graphicData uri="http://schemas.openxmlformats.org/presentationml/2006/ole">
            <mc:AlternateContent xmlns:mc="http://schemas.openxmlformats.org/markup-compatibility/2006">
              <mc:Choice xmlns:v="urn:schemas-microsoft-com:vml" Requires="v">
                <p:oleObj spid="_x0000_s4445" name="Graph" r:id="rId9" imgW="4156200" imgH="2900160" progId="Origin50.Graph">
                  <p:embed/>
                </p:oleObj>
              </mc:Choice>
              <mc:Fallback>
                <p:oleObj name="Graph" r:id="rId9" imgW="4156200" imgH="2900160"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1810" y="3573934"/>
                        <a:ext cx="415607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505702" y="861415"/>
            <a:ext cx="6087244" cy="646331"/>
          </a:xfrm>
          <a:prstGeom prst="rect">
            <a:avLst/>
          </a:prstGeom>
          <a:noFill/>
        </p:spPr>
        <p:txBody>
          <a:bodyPr wrap="none" rtlCol="0">
            <a:spAutoFit/>
          </a:bodyPr>
          <a:lstStyle/>
          <a:p>
            <a:r>
              <a:rPr lang="en-US" altLang="ko-KR" dirty="0" smtClean="0">
                <a:latin typeface="+mn-ea"/>
                <a:ea typeface="+mn-ea"/>
              </a:rPr>
              <a:t>Pedestal structure both in Thomson &amp; CES for H-mode </a:t>
            </a:r>
          </a:p>
          <a:p>
            <a:r>
              <a:rPr lang="en-US" altLang="ko-KR" dirty="0" smtClean="0">
                <a:latin typeface="+mn-ea"/>
                <a:ea typeface="+mn-ea"/>
              </a:rPr>
              <a:t>(further comparison is on-going)</a:t>
            </a:r>
            <a:endParaRPr lang="ko-KR" altLang="en-US" dirty="0" smtClean="0">
              <a:latin typeface="+mn-ea"/>
              <a:ea typeface="+mn-ea"/>
            </a:endParaRPr>
          </a:p>
        </p:txBody>
      </p:sp>
      <p:sp>
        <p:nvSpPr>
          <p:cNvPr id="16" name="직사각형 15"/>
          <p:cNvSpPr/>
          <p:nvPr/>
        </p:nvSpPr>
        <p:spPr>
          <a:xfrm>
            <a:off x="6592946" y="1797519"/>
            <a:ext cx="504056" cy="4176464"/>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2416482" y="1811047"/>
            <a:ext cx="504056" cy="4176464"/>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136562" y="2589607"/>
            <a:ext cx="1620957" cy="738664"/>
          </a:xfrm>
          <a:prstGeom prst="rect">
            <a:avLst/>
          </a:prstGeom>
          <a:noFill/>
          <a:ln>
            <a:solidFill>
              <a:schemeClr val="accent1"/>
            </a:solidFill>
          </a:ln>
        </p:spPr>
        <p:txBody>
          <a:bodyPr wrap="none" rtlCol="0">
            <a:spAutoFit/>
          </a:bodyPr>
          <a:lstStyle/>
          <a:p>
            <a:r>
              <a:rPr lang="en-US" altLang="ko-KR" sz="1400" dirty="0" smtClean="0">
                <a:latin typeface="+mn-ea"/>
                <a:ea typeface="+mn-ea"/>
              </a:rPr>
              <a:t>t=2.1 s : L-mode</a:t>
            </a:r>
          </a:p>
          <a:p>
            <a:r>
              <a:rPr lang="en-US" altLang="ko-KR" sz="1400" dirty="0" smtClean="0">
                <a:solidFill>
                  <a:srgbClr val="0000FF"/>
                </a:solidFill>
                <a:latin typeface="+mn-ea"/>
                <a:ea typeface="+mn-ea"/>
              </a:rPr>
              <a:t>t=2.3 s: transition</a:t>
            </a:r>
          </a:p>
          <a:p>
            <a:r>
              <a:rPr lang="en-US" altLang="ko-KR" sz="1400" dirty="0" smtClean="0">
                <a:solidFill>
                  <a:srgbClr val="FF0000"/>
                </a:solidFill>
                <a:latin typeface="+mn-ea"/>
                <a:ea typeface="+mn-ea"/>
              </a:rPr>
              <a:t>t=2.5 s: H-mode</a:t>
            </a:r>
            <a:endParaRPr lang="ko-KR" altLang="en-US" sz="1400" dirty="0" smtClean="0">
              <a:solidFill>
                <a:srgbClr val="FF0000"/>
              </a:solidFill>
              <a:latin typeface="+mn-ea"/>
              <a:ea typeface="+mn-ea"/>
            </a:endParaRPr>
          </a:p>
        </p:txBody>
      </p:sp>
      <p:sp>
        <p:nvSpPr>
          <p:cNvPr id="19" name="TextBox 18"/>
          <p:cNvSpPr txBox="1"/>
          <p:nvPr/>
        </p:nvSpPr>
        <p:spPr>
          <a:xfrm>
            <a:off x="1137770" y="1407823"/>
            <a:ext cx="2304256" cy="738664"/>
          </a:xfrm>
          <a:prstGeom prst="rect">
            <a:avLst/>
          </a:prstGeom>
          <a:noFill/>
        </p:spPr>
        <p:txBody>
          <a:bodyPr wrap="square" rtlCol="0">
            <a:spAutoFit/>
          </a:bodyPr>
          <a:lstStyle/>
          <a:p>
            <a:r>
              <a:rPr lang="en-US" altLang="ko-KR" sz="1400" dirty="0" smtClean="0">
                <a:latin typeface="+mn-ea"/>
                <a:ea typeface="+mn-ea"/>
              </a:rPr>
              <a:t>Issue of TS calibration</a:t>
            </a:r>
          </a:p>
          <a:p>
            <a:r>
              <a:rPr lang="en-US" altLang="ko-KR" sz="1400" dirty="0" smtClean="0">
                <a:solidFill>
                  <a:srgbClr val="0070C0"/>
                </a:solidFill>
                <a:latin typeface="+mn-ea"/>
                <a:ea typeface="+mn-ea"/>
              </a:rPr>
              <a:t>Only relative change must be considered</a:t>
            </a:r>
            <a:endParaRPr lang="ko-KR" altLang="en-US" sz="1400" dirty="0" smtClean="0">
              <a:solidFill>
                <a:srgbClr val="0070C0"/>
              </a:solidFill>
              <a:latin typeface="+mn-ea"/>
              <a:ea typeface="+mn-ea"/>
            </a:endParaRPr>
          </a:p>
        </p:txBody>
      </p:sp>
      <p:sp>
        <p:nvSpPr>
          <p:cNvPr id="20"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latinLnBrk="1" hangingPunct="1">
              <a:defRPr sz="1800" b="1" kern="1200">
                <a:solidFill>
                  <a:schemeClr val="bg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smtClean="0"/>
              <a:pPr/>
              <a:t>15</a:t>
            </a:fld>
            <a:endParaRPr lang="ko-KR" altLang="en-US" dirty="0"/>
          </a:p>
        </p:txBody>
      </p:sp>
    </p:spTree>
    <p:extLst>
      <p:ext uri="{BB962C8B-B14F-4D97-AF65-F5344CB8AC3E}">
        <p14:creationId xmlns:p14="http://schemas.microsoft.com/office/powerpoint/2010/main" val="2396995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05808" y="-99392"/>
            <a:ext cx="9433048" cy="864096"/>
          </a:xfrm>
        </p:spPr>
        <p:txBody>
          <a:bodyPr/>
          <a:lstStyle/>
          <a:p>
            <a:r>
              <a:rPr lang="en-US" altLang="ko-KR" sz="3200" dirty="0" smtClean="0"/>
              <a:t>What we found and are investigating in detail</a:t>
            </a:r>
            <a:endParaRPr lang="ko-KR" altLang="en-US" sz="32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16</a:t>
            </a:fld>
            <a:endParaRPr lang="ko-KR" altLang="en-US" dirty="0"/>
          </a:p>
        </p:txBody>
      </p:sp>
      <p:sp>
        <p:nvSpPr>
          <p:cNvPr id="5" name="TextBox 4"/>
          <p:cNvSpPr txBox="1"/>
          <p:nvPr/>
        </p:nvSpPr>
        <p:spPr>
          <a:xfrm>
            <a:off x="611560" y="1344349"/>
            <a:ext cx="7731604" cy="4401205"/>
          </a:xfrm>
          <a:prstGeom prst="rect">
            <a:avLst/>
          </a:prstGeom>
          <a:noFill/>
        </p:spPr>
        <p:txBody>
          <a:bodyPr wrap="none" rtlCol="0">
            <a:spAutoFit/>
          </a:bodyPr>
          <a:lstStyle/>
          <a:p>
            <a:endParaRPr lang="en-US" altLang="ko-KR" sz="3200" dirty="0" smtClean="0"/>
          </a:p>
          <a:p>
            <a:pPr marL="285750" indent="-285750">
              <a:buFontTx/>
              <a:buChar char="-"/>
            </a:pPr>
            <a:r>
              <a:rPr lang="en-US" altLang="ko-KR" sz="3200" b="1" dirty="0" smtClean="0"/>
              <a:t>TM and ELM behavior using ECE-</a:t>
            </a:r>
            <a:r>
              <a:rPr lang="en-US" altLang="ko-KR" sz="3200" b="1" dirty="0" err="1" smtClean="0"/>
              <a:t>i</a:t>
            </a:r>
            <a:endParaRPr lang="en-US" altLang="ko-KR" sz="3200" b="1" dirty="0" smtClean="0"/>
          </a:p>
          <a:p>
            <a:pPr marL="285750" indent="-285750">
              <a:buFontTx/>
              <a:buChar char="-"/>
            </a:pPr>
            <a:r>
              <a:rPr lang="en-US" altLang="ko-KR" sz="3200" b="1" dirty="0" smtClean="0"/>
              <a:t>ELM control using RMP and ECCD</a:t>
            </a:r>
          </a:p>
          <a:p>
            <a:pPr marL="285750" indent="-285750">
              <a:buFontTx/>
              <a:buChar char="-"/>
            </a:pPr>
            <a:r>
              <a:rPr lang="en-US" altLang="ko-KR" sz="3200" b="1" dirty="0" smtClean="0"/>
              <a:t>Pedestal width of rotation</a:t>
            </a:r>
          </a:p>
          <a:p>
            <a:pPr marL="285750" indent="-285750">
              <a:buFontTx/>
              <a:buChar char="-"/>
            </a:pPr>
            <a:r>
              <a:rPr lang="en-US" altLang="ko-KR" sz="3200" b="1" dirty="0" smtClean="0"/>
              <a:t>Fast ion loss associated with 3D field</a:t>
            </a:r>
          </a:p>
          <a:p>
            <a:pPr marL="285750" indent="-285750">
              <a:buFontTx/>
              <a:buChar char="-"/>
            </a:pPr>
            <a:r>
              <a:rPr lang="en-US" altLang="ko-KR" sz="3200" b="1" dirty="0" smtClean="0"/>
              <a:t>Validation of </a:t>
            </a:r>
            <a:r>
              <a:rPr lang="en-US" altLang="ko-KR" sz="3200" b="1" dirty="0" err="1" smtClean="0"/>
              <a:t>theoritical</a:t>
            </a:r>
            <a:r>
              <a:rPr lang="en-US" altLang="ko-KR" sz="3200" b="1" dirty="0" smtClean="0"/>
              <a:t> prediction</a:t>
            </a:r>
          </a:p>
          <a:p>
            <a:r>
              <a:rPr lang="en-US" altLang="ko-KR" sz="2400" b="1" dirty="0">
                <a:solidFill>
                  <a:schemeClr val="bg2"/>
                </a:solidFill>
              </a:rPr>
              <a:t> </a:t>
            </a:r>
            <a:r>
              <a:rPr lang="en-US" altLang="ko-KR" sz="2400" b="1" dirty="0" smtClean="0">
                <a:solidFill>
                  <a:schemeClr val="bg2"/>
                </a:solidFill>
              </a:rPr>
              <a:t>  (Rotation breaking, NTV offset) </a:t>
            </a:r>
          </a:p>
          <a:p>
            <a:pPr marL="285750" indent="-285750">
              <a:buFontTx/>
              <a:buChar char="-"/>
            </a:pPr>
            <a:endParaRPr lang="en-US" altLang="ko-KR" sz="2400" dirty="0" smtClean="0">
              <a:solidFill>
                <a:schemeClr val="bg2"/>
              </a:solidFill>
            </a:endParaRPr>
          </a:p>
          <a:p>
            <a:endParaRPr lang="en-US" altLang="ko-KR" sz="2000" dirty="0" smtClean="0"/>
          </a:p>
          <a:p>
            <a:endParaRPr lang="en-US" altLang="ko-KR" sz="2000" dirty="0" smtClean="0"/>
          </a:p>
        </p:txBody>
      </p:sp>
    </p:spTree>
    <p:extLst>
      <p:ext uri="{BB962C8B-B14F-4D97-AF65-F5344CB8AC3E}">
        <p14:creationId xmlns:p14="http://schemas.microsoft.com/office/powerpoint/2010/main" val="2466304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0"/>
          </p:nvPr>
        </p:nvSpPr>
        <p:spPr>
          <a:xfrm>
            <a:off x="8686800" y="6492875"/>
            <a:ext cx="457200" cy="365125"/>
          </a:xfrm>
        </p:spPr>
        <p:txBody>
          <a:bodyPr/>
          <a:lstStyle/>
          <a:p>
            <a:pPr>
              <a:defRPr/>
            </a:pPr>
            <a:fld id="{6F9CFD70-CBF7-4A6F-B196-0771BF5F8BB1}" type="slidenum">
              <a:rPr lang="ko-KR" altLang="en-US" sz="1200" smtClean="0"/>
              <a:pPr>
                <a:defRPr/>
              </a:pPr>
              <a:t>17</a:t>
            </a:fld>
            <a:endParaRPr lang="ko-KR" altLang="en-US" sz="1200" dirty="0"/>
          </a:p>
        </p:txBody>
      </p:sp>
      <p:sp>
        <p:nvSpPr>
          <p:cNvPr id="3" name="직사각형 2"/>
          <p:cNvSpPr/>
          <p:nvPr/>
        </p:nvSpPr>
        <p:spPr>
          <a:xfrm>
            <a:off x="251520" y="1124744"/>
            <a:ext cx="8568952" cy="923330"/>
          </a:xfrm>
          <a:prstGeom prst="rect">
            <a:avLst/>
          </a:prstGeom>
        </p:spPr>
        <p:txBody>
          <a:bodyPr wrap="square">
            <a:spAutoFit/>
          </a:bodyPr>
          <a:lstStyle/>
          <a:p>
            <a:pPr marL="263525" indent="-263525">
              <a:buFont typeface="Wingdings" pitchFamily="2" charset="2"/>
              <a:buChar char="§"/>
            </a:pPr>
            <a:r>
              <a:rPr lang="en-US" altLang="ko-KR" dirty="0" smtClean="0">
                <a:latin typeface="Arial" pitchFamily="34" charset="0"/>
                <a:cs typeface="Arial" pitchFamily="34" charset="0"/>
              </a:rPr>
              <a:t>Two ECEI systems installed with 22.5 degree space in </a:t>
            </a:r>
            <a:r>
              <a:rPr lang="en-US" altLang="ko-KR" dirty="0" err="1" smtClean="0">
                <a:latin typeface="Arial" pitchFamily="34" charset="0"/>
                <a:cs typeface="Arial" pitchFamily="34" charset="0"/>
              </a:rPr>
              <a:t>toroidal</a:t>
            </a:r>
            <a:r>
              <a:rPr lang="en-US" altLang="ko-KR" dirty="0" smtClean="0">
                <a:latin typeface="Arial" pitchFamily="34" charset="0"/>
                <a:cs typeface="Arial" pitchFamily="34" charset="0"/>
              </a:rPr>
              <a:t> angle </a:t>
            </a:r>
            <a:endParaRPr lang="en-US" altLang="ko-KR" dirty="0">
              <a:latin typeface="Arial" pitchFamily="34" charset="0"/>
              <a:cs typeface="Arial" pitchFamily="34" charset="0"/>
            </a:endParaRPr>
          </a:p>
          <a:p>
            <a:pPr marL="742950" lvl="1" indent="-285750">
              <a:buFont typeface="Arial" pitchFamily="34" charset="0"/>
              <a:buChar char="•"/>
            </a:pPr>
            <a:r>
              <a:rPr lang="ko-KR" altLang="en-US" dirty="0" smtClean="0">
                <a:latin typeface="Arial" pitchFamily="34" charset="0"/>
                <a:cs typeface="Arial" pitchFamily="34" charset="0"/>
              </a:rPr>
              <a:t>𝒑𝒊𝒕𝒄𝒉 </a:t>
            </a:r>
            <a:r>
              <a:rPr lang="ko-KR" altLang="en-US" dirty="0">
                <a:latin typeface="Arial" pitchFamily="34" charset="0"/>
                <a:cs typeface="Arial" pitchFamily="34" charset="0"/>
              </a:rPr>
              <a:t>𝒂𝒏𝒈𝒍𝒆 ≈ 𝟔</a:t>
            </a:r>
            <a:r>
              <a:rPr lang="en-US" altLang="ko-KR" dirty="0" smtClean="0">
                <a:latin typeface="Arial" pitchFamily="34" charset="0"/>
                <a:cs typeface="Arial" pitchFamily="34" charset="0"/>
              </a:rPr>
              <a:t>° ( </a:t>
            </a:r>
            <a:r>
              <a:rPr lang="en-US" altLang="ko-KR" dirty="0">
                <a:latin typeface="Arial" pitchFamily="34" charset="0"/>
                <a:cs typeface="Arial" pitchFamily="34" charset="0"/>
              </a:rPr>
              <a:t>A useful constraint for equilibrium </a:t>
            </a:r>
            <a:r>
              <a:rPr lang="en-US" altLang="ko-KR" dirty="0" smtClean="0">
                <a:latin typeface="Arial" pitchFamily="34" charset="0"/>
                <a:cs typeface="Arial" pitchFamily="34" charset="0"/>
              </a:rPr>
              <a:t>reconstruction) </a:t>
            </a:r>
            <a:endParaRPr lang="en-US" altLang="ko-KR" dirty="0">
              <a:latin typeface="Arial" pitchFamily="34" charset="0"/>
              <a:cs typeface="Arial" pitchFamily="34" charset="0"/>
            </a:endParaRPr>
          </a:p>
          <a:p>
            <a:pPr marL="742950" lvl="1" indent="-285750">
              <a:buFont typeface="Arial" pitchFamily="34" charset="0"/>
              <a:buChar char="•"/>
            </a:pPr>
            <a:r>
              <a:rPr lang="en-US" altLang="ko-KR" dirty="0" err="1" smtClean="0">
                <a:latin typeface="Arial" pitchFamily="34" charset="0"/>
                <a:cs typeface="Arial" pitchFamily="34" charset="0"/>
              </a:rPr>
              <a:t>Toroidal</a:t>
            </a:r>
            <a:r>
              <a:rPr lang="en-US" altLang="ko-KR" dirty="0" smtClean="0">
                <a:latin typeface="Arial" pitchFamily="34" charset="0"/>
                <a:cs typeface="Arial" pitchFamily="34" charset="0"/>
              </a:rPr>
              <a:t> </a:t>
            </a:r>
            <a:r>
              <a:rPr lang="en-US" altLang="ko-KR" dirty="0">
                <a:latin typeface="Arial" pitchFamily="34" charset="0"/>
                <a:cs typeface="Arial" pitchFamily="34" charset="0"/>
              </a:rPr>
              <a:t>asymmetry of ELM dynamics under investigation. </a:t>
            </a:r>
          </a:p>
        </p:txBody>
      </p:sp>
      <p:pic>
        <p:nvPicPr>
          <p:cNvPr id="4" name="그림 3"/>
          <p:cNvPicPr/>
          <p:nvPr/>
        </p:nvPicPr>
        <p:blipFill>
          <a:blip r:embed="rId2" cstate="print"/>
          <a:stretch>
            <a:fillRect/>
          </a:stretch>
        </p:blipFill>
        <p:spPr>
          <a:xfrm>
            <a:off x="118516" y="2369840"/>
            <a:ext cx="8773963" cy="3795464"/>
          </a:xfrm>
          <a:prstGeom prst="rect">
            <a:avLst/>
          </a:prstGeom>
        </p:spPr>
      </p:pic>
      <p:sp>
        <p:nvSpPr>
          <p:cNvPr id="5" name="제목 2"/>
          <p:cNvSpPr txBox="1">
            <a:spLocks/>
          </p:cNvSpPr>
          <p:nvPr/>
        </p:nvSpPr>
        <p:spPr bwMode="auto">
          <a:xfrm>
            <a:off x="-217053" y="-9233"/>
            <a:ext cx="9180513" cy="863601"/>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marL="282575" algn="l" rtl="0" eaLnBrk="0" fontAlgn="base" hangingPunct="0">
              <a:spcBef>
                <a:spcPct val="0"/>
              </a:spcBef>
              <a:spcAft>
                <a:spcPct val="0"/>
              </a:spcAft>
              <a:defRPr sz="2800" b="1" baseline="0">
                <a:solidFill>
                  <a:schemeClr val="bg1"/>
                </a:solidFill>
                <a:latin typeface="+mj-lt"/>
                <a:ea typeface="ＭＳ Ｐゴシック" charset="-128"/>
                <a:cs typeface="ＭＳ Ｐゴシック" charset="-128"/>
              </a:defRPr>
            </a:lvl1pPr>
            <a:lvl2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2pPr>
            <a:lvl3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3pPr>
            <a:lvl4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4pPr>
            <a:lvl5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a:lstStyle>
          <a:p>
            <a:pPr>
              <a:lnSpc>
                <a:spcPts val="3400"/>
              </a:lnSpc>
            </a:pPr>
            <a:r>
              <a:rPr lang="en-US" altLang="ko-KR" dirty="0" smtClean="0">
                <a:ea typeface="ＭＳ Ｐゴシック" pitchFamily="34" charset="-128"/>
              </a:rPr>
              <a:t>2D &amp; 3-D </a:t>
            </a:r>
            <a:r>
              <a:rPr lang="en-US" altLang="ko-KR" dirty="0">
                <a:ea typeface="ＭＳ Ｐゴシック" pitchFamily="34" charset="-128"/>
              </a:rPr>
              <a:t>visualization of </a:t>
            </a:r>
            <a:r>
              <a:rPr lang="en-US" altLang="ko-KR" dirty="0" smtClean="0">
                <a:ea typeface="ＭＳ Ｐゴシック" pitchFamily="34" charset="-128"/>
              </a:rPr>
              <a:t>fluctuations using ECEI</a:t>
            </a:r>
            <a:endParaRPr lang="en-US" altLang="ko-KR" dirty="0">
              <a:ea typeface="ＭＳ Ｐゴシック" pitchFamily="34" charset="-128"/>
            </a:endParaRPr>
          </a:p>
        </p:txBody>
      </p:sp>
      <p:sp>
        <p:nvSpPr>
          <p:cNvPr id="6" name="직사각형 10"/>
          <p:cNvSpPr>
            <a:spLocks noChangeArrowheads="1"/>
          </p:cNvSpPr>
          <p:nvPr/>
        </p:nvSpPr>
        <p:spPr bwMode="auto">
          <a:xfrm>
            <a:off x="5508104" y="5842138"/>
            <a:ext cx="2477628" cy="646331"/>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r>
              <a:rPr lang="en-US" altLang="ko-KR" dirty="0" smtClean="0">
                <a:latin typeface="Times New Roman" pitchFamily="18" charset="0"/>
                <a:cs typeface="Times New Roman" pitchFamily="18" charset="0"/>
              </a:rPr>
              <a:t>G. S. Yun, </a:t>
            </a:r>
            <a:r>
              <a:rPr lang="en-US" altLang="ko-KR" i="1" dirty="0" smtClean="0">
                <a:latin typeface="Times New Roman" pitchFamily="18" charset="0"/>
                <a:cs typeface="Times New Roman" pitchFamily="18" charset="0"/>
              </a:rPr>
              <a:t>et </a:t>
            </a:r>
            <a:r>
              <a:rPr lang="en-US" altLang="ko-KR" i="1" dirty="0">
                <a:latin typeface="Times New Roman" pitchFamily="18" charset="0"/>
                <a:cs typeface="Times New Roman" pitchFamily="18" charset="0"/>
              </a:rPr>
              <a:t>al. </a:t>
            </a:r>
            <a:r>
              <a:rPr lang="en-US" altLang="ko-KR" dirty="0">
                <a:latin typeface="Times New Roman" pitchFamily="18" charset="0"/>
                <a:cs typeface="Times New Roman" pitchFamily="18" charset="0"/>
              </a:rPr>
              <a:t>PRL (</a:t>
            </a:r>
            <a:r>
              <a:rPr lang="en-US" altLang="ko-KR" dirty="0" smtClean="0">
                <a:latin typeface="Times New Roman" pitchFamily="18" charset="0"/>
                <a:cs typeface="Times New Roman" pitchFamily="18" charset="0"/>
              </a:rPr>
              <a:t>2011) &amp; (2012)</a:t>
            </a:r>
            <a:endParaRPr lang="en-US" altLang="ko-KR" dirty="0">
              <a:latin typeface="Times New Roman" pitchFamily="18" charset="0"/>
              <a:cs typeface="Times New Roman" pitchFamily="18" charset="0"/>
            </a:endParaRPr>
          </a:p>
        </p:txBody>
      </p:sp>
      <p:sp>
        <p:nvSpPr>
          <p:cNvPr id="7"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fontAlgn="auto" latinLnBrk="1" hangingPunct="1">
              <a:spcBef>
                <a:spcPts val="0"/>
              </a:spcBef>
              <a:spcAft>
                <a:spcPts val="0"/>
              </a:spcAft>
              <a:defRPr kumimoji="0" sz="1800" b="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b="1" smtClean="0">
                <a:solidFill>
                  <a:schemeClr val="bg1"/>
                </a:solidFill>
              </a:rPr>
              <a:pPr/>
              <a:t>17</a:t>
            </a:fld>
            <a:endParaRPr lang="ko-KR" altLang="en-US" b="1" dirty="0">
              <a:solidFill>
                <a:schemeClr val="bg1"/>
              </a:solidFill>
            </a:endParaRPr>
          </a:p>
        </p:txBody>
      </p:sp>
    </p:spTree>
    <p:extLst>
      <p:ext uri="{BB962C8B-B14F-4D97-AF65-F5344CB8AC3E}">
        <p14:creationId xmlns:p14="http://schemas.microsoft.com/office/powerpoint/2010/main" val="2319194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9024_2.43066s_2.233ms_10us_HF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568"/>
          <a:stretch/>
        </p:blipFill>
        <p:spPr>
          <a:xfrm>
            <a:off x="35497" y="2417440"/>
            <a:ext cx="4583664" cy="3819872"/>
          </a:xfrm>
          <a:prstGeom prst="rect">
            <a:avLst/>
          </a:prstGeom>
        </p:spPr>
      </p:pic>
      <p:pic>
        <p:nvPicPr>
          <p:cNvPr id="12" name="9024_2.43066s_2.233ms_10us__LFS_v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28568"/>
          <a:stretch/>
        </p:blipFill>
        <p:spPr>
          <a:xfrm>
            <a:off x="4524840" y="2417440"/>
            <a:ext cx="4583664" cy="3819872"/>
          </a:xfrm>
          <a:prstGeom prst="rect">
            <a:avLst/>
          </a:prstGeom>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7332" y="1844824"/>
            <a:ext cx="2226796" cy="445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직사각형 13"/>
          <p:cNvSpPr/>
          <p:nvPr/>
        </p:nvSpPr>
        <p:spPr>
          <a:xfrm>
            <a:off x="5158675" y="3751216"/>
            <a:ext cx="72292" cy="4889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4060914" y="3751216"/>
            <a:ext cx="72292" cy="4889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화살표 연결선 16"/>
          <p:cNvCxnSpPr/>
          <p:nvPr/>
        </p:nvCxnSpPr>
        <p:spPr>
          <a:xfrm flipV="1">
            <a:off x="5275699" y="3718907"/>
            <a:ext cx="0" cy="326791"/>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p:nvPr/>
        </p:nvCxnSpPr>
        <p:spPr>
          <a:xfrm flipV="1">
            <a:off x="4016207" y="3802152"/>
            <a:ext cx="0" cy="20291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a:xfrm flipV="1">
            <a:off x="5275699" y="4047209"/>
            <a:ext cx="0" cy="526299"/>
          </a:xfrm>
          <a:prstGeom prst="straightConnector1">
            <a:avLst/>
          </a:prstGeom>
          <a:ln w="25400">
            <a:solidFill>
              <a:srgbClr val="0000FF"/>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flipV="1">
            <a:off x="4016638" y="3993690"/>
            <a:ext cx="0" cy="395416"/>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4035688" y="3202593"/>
                <a:ext cx="1314645" cy="298415"/>
              </a:xfrm>
              <a:prstGeom prst="rect">
                <a:avLst/>
              </a:prstGeom>
              <a:solidFill>
                <a:srgbClr val="FFFFFF">
                  <a:alpha val="69804"/>
                </a:srgb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solidFill>
                                <a:srgbClr val="008000"/>
                              </a:solidFill>
                              <a:latin typeface="Cambria Math"/>
                            </a:rPr>
                          </m:ctrlPr>
                        </m:sSubPr>
                        <m:e>
                          <m:r>
                            <a:rPr lang="en-US" altLang="ko-KR" i="1">
                              <a:solidFill>
                                <a:srgbClr val="008000"/>
                              </a:solidFill>
                              <a:latin typeface="Cambria Math"/>
                            </a:rPr>
                            <m:t>𝑉</m:t>
                          </m:r>
                        </m:e>
                        <m:sub>
                          <m:r>
                            <a:rPr lang="en-US" altLang="ko-KR" i="1">
                              <a:solidFill>
                                <a:srgbClr val="008000"/>
                              </a:solidFill>
                              <a:latin typeface="Cambria Math"/>
                            </a:rPr>
                            <m:t>𝑝𝑜𝑙</m:t>
                          </m:r>
                        </m:sub>
                      </m:sSub>
                      <m:r>
                        <a:rPr lang="en-US" altLang="ko-KR" b="0" i="1" smtClean="0">
                          <a:solidFill>
                            <a:srgbClr val="008000"/>
                          </a:solidFill>
                          <a:latin typeface="Cambria Math"/>
                        </a:rPr>
                        <m:t>~ </m:t>
                      </m:r>
                      <m:sSub>
                        <m:sSubPr>
                          <m:ctrlPr>
                            <a:rPr lang="en-US" altLang="ko-KR" b="0" i="1" smtClean="0">
                              <a:solidFill>
                                <a:srgbClr val="008000"/>
                              </a:solidFill>
                              <a:latin typeface="Cambria Math"/>
                            </a:rPr>
                          </m:ctrlPr>
                        </m:sSubPr>
                        <m:e>
                          <m:r>
                            <a:rPr lang="en-US" altLang="ko-KR" b="0" i="1" smtClean="0">
                              <a:solidFill>
                                <a:srgbClr val="008000"/>
                              </a:solidFill>
                              <a:latin typeface="Cambria Math"/>
                            </a:rPr>
                            <m:t>𝑉</m:t>
                          </m:r>
                        </m:e>
                        <m:sub>
                          <m:r>
                            <a:rPr lang="en-US" altLang="ko-KR" i="1">
                              <a:solidFill>
                                <a:srgbClr val="008000"/>
                              </a:solidFill>
                              <a:latin typeface="Cambria Math"/>
                            </a:rPr>
                            <m:t>𝐸</m:t>
                          </m:r>
                          <m:r>
                            <a:rPr lang="en-US" altLang="ko-KR" i="1">
                              <a:solidFill>
                                <a:srgbClr val="008000"/>
                              </a:solidFill>
                              <a:latin typeface="Cambria Math"/>
                            </a:rPr>
                            <m:t>×</m:t>
                          </m:r>
                          <m:r>
                            <a:rPr lang="en-US" altLang="ko-KR" i="1">
                              <a:solidFill>
                                <a:srgbClr val="008000"/>
                              </a:solidFill>
                              <a:latin typeface="Cambria Math"/>
                            </a:rPr>
                            <m:t>𝐵</m:t>
                          </m:r>
                        </m:sub>
                      </m:sSub>
                    </m:oMath>
                  </m:oMathPara>
                </a14:m>
                <a:endParaRPr lang="ko-KR" altLang="en-US" dirty="0">
                  <a:solidFill>
                    <a:srgbClr val="008000"/>
                  </a:solidFill>
                  <a:latin typeface="Tahoma" panose="020B0604030504040204" pitchFamily="34" charset="0"/>
                  <a:cs typeface="Tahoma" panose="020B060403050404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035688" y="3202593"/>
                <a:ext cx="1314645" cy="298415"/>
              </a:xfrm>
              <a:prstGeom prst="rect">
                <a:avLst/>
              </a:prstGeom>
              <a:blipFill rotWithShape="1">
                <a:blip r:embed="rId9"/>
                <a:stretch>
                  <a:fillRect b="-26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107696" y="4643844"/>
                <a:ext cx="1398973" cy="369332"/>
              </a:xfrm>
              <a:prstGeom prst="rect">
                <a:avLst/>
              </a:prstGeom>
              <a:solidFill>
                <a:srgbClr val="FFFFFF">
                  <a:alpha val="69804"/>
                </a:srgb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solidFill>
                                <a:srgbClr val="0033CC"/>
                              </a:solidFill>
                              <a:latin typeface="Cambria Math"/>
                            </a:rPr>
                          </m:ctrlPr>
                        </m:sSubPr>
                        <m:e>
                          <m:r>
                            <a:rPr lang="en-US" altLang="ko-KR" i="1">
                              <a:solidFill>
                                <a:srgbClr val="0033CC"/>
                              </a:solidFill>
                              <a:latin typeface="Cambria Math"/>
                            </a:rPr>
                            <m:t>𝑉</m:t>
                          </m:r>
                        </m:e>
                        <m:sub>
                          <m:r>
                            <a:rPr lang="en-US" altLang="ko-KR" i="1">
                              <a:solidFill>
                                <a:srgbClr val="0033CC"/>
                              </a:solidFill>
                              <a:latin typeface="Cambria Math"/>
                            </a:rPr>
                            <m:t>𝑡𝑜𝑟</m:t>
                          </m:r>
                        </m:sub>
                      </m:sSub>
                      <m:r>
                        <a:rPr lang="en-US" altLang="ko-KR" i="1">
                          <a:solidFill>
                            <a:srgbClr val="0033CC"/>
                          </a:solidFill>
                          <a:latin typeface="Cambria Math"/>
                          <a:ea typeface="Cambria Math"/>
                        </a:rPr>
                        <m:t>×</m:t>
                      </m:r>
                      <m:func>
                        <m:funcPr>
                          <m:ctrlPr>
                            <a:rPr lang="en-US" altLang="ko-KR" i="1">
                              <a:solidFill>
                                <a:srgbClr val="0033CC"/>
                              </a:solidFill>
                              <a:latin typeface="Cambria Math"/>
                              <a:ea typeface="Cambria Math"/>
                            </a:rPr>
                          </m:ctrlPr>
                        </m:funcPr>
                        <m:fName>
                          <m:r>
                            <m:rPr>
                              <m:sty m:val="p"/>
                            </m:rPr>
                            <a:rPr lang="en-US" altLang="ko-KR">
                              <a:solidFill>
                                <a:srgbClr val="0033CC"/>
                              </a:solidFill>
                              <a:latin typeface="Cambria Math"/>
                              <a:ea typeface="Cambria Math"/>
                            </a:rPr>
                            <m:t>tan</m:t>
                          </m:r>
                        </m:fName>
                        <m:e>
                          <m:r>
                            <a:rPr lang="en-US" altLang="ko-KR" i="1">
                              <a:solidFill>
                                <a:srgbClr val="0033CC"/>
                              </a:solidFill>
                              <a:latin typeface="Cambria Math"/>
                              <a:ea typeface="Cambria Math"/>
                            </a:rPr>
                            <m:t>𝛼</m:t>
                          </m:r>
                        </m:e>
                      </m:func>
                    </m:oMath>
                  </m:oMathPara>
                </a14:m>
                <a:endParaRPr lang="en-US" dirty="0">
                  <a:solidFill>
                    <a:srgbClr val="0033CC"/>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107696" y="4643844"/>
                <a:ext cx="1398973" cy="369332"/>
              </a:xfrm>
              <a:prstGeom prst="rect">
                <a:avLst/>
              </a:prstGeom>
              <a:blipFill rotWithShape="1">
                <a:blip r:embed="rId11"/>
                <a:stretch>
                  <a:fillRect/>
                </a:stretch>
              </a:blipFill>
            </p:spPr>
            <p:txBody>
              <a:bodyPr/>
              <a:lstStyle/>
              <a:p>
                <a:r>
                  <a:rPr lang="en-US">
                    <a:noFill/>
                  </a:rPr>
                  <a:t> </a:t>
                </a:r>
              </a:p>
            </p:txBody>
          </p:sp>
        </mc:Fallback>
      </mc:AlternateContent>
      <p:sp>
        <p:nvSpPr>
          <p:cNvPr id="22" name="Title 1"/>
          <p:cNvSpPr txBox="1">
            <a:spLocks/>
          </p:cNvSpPr>
          <p:nvPr/>
        </p:nvSpPr>
        <p:spPr bwMode="auto">
          <a:xfrm>
            <a:off x="251521" y="0"/>
            <a:ext cx="8312727" cy="103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noAutofit/>
          </a:bodyPr>
          <a:lstStyle>
            <a:lvl1pPr marL="358775" indent="0" algn="l" rtl="0" eaLnBrk="0" fontAlgn="base" hangingPunct="0">
              <a:spcBef>
                <a:spcPct val="0"/>
              </a:spcBef>
              <a:spcAft>
                <a:spcPct val="0"/>
              </a:spcAft>
              <a:defRPr sz="28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a:lstStyle>
          <a:p>
            <a:pPr latinLnBrk="0"/>
            <a:r>
              <a:rPr lang="en-US" sz="3200" kern="0" smtClean="0"/>
              <a:t>High-field size imaging of ELM structure</a:t>
            </a:r>
            <a:endParaRPr lang="ko-KR" altLang="en-US" sz="3200" kern="0" dirty="0">
              <a:latin typeface="Georgia" pitchFamily="18" charset="0"/>
            </a:endParaRPr>
          </a:p>
        </p:txBody>
      </p:sp>
      <p:sp>
        <p:nvSpPr>
          <p:cNvPr id="24" name="Subtitle 2"/>
          <p:cNvSpPr txBox="1">
            <a:spLocks/>
          </p:cNvSpPr>
          <p:nvPr/>
        </p:nvSpPr>
        <p:spPr>
          <a:xfrm>
            <a:off x="179514" y="908720"/>
            <a:ext cx="8640960" cy="416575"/>
          </a:xfrm>
          <a:prstGeom prst="rect">
            <a:avLst/>
          </a:prstGeom>
        </p:spPr>
        <p:txBody>
          <a:bodyPr>
            <a:normAutofit fontScale="92500" lnSpcReduction="10000"/>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1"/>
                </a:solidFill>
                <a:latin typeface="+mn-lt"/>
                <a:ea typeface="ＭＳ Ｐゴシック" charset="-128"/>
                <a:cs typeface="ＭＳ Ｐゴシック" charset="-128"/>
              </a:defRPr>
            </a:lvl1pPr>
            <a:lvl2pPr marL="742229" indent="-284925"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2547" indent="-227940" algn="l" rtl="0" eaLnBrk="0" fontAlgn="base" hangingPunct="0">
              <a:spcBef>
                <a:spcPct val="20000"/>
              </a:spcBef>
              <a:spcAft>
                <a:spcPct val="0"/>
              </a:spcAft>
              <a:buChar char="•"/>
              <a:defRPr>
                <a:solidFill>
                  <a:srgbClr val="FF0000"/>
                </a:solidFill>
                <a:latin typeface="+mn-lt"/>
                <a:ea typeface="ＭＳ Ｐゴシック" charset="-128"/>
              </a:defRPr>
            </a:lvl3pPr>
            <a:lvl4pPr marL="1599852" indent="-227940" algn="l" rtl="0" eaLnBrk="0" fontAlgn="base" hangingPunct="0">
              <a:spcBef>
                <a:spcPct val="20000"/>
              </a:spcBef>
              <a:spcAft>
                <a:spcPct val="0"/>
              </a:spcAft>
              <a:buChar char="–"/>
              <a:defRPr>
                <a:solidFill>
                  <a:srgbClr val="009999"/>
                </a:solidFill>
                <a:latin typeface="+mn-lt"/>
                <a:ea typeface="ＭＳ Ｐゴシック" charset="-128"/>
              </a:defRPr>
            </a:lvl4pPr>
            <a:lvl5pPr marL="2057155" indent="-227940" algn="l" rtl="0" eaLnBrk="0" fontAlgn="base" hangingPunct="0">
              <a:spcBef>
                <a:spcPct val="20000"/>
              </a:spcBef>
              <a:spcAft>
                <a:spcPct val="0"/>
              </a:spcAft>
              <a:buChar char="»"/>
              <a:defRPr>
                <a:solidFill>
                  <a:schemeClr val="tx1"/>
                </a:solidFill>
                <a:latin typeface="+mn-lt"/>
                <a:ea typeface="ＭＳ Ｐゴシック"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a:lstStyle>
          <a:p>
            <a:r>
              <a:rPr lang="en-US" b="1" kern="0" dirty="0" err="1" smtClean="0"/>
              <a:t>Jaehyun</a:t>
            </a:r>
            <a:r>
              <a:rPr lang="en-US" b="1" kern="0" dirty="0" smtClean="0"/>
              <a:t> Lee, G.S Yun, M. Kim, M.J. Choi, H.K. Park (POSTECH)</a:t>
            </a:r>
          </a:p>
          <a:p>
            <a:endParaRPr lang="en-US" altLang="ko-KR" kern="0" dirty="0" smtClean="0">
              <a:solidFill>
                <a:schemeClr val="tx1">
                  <a:lumMod val="65000"/>
                  <a:lumOff val="35000"/>
                </a:schemeClr>
              </a:solidFill>
              <a:latin typeface="Arial" pitchFamily="34" charset="0"/>
              <a:cs typeface="Arial" pitchFamily="34" charset="0"/>
            </a:endParaRPr>
          </a:p>
          <a:p>
            <a:endParaRPr lang="en-US" altLang="ko-KR" kern="0" dirty="0" smtClean="0">
              <a:solidFill>
                <a:schemeClr val="tx1">
                  <a:lumMod val="65000"/>
                  <a:lumOff val="35000"/>
                </a:schemeClr>
              </a:solidFill>
              <a:latin typeface="Arial" pitchFamily="34" charset="0"/>
              <a:cs typeface="Arial" pitchFamily="34" charset="0"/>
            </a:endParaRPr>
          </a:p>
        </p:txBody>
      </p:sp>
      <p:pic>
        <p:nvPicPr>
          <p:cNvPr id="25" name="Picture 10" descr="postech"/>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802"/>
          <a:stretch/>
        </p:blipFill>
        <p:spPr bwMode="auto">
          <a:xfrm>
            <a:off x="6372200" y="-35323"/>
            <a:ext cx="2353339" cy="46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p:nvPr/>
        </p:nvSpPr>
        <p:spPr>
          <a:xfrm>
            <a:off x="251521" y="1546862"/>
            <a:ext cx="8726390" cy="461665"/>
          </a:xfrm>
          <a:prstGeom prst="rect">
            <a:avLst/>
          </a:prstGeom>
        </p:spPr>
        <p:txBody>
          <a:bodyPr wrap="square">
            <a:spAutoFit/>
          </a:bodyPr>
          <a:lstStyle/>
          <a:p>
            <a:r>
              <a:rPr lang="en-US" sz="2400" dirty="0" smtClean="0"/>
              <a:t>Understand the global geometry and flow of the </a:t>
            </a:r>
            <a:r>
              <a:rPr lang="en-US" sz="2400" i="1" dirty="0" smtClean="0">
                <a:solidFill>
                  <a:srgbClr val="FF0000"/>
                </a:solidFill>
              </a:rPr>
              <a:t>ELM filaments</a:t>
            </a:r>
            <a:endParaRPr lang="en-US" sz="2400" i="1" dirty="0">
              <a:solidFill>
                <a:srgbClr val="FF0000"/>
              </a:solidFill>
            </a:endParaRPr>
          </a:p>
        </p:txBody>
      </p:sp>
      <p:sp>
        <p:nvSpPr>
          <p:cNvPr id="28" name="Rectangle 5"/>
          <p:cNvSpPr/>
          <p:nvPr/>
        </p:nvSpPr>
        <p:spPr>
          <a:xfrm>
            <a:off x="68376" y="1267448"/>
            <a:ext cx="8909535" cy="369332"/>
          </a:xfrm>
          <a:prstGeom prst="rect">
            <a:avLst/>
          </a:prstGeom>
        </p:spPr>
        <p:txBody>
          <a:bodyPr>
            <a:spAutoFit/>
          </a:bodyPr>
          <a:lstStyle/>
          <a:p>
            <a:pPr algn="ctr"/>
            <a:r>
              <a:rPr lang="en-US" dirty="0" smtClean="0">
                <a:solidFill>
                  <a:schemeClr val="tx1">
                    <a:lumMod val="65000"/>
                    <a:lumOff val="35000"/>
                  </a:schemeClr>
                </a:solidFill>
              </a:rPr>
              <a:t>C.W</a:t>
            </a:r>
            <a:r>
              <a:rPr lang="en-US" dirty="0">
                <a:solidFill>
                  <a:schemeClr val="tx1">
                    <a:lumMod val="65000"/>
                    <a:lumOff val="35000"/>
                  </a:schemeClr>
                </a:solidFill>
              </a:rPr>
              <a:t>. </a:t>
            </a:r>
            <a:r>
              <a:rPr lang="en-US" dirty="0" err="1">
                <a:solidFill>
                  <a:schemeClr val="tx1">
                    <a:lumMod val="65000"/>
                    <a:lumOff val="35000"/>
                  </a:schemeClr>
                </a:solidFill>
              </a:rPr>
              <a:t>Domier</a:t>
            </a:r>
            <a:r>
              <a:rPr lang="en-US" dirty="0">
                <a:solidFill>
                  <a:schemeClr val="tx1">
                    <a:lumMod val="65000"/>
                    <a:lumOff val="35000"/>
                  </a:schemeClr>
                </a:solidFill>
              </a:rPr>
              <a:t>, N.C. </a:t>
            </a:r>
            <a:r>
              <a:rPr lang="en-US" dirty="0" err="1">
                <a:solidFill>
                  <a:schemeClr val="tx1">
                    <a:lumMod val="65000"/>
                    <a:lumOff val="35000"/>
                  </a:schemeClr>
                </a:solidFill>
              </a:rPr>
              <a:t>Luhmann</a:t>
            </a:r>
            <a:r>
              <a:rPr lang="en-US" dirty="0">
                <a:solidFill>
                  <a:schemeClr val="tx1">
                    <a:lumMod val="65000"/>
                    <a:lumOff val="35000"/>
                  </a:schemeClr>
                </a:solidFill>
              </a:rPr>
              <a:t>, Jr. (UC </a:t>
            </a:r>
            <a:r>
              <a:rPr lang="en-US" dirty="0" smtClean="0">
                <a:solidFill>
                  <a:schemeClr val="tx1">
                    <a:lumMod val="65000"/>
                    <a:lumOff val="35000"/>
                  </a:schemeClr>
                </a:solidFill>
              </a:rPr>
              <a:t>Davis)</a:t>
            </a:r>
            <a:endParaRPr lang="en-US" altLang="ko-KR" dirty="0">
              <a:solidFill>
                <a:schemeClr val="tx1">
                  <a:lumMod val="65000"/>
                  <a:lumOff val="35000"/>
                </a:schemeClr>
              </a:solidFill>
            </a:endParaRPr>
          </a:p>
        </p:txBody>
      </p:sp>
      <p:sp>
        <p:nvSpPr>
          <p:cNvPr id="23"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latinLnBrk="1" hangingPunct="1">
              <a:defRPr sz="1800" b="1" kern="1200">
                <a:solidFill>
                  <a:schemeClr val="bg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smtClean="0"/>
              <a:pPr/>
              <a:t>18</a:t>
            </a:fld>
            <a:endParaRPr lang="ko-KR" altLang="en-US" dirty="0"/>
          </a:p>
        </p:txBody>
      </p:sp>
    </p:spTree>
    <p:extLst>
      <p:ext uri="{BB962C8B-B14F-4D97-AF65-F5344CB8AC3E}">
        <p14:creationId xmlns:p14="http://schemas.microsoft.com/office/powerpoint/2010/main" val="21325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4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video>
              <p:cMediaNode vol="80000">
                <p:cTn id="12" fill="hold" display="0">
                  <p:stCondLst>
                    <p:cond delay="indefinite"/>
                  </p:stCondLst>
                </p:cTn>
                <p:tgtEl>
                  <p:spTgt spid="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4622590" y="927637"/>
            <a:ext cx="4450370" cy="5371498"/>
            <a:chOff x="3302" y="980728"/>
            <a:chExt cx="6080772" cy="5486411"/>
          </a:xfrm>
        </p:grpSpPr>
        <p:sp>
          <p:nvSpPr>
            <p:cNvPr id="32" name="직사각형 31"/>
            <p:cNvSpPr/>
            <p:nvPr/>
          </p:nvSpPr>
          <p:spPr>
            <a:xfrm>
              <a:off x="3340543" y="1196752"/>
              <a:ext cx="691799" cy="4824536"/>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0"/>
            <p:cNvPicPr>
              <a:picLocks/>
            </p:cNvPicPr>
            <p:nvPr/>
          </p:nvPicPr>
          <p:blipFill>
            <a:blip r:embed="rId2">
              <a:extLst>
                <a:ext uri="{28A0092B-C50C-407E-A947-70E740481C1C}">
                  <a14:useLocalDpi xmlns:a14="http://schemas.microsoft.com/office/drawing/2010/main" val="0"/>
                </a:ext>
              </a:extLst>
            </a:blip>
            <a:stretch>
              <a:fillRect/>
            </a:stretch>
          </p:blipFill>
          <p:spPr>
            <a:xfrm>
              <a:off x="3302" y="980728"/>
              <a:ext cx="6080772" cy="5486411"/>
            </a:xfrm>
            <a:prstGeom prst="rect">
              <a:avLst/>
            </a:prstGeom>
          </p:spPr>
        </p:pic>
        <p:sp>
          <p:nvSpPr>
            <p:cNvPr id="39" name="TextBox 38"/>
            <p:cNvSpPr txBox="1"/>
            <p:nvPr/>
          </p:nvSpPr>
          <p:spPr>
            <a:xfrm>
              <a:off x="4863355" y="1198411"/>
              <a:ext cx="1013192" cy="597285"/>
            </a:xfrm>
            <a:prstGeom prst="rect">
              <a:avLst/>
            </a:prstGeom>
            <a:noFill/>
          </p:spPr>
          <p:txBody>
            <a:bodyPr wrap="square" rtlCol="0">
              <a:spAutoFit/>
            </a:bodyPr>
            <a:lstStyle/>
            <a:p>
              <a:pPr algn="r"/>
              <a:r>
                <a:rPr lang="en-US" altLang="ko-KR" sz="1600" b="1" dirty="0" smtClean="0"/>
                <a:t>#8060</a:t>
              </a:r>
              <a:endParaRPr lang="ko-KR" altLang="en-US" sz="1600" b="1" dirty="0"/>
            </a:p>
          </p:txBody>
        </p:sp>
        <p:cxnSp>
          <p:nvCxnSpPr>
            <p:cNvPr id="15" name="직선 화살표 연결선 14"/>
            <p:cNvCxnSpPr/>
            <p:nvPr/>
          </p:nvCxnSpPr>
          <p:spPr>
            <a:xfrm>
              <a:off x="2273258" y="5373216"/>
              <a:ext cx="1656184" cy="360040"/>
            </a:xfrm>
            <a:prstGeom prst="straightConnector1">
              <a:avLst/>
            </a:prstGeom>
            <a:ln w="19050">
              <a:solidFill>
                <a:srgbClr val="FF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flipV="1">
              <a:off x="2216696" y="2924944"/>
              <a:ext cx="2232248" cy="288032"/>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a:off x="2360712" y="3356992"/>
              <a:ext cx="1743638" cy="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5031469" y="6246121"/>
            <a:ext cx="4041491" cy="369332"/>
          </a:xfrm>
          <a:prstGeom prst="rect">
            <a:avLst/>
          </a:prstGeom>
          <a:noFill/>
        </p:spPr>
        <p:txBody>
          <a:bodyPr wrap="none" rtlCol="0">
            <a:spAutoFit/>
          </a:bodyPr>
          <a:lstStyle/>
          <a:p>
            <a:pPr algn="ctr"/>
            <a:r>
              <a:rPr lang="en-US" altLang="ko-KR" b="1" dirty="0" smtClean="0">
                <a:solidFill>
                  <a:srgbClr val="0000FF"/>
                </a:solidFill>
              </a:rPr>
              <a:t>n=2 RMP (mid-FEC only) at q</a:t>
            </a:r>
            <a:r>
              <a:rPr lang="en-US" altLang="ko-KR" b="1" baseline="-25000" dirty="0" smtClean="0">
                <a:solidFill>
                  <a:srgbClr val="0000FF"/>
                </a:solidFill>
              </a:rPr>
              <a:t>95</a:t>
            </a:r>
            <a:r>
              <a:rPr lang="en-US" altLang="ko-KR" b="1" dirty="0" smtClean="0">
                <a:solidFill>
                  <a:srgbClr val="0000FF"/>
                </a:solidFill>
              </a:rPr>
              <a:t>~4.1</a:t>
            </a:r>
            <a:endParaRPr lang="ko-KR" altLang="en-US" b="1" dirty="0">
              <a:solidFill>
                <a:srgbClr val="0000FF"/>
              </a:solidFill>
            </a:endParaRPr>
          </a:p>
        </p:txBody>
      </p:sp>
      <p:grpSp>
        <p:nvGrpSpPr>
          <p:cNvPr id="20" name="그룹 19"/>
          <p:cNvGrpSpPr/>
          <p:nvPr/>
        </p:nvGrpSpPr>
        <p:grpSpPr>
          <a:xfrm>
            <a:off x="108451" y="899912"/>
            <a:ext cx="4530018" cy="5409409"/>
            <a:chOff x="0" y="980728"/>
            <a:chExt cx="6095268" cy="5486411"/>
          </a:xfrm>
        </p:grpSpPr>
        <p:sp>
          <p:nvSpPr>
            <p:cNvPr id="21" name="직사각형 20"/>
            <p:cNvSpPr/>
            <p:nvPr/>
          </p:nvSpPr>
          <p:spPr>
            <a:xfrm>
              <a:off x="2874816" y="1196751"/>
              <a:ext cx="2190266" cy="4824536"/>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2" name="그림 21"/>
            <p:cNvPicPr>
              <a:picLocks/>
            </p:cNvPicPr>
            <p:nvPr/>
          </p:nvPicPr>
          <p:blipFill>
            <a:blip r:embed="rId3">
              <a:extLst>
                <a:ext uri="{28A0092B-C50C-407E-A947-70E740481C1C}">
                  <a14:useLocalDpi xmlns:a14="http://schemas.microsoft.com/office/drawing/2010/main" val="0"/>
                </a:ext>
              </a:extLst>
            </a:blip>
            <a:stretch>
              <a:fillRect/>
            </a:stretch>
          </p:blipFill>
          <p:spPr>
            <a:xfrm>
              <a:off x="0" y="980728"/>
              <a:ext cx="6095268" cy="5486411"/>
            </a:xfrm>
            <a:prstGeom prst="rect">
              <a:avLst/>
            </a:prstGeom>
          </p:spPr>
        </p:pic>
        <p:sp>
          <p:nvSpPr>
            <p:cNvPr id="23" name="TextBox 22"/>
            <p:cNvSpPr txBox="1"/>
            <p:nvPr/>
          </p:nvSpPr>
          <p:spPr>
            <a:xfrm>
              <a:off x="4833257" y="1197255"/>
              <a:ext cx="1072404" cy="343373"/>
            </a:xfrm>
            <a:prstGeom prst="rect">
              <a:avLst/>
            </a:prstGeom>
            <a:noFill/>
          </p:spPr>
          <p:txBody>
            <a:bodyPr wrap="none" rtlCol="0">
              <a:spAutoFit/>
            </a:bodyPr>
            <a:lstStyle/>
            <a:p>
              <a:pPr algn="r"/>
              <a:r>
                <a:rPr lang="en-US" altLang="ko-KR" sz="1600" b="1" dirty="0" smtClean="0"/>
                <a:t>#7821</a:t>
              </a:r>
              <a:endParaRPr lang="ko-KR" altLang="en-US" sz="1600" b="1" dirty="0"/>
            </a:p>
          </p:txBody>
        </p:sp>
      </p:grpSp>
      <p:sp>
        <p:nvSpPr>
          <p:cNvPr id="25" name="TextBox 24"/>
          <p:cNvSpPr txBox="1"/>
          <p:nvPr/>
        </p:nvSpPr>
        <p:spPr>
          <a:xfrm>
            <a:off x="774018" y="6246121"/>
            <a:ext cx="3680816" cy="369332"/>
          </a:xfrm>
          <a:prstGeom prst="rect">
            <a:avLst/>
          </a:prstGeom>
          <a:noFill/>
        </p:spPr>
        <p:txBody>
          <a:bodyPr wrap="none" rtlCol="0">
            <a:spAutoFit/>
          </a:bodyPr>
          <a:lstStyle/>
          <a:p>
            <a:pPr algn="ctr"/>
            <a:r>
              <a:rPr lang="en-US" altLang="ko-KR" b="1" dirty="0" smtClean="0">
                <a:solidFill>
                  <a:srgbClr val="0000FF"/>
                </a:solidFill>
              </a:rPr>
              <a:t>n=1 (+90 phase) RMP at q</a:t>
            </a:r>
            <a:r>
              <a:rPr lang="en-US" altLang="ko-KR" b="1" baseline="-25000" dirty="0" smtClean="0">
                <a:solidFill>
                  <a:srgbClr val="0000FF"/>
                </a:solidFill>
              </a:rPr>
              <a:t>95</a:t>
            </a:r>
            <a:r>
              <a:rPr lang="en-US" altLang="ko-KR" b="1" dirty="0" smtClean="0">
                <a:solidFill>
                  <a:srgbClr val="0000FF"/>
                </a:solidFill>
              </a:rPr>
              <a:t>~6.0</a:t>
            </a:r>
            <a:endParaRPr lang="ko-KR" altLang="en-US" b="1" dirty="0">
              <a:solidFill>
                <a:srgbClr val="0000FF"/>
              </a:solidFill>
            </a:endParaRPr>
          </a:p>
        </p:txBody>
      </p:sp>
      <p:sp>
        <p:nvSpPr>
          <p:cNvPr id="3" name="직사각형 2"/>
          <p:cNvSpPr/>
          <p:nvPr/>
        </p:nvSpPr>
        <p:spPr>
          <a:xfrm>
            <a:off x="428034" y="44624"/>
            <a:ext cx="7764310" cy="830997"/>
          </a:xfrm>
          <a:prstGeom prst="rect">
            <a:avLst/>
          </a:prstGeom>
        </p:spPr>
        <p:txBody>
          <a:bodyPr wrap="square">
            <a:spAutoFit/>
          </a:bodyPr>
          <a:lstStyle/>
          <a:p>
            <a:r>
              <a:rPr lang="en-US" altLang="ko-KR" sz="2400" b="1" dirty="0" smtClean="0">
                <a:solidFill>
                  <a:schemeClr val="bg1"/>
                </a:solidFill>
              </a:rPr>
              <a:t>ELM-suppressions </a:t>
            </a:r>
            <a:r>
              <a:rPr lang="en-US" altLang="ko-KR" sz="2400" b="1" dirty="0">
                <a:solidFill>
                  <a:schemeClr val="bg1"/>
                </a:solidFill>
              </a:rPr>
              <a:t>have been </a:t>
            </a:r>
            <a:r>
              <a:rPr lang="en-US" altLang="ko-KR" sz="2400" b="1" dirty="0" smtClean="0">
                <a:solidFill>
                  <a:schemeClr val="bg1"/>
                </a:solidFill>
              </a:rPr>
              <a:t>demonstrated </a:t>
            </a:r>
            <a:r>
              <a:rPr lang="en-US" altLang="ko-KR" sz="2400" b="1" dirty="0">
                <a:solidFill>
                  <a:schemeClr val="bg1"/>
                </a:solidFill>
              </a:rPr>
              <a:t>using </a:t>
            </a:r>
            <a:endParaRPr lang="en-US" altLang="ko-KR" sz="2400" b="1" dirty="0" smtClean="0">
              <a:solidFill>
                <a:schemeClr val="bg1"/>
              </a:solidFill>
            </a:endParaRPr>
          </a:p>
          <a:p>
            <a:r>
              <a:rPr lang="en-US" altLang="ko-KR" sz="2400" b="1" dirty="0" smtClean="0">
                <a:solidFill>
                  <a:schemeClr val="bg1"/>
                </a:solidFill>
              </a:rPr>
              <a:t>both </a:t>
            </a:r>
            <a:r>
              <a:rPr lang="en-US" altLang="ko-KR" sz="2400" b="1" dirty="0">
                <a:solidFill>
                  <a:schemeClr val="bg1"/>
                </a:solidFill>
              </a:rPr>
              <a:t>n=1 or n=2 </a:t>
            </a:r>
            <a:r>
              <a:rPr lang="en-US" altLang="ko-KR" sz="2400" b="1" dirty="0" smtClean="0">
                <a:solidFill>
                  <a:schemeClr val="bg1"/>
                </a:solidFill>
              </a:rPr>
              <a:t>RMP with specific q window</a:t>
            </a:r>
            <a:endParaRPr lang="ko-KR" altLang="en-US" sz="2400" b="1" dirty="0">
              <a:solidFill>
                <a:schemeClr val="bg1"/>
              </a:solidFill>
            </a:endParaRPr>
          </a:p>
        </p:txBody>
      </p:sp>
      <p:sp>
        <p:nvSpPr>
          <p:cNvPr id="17"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latinLnBrk="1" hangingPunct="1">
              <a:defRPr sz="1800" b="1" kern="1200">
                <a:solidFill>
                  <a:schemeClr val="bg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smtClean="0"/>
              <a:pPr/>
              <a:t>19</a:t>
            </a:fld>
            <a:endParaRPr lang="ko-KR" altLang="en-US" dirty="0"/>
          </a:p>
        </p:txBody>
      </p:sp>
    </p:spTree>
    <p:extLst>
      <p:ext uri="{BB962C8B-B14F-4D97-AF65-F5344CB8AC3E}">
        <p14:creationId xmlns:p14="http://schemas.microsoft.com/office/powerpoint/2010/main" val="3268904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96552" y="-99392"/>
            <a:ext cx="9361040" cy="864096"/>
          </a:xfrm>
        </p:spPr>
        <p:txBody>
          <a:bodyPr/>
          <a:lstStyle/>
          <a:p>
            <a:r>
              <a:rPr lang="en-US" altLang="ko-KR" sz="3200" dirty="0" smtClean="0"/>
              <a:t>Research opportunity with KSTAR</a:t>
            </a:r>
            <a:endParaRPr lang="ko-KR" altLang="en-US" sz="32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2</a:t>
            </a:fld>
            <a:endParaRPr lang="ko-KR" altLang="en-US" dirty="0"/>
          </a:p>
        </p:txBody>
      </p:sp>
      <p:sp>
        <p:nvSpPr>
          <p:cNvPr id="6" name="TextBox 5"/>
          <p:cNvSpPr txBox="1"/>
          <p:nvPr/>
        </p:nvSpPr>
        <p:spPr>
          <a:xfrm>
            <a:off x="25979" y="1340768"/>
            <a:ext cx="9251838" cy="5262979"/>
          </a:xfrm>
          <a:prstGeom prst="rect">
            <a:avLst/>
          </a:prstGeom>
          <a:noFill/>
        </p:spPr>
        <p:txBody>
          <a:bodyPr wrap="square" rtlCol="0">
            <a:spAutoFit/>
          </a:bodyPr>
          <a:lstStyle/>
          <a:p>
            <a:pPr marL="285750" indent="-285750">
              <a:buFontTx/>
              <a:buChar char="-"/>
            </a:pPr>
            <a:r>
              <a:rPr lang="en-US" altLang="ko-KR" sz="2000" b="1" dirty="0"/>
              <a:t>B</a:t>
            </a:r>
            <a:r>
              <a:rPr lang="en-US" altLang="ko-KR" sz="2000" b="1" dirty="0" smtClean="0"/>
              <a:t>efore and after the first plasma of KSTAR at 2007 </a:t>
            </a:r>
          </a:p>
          <a:p>
            <a:r>
              <a:rPr lang="en-US" altLang="ko-KR" dirty="0" smtClean="0"/>
              <a:t>    There were collaboration meetings(with seminar) between </a:t>
            </a:r>
            <a:r>
              <a:rPr lang="en-US" altLang="ko-KR" dirty="0" smtClean="0"/>
              <a:t>NFRI</a:t>
            </a:r>
            <a:r>
              <a:rPr lang="en-US" altLang="ko-KR" dirty="0" smtClean="0"/>
              <a:t> </a:t>
            </a:r>
            <a:r>
              <a:rPr lang="en-US" altLang="ko-KR" dirty="0" smtClean="0"/>
              <a:t>and </a:t>
            </a:r>
            <a:r>
              <a:rPr lang="en-US" altLang="ko-KR" dirty="0" smtClean="0"/>
              <a:t>PPPL </a:t>
            </a:r>
            <a:r>
              <a:rPr lang="en-US" altLang="ko-KR" dirty="0" smtClean="0"/>
              <a:t>about </a:t>
            </a:r>
            <a:r>
              <a:rPr lang="en-US" altLang="ko-KR" dirty="0" smtClean="0"/>
              <a:t>KSTAR.</a:t>
            </a:r>
            <a:endParaRPr lang="en-US" altLang="ko-KR" dirty="0" smtClean="0"/>
          </a:p>
          <a:p>
            <a:endParaRPr lang="en-US" altLang="ko-KR" sz="2000" dirty="0" smtClean="0"/>
          </a:p>
          <a:p>
            <a:pPr marL="285750" indent="-285750">
              <a:buFontTx/>
              <a:buChar char="-"/>
            </a:pPr>
            <a:r>
              <a:rPr lang="en-US" altLang="ko-KR" sz="2000" b="1" dirty="0" smtClean="0"/>
              <a:t>Since then, via KSTAR PAC and FEC satellite meeting,</a:t>
            </a:r>
          </a:p>
          <a:p>
            <a:r>
              <a:rPr lang="en-US" altLang="ko-KR" sz="2000" dirty="0" smtClean="0"/>
              <a:t>    </a:t>
            </a:r>
            <a:r>
              <a:rPr lang="en-US" altLang="ko-KR" sz="2000" dirty="0" smtClean="0"/>
              <a:t>The formal </a:t>
            </a:r>
            <a:r>
              <a:rPr lang="en-US" altLang="ko-KR" sz="2000" dirty="0" smtClean="0"/>
              <a:t>reporting was given to USA colleagues</a:t>
            </a:r>
          </a:p>
          <a:p>
            <a:endParaRPr lang="en-US" altLang="ko-KR" sz="2000" dirty="0" smtClean="0"/>
          </a:p>
          <a:p>
            <a:pPr marL="285750" indent="-285750">
              <a:buFontTx/>
              <a:buChar char="-"/>
            </a:pPr>
            <a:r>
              <a:rPr lang="en-US" altLang="ko-KR" sz="2000" b="1" dirty="0" smtClean="0"/>
              <a:t>KSTAR </a:t>
            </a:r>
            <a:r>
              <a:rPr lang="en-US" altLang="ko-KR" sz="2000" b="1" dirty="0" smtClean="0"/>
              <a:t>completed its first phase of experiments</a:t>
            </a:r>
            <a:r>
              <a:rPr lang="en-US" altLang="ko-KR" sz="2000" b="1" dirty="0" smtClean="0"/>
              <a:t> </a:t>
            </a:r>
            <a:r>
              <a:rPr lang="en-US" altLang="ko-KR" sz="2000" b="1" dirty="0" smtClean="0"/>
              <a:t>and now steps into the next five year plan</a:t>
            </a:r>
          </a:p>
          <a:p>
            <a:r>
              <a:rPr lang="en-US" altLang="ko-KR" sz="2000" dirty="0" smtClean="0"/>
              <a:t>    so it is necessary to call for collaboration meeting </a:t>
            </a:r>
          </a:p>
          <a:p>
            <a:pPr marL="285750" indent="-285750">
              <a:buFontTx/>
              <a:buChar char="-"/>
            </a:pPr>
            <a:endParaRPr lang="en-US" altLang="ko-KR" sz="2000" dirty="0" smtClean="0"/>
          </a:p>
          <a:p>
            <a:pPr marL="285750" indent="-285750">
              <a:buFontTx/>
              <a:buChar char="-"/>
            </a:pPr>
            <a:r>
              <a:rPr lang="en-US" altLang="ko-KR" sz="2000" b="1" dirty="0" smtClean="0"/>
              <a:t>After </a:t>
            </a:r>
            <a:r>
              <a:rPr lang="en-US" altLang="ko-KR" sz="2000" b="1" dirty="0"/>
              <a:t>t</a:t>
            </a:r>
            <a:r>
              <a:rPr lang="en-US" altLang="ko-KR" sz="2000" b="1" dirty="0" smtClean="0"/>
              <a:t>his talk, I expect</a:t>
            </a:r>
          </a:p>
          <a:p>
            <a:r>
              <a:rPr lang="en-US" altLang="ko-KR" sz="2000" b="1" dirty="0"/>
              <a:t> </a:t>
            </a:r>
            <a:r>
              <a:rPr lang="en-US" altLang="ko-KR" sz="2000" b="1" dirty="0" smtClean="0"/>
              <a:t>  </a:t>
            </a:r>
            <a:r>
              <a:rPr lang="en-US" altLang="ko-KR" sz="2000" dirty="0"/>
              <a:t> </a:t>
            </a:r>
            <a:r>
              <a:rPr lang="en-US" altLang="ko-KR" sz="2000" dirty="0" smtClean="0"/>
              <a:t>PPPL </a:t>
            </a:r>
            <a:r>
              <a:rPr lang="en-US" altLang="ko-KR" sz="2000" dirty="0" smtClean="0"/>
              <a:t>colleagues are familiar with the recent KSTAR achievements</a:t>
            </a:r>
          </a:p>
          <a:p>
            <a:r>
              <a:rPr lang="en-US" altLang="ko-KR" sz="2000" dirty="0"/>
              <a:t> </a:t>
            </a:r>
            <a:r>
              <a:rPr lang="en-US" altLang="ko-KR" sz="2000" dirty="0" smtClean="0"/>
              <a:t>   and to figure out the new collaboration opportunity</a:t>
            </a:r>
            <a:endParaRPr lang="en-US" altLang="ko-KR" sz="2000" b="1" dirty="0" smtClean="0"/>
          </a:p>
          <a:p>
            <a:endParaRPr lang="en-US" altLang="ko-KR" sz="2000" dirty="0"/>
          </a:p>
          <a:p>
            <a:endParaRPr lang="en-US" altLang="ko-KR" sz="2000" dirty="0" smtClean="0"/>
          </a:p>
          <a:p>
            <a:endParaRPr lang="en-US" altLang="ko-KR" sz="2000" dirty="0" smtClean="0"/>
          </a:p>
        </p:txBody>
      </p:sp>
    </p:spTree>
    <p:extLst>
      <p:ext uri="{BB962C8B-B14F-4D97-AF65-F5344CB8AC3E}">
        <p14:creationId xmlns:p14="http://schemas.microsoft.com/office/powerpoint/2010/main" val="18495107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758" y="1116033"/>
            <a:ext cx="8928484" cy="892552"/>
          </a:xfrm>
          <a:prstGeom prst="rect">
            <a:avLst/>
          </a:prstGeom>
          <a:noFill/>
        </p:spPr>
        <p:txBody>
          <a:bodyPr wrap="square" rtlCol="0">
            <a:spAutoFit/>
          </a:bodyPr>
          <a:lstStyle/>
          <a:p>
            <a:pPr marL="285750" indent="-285750">
              <a:buFont typeface="Arial" pitchFamily="34" charset="0"/>
              <a:buChar char="•"/>
            </a:pPr>
            <a:r>
              <a:rPr lang="en-US" altLang="ko-KR" sz="1600" i="1" dirty="0" smtClean="0">
                <a:latin typeface="Arial Unicode MS" pitchFamily="50" charset="-127"/>
                <a:ea typeface="Arial Unicode MS" pitchFamily="50" charset="-127"/>
                <a:cs typeface="Arial Unicode MS" pitchFamily="50" charset="-127"/>
              </a:rPr>
              <a:t>n</a:t>
            </a:r>
            <a:r>
              <a:rPr lang="en-US" altLang="ko-KR" sz="1600" dirty="0" smtClean="0">
                <a:latin typeface="Arial Unicode MS" pitchFamily="50" charset="-127"/>
                <a:ea typeface="Arial Unicode MS" pitchFamily="50" charset="-127"/>
                <a:cs typeface="Arial Unicode MS" pitchFamily="50" charset="-127"/>
              </a:rPr>
              <a:t>=1 (middle) NOR </a:t>
            </a:r>
            <a:r>
              <a:rPr lang="en-US" altLang="ko-KR" sz="1600" i="1" dirty="0">
                <a:latin typeface="Arial Unicode MS" pitchFamily="50" charset="-127"/>
                <a:ea typeface="Arial Unicode MS" pitchFamily="50" charset="-127"/>
                <a:cs typeface="Arial Unicode MS" pitchFamily="50" charset="-127"/>
              </a:rPr>
              <a:t>n</a:t>
            </a:r>
            <a:r>
              <a:rPr lang="en-US" altLang="ko-KR" sz="1600" dirty="0">
                <a:latin typeface="Arial Unicode MS" pitchFamily="50" charset="-127"/>
                <a:ea typeface="Arial Unicode MS" pitchFamily="50" charset="-127"/>
                <a:cs typeface="Arial Unicode MS" pitchFamily="50" charset="-127"/>
              </a:rPr>
              <a:t>=2 (top/bottom) </a:t>
            </a:r>
            <a:r>
              <a:rPr lang="en-US" altLang="ko-KR" sz="1600" dirty="0" smtClean="0">
                <a:latin typeface="Arial Unicode MS" pitchFamily="50" charset="-127"/>
                <a:ea typeface="Arial Unicode MS" pitchFamily="50" charset="-127"/>
                <a:cs typeface="Arial Unicode MS" pitchFamily="50" charset="-127"/>
              </a:rPr>
              <a:t>NA </a:t>
            </a:r>
            <a:r>
              <a:rPr lang="en-US" altLang="ko-KR" sz="1600" dirty="0">
                <a:latin typeface="Arial Unicode MS" pitchFamily="50" charset="-127"/>
                <a:ea typeface="Arial Unicode MS" pitchFamily="50" charset="-127"/>
                <a:cs typeface="Arial Unicode MS" pitchFamily="50" charset="-127"/>
              </a:rPr>
              <a:t>field </a:t>
            </a:r>
            <a:r>
              <a:rPr lang="en-US" altLang="ko-KR" sz="1600" dirty="0" smtClean="0">
                <a:latin typeface="Arial Unicode MS" pitchFamily="50" charset="-127"/>
                <a:ea typeface="Arial Unicode MS" pitchFamily="50" charset="-127"/>
                <a:cs typeface="Arial Unicode MS" pitchFamily="50" charset="-127"/>
              </a:rPr>
              <a:t>ALONE has not shown the ELM suppression yet.</a:t>
            </a:r>
          </a:p>
          <a:p>
            <a:pPr marL="285750" indent="-285750">
              <a:buFont typeface="Arial" pitchFamily="34" charset="0"/>
              <a:buChar char="•"/>
            </a:pPr>
            <a:r>
              <a:rPr lang="en-US" altLang="ko-KR" sz="1600" dirty="0" smtClean="0">
                <a:latin typeface="Arial Unicode MS" pitchFamily="50" charset="-127"/>
                <a:ea typeface="Arial Unicode MS" pitchFamily="50" charset="-127"/>
                <a:cs typeface="Arial Unicode MS" pitchFamily="50" charset="-127"/>
              </a:rPr>
              <a:t>The </a:t>
            </a:r>
            <a:r>
              <a:rPr lang="en-US" altLang="ko-KR" sz="1600" i="1" dirty="0" smtClean="0">
                <a:latin typeface="Arial Unicode MS" pitchFamily="50" charset="-127"/>
                <a:ea typeface="Arial Unicode MS" pitchFamily="50" charset="-127"/>
                <a:cs typeface="Arial Unicode MS" pitchFamily="50" charset="-127"/>
              </a:rPr>
              <a:t>q</a:t>
            </a:r>
            <a:r>
              <a:rPr lang="en-US" altLang="ko-KR" sz="1600" dirty="0" smtClean="0">
                <a:latin typeface="Arial Unicode MS" pitchFamily="50" charset="-127"/>
                <a:ea typeface="Arial Unicode MS" pitchFamily="50" charset="-127"/>
                <a:cs typeface="Arial Unicode MS" pitchFamily="50" charset="-127"/>
              </a:rPr>
              <a:t>-window</a:t>
            </a:r>
            <a:r>
              <a:rPr lang="ko-KR" altLang="en-US" sz="1600" dirty="0" smtClean="0">
                <a:latin typeface="Arial Unicode MS" pitchFamily="50" charset="-127"/>
                <a:ea typeface="Arial Unicode MS" pitchFamily="50" charset="-127"/>
                <a:cs typeface="Arial Unicode MS" pitchFamily="50" charset="-127"/>
              </a:rPr>
              <a:t> </a:t>
            </a:r>
            <a:r>
              <a:rPr lang="en-US" altLang="ko-KR" sz="1600" dirty="0" smtClean="0">
                <a:latin typeface="Arial Unicode MS" pitchFamily="50" charset="-127"/>
                <a:ea typeface="Arial Unicode MS" pitchFamily="50" charset="-127"/>
                <a:cs typeface="Arial Unicode MS" pitchFamily="50" charset="-127"/>
              </a:rPr>
              <a:t>(4.3~4.5) in ELM suppression is observed during </a:t>
            </a:r>
            <a:r>
              <a:rPr lang="en-US" altLang="ko-KR" sz="1600" i="1" dirty="0" err="1" smtClean="0">
                <a:latin typeface="Arial Unicode MS" pitchFamily="50" charset="-127"/>
                <a:ea typeface="Arial Unicode MS" pitchFamily="50" charset="-127"/>
                <a:cs typeface="Arial Unicode MS" pitchFamily="50" charset="-127"/>
              </a:rPr>
              <a:t>I</a:t>
            </a:r>
            <a:r>
              <a:rPr lang="en-US" altLang="ko-KR" sz="1600" baseline="-25000" dirty="0" err="1" smtClean="0">
                <a:latin typeface="Arial Unicode MS" pitchFamily="50" charset="-127"/>
                <a:ea typeface="Arial Unicode MS" pitchFamily="50" charset="-127"/>
                <a:cs typeface="Arial Unicode MS" pitchFamily="50" charset="-127"/>
              </a:rPr>
              <a:t>p</a:t>
            </a:r>
            <a:r>
              <a:rPr lang="en-US" altLang="ko-KR" sz="1600" dirty="0" smtClean="0">
                <a:latin typeface="Arial Unicode MS" pitchFamily="50" charset="-127"/>
                <a:ea typeface="Arial Unicode MS" pitchFamily="50" charset="-127"/>
                <a:cs typeface="Arial Unicode MS" pitchFamily="50" charset="-127"/>
              </a:rPr>
              <a:t> scan (</a:t>
            </a:r>
            <a:r>
              <a:rPr lang="en-US" altLang="ko-KR" sz="1600" i="1" dirty="0" smtClean="0">
                <a:latin typeface="Arial Unicode MS" pitchFamily="50" charset="-127"/>
                <a:ea typeface="Arial Unicode MS" pitchFamily="50" charset="-127"/>
                <a:cs typeface="Arial Unicode MS" pitchFamily="50" charset="-127"/>
              </a:rPr>
              <a:t>q</a:t>
            </a:r>
            <a:r>
              <a:rPr lang="en-US" altLang="ko-KR" sz="1600" dirty="0" smtClean="0">
                <a:latin typeface="Arial Unicode MS" pitchFamily="50" charset="-127"/>
                <a:ea typeface="Arial Unicode MS" pitchFamily="50" charset="-127"/>
                <a:cs typeface="Arial Unicode MS" pitchFamily="50" charset="-127"/>
              </a:rPr>
              <a:t>-scan).</a:t>
            </a:r>
          </a:p>
          <a:p>
            <a:pPr marL="285750" indent="-285750">
              <a:buFont typeface="Arial" pitchFamily="34" charset="0"/>
              <a:buChar char="•"/>
            </a:pPr>
            <a:r>
              <a:rPr lang="en-US" altLang="ko-KR" sz="2000" b="1" dirty="0" smtClean="0">
                <a:solidFill>
                  <a:srgbClr val="0000FF"/>
                </a:solidFill>
                <a:latin typeface="Arial Unicode MS" pitchFamily="50" charset="-127"/>
                <a:ea typeface="Arial Unicode MS" pitchFamily="50" charset="-127"/>
                <a:cs typeface="Arial Unicode MS" pitchFamily="50" charset="-127"/>
              </a:rPr>
              <a:t>NB : q~6 at n=1</a:t>
            </a:r>
            <a:r>
              <a:rPr lang="en-US" altLang="ko-KR" sz="2000" b="1" dirty="0">
                <a:solidFill>
                  <a:srgbClr val="0000FF"/>
                </a:solidFill>
                <a:latin typeface="Arial Unicode MS" pitchFamily="50" charset="-127"/>
                <a:ea typeface="Arial Unicode MS" pitchFamily="50" charset="-127"/>
                <a:cs typeface="Arial Unicode MS" pitchFamily="50" charset="-127"/>
              </a:rPr>
              <a:t>, </a:t>
            </a:r>
            <a:r>
              <a:rPr lang="en-US" altLang="ko-KR" sz="2000" b="1" dirty="0" smtClean="0">
                <a:solidFill>
                  <a:srgbClr val="0000FF"/>
                </a:solidFill>
                <a:latin typeface="Arial Unicode MS" pitchFamily="50" charset="-127"/>
                <a:ea typeface="Arial Unicode MS" pitchFamily="50" charset="-127"/>
                <a:cs typeface="Arial Unicode MS" pitchFamily="50" charset="-127"/>
              </a:rPr>
              <a:t> q~3.7 </a:t>
            </a:r>
            <a:r>
              <a:rPr lang="en-US" altLang="ko-KR" sz="2000" b="1" dirty="0">
                <a:solidFill>
                  <a:srgbClr val="0000FF"/>
                </a:solidFill>
                <a:latin typeface="Arial Unicode MS" pitchFamily="50" charset="-127"/>
                <a:ea typeface="Arial Unicode MS" pitchFamily="50" charset="-127"/>
                <a:cs typeface="Arial Unicode MS" pitchFamily="50" charset="-127"/>
              </a:rPr>
              <a:t>at </a:t>
            </a:r>
            <a:r>
              <a:rPr lang="en-US" altLang="ko-KR" sz="2000" b="1" dirty="0" smtClean="0">
                <a:solidFill>
                  <a:srgbClr val="0000FF"/>
                </a:solidFill>
                <a:latin typeface="Arial Unicode MS" pitchFamily="50" charset="-127"/>
                <a:ea typeface="Arial Unicode MS" pitchFamily="50" charset="-127"/>
                <a:cs typeface="Arial Unicode MS" pitchFamily="50" charset="-127"/>
              </a:rPr>
              <a:t>n=2,  q~4.5 </a:t>
            </a:r>
            <a:r>
              <a:rPr lang="en-US" altLang="ko-KR" sz="2000" b="1" dirty="0">
                <a:solidFill>
                  <a:srgbClr val="0000FF"/>
                </a:solidFill>
                <a:latin typeface="Arial Unicode MS" pitchFamily="50" charset="-127"/>
                <a:ea typeface="Arial Unicode MS" pitchFamily="50" charset="-127"/>
                <a:cs typeface="Arial Unicode MS" pitchFamily="50" charset="-127"/>
              </a:rPr>
              <a:t>at </a:t>
            </a:r>
            <a:r>
              <a:rPr lang="en-US" altLang="ko-KR" sz="2000" b="1" dirty="0" smtClean="0">
                <a:solidFill>
                  <a:srgbClr val="0000FF"/>
                </a:solidFill>
                <a:latin typeface="Arial Unicode MS" pitchFamily="50" charset="-127"/>
                <a:ea typeface="Arial Unicode MS" pitchFamily="50" charset="-127"/>
                <a:cs typeface="Arial Unicode MS" pitchFamily="50" charset="-127"/>
              </a:rPr>
              <a:t>n=1+2 ( wide q window)</a:t>
            </a:r>
            <a:endParaRPr lang="ko-KR" altLang="en-US" sz="2000" b="1" dirty="0">
              <a:solidFill>
                <a:srgbClr val="0000FF"/>
              </a:solidFill>
              <a:latin typeface="Arial Unicode MS" pitchFamily="50" charset="-127"/>
              <a:ea typeface="Arial Unicode MS" pitchFamily="50" charset="-127"/>
              <a:cs typeface="Arial Unicode MS" pitchFamily="50" charset="-127"/>
            </a:endParaRPr>
          </a:p>
        </p:txBody>
      </p:sp>
      <p:sp>
        <p:nvSpPr>
          <p:cNvPr id="14" name="제목 1"/>
          <p:cNvSpPr>
            <a:spLocks noGrp="1"/>
          </p:cNvSpPr>
          <p:nvPr>
            <p:ph type="title"/>
          </p:nvPr>
        </p:nvSpPr>
        <p:spPr>
          <a:xfrm>
            <a:off x="107758" y="-171400"/>
            <a:ext cx="9144000" cy="1143000"/>
          </a:xfrm>
        </p:spPr>
        <p:txBody>
          <a:bodyPr>
            <a:normAutofit/>
          </a:bodyPr>
          <a:lstStyle/>
          <a:p>
            <a:r>
              <a:rPr lang="en-US" altLang="ko-KR" sz="2800" dirty="0">
                <a:latin typeface="Arial Unicode MS" pitchFamily="50" charset="-127"/>
                <a:ea typeface="Arial Unicode MS" pitchFamily="50" charset="-127"/>
                <a:cs typeface="Arial Unicode MS" pitchFamily="50" charset="-127"/>
              </a:rPr>
              <a:t>ELM suppression </a:t>
            </a:r>
            <a:r>
              <a:rPr lang="en-US" altLang="ko-KR" sz="2800" dirty="0" smtClean="0">
                <a:latin typeface="Arial Unicode MS" pitchFamily="50" charset="-127"/>
                <a:ea typeface="Arial Unicode MS" pitchFamily="50" charset="-127"/>
                <a:cs typeface="Arial Unicode MS" pitchFamily="50" charset="-127"/>
              </a:rPr>
              <a:t>is achieved </a:t>
            </a:r>
            <a:br>
              <a:rPr lang="en-US" altLang="ko-KR" sz="2800" dirty="0" smtClean="0">
                <a:latin typeface="Arial Unicode MS" pitchFamily="50" charset="-127"/>
                <a:ea typeface="Arial Unicode MS" pitchFamily="50" charset="-127"/>
                <a:cs typeface="Arial Unicode MS" pitchFamily="50" charset="-127"/>
              </a:rPr>
            </a:br>
            <a:r>
              <a:rPr lang="en-US" altLang="ko-KR" sz="2800" dirty="0" smtClean="0">
                <a:latin typeface="Arial Unicode MS" pitchFamily="50" charset="-127"/>
                <a:ea typeface="Arial Unicode MS" pitchFamily="50" charset="-127"/>
                <a:cs typeface="Arial Unicode MS" pitchFamily="50" charset="-127"/>
              </a:rPr>
              <a:t>with using the combination of n=1 and 2</a:t>
            </a:r>
            <a:endParaRPr lang="ko-KR" altLang="en-US" sz="2800" dirty="0"/>
          </a:p>
        </p:txBody>
      </p:sp>
      <p:grpSp>
        <p:nvGrpSpPr>
          <p:cNvPr id="21" name="그룹 20"/>
          <p:cNvGrpSpPr/>
          <p:nvPr/>
        </p:nvGrpSpPr>
        <p:grpSpPr>
          <a:xfrm>
            <a:off x="6340980" y="2245363"/>
            <a:ext cx="2149694" cy="3772845"/>
            <a:chOff x="6372200" y="1447801"/>
            <a:chExt cx="2642213" cy="4270176"/>
          </a:xfrm>
        </p:grpSpPr>
        <p:grpSp>
          <p:nvGrpSpPr>
            <p:cNvPr id="22" name="Group 18"/>
            <p:cNvGrpSpPr>
              <a:grpSpLocks noChangeAspect="1"/>
            </p:cNvGrpSpPr>
            <p:nvPr/>
          </p:nvGrpSpPr>
          <p:grpSpPr bwMode="auto">
            <a:xfrm>
              <a:off x="7118839" y="2876551"/>
              <a:ext cx="252046" cy="296863"/>
              <a:chOff x="4032" y="2604"/>
              <a:chExt cx="247" cy="268"/>
            </a:xfrm>
          </p:grpSpPr>
          <p:sp>
            <p:nvSpPr>
              <p:cNvPr id="117" name="AutoShape 19"/>
              <p:cNvSpPr>
                <a:spLocks noChangeAspect="1" noChangeArrowheads="1"/>
              </p:cNvSpPr>
              <p:nvPr/>
            </p:nvSpPr>
            <p:spPr bwMode="auto">
              <a:xfrm>
                <a:off x="4032" y="2604"/>
                <a:ext cx="247" cy="268"/>
              </a:xfrm>
              <a:prstGeom prst="roundRect">
                <a:avLst>
                  <a:gd name="adj" fmla="val 16667"/>
                </a:avLst>
              </a:prstGeom>
              <a:solidFill>
                <a:srgbClr val="CCFF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8" name="AutoShape 20"/>
              <p:cNvSpPr>
                <a:spLocks noChangeAspect="1" noChangeArrowheads="1"/>
              </p:cNvSpPr>
              <p:nvPr/>
            </p:nvSpPr>
            <p:spPr bwMode="auto">
              <a:xfrm>
                <a:off x="4053" y="2613"/>
                <a:ext cx="42" cy="12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9" name="Oval 21"/>
              <p:cNvSpPr>
                <a:spLocks noChangeAspect="1" noChangeArrowheads="1"/>
              </p:cNvSpPr>
              <p:nvPr/>
            </p:nvSpPr>
            <p:spPr bwMode="auto">
              <a:xfrm>
                <a:off x="4059" y="2656"/>
                <a:ext cx="32"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0" name="AutoShape 22"/>
              <p:cNvSpPr>
                <a:spLocks noChangeAspect="1" noChangeArrowheads="1"/>
              </p:cNvSpPr>
              <p:nvPr/>
            </p:nvSpPr>
            <p:spPr bwMode="auto">
              <a:xfrm>
                <a:off x="4107" y="2613"/>
                <a:ext cx="42" cy="12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1" name="Oval 23"/>
              <p:cNvSpPr>
                <a:spLocks noChangeAspect="1" noChangeArrowheads="1"/>
              </p:cNvSpPr>
              <p:nvPr/>
            </p:nvSpPr>
            <p:spPr bwMode="auto">
              <a:xfrm>
                <a:off x="4113" y="2656"/>
                <a:ext cx="32"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2" name="AutoShape 24"/>
              <p:cNvSpPr>
                <a:spLocks noChangeAspect="1" noChangeArrowheads="1"/>
              </p:cNvSpPr>
              <p:nvPr/>
            </p:nvSpPr>
            <p:spPr bwMode="auto">
              <a:xfrm>
                <a:off x="4162" y="2616"/>
                <a:ext cx="42" cy="12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3" name="Oval 25"/>
              <p:cNvSpPr>
                <a:spLocks noChangeAspect="1" noChangeArrowheads="1"/>
              </p:cNvSpPr>
              <p:nvPr/>
            </p:nvSpPr>
            <p:spPr bwMode="auto">
              <a:xfrm>
                <a:off x="4168" y="2659"/>
                <a:ext cx="31"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4" name="AutoShape 26"/>
              <p:cNvSpPr>
                <a:spLocks noChangeAspect="1" noChangeArrowheads="1"/>
              </p:cNvSpPr>
              <p:nvPr/>
            </p:nvSpPr>
            <p:spPr bwMode="auto">
              <a:xfrm>
                <a:off x="4216" y="2616"/>
                <a:ext cx="42" cy="12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5" name="Oval 27"/>
              <p:cNvSpPr>
                <a:spLocks noChangeAspect="1" noChangeArrowheads="1"/>
              </p:cNvSpPr>
              <p:nvPr/>
            </p:nvSpPr>
            <p:spPr bwMode="auto">
              <a:xfrm>
                <a:off x="4222" y="2659"/>
                <a:ext cx="31"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6" name="AutoShape 28"/>
              <p:cNvSpPr>
                <a:spLocks noChangeAspect="1" noChangeArrowheads="1"/>
              </p:cNvSpPr>
              <p:nvPr/>
            </p:nvSpPr>
            <p:spPr bwMode="auto">
              <a:xfrm>
                <a:off x="4162" y="2743"/>
                <a:ext cx="42" cy="12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7" name="Oval 29"/>
              <p:cNvSpPr>
                <a:spLocks noChangeAspect="1" noChangeArrowheads="1"/>
              </p:cNvSpPr>
              <p:nvPr/>
            </p:nvSpPr>
            <p:spPr bwMode="auto">
              <a:xfrm>
                <a:off x="4168" y="2785"/>
                <a:ext cx="31"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8" name="AutoShape 30"/>
              <p:cNvSpPr>
                <a:spLocks noChangeAspect="1" noChangeArrowheads="1"/>
              </p:cNvSpPr>
              <p:nvPr/>
            </p:nvSpPr>
            <p:spPr bwMode="auto">
              <a:xfrm>
                <a:off x="4216" y="2743"/>
                <a:ext cx="42" cy="12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29" name="Oval 31"/>
              <p:cNvSpPr>
                <a:spLocks noChangeAspect="1" noChangeArrowheads="1"/>
              </p:cNvSpPr>
              <p:nvPr/>
            </p:nvSpPr>
            <p:spPr bwMode="auto">
              <a:xfrm>
                <a:off x="4222" y="2785"/>
                <a:ext cx="31"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30" name="AutoShape 32"/>
              <p:cNvSpPr>
                <a:spLocks noChangeAspect="1" noChangeArrowheads="1"/>
              </p:cNvSpPr>
              <p:nvPr/>
            </p:nvSpPr>
            <p:spPr bwMode="auto">
              <a:xfrm>
                <a:off x="4053" y="2740"/>
                <a:ext cx="42" cy="12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31" name="Oval 33"/>
              <p:cNvSpPr>
                <a:spLocks noChangeAspect="1" noChangeArrowheads="1"/>
              </p:cNvSpPr>
              <p:nvPr/>
            </p:nvSpPr>
            <p:spPr bwMode="auto">
              <a:xfrm>
                <a:off x="4059" y="2782"/>
                <a:ext cx="32"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32" name="AutoShape 34"/>
              <p:cNvSpPr>
                <a:spLocks noChangeAspect="1" noChangeArrowheads="1"/>
              </p:cNvSpPr>
              <p:nvPr/>
            </p:nvSpPr>
            <p:spPr bwMode="auto">
              <a:xfrm>
                <a:off x="4107" y="2740"/>
                <a:ext cx="42" cy="12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33" name="Oval 35"/>
              <p:cNvSpPr>
                <a:spLocks noChangeAspect="1" noChangeArrowheads="1"/>
              </p:cNvSpPr>
              <p:nvPr/>
            </p:nvSpPr>
            <p:spPr bwMode="auto">
              <a:xfrm>
                <a:off x="4113" y="2782"/>
                <a:ext cx="32"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grpSp>
        <p:grpSp>
          <p:nvGrpSpPr>
            <p:cNvPr id="23" name="Group 36"/>
            <p:cNvGrpSpPr>
              <a:grpSpLocks noChangeAspect="1"/>
            </p:cNvGrpSpPr>
            <p:nvPr/>
          </p:nvGrpSpPr>
          <p:grpSpPr bwMode="auto">
            <a:xfrm>
              <a:off x="7646377" y="3276601"/>
              <a:ext cx="252046" cy="296863"/>
              <a:chOff x="4500" y="2910"/>
              <a:chExt cx="247" cy="268"/>
            </a:xfrm>
          </p:grpSpPr>
          <p:sp>
            <p:nvSpPr>
              <p:cNvPr id="100" name="AutoShape 37"/>
              <p:cNvSpPr>
                <a:spLocks noChangeAspect="1" noChangeArrowheads="1"/>
              </p:cNvSpPr>
              <p:nvPr/>
            </p:nvSpPr>
            <p:spPr bwMode="auto">
              <a:xfrm>
                <a:off x="4500" y="2910"/>
                <a:ext cx="247" cy="268"/>
              </a:xfrm>
              <a:prstGeom prst="roundRect">
                <a:avLst>
                  <a:gd name="adj" fmla="val 16667"/>
                </a:avLst>
              </a:prstGeom>
              <a:solidFill>
                <a:srgbClr val="CCFF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1" name="AutoShape 38"/>
              <p:cNvSpPr>
                <a:spLocks noChangeAspect="1" noChangeArrowheads="1"/>
              </p:cNvSpPr>
              <p:nvPr/>
            </p:nvSpPr>
            <p:spPr bwMode="auto">
              <a:xfrm>
                <a:off x="4521" y="2919"/>
                <a:ext cx="42" cy="12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2" name="Oval 39"/>
              <p:cNvSpPr>
                <a:spLocks noChangeAspect="1" noChangeArrowheads="1"/>
              </p:cNvSpPr>
              <p:nvPr/>
            </p:nvSpPr>
            <p:spPr bwMode="auto">
              <a:xfrm>
                <a:off x="4527" y="2962"/>
                <a:ext cx="32"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3" name="AutoShape 40"/>
              <p:cNvSpPr>
                <a:spLocks noChangeAspect="1" noChangeArrowheads="1"/>
              </p:cNvSpPr>
              <p:nvPr/>
            </p:nvSpPr>
            <p:spPr bwMode="auto">
              <a:xfrm>
                <a:off x="4575" y="2919"/>
                <a:ext cx="42" cy="12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4" name="Oval 41"/>
              <p:cNvSpPr>
                <a:spLocks noChangeAspect="1" noChangeArrowheads="1"/>
              </p:cNvSpPr>
              <p:nvPr/>
            </p:nvSpPr>
            <p:spPr bwMode="auto">
              <a:xfrm>
                <a:off x="4581" y="2962"/>
                <a:ext cx="32"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5" name="AutoShape 42"/>
              <p:cNvSpPr>
                <a:spLocks noChangeAspect="1" noChangeArrowheads="1"/>
              </p:cNvSpPr>
              <p:nvPr/>
            </p:nvSpPr>
            <p:spPr bwMode="auto">
              <a:xfrm>
                <a:off x="4630" y="2922"/>
                <a:ext cx="42" cy="12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6" name="Oval 43"/>
              <p:cNvSpPr>
                <a:spLocks noChangeAspect="1" noChangeArrowheads="1"/>
              </p:cNvSpPr>
              <p:nvPr/>
            </p:nvSpPr>
            <p:spPr bwMode="auto">
              <a:xfrm>
                <a:off x="4636" y="2965"/>
                <a:ext cx="31"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7" name="AutoShape 44"/>
              <p:cNvSpPr>
                <a:spLocks noChangeAspect="1" noChangeArrowheads="1"/>
              </p:cNvSpPr>
              <p:nvPr/>
            </p:nvSpPr>
            <p:spPr bwMode="auto">
              <a:xfrm>
                <a:off x="4684" y="2922"/>
                <a:ext cx="42" cy="12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8" name="Oval 45"/>
              <p:cNvSpPr>
                <a:spLocks noChangeAspect="1" noChangeArrowheads="1"/>
              </p:cNvSpPr>
              <p:nvPr/>
            </p:nvSpPr>
            <p:spPr bwMode="auto">
              <a:xfrm>
                <a:off x="4690" y="2965"/>
                <a:ext cx="31" cy="2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09" name="AutoShape 46"/>
              <p:cNvSpPr>
                <a:spLocks noChangeAspect="1" noChangeArrowheads="1"/>
              </p:cNvSpPr>
              <p:nvPr/>
            </p:nvSpPr>
            <p:spPr bwMode="auto">
              <a:xfrm>
                <a:off x="4630" y="3049"/>
                <a:ext cx="42" cy="12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0" name="Oval 47"/>
              <p:cNvSpPr>
                <a:spLocks noChangeAspect="1" noChangeArrowheads="1"/>
              </p:cNvSpPr>
              <p:nvPr/>
            </p:nvSpPr>
            <p:spPr bwMode="auto">
              <a:xfrm>
                <a:off x="4636" y="3091"/>
                <a:ext cx="31"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1" name="AutoShape 48"/>
              <p:cNvSpPr>
                <a:spLocks noChangeAspect="1" noChangeArrowheads="1"/>
              </p:cNvSpPr>
              <p:nvPr/>
            </p:nvSpPr>
            <p:spPr bwMode="auto">
              <a:xfrm>
                <a:off x="4684" y="3049"/>
                <a:ext cx="42" cy="12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2" name="Oval 49"/>
              <p:cNvSpPr>
                <a:spLocks noChangeAspect="1" noChangeArrowheads="1"/>
              </p:cNvSpPr>
              <p:nvPr/>
            </p:nvSpPr>
            <p:spPr bwMode="auto">
              <a:xfrm>
                <a:off x="4690" y="3091"/>
                <a:ext cx="31"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3" name="AutoShape 50"/>
              <p:cNvSpPr>
                <a:spLocks noChangeAspect="1" noChangeArrowheads="1"/>
              </p:cNvSpPr>
              <p:nvPr/>
            </p:nvSpPr>
            <p:spPr bwMode="auto">
              <a:xfrm>
                <a:off x="4521" y="3046"/>
                <a:ext cx="42" cy="120"/>
              </a:xfrm>
              <a:prstGeom prst="roundRect">
                <a:avLst>
                  <a:gd name="adj" fmla="val 16667"/>
                </a:avLst>
              </a:prstGeom>
              <a:solidFill>
                <a:schemeClr val="accent1"/>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4" name="Oval 51"/>
              <p:cNvSpPr>
                <a:spLocks noChangeAspect="1" noChangeArrowheads="1"/>
              </p:cNvSpPr>
              <p:nvPr/>
            </p:nvSpPr>
            <p:spPr bwMode="auto">
              <a:xfrm>
                <a:off x="4527" y="3088"/>
                <a:ext cx="32"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5" name="AutoShape 52"/>
              <p:cNvSpPr>
                <a:spLocks noChangeAspect="1" noChangeArrowheads="1"/>
              </p:cNvSpPr>
              <p:nvPr/>
            </p:nvSpPr>
            <p:spPr bwMode="auto">
              <a:xfrm>
                <a:off x="4575" y="3046"/>
                <a:ext cx="42" cy="120"/>
              </a:xfrm>
              <a:prstGeom prst="roundRect">
                <a:avLst>
                  <a:gd name="adj" fmla="val 16667"/>
                </a:avLst>
              </a:prstGeom>
              <a:solidFill>
                <a:schemeClr val="accent1"/>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116" name="Oval 53"/>
              <p:cNvSpPr>
                <a:spLocks noChangeAspect="1" noChangeArrowheads="1"/>
              </p:cNvSpPr>
              <p:nvPr/>
            </p:nvSpPr>
            <p:spPr bwMode="auto">
              <a:xfrm>
                <a:off x="4581" y="3088"/>
                <a:ext cx="32" cy="30"/>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grpSp>
        <p:grpSp>
          <p:nvGrpSpPr>
            <p:cNvPr id="24" name="Group 54"/>
            <p:cNvGrpSpPr>
              <a:grpSpLocks noChangeAspect="1"/>
            </p:cNvGrpSpPr>
            <p:nvPr/>
          </p:nvGrpSpPr>
          <p:grpSpPr bwMode="auto">
            <a:xfrm flipV="1">
              <a:off x="7121769" y="4379913"/>
              <a:ext cx="252046" cy="296862"/>
              <a:chOff x="4080" y="864"/>
              <a:chExt cx="492" cy="534"/>
            </a:xfrm>
          </p:grpSpPr>
          <p:sp>
            <p:nvSpPr>
              <p:cNvPr id="83" name="AutoShape 55"/>
              <p:cNvSpPr>
                <a:spLocks noChangeAspect="1" noChangeArrowheads="1"/>
              </p:cNvSpPr>
              <p:nvPr/>
            </p:nvSpPr>
            <p:spPr bwMode="auto">
              <a:xfrm>
                <a:off x="4080" y="864"/>
                <a:ext cx="492" cy="534"/>
              </a:xfrm>
              <a:prstGeom prst="roundRect">
                <a:avLst>
                  <a:gd name="adj" fmla="val 16667"/>
                </a:avLst>
              </a:prstGeom>
              <a:solidFill>
                <a:srgbClr val="CCFF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4" name="AutoShape 56"/>
              <p:cNvSpPr>
                <a:spLocks noChangeAspect="1" noChangeArrowheads="1"/>
              </p:cNvSpPr>
              <p:nvPr/>
            </p:nvSpPr>
            <p:spPr bwMode="auto">
              <a:xfrm>
                <a:off x="4122" y="882"/>
                <a:ext cx="84" cy="24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5" name="Oval 57"/>
              <p:cNvSpPr>
                <a:spLocks noChangeAspect="1" noChangeArrowheads="1"/>
              </p:cNvSpPr>
              <p:nvPr/>
            </p:nvSpPr>
            <p:spPr bwMode="auto">
              <a:xfrm>
                <a:off x="4134" y="967"/>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6" name="AutoShape 58"/>
              <p:cNvSpPr>
                <a:spLocks noChangeAspect="1" noChangeArrowheads="1"/>
              </p:cNvSpPr>
              <p:nvPr/>
            </p:nvSpPr>
            <p:spPr bwMode="auto">
              <a:xfrm>
                <a:off x="4230" y="882"/>
                <a:ext cx="84" cy="24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7" name="Oval 59"/>
              <p:cNvSpPr>
                <a:spLocks noChangeAspect="1" noChangeArrowheads="1"/>
              </p:cNvSpPr>
              <p:nvPr/>
            </p:nvSpPr>
            <p:spPr bwMode="auto">
              <a:xfrm>
                <a:off x="4242" y="967"/>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8" name="AutoShape 60"/>
              <p:cNvSpPr>
                <a:spLocks noChangeAspect="1" noChangeArrowheads="1"/>
              </p:cNvSpPr>
              <p:nvPr/>
            </p:nvSpPr>
            <p:spPr bwMode="auto">
              <a:xfrm>
                <a:off x="4338" y="888"/>
                <a:ext cx="84" cy="24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9" name="Oval 61"/>
              <p:cNvSpPr>
                <a:spLocks noChangeAspect="1" noChangeArrowheads="1"/>
              </p:cNvSpPr>
              <p:nvPr/>
            </p:nvSpPr>
            <p:spPr bwMode="auto">
              <a:xfrm>
                <a:off x="4350" y="973"/>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0" name="AutoShape 62"/>
              <p:cNvSpPr>
                <a:spLocks noChangeAspect="1" noChangeArrowheads="1"/>
              </p:cNvSpPr>
              <p:nvPr/>
            </p:nvSpPr>
            <p:spPr bwMode="auto">
              <a:xfrm>
                <a:off x="4446" y="888"/>
                <a:ext cx="84" cy="24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1" name="Oval 63"/>
              <p:cNvSpPr>
                <a:spLocks noChangeAspect="1" noChangeArrowheads="1"/>
              </p:cNvSpPr>
              <p:nvPr/>
            </p:nvSpPr>
            <p:spPr bwMode="auto">
              <a:xfrm>
                <a:off x="4458" y="973"/>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2" name="AutoShape 64"/>
              <p:cNvSpPr>
                <a:spLocks noChangeAspect="1" noChangeArrowheads="1"/>
              </p:cNvSpPr>
              <p:nvPr/>
            </p:nvSpPr>
            <p:spPr bwMode="auto">
              <a:xfrm>
                <a:off x="4338" y="1140"/>
                <a:ext cx="84" cy="24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3" name="Oval 65"/>
              <p:cNvSpPr>
                <a:spLocks noChangeAspect="1" noChangeArrowheads="1"/>
              </p:cNvSpPr>
              <p:nvPr/>
            </p:nvSpPr>
            <p:spPr bwMode="auto">
              <a:xfrm>
                <a:off x="4350" y="1225"/>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4" name="AutoShape 66"/>
              <p:cNvSpPr>
                <a:spLocks noChangeAspect="1" noChangeArrowheads="1"/>
              </p:cNvSpPr>
              <p:nvPr/>
            </p:nvSpPr>
            <p:spPr bwMode="auto">
              <a:xfrm>
                <a:off x="4446" y="1140"/>
                <a:ext cx="84" cy="24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5" name="Oval 67"/>
              <p:cNvSpPr>
                <a:spLocks noChangeAspect="1" noChangeArrowheads="1"/>
              </p:cNvSpPr>
              <p:nvPr/>
            </p:nvSpPr>
            <p:spPr bwMode="auto">
              <a:xfrm>
                <a:off x="4458" y="1225"/>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6" name="AutoShape 68"/>
              <p:cNvSpPr>
                <a:spLocks noChangeAspect="1" noChangeArrowheads="1"/>
              </p:cNvSpPr>
              <p:nvPr/>
            </p:nvSpPr>
            <p:spPr bwMode="auto">
              <a:xfrm>
                <a:off x="4122" y="1134"/>
                <a:ext cx="84" cy="24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7" name="Oval 69"/>
              <p:cNvSpPr>
                <a:spLocks noChangeAspect="1" noChangeArrowheads="1"/>
              </p:cNvSpPr>
              <p:nvPr/>
            </p:nvSpPr>
            <p:spPr bwMode="auto">
              <a:xfrm>
                <a:off x="4134" y="1219"/>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8" name="AutoShape 70"/>
              <p:cNvSpPr>
                <a:spLocks noChangeAspect="1" noChangeArrowheads="1"/>
              </p:cNvSpPr>
              <p:nvPr/>
            </p:nvSpPr>
            <p:spPr bwMode="auto">
              <a:xfrm>
                <a:off x="4230" y="1134"/>
                <a:ext cx="84" cy="240"/>
              </a:xfrm>
              <a:prstGeom prst="roundRect">
                <a:avLst>
                  <a:gd name="adj" fmla="val 16667"/>
                </a:avLst>
              </a:prstGeom>
              <a:solidFill>
                <a:srgbClr val="FF9999"/>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99" name="Oval 71"/>
              <p:cNvSpPr>
                <a:spLocks noChangeAspect="1" noChangeArrowheads="1"/>
              </p:cNvSpPr>
              <p:nvPr/>
            </p:nvSpPr>
            <p:spPr bwMode="auto">
              <a:xfrm>
                <a:off x="4242" y="1219"/>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grpSp>
        <p:grpSp>
          <p:nvGrpSpPr>
            <p:cNvPr id="25" name="Group 72"/>
            <p:cNvGrpSpPr>
              <a:grpSpLocks noChangeAspect="1"/>
            </p:cNvGrpSpPr>
            <p:nvPr/>
          </p:nvGrpSpPr>
          <p:grpSpPr bwMode="auto">
            <a:xfrm flipV="1">
              <a:off x="7634654" y="3976688"/>
              <a:ext cx="252046" cy="296862"/>
              <a:chOff x="4722" y="1626"/>
              <a:chExt cx="492" cy="534"/>
            </a:xfrm>
          </p:grpSpPr>
          <p:sp>
            <p:nvSpPr>
              <p:cNvPr id="66" name="AutoShape 73"/>
              <p:cNvSpPr>
                <a:spLocks noChangeAspect="1" noChangeArrowheads="1"/>
              </p:cNvSpPr>
              <p:nvPr/>
            </p:nvSpPr>
            <p:spPr bwMode="auto">
              <a:xfrm>
                <a:off x="4722" y="1626"/>
                <a:ext cx="492" cy="534"/>
              </a:xfrm>
              <a:prstGeom prst="roundRect">
                <a:avLst>
                  <a:gd name="adj" fmla="val 16667"/>
                </a:avLst>
              </a:prstGeom>
              <a:solidFill>
                <a:srgbClr val="CCFF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67" name="AutoShape 74"/>
              <p:cNvSpPr>
                <a:spLocks noChangeAspect="1" noChangeArrowheads="1"/>
              </p:cNvSpPr>
              <p:nvPr/>
            </p:nvSpPr>
            <p:spPr bwMode="auto">
              <a:xfrm>
                <a:off x="4764" y="1644"/>
                <a:ext cx="84" cy="24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68" name="Oval 75"/>
              <p:cNvSpPr>
                <a:spLocks noChangeAspect="1" noChangeArrowheads="1"/>
              </p:cNvSpPr>
              <p:nvPr/>
            </p:nvSpPr>
            <p:spPr bwMode="auto">
              <a:xfrm>
                <a:off x="4776" y="1729"/>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69" name="AutoShape 76"/>
              <p:cNvSpPr>
                <a:spLocks noChangeAspect="1" noChangeArrowheads="1"/>
              </p:cNvSpPr>
              <p:nvPr/>
            </p:nvSpPr>
            <p:spPr bwMode="auto">
              <a:xfrm>
                <a:off x="4872" y="1644"/>
                <a:ext cx="84" cy="24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0" name="Oval 77"/>
              <p:cNvSpPr>
                <a:spLocks noChangeAspect="1" noChangeArrowheads="1"/>
              </p:cNvSpPr>
              <p:nvPr/>
            </p:nvSpPr>
            <p:spPr bwMode="auto">
              <a:xfrm>
                <a:off x="4884" y="1729"/>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1" name="AutoShape 78"/>
              <p:cNvSpPr>
                <a:spLocks noChangeAspect="1" noChangeArrowheads="1"/>
              </p:cNvSpPr>
              <p:nvPr/>
            </p:nvSpPr>
            <p:spPr bwMode="auto">
              <a:xfrm>
                <a:off x="4980" y="1650"/>
                <a:ext cx="84" cy="24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2" name="Oval 79"/>
              <p:cNvSpPr>
                <a:spLocks noChangeAspect="1" noChangeArrowheads="1"/>
              </p:cNvSpPr>
              <p:nvPr/>
            </p:nvSpPr>
            <p:spPr bwMode="auto">
              <a:xfrm>
                <a:off x="4992" y="1735"/>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3" name="AutoShape 80"/>
              <p:cNvSpPr>
                <a:spLocks noChangeAspect="1" noChangeArrowheads="1"/>
              </p:cNvSpPr>
              <p:nvPr/>
            </p:nvSpPr>
            <p:spPr bwMode="auto">
              <a:xfrm>
                <a:off x="5088" y="1650"/>
                <a:ext cx="84" cy="240"/>
              </a:xfrm>
              <a:prstGeom prst="roundRect">
                <a:avLst>
                  <a:gd name="adj" fmla="val 16667"/>
                </a:avLst>
              </a:prstGeom>
              <a:solidFill>
                <a:srgbClr val="CC9900"/>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4" name="Oval 81"/>
              <p:cNvSpPr>
                <a:spLocks noChangeAspect="1" noChangeArrowheads="1"/>
              </p:cNvSpPr>
              <p:nvPr/>
            </p:nvSpPr>
            <p:spPr bwMode="auto">
              <a:xfrm>
                <a:off x="5100" y="1735"/>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5" name="AutoShape 82"/>
              <p:cNvSpPr>
                <a:spLocks noChangeAspect="1" noChangeArrowheads="1"/>
              </p:cNvSpPr>
              <p:nvPr/>
            </p:nvSpPr>
            <p:spPr bwMode="auto">
              <a:xfrm>
                <a:off x="4980" y="1902"/>
                <a:ext cx="84" cy="24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6" name="Oval 83"/>
              <p:cNvSpPr>
                <a:spLocks noChangeAspect="1" noChangeArrowheads="1"/>
              </p:cNvSpPr>
              <p:nvPr/>
            </p:nvSpPr>
            <p:spPr bwMode="auto">
              <a:xfrm>
                <a:off x="4992" y="1987"/>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7" name="AutoShape 84"/>
              <p:cNvSpPr>
                <a:spLocks noChangeAspect="1" noChangeArrowheads="1"/>
              </p:cNvSpPr>
              <p:nvPr/>
            </p:nvSpPr>
            <p:spPr bwMode="auto">
              <a:xfrm>
                <a:off x="5088" y="1902"/>
                <a:ext cx="84" cy="240"/>
              </a:xfrm>
              <a:prstGeom prst="roundRect">
                <a:avLst>
                  <a:gd name="adj" fmla="val 16667"/>
                </a:avLst>
              </a:prstGeom>
              <a:solidFill>
                <a:srgbClr val="66CCFF"/>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8" name="Oval 85"/>
              <p:cNvSpPr>
                <a:spLocks noChangeAspect="1" noChangeArrowheads="1"/>
              </p:cNvSpPr>
              <p:nvPr/>
            </p:nvSpPr>
            <p:spPr bwMode="auto">
              <a:xfrm>
                <a:off x="5100" y="1987"/>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79" name="AutoShape 86"/>
              <p:cNvSpPr>
                <a:spLocks noChangeAspect="1" noChangeArrowheads="1"/>
              </p:cNvSpPr>
              <p:nvPr/>
            </p:nvSpPr>
            <p:spPr bwMode="auto">
              <a:xfrm>
                <a:off x="4764" y="1896"/>
                <a:ext cx="84" cy="240"/>
              </a:xfrm>
              <a:prstGeom prst="roundRect">
                <a:avLst>
                  <a:gd name="adj" fmla="val 16667"/>
                </a:avLst>
              </a:prstGeom>
              <a:solidFill>
                <a:schemeClr val="accent1"/>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0" name="Oval 87"/>
              <p:cNvSpPr>
                <a:spLocks noChangeAspect="1" noChangeArrowheads="1"/>
              </p:cNvSpPr>
              <p:nvPr/>
            </p:nvSpPr>
            <p:spPr bwMode="auto">
              <a:xfrm>
                <a:off x="4776" y="1981"/>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1" name="AutoShape 88"/>
              <p:cNvSpPr>
                <a:spLocks noChangeAspect="1" noChangeArrowheads="1"/>
              </p:cNvSpPr>
              <p:nvPr/>
            </p:nvSpPr>
            <p:spPr bwMode="auto">
              <a:xfrm>
                <a:off x="4872" y="1896"/>
                <a:ext cx="84" cy="240"/>
              </a:xfrm>
              <a:prstGeom prst="roundRect">
                <a:avLst>
                  <a:gd name="adj" fmla="val 16667"/>
                </a:avLst>
              </a:prstGeom>
              <a:solidFill>
                <a:schemeClr val="accent1"/>
              </a:solidFill>
              <a:ln w="12700">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82" name="Oval 89"/>
              <p:cNvSpPr>
                <a:spLocks noChangeAspect="1" noChangeArrowheads="1"/>
              </p:cNvSpPr>
              <p:nvPr/>
            </p:nvSpPr>
            <p:spPr bwMode="auto">
              <a:xfrm>
                <a:off x="4884" y="1981"/>
                <a:ext cx="63" cy="59"/>
              </a:xfrm>
              <a:prstGeom prst="ellipse">
                <a:avLst/>
              </a:prstGeom>
              <a:solidFill>
                <a:schemeClr val="bg1"/>
              </a:solidFill>
              <a:ln w="9525">
                <a:solidFill>
                  <a:schemeClr val="tx1"/>
                </a:solidFill>
                <a:round/>
                <a:headEnd/>
                <a:tailEnd type="none" w="sm" len="lg"/>
              </a:ln>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grpSp>
        <p:sp>
          <p:nvSpPr>
            <p:cNvPr id="26" name="Text Box 90"/>
            <p:cNvSpPr txBox="1">
              <a:spLocks noChangeArrowheads="1"/>
            </p:cNvSpPr>
            <p:nvPr/>
          </p:nvSpPr>
          <p:spPr bwMode="auto">
            <a:xfrm>
              <a:off x="7359213" y="2667000"/>
              <a:ext cx="11560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200">
                  <a:latin typeface="Arial Unicode MS" pitchFamily="50" charset="-127"/>
                  <a:ea typeface="Arial Unicode MS" pitchFamily="50" charset="-127"/>
                  <a:cs typeface="Arial Unicode MS" pitchFamily="50" charset="-127"/>
                </a:rPr>
                <a:t>Upper Vertical</a:t>
              </a:r>
            </a:p>
            <a:p>
              <a:pPr algn="ctr" eaLnBrk="1" latinLnBrk="1" hangingPunct="1"/>
              <a:r>
                <a:rPr kumimoji="1" lang="en-US" altLang="ko-KR" sz="1200">
                  <a:latin typeface="Arial Unicode MS" pitchFamily="50" charset="-127"/>
                  <a:ea typeface="Arial Unicode MS" pitchFamily="50" charset="-127"/>
                  <a:cs typeface="Arial Unicode MS" pitchFamily="50" charset="-127"/>
                </a:rPr>
                <a:t>Control Coil</a:t>
              </a:r>
            </a:p>
          </p:txBody>
        </p:sp>
        <p:sp>
          <p:nvSpPr>
            <p:cNvPr id="27" name="Text Box 91"/>
            <p:cNvSpPr txBox="1">
              <a:spLocks noChangeArrowheads="1"/>
            </p:cNvSpPr>
            <p:nvPr/>
          </p:nvSpPr>
          <p:spPr bwMode="auto">
            <a:xfrm>
              <a:off x="6526190" y="3197225"/>
              <a:ext cx="1120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200">
                  <a:latin typeface="Arial Unicode MS" pitchFamily="50" charset="-127"/>
                  <a:ea typeface="Arial Unicode MS" pitchFamily="50" charset="-127"/>
                  <a:cs typeface="Arial Unicode MS" pitchFamily="50" charset="-127"/>
                </a:rPr>
                <a:t>Upper Radial </a:t>
              </a:r>
            </a:p>
            <a:p>
              <a:pPr algn="ctr" eaLnBrk="1" latinLnBrk="1" hangingPunct="1"/>
              <a:r>
                <a:rPr kumimoji="1" lang="en-US" altLang="ko-KR" sz="1200">
                  <a:latin typeface="Arial Unicode MS" pitchFamily="50" charset="-127"/>
                  <a:ea typeface="Arial Unicode MS" pitchFamily="50" charset="-127"/>
                  <a:cs typeface="Arial Unicode MS" pitchFamily="50" charset="-127"/>
                </a:rPr>
                <a:t>Control Coil</a:t>
              </a:r>
            </a:p>
          </p:txBody>
        </p:sp>
        <p:sp>
          <p:nvSpPr>
            <p:cNvPr id="28" name="Text Box 92"/>
            <p:cNvSpPr txBox="1">
              <a:spLocks noChangeArrowheads="1"/>
            </p:cNvSpPr>
            <p:nvPr/>
          </p:nvSpPr>
          <p:spPr bwMode="auto">
            <a:xfrm>
              <a:off x="7973047" y="3157539"/>
              <a:ext cx="88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ko-KR" altLang="en-US" sz="1200" dirty="0">
                  <a:latin typeface="Arial Unicode MS" pitchFamily="50" charset="-127"/>
                  <a:ea typeface="Arial Unicode MS" pitchFamily="50" charset="-127"/>
                  <a:cs typeface="Arial Unicode MS" pitchFamily="50" charset="-127"/>
                </a:rPr>
                <a:t> </a:t>
              </a:r>
              <a:r>
                <a:rPr kumimoji="1" lang="en-US" altLang="ko-KR" sz="1200" dirty="0">
                  <a:solidFill>
                    <a:schemeClr val="accent2"/>
                  </a:solidFill>
                  <a:latin typeface="Arial Unicode MS" pitchFamily="50" charset="-127"/>
                  <a:ea typeface="Arial Unicode MS" pitchFamily="50" charset="-127"/>
                  <a:cs typeface="Arial Unicode MS" pitchFamily="50" charset="-127"/>
                </a:rPr>
                <a:t>Top FEC</a:t>
              </a:r>
              <a:r>
                <a:rPr kumimoji="1" lang="en-US" altLang="ko-KR" sz="1200" dirty="0">
                  <a:latin typeface="Arial Unicode MS" pitchFamily="50" charset="-127"/>
                  <a:ea typeface="Arial Unicode MS" pitchFamily="50" charset="-127"/>
                  <a:cs typeface="Arial Unicode MS" pitchFamily="50" charset="-127"/>
                </a:rPr>
                <a:t> </a:t>
              </a:r>
            </a:p>
          </p:txBody>
        </p:sp>
        <p:sp>
          <p:nvSpPr>
            <p:cNvPr id="29" name="Text Box 93"/>
            <p:cNvSpPr txBox="1">
              <a:spLocks noChangeArrowheads="1"/>
            </p:cNvSpPr>
            <p:nvPr/>
          </p:nvSpPr>
          <p:spPr bwMode="auto">
            <a:xfrm>
              <a:off x="6465277" y="3621089"/>
              <a:ext cx="984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200">
                  <a:solidFill>
                    <a:schemeClr val="accent2"/>
                  </a:solidFill>
                  <a:latin typeface="Arial Unicode MS" pitchFamily="50" charset="-127"/>
                  <a:ea typeface="Arial Unicode MS" pitchFamily="50" charset="-127"/>
                  <a:cs typeface="Arial Unicode MS" pitchFamily="50" charset="-127"/>
                </a:rPr>
                <a:t>Middle FEC</a:t>
              </a:r>
            </a:p>
          </p:txBody>
        </p:sp>
        <p:sp>
          <p:nvSpPr>
            <p:cNvPr id="30" name="Text Box 94"/>
            <p:cNvSpPr txBox="1">
              <a:spLocks noChangeArrowheads="1"/>
            </p:cNvSpPr>
            <p:nvPr/>
          </p:nvSpPr>
          <p:spPr bwMode="auto">
            <a:xfrm>
              <a:off x="7991376" y="4140200"/>
              <a:ext cx="1023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200">
                  <a:solidFill>
                    <a:schemeClr val="accent2"/>
                  </a:solidFill>
                  <a:latin typeface="Arial Unicode MS" pitchFamily="50" charset="-127"/>
                  <a:ea typeface="Arial Unicode MS" pitchFamily="50" charset="-127"/>
                  <a:cs typeface="Arial Unicode MS" pitchFamily="50" charset="-127"/>
                </a:rPr>
                <a:t>Bottom FEC</a:t>
              </a:r>
            </a:p>
          </p:txBody>
        </p:sp>
        <p:sp>
          <p:nvSpPr>
            <p:cNvPr id="31" name="Text Box 95"/>
            <p:cNvSpPr txBox="1">
              <a:spLocks noChangeArrowheads="1"/>
            </p:cNvSpPr>
            <p:nvPr/>
          </p:nvSpPr>
          <p:spPr bwMode="auto">
            <a:xfrm>
              <a:off x="6536841" y="3886200"/>
              <a:ext cx="10775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200" dirty="0">
                  <a:latin typeface="Arial Unicode MS" pitchFamily="50" charset="-127"/>
                  <a:ea typeface="Arial Unicode MS" pitchFamily="50" charset="-127"/>
                  <a:cs typeface="Arial Unicode MS" pitchFamily="50" charset="-127"/>
                </a:rPr>
                <a:t>Lower Radial</a:t>
              </a:r>
            </a:p>
            <a:p>
              <a:pPr algn="ctr" eaLnBrk="1" latinLnBrk="1" hangingPunct="1"/>
              <a:r>
                <a:rPr kumimoji="1" lang="en-US" altLang="ko-KR" sz="1200" dirty="0">
                  <a:latin typeface="Arial Unicode MS" pitchFamily="50" charset="-127"/>
                  <a:ea typeface="Arial Unicode MS" pitchFamily="50" charset="-127"/>
                  <a:cs typeface="Arial Unicode MS" pitchFamily="50" charset="-127"/>
                </a:rPr>
                <a:t>Control Coil</a:t>
              </a:r>
            </a:p>
          </p:txBody>
        </p:sp>
        <p:sp>
          <p:nvSpPr>
            <p:cNvPr id="32" name="Text Box 96"/>
            <p:cNvSpPr txBox="1">
              <a:spLocks noChangeArrowheads="1"/>
            </p:cNvSpPr>
            <p:nvPr/>
          </p:nvSpPr>
          <p:spPr bwMode="auto">
            <a:xfrm>
              <a:off x="7365807" y="4456113"/>
              <a:ext cx="1156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200">
                  <a:latin typeface="Arial Unicode MS" pitchFamily="50" charset="-127"/>
                  <a:ea typeface="Arial Unicode MS" pitchFamily="50" charset="-127"/>
                  <a:cs typeface="Arial Unicode MS" pitchFamily="50" charset="-127"/>
                </a:rPr>
                <a:t>Lower Vertical</a:t>
              </a:r>
            </a:p>
            <a:p>
              <a:pPr algn="ctr" eaLnBrk="1" latinLnBrk="1" hangingPunct="1"/>
              <a:r>
                <a:rPr kumimoji="1" lang="en-US" altLang="ko-KR" sz="1200">
                  <a:latin typeface="Arial Unicode MS" pitchFamily="50" charset="-127"/>
                  <a:ea typeface="Arial Unicode MS" pitchFamily="50" charset="-127"/>
                  <a:cs typeface="Arial Unicode MS" pitchFamily="50" charset="-127"/>
                </a:rPr>
                <a:t>Control Coil</a:t>
              </a:r>
            </a:p>
          </p:txBody>
        </p:sp>
        <p:sp>
          <p:nvSpPr>
            <p:cNvPr id="33" name="Line 97"/>
            <p:cNvSpPr>
              <a:spLocks noChangeShapeType="1"/>
            </p:cNvSpPr>
            <p:nvPr/>
          </p:nvSpPr>
          <p:spPr bwMode="auto">
            <a:xfrm>
              <a:off x="7312269" y="2922589"/>
              <a:ext cx="146538" cy="3175"/>
            </a:xfrm>
            <a:prstGeom prst="line">
              <a:avLst/>
            </a:prstGeom>
            <a:noFill/>
            <a:ln w="9525">
              <a:solidFill>
                <a:schemeClr val="tx1"/>
              </a:solidFill>
              <a:round/>
              <a:headEnd type="stealth" w="sm" len="sm"/>
              <a:tailEnd type="none" w="sm" len="lg"/>
            </a:ln>
            <a:extLst>
              <a:ext uri="{909E8E84-426E-40DD-AFC4-6F175D3DCCD1}">
                <a14:hiddenFill xmlns:a14="http://schemas.microsoft.com/office/drawing/2010/main">
                  <a:noFill/>
                </a14:hiddenFill>
              </a:ext>
            </a:extLst>
          </p:spPr>
          <p:txBody>
            <a:bodyPr/>
            <a:lstStyle/>
            <a:p>
              <a:endParaRPr lang="ko-KR" altLang="en-US">
                <a:latin typeface="Arial Unicode MS" pitchFamily="50" charset="-127"/>
                <a:ea typeface="Arial Unicode MS" pitchFamily="50" charset="-127"/>
                <a:cs typeface="Arial Unicode MS" pitchFamily="50" charset="-127"/>
              </a:endParaRPr>
            </a:p>
          </p:txBody>
        </p:sp>
        <p:grpSp>
          <p:nvGrpSpPr>
            <p:cNvPr id="34" name="Group 98"/>
            <p:cNvGrpSpPr>
              <a:grpSpLocks/>
            </p:cNvGrpSpPr>
            <p:nvPr/>
          </p:nvGrpSpPr>
          <p:grpSpPr bwMode="auto">
            <a:xfrm>
              <a:off x="7329854" y="3095626"/>
              <a:ext cx="677008" cy="390525"/>
              <a:chOff x="4176" y="2796"/>
              <a:chExt cx="462" cy="246"/>
            </a:xfrm>
          </p:grpSpPr>
          <p:sp>
            <p:nvSpPr>
              <p:cNvPr id="63" name="Line 99"/>
              <p:cNvSpPr>
                <a:spLocks noChangeShapeType="1"/>
              </p:cNvSpPr>
              <p:nvPr/>
            </p:nvSpPr>
            <p:spPr bwMode="auto">
              <a:xfrm>
                <a:off x="4176" y="2796"/>
                <a:ext cx="462" cy="0"/>
              </a:xfrm>
              <a:prstGeom prst="line">
                <a:avLst/>
              </a:prstGeom>
              <a:noFill/>
              <a:ln w="19050">
                <a:solidFill>
                  <a:srgbClr val="00CCFF"/>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64" name="Line 100"/>
              <p:cNvSpPr>
                <a:spLocks noChangeShapeType="1"/>
              </p:cNvSpPr>
              <p:nvPr/>
            </p:nvSpPr>
            <p:spPr bwMode="auto">
              <a:xfrm>
                <a:off x="4632" y="2796"/>
                <a:ext cx="0" cy="246"/>
              </a:xfrm>
              <a:prstGeom prst="line">
                <a:avLst/>
              </a:prstGeom>
              <a:noFill/>
              <a:ln w="19050">
                <a:solidFill>
                  <a:srgbClr val="00CCFF"/>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65" name="Line 101"/>
              <p:cNvSpPr>
                <a:spLocks noChangeShapeType="1"/>
              </p:cNvSpPr>
              <p:nvPr/>
            </p:nvSpPr>
            <p:spPr bwMode="auto">
              <a:xfrm flipH="1" flipV="1">
                <a:off x="4512" y="3036"/>
                <a:ext cx="120" cy="0"/>
              </a:xfrm>
              <a:prstGeom prst="line">
                <a:avLst/>
              </a:prstGeom>
              <a:noFill/>
              <a:ln w="19050">
                <a:solidFill>
                  <a:srgbClr val="00CCFF"/>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grpSp>
        <p:grpSp>
          <p:nvGrpSpPr>
            <p:cNvPr id="35" name="Group 102"/>
            <p:cNvGrpSpPr>
              <a:grpSpLocks/>
            </p:cNvGrpSpPr>
            <p:nvPr/>
          </p:nvGrpSpPr>
          <p:grpSpPr bwMode="auto">
            <a:xfrm>
              <a:off x="7523285" y="3514726"/>
              <a:ext cx="167054" cy="542925"/>
              <a:chOff x="4308" y="3060"/>
              <a:chExt cx="114" cy="342"/>
            </a:xfrm>
          </p:grpSpPr>
          <p:sp>
            <p:nvSpPr>
              <p:cNvPr id="60" name="Line 103"/>
              <p:cNvSpPr>
                <a:spLocks noChangeShapeType="1"/>
              </p:cNvSpPr>
              <p:nvPr/>
            </p:nvSpPr>
            <p:spPr bwMode="auto">
              <a:xfrm flipH="1">
                <a:off x="4308" y="3060"/>
                <a:ext cx="114"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61" name="Line 104"/>
              <p:cNvSpPr>
                <a:spLocks noChangeShapeType="1"/>
              </p:cNvSpPr>
              <p:nvPr/>
            </p:nvSpPr>
            <p:spPr bwMode="auto">
              <a:xfrm>
                <a:off x="4308" y="3060"/>
                <a:ext cx="0" cy="342"/>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62" name="Line 105"/>
              <p:cNvSpPr>
                <a:spLocks noChangeShapeType="1"/>
              </p:cNvSpPr>
              <p:nvPr/>
            </p:nvSpPr>
            <p:spPr bwMode="auto">
              <a:xfrm>
                <a:off x="4308" y="3402"/>
                <a:ext cx="114"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grpSp>
        <p:grpSp>
          <p:nvGrpSpPr>
            <p:cNvPr id="36" name="Group 106"/>
            <p:cNvGrpSpPr>
              <a:grpSpLocks/>
            </p:cNvGrpSpPr>
            <p:nvPr/>
          </p:nvGrpSpPr>
          <p:grpSpPr bwMode="auto">
            <a:xfrm>
              <a:off x="7329854" y="4048126"/>
              <a:ext cx="668215" cy="409575"/>
              <a:chOff x="4176" y="3396"/>
              <a:chExt cx="456" cy="258"/>
            </a:xfrm>
          </p:grpSpPr>
          <p:sp>
            <p:nvSpPr>
              <p:cNvPr id="57" name="Line 107"/>
              <p:cNvSpPr>
                <a:spLocks noChangeShapeType="1"/>
              </p:cNvSpPr>
              <p:nvPr/>
            </p:nvSpPr>
            <p:spPr bwMode="auto">
              <a:xfrm>
                <a:off x="4518" y="3396"/>
                <a:ext cx="114" cy="0"/>
              </a:xfrm>
              <a:prstGeom prst="line">
                <a:avLst/>
              </a:prstGeom>
              <a:noFill/>
              <a:ln w="19050">
                <a:solidFill>
                  <a:srgbClr val="00CCFF"/>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58" name="Line 108"/>
              <p:cNvSpPr>
                <a:spLocks noChangeShapeType="1"/>
              </p:cNvSpPr>
              <p:nvPr/>
            </p:nvSpPr>
            <p:spPr bwMode="auto">
              <a:xfrm>
                <a:off x="4626" y="3396"/>
                <a:ext cx="0" cy="258"/>
              </a:xfrm>
              <a:prstGeom prst="line">
                <a:avLst/>
              </a:prstGeom>
              <a:noFill/>
              <a:ln w="19050">
                <a:solidFill>
                  <a:srgbClr val="00CCFF"/>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59" name="Line 109"/>
              <p:cNvSpPr>
                <a:spLocks noChangeShapeType="1"/>
              </p:cNvSpPr>
              <p:nvPr/>
            </p:nvSpPr>
            <p:spPr bwMode="auto">
              <a:xfrm flipH="1">
                <a:off x="4176" y="3654"/>
                <a:ext cx="450" cy="0"/>
              </a:xfrm>
              <a:prstGeom prst="line">
                <a:avLst/>
              </a:prstGeom>
              <a:noFill/>
              <a:ln w="19050">
                <a:solidFill>
                  <a:srgbClr val="00CCFF"/>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grpSp>
        <p:sp>
          <p:nvSpPr>
            <p:cNvPr id="37" name="Line 110"/>
            <p:cNvSpPr>
              <a:spLocks noChangeShapeType="1"/>
            </p:cNvSpPr>
            <p:nvPr/>
          </p:nvSpPr>
          <p:spPr bwMode="auto">
            <a:xfrm flipH="1">
              <a:off x="7479323" y="3352800"/>
              <a:ext cx="211015" cy="0"/>
            </a:xfrm>
            <a:prstGeom prst="line">
              <a:avLst/>
            </a:prstGeom>
            <a:noFill/>
            <a:ln w="9525">
              <a:solidFill>
                <a:schemeClr val="tx1"/>
              </a:solidFill>
              <a:round/>
              <a:headEnd type="stealth" w="sm" len="sm"/>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38" name="Line 111"/>
            <p:cNvSpPr>
              <a:spLocks noChangeShapeType="1"/>
            </p:cNvSpPr>
            <p:nvPr/>
          </p:nvSpPr>
          <p:spPr bwMode="auto">
            <a:xfrm>
              <a:off x="7382608" y="3762375"/>
              <a:ext cx="114300" cy="0"/>
            </a:xfrm>
            <a:prstGeom prst="line">
              <a:avLst/>
            </a:prstGeom>
            <a:noFill/>
            <a:ln w="9525">
              <a:solidFill>
                <a:schemeClr val="tx1"/>
              </a:solidFill>
              <a:round/>
              <a:headEnd type="none" w="sm" len="sm"/>
              <a:tailEnd type="stealth" w="sm" len="sm"/>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39" name="Line 112"/>
            <p:cNvSpPr>
              <a:spLocks noChangeShapeType="1"/>
            </p:cNvSpPr>
            <p:nvPr/>
          </p:nvSpPr>
          <p:spPr bwMode="auto">
            <a:xfrm>
              <a:off x="8006861" y="4286250"/>
              <a:ext cx="105508" cy="0"/>
            </a:xfrm>
            <a:prstGeom prst="line">
              <a:avLst/>
            </a:prstGeom>
            <a:noFill/>
            <a:ln w="9525">
              <a:solidFill>
                <a:schemeClr val="tx1"/>
              </a:solidFill>
              <a:round/>
              <a:headEnd type="stealth" w="sm" len="sm"/>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40" name="Line 113"/>
            <p:cNvSpPr>
              <a:spLocks noChangeShapeType="1"/>
            </p:cNvSpPr>
            <p:nvPr/>
          </p:nvSpPr>
          <p:spPr bwMode="auto">
            <a:xfrm>
              <a:off x="7470531" y="4210050"/>
              <a:ext cx="211015" cy="0"/>
            </a:xfrm>
            <a:prstGeom prst="line">
              <a:avLst/>
            </a:prstGeom>
            <a:noFill/>
            <a:ln w="9525">
              <a:solidFill>
                <a:schemeClr val="tx1"/>
              </a:solidFill>
              <a:round/>
              <a:headEnd type="none" w="sm" len="sm"/>
              <a:tailEnd type="stealth" w="sm" len="sm"/>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41" name="Line 114"/>
            <p:cNvSpPr>
              <a:spLocks noChangeShapeType="1"/>
            </p:cNvSpPr>
            <p:nvPr/>
          </p:nvSpPr>
          <p:spPr bwMode="auto">
            <a:xfrm>
              <a:off x="7321061" y="4600575"/>
              <a:ext cx="158262" cy="0"/>
            </a:xfrm>
            <a:prstGeom prst="line">
              <a:avLst/>
            </a:prstGeom>
            <a:noFill/>
            <a:ln w="9525">
              <a:solidFill>
                <a:schemeClr val="tx1"/>
              </a:solidFill>
              <a:round/>
              <a:headEnd type="stealth" w="sm" len="sm"/>
              <a:tailEnd/>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42" name="Line 115"/>
            <p:cNvSpPr>
              <a:spLocks noChangeShapeType="1"/>
            </p:cNvSpPr>
            <p:nvPr/>
          </p:nvSpPr>
          <p:spPr bwMode="auto">
            <a:xfrm flipH="1">
              <a:off x="8006862" y="3295650"/>
              <a:ext cx="114300" cy="0"/>
            </a:xfrm>
            <a:prstGeom prst="line">
              <a:avLst/>
            </a:prstGeom>
            <a:noFill/>
            <a:ln w="9525">
              <a:solidFill>
                <a:schemeClr val="tx1"/>
              </a:solidFill>
              <a:round/>
              <a:headEnd type="none" w="sm" len="sm"/>
              <a:tailEnd type="stealth" w="sm" len="sm"/>
            </a:ln>
            <a:extLst>
              <a:ext uri="{909E8E84-426E-40DD-AFC4-6F175D3DCCD1}">
                <a14:hiddenFill xmlns:a14="http://schemas.microsoft.com/office/drawing/2010/main">
                  <a:noFill/>
                </a14:hiddenFill>
              </a:ext>
            </a:extLst>
          </p:spPr>
          <p:txBody>
            <a:bodyP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43" name="Oval 116"/>
            <p:cNvSpPr>
              <a:spLocks noChangeArrowheads="1"/>
            </p:cNvSpPr>
            <p:nvPr/>
          </p:nvSpPr>
          <p:spPr bwMode="auto">
            <a:xfrm>
              <a:off x="6400800" y="3594774"/>
              <a:ext cx="2573215" cy="519351"/>
            </a:xfrm>
            <a:prstGeom prst="ellipse">
              <a:avLst/>
            </a:prstGeom>
            <a:noFill/>
            <a:ln w="12700">
              <a:solidFill>
                <a:srgbClr val="3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ko-KR" altLang="en-US">
                <a:latin typeface="Arial Unicode MS" pitchFamily="50" charset="-127"/>
                <a:ea typeface="Arial Unicode MS" pitchFamily="50" charset="-127"/>
                <a:cs typeface="Arial Unicode MS" pitchFamily="50" charset="-127"/>
              </a:endParaRPr>
            </a:p>
          </p:txBody>
        </p:sp>
        <p:sp>
          <p:nvSpPr>
            <p:cNvPr id="44" name="Text Box 117"/>
            <p:cNvSpPr txBox="1">
              <a:spLocks noChangeArrowheads="1"/>
            </p:cNvSpPr>
            <p:nvPr/>
          </p:nvSpPr>
          <p:spPr bwMode="auto">
            <a:xfrm>
              <a:off x="6433039" y="1447801"/>
              <a:ext cx="2400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800" b="1">
                  <a:latin typeface="Arial Unicode MS" pitchFamily="50" charset="-127"/>
                  <a:ea typeface="Arial Unicode MS" pitchFamily="50" charset="-127"/>
                  <a:cs typeface="Arial Unicode MS" pitchFamily="50" charset="-127"/>
                </a:rPr>
                <a:t>Schematic Diagram</a:t>
              </a:r>
            </a:p>
          </p:txBody>
        </p:sp>
        <p:sp>
          <p:nvSpPr>
            <p:cNvPr id="45" name="Oval 126"/>
            <p:cNvSpPr>
              <a:spLocks noChangeArrowheads="1"/>
            </p:cNvSpPr>
            <p:nvPr/>
          </p:nvSpPr>
          <p:spPr bwMode="auto">
            <a:xfrm>
              <a:off x="7045569" y="4305300"/>
              <a:ext cx="422031" cy="457200"/>
            </a:xfrm>
            <a:prstGeom prst="ellipse">
              <a:avLst/>
            </a:prstGeom>
            <a:noFill/>
            <a:ln w="12700">
              <a:solidFill>
                <a:srgbClr val="3366FF"/>
              </a:solidFill>
              <a:prstDash val="dash"/>
              <a:round/>
              <a:headEn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46" name="Line 127"/>
            <p:cNvSpPr>
              <a:spLocks noChangeShapeType="1"/>
            </p:cNvSpPr>
            <p:nvPr/>
          </p:nvSpPr>
          <p:spPr bwMode="auto">
            <a:xfrm>
              <a:off x="7244862" y="4762500"/>
              <a:ext cx="0" cy="685800"/>
            </a:xfrm>
            <a:prstGeom prst="line">
              <a:avLst/>
            </a:prstGeom>
            <a:noFill/>
            <a:ln w="12700">
              <a:solidFill>
                <a:schemeClr val="tx1"/>
              </a:solidFill>
              <a:round/>
              <a:headEnd/>
              <a:tailEnd type="stealth" w="sm" len="sm"/>
            </a:ln>
            <a:extLst>
              <a:ext uri="{909E8E84-426E-40DD-AFC4-6F175D3DCCD1}">
                <a14:hiddenFill xmlns:a14="http://schemas.microsoft.com/office/drawing/2010/main">
                  <a:noFill/>
                </a14:hiddenFill>
              </a:ext>
            </a:extLst>
          </p:spPr>
          <p:txBody>
            <a:bodyPr/>
            <a:lstStyle/>
            <a:p>
              <a:endParaRPr lang="ko-KR" altLang="en-US">
                <a:latin typeface="Arial Unicode MS" pitchFamily="50" charset="-127"/>
                <a:ea typeface="Arial Unicode MS" pitchFamily="50" charset="-127"/>
                <a:cs typeface="Arial Unicode MS" pitchFamily="50" charset="-127"/>
              </a:endParaRPr>
            </a:p>
          </p:txBody>
        </p:sp>
        <p:sp>
          <p:nvSpPr>
            <p:cNvPr id="47" name="Text Box 128"/>
            <p:cNvSpPr txBox="1">
              <a:spLocks noChangeArrowheads="1"/>
            </p:cNvSpPr>
            <p:nvPr/>
          </p:nvSpPr>
          <p:spPr bwMode="auto">
            <a:xfrm>
              <a:off x="6372200" y="5410200"/>
              <a:ext cx="12314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400" dirty="0">
                  <a:latin typeface="Arial Unicode MS" pitchFamily="50" charset="-127"/>
                  <a:ea typeface="Arial Unicode MS" pitchFamily="50" charset="-127"/>
                  <a:cs typeface="Arial Unicode MS" pitchFamily="50" charset="-127"/>
                </a:rPr>
                <a:t>Bottom IVCC</a:t>
              </a:r>
            </a:p>
          </p:txBody>
        </p:sp>
        <p:sp>
          <p:nvSpPr>
            <p:cNvPr id="48" name="Oval 129"/>
            <p:cNvSpPr>
              <a:spLocks noChangeArrowheads="1"/>
            </p:cNvSpPr>
            <p:nvPr/>
          </p:nvSpPr>
          <p:spPr bwMode="auto">
            <a:xfrm>
              <a:off x="7549661" y="3898900"/>
              <a:ext cx="422031" cy="457200"/>
            </a:xfrm>
            <a:prstGeom prst="ellipse">
              <a:avLst/>
            </a:prstGeom>
            <a:noFill/>
            <a:ln w="12700">
              <a:solidFill>
                <a:srgbClr val="3366FF"/>
              </a:solidFill>
              <a:prstDash val="dash"/>
              <a:round/>
              <a:headEn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49" name="Line 130"/>
            <p:cNvSpPr>
              <a:spLocks noChangeShapeType="1"/>
            </p:cNvSpPr>
            <p:nvPr/>
          </p:nvSpPr>
          <p:spPr bwMode="auto">
            <a:xfrm>
              <a:off x="7737231" y="4343400"/>
              <a:ext cx="0" cy="1066800"/>
            </a:xfrm>
            <a:prstGeom prst="line">
              <a:avLst/>
            </a:prstGeom>
            <a:noFill/>
            <a:ln w="12700">
              <a:solidFill>
                <a:schemeClr val="tx1"/>
              </a:solidFill>
              <a:round/>
              <a:headEnd/>
              <a:tailEnd type="stealth" w="sm" len="sm"/>
            </a:ln>
            <a:extLst>
              <a:ext uri="{909E8E84-426E-40DD-AFC4-6F175D3DCCD1}">
                <a14:hiddenFill xmlns:a14="http://schemas.microsoft.com/office/drawing/2010/main">
                  <a:noFill/>
                </a14:hiddenFill>
              </a:ext>
            </a:extLst>
          </p:spPr>
          <p:txBody>
            <a:bodyPr/>
            <a:lstStyle/>
            <a:p>
              <a:endParaRPr lang="ko-KR" altLang="en-US">
                <a:latin typeface="Arial Unicode MS" pitchFamily="50" charset="-127"/>
                <a:ea typeface="Arial Unicode MS" pitchFamily="50" charset="-127"/>
                <a:cs typeface="Arial Unicode MS" pitchFamily="50" charset="-127"/>
              </a:endParaRPr>
            </a:p>
          </p:txBody>
        </p:sp>
        <p:sp>
          <p:nvSpPr>
            <p:cNvPr id="50" name="Text Box 131"/>
            <p:cNvSpPr txBox="1">
              <a:spLocks noChangeArrowheads="1"/>
            </p:cNvSpPr>
            <p:nvPr/>
          </p:nvSpPr>
          <p:spPr bwMode="auto">
            <a:xfrm>
              <a:off x="7597187" y="5410200"/>
              <a:ext cx="1151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400">
                  <a:latin typeface="Arial Unicode MS" pitchFamily="50" charset="-127"/>
                  <a:ea typeface="Arial Unicode MS" pitchFamily="50" charset="-127"/>
                  <a:cs typeface="Arial Unicode MS" pitchFamily="50" charset="-127"/>
                </a:rPr>
                <a:t>Lower IVCC</a:t>
              </a:r>
            </a:p>
          </p:txBody>
        </p:sp>
        <p:sp>
          <p:nvSpPr>
            <p:cNvPr id="51" name="Oval 132"/>
            <p:cNvSpPr>
              <a:spLocks noChangeArrowheads="1"/>
            </p:cNvSpPr>
            <p:nvPr/>
          </p:nvSpPr>
          <p:spPr bwMode="auto">
            <a:xfrm>
              <a:off x="7033846" y="2794000"/>
              <a:ext cx="422031" cy="457200"/>
            </a:xfrm>
            <a:prstGeom prst="ellipse">
              <a:avLst/>
            </a:prstGeom>
            <a:noFill/>
            <a:ln w="12700">
              <a:solidFill>
                <a:srgbClr val="3366FF"/>
              </a:solidFill>
              <a:prstDash val="dash"/>
              <a:round/>
              <a:headEn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52" name="Oval 133"/>
            <p:cNvSpPr>
              <a:spLocks noChangeArrowheads="1"/>
            </p:cNvSpPr>
            <p:nvPr/>
          </p:nvSpPr>
          <p:spPr bwMode="auto">
            <a:xfrm>
              <a:off x="7561385" y="3200400"/>
              <a:ext cx="422031" cy="457200"/>
            </a:xfrm>
            <a:prstGeom prst="ellipse">
              <a:avLst/>
            </a:prstGeom>
            <a:noFill/>
            <a:ln w="12700">
              <a:solidFill>
                <a:srgbClr val="3366FF"/>
              </a:solidFill>
              <a:prstDash val="dash"/>
              <a:round/>
              <a:headEn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ko-KR" altLang="en-US">
                <a:latin typeface="Arial Unicode MS" pitchFamily="50" charset="-127"/>
                <a:ea typeface="Arial Unicode MS" pitchFamily="50" charset="-127"/>
                <a:cs typeface="Arial Unicode MS" pitchFamily="50" charset="-127"/>
              </a:endParaRPr>
            </a:p>
          </p:txBody>
        </p:sp>
        <p:sp>
          <p:nvSpPr>
            <p:cNvPr id="53" name="Line 134"/>
            <p:cNvSpPr>
              <a:spLocks noChangeShapeType="1"/>
            </p:cNvSpPr>
            <p:nvPr/>
          </p:nvSpPr>
          <p:spPr bwMode="auto">
            <a:xfrm flipV="1">
              <a:off x="7244862" y="2286000"/>
              <a:ext cx="0" cy="457200"/>
            </a:xfrm>
            <a:prstGeom prst="line">
              <a:avLst/>
            </a:prstGeom>
            <a:noFill/>
            <a:ln w="12700">
              <a:solidFill>
                <a:schemeClr val="tx1"/>
              </a:solidFill>
              <a:round/>
              <a:headEnd/>
              <a:tailEnd type="stealth" w="sm" len="sm"/>
            </a:ln>
            <a:extLst>
              <a:ext uri="{909E8E84-426E-40DD-AFC4-6F175D3DCCD1}">
                <a14:hiddenFill xmlns:a14="http://schemas.microsoft.com/office/drawing/2010/main">
                  <a:noFill/>
                </a14:hiddenFill>
              </a:ext>
            </a:extLst>
          </p:spPr>
          <p:txBody>
            <a:bodyPr/>
            <a:lstStyle/>
            <a:p>
              <a:endParaRPr lang="ko-KR" altLang="en-US">
                <a:latin typeface="Arial Unicode MS" pitchFamily="50" charset="-127"/>
                <a:ea typeface="Arial Unicode MS" pitchFamily="50" charset="-127"/>
                <a:cs typeface="Arial Unicode MS" pitchFamily="50" charset="-127"/>
              </a:endParaRPr>
            </a:p>
          </p:txBody>
        </p:sp>
        <p:sp>
          <p:nvSpPr>
            <p:cNvPr id="54" name="Text Box 135"/>
            <p:cNvSpPr txBox="1">
              <a:spLocks noChangeArrowheads="1"/>
            </p:cNvSpPr>
            <p:nvPr/>
          </p:nvSpPr>
          <p:spPr bwMode="auto">
            <a:xfrm>
              <a:off x="6603661" y="2057400"/>
              <a:ext cx="9717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400">
                  <a:latin typeface="Arial Unicode MS" pitchFamily="50" charset="-127"/>
                  <a:ea typeface="Arial Unicode MS" pitchFamily="50" charset="-127"/>
                  <a:cs typeface="Arial Unicode MS" pitchFamily="50" charset="-127"/>
                </a:rPr>
                <a:t>Top IVCC</a:t>
              </a:r>
            </a:p>
          </p:txBody>
        </p:sp>
        <p:sp>
          <p:nvSpPr>
            <p:cNvPr id="55" name="Line 136"/>
            <p:cNvSpPr>
              <a:spLocks noChangeShapeType="1"/>
            </p:cNvSpPr>
            <p:nvPr/>
          </p:nvSpPr>
          <p:spPr bwMode="auto">
            <a:xfrm flipV="1">
              <a:off x="7807569" y="2286000"/>
              <a:ext cx="0" cy="914400"/>
            </a:xfrm>
            <a:prstGeom prst="line">
              <a:avLst/>
            </a:prstGeom>
            <a:noFill/>
            <a:ln w="12700">
              <a:solidFill>
                <a:schemeClr val="tx1"/>
              </a:solidFill>
              <a:round/>
              <a:headEnd/>
              <a:tailEnd type="stealth" w="sm" len="sm"/>
            </a:ln>
            <a:extLst>
              <a:ext uri="{909E8E84-426E-40DD-AFC4-6F175D3DCCD1}">
                <a14:hiddenFill xmlns:a14="http://schemas.microsoft.com/office/drawing/2010/main">
                  <a:noFill/>
                </a14:hiddenFill>
              </a:ext>
            </a:extLst>
          </p:spPr>
          <p:txBody>
            <a:bodyPr/>
            <a:lstStyle/>
            <a:p>
              <a:endParaRPr lang="ko-KR" altLang="en-US">
                <a:latin typeface="Arial Unicode MS" pitchFamily="50" charset="-127"/>
                <a:ea typeface="Arial Unicode MS" pitchFamily="50" charset="-127"/>
                <a:cs typeface="Arial Unicode MS" pitchFamily="50" charset="-127"/>
              </a:endParaRPr>
            </a:p>
          </p:txBody>
        </p:sp>
        <p:sp>
          <p:nvSpPr>
            <p:cNvPr id="56" name="Text Box 137"/>
            <p:cNvSpPr txBox="1">
              <a:spLocks noChangeArrowheads="1"/>
            </p:cNvSpPr>
            <p:nvPr/>
          </p:nvSpPr>
          <p:spPr bwMode="auto">
            <a:xfrm>
              <a:off x="7573366" y="2057400"/>
              <a:ext cx="1151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type="none" w="sm" len="lg"/>
                </a14:hiddenLine>
              </a:ext>
            </a:extLst>
          </p:spPr>
          <p:txBody>
            <a:bodyPr wrap="none">
              <a:spAutoFit/>
            </a:bodyPr>
            <a:lstStyle>
              <a:lvl1pPr>
                <a:defRPr sz="1000">
                  <a:solidFill>
                    <a:schemeClr val="tx1"/>
                  </a:solidFill>
                  <a:latin typeface="Times New Roman" pitchFamily="18" charset="0"/>
                  <a:ea typeface="굴림" charset="-127"/>
                </a:defRPr>
              </a:lvl1pPr>
              <a:lvl2pPr marL="742950" indent="-285750">
                <a:defRPr sz="1000">
                  <a:solidFill>
                    <a:schemeClr val="tx1"/>
                  </a:solidFill>
                  <a:latin typeface="Times New Roman" pitchFamily="18" charset="0"/>
                  <a:ea typeface="굴림" charset="-127"/>
                </a:defRPr>
              </a:lvl2pPr>
              <a:lvl3pPr marL="1143000" indent="-228600">
                <a:defRPr sz="1000">
                  <a:solidFill>
                    <a:schemeClr val="tx1"/>
                  </a:solidFill>
                  <a:latin typeface="Times New Roman" pitchFamily="18" charset="0"/>
                  <a:ea typeface="굴림" charset="-127"/>
                </a:defRPr>
              </a:lvl3pPr>
              <a:lvl4pPr marL="1600200" indent="-228600">
                <a:defRPr sz="1000">
                  <a:solidFill>
                    <a:schemeClr val="tx1"/>
                  </a:solidFill>
                  <a:latin typeface="Times New Roman" pitchFamily="18" charset="0"/>
                  <a:ea typeface="굴림" charset="-127"/>
                </a:defRPr>
              </a:lvl4pPr>
              <a:lvl5pPr marL="2057400" indent="-228600">
                <a:defRPr sz="1000">
                  <a:solidFill>
                    <a:schemeClr val="tx1"/>
                  </a:solidFill>
                  <a:latin typeface="Times New Roman" pitchFamily="18" charset="0"/>
                  <a:ea typeface="굴림" charset="-127"/>
                </a:defRPr>
              </a:lvl5pPr>
              <a:lvl6pPr marL="2514600" indent="-228600" eaLnBrk="0" fontAlgn="base" hangingPunct="0">
                <a:spcBef>
                  <a:spcPct val="0"/>
                </a:spcBef>
                <a:spcAft>
                  <a:spcPct val="0"/>
                </a:spcAft>
                <a:defRPr sz="1000">
                  <a:solidFill>
                    <a:schemeClr val="tx1"/>
                  </a:solidFill>
                  <a:latin typeface="Times New Roman" pitchFamily="18" charset="0"/>
                  <a:ea typeface="굴림" charset="-127"/>
                </a:defRPr>
              </a:lvl6pPr>
              <a:lvl7pPr marL="2971800" indent="-228600" eaLnBrk="0" fontAlgn="base" hangingPunct="0">
                <a:spcBef>
                  <a:spcPct val="0"/>
                </a:spcBef>
                <a:spcAft>
                  <a:spcPct val="0"/>
                </a:spcAft>
                <a:defRPr sz="1000">
                  <a:solidFill>
                    <a:schemeClr val="tx1"/>
                  </a:solidFill>
                  <a:latin typeface="Times New Roman" pitchFamily="18" charset="0"/>
                  <a:ea typeface="굴림" charset="-127"/>
                </a:defRPr>
              </a:lvl7pPr>
              <a:lvl8pPr marL="3429000" indent="-228600" eaLnBrk="0" fontAlgn="base" hangingPunct="0">
                <a:spcBef>
                  <a:spcPct val="0"/>
                </a:spcBef>
                <a:spcAft>
                  <a:spcPct val="0"/>
                </a:spcAft>
                <a:defRPr sz="1000">
                  <a:solidFill>
                    <a:schemeClr val="tx1"/>
                  </a:solidFill>
                  <a:latin typeface="Times New Roman" pitchFamily="18" charset="0"/>
                  <a:ea typeface="굴림" charset="-127"/>
                </a:defRPr>
              </a:lvl8pPr>
              <a:lvl9pPr marL="3886200" indent="-228600" eaLnBrk="0" fontAlgn="base" hangingPunct="0">
                <a:spcBef>
                  <a:spcPct val="0"/>
                </a:spcBef>
                <a:spcAft>
                  <a:spcPct val="0"/>
                </a:spcAft>
                <a:defRPr sz="1000">
                  <a:solidFill>
                    <a:schemeClr val="tx1"/>
                  </a:solidFill>
                  <a:latin typeface="Times New Roman" pitchFamily="18" charset="0"/>
                  <a:ea typeface="굴림" charset="-127"/>
                </a:defRPr>
              </a:lvl9pPr>
            </a:lstStyle>
            <a:p>
              <a:pPr algn="ctr" eaLnBrk="1" latinLnBrk="1" hangingPunct="1"/>
              <a:r>
                <a:rPr kumimoji="1" lang="en-US" altLang="ko-KR" sz="1400">
                  <a:latin typeface="Arial Unicode MS" pitchFamily="50" charset="-127"/>
                  <a:ea typeface="Arial Unicode MS" pitchFamily="50" charset="-127"/>
                  <a:cs typeface="Arial Unicode MS" pitchFamily="50" charset="-127"/>
                </a:rPr>
                <a:t>Upper IVCC</a:t>
              </a:r>
            </a:p>
          </p:txBody>
        </p:sp>
      </p:grpSp>
      <p:grpSp>
        <p:nvGrpSpPr>
          <p:cNvPr id="134" name="그룹 133"/>
          <p:cNvGrpSpPr/>
          <p:nvPr/>
        </p:nvGrpSpPr>
        <p:grpSpPr>
          <a:xfrm>
            <a:off x="0" y="2076818"/>
            <a:ext cx="5740654" cy="3989486"/>
            <a:chOff x="379010" y="1755638"/>
            <a:chExt cx="8385980" cy="5102362"/>
          </a:xfrm>
        </p:grpSpPr>
        <p:pic>
          <p:nvPicPr>
            <p:cNvPr id="135" name="Picture 2" descr="F:\Download\81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10" y="1755638"/>
              <a:ext cx="8385980" cy="5102362"/>
            </a:xfrm>
            <a:prstGeom prst="rect">
              <a:avLst/>
            </a:prstGeom>
            <a:noFill/>
            <a:extLst>
              <a:ext uri="{909E8E84-426E-40DD-AFC4-6F175D3DCCD1}">
                <a14:hiddenFill xmlns:a14="http://schemas.microsoft.com/office/drawing/2010/main">
                  <a:solidFill>
                    <a:srgbClr val="FFFFFF"/>
                  </a:solidFill>
                </a14:hiddenFill>
              </a:ext>
            </a:extLst>
          </p:spPr>
        </p:pic>
        <p:sp>
          <p:nvSpPr>
            <p:cNvPr id="136" name="직사각형 135"/>
            <p:cNvSpPr/>
            <p:nvPr/>
          </p:nvSpPr>
          <p:spPr>
            <a:xfrm>
              <a:off x="6039592" y="2060848"/>
              <a:ext cx="1728192" cy="439248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7" name="직사각형 136"/>
            <p:cNvSpPr/>
            <p:nvPr/>
          </p:nvSpPr>
          <p:spPr>
            <a:xfrm>
              <a:off x="6516216" y="2060848"/>
              <a:ext cx="387472" cy="439248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8" name="직사각형 137"/>
            <p:cNvSpPr/>
            <p:nvPr/>
          </p:nvSpPr>
          <p:spPr>
            <a:xfrm>
              <a:off x="1907704" y="2052848"/>
              <a:ext cx="1728192" cy="439248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9" name="직사각형 138"/>
            <p:cNvSpPr/>
            <p:nvPr/>
          </p:nvSpPr>
          <p:spPr>
            <a:xfrm>
              <a:off x="2384328" y="2052848"/>
              <a:ext cx="387472" cy="439248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0" name="TextBox 139"/>
            <p:cNvSpPr txBox="1"/>
            <p:nvPr/>
          </p:nvSpPr>
          <p:spPr>
            <a:xfrm>
              <a:off x="1169336" y="2069992"/>
              <a:ext cx="317716" cy="338554"/>
            </a:xfrm>
            <a:prstGeom prst="rect">
              <a:avLst/>
            </a:prstGeom>
            <a:noFill/>
          </p:spPr>
          <p:txBody>
            <a:bodyPr wrap="none" rtlCol="0">
              <a:spAutoFit/>
            </a:bodyPr>
            <a:lstStyle/>
            <a:p>
              <a:r>
                <a:rPr lang="en-US" altLang="ko-KR" sz="1600" i="1" dirty="0" err="1" smtClean="0">
                  <a:latin typeface="Arial Unicode MS" pitchFamily="50" charset="-127"/>
                  <a:ea typeface="Arial Unicode MS" pitchFamily="50" charset="-127"/>
                  <a:cs typeface="Arial Unicode MS" pitchFamily="50" charset="-127"/>
                </a:rPr>
                <a:t>I</a:t>
              </a:r>
              <a:r>
                <a:rPr lang="en-US" altLang="ko-KR" sz="1600" baseline="-25000" dirty="0" err="1" smtClean="0">
                  <a:latin typeface="Arial Unicode MS" pitchFamily="50" charset="-127"/>
                  <a:ea typeface="Arial Unicode MS" pitchFamily="50" charset="-127"/>
                  <a:cs typeface="Arial Unicode MS" pitchFamily="50" charset="-127"/>
                </a:rPr>
                <a:t>p</a:t>
              </a:r>
              <a:endParaRPr lang="ko-KR" altLang="en-US" sz="1600" dirty="0">
                <a:latin typeface="Arial Unicode MS" pitchFamily="50" charset="-127"/>
                <a:ea typeface="Arial Unicode MS" pitchFamily="50" charset="-127"/>
                <a:cs typeface="Arial Unicode MS" pitchFamily="50" charset="-127"/>
              </a:endParaRPr>
            </a:p>
          </p:txBody>
        </p:sp>
        <p:sp>
          <p:nvSpPr>
            <p:cNvPr id="141" name="TextBox 140"/>
            <p:cNvSpPr txBox="1"/>
            <p:nvPr/>
          </p:nvSpPr>
          <p:spPr>
            <a:xfrm>
              <a:off x="1161336" y="3567070"/>
              <a:ext cx="359394" cy="338554"/>
            </a:xfrm>
            <a:prstGeom prst="rect">
              <a:avLst/>
            </a:prstGeom>
            <a:noFill/>
          </p:spPr>
          <p:txBody>
            <a:bodyPr wrap="none" rtlCol="0">
              <a:spAutoFit/>
            </a:bodyPr>
            <a:lstStyle/>
            <a:p>
              <a:r>
                <a:rPr lang="en-US" altLang="ko-KR" sz="1600" i="1" dirty="0" err="1" smtClean="0">
                  <a:latin typeface="Arial Unicode MS" pitchFamily="50" charset="-127"/>
                  <a:ea typeface="Arial Unicode MS" pitchFamily="50" charset="-127"/>
                  <a:cs typeface="Arial Unicode MS" pitchFamily="50" charset="-127"/>
                </a:rPr>
                <a:t>V</a:t>
              </a:r>
              <a:r>
                <a:rPr lang="en-US" altLang="ko-KR" sz="1600" baseline="-25000" dirty="0" err="1" smtClean="0">
                  <a:latin typeface="Arial Unicode MS" pitchFamily="50" charset="-127"/>
                  <a:ea typeface="Arial Unicode MS" pitchFamily="50" charset="-127"/>
                  <a:cs typeface="Arial Unicode MS" pitchFamily="50" charset="-127"/>
                </a:rPr>
                <a:t>t</a:t>
              </a:r>
              <a:endParaRPr lang="ko-KR" altLang="en-US" sz="1600" dirty="0">
                <a:latin typeface="Arial Unicode MS" pitchFamily="50" charset="-127"/>
                <a:ea typeface="Arial Unicode MS" pitchFamily="50" charset="-127"/>
                <a:cs typeface="Arial Unicode MS" pitchFamily="50" charset="-127"/>
              </a:endParaRPr>
            </a:p>
          </p:txBody>
        </p:sp>
        <p:sp>
          <p:nvSpPr>
            <p:cNvPr id="142" name="TextBox 141"/>
            <p:cNvSpPr txBox="1"/>
            <p:nvPr/>
          </p:nvSpPr>
          <p:spPr>
            <a:xfrm>
              <a:off x="2826694" y="5062094"/>
              <a:ext cx="449162" cy="338554"/>
            </a:xfrm>
            <a:prstGeom prst="rect">
              <a:avLst/>
            </a:prstGeom>
            <a:noFill/>
          </p:spPr>
          <p:txBody>
            <a:bodyPr wrap="none" rtlCol="0">
              <a:spAutoFit/>
            </a:bodyPr>
            <a:lstStyle/>
            <a:p>
              <a:r>
                <a:rPr lang="en-US" altLang="ko-KR" sz="1600" i="1" dirty="0" smtClean="0">
                  <a:latin typeface="Arial Unicode MS" pitchFamily="50" charset="-127"/>
                  <a:ea typeface="Arial Unicode MS" pitchFamily="50" charset="-127"/>
                  <a:cs typeface="Arial Unicode MS" pitchFamily="50" charset="-127"/>
                </a:rPr>
                <a:t>q</a:t>
              </a:r>
              <a:r>
                <a:rPr lang="en-US" altLang="ko-KR" sz="1600" baseline="-25000" dirty="0" smtClean="0">
                  <a:latin typeface="Arial Unicode MS" pitchFamily="50" charset="-127"/>
                  <a:ea typeface="Arial Unicode MS" pitchFamily="50" charset="-127"/>
                  <a:cs typeface="Arial Unicode MS" pitchFamily="50" charset="-127"/>
                </a:rPr>
                <a:t>95</a:t>
              </a:r>
              <a:endParaRPr lang="ko-KR" altLang="en-US" sz="1600" dirty="0">
                <a:latin typeface="Arial Unicode MS" pitchFamily="50" charset="-127"/>
                <a:ea typeface="Arial Unicode MS" pitchFamily="50" charset="-127"/>
                <a:cs typeface="Arial Unicode MS" pitchFamily="50" charset="-127"/>
              </a:endParaRPr>
            </a:p>
          </p:txBody>
        </p:sp>
        <p:sp>
          <p:nvSpPr>
            <p:cNvPr id="143" name="TextBox 142"/>
            <p:cNvSpPr txBox="1"/>
            <p:nvPr/>
          </p:nvSpPr>
          <p:spPr>
            <a:xfrm>
              <a:off x="5204107" y="4561236"/>
              <a:ext cx="835485" cy="338554"/>
            </a:xfrm>
            <a:prstGeom prst="rect">
              <a:avLst/>
            </a:prstGeom>
            <a:noFill/>
          </p:spPr>
          <p:txBody>
            <a:bodyPr wrap="none" rtlCol="0">
              <a:spAutoFit/>
            </a:bodyPr>
            <a:lstStyle/>
            <a:p>
              <a:r>
                <a:rPr lang="en-US" altLang="ko-KR" sz="1600" i="1" dirty="0" smtClean="0">
                  <a:latin typeface="Arial Unicode MS" pitchFamily="50" charset="-127"/>
                  <a:ea typeface="Arial Unicode MS" pitchFamily="50" charset="-127"/>
                  <a:cs typeface="Arial Unicode MS" pitchFamily="50" charset="-127"/>
                </a:rPr>
                <a:t>n</a:t>
              </a:r>
              <a:r>
                <a:rPr lang="en-US" altLang="ko-KR" sz="1600" baseline="-25000" dirty="0" smtClean="0">
                  <a:latin typeface="Arial Unicode MS" pitchFamily="50" charset="-127"/>
                  <a:ea typeface="Arial Unicode MS" pitchFamily="50" charset="-127"/>
                  <a:cs typeface="Arial Unicode MS" pitchFamily="50" charset="-127"/>
                </a:rPr>
                <a:t>e</a:t>
              </a:r>
              <a:r>
                <a:rPr lang="en-US" altLang="ko-KR" sz="1600" dirty="0" smtClean="0">
                  <a:latin typeface="Arial Unicode MS" pitchFamily="50" charset="-127"/>
                  <a:ea typeface="Arial Unicode MS" pitchFamily="50" charset="-127"/>
                  <a:cs typeface="Arial Unicode MS" pitchFamily="50" charset="-127"/>
                </a:rPr>
                <a:t>, </a:t>
              </a:r>
              <a:r>
                <a:rPr lang="en-US" altLang="ko-KR" sz="1600" i="1" dirty="0" err="1" smtClean="0">
                  <a:latin typeface="Arial Unicode MS" pitchFamily="50" charset="-127"/>
                  <a:ea typeface="Arial Unicode MS" pitchFamily="50" charset="-127"/>
                  <a:cs typeface="Arial Unicode MS" pitchFamily="50" charset="-127"/>
                </a:rPr>
                <a:t>W</a:t>
              </a:r>
              <a:r>
                <a:rPr lang="en-US" altLang="ko-KR" sz="1600" baseline="-25000" dirty="0" err="1" smtClean="0">
                  <a:latin typeface="Arial Unicode MS" pitchFamily="50" charset="-127"/>
                  <a:ea typeface="Arial Unicode MS" pitchFamily="50" charset="-127"/>
                  <a:cs typeface="Arial Unicode MS" pitchFamily="50" charset="-127"/>
                </a:rPr>
                <a:t>tot</a:t>
              </a:r>
              <a:endParaRPr lang="ko-KR" altLang="en-US" sz="1600" baseline="-25000" dirty="0">
                <a:latin typeface="Arial Unicode MS" pitchFamily="50" charset="-127"/>
                <a:ea typeface="Arial Unicode MS" pitchFamily="50" charset="-127"/>
                <a:cs typeface="Arial Unicode MS" pitchFamily="50" charset="-127"/>
              </a:endParaRPr>
            </a:p>
          </p:txBody>
        </p:sp>
        <p:sp>
          <p:nvSpPr>
            <p:cNvPr id="144" name="TextBox 143"/>
            <p:cNvSpPr txBox="1"/>
            <p:nvPr/>
          </p:nvSpPr>
          <p:spPr>
            <a:xfrm>
              <a:off x="5204107" y="6114782"/>
              <a:ext cx="663964" cy="338554"/>
            </a:xfrm>
            <a:prstGeom prst="rect">
              <a:avLst/>
            </a:prstGeom>
            <a:noFill/>
          </p:spPr>
          <p:txBody>
            <a:bodyPr wrap="none" rtlCol="0">
              <a:spAutoFit/>
            </a:bodyPr>
            <a:lstStyle/>
            <a:p>
              <a:r>
                <a:rPr lang="en-US" altLang="ko-KR" sz="1600" i="1" dirty="0" err="1" smtClean="0">
                  <a:latin typeface="Arial Unicode MS" pitchFamily="50" charset="-127"/>
                  <a:ea typeface="Arial Unicode MS" pitchFamily="50" charset="-127"/>
                  <a:cs typeface="Arial Unicode MS" pitchFamily="50" charset="-127"/>
                </a:rPr>
                <a:t>D</a:t>
              </a:r>
              <a:r>
                <a:rPr lang="en-US" altLang="ko-KR" sz="1600" baseline="-25000" dirty="0" err="1" smtClean="0">
                  <a:latin typeface="Arial Unicode MS" pitchFamily="50" charset="-127"/>
                  <a:ea typeface="Arial Unicode MS" pitchFamily="50" charset="-127"/>
                  <a:cs typeface="Arial Unicode MS" pitchFamily="50" charset="-127"/>
                </a:rPr>
                <a:t>alpha</a:t>
              </a:r>
              <a:endParaRPr lang="ko-KR" altLang="en-US" sz="1600" baseline="-25000" dirty="0">
                <a:latin typeface="Arial Unicode MS" pitchFamily="50" charset="-127"/>
                <a:ea typeface="Arial Unicode MS" pitchFamily="50" charset="-127"/>
                <a:cs typeface="Arial Unicode MS" pitchFamily="50" charset="-127"/>
              </a:endParaRPr>
            </a:p>
          </p:txBody>
        </p:sp>
        <p:sp>
          <p:nvSpPr>
            <p:cNvPr id="145" name="TextBox 144"/>
            <p:cNvSpPr txBox="1"/>
            <p:nvPr/>
          </p:nvSpPr>
          <p:spPr>
            <a:xfrm>
              <a:off x="5228152" y="2348880"/>
              <a:ext cx="639919" cy="338554"/>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RMP</a:t>
              </a:r>
              <a:endParaRPr lang="ko-KR" altLang="en-US" sz="1600" dirty="0">
                <a:latin typeface="Arial Unicode MS" pitchFamily="50" charset="-127"/>
                <a:ea typeface="Arial Unicode MS" pitchFamily="50" charset="-127"/>
                <a:cs typeface="Arial Unicode MS" pitchFamily="50" charset="-127"/>
              </a:endParaRPr>
            </a:p>
          </p:txBody>
        </p:sp>
      </p:grpSp>
      <p:sp>
        <p:nvSpPr>
          <p:cNvPr id="2" name="슬라이드 번호 개체 틀 1"/>
          <p:cNvSpPr>
            <a:spLocks noGrp="1"/>
          </p:cNvSpPr>
          <p:nvPr>
            <p:ph type="sldNum" sz="quarter" idx="12"/>
          </p:nvPr>
        </p:nvSpPr>
        <p:spPr/>
        <p:txBody>
          <a:bodyPr/>
          <a:lstStyle/>
          <a:p>
            <a:fld id="{E6435466-4B83-49C7-9C8E-141BA0113930}" type="slidenum">
              <a:rPr lang="ko-KR" altLang="en-US" smtClean="0"/>
              <a:t>20</a:t>
            </a:fld>
            <a:endParaRPr lang="ko-KR" altLang="en-US"/>
          </a:p>
        </p:txBody>
      </p:sp>
      <p:sp>
        <p:nvSpPr>
          <p:cNvPr id="146" name="직사각형 145"/>
          <p:cNvSpPr/>
          <p:nvPr/>
        </p:nvSpPr>
        <p:spPr>
          <a:xfrm>
            <a:off x="286572" y="6052646"/>
            <a:ext cx="8359839" cy="523220"/>
          </a:xfrm>
          <a:prstGeom prst="rect">
            <a:avLst/>
          </a:prstGeom>
          <a:solidFill>
            <a:schemeClr val="bg1"/>
          </a:solidFill>
          <a:ln>
            <a:solidFill>
              <a:schemeClr val="accent2"/>
            </a:solidFill>
          </a:ln>
        </p:spPr>
        <p:txBody>
          <a:bodyPr wrap="square">
            <a:spAutoFit/>
          </a:bodyPr>
          <a:lstStyle/>
          <a:p>
            <a:r>
              <a:rPr lang="en-US" altLang="ko-KR" sz="2800" b="1" dirty="0" smtClean="0"/>
              <a:t>Extending q window space at ELM suppression</a:t>
            </a:r>
            <a:endParaRPr lang="ko-KR" altLang="en-US" sz="2800" b="1" dirty="0"/>
          </a:p>
        </p:txBody>
      </p:sp>
    </p:spTree>
    <p:extLst>
      <p:ext uri="{BB962C8B-B14F-4D97-AF65-F5344CB8AC3E}">
        <p14:creationId xmlns:p14="http://schemas.microsoft.com/office/powerpoint/2010/main" val="562901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6"/>
          <p:cNvSpPr>
            <a:spLocks noGrp="1"/>
          </p:cNvSpPr>
          <p:nvPr>
            <p:ph type="sldNum" sz="quarter" idx="12"/>
          </p:nvPr>
        </p:nvSpPr>
        <p:spPr/>
        <p:txBody>
          <a:bodyPr/>
          <a:lstStyle/>
          <a:p>
            <a:fld id="{CF002375-815D-4EC4-8C7C-7F705C4230A4}" type="slidenum">
              <a:rPr lang="ko-KR" altLang="en-US" smtClean="0"/>
              <a:pPr/>
              <a:t>21</a:t>
            </a:fld>
            <a:endParaRPr lang="ko-KR" altLang="en-US"/>
          </a:p>
        </p:txBody>
      </p:sp>
      <p:pic>
        <p:nvPicPr>
          <p:cNvPr id="3" name="그림 2"/>
          <p:cNvPicPr>
            <a:picLocks/>
          </p:cNvPicPr>
          <p:nvPr/>
        </p:nvPicPr>
        <p:blipFill>
          <a:blip r:embed="rId3">
            <a:extLst>
              <a:ext uri="{28A0092B-C50C-407E-A947-70E740481C1C}">
                <a14:useLocalDpi xmlns:a14="http://schemas.microsoft.com/office/drawing/2010/main" val="0"/>
              </a:ext>
            </a:extLst>
          </a:blip>
          <a:stretch>
            <a:fillRect/>
          </a:stretch>
        </p:blipFill>
        <p:spPr>
          <a:xfrm>
            <a:off x="81576" y="908720"/>
            <a:ext cx="5022176" cy="5212090"/>
          </a:xfrm>
          <a:prstGeom prst="rect">
            <a:avLst/>
          </a:prstGeom>
        </p:spPr>
      </p:pic>
      <p:sp>
        <p:nvSpPr>
          <p:cNvPr id="24" name="TextBox 23"/>
          <p:cNvSpPr txBox="1"/>
          <p:nvPr/>
        </p:nvSpPr>
        <p:spPr>
          <a:xfrm>
            <a:off x="5103752" y="1124744"/>
            <a:ext cx="4040249" cy="5078313"/>
          </a:xfrm>
          <a:prstGeom prst="rect">
            <a:avLst/>
          </a:prstGeom>
          <a:noFill/>
        </p:spPr>
        <p:txBody>
          <a:bodyPr wrap="square" rtlCol="0">
            <a:spAutoFit/>
          </a:bodyPr>
          <a:lstStyle/>
          <a:p>
            <a:r>
              <a:rPr lang="en-US" altLang="ko-KR" dirty="0" smtClean="0"/>
              <a:t>#9286: </a:t>
            </a:r>
            <a:r>
              <a:rPr lang="en-US" altLang="ko-KR" dirty="0" err="1" smtClean="0"/>
              <a:t>I</a:t>
            </a:r>
            <a:r>
              <a:rPr lang="en-US" altLang="ko-KR" baseline="-25000" dirty="0" err="1" smtClean="0"/>
              <a:t>p</a:t>
            </a:r>
            <a:r>
              <a:rPr lang="en-US" altLang="ko-KR" dirty="0" smtClean="0"/>
              <a:t>=0.65MA, B</a:t>
            </a:r>
            <a:r>
              <a:rPr lang="en-US" altLang="ko-KR" baseline="-25000" dirty="0" smtClean="0"/>
              <a:t>T</a:t>
            </a:r>
            <a:r>
              <a:rPr lang="en-US" altLang="ko-KR" dirty="0" smtClean="0"/>
              <a:t>=1.8T </a:t>
            </a:r>
            <a:r>
              <a:rPr lang="en-US" altLang="ko-KR" dirty="0" smtClean="0">
                <a:sym typeface="Wingdings" pitchFamily="2" charset="2"/>
              </a:rPr>
              <a:t> </a:t>
            </a:r>
            <a:r>
              <a:rPr lang="en-US" altLang="ko-KR" b="1" dirty="0" smtClean="0">
                <a:sym typeface="Wingdings" pitchFamily="2" charset="2"/>
              </a:rPr>
              <a:t>q</a:t>
            </a:r>
            <a:r>
              <a:rPr lang="en-US" altLang="ko-KR" b="1" baseline="-25000" dirty="0" smtClean="0">
                <a:sym typeface="Wingdings" pitchFamily="2" charset="2"/>
              </a:rPr>
              <a:t>95</a:t>
            </a:r>
            <a:r>
              <a:rPr lang="en-US" altLang="ko-KR" b="1" dirty="0" smtClean="0">
                <a:sym typeface="Wingdings" pitchFamily="2" charset="2"/>
              </a:rPr>
              <a:t>~4.0</a:t>
            </a:r>
          </a:p>
          <a:p>
            <a:pPr marL="285750" indent="-285750">
              <a:buFont typeface="Wingdings"/>
              <a:buChar char="è"/>
            </a:pPr>
            <a:r>
              <a:rPr lang="en-US" altLang="ko-KR" dirty="0" smtClean="0">
                <a:sym typeface="Wingdings" pitchFamily="2" charset="2"/>
              </a:rPr>
              <a:t>ELM suppression under 6.0kAt n=2 RMP at q</a:t>
            </a:r>
            <a:r>
              <a:rPr lang="en-US" altLang="ko-KR" baseline="-25000" dirty="0" smtClean="0">
                <a:sym typeface="Wingdings" pitchFamily="2" charset="2"/>
              </a:rPr>
              <a:t>95</a:t>
            </a:r>
            <a:r>
              <a:rPr lang="en-US" altLang="ko-KR" dirty="0" smtClean="0">
                <a:sym typeface="Wingdings" pitchFamily="2" charset="2"/>
              </a:rPr>
              <a:t>~4.0</a:t>
            </a:r>
          </a:p>
          <a:p>
            <a:endParaRPr lang="en-US" altLang="ko-KR" dirty="0">
              <a:sym typeface="Wingdings" pitchFamily="2" charset="2"/>
            </a:endParaRPr>
          </a:p>
          <a:p>
            <a:r>
              <a:rPr lang="en-US" altLang="ko-KR" dirty="0" smtClean="0"/>
              <a:t>Initially ELMs mitigated by n=2 even (top/bot) RMP</a:t>
            </a:r>
          </a:p>
          <a:p>
            <a:endParaRPr lang="en-US" altLang="ko-KR" dirty="0" smtClean="0"/>
          </a:p>
          <a:p>
            <a:endParaRPr lang="en-US" altLang="ko-KR" dirty="0"/>
          </a:p>
          <a:p>
            <a:r>
              <a:rPr lang="en-US" altLang="ko-KR" dirty="0" smtClean="0"/>
              <a:t>As mid-FEC currents added (n=2,+90 RMP), </a:t>
            </a:r>
            <a:r>
              <a:rPr lang="en-US" altLang="ko-KR" b="1" dirty="0" smtClean="0">
                <a:solidFill>
                  <a:srgbClr val="0000FF"/>
                </a:solidFill>
              </a:rPr>
              <a:t>ELMs further mitigated and then suppressed</a:t>
            </a:r>
          </a:p>
          <a:p>
            <a:endParaRPr lang="en-US" altLang="ko-KR" dirty="0" smtClean="0"/>
          </a:p>
          <a:p>
            <a:endParaRPr lang="en-US" altLang="ko-KR" dirty="0" smtClean="0"/>
          </a:p>
          <a:p>
            <a:r>
              <a:rPr lang="en-US" altLang="ko-KR" dirty="0" smtClean="0"/>
              <a:t>Note that </a:t>
            </a:r>
            <a:r>
              <a:rPr lang="en-US" altLang="ko-KR" b="1" dirty="0" smtClean="0">
                <a:solidFill>
                  <a:srgbClr val="0000FF"/>
                </a:solidFill>
              </a:rPr>
              <a:t>ELM-suppressed phase showed better confinements </a:t>
            </a:r>
            <a:r>
              <a:rPr lang="en-US" altLang="ko-KR" dirty="0" smtClean="0"/>
              <a:t>than that in ELM-mitigated phase</a:t>
            </a:r>
          </a:p>
          <a:p>
            <a:r>
              <a:rPr lang="en-US" altLang="ko-KR" dirty="0" smtClean="0"/>
              <a:t>- See changes on &lt;n</a:t>
            </a:r>
            <a:r>
              <a:rPr lang="en-US" altLang="ko-KR" baseline="-25000" dirty="0" smtClean="0"/>
              <a:t>e</a:t>
            </a:r>
            <a:r>
              <a:rPr lang="en-US" altLang="ko-KR" dirty="0" smtClean="0"/>
              <a:t>&gt;, </a:t>
            </a:r>
            <a:r>
              <a:rPr lang="en-US" altLang="ko-KR" dirty="0" err="1" smtClean="0"/>
              <a:t>W</a:t>
            </a:r>
            <a:r>
              <a:rPr lang="en-US" altLang="ko-KR" baseline="-25000" dirty="0" err="1" smtClean="0"/>
              <a:t>tot</a:t>
            </a:r>
            <a:r>
              <a:rPr lang="en-US" altLang="ko-KR" dirty="0" smtClean="0"/>
              <a:t>, and </a:t>
            </a:r>
            <a:r>
              <a:rPr lang="en-US" altLang="ko-KR" dirty="0" smtClean="0">
                <a:sym typeface="Symbol"/>
              </a:rPr>
              <a:t></a:t>
            </a:r>
            <a:r>
              <a:rPr lang="en-US" altLang="ko-KR" baseline="-25000" dirty="0" smtClean="0"/>
              <a:t>p</a:t>
            </a:r>
            <a:endParaRPr lang="en-US" altLang="ko-KR" baseline="-25000" dirty="0"/>
          </a:p>
        </p:txBody>
      </p:sp>
      <p:cxnSp>
        <p:nvCxnSpPr>
          <p:cNvPr id="12" name="직선 화살표 연결선 11"/>
          <p:cNvCxnSpPr/>
          <p:nvPr/>
        </p:nvCxnSpPr>
        <p:spPr>
          <a:xfrm>
            <a:off x="1163535" y="6093296"/>
            <a:ext cx="1528785" cy="0"/>
          </a:xfrm>
          <a:prstGeom prst="straightConnector1">
            <a:avLst/>
          </a:prstGeom>
          <a:ln w="158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218019" y="4746630"/>
            <a:ext cx="753732" cy="338554"/>
          </a:xfrm>
          <a:prstGeom prst="rect">
            <a:avLst/>
          </a:prstGeom>
          <a:noFill/>
        </p:spPr>
        <p:txBody>
          <a:bodyPr wrap="none" rtlCol="0">
            <a:spAutoFit/>
          </a:bodyPr>
          <a:lstStyle/>
          <a:p>
            <a:r>
              <a:rPr lang="en-US" altLang="ko-KR" sz="1600" b="1" dirty="0" smtClean="0"/>
              <a:t>#9286</a:t>
            </a:r>
            <a:endParaRPr lang="ko-KR" altLang="en-US" sz="1600" b="1" dirty="0"/>
          </a:p>
        </p:txBody>
      </p:sp>
      <p:sp>
        <p:nvSpPr>
          <p:cNvPr id="35" name="TextBox 34"/>
          <p:cNvSpPr txBox="1"/>
          <p:nvPr/>
        </p:nvSpPr>
        <p:spPr>
          <a:xfrm>
            <a:off x="982679" y="6093297"/>
            <a:ext cx="1726755" cy="615553"/>
          </a:xfrm>
          <a:prstGeom prst="rect">
            <a:avLst/>
          </a:prstGeom>
          <a:noFill/>
        </p:spPr>
        <p:txBody>
          <a:bodyPr wrap="none" rtlCol="0">
            <a:spAutoFit/>
          </a:bodyPr>
          <a:lstStyle/>
          <a:p>
            <a:r>
              <a:rPr lang="en-US" altLang="ko-KR" sz="1400" b="1" dirty="0">
                <a:solidFill>
                  <a:srgbClr val="00B050"/>
                </a:solidFill>
              </a:rPr>
              <a:t>n</a:t>
            </a:r>
            <a:r>
              <a:rPr lang="en-US" altLang="ko-KR" sz="1400" b="1" dirty="0" smtClean="0">
                <a:solidFill>
                  <a:srgbClr val="00B050"/>
                </a:solidFill>
              </a:rPr>
              <a:t>=2 even (top/bot)</a:t>
            </a:r>
          </a:p>
          <a:p>
            <a:r>
              <a:rPr lang="en-US" altLang="ko-KR" sz="2000" b="1" dirty="0" smtClean="0">
                <a:solidFill>
                  <a:srgbClr val="FF0000"/>
                </a:solidFill>
              </a:rPr>
              <a:t>mitigation</a:t>
            </a:r>
            <a:endParaRPr lang="ko-KR" altLang="en-US" sz="2000" b="1" dirty="0">
              <a:solidFill>
                <a:srgbClr val="FF0000"/>
              </a:solidFill>
            </a:endParaRPr>
          </a:p>
        </p:txBody>
      </p:sp>
      <p:cxnSp>
        <p:nvCxnSpPr>
          <p:cNvPr id="36" name="직선 화살표 연결선 35"/>
          <p:cNvCxnSpPr/>
          <p:nvPr/>
        </p:nvCxnSpPr>
        <p:spPr>
          <a:xfrm>
            <a:off x="2692320" y="6093296"/>
            <a:ext cx="1946149" cy="0"/>
          </a:xfrm>
          <a:prstGeom prst="straightConnector1">
            <a:avLst/>
          </a:prstGeom>
          <a:ln w="158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710870" y="6093297"/>
            <a:ext cx="2202847" cy="615553"/>
          </a:xfrm>
          <a:prstGeom prst="rect">
            <a:avLst/>
          </a:prstGeom>
          <a:noFill/>
        </p:spPr>
        <p:txBody>
          <a:bodyPr wrap="none" rtlCol="0">
            <a:spAutoFit/>
          </a:bodyPr>
          <a:lstStyle/>
          <a:p>
            <a:r>
              <a:rPr lang="en-US" altLang="ko-KR" sz="1400" b="1" dirty="0">
                <a:solidFill>
                  <a:srgbClr val="00B050"/>
                </a:solidFill>
              </a:rPr>
              <a:t>n</a:t>
            </a:r>
            <a:r>
              <a:rPr lang="en-US" altLang="ko-KR" sz="1400" b="1" dirty="0" smtClean="0">
                <a:solidFill>
                  <a:srgbClr val="00B050"/>
                </a:solidFill>
              </a:rPr>
              <a:t>=2 (+90, top/mid/bot)</a:t>
            </a:r>
          </a:p>
          <a:p>
            <a:r>
              <a:rPr lang="en-US" altLang="ko-KR" sz="2000" b="1" dirty="0" smtClean="0">
                <a:solidFill>
                  <a:srgbClr val="FF0000"/>
                </a:solidFill>
              </a:rPr>
              <a:t>        </a:t>
            </a:r>
            <a:r>
              <a:rPr lang="en-US" altLang="ko-KR" sz="2000" b="1" dirty="0" err="1" smtClean="0">
                <a:solidFill>
                  <a:srgbClr val="FF0000"/>
                </a:solidFill>
              </a:rPr>
              <a:t>suppresion</a:t>
            </a:r>
            <a:endParaRPr lang="ko-KR" altLang="en-US" sz="2000" b="1" dirty="0">
              <a:solidFill>
                <a:srgbClr val="FF0000"/>
              </a:solidFill>
            </a:endParaRPr>
          </a:p>
        </p:txBody>
      </p:sp>
      <p:sp>
        <p:nvSpPr>
          <p:cNvPr id="2" name="직사각형 1"/>
          <p:cNvSpPr/>
          <p:nvPr/>
        </p:nvSpPr>
        <p:spPr>
          <a:xfrm>
            <a:off x="251520" y="0"/>
            <a:ext cx="8388424" cy="830997"/>
          </a:xfrm>
          <a:prstGeom prst="rect">
            <a:avLst/>
          </a:prstGeom>
        </p:spPr>
        <p:txBody>
          <a:bodyPr wrap="square">
            <a:spAutoFit/>
          </a:bodyPr>
          <a:lstStyle/>
          <a:p>
            <a:r>
              <a:rPr lang="en-US" altLang="ko-KR" sz="2400" b="1" dirty="0">
                <a:solidFill>
                  <a:schemeClr val="bg1"/>
                </a:solidFill>
              </a:rPr>
              <a:t>By varying selective RMP </a:t>
            </a:r>
            <a:r>
              <a:rPr lang="en-US" altLang="ko-KR" sz="2400" b="1" dirty="0" smtClean="0">
                <a:solidFill>
                  <a:schemeClr val="bg1"/>
                </a:solidFill>
              </a:rPr>
              <a:t>setup(top/bot, or top/mid/bot), ELMs </a:t>
            </a:r>
            <a:r>
              <a:rPr lang="en-US" altLang="ko-KR" sz="2400" b="1" dirty="0">
                <a:solidFill>
                  <a:schemeClr val="bg1"/>
                </a:solidFill>
              </a:rPr>
              <a:t>was suppressed or mitigated in n=2 (+90) RMP</a:t>
            </a:r>
            <a:endParaRPr lang="ko-KR" altLang="en-US" sz="2400" b="1" dirty="0">
              <a:solidFill>
                <a:schemeClr val="bg1"/>
              </a:solidFill>
            </a:endParaRPr>
          </a:p>
        </p:txBody>
      </p:sp>
      <p:sp>
        <p:nvSpPr>
          <p:cNvPr id="14" name="슬라이드 번호 개체 틀 4"/>
          <p:cNvSpPr txBox="1">
            <a:spLocks/>
          </p:cNvSpPr>
          <p:nvPr/>
        </p:nvSpPr>
        <p:spPr>
          <a:xfrm>
            <a:off x="8536034" y="428339"/>
            <a:ext cx="607967" cy="290441"/>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b="1" smtClean="0">
                <a:solidFill>
                  <a:schemeClr val="bg1"/>
                </a:solidFill>
              </a:rPr>
              <a:pPr/>
              <a:t>21</a:t>
            </a:fld>
            <a:endParaRPr lang="ko-KR" altLang="en-US" b="1" dirty="0">
              <a:solidFill>
                <a:schemeClr val="bg1"/>
              </a:solidFill>
            </a:endParaRPr>
          </a:p>
        </p:txBody>
      </p:sp>
    </p:spTree>
    <p:extLst>
      <p:ext uri="{BB962C8B-B14F-4D97-AF65-F5344CB8AC3E}">
        <p14:creationId xmlns:p14="http://schemas.microsoft.com/office/powerpoint/2010/main" val="254450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27855"/>
            <a:ext cx="8496944" cy="830997"/>
          </a:xfrm>
          <a:prstGeom prst="rect">
            <a:avLst/>
          </a:prstGeom>
          <a:noFill/>
        </p:spPr>
        <p:txBody>
          <a:bodyPr wrap="square" rtlCol="0">
            <a:spAutoFit/>
          </a:bodyPr>
          <a:lstStyle/>
          <a:p>
            <a:r>
              <a:rPr lang="en-US" altLang="ko-KR" sz="2400" b="1" dirty="0" smtClean="0">
                <a:solidFill>
                  <a:schemeClr val="bg1"/>
                </a:solidFill>
              </a:rPr>
              <a:t>ELM mitigation effect observed by injecting ECCD at pedestal</a:t>
            </a:r>
            <a:endParaRPr lang="ko-KR" altLang="en-US" sz="2400" b="1" dirty="0">
              <a:solidFill>
                <a:schemeClr val="bg1"/>
              </a:solidFill>
            </a:endParaRPr>
          </a:p>
        </p:txBody>
      </p:sp>
      <p:sp>
        <p:nvSpPr>
          <p:cNvPr id="9" name="슬라이드 번호 개체 틀 8"/>
          <p:cNvSpPr>
            <a:spLocks noGrp="1"/>
          </p:cNvSpPr>
          <p:nvPr>
            <p:ph type="sldNum" sz="quarter" idx="12"/>
          </p:nvPr>
        </p:nvSpPr>
        <p:spPr/>
        <p:txBody>
          <a:bodyPr/>
          <a:lstStyle/>
          <a:p>
            <a:fld id="{E4497471-710A-445B-90A2-CAAA500C4618}" type="slidenum">
              <a:rPr lang="ko-KR" altLang="en-US" smtClean="0"/>
              <a:t>22</a:t>
            </a:fld>
            <a:endParaRPr lang="ko-KR" altLang="en-US"/>
          </a:p>
        </p:txBody>
      </p:sp>
      <p:grpSp>
        <p:nvGrpSpPr>
          <p:cNvPr id="37" name="그룹 36"/>
          <p:cNvGrpSpPr/>
          <p:nvPr/>
        </p:nvGrpSpPr>
        <p:grpSpPr>
          <a:xfrm>
            <a:off x="132949" y="926311"/>
            <a:ext cx="8339959" cy="5736151"/>
            <a:chOff x="67733" y="573169"/>
            <a:chExt cx="9148286" cy="6518839"/>
          </a:xfrm>
        </p:grpSpPr>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70"/>
            <a:stretch/>
          </p:blipFill>
          <p:spPr bwMode="auto">
            <a:xfrm>
              <a:off x="67733" y="692696"/>
              <a:ext cx="6574952" cy="639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직사각형 38"/>
            <p:cNvSpPr/>
            <p:nvPr/>
          </p:nvSpPr>
          <p:spPr>
            <a:xfrm>
              <a:off x="1115616" y="1124744"/>
              <a:ext cx="576064" cy="5328592"/>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직사각형 39"/>
            <p:cNvSpPr/>
            <p:nvPr/>
          </p:nvSpPr>
          <p:spPr>
            <a:xfrm>
              <a:off x="2305884" y="1124744"/>
              <a:ext cx="576064" cy="5328592"/>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3508814" y="1124744"/>
              <a:ext cx="576064" cy="5328592"/>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p:cNvSpPr/>
            <p:nvPr/>
          </p:nvSpPr>
          <p:spPr>
            <a:xfrm>
              <a:off x="4686343" y="1124744"/>
              <a:ext cx="576064" cy="5328592"/>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876901" y="837100"/>
              <a:ext cx="966931" cy="276999"/>
            </a:xfrm>
            <a:prstGeom prst="rect">
              <a:avLst/>
            </a:prstGeom>
            <a:noFill/>
          </p:spPr>
          <p:txBody>
            <a:bodyPr wrap="none" rtlCol="0">
              <a:spAutoFit/>
            </a:bodyPr>
            <a:lstStyle/>
            <a:p>
              <a:r>
                <a:rPr lang="el-GR" altLang="ko-KR" sz="1200" b="1" dirty="0" smtClean="0"/>
                <a:t>ρ</a:t>
              </a:r>
              <a:r>
                <a:rPr lang="en-US" altLang="ko-KR" sz="1200" b="1" baseline="-25000" dirty="0" smtClean="0"/>
                <a:t>pol</a:t>
              </a:r>
              <a:r>
                <a:rPr lang="en-US" altLang="ko-KR" sz="1200" b="1" dirty="0" smtClean="0"/>
                <a:t> ~ 0.86</a:t>
              </a:r>
              <a:endParaRPr lang="ko-KR" altLang="en-US" sz="1200" b="1" dirty="0"/>
            </a:p>
          </p:txBody>
        </p:sp>
        <p:sp>
          <p:nvSpPr>
            <p:cNvPr id="44" name="TextBox 43"/>
            <p:cNvSpPr txBox="1"/>
            <p:nvPr/>
          </p:nvSpPr>
          <p:spPr>
            <a:xfrm>
              <a:off x="2067169" y="844467"/>
              <a:ext cx="966931" cy="276999"/>
            </a:xfrm>
            <a:prstGeom prst="rect">
              <a:avLst/>
            </a:prstGeom>
            <a:noFill/>
          </p:spPr>
          <p:txBody>
            <a:bodyPr wrap="none" rtlCol="0">
              <a:spAutoFit/>
            </a:bodyPr>
            <a:lstStyle/>
            <a:p>
              <a:r>
                <a:rPr lang="el-GR" altLang="ko-KR" sz="1200" b="1" dirty="0" smtClean="0"/>
                <a:t>ρ</a:t>
              </a:r>
              <a:r>
                <a:rPr lang="en-US" altLang="ko-KR" sz="1200" b="1" baseline="-25000" dirty="0" smtClean="0"/>
                <a:t>pol</a:t>
              </a:r>
              <a:r>
                <a:rPr lang="en-US" altLang="ko-KR" sz="1200" b="1" dirty="0" smtClean="0"/>
                <a:t> ~ 0.90</a:t>
              </a:r>
              <a:endParaRPr lang="ko-KR" altLang="en-US" sz="1200" b="1" dirty="0"/>
            </a:p>
          </p:txBody>
        </p:sp>
        <p:sp>
          <p:nvSpPr>
            <p:cNvPr id="45" name="TextBox 44"/>
            <p:cNvSpPr txBox="1"/>
            <p:nvPr/>
          </p:nvSpPr>
          <p:spPr>
            <a:xfrm>
              <a:off x="3307690" y="844467"/>
              <a:ext cx="966931" cy="276999"/>
            </a:xfrm>
            <a:prstGeom prst="rect">
              <a:avLst/>
            </a:prstGeom>
            <a:noFill/>
          </p:spPr>
          <p:txBody>
            <a:bodyPr wrap="none" rtlCol="0">
              <a:spAutoFit/>
            </a:bodyPr>
            <a:lstStyle/>
            <a:p>
              <a:r>
                <a:rPr lang="el-GR" altLang="ko-KR" sz="1200" b="1" dirty="0" smtClean="0"/>
                <a:t>ρ</a:t>
              </a:r>
              <a:r>
                <a:rPr lang="en-US" altLang="ko-KR" sz="1200" b="1" baseline="-25000" dirty="0" smtClean="0"/>
                <a:t>pol</a:t>
              </a:r>
              <a:r>
                <a:rPr lang="en-US" altLang="ko-KR" sz="1200" b="1" dirty="0" smtClean="0"/>
                <a:t> ~ 0.94</a:t>
              </a:r>
              <a:endParaRPr lang="ko-KR" altLang="en-US" sz="1200" b="1" dirty="0"/>
            </a:p>
          </p:txBody>
        </p:sp>
        <p:sp>
          <p:nvSpPr>
            <p:cNvPr id="46" name="TextBox 45"/>
            <p:cNvSpPr txBox="1"/>
            <p:nvPr/>
          </p:nvSpPr>
          <p:spPr>
            <a:xfrm>
              <a:off x="4361184" y="844855"/>
              <a:ext cx="966931" cy="276999"/>
            </a:xfrm>
            <a:prstGeom prst="rect">
              <a:avLst/>
            </a:prstGeom>
            <a:noFill/>
          </p:spPr>
          <p:txBody>
            <a:bodyPr wrap="none" rtlCol="0">
              <a:spAutoFit/>
            </a:bodyPr>
            <a:lstStyle/>
            <a:p>
              <a:r>
                <a:rPr lang="el-GR" altLang="ko-KR" sz="1200" b="1" dirty="0" smtClean="0"/>
                <a:t>ρ</a:t>
              </a:r>
              <a:r>
                <a:rPr lang="en-US" altLang="ko-KR" sz="1200" b="1" baseline="-25000" dirty="0" smtClean="0"/>
                <a:t>pol</a:t>
              </a:r>
              <a:r>
                <a:rPr lang="en-US" altLang="ko-KR" sz="1200" b="1" dirty="0" smtClean="0"/>
                <a:t> ~ 0.98</a:t>
              </a:r>
              <a:endParaRPr lang="ko-KR" altLang="en-US" sz="1200" b="1" dirty="0"/>
            </a:p>
          </p:txBody>
        </p:sp>
        <p:grpSp>
          <p:nvGrpSpPr>
            <p:cNvPr id="47" name="그룹 46"/>
            <p:cNvGrpSpPr/>
            <p:nvPr/>
          </p:nvGrpSpPr>
          <p:grpSpPr>
            <a:xfrm>
              <a:off x="6228184" y="642764"/>
              <a:ext cx="2232248" cy="1805486"/>
              <a:chOff x="233363" y="1400986"/>
              <a:chExt cx="2514601" cy="2644775"/>
            </a:xfrm>
          </p:grpSpPr>
          <p:pic>
            <p:nvPicPr>
              <p:cNvPr id="59" name="Picture 10"/>
              <p:cNvPicPr>
                <a:picLocks noChangeAspect="1" noChangeArrowheads="1"/>
              </p:cNvPicPr>
              <p:nvPr/>
            </p:nvPicPr>
            <p:blipFill>
              <a:blip r:embed="rId3">
                <a:extLst>
                  <a:ext uri="{28A0092B-C50C-407E-A947-70E740481C1C}">
                    <a14:useLocalDpi xmlns:a14="http://schemas.microsoft.com/office/drawing/2010/main" val="0"/>
                  </a:ext>
                </a:extLst>
              </a:blip>
              <a:srcRect l="22261" t="7092" r="66570" b="54347"/>
              <a:stretch>
                <a:fillRect/>
              </a:stretch>
            </p:blipFill>
            <p:spPr bwMode="auto">
              <a:xfrm>
                <a:off x="233363" y="1400986"/>
                <a:ext cx="136207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725" t="7222" r="66827" b="55026"/>
              <a:stretch/>
            </p:blipFill>
            <p:spPr bwMode="auto">
              <a:xfrm>
                <a:off x="1595438" y="1405749"/>
                <a:ext cx="1152526"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 name="TextBox 47"/>
            <p:cNvSpPr txBox="1"/>
            <p:nvPr/>
          </p:nvSpPr>
          <p:spPr>
            <a:xfrm>
              <a:off x="7864384" y="1986584"/>
              <a:ext cx="1089273" cy="307777"/>
            </a:xfrm>
            <a:prstGeom prst="rect">
              <a:avLst/>
            </a:prstGeom>
            <a:noFill/>
          </p:spPr>
          <p:txBody>
            <a:bodyPr wrap="none" rtlCol="0">
              <a:spAutoFit/>
            </a:bodyPr>
            <a:lstStyle/>
            <a:p>
              <a:r>
                <a:rPr lang="en-US" altLang="ko-KR" sz="1400" b="1" dirty="0" smtClean="0"/>
                <a:t>TORAY-GA</a:t>
              </a:r>
              <a:endParaRPr lang="ko-KR" altLang="en-US" sz="1400" b="1" dirty="0"/>
            </a:p>
          </p:txBody>
        </p:sp>
        <p:sp>
          <p:nvSpPr>
            <p:cNvPr id="49" name="TextBox 48"/>
            <p:cNvSpPr txBox="1"/>
            <p:nvPr/>
          </p:nvSpPr>
          <p:spPr>
            <a:xfrm>
              <a:off x="7657506" y="835999"/>
              <a:ext cx="966931" cy="276999"/>
            </a:xfrm>
            <a:prstGeom prst="rect">
              <a:avLst/>
            </a:prstGeom>
            <a:noFill/>
          </p:spPr>
          <p:txBody>
            <a:bodyPr wrap="none" rtlCol="0">
              <a:spAutoFit/>
            </a:bodyPr>
            <a:lstStyle/>
            <a:p>
              <a:r>
                <a:rPr lang="el-GR" altLang="ko-KR" sz="1200" b="1" dirty="0" smtClean="0"/>
                <a:t>ρ</a:t>
              </a:r>
              <a:r>
                <a:rPr lang="en-US" altLang="ko-KR" sz="1200" b="1" baseline="-25000" dirty="0" smtClean="0"/>
                <a:t>pol</a:t>
              </a:r>
              <a:r>
                <a:rPr lang="en-US" altLang="ko-KR" sz="1200" b="1" dirty="0" smtClean="0"/>
                <a:t> ~ 0.86</a:t>
              </a:r>
              <a:endParaRPr lang="ko-KR" altLang="en-US" sz="1200" b="1" dirty="0"/>
            </a:p>
          </p:txBody>
        </p:sp>
        <p:sp>
          <p:nvSpPr>
            <p:cNvPr id="50" name="TextBox 49"/>
            <p:cNvSpPr txBox="1"/>
            <p:nvPr/>
          </p:nvSpPr>
          <p:spPr>
            <a:xfrm>
              <a:off x="6461369" y="835998"/>
              <a:ext cx="966931" cy="276999"/>
            </a:xfrm>
            <a:prstGeom prst="rect">
              <a:avLst/>
            </a:prstGeom>
            <a:noFill/>
          </p:spPr>
          <p:txBody>
            <a:bodyPr wrap="none" rtlCol="0">
              <a:spAutoFit/>
            </a:bodyPr>
            <a:lstStyle/>
            <a:p>
              <a:r>
                <a:rPr lang="el-GR" altLang="ko-KR" sz="1200" b="1" dirty="0" smtClean="0"/>
                <a:t>ρ</a:t>
              </a:r>
              <a:r>
                <a:rPr lang="en-US" altLang="ko-KR" sz="1200" b="1" baseline="-25000" dirty="0" smtClean="0"/>
                <a:t>pol</a:t>
              </a:r>
              <a:r>
                <a:rPr lang="en-US" altLang="ko-KR" sz="1200" b="1" dirty="0" smtClean="0"/>
                <a:t> ~ 0.94</a:t>
              </a:r>
              <a:endParaRPr lang="ko-KR" altLang="en-US" sz="1200" b="1" dirty="0"/>
            </a:p>
          </p:txBody>
        </p:sp>
        <p:sp>
          <p:nvSpPr>
            <p:cNvPr id="51" name="TextBox 50"/>
            <p:cNvSpPr txBox="1"/>
            <p:nvPr/>
          </p:nvSpPr>
          <p:spPr>
            <a:xfrm>
              <a:off x="6050120" y="2399374"/>
              <a:ext cx="2828338" cy="307777"/>
            </a:xfrm>
            <a:prstGeom prst="rect">
              <a:avLst/>
            </a:prstGeom>
            <a:noFill/>
          </p:spPr>
          <p:txBody>
            <a:bodyPr wrap="none" rtlCol="0">
              <a:spAutoFit/>
            </a:bodyPr>
            <a:lstStyle/>
            <a:p>
              <a:r>
                <a:rPr lang="en-US" altLang="ko-KR" sz="1400" dirty="0" smtClean="0"/>
                <a:t>2</a:t>
              </a:r>
              <a:r>
                <a:rPr lang="en-US" altLang="ko-KR" sz="1400" baseline="30000" dirty="0" smtClean="0"/>
                <a:t>nd</a:t>
              </a:r>
              <a:r>
                <a:rPr lang="en-US" altLang="ko-KR" sz="1400" dirty="0" smtClean="0"/>
                <a:t> Harmonics deposition at LFS</a:t>
              </a:r>
              <a:endParaRPr lang="ko-KR" altLang="en-US" sz="1400" dirty="0"/>
            </a:p>
          </p:txBody>
        </p:sp>
        <p:sp>
          <p:nvSpPr>
            <p:cNvPr id="52" name="TextBox 51"/>
            <p:cNvSpPr txBox="1"/>
            <p:nvPr/>
          </p:nvSpPr>
          <p:spPr>
            <a:xfrm>
              <a:off x="1909501" y="573169"/>
              <a:ext cx="2753851" cy="338554"/>
            </a:xfrm>
            <a:prstGeom prst="rect">
              <a:avLst/>
            </a:prstGeom>
            <a:noFill/>
          </p:spPr>
          <p:txBody>
            <a:bodyPr wrap="square" rtlCol="0">
              <a:spAutoFit/>
            </a:bodyPr>
            <a:lstStyle/>
            <a:p>
              <a:r>
                <a:rPr lang="en-US" altLang="ko-KR" sz="1600" b="1" dirty="0" err="1" smtClean="0"/>
                <a:t>Poloidal</a:t>
              </a:r>
              <a:r>
                <a:rPr lang="en-US" altLang="ko-KR" sz="1600" b="1" dirty="0" smtClean="0"/>
                <a:t> angle scan</a:t>
              </a:r>
              <a:endParaRPr lang="ko-KR" altLang="en-US" sz="1600" b="1" dirty="0"/>
            </a:p>
          </p:txBody>
        </p:sp>
        <p:sp>
          <p:nvSpPr>
            <p:cNvPr id="53" name="TextBox 52"/>
            <p:cNvSpPr txBox="1"/>
            <p:nvPr/>
          </p:nvSpPr>
          <p:spPr>
            <a:xfrm>
              <a:off x="5878471" y="2710601"/>
              <a:ext cx="3237425" cy="584775"/>
            </a:xfrm>
            <a:prstGeom prst="rect">
              <a:avLst/>
            </a:prstGeom>
            <a:noFill/>
          </p:spPr>
          <p:txBody>
            <a:bodyPr wrap="none" rtlCol="0">
              <a:spAutoFit/>
            </a:bodyPr>
            <a:lstStyle/>
            <a:p>
              <a:r>
                <a:rPr lang="en-US" altLang="ko-KR" sz="1600" dirty="0" smtClean="0"/>
                <a:t>Mitigation stronger at larger </a:t>
              </a:r>
              <a:r>
                <a:rPr lang="el-GR" altLang="ko-KR" sz="1600" dirty="0" smtClean="0"/>
                <a:t>ρ</a:t>
              </a:r>
              <a:r>
                <a:rPr lang="en-US" altLang="ko-KR" sz="1600" baseline="-25000" dirty="0" smtClean="0"/>
                <a:t>pol</a:t>
              </a:r>
            </a:p>
            <a:p>
              <a:r>
                <a:rPr lang="en-US" altLang="ko-KR" sz="1600" dirty="0" smtClean="0"/>
                <a:t> </a:t>
              </a:r>
              <a:endParaRPr lang="ko-KR" altLang="en-US" sz="1600" dirty="0"/>
            </a:p>
          </p:txBody>
        </p:sp>
        <p:sp>
          <p:nvSpPr>
            <p:cNvPr id="54" name="TextBox 53"/>
            <p:cNvSpPr txBox="1"/>
            <p:nvPr/>
          </p:nvSpPr>
          <p:spPr>
            <a:xfrm>
              <a:off x="6736366" y="3157812"/>
              <a:ext cx="2479653" cy="3287859"/>
            </a:xfrm>
            <a:prstGeom prst="rect">
              <a:avLst/>
            </a:prstGeom>
            <a:noFill/>
          </p:spPr>
          <p:txBody>
            <a:bodyPr wrap="none" rtlCol="0">
              <a:spAutoFit/>
            </a:bodyPr>
            <a:lstStyle/>
            <a:p>
              <a:r>
                <a:rPr lang="en-US" altLang="ko-KR" sz="1300" dirty="0" err="1" smtClean="0"/>
                <a:t>f</a:t>
              </a:r>
              <a:r>
                <a:rPr lang="en-US" altLang="ko-KR" sz="1300" baseline="-25000" dirty="0" err="1" smtClean="0"/>
                <a:t>ELM</a:t>
              </a:r>
              <a:r>
                <a:rPr lang="en-US" altLang="ko-KR" sz="1300" dirty="0" smtClean="0"/>
                <a:t>  	~30 [Hz]</a:t>
              </a:r>
            </a:p>
            <a:p>
              <a:r>
                <a:rPr lang="en-US" altLang="ko-KR" sz="1300" dirty="0" smtClean="0">
                  <a:latin typeface="Arial"/>
                  <a:cs typeface="Arial"/>
                </a:rPr>
                <a:t>∆</a:t>
              </a:r>
              <a:r>
                <a:rPr lang="en-US" altLang="ko-KR" sz="1300" b="1" dirty="0" smtClean="0">
                  <a:latin typeface="Arial"/>
                  <a:cs typeface="Arial"/>
                </a:rPr>
                <a:t>WELM  	~20 [kJ]</a:t>
              </a:r>
            </a:p>
            <a:p>
              <a:r>
                <a:rPr lang="en-US" altLang="ko-KR" sz="1300" dirty="0" smtClean="0">
                  <a:latin typeface="Arial"/>
                  <a:cs typeface="Arial"/>
                </a:rPr>
                <a:t>∆</a:t>
              </a:r>
              <a:r>
                <a:rPr lang="en-US" altLang="ko-KR" sz="1300" dirty="0" err="1" smtClean="0">
                  <a:latin typeface="Arial"/>
                  <a:cs typeface="Arial"/>
                </a:rPr>
                <a:t>NeL</a:t>
              </a:r>
              <a:r>
                <a:rPr lang="en-US" altLang="ko-KR" sz="1300" dirty="0" smtClean="0">
                  <a:latin typeface="Arial"/>
                  <a:cs typeface="Arial"/>
                </a:rPr>
                <a:t> 	~0.16 [10</a:t>
              </a:r>
              <a:r>
                <a:rPr lang="en-US" altLang="ko-KR" sz="1300" baseline="30000" dirty="0" smtClean="0">
                  <a:latin typeface="Arial"/>
                  <a:cs typeface="Arial"/>
                </a:rPr>
                <a:t>19</a:t>
              </a:r>
              <a:r>
                <a:rPr lang="en-US" altLang="ko-KR" sz="1300" dirty="0" smtClean="0">
                  <a:latin typeface="Arial"/>
                  <a:cs typeface="Arial"/>
                </a:rPr>
                <a:t>/m3]</a:t>
              </a:r>
            </a:p>
            <a:p>
              <a:r>
                <a:rPr lang="en-US" altLang="ko-KR" sz="1300" dirty="0" smtClean="0">
                  <a:latin typeface="Arial"/>
                  <a:cs typeface="Arial"/>
                </a:rPr>
                <a:t>∆</a:t>
              </a:r>
              <a:r>
                <a:rPr lang="en-US" altLang="ko-KR" sz="1300" dirty="0" err="1" smtClean="0">
                  <a:latin typeface="Arial"/>
                  <a:cs typeface="Arial"/>
                </a:rPr>
                <a:t>T</a:t>
              </a:r>
              <a:r>
                <a:rPr lang="en-US" altLang="ko-KR" sz="1300" baseline="-25000" dirty="0" err="1" smtClean="0">
                  <a:latin typeface="Arial"/>
                  <a:cs typeface="Arial"/>
                </a:rPr>
                <a:t>e,ped</a:t>
              </a:r>
              <a:r>
                <a:rPr lang="en-US" altLang="ko-KR" sz="1300" dirty="0" smtClean="0">
                  <a:latin typeface="Arial"/>
                  <a:cs typeface="Arial"/>
                </a:rPr>
                <a:t> 	~0.4 [</a:t>
              </a:r>
              <a:r>
                <a:rPr lang="en-US" altLang="ko-KR" sz="1300" dirty="0" err="1" smtClean="0">
                  <a:latin typeface="Arial"/>
                  <a:cs typeface="Arial"/>
                </a:rPr>
                <a:t>keV</a:t>
              </a:r>
              <a:r>
                <a:rPr lang="en-US" altLang="ko-KR" sz="1300" dirty="0" smtClean="0">
                  <a:latin typeface="Arial"/>
                  <a:cs typeface="Arial"/>
                </a:rPr>
                <a:t>]</a:t>
              </a:r>
            </a:p>
            <a:p>
              <a:endParaRPr lang="en-US" altLang="ko-KR" sz="1300" dirty="0">
                <a:latin typeface="Arial"/>
                <a:cs typeface="Arial"/>
              </a:endParaRPr>
            </a:p>
            <a:p>
              <a:r>
                <a:rPr lang="en-US" altLang="ko-KR" sz="1300" dirty="0" err="1" smtClean="0"/>
                <a:t>f</a:t>
              </a:r>
              <a:r>
                <a:rPr lang="en-US" altLang="ko-KR" sz="1300" baseline="-25000" dirty="0" err="1" smtClean="0"/>
                <a:t>ELM</a:t>
              </a:r>
              <a:r>
                <a:rPr lang="en-US" altLang="ko-KR" sz="1300" dirty="0" smtClean="0"/>
                <a:t> 	~60 [Hz]</a:t>
              </a:r>
            </a:p>
            <a:p>
              <a:r>
                <a:rPr lang="en-US" altLang="ko-KR" sz="1300" b="1" dirty="0" smtClean="0">
                  <a:latin typeface="Arial"/>
                  <a:cs typeface="Arial"/>
                </a:rPr>
                <a:t>∆WELM 	~ 4 [kJ]</a:t>
              </a:r>
            </a:p>
            <a:p>
              <a:r>
                <a:rPr lang="en-US" altLang="ko-KR" sz="1300" dirty="0" smtClean="0">
                  <a:latin typeface="Arial"/>
                  <a:cs typeface="Arial"/>
                </a:rPr>
                <a:t>∆</a:t>
              </a:r>
              <a:r>
                <a:rPr lang="en-US" altLang="ko-KR" sz="1300" dirty="0" err="1" smtClean="0">
                  <a:latin typeface="Arial"/>
                  <a:cs typeface="Arial"/>
                </a:rPr>
                <a:t>NeL</a:t>
              </a:r>
              <a:r>
                <a:rPr lang="en-US" altLang="ko-KR" sz="1300" dirty="0" smtClean="0">
                  <a:latin typeface="Arial"/>
                  <a:cs typeface="Arial"/>
                </a:rPr>
                <a:t> 	0.05 [10</a:t>
              </a:r>
              <a:r>
                <a:rPr lang="en-US" altLang="ko-KR" sz="1300" baseline="30000" dirty="0" smtClean="0">
                  <a:latin typeface="Arial"/>
                  <a:cs typeface="Arial"/>
                </a:rPr>
                <a:t>19</a:t>
              </a:r>
              <a:r>
                <a:rPr lang="en-US" altLang="ko-KR" sz="1300" dirty="0" smtClean="0">
                  <a:latin typeface="Arial"/>
                  <a:cs typeface="Arial"/>
                </a:rPr>
                <a:t>/m3]</a:t>
              </a:r>
            </a:p>
            <a:p>
              <a:r>
                <a:rPr lang="en-US" altLang="ko-KR" sz="1300" dirty="0" smtClean="0">
                  <a:latin typeface="Arial"/>
                  <a:cs typeface="Arial"/>
                </a:rPr>
                <a:t>∆</a:t>
              </a:r>
              <a:r>
                <a:rPr lang="en-US" altLang="ko-KR" sz="1300" dirty="0" err="1" smtClean="0">
                  <a:latin typeface="Arial"/>
                  <a:cs typeface="Arial"/>
                </a:rPr>
                <a:t>T</a:t>
              </a:r>
              <a:r>
                <a:rPr lang="en-US" altLang="ko-KR" sz="1300" baseline="-25000" dirty="0" err="1" smtClean="0">
                  <a:latin typeface="Arial"/>
                  <a:cs typeface="Arial"/>
                </a:rPr>
                <a:t>e,ped</a:t>
              </a:r>
              <a:r>
                <a:rPr lang="en-US" altLang="ko-KR" sz="1300" dirty="0" smtClean="0">
                  <a:latin typeface="Arial"/>
                  <a:cs typeface="Arial"/>
                </a:rPr>
                <a:t> 	0.3 [</a:t>
              </a:r>
              <a:r>
                <a:rPr lang="en-US" altLang="ko-KR" sz="1300" dirty="0" err="1" smtClean="0">
                  <a:latin typeface="Arial"/>
                  <a:cs typeface="Arial"/>
                </a:rPr>
                <a:t>keV</a:t>
              </a:r>
              <a:r>
                <a:rPr lang="en-US" altLang="ko-KR" sz="1300" dirty="0" smtClean="0">
                  <a:latin typeface="Arial"/>
                  <a:cs typeface="Arial"/>
                </a:rPr>
                <a:t>]</a:t>
              </a:r>
            </a:p>
            <a:p>
              <a:endParaRPr lang="en-US" altLang="ko-KR" sz="1300" dirty="0" smtClean="0"/>
            </a:p>
            <a:p>
              <a:r>
                <a:rPr lang="en-US" altLang="ko-KR" sz="1300" dirty="0" err="1" smtClean="0"/>
                <a:t>f</a:t>
              </a:r>
              <a:r>
                <a:rPr lang="en-US" altLang="ko-KR" sz="1300" baseline="-25000" dirty="0" err="1" smtClean="0"/>
                <a:t>ELM</a:t>
              </a:r>
              <a:r>
                <a:rPr lang="en-US" altLang="ko-KR" sz="1300" dirty="0" smtClean="0"/>
                <a:t> 	~90 [Hz]</a:t>
              </a:r>
            </a:p>
            <a:p>
              <a:r>
                <a:rPr lang="en-US" altLang="ko-KR" sz="1300" b="1" dirty="0" smtClean="0">
                  <a:latin typeface="Arial"/>
                  <a:cs typeface="Arial"/>
                </a:rPr>
                <a:t>∆WELM 	~2 [kJ</a:t>
              </a:r>
              <a:r>
                <a:rPr lang="en-US" altLang="ko-KR" sz="1300" dirty="0" smtClean="0">
                  <a:latin typeface="Arial"/>
                  <a:cs typeface="Arial"/>
                </a:rPr>
                <a:t>]</a:t>
              </a:r>
            </a:p>
            <a:p>
              <a:r>
                <a:rPr lang="en-US" altLang="ko-KR" sz="1300" dirty="0" smtClean="0">
                  <a:latin typeface="Arial"/>
                  <a:cs typeface="Arial"/>
                </a:rPr>
                <a:t>∆</a:t>
              </a:r>
              <a:r>
                <a:rPr lang="en-US" altLang="ko-KR" sz="1300" dirty="0" err="1" smtClean="0">
                  <a:latin typeface="Arial"/>
                  <a:cs typeface="Arial"/>
                </a:rPr>
                <a:t>NeL</a:t>
              </a:r>
              <a:r>
                <a:rPr lang="en-US" altLang="ko-KR" sz="1300" dirty="0" smtClean="0">
                  <a:latin typeface="Arial"/>
                  <a:cs typeface="Arial"/>
                </a:rPr>
                <a:t> 	0.16 [10</a:t>
              </a:r>
              <a:r>
                <a:rPr lang="en-US" altLang="ko-KR" sz="1300" baseline="30000" dirty="0" smtClean="0">
                  <a:latin typeface="Arial"/>
                  <a:cs typeface="Arial"/>
                </a:rPr>
                <a:t>19</a:t>
              </a:r>
              <a:r>
                <a:rPr lang="en-US" altLang="ko-KR" sz="1300" dirty="0" smtClean="0">
                  <a:latin typeface="Arial"/>
                  <a:cs typeface="Arial"/>
                </a:rPr>
                <a:t>/m3]</a:t>
              </a:r>
            </a:p>
            <a:p>
              <a:r>
                <a:rPr lang="en-US" altLang="ko-KR" sz="1300" dirty="0" smtClean="0">
                  <a:latin typeface="Arial"/>
                  <a:cs typeface="Arial"/>
                </a:rPr>
                <a:t>∆</a:t>
              </a:r>
              <a:r>
                <a:rPr lang="en-US" altLang="ko-KR" sz="1300" dirty="0" err="1" smtClean="0">
                  <a:latin typeface="Arial"/>
                  <a:cs typeface="Arial"/>
                </a:rPr>
                <a:t>T</a:t>
              </a:r>
              <a:r>
                <a:rPr lang="en-US" altLang="ko-KR" sz="1300" baseline="-25000" dirty="0" err="1" smtClean="0">
                  <a:latin typeface="Arial"/>
                  <a:cs typeface="Arial"/>
                </a:rPr>
                <a:t>e,ped</a:t>
              </a:r>
              <a:r>
                <a:rPr lang="en-US" altLang="ko-KR" sz="1300" dirty="0" smtClean="0">
                  <a:latin typeface="Arial"/>
                  <a:cs typeface="Arial"/>
                </a:rPr>
                <a:t> 	0.4 [</a:t>
              </a:r>
              <a:r>
                <a:rPr lang="en-US" altLang="ko-KR" sz="1300" dirty="0" err="1" smtClean="0">
                  <a:latin typeface="Arial"/>
                  <a:cs typeface="Arial"/>
                </a:rPr>
                <a:t>keV</a:t>
              </a:r>
              <a:r>
                <a:rPr lang="en-US" altLang="ko-KR" sz="1300" dirty="0" smtClean="0">
                  <a:latin typeface="Arial"/>
                  <a:cs typeface="Arial"/>
                </a:rPr>
                <a:t>]</a:t>
              </a:r>
            </a:p>
          </p:txBody>
        </p:sp>
        <p:sp>
          <p:nvSpPr>
            <p:cNvPr id="55" name="TextBox 54"/>
            <p:cNvSpPr txBox="1"/>
            <p:nvPr/>
          </p:nvSpPr>
          <p:spPr>
            <a:xfrm>
              <a:off x="5896222" y="3416088"/>
              <a:ext cx="849913" cy="307777"/>
            </a:xfrm>
            <a:prstGeom prst="rect">
              <a:avLst/>
            </a:prstGeom>
            <a:noFill/>
          </p:spPr>
          <p:txBody>
            <a:bodyPr wrap="none" rtlCol="0">
              <a:spAutoFit/>
            </a:bodyPr>
            <a:lstStyle/>
            <a:p>
              <a:r>
                <a:rPr lang="en-US" altLang="ko-KR" sz="1400" b="1" dirty="0" smtClean="0"/>
                <a:t>No ECH</a:t>
              </a:r>
              <a:endParaRPr lang="ko-KR" altLang="en-US" sz="1400" b="1" dirty="0"/>
            </a:p>
          </p:txBody>
        </p:sp>
        <p:sp>
          <p:nvSpPr>
            <p:cNvPr id="56" name="TextBox 55"/>
            <p:cNvSpPr txBox="1"/>
            <p:nvPr/>
          </p:nvSpPr>
          <p:spPr>
            <a:xfrm>
              <a:off x="5974066" y="4437189"/>
              <a:ext cx="736099" cy="523220"/>
            </a:xfrm>
            <a:prstGeom prst="rect">
              <a:avLst/>
            </a:prstGeom>
            <a:noFill/>
          </p:spPr>
          <p:txBody>
            <a:bodyPr wrap="none" rtlCol="0">
              <a:spAutoFit/>
            </a:bodyPr>
            <a:lstStyle/>
            <a:p>
              <a:r>
                <a:rPr lang="el-GR" altLang="ko-KR" sz="1400" b="1" dirty="0" smtClean="0"/>
                <a:t>ρ</a:t>
              </a:r>
              <a:r>
                <a:rPr lang="en-US" altLang="ko-KR" sz="1400" b="1" baseline="-25000" dirty="0" smtClean="0"/>
                <a:t>pol</a:t>
              </a:r>
              <a:r>
                <a:rPr lang="en-US" altLang="ko-KR" sz="1400" b="1" dirty="0" smtClean="0"/>
                <a:t> </a:t>
              </a:r>
            </a:p>
            <a:p>
              <a:r>
                <a:rPr lang="en-US" altLang="ko-KR" sz="1400" b="1" dirty="0" smtClean="0"/>
                <a:t>~ 0.86</a:t>
              </a:r>
              <a:endParaRPr lang="ko-KR" altLang="en-US" sz="1400" b="1" dirty="0"/>
            </a:p>
          </p:txBody>
        </p:sp>
        <p:sp>
          <p:nvSpPr>
            <p:cNvPr id="57" name="TextBox 56"/>
            <p:cNvSpPr txBox="1"/>
            <p:nvPr/>
          </p:nvSpPr>
          <p:spPr>
            <a:xfrm>
              <a:off x="5973651" y="5394499"/>
              <a:ext cx="736099" cy="523220"/>
            </a:xfrm>
            <a:prstGeom prst="rect">
              <a:avLst/>
            </a:prstGeom>
            <a:noFill/>
          </p:spPr>
          <p:txBody>
            <a:bodyPr wrap="none" rtlCol="0">
              <a:spAutoFit/>
            </a:bodyPr>
            <a:lstStyle/>
            <a:p>
              <a:r>
                <a:rPr lang="el-GR" altLang="ko-KR" sz="1400" b="1" dirty="0" smtClean="0"/>
                <a:t>ρ</a:t>
              </a:r>
              <a:r>
                <a:rPr lang="en-US" altLang="ko-KR" sz="1400" b="1" baseline="-25000" dirty="0" smtClean="0"/>
                <a:t>pol</a:t>
              </a:r>
              <a:r>
                <a:rPr lang="en-US" altLang="ko-KR" sz="1400" b="1" dirty="0" smtClean="0"/>
                <a:t> </a:t>
              </a:r>
            </a:p>
            <a:p>
              <a:r>
                <a:rPr lang="en-US" altLang="ko-KR" sz="1400" b="1" dirty="0" smtClean="0"/>
                <a:t>~ 0.98</a:t>
              </a:r>
              <a:endParaRPr lang="ko-KR" altLang="en-US" sz="1400" b="1" dirty="0"/>
            </a:p>
          </p:txBody>
        </p:sp>
        <p:sp>
          <p:nvSpPr>
            <p:cNvPr id="58" name="TextBox 57"/>
            <p:cNvSpPr txBox="1"/>
            <p:nvPr/>
          </p:nvSpPr>
          <p:spPr>
            <a:xfrm>
              <a:off x="5954339" y="6196662"/>
              <a:ext cx="2683555" cy="584775"/>
            </a:xfrm>
            <a:prstGeom prst="rect">
              <a:avLst/>
            </a:prstGeom>
            <a:noFill/>
          </p:spPr>
          <p:txBody>
            <a:bodyPr wrap="none" rtlCol="0">
              <a:spAutoFit/>
            </a:bodyPr>
            <a:lstStyle/>
            <a:p>
              <a:r>
                <a:rPr lang="en-US" altLang="ko-KR" sz="1600" dirty="0" smtClean="0"/>
                <a:t>Profiles &amp; fluctuations are </a:t>
              </a:r>
            </a:p>
            <a:p>
              <a:r>
                <a:rPr lang="en-US" altLang="ko-KR" sz="1600" dirty="0" smtClean="0"/>
                <a:t>under investigation</a:t>
              </a:r>
              <a:endParaRPr lang="ko-KR" altLang="en-US" sz="1600" dirty="0"/>
            </a:p>
          </p:txBody>
        </p:sp>
      </p:grpSp>
    </p:spTree>
    <p:extLst>
      <p:ext uri="{BB962C8B-B14F-4D97-AF65-F5344CB8AC3E}">
        <p14:creationId xmlns:p14="http://schemas.microsoft.com/office/powerpoint/2010/main" val="727053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19" descr="Vt5737ces.png"/>
          <p:cNvPicPr>
            <a:picLocks noChangeAspect="1"/>
          </p:cNvPicPr>
          <p:nvPr/>
        </p:nvPicPr>
        <p:blipFill>
          <a:blip r:embed="rId3"/>
          <a:srcRect/>
          <a:stretch>
            <a:fillRect/>
          </a:stretch>
        </p:blipFill>
        <p:spPr bwMode="auto">
          <a:xfrm>
            <a:off x="-11177" y="980182"/>
            <a:ext cx="3852463" cy="2983569"/>
          </a:xfrm>
          <a:prstGeom prst="rect">
            <a:avLst/>
          </a:prstGeom>
          <a:noFill/>
          <a:ln w="9525">
            <a:noFill/>
            <a:miter lim="800000"/>
            <a:headEnd/>
            <a:tailEnd/>
          </a:ln>
        </p:spPr>
      </p:pic>
      <p:pic>
        <p:nvPicPr>
          <p:cNvPr id="35841" name="Picture 20" descr="gTegVtorcxs.png"/>
          <p:cNvPicPr>
            <a:picLocks noChangeAspect="1"/>
          </p:cNvPicPr>
          <p:nvPr/>
        </p:nvPicPr>
        <p:blipFill>
          <a:blip r:embed="rId4"/>
          <a:srcRect/>
          <a:stretch>
            <a:fillRect/>
          </a:stretch>
        </p:blipFill>
        <p:spPr bwMode="auto">
          <a:xfrm>
            <a:off x="-11177" y="3693327"/>
            <a:ext cx="3758160" cy="2814526"/>
          </a:xfrm>
          <a:prstGeom prst="rect">
            <a:avLst/>
          </a:prstGeom>
          <a:noFill/>
          <a:ln w="9525">
            <a:noFill/>
            <a:miter lim="800000"/>
            <a:headEnd/>
            <a:tailEnd/>
          </a:ln>
        </p:spPr>
      </p:pic>
      <p:sp>
        <p:nvSpPr>
          <p:cNvPr id="16" name="내용 개체 틀 2"/>
          <p:cNvSpPr txBox="1">
            <a:spLocks/>
          </p:cNvSpPr>
          <p:nvPr/>
        </p:nvSpPr>
        <p:spPr>
          <a:xfrm>
            <a:off x="3746983" y="836712"/>
            <a:ext cx="5578433" cy="5357730"/>
          </a:xfrm>
          <a:prstGeom prst="rect">
            <a:avLst/>
          </a:prstGeom>
        </p:spPr>
        <p:txBody>
          <a:bodyPr vert="horz" lIns="91440" tIns="45720" rIns="91440" bIns="45720" rtlCol="0" anchor="ct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altLang="ko-KR" b="1" dirty="0" smtClean="0">
                <a:latin typeface="Arial" pitchFamily="34" charset="0"/>
                <a:cs typeface="Arial" pitchFamily="34" charset="0"/>
              </a:rPr>
              <a:t>On-axis ECH (400kW) to co-NBI plasmas</a:t>
            </a:r>
          </a:p>
          <a:p>
            <a:pPr lvl="1">
              <a:lnSpc>
                <a:spcPct val="120000"/>
              </a:lnSpc>
            </a:pPr>
            <a:r>
              <a:rPr lang="en-US" altLang="ko-KR" dirty="0" smtClean="0">
                <a:latin typeface="Arial" pitchFamily="34" charset="0"/>
                <a:cs typeface="Arial" pitchFamily="34" charset="0"/>
              </a:rPr>
              <a:t>Counter-current torque in core: </a:t>
            </a:r>
            <a:r>
              <a:rPr lang="en-US" altLang="ko-KR" dirty="0">
                <a:cs typeface="Arial"/>
              </a:rPr>
              <a:t>– </a:t>
            </a:r>
            <a:r>
              <a:rPr lang="el-GR" altLang="ko-KR" dirty="0" smtClean="0">
                <a:latin typeface="Arial" pitchFamily="34" charset="0"/>
                <a:cs typeface="Arial" pitchFamily="34" charset="0"/>
              </a:rPr>
              <a:t>Δ</a:t>
            </a:r>
            <a:r>
              <a:rPr lang="en-US" altLang="ko-KR" dirty="0" smtClean="0">
                <a:latin typeface="Arial" pitchFamily="34" charset="0"/>
                <a:cs typeface="Arial" pitchFamily="34" charset="0"/>
              </a:rPr>
              <a:t>V</a:t>
            </a:r>
            <a:r>
              <a:rPr lang="el-GR" altLang="ko-KR" baseline="-25000" dirty="0" smtClean="0">
                <a:latin typeface="Arial" pitchFamily="34" charset="0"/>
                <a:cs typeface="Arial" pitchFamily="34" charset="0"/>
              </a:rPr>
              <a:t>ϕ</a:t>
            </a:r>
            <a:r>
              <a:rPr lang="en-US" altLang="ko-KR" dirty="0" smtClean="0">
                <a:latin typeface="Arial" pitchFamily="34" charset="0"/>
                <a:cs typeface="Arial" pitchFamily="34" charset="0"/>
              </a:rPr>
              <a:t>/V</a:t>
            </a:r>
            <a:r>
              <a:rPr lang="el-GR" altLang="ko-KR" baseline="-25000" dirty="0">
                <a:latin typeface="Arial" pitchFamily="34" charset="0"/>
                <a:cs typeface="Arial" pitchFamily="34" charset="0"/>
              </a:rPr>
              <a:t>ϕ</a:t>
            </a:r>
            <a:r>
              <a:rPr lang="en-US" altLang="ko-KR" dirty="0" smtClean="0">
                <a:latin typeface="Arial" pitchFamily="34" charset="0"/>
                <a:cs typeface="Arial" pitchFamily="34" charset="0"/>
              </a:rPr>
              <a:t> ~ 30%</a:t>
            </a:r>
          </a:p>
          <a:p>
            <a:pPr lvl="1">
              <a:lnSpc>
                <a:spcPct val="120000"/>
              </a:lnSpc>
            </a:pPr>
            <a:r>
              <a:rPr lang="en-US" altLang="ko-KR" dirty="0" smtClean="0">
                <a:latin typeface="Arial" pitchFamily="34" charset="0"/>
                <a:cs typeface="Arial" pitchFamily="34" charset="0"/>
              </a:rPr>
              <a:t>Strong correlation:  </a:t>
            </a:r>
            <a:r>
              <a:rPr lang="en-US" altLang="ko-KR" dirty="0" smtClean="0">
                <a:solidFill>
                  <a:srgbClr val="FF0000"/>
                </a:solidFill>
                <a:latin typeface="Arial"/>
                <a:cs typeface="Arial"/>
              </a:rPr>
              <a:t>–</a:t>
            </a:r>
            <a:r>
              <a:rPr lang="el-GR" altLang="ko-KR" dirty="0" smtClean="0">
                <a:solidFill>
                  <a:srgbClr val="FF0000"/>
                </a:solidFill>
                <a:latin typeface="Arial" pitchFamily="34" charset="0"/>
                <a:cs typeface="Arial" pitchFamily="34" charset="0"/>
              </a:rPr>
              <a:t>Δ</a:t>
            </a:r>
            <a:r>
              <a:rPr lang="en-US" altLang="ko-KR" dirty="0" smtClean="0">
                <a:latin typeface="Arial" pitchFamily="34" charset="0"/>
                <a:cs typeface="Arial" pitchFamily="34" charset="0"/>
              </a:rPr>
              <a:t>(</a:t>
            </a:r>
            <a:r>
              <a:rPr lang="el-GR" altLang="ko-KR" dirty="0" smtClean="0">
                <a:latin typeface="맑은 고딕"/>
                <a:ea typeface="맑은 고딕"/>
                <a:cs typeface="Arial" pitchFamily="34" charset="0"/>
              </a:rPr>
              <a:t>∇</a:t>
            </a:r>
            <a:r>
              <a:rPr lang="en-US" altLang="ko-KR" dirty="0" smtClean="0">
                <a:latin typeface="Arial" pitchFamily="34" charset="0"/>
                <a:cs typeface="Arial" pitchFamily="34" charset="0"/>
              </a:rPr>
              <a:t>V</a:t>
            </a:r>
            <a:r>
              <a:rPr lang="el-GR" altLang="ko-KR" baseline="-25000" dirty="0" smtClean="0">
                <a:latin typeface="Arial" pitchFamily="34" charset="0"/>
                <a:cs typeface="Arial" pitchFamily="34" charset="0"/>
              </a:rPr>
              <a:t>ϕ</a:t>
            </a:r>
            <a:r>
              <a:rPr lang="en-US" altLang="ko-KR" dirty="0" smtClean="0">
                <a:latin typeface="Arial" pitchFamily="34" charset="0"/>
                <a:cs typeface="Arial" pitchFamily="34" charset="0"/>
              </a:rPr>
              <a:t>) ~ </a:t>
            </a:r>
            <a:r>
              <a:rPr lang="en-US" altLang="ko-KR" dirty="0" smtClean="0">
                <a:solidFill>
                  <a:srgbClr val="0000FF"/>
                </a:solidFill>
                <a:latin typeface="Arial" pitchFamily="34" charset="0"/>
                <a:cs typeface="Arial" pitchFamily="34" charset="0"/>
              </a:rPr>
              <a:t>+</a:t>
            </a:r>
            <a:r>
              <a:rPr lang="el-GR" altLang="ko-KR" dirty="0" smtClean="0">
                <a:solidFill>
                  <a:srgbClr val="0000FF"/>
                </a:solidFill>
                <a:latin typeface="Arial" pitchFamily="34" charset="0"/>
                <a:cs typeface="Arial" pitchFamily="34" charset="0"/>
              </a:rPr>
              <a:t>Δ</a:t>
            </a:r>
            <a:r>
              <a:rPr lang="en-US" altLang="ko-KR" dirty="0" smtClean="0">
                <a:latin typeface="Arial" pitchFamily="34" charset="0"/>
                <a:cs typeface="Arial" pitchFamily="34" charset="0"/>
              </a:rPr>
              <a:t>(</a:t>
            </a:r>
            <a:r>
              <a:rPr lang="el-GR" altLang="ko-KR" dirty="0" smtClean="0">
                <a:latin typeface="맑은 고딕"/>
                <a:ea typeface="맑은 고딕"/>
                <a:cs typeface="Arial" pitchFamily="34" charset="0"/>
              </a:rPr>
              <a:t>∇</a:t>
            </a:r>
            <a:r>
              <a:rPr lang="en-US" altLang="ko-KR" dirty="0" smtClean="0">
                <a:latin typeface="Arial" pitchFamily="34" charset="0"/>
                <a:cs typeface="Arial" pitchFamily="34" charset="0"/>
              </a:rPr>
              <a:t>T</a:t>
            </a:r>
            <a:r>
              <a:rPr lang="en-US" altLang="ko-KR" baseline="-25000" dirty="0" smtClean="0">
                <a:latin typeface="Arial" pitchFamily="34" charset="0"/>
                <a:cs typeface="Arial" pitchFamily="34" charset="0"/>
              </a:rPr>
              <a:t>e</a:t>
            </a:r>
            <a:r>
              <a:rPr lang="en-US" altLang="ko-KR" dirty="0" smtClean="0">
                <a:latin typeface="Arial" pitchFamily="34" charset="0"/>
                <a:cs typeface="Arial" pitchFamily="34" charset="0"/>
              </a:rPr>
              <a:t>)</a:t>
            </a:r>
          </a:p>
          <a:p>
            <a:pPr lvl="1">
              <a:lnSpc>
                <a:spcPct val="120000"/>
              </a:lnSpc>
            </a:pPr>
            <a:endParaRPr lang="en-US" altLang="ko-KR" dirty="0" smtClean="0">
              <a:latin typeface="Arial" pitchFamily="34" charset="0"/>
              <a:cs typeface="Arial" pitchFamily="34" charset="0"/>
            </a:endParaRPr>
          </a:p>
          <a:p>
            <a:pPr>
              <a:lnSpc>
                <a:spcPct val="120000"/>
              </a:lnSpc>
            </a:pPr>
            <a:r>
              <a:rPr lang="en-US" altLang="ko-KR" b="1" dirty="0" smtClean="0">
                <a:latin typeface="Arial" pitchFamily="34" charset="0"/>
                <a:cs typeface="Arial" pitchFamily="34" charset="0"/>
              </a:rPr>
              <a:t>Core intrinsic torque reversal upon ITG</a:t>
            </a:r>
            <a:r>
              <a:rPr lang="en-US" altLang="ko-KR" b="1" dirty="0" smtClean="0">
                <a:latin typeface="Arial"/>
                <a:cs typeface="Arial"/>
                <a:sym typeface="Wingdings" pitchFamily="2" charset="2"/>
              </a:rPr>
              <a:t>→</a:t>
            </a:r>
            <a:r>
              <a:rPr lang="en-US" altLang="ko-KR" b="1" dirty="0" smtClean="0">
                <a:latin typeface="Arial" pitchFamily="34" charset="0"/>
                <a:cs typeface="Arial" pitchFamily="34" charset="0"/>
                <a:sym typeface="Wingdings" pitchFamily="2" charset="2"/>
              </a:rPr>
              <a:t>TEM by T</a:t>
            </a:r>
            <a:r>
              <a:rPr lang="en-US" altLang="ko-KR" b="1" baseline="-25000" dirty="0" smtClean="0">
                <a:latin typeface="Arial" pitchFamily="34" charset="0"/>
                <a:cs typeface="Arial" pitchFamily="34" charset="0"/>
                <a:sym typeface="Wingdings" pitchFamily="2" charset="2"/>
              </a:rPr>
              <a:t>e</a:t>
            </a:r>
            <a:r>
              <a:rPr lang="en-US" altLang="ko-KR" b="1" dirty="0" smtClean="0">
                <a:latin typeface="Arial" pitchFamily="34" charset="0"/>
                <a:cs typeface="Arial" pitchFamily="34" charset="0"/>
                <a:sym typeface="Wingdings" pitchFamily="2" charset="2"/>
              </a:rPr>
              <a:t> steepening</a:t>
            </a:r>
          </a:p>
          <a:p>
            <a:pPr lvl="1">
              <a:lnSpc>
                <a:spcPct val="120000"/>
              </a:lnSpc>
            </a:pPr>
            <a:r>
              <a:rPr lang="en-US" altLang="ko-KR" dirty="0">
                <a:latin typeface="Arial" pitchFamily="34" charset="0"/>
                <a:cs typeface="Arial" pitchFamily="34" charset="0"/>
                <a:sym typeface="Wingdings" pitchFamily="2" charset="2"/>
              </a:rPr>
              <a:t>L</a:t>
            </a:r>
            <a:r>
              <a:rPr lang="en-US" altLang="ko-KR" dirty="0" smtClean="0">
                <a:latin typeface="Arial" pitchFamily="34" charset="0"/>
                <a:cs typeface="Arial" pitchFamily="34" charset="0"/>
                <a:sym typeface="Wingdings" pitchFamily="2" charset="2"/>
              </a:rPr>
              <a:t>inear gyrokinetic analysis: ITG</a:t>
            </a:r>
            <a:r>
              <a:rPr lang="en-US" altLang="ko-KR" dirty="0" smtClean="0">
                <a:cs typeface="Arial"/>
                <a:sym typeface="Wingdings" pitchFamily="2" charset="2"/>
              </a:rPr>
              <a:t>→</a:t>
            </a:r>
            <a:r>
              <a:rPr lang="en-US" altLang="ko-KR" dirty="0" smtClean="0">
                <a:latin typeface="Arial" pitchFamily="34" charset="0"/>
                <a:cs typeface="Arial" pitchFamily="34" charset="0"/>
                <a:sym typeface="Wingdings" pitchFamily="2" charset="2"/>
              </a:rPr>
              <a:t>TEM occurs for </a:t>
            </a:r>
            <a:r>
              <a:rPr lang="el-GR" altLang="ko-KR" dirty="0" smtClean="0">
                <a:latin typeface="Arial" pitchFamily="34" charset="0"/>
                <a:cs typeface="Arial" pitchFamily="34" charset="0"/>
                <a:sym typeface="Wingdings" pitchFamily="2" charset="2"/>
              </a:rPr>
              <a:t>ρ</a:t>
            </a:r>
            <a:r>
              <a:rPr lang="en-US" altLang="ko-KR" dirty="0" smtClean="0">
                <a:latin typeface="Arial" pitchFamily="34" charset="0"/>
                <a:cs typeface="Arial" pitchFamily="34" charset="0"/>
                <a:sym typeface="Wingdings" pitchFamily="2" charset="2"/>
              </a:rPr>
              <a:t>=0.2 ~0.5 depending on density profile  density profile is important!</a:t>
            </a:r>
          </a:p>
          <a:p>
            <a:pPr lvl="1">
              <a:lnSpc>
                <a:spcPct val="120000"/>
              </a:lnSpc>
            </a:pPr>
            <a:r>
              <a:rPr lang="en-US" altLang="ko-KR" dirty="0" smtClean="0">
                <a:latin typeface="Arial" pitchFamily="34" charset="0"/>
                <a:cs typeface="Arial" pitchFamily="34" charset="0"/>
                <a:sym typeface="Wingdings" pitchFamily="2" charset="2"/>
              </a:rPr>
              <a:t>Momentum and particle transport are strongly coupled</a:t>
            </a:r>
          </a:p>
          <a:p>
            <a:pPr lvl="1">
              <a:lnSpc>
                <a:spcPct val="120000"/>
              </a:lnSpc>
            </a:pPr>
            <a:r>
              <a:rPr lang="en-US" altLang="ko-KR" dirty="0" smtClean="0">
                <a:latin typeface="Arial" pitchFamily="34" charset="0"/>
                <a:cs typeface="Arial" pitchFamily="34" charset="0"/>
                <a:sym typeface="Wingdings" pitchFamily="2" charset="2"/>
              </a:rPr>
              <a:t>More data analysis (density and fluctuation) ongoing</a:t>
            </a:r>
          </a:p>
          <a:p>
            <a:pPr lvl="1">
              <a:lnSpc>
                <a:spcPct val="120000"/>
              </a:lnSpc>
            </a:pPr>
            <a:endParaRPr lang="en-US" altLang="ko-KR" dirty="0" smtClean="0">
              <a:latin typeface="Arial" pitchFamily="34" charset="0"/>
              <a:cs typeface="Arial" pitchFamily="34" charset="0"/>
              <a:sym typeface="Wingdings" pitchFamily="2" charset="2"/>
            </a:endParaRPr>
          </a:p>
          <a:p>
            <a:pPr lvl="1">
              <a:lnSpc>
                <a:spcPct val="120000"/>
              </a:lnSpc>
            </a:pPr>
            <a:endParaRPr lang="en-US" altLang="ko-KR" sz="4400" dirty="0" smtClean="0">
              <a:latin typeface="Arial" pitchFamily="34" charset="0"/>
              <a:cs typeface="Arial" pitchFamily="34" charset="0"/>
              <a:sym typeface="Wingdings" pitchFamily="2" charset="2"/>
            </a:endParaRPr>
          </a:p>
          <a:p>
            <a:pPr>
              <a:lnSpc>
                <a:spcPct val="120000"/>
              </a:lnSpc>
            </a:pPr>
            <a:r>
              <a:rPr lang="en-US" altLang="ko-KR" b="1" dirty="0" smtClean="0">
                <a:latin typeface="Arial" pitchFamily="34" charset="0"/>
                <a:cs typeface="Arial" pitchFamily="34" charset="0"/>
                <a:sym typeface="Wingdings" pitchFamily="2" charset="2"/>
              </a:rPr>
              <a:t>Possibly MHD plays a role in rotation change</a:t>
            </a:r>
          </a:p>
          <a:p>
            <a:pPr lvl="1">
              <a:lnSpc>
                <a:spcPct val="120000"/>
              </a:lnSpc>
            </a:pPr>
            <a:r>
              <a:rPr lang="en-US" altLang="ko-KR" dirty="0" smtClean="0"/>
              <a:t>The </a:t>
            </a:r>
            <a:r>
              <a:rPr lang="en-US" altLang="ko-KR" dirty="0"/>
              <a:t>internal kink mode generally appears when ECRH is injected inside q=1 surface</a:t>
            </a:r>
            <a:endParaRPr lang="en-US" altLang="ko-KR" dirty="0" smtClean="0">
              <a:latin typeface="Arial" pitchFamily="34" charset="0"/>
              <a:cs typeface="Arial" pitchFamily="34" charset="0"/>
              <a:sym typeface="Wingdings" pitchFamily="2" charset="2"/>
            </a:endParaRPr>
          </a:p>
          <a:p>
            <a:pPr lvl="1">
              <a:lnSpc>
                <a:spcPct val="120000"/>
              </a:lnSpc>
            </a:pPr>
            <a:r>
              <a:rPr lang="en-US" altLang="ko-KR" dirty="0"/>
              <a:t>The NTV </a:t>
            </a:r>
            <a:r>
              <a:rPr lang="en-US" altLang="ko-KR" dirty="0" smtClean="0"/>
              <a:t>enhanced </a:t>
            </a:r>
            <a:r>
              <a:rPr lang="en-US" altLang="ko-KR" dirty="0"/>
              <a:t>by ECRH-induced internal kink mode </a:t>
            </a:r>
            <a:r>
              <a:rPr lang="en-US" altLang="ko-KR" dirty="0" smtClean="0"/>
              <a:t>damps rotation </a:t>
            </a:r>
            <a:endParaRPr lang="en-US" altLang="ko-KR" dirty="0" smtClean="0">
              <a:latin typeface="Arial" pitchFamily="34" charset="0"/>
              <a:cs typeface="Arial" pitchFamily="34" charset="0"/>
              <a:sym typeface="Wingdings" pitchFamily="2" charset="2"/>
            </a:endParaRPr>
          </a:p>
        </p:txBody>
      </p:sp>
      <p:sp>
        <p:nvSpPr>
          <p:cNvPr id="35842" name="제목 2"/>
          <p:cNvSpPr>
            <a:spLocks noGrp="1"/>
          </p:cNvSpPr>
          <p:nvPr>
            <p:ph type="title" idx="4294967295"/>
          </p:nvPr>
        </p:nvSpPr>
        <p:spPr>
          <a:xfrm>
            <a:off x="-36513" y="0"/>
            <a:ext cx="9180513" cy="863601"/>
          </a:xfrm>
        </p:spPr>
        <p:txBody>
          <a:bodyPr/>
          <a:lstStyle/>
          <a:p>
            <a:r>
              <a:rPr lang="en-US" altLang="ko-KR" dirty="0">
                <a:latin typeface="맑은 고딕"/>
                <a:ea typeface="맑은 고딕"/>
                <a:cs typeface="Times New Roman" pitchFamily="18" charset="0"/>
              </a:rPr>
              <a:t>Significant rotation </a:t>
            </a:r>
            <a:r>
              <a:rPr lang="en-US" altLang="ko-KR" dirty="0" smtClean="0">
                <a:latin typeface="맑은 고딕"/>
                <a:ea typeface="맑은 고딕"/>
                <a:cs typeface="Times New Roman" pitchFamily="18" charset="0"/>
              </a:rPr>
              <a:t>control </a:t>
            </a:r>
            <a:r>
              <a:rPr lang="en-US" altLang="ko-KR" dirty="0">
                <a:latin typeface="맑은 고딕"/>
                <a:ea typeface="맑은 고딕"/>
                <a:cs typeface="Times New Roman" pitchFamily="18" charset="0"/>
              </a:rPr>
              <a:t>also by core </a:t>
            </a:r>
            <a:r>
              <a:rPr lang="en-US" altLang="ko-KR" dirty="0" smtClean="0">
                <a:latin typeface="맑은 고딕"/>
                <a:ea typeface="맑은 고딕"/>
                <a:cs typeface="Times New Roman" pitchFamily="18" charset="0"/>
              </a:rPr>
              <a:t>ECH</a:t>
            </a:r>
            <a:br>
              <a:rPr lang="en-US" altLang="ko-KR" dirty="0" smtClean="0">
                <a:latin typeface="맑은 고딕"/>
                <a:ea typeface="맑은 고딕"/>
                <a:cs typeface="Times New Roman" pitchFamily="18" charset="0"/>
              </a:rPr>
            </a:br>
            <a:r>
              <a:rPr lang="en-US" altLang="ko-KR" dirty="0" smtClean="0">
                <a:latin typeface="맑은 고딕"/>
                <a:ea typeface="맑은 고딕"/>
                <a:cs typeface="Times New Roman" pitchFamily="18" charset="0"/>
              </a:rPr>
              <a:t>(</a:t>
            </a:r>
            <a:r>
              <a:rPr lang="en-US" altLang="ko-KR" dirty="0" err="1" smtClean="0">
                <a:latin typeface="맑은 고딕"/>
                <a:ea typeface="맑은 고딕"/>
                <a:cs typeface="Times New Roman" pitchFamily="18" charset="0"/>
              </a:rPr>
              <a:t>Te</a:t>
            </a:r>
            <a:r>
              <a:rPr lang="en-US" altLang="ko-KR" dirty="0" smtClean="0">
                <a:latin typeface="맑은 고딕"/>
                <a:ea typeface="맑은 고딕"/>
                <a:cs typeface="Times New Roman" pitchFamily="18" charset="0"/>
              </a:rPr>
              <a:t> decrease was also measured by XICS)  </a:t>
            </a:r>
          </a:p>
        </p:txBody>
      </p:sp>
      <p:sp>
        <p:nvSpPr>
          <p:cNvPr id="4" name="직사각형 3"/>
          <p:cNvSpPr/>
          <p:nvPr/>
        </p:nvSpPr>
        <p:spPr>
          <a:xfrm>
            <a:off x="4322502" y="6336439"/>
            <a:ext cx="2532118" cy="246221"/>
          </a:xfrm>
          <a:prstGeom prst="rect">
            <a:avLst/>
          </a:prstGeom>
          <a:ln>
            <a:solidFill>
              <a:schemeClr val="accent2"/>
            </a:solidFill>
          </a:ln>
        </p:spPr>
        <p:txBody>
          <a:bodyPr wrap="square">
            <a:spAutoFit/>
          </a:bodyPr>
          <a:lstStyle/>
          <a:p>
            <a:r>
              <a:rPr lang="en-US" altLang="ko-KR" sz="1000" b="1" dirty="0">
                <a:latin typeface="+mn-ea"/>
                <a:ea typeface="+mn-ea"/>
              </a:rPr>
              <a:t>J. </a:t>
            </a:r>
            <a:r>
              <a:rPr lang="en-US" altLang="ko-KR" sz="1000" b="1" dirty="0" err="1">
                <a:latin typeface="+mn-ea"/>
                <a:ea typeface="+mn-ea"/>
              </a:rPr>
              <a:t>Seol</a:t>
            </a:r>
            <a:r>
              <a:rPr lang="en-US" altLang="ko-KR" sz="1000" b="1" dirty="0">
                <a:latin typeface="+mn-ea"/>
                <a:ea typeface="+mn-ea"/>
              </a:rPr>
              <a:t> </a:t>
            </a:r>
            <a:r>
              <a:rPr lang="en-US" altLang="ko-KR" sz="1000" b="1" dirty="0" smtClean="0">
                <a:latin typeface="+mn-ea"/>
                <a:ea typeface="+mn-ea"/>
              </a:rPr>
              <a:t>et al., Phys</a:t>
            </a:r>
            <a:r>
              <a:rPr lang="en-US" altLang="ko-KR" sz="1000" b="1" dirty="0">
                <a:latin typeface="+mn-ea"/>
                <a:ea typeface="+mn-ea"/>
              </a:rPr>
              <a:t>. </a:t>
            </a:r>
            <a:r>
              <a:rPr lang="en-US" altLang="ko-KR" sz="1000" b="1" dirty="0" smtClean="0">
                <a:latin typeface="+mn-ea"/>
                <a:ea typeface="+mn-ea"/>
              </a:rPr>
              <a:t>Rev. </a:t>
            </a:r>
            <a:r>
              <a:rPr lang="en-US" altLang="ko-KR" sz="1000" b="1" dirty="0" err="1" smtClean="0">
                <a:latin typeface="+mn-ea"/>
                <a:ea typeface="+mn-ea"/>
              </a:rPr>
              <a:t>lett</a:t>
            </a:r>
            <a:r>
              <a:rPr lang="en-US" altLang="ko-KR" sz="1000" b="1" dirty="0">
                <a:latin typeface="+mn-ea"/>
                <a:ea typeface="+mn-ea"/>
              </a:rPr>
              <a:t>. (2012) </a:t>
            </a:r>
          </a:p>
        </p:txBody>
      </p:sp>
      <p:sp>
        <p:nvSpPr>
          <p:cNvPr id="5" name="아래쪽 화살표 4"/>
          <p:cNvSpPr/>
          <p:nvPr/>
        </p:nvSpPr>
        <p:spPr bwMode="auto">
          <a:xfrm>
            <a:off x="827584" y="1556792"/>
            <a:ext cx="360040" cy="648072"/>
          </a:xfrm>
          <a:prstGeom prst="downArrow">
            <a:avLst/>
          </a:prstGeom>
          <a:solidFill>
            <a:schemeClr val="accent2"/>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14" name="아래쪽 화살표 13"/>
          <p:cNvSpPr/>
          <p:nvPr/>
        </p:nvSpPr>
        <p:spPr bwMode="auto">
          <a:xfrm rot="17572641">
            <a:off x="1808934" y="4651138"/>
            <a:ext cx="352361" cy="1207670"/>
          </a:xfrm>
          <a:prstGeom prst="downArrow">
            <a:avLst/>
          </a:prstGeom>
          <a:solidFill>
            <a:schemeClr val="accent2"/>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11" name="슬라이드 번호 개체 틀 11"/>
          <p:cNvSpPr>
            <a:spLocks noGrp="1"/>
          </p:cNvSpPr>
          <p:nvPr>
            <p:ph type="sldNum" sz="quarter" idx="10"/>
          </p:nvPr>
        </p:nvSpPr>
        <p:spPr>
          <a:xfrm>
            <a:off x="8460432" y="428339"/>
            <a:ext cx="607967" cy="290441"/>
          </a:xfrm>
        </p:spPr>
        <p:txBody>
          <a:bodyPr/>
          <a:lstStyle/>
          <a:p>
            <a:fld id="{B4077B60-E919-457C-A554-D0EE28E0A5D4}" type="slidenum">
              <a:rPr lang="ko-KR" altLang="en-US" smtClean="0">
                <a:solidFill>
                  <a:schemeClr val="bg1"/>
                </a:solidFill>
              </a:rPr>
              <a:pPr/>
              <a:t>23</a:t>
            </a:fld>
            <a:endParaRPr lang="ko-KR" altLang="en-US" dirty="0">
              <a:solidFill>
                <a:schemeClr val="bg1"/>
              </a:solidFill>
            </a:endParaRPr>
          </a:p>
        </p:txBody>
      </p:sp>
      <p:sp>
        <p:nvSpPr>
          <p:cNvPr id="10" name="직사각형 9"/>
          <p:cNvSpPr/>
          <p:nvPr/>
        </p:nvSpPr>
        <p:spPr>
          <a:xfrm>
            <a:off x="4427984" y="4155597"/>
            <a:ext cx="2532118" cy="246221"/>
          </a:xfrm>
          <a:prstGeom prst="rect">
            <a:avLst/>
          </a:prstGeom>
          <a:ln>
            <a:solidFill>
              <a:schemeClr val="accent2"/>
            </a:solidFill>
          </a:ln>
        </p:spPr>
        <p:txBody>
          <a:bodyPr wrap="square">
            <a:spAutoFit/>
          </a:bodyPr>
          <a:lstStyle/>
          <a:p>
            <a:r>
              <a:rPr lang="en-US" altLang="ko-KR" sz="1000" b="1" dirty="0" smtClean="0">
                <a:latin typeface="+mn-ea"/>
                <a:ea typeface="+mn-ea"/>
              </a:rPr>
              <a:t>Y. Shi et al., IAEA FEC 2012</a:t>
            </a:r>
            <a:endParaRPr lang="en-US" altLang="ko-KR" sz="1000" b="1" dirty="0">
              <a:latin typeface="+mn-ea"/>
              <a:ea typeface="+mn-ea"/>
            </a:endParaRPr>
          </a:p>
        </p:txBody>
      </p:sp>
    </p:spTree>
    <p:extLst>
      <p:ext uri="{BB962C8B-B14F-4D97-AF65-F5344CB8AC3E}">
        <p14:creationId xmlns:p14="http://schemas.microsoft.com/office/powerpoint/2010/main" val="523296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4138" y="20036"/>
            <a:ext cx="6576094" cy="82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굴림" charset="-127"/>
              </a:defRPr>
            </a:lvl1pPr>
            <a:lvl2pPr marL="742950" indent="-285750" eaLnBrk="0" hangingPunct="0">
              <a:defRPr kumimoji="1">
                <a:solidFill>
                  <a:schemeClr val="tx1"/>
                </a:solidFill>
                <a:latin typeface="Calibri" pitchFamily="34" charset="0"/>
                <a:ea typeface="굴림" charset="-127"/>
              </a:defRPr>
            </a:lvl2pPr>
            <a:lvl3pPr marL="1143000" indent="-228600" eaLnBrk="0" hangingPunct="0">
              <a:defRPr kumimoji="1">
                <a:solidFill>
                  <a:schemeClr val="tx1"/>
                </a:solidFill>
                <a:latin typeface="Calibri" pitchFamily="34" charset="0"/>
                <a:ea typeface="굴림" charset="-127"/>
              </a:defRPr>
            </a:lvl3pPr>
            <a:lvl4pPr marL="1600200" indent="-228600" eaLnBrk="0" hangingPunct="0">
              <a:defRPr kumimoji="1">
                <a:solidFill>
                  <a:schemeClr val="tx1"/>
                </a:solidFill>
                <a:latin typeface="Calibri" pitchFamily="34" charset="0"/>
                <a:ea typeface="굴림" charset="-127"/>
              </a:defRPr>
            </a:lvl4pPr>
            <a:lvl5pPr marL="2057400" indent="-228600" eaLnBrk="0" hangingPunct="0">
              <a:defRPr kumimoji="1">
                <a:solidFill>
                  <a:schemeClr val="tx1"/>
                </a:solidFill>
                <a:latin typeface="Calibri" pitchFamily="34" charset="0"/>
                <a:ea typeface="굴림" charset="-127"/>
              </a:defRPr>
            </a:lvl5pPr>
            <a:lvl6pPr marL="2514600" indent="-228600" eaLnBrk="0" fontAlgn="base" hangingPunct="0">
              <a:spcBef>
                <a:spcPct val="0"/>
              </a:spcBef>
              <a:spcAft>
                <a:spcPct val="0"/>
              </a:spcAft>
              <a:defRPr kumimoji="1">
                <a:solidFill>
                  <a:schemeClr val="tx1"/>
                </a:solidFill>
                <a:latin typeface="Calibri" pitchFamily="34" charset="0"/>
                <a:ea typeface="굴림" charset="-127"/>
              </a:defRPr>
            </a:lvl6pPr>
            <a:lvl7pPr marL="2971800" indent="-228600" eaLnBrk="0" fontAlgn="base" hangingPunct="0">
              <a:spcBef>
                <a:spcPct val="0"/>
              </a:spcBef>
              <a:spcAft>
                <a:spcPct val="0"/>
              </a:spcAft>
              <a:defRPr kumimoji="1">
                <a:solidFill>
                  <a:schemeClr val="tx1"/>
                </a:solidFill>
                <a:latin typeface="Calibri" pitchFamily="34" charset="0"/>
                <a:ea typeface="굴림" charset="-127"/>
              </a:defRPr>
            </a:lvl7pPr>
            <a:lvl8pPr marL="3429000" indent="-228600" eaLnBrk="0" fontAlgn="base" hangingPunct="0">
              <a:spcBef>
                <a:spcPct val="0"/>
              </a:spcBef>
              <a:spcAft>
                <a:spcPct val="0"/>
              </a:spcAft>
              <a:defRPr kumimoji="1">
                <a:solidFill>
                  <a:schemeClr val="tx1"/>
                </a:solidFill>
                <a:latin typeface="Calibri" pitchFamily="34" charset="0"/>
                <a:ea typeface="굴림" charset="-127"/>
              </a:defRPr>
            </a:lvl8pPr>
            <a:lvl9pPr marL="3886200" indent="-228600" eaLnBrk="0" fontAlgn="base" hangingPunct="0">
              <a:spcBef>
                <a:spcPct val="0"/>
              </a:spcBef>
              <a:spcAft>
                <a:spcPct val="0"/>
              </a:spcAft>
              <a:defRPr kumimoji="1">
                <a:solidFill>
                  <a:schemeClr val="tx1"/>
                </a:solidFill>
                <a:latin typeface="Calibri" pitchFamily="34" charset="0"/>
                <a:ea typeface="굴림" charset="-127"/>
              </a:defRPr>
            </a:lvl9pPr>
          </a:lstStyle>
          <a:p>
            <a:pPr eaLnBrk="1" latinLnBrk="0" hangingPunct="1">
              <a:lnSpc>
                <a:spcPct val="80000"/>
              </a:lnSpc>
            </a:pPr>
            <a:r>
              <a:rPr kumimoji="0" lang="en-US" altLang="ko-KR" sz="3200" b="1" dirty="0" smtClean="0">
                <a:solidFill>
                  <a:schemeClr val="bg1"/>
                </a:solidFill>
                <a:ea typeface="맑은 고딕" pitchFamily="50" charset="-127"/>
                <a:cs typeface="Arial" charset="0"/>
              </a:rPr>
              <a:t>Fast </a:t>
            </a:r>
            <a:r>
              <a:rPr kumimoji="0" lang="en-US" altLang="ko-KR" sz="3200" b="1" dirty="0">
                <a:solidFill>
                  <a:schemeClr val="bg1"/>
                </a:solidFill>
                <a:ea typeface="맑은 고딕" pitchFamily="50" charset="-127"/>
                <a:cs typeface="Arial" charset="0"/>
              </a:rPr>
              <a:t>ion </a:t>
            </a:r>
            <a:r>
              <a:rPr kumimoji="0" lang="en-US" altLang="ko-KR" sz="3200" b="1" dirty="0" smtClean="0">
                <a:solidFill>
                  <a:schemeClr val="bg1"/>
                </a:solidFill>
                <a:ea typeface="맑은 고딕" pitchFamily="50" charset="-127"/>
                <a:cs typeface="Arial" charset="0"/>
              </a:rPr>
              <a:t>loss </a:t>
            </a:r>
            <a:r>
              <a:rPr kumimoji="0" lang="en-US" altLang="ko-KR" sz="2400" b="1" dirty="0">
                <a:solidFill>
                  <a:schemeClr val="bg1"/>
                </a:solidFill>
                <a:ea typeface="맑은 고딕" pitchFamily="50" charset="-127"/>
                <a:cs typeface="Arial" charset="0"/>
              </a:rPr>
              <a:t>associated with </a:t>
            </a:r>
            <a:r>
              <a:rPr kumimoji="0" lang="en-US" altLang="ko-KR" sz="2400" b="1" dirty="0" smtClean="0">
                <a:solidFill>
                  <a:schemeClr val="bg1"/>
                </a:solidFill>
                <a:ea typeface="맑은 고딕" pitchFamily="50" charset="-127"/>
                <a:cs typeface="Arial" charset="0"/>
              </a:rPr>
              <a:t>3-D </a:t>
            </a:r>
            <a:r>
              <a:rPr kumimoji="0" lang="en-US" altLang="ko-KR" sz="2400" b="1" i="1" dirty="0" smtClean="0">
                <a:solidFill>
                  <a:schemeClr val="bg1"/>
                </a:solidFill>
                <a:ea typeface="맑은 고딕" pitchFamily="50" charset="-127"/>
                <a:cs typeface="Arial" charset="0"/>
              </a:rPr>
              <a:t>magnetic perturbation</a:t>
            </a:r>
            <a:r>
              <a:rPr kumimoji="0" lang="en-US" altLang="ko-KR" sz="2400" b="1" dirty="0" smtClean="0">
                <a:solidFill>
                  <a:schemeClr val="bg1"/>
                </a:solidFill>
                <a:ea typeface="맑은 고딕" pitchFamily="50" charset="-127"/>
                <a:cs typeface="Arial" charset="0"/>
              </a:rPr>
              <a:t> (resonant, n=1, +90°, </a:t>
            </a:r>
            <a:r>
              <a:rPr kumimoji="0" lang="en-US" altLang="ko-KR" sz="2400" b="1" dirty="0" err="1" smtClean="0">
                <a:solidFill>
                  <a:srgbClr val="FFFF00"/>
                </a:solidFill>
                <a:ea typeface="맑은 고딕" pitchFamily="50" charset="-127"/>
                <a:cs typeface="Arial" charset="0"/>
              </a:rPr>
              <a:t>I</a:t>
            </a:r>
            <a:r>
              <a:rPr kumimoji="0" lang="en-US" altLang="ko-KR" sz="2400" b="1" baseline="-25000" dirty="0" err="1" smtClean="0">
                <a:solidFill>
                  <a:srgbClr val="FFFF00"/>
                </a:solidFill>
                <a:ea typeface="맑은 고딕" pitchFamily="50" charset="-127"/>
                <a:cs typeface="Arial" charset="0"/>
              </a:rPr>
              <a:t>p</a:t>
            </a:r>
            <a:r>
              <a:rPr kumimoji="0" lang="en-US" altLang="ko-KR" sz="2400" b="1" dirty="0" smtClean="0">
                <a:solidFill>
                  <a:srgbClr val="FFFF00"/>
                </a:solidFill>
                <a:ea typeface="맑은 고딕" pitchFamily="50" charset="-127"/>
                <a:cs typeface="Arial" charset="0"/>
              </a:rPr>
              <a:t> scan</a:t>
            </a:r>
            <a:r>
              <a:rPr kumimoji="0" lang="en-US" altLang="ko-KR" sz="2400" b="1" dirty="0" smtClean="0">
                <a:solidFill>
                  <a:schemeClr val="bg1"/>
                </a:solidFill>
                <a:ea typeface="맑은 고딕" pitchFamily="50" charset="-127"/>
                <a:cs typeface="Arial" charset="0"/>
              </a:rPr>
              <a:t>)</a:t>
            </a:r>
            <a:endParaRPr kumimoji="0" lang="en-US" altLang="ko-KR" sz="2400" b="1" dirty="0">
              <a:solidFill>
                <a:schemeClr val="bg1"/>
              </a:solidFill>
              <a:ea typeface="맑은 고딕" pitchFamily="50" charset="-127"/>
              <a:cs typeface="Arial" charset="0"/>
            </a:endParaRPr>
          </a:p>
        </p:txBody>
      </p:sp>
      <p:sp>
        <p:nvSpPr>
          <p:cNvPr id="8" name="TextBox 7"/>
          <p:cNvSpPr txBox="1"/>
          <p:nvPr/>
        </p:nvSpPr>
        <p:spPr>
          <a:xfrm>
            <a:off x="323527" y="4293096"/>
            <a:ext cx="8712969" cy="2215991"/>
          </a:xfrm>
          <a:prstGeom prst="rect">
            <a:avLst/>
          </a:prstGeom>
          <a:noFill/>
        </p:spPr>
        <p:txBody>
          <a:bodyPr wrap="square" rtlCol="0">
            <a:spAutoFit/>
          </a:bodyPr>
          <a:lstStyle/>
          <a:p>
            <a:r>
              <a:rPr lang="en-US" altLang="ko-KR" sz="2000" b="1" dirty="0" err="1" smtClean="0">
                <a:latin typeface="Calibri" pitchFamily="34" charset="0"/>
              </a:rPr>
              <a:t>I</a:t>
            </a:r>
            <a:r>
              <a:rPr lang="en-US" altLang="ko-KR" sz="2000" b="1" baseline="-25000" dirty="0" err="1" smtClean="0">
                <a:latin typeface="Calibri" pitchFamily="34" charset="0"/>
              </a:rPr>
              <a:t>p</a:t>
            </a:r>
            <a:r>
              <a:rPr lang="en-US" altLang="ko-KR" sz="2000" b="1" dirty="0" smtClean="0">
                <a:latin typeface="Calibri" pitchFamily="34" charset="0"/>
              </a:rPr>
              <a:t> scan with various conditions:</a:t>
            </a:r>
          </a:p>
          <a:p>
            <a:endParaRPr lang="en-US" altLang="ko-KR" sz="1600" i="1" dirty="0" smtClean="0">
              <a:solidFill>
                <a:schemeClr val="tx2"/>
              </a:solidFill>
              <a:latin typeface="Calibri" pitchFamily="34" charset="0"/>
            </a:endParaRPr>
          </a:p>
          <a:p>
            <a:pPr marL="285750" indent="-285750">
              <a:buFont typeface="Wingdings" pitchFamily="2" charset="2"/>
              <a:buChar char="§"/>
            </a:pPr>
            <a:r>
              <a:rPr lang="en-US" altLang="ko-KR" i="1" dirty="0" smtClean="0">
                <a:solidFill>
                  <a:schemeClr val="tx2"/>
                </a:solidFill>
                <a:latin typeface="Calibri" pitchFamily="34" charset="0"/>
              </a:rPr>
              <a:t>Seems to be existing edge </a:t>
            </a:r>
            <a:r>
              <a:rPr lang="en-US" altLang="ko-KR" i="1" dirty="0" err="1" smtClean="0">
                <a:solidFill>
                  <a:schemeClr val="tx2"/>
                </a:solidFill>
                <a:latin typeface="Calibri" pitchFamily="34" charset="0"/>
              </a:rPr>
              <a:t>helicity</a:t>
            </a:r>
            <a:r>
              <a:rPr lang="en-US" altLang="ko-KR" i="1" dirty="0" smtClean="0">
                <a:solidFill>
                  <a:schemeClr val="tx2"/>
                </a:solidFill>
                <a:latin typeface="Calibri" pitchFamily="34" charset="0"/>
              </a:rPr>
              <a:t> (q</a:t>
            </a:r>
            <a:r>
              <a:rPr lang="en-US" altLang="ko-KR" i="1" baseline="-25000" dirty="0" smtClean="0">
                <a:solidFill>
                  <a:schemeClr val="tx2"/>
                </a:solidFill>
                <a:latin typeface="Calibri" pitchFamily="34" charset="0"/>
              </a:rPr>
              <a:t>95</a:t>
            </a:r>
            <a:r>
              <a:rPr lang="en-US" altLang="ko-KR" i="1" dirty="0" smtClean="0">
                <a:solidFill>
                  <a:schemeClr val="tx2"/>
                </a:solidFill>
                <a:latin typeface="Calibri" pitchFamily="34" charset="0"/>
              </a:rPr>
              <a:t>) window to increase or decrease fast-ion loss during RMP</a:t>
            </a:r>
          </a:p>
          <a:p>
            <a:pPr marL="285750" indent="-285750">
              <a:buFont typeface="Wingdings" pitchFamily="2" charset="2"/>
              <a:buChar char="§"/>
            </a:pPr>
            <a:r>
              <a:rPr lang="en-US" altLang="ko-KR" i="1" dirty="0" smtClean="0">
                <a:solidFill>
                  <a:schemeClr val="tx2"/>
                </a:solidFill>
                <a:latin typeface="Calibri" pitchFamily="34" charset="0"/>
                <a:sym typeface="Wingdings" pitchFamily="2" charset="2"/>
              </a:rPr>
              <a:t>Maybe fast-ions exploring at the edge/SOL are mainly affected.</a:t>
            </a:r>
            <a:endParaRPr lang="en-US" altLang="ko-KR" dirty="0" smtClean="0">
              <a:latin typeface="Calibri" pitchFamily="34" charset="0"/>
              <a:sym typeface="Wingdings" pitchFamily="2" charset="2"/>
            </a:endParaRPr>
          </a:p>
          <a:p>
            <a:pPr marL="285750" indent="-285750">
              <a:buFont typeface="Wingdings" pitchFamily="2" charset="2"/>
              <a:buChar char="§"/>
            </a:pPr>
            <a:r>
              <a:rPr lang="en-US" altLang="ko-KR" sz="2400" b="1" i="1" dirty="0" smtClean="0">
                <a:solidFill>
                  <a:schemeClr val="tx2"/>
                </a:solidFill>
                <a:latin typeface="Calibri" pitchFamily="34" charset="0"/>
                <a:sym typeface="Wingdings" pitchFamily="2" charset="2"/>
              </a:rPr>
              <a:t>Fast-ion loss at ELM suppression is much larger than at </a:t>
            </a:r>
            <a:r>
              <a:rPr lang="en-US" altLang="ko-KR" sz="2400" b="1" i="1" dirty="0" err="1" smtClean="0">
                <a:solidFill>
                  <a:schemeClr val="tx2"/>
                </a:solidFill>
                <a:latin typeface="Calibri" pitchFamily="34" charset="0"/>
                <a:sym typeface="Wingdings" pitchFamily="2" charset="2"/>
              </a:rPr>
              <a:t>ELMy</a:t>
            </a:r>
            <a:r>
              <a:rPr lang="en-US" altLang="ko-KR" sz="2400" b="1" i="1" dirty="0" smtClean="0">
                <a:solidFill>
                  <a:schemeClr val="tx2"/>
                </a:solidFill>
                <a:latin typeface="Calibri" pitchFamily="34" charset="0"/>
                <a:sym typeface="Wingdings" pitchFamily="2" charset="2"/>
              </a:rPr>
              <a:t> case.</a:t>
            </a:r>
            <a:endParaRPr lang="ko-KR" altLang="en-US" sz="2400" b="1" dirty="0">
              <a:latin typeface="Calibri" pitchFamily="34" charset="0"/>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1" y="1340768"/>
            <a:ext cx="3666705" cy="249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329" y="1294231"/>
            <a:ext cx="3402989" cy="258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572205" y="1627894"/>
            <a:ext cx="2962221" cy="461665"/>
          </a:xfrm>
          <a:prstGeom prst="rect">
            <a:avLst/>
          </a:prstGeom>
          <a:noFill/>
        </p:spPr>
        <p:txBody>
          <a:bodyPr wrap="none" rtlCol="0">
            <a:spAutoFit/>
          </a:bodyPr>
          <a:lstStyle/>
          <a:p>
            <a:r>
              <a:rPr lang="en-US" altLang="ko-KR" sz="2400" b="1" dirty="0" smtClean="0">
                <a:solidFill>
                  <a:srgbClr val="0000FF"/>
                </a:solidFill>
                <a:latin typeface="Calibri" panose="020F0502020204030204" pitchFamily="34" charset="0"/>
              </a:rPr>
              <a:t>ELM suppression case</a:t>
            </a:r>
            <a:endParaRPr lang="ko-KR" altLang="en-US" sz="2400" b="1" dirty="0">
              <a:solidFill>
                <a:srgbClr val="0000FF"/>
              </a:solidFill>
              <a:latin typeface="Calibri" panose="020F0502020204030204" pitchFamily="34" charset="0"/>
            </a:endParaRPr>
          </a:p>
        </p:txBody>
      </p:sp>
      <p:sp>
        <p:nvSpPr>
          <p:cNvPr id="9" name="TextBox 8"/>
          <p:cNvSpPr txBox="1"/>
          <p:nvPr/>
        </p:nvSpPr>
        <p:spPr>
          <a:xfrm>
            <a:off x="1024437" y="1651114"/>
            <a:ext cx="1506951" cy="461665"/>
          </a:xfrm>
          <a:prstGeom prst="rect">
            <a:avLst/>
          </a:prstGeom>
          <a:noFill/>
        </p:spPr>
        <p:txBody>
          <a:bodyPr wrap="none" rtlCol="0">
            <a:spAutoFit/>
          </a:bodyPr>
          <a:lstStyle/>
          <a:p>
            <a:r>
              <a:rPr lang="en-US" altLang="ko-KR" sz="2400" b="1" dirty="0" err="1" smtClean="0">
                <a:solidFill>
                  <a:srgbClr val="0000FF"/>
                </a:solidFill>
                <a:latin typeface="Calibri" panose="020F0502020204030204" pitchFamily="34" charset="0"/>
              </a:rPr>
              <a:t>ELMy</a:t>
            </a:r>
            <a:r>
              <a:rPr lang="en-US" altLang="ko-KR" sz="2400" b="1" dirty="0" smtClean="0">
                <a:solidFill>
                  <a:srgbClr val="0000FF"/>
                </a:solidFill>
                <a:latin typeface="Calibri" panose="020F0502020204030204" pitchFamily="34" charset="0"/>
              </a:rPr>
              <a:t> case</a:t>
            </a:r>
            <a:endParaRPr lang="ko-KR" altLang="en-US" sz="2400" b="1" dirty="0">
              <a:solidFill>
                <a:srgbClr val="0000FF"/>
              </a:solidFill>
              <a:latin typeface="Calibri" panose="020F0502020204030204" pitchFamily="34" charset="0"/>
            </a:endParaRPr>
          </a:p>
        </p:txBody>
      </p:sp>
      <p:sp>
        <p:nvSpPr>
          <p:cNvPr id="2" name="타원 1"/>
          <p:cNvSpPr/>
          <p:nvPr/>
        </p:nvSpPr>
        <p:spPr bwMode="auto">
          <a:xfrm>
            <a:off x="84138" y="3117352"/>
            <a:ext cx="789551" cy="432048"/>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11" name="타원 10"/>
          <p:cNvSpPr/>
          <p:nvPr/>
        </p:nvSpPr>
        <p:spPr bwMode="auto">
          <a:xfrm>
            <a:off x="3549281" y="3066751"/>
            <a:ext cx="789551" cy="432048"/>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grpSp>
        <p:nvGrpSpPr>
          <p:cNvPr id="12" name="그룹 11"/>
          <p:cNvGrpSpPr/>
          <p:nvPr/>
        </p:nvGrpSpPr>
        <p:grpSpPr>
          <a:xfrm>
            <a:off x="6399001" y="2699393"/>
            <a:ext cx="2828647" cy="2045257"/>
            <a:chOff x="6318086" y="69191"/>
            <a:chExt cx="2828647" cy="2045257"/>
          </a:xfrm>
        </p:grpSpPr>
        <p:pic>
          <p:nvPicPr>
            <p:cNvPr id="13" name="Picture 168" descr="E:\kimju\Manuscript\HTPD\Figuers\principleFILDF.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120" y="359727"/>
              <a:ext cx="2001676" cy="119684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직선 화살표 연결선 13"/>
            <p:cNvCxnSpPr/>
            <p:nvPr/>
          </p:nvCxnSpPr>
          <p:spPr>
            <a:xfrm>
              <a:off x="6634594" y="954731"/>
              <a:ext cx="0" cy="511616"/>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a:off x="7760826" y="1264441"/>
              <a:ext cx="536301" cy="201907"/>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bwMode="auto">
            <a:xfrm>
              <a:off x="7535591" y="1445963"/>
              <a:ext cx="1554785" cy="353045"/>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spAutoFit/>
            </a:bodyPr>
            <a:lstStyle/>
            <a:p>
              <a:pPr fontAlgn="auto">
                <a:lnSpc>
                  <a:spcPct val="160000"/>
                </a:lnSpc>
                <a:spcBef>
                  <a:spcPts val="0"/>
                </a:spcBef>
                <a:spcAft>
                  <a:spcPts val="0"/>
                </a:spcAft>
              </a:pPr>
              <a:r>
                <a:rPr kumimoji="0" lang="en-US" altLang="ko-KR" sz="1200" b="1" dirty="0" smtClean="0">
                  <a:solidFill>
                    <a:srgbClr val="0000FF"/>
                  </a:solidFill>
                  <a:latin typeface="Calibri" pitchFamily="34" charset="0"/>
                  <a:ea typeface="맑은 고딕" pitchFamily="50" charset="-127"/>
                </a:rPr>
                <a:t>Pitch-angle: 30° – 87°</a:t>
              </a:r>
              <a:endParaRPr kumimoji="0" lang="ko-KR" altLang="en-US" sz="1200" b="1" dirty="0" smtClean="0">
                <a:solidFill>
                  <a:srgbClr val="0000FF"/>
                </a:solidFill>
                <a:latin typeface="Calibri" pitchFamily="34" charset="0"/>
                <a:ea typeface="맑은 고딕" pitchFamily="50" charset="-127"/>
              </a:endParaRPr>
            </a:p>
          </p:txBody>
        </p:sp>
        <p:sp>
          <p:nvSpPr>
            <p:cNvPr id="17" name="TextBox 16"/>
            <p:cNvSpPr txBox="1"/>
            <p:nvPr/>
          </p:nvSpPr>
          <p:spPr bwMode="auto">
            <a:xfrm>
              <a:off x="6834876" y="1667085"/>
              <a:ext cx="2186817" cy="321755"/>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spAutoFit/>
            </a:bodyPr>
            <a:lstStyle/>
            <a:p>
              <a:pPr fontAlgn="auto">
                <a:lnSpc>
                  <a:spcPct val="160000"/>
                </a:lnSpc>
                <a:spcBef>
                  <a:spcPts val="0"/>
                </a:spcBef>
                <a:spcAft>
                  <a:spcPts val="0"/>
                </a:spcAft>
              </a:pPr>
              <a:r>
                <a:rPr kumimoji="0" lang="en-US" altLang="ko-KR" sz="1050" b="1" dirty="0" smtClean="0">
                  <a:solidFill>
                    <a:srgbClr val="000000"/>
                  </a:solidFill>
                  <a:latin typeface="Calibri" pitchFamily="34" charset="0"/>
                  <a:ea typeface="맑은 고딕" pitchFamily="50" charset="-127"/>
                </a:rPr>
                <a:t>Figure courtesy of M. Garcia-Munoz</a:t>
              </a:r>
              <a:endParaRPr kumimoji="0" lang="ko-KR" altLang="en-US" sz="1050" b="1" dirty="0" smtClean="0">
                <a:solidFill>
                  <a:srgbClr val="000000"/>
                </a:solidFill>
                <a:latin typeface="Calibri" pitchFamily="34" charset="0"/>
                <a:ea typeface="맑은 고딕" pitchFamily="50" charset="-127"/>
              </a:endParaRPr>
            </a:p>
          </p:txBody>
        </p:sp>
        <p:sp>
          <p:nvSpPr>
            <p:cNvPr id="18" name="TextBox 17"/>
            <p:cNvSpPr txBox="1"/>
            <p:nvPr/>
          </p:nvSpPr>
          <p:spPr bwMode="auto">
            <a:xfrm>
              <a:off x="6469846" y="69191"/>
              <a:ext cx="2676887" cy="354584"/>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spAutoFit/>
            </a:bodyPr>
            <a:lstStyle/>
            <a:p>
              <a:pPr fontAlgn="auto">
                <a:lnSpc>
                  <a:spcPct val="160000"/>
                </a:lnSpc>
                <a:spcBef>
                  <a:spcPts val="0"/>
                </a:spcBef>
                <a:spcAft>
                  <a:spcPts val="0"/>
                </a:spcAft>
              </a:pPr>
              <a:r>
                <a:rPr kumimoji="0" lang="en-US" altLang="ko-KR" sz="1200" b="1" i="1" dirty="0" smtClean="0">
                  <a:solidFill>
                    <a:srgbClr val="000000"/>
                  </a:solidFill>
                  <a:latin typeface="Calibri" pitchFamily="34" charset="0"/>
                  <a:ea typeface="맑은 고딕" pitchFamily="50" charset="-127"/>
                </a:rPr>
                <a:t>Scintillator-based fast-ion loss detector</a:t>
              </a:r>
              <a:endParaRPr kumimoji="0" lang="ko-KR" altLang="en-US" sz="1200" b="1" i="1" dirty="0" smtClean="0">
                <a:solidFill>
                  <a:srgbClr val="000000"/>
                </a:solidFill>
                <a:latin typeface="Calibri" pitchFamily="34" charset="0"/>
                <a:ea typeface="맑은 고딕" pitchFamily="50" charset="-127"/>
              </a:endParaRPr>
            </a:p>
          </p:txBody>
        </p:sp>
        <p:sp>
          <p:nvSpPr>
            <p:cNvPr id="19" name="TextBox 18"/>
            <p:cNvSpPr txBox="1"/>
            <p:nvPr/>
          </p:nvSpPr>
          <p:spPr bwMode="auto">
            <a:xfrm>
              <a:off x="6318086" y="1431184"/>
              <a:ext cx="1183699" cy="683264"/>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fontAlgn="auto">
                <a:lnSpc>
                  <a:spcPct val="160000"/>
                </a:lnSpc>
                <a:spcBef>
                  <a:spcPts val="0"/>
                </a:spcBef>
                <a:spcAft>
                  <a:spcPts val="0"/>
                </a:spcAft>
              </a:pPr>
              <a:r>
                <a:rPr kumimoji="0" lang="en-US" altLang="ko-KR" sz="1200" b="1" dirty="0" smtClean="0">
                  <a:solidFill>
                    <a:srgbClr val="0000FF"/>
                  </a:solidFill>
                  <a:latin typeface="Calibri" pitchFamily="34" charset="0"/>
                  <a:ea typeface="맑은 고딕" pitchFamily="50" charset="-127"/>
                </a:rPr>
                <a:t>Energy: 30 – </a:t>
              </a:r>
              <a:r>
                <a:rPr lang="en-US" altLang="ko-KR" sz="1200" b="1" dirty="0" smtClean="0">
                  <a:solidFill>
                    <a:srgbClr val="0000FF"/>
                  </a:solidFill>
                  <a:latin typeface="Calibri" pitchFamily="34" charset="0"/>
                  <a:ea typeface="맑은 고딕" pitchFamily="50" charset="-127"/>
                </a:rPr>
                <a:t>1000 </a:t>
              </a:r>
              <a:r>
                <a:rPr lang="en-US" altLang="ko-KR" sz="1200" b="1" dirty="0" err="1" smtClean="0">
                  <a:solidFill>
                    <a:srgbClr val="0000FF"/>
                  </a:solidFill>
                  <a:latin typeface="Calibri" pitchFamily="34" charset="0"/>
                  <a:ea typeface="맑은 고딕" pitchFamily="50" charset="-127"/>
                </a:rPr>
                <a:t>keV</a:t>
              </a:r>
              <a:endParaRPr kumimoji="0" lang="ko-KR" altLang="en-US" sz="1200" b="1" dirty="0" smtClean="0">
                <a:solidFill>
                  <a:srgbClr val="0000FF"/>
                </a:solidFill>
                <a:latin typeface="Calibri" pitchFamily="34" charset="0"/>
                <a:ea typeface="맑은 고딕" pitchFamily="50" charset="-127"/>
              </a:endParaRPr>
            </a:p>
          </p:txBody>
        </p:sp>
      </p:grpSp>
      <p:pic>
        <p:nvPicPr>
          <p:cNvPr id="20"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7984" y="1178574"/>
            <a:ext cx="2178015" cy="136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latinLnBrk="1" hangingPunct="1">
              <a:defRPr sz="1800" b="1" kern="1200">
                <a:solidFill>
                  <a:schemeClr val="bg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smtClean="0"/>
              <a:pPr/>
              <a:t>24</a:t>
            </a:fld>
            <a:endParaRPr lang="ko-KR" altLang="en-US" dirty="0"/>
          </a:p>
        </p:txBody>
      </p:sp>
    </p:spTree>
    <p:extLst>
      <p:ext uri="{BB962C8B-B14F-4D97-AF65-F5344CB8AC3E}">
        <p14:creationId xmlns:p14="http://schemas.microsoft.com/office/powerpoint/2010/main" val="3534761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0"/>
          </p:nvPr>
        </p:nvSpPr>
        <p:spPr>
          <a:xfrm>
            <a:off x="8686800" y="6492875"/>
            <a:ext cx="457200" cy="365125"/>
          </a:xfrm>
        </p:spPr>
        <p:txBody>
          <a:bodyPr/>
          <a:lstStyle/>
          <a:p>
            <a:pPr>
              <a:defRPr/>
            </a:pPr>
            <a:fld id="{6F9CFD70-CBF7-4A6F-B196-0771BF5F8BB1}" type="slidenum">
              <a:rPr lang="ko-KR" altLang="en-US" sz="1200" smtClean="0"/>
              <a:pPr>
                <a:defRPr/>
              </a:pPr>
              <a:t>25</a:t>
            </a:fld>
            <a:endParaRPr lang="ko-KR" altLang="en-US" sz="1200" dirty="0"/>
          </a:p>
        </p:txBody>
      </p:sp>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40" y="2525324"/>
            <a:ext cx="4055369" cy="382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22"/>
          <p:cNvCxnSpPr/>
          <p:nvPr/>
        </p:nvCxnSpPr>
        <p:spPr bwMode="auto">
          <a:xfrm>
            <a:off x="2733775" y="2647472"/>
            <a:ext cx="0" cy="3240360"/>
          </a:xfrm>
          <a:prstGeom prst="straightConnector1">
            <a:avLst/>
          </a:prstGeom>
          <a:noFill/>
          <a:ln w="28575" cap="flat" cmpd="sng" algn="ctr">
            <a:solidFill>
              <a:schemeClr val="bg2">
                <a:lumMod val="75000"/>
              </a:schemeClr>
            </a:solidFill>
            <a:prstDash val="dash"/>
            <a:round/>
            <a:headEnd type="none" w="med" len="med"/>
            <a:tailEnd type="arrow"/>
          </a:ln>
          <a:effectLst/>
        </p:spPr>
      </p:cxnSp>
      <p:sp>
        <p:nvSpPr>
          <p:cNvPr id="5" name="Content Placeholder 4"/>
          <p:cNvSpPr txBox="1">
            <a:spLocks/>
          </p:cNvSpPr>
          <p:nvPr/>
        </p:nvSpPr>
        <p:spPr>
          <a:xfrm>
            <a:off x="4627804" y="2518102"/>
            <a:ext cx="4392488" cy="3168352"/>
          </a:xfrm>
          <a:prstGeom prst="rect">
            <a:avLst/>
          </a:prstGeom>
        </p:spPr>
        <p:txBody>
          <a:bodyPr/>
          <a:lstStyle>
            <a:lvl1pPr algn="l" rtl="0" eaLnBrk="0" fontAlgn="base" hangingPunct="0">
              <a:spcBef>
                <a:spcPct val="20000"/>
              </a:spcBef>
              <a:spcAft>
                <a:spcPct val="0"/>
              </a:spcAft>
              <a:defRPr sz="24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1413" indent="-227013" algn="l" rtl="0" eaLnBrk="0" fontAlgn="base" hangingPunct="0">
              <a:spcBef>
                <a:spcPct val="20000"/>
              </a:spcBef>
              <a:spcAft>
                <a:spcPct val="0"/>
              </a:spcAft>
              <a:buChar char="•"/>
              <a:defRPr>
                <a:solidFill>
                  <a:srgbClr val="FF0000"/>
                </a:solidFill>
                <a:latin typeface="+mn-lt"/>
                <a:ea typeface="ＭＳ Ｐゴシック" charset="-128"/>
              </a:defRPr>
            </a:lvl3pPr>
            <a:lvl4pPr marL="1598613" indent="-227013" algn="l" rtl="0" eaLnBrk="0" fontAlgn="base" hangingPunct="0">
              <a:spcBef>
                <a:spcPct val="20000"/>
              </a:spcBef>
              <a:spcAft>
                <a:spcPct val="0"/>
              </a:spcAft>
              <a:buChar char="–"/>
              <a:defRPr>
                <a:solidFill>
                  <a:srgbClr val="009999"/>
                </a:solidFill>
                <a:latin typeface="+mn-lt"/>
                <a:ea typeface="ＭＳ Ｐゴシック" charset="-128"/>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a:lstStyle>
          <a:p>
            <a:r>
              <a:rPr lang="en-US" sz="1800" dirty="0" smtClean="0"/>
              <a:t>RMP n=1 pulse is used for rotation braking (damping)</a:t>
            </a:r>
          </a:p>
          <a:p>
            <a:r>
              <a:rPr lang="en-US" sz="1800" dirty="0" smtClean="0">
                <a:solidFill>
                  <a:schemeClr val="accent2"/>
                </a:solidFill>
              </a:rPr>
              <a:t>Rotation braking becomes stronger in a particular rotation level</a:t>
            </a:r>
          </a:p>
          <a:p>
            <a:pPr lvl="1"/>
            <a:r>
              <a:rPr lang="en-US" sz="1600" dirty="0" smtClean="0"/>
              <a:t>Braking becomes stronger when rotation decreases, but becomes weak when rotation further decreases </a:t>
            </a:r>
          </a:p>
          <a:p>
            <a:r>
              <a:rPr lang="en-US" altLang="ko-KR" sz="1800" dirty="0" smtClean="0"/>
              <a:t>Braking peak observed is consistent with the 2</a:t>
            </a:r>
            <a:r>
              <a:rPr lang="en-US" altLang="ko-KR" sz="1800" baseline="30000" dirty="0" smtClean="0"/>
              <a:t>nd</a:t>
            </a:r>
            <a:r>
              <a:rPr lang="en-US" altLang="ko-KR" sz="1800" dirty="0" smtClean="0"/>
              <a:t> BH, but actual analysis should be done (1</a:t>
            </a:r>
            <a:r>
              <a:rPr lang="en-US" altLang="ko-KR" sz="1800" baseline="30000" dirty="0" smtClean="0"/>
              <a:t>st</a:t>
            </a:r>
            <a:r>
              <a:rPr lang="en-US" altLang="ko-KR" sz="1800" dirty="0" smtClean="0"/>
              <a:t> BH is suspected)</a:t>
            </a:r>
            <a:endParaRPr lang="en-US" dirty="0" smtClean="0"/>
          </a:p>
          <a:p>
            <a:pPr lvl="1"/>
            <a:endParaRPr lang="en-US" sz="2400" dirty="0"/>
          </a:p>
        </p:txBody>
      </p:sp>
      <p:graphicFrame>
        <p:nvGraphicFramePr>
          <p:cNvPr id="6" name="개체 5"/>
          <p:cNvGraphicFramePr>
            <a:graphicFrameLocks noChangeAspect="1"/>
          </p:cNvGraphicFramePr>
          <p:nvPr>
            <p:extLst>
              <p:ext uri="{D42A27DB-BD31-4B8C-83A1-F6EECF244321}">
                <p14:modId xmlns:p14="http://schemas.microsoft.com/office/powerpoint/2010/main" val="335725348"/>
              </p:ext>
            </p:extLst>
          </p:nvPr>
        </p:nvGraphicFramePr>
        <p:xfrm>
          <a:off x="457200" y="6181144"/>
          <a:ext cx="3278187" cy="428625"/>
        </p:xfrm>
        <a:graphic>
          <a:graphicData uri="http://schemas.openxmlformats.org/presentationml/2006/ole">
            <mc:AlternateContent xmlns:mc="http://schemas.openxmlformats.org/markup-compatibility/2006">
              <mc:Choice xmlns:v="urn:schemas-microsoft-com:vml" Requires="v">
                <p:oleObj spid="_x0000_s2236" name="Equation" r:id="rId4" imgW="1841400" imgH="241200" progId="Equation.3">
                  <p:embed/>
                </p:oleObj>
              </mc:Choice>
              <mc:Fallback>
                <p:oleObj name="Equation" r:id="rId4" imgW="184140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181144"/>
                        <a:ext cx="32781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40" y="989312"/>
            <a:ext cx="2330288" cy="164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8297" y="959991"/>
            <a:ext cx="2662064" cy="1626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4"/>
          <p:cNvSpPr txBox="1">
            <a:spLocks/>
          </p:cNvSpPr>
          <p:nvPr/>
        </p:nvSpPr>
        <p:spPr bwMode="auto">
          <a:xfrm>
            <a:off x="5292080" y="1070297"/>
            <a:ext cx="3851920" cy="1062559"/>
          </a:xfrm>
          <a:prstGeom prst="rect">
            <a:avLst/>
          </a:prstGeom>
          <a:noFill/>
          <a:ln w="31750">
            <a:solidFill>
              <a:schemeClr val="accent2"/>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1413" indent="-227013" algn="l" rtl="0" eaLnBrk="0" fontAlgn="base" hangingPunct="0">
              <a:spcBef>
                <a:spcPct val="20000"/>
              </a:spcBef>
              <a:spcAft>
                <a:spcPct val="0"/>
              </a:spcAft>
              <a:buChar char="•"/>
              <a:defRPr>
                <a:solidFill>
                  <a:srgbClr val="FF0000"/>
                </a:solidFill>
                <a:latin typeface="+mn-lt"/>
                <a:ea typeface="ＭＳ Ｐゴシック" charset="-128"/>
              </a:defRPr>
            </a:lvl3pPr>
            <a:lvl4pPr marL="1598613" indent="-227013" algn="l" rtl="0" eaLnBrk="0" fontAlgn="base" hangingPunct="0">
              <a:spcBef>
                <a:spcPct val="20000"/>
              </a:spcBef>
              <a:spcAft>
                <a:spcPct val="0"/>
              </a:spcAft>
              <a:buChar char="–"/>
              <a:defRPr>
                <a:solidFill>
                  <a:srgbClr val="009999"/>
                </a:solidFill>
                <a:latin typeface="+mn-lt"/>
                <a:ea typeface="ＭＳ Ｐゴシック" charset="-128"/>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a:lstStyle>
          <a:p>
            <a:r>
              <a:rPr lang="en-US" sz="1200" dirty="0" smtClean="0"/>
              <a:t>RMP causes NTV transport</a:t>
            </a:r>
          </a:p>
          <a:p>
            <a:r>
              <a:rPr lang="en-US" sz="1200" dirty="0" smtClean="0"/>
              <a:t>Braking increases when orbits are nearly closed</a:t>
            </a:r>
          </a:p>
          <a:p>
            <a:r>
              <a:rPr lang="en-US" sz="1200" dirty="0" smtClean="0"/>
              <a:t>Rotation itself reduces rotation braking by phase-mixing</a:t>
            </a:r>
            <a:endParaRPr lang="en-US" dirty="0" smtClean="0"/>
          </a:p>
          <a:p>
            <a:pPr lvl="1"/>
            <a:endParaRPr lang="en-US" sz="2400" dirty="0"/>
          </a:p>
        </p:txBody>
      </p:sp>
      <p:sp>
        <p:nvSpPr>
          <p:cNvPr id="10" name="제목 2"/>
          <p:cNvSpPr txBox="1">
            <a:spLocks/>
          </p:cNvSpPr>
          <p:nvPr/>
        </p:nvSpPr>
        <p:spPr bwMode="auto">
          <a:xfrm>
            <a:off x="-8138" y="-115233"/>
            <a:ext cx="9180513" cy="863601"/>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marL="282575" algn="l" rtl="0" eaLnBrk="0" fontAlgn="base" hangingPunct="0">
              <a:spcBef>
                <a:spcPct val="0"/>
              </a:spcBef>
              <a:spcAft>
                <a:spcPct val="0"/>
              </a:spcAft>
              <a:defRPr sz="2800" b="1" baseline="0">
                <a:solidFill>
                  <a:schemeClr val="bg1"/>
                </a:solidFill>
                <a:latin typeface="+mj-lt"/>
                <a:ea typeface="ＭＳ Ｐゴシック" charset="-128"/>
                <a:cs typeface="ＭＳ Ｐゴシック" charset="-128"/>
              </a:defRPr>
            </a:lvl1pPr>
            <a:lvl2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2pPr>
            <a:lvl3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3pPr>
            <a:lvl4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4pPr>
            <a:lvl5pPr marL="282575"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a:lstStyle>
          <a:p>
            <a:pPr>
              <a:lnSpc>
                <a:spcPts val="3400"/>
              </a:lnSpc>
            </a:pPr>
            <a:r>
              <a:rPr lang="en-US" altLang="ko-KR" dirty="0">
                <a:ea typeface="ＭＳ Ｐゴシック" pitchFamily="34" charset="-128"/>
              </a:rPr>
              <a:t>Bounce harmonic </a:t>
            </a:r>
            <a:r>
              <a:rPr lang="en-US" altLang="ko-KR" dirty="0" smtClean="0">
                <a:ea typeface="ＭＳ Ｐゴシック" pitchFamily="34" charset="-128"/>
              </a:rPr>
              <a:t>resonance in </a:t>
            </a:r>
            <a:r>
              <a:rPr lang="en-US" altLang="ko-KR" dirty="0">
                <a:ea typeface="ＭＳ Ｐゴシック" pitchFamily="34" charset="-128"/>
              </a:rPr>
              <a:t>rotation braking</a:t>
            </a:r>
          </a:p>
        </p:txBody>
      </p:sp>
      <p:sp>
        <p:nvSpPr>
          <p:cNvPr id="11" name="직사각형 10"/>
          <p:cNvSpPr>
            <a:spLocks noChangeArrowheads="1"/>
          </p:cNvSpPr>
          <p:nvPr/>
        </p:nvSpPr>
        <p:spPr bwMode="auto">
          <a:xfrm>
            <a:off x="5498424" y="5507304"/>
            <a:ext cx="2477628" cy="646331"/>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r>
              <a:rPr lang="en-US" altLang="ko-KR" dirty="0" smtClean="0">
                <a:latin typeface="Times New Roman" pitchFamily="18" charset="0"/>
                <a:cs typeface="Times New Roman" pitchFamily="18" charset="0"/>
              </a:rPr>
              <a:t>Jong-</a:t>
            </a:r>
            <a:r>
              <a:rPr lang="en-US" altLang="ko-KR" dirty="0" err="1" smtClean="0">
                <a:latin typeface="Times New Roman" pitchFamily="18" charset="0"/>
                <a:cs typeface="Times New Roman" pitchFamily="18" charset="0"/>
              </a:rPr>
              <a:t>kyu</a:t>
            </a:r>
            <a:r>
              <a:rPr lang="en-US" altLang="ko-KR" dirty="0" smtClean="0">
                <a:latin typeface="Times New Roman" pitchFamily="18" charset="0"/>
                <a:cs typeface="Times New Roman" pitchFamily="18" charset="0"/>
              </a:rPr>
              <a:t> Park, </a:t>
            </a:r>
            <a:r>
              <a:rPr lang="en-US" altLang="ko-KR" i="1" dirty="0" smtClean="0">
                <a:latin typeface="Times New Roman" pitchFamily="18" charset="0"/>
                <a:cs typeface="Times New Roman" pitchFamily="18" charset="0"/>
              </a:rPr>
              <a:t>et </a:t>
            </a:r>
            <a:r>
              <a:rPr lang="en-US" altLang="ko-KR" i="1" dirty="0">
                <a:latin typeface="Times New Roman" pitchFamily="18" charset="0"/>
                <a:cs typeface="Times New Roman" pitchFamily="18" charset="0"/>
              </a:rPr>
              <a:t>al. </a:t>
            </a:r>
            <a:r>
              <a:rPr lang="en-US" altLang="ko-KR" dirty="0">
                <a:latin typeface="Times New Roman" pitchFamily="18" charset="0"/>
                <a:cs typeface="Times New Roman" pitchFamily="18" charset="0"/>
              </a:rPr>
              <a:t>PRL (</a:t>
            </a:r>
            <a:r>
              <a:rPr lang="en-US" altLang="ko-KR" dirty="0" smtClean="0">
                <a:latin typeface="Times New Roman" pitchFamily="18" charset="0"/>
                <a:cs typeface="Times New Roman" pitchFamily="18" charset="0"/>
              </a:rPr>
              <a:t>2013)  accepted</a:t>
            </a:r>
            <a:endParaRPr lang="en-US" altLang="ko-KR" dirty="0">
              <a:latin typeface="Times New Roman" pitchFamily="18" charset="0"/>
              <a:cs typeface="Times New Roman" pitchFamily="18" charset="0"/>
            </a:endParaRPr>
          </a:p>
        </p:txBody>
      </p:sp>
      <p:sp>
        <p:nvSpPr>
          <p:cNvPr id="12"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fontAlgn="auto" latinLnBrk="1" hangingPunct="1">
              <a:spcBef>
                <a:spcPts val="0"/>
              </a:spcBef>
              <a:spcAft>
                <a:spcPts val="0"/>
              </a:spcAft>
              <a:defRPr kumimoji="0" sz="1800" b="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b="1" smtClean="0">
                <a:solidFill>
                  <a:schemeClr val="bg1"/>
                </a:solidFill>
              </a:rPr>
              <a:pPr/>
              <a:t>25</a:t>
            </a:fld>
            <a:endParaRPr lang="ko-KR" altLang="en-US" b="1" dirty="0">
              <a:solidFill>
                <a:schemeClr val="bg1"/>
              </a:solidFill>
            </a:endParaRPr>
          </a:p>
        </p:txBody>
      </p:sp>
      <p:sp>
        <p:nvSpPr>
          <p:cNvPr id="13" name="직사각형 12"/>
          <p:cNvSpPr/>
          <p:nvPr/>
        </p:nvSpPr>
        <p:spPr>
          <a:xfrm>
            <a:off x="2914801" y="6153635"/>
            <a:ext cx="6105491" cy="523220"/>
          </a:xfrm>
          <a:prstGeom prst="rect">
            <a:avLst/>
          </a:prstGeom>
          <a:solidFill>
            <a:schemeClr val="bg1"/>
          </a:solidFill>
          <a:ln>
            <a:solidFill>
              <a:schemeClr val="accent2"/>
            </a:solidFill>
          </a:ln>
        </p:spPr>
        <p:txBody>
          <a:bodyPr wrap="square">
            <a:spAutoFit/>
          </a:bodyPr>
          <a:lstStyle/>
          <a:p>
            <a:r>
              <a:rPr lang="en-US" altLang="ko-KR" sz="2800" b="1" dirty="0" smtClean="0"/>
              <a:t>Validation of </a:t>
            </a:r>
            <a:r>
              <a:rPr lang="en-US" altLang="ko-KR" sz="2800" b="1" dirty="0" smtClean="0"/>
              <a:t>theoretical </a:t>
            </a:r>
            <a:r>
              <a:rPr lang="en-US" altLang="ko-KR" sz="2800" b="1" dirty="0" smtClean="0"/>
              <a:t>prediction </a:t>
            </a:r>
            <a:endParaRPr lang="ko-KR" altLang="en-US" sz="2800" b="1" dirty="0"/>
          </a:p>
        </p:txBody>
      </p:sp>
    </p:spTree>
    <p:extLst>
      <p:ext uri="{BB962C8B-B14F-4D97-AF65-F5344CB8AC3E}">
        <p14:creationId xmlns:p14="http://schemas.microsoft.com/office/powerpoint/2010/main" val="327160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4323" y="-171400"/>
            <a:ext cx="9144000" cy="1143000"/>
          </a:xfrm>
        </p:spPr>
        <p:txBody>
          <a:bodyPr>
            <a:normAutofit/>
          </a:bodyPr>
          <a:lstStyle/>
          <a:p>
            <a:r>
              <a:rPr lang="en-US" altLang="ko-KR" sz="2800" dirty="0" smtClean="0">
                <a:latin typeface="Arial Unicode MS" pitchFamily="50" charset="-127"/>
                <a:ea typeface="Arial Unicode MS" pitchFamily="50" charset="-127"/>
                <a:cs typeface="Arial Unicode MS" pitchFamily="50" charset="-127"/>
              </a:rPr>
              <a:t>Higher n=2 even field(NRMF) discharge is</a:t>
            </a:r>
            <a:br>
              <a:rPr lang="en-US" altLang="ko-KR" sz="2800" dirty="0" smtClean="0">
                <a:latin typeface="Arial Unicode MS" pitchFamily="50" charset="-127"/>
                <a:ea typeface="Arial Unicode MS" pitchFamily="50" charset="-127"/>
                <a:cs typeface="Arial Unicode MS" pitchFamily="50" charset="-127"/>
              </a:rPr>
            </a:br>
            <a:r>
              <a:rPr lang="en-US" altLang="ko-KR" sz="2800" dirty="0" smtClean="0">
                <a:latin typeface="Arial Unicode MS" pitchFamily="50" charset="-127"/>
                <a:ea typeface="Arial Unicode MS" pitchFamily="50" charset="-127"/>
                <a:cs typeface="Arial Unicode MS" pitchFamily="50" charset="-127"/>
              </a:rPr>
              <a:t>less susceptible to final locking by n=1 field.</a:t>
            </a:r>
            <a:endParaRPr lang="ko-KR" altLang="en-US" sz="1600" dirty="0">
              <a:latin typeface="Arial Unicode MS" pitchFamily="50" charset="-127"/>
              <a:ea typeface="Arial Unicode MS" pitchFamily="50" charset="-127"/>
              <a:cs typeface="Arial Unicode MS" pitchFamily="50" charset="-127"/>
            </a:endParaRPr>
          </a:p>
        </p:txBody>
      </p:sp>
      <p:sp>
        <p:nvSpPr>
          <p:cNvPr id="9" name="TextBox 8"/>
          <p:cNvSpPr txBox="1"/>
          <p:nvPr/>
        </p:nvSpPr>
        <p:spPr>
          <a:xfrm>
            <a:off x="1249561" y="1728828"/>
            <a:ext cx="6634457" cy="646331"/>
          </a:xfrm>
          <a:prstGeom prst="rect">
            <a:avLst/>
          </a:prstGeom>
          <a:noFill/>
        </p:spPr>
        <p:txBody>
          <a:bodyPr wrap="square" rtlCol="0">
            <a:spAutoFit/>
          </a:bodyPr>
          <a:lstStyle/>
          <a:p>
            <a:pPr marL="285750" indent="-285750">
              <a:buFont typeface="Arial" pitchFamily="34" charset="0"/>
              <a:buChar char="•"/>
            </a:pP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n=1 field is gradually increased to cause the final locking.</a:t>
            </a:r>
          </a:p>
          <a:p>
            <a:pPr marL="285750" indent="-285750">
              <a:buFont typeface="Arial" pitchFamily="34" charset="0"/>
              <a:buChar char="•"/>
            </a:pP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n=2 even field is constantly applied during n=1 field increase.</a:t>
            </a:r>
          </a:p>
        </p:txBody>
      </p:sp>
      <p:sp>
        <p:nvSpPr>
          <p:cNvPr id="4" name="슬라이드 번호 개체 틀 3"/>
          <p:cNvSpPr>
            <a:spLocks noGrp="1"/>
          </p:cNvSpPr>
          <p:nvPr>
            <p:ph type="sldNum" sz="quarter" idx="12"/>
          </p:nvPr>
        </p:nvSpPr>
        <p:spPr/>
        <p:txBody>
          <a:bodyPr/>
          <a:lstStyle/>
          <a:p>
            <a:fld id="{069F9556-EBA1-478B-93AD-6BC80A25C776}" type="slidenum">
              <a:rPr lang="ko-KR" altLang="en-US" smtClean="0"/>
              <a:t>26</a:t>
            </a:fld>
            <a:endParaRPr lang="ko-KR" altLang="en-US"/>
          </a:p>
        </p:txBody>
      </p:sp>
      <p:sp>
        <p:nvSpPr>
          <p:cNvPr id="8" name="오른쪽 화살표 7"/>
          <p:cNvSpPr/>
          <p:nvPr/>
        </p:nvSpPr>
        <p:spPr>
          <a:xfrm>
            <a:off x="1362433" y="2376900"/>
            <a:ext cx="6408712" cy="7333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#8889 (</a:t>
            </a:r>
            <a:r>
              <a:rPr lang="en-US" altLang="ko-KR" dirty="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no n=2</a:t>
            </a:r>
            <a:r>
              <a:rPr lang="en-US" altLang="ko-KR"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 &gt; #9367 (</a:t>
            </a:r>
            <a:r>
              <a:rPr lang="en-US" altLang="ko-KR" dirty="0">
                <a:solidFill>
                  <a:srgbClr val="00B050"/>
                </a:solidFill>
                <a:latin typeface="Arial Unicode MS" panose="020B0604020202020204" pitchFamily="50" charset="-127"/>
                <a:ea typeface="Arial Unicode MS" panose="020B0604020202020204" pitchFamily="50" charset="-127"/>
                <a:cs typeface="Arial Unicode MS" panose="020B0604020202020204" pitchFamily="50" charset="-127"/>
              </a:rPr>
              <a:t>n=2, 1 kA/t</a:t>
            </a:r>
            <a:r>
              <a:rPr lang="en-US" altLang="ko-KR"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 &gt; #9368 (</a:t>
            </a:r>
            <a:r>
              <a:rPr lang="en-US" altLang="ko-KR" dirty="0">
                <a:solidFill>
                  <a:srgbClr val="032FBD"/>
                </a:solidFill>
                <a:latin typeface="Arial Unicode MS" panose="020B0604020202020204" pitchFamily="50" charset="-127"/>
                <a:ea typeface="Arial Unicode MS" panose="020B0604020202020204" pitchFamily="50" charset="-127"/>
                <a:cs typeface="Arial Unicode MS" panose="020B0604020202020204" pitchFamily="50" charset="-127"/>
              </a:rPr>
              <a:t>n=2, 2 kA/t</a:t>
            </a:r>
            <a:r>
              <a:rPr lang="en-US" altLang="ko-KR" dirty="0" smtClean="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a:t>
            </a:r>
            <a:endParaRPr lang="ko-KR" altLang="en-US"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0" name="모서리가 둥근 직사각형 9"/>
          <p:cNvSpPr/>
          <p:nvPr/>
        </p:nvSpPr>
        <p:spPr>
          <a:xfrm>
            <a:off x="99411" y="2426181"/>
            <a:ext cx="1083002" cy="6347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Early locking</a:t>
            </a:r>
            <a:endParaRPr lang="ko-KR" altLang="en-US" dirty="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7" name="모서리가 둥근 직사각형 16"/>
          <p:cNvSpPr/>
          <p:nvPr/>
        </p:nvSpPr>
        <p:spPr>
          <a:xfrm>
            <a:off x="7951165" y="2426181"/>
            <a:ext cx="1083002" cy="6347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FFFF00"/>
                </a:solidFill>
                <a:latin typeface="Arial Unicode MS" panose="020B0604020202020204" pitchFamily="50" charset="-127"/>
                <a:ea typeface="Arial Unicode MS" panose="020B0604020202020204" pitchFamily="50" charset="-127"/>
                <a:cs typeface="Arial Unicode MS" panose="020B0604020202020204" pitchFamily="50" charset="-127"/>
              </a:rPr>
              <a:t>No locking</a:t>
            </a:r>
            <a:endParaRPr lang="ko-KR" altLang="en-US" dirty="0">
              <a:solidFill>
                <a:srgbClr val="FFFF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grpSp>
        <p:nvGrpSpPr>
          <p:cNvPr id="7" name="그룹 6"/>
          <p:cNvGrpSpPr/>
          <p:nvPr/>
        </p:nvGrpSpPr>
        <p:grpSpPr>
          <a:xfrm>
            <a:off x="1245474" y="3011759"/>
            <a:ext cx="6463406" cy="3600400"/>
            <a:chOff x="844898" y="2204864"/>
            <a:chExt cx="7454204" cy="4535433"/>
          </a:xfrm>
        </p:grpSpPr>
        <p:pic>
          <p:nvPicPr>
            <p:cNvPr id="1026" name="Picture 2" descr="H:\Pyscope\Pyscopeset\008889_009367_009368_shot_lock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898" y="2204864"/>
              <a:ext cx="7454204" cy="4535433"/>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p:cNvSpPr/>
            <p:nvPr/>
          </p:nvSpPr>
          <p:spPr>
            <a:xfrm>
              <a:off x="5106451" y="3671062"/>
              <a:ext cx="764656" cy="122528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Run-away</a:t>
              </a:r>
              <a:endParaRPr lang="ko-KR" altLang="en-US"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cxnSp>
          <p:nvCxnSpPr>
            <p:cNvPr id="6" name="직선 연결선 5"/>
            <p:cNvCxnSpPr/>
            <p:nvPr/>
          </p:nvCxnSpPr>
          <p:spPr>
            <a:xfrm>
              <a:off x="3130907" y="2509700"/>
              <a:ext cx="0" cy="392576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3437094" y="2509700"/>
              <a:ext cx="0" cy="392576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1442043" y="5929598"/>
              <a:ext cx="1872208" cy="29907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Relative change</a:t>
              </a:r>
              <a:endParaRPr lang="ko-KR" altLang="en-US"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cxnSp>
          <p:nvCxnSpPr>
            <p:cNvPr id="22" name="직선 연결선 21"/>
            <p:cNvCxnSpPr/>
            <p:nvPr/>
          </p:nvCxnSpPr>
          <p:spPr>
            <a:xfrm>
              <a:off x="6779779" y="2509700"/>
              <a:ext cx="0" cy="392576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a:off x="7097477" y="2583417"/>
              <a:ext cx="0" cy="392576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sp>
        <p:nvSpPr>
          <p:cNvPr id="3" name="직사각형 2"/>
          <p:cNvSpPr/>
          <p:nvPr/>
        </p:nvSpPr>
        <p:spPr>
          <a:xfrm>
            <a:off x="28171" y="980728"/>
            <a:ext cx="9149022" cy="615553"/>
          </a:xfrm>
          <a:prstGeom prst="rect">
            <a:avLst/>
          </a:prstGeom>
          <a:ln>
            <a:solidFill>
              <a:schemeClr val="accent2"/>
            </a:solidFill>
          </a:ln>
        </p:spPr>
        <p:txBody>
          <a:bodyPr wrap="square">
            <a:spAutoFit/>
          </a:bodyPr>
          <a:lstStyle/>
          <a:p>
            <a:pPr marL="285750" indent="-285750"/>
            <a:r>
              <a:rPr lang="en-US" altLang="ko-KR" dirty="0" err="1" smtClean="0">
                <a:latin typeface="Arial Unicode MS" panose="020B0604020202020204" pitchFamily="50" charset="-127"/>
                <a:ea typeface="Arial Unicode MS" panose="020B0604020202020204" pitchFamily="50" charset="-127"/>
                <a:cs typeface="Arial Unicode MS" panose="020B0604020202020204" pitchFamily="50" charset="-127"/>
              </a:rPr>
              <a:t>Theoritical</a:t>
            </a: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 background </a:t>
            </a:r>
            <a:r>
              <a:rPr lang="en-US" altLang="ko-KR" dirty="0">
                <a:latin typeface="Arial Unicode MS" panose="020B0604020202020204" pitchFamily="50" charset="-127"/>
                <a:ea typeface="Arial Unicode MS" panose="020B0604020202020204" pitchFamily="50" charset="-127"/>
                <a:cs typeface="Arial Unicode MS" panose="020B0604020202020204" pitchFamily="50" charset="-127"/>
              </a:rPr>
              <a:t>(</a:t>
            </a:r>
            <a:r>
              <a:rPr lang="en-US" altLang="ko-KR" sz="1200" dirty="0">
                <a:latin typeface="Arial Unicode MS" panose="020B0604020202020204" pitchFamily="50" charset="-127"/>
                <a:ea typeface="Arial Unicode MS" panose="020B0604020202020204" pitchFamily="50" charset="-127"/>
                <a:cs typeface="Arial Unicode MS" panose="020B0604020202020204" pitchFamily="50" charset="-127"/>
              </a:rPr>
              <a:t>A.J. Cole et al., 2007 Phys. Rev. Letters</a:t>
            </a: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 </a:t>
            </a:r>
            <a:r>
              <a:rPr lang="en-US" altLang="ko-KR" sz="1600" i="1" dirty="0" smtClean="0">
                <a:latin typeface="Arial Unicode MS" panose="020B0604020202020204" pitchFamily="50" charset="-127"/>
                <a:ea typeface="Arial Unicode MS" panose="020B0604020202020204" pitchFamily="50" charset="-127"/>
                <a:cs typeface="Arial Unicode MS" panose="020B0604020202020204" pitchFamily="50" charset="-127"/>
              </a:rPr>
              <a:t>The </a:t>
            </a:r>
            <a:r>
              <a:rPr lang="en-US" altLang="ko-KR" sz="1600" i="1" dirty="0">
                <a:latin typeface="Arial Unicode MS" panose="020B0604020202020204" pitchFamily="50" charset="-127"/>
                <a:ea typeface="Arial Unicode MS" panose="020B0604020202020204" pitchFamily="50" charset="-127"/>
                <a:cs typeface="Arial Unicode MS" panose="020B0604020202020204" pitchFamily="50" charset="-127"/>
              </a:rPr>
              <a:t>plasma is </a:t>
            </a:r>
            <a:r>
              <a:rPr lang="en-US" altLang="ko-KR" sz="1600" b="1" i="1" dirty="0">
                <a:latin typeface="Arial Unicode MS" panose="020B0604020202020204" pitchFamily="50" charset="-127"/>
                <a:ea typeface="Arial Unicode MS" panose="020B0604020202020204" pitchFamily="50" charset="-127"/>
                <a:cs typeface="Arial Unicode MS" panose="020B0604020202020204" pitchFamily="50" charset="-127"/>
              </a:rPr>
              <a:t>less susceptible </a:t>
            </a:r>
            <a:r>
              <a:rPr lang="en-US" altLang="ko-KR" sz="1600" i="1" dirty="0">
                <a:latin typeface="Arial Unicode MS" panose="020B0604020202020204" pitchFamily="50" charset="-127"/>
                <a:ea typeface="Arial Unicode MS" panose="020B0604020202020204" pitchFamily="50" charset="-127"/>
                <a:cs typeface="Arial Unicode MS" panose="020B0604020202020204" pitchFamily="50" charset="-127"/>
              </a:rPr>
              <a:t>to error-field penetration and locking, by a factor that depends on the non-resonant error-field amplitude.</a:t>
            </a:r>
          </a:p>
        </p:txBody>
      </p:sp>
      <p:sp>
        <p:nvSpPr>
          <p:cNvPr id="19" name="직사각형 18"/>
          <p:cNvSpPr/>
          <p:nvPr/>
        </p:nvSpPr>
        <p:spPr>
          <a:xfrm>
            <a:off x="286573" y="6167077"/>
            <a:ext cx="6104930" cy="523220"/>
          </a:xfrm>
          <a:prstGeom prst="rect">
            <a:avLst/>
          </a:prstGeom>
          <a:solidFill>
            <a:schemeClr val="bg1"/>
          </a:solidFill>
          <a:ln>
            <a:solidFill>
              <a:schemeClr val="accent2"/>
            </a:solidFill>
          </a:ln>
        </p:spPr>
        <p:txBody>
          <a:bodyPr wrap="square">
            <a:spAutoFit/>
          </a:bodyPr>
          <a:lstStyle/>
          <a:p>
            <a:r>
              <a:rPr lang="en-US" altLang="ko-KR" sz="2800" b="1" dirty="0" smtClean="0"/>
              <a:t>Validation of </a:t>
            </a:r>
            <a:r>
              <a:rPr lang="en-US" altLang="ko-KR" sz="2800" b="1" dirty="0" smtClean="0"/>
              <a:t>theoretical </a:t>
            </a:r>
            <a:r>
              <a:rPr lang="en-US" altLang="ko-KR" sz="2800" b="1" dirty="0" smtClean="0"/>
              <a:t>prediction </a:t>
            </a:r>
            <a:endParaRPr lang="ko-KR" altLang="en-US" sz="2800" b="1" dirty="0"/>
          </a:p>
        </p:txBody>
      </p:sp>
    </p:spTree>
    <p:extLst>
      <p:ext uri="{BB962C8B-B14F-4D97-AF65-F5344CB8AC3E}">
        <p14:creationId xmlns:p14="http://schemas.microsoft.com/office/powerpoint/2010/main" val="3818563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6512" y="-27384"/>
            <a:ext cx="8856984" cy="864096"/>
          </a:xfrm>
        </p:spPr>
        <p:txBody>
          <a:bodyPr/>
          <a:lstStyle/>
          <a:p>
            <a:r>
              <a:rPr lang="en-US" altLang="ko-KR" sz="3600" dirty="0" smtClean="0"/>
              <a:t>Future</a:t>
            </a:r>
            <a:endParaRPr lang="ko-KR" altLang="en-US" sz="36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27</a:t>
            </a:fld>
            <a:endParaRPr lang="ko-KR" altLang="en-US" dirty="0"/>
          </a:p>
        </p:txBody>
      </p:sp>
      <p:sp>
        <p:nvSpPr>
          <p:cNvPr id="5" name="TextBox 4"/>
          <p:cNvSpPr txBox="1"/>
          <p:nvPr/>
        </p:nvSpPr>
        <p:spPr>
          <a:xfrm>
            <a:off x="755576" y="1628800"/>
            <a:ext cx="7488832" cy="2185214"/>
          </a:xfrm>
          <a:prstGeom prst="rect">
            <a:avLst/>
          </a:prstGeom>
          <a:noFill/>
        </p:spPr>
        <p:txBody>
          <a:bodyPr wrap="square" rtlCol="0">
            <a:spAutoFit/>
          </a:bodyPr>
          <a:lstStyle/>
          <a:p>
            <a:endParaRPr lang="en-US" altLang="ko-KR" sz="3200" dirty="0" smtClean="0"/>
          </a:p>
          <a:p>
            <a:pPr marL="285750" indent="-285750">
              <a:buFontTx/>
              <a:buChar char="-"/>
            </a:pPr>
            <a:r>
              <a:rPr lang="en-US" altLang="ko-KR" sz="3200" b="1" dirty="0" smtClean="0"/>
              <a:t>Original aim of SC machine</a:t>
            </a:r>
          </a:p>
          <a:p>
            <a:pPr marL="285750" indent="-285750">
              <a:buFontTx/>
              <a:buChar char="-"/>
            </a:pPr>
            <a:r>
              <a:rPr lang="en-US" altLang="ko-KR" sz="3200" b="1" dirty="0" smtClean="0"/>
              <a:t>Research plan and roadmap</a:t>
            </a:r>
          </a:p>
          <a:p>
            <a:endParaRPr lang="en-US" altLang="ko-KR" sz="2000" dirty="0" smtClean="0"/>
          </a:p>
          <a:p>
            <a:endParaRPr lang="en-US" altLang="ko-KR" sz="2000" dirty="0" smtClean="0"/>
          </a:p>
        </p:txBody>
      </p:sp>
    </p:spTree>
    <p:extLst>
      <p:ext uri="{BB962C8B-B14F-4D97-AF65-F5344CB8AC3E}">
        <p14:creationId xmlns:p14="http://schemas.microsoft.com/office/powerpoint/2010/main" val="476889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96552" y="-99392"/>
            <a:ext cx="9361040" cy="864096"/>
          </a:xfrm>
        </p:spPr>
        <p:txBody>
          <a:bodyPr/>
          <a:lstStyle/>
          <a:p>
            <a:r>
              <a:rPr lang="en-US" altLang="ko-KR" sz="3200" dirty="0" smtClean="0"/>
              <a:t>Toward the original aim of KSTAR and future</a:t>
            </a:r>
            <a:endParaRPr lang="ko-KR" altLang="en-US" sz="32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28</a:t>
            </a:fld>
            <a:endParaRPr lang="ko-KR" altLang="en-US" dirty="0"/>
          </a:p>
        </p:txBody>
      </p:sp>
      <p:sp>
        <p:nvSpPr>
          <p:cNvPr id="6" name="TextBox 5"/>
          <p:cNvSpPr txBox="1"/>
          <p:nvPr/>
        </p:nvSpPr>
        <p:spPr>
          <a:xfrm>
            <a:off x="-108520" y="908720"/>
            <a:ext cx="9396536" cy="6494085"/>
          </a:xfrm>
          <a:prstGeom prst="rect">
            <a:avLst/>
          </a:prstGeom>
          <a:noFill/>
        </p:spPr>
        <p:txBody>
          <a:bodyPr wrap="square" rtlCol="0">
            <a:spAutoFit/>
          </a:bodyPr>
          <a:lstStyle/>
          <a:p>
            <a:pPr marL="285750" indent="-285750">
              <a:buFontTx/>
              <a:buChar char="-"/>
            </a:pPr>
            <a:r>
              <a:rPr lang="en-US" altLang="ko-KR" sz="2400" b="1" dirty="0" smtClean="0"/>
              <a:t>Final goal : Steady state operation with active profile controls </a:t>
            </a:r>
          </a:p>
          <a:p>
            <a:r>
              <a:rPr lang="en-US" altLang="ko-KR" dirty="0" smtClean="0"/>
              <a:t>    (to the time </a:t>
            </a:r>
            <a:r>
              <a:rPr lang="en-US" altLang="ko-KR" dirty="0"/>
              <a:t>scales that wall processes were in equilibrium </a:t>
            </a:r>
            <a:r>
              <a:rPr lang="en-US" altLang="ko-KR" dirty="0" smtClean="0"/>
              <a:t>with the plasma)</a:t>
            </a:r>
          </a:p>
          <a:p>
            <a:endParaRPr lang="en-US" altLang="ko-KR" sz="2000" dirty="0" smtClean="0"/>
          </a:p>
          <a:p>
            <a:pPr marL="285750" indent="-285750">
              <a:buFontTx/>
              <a:buChar char="-"/>
            </a:pPr>
            <a:r>
              <a:rPr lang="en-US" altLang="ko-KR" sz="2000" b="1" dirty="0" smtClean="0"/>
              <a:t>In the next five years, </a:t>
            </a:r>
            <a:r>
              <a:rPr lang="en-US" altLang="ko-KR" sz="2000" b="1" dirty="0" smtClean="0">
                <a:solidFill>
                  <a:srgbClr val="FF0000"/>
                </a:solidFill>
              </a:rPr>
              <a:t>focus would be long-pulse operation with high beta</a:t>
            </a:r>
          </a:p>
          <a:p>
            <a:pPr marL="285750" indent="-285750">
              <a:buFontTx/>
              <a:buChar char="-"/>
            </a:pPr>
            <a:r>
              <a:rPr lang="en-US" altLang="ko-KR" sz="2000" dirty="0" smtClean="0"/>
              <a:t>Demonstrating current </a:t>
            </a:r>
            <a:r>
              <a:rPr lang="en-US" altLang="ko-KR" sz="2000" dirty="0" err="1" smtClean="0"/>
              <a:t>tokamak</a:t>
            </a:r>
            <a:r>
              <a:rPr lang="en-US" altLang="ko-KR" sz="2000" dirty="0" smtClean="0"/>
              <a:t> performance for long pulse on time scales much longer than the resistive current relaxation time</a:t>
            </a:r>
          </a:p>
          <a:p>
            <a:pPr marL="285750" indent="-285750">
              <a:buFontTx/>
              <a:buChar char="-"/>
            </a:pPr>
            <a:r>
              <a:rPr lang="en-US" altLang="ko-KR" sz="2000" dirty="0" smtClean="0"/>
              <a:t>Intrinsically stationary state with minimum profile control(ne, </a:t>
            </a:r>
            <a:r>
              <a:rPr lang="en-US" altLang="ko-KR" sz="2000" dirty="0" err="1" smtClean="0"/>
              <a:t>Ip</a:t>
            </a:r>
            <a:r>
              <a:rPr lang="en-US" altLang="ko-KR" sz="2000" dirty="0" smtClean="0"/>
              <a:t>, shaping, beta)</a:t>
            </a:r>
          </a:p>
          <a:p>
            <a:pPr marL="285750" indent="-285750">
              <a:buFontTx/>
              <a:buChar char="-"/>
            </a:pPr>
            <a:endParaRPr lang="en-US" altLang="ko-KR" sz="2000" dirty="0" smtClean="0"/>
          </a:p>
          <a:p>
            <a:pPr marL="285750" indent="-285750">
              <a:buFontTx/>
              <a:buChar char="-"/>
            </a:pPr>
            <a:r>
              <a:rPr lang="en-US" altLang="ko-KR" sz="2000" b="1" dirty="0"/>
              <a:t>In addition, exploring ITER urgent issues </a:t>
            </a:r>
            <a:r>
              <a:rPr lang="en-US" altLang="ko-KR" sz="2000" dirty="0" smtClean="0"/>
              <a:t>will </a:t>
            </a:r>
            <a:r>
              <a:rPr lang="en-US" altLang="ko-KR" sz="2000" dirty="0"/>
              <a:t>be an important mission </a:t>
            </a:r>
            <a:r>
              <a:rPr lang="en-US" altLang="ko-KR" sz="2000" dirty="0" smtClean="0"/>
              <a:t>such as  </a:t>
            </a:r>
            <a:r>
              <a:rPr lang="en-US" altLang="ko-KR" sz="2000" dirty="0" err="1" smtClean="0"/>
              <a:t>divertor</a:t>
            </a:r>
            <a:r>
              <a:rPr lang="en-US" altLang="ko-KR" sz="2000" dirty="0" smtClean="0"/>
              <a:t> heat-load control. </a:t>
            </a:r>
          </a:p>
          <a:p>
            <a:pPr marL="285750" indent="-285750">
              <a:buFontTx/>
              <a:buChar char="-"/>
            </a:pPr>
            <a:endParaRPr lang="en-US" altLang="ko-KR" sz="2000" dirty="0" smtClean="0"/>
          </a:p>
          <a:p>
            <a:pPr marL="285750" indent="-285750">
              <a:buFontTx/>
              <a:buChar char="-"/>
            </a:pPr>
            <a:r>
              <a:rPr lang="en-US" altLang="ko-KR" sz="2000" b="1" dirty="0" smtClean="0"/>
              <a:t>To do that, understanding of control physics parameters and securing various control knobs of particle, heat and rotation are essential </a:t>
            </a:r>
            <a:endParaRPr lang="en-US" altLang="ko-KR" sz="2000" b="1" dirty="0"/>
          </a:p>
          <a:p>
            <a:pPr marL="285750" indent="-285750">
              <a:buFontTx/>
              <a:buChar char="-"/>
            </a:pPr>
            <a:r>
              <a:rPr lang="en-US" altLang="ko-KR" sz="2000" dirty="0" smtClean="0"/>
              <a:t>this effort should be done with </a:t>
            </a:r>
            <a:r>
              <a:rPr lang="en-US" altLang="ko-KR" sz="2000" b="1" dirty="0" smtClean="0"/>
              <a:t>highly concentrating and optimizing methods considering limited our resources.</a:t>
            </a:r>
          </a:p>
          <a:p>
            <a:endParaRPr lang="en-US" altLang="ko-KR" sz="2000" dirty="0" smtClean="0"/>
          </a:p>
          <a:p>
            <a:pPr marL="285750" indent="-285750">
              <a:buFontTx/>
              <a:buChar char="-"/>
            </a:pPr>
            <a:r>
              <a:rPr lang="en-US" altLang="ko-KR" sz="2000" b="1" dirty="0"/>
              <a:t>T</a:t>
            </a:r>
            <a:r>
              <a:rPr lang="en-US" altLang="ko-KR" sz="2000" b="1" dirty="0" smtClean="0"/>
              <a:t>here also remains many engineering issues</a:t>
            </a:r>
            <a:r>
              <a:rPr lang="en-US" altLang="ko-KR" sz="2000" dirty="0" smtClean="0"/>
              <a:t> such as the </a:t>
            </a:r>
            <a:r>
              <a:rPr lang="en-US" altLang="ko-KR" dirty="0" smtClean="0"/>
              <a:t>sustainment of heating power, heat removal(diverter), magnetic senor issues in long-pulse operation</a:t>
            </a:r>
          </a:p>
          <a:p>
            <a:endParaRPr lang="en-US" altLang="ko-KR" sz="2000" dirty="0"/>
          </a:p>
          <a:p>
            <a:endParaRPr lang="en-US" altLang="ko-KR" sz="2000" dirty="0" smtClean="0"/>
          </a:p>
          <a:p>
            <a:endParaRPr lang="en-US" altLang="ko-KR" sz="2000" dirty="0" smtClean="0"/>
          </a:p>
        </p:txBody>
      </p:sp>
    </p:spTree>
    <p:extLst>
      <p:ext uri="{BB962C8B-B14F-4D97-AF65-F5344CB8AC3E}">
        <p14:creationId xmlns:p14="http://schemas.microsoft.com/office/powerpoint/2010/main" val="4165986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57" y="288448"/>
            <a:ext cx="8964488" cy="6032421"/>
          </a:xfrm>
          <a:prstGeom prst="rect">
            <a:avLst/>
          </a:prstGeom>
          <a:noFill/>
        </p:spPr>
        <p:txBody>
          <a:bodyPr wrap="square" rtlCol="0">
            <a:spAutoFit/>
          </a:bodyPr>
          <a:lstStyle/>
          <a:p>
            <a:r>
              <a:rPr lang="en-US" altLang="ko-KR" sz="2800" b="1" dirty="0" smtClean="0">
                <a:solidFill>
                  <a:schemeClr val="bg1"/>
                </a:solidFill>
              </a:rPr>
              <a:t>Research highlight in 2</a:t>
            </a:r>
            <a:r>
              <a:rPr lang="en-US" altLang="ko-KR" sz="2800" b="1" baseline="30000" dirty="0" smtClean="0">
                <a:solidFill>
                  <a:schemeClr val="bg1"/>
                </a:solidFill>
              </a:rPr>
              <a:t>nd</a:t>
            </a:r>
            <a:r>
              <a:rPr lang="en-US" altLang="ko-KR" sz="2800" b="1" dirty="0" smtClean="0">
                <a:solidFill>
                  <a:schemeClr val="bg1"/>
                </a:solidFill>
              </a:rPr>
              <a:t> phase (2013-2017)</a:t>
            </a:r>
          </a:p>
          <a:p>
            <a:endParaRPr lang="en-US" altLang="ko-KR" dirty="0">
              <a:solidFill>
                <a:schemeClr val="bg1"/>
              </a:solidFill>
            </a:endParaRPr>
          </a:p>
          <a:p>
            <a:endParaRPr lang="en-US" altLang="ko-KR" sz="2000" dirty="0" smtClean="0"/>
          </a:p>
          <a:p>
            <a:r>
              <a:rPr lang="en-US" altLang="ko-KR" sz="2000" b="1" dirty="0" smtClean="0"/>
              <a:t>Investigation of ITER operation scenario in long-pulse high beta plasma</a:t>
            </a:r>
          </a:p>
          <a:p>
            <a:endParaRPr lang="en-US" altLang="ko-KR" sz="800" b="1" dirty="0" smtClean="0"/>
          </a:p>
          <a:p>
            <a:r>
              <a:rPr lang="en-US" altLang="ko-KR" dirty="0"/>
              <a:t>	</a:t>
            </a:r>
            <a:r>
              <a:rPr lang="en-US" altLang="ko-KR" sz="1600" b="1" dirty="0" smtClean="0"/>
              <a:t>Sustainment of long-pulse ITER reference scenario in H-mode (</a:t>
            </a:r>
            <a:r>
              <a:rPr lang="el-GR" altLang="ko-KR" sz="1600" b="1" dirty="0" smtClean="0"/>
              <a:t>β</a:t>
            </a:r>
            <a:r>
              <a:rPr lang="en-US" altLang="ko-KR" sz="1600" b="1" baseline="-25000" dirty="0" smtClean="0"/>
              <a:t>N</a:t>
            </a:r>
            <a:r>
              <a:rPr lang="en-US" altLang="ko-KR" sz="1600" b="1" dirty="0" smtClean="0"/>
              <a:t>&gt;2, </a:t>
            </a:r>
            <a:r>
              <a:rPr lang="en-US" altLang="ko-KR" sz="1600" b="1" dirty="0" err="1" smtClean="0"/>
              <a:t>t</a:t>
            </a:r>
            <a:r>
              <a:rPr lang="en-US" altLang="ko-KR" sz="1600" b="1" baseline="-25000" dirty="0" err="1" smtClean="0"/>
              <a:t>pulse</a:t>
            </a:r>
            <a:r>
              <a:rPr lang="en-US" altLang="ko-KR" sz="1600" b="1" dirty="0" smtClean="0"/>
              <a:t>&gt;50s)</a:t>
            </a:r>
          </a:p>
          <a:p>
            <a:r>
              <a:rPr lang="en-US" altLang="ko-KR" sz="1600" dirty="0"/>
              <a:t>	</a:t>
            </a:r>
            <a:r>
              <a:rPr lang="en-US" altLang="ko-KR" sz="1600" dirty="0" smtClean="0"/>
              <a:t>Extension of KSTAR dimensionless parameters close to ITER class (</a:t>
            </a:r>
            <a:r>
              <a:rPr lang="el-GR" altLang="ko-KR" sz="1600" dirty="0" smtClean="0"/>
              <a:t>ν</a:t>
            </a:r>
            <a:r>
              <a:rPr lang="en-US" altLang="ko-KR" sz="1600" dirty="0" smtClean="0"/>
              <a:t>*, </a:t>
            </a:r>
            <a:r>
              <a:rPr lang="el-GR" altLang="ko-KR" sz="1600" dirty="0" smtClean="0"/>
              <a:t>ρ</a:t>
            </a:r>
            <a:r>
              <a:rPr lang="en-US" altLang="ko-KR" sz="1600" dirty="0" smtClean="0"/>
              <a:t>*, n/</a:t>
            </a:r>
            <a:r>
              <a:rPr lang="en-US" altLang="ko-KR" sz="1600" dirty="0" err="1" smtClean="0"/>
              <a:t>n</a:t>
            </a:r>
            <a:r>
              <a:rPr lang="en-US" altLang="ko-KR" sz="1600" baseline="-25000" dirty="0" err="1" smtClean="0"/>
              <a:t>GW</a:t>
            </a:r>
            <a:r>
              <a:rPr lang="en-US" altLang="ko-KR" sz="1600" dirty="0" smtClean="0"/>
              <a:t>)</a:t>
            </a:r>
          </a:p>
          <a:p>
            <a:endParaRPr lang="en-US" altLang="ko-KR" sz="2000" dirty="0" smtClean="0"/>
          </a:p>
          <a:p>
            <a:r>
              <a:rPr lang="en-US" altLang="ko-KR" sz="2000" b="1" dirty="0" smtClean="0"/>
              <a:t>Optimization of heat loads on the first wall and </a:t>
            </a:r>
            <a:r>
              <a:rPr lang="en-US" altLang="ko-KR" sz="2000" b="1" dirty="0" err="1" smtClean="0"/>
              <a:t>divertor</a:t>
            </a:r>
            <a:r>
              <a:rPr lang="en-US" altLang="ko-KR" sz="2000" b="1" dirty="0" smtClean="0"/>
              <a:t> (ITER hot issues</a:t>
            </a:r>
            <a:r>
              <a:rPr lang="en-US" altLang="ko-KR" sz="2000" dirty="0" smtClean="0"/>
              <a:t>)</a:t>
            </a:r>
          </a:p>
          <a:p>
            <a:endParaRPr lang="en-US" altLang="ko-KR" sz="800" dirty="0" smtClean="0"/>
          </a:p>
          <a:p>
            <a:r>
              <a:rPr lang="en-US" altLang="ko-KR" dirty="0"/>
              <a:t>	</a:t>
            </a:r>
            <a:r>
              <a:rPr lang="en-US" altLang="ko-KR" sz="1600" b="1" dirty="0" smtClean="0"/>
              <a:t>Reliable control of ELMs </a:t>
            </a:r>
            <a:r>
              <a:rPr lang="en-US" altLang="ko-KR" sz="1600" dirty="0" smtClean="0"/>
              <a:t>and disruptions in long-pulse discharges</a:t>
            </a:r>
          </a:p>
          <a:p>
            <a:r>
              <a:rPr lang="en-US" altLang="ko-KR" sz="1600" dirty="0"/>
              <a:t>	</a:t>
            </a:r>
            <a:r>
              <a:rPr lang="en-US" altLang="ko-KR" sz="1600" dirty="0" smtClean="0"/>
              <a:t>Control of </a:t>
            </a:r>
            <a:r>
              <a:rPr lang="en-US" altLang="ko-KR" sz="1600" dirty="0" err="1" smtClean="0"/>
              <a:t>divertor</a:t>
            </a:r>
            <a:r>
              <a:rPr lang="en-US" altLang="ko-KR" sz="1600" dirty="0" smtClean="0"/>
              <a:t> heat loads and core impurity accumulations</a:t>
            </a:r>
          </a:p>
          <a:p>
            <a:r>
              <a:rPr lang="en-US" altLang="ko-KR" sz="1600" dirty="0"/>
              <a:t>	</a:t>
            </a:r>
            <a:r>
              <a:rPr lang="en-US" altLang="ko-KR" sz="1600" dirty="0" smtClean="0"/>
              <a:t>Effect of metal PFCs on the plasma performance</a:t>
            </a:r>
          </a:p>
          <a:p>
            <a:endParaRPr lang="en-US" altLang="ko-KR" sz="2000" dirty="0" smtClean="0"/>
          </a:p>
          <a:p>
            <a:r>
              <a:rPr lang="en-US" altLang="ko-KR" sz="2000" b="1" dirty="0" smtClean="0"/>
              <a:t>Realization of active plasma control in long-pulse discharges</a:t>
            </a:r>
          </a:p>
          <a:p>
            <a:endParaRPr lang="en-US" altLang="ko-KR" sz="800" b="1" dirty="0" smtClean="0"/>
          </a:p>
          <a:p>
            <a:r>
              <a:rPr lang="en-US" altLang="ko-KR" dirty="0" smtClean="0"/>
              <a:t>	</a:t>
            </a:r>
            <a:r>
              <a:rPr lang="en-US" altLang="ko-KR" sz="1600" dirty="0" smtClean="0"/>
              <a:t>Development of </a:t>
            </a:r>
            <a:r>
              <a:rPr lang="en-US" altLang="ko-KR" sz="1600" dirty="0" err="1" smtClean="0"/>
              <a:t>realtime</a:t>
            </a:r>
            <a:r>
              <a:rPr lang="en-US" altLang="ko-KR" sz="1600" dirty="0" smtClean="0"/>
              <a:t> diagnostics and control of plasma current profiles </a:t>
            </a:r>
          </a:p>
          <a:p>
            <a:r>
              <a:rPr lang="en-US" altLang="ko-KR" sz="1600" dirty="0"/>
              <a:t>	</a:t>
            </a:r>
            <a:r>
              <a:rPr lang="en-US" altLang="ko-KR" sz="1600" dirty="0" smtClean="0"/>
              <a:t>Active MHD control including NTMs, ELMs, and RWMs</a:t>
            </a:r>
          </a:p>
          <a:p>
            <a:endParaRPr lang="en-US" altLang="ko-KR" dirty="0" smtClean="0"/>
          </a:p>
          <a:p>
            <a:r>
              <a:rPr lang="en-US" altLang="ko-KR" sz="2000" b="1" dirty="0" smtClean="0"/>
              <a:t>Extension of advanced operation modes to reactor relevant conditions </a:t>
            </a:r>
          </a:p>
          <a:p>
            <a:endParaRPr lang="en-US" altLang="ko-KR" sz="800" b="1" dirty="0" smtClean="0"/>
          </a:p>
          <a:p>
            <a:r>
              <a:rPr lang="en-US" altLang="ko-KR" dirty="0"/>
              <a:t>	</a:t>
            </a:r>
            <a:r>
              <a:rPr lang="en-US" altLang="ko-KR" sz="1600" dirty="0" smtClean="0"/>
              <a:t>Development of long-pulse Hybrid-mode (</a:t>
            </a:r>
            <a:r>
              <a:rPr lang="el-GR" altLang="ko-KR" sz="1600" dirty="0" smtClean="0"/>
              <a:t>β</a:t>
            </a:r>
            <a:r>
              <a:rPr lang="en-US" altLang="ko-KR" sz="1600" baseline="-25000" dirty="0" smtClean="0"/>
              <a:t>N</a:t>
            </a:r>
            <a:r>
              <a:rPr lang="en-US" altLang="ko-KR" sz="1600" dirty="0" smtClean="0"/>
              <a:t>&gt;2.5)</a:t>
            </a:r>
          </a:p>
          <a:p>
            <a:r>
              <a:rPr lang="en-US" altLang="ko-KR" sz="1600" dirty="0"/>
              <a:t>	</a:t>
            </a:r>
            <a:r>
              <a:rPr lang="en-US" altLang="ko-KR" sz="1600" dirty="0" smtClean="0"/>
              <a:t>Investigation of Advanced inductive-mode characteristics at V</a:t>
            </a:r>
            <a:r>
              <a:rPr lang="en-US" altLang="ko-KR" sz="1600" baseline="-25000" dirty="0" smtClean="0"/>
              <a:t>T</a:t>
            </a:r>
            <a:r>
              <a:rPr lang="en-US" altLang="ko-KR" sz="1600" dirty="0" smtClean="0"/>
              <a:t>~0 and </a:t>
            </a:r>
            <a:r>
              <a:rPr lang="en-US" altLang="ko-KR" sz="1600" dirty="0" err="1" smtClean="0"/>
              <a:t>T</a:t>
            </a:r>
            <a:r>
              <a:rPr lang="en-US" altLang="ko-KR" sz="1600" baseline="-25000" dirty="0" err="1" smtClean="0"/>
              <a:t>e</a:t>
            </a:r>
            <a:r>
              <a:rPr lang="en-US" altLang="ko-KR" sz="1600" dirty="0" err="1" smtClean="0"/>
              <a:t>~T</a:t>
            </a:r>
            <a:r>
              <a:rPr lang="en-US" altLang="ko-KR" sz="1600" baseline="-25000" dirty="0" err="1" smtClean="0"/>
              <a:t>i</a:t>
            </a:r>
            <a:endParaRPr lang="ko-KR" altLang="en-US" sz="1600" baseline="-25000" dirty="0"/>
          </a:p>
        </p:txBody>
      </p:sp>
      <p:sp>
        <p:nvSpPr>
          <p:cNvPr id="2" name="슬라이드 번호 개체 틀 1"/>
          <p:cNvSpPr>
            <a:spLocks noGrp="1"/>
          </p:cNvSpPr>
          <p:nvPr>
            <p:ph type="sldNum" sz="quarter" idx="12"/>
          </p:nvPr>
        </p:nvSpPr>
        <p:spPr/>
        <p:txBody>
          <a:bodyPr/>
          <a:lstStyle/>
          <a:p>
            <a:fld id="{E4497471-710A-445B-90A2-CAAA500C4618}" type="slidenum">
              <a:rPr lang="ko-KR" altLang="en-US" smtClean="0"/>
              <a:t>29</a:t>
            </a:fld>
            <a:endParaRPr lang="ko-KR" altLang="en-US"/>
          </a:p>
        </p:txBody>
      </p:sp>
    </p:spTree>
    <p:extLst>
      <p:ext uri="{BB962C8B-B14F-4D97-AF65-F5344CB8AC3E}">
        <p14:creationId xmlns:p14="http://schemas.microsoft.com/office/powerpoint/2010/main" val="2742693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0"/>
          </p:nvPr>
        </p:nvSpPr>
        <p:spPr/>
        <p:txBody>
          <a:bodyPr/>
          <a:lstStyle/>
          <a:p>
            <a:fld id="{B4077B60-E919-457C-A554-D0EE28E0A5D4}" type="slidenum">
              <a:rPr lang="ko-KR" altLang="en-US" smtClean="0"/>
              <a:pPr/>
              <a:t>3</a:t>
            </a:fld>
            <a:endParaRPr lang="ko-KR" altLang="en-US" dirty="0"/>
          </a:p>
        </p:txBody>
      </p:sp>
      <p:sp>
        <p:nvSpPr>
          <p:cNvPr id="4" name="제목 2"/>
          <p:cNvSpPr txBox="1">
            <a:spLocks/>
          </p:cNvSpPr>
          <p:nvPr/>
        </p:nvSpPr>
        <p:spPr>
          <a:xfrm>
            <a:off x="-36512" y="116632"/>
            <a:ext cx="8496944" cy="864096"/>
          </a:xfrm>
          <a:prstGeom prst="rect">
            <a:avLst/>
          </a:prstGeom>
        </p:spPr>
        <p:txBody>
          <a:bodyPr/>
          <a:lstStyle>
            <a:lvl1pPr marL="358775" indent="0" algn="l" rtl="0" eaLnBrk="0" fontAlgn="base" hangingPunct="0">
              <a:spcBef>
                <a:spcPct val="0"/>
              </a:spcBef>
              <a:spcAft>
                <a:spcPct val="0"/>
              </a:spcAft>
              <a:defRPr sz="28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a:lstStyle>
          <a:p>
            <a:r>
              <a:rPr lang="en-US" altLang="ko-KR" sz="3200" dirty="0" smtClean="0"/>
              <a:t>Contents</a:t>
            </a:r>
            <a:endParaRPr lang="ko-KR" altLang="en-US" sz="3200" dirty="0"/>
          </a:p>
        </p:txBody>
      </p:sp>
      <p:sp>
        <p:nvSpPr>
          <p:cNvPr id="5" name="TextBox 4"/>
          <p:cNvSpPr txBox="1"/>
          <p:nvPr/>
        </p:nvSpPr>
        <p:spPr>
          <a:xfrm>
            <a:off x="179512" y="1150383"/>
            <a:ext cx="8525634" cy="4708981"/>
          </a:xfrm>
          <a:prstGeom prst="rect">
            <a:avLst/>
          </a:prstGeom>
          <a:noFill/>
        </p:spPr>
        <p:txBody>
          <a:bodyPr wrap="square" rtlCol="0">
            <a:spAutoFit/>
          </a:bodyPr>
          <a:lstStyle/>
          <a:p>
            <a:pPr marL="447675" lvl="1" indent="-180975">
              <a:spcBef>
                <a:spcPts val="600"/>
              </a:spcBef>
              <a:buFont typeface="Wingdings" pitchFamily="2" charset="2"/>
              <a:buChar char="§"/>
            </a:pPr>
            <a:r>
              <a:rPr lang="en-US" altLang="ko-KR" sz="2800" b="1" dirty="0" smtClean="0">
                <a:latin typeface="Calibri" pitchFamily="34" charset="0"/>
                <a:ea typeface="굴림" pitchFamily="34" charset="-127"/>
                <a:cs typeface="Calibri" pitchFamily="34" charset="0"/>
              </a:rPr>
              <a:t>Introduction to KSTAR</a:t>
            </a:r>
          </a:p>
          <a:p>
            <a:pPr marL="723900" lvl="2">
              <a:spcBef>
                <a:spcPts val="600"/>
              </a:spcBef>
            </a:pPr>
            <a:r>
              <a:rPr lang="en-US" altLang="ko-KR" dirty="0" smtClean="0">
                <a:latin typeface="Calibri" pitchFamily="34" charset="0"/>
                <a:ea typeface="굴림" pitchFamily="34" charset="-127"/>
                <a:cs typeface="Calibri" pitchFamily="34" charset="0"/>
              </a:rPr>
              <a:t>Original Mission/ History</a:t>
            </a:r>
          </a:p>
          <a:p>
            <a:pPr marL="723900" lvl="2">
              <a:spcBef>
                <a:spcPts val="600"/>
              </a:spcBef>
            </a:pPr>
            <a:endParaRPr lang="en-US" altLang="ko-KR" dirty="0">
              <a:latin typeface="Calibri" pitchFamily="34" charset="0"/>
              <a:ea typeface="굴림" pitchFamily="34" charset="-127"/>
              <a:cs typeface="Calibri" pitchFamily="34" charset="0"/>
            </a:endParaRPr>
          </a:p>
          <a:p>
            <a:pPr marL="447675" lvl="1" indent="-180975">
              <a:spcBef>
                <a:spcPts val="600"/>
              </a:spcBef>
              <a:buFont typeface="Wingdings" pitchFamily="2" charset="2"/>
              <a:buChar char="§"/>
            </a:pPr>
            <a:r>
              <a:rPr lang="en-GB" altLang="ko-KR" sz="2800" b="1" dirty="0" smtClean="0">
                <a:latin typeface="Calibri" pitchFamily="34" charset="0"/>
                <a:ea typeface="굴림" pitchFamily="34" charset="-127"/>
                <a:cs typeface="Calibri" pitchFamily="34" charset="0"/>
              </a:rPr>
              <a:t>What we achieved during last five years</a:t>
            </a:r>
            <a:endParaRPr lang="en-GB" altLang="ko-KR" sz="2800" dirty="0" smtClean="0">
              <a:latin typeface="Calibri" pitchFamily="34" charset="0"/>
              <a:ea typeface="굴림" pitchFamily="34" charset="-127"/>
              <a:cs typeface="Calibri" pitchFamily="34" charset="0"/>
            </a:endParaRPr>
          </a:p>
          <a:p>
            <a:pPr marL="723900" lvl="2">
              <a:spcBef>
                <a:spcPts val="600"/>
              </a:spcBef>
            </a:pPr>
            <a:r>
              <a:rPr lang="en-US" altLang="ko-KR" dirty="0" smtClean="0">
                <a:solidFill>
                  <a:srgbClr val="000000"/>
                </a:solidFill>
                <a:latin typeface="Calibri" pitchFamily="34" charset="0"/>
                <a:ea typeface="굴림" pitchFamily="34" charset="-127"/>
                <a:cs typeface="Calibri" pitchFamily="34" charset="0"/>
                <a:sym typeface="Wingdings" pitchFamily="2" charset="2"/>
              </a:rPr>
              <a:t>Machine performance</a:t>
            </a:r>
          </a:p>
          <a:p>
            <a:pPr marL="723900" lvl="2">
              <a:spcBef>
                <a:spcPts val="600"/>
              </a:spcBef>
            </a:pPr>
            <a:r>
              <a:rPr lang="en-US" altLang="ko-KR" dirty="0" smtClean="0">
                <a:solidFill>
                  <a:srgbClr val="000000"/>
                </a:solidFill>
                <a:latin typeface="Calibri" pitchFamily="34" charset="0"/>
                <a:ea typeface="굴림" pitchFamily="34" charset="-127"/>
                <a:cs typeface="Calibri" pitchFamily="34" charset="0"/>
                <a:sym typeface="Wingdings" pitchFamily="2" charset="2"/>
              </a:rPr>
              <a:t>New findings</a:t>
            </a:r>
          </a:p>
          <a:p>
            <a:pPr marL="723900" lvl="2">
              <a:spcBef>
                <a:spcPts val="600"/>
              </a:spcBef>
            </a:pPr>
            <a:endParaRPr lang="en-GB" altLang="ko-KR" baseline="30000" dirty="0">
              <a:latin typeface="Calibri" pitchFamily="34" charset="0"/>
              <a:ea typeface="굴림" pitchFamily="34" charset="-127"/>
              <a:cs typeface="Calibri" pitchFamily="34" charset="0"/>
            </a:endParaRPr>
          </a:p>
          <a:p>
            <a:pPr marL="447675" lvl="1" indent="-180975">
              <a:spcBef>
                <a:spcPts val="600"/>
              </a:spcBef>
              <a:buFont typeface="Wingdings" pitchFamily="2" charset="2"/>
              <a:buChar char="§"/>
            </a:pPr>
            <a:r>
              <a:rPr lang="en-US" altLang="ko-KR" sz="2800" b="1" dirty="0" smtClean="0">
                <a:latin typeface="Calibri" pitchFamily="34" charset="0"/>
                <a:ea typeface="굴림" pitchFamily="34" charset="-127"/>
                <a:cs typeface="Calibri" pitchFamily="34" charset="0"/>
              </a:rPr>
              <a:t>The next five year plan(What do we do)</a:t>
            </a:r>
          </a:p>
          <a:p>
            <a:pPr marL="723900" lvl="2">
              <a:spcBef>
                <a:spcPts val="600"/>
              </a:spcBef>
            </a:pPr>
            <a:endParaRPr lang="en-US" altLang="ko-KR" dirty="0">
              <a:latin typeface="Calibri" pitchFamily="34" charset="0"/>
              <a:ea typeface="굴림" pitchFamily="34" charset="-127"/>
              <a:cs typeface="Calibri" pitchFamily="34" charset="0"/>
            </a:endParaRPr>
          </a:p>
          <a:p>
            <a:pPr marL="447675" lvl="1" indent="-180975">
              <a:spcBef>
                <a:spcPts val="600"/>
              </a:spcBef>
              <a:buFont typeface="Wingdings" pitchFamily="2" charset="2"/>
              <a:buChar char="§"/>
            </a:pPr>
            <a:r>
              <a:rPr lang="en-US" altLang="ko-KR" sz="2800" b="1" dirty="0" smtClean="0">
                <a:solidFill>
                  <a:srgbClr val="000000"/>
                </a:solidFill>
                <a:latin typeface="Calibri" pitchFamily="34" charset="0"/>
                <a:ea typeface="굴림" pitchFamily="34" charset="-127"/>
                <a:cs typeface="Calibri" pitchFamily="34" charset="0"/>
                <a:sym typeface="Wingdings" pitchFamily="2" charset="2"/>
              </a:rPr>
              <a:t>summary</a:t>
            </a:r>
          </a:p>
          <a:p>
            <a:pPr marL="723900" lvl="2">
              <a:spcBef>
                <a:spcPts val="600"/>
              </a:spcBef>
            </a:pPr>
            <a:r>
              <a:rPr lang="en-US" altLang="ko-KR" b="1" dirty="0" smtClean="0">
                <a:latin typeface="Calibri" pitchFamily="34" charset="0"/>
                <a:ea typeface="굴림" pitchFamily="34" charset="-127"/>
                <a:cs typeface="Calibri" pitchFamily="34" charset="0"/>
              </a:rPr>
              <a:t> </a:t>
            </a:r>
          </a:p>
          <a:p>
            <a:endParaRPr lang="en-US" altLang="ko-KR" dirty="0" smtClean="0"/>
          </a:p>
        </p:txBody>
      </p:sp>
    </p:spTree>
    <p:extLst>
      <p:ext uri="{BB962C8B-B14F-4D97-AF65-F5344CB8AC3E}">
        <p14:creationId xmlns:p14="http://schemas.microsoft.com/office/powerpoint/2010/main" val="3107153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모서리가 둥근 직사각형 3"/>
          <p:cNvSpPr/>
          <p:nvPr/>
        </p:nvSpPr>
        <p:spPr>
          <a:xfrm>
            <a:off x="559668" y="1657585"/>
            <a:ext cx="1985375" cy="709053"/>
          </a:xfrm>
          <a:prstGeom prst="roundRect">
            <a:avLst/>
          </a:prstGeom>
          <a:gradFill flip="none" rotWithShape="1">
            <a:gsLst>
              <a:gs pos="0">
                <a:schemeClr val="accent1">
                  <a:lumMod val="20000"/>
                  <a:lumOff val="80000"/>
                  <a:shade val="30000"/>
                  <a:satMod val="115000"/>
                </a:schemeClr>
              </a:gs>
              <a:gs pos="0">
                <a:schemeClr val="accent1">
                  <a:lumMod val="60000"/>
                  <a:lumOff val="40000"/>
                </a:schemeClr>
              </a:gs>
              <a:gs pos="100000">
                <a:schemeClr val="accent1">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solidFill>
                  <a:schemeClr val="tx1"/>
                </a:solidFill>
              </a:rPr>
              <a:t>Long-pulse ITER Operation</a:t>
            </a:r>
            <a:endParaRPr lang="ko-KR" altLang="en-US" sz="1600" b="1" dirty="0">
              <a:solidFill>
                <a:schemeClr val="tx1"/>
              </a:solidFill>
            </a:endParaRPr>
          </a:p>
        </p:txBody>
      </p:sp>
      <p:sp>
        <p:nvSpPr>
          <p:cNvPr id="6" name="모서리가 둥근 직사각형 5"/>
          <p:cNvSpPr/>
          <p:nvPr/>
        </p:nvSpPr>
        <p:spPr>
          <a:xfrm>
            <a:off x="559666" y="2449674"/>
            <a:ext cx="1985377" cy="8640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err="1" smtClean="0">
                <a:solidFill>
                  <a:schemeClr val="tx1"/>
                </a:solidFill>
              </a:rPr>
              <a:t>Heatloads</a:t>
            </a:r>
            <a:r>
              <a:rPr lang="en-US" altLang="ko-KR" sz="1600" b="1" dirty="0" smtClean="0">
                <a:solidFill>
                  <a:schemeClr val="tx1"/>
                </a:solidFill>
              </a:rPr>
              <a:t> on </a:t>
            </a:r>
            <a:r>
              <a:rPr lang="en-US" altLang="ko-KR" sz="1600" b="1" dirty="0" err="1" smtClean="0">
                <a:solidFill>
                  <a:schemeClr val="tx1"/>
                </a:solidFill>
              </a:rPr>
              <a:t>Dirvetor</a:t>
            </a:r>
            <a:r>
              <a:rPr lang="en-US" altLang="ko-KR" sz="1600" b="1" dirty="0" smtClean="0">
                <a:solidFill>
                  <a:schemeClr val="tx1"/>
                </a:solidFill>
              </a:rPr>
              <a:t>/</a:t>
            </a:r>
            <a:r>
              <a:rPr lang="en-US" altLang="ko-KR" sz="1600" b="1" dirty="0" err="1" smtClean="0">
                <a:solidFill>
                  <a:schemeClr val="tx1"/>
                </a:solidFill>
              </a:rPr>
              <a:t>Firstwall</a:t>
            </a:r>
            <a:endParaRPr lang="ko-KR" altLang="en-US" sz="1600" b="1" dirty="0">
              <a:solidFill>
                <a:schemeClr val="tx1"/>
              </a:solidFill>
            </a:endParaRPr>
          </a:p>
        </p:txBody>
      </p:sp>
      <p:sp>
        <p:nvSpPr>
          <p:cNvPr id="7" name="모서리가 둥근 직사각형 6"/>
          <p:cNvSpPr/>
          <p:nvPr/>
        </p:nvSpPr>
        <p:spPr>
          <a:xfrm>
            <a:off x="539551" y="3395288"/>
            <a:ext cx="2005491" cy="800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err="1" smtClean="0">
                <a:solidFill>
                  <a:schemeClr val="tx1"/>
                </a:solidFill>
              </a:rPr>
              <a:t>Realtime</a:t>
            </a:r>
            <a:r>
              <a:rPr lang="en-US" altLang="ko-KR" sz="1600" b="1" dirty="0" smtClean="0">
                <a:solidFill>
                  <a:schemeClr val="tx1"/>
                </a:solidFill>
              </a:rPr>
              <a:t> Control  &amp; Diagnostics</a:t>
            </a:r>
            <a:endParaRPr lang="ko-KR" altLang="en-US" sz="1600" b="1" dirty="0">
              <a:solidFill>
                <a:schemeClr val="tx1"/>
              </a:solidFill>
            </a:endParaRPr>
          </a:p>
        </p:txBody>
      </p:sp>
      <p:sp>
        <p:nvSpPr>
          <p:cNvPr id="8" name="모서리가 둥근 직사각형 7"/>
          <p:cNvSpPr/>
          <p:nvPr/>
        </p:nvSpPr>
        <p:spPr>
          <a:xfrm>
            <a:off x="539552" y="4321881"/>
            <a:ext cx="2005490" cy="709053"/>
          </a:xfrm>
          <a:prstGeom prst="roundRect">
            <a:avLst/>
          </a:prstGeom>
          <a:gradFill flip="none" rotWithShape="1">
            <a:gsLst>
              <a:gs pos="0">
                <a:schemeClr val="accent1">
                  <a:lumMod val="20000"/>
                  <a:lumOff val="80000"/>
                  <a:shade val="30000"/>
                  <a:satMod val="115000"/>
                </a:schemeClr>
              </a:gs>
              <a:gs pos="5000">
                <a:schemeClr val="accent1">
                  <a:lumMod val="40000"/>
                  <a:lumOff val="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solidFill>
                  <a:schemeClr val="tx1"/>
                </a:solidFill>
              </a:rPr>
              <a:t>Advanced operation modes</a:t>
            </a:r>
            <a:endParaRPr lang="ko-KR" altLang="en-US" sz="1600" b="1" dirty="0">
              <a:solidFill>
                <a:schemeClr val="tx1"/>
              </a:solidFill>
            </a:endParaRPr>
          </a:p>
        </p:txBody>
      </p:sp>
      <p:sp>
        <p:nvSpPr>
          <p:cNvPr id="9" name="모서리가 둥근 직사각형 8"/>
          <p:cNvSpPr/>
          <p:nvPr/>
        </p:nvSpPr>
        <p:spPr>
          <a:xfrm>
            <a:off x="2627783" y="1657585"/>
            <a:ext cx="5461872" cy="709053"/>
          </a:xfrm>
          <a:prstGeom prst="roundRect">
            <a:avLst/>
          </a:prstGeom>
          <a:gradFill flip="none" rotWithShape="1">
            <a:gsLst>
              <a:gs pos="0">
                <a:schemeClr val="accent1">
                  <a:lumMod val="20000"/>
                  <a:lumOff val="80000"/>
                  <a:shade val="30000"/>
                  <a:satMod val="115000"/>
                </a:schemeClr>
              </a:gs>
              <a:gs pos="0">
                <a:schemeClr val="accent1">
                  <a:lumMod val="60000"/>
                  <a:lumOff val="40000"/>
                </a:schemeClr>
              </a:gs>
              <a:gs pos="100000">
                <a:schemeClr val="accent1">
                  <a:lumMod val="20000"/>
                  <a:lumOff val="80000"/>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200" b="1" dirty="0" smtClean="0">
                <a:solidFill>
                  <a:schemeClr val="tx1"/>
                </a:solidFill>
              </a:rPr>
              <a:t> </a:t>
            </a:r>
          </a:p>
          <a:p>
            <a:r>
              <a:rPr lang="en-US" altLang="ko-KR" sz="1400" dirty="0" smtClean="0">
                <a:solidFill>
                  <a:schemeClr val="tx1"/>
                </a:solidFill>
              </a:rPr>
              <a:t>   </a:t>
            </a:r>
            <a:endParaRPr lang="en-US" altLang="ko-KR" sz="1200" b="1" dirty="0" smtClean="0">
              <a:solidFill>
                <a:schemeClr val="tx1"/>
              </a:solidFill>
            </a:endParaRPr>
          </a:p>
        </p:txBody>
      </p:sp>
      <p:sp>
        <p:nvSpPr>
          <p:cNvPr id="10" name="모서리가 둥근 직사각형 9"/>
          <p:cNvSpPr/>
          <p:nvPr/>
        </p:nvSpPr>
        <p:spPr>
          <a:xfrm>
            <a:off x="2627782" y="2449673"/>
            <a:ext cx="5461875" cy="864095"/>
          </a:xfrm>
          <a:prstGeom prst="roundRect">
            <a:avLst/>
          </a:prstGeom>
          <a:gradFill>
            <a:gsLst>
              <a:gs pos="0">
                <a:schemeClr val="accent1">
                  <a:lumMod val="60000"/>
                  <a:lumOff val="40000"/>
                </a:schemeClr>
              </a:gs>
              <a:gs pos="55000">
                <a:schemeClr val="accent1">
                  <a:lumMod val="40000"/>
                  <a:lumOff val="60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400" b="1" dirty="0" smtClean="0">
                <a:solidFill>
                  <a:schemeClr val="tx1"/>
                </a:solidFill>
              </a:rPr>
              <a:t> </a:t>
            </a:r>
            <a:r>
              <a:rPr lang="ko-KR" altLang="en-US" sz="1400" dirty="0" smtClean="0">
                <a:solidFill>
                  <a:schemeClr val="tx1"/>
                </a:solidFill>
              </a:rPr>
              <a:t>                                 </a:t>
            </a:r>
            <a:endParaRPr lang="en-US" altLang="ko-KR" sz="1400" dirty="0" smtClean="0">
              <a:solidFill>
                <a:schemeClr val="tx1"/>
              </a:solidFill>
            </a:endParaRPr>
          </a:p>
        </p:txBody>
      </p:sp>
      <p:sp>
        <p:nvSpPr>
          <p:cNvPr id="11" name="모서리가 둥근 직사각형 10"/>
          <p:cNvSpPr/>
          <p:nvPr/>
        </p:nvSpPr>
        <p:spPr>
          <a:xfrm>
            <a:off x="535221" y="5113969"/>
            <a:ext cx="2009821" cy="85306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solidFill>
                  <a:schemeClr val="tx1"/>
                </a:solidFill>
              </a:rPr>
              <a:t>Upgrade of</a:t>
            </a:r>
          </a:p>
          <a:p>
            <a:pPr algn="ctr"/>
            <a:r>
              <a:rPr lang="en-US" altLang="ko-KR" sz="1600" b="1" dirty="0">
                <a:solidFill>
                  <a:schemeClr val="tx1"/>
                </a:solidFill>
              </a:rPr>
              <a:t>Major </a:t>
            </a:r>
            <a:r>
              <a:rPr lang="en-US" altLang="ko-KR" sz="1600" b="1" dirty="0" err="1" smtClean="0">
                <a:solidFill>
                  <a:schemeClr val="tx1"/>
                </a:solidFill>
              </a:rPr>
              <a:t>Hardwares</a:t>
            </a:r>
            <a:endParaRPr lang="ko-KR" altLang="en-US" sz="1600" b="1" dirty="0">
              <a:solidFill>
                <a:schemeClr val="tx1"/>
              </a:solidFill>
            </a:endParaRPr>
          </a:p>
        </p:txBody>
      </p:sp>
      <p:sp>
        <p:nvSpPr>
          <p:cNvPr id="12" name="모서리가 둥근 직사각형 11"/>
          <p:cNvSpPr/>
          <p:nvPr/>
        </p:nvSpPr>
        <p:spPr>
          <a:xfrm>
            <a:off x="2627783" y="3395288"/>
            <a:ext cx="5462514" cy="800967"/>
          </a:xfrm>
          <a:prstGeom prst="roundRect">
            <a:avLst/>
          </a:prstGeom>
          <a:gradFill flip="none" rotWithShape="1">
            <a:gsLst>
              <a:gs pos="52000">
                <a:schemeClr val="accent1">
                  <a:lumMod val="60000"/>
                  <a:lumOff val="40000"/>
                </a:schemeClr>
              </a:gs>
              <a:gs pos="85000">
                <a:schemeClr val="accent1">
                  <a:lumMod val="40000"/>
                  <a:lumOff val="60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sz="1400" dirty="0">
              <a:solidFill>
                <a:schemeClr val="tx1"/>
              </a:solidFill>
            </a:endParaRPr>
          </a:p>
        </p:txBody>
      </p:sp>
      <p:sp>
        <p:nvSpPr>
          <p:cNvPr id="5" name="직사각형 4"/>
          <p:cNvSpPr/>
          <p:nvPr/>
        </p:nvSpPr>
        <p:spPr>
          <a:xfrm>
            <a:off x="2647857" y="1288253"/>
            <a:ext cx="5513811" cy="369332"/>
          </a:xfrm>
          <a:prstGeom prst="rect">
            <a:avLst/>
          </a:prstGeom>
        </p:spPr>
        <p:txBody>
          <a:bodyPr wrap="square">
            <a:spAutoFit/>
          </a:bodyPr>
          <a:lstStyle/>
          <a:p>
            <a:r>
              <a:rPr lang="en-US" altLang="ko-KR" b="1" dirty="0" smtClean="0">
                <a:solidFill>
                  <a:schemeClr val="tx1"/>
                </a:solidFill>
              </a:rPr>
              <a:t>2013        2014         2015         2016       2017</a:t>
            </a:r>
            <a:endParaRPr lang="ko-KR" altLang="en-US" b="1" dirty="0">
              <a:solidFill>
                <a:schemeClr val="tx1"/>
              </a:solidFill>
            </a:endParaRPr>
          </a:p>
        </p:txBody>
      </p:sp>
      <p:sp>
        <p:nvSpPr>
          <p:cNvPr id="15" name="모서리가 둥근 직사각형 14"/>
          <p:cNvSpPr/>
          <p:nvPr/>
        </p:nvSpPr>
        <p:spPr>
          <a:xfrm>
            <a:off x="2633054" y="4321880"/>
            <a:ext cx="5472043" cy="709053"/>
          </a:xfrm>
          <a:prstGeom prst="roundRect">
            <a:avLst/>
          </a:prstGeom>
          <a:gradFill flip="none" rotWithShape="1">
            <a:gsLst>
              <a:gs pos="0">
                <a:schemeClr val="accent1">
                  <a:lumMod val="60000"/>
                  <a:lumOff val="40000"/>
                </a:schemeClr>
              </a:gs>
              <a:gs pos="2000">
                <a:schemeClr val="accent1">
                  <a:lumMod val="60000"/>
                  <a:lumOff val="40000"/>
                </a:schemeClr>
              </a:gs>
              <a:gs pos="100000">
                <a:schemeClr val="accent1">
                  <a:lumMod val="20000"/>
                  <a:lumOff val="80000"/>
                  <a:shade val="100000"/>
                  <a:satMod val="115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sz="1400" dirty="0">
              <a:solidFill>
                <a:schemeClr val="tx1"/>
              </a:solidFill>
            </a:endParaRPr>
          </a:p>
        </p:txBody>
      </p:sp>
      <p:sp>
        <p:nvSpPr>
          <p:cNvPr id="16" name="모서리가 둥근 직사각형 15"/>
          <p:cNvSpPr/>
          <p:nvPr/>
        </p:nvSpPr>
        <p:spPr>
          <a:xfrm>
            <a:off x="2647857" y="5113969"/>
            <a:ext cx="5441800" cy="837673"/>
          </a:xfrm>
          <a:prstGeom prst="roundRect">
            <a:avLst/>
          </a:prstGeom>
          <a:gradFill flip="none" rotWithShape="1">
            <a:gsLst>
              <a:gs pos="100000">
                <a:srgbClr val="FFFF99">
                  <a:alpha val="70980"/>
                </a:srgbClr>
              </a:gs>
              <a:gs pos="100000">
                <a:schemeClr val="accent1">
                  <a:lumMod val="20000"/>
                  <a:lumOff val="80000"/>
                  <a:shade val="100000"/>
                  <a:satMod val="115000"/>
                </a:schemeClr>
              </a:gs>
            </a:gsLst>
            <a:lin ang="27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sz="1400" dirty="0">
              <a:solidFill>
                <a:schemeClr val="tx1"/>
              </a:solidFill>
            </a:endParaRPr>
          </a:p>
        </p:txBody>
      </p:sp>
      <p:sp>
        <p:nvSpPr>
          <p:cNvPr id="14" name="직사각형 13"/>
          <p:cNvSpPr/>
          <p:nvPr/>
        </p:nvSpPr>
        <p:spPr>
          <a:xfrm>
            <a:off x="4842910" y="5163473"/>
            <a:ext cx="1208734" cy="830997"/>
          </a:xfrm>
          <a:prstGeom prst="rect">
            <a:avLst/>
          </a:prstGeom>
        </p:spPr>
        <p:txBody>
          <a:bodyPr wrap="square">
            <a:spAutoFit/>
          </a:bodyPr>
          <a:lstStyle/>
          <a:p>
            <a:r>
              <a:rPr lang="en-US" altLang="ko-KR" sz="1200" b="1" dirty="0" smtClean="0">
                <a:solidFill>
                  <a:schemeClr val="tx1"/>
                </a:solidFill>
              </a:rPr>
              <a:t>NB: 6MW</a:t>
            </a:r>
          </a:p>
          <a:p>
            <a:r>
              <a:rPr lang="en-US" altLang="ko-KR" sz="1200" b="1" dirty="0" smtClean="0"/>
              <a:t>ECH: 1MW</a:t>
            </a:r>
          </a:p>
          <a:p>
            <a:r>
              <a:rPr lang="en-US" altLang="ko-KR" sz="1200" b="1" dirty="0" smtClean="0">
                <a:solidFill>
                  <a:schemeClr val="tx1"/>
                </a:solidFill>
              </a:rPr>
              <a:t>MSE/IRC</a:t>
            </a:r>
          </a:p>
          <a:p>
            <a:r>
              <a:rPr lang="en-US" altLang="ko-KR" sz="1200" b="1" dirty="0" smtClean="0"/>
              <a:t>PFC(water)</a:t>
            </a:r>
            <a:endParaRPr lang="ko-KR" altLang="en-US" sz="1200" b="1" dirty="0">
              <a:solidFill>
                <a:schemeClr val="tx1"/>
              </a:solidFill>
            </a:endParaRPr>
          </a:p>
        </p:txBody>
      </p:sp>
      <p:sp>
        <p:nvSpPr>
          <p:cNvPr id="18" name="직사각형 17"/>
          <p:cNvSpPr/>
          <p:nvPr/>
        </p:nvSpPr>
        <p:spPr>
          <a:xfrm>
            <a:off x="5971604" y="5163473"/>
            <a:ext cx="1210468" cy="646331"/>
          </a:xfrm>
          <a:prstGeom prst="rect">
            <a:avLst/>
          </a:prstGeom>
        </p:spPr>
        <p:txBody>
          <a:bodyPr wrap="square">
            <a:spAutoFit/>
          </a:bodyPr>
          <a:lstStyle/>
          <a:p>
            <a:r>
              <a:rPr lang="en-US" altLang="ko-KR" sz="1200" b="1" dirty="0" smtClean="0">
                <a:solidFill>
                  <a:schemeClr val="tx1"/>
                </a:solidFill>
              </a:rPr>
              <a:t>NB: 6MW</a:t>
            </a:r>
          </a:p>
          <a:p>
            <a:r>
              <a:rPr lang="en-US" altLang="ko-KR" sz="1200" b="1" dirty="0" smtClean="0"/>
              <a:t>ECH: 2MW</a:t>
            </a:r>
          </a:p>
          <a:p>
            <a:r>
              <a:rPr lang="en-US" altLang="ko-KR" sz="1200" b="1" dirty="0" smtClean="0"/>
              <a:t>RWM PS</a:t>
            </a:r>
            <a:endParaRPr lang="ko-KR" altLang="en-US" sz="1200" b="1" dirty="0">
              <a:solidFill>
                <a:schemeClr val="tx1"/>
              </a:solidFill>
            </a:endParaRPr>
          </a:p>
        </p:txBody>
      </p:sp>
      <p:sp>
        <p:nvSpPr>
          <p:cNvPr id="19" name="직사각형 18"/>
          <p:cNvSpPr/>
          <p:nvPr/>
        </p:nvSpPr>
        <p:spPr>
          <a:xfrm>
            <a:off x="6989479" y="5171171"/>
            <a:ext cx="1388213" cy="646331"/>
          </a:xfrm>
          <a:prstGeom prst="rect">
            <a:avLst/>
          </a:prstGeom>
        </p:spPr>
        <p:txBody>
          <a:bodyPr wrap="square">
            <a:spAutoFit/>
          </a:bodyPr>
          <a:lstStyle/>
          <a:p>
            <a:r>
              <a:rPr lang="en-US" altLang="ko-KR" sz="1200" b="1" dirty="0" smtClean="0">
                <a:solidFill>
                  <a:schemeClr val="tx1"/>
                </a:solidFill>
              </a:rPr>
              <a:t>NB: 6MW</a:t>
            </a:r>
          </a:p>
          <a:p>
            <a:r>
              <a:rPr lang="en-US" altLang="ko-KR" sz="1200" b="1" dirty="0" smtClean="0"/>
              <a:t>ECH: 3MW</a:t>
            </a:r>
          </a:p>
          <a:p>
            <a:r>
              <a:rPr lang="en-US" altLang="ko-KR" sz="1200" b="1" dirty="0" smtClean="0"/>
              <a:t>W-</a:t>
            </a:r>
            <a:r>
              <a:rPr lang="en-US" altLang="ko-KR" sz="1200" b="1" dirty="0" err="1" smtClean="0"/>
              <a:t>divertor</a:t>
            </a:r>
            <a:endParaRPr lang="ko-KR" altLang="en-US" sz="1200" b="1" dirty="0">
              <a:solidFill>
                <a:schemeClr val="tx1"/>
              </a:solidFill>
            </a:endParaRPr>
          </a:p>
        </p:txBody>
      </p:sp>
      <p:sp>
        <p:nvSpPr>
          <p:cNvPr id="20" name="직사각형 19"/>
          <p:cNvSpPr/>
          <p:nvPr/>
        </p:nvSpPr>
        <p:spPr>
          <a:xfrm>
            <a:off x="3647631" y="5166798"/>
            <a:ext cx="1217071" cy="646331"/>
          </a:xfrm>
          <a:prstGeom prst="rect">
            <a:avLst/>
          </a:prstGeom>
        </p:spPr>
        <p:txBody>
          <a:bodyPr wrap="square">
            <a:spAutoFit/>
          </a:bodyPr>
          <a:lstStyle/>
          <a:p>
            <a:r>
              <a:rPr lang="en-US" altLang="ko-KR" sz="1200" b="1" dirty="0" smtClean="0">
                <a:solidFill>
                  <a:schemeClr val="tx1"/>
                </a:solidFill>
              </a:rPr>
              <a:t>NB: 5.5MW</a:t>
            </a:r>
          </a:p>
          <a:p>
            <a:r>
              <a:rPr lang="en-US" altLang="ko-KR" sz="1200" b="1" dirty="0" smtClean="0"/>
              <a:t>Thomson</a:t>
            </a:r>
          </a:p>
          <a:p>
            <a:r>
              <a:rPr lang="en-US" altLang="ko-KR" sz="1200" b="1" dirty="0" smtClean="0"/>
              <a:t>IVCP</a:t>
            </a:r>
            <a:endParaRPr lang="ko-KR" altLang="en-US" sz="1200" b="1" dirty="0">
              <a:solidFill>
                <a:schemeClr val="tx1"/>
              </a:solidFill>
            </a:endParaRPr>
          </a:p>
        </p:txBody>
      </p:sp>
      <p:sp>
        <p:nvSpPr>
          <p:cNvPr id="22" name="직사각형 21"/>
          <p:cNvSpPr/>
          <p:nvPr/>
        </p:nvSpPr>
        <p:spPr>
          <a:xfrm>
            <a:off x="5881877" y="2075390"/>
            <a:ext cx="1584175" cy="307777"/>
          </a:xfrm>
          <a:prstGeom prst="rect">
            <a:avLst/>
          </a:prstGeom>
        </p:spPr>
        <p:txBody>
          <a:bodyPr wrap="square">
            <a:spAutoFit/>
          </a:bodyPr>
          <a:lstStyle/>
          <a:p>
            <a:r>
              <a:rPr lang="el-GR" altLang="ko-KR" sz="1400" b="1" dirty="0" smtClean="0">
                <a:solidFill>
                  <a:schemeClr val="tx1"/>
                </a:solidFill>
              </a:rPr>
              <a:t>β</a:t>
            </a:r>
            <a:r>
              <a:rPr lang="en-US" altLang="ko-KR" sz="1400" b="1" baseline="-25000" dirty="0" smtClean="0">
                <a:solidFill>
                  <a:schemeClr val="tx1"/>
                </a:solidFill>
              </a:rPr>
              <a:t>N</a:t>
            </a:r>
            <a:r>
              <a:rPr lang="en-US" altLang="ko-KR" sz="1400" b="1" dirty="0" smtClean="0">
                <a:solidFill>
                  <a:schemeClr val="tx1"/>
                </a:solidFill>
              </a:rPr>
              <a:t> ~2.5 for 50s</a:t>
            </a:r>
          </a:p>
        </p:txBody>
      </p:sp>
      <p:sp>
        <p:nvSpPr>
          <p:cNvPr id="29" name="직사각형 28"/>
          <p:cNvSpPr/>
          <p:nvPr/>
        </p:nvSpPr>
        <p:spPr>
          <a:xfrm>
            <a:off x="4976402" y="1877199"/>
            <a:ext cx="1584175" cy="307777"/>
          </a:xfrm>
          <a:prstGeom prst="rect">
            <a:avLst/>
          </a:prstGeom>
        </p:spPr>
        <p:txBody>
          <a:bodyPr wrap="square">
            <a:spAutoFit/>
          </a:bodyPr>
          <a:lstStyle/>
          <a:p>
            <a:r>
              <a:rPr lang="el-GR" altLang="ko-KR" sz="1400" dirty="0" smtClean="0">
                <a:solidFill>
                  <a:schemeClr val="tx1"/>
                </a:solidFill>
              </a:rPr>
              <a:t>β</a:t>
            </a:r>
            <a:r>
              <a:rPr lang="en-US" altLang="ko-KR" sz="1400" baseline="-25000" dirty="0" smtClean="0">
                <a:solidFill>
                  <a:schemeClr val="tx1"/>
                </a:solidFill>
              </a:rPr>
              <a:t>N</a:t>
            </a:r>
            <a:r>
              <a:rPr lang="en-US" altLang="ko-KR" sz="1400" dirty="0" smtClean="0">
                <a:solidFill>
                  <a:schemeClr val="tx1"/>
                </a:solidFill>
              </a:rPr>
              <a:t> ~2 for 50s</a:t>
            </a:r>
          </a:p>
        </p:txBody>
      </p:sp>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8252" y="1743765"/>
            <a:ext cx="896432" cy="971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5137" y="1657585"/>
            <a:ext cx="1837875" cy="461665"/>
          </a:xfrm>
          <a:prstGeom prst="rect">
            <a:avLst/>
          </a:prstGeom>
          <a:noFill/>
        </p:spPr>
        <p:txBody>
          <a:bodyPr wrap="square" rtlCol="0">
            <a:spAutoFit/>
          </a:bodyPr>
          <a:lstStyle/>
          <a:p>
            <a:r>
              <a:rPr lang="en-US" altLang="ko-KR" sz="1200" b="1" spc="-100" dirty="0"/>
              <a:t>Experiments on long-pulse</a:t>
            </a:r>
          </a:p>
          <a:p>
            <a:r>
              <a:rPr lang="en-US" altLang="ko-KR" sz="1200" b="1" spc="-100" dirty="0"/>
              <a:t>ITER reference scenario</a:t>
            </a:r>
            <a:endParaRPr lang="ko-KR" altLang="en-US" sz="1200" b="1" spc="-100" dirty="0"/>
          </a:p>
        </p:txBody>
      </p:sp>
      <p:sp>
        <p:nvSpPr>
          <p:cNvPr id="3" name="TextBox 2"/>
          <p:cNvSpPr txBox="1"/>
          <p:nvPr/>
        </p:nvSpPr>
        <p:spPr>
          <a:xfrm>
            <a:off x="3811628" y="1961763"/>
            <a:ext cx="1977464" cy="461665"/>
          </a:xfrm>
          <a:prstGeom prst="rect">
            <a:avLst/>
          </a:prstGeom>
          <a:noFill/>
        </p:spPr>
        <p:txBody>
          <a:bodyPr wrap="none" rtlCol="0">
            <a:spAutoFit/>
          </a:bodyPr>
          <a:lstStyle/>
          <a:p>
            <a:r>
              <a:rPr lang="en-US" altLang="ko-KR" sz="1200" b="1" spc="-100" dirty="0"/>
              <a:t>optimal operation </a:t>
            </a:r>
          </a:p>
          <a:p>
            <a:r>
              <a:rPr lang="en-US" altLang="ko-KR" sz="1200" b="1" spc="-100" dirty="0"/>
              <a:t>with </a:t>
            </a:r>
            <a:r>
              <a:rPr lang="en-US" altLang="ko-KR" sz="1200" b="1" spc="-100" dirty="0" smtClean="0"/>
              <a:t>limitations of SC PF coils</a:t>
            </a:r>
            <a:endParaRPr lang="en-US" altLang="ko-KR" sz="1200" b="1" spc="-100" dirty="0"/>
          </a:p>
        </p:txBody>
      </p:sp>
      <p:sp>
        <p:nvSpPr>
          <p:cNvPr id="13" name="TextBox 12"/>
          <p:cNvSpPr txBox="1"/>
          <p:nvPr/>
        </p:nvSpPr>
        <p:spPr>
          <a:xfrm>
            <a:off x="2681297" y="2423427"/>
            <a:ext cx="1604798" cy="276999"/>
          </a:xfrm>
          <a:prstGeom prst="rect">
            <a:avLst/>
          </a:prstGeom>
          <a:noFill/>
        </p:spPr>
        <p:txBody>
          <a:bodyPr wrap="none" rtlCol="0">
            <a:spAutoFit/>
          </a:bodyPr>
          <a:lstStyle/>
          <a:p>
            <a:r>
              <a:rPr lang="en-US" altLang="ko-KR" sz="1200" b="1" spc="-100" dirty="0"/>
              <a:t>Control of ELMs</a:t>
            </a:r>
            <a:r>
              <a:rPr lang="en-US" altLang="ko-KR" sz="1200" b="1" spc="-100" dirty="0" smtClean="0"/>
              <a:t>( RMP)</a:t>
            </a:r>
            <a:endParaRPr lang="en-US" altLang="ko-KR" sz="1200" b="1" spc="-100" dirty="0"/>
          </a:p>
        </p:txBody>
      </p:sp>
      <p:sp>
        <p:nvSpPr>
          <p:cNvPr id="25" name="TextBox 24"/>
          <p:cNvSpPr txBox="1"/>
          <p:nvPr/>
        </p:nvSpPr>
        <p:spPr>
          <a:xfrm>
            <a:off x="2681297" y="2664494"/>
            <a:ext cx="1474506" cy="461665"/>
          </a:xfrm>
          <a:prstGeom prst="rect">
            <a:avLst/>
          </a:prstGeom>
          <a:noFill/>
        </p:spPr>
        <p:txBody>
          <a:bodyPr wrap="none" rtlCol="0">
            <a:spAutoFit/>
          </a:bodyPr>
          <a:lstStyle/>
          <a:p>
            <a:r>
              <a:rPr lang="en-US" altLang="ko-KR" sz="1200" b="1" spc="-100" dirty="0" smtClean="0"/>
              <a:t>Pre-cursor </a:t>
            </a:r>
            <a:r>
              <a:rPr lang="en-US" altLang="ko-KR" sz="1200" b="1" spc="-100" dirty="0"/>
              <a:t>detection </a:t>
            </a:r>
          </a:p>
          <a:p>
            <a:r>
              <a:rPr lang="en-US" altLang="ko-KR" sz="1200" b="1" spc="-100" dirty="0"/>
              <a:t>for disruptions</a:t>
            </a:r>
          </a:p>
        </p:txBody>
      </p:sp>
      <p:sp>
        <p:nvSpPr>
          <p:cNvPr id="26" name="TextBox 25"/>
          <p:cNvSpPr txBox="1"/>
          <p:nvPr/>
        </p:nvSpPr>
        <p:spPr>
          <a:xfrm>
            <a:off x="4360630" y="2650887"/>
            <a:ext cx="1307474" cy="461665"/>
          </a:xfrm>
          <a:prstGeom prst="rect">
            <a:avLst/>
          </a:prstGeom>
          <a:noFill/>
        </p:spPr>
        <p:txBody>
          <a:bodyPr wrap="none" rtlCol="0">
            <a:spAutoFit/>
          </a:bodyPr>
          <a:lstStyle/>
          <a:p>
            <a:r>
              <a:rPr lang="en-US" altLang="ko-KR" sz="1200" b="1" spc="-100" dirty="0" err="1" smtClean="0"/>
              <a:t>Radiative</a:t>
            </a:r>
            <a:r>
              <a:rPr lang="en-US" altLang="ko-KR" sz="1200" b="1" spc="-100" dirty="0" smtClean="0"/>
              <a:t> </a:t>
            </a:r>
            <a:r>
              <a:rPr lang="en-US" altLang="ko-KR" sz="1200" b="1" spc="-100" dirty="0" err="1" smtClean="0"/>
              <a:t>divertor</a:t>
            </a:r>
            <a:r>
              <a:rPr lang="en-US" altLang="ko-KR" sz="1200" b="1" spc="-100" dirty="0" smtClean="0"/>
              <a:t> </a:t>
            </a:r>
          </a:p>
          <a:p>
            <a:r>
              <a:rPr lang="en-US" altLang="ko-KR" sz="1200" b="1" spc="-100" dirty="0" smtClean="0"/>
              <a:t>in long-pulse</a:t>
            </a:r>
            <a:endParaRPr lang="en-US" altLang="ko-KR" sz="1200" b="1" spc="-100" dirty="0"/>
          </a:p>
        </p:txBody>
      </p:sp>
      <p:sp>
        <p:nvSpPr>
          <p:cNvPr id="28" name="TextBox 27"/>
          <p:cNvSpPr txBox="1"/>
          <p:nvPr/>
        </p:nvSpPr>
        <p:spPr>
          <a:xfrm>
            <a:off x="5752255" y="2647413"/>
            <a:ext cx="1666610" cy="461665"/>
          </a:xfrm>
          <a:prstGeom prst="rect">
            <a:avLst/>
          </a:prstGeom>
          <a:noFill/>
        </p:spPr>
        <p:txBody>
          <a:bodyPr wrap="none" rtlCol="0">
            <a:spAutoFit/>
          </a:bodyPr>
          <a:lstStyle/>
          <a:p>
            <a:r>
              <a:rPr lang="en-US" altLang="ko-KR" sz="1200" b="1" spc="-100" dirty="0" smtClean="0"/>
              <a:t>Experiments on</a:t>
            </a:r>
          </a:p>
          <a:p>
            <a:r>
              <a:rPr lang="en-US" altLang="ko-KR" sz="1200" b="1" spc="-100" dirty="0" smtClean="0"/>
              <a:t>optimal </a:t>
            </a:r>
            <a:r>
              <a:rPr lang="en-US" altLang="ko-KR" sz="1200" b="1" spc="-100" dirty="0" err="1" smtClean="0"/>
              <a:t>divertor</a:t>
            </a:r>
            <a:r>
              <a:rPr lang="en-US" altLang="ko-KR" sz="1200" b="1" spc="-100" dirty="0" smtClean="0"/>
              <a:t> shapes</a:t>
            </a:r>
            <a:endParaRPr lang="en-US" altLang="ko-KR" sz="1200" b="1" spc="-100" dirty="0"/>
          </a:p>
        </p:txBody>
      </p:sp>
      <p:sp>
        <p:nvSpPr>
          <p:cNvPr id="30" name="TextBox 29"/>
          <p:cNvSpPr txBox="1"/>
          <p:nvPr/>
        </p:nvSpPr>
        <p:spPr>
          <a:xfrm>
            <a:off x="3519000" y="3036769"/>
            <a:ext cx="1781706" cy="276999"/>
          </a:xfrm>
          <a:prstGeom prst="rect">
            <a:avLst/>
          </a:prstGeom>
          <a:noFill/>
        </p:spPr>
        <p:txBody>
          <a:bodyPr wrap="none" rtlCol="0">
            <a:spAutoFit/>
          </a:bodyPr>
          <a:lstStyle/>
          <a:p>
            <a:r>
              <a:rPr lang="en-US" altLang="ko-KR" sz="1200" b="1" spc="-100" dirty="0" smtClean="0"/>
              <a:t>High-Z impurity transport</a:t>
            </a:r>
            <a:endParaRPr lang="en-US" altLang="ko-KR" sz="1200" b="1" spc="-100" dirty="0"/>
          </a:p>
        </p:txBody>
      </p:sp>
      <p:sp>
        <p:nvSpPr>
          <p:cNvPr id="31" name="TextBox 30"/>
          <p:cNvSpPr txBox="1"/>
          <p:nvPr/>
        </p:nvSpPr>
        <p:spPr>
          <a:xfrm>
            <a:off x="6772200" y="3021127"/>
            <a:ext cx="1255087" cy="276999"/>
          </a:xfrm>
          <a:prstGeom prst="rect">
            <a:avLst/>
          </a:prstGeom>
          <a:noFill/>
        </p:spPr>
        <p:txBody>
          <a:bodyPr wrap="none" rtlCol="0">
            <a:spAutoFit/>
          </a:bodyPr>
          <a:lstStyle/>
          <a:p>
            <a:r>
              <a:rPr lang="en-US" altLang="ko-KR" sz="1200" b="1" spc="-100" dirty="0" smtClean="0"/>
              <a:t>Tungsten </a:t>
            </a:r>
            <a:r>
              <a:rPr lang="en-US" altLang="ko-KR" sz="1200" b="1" spc="-100" dirty="0" err="1" smtClean="0"/>
              <a:t>firstwall</a:t>
            </a:r>
            <a:endParaRPr lang="en-US" altLang="ko-KR" sz="1200" b="1" spc="-100" dirty="0"/>
          </a:p>
        </p:txBody>
      </p:sp>
      <p:sp>
        <p:nvSpPr>
          <p:cNvPr id="33" name="TextBox 32"/>
          <p:cNvSpPr txBox="1"/>
          <p:nvPr/>
        </p:nvSpPr>
        <p:spPr>
          <a:xfrm>
            <a:off x="2770645" y="3422996"/>
            <a:ext cx="1605952" cy="276999"/>
          </a:xfrm>
          <a:prstGeom prst="rect">
            <a:avLst/>
          </a:prstGeom>
          <a:noFill/>
        </p:spPr>
        <p:txBody>
          <a:bodyPr wrap="none" rtlCol="0">
            <a:spAutoFit/>
          </a:bodyPr>
          <a:lstStyle/>
          <a:p>
            <a:r>
              <a:rPr lang="en-US" altLang="ko-KR" sz="1200" b="1" spc="-100" dirty="0" smtClean="0"/>
              <a:t>Integrated ELM control</a:t>
            </a:r>
            <a:endParaRPr lang="en-US" altLang="ko-KR" sz="1200" b="1" spc="-100" dirty="0"/>
          </a:p>
        </p:txBody>
      </p:sp>
      <p:sp>
        <p:nvSpPr>
          <p:cNvPr id="34" name="TextBox 33"/>
          <p:cNvSpPr txBox="1"/>
          <p:nvPr/>
        </p:nvSpPr>
        <p:spPr>
          <a:xfrm>
            <a:off x="2904148" y="3859969"/>
            <a:ext cx="1668021" cy="276999"/>
          </a:xfrm>
          <a:prstGeom prst="rect">
            <a:avLst/>
          </a:prstGeom>
          <a:noFill/>
        </p:spPr>
        <p:txBody>
          <a:bodyPr wrap="none" rtlCol="0">
            <a:spAutoFit/>
          </a:bodyPr>
          <a:lstStyle/>
          <a:p>
            <a:r>
              <a:rPr lang="en-US" altLang="ko-KR" sz="1200" b="1" spc="-100" dirty="0" smtClean="0"/>
              <a:t>Control of n</a:t>
            </a:r>
            <a:r>
              <a:rPr lang="en-US" altLang="ko-KR" sz="1200" b="1" spc="-100" baseline="-25000" dirty="0" smtClean="0"/>
              <a:t>e</a:t>
            </a:r>
            <a:r>
              <a:rPr lang="en-US" altLang="ko-KR" sz="1200" b="1" spc="-100" dirty="0" smtClean="0"/>
              <a:t>/</a:t>
            </a:r>
            <a:r>
              <a:rPr lang="en-US" altLang="ko-KR" sz="1200" b="1" spc="-100" dirty="0" err="1" smtClean="0"/>
              <a:t>T</a:t>
            </a:r>
            <a:r>
              <a:rPr lang="en-US" altLang="ko-KR" sz="1200" b="1" spc="-100" baseline="-25000" dirty="0" err="1" smtClean="0"/>
              <a:t>e</a:t>
            </a:r>
            <a:r>
              <a:rPr lang="en-US" altLang="ko-KR" sz="1200" b="1" spc="-100" baseline="-25000" dirty="0" smtClean="0"/>
              <a:t> </a:t>
            </a:r>
            <a:r>
              <a:rPr lang="en-US" altLang="ko-KR" sz="1200" b="1" spc="-100" dirty="0" smtClean="0"/>
              <a:t>profiles</a:t>
            </a:r>
            <a:endParaRPr lang="en-US" altLang="ko-KR" sz="1200" b="1" spc="-100" dirty="0"/>
          </a:p>
        </p:txBody>
      </p:sp>
      <p:sp>
        <p:nvSpPr>
          <p:cNvPr id="35" name="TextBox 34"/>
          <p:cNvSpPr txBox="1"/>
          <p:nvPr/>
        </p:nvSpPr>
        <p:spPr>
          <a:xfrm>
            <a:off x="4763106" y="3422996"/>
            <a:ext cx="978986" cy="276999"/>
          </a:xfrm>
          <a:prstGeom prst="rect">
            <a:avLst/>
          </a:prstGeom>
          <a:noFill/>
        </p:spPr>
        <p:txBody>
          <a:bodyPr wrap="none" rtlCol="0">
            <a:spAutoFit/>
          </a:bodyPr>
          <a:lstStyle/>
          <a:p>
            <a:r>
              <a:rPr lang="en-US" altLang="ko-KR" sz="1200" b="1" spc="-100" dirty="0" smtClean="0"/>
              <a:t>NTM control</a:t>
            </a:r>
            <a:endParaRPr lang="en-US" altLang="ko-KR" sz="1200" b="1" spc="-100" dirty="0"/>
          </a:p>
        </p:txBody>
      </p:sp>
      <p:sp>
        <p:nvSpPr>
          <p:cNvPr id="36" name="TextBox 35"/>
          <p:cNvSpPr txBox="1"/>
          <p:nvPr/>
        </p:nvSpPr>
        <p:spPr>
          <a:xfrm>
            <a:off x="4682131" y="3709765"/>
            <a:ext cx="1530291" cy="461665"/>
          </a:xfrm>
          <a:prstGeom prst="rect">
            <a:avLst/>
          </a:prstGeom>
          <a:noFill/>
        </p:spPr>
        <p:txBody>
          <a:bodyPr wrap="none" rtlCol="0">
            <a:spAutoFit/>
          </a:bodyPr>
          <a:lstStyle/>
          <a:p>
            <a:r>
              <a:rPr lang="en-US" altLang="ko-KR" sz="1200" b="1" spc="-100" dirty="0" smtClean="0"/>
              <a:t>Integration of </a:t>
            </a:r>
          </a:p>
          <a:p>
            <a:r>
              <a:rPr lang="en-US" altLang="ko-KR" sz="1200" b="1" spc="-100" dirty="0" smtClean="0"/>
              <a:t>plasma current profile</a:t>
            </a:r>
            <a:endParaRPr lang="en-US" altLang="ko-KR" sz="1200" b="1" spc="-100" dirty="0"/>
          </a:p>
        </p:txBody>
      </p:sp>
      <p:sp>
        <p:nvSpPr>
          <p:cNvPr id="37" name="TextBox 36"/>
          <p:cNvSpPr txBox="1"/>
          <p:nvPr/>
        </p:nvSpPr>
        <p:spPr>
          <a:xfrm>
            <a:off x="6778931" y="3422996"/>
            <a:ext cx="1022268" cy="276999"/>
          </a:xfrm>
          <a:prstGeom prst="rect">
            <a:avLst/>
          </a:prstGeom>
          <a:noFill/>
        </p:spPr>
        <p:txBody>
          <a:bodyPr wrap="none" rtlCol="0">
            <a:spAutoFit/>
          </a:bodyPr>
          <a:lstStyle/>
          <a:p>
            <a:r>
              <a:rPr lang="en-US" altLang="ko-KR" sz="1200" b="1" spc="-100" dirty="0" smtClean="0"/>
              <a:t>RWM control</a:t>
            </a:r>
            <a:endParaRPr lang="en-US" altLang="ko-KR" sz="1200" b="1" spc="-100" dirty="0"/>
          </a:p>
        </p:txBody>
      </p:sp>
      <p:sp>
        <p:nvSpPr>
          <p:cNvPr id="38" name="TextBox 37"/>
          <p:cNvSpPr txBox="1"/>
          <p:nvPr/>
        </p:nvSpPr>
        <p:spPr>
          <a:xfrm>
            <a:off x="6442620" y="3678854"/>
            <a:ext cx="1571264" cy="461665"/>
          </a:xfrm>
          <a:prstGeom prst="rect">
            <a:avLst/>
          </a:prstGeom>
          <a:noFill/>
        </p:spPr>
        <p:txBody>
          <a:bodyPr wrap="none" rtlCol="0">
            <a:spAutoFit/>
          </a:bodyPr>
          <a:lstStyle/>
          <a:p>
            <a:r>
              <a:rPr lang="en-US" altLang="ko-KR" sz="1200" b="1" spc="-100" dirty="0" smtClean="0"/>
              <a:t>Fully integrated PCS </a:t>
            </a:r>
          </a:p>
          <a:p>
            <a:r>
              <a:rPr lang="en-US" altLang="ko-KR" sz="1200" b="1" spc="-100" dirty="0" smtClean="0"/>
              <a:t>in long-pulse </a:t>
            </a:r>
            <a:r>
              <a:rPr lang="en-US" altLang="ko-KR" sz="1200" b="1" spc="-100" dirty="0" err="1" smtClean="0"/>
              <a:t>operaion</a:t>
            </a:r>
            <a:endParaRPr lang="en-US" altLang="ko-KR" sz="1200" b="1" spc="-100" dirty="0"/>
          </a:p>
        </p:txBody>
      </p:sp>
      <p:sp>
        <p:nvSpPr>
          <p:cNvPr id="39" name="TextBox 38"/>
          <p:cNvSpPr txBox="1"/>
          <p:nvPr/>
        </p:nvSpPr>
        <p:spPr>
          <a:xfrm>
            <a:off x="3775791" y="4445574"/>
            <a:ext cx="833883" cy="461665"/>
          </a:xfrm>
          <a:prstGeom prst="rect">
            <a:avLst/>
          </a:prstGeom>
          <a:noFill/>
        </p:spPr>
        <p:txBody>
          <a:bodyPr wrap="none" rtlCol="0">
            <a:spAutoFit/>
          </a:bodyPr>
          <a:lstStyle/>
          <a:p>
            <a:r>
              <a:rPr lang="en-US" altLang="ko-KR" sz="1200" b="1" spc="-100" dirty="0" smtClean="0"/>
              <a:t>Quiescent </a:t>
            </a:r>
          </a:p>
          <a:p>
            <a:r>
              <a:rPr lang="en-US" altLang="ko-KR" sz="1200" b="1" spc="-100" dirty="0" smtClean="0"/>
              <a:t>H-mode</a:t>
            </a:r>
            <a:endParaRPr lang="en-US" altLang="ko-KR" sz="1200" b="1" spc="-100" dirty="0"/>
          </a:p>
        </p:txBody>
      </p:sp>
      <p:sp>
        <p:nvSpPr>
          <p:cNvPr id="40" name="TextBox 39"/>
          <p:cNvSpPr txBox="1"/>
          <p:nvPr/>
        </p:nvSpPr>
        <p:spPr>
          <a:xfrm>
            <a:off x="4995014" y="4676407"/>
            <a:ext cx="1325748" cy="276999"/>
          </a:xfrm>
          <a:prstGeom prst="rect">
            <a:avLst/>
          </a:prstGeom>
          <a:noFill/>
        </p:spPr>
        <p:txBody>
          <a:bodyPr wrap="none" rtlCol="0">
            <a:spAutoFit/>
          </a:bodyPr>
          <a:lstStyle/>
          <a:p>
            <a:r>
              <a:rPr lang="en-US" altLang="ko-KR" sz="1200" b="1" spc="-100" dirty="0" err="1" smtClean="0"/>
              <a:t>Te~Ti</a:t>
            </a:r>
            <a:r>
              <a:rPr lang="en-US" altLang="ko-KR" sz="1200" b="1" spc="-100" dirty="0" smtClean="0"/>
              <a:t> experiments</a:t>
            </a:r>
            <a:endParaRPr lang="en-US" altLang="ko-KR" sz="1200" b="1" spc="-100" dirty="0"/>
          </a:p>
        </p:txBody>
      </p:sp>
      <p:sp>
        <p:nvSpPr>
          <p:cNvPr id="41" name="TextBox 40"/>
          <p:cNvSpPr txBox="1"/>
          <p:nvPr/>
        </p:nvSpPr>
        <p:spPr>
          <a:xfrm>
            <a:off x="6741660" y="4676407"/>
            <a:ext cx="1310487" cy="276999"/>
          </a:xfrm>
          <a:prstGeom prst="rect">
            <a:avLst/>
          </a:prstGeom>
          <a:noFill/>
        </p:spPr>
        <p:txBody>
          <a:bodyPr wrap="none" rtlCol="0">
            <a:spAutoFit/>
          </a:bodyPr>
          <a:lstStyle/>
          <a:p>
            <a:r>
              <a:rPr lang="en-US" altLang="ko-KR" sz="1200" b="1" spc="-100" dirty="0" smtClean="0"/>
              <a:t>vT~0 experiments</a:t>
            </a:r>
            <a:endParaRPr lang="en-US" altLang="ko-KR" sz="1200" b="1" spc="-100" dirty="0"/>
          </a:p>
        </p:txBody>
      </p:sp>
      <p:sp>
        <p:nvSpPr>
          <p:cNvPr id="42" name="TextBox 41"/>
          <p:cNvSpPr txBox="1"/>
          <p:nvPr/>
        </p:nvSpPr>
        <p:spPr>
          <a:xfrm>
            <a:off x="5102575" y="4326709"/>
            <a:ext cx="2698624" cy="276999"/>
          </a:xfrm>
          <a:prstGeom prst="rect">
            <a:avLst/>
          </a:prstGeom>
          <a:noFill/>
        </p:spPr>
        <p:txBody>
          <a:bodyPr wrap="none" rtlCol="0">
            <a:spAutoFit/>
          </a:bodyPr>
          <a:lstStyle/>
          <a:p>
            <a:r>
              <a:rPr lang="en-US" altLang="ko-KR" sz="1200" b="1" spc="-100" dirty="0" smtClean="0"/>
              <a:t>Extension of Hybrid-mode in long-pulse </a:t>
            </a:r>
            <a:endParaRPr lang="en-US" altLang="ko-KR" sz="1200" b="1" spc="-100" dirty="0"/>
          </a:p>
        </p:txBody>
      </p:sp>
      <p:sp>
        <p:nvSpPr>
          <p:cNvPr id="17" name="TextBox 16"/>
          <p:cNvSpPr txBox="1"/>
          <p:nvPr/>
        </p:nvSpPr>
        <p:spPr>
          <a:xfrm>
            <a:off x="189498" y="116632"/>
            <a:ext cx="6484467" cy="584775"/>
          </a:xfrm>
          <a:prstGeom prst="rect">
            <a:avLst/>
          </a:prstGeom>
          <a:noFill/>
        </p:spPr>
        <p:txBody>
          <a:bodyPr wrap="none" rtlCol="0">
            <a:spAutoFit/>
          </a:bodyPr>
          <a:lstStyle/>
          <a:p>
            <a:r>
              <a:rPr lang="en-US" altLang="ko-KR" sz="3200" b="1" dirty="0" smtClean="0">
                <a:solidFill>
                  <a:schemeClr val="bg1"/>
                </a:solidFill>
              </a:rPr>
              <a:t>Research roadmap in 2</a:t>
            </a:r>
            <a:r>
              <a:rPr lang="en-US" altLang="ko-KR" sz="3200" b="1" baseline="30000" dirty="0" smtClean="0">
                <a:solidFill>
                  <a:schemeClr val="bg1"/>
                </a:solidFill>
              </a:rPr>
              <a:t>nd</a:t>
            </a:r>
            <a:r>
              <a:rPr lang="en-US" altLang="ko-KR" sz="3200" b="1" dirty="0" smtClean="0">
                <a:solidFill>
                  <a:schemeClr val="bg1"/>
                </a:solidFill>
              </a:rPr>
              <a:t> phase</a:t>
            </a:r>
            <a:endParaRPr lang="ko-KR" altLang="en-US" sz="3200" b="1" dirty="0">
              <a:solidFill>
                <a:schemeClr val="bg1"/>
              </a:solidFill>
            </a:endParaRPr>
          </a:p>
        </p:txBody>
      </p:sp>
      <p:sp>
        <p:nvSpPr>
          <p:cNvPr id="21" name="슬라이드 번호 개체 틀 20"/>
          <p:cNvSpPr>
            <a:spLocks noGrp="1"/>
          </p:cNvSpPr>
          <p:nvPr>
            <p:ph type="sldNum" sz="quarter" idx="12"/>
          </p:nvPr>
        </p:nvSpPr>
        <p:spPr/>
        <p:txBody>
          <a:bodyPr/>
          <a:lstStyle/>
          <a:p>
            <a:pPr>
              <a:defRPr/>
            </a:pPr>
            <a:fld id="{CB7B837B-C4D7-4863-BCB4-06E7282D3C1E}" type="slidenum">
              <a:rPr lang="ko-KR" altLang="en-US" smtClean="0"/>
              <a:pPr>
                <a:defRPr/>
              </a:pPr>
              <a:t>30</a:t>
            </a:fld>
            <a:endParaRPr lang="ko-KR" altLang="en-US"/>
          </a:p>
        </p:txBody>
      </p:sp>
      <p:sp>
        <p:nvSpPr>
          <p:cNvPr id="43" name="직사각형 42"/>
          <p:cNvSpPr/>
          <p:nvPr/>
        </p:nvSpPr>
        <p:spPr>
          <a:xfrm>
            <a:off x="4222280" y="1646098"/>
            <a:ext cx="1584175" cy="307777"/>
          </a:xfrm>
          <a:prstGeom prst="rect">
            <a:avLst/>
          </a:prstGeom>
        </p:spPr>
        <p:txBody>
          <a:bodyPr wrap="square">
            <a:spAutoFit/>
          </a:bodyPr>
          <a:lstStyle/>
          <a:p>
            <a:r>
              <a:rPr lang="el-GR" altLang="ko-KR" sz="1400" dirty="0" smtClean="0">
                <a:solidFill>
                  <a:schemeClr val="tx1"/>
                </a:solidFill>
              </a:rPr>
              <a:t>β</a:t>
            </a:r>
            <a:r>
              <a:rPr lang="en-US" altLang="ko-KR" sz="1400" baseline="-25000" dirty="0" smtClean="0">
                <a:solidFill>
                  <a:schemeClr val="tx1"/>
                </a:solidFill>
              </a:rPr>
              <a:t>N</a:t>
            </a:r>
            <a:r>
              <a:rPr lang="en-US" altLang="ko-KR" sz="1400" dirty="0" smtClean="0">
                <a:solidFill>
                  <a:schemeClr val="tx1"/>
                </a:solidFill>
              </a:rPr>
              <a:t> ~2 for 30s</a:t>
            </a:r>
          </a:p>
        </p:txBody>
      </p:sp>
      <p:sp>
        <p:nvSpPr>
          <p:cNvPr id="44" name="직사각형 43"/>
          <p:cNvSpPr/>
          <p:nvPr/>
        </p:nvSpPr>
        <p:spPr>
          <a:xfrm>
            <a:off x="4204917" y="2404680"/>
            <a:ext cx="1584175" cy="307777"/>
          </a:xfrm>
          <a:prstGeom prst="rect">
            <a:avLst/>
          </a:prstGeom>
        </p:spPr>
        <p:txBody>
          <a:bodyPr wrap="square">
            <a:spAutoFit/>
          </a:bodyPr>
          <a:lstStyle/>
          <a:p>
            <a:r>
              <a:rPr lang="en-US" altLang="ko-KR" sz="1400" dirty="0" smtClean="0">
                <a:solidFill>
                  <a:schemeClr val="tx1"/>
                </a:solidFill>
              </a:rPr>
              <a:t>10s &gt;</a:t>
            </a:r>
          </a:p>
        </p:txBody>
      </p:sp>
    </p:spTree>
    <p:extLst>
      <p:ext uri="{BB962C8B-B14F-4D97-AF65-F5344CB8AC3E}">
        <p14:creationId xmlns:p14="http://schemas.microsoft.com/office/powerpoint/2010/main" val="2415479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82C171A-47A9-43B2-84BC-BA88EDEF5027}" type="slidenum">
              <a:rPr lang="ko-KR" altLang="en-US" smtClean="0"/>
              <a:pPr/>
              <a:t>31</a:t>
            </a:fld>
            <a:endParaRPr lang="ko-KR" altLang="en-US"/>
          </a:p>
        </p:txBody>
      </p:sp>
      <p:pic>
        <p:nvPicPr>
          <p:cNvPr id="5" name="Picture 2" descr="C:\Users\배영순\Pictures\kstar_주장치실_20121005\사진\DSC00954.JPG"/>
          <p:cNvPicPr>
            <a:picLocks noChangeAspect="1" noChangeArrowheads="1"/>
          </p:cNvPicPr>
          <p:nvPr/>
        </p:nvPicPr>
        <p:blipFill>
          <a:blip r:embed="rId3" cstate="print">
            <a:lum bright="20000" contrast="40000"/>
            <a:extLst>
              <a:ext uri="{28A0092B-C50C-407E-A947-70E740481C1C}">
                <a14:useLocalDpi xmlns:a14="http://schemas.microsoft.com/office/drawing/2010/main" val="0"/>
              </a:ext>
            </a:extLst>
          </a:blip>
          <a:srcRect/>
          <a:stretch>
            <a:fillRect/>
          </a:stretch>
        </p:blipFill>
        <p:spPr bwMode="auto">
          <a:xfrm>
            <a:off x="1504413" y="1556792"/>
            <a:ext cx="5849265" cy="3886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1944" y="2833603"/>
            <a:ext cx="2532040" cy="646331"/>
          </a:xfrm>
          <a:prstGeom prst="rect">
            <a:avLst/>
          </a:prstGeom>
          <a:solidFill>
            <a:schemeClr val="bg1"/>
          </a:solidFill>
          <a:ln>
            <a:solidFill>
              <a:schemeClr val="tx1"/>
            </a:solidFill>
          </a:ln>
        </p:spPr>
        <p:txBody>
          <a:bodyPr wrap="none" rtlCol="0">
            <a:spAutoFit/>
          </a:bodyPr>
          <a:lstStyle/>
          <a:p>
            <a:pPr algn="ctr"/>
            <a:r>
              <a:rPr lang="en-US" altLang="ja-JP" dirty="0" smtClean="0">
                <a:latin typeface="Calibri" pitchFamily="34" charset="0"/>
                <a:ea typeface="나눔고딕"/>
                <a:cs typeface="Arial"/>
              </a:rPr>
              <a:t>NBI-1 </a:t>
            </a:r>
          </a:p>
          <a:p>
            <a:pPr algn="ctr"/>
            <a:r>
              <a:rPr kumimoji="1" lang="en-US" altLang="ja-JP" dirty="0" smtClean="0">
                <a:latin typeface="Calibri" pitchFamily="34" charset="0"/>
                <a:ea typeface="나눔고딕"/>
                <a:cs typeface="Arial"/>
              </a:rPr>
              <a:t>(3 beams, </a:t>
            </a:r>
            <a:r>
              <a:rPr kumimoji="1" lang="en-US" altLang="ja-JP" dirty="0" smtClean="0">
                <a:solidFill>
                  <a:srgbClr val="FF0000"/>
                </a:solidFill>
                <a:latin typeface="Calibri" pitchFamily="34" charset="0"/>
                <a:ea typeface="나눔고딕"/>
                <a:cs typeface="Arial"/>
              </a:rPr>
              <a:t>6MW</a:t>
            </a:r>
            <a:r>
              <a:rPr kumimoji="1" lang="en-US" altLang="ja-JP" dirty="0" smtClean="0">
                <a:latin typeface="Calibri" pitchFamily="34" charset="0"/>
                <a:ea typeface="나눔고딕"/>
                <a:cs typeface="Arial"/>
              </a:rPr>
              <a:t>/100keV)</a:t>
            </a:r>
            <a:endParaRPr kumimoji="1" lang="ja-JP" altLang="en-US" dirty="0">
              <a:latin typeface="Calibri" pitchFamily="34" charset="0"/>
              <a:ea typeface="나눔고딕"/>
              <a:cs typeface="Arial"/>
            </a:endParaRPr>
          </a:p>
        </p:txBody>
      </p:sp>
      <p:sp>
        <p:nvSpPr>
          <p:cNvPr id="7" name="TextBox 6"/>
          <p:cNvSpPr txBox="1"/>
          <p:nvPr/>
        </p:nvSpPr>
        <p:spPr>
          <a:xfrm>
            <a:off x="1933064" y="5643656"/>
            <a:ext cx="1841081" cy="646331"/>
          </a:xfrm>
          <a:prstGeom prst="rect">
            <a:avLst/>
          </a:prstGeom>
          <a:solidFill>
            <a:srgbClr val="FFFFFF"/>
          </a:solidFill>
          <a:ln w="28575">
            <a:solidFill>
              <a:srgbClr val="0000FF"/>
            </a:solidFill>
          </a:ln>
        </p:spPr>
        <p:txBody>
          <a:bodyPr wrap="none" rtlCol="0">
            <a:spAutoFit/>
          </a:bodyPr>
          <a:lstStyle/>
          <a:p>
            <a:pPr algn="ctr"/>
            <a:r>
              <a:rPr lang="en-US" altLang="ja-JP" dirty="0" smtClean="0">
                <a:solidFill>
                  <a:srgbClr val="FF0000"/>
                </a:solidFill>
                <a:latin typeface="Calibri" pitchFamily="34" charset="0"/>
                <a:cs typeface="Arial"/>
              </a:rPr>
              <a:t>105/140 GHz ECH</a:t>
            </a:r>
          </a:p>
          <a:p>
            <a:pPr algn="ctr"/>
            <a:r>
              <a:rPr lang="en-US" altLang="ja-JP" dirty="0" smtClean="0">
                <a:solidFill>
                  <a:srgbClr val="FF0000"/>
                </a:solidFill>
                <a:latin typeface="Calibri" pitchFamily="34" charset="0"/>
                <a:cs typeface="Arial"/>
              </a:rPr>
              <a:t>(1 MW/300 s)</a:t>
            </a:r>
          </a:p>
        </p:txBody>
      </p:sp>
      <p:sp>
        <p:nvSpPr>
          <p:cNvPr id="8" name="TextBox 7"/>
          <p:cNvSpPr txBox="1"/>
          <p:nvPr/>
        </p:nvSpPr>
        <p:spPr>
          <a:xfrm>
            <a:off x="7305339" y="1825491"/>
            <a:ext cx="1481496" cy="646331"/>
          </a:xfrm>
          <a:prstGeom prst="rect">
            <a:avLst/>
          </a:prstGeom>
          <a:solidFill>
            <a:srgbClr val="FFFFFF"/>
          </a:solidFill>
          <a:ln>
            <a:solidFill>
              <a:schemeClr val="tx1"/>
            </a:solidFill>
          </a:ln>
        </p:spPr>
        <p:txBody>
          <a:bodyPr wrap="none" rtlCol="0">
            <a:spAutoFit/>
          </a:bodyPr>
          <a:lstStyle/>
          <a:p>
            <a:pPr algn="ctr"/>
            <a:r>
              <a:rPr lang="en-US" altLang="ja-JP" dirty="0" smtClean="0">
                <a:latin typeface="Calibri" pitchFamily="34" charset="0"/>
                <a:cs typeface="Arial"/>
              </a:rPr>
              <a:t>170 GHz ECH</a:t>
            </a:r>
          </a:p>
          <a:p>
            <a:pPr algn="ctr"/>
            <a:r>
              <a:rPr lang="en-US" altLang="ja-JP" dirty="0" smtClean="0">
                <a:latin typeface="Calibri" pitchFamily="34" charset="0"/>
                <a:cs typeface="Arial"/>
              </a:rPr>
              <a:t>(1 MW/300 s)</a:t>
            </a:r>
          </a:p>
        </p:txBody>
      </p:sp>
      <p:sp>
        <p:nvSpPr>
          <p:cNvPr id="9" name="TextBox 8"/>
          <p:cNvSpPr txBox="1"/>
          <p:nvPr/>
        </p:nvSpPr>
        <p:spPr>
          <a:xfrm>
            <a:off x="5789650" y="5643656"/>
            <a:ext cx="1481496" cy="646331"/>
          </a:xfrm>
          <a:prstGeom prst="rect">
            <a:avLst/>
          </a:prstGeom>
          <a:solidFill>
            <a:srgbClr val="FFFFFF"/>
          </a:solidFill>
          <a:ln w="28575">
            <a:solidFill>
              <a:srgbClr val="0000FF"/>
            </a:solidFill>
          </a:ln>
        </p:spPr>
        <p:txBody>
          <a:bodyPr wrap="none" rtlCol="0">
            <a:spAutoFit/>
          </a:bodyPr>
          <a:lstStyle/>
          <a:p>
            <a:pPr algn="ctr"/>
            <a:r>
              <a:rPr lang="en-US" altLang="ja-JP" dirty="0">
                <a:latin typeface="Calibri" pitchFamily="34" charset="0"/>
                <a:cs typeface="Arial"/>
              </a:rPr>
              <a:t>5</a:t>
            </a:r>
            <a:r>
              <a:rPr lang="en-US" altLang="ja-JP" dirty="0" smtClean="0">
                <a:latin typeface="Calibri" pitchFamily="34" charset="0"/>
                <a:cs typeface="Arial"/>
              </a:rPr>
              <a:t> GHz LHCD</a:t>
            </a:r>
          </a:p>
          <a:p>
            <a:pPr algn="ctr"/>
            <a:r>
              <a:rPr lang="en-US" altLang="ja-JP" dirty="0" smtClean="0">
                <a:solidFill>
                  <a:srgbClr val="FF0000"/>
                </a:solidFill>
                <a:latin typeface="Calibri" pitchFamily="34" charset="0"/>
                <a:cs typeface="Arial"/>
              </a:rPr>
              <a:t>(1 MW/300 s)</a:t>
            </a:r>
          </a:p>
        </p:txBody>
      </p:sp>
      <p:sp>
        <p:nvSpPr>
          <p:cNvPr id="10" name="TextBox 9"/>
          <p:cNvSpPr txBox="1"/>
          <p:nvPr/>
        </p:nvSpPr>
        <p:spPr>
          <a:xfrm>
            <a:off x="3952137" y="5643656"/>
            <a:ext cx="1481496" cy="646331"/>
          </a:xfrm>
          <a:prstGeom prst="rect">
            <a:avLst/>
          </a:prstGeom>
          <a:solidFill>
            <a:srgbClr val="FFFFFF"/>
          </a:solidFill>
          <a:ln>
            <a:solidFill>
              <a:schemeClr val="tx1"/>
            </a:solidFill>
          </a:ln>
        </p:spPr>
        <p:txBody>
          <a:bodyPr wrap="none" rtlCol="0">
            <a:spAutoFit/>
          </a:bodyPr>
          <a:lstStyle/>
          <a:p>
            <a:pPr algn="ctr"/>
            <a:r>
              <a:rPr lang="en-US" altLang="ja-JP" dirty="0" smtClean="0">
                <a:latin typeface="Calibri" pitchFamily="34" charset="0"/>
                <a:cs typeface="Arial"/>
              </a:rPr>
              <a:t>30 MHz ICRF</a:t>
            </a:r>
          </a:p>
          <a:p>
            <a:pPr algn="ctr"/>
            <a:r>
              <a:rPr lang="en-US" altLang="ja-JP" dirty="0" smtClean="0">
                <a:solidFill>
                  <a:srgbClr val="FF0000"/>
                </a:solidFill>
                <a:latin typeface="Calibri" pitchFamily="34" charset="0"/>
                <a:cs typeface="Arial"/>
              </a:rPr>
              <a:t>(2 MW/300 s)</a:t>
            </a:r>
          </a:p>
        </p:txBody>
      </p:sp>
      <p:cxnSp>
        <p:nvCxnSpPr>
          <p:cNvPr id="11" name="Straight Arrow Connector 10"/>
          <p:cNvCxnSpPr/>
          <p:nvPr/>
        </p:nvCxnSpPr>
        <p:spPr>
          <a:xfrm>
            <a:off x="1901907" y="3481674"/>
            <a:ext cx="777593" cy="2663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624167" y="2113522"/>
            <a:ext cx="1462316" cy="5040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6157" y="1548491"/>
            <a:ext cx="2872902" cy="923330"/>
          </a:xfrm>
          <a:prstGeom prst="rect">
            <a:avLst/>
          </a:prstGeom>
          <a:solidFill>
            <a:schemeClr val="bg1"/>
          </a:solidFill>
          <a:ln w="28575" cmpd="sng">
            <a:solidFill>
              <a:srgbClr val="0000FF"/>
            </a:solidFill>
          </a:ln>
        </p:spPr>
        <p:txBody>
          <a:bodyPr wrap="none" rtlCol="0">
            <a:spAutoFit/>
          </a:bodyPr>
          <a:lstStyle/>
          <a:p>
            <a:pPr algn="ctr"/>
            <a:r>
              <a:rPr lang="en-US" altLang="ja-JP" dirty="0" smtClean="0">
                <a:solidFill>
                  <a:srgbClr val="FF0000"/>
                </a:solidFill>
                <a:latin typeface="Calibri" pitchFamily="34" charset="0"/>
                <a:ea typeface="나눔고딕"/>
                <a:cs typeface="Arial"/>
              </a:rPr>
              <a:t>NBI-2 </a:t>
            </a:r>
          </a:p>
          <a:p>
            <a:pPr algn="ctr"/>
            <a:r>
              <a:rPr lang="en-US" altLang="ja-JP" dirty="0" smtClean="0">
                <a:solidFill>
                  <a:srgbClr val="FF0000"/>
                </a:solidFill>
                <a:latin typeface="Calibri" pitchFamily="34" charset="0"/>
                <a:ea typeface="나눔고딕"/>
                <a:cs typeface="Arial"/>
              </a:rPr>
              <a:t>Off-axis tangential beam line</a:t>
            </a:r>
          </a:p>
          <a:p>
            <a:pPr algn="ctr"/>
            <a:r>
              <a:rPr lang="en-US" altLang="ja-JP" dirty="0" smtClean="0">
                <a:latin typeface="Calibri" pitchFamily="34" charset="0"/>
                <a:ea typeface="나눔고딕"/>
                <a:cs typeface="Arial"/>
              </a:rPr>
              <a:t>(2 MW x 2 beam sources)</a:t>
            </a:r>
          </a:p>
        </p:txBody>
      </p:sp>
      <p:cxnSp>
        <p:nvCxnSpPr>
          <p:cNvPr id="13" name="Straight Arrow Connector 12"/>
          <p:cNvCxnSpPr/>
          <p:nvPr/>
        </p:nvCxnSpPr>
        <p:spPr>
          <a:xfrm>
            <a:off x="2908040" y="2010156"/>
            <a:ext cx="655590" cy="2473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25547" y="2545571"/>
            <a:ext cx="1841081" cy="646331"/>
          </a:xfrm>
          <a:prstGeom prst="rect">
            <a:avLst/>
          </a:prstGeom>
          <a:solidFill>
            <a:srgbClr val="FFFFFF"/>
          </a:solidFill>
          <a:ln w="28575" cmpd="sng">
            <a:solidFill>
              <a:srgbClr val="0000FF"/>
            </a:solidFill>
          </a:ln>
        </p:spPr>
        <p:txBody>
          <a:bodyPr wrap="none" rtlCol="0">
            <a:spAutoFit/>
          </a:bodyPr>
          <a:lstStyle/>
          <a:p>
            <a:pPr algn="ctr"/>
            <a:r>
              <a:rPr lang="en-US" altLang="ja-JP" dirty="0" smtClean="0">
                <a:solidFill>
                  <a:srgbClr val="FF0000"/>
                </a:solidFill>
                <a:latin typeface="Calibri" pitchFamily="34" charset="0"/>
                <a:cs typeface="Arial"/>
              </a:rPr>
              <a:t>105/140 GHz ECH</a:t>
            </a:r>
          </a:p>
          <a:p>
            <a:pPr algn="ctr"/>
            <a:r>
              <a:rPr lang="en-US" altLang="ja-JP" dirty="0" smtClean="0">
                <a:solidFill>
                  <a:srgbClr val="FF0000"/>
                </a:solidFill>
                <a:latin typeface="Calibri" pitchFamily="34" charset="0"/>
                <a:cs typeface="Arial"/>
              </a:rPr>
              <a:t>(2 MW/300 s)</a:t>
            </a:r>
          </a:p>
        </p:txBody>
      </p:sp>
      <p:cxnSp>
        <p:nvCxnSpPr>
          <p:cNvPr id="16" name="Straight Arrow Connector 15"/>
          <p:cNvCxnSpPr/>
          <p:nvPr/>
        </p:nvCxnSpPr>
        <p:spPr>
          <a:xfrm flipH="1" flipV="1">
            <a:off x="5690636" y="2689586"/>
            <a:ext cx="1329378" cy="2160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07493" y="996697"/>
            <a:ext cx="4608826" cy="400110"/>
          </a:xfrm>
          <a:prstGeom prst="rect">
            <a:avLst/>
          </a:prstGeom>
          <a:solidFill>
            <a:srgbClr val="A6A6A6"/>
          </a:solidFill>
        </p:spPr>
        <p:txBody>
          <a:bodyPr wrap="none" rtlCol="0">
            <a:spAutoFit/>
          </a:bodyPr>
          <a:lstStyle/>
          <a:p>
            <a:pPr marL="342900" indent="-342900">
              <a:buFont typeface="Wingdings" panose="05000000000000000000" pitchFamily="2" charset="2"/>
              <a:buChar char="§"/>
            </a:pPr>
            <a:r>
              <a:rPr lang="en-US" altLang="ko-KR" sz="2000" b="1" spc="-50" dirty="0">
                <a:solidFill>
                  <a:schemeClr val="accent6">
                    <a:lumMod val="60000"/>
                    <a:lumOff val="40000"/>
                  </a:schemeClr>
                </a:solidFill>
                <a:latin typeface="Calibri" pitchFamily="34" charset="0"/>
                <a:cs typeface="Arial" panose="020B0604020202020204" pitchFamily="34" charset="0"/>
              </a:rPr>
              <a:t>U</a:t>
            </a:r>
            <a:r>
              <a:rPr lang="en-US" altLang="ko-KR" sz="2000" b="1" spc="-50" dirty="0" smtClean="0">
                <a:solidFill>
                  <a:schemeClr val="accent6">
                    <a:lumMod val="60000"/>
                    <a:lumOff val="40000"/>
                  </a:schemeClr>
                </a:solidFill>
                <a:latin typeface="Calibri" pitchFamily="34" charset="0"/>
                <a:cs typeface="Arial" panose="020B0604020202020204" pitchFamily="34" charset="0"/>
              </a:rPr>
              <a:t>pgrade plan considering limited budget</a:t>
            </a:r>
            <a:endParaRPr lang="ko-KR" altLang="en-US" sz="2000" b="1" spc="-50" dirty="0">
              <a:solidFill>
                <a:schemeClr val="accent6">
                  <a:lumMod val="60000"/>
                  <a:lumOff val="40000"/>
                </a:schemeClr>
              </a:solidFill>
              <a:latin typeface="Calibri" pitchFamily="34" charset="0"/>
              <a:cs typeface="Arial" panose="020B0604020202020204" pitchFamily="34" charset="0"/>
            </a:endParaRPr>
          </a:p>
        </p:txBody>
      </p:sp>
      <p:cxnSp>
        <p:nvCxnSpPr>
          <p:cNvPr id="18" name="직선 화살표 연결선 17"/>
          <p:cNvCxnSpPr/>
          <p:nvPr/>
        </p:nvCxnSpPr>
        <p:spPr>
          <a:xfrm flipV="1">
            <a:off x="3235836" y="4057739"/>
            <a:ext cx="726608" cy="158591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직사각형 19"/>
          <p:cNvSpPr/>
          <p:nvPr/>
        </p:nvSpPr>
        <p:spPr>
          <a:xfrm>
            <a:off x="1043609" y="6334780"/>
            <a:ext cx="7632848" cy="523220"/>
          </a:xfrm>
          <a:prstGeom prst="rect">
            <a:avLst/>
          </a:prstGeom>
          <a:solidFill>
            <a:schemeClr val="bg1"/>
          </a:solidFill>
          <a:ln>
            <a:solidFill>
              <a:schemeClr val="accent2"/>
            </a:solidFill>
          </a:ln>
        </p:spPr>
        <p:txBody>
          <a:bodyPr wrap="square">
            <a:spAutoFit/>
          </a:bodyPr>
          <a:lstStyle/>
          <a:p>
            <a:r>
              <a:rPr lang="en-US" altLang="ko-KR" sz="2800" b="1" dirty="0" smtClean="0"/>
              <a:t>More than double of present heating power</a:t>
            </a:r>
            <a:endParaRPr lang="ko-KR" altLang="en-US" sz="2800" b="1" dirty="0"/>
          </a:p>
        </p:txBody>
      </p:sp>
      <p:sp>
        <p:nvSpPr>
          <p:cNvPr id="4" name="직사각형 3"/>
          <p:cNvSpPr/>
          <p:nvPr/>
        </p:nvSpPr>
        <p:spPr>
          <a:xfrm>
            <a:off x="143280" y="15032"/>
            <a:ext cx="9000720" cy="584775"/>
          </a:xfrm>
          <a:prstGeom prst="rect">
            <a:avLst/>
          </a:prstGeom>
        </p:spPr>
        <p:txBody>
          <a:bodyPr wrap="square">
            <a:spAutoFit/>
          </a:bodyPr>
          <a:lstStyle/>
          <a:p>
            <a:pPr marL="358775" fontAlgn="auto" latinLnBrk="0">
              <a:spcAft>
                <a:spcPts val="0"/>
              </a:spcAft>
              <a:defRPr/>
            </a:pPr>
            <a:r>
              <a:rPr lang="en-US" altLang="ko-KR" sz="3200" b="1" dirty="0">
                <a:solidFill>
                  <a:schemeClr val="bg1"/>
                </a:solidFill>
                <a:latin typeface="Calibri" pitchFamily="34" charset="0"/>
                <a:cs typeface="Arial" pitchFamily="34" charset="0"/>
              </a:rPr>
              <a:t>Next 5-yr upgrade plan of KSTAR heating systems</a:t>
            </a:r>
          </a:p>
        </p:txBody>
      </p:sp>
    </p:spTree>
    <p:extLst>
      <p:ext uri="{BB962C8B-B14F-4D97-AF65-F5344CB8AC3E}">
        <p14:creationId xmlns:p14="http://schemas.microsoft.com/office/powerpoint/2010/main" val="3308511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6512" y="-27384"/>
            <a:ext cx="8856984" cy="864096"/>
          </a:xfrm>
        </p:spPr>
        <p:txBody>
          <a:bodyPr/>
          <a:lstStyle/>
          <a:p>
            <a:r>
              <a:rPr lang="en-US" altLang="ko-KR" sz="3600" dirty="0" smtClean="0"/>
              <a:t>Ready</a:t>
            </a:r>
            <a:r>
              <a:rPr lang="ko-KR" altLang="en-US" sz="3600" dirty="0" smtClean="0"/>
              <a:t> </a:t>
            </a:r>
            <a:r>
              <a:rPr lang="en-US" altLang="ko-KR" sz="3600" dirty="0" smtClean="0"/>
              <a:t>for future </a:t>
            </a:r>
            <a:endParaRPr lang="ko-KR" altLang="en-US" sz="36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32</a:t>
            </a:fld>
            <a:endParaRPr lang="ko-KR" altLang="en-US" dirty="0"/>
          </a:p>
        </p:txBody>
      </p:sp>
      <p:sp>
        <p:nvSpPr>
          <p:cNvPr id="5" name="TextBox 4"/>
          <p:cNvSpPr txBox="1"/>
          <p:nvPr/>
        </p:nvSpPr>
        <p:spPr>
          <a:xfrm>
            <a:off x="395536" y="1628800"/>
            <a:ext cx="8424936" cy="3600986"/>
          </a:xfrm>
          <a:prstGeom prst="rect">
            <a:avLst/>
          </a:prstGeom>
          <a:noFill/>
        </p:spPr>
        <p:txBody>
          <a:bodyPr wrap="square" rtlCol="0">
            <a:spAutoFit/>
          </a:bodyPr>
          <a:lstStyle/>
          <a:p>
            <a:endParaRPr lang="en-US" altLang="ko-KR" sz="3200" dirty="0" smtClean="0"/>
          </a:p>
          <a:p>
            <a:pPr marL="285750" indent="-285750">
              <a:buFontTx/>
              <a:buChar char="-"/>
            </a:pPr>
            <a:r>
              <a:rPr lang="en-US" altLang="ko-KR" sz="3200" b="1" dirty="0" smtClean="0"/>
              <a:t>Control knob</a:t>
            </a:r>
          </a:p>
          <a:p>
            <a:r>
              <a:rPr lang="en-US" altLang="ko-KR" sz="3200" b="1" dirty="0"/>
              <a:t> </a:t>
            </a:r>
            <a:r>
              <a:rPr lang="en-US" altLang="ko-KR" sz="3200" b="1" dirty="0" smtClean="0"/>
              <a:t>  </a:t>
            </a:r>
            <a:r>
              <a:rPr lang="en-US" altLang="ko-KR" sz="2800" b="1" dirty="0" smtClean="0"/>
              <a:t>Momentum, NTM(</a:t>
            </a:r>
            <a:r>
              <a:rPr lang="en-US" altLang="ko-KR" sz="2800" b="1" dirty="0" err="1" smtClean="0"/>
              <a:t>Sawtooth</a:t>
            </a:r>
            <a:r>
              <a:rPr lang="en-US" altLang="ko-KR" sz="2800" b="1" dirty="0" smtClean="0"/>
              <a:t>), Disruption,</a:t>
            </a:r>
          </a:p>
          <a:p>
            <a:r>
              <a:rPr lang="en-US" altLang="ko-KR" sz="2800" b="1" dirty="0"/>
              <a:t> </a:t>
            </a:r>
            <a:r>
              <a:rPr lang="en-US" altLang="ko-KR" sz="2800" b="1" dirty="0" smtClean="0"/>
              <a:t>  density</a:t>
            </a:r>
          </a:p>
          <a:p>
            <a:pPr marL="285750" indent="-285750">
              <a:buFontTx/>
              <a:buChar char="-"/>
            </a:pPr>
            <a:r>
              <a:rPr lang="en-US" altLang="ko-KR" sz="3200" b="1" dirty="0" smtClean="0"/>
              <a:t>Diagnostic capability</a:t>
            </a:r>
          </a:p>
          <a:p>
            <a:pPr marL="285750" indent="-285750">
              <a:buFontTx/>
              <a:buChar char="-"/>
            </a:pPr>
            <a:r>
              <a:rPr lang="en-US" altLang="ko-KR" sz="3200" b="1" dirty="0" smtClean="0"/>
              <a:t>RWM </a:t>
            </a:r>
          </a:p>
          <a:p>
            <a:endParaRPr lang="en-US" altLang="ko-KR" sz="2000" dirty="0" smtClean="0"/>
          </a:p>
          <a:p>
            <a:endParaRPr lang="en-US" altLang="ko-KR" sz="2000" dirty="0" smtClean="0"/>
          </a:p>
        </p:txBody>
      </p:sp>
    </p:spTree>
    <p:extLst>
      <p:ext uri="{BB962C8B-B14F-4D97-AF65-F5344CB8AC3E}">
        <p14:creationId xmlns:p14="http://schemas.microsoft.com/office/powerpoint/2010/main" val="1284520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idx="4294967295"/>
          </p:nvPr>
        </p:nvSpPr>
        <p:spPr>
          <a:xfrm>
            <a:off x="-36512" y="-27384"/>
            <a:ext cx="9180512" cy="864096"/>
          </a:xfrm>
        </p:spPr>
        <p:txBody>
          <a:bodyPr/>
          <a:lstStyle/>
          <a:p>
            <a:r>
              <a:rPr lang="en-US" altLang="ko-KR" sz="2400" dirty="0"/>
              <a:t>Non-Resonant Magnetic Perturbation </a:t>
            </a:r>
            <a:r>
              <a:rPr lang="en-US" altLang="ko-KR" sz="2400" dirty="0" smtClean="0"/>
              <a:t>and ECH provides </a:t>
            </a:r>
            <a:r>
              <a:rPr lang="en-US" altLang="ko-KR" sz="2400" dirty="0"/>
              <a:t>effective tools for rotation </a:t>
            </a:r>
            <a:r>
              <a:rPr lang="en-US" altLang="ko-KR" sz="2400" dirty="0" smtClean="0"/>
              <a:t>control</a:t>
            </a:r>
            <a:endParaRPr lang="en-US" altLang="ko-KR" sz="2400" dirty="0"/>
          </a:p>
        </p:txBody>
      </p:sp>
      <p:sp>
        <p:nvSpPr>
          <p:cNvPr id="5" name="슬라이드 번호 개체 틀 4"/>
          <p:cNvSpPr>
            <a:spLocks noGrp="1"/>
          </p:cNvSpPr>
          <p:nvPr>
            <p:ph type="sldNum" sz="quarter" idx="10"/>
          </p:nvPr>
        </p:nvSpPr>
        <p:spPr/>
        <p:txBody>
          <a:bodyPr/>
          <a:lstStyle/>
          <a:p>
            <a:fld id="{B4077B60-E919-457C-A554-D0EE28E0A5D4}" type="slidenum">
              <a:rPr lang="ko-KR" altLang="en-US" smtClean="0"/>
              <a:pPr/>
              <a:t>33</a:t>
            </a:fld>
            <a:endParaRPr lang="ko-KR"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 y="1137651"/>
            <a:ext cx="6086555" cy="506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l="8533" t="6303" r="6046" b="7391"/>
          <a:stretch>
            <a:fillRect/>
          </a:stretch>
        </p:blipFill>
        <p:spPr bwMode="auto">
          <a:xfrm>
            <a:off x="5975502" y="2697875"/>
            <a:ext cx="2817834" cy="235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0"/>
          <p:cNvSpPr>
            <a:spLocks noChangeArrowheads="1"/>
          </p:cNvSpPr>
          <p:nvPr/>
        </p:nvSpPr>
        <p:spPr bwMode="auto">
          <a:xfrm rot="16200000">
            <a:off x="5544365" y="3680075"/>
            <a:ext cx="694568" cy="1910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70000"/>
              </a:spcBef>
              <a:buClr>
                <a:srgbClr val="F70606"/>
              </a:buClr>
              <a:buSzPct val="150000"/>
              <a:buChar char="•"/>
              <a:defRPr sz="2400">
                <a:solidFill>
                  <a:schemeClr val="accent1"/>
                </a:solidFill>
                <a:latin typeface="Arial" charset="0"/>
              </a:defRPr>
            </a:lvl1pPr>
            <a:lvl2pPr marL="742950" indent="-285750">
              <a:lnSpc>
                <a:spcPct val="80000"/>
              </a:lnSpc>
              <a:spcBef>
                <a:spcPct val="50000"/>
              </a:spcBef>
              <a:buClr>
                <a:srgbClr val="5FCAFA"/>
              </a:buClr>
              <a:buSzPct val="80000"/>
              <a:buFont typeface="Wingdings" pitchFamily="2" charset="2"/>
              <a:buChar char="q"/>
              <a:defRPr sz="2000">
                <a:solidFill>
                  <a:schemeClr val="tx1"/>
                </a:solidFill>
                <a:latin typeface="Arial" charset="0"/>
              </a:defRPr>
            </a:lvl2pPr>
            <a:lvl3pPr marL="1143000" indent="-228600">
              <a:lnSpc>
                <a:spcPct val="80000"/>
              </a:lnSpc>
              <a:spcBef>
                <a:spcPct val="50000"/>
              </a:spcBef>
              <a:buClr>
                <a:srgbClr val="F70606"/>
              </a:buClr>
              <a:buSzPct val="150000"/>
              <a:buChar char="•"/>
              <a:defRPr>
                <a:solidFill>
                  <a:schemeClr val="tx1"/>
                </a:solidFill>
                <a:latin typeface="Arial" charset="0"/>
              </a:defRPr>
            </a:lvl3pPr>
            <a:lvl4pPr marL="1600200" indent="-228600">
              <a:lnSpc>
                <a:spcPct val="80000"/>
              </a:lnSpc>
              <a:spcBef>
                <a:spcPct val="50000"/>
              </a:spcBef>
              <a:buClr>
                <a:srgbClr val="5FCAFA"/>
              </a:buClr>
              <a:buSzPct val="80000"/>
              <a:buFont typeface="Wingdings" pitchFamily="2" charset="2"/>
              <a:buChar char="q"/>
              <a:defRPr sz="1600">
                <a:solidFill>
                  <a:schemeClr val="tx1"/>
                </a:solidFill>
                <a:latin typeface="Arial" charset="0"/>
              </a:defRPr>
            </a:lvl4pPr>
            <a:lvl5pPr marL="2057400" indent="-228600">
              <a:lnSpc>
                <a:spcPct val="80000"/>
              </a:lnSpc>
              <a:spcBef>
                <a:spcPct val="50000"/>
              </a:spcBef>
              <a:buClr>
                <a:srgbClr val="F70606"/>
              </a:buClr>
              <a:buSzPct val="100000"/>
              <a:buChar char="»"/>
              <a:defRPr sz="1600">
                <a:solidFill>
                  <a:schemeClr val="tx1"/>
                </a:solidFill>
                <a:latin typeface="Arial" charset="0"/>
              </a:defRPr>
            </a:lvl5pPr>
            <a:lvl6pPr marL="25146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6pPr>
            <a:lvl7pPr marL="29718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7pPr>
            <a:lvl8pPr marL="34290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8pPr>
            <a:lvl9pPr marL="38862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9pPr>
          </a:lstStyle>
          <a:p>
            <a:pPr>
              <a:lnSpc>
                <a:spcPct val="100000"/>
              </a:lnSpc>
              <a:spcBef>
                <a:spcPct val="0"/>
              </a:spcBef>
              <a:buClrTx/>
              <a:buSzTx/>
              <a:buFontTx/>
              <a:buNone/>
            </a:pPr>
            <a:r>
              <a:rPr lang="en-US" altLang="en-US" sz="1600" dirty="0" err="1">
                <a:solidFill>
                  <a:schemeClr val="tx2"/>
                </a:solidFill>
                <a:latin typeface="Symbol" pitchFamily="18" charset="2"/>
              </a:rPr>
              <a:t>W</a:t>
            </a:r>
            <a:r>
              <a:rPr lang="en-US" altLang="en-US" sz="1600" baseline="-25000" dirty="0" err="1">
                <a:solidFill>
                  <a:schemeClr val="tx2"/>
                </a:solidFill>
                <a:latin typeface="Symbol" pitchFamily="18" charset="2"/>
              </a:rPr>
              <a:t>f</a:t>
            </a:r>
            <a:r>
              <a:rPr lang="en-US" altLang="en-US" sz="1600" dirty="0">
                <a:solidFill>
                  <a:schemeClr val="tx2"/>
                </a:solidFill>
              </a:rPr>
              <a:t> (</a:t>
            </a:r>
            <a:r>
              <a:rPr lang="en-US" altLang="en-US" sz="1600" dirty="0" err="1">
                <a:solidFill>
                  <a:schemeClr val="tx2"/>
                </a:solidFill>
              </a:rPr>
              <a:t>krad</a:t>
            </a:r>
            <a:r>
              <a:rPr lang="en-US" altLang="en-US" sz="1600" dirty="0">
                <a:solidFill>
                  <a:schemeClr val="tx2"/>
                </a:solidFill>
              </a:rPr>
              <a:t>/s)</a:t>
            </a:r>
          </a:p>
        </p:txBody>
      </p:sp>
      <p:sp>
        <p:nvSpPr>
          <p:cNvPr id="9" name="Rectangle 60"/>
          <p:cNvSpPr>
            <a:spLocks noChangeArrowheads="1"/>
          </p:cNvSpPr>
          <p:nvPr/>
        </p:nvSpPr>
        <p:spPr bwMode="auto">
          <a:xfrm>
            <a:off x="7292046" y="5154342"/>
            <a:ext cx="394604" cy="20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70000"/>
              </a:spcBef>
              <a:buClr>
                <a:srgbClr val="F70606"/>
              </a:buClr>
              <a:buSzPct val="150000"/>
              <a:buChar char="•"/>
              <a:defRPr sz="2400">
                <a:solidFill>
                  <a:schemeClr val="accent1"/>
                </a:solidFill>
                <a:latin typeface="Arial" charset="0"/>
              </a:defRPr>
            </a:lvl1pPr>
            <a:lvl2pPr marL="742950" indent="-285750">
              <a:lnSpc>
                <a:spcPct val="80000"/>
              </a:lnSpc>
              <a:spcBef>
                <a:spcPct val="50000"/>
              </a:spcBef>
              <a:buClr>
                <a:srgbClr val="5FCAFA"/>
              </a:buClr>
              <a:buSzPct val="80000"/>
              <a:buFont typeface="Wingdings" pitchFamily="2" charset="2"/>
              <a:buChar char="q"/>
              <a:defRPr sz="2000">
                <a:solidFill>
                  <a:schemeClr val="tx1"/>
                </a:solidFill>
                <a:latin typeface="Arial" charset="0"/>
              </a:defRPr>
            </a:lvl2pPr>
            <a:lvl3pPr marL="1143000" indent="-228600">
              <a:lnSpc>
                <a:spcPct val="80000"/>
              </a:lnSpc>
              <a:spcBef>
                <a:spcPct val="50000"/>
              </a:spcBef>
              <a:buClr>
                <a:srgbClr val="F70606"/>
              </a:buClr>
              <a:buSzPct val="150000"/>
              <a:buChar char="•"/>
              <a:defRPr>
                <a:solidFill>
                  <a:schemeClr val="tx1"/>
                </a:solidFill>
                <a:latin typeface="Arial" charset="0"/>
              </a:defRPr>
            </a:lvl3pPr>
            <a:lvl4pPr marL="1600200" indent="-228600">
              <a:lnSpc>
                <a:spcPct val="80000"/>
              </a:lnSpc>
              <a:spcBef>
                <a:spcPct val="50000"/>
              </a:spcBef>
              <a:buClr>
                <a:srgbClr val="5FCAFA"/>
              </a:buClr>
              <a:buSzPct val="80000"/>
              <a:buFont typeface="Wingdings" pitchFamily="2" charset="2"/>
              <a:buChar char="q"/>
              <a:defRPr sz="1600">
                <a:solidFill>
                  <a:schemeClr val="tx1"/>
                </a:solidFill>
                <a:latin typeface="Arial" charset="0"/>
              </a:defRPr>
            </a:lvl4pPr>
            <a:lvl5pPr marL="2057400" indent="-228600">
              <a:lnSpc>
                <a:spcPct val="80000"/>
              </a:lnSpc>
              <a:spcBef>
                <a:spcPct val="50000"/>
              </a:spcBef>
              <a:buClr>
                <a:srgbClr val="F70606"/>
              </a:buClr>
              <a:buSzPct val="100000"/>
              <a:buChar char="»"/>
              <a:defRPr sz="1600">
                <a:solidFill>
                  <a:schemeClr val="tx1"/>
                </a:solidFill>
                <a:latin typeface="Arial" charset="0"/>
              </a:defRPr>
            </a:lvl5pPr>
            <a:lvl6pPr marL="25146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6pPr>
            <a:lvl7pPr marL="29718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7pPr>
            <a:lvl8pPr marL="34290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8pPr>
            <a:lvl9pPr marL="38862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9pPr>
          </a:lstStyle>
          <a:p>
            <a:pPr>
              <a:lnSpc>
                <a:spcPct val="100000"/>
              </a:lnSpc>
              <a:spcBef>
                <a:spcPct val="0"/>
              </a:spcBef>
              <a:buClrTx/>
              <a:buSzTx/>
              <a:buFontTx/>
              <a:buNone/>
            </a:pPr>
            <a:r>
              <a:rPr lang="en-US" altLang="en-US" sz="1600">
                <a:solidFill>
                  <a:schemeClr val="tx2"/>
                </a:solidFill>
              </a:rPr>
              <a:t>R (m)</a:t>
            </a:r>
          </a:p>
        </p:txBody>
      </p:sp>
      <p:sp>
        <p:nvSpPr>
          <p:cNvPr id="10" name="TextBox 53"/>
          <p:cNvSpPr txBox="1">
            <a:spLocks noChangeArrowheads="1"/>
          </p:cNvSpPr>
          <p:nvPr/>
        </p:nvSpPr>
        <p:spPr bwMode="auto">
          <a:xfrm>
            <a:off x="6250828" y="4692869"/>
            <a:ext cx="329136" cy="1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70000"/>
              </a:spcBef>
              <a:buClr>
                <a:srgbClr val="F70606"/>
              </a:buClr>
              <a:buSzPct val="150000"/>
              <a:buChar char="•"/>
              <a:defRPr sz="2400">
                <a:solidFill>
                  <a:schemeClr val="accent1"/>
                </a:solidFill>
                <a:latin typeface="Arial" charset="0"/>
              </a:defRPr>
            </a:lvl1pPr>
            <a:lvl2pPr marL="742950" indent="-285750">
              <a:lnSpc>
                <a:spcPct val="80000"/>
              </a:lnSpc>
              <a:spcBef>
                <a:spcPct val="50000"/>
              </a:spcBef>
              <a:buClr>
                <a:srgbClr val="5FCAFA"/>
              </a:buClr>
              <a:buSzPct val="80000"/>
              <a:buFont typeface="Wingdings" pitchFamily="2" charset="2"/>
              <a:buChar char="q"/>
              <a:defRPr sz="2000">
                <a:solidFill>
                  <a:schemeClr val="tx1"/>
                </a:solidFill>
                <a:latin typeface="Arial" charset="0"/>
              </a:defRPr>
            </a:lvl2pPr>
            <a:lvl3pPr marL="1143000" indent="-228600">
              <a:lnSpc>
                <a:spcPct val="80000"/>
              </a:lnSpc>
              <a:spcBef>
                <a:spcPct val="50000"/>
              </a:spcBef>
              <a:buClr>
                <a:srgbClr val="F70606"/>
              </a:buClr>
              <a:buSzPct val="150000"/>
              <a:buChar char="•"/>
              <a:defRPr>
                <a:solidFill>
                  <a:schemeClr val="tx1"/>
                </a:solidFill>
                <a:latin typeface="Arial" charset="0"/>
              </a:defRPr>
            </a:lvl3pPr>
            <a:lvl4pPr marL="1600200" indent="-228600">
              <a:lnSpc>
                <a:spcPct val="80000"/>
              </a:lnSpc>
              <a:spcBef>
                <a:spcPct val="50000"/>
              </a:spcBef>
              <a:buClr>
                <a:srgbClr val="5FCAFA"/>
              </a:buClr>
              <a:buSzPct val="80000"/>
              <a:buFont typeface="Wingdings" pitchFamily="2" charset="2"/>
              <a:buChar char="q"/>
              <a:defRPr sz="1600">
                <a:solidFill>
                  <a:schemeClr val="tx1"/>
                </a:solidFill>
                <a:latin typeface="Arial" charset="0"/>
              </a:defRPr>
            </a:lvl4pPr>
            <a:lvl5pPr marL="2057400" indent="-228600">
              <a:lnSpc>
                <a:spcPct val="80000"/>
              </a:lnSpc>
              <a:spcBef>
                <a:spcPct val="50000"/>
              </a:spcBef>
              <a:buClr>
                <a:srgbClr val="F70606"/>
              </a:buClr>
              <a:buSzPct val="100000"/>
              <a:buChar char="»"/>
              <a:defRPr sz="1600">
                <a:solidFill>
                  <a:schemeClr val="tx1"/>
                </a:solidFill>
                <a:latin typeface="Arial" charset="0"/>
              </a:defRPr>
            </a:lvl5pPr>
            <a:lvl6pPr marL="25146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6pPr>
            <a:lvl7pPr marL="29718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7pPr>
            <a:lvl8pPr marL="34290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8pPr>
            <a:lvl9pPr marL="38862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9pPr>
          </a:lstStyle>
          <a:p>
            <a:pPr>
              <a:lnSpc>
                <a:spcPct val="100000"/>
              </a:lnSpc>
              <a:spcBef>
                <a:spcPct val="0"/>
              </a:spcBef>
              <a:buClrTx/>
              <a:buSzTx/>
              <a:buFontTx/>
              <a:buNone/>
            </a:pPr>
            <a:r>
              <a:rPr lang="en-US" altLang="en-US" sz="1400"/>
              <a:t>9281</a:t>
            </a:r>
            <a:endParaRPr lang="en-US" altLang="en-US" sz="1400" baseline="-25000"/>
          </a:p>
        </p:txBody>
      </p:sp>
      <p:sp>
        <p:nvSpPr>
          <p:cNvPr id="11" name="TextBox 4"/>
          <p:cNvSpPr txBox="1">
            <a:spLocks noChangeArrowheads="1"/>
          </p:cNvSpPr>
          <p:nvPr/>
        </p:nvSpPr>
        <p:spPr bwMode="auto">
          <a:xfrm>
            <a:off x="6135584" y="2802262"/>
            <a:ext cx="3102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70000"/>
              </a:spcBef>
              <a:buClr>
                <a:srgbClr val="F70606"/>
              </a:buClr>
              <a:buSzPct val="150000"/>
              <a:buChar char="•"/>
              <a:defRPr sz="2400">
                <a:solidFill>
                  <a:schemeClr val="accent1"/>
                </a:solidFill>
                <a:latin typeface="Arial" charset="0"/>
              </a:defRPr>
            </a:lvl1pPr>
            <a:lvl2pPr marL="742950" indent="-285750">
              <a:lnSpc>
                <a:spcPct val="80000"/>
              </a:lnSpc>
              <a:spcBef>
                <a:spcPct val="50000"/>
              </a:spcBef>
              <a:buClr>
                <a:srgbClr val="5FCAFA"/>
              </a:buClr>
              <a:buSzPct val="80000"/>
              <a:buFont typeface="Wingdings" pitchFamily="2" charset="2"/>
              <a:buChar char="q"/>
              <a:defRPr sz="2000">
                <a:solidFill>
                  <a:schemeClr val="tx1"/>
                </a:solidFill>
                <a:latin typeface="Arial" charset="0"/>
              </a:defRPr>
            </a:lvl2pPr>
            <a:lvl3pPr marL="1143000" indent="-228600">
              <a:lnSpc>
                <a:spcPct val="80000"/>
              </a:lnSpc>
              <a:spcBef>
                <a:spcPct val="50000"/>
              </a:spcBef>
              <a:buClr>
                <a:srgbClr val="F70606"/>
              </a:buClr>
              <a:buSzPct val="150000"/>
              <a:buChar char="•"/>
              <a:defRPr>
                <a:solidFill>
                  <a:schemeClr val="tx1"/>
                </a:solidFill>
                <a:latin typeface="Arial" charset="0"/>
              </a:defRPr>
            </a:lvl3pPr>
            <a:lvl4pPr marL="1600200" indent="-228600">
              <a:lnSpc>
                <a:spcPct val="80000"/>
              </a:lnSpc>
              <a:spcBef>
                <a:spcPct val="50000"/>
              </a:spcBef>
              <a:buClr>
                <a:srgbClr val="5FCAFA"/>
              </a:buClr>
              <a:buSzPct val="80000"/>
              <a:buFont typeface="Wingdings" pitchFamily="2" charset="2"/>
              <a:buChar char="q"/>
              <a:defRPr sz="1600">
                <a:solidFill>
                  <a:schemeClr val="tx1"/>
                </a:solidFill>
                <a:latin typeface="Arial" charset="0"/>
              </a:defRPr>
            </a:lvl4pPr>
            <a:lvl5pPr marL="2057400" indent="-228600">
              <a:lnSpc>
                <a:spcPct val="80000"/>
              </a:lnSpc>
              <a:spcBef>
                <a:spcPct val="50000"/>
              </a:spcBef>
              <a:buClr>
                <a:srgbClr val="F70606"/>
              </a:buClr>
              <a:buSzPct val="100000"/>
              <a:buChar char="»"/>
              <a:defRPr sz="1600">
                <a:solidFill>
                  <a:schemeClr val="tx1"/>
                </a:solidFill>
                <a:latin typeface="Arial" charset="0"/>
              </a:defRPr>
            </a:lvl5pPr>
            <a:lvl6pPr marL="25146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6pPr>
            <a:lvl7pPr marL="29718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7pPr>
            <a:lvl8pPr marL="34290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8pPr>
            <a:lvl9pPr marL="38862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9pPr>
          </a:lstStyle>
          <a:p>
            <a:pPr>
              <a:lnSpc>
                <a:spcPct val="100000"/>
              </a:lnSpc>
              <a:spcBef>
                <a:spcPct val="0"/>
              </a:spcBef>
              <a:buClrTx/>
              <a:buSzTx/>
              <a:buFontTx/>
              <a:buNone/>
            </a:pPr>
            <a:r>
              <a:rPr lang="en-US" altLang="en-US" sz="1800" dirty="0">
                <a:solidFill>
                  <a:schemeClr val="tx2"/>
                </a:solidFill>
              </a:rPr>
              <a:t>Rotation profile before n = 2 </a:t>
            </a:r>
            <a:endParaRPr lang="en-US" altLang="en-US" sz="1800" dirty="0" smtClean="0">
              <a:solidFill>
                <a:schemeClr val="tx2"/>
              </a:solidFill>
            </a:endParaRPr>
          </a:p>
          <a:p>
            <a:pPr>
              <a:lnSpc>
                <a:spcPct val="100000"/>
              </a:lnSpc>
              <a:spcBef>
                <a:spcPct val="0"/>
              </a:spcBef>
              <a:buClrTx/>
              <a:buSzTx/>
              <a:buFontTx/>
              <a:buNone/>
            </a:pPr>
            <a:r>
              <a:rPr lang="en-US" altLang="en-US" sz="1800" dirty="0" smtClean="0">
                <a:solidFill>
                  <a:schemeClr val="tx2"/>
                </a:solidFill>
              </a:rPr>
              <a:t>and </a:t>
            </a:r>
            <a:r>
              <a:rPr lang="en-US" altLang="en-US" sz="1800" dirty="0">
                <a:solidFill>
                  <a:schemeClr val="tx2"/>
                </a:solidFill>
              </a:rPr>
              <a:t>ECH</a:t>
            </a:r>
          </a:p>
        </p:txBody>
      </p:sp>
      <p:cxnSp>
        <p:nvCxnSpPr>
          <p:cNvPr id="12" name="Straight Arrow Connector 5"/>
          <p:cNvCxnSpPr>
            <a:cxnSpLocks noChangeShapeType="1"/>
          </p:cNvCxnSpPr>
          <p:nvPr/>
        </p:nvCxnSpPr>
        <p:spPr bwMode="auto">
          <a:xfrm flipH="1">
            <a:off x="7152140" y="3165953"/>
            <a:ext cx="337207" cy="56528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4"/>
          <p:cNvSpPr txBox="1">
            <a:spLocks noChangeArrowheads="1"/>
          </p:cNvSpPr>
          <p:nvPr/>
        </p:nvSpPr>
        <p:spPr bwMode="auto">
          <a:xfrm>
            <a:off x="7106402" y="4582456"/>
            <a:ext cx="1049289" cy="2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70000"/>
              </a:spcBef>
              <a:buClr>
                <a:srgbClr val="F70606"/>
              </a:buClr>
              <a:buSzPct val="150000"/>
              <a:buChar char="•"/>
              <a:defRPr sz="2400">
                <a:solidFill>
                  <a:schemeClr val="accent1"/>
                </a:solidFill>
                <a:latin typeface="Arial" charset="0"/>
              </a:defRPr>
            </a:lvl1pPr>
            <a:lvl2pPr marL="742950" indent="-285750">
              <a:lnSpc>
                <a:spcPct val="80000"/>
              </a:lnSpc>
              <a:spcBef>
                <a:spcPct val="50000"/>
              </a:spcBef>
              <a:buClr>
                <a:srgbClr val="5FCAFA"/>
              </a:buClr>
              <a:buSzPct val="80000"/>
              <a:buFont typeface="Wingdings" pitchFamily="2" charset="2"/>
              <a:buChar char="q"/>
              <a:defRPr sz="2000">
                <a:solidFill>
                  <a:schemeClr val="tx1"/>
                </a:solidFill>
                <a:latin typeface="Arial" charset="0"/>
              </a:defRPr>
            </a:lvl2pPr>
            <a:lvl3pPr marL="1143000" indent="-228600">
              <a:lnSpc>
                <a:spcPct val="80000"/>
              </a:lnSpc>
              <a:spcBef>
                <a:spcPct val="50000"/>
              </a:spcBef>
              <a:buClr>
                <a:srgbClr val="F70606"/>
              </a:buClr>
              <a:buSzPct val="150000"/>
              <a:buChar char="•"/>
              <a:defRPr>
                <a:solidFill>
                  <a:schemeClr val="tx1"/>
                </a:solidFill>
                <a:latin typeface="Arial" charset="0"/>
              </a:defRPr>
            </a:lvl3pPr>
            <a:lvl4pPr marL="1600200" indent="-228600">
              <a:lnSpc>
                <a:spcPct val="80000"/>
              </a:lnSpc>
              <a:spcBef>
                <a:spcPct val="50000"/>
              </a:spcBef>
              <a:buClr>
                <a:srgbClr val="5FCAFA"/>
              </a:buClr>
              <a:buSzPct val="80000"/>
              <a:buFont typeface="Wingdings" pitchFamily="2" charset="2"/>
              <a:buChar char="q"/>
              <a:defRPr sz="1600">
                <a:solidFill>
                  <a:schemeClr val="tx1"/>
                </a:solidFill>
                <a:latin typeface="Arial" charset="0"/>
              </a:defRPr>
            </a:lvl4pPr>
            <a:lvl5pPr marL="2057400" indent="-228600">
              <a:lnSpc>
                <a:spcPct val="80000"/>
              </a:lnSpc>
              <a:spcBef>
                <a:spcPct val="50000"/>
              </a:spcBef>
              <a:buClr>
                <a:srgbClr val="F70606"/>
              </a:buClr>
              <a:buSzPct val="100000"/>
              <a:buChar char="»"/>
              <a:defRPr sz="1600">
                <a:solidFill>
                  <a:schemeClr val="tx1"/>
                </a:solidFill>
                <a:latin typeface="Arial" charset="0"/>
              </a:defRPr>
            </a:lvl5pPr>
            <a:lvl6pPr marL="25146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6pPr>
            <a:lvl7pPr marL="29718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7pPr>
            <a:lvl8pPr marL="34290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8pPr>
            <a:lvl9pPr marL="38862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9pPr>
          </a:lstStyle>
          <a:p>
            <a:pPr>
              <a:lnSpc>
                <a:spcPct val="100000"/>
              </a:lnSpc>
              <a:spcBef>
                <a:spcPct val="0"/>
              </a:spcBef>
              <a:buClrTx/>
              <a:buSzTx/>
              <a:buFontTx/>
              <a:buNone/>
            </a:pPr>
            <a:r>
              <a:rPr lang="en-US" altLang="en-US" sz="1800"/>
              <a:t>n = 2 NTV alone</a:t>
            </a:r>
          </a:p>
        </p:txBody>
      </p:sp>
      <p:cxnSp>
        <p:nvCxnSpPr>
          <p:cNvPr id="15" name="Straight Arrow Connector 5"/>
          <p:cNvCxnSpPr>
            <a:cxnSpLocks noChangeShapeType="1"/>
            <a:stCxn id="13" idx="0"/>
          </p:cNvCxnSpPr>
          <p:nvPr/>
        </p:nvCxnSpPr>
        <p:spPr bwMode="auto">
          <a:xfrm flipV="1">
            <a:off x="7631047" y="4274808"/>
            <a:ext cx="212548" cy="307648"/>
          </a:xfrm>
          <a:prstGeom prst="straightConnector1">
            <a:avLst/>
          </a:prstGeom>
          <a:noFill/>
          <a:ln w="28575"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4"/>
          <p:cNvSpPr txBox="1">
            <a:spLocks noChangeArrowheads="1"/>
          </p:cNvSpPr>
          <p:nvPr/>
        </p:nvSpPr>
        <p:spPr bwMode="auto">
          <a:xfrm>
            <a:off x="6189843" y="4209692"/>
            <a:ext cx="1118345" cy="2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70000"/>
              </a:spcBef>
              <a:buClr>
                <a:srgbClr val="F70606"/>
              </a:buClr>
              <a:buSzPct val="150000"/>
              <a:buChar char="•"/>
              <a:defRPr sz="2400">
                <a:solidFill>
                  <a:schemeClr val="accent1"/>
                </a:solidFill>
                <a:latin typeface="Arial" charset="0"/>
              </a:defRPr>
            </a:lvl1pPr>
            <a:lvl2pPr marL="742950" indent="-285750">
              <a:lnSpc>
                <a:spcPct val="80000"/>
              </a:lnSpc>
              <a:spcBef>
                <a:spcPct val="50000"/>
              </a:spcBef>
              <a:buClr>
                <a:srgbClr val="5FCAFA"/>
              </a:buClr>
              <a:buSzPct val="80000"/>
              <a:buFont typeface="Wingdings" pitchFamily="2" charset="2"/>
              <a:buChar char="q"/>
              <a:defRPr sz="2000">
                <a:solidFill>
                  <a:schemeClr val="tx1"/>
                </a:solidFill>
                <a:latin typeface="Arial" charset="0"/>
              </a:defRPr>
            </a:lvl2pPr>
            <a:lvl3pPr marL="1143000" indent="-228600">
              <a:lnSpc>
                <a:spcPct val="80000"/>
              </a:lnSpc>
              <a:spcBef>
                <a:spcPct val="50000"/>
              </a:spcBef>
              <a:buClr>
                <a:srgbClr val="F70606"/>
              </a:buClr>
              <a:buSzPct val="150000"/>
              <a:buChar char="•"/>
              <a:defRPr>
                <a:solidFill>
                  <a:schemeClr val="tx1"/>
                </a:solidFill>
                <a:latin typeface="Arial" charset="0"/>
              </a:defRPr>
            </a:lvl3pPr>
            <a:lvl4pPr marL="1600200" indent="-228600">
              <a:lnSpc>
                <a:spcPct val="80000"/>
              </a:lnSpc>
              <a:spcBef>
                <a:spcPct val="50000"/>
              </a:spcBef>
              <a:buClr>
                <a:srgbClr val="5FCAFA"/>
              </a:buClr>
              <a:buSzPct val="80000"/>
              <a:buFont typeface="Wingdings" pitchFamily="2" charset="2"/>
              <a:buChar char="q"/>
              <a:defRPr sz="1600">
                <a:solidFill>
                  <a:schemeClr val="tx1"/>
                </a:solidFill>
                <a:latin typeface="Arial" charset="0"/>
              </a:defRPr>
            </a:lvl4pPr>
            <a:lvl5pPr marL="2057400" indent="-228600">
              <a:lnSpc>
                <a:spcPct val="80000"/>
              </a:lnSpc>
              <a:spcBef>
                <a:spcPct val="50000"/>
              </a:spcBef>
              <a:buClr>
                <a:srgbClr val="F70606"/>
              </a:buClr>
              <a:buSzPct val="100000"/>
              <a:buChar char="»"/>
              <a:defRPr sz="1600">
                <a:solidFill>
                  <a:schemeClr val="tx1"/>
                </a:solidFill>
                <a:latin typeface="Arial" charset="0"/>
              </a:defRPr>
            </a:lvl5pPr>
            <a:lvl6pPr marL="25146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6pPr>
            <a:lvl7pPr marL="29718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7pPr>
            <a:lvl8pPr marL="34290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8pPr>
            <a:lvl9pPr marL="3886200" indent="-228600" eaLnBrk="0" fontAlgn="base" hangingPunct="0">
              <a:lnSpc>
                <a:spcPct val="80000"/>
              </a:lnSpc>
              <a:spcBef>
                <a:spcPct val="50000"/>
              </a:spcBef>
              <a:spcAft>
                <a:spcPct val="0"/>
              </a:spcAft>
              <a:buClr>
                <a:srgbClr val="F70606"/>
              </a:buClr>
              <a:buSzPct val="100000"/>
              <a:buChar char="»"/>
              <a:defRPr sz="1600">
                <a:solidFill>
                  <a:schemeClr val="tx1"/>
                </a:solidFill>
                <a:latin typeface="Arial" charset="0"/>
              </a:defRPr>
            </a:lvl9pPr>
          </a:lstStyle>
          <a:p>
            <a:pPr>
              <a:lnSpc>
                <a:spcPct val="100000"/>
              </a:lnSpc>
              <a:spcBef>
                <a:spcPct val="0"/>
              </a:spcBef>
              <a:buClrTx/>
              <a:buSzTx/>
              <a:buFontTx/>
              <a:buNone/>
            </a:pPr>
            <a:r>
              <a:rPr lang="en-US" altLang="en-US" sz="1800">
                <a:solidFill>
                  <a:srgbClr val="FF0000"/>
                </a:solidFill>
              </a:rPr>
              <a:t>n = 2 NTV + ECH</a:t>
            </a:r>
          </a:p>
        </p:txBody>
      </p:sp>
      <p:cxnSp>
        <p:nvCxnSpPr>
          <p:cNvPr id="17" name="Straight Arrow Connector 5"/>
          <p:cNvCxnSpPr>
            <a:cxnSpLocks noChangeShapeType="1"/>
            <a:stCxn id="16" idx="0"/>
          </p:cNvCxnSpPr>
          <p:nvPr/>
        </p:nvCxnSpPr>
        <p:spPr bwMode="auto">
          <a:xfrm flipV="1">
            <a:off x="6748568" y="3901100"/>
            <a:ext cx="178469" cy="308592"/>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직사각형 1"/>
          <p:cNvSpPr/>
          <p:nvPr/>
        </p:nvSpPr>
        <p:spPr>
          <a:xfrm>
            <a:off x="5796137" y="1340768"/>
            <a:ext cx="3538706" cy="923330"/>
          </a:xfrm>
          <a:prstGeom prst="rect">
            <a:avLst/>
          </a:prstGeom>
        </p:spPr>
        <p:txBody>
          <a:bodyPr wrap="square">
            <a:spAutoFit/>
          </a:bodyPr>
          <a:lstStyle/>
          <a:p>
            <a:r>
              <a:rPr lang="en-US" altLang="en-US" b="1" dirty="0">
                <a:solidFill>
                  <a:schemeClr val="accent2"/>
                </a:solidFill>
              </a:rPr>
              <a:t>Rotation profile alteration </a:t>
            </a:r>
            <a:endParaRPr lang="en-US" altLang="en-US" b="1" dirty="0" smtClean="0">
              <a:solidFill>
                <a:schemeClr val="accent2"/>
              </a:solidFill>
            </a:endParaRPr>
          </a:p>
          <a:p>
            <a:r>
              <a:rPr lang="en-US" altLang="en-US" b="1" dirty="0" smtClean="0">
                <a:solidFill>
                  <a:schemeClr val="accent2"/>
                </a:solidFill>
              </a:rPr>
              <a:t>with </a:t>
            </a:r>
            <a:r>
              <a:rPr lang="en-US" altLang="en-US" b="1" dirty="0">
                <a:solidFill>
                  <a:schemeClr val="accent2"/>
                </a:solidFill>
              </a:rPr>
              <a:t>combined IVCC n = 2 NTV </a:t>
            </a:r>
            <a:endParaRPr lang="en-US" altLang="en-US" b="1" dirty="0" smtClean="0">
              <a:solidFill>
                <a:schemeClr val="accent2"/>
              </a:solidFill>
            </a:endParaRPr>
          </a:p>
          <a:p>
            <a:r>
              <a:rPr lang="en-US" altLang="en-US" b="1" dirty="0" smtClean="0">
                <a:solidFill>
                  <a:schemeClr val="accent2"/>
                </a:solidFill>
              </a:rPr>
              <a:t>+ </a:t>
            </a:r>
            <a:r>
              <a:rPr lang="en-US" altLang="en-US" b="1" dirty="0">
                <a:solidFill>
                  <a:schemeClr val="accent2"/>
                </a:solidFill>
              </a:rPr>
              <a:t>ECH (110 + 170G)Hz)</a:t>
            </a:r>
            <a:endParaRPr lang="ko-KR" altLang="en-US" b="1" dirty="0">
              <a:solidFill>
                <a:schemeClr val="accent2"/>
              </a:solidFill>
            </a:endParaRPr>
          </a:p>
        </p:txBody>
      </p:sp>
      <p:sp>
        <p:nvSpPr>
          <p:cNvPr id="18" name="직사각형 17"/>
          <p:cNvSpPr/>
          <p:nvPr/>
        </p:nvSpPr>
        <p:spPr>
          <a:xfrm>
            <a:off x="5967968" y="5589240"/>
            <a:ext cx="3538706" cy="369332"/>
          </a:xfrm>
          <a:prstGeom prst="rect">
            <a:avLst/>
          </a:prstGeom>
        </p:spPr>
        <p:txBody>
          <a:bodyPr wrap="square">
            <a:spAutoFit/>
          </a:bodyPr>
          <a:lstStyle/>
          <a:p>
            <a:r>
              <a:rPr lang="en-US" altLang="en-US" b="1" dirty="0" smtClean="0">
                <a:solidFill>
                  <a:schemeClr val="accent2"/>
                </a:solidFill>
              </a:rPr>
              <a:t>Not optimized </a:t>
            </a:r>
            <a:endParaRPr lang="ko-KR" altLang="en-US" b="1" dirty="0">
              <a:solidFill>
                <a:schemeClr val="accent2"/>
              </a:solidFill>
            </a:endParaRPr>
          </a:p>
        </p:txBody>
      </p:sp>
    </p:spTree>
    <p:extLst>
      <p:ext uri="{BB962C8B-B14F-4D97-AF65-F5344CB8AC3E}">
        <p14:creationId xmlns:p14="http://schemas.microsoft.com/office/powerpoint/2010/main" val="17548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idx="4294967295"/>
          </p:nvPr>
        </p:nvSpPr>
        <p:spPr>
          <a:xfrm>
            <a:off x="-324544" y="-27384"/>
            <a:ext cx="9361040" cy="864096"/>
          </a:xfrm>
        </p:spPr>
        <p:txBody>
          <a:bodyPr/>
          <a:lstStyle/>
          <a:p>
            <a:r>
              <a:rPr lang="en-US" altLang="ko-KR" sz="2600" spc="-100" dirty="0" smtClean="0"/>
              <a:t>RMP </a:t>
            </a:r>
            <a:r>
              <a:rPr lang="en-US" altLang="ko-KR" sz="2600" spc="-100" dirty="0"/>
              <a:t>could be a good option for density control (pump-out), in addition to ELM control</a:t>
            </a:r>
            <a:endParaRPr lang="ko-KR" altLang="en-US" sz="2600" spc="-100" dirty="0"/>
          </a:p>
        </p:txBody>
      </p:sp>
      <p:sp>
        <p:nvSpPr>
          <p:cNvPr id="3" name="슬라이드 번호 개체 틀 2"/>
          <p:cNvSpPr>
            <a:spLocks noGrp="1"/>
          </p:cNvSpPr>
          <p:nvPr>
            <p:ph type="sldNum" sz="quarter" idx="10"/>
          </p:nvPr>
        </p:nvSpPr>
        <p:spPr/>
        <p:txBody>
          <a:bodyPr/>
          <a:lstStyle/>
          <a:p>
            <a:fld id="{B4077B60-E919-457C-A554-D0EE28E0A5D4}" type="slidenum">
              <a:rPr lang="ko-KR" altLang="en-US" smtClean="0"/>
              <a:pPr/>
              <a:t>34</a:t>
            </a:fld>
            <a:endParaRPr lang="ko-KR" altLang="en-US"/>
          </a:p>
        </p:txBody>
      </p:sp>
      <p:sp>
        <p:nvSpPr>
          <p:cNvPr id="17" name="TextBox 16"/>
          <p:cNvSpPr txBox="1"/>
          <p:nvPr/>
        </p:nvSpPr>
        <p:spPr>
          <a:xfrm>
            <a:off x="150314" y="875590"/>
            <a:ext cx="8404352" cy="584775"/>
          </a:xfrm>
          <a:prstGeom prst="rect">
            <a:avLst/>
          </a:prstGeom>
          <a:noFill/>
        </p:spPr>
        <p:txBody>
          <a:bodyPr wrap="none" rtlCol="0">
            <a:spAutoFit/>
          </a:bodyPr>
          <a:lstStyle/>
          <a:p>
            <a:r>
              <a:rPr lang="en-US" altLang="ko-KR" sz="1600" b="1" dirty="0" smtClean="0"/>
              <a:t>w/o in-vessel </a:t>
            </a:r>
            <a:r>
              <a:rPr lang="en-US" altLang="ko-KR" sz="1600" b="1" dirty="0" err="1" smtClean="0"/>
              <a:t>cryopump</a:t>
            </a:r>
            <a:r>
              <a:rPr lang="en-US" altLang="ko-KR" sz="1600" b="1" dirty="0" smtClean="0"/>
              <a:t>, line density is kept stationary in </a:t>
            </a:r>
            <a:r>
              <a:rPr lang="en-US" altLang="ko-KR" sz="1600" b="1" dirty="0" err="1" smtClean="0"/>
              <a:t>ELMy</a:t>
            </a:r>
            <a:r>
              <a:rPr lang="en-US" altLang="ko-KR" sz="1600" b="1" dirty="0" smtClean="0"/>
              <a:t> H-mode discharges</a:t>
            </a:r>
          </a:p>
          <a:p>
            <a:r>
              <a:rPr lang="en-US" altLang="ko-KR" sz="1600" b="1" dirty="0" smtClean="0"/>
              <a:t>Effect of Non-resonant component is weak for density pump-out</a:t>
            </a:r>
            <a:endParaRPr lang="ko-KR" altLang="en-US" sz="1600" b="1" dirty="0"/>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27"/>
          <a:stretch/>
        </p:blipFill>
        <p:spPr bwMode="auto">
          <a:xfrm>
            <a:off x="251520" y="1481573"/>
            <a:ext cx="7416600" cy="410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직사각형 5"/>
          <p:cNvSpPr/>
          <p:nvPr/>
        </p:nvSpPr>
        <p:spPr>
          <a:xfrm>
            <a:off x="127063" y="5805264"/>
            <a:ext cx="8926488" cy="954107"/>
          </a:xfrm>
          <a:prstGeom prst="rect">
            <a:avLst/>
          </a:prstGeom>
          <a:solidFill>
            <a:schemeClr val="bg1"/>
          </a:solidFill>
          <a:ln>
            <a:solidFill>
              <a:schemeClr val="accent2"/>
            </a:solidFill>
          </a:ln>
        </p:spPr>
        <p:txBody>
          <a:bodyPr wrap="square">
            <a:spAutoFit/>
          </a:bodyPr>
          <a:lstStyle/>
          <a:p>
            <a:r>
              <a:rPr lang="en-US" altLang="ko-KR" sz="2800" b="1" dirty="0" err="1" smtClean="0"/>
              <a:t>Invessel</a:t>
            </a:r>
            <a:r>
              <a:rPr lang="en-US" altLang="ko-KR" sz="2800" b="1" dirty="0" smtClean="0"/>
              <a:t> </a:t>
            </a:r>
            <a:r>
              <a:rPr lang="en-US" altLang="ko-KR" sz="2800" b="1" dirty="0" err="1" smtClean="0"/>
              <a:t>cryo</a:t>
            </a:r>
            <a:r>
              <a:rPr lang="en-US" altLang="ko-KR" sz="2800" b="1" dirty="0" smtClean="0"/>
              <a:t> pump is routinely operated in 2015</a:t>
            </a:r>
          </a:p>
          <a:p>
            <a:r>
              <a:rPr lang="en-US" altLang="ko-KR" sz="2800" b="1" dirty="0" smtClean="0"/>
              <a:t>Pellet would be available around 2016</a:t>
            </a:r>
            <a:endParaRPr lang="ko-KR" altLang="en-US" sz="2800" b="1" dirty="0"/>
          </a:p>
        </p:txBody>
      </p:sp>
    </p:spTree>
    <p:extLst>
      <p:ext uri="{BB962C8B-B14F-4D97-AF65-F5344CB8AC3E}">
        <p14:creationId xmlns:p14="http://schemas.microsoft.com/office/powerpoint/2010/main" val="112132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118696" y="115889"/>
            <a:ext cx="8374673" cy="584775"/>
          </a:xfrm>
          <a:prstGeom prst="rect">
            <a:avLst/>
          </a:prstGeom>
          <a:noFill/>
          <a:ln w="9525">
            <a:noFill/>
            <a:miter lim="800000"/>
            <a:headEnd/>
            <a:tailEnd/>
          </a:ln>
        </p:spPr>
        <p:txBody>
          <a:bodyPr wrap="square">
            <a:spAutoFit/>
          </a:bodyPr>
          <a:lstStyle/>
          <a:p>
            <a:r>
              <a:rPr lang="en-US" altLang="ko-KR" sz="3200" b="1" dirty="0" err="1" smtClean="0">
                <a:solidFill>
                  <a:schemeClr val="bg1"/>
                </a:solidFill>
                <a:latin typeface="Arial Narrow" pitchFamily="34" charset="0"/>
                <a:cs typeface="Arial" charset="0"/>
              </a:rPr>
              <a:t>Sawtooth</a:t>
            </a:r>
            <a:r>
              <a:rPr lang="en-US" altLang="ko-KR" sz="3200" b="1" dirty="0" smtClean="0">
                <a:solidFill>
                  <a:schemeClr val="bg1"/>
                </a:solidFill>
                <a:latin typeface="Arial Narrow" pitchFamily="34" charset="0"/>
                <a:cs typeface="Arial" charset="0"/>
              </a:rPr>
              <a:t> / NTM control ( </a:t>
            </a:r>
            <a:r>
              <a:rPr lang="en-US" altLang="ko-KR" sz="3200" b="1" dirty="0" err="1" smtClean="0">
                <a:solidFill>
                  <a:schemeClr val="bg1"/>
                </a:solidFill>
                <a:latin typeface="Arial Narrow" pitchFamily="34" charset="0"/>
                <a:cs typeface="Arial" charset="0"/>
              </a:rPr>
              <a:t>Sawtooth</a:t>
            </a:r>
            <a:r>
              <a:rPr lang="en-US" altLang="ko-KR" sz="3200" b="1" dirty="0" smtClean="0">
                <a:solidFill>
                  <a:schemeClr val="bg1"/>
                </a:solidFill>
                <a:latin typeface="Arial Narrow" pitchFamily="34" charset="0"/>
                <a:cs typeface="Arial" charset="0"/>
              </a:rPr>
              <a:t> locking)</a:t>
            </a:r>
            <a:endParaRPr lang="en-US" altLang="ko-KR" sz="3200" b="1" dirty="0">
              <a:solidFill>
                <a:schemeClr val="bg1"/>
              </a:solidFill>
              <a:latin typeface="Arial Narrow" pitchFamily="34" charset="0"/>
              <a:cs typeface="Arial" charset="0"/>
            </a:endParaRPr>
          </a:p>
        </p:txBody>
      </p:sp>
      <p:sp>
        <p:nvSpPr>
          <p:cNvPr id="7" name="TextBox 7"/>
          <p:cNvSpPr txBox="1">
            <a:spLocks noChangeArrowheads="1"/>
          </p:cNvSpPr>
          <p:nvPr/>
        </p:nvSpPr>
        <p:spPr bwMode="auto">
          <a:xfrm>
            <a:off x="-14653" y="1052514"/>
            <a:ext cx="9158654" cy="438582"/>
          </a:xfrm>
          <a:prstGeom prst="rect">
            <a:avLst/>
          </a:prstGeom>
          <a:noFill/>
          <a:ln w="9525">
            <a:noFill/>
            <a:miter lim="800000"/>
            <a:headEnd/>
            <a:tailEnd/>
          </a:ln>
        </p:spPr>
        <p:txBody>
          <a:bodyPr>
            <a:spAutoFit/>
          </a:bodyPr>
          <a:lstStyle/>
          <a:p>
            <a:pPr marL="176213" indent="-176213">
              <a:lnSpc>
                <a:spcPct val="125000"/>
              </a:lnSpc>
              <a:buFont typeface="Wingdings" pitchFamily="2" charset="2"/>
              <a:buChar char="§"/>
            </a:pPr>
            <a:r>
              <a:rPr lang="en-US" altLang="ko-KR">
                <a:latin typeface="Arial Narrow" pitchFamily="34" charset="0"/>
                <a:cs typeface="Arial" charset="0"/>
              </a:rPr>
              <a:t>ECH/CD is very efficient to modify the sawtooth period </a:t>
            </a:r>
            <a:r>
              <a:rPr lang="en-US" altLang="ko-KR" baseline="30000">
                <a:latin typeface="Arial Narrow" pitchFamily="34" charset="0"/>
                <a:cs typeface="Arial" charset="0"/>
              </a:rPr>
              <a:t>[1]</a:t>
            </a:r>
          </a:p>
        </p:txBody>
      </p:sp>
      <p:sp>
        <p:nvSpPr>
          <p:cNvPr id="8" name="Rectangle 17"/>
          <p:cNvSpPr>
            <a:spLocks noChangeArrowheads="1"/>
          </p:cNvSpPr>
          <p:nvPr/>
        </p:nvSpPr>
        <p:spPr bwMode="auto">
          <a:xfrm>
            <a:off x="2710961" y="6330950"/>
            <a:ext cx="6314343" cy="554038"/>
          </a:xfrm>
          <a:prstGeom prst="rect">
            <a:avLst/>
          </a:prstGeom>
          <a:noFill/>
          <a:ln w="9525">
            <a:noFill/>
            <a:miter lim="800000"/>
            <a:headEnd/>
            <a:tailEnd/>
          </a:ln>
        </p:spPr>
        <p:txBody>
          <a:bodyPr>
            <a:spAutoFit/>
          </a:bodyPr>
          <a:lstStyle/>
          <a:p>
            <a:r>
              <a:rPr lang="en-US" altLang="ko-KR" sz="1000">
                <a:solidFill>
                  <a:srgbClr val="000000"/>
                </a:solidFill>
                <a:latin typeface="Arial Narrow" pitchFamily="34" charset="0"/>
              </a:rPr>
              <a:t>[1] C. Angioni, T.P. Goodman, M.A. Henderson and O. Sauter, Nucl. Fus. </a:t>
            </a:r>
            <a:r>
              <a:rPr lang="en-US" altLang="ko-KR" sz="1000" b="1">
                <a:solidFill>
                  <a:srgbClr val="000000"/>
                </a:solidFill>
                <a:latin typeface="Arial Narrow" pitchFamily="34" charset="0"/>
              </a:rPr>
              <a:t>43</a:t>
            </a:r>
            <a:r>
              <a:rPr lang="en-US" altLang="ko-KR" sz="1000">
                <a:solidFill>
                  <a:srgbClr val="000000"/>
                </a:solidFill>
                <a:latin typeface="Arial Narrow" pitchFamily="34" charset="0"/>
              </a:rPr>
              <a:t> 455 (2003)</a:t>
            </a:r>
          </a:p>
          <a:p>
            <a:r>
              <a:rPr lang="en-GB" altLang="ko-KR" sz="1000">
                <a:latin typeface="Arial Narrow" pitchFamily="34" charset="0"/>
              </a:rPr>
              <a:t>[2] T. P. Goodman </a:t>
            </a:r>
            <a:r>
              <a:rPr lang="en-GB" altLang="ko-KR" sz="1000" i="1">
                <a:latin typeface="Arial Narrow" pitchFamily="34" charset="0"/>
              </a:rPr>
              <a:t>et al</a:t>
            </a:r>
            <a:r>
              <a:rPr lang="en-GB" altLang="ko-KR" sz="1000">
                <a:latin typeface="Arial Narrow" pitchFamily="34" charset="0"/>
              </a:rPr>
              <a:t>., Phys. </a:t>
            </a:r>
            <a:r>
              <a:rPr lang="fr-CH" altLang="ko-KR" sz="1000">
                <a:latin typeface="Arial Narrow" pitchFamily="34" charset="0"/>
              </a:rPr>
              <a:t>Rev. Lett. </a:t>
            </a:r>
            <a:r>
              <a:rPr lang="fr-CH" altLang="ko-KR" sz="1000" b="1">
                <a:latin typeface="Arial Narrow" pitchFamily="34" charset="0"/>
              </a:rPr>
              <a:t>106</a:t>
            </a:r>
            <a:r>
              <a:rPr lang="fr-CH" altLang="ko-KR" sz="1000">
                <a:latin typeface="Arial Narrow" pitchFamily="34" charset="0"/>
              </a:rPr>
              <a:t> 245002 (2011)</a:t>
            </a:r>
          </a:p>
          <a:p>
            <a:r>
              <a:rPr lang="fr-CH" altLang="ko-KR" sz="1000">
                <a:latin typeface="Arial Narrow" pitchFamily="34" charset="0"/>
              </a:rPr>
              <a:t>[3] </a:t>
            </a:r>
            <a:r>
              <a:rPr lang="en-GB" altLang="ko-KR" sz="1000">
                <a:latin typeface="Arial Narrow" pitchFamily="34" charset="0"/>
              </a:rPr>
              <a:t>G. Witvoet </a:t>
            </a:r>
            <a:r>
              <a:rPr lang="en-GB" altLang="ko-KR" sz="1000" i="1">
                <a:latin typeface="Arial Narrow" pitchFamily="34" charset="0"/>
              </a:rPr>
              <a:t>et al</a:t>
            </a:r>
            <a:r>
              <a:rPr lang="en-GB" altLang="ko-KR" sz="1000">
                <a:latin typeface="Arial Narrow" pitchFamily="34" charset="0"/>
              </a:rPr>
              <a:t>., Nucl. Fusion </a:t>
            </a:r>
            <a:r>
              <a:rPr lang="en-GB" altLang="ko-KR" sz="1000" b="1">
                <a:latin typeface="Arial Narrow" pitchFamily="34" charset="0"/>
              </a:rPr>
              <a:t>51</a:t>
            </a:r>
            <a:r>
              <a:rPr lang="en-GB" altLang="ko-KR" sz="1000">
                <a:latin typeface="Arial Narrow" pitchFamily="34" charset="0"/>
              </a:rPr>
              <a:t> 103043 (2011).</a:t>
            </a:r>
            <a:endParaRPr lang="ko-KR" altLang="ko-KR" sz="1000">
              <a:latin typeface="Arial Narrow" pitchFamily="34" charset="0"/>
            </a:endParaRPr>
          </a:p>
        </p:txBody>
      </p:sp>
      <p:sp>
        <p:nvSpPr>
          <p:cNvPr id="9" name="TextBox 11"/>
          <p:cNvSpPr txBox="1">
            <a:spLocks noChangeArrowheads="1"/>
          </p:cNvSpPr>
          <p:nvPr/>
        </p:nvSpPr>
        <p:spPr bwMode="auto">
          <a:xfrm>
            <a:off x="184639" y="1484313"/>
            <a:ext cx="8308731" cy="1054100"/>
          </a:xfrm>
          <a:prstGeom prst="rect">
            <a:avLst/>
          </a:prstGeom>
          <a:noFill/>
          <a:ln w="9525">
            <a:noFill/>
            <a:miter lim="800000"/>
            <a:headEnd/>
            <a:tailEnd/>
          </a:ln>
        </p:spPr>
        <p:txBody>
          <a:bodyPr>
            <a:spAutoFit/>
          </a:bodyPr>
          <a:lstStyle/>
          <a:p>
            <a:pPr marL="342900" indent="-342900">
              <a:lnSpc>
                <a:spcPct val="125000"/>
              </a:lnSpc>
              <a:buFontTx/>
              <a:buAutoNum type="arabicPeriod"/>
            </a:pPr>
            <a:r>
              <a:rPr lang="en-US" altLang="ko-KR" sz="1600">
                <a:latin typeface="Arial Narrow" pitchFamily="34" charset="0"/>
              </a:rPr>
              <a:t>By </a:t>
            </a:r>
            <a:r>
              <a:rPr lang="en-US" altLang="ko-KR" sz="1600" b="1">
                <a:latin typeface="Arial Narrow" pitchFamily="34" charset="0"/>
              </a:rPr>
              <a:t>tailoring the profiles</a:t>
            </a:r>
            <a:r>
              <a:rPr lang="en-US" altLang="ko-KR" sz="1600">
                <a:latin typeface="Arial Narrow" pitchFamily="34" charset="0"/>
              </a:rPr>
              <a:t> of </a:t>
            </a:r>
            <a:r>
              <a:rPr lang="en-US" altLang="ko-KR" sz="1600" b="1" i="1">
                <a:latin typeface="Times New Roman" pitchFamily="18" charset="0"/>
                <a:cs typeface="Times New Roman" pitchFamily="18" charset="0"/>
              </a:rPr>
              <a:t>j</a:t>
            </a:r>
            <a:r>
              <a:rPr lang="en-US" altLang="ko-KR" sz="1600" b="1" baseline="-25000">
                <a:latin typeface="Arial Narrow" pitchFamily="34" charset="0"/>
              </a:rPr>
              <a:t>CD</a:t>
            </a:r>
            <a:r>
              <a:rPr lang="en-US" altLang="ko-KR" sz="1600">
                <a:latin typeface="Arial Narrow" pitchFamily="34" charset="0"/>
              </a:rPr>
              <a:t> which is associated by the magnetic shear </a:t>
            </a:r>
            <a:r>
              <a:rPr lang="en-US" altLang="ko-KR" sz="1600" b="1">
                <a:latin typeface="Arial Narrow" pitchFamily="34" charset="0"/>
              </a:rPr>
              <a:t>on the </a:t>
            </a:r>
            <a:r>
              <a:rPr lang="en-US" altLang="ko-KR" sz="1600" b="1" i="1">
                <a:latin typeface="Arial Narrow" pitchFamily="34" charset="0"/>
              </a:rPr>
              <a:t>q</a:t>
            </a:r>
            <a:r>
              <a:rPr lang="en-US" altLang="ko-KR" sz="1600" b="1">
                <a:latin typeface="Arial Narrow" pitchFamily="34" charset="0"/>
              </a:rPr>
              <a:t>=1 surface (= </a:t>
            </a:r>
            <a:r>
              <a:rPr lang="en-US" altLang="ko-KR" sz="1600" b="1" i="1">
                <a:latin typeface="Arial Narrow" pitchFamily="34" charset="0"/>
              </a:rPr>
              <a:t>s</a:t>
            </a:r>
            <a:r>
              <a:rPr lang="en-US" altLang="ko-KR" sz="1600" b="1" baseline="-25000">
                <a:latin typeface="Arial Narrow" pitchFamily="34" charset="0"/>
              </a:rPr>
              <a:t>1</a:t>
            </a:r>
            <a:r>
              <a:rPr lang="en-US" altLang="ko-KR" sz="1600" b="1">
                <a:latin typeface="Arial Narrow" pitchFamily="34" charset="0"/>
              </a:rPr>
              <a:t>)</a:t>
            </a:r>
          </a:p>
          <a:p>
            <a:pPr marL="800100" lvl="1" indent="-342900">
              <a:lnSpc>
                <a:spcPct val="125000"/>
              </a:lnSpc>
              <a:buFont typeface="Wingdings" pitchFamily="2" charset="2"/>
              <a:buChar char="Ø"/>
            </a:pPr>
            <a:r>
              <a:rPr lang="en-US" altLang="ko-KR" sz="1600">
                <a:latin typeface="Arial Narrow" pitchFamily="34" charset="0"/>
              </a:rPr>
              <a:t>Experimental results are well corresponded with the other tokamaks</a:t>
            </a:r>
            <a:r>
              <a:rPr lang="en-US" altLang="ko-KR" sz="1600" b="1">
                <a:latin typeface="Arial Narrow" pitchFamily="34" charset="0"/>
              </a:rPr>
              <a:t> </a:t>
            </a:r>
          </a:p>
          <a:p>
            <a:pPr marL="342900" indent="-342900">
              <a:lnSpc>
                <a:spcPct val="125000"/>
              </a:lnSpc>
              <a:buFontTx/>
              <a:buAutoNum type="arabicPeriod"/>
            </a:pPr>
            <a:r>
              <a:rPr lang="en-US" altLang="ko-KR" b="1">
                <a:solidFill>
                  <a:srgbClr val="0000FF"/>
                </a:solidFill>
                <a:latin typeface="Arial Narrow" pitchFamily="34" charset="0"/>
              </a:rPr>
              <a:t>Possible of injection locking </a:t>
            </a:r>
            <a:r>
              <a:rPr lang="en-US" altLang="ko-KR">
                <a:solidFill>
                  <a:srgbClr val="0000FF"/>
                </a:solidFill>
                <a:latin typeface="Arial Narrow" pitchFamily="34" charset="0"/>
              </a:rPr>
              <a:t>by the </a:t>
            </a:r>
            <a:r>
              <a:rPr lang="en-US" altLang="ko-KR" b="1">
                <a:solidFill>
                  <a:srgbClr val="0000FF"/>
                </a:solidFill>
                <a:latin typeface="Arial Narrow" pitchFamily="34" charset="0"/>
              </a:rPr>
              <a:t>modulated EC beam </a:t>
            </a:r>
            <a:r>
              <a:rPr lang="en-US" altLang="ko-KR" b="1" baseline="30000">
                <a:solidFill>
                  <a:srgbClr val="0000FF"/>
                </a:solidFill>
                <a:latin typeface="Arial Narrow" pitchFamily="34" charset="0"/>
              </a:rPr>
              <a:t>[2,3]</a:t>
            </a:r>
          </a:p>
        </p:txBody>
      </p:sp>
      <p:pic>
        <p:nvPicPr>
          <p:cNvPr id="13" name="Picture 2"/>
          <p:cNvPicPr>
            <a:picLocks noChangeAspect="1" noChangeArrowheads="1"/>
          </p:cNvPicPr>
          <p:nvPr/>
        </p:nvPicPr>
        <p:blipFill>
          <a:blip r:embed="rId2" cstate="print"/>
          <a:srcRect/>
          <a:stretch>
            <a:fillRect/>
          </a:stretch>
        </p:blipFill>
        <p:spPr bwMode="auto">
          <a:xfrm>
            <a:off x="52754" y="6459538"/>
            <a:ext cx="2560027" cy="354012"/>
          </a:xfrm>
          <a:prstGeom prst="rect">
            <a:avLst/>
          </a:prstGeom>
          <a:noFill/>
          <a:ln w="9525">
            <a:noFill/>
            <a:miter lim="800000"/>
            <a:headEnd/>
            <a:tailEnd/>
          </a:ln>
        </p:spPr>
      </p:pic>
      <p:grpSp>
        <p:nvGrpSpPr>
          <p:cNvPr id="14" name="그룹 13"/>
          <p:cNvGrpSpPr/>
          <p:nvPr/>
        </p:nvGrpSpPr>
        <p:grpSpPr>
          <a:xfrm>
            <a:off x="867331" y="2636912"/>
            <a:ext cx="7324179" cy="3600450"/>
            <a:chOff x="-15875" y="828675"/>
            <a:chExt cx="9937750" cy="5480050"/>
          </a:xfrm>
        </p:grpSpPr>
        <p:pic>
          <p:nvPicPr>
            <p:cNvPr id="15" name="그림 12" descr="#9215_RF fwd &amp; ECE48.png"/>
            <p:cNvPicPr>
              <a:picLocks noChangeAspect="1"/>
            </p:cNvPicPr>
            <p:nvPr/>
          </p:nvPicPr>
          <p:blipFill>
            <a:blip r:embed="rId3" cstate="print"/>
            <a:srcRect l="9511" t="10281" r="4747" b="6877"/>
            <a:stretch>
              <a:fillRect/>
            </a:stretch>
          </p:blipFill>
          <p:spPr bwMode="auto">
            <a:xfrm>
              <a:off x="3657600" y="981075"/>
              <a:ext cx="5113338" cy="1943100"/>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992188" y="2924175"/>
              <a:ext cx="3824287" cy="3384550"/>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a:stretch>
              <a:fillRect/>
            </a:stretch>
          </p:blipFill>
          <p:spPr bwMode="auto">
            <a:xfrm>
              <a:off x="5024438" y="2924175"/>
              <a:ext cx="4032250" cy="3384550"/>
            </a:xfrm>
            <a:prstGeom prst="rect">
              <a:avLst/>
            </a:prstGeom>
            <a:noFill/>
            <a:ln w="9525">
              <a:noFill/>
              <a:miter lim="800000"/>
              <a:headEnd/>
              <a:tailEnd/>
            </a:ln>
          </p:spPr>
        </p:pic>
        <p:cxnSp>
          <p:nvCxnSpPr>
            <p:cNvPr id="18" name="직선 연결선 17"/>
            <p:cNvCxnSpPr/>
            <p:nvPr/>
          </p:nvCxnSpPr>
          <p:spPr>
            <a:xfrm flipV="1">
              <a:off x="5265738" y="5516563"/>
              <a:ext cx="3719512" cy="793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7"/>
            <p:cNvSpPr txBox="1">
              <a:spLocks noChangeArrowheads="1"/>
            </p:cNvSpPr>
            <p:nvPr/>
          </p:nvSpPr>
          <p:spPr bwMode="auto">
            <a:xfrm>
              <a:off x="5384800" y="5543550"/>
              <a:ext cx="2736850" cy="276225"/>
            </a:xfrm>
            <a:prstGeom prst="rect">
              <a:avLst/>
            </a:prstGeom>
            <a:noFill/>
            <a:ln w="9525">
              <a:noFill/>
              <a:miter lim="800000"/>
              <a:headEnd/>
              <a:tailEnd/>
            </a:ln>
          </p:spPr>
          <p:txBody>
            <a:bodyPr>
              <a:spAutoFit/>
            </a:bodyPr>
            <a:lstStyle/>
            <a:p>
              <a:r>
                <a:rPr lang="en-US" altLang="ko-KR" sz="1200" b="1">
                  <a:solidFill>
                    <a:srgbClr val="FF0000"/>
                  </a:solidFill>
                  <a:latin typeface="Arial Narrow" pitchFamily="34" charset="0"/>
                  <a:cs typeface="Arial" charset="0"/>
                </a:rPr>
                <a:t>EC Modulation freq. </a:t>
              </a:r>
              <a:r>
                <a:rPr lang="el-GR" altLang="ko-KR" sz="1200" b="1" i="1">
                  <a:solidFill>
                    <a:srgbClr val="FF0000"/>
                  </a:solidFill>
                  <a:latin typeface="Times New Roman" pitchFamily="18" charset="0"/>
                  <a:cs typeface="Times New Roman" pitchFamily="18" charset="0"/>
                </a:rPr>
                <a:t>τ</a:t>
              </a:r>
              <a:r>
                <a:rPr lang="en-US" altLang="ko-KR" sz="1200" b="1" baseline="-25000">
                  <a:solidFill>
                    <a:srgbClr val="FF0000"/>
                  </a:solidFill>
                  <a:latin typeface="Times New Roman" pitchFamily="18" charset="0"/>
                  <a:cs typeface="Times New Roman" pitchFamily="18" charset="0"/>
                </a:rPr>
                <a:t>set</a:t>
              </a:r>
              <a:r>
                <a:rPr lang="en-US" altLang="ko-KR" sz="1200" b="1">
                  <a:solidFill>
                    <a:srgbClr val="FF0000"/>
                  </a:solidFill>
                  <a:latin typeface="Arial Narrow" pitchFamily="34" charset="0"/>
                  <a:cs typeface="Arial" charset="0"/>
                </a:rPr>
                <a:t>=23 Hz (=43 msec)</a:t>
              </a:r>
              <a:endParaRPr lang="ko-KR" altLang="en-US" sz="1200" b="1">
                <a:solidFill>
                  <a:srgbClr val="FF0000"/>
                </a:solidFill>
                <a:latin typeface="Arial Narrow" pitchFamily="34" charset="0"/>
                <a:cs typeface="Arial" charset="0"/>
              </a:endParaRPr>
            </a:p>
          </p:txBody>
        </p:sp>
        <p:cxnSp>
          <p:nvCxnSpPr>
            <p:cNvPr id="20" name="직선 연결선 19"/>
            <p:cNvCxnSpPr/>
            <p:nvPr/>
          </p:nvCxnSpPr>
          <p:spPr>
            <a:xfrm flipH="1">
              <a:off x="1208088" y="2708275"/>
              <a:ext cx="2952750" cy="288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flipH="1">
              <a:off x="4737100" y="2708275"/>
              <a:ext cx="144463" cy="288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a:off x="4953000" y="2708275"/>
              <a:ext cx="287338" cy="28892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a:off x="7761288" y="2708275"/>
              <a:ext cx="1223962" cy="28892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24" name="TextBox 22"/>
            <p:cNvSpPr txBox="1">
              <a:spLocks noChangeArrowheads="1"/>
            </p:cNvSpPr>
            <p:nvPr/>
          </p:nvSpPr>
          <p:spPr bwMode="auto">
            <a:xfrm>
              <a:off x="5384800" y="4724400"/>
              <a:ext cx="2289175" cy="657225"/>
            </a:xfrm>
            <a:prstGeom prst="rect">
              <a:avLst/>
            </a:prstGeom>
            <a:noFill/>
            <a:ln w="9525">
              <a:noFill/>
              <a:miter lim="800000"/>
              <a:headEnd/>
              <a:tailEnd/>
            </a:ln>
          </p:spPr>
          <p:txBody>
            <a:bodyPr>
              <a:spAutoFit/>
            </a:bodyPr>
            <a:lstStyle/>
            <a:p>
              <a:pPr>
                <a:lnSpc>
                  <a:spcPct val="120000"/>
                </a:lnSpc>
              </a:pPr>
              <a:r>
                <a:rPr lang="en-US" altLang="ko-KR" sz="1600" b="1">
                  <a:latin typeface="Arial Narrow" pitchFamily="34" charset="0"/>
                  <a:cs typeface="Arial" charset="0"/>
                </a:rPr>
                <a:t>Sawteeth are regulated at </a:t>
              </a:r>
              <a:r>
                <a:rPr lang="el-GR" altLang="ko-KR" sz="1600" b="1" i="1">
                  <a:latin typeface="Times New Roman" pitchFamily="18" charset="0"/>
                  <a:cs typeface="Times New Roman" pitchFamily="18" charset="0"/>
                </a:rPr>
                <a:t>τ</a:t>
              </a:r>
              <a:r>
                <a:rPr lang="en-US" altLang="ko-KR" sz="1600" b="1" baseline="-25000">
                  <a:latin typeface="Times New Roman" pitchFamily="18" charset="0"/>
                  <a:cs typeface="Times New Roman" pitchFamily="18" charset="0"/>
                </a:rPr>
                <a:t>saw</a:t>
              </a:r>
              <a:r>
                <a:rPr lang="en-US" altLang="ko-KR" sz="1600" b="1">
                  <a:latin typeface="Arial Narrow" pitchFamily="34" charset="0"/>
                  <a:cs typeface="Arial" charset="0"/>
                </a:rPr>
                <a:t>~ 43 ms </a:t>
              </a:r>
              <a:endParaRPr lang="ko-KR" altLang="en-US" sz="1600" b="1">
                <a:solidFill>
                  <a:srgbClr val="0000FF"/>
                </a:solidFill>
                <a:latin typeface="Arial Narrow" pitchFamily="34" charset="0"/>
                <a:cs typeface="Arial" charset="0"/>
              </a:endParaRPr>
            </a:p>
          </p:txBody>
        </p:sp>
        <p:sp>
          <p:nvSpPr>
            <p:cNvPr id="25" name="직사각형 23"/>
            <p:cNvSpPr>
              <a:spLocks noChangeArrowheads="1"/>
            </p:cNvSpPr>
            <p:nvPr/>
          </p:nvSpPr>
          <p:spPr bwMode="auto">
            <a:xfrm>
              <a:off x="-15875" y="1225550"/>
              <a:ext cx="3944938" cy="979488"/>
            </a:xfrm>
            <a:prstGeom prst="rect">
              <a:avLst/>
            </a:prstGeom>
            <a:noFill/>
            <a:ln w="9525">
              <a:noFill/>
              <a:miter lim="800000"/>
              <a:headEnd/>
              <a:tailEnd/>
            </a:ln>
          </p:spPr>
          <p:txBody>
            <a:bodyPr>
              <a:spAutoFit/>
            </a:bodyPr>
            <a:lstStyle/>
            <a:p>
              <a:pPr>
                <a:lnSpc>
                  <a:spcPct val="120000"/>
                </a:lnSpc>
                <a:buFont typeface="Wingdings" pitchFamily="2" charset="2"/>
                <a:buChar char="v"/>
              </a:pPr>
              <a:r>
                <a:rPr lang="en-US" altLang="ko-KR" sz="1600" b="1">
                  <a:latin typeface="Arial Narrow" pitchFamily="34" charset="0"/>
                  <a:cs typeface="Arial" charset="0"/>
                </a:rPr>
                <a:t>EC injection</a:t>
              </a:r>
            </a:p>
            <a:p>
              <a:pPr lvl="1">
                <a:lnSpc>
                  <a:spcPct val="120000"/>
                </a:lnSpc>
                <a:buFont typeface="Arial" charset="0"/>
                <a:buChar char="•"/>
              </a:pPr>
              <a:r>
                <a:rPr lang="en-US" altLang="ko-KR" sz="1600" b="1">
                  <a:latin typeface="Arial Narrow" pitchFamily="34" charset="0"/>
                  <a:cs typeface="Arial" charset="0"/>
                </a:rPr>
                <a:t> z=26 cm from</a:t>
              </a:r>
              <a:r>
                <a:rPr lang="ko-KR" altLang="en-US" sz="1600" b="1">
                  <a:latin typeface="Arial Narrow" pitchFamily="34" charset="0"/>
                  <a:cs typeface="Arial" charset="0"/>
                </a:rPr>
                <a:t> </a:t>
              </a:r>
              <a:r>
                <a:rPr lang="en-US" altLang="ko-KR" sz="1600" b="1">
                  <a:latin typeface="Arial Narrow" pitchFamily="34" charset="0"/>
                  <a:cs typeface="Arial" charset="0"/>
                </a:rPr>
                <a:t>mid-plane </a:t>
              </a:r>
            </a:p>
            <a:p>
              <a:pPr lvl="1">
                <a:lnSpc>
                  <a:spcPct val="120000"/>
                </a:lnSpc>
                <a:buFont typeface="Arial" charset="0"/>
                <a:buChar char="•"/>
              </a:pPr>
              <a:r>
                <a:rPr lang="en-US" altLang="ko-KR" sz="1600" b="1">
                  <a:latin typeface="Arial Narrow" pitchFamily="34" charset="0"/>
                  <a:cs typeface="Arial" charset="0"/>
                </a:rPr>
                <a:t> </a:t>
              </a:r>
              <a:r>
                <a:rPr lang="el-GR" altLang="ko-KR" sz="1600" b="1">
                  <a:latin typeface="Times New Roman" pitchFamily="18" charset="0"/>
                  <a:cs typeface="Times New Roman" pitchFamily="18" charset="0"/>
                </a:rPr>
                <a:t>τ</a:t>
              </a:r>
              <a:r>
                <a:rPr lang="en-US" altLang="ko-KR" sz="1600" b="1" baseline="-25000">
                  <a:latin typeface="Times New Roman" pitchFamily="18" charset="0"/>
                  <a:cs typeface="Times New Roman" pitchFamily="18" charset="0"/>
                </a:rPr>
                <a:t>set</a:t>
              </a:r>
              <a:r>
                <a:rPr lang="en-US" altLang="ko-KR" sz="1600" b="1">
                  <a:latin typeface="Arial Narrow" pitchFamily="34" charset="0"/>
                  <a:cs typeface="Arial" charset="0"/>
                </a:rPr>
                <a:t>=43 msec (=23 Hz with 70 % duty)</a:t>
              </a:r>
            </a:p>
          </p:txBody>
        </p:sp>
        <p:sp>
          <p:nvSpPr>
            <p:cNvPr id="26" name="직사각형 25"/>
            <p:cNvSpPr/>
            <p:nvPr/>
          </p:nvSpPr>
          <p:spPr>
            <a:xfrm>
              <a:off x="0" y="828675"/>
              <a:ext cx="9921875" cy="1079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srgbClr val="FFFFFF"/>
                </a:solidFill>
                <a:latin typeface="Arial" pitchFamily="34" charset="0"/>
              </a:endParaRPr>
            </a:p>
          </p:txBody>
        </p:sp>
      </p:grpSp>
      <p:sp>
        <p:nvSpPr>
          <p:cNvPr id="27"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latinLnBrk="1" hangingPunct="1">
              <a:defRPr sz="1800" b="1" kern="1200">
                <a:solidFill>
                  <a:schemeClr val="bg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smtClean="0"/>
              <a:pPr/>
              <a:t>35</a:t>
            </a:fld>
            <a:endParaRPr lang="ko-KR" altLang="en-US" dirty="0"/>
          </a:p>
        </p:txBody>
      </p:sp>
    </p:spTree>
    <p:extLst>
      <p:ext uri="{BB962C8B-B14F-4D97-AF65-F5344CB8AC3E}">
        <p14:creationId xmlns:p14="http://schemas.microsoft.com/office/powerpoint/2010/main" val="504459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36512" y="-27384"/>
            <a:ext cx="8928992" cy="864096"/>
          </a:xfrm>
        </p:spPr>
        <p:txBody>
          <a:bodyPr/>
          <a:lstStyle/>
          <a:p>
            <a:r>
              <a:rPr kumimoji="1" lang="en-US" altLang="ja-JP" sz="3200" dirty="0" smtClean="0"/>
              <a:t>Upgrade plan for profile diagnostics</a:t>
            </a:r>
            <a:endParaRPr kumimoji="1" lang="ja-JP" altLang="en-US" sz="32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36</a:t>
            </a:fld>
            <a:endParaRPr lang="ko-KR" altLang="en-US"/>
          </a:p>
        </p:txBody>
      </p:sp>
      <p:sp>
        <p:nvSpPr>
          <p:cNvPr id="3" name="직사각형 2"/>
          <p:cNvSpPr/>
          <p:nvPr/>
        </p:nvSpPr>
        <p:spPr bwMode="auto">
          <a:xfrm>
            <a:off x="7092280" y="980728"/>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8" name="직사각형 7"/>
          <p:cNvSpPr/>
          <p:nvPr/>
        </p:nvSpPr>
        <p:spPr bwMode="auto">
          <a:xfrm>
            <a:off x="7244680" y="955402"/>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4" name="TextBox 3"/>
          <p:cNvSpPr txBox="1"/>
          <p:nvPr/>
        </p:nvSpPr>
        <p:spPr>
          <a:xfrm>
            <a:off x="323528" y="1100159"/>
            <a:ext cx="8662674" cy="2031325"/>
          </a:xfrm>
          <a:prstGeom prst="rect">
            <a:avLst/>
          </a:prstGeom>
          <a:noFill/>
        </p:spPr>
        <p:txBody>
          <a:bodyPr wrap="square" rtlCol="0">
            <a:spAutoFit/>
          </a:bodyPr>
          <a:lstStyle/>
          <a:p>
            <a:r>
              <a:rPr lang="en-US" altLang="ko-KR" b="1" dirty="0" smtClean="0"/>
              <a:t>High resolution Thomson/ECE </a:t>
            </a:r>
            <a:r>
              <a:rPr lang="en-US" altLang="ko-KR" dirty="0" smtClean="0"/>
              <a:t>: n</a:t>
            </a:r>
            <a:r>
              <a:rPr lang="en-US" altLang="ko-KR" baseline="-25000" dirty="0" smtClean="0"/>
              <a:t>e</a:t>
            </a:r>
            <a:r>
              <a:rPr lang="en-US" altLang="ko-KR" dirty="0" smtClean="0"/>
              <a:t>/</a:t>
            </a:r>
            <a:r>
              <a:rPr lang="en-US" altLang="ko-KR" dirty="0" err="1" smtClean="0"/>
              <a:t>T</a:t>
            </a:r>
            <a:r>
              <a:rPr lang="en-US" altLang="ko-KR" baseline="-25000" dirty="0" err="1" smtClean="0"/>
              <a:t>e</a:t>
            </a:r>
            <a:r>
              <a:rPr lang="en-US" altLang="ko-KR" dirty="0" smtClean="0"/>
              <a:t> profile control – RMP/SMBI(2014)</a:t>
            </a:r>
          </a:p>
          <a:p>
            <a:r>
              <a:rPr lang="en-US" altLang="ko-KR" b="1" dirty="0" err="1" smtClean="0"/>
              <a:t>Poloidal</a:t>
            </a:r>
            <a:r>
              <a:rPr lang="en-US" altLang="ko-KR" b="1" dirty="0"/>
              <a:t>/</a:t>
            </a:r>
            <a:r>
              <a:rPr lang="en-US" altLang="ko-KR" b="1" dirty="0" err="1" smtClean="0"/>
              <a:t>Toroidal</a:t>
            </a:r>
            <a:r>
              <a:rPr lang="en-US" altLang="ko-KR" b="1" dirty="0" smtClean="0"/>
              <a:t> CES </a:t>
            </a:r>
            <a:r>
              <a:rPr lang="en-US" altLang="ko-KR" dirty="0" smtClean="0"/>
              <a:t>: rotation profile control (2015) – NRMF/ECH</a:t>
            </a:r>
          </a:p>
          <a:p>
            <a:r>
              <a:rPr lang="en-US" altLang="ko-KR" b="1" dirty="0" smtClean="0"/>
              <a:t>MSE/Li-beam</a:t>
            </a:r>
            <a:r>
              <a:rPr lang="en-US" altLang="ko-KR" dirty="0" smtClean="0"/>
              <a:t> (both </a:t>
            </a:r>
            <a:r>
              <a:rPr lang="en-US" altLang="ko-KR" dirty="0" err="1" smtClean="0"/>
              <a:t>polarimetric+spectral</a:t>
            </a:r>
            <a:r>
              <a:rPr lang="en-US" altLang="ko-KR" dirty="0" smtClean="0"/>
              <a:t>) : current profile control (2015)</a:t>
            </a:r>
          </a:p>
          <a:p>
            <a:r>
              <a:rPr lang="en-US" altLang="ko-KR" dirty="0" smtClean="0"/>
              <a:t>2D/3D ECE imaging : </a:t>
            </a:r>
            <a:r>
              <a:rPr lang="en-US" altLang="ko-KR" dirty="0" err="1" smtClean="0"/>
              <a:t>sawtooth</a:t>
            </a:r>
            <a:r>
              <a:rPr lang="en-US" altLang="ko-KR" dirty="0" smtClean="0"/>
              <a:t>/NTM/AEs control (2016)</a:t>
            </a:r>
          </a:p>
          <a:p>
            <a:r>
              <a:rPr lang="en-US" altLang="ko-KR" dirty="0" err="1" smtClean="0"/>
              <a:t>Reflectometry</a:t>
            </a:r>
            <a:r>
              <a:rPr lang="en-US" altLang="ko-KR" dirty="0" smtClean="0"/>
              <a:t> : mid-plane gap control (2014)</a:t>
            </a:r>
          </a:p>
          <a:p>
            <a:endParaRPr lang="en-US" altLang="ko-KR" dirty="0" smtClean="0"/>
          </a:p>
          <a:p>
            <a:r>
              <a:rPr lang="en-US" altLang="ko-KR" dirty="0" smtClean="0"/>
              <a:t> </a:t>
            </a:r>
            <a:endParaRPr lang="ko-KR" altLang="en-US" dirty="0"/>
          </a:p>
        </p:txBody>
      </p:sp>
      <p:sp>
        <p:nvSpPr>
          <p:cNvPr id="5" name="TextBox 4"/>
          <p:cNvSpPr txBox="1"/>
          <p:nvPr/>
        </p:nvSpPr>
        <p:spPr>
          <a:xfrm>
            <a:off x="207380" y="5757000"/>
            <a:ext cx="2747239" cy="461665"/>
          </a:xfrm>
          <a:prstGeom prst="rect">
            <a:avLst/>
          </a:prstGeom>
          <a:noFill/>
        </p:spPr>
        <p:txBody>
          <a:bodyPr wrap="square" rtlCol="0">
            <a:spAutoFit/>
          </a:bodyPr>
          <a:lstStyle/>
          <a:p>
            <a:r>
              <a:rPr lang="en-US" altLang="ko-KR" sz="1200" dirty="0" smtClean="0"/>
              <a:t>Potentials for real-time determination of LCFS by X-mode </a:t>
            </a:r>
            <a:r>
              <a:rPr lang="en-US" altLang="ko-KR" sz="1200" dirty="0" err="1" smtClean="0"/>
              <a:t>reflectometry</a:t>
            </a:r>
            <a:r>
              <a:rPr lang="en-US" altLang="ko-KR" sz="1200" dirty="0" smtClean="0"/>
              <a:t> </a:t>
            </a:r>
            <a:endParaRPr lang="ko-KR" altLang="en-US" sz="1200" dirty="0"/>
          </a:p>
        </p:txBody>
      </p:sp>
      <p:grpSp>
        <p:nvGrpSpPr>
          <p:cNvPr id="13" name="그룹 12"/>
          <p:cNvGrpSpPr/>
          <p:nvPr/>
        </p:nvGrpSpPr>
        <p:grpSpPr>
          <a:xfrm>
            <a:off x="218315" y="2791640"/>
            <a:ext cx="2736304" cy="2601772"/>
            <a:chOff x="334385" y="2996952"/>
            <a:chExt cx="4320480" cy="3145765"/>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85" y="2996952"/>
              <a:ext cx="4320480" cy="314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직선 연결선 9"/>
            <p:cNvCxnSpPr/>
            <p:nvPr/>
          </p:nvCxnSpPr>
          <p:spPr bwMode="auto">
            <a:xfrm>
              <a:off x="2579295" y="3030820"/>
              <a:ext cx="0" cy="2736304"/>
            </a:xfrm>
            <a:prstGeom prst="line">
              <a:avLst/>
            </a:prstGeom>
            <a:noFill/>
            <a:ln w="15875" cap="flat" cmpd="sng" algn="ctr">
              <a:solidFill>
                <a:schemeClr val="tx1"/>
              </a:solidFill>
              <a:prstDash val="sysDash"/>
              <a:round/>
              <a:headEnd type="none" w="med" len="med"/>
              <a:tailEnd type="none" w="med" len="med"/>
            </a:ln>
            <a:effectLst/>
          </p:spPr>
        </p:cxnSp>
        <p:cxnSp>
          <p:nvCxnSpPr>
            <p:cNvPr id="11" name="직선 연결선 10"/>
            <p:cNvCxnSpPr/>
            <p:nvPr/>
          </p:nvCxnSpPr>
          <p:spPr bwMode="auto">
            <a:xfrm>
              <a:off x="2782497" y="3047748"/>
              <a:ext cx="0" cy="2736304"/>
            </a:xfrm>
            <a:prstGeom prst="line">
              <a:avLst/>
            </a:prstGeom>
            <a:noFill/>
            <a:ln w="15875" cap="flat" cmpd="sng" algn="ctr">
              <a:solidFill>
                <a:schemeClr val="tx1"/>
              </a:solidFill>
              <a:prstDash val="sysDash"/>
              <a:round/>
              <a:headEnd type="none" w="med" len="med"/>
              <a:tailEnd type="none" w="med" len="med"/>
            </a:ln>
            <a:effectLst/>
          </p:spPr>
        </p:cxnSp>
        <p:cxnSp>
          <p:nvCxnSpPr>
            <p:cNvPr id="12" name="직선 연결선 11"/>
            <p:cNvCxnSpPr/>
            <p:nvPr/>
          </p:nvCxnSpPr>
          <p:spPr bwMode="auto">
            <a:xfrm>
              <a:off x="3578022" y="3030820"/>
              <a:ext cx="0" cy="2736304"/>
            </a:xfrm>
            <a:prstGeom prst="line">
              <a:avLst/>
            </a:prstGeom>
            <a:noFill/>
            <a:ln w="15875" cap="flat" cmpd="sng" algn="ctr">
              <a:solidFill>
                <a:schemeClr val="tx1"/>
              </a:solidFill>
              <a:prstDash val="sysDash"/>
              <a:round/>
              <a:headEnd type="none" w="med" len="med"/>
              <a:tailEnd type="none" w="med" len="med"/>
            </a:ln>
            <a:effectLst/>
          </p:spPr>
        </p:cxnSp>
      </p:grpSp>
      <p:sp>
        <p:nvSpPr>
          <p:cNvPr id="15" name="TextBox 14"/>
          <p:cNvSpPr txBox="1"/>
          <p:nvPr/>
        </p:nvSpPr>
        <p:spPr>
          <a:xfrm>
            <a:off x="6012160" y="5707523"/>
            <a:ext cx="3024335" cy="830997"/>
          </a:xfrm>
          <a:prstGeom prst="rect">
            <a:avLst/>
          </a:prstGeom>
          <a:noFill/>
        </p:spPr>
        <p:txBody>
          <a:bodyPr wrap="square" rtlCol="0">
            <a:spAutoFit/>
          </a:bodyPr>
          <a:lstStyle/>
          <a:p>
            <a:r>
              <a:rPr lang="en-US" altLang="ko-KR" sz="1200" dirty="0" smtClean="0"/>
              <a:t>Potentials for real-time pattern matching  of positions</a:t>
            </a:r>
            <a:r>
              <a:rPr lang="ko-KR" altLang="en-US" sz="1200" dirty="0" smtClean="0"/>
              <a:t> </a:t>
            </a:r>
            <a:r>
              <a:rPr lang="en-US" altLang="ko-KR" sz="1200" dirty="0" smtClean="0"/>
              <a:t>of by X/O - points of tearing modes by 2D ECE imaging (M. J. Choi, POSTECH) </a:t>
            </a:r>
            <a:endParaRPr lang="ko-KR" altLang="en-US" sz="1200" dirty="0"/>
          </a:p>
        </p:txBody>
      </p:sp>
      <p:sp>
        <p:nvSpPr>
          <p:cNvPr id="6" name="직사각형 5"/>
          <p:cNvSpPr/>
          <p:nvPr/>
        </p:nvSpPr>
        <p:spPr>
          <a:xfrm>
            <a:off x="3419872" y="6531986"/>
            <a:ext cx="1545373" cy="240066"/>
          </a:xfrm>
          <a:prstGeom prst="rect">
            <a:avLst/>
          </a:prstGeom>
        </p:spPr>
        <p:txBody>
          <a:bodyPr wrap="square">
            <a:spAutoFit/>
          </a:bodyPr>
          <a:lstStyle/>
          <a:p>
            <a:pPr>
              <a:lnSpc>
                <a:spcPct val="80000"/>
              </a:lnSpc>
            </a:pPr>
            <a:r>
              <a:rPr lang="en-US" altLang="ko-KR" sz="1200" dirty="0" smtClean="0">
                <a:sym typeface="Symbol" pitchFamily="18" charset="2"/>
              </a:rPr>
              <a:t>Imaging bolometer</a:t>
            </a:r>
            <a:endParaRPr lang="en-US" altLang="ko-KR" sz="1200" dirty="0">
              <a:sym typeface="Symbol" pitchFamily="18" charset="2"/>
            </a:endParaRPr>
          </a:p>
        </p:txBody>
      </p:sp>
      <p:grpSp>
        <p:nvGrpSpPr>
          <p:cNvPr id="18" name="그룹 17"/>
          <p:cNvGrpSpPr/>
          <p:nvPr/>
        </p:nvGrpSpPr>
        <p:grpSpPr>
          <a:xfrm>
            <a:off x="3115175" y="2780928"/>
            <a:ext cx="2838880" cy="2133915"/>
            <a:chOff x="3101272" y="3288698"/>
            <a:chExt cx="3342936" cy="2133916"/>
          </a:xfrm>
        </p:grpSpPr>
        <p:pic>
          <p:nvPicPr>
            <p:cNvPr id="16" name="Picture 2" descr="Q:\RAPSODY_back_20110704\KSTAR_Bolometer(K558)\IRVB\FOV\IRVB-FOV\IRVB_VV_PFC-FOV9272-0-75-0_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59" t="11326" r="10961" b="9401"/>
            <a:stretch/>
          </p:blipFill>
          <p:spPr bwMode="auto">
            <a:xfrm>
              <a:off x="3101272" y="3288698"/>
              <a:ext cx="1653722" cy="21339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문서자산\일반문서\2013\IRVB\Fig\irvb9048_198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112" y="3298814"/>
              <a:ext cx="1655096" cy="21237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그룹 18"/>
          <p:cNvGrpSpPr/>
          <p:nvPr/>
        </p:nvGrpSpPr>
        <p:grpSpPr>
          <a:xfrm>
            <a:off x="6012160" y="2702896"/>
            <a:ext cx="2204572" cy="2802614"/>
            <a:chOff x="1060376" y="364967"/>
            <a:chExt cx="6668680" cy="8481891"/>
          </a:xfrm>
        </p:grpSpPr>
        <p:pic>
          <p:nvPicPr>
            <p:cNvPr id="20" name="그림 19"/>
            <p:cNvPicPr>
              <a:picLocks noChangeAspect="1"/>
            </p:cNvPicPr>
            <p:nvPr/>
          </p:nvPicPr>
          <p:blipFill>
            <a:blip r:embed="rId5"/>
            <a:stretch>
              <a:fillRect/>
            </a:stretch>
          </p:blipFill>
          <p:spPr>
            <a:xfrm>
              <a:off x="1077945" y="4674908"/>
              <a:ext cx="1981200" cy="4171950"/>
            </a:xfrm>
            <a:prstGeom prst="rect">
              <a:avLst/>
            </a:prstGeom>
          </p:spPr>
        </p:pic>
        <p:pic>
          <p:nvPicPr>
            <p:cNvPr id="21" name="그림 20"/>
            <p:cNvPicPr>
              <a:picLocks noChangeAspect="1"/>
            </p:cNvPicPr>
            <p:nvPr/>
          </p:nvPicPr>
          <p:blipFill>
            <a:blip r:embed="rId6"/>
            <a:stretch>
              <a:fillRect/>
            </a:stretch>
          </p:blipFill>
          <p:spPr>
            <a:xfrm>
              <a:off x="3080792" y="4653136"/>
              <a:ext cx="1543050" cy="3829050"/>
            </a:xfrm>
            <a:prstGeom prst="rect">
              <a:avLst/>
            </a:prstGeom>
          </p:spPr>
        </p:pic>
        <p:pic>
          <p:nvPicPr>
            <p:cNvPr id="22" name="그림 21"/>
            <p:cNvPicPr>
              <a:picLocks noChangeAspect="1"/>
            </p:cNvPicPr>
            <p:nvPr/>
          </p:nvPicPr>
          <p:blipFill>
            <a:blip r:embed="rId7"/>
            <a:stretch>
              <a:fillRect/>
            </a:stretch>
          </p:blipFill>
          <p:spPr>
            <a:xfrm>
              <a:off x="4627545" y="4656311"/>
              <a:ext cx="1543050" cy="3838575"/>
            </a:xfrm>
            <a:prstGeom prst="rect">
              <a:avLst/>
            </a:prstGeom>
          </p:spPr>
        </p:pic>
        <p:pic>
          <p:nvPicPr>
            <p:cNvPr id="23" name="그림 22"/>
            <p:cNvPicPr>
              <a:picLocks noChangeAspect="1"/>
            </p:cNvPicPr>
            <p:nvPr/>
          </p:nvPicPr>
          <p:blipFill>
            <a:blip r:embed="rId8"/>
            <a:stretch>
              <a:fillRect/>
            </a:stretch>
          </p:blipFill>
          <p:spPr>
            <a:xfrm>
              <a:off x="6187122" y="4681711"/>
              <a:ext cx="1524000" cy="3800475"/>
            </a:xfrm>
            <a:prstGeom prst="rect">
              <a:avLst/>
            </a:prstGeom>
          </p:spPr>
        </p:pic>
        <p:pic>
          <p:nvPicPr>
            <p:cNvPr id="24" name="그림 23"/>
            <p:cNvPicPr>
              <a:picLocks noChangeAspect="1"/>
            </p:cNvPicPr>
            <p:nvPr/>
          </p:nvPicPr>
          <p:blipFill>
            <a:blip r:embed="rId9"/>
            <a:stretch>
              <a:fillRect/>
            </a:stretch>
          </p:blipFill>
          <p:spPr>
            <a:xfrm>
              <a:off x="4614381" y="364967"/>
              <a:ext cx="1552575" cy="3829050"/>
            </a:xfrm>
            <a:prstGeom prst="rect">
              <a:avLst/>
            </a:prstGeom>
          </p:spPr>
        </p:pic>
        <p:pic>
          <p:nvPicPr>
            <p:cNvPr id="25" name="그림 24"/>
            <p:cNvPicPr>
              <a:picLocks noChangeAspect="1"/>
            </p:cNvPicPr>
            <p:nvPr/>
          </p:nvPicPr>
          <p:blipFill>
            <a:blip r:embed="rId10"/>
            <a:stretch>
              <a:fillRect/>
            </a:stretch>
          </p:blipFill>
          <p:spPr>
            <a:xfrm>
              <a:off x="1060376" y="401203"/>
              <a:ext cx="2000251" cy="4162425"/>
            </a:xfrm>
            <a:prstGeom prst="rect">
              <a:avLst/>
            </a:prstGeom>
          </p:spPr>
        </p:pic>
        <p:pic>
          <p:nvPicPr>
            <p:cNvPr id="26" name="그림 25"/>
            <p:cNvPicPr>
              <a:picLocks noChangeAspect="1"/>
            </p:cNvPicPr>
            <p:nvPr/>
          </p:nvPicPr>
          <p:blipFill>
            <a:blip r:embed="rId11"/>
            <a:stretch>
              <a:fillRect/>
            </a:stretch>
          </p:blipFill>
          <p:spPr>
            <a:xfrm>
              <a:off x="6176481" y="395059"/>
              <a:ext cx="1552575" cy="3800475"/>
            </a:xfrm>
            <a:prstGeom prst="rect">
              <a:avLst/>
            </a:prstGeom>
          </p:spPr>
        </p:pic>
        <p:pic>
          <p:nvPicPr>
            <p:cNvPr id="27" name="그림 26"/>
            <p:cNvPicPr>
              <a:picLocks noChangeAspect="1"/>
            </p:cNvPicPr>
            <p:nvPr/>
          </p:nvPicPr>
          <p:blipFill>
            <a:blip r:embed="rId12"/>
            <a:stretch>
              <a:fillRect/>
            </a:stretch>
          </p:blipFill>
          <p:spPr>
            <a:xfrm>
              <a:off x="3075503" y="389021"/>
              <a:ext cx="1543049" cy="3819525"/>
            </a:xfrm>
            <a:prstGeom prst="rect">
              <a:avLst/>
            </a:prstGeom>
          </p:spPr>
        </p:pic>
      </p:grpSp>
      <mc:AlternateContent xmlns:mc="http://schemas.openxmlformats.org/markup-compatibility/2006" xmlns:a14="http://schemas.microsoft.com/office/drawing/2010/main">
        <mc:Choice Requires="a14">
          <p:sp>
            <p:nvSpPr>
              <p:cNvPr id="28" name="TextBox 27"/>
              <p:cNvSpPr txBox="1"/>
              <p:nvPr/>
            </p:nvSpPr>
            <p:spPr>
              <a:xfrm>
                <a:off x="7692758" y="2682934"/>
                <a:ext cx="1357605" cy="1077218"/>
              </a:xfrm>
              <a:prstGeom prst="rect">
                <a:avLst/>
              </a:prstGeom>
              <a:solidFill>
                <a:schemeClr val="bg2">
                  <a:alpha val="59000"/>
                </a:schemeClr>
              </a:solidFill>
            </p:spPr>
            <p:txBody>
              <a:bodyPr wrap="square" rtlCol="0">
                <a:spAutoFit/>
              </a:bodyPr>
              <a:lstStyle/>
              <a:p>
                <a14:m>
                  <m:oMath xmlns:m="http://schemas.openxmlformats.org/officeDocument/2006/math">
                    <m:r>
                      <a:rPr lang="en-US" altLang="ko-KR" sz="1600" i="1">
                        <a:latin typeface="Cambria Math" panose="02040503050406030204" pitchFamily="18" charset="0"/>
                      </a:rPr>
                      <m:t>𝛿</m:t>
                    </m:r>
                    <m:sSub>
                      <m:sSubPr>
                        <m:ctrlPr>
                          <a:rPr lang="en-US" altLang="ko-KR" sz="1600" i="1">
                            <a:latin typeface="Cambria Math"/>
                          </a:rPr>
                        </m:ctrlPr>
                      </m:sSubPr>
                      <m:e>
                        <m:r>
                          <a:rPr lang="en-US" altLang="ko-KR" sz="1600" i="1">
                            <a:latin typeface="Cambria Math" panose="02040503050406030204" pitchFamily="18" charset="0"/>
                          </a:rPr>
                          <m:t>𝑇</m:t>
                        </m:r>
                      </m:e>
                      <m:sub>
                        <m:r>
                          <a:rPr lang="en-US" altLang="ko-KR" sz="1600" i="1">
                            <a:latin typeface="Cambria Math" panose="02040503050406030204" pitchFamily="18" charset="0"/>
                          </a:rPr>
                          <m:t>𝑒</m:t>
                        </m:r>
                      </m:sub>
                    </m:sSub>
                    <m:r>
                      <a:rPr lang="en-US" altLang="ko-KR" sz="1600" i="1">
                        <a:latin typeface="Cambria Math" panose="02040503050406030204" pitchFamily="18" charset="0"/>
                      </a:rPr>
                      <m:t>/〈</m:t>
                    </m:r>
                    <m:sSub>
                      <m:sSubPr>
                        <m:ctrlPr>
                          <a:rPr lang="en-US" altLang="ko-KR" sz="1600" i="1">
                            <a:latin typeface="Cambria Math"/>
                          </a:rPr>
                        </m:ctrlPr>
                      </m:sSubPr>
                      <m:e>
                        <m:r>
                          <a:rPr lang="en-US" altLang="ko-KR" sz="1600" i="1">
                            <a:latin typeface="Cambria Math" panose="02040503050406030204" pitchFamily="18" charset="0"/>
                          </a:rPr>
                          <m:t>𝑇</m:t>
                        </m:r>
                      </m:e>
                      <m:sub>
                        <m:r>
                          <a:rPr lang="en-US" altLang="ko-KR" sz="1600" i="1">
                            <a:latin typeface="Cambria Math" panose="02040503050406030204" pitchFamily="18" charset="0"/>
                          </a:rPr>
                          <m:t>𝑒</m:t>
                        </m:r>
                      </m:sub>
                    </m:sSub>
                    <m:r>
                      <a:rPr lang="en-US" altLang="ko-KR" sz="1600" i="1">
                        <a:latin typeface="Cambria Math" panose="02040503050406030204" pitchFamily="18" charset="0"/>
                      </a:rPr>
                      <m:t>〉</m:t>
                    </m:r>
                  </m:oMath>
                </a14:m>
                <a:r>
                  <a:rPr lang="en-US" altLang="ko-KR" sz="1600" dirty="0" smtClean="0"/>
                  <a:t> </a:t>
                </a:r>
              </a:p>
              <a:p>
                <a:r>
                  <a:rPr lang="en-US" altLang="ko-KR" sz="1600" dirty="0" smtClean="0"/>
                  <a:t>synthetic image from </a:t>
                </a:r>
                <a:r>
                  <a:rPr lang="en-US" altLang="ko-KR" sz="1600" dirty="0" err="1" smtClean="0"/>
                  <a:t>Ren’s</a:t>
                </a:r>
                <a:r>
                  <a:rPr lang="en-US" altLang="ko-KR" sz="1600" dirty="0" smtClean="0"/>
                  <a:t> model</a:t>
                </a:r>
                <a:endParaRPr lang="ko-KR" altLang="en-US" sz="1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692758" y="2682934"/>
                <a:ext cx="1357605" cy="1077218"/>
              </a:xfrm>
              <a:prstGeom prst="rect">
                <a:avLst/>
              </a:prstGeom>
              <a:blipFill rotWithShape="1">
                <a:blip r:embed="rId13"/>
                <a:stretch>
                  <a:fillRect l="-2691" b="-621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7746764" y="4357603"/>
                <a:ext cx="1303599" cy="830997"/>
              </a:xfrm>
              <a:prstGeom prst="rect">
                <a:avLst/>
              </a:prstGeom>
              <a:solidFill>
                <a:schemeClr val="bg2">
                  <a:alpha val="76000"/>
                </a:schemeClr>
              </a:solidFill>
            </p:spPr>
            <p:txBody>
              <a:bodyPr wrap="square" rtlCol="0">
                <a:spAutoFit/>
              </a:bodyPr>
              <a:lstStyle/>
              <a:p>
                <a14:m>
                  <m:oMath xmlns:m="http://schemas.openxmlformats.org/officeDocument/2006/math">
                    <m:r>
                      <a:rPr lang="en-US" altLang="ko-KR" sz="1600" i="1">
                        <a:latin typeface="Cambria Math" panose="02040503050406030204" pitchFamily="18" charset="0"/>
                      </a:rPr>
                      <m:t>𝛿</m:t>
                    </m:r>
                    <m:sSub>
                      <m:sSubPr>
                        <m:ctrlPr>
                          <a:rPr lang="en-US" altLang="ko-KR" sz="1600" i="1">
                            <a:latin typeface="Cambria Math"/>
                          </a:rPr>
                        </m:ctrlPr>
                      </m:sSubPr>
                      <m:e>
                        <m:r>
                          <a:rPr lang="en-US" altLang="ko-KR" sz="1600" i="1">
                            <a:latin typeface="Cambria Math" panose="02040503050406030204" pitchFamily="18" charset="0"/>
                          </a:rPr>
                          <m:t>𝑇</m:t>
                        </m:r>
                      </m:e>
                      <m:sub>
                        <m:r>
                          <a:rPr lang="en-US" altLang="ko-KR" sz="1600" i="1">
                            <a:latin typeface="Cambria Math" panose="02040503050406030204" pitchFamily="18" charset="0"/>
                          </a:rPr>
                          <m:t>𝑒</m:t>
                        </m:r>
                      </m:sub>
                    </m:sSub>
                    <m:r>
                      <a:rPr lang="en-US" altLang="ko-KR" sz="1600" i="1">
                        <a:latin typeface="Cambria Math" panose="02040503050406030204" pitchFamily="18" charset="0"/>
                      </a:rPr>
                      <m:t>/〈</m:t>
                    </m:r>
                    <m:sSub>
                      <m:sSubPr>
                        <m:ctrlPr>
                          <a:rPr lang="en-US" altLang="ko-KR" sz="1600" i="1">
                            <a:latin typeface="Cambria Math"/>
                          </a:rPr>
                        </m:ctrlPr>
                      </m:sSubPr>
                      <m:e>
                        <m:r>
                          <a:rPr lang="en-US" altLang="ko-KR" sz="1600" i="1">
                            <a:latin typeface="Cambria Math" panose="02040503050406030204" pitchFamily="18" charset="0"/>
                          </a:rPr>
                          <m:t>𝑇</m:t>
                        </m:r>
                      </m:e>
                      <m:sub>
                        <m:r>
                          <a:rPr lang="en-US" altLang="ko-KR" sz="1600" i="1">
                            <a:latin typeface="Cambria Math" panose="02040503050406030204" pitchFamily="18" charset="0"/>
                          </a:rPr>
                          <m:t>𝑒</m:t>
                        </m:r>
                      </m:sub>
                    </m:sSub>
                    <m:r>
                      <a:rPr lang="en-US" altLang="ko-KR" sz="1600" i="1">
                        <a:latin typeface="Cambria Math" panose="02040503050406030204" pitchFamily="18" charset="0"/>
                      </a:rPr>
                      <m:t>〉</m:t>
                    </m:r>
                  </m:oMath>
                </a14:m>
                <a:r>
                  <a:rPr lang="en-US" altLang="ko-KR" sz="1600" dirty="0" smtClean="0"/>
                  <a:t> </a:t>
                </a:r>
              </a:p>
              <a:p>
                <a:r>
                  <a:rPr lang="en-US" altLang="ko-KR" sz="1600" dirty="0" smtClean="0"/>
                  <a:t>measured </a:t>
                </a:r>
              </a:p>
              <a:p>
                <a:r>
                  <a:rPr lang="en-US" altLang="ko-KR" sz="1600" dirty="0" smtClean="0"/>
                  <a:t>ECEI image</a:t>
                </a:r>
                <a:endParaRPr lang="ko-KR" altLang="en-US" sz="1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7746764" y="4357603"/>
                <a:ext cx="1303599" cy="830997"/>
              </a:xfrm>
              <a:prstGeom prst="rect">
                <a:avLst/>
              </a:prstGeom>
              <a:blipFill rotWithShape="1">
                <a:blip r:embed="rId14"/>
                <a:stretch>
                  <a:fillRect l="-2804" b="-8824"/>
                </a:stretch>
              </a:blipFill>
            </p:spPr>
            <p:txBody>
              <a:bodyPr/>
              <a:lstStyle/>
              <a:p>
                <a:r>
                  <a:rPr lang="ko-KR" altLang="en-US">
                    <a:noFill/>
                  </a:rPr>
                  <a:t> </a:t>
                </a:r>
              </a:p>
            </p:txBody>
          </p:sp>
        </mc:Fallback>
      </mc:AlternateContent>
      <p:grpSp>
        <p:nvGrpSpPr>
          <p:cNvPr id="30" name="그룹 29"/>
          <p:cNvGrpSpPr/>
          <p:nvPr/>
        </p:nvGrpSpPr>
        <p:grpSpPr>
          <a:xfrm>
            <a:off x="3257217" y="5005511"/>
            <a:ext cx="2582601" cy="1343386"/>
            <a:chOff x="305839" y="3789280"/>
            <a:chExt cx="5340977" cy="2709909"/>
          </a:xfrm>
        </p:grpSpPr>
        <p:pic>
          <p:nvPicPr>
            <p:cNvPr id="31" name="Picture 6" descr="D:\문서자산\일반문서\2013\IRVB\Fig\irvb9186_120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5839" y="3789280"/>
              <a:ext cx="165552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D:\문서자산\일반문서\2013\IRVB\Fig\irvb9186_225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91290" y="3789280"/>
              <a:ext cx="1655526" cy="2160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473445" y="6118900"/>
              <a:ext cx="691215" cy="369332"/>
            </a:xfrm>
            <a:prstGeom prst="rect">
              <a:avLst/>
            </a:prstGeom>
            <a:noFill/>
          </p:spPr>
          <p:txBody>
            <a:bodyPr wrap="none" rtlCol="0">
              <a:spAutoFit/>
            </a:bodyPr>
            <a:lstStyle/>
            <a:p>
              <a:r>
                <a:rPr lang="en-US" altLang="ko-KR" dirty="0" smtClean="0">
                  <a:latin typeface="+mn-ea"/>
                  <a:ea typeface="+mn-ea"/>
                </a:rPr>
                <a:t>2250</a:t>
              </a:r>
              <a:endParaRPr lang="ko-KR" altLang="en-US" dirty="0" smtClean="0">
                <a:latin typeface="+mn-ea"/>
                <a:ea typeface="+mn-ea"/>
              </a:endParaRPr>
            </a:p>
          </p:txBody>
        </p:sp>
        <p:sp>
          <p:nvSpPr>
            <p:cNvPr id="34" name="TextBox 33"/>
            <p:cNvSpPr txBox="1"/>
            <p:nvPr/>
          </p:nvSpPr>
          <p:spPr>
            <a:xfrm>
              <a:off x="787994" y="6120150"/>
              <a:ext cx="691215" cy="369332"/>
            </a:xfrm>
            <a:prstGeom prst="rect">
              <a:avLst/>
            </a:prstGeom>
            <a:noFill/>
          </p:spPr>
          <p:txBody>
            <a:bodyPr wrap="none" rtlCol="0">
              <a:spAutoFit/>
            </a:bodyPr>
            <a:lstStyle/>
            <a:p>
              <a:r>
                <a:rPr lang="en-US" altLang="ko-KR" dirty="0" smtClean="0">
                  <a:latin typeface="+mn-ea"/>
                  <a:ea typeface="+mn-ea"/>
                </a:rPr>
                <a:t>1200</a:t>
              </a:r>
              <a:endParaRPr lang="ko-KR" altLang="en-US" dirty="0" smtClean="0">
                <a:latin typeface="+mn-ea"/>
                <a:ea typeface="+mn-ea"/>
              </a:endParaRPr>
            </a:p>
          </p:txBody>
        </p:sp>
        <p:grpSp>
          <p:nvGrpSpPr>
            <p:cNvPr id="35" name="그룹 34"/>
            <p:cNvGrpSpPr/>
            <p:nvPr/>
          </p:nvGrpSpPr>
          <p:grpSpPr>
            <a:xfrm>
              <a:off x="2139094" y="3798987"/>
              <a:ext cx="1655526" cy="2700202"/>
              <a:chOff x="2591989" y="3789280"/>
              <a:chExt cx="1655526" cy="2700202"/>
            </a:xfrm>
          </p:grpSpPr>
          <p:pic>
            <p:nvPicPr>
              <p:cNvPr id="36" name="Picture 7" descr="D:\문서자산\일반문서\2013\IRVB\Fig\irvb9186_132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91989" y="3789280"/>
                <a:ext cx="1655526" cy="2160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074144" y="6120150"/>
                <a:ext cx="691215" cy="369332"/>
              </a:xfrm>
              <a:prstGeom prst="rect">
                <a:avLst/>
              </a:prstGeom>
              <a:noFill/>
            </p:spPr>
            <p:txBody>
              <a:bodyPr wrap="none" rtlCol="0">
                <a:spAutoFit/>
              </a:bodyPr>
              <a:lstStyle/>
              <a:p>
                <a:r>
                  <a:rPr lang="en-US" altLang="ko-KR" dirty="0" smtClean="0">
                    <a:latin typeface="+mn-ea"/>
                    <a:ea typeface="+mn-ea"/>
                  </a:rPr>
                  <a:t>1320</a:t>
                </a:r>
                <a:endParaRPr lang="ko-KR" altLang="en-US" dirty="0" smtClean="0">
                  <a:latin typeface="+mn-ea"/>
                  <a:ea typeface="+mn-ea"/>
                </a:endParaRPr>
              </a:p>
            </p:txBody>
          </p:sp>
          <p:sp>
            <p:nvSpPr>
              <p:cNvPr id="38" name="타원 37"/>
              <p:cNvSpPr/>
              <p:nvPr/>
            </p:nvSpPr>
            <p:spPr>
              <a:xfrm>
                <a:off x="2915816" y="465313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화살표 연결선 38"/>
              <p:cNvCxnSpPr/>
              <p:nvPr/>
            </p:nvCxnSpPr>
            <p:spPr>
              <a:xfrm flipH="1">
                <a:off x="3347864" y="4365104"/>
                <a:ext cx="21602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6455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36512" y="-27384"/>
            <a:ext cx="8928992" cy="864096"/>
          </a:xfrm>
        </p:spPr>
        <p:txBody>
          <a:bodyPr/>
          <a:lstStyle/>
          <a:p>
            <a:r>
              <a:rPr kumimoji="1" lang="en-US" altLang="ja-JP" sz="3200" dirty="0" smtClean="0"/>
              <a:t>Upgrade plan for In-vessel Control Coils</a:t>
            </a:r>
            <a:endParaRPr kumimoji="1" lang="ja-JP" altLang="en-US" sz="32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37</a:t>
            </a:fld>
            <a:endParaRPr lang="ko-KR" altLang="en-US"/>
          </a:p>
        </p:txBody>
      </p:sp>
      <p:sp>
        <p:nvSpPr>
          <p:cNvPr id="3" name="직사각형 2"/>
          <p:cNvSpPr/>
          <p:nvPr/>
        </p:nvSpPr>
        <p:spPr bwMode="auto">
          <a:xfrm>
            <a:off x="7092280" y="980728"/>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8" name="직사각형 7"/>
          <p:cNvSpPr/>
          <p:nvPr/>
        </p:nvSpPr>
        <p:spPr bwMode="auto">
          <a:xfrm>
            <a:off x="7244680" y="955402"/>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57" y="3436434"/>
            <a:ext cx="5265720" cy="2875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247" y="3062085"/>
            <a:ext cx="3541332" cy="2970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66240" y="6032441"/>
            <a:ext cx="3478025" cy="584775"/>
          </a:xfrm>
          <a:prstGeom prst="rect">
            <a:avLst/>
          </a:prstGeom>
          <a:noFill/>
        </p:spPr>
        <p:txBody>
          <a:bodyPr wrap="square" rtlCol="0">
            <a:spAutoFit/>
          </a:bodyPr>
          <a:lstStyle/>
          <a:p>
            <a:r>
              <a:rPr lang="en-US" altLang="ko-KR" sz="1600" dirty="0" smtClean="0">
                <a:latin typeface="Calibri" pitchFamily="34" charset="0"/>
              </a:rPr>
              <a:t>Effective control of RWM with given power supplies &amp; optimized SLs</a:t>
            </a:r>
            <a:endParaRPr lang="ko-KR" altLang="en-US" sz="1600" dirty="0">
              <a:latin typeface="Calibri" pitchFamily="34" charset="0"/>
            </a:endParaRPr>
          </a:p>
        </p:txBody>
      </p:sp>
      <p:sp>
        <p:nvSpPr>
          <p:cNvPr id="10" name="TextBox 9"/>
          <p:cNvSpPr txBox="1"/>
          <p:nvPr/>
        </p:nvSpPr>
        <p:spPr>
          <a:xfrm>
            <a:off x="180237" y="1030760"/>
            <a:ext cx="8640960" cy="2031325"/>
          </a:xfrm>
          <a:prstGeom prst="rect">
            <a:avLst/>
          </a:prstGeom>
          <a:noFill/>
        </p:spPr>
        <p:txBody>
          <a:bodyPr wrap="square" rtlCol="0">
            <a:spAutoFit/>
          </a:bodyPr>
          <a:lstStyle/>
          <a:p>
            <a:pPr marL="447675" lvl="1" indent="-180975">
              <a:buFont typeface="Wingdings" pitchFamily="2" charset="2"/>
              <a:buChar char="§"/>
            </a:pPr>
            <a:r>
              <a:rPr lang="en-US" altLang="ko-KR" dirty="0">
                <a:solidFill>
                  <a:srgbClr val="000000"/>
                </a:solidFill>
                <a:latin typeface="Calibri" pitchFamily="34" charset="0"/>
                <a:ea typeface="굴림" pitchFamily="34" charset="-127"/>
                <a:cs typeface="Calibri" pitchFamily="34" charset="0"/>
              </a:rPr>
              <a:t>In addition to </a:t>
            </a:r>
            <a:r>
              <a:rPr lang="en-US" altLang="ko-KR" dirty="0" smtClean="0">
                <a:solidFill>
                  <a:srgbClr val="000000"/>
                </a:solidFill>
                <a:latin typeface="Calibri" pitchFamily="34" charset="0"/>
                <a:ea typeface="굴림" pitchFamily="34" charset="-127"/>
                <a:cs typeface="Calibri" pitchFamily="34" charset="0"/>
              </a:rPr>
              <a:t>the fast vertical control and static RMP operation, various control research using in</a:t>
            </a:r>
            <a:r>
              <a:rPr lang="en-US" altLang="ko-KR" dirty="0">
                <a:solidFill>
                  <a:srgbClr val="000000"/>
                </a:solidFill>
                <a:latin typeface="Calibri" pitchFamily="34" charset="0"/>
                <a:ea typeface="굴림" pitchFamily="34" charset="-127"/>
                <a:cs typeface="Calibri" pitchFamily="34" charset="0"/>
              </a:rPr>
              <a:t>-vessel </a:t>
            </a:r>
            <a:r>
              <a:rPr lang="en-US" altLang="ko-KR" dirty="0" smtClean="0">
                <a:solidFill>
                  <a:srgbClr val="000000"/>
                </a:solidFill>
                <a:latin typeface="Calibri" pitchFamily="34" charset="0"/>
                <a:ea typeface="굴림" pitchFamily="34" charset="-127"/>
                <a:cs typeface="Calibri" pitchFamily="34" charset="0"/>
              </a:rPr>
              <a:t>coils and  broadband power supplies</a:t>
            </a:r>
          </a:p>
          <a:p>
            <a:pPr marL="1009650" lvl="2" indent="-285750">
              <a:buFont typeface="Arial"/>
              <a:buChar char="•"/>
            </a:pPr>
            <a:r>
              <a:rPr lang="en-US" altLang="ko-KR" dirty="0" smtClean="0">
                <a:solidFill>
                  <a:srgbClr val="0000FF"/>
                </a:solidFill>
                <a:latin typeface="Calibri" pitchFamily="34" charset="0"/>
              </a:rPr>
              <a:t>5 sets of broadband power supplies (+/- 4kA, +/- 1 kV, dc to a few kHz)</a:t>
            </a:r>
            <a:endParaRPr lang="en-US" altLang="ko-KR" dirty="0">
              <a:solidFill>
                <a:srgbClr val="0000FF"/>
              </a:solidFill>
              <a:latin typeface="Calibri" pitchFamily="34" charset="0"/>
            </a:endParaRPr>
          </a:p>
          <a:p>
            <a:pPr marL="1009650" lvl="2" indent="-285750">
              <a:buFont typeface="Arial"/>
              <a:buChar char="•"/>
            </a:pPr>
            <a:r>
              <a:rPr lang="en-US" altLang="ko-KR" dirty="0" smtClean="0">
                <a:solidFill>
                  <a:srgbClr val="0000FF"/>
                </a:solidFill>
                <a:latin typeface="Calibri" pitchFamily="34" charset="0"/>
              </a:rPr>
              <a:t>ELM mitigation / triggering / suppression using RMP or NRMP (n=1, 2)</a:t>
            </a:r>
          </a:p>
          <a:p>
            <a:pPr marL="1009650" lvl="2" indent="-285750">
              <a:buFont typeface="Arial"/>
              <a:buChar char="•"/>
            </a:pPr>
            <a:r>
              <a:rPr lang="en-US" altLang="ko-KR" dirty="0" smtClean="0">
                <a:solidFill>
                  <a:srgbClr val="0000FF"/>
                </a:solidFill>
                <a:latin typeface="Calibri" pitchFamily="34" charset="0"/>
              </a:rPr>
              <a:t>Fast or slow Error Field Correction</a:t>
            </a:r>
          </a:p>
          <a:p>
            <a:pPr marL="1009650" lvl="2" indent="-285750">
              <a:buFont typeface="Arial"/>
              <a:buChar char="•"/>
            </a:pPr>
            <a:r>
              <a:rPr lang="en-US" altLang="ko-KR" dirty="0" smtClean="0">
                <a:solidFill>
                  <a:srgbClr val="0000FF"/>
                </a:solidFill>
                <a:latin typeface="Calibri" pitchFamily="34" charset="0"/>
              </a:rPr>
              <a:t>NTV rotation profile alternation / control  </a:t>
            </a:r>
            <a:endParaRPr lang="en-US" altLang="ko-KR" dirty="0">
              <a:solidFill>
                <a:srgbClr val="0000FF"/>
              </a:solidFill>
              <a:latin typeface="Calibri" pitchFamily="34" charset="0"/>
            </a:endParaRPr>
          </a:p>
          <a:p>
            <a:pPr marL="1009650" lvl="2" indent="-285750">
              <a:buFont typeface="Arial"/>
              <a:buChar char="•"/>
            </a:pPr>
            <a:r>
              <a:rPr lang="en-US" altLang="ko-KR" b="1" dirty="0" smtClean="0">
                <a:solidFill>
                  <a:srgbClr val="0000FF"/>
                </a:solidFill>
                <a:latin typeface="Calibri" pitchFamily="34" charset="0"/>
              </a:rPr>
              <a:t>Feedback stabilization of Resistive Wall Modes</a:t>
            </a:r>
          </a:p>
        </p:txBody>
      </p:sp>
      <p:sp>
        <p:nvSpPr>
          <p:cNvPr id="11" name="TextBox 10"/>
          <p:cNvSpPr txBox="1"/>
          <p:nvPr/>
        </p:nvSpPr>
        <p:spPr>
          <a:xfrm>
            <a:off x="3763924" y="6032441"/>
            <a:ext cx="1902316" cy="523220"/>
          </a:xfrm>
          <a:prstGeom prst="rect">
            <a:avLst/>
          </a:prstGeom>
          <a:noFill/>
        </p:spPr>
        <p:txBody>
          <a:bodyPr wrap="none" rtlCol="0">
            <a:spAutoFit/>
          </a:bodyPr>
          <a:lstStyle/>
          <a:p>
            <a:r>
              <a:rPr lang="en-US" altLang="ko-KR" sz="1400" dirty="0" smtClean="0">
                <a:solidFill>
                  <a:schemeClr val="accent2"/>
                </a:solidFill>
              </a:rPr>
              <a:t>S. </a:t>
            </a:r>
            <a:r>
              <a:rPr lang="en-US" altLang="ko-KR" sz="1400" dirty="0" err="1" smtClean="0">
                <a:solidFill>
                  <a:schemeClr val="accent2"/>
                </a:solidFill>
              </a:rPr>
              <a:t>Sabbagh</a:t>
            </a:r>
            <a:r>
              <a:rPr lang="en-US" altLang="ko-KR" sz="1400" dirty="0" smtClean="0">
                <a:solidFill>
                  <a:schemeClr val="accent2"/>
                </a:solidFill>
              </a:rPr>
              <a:t> &amp; Y. Park</a:t>
            </a:r>
          </a:p>
          <a:p>
            <a:r>
              <a:rPr lang="en-US" altLang="ko-KR" sz="1400" dirty="0" smtClean="0">
                <a:solidFill>
                  <a:schemeClr val="accent2"/>
                </a:solidFill>
              </a:rPr>
              <a:t>(Columbia </a:t>
            </a:r>
            <a:r>
              <a:rPr lang="en-US" altLang="ko-KR" sz="1400" dirty="0" err="1" smtClean="0">
                <a:solidFill>
                  <a:schemeClr val="accent2"/>
                </a:solidFill>
              </a:rPr>
              <a:t>Univ</a:t>
            </a:r>
            <a:r>
              <a:rPr lang="en-US" altLang="ko-KR" sz="1400" dirty="0" smtClean="0">
                <a:solidFill>
                  <a:schemeClr val="accent2"/>
                </a:solidFill>
              </a:rPr>
              <a:t>)</a:t>
            </a:r>
            <a:endParaRPr lang="ko-KR" altLang="en-US" sz="1400" dirty="0">
              <a:solidFill>
                <a:schemeClr val="accent2"/>
              </a:solidFill>
            </a:endParaRPr>
          </a:p>
        </p:txBody>
      </p:sp>
    </p:spTree>
    <p:extLst>
      <p:ext uri="{BB962C8B-B14F-4D97-AF65-F5344CB8AC3E}">
        <p14:creationId xmlns:p14="http://schemas.microsoft.com/office/powerpoint/2010/main" val="421359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512" y="-27384"/>
            <a:ext cx="8928992" cy="864096"/>
          </a:xfrm>
        </p:spPr>
        <p:txBody>
          <a:bodyPr/>
          <a:lstStyle/>
          <a:p>
            <a:r>
              <a:rPr kumimoji="1" lang="en-US" altLang="ko-KR" dirty="0" smtClean="0"/>
              <a:t>Summary</a:t>
            </a:r>
            <a:endParaRPr kumimoji="1" lang="ja-JP" altLang="en-US"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38</a:t>
            </a:fld>
            <a:endParaRPr lang="ko-KR" altLang="en-US"/>
          </a:p>
        </p:txBody>
      </p:sp>
      <p:sp>
        <p:nvSpPr>
          <p:cNvPr id="3" name="직사각형 2"/>
          <p:cNvSpPr/>
          <p:nvPr/>
        </p:nvSpPr>
        <p:spPr bwMode="auto">
          <a:xfrm>
            <a:off x="7092280" y="980728"/>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8" name="직사각형 7"/>
          <p:cNvSpPr/>
          <p:nvPr/>
        </p:nvSpPr>
        <p:spPr bwMode="auto">
          <a:xfrm>
            <a:off x="7244680" y="955402"/>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4" name="TextBox 3"/>
          <p:cNvSpPr txBox="1"/>
          <p:nvPr/>
        </p:nvSpPr>
        <p:spPr>
          <a:xfrm>
            <a:off x="179512" y="1091692"/>
            <a:ext cx="8856984" cy="5724644"/>
          </a:xfrm>
          <a:prstGeom prst="rect">
            <a:avLst/>
          </a:prstGeom>
          <a:noFill/>
        </p:spPr>
        <p:txBody>
          <a:bodyPr wrap="square" rtlCol="0">
            <a:spAutoFit/>
          </a:bodyPr>
          <a:lstStyle/>
          <a:p>
            <a:pPr marL="447675" lvl="1" indent="-180975">
              <a:spcBef>
                <a:spcPts val="600"/>
              </a:spcBef>
              <a:buFont typeface="Wingdings" pitchFamily="2" charset="2"/>
              <a:buChar char="§"/>
            </a:pPr>
            <a:r>
              <a:rPr lang="en-US" altLang="ko-KR" sz="2000" b="1" dirty="0">
                <a:latin typeface="Calibri" pitchFamily="34" charset="0"/>
                <a:ea typeface="굴림" pitchFamily="34" charset="-127"/>
                <a:cs typeface="Calibri" pitchFamily="34" charset="0"/>
              </a:rPr>
              <a:t>KSTAR is ready for long-pulse operation and pulse length is successfully extended to more than 10 </a:t>
            </a:r>
            <a:r>
              <a:rPr lang="en-US" altLang="ko-KR" sz="2000" b="1" dirty="0" smtClean="0">
                <a:latin typeface="Calibri" pitchFamily="34" charset="0"/>
                <a:ea typeface="굴림" pitchFamily="34" charset="-127"/>
                <a:cs typeface="Calibri" pitchFamily="34" charset="0"/>
              </a:rPr>
              <a:t>seconds</a:t>
            </a:r>
          </a:p>
          <a:p>
            <a:pPr marL="1181100" lvl="3">
              <a:spcBef>
                <a:spcPts val="600"/>
              </a:spcBef>
            </a:pPr>
            <a:r>
              <a:rPr lang="en-US" altLang="ko-KR" dirty="0" smtClean="0">
                <a:latin typeface="Calibri" pitchFamily="34" charset="0"/>
                <a:ea typeface="굴림" pitchFamily="34" charset="-127"/>
                <a:cs typeface="Calibri" pitchFamily="34" charset="0"/>
              </a:rPr>
              <a:t>With heating &amp; CD capability(~10 MW)</a:t>
            </a:r>
          </a:p>
          <a:p>
            <a:pPr marL="1181100" lvl="3">
              <a:spcBef>
                <a:spcPts val="600"/>
              </a:spcBef>
            </a:pPr>
            <a:r>
              <a:rPr lang="en-US" altLang="ko-KR" dirty="0" smtClean="0">
                <a:latin typeface="Calibri" pitchFamily="34" charset="0"/>
                <a:ea typeface="굴림" pitchFamily="34" charset="-127"/>
                <a:cs typeface="Calibri" pitchFamily="34" charset="0"/>
              </a:rPr>
              <a:t>With decent level of plasma current up to 1 MA (B</a:t>
            </a:r>
            <a:r>
              <a:rPr lang="en-US" altLang="ko-KR" baseline="-25000" dirty="0" smtClean="0">
                <a:latin typeface="Calibri" pitchFamily="34" charset="0"/>
                <a:ea typeface="굴림" pitchFamily="34" charset="-127"/>
                <a:cs typeface="Calibri" pitchFamily="34" charset="0"/>
              </a:rPr>
              <a:t>T</a:t>
            </a:r>
            <a:r>
              <a:rPr lang="en-US" altLang="ko-KR" dirty="0" smtClean="0">
                <a:latin typeface="Calibri" pitchFamily="34" charset="0"/>
                <a:ea typeface="굴림" pitchFamily="34" charset="-127"/>
                <a:cs typeface="Calibri" pitchFamily="34" charset="0"/>
              </a:rPr>
              <a:t>=2.5 T)</a:t>
            </a:r>
          </a:p>
          <a:p>
            <a:pPr marL="1181100" lvl="3">
              <a:spcBef>
                <a:spcPts val="600"/>
              </a:spcBef>
            </a:pPr>
            <a:r>
              <a:rPr lang="en-US" altLang="ko-KR" dirty="0" smtClean="0">
                <a:latin typeface="Calibri" pitchFamily="34" charset="0"/>
                <a:ea typeface="굴림" pitchFamily="34" charset="-127"/>
                <a:cs typeface="Calibri" pitchFamily="34" charset="0"/>
              </a:rPr>
              <a:t>With efficient </a:t>
            </a:r>
            <a:r>
              <a:rPr lang="en-US" altLang="ko-KR" dirty="0" err="1" smtClean="0">
                <a:latin typeface="Calibri" pitchFamily="34" charset="0"/>
                <a:ea typeface="굴림" pitchFamily="34" charset="-127"/>
                <a:cs typeface="Calibri" pitchFamily="34" charset="0"/>
              </a:rPr>
              <a:t>isoflux</a:t>
            </a:r>
            <a:r>
              <a:rPr lang="en-US" altLang="ko-KR" dirty="0" smtClean="0">
                <a:latin typeface="Calibri" pitchFamily="34" charset="0"/>
                <a:ea typeface="굴림" pitchFamily="34" charset="-127"/>
                <a:cs typeface="Calibri" pitchFamily="34" charset="0"/>
              </a:rPr>
              <a:t> shape control</a:t>
            </a:r>
          </a:p>
          <a:p>
            <a:pPr marL="447675" lvl="1" indent="-180975">
              <a:spcBef>
                <a:spcPts val="600"/>
              </a:spcBef>
              <a:buFont typeface="Wingdings" pitchFamily="2" charset="2"/>
              <a:buChar char="§"/>
            </a:pPr>
            <a:r>
              <a:rPr lang="en-GB" altLang="ko-KR" sz="2000" b="1" dirty="0" smtClean="0">
                <a:latin typeface="Calibri" pitchFamily="34" charset="0"/>
                <a:ea typeface="굴림" pitchFamily="34" charset="-127"/>
                <a:cs typeface="Calibri" pitchFamily="34" charset="0"/>
              </a:rPr>
              <a:t>KSTAR is ready for the high beta and MHD study above no-wall limit</a:t>
            </a:r>
          </a:p>
          <a:p>
            <a:pPr marL="266700" lvl="1">
              <a:spcBef>
                <a:spcPts val="600"/>
              </a:spcBef>
            </a:pPr>
            <a:r>
              <a:rPr lang="en-GB" altLang="ko-KR" baseline="30000" dirty="0" smtClean="0">
                <a:latin typeface="Calibri" pitchFamily="34" charset="0"/>
                <a:ea typeface="굴림" pitchFamily="34" charset="-127"/>
                <a:cs typeface="Calibri" pitchFamily="34" charset="0"/>
              </a:rPr>
              <a:t>                       </a:t>
            </a:r>
            <a:r>
              <a:rPr lang="en-US" altLang="ko-KR" dirty="0">
                <a:solidFill>
                  <a:srgbClr val="000000"/>
                </a:solidFill>
                <a:latin typeface="Calibri" pitchFamily="34" charset="0"/>
                <a:ea typeface="굴림" pitchFamily="34" charset="-127"/>
                <a:cs typeface="Calibri" pitchFamily="34" charset="0"/>
                <a:sym typeface="Wingdings" pitchFamily="2" charset="2"/>
              </a:rPr>
              <a:t>starts to develop advanced scenario target without </a:t>
            </a:r>
            <a:r>
              <a:rPr lang="en-US" altLang="ko-KR" dirty="0" err="1">
                <a:solidFill>
                  <a:srgbClr val="000000"/>
                </a:solidFill>
                <a:latin typeface="Calibri" pitchFamily="34" charset="0"/>
                <a:ea typeface="굴림" pitchFamily="34" charset="-127"/>
                <a:cs typeface="Calibri" pitchFamily="34" charset="0"/>
                <a:sym typeface="Wingdings" pitchFamily="2" charset="2"/>
              </a:rPr>
              <a:t>sawteeth</a:t>
            </a:r>
            <a:r>
              <a:rPr lang="en-US" altLang="ko-KR" dirty="0">
                <a:solidFill>
                  <a:srgbClr val="000000"/>
                </a:solidFill>
                <a:latin typeface="Calibri" pitchFamily="34" charset="0"/>
                <a:ea typeface="굴림" pitchFamily="34" charset="-127"/>
                <a:cs typeface="Calibri" pitchFamily="34" charset="0"/>
                <a:sym typeface="Wingdings" pitchFamily="2" charset="2"/>
              </a:rPr>
              <a:t> using early </a:t>
            </a:r>
            <a:r>
              <a:rPr lang="en-US" altLang="ko-KR" dirty="0" smtClean="0">
                <a:solidFill>
                  <a:srgbClr val="000000"/>
                </a:solidFill>
                <a:latin typeface="Calibri" pitchFamily="34" charset="0"/>
                <a:ea typeface="굴림" pitchFamily="34" charset="-127"/>
                <a:cs typeface="Calibri" pitchFamily="34" charset="0"/>
                <a:sym typeface="Wingdings" pitchFamily="2" charset="2"/>
              </a:rPr>
              <a:t>diverting</a:t>
            </a:r>
          </a:p>
          <a:p>
            <a:pPr marL="266700" lvl="1">
              <a:spcBef>
                <a:spcPts val="600"/>
              </a:spcBef>
            </a:pPr>
            <a:r>
              <a:rPr lang="en-US" altLang="ko-KR" dirty="0">
                <a:solidFill>
                  <a:srgbClr val="000000"/>
                </a:solidFill>
                <a:latin typeface="Calibri" pitchFamily="34" charset="0"/>
                <a:ea typeface="굴림" pitchFamily="34" charset="-127"/>
                <a:cs typeface="Calibri" pitchFamily="34" charset="0"/>
                <a:sym typeface="Wingdings" pitchFamily="2" charset="2"/>
              </a:rPr>
              <a:t> </a:t>
            </a:r>
            <a:r>
              <a:rPr lang="en-US" altLang="ko-KR" dirty="0" smtClean="0">
                <a:solidFill>
                  <a:srgbClr val="000000"/>
                </a:solidFill>
                <a:latin typeface="Calibri" pitchFamily="34" charset="0"/>
                <a:ea typeface="굴림" pitchFamily="34" charset="-127"/>
                <a:cs typeface="Calibri" pitchFamily="34" charset="0"/>
                <a:sym typeface="Wingdings" pitchFamily="2" charset="2"/>
              </a:rPr>
              <a:t>              </a:t>
            </a:r>
            <a:r>
              <a:rPr lang="en-US" altLang="ko-KR" dirty="0">
                <a:solidFill>
                  <a:srgbClr val="000000"/>
                </a:solidFill>
                <a:latin typeface="Calibri" pitchFamily="34" charset="0"/>
                <a:ea typeface="굴림" pitchFamily="34" charset="-127"/>
                <a:cs typeface="Calibri" pitchFamily="34" charset="0"/>
                <a:sym typeface="Wingdings" pitchFamily="2" charset="2"/>
              </a:rPr>
              <a:t>&amp; heating</a:t>
            </a:r>
            <a:endParaRPr lang="en-GB" altLang="ko-KR" baseline="30000" dirty="0">
              <a:latin typeface="Calibri" pitchFamily="34" charset="0"/>
              <a:ea typeface="굴림" pitchFamily="34" charset="-127"/>
              <a:cs typeface="Calibri" pitchFamily="34" charset="0"/>
            </a:endParaRPr>
          </a:p>
          <a:p>
            <a:pPr marL="447675" lvl="1" indent="-180975">
              <a:spcBef>
                <a:spcPts val="600"/>
              </a:spcBef>
              <a:buFont typeface="Wingdings" pitchFamily="2" charset="2"/>
              <a:buChar char="§"/>
            </a:pPr>
            <a:r>
              <a:rPr lang="en-US" altLang="ko-KR" sz="2000" b="1" dirty="0">
                <a:latin typeface="Calibri" pitchFamily="34" charset="0"/>
                <a:ea typeface="굴림" pitchFamily="34" charset="-127"/>
                <a:cs typeface="Calibri" pitchFamily="34" charset="0"/>
              </a:rPr>
              <a:t>KSTAR is equipped with </a:t>
            </a:r>
            <a:r>
              <a:rPr lang="en-US" altLang="ko-KR" sz="2000" b="1" dirty="0" smtClean="0">
                <a:latin typeface="Calibri" pitchFamily="34" charset="0"/>
                <a:ea typeface="굴림" pitchFamily="34" charset="-127"/>
                <a:cs typeface="Calibri" pitchFamily="34" charset="0"/>
              </a:rPr>
              <a:t>efficient </a:t>
            </a:r>
            <a:r>
              <a:rPr lang="en-US" altLang="ko-KR" sz="2000" b="1" dirty="0">
                <a:latin typeface="Calibri" pitchFamily="34" charset="0"/>
                <a:ea typeface="굴림" pitchFamily="34" charset="-127"/>
                <a:cs typeface="Calibri" pitchFamily="34" charset="0"/>
              </a:rPr>
              <a:t>techniques for rotation &amp; density control in long-pulse operation </a:t>
            </a:r>
            <a:r>
              <a:rPr lang="en-US" altLang="ko-KR" dirty="0" smtClean="0">
                <a:latin typeface="Calibri" pitchFamily="34" charset="0"/>
                <a:ea typeface="굴림" pitchFamily="34" charset="-127"/>
                <a:cs typeface="Calibri" pitchFamily="34" charset="0"/>
              </a:rPr>
              <a:t>(n=1 </a:t>
            </a:r>
            <a:r>
              <a:rPr lang="en-US" altLang="ko-KR" dirty="0">
                <a:latin typeface="Calibri" pitchFamily="34" charset="0"/>
                <a:ea typeface="굴림" pitchFamily="34" charset="-127"/>
                <a:cs typeface="Calibri" pitchFamily="34" charset="0"/>
              </a:rPr>
              <a:t>&amp; n=2 external </a:t>
            </a:r>
            <a:r>
              <a:rPr lang="en-US" altLang="ko-KR" dirty="0" smtClean="0">
                <a:latin typeface="Calibri" pitchFamily="34" charset="0"/>
                <a:ea typeface="굴림" pitchFamily="34" charset="-127"/>
                <a:cs typeface="Calibri" pitchFamily="34" charset="0"/>
              </a:rPr>
              <a:t>coils</a:t>
            </a:r>
            <a:r>
              <a:rPr lang="en-US" altLang="ko-KR" dirty="0">
                <a:latin typeface="Calibri" pitchFamily="34" charset="0"/>
                <a:ea typeface="굴림" pitchFamily="34" charset="-127"/>
                <a:cs typeface="Calibri" pitchFamily="34" charset="0"/>
              </a:rPr>
              <a:t>, ECH heating</a:t>
            </a:r>
            <a:r>
              <a:rPr lang="en-US" altLang="ko-KR" dirty="0" smtClean="0">
                <a:latin typeface="Calibri" pitchFamily="34" charset="0"/>
                <a:ea typeface="굴림" pitchFamily="34" charset="-127"/>
                <a:cs typeface="Calibri" pitchFamily="34" charset="0"/>
              </a:rPr>
              <a:t>) and improving diagnostic systems.</a:t>
            </a:r>
            <a:endParaRPr lang="en-US" altLang="ko-KR" b="1" dirty="0" smtClean="0">
              <a:solidFill>
                <a:schemeClr val="accent2"/>
              </a:solidFill>
              <a:latin typeface="Calibri" pitchFamily="34" charset="0"/>
              <a:ea typeface="굴림" pitchFamily="34" charset="-127"/>
              <a:cs typeface="Calibri" pitchFamily="34" charset="0"/>
            </a:endParaRPr>
          </a:p>
          <a:p>
            <a:pPr marL="447675" lvl="1" indent="-180975">
              <a:spcBef>
                <a:spcPts val="600"/>
              </a:spcBef>
              <a:buFont typeface="Wingdings" pitchFamily="2" charset="2"/>
              <a:buChar char="§"/>
            </a:pPr>
            <a:r>
              <a:rPr lang="en-US" altLang="ko-KR" sz="2000" b="1" dirty="0" smtClean="0">
                <a:latin typeface="Calibri" pitchFamily="34" charset="0"/>
                <a:ea typeface="굴림" pitchFamily="34" charset="-127"/>
                <a:cs typeface="Calibri" pitchFamily="34" charset="0"/>
              </a:rPr>
              <a:t>KSTAR is focusing the long-pulse advanced target  </a:t>
            </a:r>
            <a:r>
              <a:rPr lang="en-US" altLang="ko-KR" sz="2000" b="1" dirty="0" smtClean="0">
                <a:solidFill>
                  <a:srgbClr val="0000FF"/>
                </a:solidFill>
                <a:latin typeface="Calibri" pitchFamily="34" charset="0"/>
                <a:ea typeface="굴림" pitchFamily="34" charset="-127"/>
                <a:cs typeface="Calibri" pitchFamily="34" charset="0"/>
              </a:rPr>
              <a:t>with  ITER urgent issues </a:t>
            </a:r>
            <a:r>
              <a:rPr lang="en-US" altLang="ko-KR" sz="2000" b="1" dirty="0" smtClean="0">
                <a:latin typeface="Calibri" pitchFamily="34" charset="0"/>
                <a:ea typeface="굴림" pitchFamily="34" charset="-127"/>
                <a:cs typeface="Calibri" pitchFamily="34" charset="0"/>
              </a:rPr>
              <a:t>during  the next five years and  </a:t>
            </a:r>
            <a:r>
              <a:rPr lang="en-US" altLang="ko-KR" sz="2000" b="1" dirty="0"/>
              <a:t>this </a:t>
            </a:r>
            <a:r>
              <a:rPr lang="en-US" altLang="ko-KR" sz="2000" b="1" dirty="0" smtClean="0"/>
              <a:t>efforts </a:t>
            </a:r>
            <a:r>
              <a:rPr lang="en-US" altLang="ko-KR" sz="2000" b="1" dirty="0"/>
              <a:t>should be done with highly concentrating and optimizing methods considering limited our </a:t>
            </a:r>
            <a:r>
              <a:rPr lang="en-US" altLang="ko-KR" sz="2000" b="1" dirty="0" smtClean="0"/>
              <a:t>resources and collaboration is essential.</a:t>
            </a:r>
            <a:endParaRPr lang="en-US" altLang="ko-KR" sz="2000" b="1" dirty="0"/>
          </a:p>
          <a:p>
            <a:endParaRPr lang="en-US" altLang="ko-KR" sz="2000" dirty="0"/>
          </a:p>
          <a:p>
            <a:endParaRPr lang="en-US" altLang="ko-KR" dirty="0" smtClean="0"/>
          </a:p>
        </p:txBody>
      </p:sp>
    </p:spTree>
    <p:extLst>
      <p:ext uri="{BB962C8B-B14F-4D97-AF65-F5344CB8AC3E}">
        <p14:creationId xmlns:p14="http://schemas.microsoft.com/office/powerpoint/2010/main" val="7681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0"/>
          </p:nvPr>
        </p:nvSpPr>
        <p:spPr/>
        <p:txBody>
          <a:bodyPr/>
          <a:lstStyle/>
          <a:p>
            <a:fld id="{B4077B60-E919-457C-A554-D0EE28E0A5D4}" type="slidenum">
              <a:rPr lang="ko-KR" altLang="en-US" smtClean="0"/>
              <a:pPr/>
              <a:t>39</a:t>
            </a:fld>
            <a:endParaRPr lang="ko-KR" altLang="en-US"/>
          </a:p>
        </p:txBody>
      </p:sp>
      <p:sp>
        <p:nvSpPr>
          <p:cNvPr id="3" name="직사각형 2"/>
          <p:cNvSpPr/>
          <p:nvPr/>
        </p:nvSpPr>
        <p:spPr bwMode="auto">
          <a:xfrm>
            <a:off x="7092280" y="980728"/>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8" name="직사각형 7"/>
          <p:cNvSpPr/>
          <p:nvPr/>
        </p:nvSpPr>
        <p:spPr bwMode="auto">
          <a:xfrm>
            <a:off x="7244680" y="955402"/>
            <a:ext cx="1741522" cy="216024"/>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ko-KR" altLang="en-US" sz="1200" b="1" i="1" u="none" strike="noStrike" cap="none" normalizeH="0" baseline="0" smtClean="0">
              <a:ln>
                <a:noFill/>
              </a:ln>
              <a:solidFill>
                <a:srgbClr val="1822CD"/>
              </a:solidFill>
              <a:effectLst/>
              <a:latin typeface="Helvetica" pitchFamily="-128" charset="0"/>
            </a:endParaRPr>
          </a:p>
        </p:txBody>
      </p:sp>
      <p:sp>
        <p:nvSpPr>
          <p:cNvPr id="4" name="TextBox 3"/>
          <p:cNvSpPr txBox="1"/>
          <p:nvPr/>
        </p:nvSpPr>
        <p:spPr>
          <a:xfrm>
            <a:off x="-43515" y="44624"/>
            <a:ext cx="9217024" cy="6817251"/>
          </a:xfrm>
          <a:prstGeom prst="rect">
            <a:avLst/>
          </a:prstGeom>
          <a:noFill/>
        </p:spPr>
        <p:txBody>
          <a:bodyPr wrap="square" rtlCol="0">
            <a:spAutoFit/>
          </a:bodyPr>
          <a:lstStyle/>
          <a:p>
            <a:pPr marL="266700" lvl="1">
              <a:spcBef>
                <a:spcPts val="600"/>
              </a:spcBef>
            </a:pPr>
            <a:r>
              <a:rPr lang="en-US" altLang="ko-KR" sz="5400" b="1" dirty="0" smtClean="0">
                <a:latin typeface="Calibri" pitchFamily="34" charset="0"/>
                <a:ea typeface="굴림" pitchFamily="34" charset="-127"/>
                <a:cs typeface="Calibri" pitchFamily="34" charset="0"/>
              </a:rPr>
              <a:t>Thanks,</a:t>
            </a:r>
          </a:p>
          <a:p>
            <a:pPr marL="266700" lvl="1">
              <a:spcBef>
                <a:spcPts val="600"/>
              </a:spcBef>
            </a:pPr>
            <a:r>
              <a:rPr lang="en-US" altLang="ko-KR" sz="5400" b="1" dirty="0" smtClean="0">
                <a:latin typeface="Calibri" pitchFamily="34" charset="0"/>
                <a:ea typeface="굴림" pitchFamily="34" charset="-127"/>
                <a:cs typeface="Calibri" pitchFamily="34" charset="0"/>
              </a:rPr>
              <a:t>Welcome to KSTAR researches.</a:t>
            </a:r>
          </a:p>
          <a:p>
            <a:pPr marL="266700" lvl="1">
              <a:spcBef>
                <a:spcPts val="600"/>
              </a:spcBef>
            </a:pPr>
            <a:r>
              <a:rPr lang="en-US" altLang="ko-KR" sz="2800" b="1" dirty="0" smtClean="0">
                <a:latin typeface="Calibri" pitchFamily="34" charset="0"/>
                <a:ea typeface="굴림" pitchFamily="34" charset="-127"/>
              </a:rPr>
              <a:t>KSTAR conference, Feb. 2014</a:t>
            </a:r>
          </a:p>
          <a:p>
            <a:pPr marL="266700" lvl="1">
              <a:spcBef>
                <a:spcPts val="600"/>
              </a:spcBef>
            </a:pPr>
            <a:r>
              <a:rPr lang="en-US" altLang="ko-KR" sz="2800" b="1" dirty="0" smtClean="0">
                <a:latin typeface="Calibri" pitchFamily="34" charset="0"/>
                <a:ea typeface="굴림" pitchFamily="34" charset="-127"/>
              </a:rPr>
              <a:t>KSTAR 2014 campaign, </a:t>
            </a:r>
            <a:r>
              <a:rPr lang="en-US" altLang="ko-KR" sz="2800" b="1" dirty="0" smtClean="0">
                <a:solidFill>
                  <a:schemeClr val="tx1">
                    <a:lumMod val="50000"/>
                    <a:lumOff val="50000"/>
                  </a:schemeClr>
                </a:solidFill>
                <a:latin typeface="Calibri" pitchFamily="34" charset="0"/>
                <a:ea typeface="굴림" pitchFamily="34" charset="-127"/>
              </a:rPr>
              <a:t>Sep.(plasma experiment)</a:t>
            </a:r>
            <a:endParaRPr lang="en-US" altLang="ko-KR" sz="2800" b="1" dirty="0" smtClean="0">
              <a:solidFill>
                <a:schemeClr val="tx1">
                  <a:lumMod val="50000"/>
                  <a:lumOff val="50000"/>
                </a:schemeClr>
              </a:solidFill>
              <a:latin typeface="Calibri" pitchFamily="34" charset="0"/>
              <a:ea typeface="굴림" pitchFamily="34" charset="-127"/>
            </a:endParaRPr>
          </a:p>
          <a:p>
            <a:pPr marL="266700" lvl="1">
              <a:spcBef>
                <a:spcPts val="600"/>
              </a:spcBef>
            </a:pPr>
            <a:endParaRPr lang="en-US" altLang="ko-KR" sz="2800" b="1" dirty="0" smtClean="0">
              <a:solidFill>
                <a:schemeClr val="bg2"/>
              </a:solidFill>
              <a:latin typeface="Calibri" pitchFamily="34" charset="0"/>
              <a:ea typeface="굴림" pitchFamily="34" charset="-127"/>
            </a:endParaRPr>
          </a:p>
          <a:p>
            <a:pPr marL="266700" lvl="1">
              <a:spcBef>
                <a:spcPts val="600"/>
              </a:spcBef>
            </a:pPr>
            <a:r>
              <a:rPr lang="en-US" altLang="ko-KR" sz="2800" b="1" dirty="0" smtClean="0">
                <a:solidFill>
                  <a:schemeClr val="bg2"/>
                </a:solidFill>
                <a:latin typeface="Calibri" pitchFamily="34" charset="0"/>
                <a:ea typeface="굴림" pitchFamily="34" charset="-127"/>
              </a:rPr>
              <a:t>From KSTAR delegation</a:t>
            </a:r>
            <a:endParaRPr lang="en-US" altLang="ko-KR" sz="2800" b="1" dirty="0">
              <a:solidFill>
                <a:schemeClr val="bg2"/>
              </a:solidFill>
              <a:latin typeface="Calibri" pitchFamily="34" charset="0"/>
              <a:ea typeface="굴림" pitchFamily="34" charset="-127"/>
            </a:endParaRPr>
          </a:p>
          <a:p>
            <a:pPr marL="266700" lvl="1">
              <a:spcBef>
                <a:spcPts val="600"/>
              </a:spcBef>
            </a:pPr>
            <a:r>
              <a:rPr lang="en-US" altLang="ko-KR" sz="2000" b="1" dirty="0" smtClean="0">
                <a:solidFill>
                  <a:schemeClr val="tx1">
                    <a:lumMod val="50000"/>
                    <a:lumOff val="50000"/>
                  </a:schemeClr>
                </a:solidFill>
                <a:latin typeface="Calibri" pitchFamily="34" charset="0"/>
                <a:ea typeface="굴림" pitchFamily="34" charset="-127"/>
              </a:rPr>
              <a:t>Pedestal(</a:t>
            </a:r>
            <a:r>
              <a:rPr lang="en-US" altLang="ko-KR" sz="2000" b="1" dirty="0" err="1" smtClean="0">
                <a:solidFill>
                  <a:schemeClr val="tx1">
                    <a:lumMod val="50000"/>
                    <a:lumOff val="50000"/>
                  </a:schemeClr>
                </a:solidFill>
                <a:latin typeface="Calibri" pitchFamily="34" charset="0"/>
                <a:ea typeface="굴림" pitchFamily="34" charset="-127"/>
              </a:rPr>
              <a:t>Siwoo</a:t>
            </a:r>
            <a:r>
              <a:rPr lang="en-US" altLang="ko-KR" sz="2000" b="1" dirty="0" smtClean="0">
                <a:solidFill>
                  <a:schemeClr val="tx1">
                    <a:lumMod val="50000"/>
                    <a:lumOff val="50000"/>
                  </a:schemeClr>
                </a:solidFill>
                <a:latin typeface="Calibri" pitchFamily="34" charset="0"/>
                <a:ea typeface="굴림" pitchFamily="34" charset="-127"/>
              </a:rPr>
              <a:t>),</a:t>
            </a:r>
          </a:p>
          <a:p>
            <a:pPr marL="266700" lvl="1">
              <a:spcBef>
                <a:spcPts val="600"/>
              </a:spcBef>
            </a:pPr>
            <a:r>
              <a:rPr lang="en-US" altLang="ko-KR" sz="2000" b="1" dirty="0" smtClean="0">
                <a:solidFill>
                  <a:schemeClr val="tx1">
                    <a:lumMod val="50000"/>
                    <a:lumOff val="50000"/>
                  </a:schemeClr>
                </a:solidFill>
                <a:latin typeface="Calibri" pitchFamily="34" charset="0"/>
                <a:ea typeface="굴림" pitchFamily="34" charset="-127"/>
              </a:rPr>
              <a:t>MHD(</a:t>
            </a:r>
            <a:r>
              <a:rPr lang="en-US" altLang="ko-KR" sz="2000" b="1" dirty="0" err="1" smtClean="0">
                <a:solidFill>
                  <a:schemeClr val="tx1">
                    <a:lumMod val="50000"/>
                    <a:lumOff val="50000"/>
                  </a:schemeClr>
                </a:solidFill>
                <a:latin typeface="Calibri" pitchFamily="34" charset="0"/>
                <a:ea typeface="굴림" pitchFamily="34" charset="-127"/>
              </a:rPr>
              <a:t>Byongho</a:t>
            </a:r>
            <a:r>
              <a:rPr lang="en-US" altLang="ko-KR" sz="2000" b="1" dirty="0" smtClean="0">
                <a:solidFill>
                  <a:schemeClr val="tx1">
                    <a:lumMod val="50000"/>
                    <a:lumOff val="50000"/>
                  </a:schemeClr>
                </a:solidFill>
                <a:latin typeface="Calibri" pitchFamily="34" charset="0"/>
                <a:ea typeface="굴림" pitchFamily="34" charset="-127"/>
              </a:rPr>
              <a:t>)</a:t>
            </a:r>
          </a:p>
          <a:p>
            <a:pPr marL="266700" lvl="1">
              <a:spcBef>
                <a:spcPts val="600"/>
              </a:spcBef>
            </a:pPr>
            <a:r>
              <a:rPr lang="en-US" altLang="ko-KR" sz="2000" b="1" dirty="0" smtClean="0">
                <a:solidFill>
                  <a:schemeClr val="tx1">
                    <a:lumMod val="50000"/>
                    <a:lumOff val="50000"/>
                  </a:schemeClr>
                </a:solidFill>
                <a:latin typeface="Calibri" pitchFamily="34" charset="0"/>
                <a:ea typeface="굴림" pitchFamily="34" charset="-127"/>
              </a:rPr>
              <a:t>Transport(</a:t>
            </a:r>
            <a:r>
              <a:rPr lang="en-US" altLang="ko-KR" sz="2000" b="1" dirty="0" err="1" smtClean="0">
                <a:solidFill>
                  <a:schemeClr val="tx1">
                    <a:lumMod val="50000"/>
                    <a:lumOff val="50000"/>
                  </a:schemeClr>
                </a:solidFill>
                <a:latin typeface="Calibri" pitchFamily="34" charset="0"/>
                <a:ea typeface="굴림" pitchFamily="34" charset="-127"/>
              </a:rPr>
              <a:t>Chunho</a:t>
            </a:r>
            <a:r>
              <a:rPr lang="en-US" altLang="ko-KR" sz="2000" b="1" dirty="0" smtClean="0">
                <a:solidFill>
                  <a:schemeClr val="tx1">
                    <a:lumMod val="50000"/>
                    <a:lumOff val="50000"/>
                  </a:schemeClr>
                </a:solidFill>
                <a:latin typeface="Calibri" pitchFamily="34" charset="0"/>
                <a:ea typeface="굴림" pitchFamily="34" charset="-127"/>
              </a:rPr>
              <a:t>)</a:t>
            </a:r>
          </a:p>
          <a:p>
            <a:pPr marL="266700" lvl="1">
              <a:spcBef>
                <a:spcPts val="600"/>
              </a:spcBef>
            </a:pPr>
            <a:r>
              <a:rPr lang="en-US" altLang="ko-KR" sz="2000" b="1" dirty="0" smtClean="0">
                <a:solidFill>
                  <a:schemeClr val="tx1">
                    <a:lumMod val="50000"/>
                    <a:lumOff val="50000"/>
                  </a:schemeClr>
                </a:solidFill>
                <a:latin typeface="Calibri" pitchFamily="34" charset="0"/>
                <a:ea typeface="굴림" pitchFamily="34" charset="-127"/>
              </a:rPr>
              <a:t>Theory/</a:t>
            </a:r>
            <a:r>
              <a:rPr lang="en-US" altLang="ko-KR" sz="2000" b="1" dirty="0" err="1" smtClean="0">
                <a:solidFill>
                  <a:schemeClr val="tx1">
                    <a:lumMod val="50000"/>
                    <a:lumOff val="50000"/>
                  </a:schemeClr>
                </a:solidFill>
                <a:latin typeface="Calibri" pitchFamily="34" charset="0"/>
                <a:ea typeface="굴림" pitchFamily="34" charset="-127"/>
              </a:rPr>
              <a:t>Modelling</a:t>
            </a:r>
            <a:r>
              <a:rPr lang="en-US" altLang="ko-KR" sz="2000" b="1" dirty="0" smtClean="0">
                <a:solidFill>
                  <a:schemeClr val="tx1">
                    <a:lumMod val="50000"/>
                    <a:lumOff val="50000"/>
                  </a:schemeClr>
                </a:solidFill>
                <a:latin typeface="Calibri" pitchFamily="34" charset="0"/>
                <a:ea typeface="굴림" pitchFamily="34" charset="-127"/>
              </a:rPr>
              <a:t>(</a:t>
            </a:r>
            <a:r>
              <a:rPr lang="en-US" altLang="ko-KR" sz="2000" b="1" dirty="0" err="1" smtClean="0">
                <a:solidFill>
                  <a:schemeClr val="tx1">
                    <a:lumMod val="50000"/>
                    <a:lumOff val="50000"/>
                  </a:schemeClr>
                </a:solidFill>
                <a:latin typeface="Calibri" pitchFamily="34" charset="0"/>
                <a:ea typeface="굴림" pitchFamily="34" charset="-127"/>
              </a:rPr>
              <a:t>Jinyong</a:t>
            </a:r>
            <a:r>
              <a:rPr lang="en-US" altLang="ko-KR" sz="2000" b="1" dirty="0" smtClean="0">
                <a:solidFill>
                  <a:schemeClr val="tx1">
                    <a:lumMod val="50000"/>
                    <a:lumOff val="50000"/>
                  </a:schemeClr>
                </a:solidFill>
                <a:latin typeface="Calibri" pitchFamily="34" charset="0"/>
                <a:ea typeface="굴림" pitchFamily="34" charset="-127"/>
              </a:rPr>
              <a:t>)</a:t>
            </a:r>
          </a:p>
          <a:p>
            <a:pPr marL="266700" lvl="1">
              <a:spcBef>
                <a:spcPts val="600"/>
              </a:spcBef>
            </a:pPr>
            <a:r>
              <a:rPr lang="en-US" altLang="ko-KR" sz="2400" b="1" dirty="0" smtClean="0">
                <a:solidFill>
                  <a:schemeClr val="tx1">
                    <a:lumMod val="50000"/>
                    <a:lumOff val="50000"/>
                  </a:schemeClr>
                </a:solidFill>
                <a:latin typeface="Calibri" pitchFamily="34" charset="0"/>
                <a:ea typeface="굴림" pitchFamily="34" charset="-127"/>
              </a:rPr>
              <a:t>From PPPL</a:t>
            </a:r>
          </a:p>
          <a:p>
            <a:pPr marL="266700" lvl="1">
              <a:spcBef>
                <a:spcPts val="600"/>
              </a:spcBef>
            </a:pPr>
            <a:r>
              <a:rPr lang="en-US" altLang="ko-KR" sz="2000" b="1" dirty="0" smtClean="0">
                <a:solidFill>
                  <a:schemeClr val="tx1">
                    <a:lumMod val="50000"/>
                    <a:lumOff val="50000"/>
                  </a:schemeClr>
                </a:solidFill>
                <a:latin typeface="Calibri" pitchFamily="34" charset="0"/>
                <a:ea typeface="굴림" pitchFamily="34" charset="-127"/>
              </a:rPr>
              <a:t>MHD(Steve), H-mode(</a:t>
            </a:r>
            <a:r>
              <a:rPr lang="en-US" altLang="ko-KR" sz="2000" b="1" dirty="0" err="1" smtClean="0">
                <a:solidFill>
                  <a:schemeClr val="tx1">
                    <a:lumMod val="50000"/>
                    <a:lumOff val="50000"/>
                  </a:schemeClr>
                </a:solidFill>
                <a:latin typeface="Calibri" pitchFamily="34" charset="0"/>
                <a:ea typeface="굴림" pitchFamily="34" charset="-127"/>
              </a:rPr>
              <a:t>Joon</a:t>
            </a:r>
            <a:r>
              <a:rPr lang="en-US" altLang="ko-KR" sz="2000" b="1" dirty="0" smtClean="0">
                <a:solidFill>
                  <a:schemeClr val="tx1">
                    <a:lumMod val="50000"/>
                    <a:lumOff val="50000"/>
                  </a:schemeClr>
                </a:solidFill>
                <a:latin typeface="Calibri" pitchFamily="34" charset="0"/>
                <a:ea typeface="굴림" pitchFamily="34" charset="-127"/>
              </a:rPr>
              <a:t> </a:t>
            </a:r>
            <a:r>
              <a:rPr lang="en-US" altLang="ko-KR" sz="2000" b="1" dirty="0" err="1" smtClean="0">
                <a:solidFill>
                  <a:schemeClr val="tx1">
                    <a:lumMod val="50000"/>
                    <a:lumOff val="50000"/>
                  </a:schemeClr>
                </a:solidFill>
                <a:latin typeface="Calibri" pitchFamily="34" charset="0"/>
                <a:ea typeface="굴림" pitchFamily="34" charset="-127"/>
              </a:rPr>
              <a:t>Wook</a:t>
            </a:r>
            <a:r>
              <a:rPr lang="en-US" altLang="ko-KR" sz="2000" b="1" dirty="0" smtClean="0">
                <a:solidFill>
                  <a:schemeClr val="tx1">
                    <a:lumMod val="50000"/>
                    <a:lumOff val="50000"/>
                  </a:schemeClr>
                </a:solidFill>
                <a:latin typeface="Calibri" pitchFamily="34" charset="0"/>
                <a:ea typeface="굴림" pitchFamily="34" charset="-127"/>
              </a:rPr>
              <a:t>), NTV(</a:t>
            </a:r>
            <a:r>
              <a:rPr lang="en-US" altLang="ko-KR" sz="2000" b="1" dirty="0" err="1" smtClean="0">
                <a:solidFill>
                  <a:schemeClr val="tx1">
                    <a:lumMod val="50000"/>
                    <a:lumOff val="50000"/>
                  </a:schemeClr>
                </a:solidFill>
                <a:latin typeface="Calibri" pitchFamily="34" charset="0"/>
                <a:ea typeface="굴림" pitchFamily="34" charset="-127"/>
              </a:rPr>
              <a:t>Jongkyu</a:t>
            </a:r>
            <a:r>
              <a:rPr lang="en-US" altLang="ko-KR" sz="2000" b="1" dirty="0" smtClean="0">
                <a:solidFill>
                  <a:schemeClr val="tx1">
                    <a:lumMod val="50000"/>
                    <a:lumOff val="50000"/>
                  </a:schemeClr>
                </a:solidFill>
                <a:latin typeface="Calibri" pitchFamily="34" charset="0"/>
                <a:ea typeface="굴림" pitchFamily="34" charset="-127"/>
              </a:rPr>
              <a:t>), ECH(Ellis)</a:t>
            </a:r>
            <a:endParaRPr lang="en-US" altLang="ko-KR" sz="2000" b="1" dirty="0">
              <a:solidFill>
                <a:schemeClr val="tx1">
                  <a:lumMod val="50000"/>
                  <a:lumOff val="50000"/>
                </a:schemeClr>
              </a:solidFill>
            </a:endParaRPr>
          </a:p>
          <a:p>
            <a:endParaRPr lang="en-US" altLang="ko-KR" sz="2000" dirty="0"/>
          </a:p>
          <a:p>
            <a:endParaRPr lang="en-US" altLang="ko-KR" dirty="0" smtClean="0"/>
          </a:p>
        </p:txBody>
      </p:sp>
    </p:spTree>
    <p:extLst>
      <p:ext uri="{BB962C8B-B14F-4D97-AF65-F5344CB8AC3E}">
        <p14:creationId xmlns:p14="http://schemas.microsoft.com/office/powerpoint/2010/main" val="1572813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0"/>
          </p:nvPr>
        </p:nvSpPr>
        <p:spPr/>
        <p:txBody>
          <a:bodyPr/>
          <a:lstStyle/>
          <a:p>
            <a:fld id="{B4077B60-E919-457C-A554-D0EE28E0A5D4}" type="slidenum">
              <a:rPr lang="ko-KR" altLang="en-US" smtClean="0"/>
              <a:pPr/>
              <a:t>4</a:t>
            </a:fld>
            <a:endParaRPr lang="ko-KR" altLang="en-US" dirty="0"/>
          </a:p>
        </p:txBody>
      </p:sp>
      <p:sp>
        <p:nvSpPr>
          <p:cNvPr id="3" name="TextBox 2"/>
          <p:cNvSpPr txBox="1"/>
          <p:nvPr/>
        </p:nvSpPr>
        <p:spPr>
          <a:xfrm>
            <a:off x="179512" y="116632"/>
            <a:ext cx="3934090" cy="584775"/>
          </a:xfrm>
          <a:prstGeom prst="rect">
            <a:avLst/>
          </a:prstGeom>
          <a:noFill/>
        </p:spPr>
        <p:txBody>
          <a:bodyPr wrap="none" rtlCol="0">
            <a:spAutoFit/>
          </a:bodyPr>
          <a:lstStyle/>
          <a:p>
            <a:r>
              <a:rPr lang="en-US" altLang="ko-KR" sz="3200" b="1" dirty="0" smtClean="0">
                <a:solidFill>
                  <a:schemeClr val="bg1"/>
                </a:solidFill>
              </a:rPr>
              <a:t>Mission of KSTAR </a:t>
            </a:r>
            <a:endParaRPr lang="ko-KR" altLang="en-US" sz="3200" dirty="0">
              <a:solidFill>
                <a:schemeClr val="bg1"/>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05" b="5093"/>
          <a:stretch/>
        </p:blipFill>
        <p:spPr bwMode="auto">
          <a:xfrm>
            <a:off x="1147519" y="2420888"/>
            <a:ext cx="6840760" cy="385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9512" y="980728"/>
            <a:ext cx="8776774" cy="1015663"/>
          </a:xfrm>
          <a:prstGeom prst="rect">
            <a:avLst/>
          </a:prstGeom>
          <a:noFill/>
          <a:ln>
            <a:solidFill>
              <a:schemeClr val="accent4"/>
            </a:solidFill>
          </a:ln>
        </p:spPr>
        <p:txBody>
          <a:bodyPr wrap="square" rtlCol="0">
            <a:spAutoFit/>
          </a:bodyPr>
          <a:lstStyle/>
          <a:p>
            <a:pPr marL="285750" indent="-285750">
              <a:buFontTx/>
              <a:buChar char="-"/>
            </a:pPr>
            <a:r>
              <a:rPr lang="en-US" altLang="ko-KR" sz="2000" b="1" dirty="0" smtClean="0">
                <a:solidFill>
                  <a:srgbClr val="0000FF"/>
                </a:solidFill>
              </a:rPr>
              <a:t>To achieve the SC </a:t>
            </a:r>
            <a:r>
              <a:rPr lang="en-US" altLang="ko-KR" sz="2000" b="1" dirty="0" err="1" smtClean="0">
                <a:solidFill>
                  <a:srgbClr val="0000FF"/>
                </a:solidFill>
              </a:rPr>
              <a:t>tokamak</a:t>
            </a:r>
            <a:r>
              <a:rPr lang="en-US" altLang="ko-KR" sz="2000" b="1" dirty="0" smtClean="0">
                <a:solidFill>
                  <a:srgbClr val="0000FF"/>
                </a:solidFill>
              </a:rPr>
              <a:t> construction and operation experience</a:t>
            </a:r>
          </a:p>
          <a:p>
            <a:pPr marL="285750" indent="-285750">
              <a:buFontTx/>
              <a:buChar char="-"/>
            </a:pPr>
            <a:r>
              <a:rPr lang="en-US" altLang="ko-KR" sz="2000" b="1" dirty="0" smtClean="0">
                <a:solidFill>
                  <a:srgbClr val="0000FF"/>
                </a:solidFill>
              </a:rPr>
              <a:t>To explore long pulse capability </a:t>
            </a:r>
            <a:r>
              <a:rPr lang="en-US" altLang="ko-KR" sz="2000" b="1" dirty="0">
                <a:solidFill>
                  <a:srgbClr val="0000FF"/>
                </a:solidFill>
              </a:rPr>
              <a:t>a</a:t>
            </a:r>
            <a:r>
              <a:rPr lang="en-US" altLang="ko-KR" sz="2000" b="1" dirty="0" smtClean="0">
                <a:solidFill>
                  <a:srgbClr val="0000FF"/>
                </a:solidFill>
              </a:rPr>
              <a:t>nd the physics and technology of high performance Steady state operation</a:t>
            </a:r>
            <a:endParaRPr lang="en-US" altLang="ko-KR" sz="2000" dirty="0" smtClean="0">
              <a:solidFill>
                <a:srgbClr val="0000FF"/>
              </a:solidFill>
            </a:endParaRPr>
          </a:p>
        </p:txBody>
      </p:sp>
    </p:spTree>
    <p:extLst>
      <p:ext uri="{BB962C8B-B14F-4D97-AF65-F5344CB8AC3E}">
        <p14:creationId xmlns:p14="http://schemas.microsoft.com/office/powerpoint/2010/main" val="2072188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6512" y="-27384"/>
            <a:ext cx="8496944" cy="864096"/>
          </a:xfrm>
        </p:spPr>
        <p:txBody>
          <a:bodyPr/>
          <a:lstStyle/>
          <a:p>
            <a:r>
              <a:rPr lang="en-US" altLang="ko-KR" sz="3200" dirty="0" smtClean="0"/>
              <a:t>Progress of </a:t>
            </a:r>
            <a:r>
              <a:rPr lang="en-US" altLang="ko-KR" sz="3200" dirty="0" err="1" smtClean="0"/>
              <a:t>tokamak</a:t>
            </a:r>
            <a:r>
              <a:rPr lang="en-US" altLang="ko-KR" sz="3200" dirty="0" smtClean="0"/>
              <a:t> </a:t>
            </a:r>
            <a:endParaRPr lang="ko-KR" altLang="en-US" sz="3200"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5</a:t>
            </a:fld>
            <a:endParaRPr lang="ko-KR" altLang="en-US" dirty="0"/>
          </a:p>
        </p:txBody>
      </p:sp>
      <p:sp>
        <p:nvSpPr>
          <p:cNvPr id="5" name="직사각형 4"/>
          <p:cNvSpPr/>
          <p:nvPr/>
        </p:nvSpPr>
        <p:spPr>
          <a:xfrm>
            <a:off x="467544" y="5903694"/>
            <a:ext cx="7721788" cy="523220"/>
          </a:xfrm>
          <a:prstGeom prst="rect">
            <a:avLst/>
          </a:prstGeom>
          <a:solidFill>
            <a:schemeClr val="bg1"/>
          </a:solidFill>
          <a:ln>
            <a:solidFill>
              <a:schemeClr val="accent2"/>
            </a:solidFill>
          </a:ln>
        </p:spPr>
        <p:txBody>
          <a:bodyPr wrap="square">
            <a:spAutoFit/>
          </a:bodyPr>
          <a:lstStyle/>
          <a:p>
            <a:r>
              <a:rPr lang="en-US" altLang="ko-KR" sz="2800" b="1" dirty="0" smtClean="0"/>
              <a:t>2013. 8. H-mode flattop was extended to 20s</a:t>
            </a:r>
            <a:endParaRPr lang="ko-KR" altLang="en-US" sz="2800" b="1" dirty="0"/>
          </a:p>
        </p:txBody>
      </p:sp>
      <p:grpSp>
        <p:nvGrpSpPr>
          <p:cNvPr id="6" name="그룹 5"/>
          <p:cNvGrpSpPr/>
          <p:nvPr/>
        </p:nvGrpSpPr>
        <p:grpSpPr>
          <a:xfrm>
            <a:off x="251520" y="1164860"/>
            <a:ext cx="7992888" cy="4608512"/>
            <a:chOff x="107504" y="1124744"/>
            <a:chExt cx="8856984" cy="5184576"/>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525658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D:\Photo-업무\장치관련 사진\2008-0713 주장치실\good\kstar_02.JPG"/>
            <p:cNvPicPr>
              <a:picLocks noChangeAspect="1" noChangeArrowheads="1"/>
            </p:cNvPicPr>
            <p:nvPr/>
          </p:nvPicPr>
          <p:blipFill rotWithShape="1">
            <a:blip r:embed="rId3" cstate="print">
              <a:lum bright="10000" contrast="10000"/>
              <a:extLst>
                <a:ext uri="{28A0092B-C50C-407E-A947-70E740481C1C}">
                  <a14:useLocalDpi xmlns:a14="http://schemas.microsoft.com/office/drawing/2010/main"/>
                </a:ext>
              </a:extLst>
            </a:blip>
            <a:srcRect/>
            <a:stretch/>
          </p:blipFill>
          <p:spPr bwMode="auto">
            <a:xfrm>
              <a:off x="5652119" y="1124744"/>
              <a:ext cx="3312369" cy="2406252"/>
            </a:xfrm>
            <a:prstGeom prst="rect">
              <a:avLst/>
            </a:prstGeom>
            <a:ln>
              <a:noFill/>
            </a:ln>
            <a:effectLst/>
          </p:spPr>
        </p:pic>
        <p:pic>
          <p:nvPicPr>
            <p:cNvPr id="9" name="Picture 2" descr="G:\D_photo_NFRI\KSTAR_photos\2012-0803 KSTAR 장치사진\output\IMG_192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38916" y="3986147"/>
              <a:ext cx="3325572" cy="2182807"/>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p:cNvSpPr/>
            <p:nvPr/>
          </p:nvSpPr>
          <p:spPr>
            <a:xfrm>
              <a:off x="5652119" y="3114091"/>
              <a:ext cx="792089" cy="307777"/>
            </a:xfrm>
            <a:prstGeom prst="rect">
              <a:avLst/>
            </a:prstGeom>
            <a:solidFill>
              <a:schemeClr val="accent2"/>
            </a:solidFill>
          </p:spPr>
          <p:txBody>
            <a:bodyPr wrap="square">
              <a:spAutoFit/>
            </a:bodyPr>
            <a:lstStyle/>
            <a:p>
              <a:r>
                <a:rPr kumimoji="1" lang="en-US" altLang="ko-KR" sz="1400" dirty="0" smtClean="0">
                  <a:solidFill>
                    <a:schemeClr val="bg1"/>
                  </a:solidFill>
                  <a:latin typeface="Arial" pitchFamily="34" charset="0"/>
                  <a:cs typeface="Arial" pitchFamily="34" charset="0"/>
                </a:rPr>
                <a:t>2008</a:t>
              </a:r>
              <a:endParaRPr lang="ko-KR" altLang="en-US" sz="1400" dirty="0">
                <a:solidFill>
                  <a:schemeClr val="bg1"/>
                </a:solidFill>
              </a:endParaRPr>
            </a:p>
          </p:txBody>
        </p:sp>
        <p:sp>
          <p:nvSpPr>
            <p:cNvPr id="11" name="직사각형 10"/>
            <p:cNvSpPr/>
            <p:nvPr/>
          </p:nvSpPr>
          <p:spPr>
            <a:xfrm>
              <a:off x="5652119" y="5858356"/>
              <a:ext cx="792089" cy="307777"/>
            </a:xfrm>
            <a:prstGeom prst="rect">
              <a:avLst/>
            </a:prstGeom>
            <a:solidFill>
              <a:schemeClr val="accent2"/>
            </a:solidFill>
          </p:spPr>
          <p:txBody>
            <a:bodyPr wrap="square">
              <a:spAutoFit/>
            </a:bodyPr>
            <a:lstStyle/>
            <a:p>
              <a:r>
                <a:rPr kumimoji="1" lang="en-US" altLang="ko-KR" sz="1400" dirty="0" smtClean="0">
                  <a:solidFill>
                    <a:schemeClr val="bg1"/>
                  </a:solidFill>
                  <a:latin typeface="Arial" pitchFamily="34" charset="0"/>
                  <a:cs typeface="Arial" pitchFamily="34" charset="0"/>
                </a:rPr>
                <a:t>2013</a:t>
              </a:r>
              <a:endParaRPr lang="ko-KR" altLang="en-US" sz="1400" dirty="0">
                <a:solidFill>
                  <a:schemeClr val="bg1"/>
                </a:solidFill>
              </a:endParaRPr>
            </a:p>
          </p:txBody>
        </p:sp>
      </p:grpSp>
    </p:spTree>
    <p:extLst>
      <p:ext uri="{BB962C8B-B14F-4D97-AF65-F5344CB8AC3E}">
        <p14:creationId xmlns:p14="http://schemas.microsoft.com/office/powerpoint/2010/main" val="2823991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6512" y="-27384"/>
            <a:ext cx="8496944" cy="864096"/>
          </a:xfrm>
        </p:spPr>
        <p:txBody>
          <a:bodyPr/>
          <a:lstStyle/>
          <a:p>
            <a:r>
              <a:rPr lang="en-US" altLang="ko-KR" dirty="0" smtClean="0"/>
              <a:t>Present machine status of KSTAR (2013)</a:t>
            </a:r>
            <a:endParaRPr lang="ko-KR" altLang="en-US"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6</a:t>
            </a:fld>
            <a:endParaRPr lang="ko-KR" altLang="en-US" dirty="0"/>
          </a:p>
        </p:txBody>
      </p:sp>
      <p:sp>
        <p:nvSpPr>
          <p:cNvPr id="4" name="TextBox 3"/>
          <p:cNvSpPr txBox="1"/>
          <p:nvPr/>
        </p:nvSpPr>
        <p:spPr>
          <a:xfrm>
            <a:off x="4431669" y="5113880"/>
            <a:ext cx="4211409" cy="923330"/>
          </a:xfrm>
          <a:prstGeom prst="rect">
            <a:avLst/>
          </a:prstGeom>
          <a:noFill/>
        </p:spPr>
        <p:txBody>
          <a:bodyPr wrap="none" rtlCol="0">
            <a:spAutoFit/>
          </a:bodyPr>
          <a:lstStyle/>
          <a:p>
            <a:r>
              <a:rPr lang="en-US" altLang="ko-KR" b="1" dirty="0" smtClean="0"/>
              <a:t> </a:t>
            </a:r>
            <a:r>
              <a:rPr lang="en-US" altLang="ko-KR" b="1" dirty="0" err="1" smtClean="0"/>
              <a:t>invessel</a:t>
            </a:r>
            <a:r>
              <a:rPr lang="en-US" altLang="ko-KR" b="1" dirty="0" smtClean="0"/>
              <a:t> </a:t>
            </a:r>
            <a:r>
              <a:rPr lang="en-US" altLang="ko-KR" b="1" dirty="0" err="1" smtClean="0"/>
              <a:t>Cryopump</a:t>
            </a:r>
            <a:r>
              <a:rPr lang="en-US" altLang="ko-KR" b="1" dirty="0" smtClean="0"/>
              <a:t> </a:t>
            </a:r>
          </a:p>
          <a:p>
            <a:r>
              <a:rPr lang="en-US" altLang="ko-KR" b="1" dirty="0" smtClean="0"/>
              <a:t>(etc. </a:t>
            </a:r>
            <a:r>
              <a:rPr lang="en-US" altLang="ko-KR" b="1" dirty="0" err="1" smtClean="0"/>
              <a:t>cryo</a:t>
            </a:r>
            <a:r>
              <a:rPr lang="en-US" altLang="ko-KR" b="1" dirty="0" smtClean="0"/>
              <a:t> cooling tube was installed,</a:t>
            </a:r>
          </a:p>
          <a:p>
            <a:r>
              <a:rPr lang="en-US" altLang="ko-KR" b="1" dirty="0" smtClean="0"/>
              <a:t>But </a:t>
            </a:r>
            <a:r>
              <a:rPr lang="en-US" altLang="ko-KR" b="1" dirty="0" err="1" smtClean="0"/>
              <a:t>cryoplant</a:t>
            </a:r>
            <a:r>
              <a:rPr lang="en-US" altLang="ko-KR" b="1" dirty="0" smtClean="0"/>
              <a:t>(1kW) is not installed)</a:t>
            </a:r>
            <a:endParaRPr lang="ko-KR" altLang="en-US" b="1" dirty="0"/>
          </a:p>
        </p:txBody>
      </p:sp>
      <p:pic>
        <p:nvPicPr>
          <p:cNvPr id="6" name="Picture 4"/>
          <p:cNvPicPr preferRelativeResize="0">
            <a:picLocks noChangeAspect="1" noChangeArrowheads="1"/>
          </p:cNvPicPr>
          <p:nvPr/>
        </p:nvPicPr>
        <p:blipFill>
          <a:blip r:embed="rId2"/>
          <a:srcRect/>
          <a:stretch>
            <a:fillRect/>
          </a:stretch>
        </p:blipFill>
        <p:spPr bwMode="auto">
          <a:xfrm>
            <a:off x="6435713" y="1044335"/>
            <a:ext cx="2573737" cy="1792556"/>
          </a:xfrm>
          <a:prstGeom prst="rect">
            <a:avLst/>
          </a:prstGeom>
          <a:noFill/>
          <a:ln w="9525">
            <a:noFill/>
            <a:miter lim="800000"/>
            <a:headEnd/>
            <a:tailEnd/>
          </a:ln>
        </p:spPr>
      </p:pic>
      <p:grpSp>
        <p:nvGrpSpPr>
          <p:cNvPr id="7" name="그룹 6"/>
          <p:cNvGrpSpPr/>
          <p:nvPr/>
        </p:nvGrpSpPr>
        <p:grpSpPr>
          <a:xfrm>
            <a:off x="747485" y="4834903"/>
            <a:ext cx="3684184" cy="2032901"/>
            <a:chOff x="4959153" y="2521700"/>
            <a:chExt cx="3643979" cy="1888990"/>
          </a:xfrm>
        </p:grpSpPr>
        <p:grpSp>
          <p:nvGrpSpPr>
            <p:cNvPr id="8" name="그룹 7"/>
            <p:cNvGrpSpPr/>
            <p:nvPr/>
          </p:nvGrpSpPr>
          <p:grpSpPr>
            <a:xfrm>
              <a:off x="4959153" y="2521700"/>
              <a:ext cx="3553491" cy="1888990"/>
              <a:chOff x="4959153" y="2521700"/>
              <a:chExt cx="3553491" cy="1888990"/>
            </a:xfrm>
          </p:grpSpPr>
          <p:grpSp>
            <p:nvGrpSpPr>
              <p:cNvPr id="11" name="그룹 10"/>
              <p:cNvGrpSpPr>
                <a:grpSpLocks noChangeAspect="1"/>
              </p:cNvGrpSpPr>
              <p:nvPr/>
            </p:nvGrpSpPr>
            <p:grpSpPr>
              <a:xfrm>
                <a:off x="4959153" y="2521700"/>
                <a:ext cx="3553491" cy="1614437"/>
                <a:chOff x="4155839" y="3573016"/>
                <a:chExt cx="4441861" cy="2018046"/>
              </a:xfrm>
            </p:grpSpPr>
            <p:pic>
              <p:nvPicPr>
                <p:cNvPr id="15" name="Picture 3" descr="I:\cryogenic engineering Team\2009\Cryo-pump 관련 자료\도면\원신도면\20090612\cp2.wmf"/>
                <p:cNvPicPr>
                  <a:picLocks noChangeAspect="1" noChangeArrowheads="1"/>
                </p:cNvPicPr>
                <p:nvPr/>
              </p:nvPicPr>
              <p:blipFill>
                <a:blip r:embed="rId3" cstate="print">
                  <a:duotone>
                    <a:prstClr val="black"/>
                    <a:srgbClr val="D9C3A5">
                      <a:tint val="50000"/>
                      <a:satMod val="180000"/>
                    </a:srgbClr>
                  </a:duotone>
                  <a:lum bright="-30000"/>
                </a:blip>
                <a:srcRect l="17927" t="36747" r="33470" b="6830"/>
                <a:stretch>
                  <a:fillRect/>
                </a:stretch>
              </p:blipFill>
              <p:spPr bwMode="auto">
                <a:xfrm>
                  <a:off x="6012160" y="3573016"/>
                  <a:ext cx="2585540" cy="2018046"/>
                </a:xfrm>
                <a:prstGeom prst="rect">
                  <a:avLst/>
                </a:prstGeom>
                <a:noFill/>
              </p:spPr>
            </p:pic>
            <p:pic>
              <p:nvPicPr>
                <p:cNvPr id="16" name="_x102112528" descr="EMB00000d3c2aa3"/>
                <p:cNvPicPr>
                  <a:picLocks noChangeAspect="1" noChangeArrowheads="1"/>
                </p:cNvPicPr>
                <p:nvPr/>
              </p:nvPicPr>
              <p:blipFill>
                <a:blip r:embed="rId4" cstate="print"/>
                <a:srcRect/>
                <a:stretch>
                  <a:fillRect/>
                </a:stretch>
              </p:blipFill>
              <p:spPr bwMode="auto">
                <a:xfrm rot="10800000">
                  <a:off x="4155839" y="3891049"/>
                  <a:ext cx="1740769" cy="1416557"/>
                </a:xfrm>
                <a:prstGeom prst="rect">
                  <a:avLst/>
                </a:prstGeom>
                <a:noFill/>
                <a:ln w="9525">
                  <a:noFill/>
                  <a:miter lim="800000"/>
                  <a:headEnd/>
                  <a:tailEnd/>
                </a:ln>
              </p:spPr>
            </p:pic>
          </p:grpSp>
          <p:sp>
            <p:nvSpPr>
              <p:cNvPr id="12" name="TextBox 206"/>
              <p:cNvSpPr txBox="1"/>
              <p:nvPr/>
            </p:nvSpPr>
            <p:spPr>
              <a:xfrm>
                <a:off x="7884368" y="4149080"/>
                <a:ext cx="576064" cy="261610"/>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100" b="1" dirty="0" smtClean="0"/>
                  <a:t>IVCP</a:t>
                </a:r>
                <a:endParaRPr lang="ko-KR" altLang="en-US" sz="1100" b="1" dirty="0" smtClean="0"/>
              </a:p>
            </p:txBody>
          </p:sp>
          <p:cxnSp>
            <p:nvCxnSpPr>
              <p:cNvPr id="13" name="직선 화살표 연결선 12"/>
              <p:cNvCxnSpPr>
                <a:stCxn id="12" idx="0"/>
              </p:cNvCxnSpPr>
              <p:nvPr/>
            </p:nvCxnSpPr>
            <p:spPr bwMode="auto">
              <a:xfrm rot="16200000" flipV="1">
                <a:off x="7777150" y="3753830"/>
                <a:ext cx="503262" cy="287238"/>
              </a:xfrm>
              <a:prstGeom prst="straightConnector1">
                <a:avLst/>
              </a:prstGeom>
              <a:noFill/>
              <a:ln w="15875" cap="flat" cmpd="sng" algn="ctr">
                <a:solidFill>
                  <a:schemeClr val="tx1"/>
                </a:solidFill>
                <a:prstDash val="solid"/>
                <a:round/>
                <a:headEnd type="none" w="med" len="med"/>
                <a:tailEnd type="triangle"/>
              </a:ln>
              <a:effectLst/>
            </p:spPr>
          </p:cxnSp>
          <p:sp>
            <p:nvSpPr>
              <p:cNvPr id="14" name="TextBox 208"/>
              <p:cNvSpPr txBox="1"/>
              <p:nvPr/>
            </p:nvSpPr>
            <p:spPr>
              <a:xfrm>
                <a:off x="6732240" y="2780928"/>
                <a:ext cx="864096" cy="169858"/>
              </a:xfrm>
              <a:prstGeom prst="rect">
                <a:avLst/>
              </a:prstGeom>
              <a:noFill/>
            </p:spPr>
            <p:txBody>
              <a:bodyPr wrap="square" lIns="0" tIns="0" rIns="0" bIns="0" rtlCol="0" anchor="ctr" anchorCtr="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100" b="1" dirty="0" err="1" smtClean="0"/>
                  <a:t>Divertors</a:t>
                </a:r>
                <a:endParaRPr lang="ko-KR" altLang="en-US" sz="1100" b="1" dirty="0" smtClean="0"/>
              </a:p>
            </p:txBody>
          </p:sp>
        </p:grpSp>
        <p:sp>
          <p:nvSpPr>
            <p:cNvPr id="9" name="TextBox 203"/>
            <p:cNvSpPr txBox="1"/>
            <p:nvPr/>
          </p:nvSpPr>
          <p:spPr>
            <a:xfrm>
              <a:off x="7884368" y="2996952"/>
              <a:ext cx="718764" cy="261610"/>
            </a:xfrm>
            <a:prstGeom prst="rect">
              <a:avLst/>
            </a:prstGeom>
            <a:solidFill>
              <a:schemeClr val="bg1"/>
            </a:solid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100" b="1" dirty="0" smtClean="0"/>
                <a:t>Baffle</a:t>
              </a:r>
              <a:endParaRPr lang="ko-KR" altLang="en-US" sz="1100" b="1" dirty="0" smtClean="0"/>
            </a:p>
          </p:txBody>
        </p:sp>
        <p:cxnSp>
          <p:nvCxnSpPr>
            <p:cNvPr id="10" name="직선 화살표 연결선 9"/>
            <p:cNvCxnSpPr>
              <a:stCxn id="9" idx="1"/>
            </p:cNvCxnSpPr>
            <p:nvPr/>
          </p:nvCxnSpPr>
          <p:spPr bwMode="auto">
            <a:xfrm rot="10800000" flipV="1">
              <a:off x="7743044" y="3127757"/>
              <a:ext cx="141325" cy="185894"/>
            </a:xfrm>
            <a:prstGeom prst="straightConnector1">
              <a:avLst/>
            </a:prstGeom>
            <a:noFill/>
            <a:ln w="15875" cap="flat" cmpd="sng" algn="ctr">
              <a:solidFill>
                <a:schemeClr val="tx1"/>
              </a:solidFill>
              <a:prstDash val="solid"/>
              <a:round/>
              <a:headEnd type="none" w="med" len="med"/>
              <a:tailEnd type="triangle"/>
            </a:ln>
            <a:effectLst/>
          </p:spPr>
        </p:cxnSp>
      </p:grpSp>
      <p:grpSp>
        <p:nvGrpSpPr>
          <p:cNvPr id="17" name="그룹 16"/>
          <p:cNvGrpSpPr/>
          <p:nvPr/>
        </p:nvGrpSpPr>
        <p:grpSpPr>
          <a:xfrm>
            <a:off x="99009" y="922004"/>
            <a:ext cx="6336704" cy="3886808"/>
            <a:chOff x="1640632" y="1484784"/>
            <a:chExt cx="6336704" cy="3886808"/>
          </a:xfrm>
        </p:grpSpPr>
        <p:pic>
          <p:nvPicPr>
            <p:cNvPr id="18" name="Picture 2" descr="C:\Users\배영순\Pictures\kstar_주장치실_20121005\사진\DSC00954.JPG"/>
            <p:cNvPicPr>
              <a:picLocks noChangeAspect="1" noChangeArrowheads="1"/>
            </p:cNvPicPr>
            <p:nvPr/>
          </p:nvPicPr>
          <p:blipFill>
            <a:blip r:embed="rId5" cstate="print">
              <a:lum bright="20000" contrast="40000"/>
              <a:extLst>
                <a:ext uri="{28A0092B-C50C-407E-A947-70E740481C1C}">
                  <a14:useLocalDpi xmlns:a14="http://schemas.microsoft.com/office/drawing/2010/main" val="0"/>
                </a:ext>
              </a:extLst>
            </a:blip>
            <a:srcRect/>
            <a:stretch>
              <a:fillRect/>
            </a:stretch>
          </p:blipFill>
          <p:spPr bwMode="auto">
            <a:xfrm>
              <a:off x="1640632" y="1484784"/>
              <a:ext cx="6336704" cy="3886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98944" y="1628800"/>
              <a:ext cx="2432256" cy="923330"/>
            </a:xfrm>
            <a:prstGeom prst="rect">
              <a:avLst/>
            </a:prstGeom>
            <a:solidFill>
              <a:schemeClr val="bg1"/>
            </a:solidFill>
            <a:ln>
              <a:solidFill>
                <a:srgbClr val="FF0000"/>
              </a:solidFill>
            </a:ln>
          </p:spPr>
          <p:txBody>
            <a:bodyPr wrap="square" rtlCol="0">
              <a:spAutoFit/>
            </a:bodyPr>
            <a:lstStyle/>
            <a:p>
              <a:pPr algn="ctr"/>
              <a:r>
                <a:rPr lang="en-US" altLang="ja-JP" dirty="0" smtClean="0">
                  <a:latin typeface="Calibri" pitchFamily="34" charset="0"/>
                  <a:ea typeface="나눔고딕"/>
                  <a:cs typeface="Arial"/>
                </a:rPr>
                <a:t>NBI-1 </a:t>
              </a:r>
            </a:p>
            <a:p>
              <a:pPr algn="ctr"/>
              <a:r>
                <a:rPr lang="en-US" altLang="ja-JP" dirty="0" smtClean="0">
                  <a:latin typeface="Calibri" pitchFamily="34" charset="0"/>
                  <a:ea typeface="나눔고딕"/>
                  <a:cs typeface="Arial"/>
                </a:rPr>
                <a:t>(PNB, co-tangential)</a:t>
              </a:r>
            </a:p>
            <a:p>
              <a:pPr algn="ctr"/>
              <a:r>
                <a:rPr kumimoji="1" lang="en-US" altLang="ja-JP" dirty="0" smtClean="0">
                  <a:latin typeface="Calibri" pitchFamily="34" charset="0"/>
                  <a:ea typeface="나눔고딕"/>
                  <a:cs typeface="Arial"/>
                </a:rPr>
                <a:t>(2 beams, 3MW/95keV)</a:t>
              </a:r>
              <a:endParaRPr kumimoji="1" lang="ja-JP" altLang="en-US" dirty="0">
                <a:latin typeface="Calibri" pitchFamily="34" charset="0"/>
                <a:ea typeface="나눔고딕"/>
                <a:cs typeface="Arial"/>
              </a:endParaRPr>
            </a:p>
          </p:txBody>
        </p:sp>
        <p:sp>
          <p:nvSpPr>
            <p:cNvPr id="20" name="TextBox 19"/>
            <p:cNvSpPr txBox="1"/>
            <p:nvPr/>
          </p:nvSpPr>
          <p:spPr>
            <a:xfrm>
              <a:off x="2504728" y="4581128"/>
              <a:ext cx="1422184" cy="646331"/>
            </a:xfrm>
            <a:prstGeom prst="rect">
              <a:avLst/>
            </a:prstGeom>
            <a:solidFill>
              <a:srgbClr val="FFFFFF"/>
            </a:solidFill>
            <a:ln>
              <a:solidFill>
                <a:srgbClr val="FF0000"/>
              </a:solidFill>
            </a:ln>
          </p:spPr>
          <p:txBody>
            <a:bodyPr wrap="none" rtlCol="0">
              <a:spAutoFit/>
            </a:bodyPr>
            <a:lstStyle/>
            <a:p>
              <a:pPr algn="ctr"/>
              <a:r>
                <a:rPr lang="en-US" altLang="ja-JP" dirty="0" smtClean="0">
                  <a:latin typeface="Calibri" pitchFamily="34" charset="0"/>
                  <a:cs typeface="Arial"/>
                </a:rPr>
                <a:t>110 GHz ECH</a:t>
              </a:r>
            </a:p>
            <a:p>
              <a:pPr algn="ctr"/>
              <a:r>
                <a:rPr lang="en-US" altLang="ja-JP" dirty="0" smtClean="0">
                  <a:latin typeface="Calibri" pitchFamily="34" charset="0"/>
                  <a:cs typeface="Arial"/>
                </a:rPr>
                <a:t>(0.7 MW/2 s)</a:t>
              </a:r>
            </a:p>
          </p:txBody>
        </p:sp>
        <p:sp>
          <p:nvSpPr>
            <p:cNvPr id="21" name="TextBox 20"/>
            <p:cNvSpPr txBox="1"/>
            <p:nvPr/>
          </p:nvSpPr>
          <p:spPr>
            <a:xfrm>
              <a:off x="6465168" y="2313745"/>
              <a:ext cx="1400255" cy="646331"/>
            </a:xfrm>
            <a:prstGeom prst="rect">
              <a:avLst/>
            </a:prstGeom>
            <a:solidFill>
              <a:srgbClr val="FFFFFF"/>
            </a:solidFill>
            <a:ln>
              <a:solidFill>
                <a:srgbClr val="FF0000"/>
              </a:solidFill>
            </a:ln>
          </p:spPr>
          <p:txBody>
            <a:bodyPr wrap="none" rtlCol="0">
              <a:spAutoFit/>
            </a:bodyPr>
            <a:lstStyle/>
            <a:p>
              <a:pPr algn="ctr"/>
              <a:r>
                <a:rPr lang="en-US" altLang="ja-JP" dirty="0" smtClean="0">
                  <a:latin typeface="Calibri" pitchFamily="34" charset="0"/>
                  <a:cs typeface="Arial"/>
                </a:rPr>
                <a:t>170 GHz ECH</a:t>
              </a:r>
            </a:p>
            <a:p>
              <a:pPr algn="ctr"/>
              <a:r>
                <a:rPr lang="en-US" altLang="ja-JP" dirty="0" smtClean="0">
                  <a:latin typeface="Calibri" pitchFamily="34" charset="0"/>
                  <a:cs typeface="Arial"/>
                </a:rPr>
                <a:t>(1 MW/10 s)</a:t>
              </a:r>
            </a:p>
          </p:txBody>
        </p:sp>
        <p:sp>
          <p:nvSpPr>
            <p:cNvPr id="22" name="TextBox 21"/>
            <p:cNvSpPr txBox="1"/>
            <p:nvPr/>
          </p:nvSpPr>
          <p:spPr>
            <a:xfrm>
              <a:off x="6126097" y="4581128"/>
              <a:ext cx="1422184" cy="646331"/>
            </a:xfrm>
            <a:prstGeom prst="rect">
              <a:avLst/>
            </a:prstGeom>
            <a:solidFill>
              <a:srgbClr val="FFFFFF"/>
            </a:solidFill>
            <a:ln>
              <a:solidFill>
                <a:srgbClr val="FF0000"/>
              </a:solidFill>
            </a:ln>
          </p:spPr>
          <p:txBody>
            <a:bodyPr wrap="none" rtlCol="0">
              <a:spAutoFit/>
            </a:bodyPr>
            <a:lstStyle/>
            <a:p>
              <a:pPr algn="ctr"/>
              <a:r>
                <a:rPr lang="en-US" altLang="ja-JP" dirty="0">
                  <a:latin typeface="Calibri" pitchFamily="34" charset="0"/>
                  <a:cs typeface="Arial"/>
                </a:rPr>
                <a:t>5</a:t>
              </a:r>
              <a:r>
                <a:rPr lang="en-US" altLang="ja-JP" dirty="0" smtClean="0">
                  <a:latin typeface="Calibri" pitchFamily="34" charset="0"/>
                  <a:cs typeface="Arial"/>
                </a:rPr>
                <a:t> GHz LHCD</a:t>
              </a:r>
            </a:p>
            <a:p>
              <a:pPr algn="ctr"/>
              <a:r>
                <a:rPr lang="en-US" altLang="ja-JP" dirty="0" smtClean="0">
                  <a:latin typeface="Calibri" pitchFamily="34" charset="0"/>
                  <a:cs typeface="Arial"/>
                </a:rPr>
                <a:t>(0.5 MW/2 s)</a:t>
              </a:r>
            </a:p>
          </p:txBody>
        </p:sp>
        <p:sp>
          <p:nvSpPr>
            <p:cNvPr id="23" name="TextBox 22"/>
            <p:cNvSpPr txBox="1"/>
            <p:nvPr/>
          </p:nvSpPr>
          <p:spPr>
            <a:xfrm>
              <a:off x="4241908" y="4577204"/>
              <a:ext cx="1422184" cy="646331"/>
            </a:xfrm>
            <a:prstGeom prst="rect">
              <a:avLst/>
            </a:prstGeom>
            <a:solidFill>
              <a:srgbClr val="FFFFFF"/>
            </a:solidFill>
            <a:ln>
              <a:solidFill>
                <a:srgbClr val="FF0000"/>
              </a:solidFill>
            </a:ln>
          </p:spPr>
          <p:txBody>
            <a:bodyPr wrap="none" rtlCol="0">
              <a:spAutoFit/>
            </a:bodyPr>
            <a:lstStyle/>
            <a:p>
              <a:pPr algn="ctr"/>
              <a:r>
                <a:rPr lang="en-US" altLang="ja-JP" dirty="0" smtClean="0">
                  <a:latin typeface="Calibri" pitchFamily="34" charset="0"/>
                  <a:cs typeface="Arial"/>
                </a:rPr>
                <a:t>30 MHz ICRF</a:t>
              </a:r>
            </a:p>
            <a:p>
              <a:pPr algn="ctr"/>
              <a:r>
                <a:rPr lang="en-US" altLang="ja-JP" dirty="0" smtClean="0">
                  <a:latin typeface="Calibri" pitchFamily="34" charset="0"/>
                  <a:cs typeface="Arial"/>
                </a:rPr>
                <a:t>(0.5 MW/3 s)</a:t>
              </a:r>
            </a:p>
          </p:txBody>
        </p:sp>
        <p:cxnSp>
          <p:nvCxnSpPr>
            <p:cNvPr id="24" name="Straight Arrow Connector 4"/>
            <p:cNvCxnSpPr/>
            <p:nvPr/>
          </p:nvCxnSpPr>
          <p:spPr>
            <a:xfrm>
              <a:off x="2000672" y="2636912"/>
              <a:ext cx="914400" cy="914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10"/>
            <p:cNvCxnSpPr/>
            <p:nvPr/>
          </p:nvCxnSpPr>
          <p:spPr>
            <a:xfrm flipH="1">
              <a:off x="6105129" y="2420888"/>
              <a:ext cx="49087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6433139" y="2988532"/>
            <a:ext cx="2710862" cy="1200329"/>
          </a:xfrm>
          <a:prstGeom prst="rect">
            <a:avLst/>
          </a:prstGeom>
          <a:noFill/>
        </p:spPr>
        <p:txBody>
          <a:bodyPr wrap="square" rtlCol="0">
            <a:spAutoFit/>
          </a:bodyPr>
          <a:lstStyle/>
          <a:p>
            <a:r>
              <a:rPr lang="en-US" altLang="ko-KR" b="1" dirty="0" smtClean="0"/>
              <a:t>Full</a:t>
            </a:r>
            <a:r>
              <a:rPr lang="ko-KR" altLang="en-US" b="1" dirty="0" smtClean="0"/>
              <a:t> </a:t>
            </a:r>
            <a:r>
              <a:rPr lang="en-US" altLang="ko-KR" b="1" dirty="0" smtClean="0"/>
              <a:t>Graphite PFCs</a:t>
            </a:r>
          </a:p>
          <a:p>
            <a:r>
              <a:rPr lang="en-US" altLang="ko-KR" b="1" smtClean="0"/>
              <a:t>( Water </a:t>
            </a:r>
            <a:r>
              <a:rPr lang="en-US" altLang="ko-KR" b="1" dirty="0" smtClean="0"/>
              <a:t>cooling pipe is installed, however, pump is </a:t>
            </a:r>
            <a:r>
              <a:rPr lang="en-US" altLang="ko-KR" b="1" smtClean="0"/>
              <a:t>not installed)</a:t>
            </a:r>
            <a:endParaRPr lang="en-US" altLang="ko-KR" b="1" dirty="0" smtClean="0"/>
          </a:p>
        </p:txBody>
      </p:sp>
    </p:spTree>
    <p:extLst>
      <p:ext uri="{BB962C8B-B14F-4D97-AF65-F5344CB8AC3E}">
        <p14:creationId xmlns:p14="http://schemas.microsoft.com/office/powerpoint/2010/main" val="1206110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36512" y="-27384"/>
            <a:ext cx="8496944" cy="864096"/>
          </a:xfrm>
        </p:spPr>
        <p:txBody>
          <a:bodyPr/>
          <a:lstStyle/>
          <a:p>
            <a:r>
              <a:rPr lang="en-US" altLang="ko-KR" dirty="0" smtClean="0"/>
              <a:t>What we achieved during last five years in </a:t>
            </a:r>
            <a:r>
              <a:rPr lang="en-US" altLang="ko-KR" dirty="0" err="1" smtClean="0"/>
              <a:t>tokamak</a:t>
            </a:r>
            <a:r>
              <a:rPr lang="en-US" altLang="ko-KR" dirty="0" smtClean="0"/>
              <a:t> performance</a:t>
            </a:r>
            <a:endParaRPr lang="ko-KR" altLang="en-US" dirty="0"/>
          </a:p>
        </p:txBody>
      </p:sp>
      <p:sp>
        <p:nvSpPr>
          <p:cNvPr id="2" name="슬라이드 번호 개체 틀 1"/>
          <p:cNvSpPr>
            <a:spLocks noGrp="1"/>
          </p:cNvSpPr>
          <p:nvPr>
            <p:ph type="sldNum" sz="quarter" idx="10"/>
          </p:nvPr>
        </p:nvSpPr>
        <p:spPr/>
        <p:txBody>
          <a:bodyPr/>
          <a:lstStyle/>
          <a:p>
            <a:fld id="{B4077B60-E919-457C-A554-D0EE28E0A5D4}" type="slidenum">
              <a:rPr lang="ko-KR" altLang="en-US" smtClean="0"/>
              <a:pPr/>
              <a:t>7</a:t>
            </a:fld>
            <a:endParaRPr lang="ko-KR" altLang="en-US" dirty="0"/>
          </a:p>
        </p:txBody>
      </p:sp>
      <p:sp>
        <p:nvSpPr>
          <p:cNvPr id="5" name="TextBox 4"/>
          <p:cNvSpPr txBox="1"/>
          <p:nvPr/>
        </p:nvSpPr>
        <p:spPr>
          <a:xfrm>
            <a:off x="899592" y="2060848"/>
            <a:ext cx="7641836" cy="3170099"/>
          </a:xfrm>
          <a:prstGeom prst="rect">
            <a:avLst/>
          </a:prstGeom>
          <a:noFill/>
        </p:spPr>
        <p:txBody>
          <a:bodyPr wrap="none" rtlCol="0">
            <a:spAutoFit/>
          </a:bodyPr>
          <a:lstStyle/>
          <a:p>
            <a:r>
              <a:rPr lang="en-US" altLang="ko-KR" sz="3200" b="1" dirty="0" smtClean="0"/>
              <a:t>- Unique</a:t>
            </a:r>
            <a:r>
              <a:rPr lang="ko-KR" altLang="en-US" sz="3200" b="1" dirty="0" smtClean="0"/>
              <a:t> </a:t>
            </a:r>
            <a:r>
              <a:rPr lang="en-US" altLang="ko-KR" sz="3200" b="1" dirty="0" smtClean="0"/>
              <a:t>feature of machine</a:t>
            </a:r>
          </a:p>
          <a:p>
            <a:pPr marL="285750" indent="-285750">
              <a:buFontTx/>
              <a:buChar char="-"/>
            </a:pPr>
            <a:r>
              <a:rPr lang="en-US" altLang="ko-KR" sz="3200" b="1" dirty="0" smtClean="0"/>
              <a:t>H-mode</a:t>
            </a:r>
          </a:p>
          <a:p>
            <a:pPr marL="285750" indent="-285750">
              <a:buFontTx/>
              <a:buChar char="-"/>
            </a:pPr>
            <a:r>
              <a:rPr lang="en-US" altLang="ko-KR" sz="3200" b="1" dirty="0" smtClean="0"/>
              <a:t>Long pulse capability under SC coils</a:t>
            </a:r>
          </a:p>
          <a:p>
            <a:pPr marL="285750" indent="-285750">
              <a:buFontTx/>
              <a:buChar char="-"/>
            </a:pPr>
            <a:r>
              <a:rPr lang="en-US" altLang="ko-KR" sz="3200" b="1" dirty="0" smtClean="0"/>
              <a:t>Exceeding no wall limits</a:t>
            </a:r>
            <a:endParaRPr lang="en-US" altLang="ko-KR" sz="3200" b="1" dirty="0"/>
          </a:p>
          <a:p>
            <a:pPr marL="285750" indent="-285750">
              <a:buFontTx/>
              <a:buChar char="-"/>
            </a:pPr>
            <a:r>
              <a:rPr lang="en-US" altLang="ko-KR" sz="3200" b="1" dirty="0" smtClean="0"/>
              <a:t>Toward</a:t>
            </a:r>
            <a:r>
              <a:rPr lang="ko-KR" altLang="en-US" sz="3200" b="1" dirty="0" smtClean="0"/>
              <a:t> </a:t>
            </a:r>
            <a:r>
              <a:rPr lang="en-US" altLang="ko-KR" sz="3200" b="1" dirty="0" smtClean="0"/>
              <a:t>advanced inductive mode</a:t>
            </a:r>
          </a:p>
          <a:p>
            <a:endParaRPr lang="en-US" altLang="ko-KR" sz="2000" dirty="0" smtClean="0"/>
          </a:p>
          <a:p>
            <a:endParaRPr lang="en-US" altLang="ko-KR" sz="2000" dirty="0" smtClean="0"/>
          </a:p>
        </p:txBody>
      </p:sp>
    </p:spTree>
    <p:extLst>
      <p:ext uri="{BB962C8B-B14F-4D97-AF65-F5344CB8AC3E}">
        <p14:creationId xmlns:p14="http://schemas.microsoft.com/office/powerpoint/2010/main" val="4261531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제목 2"/>
          <p:cNvSpPr>
            <a:spLocks noGrp="1"/>
          </p:cNvSpPr>
          <p:nvPr>
            <p:ph type="title" idx="4294967295"/>
          </p:nvPr>
        </p:nvSpPr>
        <p:spPr>
          <a:xfrm>
            <a:off x="-36513" y="-26988"/>
            <a:ext cx="9180513" cy="863601"/>
          </a:xfrm>
        </p:spPr>
        <p:txBody>
          <a:bodyPr/>
          <a:lstStyle/>
          <a:p>
            <a:r>
              <a:rPr lang="en-US" altLang="ko-KR" sz="3200" dirty="0" smtClean="0">
                <a:ea typeface="ＭＳ Ｐゴシック" pitchFamily="34" charset="-128"/>
              </a:rPr>
              <a:t>Unique features</a:t>
            </a:r>
            <a:endParaRPr lang="ko-KR" altLang="en-US" sz="3200" dirty="0" smtClean="0">
              <a:ea typeface="ＭＳ Ｐゴシック" pitchFamily="34" charset="-128"/>
            </a:endParaRPr>
          </a:p>
        </p:txBody>
      </p:sp>
      <p:sp>
        <p:nvSpPr>
          <p:cNvPr id="125" name="TextBox 124"/>
          <p:cNvSpPr txBox="1"/>
          <p:nvPr/>
        </p:nvSpPr>
        <p:spPr>
          <a:xfrm>
            <a:off x="246063" y="1109663"/>
            <a:ext cx="7793038" cy="1200329"/>
          </a:xfrm>
          <a:prstGeom prst="rect">
            <a:avLst/>
          </a:prstGeom>
          <a:noFill/>
          <a:ln>
            <a:solidFill>
              <a:schemeClr val="tx1"/>
            </a:solidFill>
          </a:ln>
        </p:spPr>
        <p:txBody>
          <a:bodyPr wrap="square">
            <a:spAutoFit/>
          </a:bodyPr>
          <a:lstStyle/>
          <a:p>
            <a:pPr marL="173038" indent="-173038" fontAlgn="auto">
              <a:spcBef>
                <a:spcPts val="0"/>
              </a:spcBef>
              <a:spcAft>
                <a:spcPts val="0"/>
              </a:spcAft>
              <a:buFont typeface="Arial" pitchFamily="34" charset="0"/>
              <a:buChar char="•"/>
              <a:defRPr/>
            </a:pPr>
            <a:r>
              <a:rPr kumimoji="0" lang="en-US" altLang="ko-KR" b="1" dirty="0">
                <a:latin typeface="Arial" pitchFamily="34" charset="0"/>
                <a:ea typeface="+mn-ea"/>
                <a:cs typeface="Arial" pitchFamily="34" charset="0"/>
              </a:rPr>
              <a:t>Intrinsically low toroidal ripple and perhaps low error field</a:t>
            </a:r>
          </a:p>
          <a:p>
            <a:pPr marL="717550" indent="-266700" fontAlgn="auto">
              <a:spcBef>
                <a:spcPts val="0"/>
              </a:spcBef>
              <a:spcAft>
                <a:spcPts val="0"/>
              </a:spcAft>
              <a:buFontTx/>
              <a:buChar char="-"/>
              <a:defRPr/>
            </a:pPr>
            <a:r>
              <a:rPr kumimoji="0" lang="en-US" altLang="ko-KR" dirty="0">
                <a:latin typeface="Arial" pitchFamily="34" charset="0"/>
                <a:ea typeface="+mn-ea"/>
                <a:cs typeface="Arial" pitchFamily="34" charset="0"/>
              </a:rPr>
              <a:t>Error field : very low value was detected (</a:t>
            </a:r>
            <a:r>
              <a:rPr kumimoji="0" lang="en-US" altLang="ko-KR" b="1" dirty="0">
                <a:latin typeface="Arial" pitchFamily="34" charset="0"/>
                <a:ea typeface="+mn-ea"/>
                <a:cs typeface="Arial" pitchFamily="34" charset="0"/>
                <a:sym typeface="Symbol"/>
              </a:rPr>
              <a:t></a:t>
            </a:r>
            <a:r>
              <a:rPr kumimoji="0" lang="en-US" altLang="ko-KR" b="1" dirty="0">
                <a:latin typeface="Arial" pitchFamily="34" charset="0"/>
                <a:ea typeface="+mn-ea"/>
                <a:cs typeface="Arial" pitchFamily="34" charset="0"/>
              </a:rPr>
              <a:t>B/B~10</a:t>
            </a:r>
            <a:r>
              <a:rPr kumimoji="0" lang="en-US" altLang="ko-KR" b="1" baseline="30000" dirty="0">
                <a:latin typeface="Arial" pitchFamily="34" charset="0"/>
                <a:ea typeface="+mn-ea"/>
                <a:cs typeface="Arial" pitchFamily="34" charset="0"/>
              </a:rPr>
              <a:t>-5</a:t>
            </a:r>
            <a:r>
              <a:rPr kumimoji="0" lang="en-US" altLang="ko-KR" dirty="0">
                <a:latin typeface="Arial" pitchFamily="34" charset="0"/>
                <a:ea typeface="+mn-ea"/>
                <a:cs typeface="Arial" pitchFamily="34" charset="0"/>
              </a:rPr>
              <a:t>)</a:t>
            </a:r>
          </a:p>
          <a:p>
            <a:pPr marL="173038" indent="-173038" fontAlgn="auto">
              <a:spcBef>
                <a:spcPts val="0"/>
              </a:spcBef>
              <a:spcAft>
                <a:spcPts val="0"/>
              </a:spcAft>
              <a:buFont typeface="Arial" pitchFamily="34" charset="0"/>
              <a:buChar char="•"/>
              <a:defRPr/>
            </a:pPr>
            <a:r>
              <a:rPr kumimoji="0" lang="en-US" altLang="ko-KR" b="1" dirty="0">
                <a:latin typeface="Arial" pitchFamily="34" charset="0"/>
                <a:ea typeface="+mn-ea"/>
                <a:cs typeface="Arial" pitchFamily="34" charset="0"/>
              </a:rPr>
              <a:t>Modular 3D field </a:t>
            </a:r>
            <a:r>
              <a:rPr kumimoji="0" lang="en-US" altLang="ko-KR" b="1" dirty="0" smtClean="0">
                <a:latin typeface="Arial" pitchFamily="34" charset="0"/>
                <a:ea typeface="+mn-ea"/>
                <a:cs typeface="Arial" pitchFamily="34" charset="0"/>
              </a:rPr>
              <a:t>coils (3 rows/4column of coils)</a:t>
            </a:r>
            <a:endParaRPr kumimoji="0" lang="en-US" altLang="ko-KR" b="1" dirty="0">
              <a:latin typeface="Arial" pitchFamily="34" charset="0"/>
              <a:ea typeface="+mn-ea"/>
              <a:cs typeface="Arial" pitchFamily="34" charset="0"/>
            </a:endParaRPr>
          </a:p>
          <a:p>
            <a:pPr marL="712788" indent="-261938" fontAlgn="auto">
              <a:spcBef>
                <a:spcPts val="0"/>
              </a:spcBef>
              <a:spcAft>
                <a:spcPts val="0"/>
              </a:spcAft>
              <a:buFontTx/>
              <a:buChar char="-"/>
              <a:defRPr/>
            </a:pPr>
            <a:r>
              <a:rPr kumimoji="0" lang="en-US" altLang="ko-KR" dirty="0">
                <a:latin typeface="Arial" pitchFamily="34" charset="0"/>
                <a:ea typeface="+mn-ea"/>
                <a:cs typeface="Arial" pitchFamily="34" charset="0"/>
              </a:rPr>
              <a:t>Provide flexible </a:t>
            </a:r>
            <a:r>
              <a:rPr kumimoji="0" lang="en-US" altLang="ko-KR" dirty="0" err="1">
                <a:latin typeface="Arial" pitchFamily="34" charset="0"/>
                <a:ea typeface="+mn-ea"/>
                <a:cs typeface="Arial" pitchFamily="34" charset="0"/>
              </a:rPr>
              <a:t>poloidal</a:t>
            </a:r>
            <a:r>
              <a:rPr kumimoji="0" lang="en-US" altLang="ko-KR" dirty="0">
                <a:latin typeface="Arial" pitchFamily="34" charset="0"/>
                <a:ea typeface="+mn-ea"/>
                <a:cs typeface="Arial" pitchFamily="34" charset="0"/>
              </a:rPr>
              <a:t> spectra of low n magnetic </a:t>
            </a:r>
            <a:r>
              <a:rPr kumimoji="0" lang="en-US" altLang="ko-KR" dirty="0" smtClean="0">
                <a:latin typeface="Arial" pitchFamily="34" charset="0"/>
                <a:ea typeface="+mn-ea"/>
                <a:cs typeface="Arial" pitchFamily="34" charset="0"/>
              </a:rPr>
              <a:t>perturbations</a:t>
            </a:r>
            <a:endParaRPr kumimoji="0" lang="en-US" altLang="ko-KR" dirty="0">
              <a:latin typeface="Arial" pitchFamily="34" charset="0"/>
              <a:ea typeface="+mn-ea"/>
              <a:cs typeface="Arial" pitchFamily="34" charset="0"/>
            </a:endParaRPr>
          </a:p>
        </p:txBody>
      </p:sp>
      <p:sp>
        <p:nvSpPr>
          <p:cNvPr id="127" name="슬라이드 번호 개체 틀 15"/>
          <p:cNvSpPr>
            <a:spLocks noGrp="1"/>
          </p:cNvSpPr>
          <p:nvPr>
            <p:ph type="sldNum" sz="quarter" idx="10"/>
          </p:nvPr>
        </p:nvSpPr>
        <p:spPr>
          <a:xfrm>
            <a:off x="6797675" y="6597650"/>
            <a:ext cx="2311400" cy="244475"/>
          </a:xfrm>
        </p:spPr>
        <p:txBody>
          <a:bodyPr/>
          <a:lstStyle/>
          <a:p>
            <a:pPr>
              <a:defRPr/>
            </a:pPr>
            <a:fld id="{06C5896B-6FFA-4315-8D75-1517DFB14A70}" type="slidenum">
              <a:rPr lang="ko-KR" altLang="en-US"/>
              <a:pPr>
                <a:defRPr/>
              </a:pPr>
              <a:t>8</a:t>
            </a:fld>
            <a:endParaRPr lang="ko-KR" altLang="en-US"/>
          </a:p>
        </p:txBody>
      </p:sp>
      <p:sp>
        <p:nvSpPr>
          <p:cNvPr id="25608" name="TextBox 22"/>
          <p:cNvSpPr txBox="1">
            <a:spLocks noChangeArrowheads="1"/>
          </p:cNvSpPr>
          <p:nvPr/>
        </p:nvSpPr>
        <p:spPr bwMode="auto">
          <a:xfrm>
            <a:off x="279847" y="5810525"/>
            <a:ext cx="4896544" cy="738664"/>
          </a:xfrm>
          <a:prstGeom prst="rect">
            <a:avLst/>
          </a:prstGeom>
          <a:noFill/>
          <a:ln w="9525">
            <a:noFill/>
            <a:miter lim="800000"/>
            <a:headEnd/>
            <a:tailEnd/>
          </a:ln>
        </p:spPr>
        <p:txBody>
          <a:bodyPr wrap="square">
            <a:spAutoFit/>
          </a:bodyPr>
          <a:lstStyle/>
          <a:p>
            <a:r>
              <a:rPr lang="en-US" altLang="ko-KR" sz="1400" b="1" i="1" dirty="0" smtClean="0">
                <a:latin typeface="Helvetica" pitchFamily="34" charset="0"/>
              </a:rPr>
              <a:t>Full angle scan shows that the error field would be lower than </a:t>
            </a:r>
            <a:r>
              <a:rPr kumimoji="0" lang="en-US" altLang="ko-KR" sz="1400" b="1" i="1" dirty="0" smtClean="0">
                <a:latin typeface="Helvetica" pitchFamily="34" charset="0"/>
              </a:rPr>
              <a:t>sub Gauss (resonant </a:t>
            </a:r>
            <a:r>
              <a:rPr kumimoji="0" lang="en-US" altLang="ko-KR" sz="1400" b="1" i="1" dirty="0">
                <a:latin typeface="Helvetica" pitchFamily="34" charset="0"/>
              </a:rPr>
              <a:t>field at q=2/1 based on IPEC calculations)</a:t>
            </a:r>
          </a:p>
        </p:txBody>
      </p:sp>
      <p:grpSp>
        <p:nvGrpSpPr>
          <p:cNvPr id="2" name="그룹 1"/>
          <p:cNvGrpSpPr/>
          <p:nvPr/>
        </p:nvGrpSpPr>
        <p:grpSpPr>
          <a:xfrm>
            <a:off x="5357997" y="2536217"/>
            <a:ext cx="3638077" cy="3447125"/>
            <a:chOff x="427832" y="2884458"/>
            <a:chExt cx="3897313" cy="3524281"/>
          </a:xfrm>
        </p:grpSpPr>
        <p:pic>
          <p:nvPicPr>
            <p:cNvPr id="25604" name="Picture 7" descr="icc_for_insert1"/>
            <p:cNvPicPr>
              <a:picLocks noChangeAspect="1" noChangeArrowheads="1"/>
            </p:cNvPicPr>
            <p:nvPr/>
          </p:nvPicPr>
          <p:blipFill>
            <a:blip r:embed="rId3"/>
            <a:srcRect/>
            <a:stretch>
              <a:fillRect/>
            </a:stretch>
          </p:blipFill>
          <p:spPr bwMode="auto">
            <a:xfrm>
              <a:off x="871538" y="2884458"/>
              <a:ext cx="2846387" cy="2273300"/>
            </a:xfrm>
            <a:prstGeom prst="rect">
              <a:avLst/>
            </a:prstGeom>
            <a:noFill/>
            <a:ln w="9525">
              <a:noFill/>
              <a:miter lim="800000"/>
              <a:headEnd/>
              <a:tailEnd/>
            </a:ln>
          </p:spPr>
        </p:pic>
        <p:grpSp>
          <p:nvGrpSpPr>
            <p:cNvPr id="25607" name="그룹 166"/>
            <p:cNvGrpSpPr>
              <a:grpSpLocks/>
            </p:cNvGrpSpPr>
            <p:nvPr/>
          </p:nvGrpSpPr>
          <p:grpSpPr bwMode="auto">
            <a:xfrm>
              <a:off x="1747838" y="5228444"/>
              <a:ext cx="1128713" cy="1153307"/>
              <a:chOff x="344488" y="2762295"/>
              <a:chExt cx="2663431" cy="1890841"/>
            </a:xfrm>
          </p:grpSpPr>
          <p:grpSp>
            <p:nvGrpSpPr>
              <p:cNvPr id="25646" name="그룹 106"/>
              <p:cNvGrpSpPr>
                <a:grpSpLocks/>
              </p:cNvGrpSpPr>
              <p:nvPr/>
            </p:nvGrpSpPr>
            <p:grpSpPr bwMode="auto">
              <a:xfrm>
                <a:off x="344488" y="2762295"/>
                <a:ext cx="2663431" cy="1890841"/>
                <a:chOff x="272480" y="1178119"/>
                <a:chExt cx="2663431" cy="1890841"/>
              </a:xfrm>
            </p:grpSpPr>
            <p:sp>
              <p:nvSpPr>
                <p:cNvPr id="14" name="TextBox 13"/>
                <p:cNvSpPr txBox="1"/>
                <p:nvPr/>
              </p:nvSpPr>
              <p:spPr>
                <a:xfrm>
                  <a:off x="2422703" y="1712955"/>
                  <a:ext cx="468255" cy="338351"/>
                </a:xfrm>
                <a:prstGeom prst="rect">
                  <a:avLst/>
                </a:prstGeom>
                <a:noFill/>
              </p:spPr>
              <p:txBody>
                <a:bodyPr wrap="none">
                  <a:spAutoFit/>
                </a:bodyPr>
                <a:lstStyle/>
                <a:p>
                  <a:pPr fontAlgn="auto" latinLnBrk="0">
                    <a:spcBef>
                      <a:spcPts val="0"/>
                    </a:spcBef>
                    <a:spcAft>
                      <a:spcPts val="0"/>
                    </a:spcAft>
                    <a:defRPr/>
                  </a:pPr>
                  <a:r>
                    <a:rPr kumimoji="0" lang="en-US" altLang="ko-KR" sz="1600" kern="0" dirty="0">
                      <a:solidFill>
                        <a:sysClr val="windowText" lastClr="000000"/>
                      </a:solidFill>
                      <a:latin typeface="Arial Unicode MS" pitchFamily="50" charset="-127"/>
                      <a:ea typeface="Arial Unicode MS" pitchFamily="50" charset="-127"/>
                      <a:cs typeface="Arial Unicode MS" pitchFamily="50" charset="-127"/>
                    </a:rPr>
                    <a:t>top</a:t>
                  </a:r>
                  <a:endParaRPr kumimoji="0" lang="ko-KR" altLang="en-US" sz="1600" kern="0" dirty="0">
                    <a:solidFill>
                      <a:sysClr val="windowText" lastClr="000000"/>
                    </a:solidFill>
                    <a:latin typeface="Arial Unicode MS" pitchFamily="50" charset="-127"/>
                    <a:ea typeface="Arial Unicode MS" pitchFamily="50" charset="-127"/>
                    <a:cs typeface="Arial Unicode MS" pitchFamily="50" charset="-127"/>
                  </a:endParaRPr>
                </a:p>
              </p:txBody>
            </p:sp>
            <p:sp>
              <p:nvSpPr>
                <p:cNvPr id="15" name="TextBox 14"/>
                <p:cNvSpPr txBox="1"/>
                <p:nvPr/>
              </p:nvSpPr>
              <p:spPr>
                <a:xfrm>
                  <a:off x="2422703" y="2077333"/>
                  <a:ext cx="513208" cy="338351"/>
                </a:xfrm>
                <a:prstGeom prst="rect">
                  <a:avLst/>
                </a:prstGeom>
                <a:noFill/>
              </p:spPr>
              <p:txBody>
                <a:bodyPr wrap="none">
                  <a:spAutoFit/>
                </a:bodyPr>
                <a:lstStyle/>
                <a:p>
                  <a:pPr fontAlgn="auto" latinLnBrk="0">
                    <a:spcBef>
                      <a:spcPts val="0"/>
                    </a:spcBef>
                    <a:spcAft>
                      <a:spcPts val="0"/>
                    </a:spcAft>
                    <a:defRPr/>
                  </a:pPr>
                  <a:r>
                    <a:rPr kumimoji="0" lang="en-US" altLang="ko-KR" sz="1600" kern="0" dirty="0">
                      <a:solidFill>
                        <a:sysClr val="windowText" lastClr="000000"/>
                      </a:solidFill>
                      <a:latin typeface="Arial Unicode MS" pitchFamily="50" charset="-127"/>
                      <a:ea typeface="Arial Unicode MS" pitchFamily="50" charset="-127"/>
                      <a:cs typeface="Arial Unicode MS" pitchFamily="50" charset="-127"/>
                    </a:rPr>
                    <a:t>mid</a:t>
                  </a:r>
                </a:p>
              </p:txBody>
            </p:sp>
            <p:sp>
              <p:nvSpPr>
                <p:cNvPr id="16" name="TextBox 15"/>
                <p:cNvSpPr txBox="1"/>
                <p:nvPr/>
              </p:nvSpPr>
              <p:spPr>
                <a:xfrm>
                  <a:off x="2422703" y="2457327"/>
                  <a:ext cx="468255" cy="338351"/>
                </a:xfrm>
                <a:prstGeom prst="rect">
                  <a:avLst/>
                </a:prstGeom>
                <a:noFill/>
              </p:spPr>
              <p:txBody>
                <a:bodyPr wrap="none">
                  <a:spAutoFit/>
                </a:bodyPr>
                <a:lstStyle/>
                <a:p>
                  <a:pPr fontAlgn="auto" latinLnBrk="0">
                    <a:spcBef>
                      <a:spcPts val="0"/>
                    </a:spcBef>
                    <a:spcAft>
                      <a:spcPts val="0"/>
                    </a:spcAft>
                    <a:defRPr/>
                  </a:pPr>
                  <a:r>
                    <a:rPr kumimoji="0" lang="en-US" altLang="ko-KR" sz="1600" kern="0" dirty="0" err="1">
                      <a:solidFill>
                        <a:sysClr val="windowText" lastClr="000000"/>
                      </a:solidFill>
                      <a:latin typeface="Arial Unicode MS" pitchFamily="50" charset="-127"/>
                      <a:ea typeface="Arial Unicode MS" pitchFamily="50" charset="-127"/>
                      <a:cs typeface="Arial Unicode MS" pitchFamily="50" charset="-127"/>
                    </a:rPr>
                    <a:t>bot</a:t>
                  </a:r>
                  <a:endParaRPr kumimoji="0" lang="ko-KR" altLang="en-US" sz="1600" kern="0" dirty="0">
                    <a:solidFill>
                      <a:sysClr val="windowText" lastClr="000000"/>
                    </a:solidFill>
                    <a:latin typeface="Arial Unicode MS" pitchFamily="50" charset="-127"/>
                    <a:ea typeface="Arial Unicode MS" pitchFamily="50" charset="-127"/>
                    <a:cs typeface="Arial Unicode MS" pitchFamily="50" charset="-127"/>
                  </a:endParaRPr>
                </a:p>
              </p:txBody>
            </p:sp>
            <p:sp>
              <p:nvSpPr>
                <p:cNvPr id="17" name="직사각형 16"/>
                <p:cNvSpPr/>
                <p:nvPr/>
              </p:nvSpPr>
              <p:spPr>
                <a:xfrm>
                  <a:off x="527210" y="1686928"/>
                  <a:ext cx="430795" cy="3279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18" name="직사각형 17"/>
                <p:cNvSpPr/>
                <p:nvPr/>
              </p:nvSpPr>
              <p:spPr>
                <a:xfrm>
                  <a:off x="1010450" y="1686928"/>
                  <a:ext cx="430793" cy="3279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19" name="직사각형 18"/>
                <p:cNvSpPr/>
                <p:nvPr/>
              </p:nvSpPr>
              <p:spPr>
                <a:xfrm>
                  <a:off x="1497434" y="1686928"/>
                  <a:ext cx="430793" cy="3279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20" name="직사각형 19"/>
                <p:cNvSpPr/>
                <p:nvPr/>
              </p:nvSpPr>
              <p:spPr>
                <a:xfrm>
                  <a:off x="1980671" y="1686928"/>
                  <a:ext cx="430795" cy="3279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21" name="직사각형 20"/>
                <p:cNvSpPr/>
                <p:nvPr/>
              </p:nvSpPr>
              <p:spPr>
                <a:xfrm>
                  <a:off x="527210" y="2452121"/>
                  <a:ext cx="430795" cy="3279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22" name="직사각형 21"/>
                <p:cNvSpPr/>
                <p:nvPr/>
              </p:nvSpPr>
              <p:spPr>
                <a:xfrm>
                  <a:off x="1010450" y="2452121"/>
                  <a:ext cx="430793" cy="3279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23" name="직사각형 22"/>
                <p:cNvSpPr/>
                <p:nvPr/>
              </p:nvSpPr>
              <p:spPr>
                <a:xfrm>
                  <a:off x="1497434" y="2452121"/>
                  <a:ext cx="430793" cy="3279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24" name="직사각형 23"/>
                <p:cNvSpPr/>
                <p:nvPr/>
              </p:nvSpPr>
              <p:spPr>
                <a:xfrm>
                  <a:off x="1980671" y="2452121"/>
                  <a:ext cx="430795" cy="3279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25" name="직사각형 24"/>
                <p:cNvSpPr/>
                <p:nvPr/>
              </p:nvSpPr>
              <p:spPr>
                <a:xfrm>
                  <a:off x="527210" y="2069524"/>
                  <a:ext cx="430795" cy="3279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26" name="직사각형 25"/>
                <p:cNvSpPr/>
                <p:nvPr/>
              </p:nvSpPr>
              <p:spPr>
                <a:xfrm>
                  <a:off x="1010450" y="2069524"/>
                  <a:ext cx="430793" cy="3279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27" name="직사각형 26"/>
                <p:cNvSpPr/>
                <p:nvPr/>
              </p:nvSpPr>
              <p:spPr>
                <a:xfrm>
                  <a:off x="1497434" y="2069524"/>
                  <a:ext cx="430793" cy="3279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28" name="직사각형 27"/>
                <p:cNvSpPr/>
                <p:nvPr/>
              </p:nvSpPr>
              <p:spPr>
                <a:xfrm>
                  <a:off x="1980671" y="2069524"/>
                  <a:ext cx="430795" cy="3279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30" name="TextBox 29"/>
                <p:cNvSpPr txBox="1"/>
                <p:nvPr/>
              </p:nvSpPr>
              <p:spPr>
                <a:xfrm>
                  <a:off x="2374006" y="2699377"/>
                  <a:ext cx="303428" cy="369583"/>
                </a:xfrm>
                <a:prstGeom prst="rect">
                  <a:avLst/>
                </a:prstGeom>
                <a:noFill/>
              </p:spPr>
              <p:txBody>
                <a:bodyPr wrap="none">
                  <a:spAutoFit/>
                </a:bodyPr>
                <a:lstStyle/>
                <a:p>
                  <a:pPr fontAlgn="auto" latinLnBrk="0">
                    <a:spcBef>
                      <a:spcPts val="0"/>
                    </a:spcBef>
                    <a:spcAft>
                      <a:spcPts val="0"/>
                    </a:spcAft>
                    <a:defRPr/>
                  </a:pPr>
                  <a:r>
                    <a:rPr kumimoji="0" lang="ko-KR" altLang="en-US" b="1" kern="0" dirty="0">
                      <a:solidFill>
                        <a:srgbClr val="FF0000"/>
                      </a:solidFill>
                      <a:latin typeface="+mn-lt"/>
                      <a:ea typeface="+mn-ea"/>
                      <a:sym typeface="Symbol"/>
                    </a:rPr>
                    <a:t></a:t>
                  </a:r>
                  <a:endParaRPr kumimoji="0" lang="ko-KR" altLang="en-US" b="1" kern="0" dirty="0">
                    <a:solidFill>
                      <a:srgbClr val="FF0000"/>
                    </a:solidFill>
                    <a:latin typeface="+mn-lt"/>
                    <a:ea typeface="+mn-ea"/>
                  </a:endParaRPr>
                </a:p>
              </p:txBody>
            </p:sp>
            <p:cxnSp>
              <p:nvCxnSpPr>
                <p:cNvPr id="25665" name="직선 화살표 연결선 30"/>
                <p:cNvCxnSpPr>
                  <a:cxnSpLocks noChangeShapeType="1"/>
                </p:cNvCxnSpPr>
                <p:nvPr/>
              </p:nvCxnSpPr>
              <p:spPr bwMode="auto">
                <a:xfrm>
                  <a:off x="552722" y="2894477"/>
                  <a:ext cx="1844432" cy="1341"/>
                </a:xfrm>
                <a:prstGeom prst="straightConnector1">
                  <a:avLst/>
                </a:prstGeom>
                <a:noFill/>
                <a:ln w="19050" algn="ctr">
                  <a:solidFill>
                    <a:srgbClr val="FF0000"/>
                  </a:solidFill>
                  <a:round/>
                  <a:headEnd/>
                  <a:tailEnd type="triangle" w="lg" len="lg"/>
                </a:ln>
              </p:spPr>
            </p:cxnSp>
            <p:cxnSp>
              <p:nvCxnSpPr>
                <p:cNvPr id="25666" name="직선 화살표 연결선 31"/>
                <p:cNvCxnSpPr>
                  <a:cxnSpLocks noChangeShapeType="1"/>
                </p:cNvCxnSpPr>
                <p:nvPr/>
              </p:nvCxnSpPr>
              <p:spPr bwMode="auto">
                <a:xfrm rot="5400000">
                  <a:off x="-124569" y="2274022"/>
                  <a:ext cx="1106330" cy="1303"/>
                </a:xfrm>
                <a:prstGeom prst="straightConnector1">
                  <a:avLst/>
                </a:prstGeom>
                <a:noFill/>
                <a:ln w="25400" algn="ctr">
                  <a:solidFill>
                    <a:srgbClr val="00B050"/>
                  </a:solidFill>
                  <a:round/>
                  <a:headEnd/>
                  <a:tailEnd type="triangle" w="lg" len="lg"/>
                </a:ln>
              </p:spPr>
            </p:cxnSp>
            <p:sp>
              <p:nvSpPr>
                <p:cNvPr id="33" name="TextBox 32"/>
                <p:cNvSpPr txBox="1"/>
                <p:nvPr/>
              </p:nvSpPr>
              <p:spPr>
                <a:xfrm>
                  <a:off x="272480" y="1400631"/>
                  <a:ext cx="303430" cy="369583"/>
                </a:xfrm>
                <a:prstGeom prst="rect">
                  <a:avLst/>
                </a:prstGeom>
                <a:noFill/>
              </p:spPr>
              <p:txBody>
                <a:bodyPr wrap="none">
                  <a:spAutoFit/>
                </a:bodyPr>
                <a:lstStyle/>
                <a:p>
                  <a:pPr fontAlgn="auto" latinLnBrk="0">
                    <a:spcBef>
                      <a:spcPts val="0"/>
                    </a:spcBef>
                    <a:spcAft>
                      <a:spcPts val="0"/>
                    </a:spcAft>
                    <a:defRPr/>
                  </a:pPr>
                  <a:r>
                    <a:rPr kumimoji="0" lang="ko-KR" altLang="en-US" b="1" kern="0" dirty="0">
                      <a:solidFill>
                        <a:srgbClr val="00B050"/>
                      </a:solidFill>
                      <a:latin typeface="+mn-lt"/>
                      <a:ea typeface="+mn-ea"/>
                      <a:sym typeface="Symbol"/>
                    </a:rPr>
                    <a:t></a:t>
                  </a:r>
                  <a:endParaRPr kumimoji="0" lang="ko-KR" altLang="en-US" b="1" kern="0" dirty="0">
                    <a:solidFill>
                      <a:srgbClr val="00B050"/>
                    </a:solidFill>
                    <a:latin typeface="+mn-lt"/>
                    <a:ea typeface="+mn-ea"/>
                  </a:endParaRPr>
                </a:p>
              </p:txBody>
            </p:sp>
            <p:sp>
              <p:nvSpPr>
                <p:cNvPr id="34" name="TextBox 33"/>
                <p:cNvSpPr txBox="1"/>
                <p:nvPr/>
              </p:nvSpPr>
              <p:spPr>
                <a:xfrm>
                  <a:off x="311814" y="1178119"/>
                  <a:ext cx="1730667" cy="338351"/>
                </a:xfrm>
                <a:prstGeom prst="rect">
                  <a:avLst/>
                </a:prstGeom>
                <a:noFill/>
              </p:spPr>
              <p:txBody>
                <a:bodyPr wrap="none">
                  <a:spAutoFit/>
                </a:bodyPr>
                <a:lstStyle/>
                <a:p>
                  <a:pPr fontAlgn="auto" latinLnBrk="0">
                    <a:spcBef>
                      <a:spcPts val="0"/>
                    </a:spcBef>
                    <a:spcAft>
                      <a:spcPts val="0"/>
                    </a:spcAft>
                    <a:defRPr/>
                  </a:pPr>
                  <a:r>
                    <a:rPr kumimoji="0" lang="en-US" altLang="ko-KR" sz="1600" b="1" kern="0" dirty="0">
                      <a:solidFill>
                        <a:srgbClr val="0000FF"/>
                      </a:solidFill>
                      <a:latin typeface="+mn-lt"/>
                      <a:ea typeface="+mn-ea"/>
                      <a:sym typeface="Symbol"/>
                    </a:rPr>
                    <a:t>n=1, +90 phase</a:t>
                  </a:r>
                  <a:endParaRPr kumimoji="0" lang="ko-KR" altLang="en-US" sz="1600" b="1" kern="0" baseline="-25000" dirty="0">
                    <a:solidFill>
                      <a:srgbClr val="0000FF"/>
                    </a:solidFill>
                    <a:latin typeface="+mn-lt"/>
                    <a:ea typeface="+mn-ea"/>
                  </a:endParaRPr>
                </a:p>
              </p:txBody>
            </p:sp>
          </p:grpSp>
          <p:cxnSp>
            <p:nvCxnSpPr>
              <p:cNvPr id="25647" name="직선 화살표 연결선 11"/>
              <p:cNvCxnSpPr>
                <a:cxnSpLocks noChangeShapeType="1"/>
                <a:endCxn id="24" idx="2"/>
              </p:cNvCxnSpPr>
              <p:nvPr/>
            </p:nvCxnSpPr>
            <p:spPr bwMode="auto">
              <a:xfrm>
                <a:off x="738158" y="3214686"/>
                <a:ext cx="1531033" cy="1149933"/>
              </a:xfrm>
              <a:prstGeom prst="straightConnector1">
                <a:avLst/>
              </a:prstGeom>
              <a:noFill/>
              <a:ln w="38100" algn="ctr">
                <a:solidFill>
                  <a:srgbClr val="FF00FF"/>
                </a:solidFill>
                <a:round/>
                <a:headEnd type="triangle" w="lg" len="lg"/>
                <a:tailEnd type="none" w="lg" len="lg"/>
              </a:ln>
            </p:spPr>
          </p:cxnSp>
          <p:sp>
            <p:nvSpPr>
              <p:cNvPr id="13" name="TextBox 12"/>
              <p:cNvSpPr txBox="1"/>
              <p:nvPr/>
            </p:nvSpPr>
            <p:spPr>
              <a:xfrm>
                <a:off x="1382140" y="3385623"/>
                <a:ext cx="453269" cy="400816"/>
              </a:xfrm>
              <a:prstGeom prst="rect">
                <a:avLst/>
              </a:prstGeom>
              <a:noFill/>
            </p:spPr>
            <p:txBody>
              <a:bodyPr wrap="none">
                <a:spAutoFit/>
              </a:bodyPr>
              <a:lstStyle/>
              <a:p>
                <a:pPr fontAlgn="auto" latinLnBrk="0">
                  <a:spcBef>
                    <a:spcPts val="0"/>
                  </a:spcBef>
                  <a:spcAft>
                    <a:spcPts val="0"/>
                  </a:spcAft>
                  <a:defRPr/>
                </a:pPr>
                <a:r>
                  <a:rPr kumimoji="0" lang="en-US" altLang="ko-KR" sz="2000" b="1" kern="0" dirty="0">
                    <a:solidFill>
                      <a:srgbClr val="FF00FF"/>
                    </a:solidFill>
                    <a:latin typeface="+mn-lt"/>
                    <a:ea typeface="+mn-ea"/>
                    <a:sym typeface="Symbol"/>
                  </a:rPr>
                  <a:t>B</a:t>
                </a:r>
                <a:r>
                  <a:rPr kumimoji="0" lang="en-US" altLang="ko-KR" sz="2000" b="1" kern="0" baseline="-25000" dirty="0">
                    <a:solidFill>
                      <a:srgbClr val="FF00FF"/>
                    </a:solidFill>
                    <a:latin typeface="+mn-lt"/>
                    <a:ea typeface="+mn-ea"/>
                    <a:sym typeface="Symbol"/>
                  </a:rPr>
                  <a:t>P</a:t>
                </a:r>
                <a:endParaRPr kumimoji="0" lang="ko-KR" altLang="en-US" sz="2000" b="1" kern="0" baseline="-25000" dirty="0">
                  <a:solidFill>
                    <a:srgbClr val="FF00FF"/>
                  </a:solidFill>
                  <a:latin typeface="+mn-lt"/>
                  <a:ea typeface="+mn-ea"/>
                </a:endParaRPr>
              </a:p>
            </p:txBody>
          </p:sp>
        </p:grpSp>
        <p:grpSp>
          <p:nvGrpSpPr>
            <p:cNvPr id="25612" name="그룹 126"/>
            <p:cNvGrpSpPr>
              <a:grpSpLocks/>
            </p:cNvGrpSpPr>
            <p:nvPr/>
          </p:nvGrpSpPr>
          <p:grpSpPr bwMode="auto">
            <a:xfrm>
              <a:off x="427832" y="5259660"/>
              <a:ext cx="1135856" cy="956990"/>
              <a:chOff x="2850904" y="1166369"/>
              <a:chExt cx="2712079" cy="1629732"/>
            </a:xfrm>
          </p:grpSpPr>
          <p:sp>
            <p:nvSpPr>
              <p:cNvPr id="38" name="TextBox 37"/>
              <p:cNvSpPr txBox="1"/>
              <p:nvPr/>
            </p:nvSpPr>
            <p:spPr>
              <a:xfrm>
                <a:off x="5047479" y="1712008"/>
                <a:ext cx="470018" cy="337934"/>
              </a:xfrm>
              <a:prstGeom prst="rect">
                <a:avLst/>
              </a:prstGeom>
              <a:noFill/>
            </p:spPr>
            <p:txBody>
              <a:bodyPr wrap="none">
                <a:spAutoFit/>
              </a:bodyPr>
              <a:lstStyle/>
              <a:p>
                <a:pPr fontAlgn="auto" latinLnBrk="0">
                  <a:spcBef>
                    <a:spcPts val="0"/>
                  </a:spcBef>
                  <a:spcAft>
                    <a:spcPts val="0"/>
                  </a:spcAft>
                  <a:defRPr/>
                </a:pPr>
                <a:r>
                  <a:rPr kumimoji="0" lang="en-US" altLang="ko-KR" sz="1600" kern="0" dirty="0">
                    <a:solidFill>
                      <a:sysClr val="windowText" lastClr="000000"/>
                    </a:solidFill>
                    <a:latin typeface="Arial Unicode MS" pitchFamily="50" charset="-127"/>
                    <a:ea typeface="Arial Unicode MS" pitchFamily="50" charset="-127"/>
                    <a:cs typeface="Arial Unicode MS" pitchFamily="50" charset="-127"/>
                  </a:rPr>
                  <a:t>top</a:t>
                </a:r>
                <a:endParaRPr kumimoji="0" lang="ko-KR" altLang="en-US" sz="1600" kern="0" dirty="0">
                  <a:solidFill>
                    <a:sysClr val="windowText" lastClr="000000"/>
                  </a:solidFill>
                  <a:latin typeface="Arial Unicode MS" pitchFamily="50" charset="-127"/>
                  <a:ea typeface="Arial Unicode MS" pitchFamily="50" charset="-127"/>
                  <a:cs typeface="Arial Unicode MS" pitchFamily="50" charset="-127"/>
                </a:endParaRPr>
              </a:p>
            </p:txBody>
          </p:sp>
          <p:sp>
            <p:nvSpPr>
              <p:cNvPr id="39" name="TextBox 38"/>
              <p:cNvSpPr txBox="1"/>
              <p:nvPr/>
            </p:nvSpPr>
            <p:spPr>
              <a:xfrm>
                <a:off x="5047479" y="2076976"/>
                <a:ext cx="515504" cy="337935"/>
              </a:xfrm>
              <a:prstGeom prst="rect">
                <a:avLst/>
              </a:prstGeom>
              <a:noFill/>
            </p:spPr>
            <p:txBody>
              <a:bodyPr wrap="none">
                <a:spAutoFit/>
              </a:bodyPr>
              <a:lstStyle/>
              <a:p>
                <a:pPr fontAlgn="auto" latinLnBrk="0">
                  <a:spcBef>
                    <a:spcPts val="0"/>
                  </a:spcBef>
                  <a:spcAft>
                    <a:spcPts val="0"/>
                  </a:spcAft>
                  <a:defRPr/>
                </a:pPr>
                <a:r>
                  <a:rPr kumimoji="0" lang="en-US" altLang="ko-KR" sz="1600" kern="0" dirty="0">
                    <a:solidFill>
                      <a:sysClr val="windowText" lastClr="000000"/>
                    </a:solidFill>
                    <a:latin typeface="Arial Unicode MS" pitchFamily="50" charset="-127"/>
                    <a:ea typeface="Arial Unicode MS" pitchFamily="50" charset="-127"/>
                    <a:cs typeface="Arial Unicode MS" pitchFamily="50" charset="-127"/>
                  </a:rPr>
                  <a:t>mid</a:t>
                </a:r>
              </a:p>
            </p:txBody>
          </p:sp>
          <p:sp>
            <p:nvSpPr>
              <p:cNvPr id="40" name="TextBox 39"/>
              <p:cNvSpPr txBox="1"/>
              <p:nvPr/>
            </p:nvSpPr>
            <p:spPr>
              <a:xfrm>
                <a:off x="5047479" y="2458167"/>
                <a:ext cx="470018" cy="337934"/>
              </a:xfrm>
              <a:prstGeom prst="rect">
                <a:avLst/>
              </a:prstGeom>
              <a:noFill/>
            </p:spPr>
            <p:txBody>
              <a:bodyPr wrap="none">
                <a:spAutoFit/>
              </a:bodyPr>
              <a:lstStyle/>
              <a:p>
                <a:pPr fontAlgn="auto" latinLnBrk="0">
                  <a:spcBef>
                    <a:spcPts val="0"/>
                  </a:spcBef>
                  <a:spcAft>
                    <a:spcPts val="0"/>
                  </a:spcAft>
                  <a:defRPr/>
                </a:pPr>
                <a:r>
                  <a:rPr kumimoji="0" lang="en-US" altLang="ko-KR" sz="1600" kern="0" dirty="0" err="1">
                    <a:solidFill>
                      <a:sysClr val="windowText" lastClr="000000"/>
                    </a:solidFill>
                    <a:latin typeface="Arial Unicode MS" pitchFamily="50" charset="-127"/>
                    <a:ea typeface="Arial Unicode MS" pitchFamily="50" charset="-127"/>
                    <a:cs typeface="Arial Unicode MS" pitchFamily="50" charset="-127"/>
                  </a:rPr>
                  <a:t>bot</a:t>
                </a:r>
                <a:endParaRPr kumimoji="0" lang="ko-KR" altLang="en-US" sz="1600" kern="0" dirty="0">
                  <a:solidFill>
                    <a:sysClr val="windowText" lastClr="000000"/>
                  </a:solidFill>
                  <a:latin typeface="Arial Unicode MS" pitchFamily="50" charset="-127"/>
                  <a:ea typeface="Arial Unicode MS" pitchFamily="50" charset="-127"/>
                  <a:cs typeface="Arial Unicode MS" pitchFamily="50" charset="-127"/>
                </a:endParaRPr>
              </a:p>
            </p:txBody>
          </p:sp>
          <p:sp>
            <p:nvSpPr>
              <p:cNvPr id="41" name="직사각형 40"/>
              <p:cNvSpPr/>
              <p:nvPr/>
            </p:nvSpPr>
            <p:spPr>
              <a:xfrm>
                <a:off x="3152246" y="1684973"/>
                <a:ext cx="432113" cy="329824"/>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42" name="직사각형 41"/>
              <p:cNvSpPr/>
              <p:nvPr/>
            </p:nvSpPr>
            <p:spPr>
              <a:xfrm>
                <a:off x="3637426" y="1684973"/>
                <a:ext cx="432113" cy="329824"/>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43" name="직사각형 42"/>
              <p:cNvSpPr/>
              <p:nvPr/>
            </p:nvSpPr>
            <p:spPr>
              <a:xfrm>
                <a:off x="4122606" y="1684973"/>
                <a:ext cx="432113" cy="329824"/>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44" name="직사각형 43"/>
              <p:cNvSpPr/>
              <p:nvPr/>
            </p:nvSpPr>
            <p:spPr>
              <a:xfrm>
                <a:off x="4607785" y="1684973"/>
                <a:ext cx="432113" cy="329824"/>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45" name="직사각형 44"/>
              <p:cNvSpPr/>
              <p:nvPr/>
            </p:nvSpPr>
            <p:spPr>
              <a:xfrm>
                <a:off x="3152246" y="2452760"/>
                <a:ext cx="432113" cy="32712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46" name="직사각형 45"/>
              <p:cNvSpPr/>
              <p:nvPr/>
            </p:nvSpPr>
            <p:spPr>
              <a:xfrm>
                <a:off x="3637426" y="2452760"/>
                <a:ext cx="432113" cy="32712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47" name="직사각형 46"/>
              <p:cNvSpPr/>
              <p:nvPr/>
            </p:nvSpPr>
            <p:spPr>
              <a:xfrm>
                <a:off x="4122606" y="2452760"/>
                <a:ext cx="432113" cy="32712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48" name="직사각형 47"/>
              <p:cNvSpPr/>
              <p:nvPr/>
            </p:nvSpPr>
            <p:spPr>
              <a:xfrm>
                <a:off x="4607785" y="2452760"/>
                <a:ext cx="432113" cy="32712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49" name="직사각형 48"/>
              <p:cNvSpPr/>
              <p:nvPr/>
            </p:nvSpPr>
            <p:spPr>
              <a:xfrm>
                <a:off x="3152246" y="2068867"/>
                <a:ext cx="432113" cy="32712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50" name="직사각형 49"/>
              <p:cNvSpPr/>
              <p:nvPr/>
            </p:nvSpPr>
            <p:spPr>
              <a:xfrm>
                <a:off x="3637426" y="2068867"/>
                <a:ext cx="432113" cy="32712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51" name="직사각형 50"/>
              <p:cNvSpPr/>
              <p:nvPr/>
            </p:nvSpPr>
            <p:spPr>
              <a:xfrm>
                <a:off x="4122606" y="2068867"/>
                <a:ext cx="432113" cy="32712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52" name="직사각형 51"/>
              <p:cNvSpPr/>
              <p:nvPr/>
            </p:nvSpPr>
            <p:spPr>
              <a:xfrm>
                <a:off x="4607785" y="2068867"/>
                <a:ext cx="432113" cy="32712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53" name="TextBox 52"/>
              <p:cNvSpPr txBox="1"/>
              <p:nvPr/>
            </p:nvSpPr>
            <p:spPr>
              <a:xfrm>
                <a:off x="2850904" y="1166369"/>
                <a:ext cx="1466910" cy="337935"/>
              </a:xfrm>
              <a:prstGeom prst="rect">
                <a:avLst/>
              </a:prstGeom>
              <a:noFill/>
            </p:spPr>
            <p:txBody>
              <a:bodyPr wrap="none">
                <a:spAutoFit/>
              </a:bodyPr>
              <a:lstStyle/>
              <a:p>
                <a:pPr fontAlgn="auto" latinLnBrk="0">
                  <a:spcBef>
                    <a:spcPts val="0"/>
                  </a:spcBef>
                  <a:spcAft>
                    <a:spcPts val="0"/>
                  </a:spcAft>
                  <a:defRPr/>
                </a:pPr>
                <a:r>
                  <a:rPr kumimoji="0" lang="en-US" altLang="ko-KR" sz="1600" b="1" kern="0" dirty="0">
                    <a:solidFill>
                      <a:srgbClr val="0000FF"/>
                    </a:solidFill>
                    <a:latin typeface="+mn-lt"/>
                    <a:ea typeface="+mn-ea"/>
                    <a:sym typeface="Symbol"/>
                  </a:rPr>
                  <a:t>n=1, 0 phase</a:t>
                </a:r>
                <a:endParaRPr kumimoji="0" lang="ko-KR" altLang="en-US" sz="1600" b="1" kern="0" baseline="-25000" dirty="0">
                  <a:solidFill>
                    <a:srgbClr val="0000FF"/>
                  </a:solidFill>
                  <a:latin typeface="+mn-lt"/>
                  <a:ea typeface="+mn-ea"/>
                </a:endParaRPr>
              </a:p>
            </p:txBody>
          </p:sp>
        </p:grpSp>
        <p:grpSp>
          <p:nvGrpSpPr>
            <p:cNvPr id="25613" name="그룹 186"/>
            <p:cNvGrpSpPr>
              <a:grpSpLocks/>
            </p:cNvGrpSpPr>
            <p:nvPr/>
          </p:nvGrpSpPr>
          <p:grpSpPr bwMode="auto">
            <a:xfrm>
              <a:off x="3284539" y="5309667"/>
              <a:ext cx="1040606" cy="1099072"/>
              <a:chOff x="7007313" y="3722839"/>
              <a:chExt cx="2633637" cy="1769984"/>
            </a:xfrm>
          </p:grpSpPr>
          <p:sp>
            <p:nvSpPr>
              <p:cNvPr id="55" name="TextBox 54"/>
              <p:cNvSpPr txBox="1"/>
              <p:nvPr/>
            </p:nvSpPr>
            <p:spPr>
              <a:xfrm>
                <a:off x="8903693" y="4201756"/>
                <a:ext cx="466060" cy="547105"/>
              </a:xfrm>
              <a:prstGeom prst="rect">
                <a:avLst/>
              </a:prstGeom>
              <a:noFill/>
            </p:spPr>
            <p:txBody>
              <a:bodyPr wrap="none">
                <a:spAutoFit/>
              </a:bodyPr>
              <a:lstStyle/>
              <a:p>
                <a:pPr fontAlgn="auto" latinLnBrk="0">
                  <a:spcBef>
                    <a:spcPts val="0"/>
                  </a:spcBef>
                  <a:spcAft>
                    <a:spcPts val="0"/>
                  </a:spcAft>
                  <a:defRPr/>
                </a:pPr>
                <a:endParaRPr kumimoji="0" lang="ko-KR" altLang="en-US" sz="1600" kern="0" dirty="0">
                  <a:solidFill>
                    <a:sysClr val="windowText" lastClr="000000"/>
                  </a:solidFill>
                  <a:latin typeface="Arial Unicode MS" pitchFamily="50" charset="-127"/>
                  <a:ea typeface="Arial Unicode MS" pitchFamily="50" charset="-127"/>
                  <a:cs typeface="Arial Unicode MS" pitchFamily="50" charset="-127"/>
                </a:endParaRPr>
              </a:p>
            </p:txBody>
          </p:sp>
          <p:sp>
            <p:nvSpPr>
              <p:cNvPr id="56" name="TextBox 55"/>
              <p:cNvSpPr txBox="1"/>
              <p:nvPr/>
            </p:nvSpPr>
            <p:spPr>
              <a:xfrm>
                <a:off x="8903693" y="4567346"/>
                <a:ext cx="466060" cy="544548"/>
              </a:xfrm>
              <a:prstGeom prst="rect">
                <a:avLst/>
              </a:prstGeom>
              <a:noFill/>
            </p:spPr>
            <p:txBody>
              <a:bodyPr wrap="none">
                <a:spAutoFit/>
              </a:bodyPr>
              <a:lstStyle/>
              <a:p>
                <a:pPr fontAlgn="auto" latinLnBrk="0">
                  <a:spcBef>
                    <a:spcPts val="0"/>
                  </a:spcBef>
                  <a:spcAft>
                    <a:spcPts val="0"/>
                  </a:spcAft>
                  <a:defRPr/>
                </a:pPr>
                <a:endParaRPr kumimoji="0" lang="en-US" altLang="ko-KR" sz="1600" kern="0" dirty="0">
                  <a:solidFill>
                    <a:sysClr val="windowText" lastClr="000000"/>
                  </a:solidFill>
                  <a:latin typeface="Arial Unicode MS" pitchFamily="50" charset="-127"/>
                  <a:ea typeface="Arial Unicode MS" pitchFamily="50" charset="-127"/>
                  <a:cs typeface="Arial Unicode MS" pitchFamily="50" charset="-127"/>
                </a:endParaRPr>
              </a:p>
            </p:txBody>
          </p:sp>
          <p:sp>
            <p:nvSpPr>
              <p:cNvPr id="57" name="TextBox 56"/>
              <p:cNvSpPr txBox="1"/>
              <p:nvPr/>
            </p:nvSpPr>
            <p:spPr>
              <a:xfrm>
                <a:off x="8903693" y="4948274"/>
                <a:ext cx="466060" cy="544549"/>
              </a:xfrm>
              <a:prstGeom prst="rect">
                <a:avLst/>
              </a:prstGeom>
              <a:noFill/>
            </p:spPr>
            <p:txBody>
              <a:bodyPr wrap="none">
                <a:spAutoFit/>
              </a:bodyPr>
              <a:lstStyle/>
              <a:p>
                <a:pPr fontAlgn="auto" latinLnBrk="0">
                  <a:spcBef>
                    <a:spcPts val="0"/>
                  </a:spcBef>
                  <a:spcAft>
                    <a:spcPts val="0"/>
                  </a:spcAft>
                  <a:defRPr/>
                </a:pPr>
                <a:endParaRPr kumimoji="0" lang="ko-KR" altLang="en-US" sz="1600" kern="0" dirty="0">
                  <a:solidFill>
                    <a:sysClr val="windowText" lastClr="000000"/>
                  </a:solidFill>
                  <a:latin typeface="Arial Unicode MS" pitchFamily="50" charset="-127"/>
                  <a:ea typeface="Arial Unicode MS" pitchFamily="50" charset="-127"/>
                  <a:cs typeface="Arial Unicode MS" pitchFamily="50" charset="-127"/>
                </a:endParaRPr>
              </a:p>
            </p:txBody>
          </p:sp>
          <p:sp>
            <p:nvSpPr>
              <p:cNvPr id="58" name="직사각형 57"/>
              <p:cNvSpPr/>
              <p:nvPr/>
            </p:nvSpPr>
            <p:spPr>
              <a:xfrm>
                <a:off x="7007313" y="4176191"/>
                <a:ext cx="429901" cy="3272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59" name="직사각형 58"/>
              <p:cNvSpPr/>
              <p:nvPr/>
            </p:nvSpPr>
            <p:spPr>
              <a:xfrm>
                <a:off x="7493463" y="4176191"/>
                <a:ext cx="429898"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60" name="직사각형 59"/>
              <p:cNvSpPr/>
              <p:nvPr/>
            </p:nvSpPr>
            <p:spPr>
              <a:xfrm>
                <a:off x="7979610" y="4176191"/>
                <a:ext cx="429901" cy="3272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61" name="직사각형 60"/>
              <p:cNvSpPr/>
              <p:nvPr/>
            </p:nvSpPr>
            <p:spPr>
              <a:xfrm>
                <a:off x="8461740" y="4176191"/>
                <a:ext cx="433918"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62" name="직사각형 61"/>
              <p:cNvSpPr/>
              <p:nvPr/>
            </p:nvSpPr>
            <p:spPr>
              <a:xfrm>
                <a:off x="7007313" y="4943160"/>
                <a:ext cx="429901"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63" name="직사각형 62"/>
              <p:cNvSpPr/>
              <p:nvPr/>
            </p:nvSpPr>
            <p:spPr>
              <a:xfrm>
                <a:off x="7493463" y="4943160"/>
                <a:ext cx="429898" cy="3272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64" name="직사각형 63"/>
              <p:cNvSpPr/>
              <p:nvPr/>
            </p:nvSpPr>
            <p:spPr>
              <a:xfrm>
                <a:off x="7979610" y="4943160"/>
                <a:ext cx="429901"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0000FF"/>
                    </a:solidFill>
                    <a:latin typeface="Arial Unicode MS" pitchFamily="50" charset="-127"/>
                    <a:ea typeface="Arial Unicode MS" pitchFamily="50" charset="-127"/>
                    <a:cs typeface="Arial Unicode MS" pitchFamily="50" charset="-127"/>
                  </a:rPr>
                  <a:t>-</a:t>
                </a: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65" name="직사각형 64"/>
              <p:cNvSpPr/>
              <p:nvPr/>
            </p:nvSpPr>
            <p:spPr>
              <a:xfrm>
                <a:off x="8461740" y="4943160"/>
                <a:ext cx="433918" cy="327240"/>
              </a:xfrm>
              <a:prstGeom prst="rect">
                <a:avLst/>
              </a:prstGeom>
              <a:solidFill>
                <a:srgbClr val="4BACC6">
                  <a:lumMod val="40000"/>
                  <a:lumOff val="60000"/>
                </a:srgbClr>
              </a:solid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r>
                  <a:rPr kumimoji="0" lang="en-US" altLang="ko-KR" kern="0" dirty="0">
                    <a:solidFill>
                      <a:srgbClr val="FF0000"/>
                    </a:solidFill>
                    <a:latin typeface="Arial Unicode MS" pitchFamily="50" charset="-127"/>
                    <a:ea typeface="Arial Unicode MS" pitchFamily="50" charset="-127"/>
                    <a:cs typeface="Arial Unicode MS" pitchFamily="50" charset="-127"/>
                  </a:rPr>
                  <a:t>+</a:t>
                </a:r>
                <a:endParaRPr kumimoji="0" lang="ko-KR" altLang="en-US" kern="0" dirty="0">
                  <a:solidFill>
                    <a:srgbClr val="FF0000"/>
                  </a:solidFill>
                  <a:latin typeface="Arial Unicode MS" pitchFamily="50" charset="-127"/>
                  <a:ea typeface="Arial Unicode MS" pitchFamily="50" charset="-127"/>
                  <a:cs typeface="Arial Unicode MS" pitchFamily="50" charset="-127"/>
                </a:endParaRPr>
              </a:p>
            </p:txBody>
          </p:sp>
          <p:sp>
            <p:nvSpPr>
              <p:cNvPr id="66" name="직사각형 65"/>
              <p:cNvSpPr/>
              <p:nvPr/>
            </p:nvSpPr>
            <p:spPr>
              <a:xfrm>
                <a:off x="7007313" y="4559676"/>
                <a:ext cx="429901"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67" name="직사각형 66"/>
              <p:cNvSpPr/>
              <p:nvPr/>
            </p:nvSpPr>
            <p:spPr>
              <a:xfrm>
                <a:off x="7493463" y="4559676"/>
                <a:ext cx="429898"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68" name="직사각형 67"/>
              <p:cNvSpPr/>
              <p:nvPr/>
            </p:nvSpPr>
            <p:spPr>
              <a:xfrm>
                <a:off x="7979610" y="4559676"/>
                <a:ext cx="429901"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69" name="직사각형 68"/>
              <p:cNvSpPr/>
              <p:nvPr/>
            </p:nvSpPr>
            <p:spPr>
              <a:xfrm>
                <a:off x="8461740" y="4559676"/>
                <a:ext cx="433918" cy="327240"/>
              </a:xfrm>
              <a:prstGeom prst="rect">
                <a:avLst/>
              </a:prstGeom>
              <a:noFill/>
              <a:ln w="25400" cap="flat" cmpd="sng" algn="ctr">
                <a:solidFill>
                  <a:srgbClr val="4F81BD">
                    <a:shade val="50000"/>
                  </a:srgbClr>
                </a:solidFill>
                <a:prstDash val="solid"/>
              </a:ln>
              <a:effectLst/>
            </p:spPr>
            <p:txBody>
              <a:bodyPr anchor="ctr"/>
              <a:lstStyle/>
              <a:p>
                <a:pPr algn="ctr" fontAlgn="auto" latinLnBrk="0">
                  <a:spcBef>
                    <a:spcPts val="0"/>
                  </a:spcBef>
                  <a:spcAft>
                    <a:spcPts val="0"/>
                  </a:spcAft>
                  <a:defRPr/>
                </a:pPr>
                <a:endParaRPr kumimoji="0" lang="ko-KR" altLang="en-US" kern="0" dirty="0">
                  <a:solidFill>
                    <a:srgbClr val="0000FF"/>
                  </a:solidFill>
                  <a:latin typeface="Arial Unicode MS" pitchFamily="50" charset="-127"/>
                  <a:ea typeface="Arial Unicode MS" pitchFamily="50" charset="-127"/>
                  <a:cs typeface="Arial Unicode MS" pitchFamily="50" charset="-127"/>
                </a:endParaRPr>
              </a:p>
            </p:txBody>
          </p:sp>
          <p:sp>
            <p:nvSpPr>
              <p:cNvPr id="70" name="TextBox 69"/>
              <p:cNvSpPr txBox="1"/>
              <p:nvPr/>
            </p:nvSpPr>
            <p:spPr>
              <a:xfrm>
                <a:off x="7178068" y="3722839"/>
                <a:ext cx="2462882" cy="495974"/>
              </a:xfrm>
              <a:prstGeom prst="rect">
                <a:avLst/>
              </a:prstGeom>
              <a:noFill/>
            </p:spPr>
            <p:txBody>
              <a:bodyPr wrap="none">
                <a:spAutoFit/>
              </a:bodyPr>
              <a:lstStyle/>
              <a:p>
                <a:pPr fontAlgn="auto" latinLnBrk="0">
                  <a:spcBef>
                    <a:spcPts val="0"/>
                  </a:spcBef>
                  <a:spcAft>
                    <a:spcPts val="0"/>
                  </a:spcAft>
                  <a:defRPr/>
                </a:pPr>
                <a:r>
                  <a:rPr kumimoji="0" lang="en-US" altLang="ko-KR" sz="1400" b="1" kern="0" dirty="0">
                    <a:latin typeface="+mn-lt"/>
                    <a:ea typeface="+mn-ea"/>
                    <a:sym typeface="Symbol"/>
                  </a:rPr>
                  <a:t>n=2,  odd</a:t>
                </a:r>
                <a:endParaRPr kumimoji="0" lang="ko-KR" altLang="en-US" sz="1400" b="1" kern="0" baseline="-25000" dirty="0">
                  <a:latin typeface="+mn-lt"/>
                  <a:ea typeface="+mn-ea"/>
                </a:endParaRPr>
              </a:p>
            </p:txBody>
          </p:sp>
        </p:grpSp>
      </p:gr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353" y="4103268"/>
            <a:ext cx="2122496" cy="84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슬라이드 번호 개체 틀 4"/>
          <p:cNvSpPr txBox="1">
            <a:spLocks/>
          </p:cNvSpPr>
          <p:nvPr/>
        </p:nvSpPr>
        <p:spPr>
          <a:xfrm>
            <a:off x="8460432" y="428339"/>
            <a:ext cx="607967" cy="290441"/>
          </a:xfrm>
          <a:prstGeom prst="rect">
            <a:avLst/>
          </a:prstGeom>
        </p:spPr>
        <p:txBody>
          <a:bodyPr vert="horz" lIns="91440" tIns="45720" rIns="91440" bIns="45720" rtlCol="0" anchor="ctr"/>
          <a:lstStyle>
            <a:defPPr>
              <a:defRPr lang="ko-KR"/>
            </a:defPPr>
            <a:lvl1pPr marL="0" algn="ctr" defTabSz="914400" rtl="0" eaLnBrk="1" latinLnBrk="1" hangingPunct="1">
              <a:defRPr sz="1800" b="1" kern="1200">
                <a:solidFill>
                  <a:schemeClr val="bg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4077B60-E919-457C-A554-D0EE28E0A5D4}" type="slidenum">
              <a:rPr lang="ko-KR" altLang="en-US" smtClean="0"/>
              <a:pPr/>
              <a:t>8</a:t>
            </a:fld>
            <a:endParaRPr lang="ko-KR" altLang="en-US" dirty="0"/>
          </a:p>
        </p:txBody>
      </p:sp>
      <p:pic>
        <p:nvPicPr>
          <p:cNvPr id="72" name="그림 71" descr="err2.png"/>
          <p:cNvPicPr>
            <a:picLocks noChangeAspect="1"/>
          </p:cNvPicPr>
          <p:nvPr/>
        </p:nvPicPr>
        <p:blipFill>
          <a:blip r:embed="rId5" cstate="print"/>
          <a:stretch>
            <a:fillRect/>
          </a:stretch>
        </p:blipFill>
        <p:spPr>
          <a:xfrm>
            <a:off x="323529" y="2472289"/>
            <a:ext cx="4775464" cy="3306090"/>
          </a:xfrm>
          <a:prstGeom prst="rect">
            <a:avLst/>
          </a:prstGeom>
        </p:spPr>
      </p:pic>
    </p:spTree>
    <p:extLst>
      <p:ext uri="{BB962C8B-B14F-4D97-AF65-F5344CB8AC3E}">
        <p14:creationId xmlns:p14="http://schemas.microsoft.com/office/powerpoint/2010/main" val="3525922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400" y="1031415"/>
            <a:ext cx="4572373" cy="340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2" name="표 1"/>
              <p:cNvGraphicFramePr>
                <a:graphicFrameLocks noGrp="1"/>
              </p:cNvGraphicFramePr>
              <p:nvPr>
                <p:extLst>
                  <p:ext uri="{D42A27DB-BD31-4B8C-83A1-F6EECF244321}">
                    <p14:modId xmlns:p14="http://schemas.microsoft.com/office/powerpoint/2010/main" val="3372628979"/>
                  </p:ext>
                </p:extLst>
              </p:nvPr>
            </p:nvGraphicFramePr>
            <p:xfrm>
              <a:off x="5220072" y="1484784"/>
              <a:ext cx="1800200" cy="1371600"/>
            </p:xfrm>
            <a:graphic>
              <a:graphicData uri="http://schemas.openxmlformats.org/drawingml/2006/table">
                <a:tbl>
                  <a:tblPr firstRow="1" bandRow="1">
                    <a:tableStyleId>{616DA210-FB5B-4158-B5E0-FEB733F419BA}</a:tableStyleId>
                  </a:tblPr>
                  <a:tblGrid>
                    <a:gridCol w="660073"/>
                    <a:gridCol w="1140127"/>
                  </a:tblGrid>
                  <a:tr h="204823">
                    <a:tc>
                      <a:txBody>
                        <a:bodyPr/>
                        <a:lstStyle/>
                        <a:p>
                          <a:pPr algn="ctr" latinLnBrk="1"/>
                          <a:r>
                            <a:rPr lang="en-US" altLang="ko-KR" sz="1000" b="0" i="0" dirty="0" smtClean="0">
                              <a:latin typeface="Tahoma" pitchFamily="34" charset="0"/>
                              <a:cs typeface="Tahoma" pitchFamily="34" charset="0"/>
                            </a:rPr>
                            <a:t>Machine</a:t>
                          </a:r>
                          <a:endParaRPr lang="ko-KR" altLang="en-US" sz="1000" b="0" i="0" dirty="0">
                            <a:latin typeface="Tahoma" pitchFamily="34" charset="0"/>
                            <a:cs typeface="Tahoma" pitchFamily="34" charset="0"/>
                          </a:endParaRPr>
                        </a:p>
                      </a:txBody>
                      <a:tcPr anchor="ctr"/>
                    </a:tc>
                    <a:tc>
                      <a:txBody>
                        <a:bodyPr/>
                        <a:lstStyle/>
                        <a:p>
                          <a:pPr algn="ctr" latinLnBrk="1"/>
                          <a14:m>
                            <m:oMath xmlns:m="http://schemas.openxmlformats.org/officeDocument/2006/math">
                              <m:sSub>
                                <m:sSubPr>
                                  <m:ctrlPr>
                                    <a:rPr lang="en-US" altLang="ko-KR" sz="1000" b="0" i="1" smtClean="0">
                                      <a:latin typeface="Cambria Math"/>
                                    </a:rPr>
                                  </m:ctrlPr>
                                </m:sSubPr>
                                <m:e>
                                  <m:r>
                                    <m:rPr>
                                      <m:sty m:val="p"/>
                                    </m:rPr>
                                    <a:rPr lang="en-US" altLang="ko-KR" sz="1000" b="0" i="0" smtClean="0">
                                      <a:latin typeface="Cambria Math"/>
                                    </a:rPr>
                                    <m:t>δ</m:t>
                                  </m:r>
                                </m:e>
                                <m:sub>
                                  <m:r>
                                    <m:rPr>
                                      <m:sty m:val="p"/>
                                    </m:rPr>
                                    <a:rPr lang="en-US" altLang="ko-KR" sz="1000" b="0" i="0" smtClean="0">
                                      <a:latin typeface="Cambria Math"/>
                                    </a:rPr>
                                    <m:t>TF</m:t>
                                  </m:r>
                                </m:sub>
                              </m:sSub>
                            </m:oMath>
                          </a14:m>
                          <a:r>
                            <a:rPr lang="ko-KR" altLang="en-US" sz="1000" b="0" i="0" dirty="0" smtClean="0">
                              <a:latin typeface="Tahoma" pitchFamily="34" charset="0"/>
                              <a:cs typeface="Tahoma" pitchFamily="34" charset="0"/>
                            </a:rPr>
                            <a:t> </a:t>
                          </a:r>
                          <a:r>
                            <a:rPr lang="en-US" altLang="ko-KR" sz="1000" b="0" i="0" dirty="0" smtClean="0">
                              <a:latin typeface="Tahoma" pitchFamily="34" charset="0"/>
                              <a:cs typeface="Tahoma" pitchFamily="34" charset="0"/>
                            </a:rPr>
                            <a:t>(%)</a:t>
                          </a:r>
                          <a:r>
                            <a:rPr lang="ko-KR" altLang="en-US" sz="1000" b="0" i="0" dirty="0" smtClean="0">
                              <a:latin typeface="Tahoma" pitchFamily="34" charset="0"/>
                              <a:cs typeface="Tahoma" pitchFamily="34" charset="0"/>
                            </a:rPr>
                            <a:t> </a:t>
                          </a:r>
                          <a:r>
                            <a:rPr lang="en-US" altLang="ko-KR" sz="1000" b="0" i="0" dirty="0" smtClean="0">
                              <a:latin typeface="Tahoma" pitchFamily="34" charset="0"/>
                              <a:ea typeface="Tahoma" pitchFamily="34" charset="0"/>
                              <a:cs typeface="Tahoma" pitchFamily="34" charset="0"/>
                            </a:rPr>
                            <a:t>at edge</a:t>
                          </a:r>
                          <a:endParaRPr lang="ko-KR" altLang="en-US" sz="1000" b="0" i="0" dirty="0">
                            <a:latin typeface="Tahoma" pitchFamily="34" charset="0"/>
                            <a:cs typeface="Tahoma" pitchFamily="34" charset="0"/>
                          </a:endParaRPr>
                        </a:p>
                      </a:txBody>
                      <a:tcPr anchor="ctr"/>
                    </a:tc>
                  </a:tr>
                  <a:tr h="332837">
                    <a:tc>
                      <a:txBody>
                        <a:bodyPr/>
                        <a:lstStyle/>
                        <a:p>
                          <a:pPr algn="ctr" latinLnBrk="1"/>
                          <a:r>
                            <a:rPr lang="en-US" altLang="ko-KR" sz="1000" b="0" i="0" dirty="0" smtClean="0">
                              <a:latin typeface="Tahoma" pitchFamily="34" charset="0"/>
                              <a:ea typeface="Tahoma" pitchFamily="34" charset="0"/>
                              <a:cs typeface="Tahoma" pitchFamily="34" charset="0"/>
                            </a:rPr>
                            <a:t>JET</a:t>
                          </a:r>
                          <a:endParaRPr lang="ko-KR" altLang="en-US" sz="1000" b="0" i="0" dirty="0">
                            <a:latin typeface="Tahoma" pitchFamily="34" charset="0"/>
                            <a:cs typeface="Tahoma" pitchFamily="34" charset="0"/>
                          </a:endParaRPr>
                        </a:p>
                      </a:txBody>
                      <a:tcPr anchor="ctr"/>
                    </a:tc>
                    <a:tc>
                      <a:txBody>
                        <a:bodyPr/>
                        <a:lstStyle/>
                        <a:p>
                          <a:pPr latinLnBrk="1"/>
                          <a:r>
                            <a:rPr lang="en-US" altLang="ko-KR" sz="1000" b="0" i="0" dirty="0" smtClean="0">
                              <a:latin typeface="Tahoma" pitchFamily="34" charset="0"/>
                              <a:cs typeface="Tahoma" pitchFamily="34" charset="0"/>
                            </a:rPr>
                            <a:t>0.08 (32 coils) ~ 1.5 (16 coils)</a:t>
                          </a:r>
                          <a:endParaRPr lang="ko-KR" altLang="en-US" sz="1000" b="0" i="0" dirty="0">
                            <a:latin typeface="Tahoma" pitchFamily="34" charset="0"/>
                            <a:cs typeface="Tahoma" pitchFamily="34" charset="0"/>
                          </a:endParaRPr>
                        </a:p>
                      </a:txBody>
                      <a:tcPr anchor="ctr"/>
                    </a:tc>
                  </a:tr>
                  <a:tr h="204823">
                    <a:tc>
                      <a:txBody>
                        <a:bodyPr/>
                        <a:lstStyle/>
                        <a:p>
                          <a:pPr algn="ctr" latinLnBrk="1"/>
                          <a:r>
                            <a:rPr lang="en-US" altLang="ko-KR" sz="1000" b="0" i="0" dirty="0" smtClean="0">
                              <a:latin typeface="Tahoma" pitchFamily="34" charset="0"/>
                              <a:ea typeface="Tahoma" pitchFamily="34" charset="0"/>
                              <a:cs typeface="Tahoma" pitchFamily="34" charset="0"/>
                            </a:rPr>
                            <a:t>DIII-D</a:t>
                          </a:r>
                          <a:endParaRPr lang="ko-KR" altLang="en-US" sz="1000" b="0" i="0" dirty="0">
                            <a:latin typeface="Tahoma" pitchFamily="34" charset="0"/>
                            <a:cs typeface="Tahoma" pitchFamily="34" charset="0"/>
                          </a:endParaRPr>
                        </a:p>
                      </a:txBody>
                      <a:tcPr anchor="ctr"/>
                    </a:tc>
                    <a:tc>
                      <a:txBody>
                        <a:bodyPr/>
                        <a:lstStyle/>
                        <a:p>
                          <a:pPr algn="ctr" latinLnBrk="1"/>
                          <a:r>
                            <a:rPr lang="en-US" altLang="ko-KR" sz="1000" b="0" i="0" dirty="0" smtClean="0">
                              <a:latin typeface="Tahoma" pitchFamily="34" charset="0"/>
                              <a:cs typeface="Tahoma" pitchFamily="34" charset="0"/>
                            </a:rPr>
                            <a:t>0.5</a:t>
                          </a:r>
                          <a:endParaRPr lang="ko-KR" altLang="en-US" sz="1000" b="0" i="0" dirty="0">
                            <a:latin typeface="Tahoma" pitchFamily="34" charset="0"/>
                            <a:cs typeface="Tahoma" pitchFamily="34" charset="0"/>
                          </a:endParaRPr>
                        </a:p>
                      </a:txBody>
                      <a:tcPr anchor="ctr"/>
                    </a:tc>
                  </a:tr>
                  <a:tr h="204823">
                    <a:tc>
                      <a:txBody>
                        <a:bodyPr/>
                        <a:lstStyle/>
                        <a:p>
                          <a:pPr algn="ctr" latinLnBrk="1"/>
                          <a:r>
                            <a:rPr lang="en-US" altLang="ko-KR" sz="1000" b="0" i="0" dirty="0" smtClean="0">
                              <a:latin typeface="Tahoma" pitchFamily="34" charset="0"/>
                              <a:ea typeface="Tahoma" pitchFamily="34" charset="0"/>
                              <a:cs typeface="Tahoma" pitchFamily="34" charset="0"/>
                            </a:rPr>
                            <a:t>JT-60U</a:t>
                          </a:r>
                          <a:endParaRPr lang="ko-KR" altLang="en-US" sz="1000" b="0" i="0" dirty="0">
                            <a:latin typeface="Tahoma" pitchFamily="34" charset="0"/>
                            <a:cs typeface="Tahoma" pitchFamily="34" charset="0"/>
                          </a:endParaRPr>
                        </a:p>
                      </a:txBody>
                      <a:tcPr anchor="ctr"/>
                    </a:tc>
                    <a:tc>
                      <a:txBody>
                        <a:bodyPr/>
                        <a:lstStyle/>
                        <a:p>
                          <a:pPr algn="ctr" latinLnBrk="1"/>
                          <a:r>
                            <a:rPr lang="en-US" altLang="ko-KR" sz="1000" b="0" i="0" dirty="0" smtClean="0">
                              <a:latin typeface="Tahoma" pitchFamily="34" charset="0"/>
                              <a:cs typeface="Tahoma" pitchFamily="34" charset="0"/>
                            </a:rPr>
                            <a:t>0.5 ~ 1</a:t>
                          </a:r>
                          <a:endParaRPr lang="ko-KR" altLang="en-US" sz="1000" b="0" i="0" dirty="0">
                            <a:latin typeface="Tahoma" pitchFamily="34" charset="0"/>
                            <a:cs typeface="Tahoma" pitchFamily="34" charset="0"/>
                          </a:endParaRPr>
                        </a:p>
                      </a:txBody>
                      <a:tcPr anchor="ctr"/>
                    </a:tc>
                  </a:tr>
                  <a:tr h="204823">
                    <a:tc>
                      <a:txBody>
                        <a:bodyPr/>
                        <a:lstStyle/>
                        <a:p>
                          <a:pPr algn="ctr" latinLnBrk="1"/>
                          <a:r>
                            <a:rPr lang="en-US" altLang="ko-KR" sz="1000" b="0" i="0" dirty="0" smtClean="0">
                              <a:latin typeface="Tahoma" pitchFamily="34" charset="0"/>
                              <a:ea typeface="Tahoma" pitchFamily="34" charset="0"/>
                              <a:cs typeface="Tahoma" pitchFamily="34" charset="0"/>
                            </a:rPr>
                            <a:t>ITER</a:t>
                          </a:r>
                          <a:endParaRPr lang="ko-KR" altLang="en-US" sz="1000" b="0" i="0" dirty="0">
                            <a:latin typeface="Tahoma" pitchFamily="34" charset="0"/>
                            <a:cs typeface="Tahoma" pitchFamily="34" charset="0"/>
                          </a:endParaRPr>
                        </a:p>
                      </a:txBody>
                      <a:tcPr anchor="ctr"/>
                    </a:tc>
                    <a:tc>
                      <a:txBody>
                        <a:bodyPr/>
                        <a:lstStyle/>
                        <a:p>
                          <a:pPr algn="ctr" latinLnBrk="1"/>
                          <a:r>
                            <a:rPr lang="en-US" altLang="ko-KR" sz="1000" b="0" i="0" dirty="0" smtClean="0">
                              <a:latin typeface="Tahoma" pitchFamily="34" charset="0"/>
                              <a:cs typeface="Tahoma" pitchFamily="34" charset="0"/>
                            </a:rPr>
                            <a:t>0.5 ~ 1</a:t>
                          </a:r>
                          <a:endParaRPr lang="ko-KR" altLang="en-US" sz="1000" b="0" i="0" dirty="0">
                            <a:latin typeface="Tahoma" pitchFamily="34" charset="0"/>
                            <a:cs typeface="Tahoma" pitchFamily="34" charset="0"/>
                          </a:endParaRPr>
                        </a:p>
                      </a:txBody>
                      <a:tcPr anchor="ctr"/>
                    </a:tc>
                  </a:tr>
                </a:tbl>
              </a:graphicData>
            </a:graphic>
          </p:graphicFrame>
        </mc:Choice>
        <mc:Fallback xmlns="">
          <p:graphicFrame>
            <p:nvGraphicFramePr>
              <p:cNvPr id="2" name="표 1"/>
              <p:cNvGraphicFramePr>
                <a:graphicFrameLocks noGrp="1"/>
              </p:cNvGraphicFramePr>
              <p:nvPr>
                <p:extLst>
                  <p:ext uri="{D42A27DB-BD31-4B8C-83A1-F6EECF244321}">
                    <p14:modId xmlns:p14="http://schemas.microsoft.com/office/powerpoint/2010/main" val="3372628979"/>
                  </p:ext>
                </p:extLst>
              </p:nvPr>
            </p:nvGraphicFramePr>
            <p:xfrm>
              <a:off x="5220072" y="1484784"/>
              <a:ext cx="1800200" cy="1371600"/>
            </p:xfrm>
            <a:graphic>
              <a:graphicData uri="http://schemas.openxmlformats.org/drawingml/2006/table">
                <a:tbl>
                  <a:tblPr firstRow="1" bandRow="1">
                    <a:tableStyleId>{616DA210-FB5B-4158-B5E0-FEB733F419BA}</a:tableStyleId>
                  </a:tblPr>
                  <a:tblGrid>
                    <a:gridCol w="660073"/>
                    <a:gridCol w="1140127"/>
                  </a:tblGrid>
                  <a:tr h="243840">
                    <a:tc>
                      <a:txBody>
                        <a:bodyPr/>
                        <a:lstStyle/>
                        <a:p>
                          <a:pPr algn="ctr" latinLnBrk="1"/>
                          <a:r>
                            <a:rPr lang="en-US" altLang="ko-KR" sz="1000" b="0" i="0" dirty="0" smtClean="0">
                              <a:latin typeface="Tahoma" pitchFamily="34" charset="0"/>
                              <a:cs typeface="Tahoma" pitchFamily="34" charset="0"/>
                            </a:rPr>
                            <a:t>Machine</a:t>
                          </a:r>
                          <a:endParaRPr lang="ko-KR" altLang="en-US" sz="1000" b="0" i="0" dirty="0">
                            <a:latin typeface="Tahoma" pitchFamily="34" charset="0"/>
                            <a:cs typeface="Tahoma" pitchFamily="34" charset="0"/>
                          </a:endParaRPr>
                        </a:p>
                      </a:txBody>
                      <a:tcPr anchor="ctr"/>
                    </a:tc>
                    <a:tc>
                      <a:txBody>
                        <a:bodyPr/>
                        <a:lstStyle/>
                        <a:p>
                          <a:endParaRPr lang="ko-KR"/>
                        </a:p>
                      </a:txBody>
                      <a:tcPr anchor="ctr">
                        <a:blipFill rotWithShape="1">
                          <a:blip r:embed="rId3"/>
                          <a:stretch>
                            <a:fillRect l="-58289" t="-2500" b="-475000"/>
                          </a:stretch>
                        </a:blipFill>
                      </a:tcPr>
                    </a:tc>
                  </a:tr>
                  <a:tr h="396240">
                    <a:tc>
                      <a:txBody>
                        <a:bodyPr/>
                        <a:lstStyle/>
                        <a:p>
                          <a:pPr algn="ctr" latinLnBrk="1"/>
                          <a:r>
                            <a:rPr lang="en-US" altLang="ko-KR" sz="1000" b="0" i="0" dirty="0" smtClean="0">
                              <a:latin typeface="Tahoma" pitchFamily="34" charset="0"/>
                              <a:ea typeface="Tahoma" pitchFamily="34" charset="0"/>
                              <a:cs typeface="Tahoma" pitchFamily="34" charset="0"/>
                            </a:rPr>
                            <a:t>JET</a:t>
                          </a:r>
                          <a:endParaRPr lang="ko-KR" altLang="en-US" sz="1000" b="0" i="0" dirty="0">
                            <a:latin typeface="Tahoma" pitchFamily="34" charset="0"/>
                            <a:cs typeface="Tahoma" pitchFamily="34" charset="0"/>
                          </a:endParaRPr>
                        </a:p>
                      </a:txBody>
                      <a:tcPr anchor="ctr"/>
                    </a:tc>
                    <a:tc>
                      <a:txBody>
                        <a:bodyPr/>
                        <a:lstStyle/>
                        <a:p>
                          <a:pPr latinLnBrk="1"/>
                          <a:r>
                            <a:rPr lang="en-US" altLang="ko-KR" sz="1000" b="0" i="0" dirty="0" smtClean="0">
                              <a:latin typeface="Tahoma" pitchFamily="34" charset="0"/>
                              <a:cs typeface="Tahoma" pitchFamily="34" charset="0"/>
                            </a:rPr>
                            <a:t>0.08 (32 coils) ~ 1.5 (16 coils)</a:t>
                          </a:r>
                          <a:endParaRPr lang="ko-KR" altLang="en-US" sz="1000" b="0" i="0" dirty="0">
                            <a:latin typeface="Tahoma" pitchFamily="34" charset="0"/>
                            <a:cs typeface="Tahoma" pitchFamily="34" charset="0"/>
                          </a:endParaRPr>
                        </a:p>
                      </a:txBody>
                      <a:tcPr anchor="ctr"/>
                    </a:tc>
                  </a:tr>
                  <a:tr h="243840">
                    <a:tc>
                      <a:txBody>
                        <a:bodyPr/>
                        <a:lstStyle/>
                        <a:p>
                          <a:pPr algn="ctr" latinLnBrk="1"/>
                          <a:r>
                            <a:rPr lang="en-US" altLang="ko-KR" sz="1000" b="0" i="0" dirty="0" smtClean="0">
                              <a:latin typeface="Tahoma" pitchFamily="34" charset="0"/>
                              <a:ea typeface="Tahoma" pitchFamily="34" charset="0"/>
                              <a:cs typeface="Tahoma" pitchFamily="34" charset="0"/>
                            </a:rPr>
                            <a:t>DIII-D</a:t>
                          </a:r>
                          <a:endParaRPr lang="ko-KR" altLang="en-US" sz="1000" b="0" i="0" dirty="0">
                            <a:latin typeface="Tahoma" pitchFamily="34" charset="0"/>
                            <a:cs typeface="Tahoma" pitchFamily="34" charset="0"/>
                          </a:endParaRPr>
                        </a:p>
                      </a:txBody>
                      <a:tcPr anchor="ctr"/>
                    </a:tc>
                    <a:tc>
                      <a:txBody>
                        <a:bodyPr/>
                        <a:lstStyle/>
                        <a:p>
                          <a:pPr algn="ctr" latinLnBrk="1"/>
                          <a:r>
                            <a:rPr lang="en-US" altLang="ko-KR" sz="1000" b="0" i="0" dirty="0" smtClean="0">
                              <a:latin typeface="Tahoma" pitchFamily="34" charset="0"/>
                              <a:cs typeface="Tahoma" pitchFamily="34" charset="0"/>
                            </a:rPr>
                            <a:t>0.5</a:t>
                          </a:r>
                          <a:endParaRPr lang="ko-KR" altLang="en-US" sz="1000" b="0" i="0" dirty="0">
                            <a:latin typeface="Tahoma" pitchFamily="34" charset="0"/>
                            <a:cs typeface="Tahoma" pitchFamily="34" charset="0"/>
                          </a:endParaRPr>
                        </a:p>
                      </a:txBody>
                      <a:tcPr anchor="ctr"/>
                    </a:tc>
                  </a:tr>
                  <a:tr h="243840">
                    <a:tc>
                      <a:txBody>
                        <a:bodyPr/>
                        <a:lstStyle/>
                        <a:p>
                          <a:pPr algn="ctr" latinLnBrk="1"/>
                          <a:r>
                            <a:rPr lang="en-US" altLang="ko-KR" sz="1000" b="0" i="0" dirty="0" smtClean="0">
                              <a:latin typeface="Tahoma" pitchFamily="34" charset="0"/>
                              <a:ea typeface="Tahoma" pitchFamily="34" charset="0"/>
                              <a:cs typeface="Tahoma" pitchFamily="34" charset="0"/>
                            </a:rPr>
                            <a:t>JT-60U</a:t>
                          </a:r>
                          <a:endParaRPr lang="ko-KR" altLang="en-US" sz="1000" b="0" i="0" dirty="0">
                            <a:latin typeface="Tahoma" pitchFamily="34" charset="0"/>
                            <a:cs typeface="Tahoma" pitchFamily="34" charset="0"/>
                          </a:endParaRPr>
                        </a:p>
                      </a:txBody>
                      <a:tcPr anchor="ctr"/>
                    </a:tc>
                    <a:tc>
                      <a:txBody>
                        <a:bodyPr/>
                        <a:lstStyle/>
                        <a:p>
                          <a:pPr algn="ctr" latinLnBrk="1"/>
                          <a:r>
                            <a:rPr lang="en-US" altLang="ko-KR" sz="1000" b="0" i="0" dirty="0" smtClean="0">
                              <a:latin typeface="Tahoma" pitchFamily="34" charset="0"/>
                              <a:cs typeface="Tahoma" pitchFamily="34" charset="0"/>
                            </a:rPr>
                            <a:t>0.5 ~ 1</a:t>
                          </a:r>
                          <a:endParaRPr lang="ko-KR" altLang="en-US" sz="1000" b="0" i="0" dirty="0">
                            <a:latin typeface="Tahoma" pitchFamily="34" charset="0"/>
                            <a:cs typeface="Tahoma" pitchFamily="34" charset="0"/>
                          </a:endParaRPr>
                        </a:p>
                      </a:txBody>
                      <a:tcPr anchor="ctr"/>
                    </a:tc>
                  </a:tr>
                  <a:tr h="243840">
                    <a:tc>
                      <a:txBody>
                        <a:bodyPr/>
                        <a:lstStyle/>
                        <a:p>
                          <a:pPr algn="ctr" latinLnBrk="1"/>
                          <a:r>
                            <a:rPr lang="en-US" altLang="ko-KR" sz="1000" b="0" i="0" dirty="0" smtClean="0">
                              <a:latin typeface="Tahoma" pitchFamily="34" charset="0"/>
                              <a:ea typeface="Tahoma" pitchFamily="34" charset="0"/>
                              <a:cs typeface="Tahoma" pitchFamily="34" charset="0"/>
                            </a:rPr>
                            <a:t>ITER</a:t>
                          </a:r>
                          <a:endParaRPr lang="ko-KR" altLang="en-US" sz="1000" b="0" i="0" dirty="0">
                            <a:latin typeface="Tahoma" pitchFamily="34" charset="0"/>
                            <a:cs typeface="Tahoma" pitchFamily="34" charset="0"/>
                          </a:endParaRPr>
                        </a:p>
                      </a:txBody>
                      <a:tcPr anchor="ctr"/>
                    </a:tc>
                    <a:tc>
                      <a:txBody>
                        <a:bodyPr/>
                        <a:lstStyle/>
                        <a:p>
                          <a:pPr algn="ctr" latinLnBrk="1"/>
                          <a:r>
                            <a:rPr lang="en-US" altLang="ko-KR" sz="1000" b="0" i="0" dirty="0" smtClean="0">
                              <a:latin typeface="Tahoma" pitchFamily="34" charset="0"/>
                              <a:cs typeface="Tahoma" pitchFamily="34" charset="0"/>
                            </a:rPr>
                            <a:t>0.5 ~ 1</a:t>
                          </a:r>
                          <a:endParaRPr lang="ko-KR" altLang="en-US" sz="1000" b="0" i="0" dirty="0">
                            <a:latin typeface="Tahoma" pitchFamily="34" charset="0"/>
                            <a:cs typeface="Tahoma" pitchFamily="34" charset="0"/>
                          </a:endParaRPr>
                        </a:p>
                      </a:txBody>
                      <a:tcPr anchor="ctr"/>
                    </a:tc>
                  </a:tr>
                </a:tbl>
              </a:graphicData>
            </a:graphic>
          </p:graphicFrame>
        </mc:Fallback>
      </mc:AlternateContent>
      <mc:AlternateContent xmlns:mc="http://schemas.openxmlformats.org/markup-compatibility/2006" xmlns:a14="http://schemas.microsoft.com/office/drawing/2010/main">
        <mc:Choice Requires="a14">
          <p:sp>
            <p:nvSpPr>
              <p:cNvPr id="14" name="TextBox 13"/>
              <p:cNvSpPr txBox="1"/>
              <p:nvPr/>
            </p:nvSpPr>
            <p:spPr>
              <a:xfrm>
                <a:off x="247531" y="4437112"/>
                <a:ext cx="8644624" cy="1619739"/>
              </a:xfrm>
              <a:prstGeom prst="rect">
                <a:avLst/>
              </a:prstGeom>
              <a:noFill/>
              <a:ln>
                <a:solidFill>
                  <a:schemeClr val="tx1"/>
                </a:solidFill>
              </a:ln>
            </p:spPr>
            <p:txBody>
              <a:bodyPr wrap="square" rtlCol="0">
                <a:spAutoFit/>
              </a:bodyPr>
              <a:lstStyle/>
              <a:p>
                <a:pPr marL="285750" indent="-285750" algn="just">
                  <a:buFont typeface="Wingdings" pitchFamily="2" charset="2"/>
                  <a:buChar char="§"/>
                </a:pPr>
                <a:r>
                  <a:rPr lang="en-US" altLang="ko-KR" sz="1400" b="1" dirty="0" smtClean="0">
                    <a:latin typeface="Tahoma" pitchFamily="34" charset="0"/>
                    <a:ea typeface="Tahoma" pitchFamily="34" charset="0"/>
                    <a:cs typeface="Tahoma" pitchFamily="34" charset="0"/>
                    <a:sym typeface="Wingdings"/>
                  </a:rPr>
                  <a:t>Mach </a:t>
                </a:r>
                <a:r>
                  <a:rPr lang="en-US" altLang="ko-KR" sz="1400" b="1" dirty="0">
                    <a:latin typeface="Tahoma" pitchFamily="34" charset="0"/>
                    <a:ea typeface="Tahoma" pitchFamily="34" charset="0"/>
                    <a:cs typeface="Tahoma" pitchFamily="34" charset="0"/>
                    <a:sym typeface="Wingdings"/>
                  </a:rPr>
                  <a:t>number (</a:t>
                </a:r>
                <a14:m>
                  <m:oMath xmlns:m="http://schemas.openxmlformats.org/officeDocument/2006/math">
                    <m:r>
                      <a:rPr lang="en-US" altLang="ko-KR" sz="1400" b="1">
                        <a:latin typeface="Cambria Math"/>
                        <a:ea typeface="Tahoma" pitchFamily="34" charset="0"/>
                        <a:cs typeface="Tahoma" pitchFamily="34" charset="0"/>
                        <a:sym typeface="Wingdings"/>
                      </a:rPr>
                      <m:t>≡</m:t>
                    </m:r>
                    <m:sSub>
                      <m:sSubPr>
                        <m:ctrlPr>
                          <a:rPr lang="en-US" altLang="ko-KR" sz="1400" b="1" i="1">
                            <a:latin typeface="Cambria Math"/>
                            <a:ea typeface="Tahoma" pitchFamily="34" charset="0"/>
                            <a:cs typeface="Tahoma" pitchFamily="34" charset="0"/>
                            <a:sym typeface="Wingdings"/>
                          </a:rPr>
                        </m:ctrlPr>
                      </m:sSubPr>
                      <m:e>
                        <m:r>
                          <a:rPr lang="en-US" altLang="ko-KR" sz="1400" b="1" i="1">
                            <a:latin typeface="Cambria Math"/>
                            <a:ea typeface="Tahoma" pitchFamily="34" charset="0"/>
                            <a:cs typeface="Tahoma" pitchFamily="34" charset="0"/>
                            <a:sym typeface="Wingdings"/>
                          </a:rPr>
                          <m:t>𝒗</m:t>
                        </m:r>
                      </m:e>
                      <m:sub>
                        <m:r>
                          <a:rPr lang="en-US" altLang="ko-KR" sz="1400" b="1" i="1">
                            <a:latin typeface="Cambria Math"/>
                            <a:ea typeface="Tahoma" pitchFamily="34" charset="0"/>
                            <a:cs typeface="Tahoma" pitchFamily="34" charset="0"/>
                            <a:sym typeface="Wingdings"/>
                          </a:rPr>
                          <m:t>𝝓</m:t>
                        </m:r>
                      </m:sub>
                    </m:sSub>
                    <m:r>
                      <m:rPr>
                        <m:lit/>
                      </m:rPr>
                      <a:rPr lang="en-US" altLang="ko-KR" sz="1400" b="1">
                        <a:latin typeface="Cambria Math"/>
                        <a:ea typeface="Tahoma" pitchFamily="34" charset="0"/>
                        <a:cs typeface="Tahoma" pitchFamily="34" charset="0"/>
                        <a:sym typeface="Wingdings"/>
                      </a:rPr>
                      <m:t>/</m:t>
                    </m:r>
                    <m:sSub>
                      <m:sSubPr>
                        <m:ctrlPr>
                          <a:rPr lang="en-US" altLang="ko-KR" sz="1400" b="1" i="1">
                            <a:latin typeface="Cambria Math"/>
                            <a:ea typeface="Tahoma" pitchFamily="34" charset="0"/>
                            <a:cs typeface="Tahoma" pitchFamily="34" charset="0"/>
                            <a:sym typeface="Wingdings"/>
                          </a:rPr>
                        </m:ctrlPr>
                      </m:sSubPr>
                      <m:e>
                        <m:r>
                          <a:rPr lang="en-US" altLang="ko-KR" sz="1400" b="1" i="1">
                            <a:latin typeface="Cambria Math"/>
                            <a:ea typeface="Tahoma" pitchFamily="34" charset="0"/>
                            <a:cs typeface="Tahoma" pitchFamily="34" charset="0"/>
                            <a:sym typeface="Wingdings"/>
                          </a:rPr>
                          <m:t>𝒗</m:t>
                        </m:r>
                      </m:e>
                      <m:sub>
                        <m:r>
                          <a:rPr lang="en-US" altLang="ko-KR" sz="1400" b="1" i="1">
                            <a:latin typeface="Cambria Math"/>
                            <a:ea typeface="Tahoma" pitchFamily="34" charset="0"/>
                            <a:cs typeface="Tahoma" pitchFamily="34" charset="0"/>
                            <a:sym typeface="Wingdings"/>
                          </a:rPr>
                          <m:t>𝒕𝒉𝒆𝒓𝒎𝒂𝒍</m:t>
                        </m:r>
                      </m:sub>
                    </m:sSub>
                  </m:oMath>
                </a14:m>
                <a:r>
                  <a:rPr lang="en-US" altLang="ko-KR" sz="1400" b="1" dirty="0">
                    <a:latin typeface="Tahoma" pitchFamily="34" charset="0"/>
                    <a:ea typeface="Tahoma" pitchFamily="34" charset="0"/>
                    <a:cs typeface="Tahoma" pitchFamily="34" charset="0"/>
                    <a:sym typeface="Wingdings"/>
                  </a:rPr>
                  <a:t>) is also found to be very high (</a:t>
                </a:r>
                <a:r>
                  <a:rPr lang="en-US" altLang="ko-KR" sz="1400" dirty="0" err="1">
                    <a:latin typeface="Tahoma" pitchFamily="34" charset="0"/>
                    <a:ea typeface="Tahoma" pitchFamily="34" charset="0"/>
                    <a:cs typeface="Tahoma" pitchFamily="34" charset="0"/>
                    <a:sym typeface="Wingdings"/>
                  </a:rPr>
                  <a:t>Mach</a:t>
                </a:r>
                <a:r>
                  <a:rPr lang="en-US" altLang="ko-KR" sz="1400" baseline="-25000" dirty="0" err="1">
                    <a:latin typeface="Tahoma" pitchFamily="34" charset="0"/>
                    <a:ea typeface="Tahoma" pitchFamily="34" charset="0"/>
                    <a:cs typeface="Tahoma" pitchFamily="34" charset="0"/>
                    <a:sym typeface="Wingdings"/>
                  </a:rPr>
                  <a:t>D</a:t>
                </a:r>
                <a:r>
                  <a:rPr lang="en-US" altLang="ko-KR" sz="1400" dirty="0">
                    <a:latin typeface="Tahoma" pitchFamily="34" charset="0"/>
                    <a:ea typeface="Tahoma" pitchFamily="34" charset="0"/>
                    <a:cs typeface="Tahoma" pitchFamily="34" charset="0"/>
                    <a:sym typeface="Wingdings"/>
                  </a:rPr>
                  <a:t> ~ 0.6, when </a:t>
                </a:r>
                <a14:m>
                  <m:oMath xmlns:m="http://schemas.openxmlformats.org/officeDocument/2006/math">
                    <m:sSub>
                      <m:sSubPr>
                        <m:ctrlPr>
                          <a:rPr lang="en-US" altLang="ko-KR" sz="1400" i="1">
                            <a:latin typeface="Cambria Math"/>
                            <a:ea typeface="Tahoma" pitchFamily="34" charset="0"/>
                            <a:cs typeface="Tahoma" pitchFamily="34" charset="0"/>
                            <a:sym typeface="Wingdings"/>
                          </a:rPr>
                        </m:ctrlPr>
                      </m:sSubPr>
                      <m:e>
                        <m:r>
                          <m:rPr>
                            <m:sty m:val="p"/>
                          </m:rPr>
                          <a:rPr lang="en-US" altLang="ko-KR" sz="1400">
                            <a:latin typeface="Cambria Math"/>
                            <a:ea typeface="Tahoma" pitchFamily="34" charset="0"/>
                            <a:cs typeface="Tahoma" pitchFamily="34" charset="0"/>
                            <a:sym typeface="Wingdings"/>
                          </a:rPr>
                          <m:t>V</m:t>
                        </m:r>
                      </m:e>
                      <m:sub>
                        <m:r>
                          <m:rPr>
                            <m:sty m:val="p"/>
                          </m:rPr>
                          <a:rPr lang="en-US" altLang="ko-KR" sz="1400">
                            <a:latin typeface="Cambria Math"/>
                            <a:ea typeface="Tahoma" pitchFamily="34" charset="0"/>
                            <a:cs typeface="Tahoma" pitchFamily="34" charset="0"/>
                            <a:sym typeface="Wingdings"/>
                          </a:rPr>
                          <m:t>ϕ</m:t>
                        </m:r>
                        <m:r>
                          <a:rPr lang="en-US" altLang="ko-KR" sz="1400">
                            <a:latin typeface="Cambria Math"/>
                            <a:ea typeface="Tahoma" pitchFamily="34" charset="0"/>
                            <a:cs typeface="Tahoma" pitchFamily="34" charset="0"/>
                            <a:sym typeface="Wingdings"/>
                          </a:rPr>
                          <m:t>,</m:t>
                        </m:r>
                        <m:r>
                          <m:rPr>
                            <m:sty m:val="p"/>
                          </m:rPr>
                          <a:rPr lang="en-US" altLang="ko-KR" sz="1400">
                            <a:latin typeface="Cambria Math"/>
                            <a:ea typeface="Tahoma" pitchFamily="34" charset="0"/>
                            <a:cs typeface="Tahoma" pitchFamily="34" charset="0"/>
                            <a:sym typeface="Wingdings"/>
                          </a:rPr>
                          <m:t>D</m:t>
                        </m:r>
                      </m:sub>
                    </m:sSub>
                    <m:r>
                      <a:rPr lang="en-US" altLang="ko-KR" sz="1400">
                        <a:latin typeface="Cambria Math"/>
                        <a:ea typeface="Tahoma" pitchFamily="34" charset="0"/>
                        <a:cs typeface="Tahoma" pitchFamily="34" charset="0"/>
                        <a:sym typeface="Wingdings"/>
                      </a:rPr>
                      <m:t>=</m:t>
                    </m:r>
                    <m:sSub>
                      <m:sSubPr>
                        <m:ctrlPr>
                          <a:rPr lang="en-US" altLang="ko-KR" sz="1400" i="1">
                            <a:latin typeface="Cambria Math"/>
                            <a:ea typeface="Tahoma" pitchFamily="34" charset="0"/>
                            <a:cs typeface="Tahoma" pitchFamily="34" charset="0"/>
                            <a:sym typeface="Wingdings"/>
                          </a:rPr>
                        </m:ctrlPr>
                      </m:sSubPr>
                      <m:e>
                        <m:r>
                          <m:rPr>
                            <m:sty m:val="p"/>
                          </m:rPr>
                          <a:rPr lang="en-US" altLang="ko-KR" sz="1400">
                            <a:latin typeface="Cambria Math"/>
                            <a:ea typeface="Tahoma" pitchFamily="34" charset="0"/>
                            <a:cs typeface="Tahoma" pitchFamily="34" charset="0"/>
                            <a:sym typeface="Wingdings"/>
                          </a:rPr>
                          <m:t>V</m:t>
                        </m:r>
                      </m:e>
                      <m:sub>
                        <m:r>
                          <m:rPr>
                            <m:sty m:val="p"/>
                          </m:rPr>
                          <a:rPr lang="en-US" altLang="ko-KR" sz="1400">
                            <a:latin typeface="Cambria Math"/>
                            <a:ea typeface="Tahoma" pitchFamily="34" charset="0"/>
                            <a:cs typeface="Tahoma" pitchFamily="34" charset="0"/>
                            <a:sym typeface="Wingdings"/>
                          </a:rPr>
                          <m:t>ϕ</m:t>
                        </m:r>
                        <m:r>
                          <a:rPr lang="en-US" altLang="ko-KR" sz="1400">
                            <a:latin typeface="Cambria Math"/>
                            <a:ea typeface="Tahoma" pitchFamily="34" charset="0"/>
                            <a:cs typeface="Tahoma" pitchFamily="34" charset="0"/>
                            <a:sym typeface="Wingdings"/>
                          </a:rPr>
                          <m:t>,</m:t>
                        </m:r>
                        <m:r>
                          <m:rPr>
                            <m:sty m:val="p"/>
                          </m:rPr>
                          <a:rPr lang="en-US" altLang="ko-KR" sz="1400">
                            <a:latin typeface="Cambria Math"/>
                            <a:ea typeface="Tahoma" pitchFamily="34" charset="0"/>
                            <a:cs typeface="Tahoma" pitchFamily="34" charset="0"/>
                            <a:sym typeface="Wingdings"/>
                          </a:rPr>
                          <m:t>C</m:t>
                        </m:r>
                      </m:sub>
                    </m:sSub>
                  </m:oMath>
                </a14:m>
                <a:r>
                  <a:rPr lang="en-US" altLang="ko-KR" sz="1400" dirty="0">
                    <a:latin typeface="Tahoma" pitchFamily="34" charset="0"/>
                    <a:ea typeface="Tahoma" pitchFamily="34" charset="0"/>
                    <a:cs typeface="Tahoma" pitchFamily="34" charset="0"/>
                    <a:sym typeface="Wingdings"/>
                  </a:rPr>
                  <a:t>)</a:t>
                </a:r>
              </a:p>
              <a:p>
                <a:pPr marL="285750" indent="-285750" algn="just">
                  <a:buFont typeface="Wingdings" pitchFamily="2" charset="2"/>
                  <a:buChar char="§"/>
                </a:pPr>
                <a:r>
                  <a:rPr lang="en-US" altLang="ko-KR" sz="1400" dirty="0" smtClean="0">
                    <a:latin typeface="Tahoma" pitchFamily="34" charset="0"/>
                    <a:ea typeface="Tahoma" pitchFamily="34" charset="0"/>
                    <a:cs typeface="Tahoma" pitchFamily="34" charset="0"/>
                    <a:sym typeface="Wingdings"/>
                  </a:rPr>
                  <a:t>The clear observation of the toroidal rotation velocity pedestal seems </a:t>
                </a:r>
                <a:r>
                  <a:rPr lang="en-US" altLang="ko-KR" sz="1400" b="1" dirty="0" smtClean="0">
                    <a:latin typeface="Tahoma" pitchFamily="34" charset="0"/>
                    <a:ea typeface="Tahoma" pitchFamily="34" charset="0"/>
                    <a:cs typeface="Tahoma" pitchFamily="34" charset="0"/>
                    <a:sym typeface="Wingdings"/>
                  </a:rPr>
                  <a:t>to come from a low toroidal field ripple </a:t>
                </a:r>
                <a:r>
                  <a:rPr lang="en-US" altLang="ko-KR" sz="1400" dirty="0" smtClean="0">
                    <a:latin typeface="Tahoma" pitchFamily="34" charset="0"/>
                    <a:ea typeface="Tahoma" pitchFamily="34" charset="0"/>
                    <a:cs typeface="Tahoma" pitchFamily="34" charset="0"/>
                    <a:sym typeface="Wingdings"/>
                  </a:rPr>
                  <a:t>of the KSTAR tokamak ( ~ 0.05%)</a:t>
                </a:r>
              </a:p>
              <a:p>
                <a:pPr marL="285750" indent="-285750" algn="just">
                  <a:buFont typeface="Wingdings" pitchFamily="2" charset="2"/>
                  <a:buChar char="§"/>
                </a:pPr>
                <a:r>
                  <a:rPr lang="en-US" altLang="ko-KR" sz="1400" dirty="0" smtClean="0">
                    <a:latin typeface="Tahoma" pitchFamily="34" charset="0"/>
                    <a:ea typeface="Tahoma" pitchFamily="34" charset="0"/>
                    <a:cs typeface="Tahoma" pitchFamily="34" charset="0"/>
                    <a:sym typeface="Wingdings"/>
                  </a:rPr>
                  <a:t>NB : It has been observed that the toroidal rotation velocity at the pedestal is significantly changed by the toroidal field ripple whereas the plasma pressure is not changed [P. C. de </a:t>
                </a:r>
                <a:r>
                  <a:rPr lang="en-US" altLang="ko-KR" sz="1400" dirty="0" err="1" smtClean="0">
                    <a:latin typeface="Tahoma" pitchFamily="34" charset="0"/>
                    <a:ea typeface="Tahoma" pitchFamily="34" charset="0"/>
                    <a:cs typeface="Tahoma" pitchFamily="34" charset="0"/>
                    <a:sym typeface="Wingdings"/>
                  </a:rPr>
                  <a:t>Vries</a:t>
                </a:r>
                <a:r>
                  <a:rPr lang="en-US" altLang="ko-KR" sz="1400" dirty="0" smtClean="0">
                    <a:latin typeface="Tahoma" pitchFamily="34" charset="0"/>
                    <a:ea typeface="Tahoma" pitchFamily="34" charset="0"/>
                    <a:cs typeface="Tahoma" pitchFamily="34" charset="0"/>
                    <a:sym typeface="Wingdings"/>
                  </a:rPr>
                  <a:t> NF (2008), H. </a:t>
                </a:r>
                <a:r>
                  <a:rPr lang="en-US" altLang="ko-KR" sz="1400" dirty="0" err="1" smtClean="0">
                    <a:latin typeface="Tahoma" pitchFamily="34" charset="0"/>
                    <a:ea typeface="Tahoma" pitchFamily="34" charset="0"/>
                    <a:cs typeface="Tahoma" pitchFamily="34" charset="0"/>
                    <a:sym typeface="Wingdings"/>
                  </a:rPr>
                  <a:t>Urano</a:t>
                </a:r>
                <a:r>
                  <a:rPr lang="en-US" altLang="ko-KR" sz="1400" dirty="0" smtClean="0">
                    <a:latin typeface="Tahoma" pitchFamily="34" charset="0"/>
                    <a:ea typeface="Tahoma" pitchFamily="34" charset="0"/>
                    <a:cs typeface="Tahoma" pitchFamily="34" charset="0"/>
                    <a:sym typeface="Wingdings"/>
                  </a:rPr>
                  <a:t> NF (2011), M. F. F. Nave PRL (2010)], In JET, Mach number is 0.5 for </a:t>
                </a:r>
                <a14:m>
                  <m:oMath xmlns:m="http://schemas.openxmlformats.org/officeDocument/2006/math">
                    <m:sSub>
                      <m:sSubPr>
                        <m:ctrlPr>
                          <a:rPr lang="en-US" altLang="ko-KR" sz="1400" b="0" i="1" smtClean="0">
                            <a:latin typeface="Cambria Math"/>
                            <a:ea typeface="Tahoma" pitchFamily="34" charset="0"/>
                            <a:cs typeface="Tahoma" pitchFamily="34" charset="0"/>
                            <a:sym typeface="Wingdings"/>
                          </a:rPr>
                        </m:ctrlPr>
                      </m:sSubPr>
                      <m:e>
                        <m:r>
                          <m:rPr>
                            <m:sty m:val="p"/>
                          </m:rPr>
                          <a:rPr lang="en-US" altLang="ko-KR" sz="1400" b="0" i="0" smtClean="0">
                            <a:latin typeface="Cambria Math"/>
                            <a:ea typeface="Tahoma" pitchFamily="34" charset="0"/>
                            <a:cs typeface="Tahoma" pitchFamily="34" charset="0"/>
                            <a:sym typeface="Wingdings"/>
                          </a:rPr>
                          <m:t>δ</m:t>
                        </m:r>
                      </m:e>
                      <m:sub>
                        <m:r>
                          <m:rPr>
                            <m:sty m:val="p"/>
                          </m:rPr>
                          <a:rPr lang="en-US" altLang="ko-KR" sz="1400" b="0" i="0" smtClean="0">
                            <a:latin typeface="Cambria Math"/>
                            <a:ea typeface="Tahoma" pitchFamily="34" charset="0"/>
                            <a:cs typeface="Tahoma" pitchFamily="34" charset="0"/>
                            <a:sym typeface="Wingdings"/>
                          </a:rPr>
                          <m:t>TF</m:t>
                        </m:r>
                      </m:sub>
                    </m:sSub>
                    <m:r>
                      <a:rPr lang="en-US" altLang="ko-KR" sz="1400" b="0" i="0" smtClean="0">
                        <a:latin typeface="Cambria Math"/>
                        <a:ea typeface="Tahoma" pitchFamily="34" charset="0"/>
                        <a:cs typeface="Tahoma" pitchFamily="34" charset="0"/>
                        <a:sym typeface="Wingdings"/>
                      </a:rPr>
                      <m:t> ~ 0.08 %</m:t>
                    </m:r>
                  </m:oMath>
                </a14:m>
                <a:r>
                  <a:rPr lang="en-US" altLang="ko-KR" sz="1400" dirty="0" smtClean="0">
                    <a:latin typeface="Tahoma" pitchFamily="34" charset="0"/>
                    <a:ea typeface="Tahoma" pitchFamily="34" charset="0"/>
                    <a:cs typeface="Tahoma" pitchFamily="34" charset="0"/>
                    <a:sym typeface="Wingdings"/>
                  </a:rPr>
                  <a:t> whereas 0.2 for </a:t>
                </a:r>
                <a14:m>
                  <m:oMath xmlns:m="http://schemas.openxmlformats.org/officeDocument/2006/math">
                    <m:sSub>
                      <m:sSubPr>
                        <m:ctrlPr>
                          <a:rPr lang="en-US" altLang="ko-KR" sz="1400" b="0" i="1" smtClean="0">
                            <a:latin typeface="Cambria Math"/>
                            <a:ea typeface="Tahoma" pitchFamily="34" charset="0"/>
                            <a:cs typeface="Tahoma" pitchFamily="34" charset="0"/>
                            <a:sym typeface="Wingdings"/>
                          </a:rPr>
                        </m:ctrlPr>
                      </m:sSubPr>
                      <m:e>
                        <m:r>
                          <m:rPr>
                            <m:sty m:val="p"/>
                          </m:rPr>
                          <a:rPr lang="en-US" altLang="ko-KR" sz="1400" b="0" i="0" smtClean="0">
                            <a:latin typeface="Cambria Math"/>
                            <a:ea typeface="Tahoma" pitchFamily="34" charset="0"/>
                            <a:cs typeface="Tahoma" pitchFamily="34" charset="0"/>
                            <a:sym typeface="Wingdings"/>
                          </a:rPr>
                          <m:t>δ</m:t>
                        </m:r>
                      </m:e>
                      <m:sub>
                        <m:r>
                          <m:rPr>
                            <m:sty m:val="p"/>
                          </m:rPr>
                          <a:rPr lang="en-US" altLang="ko-KR" sz="1400" b="0" i="0" smtClean="0">
                            <a:latin typeface="Cambria Math"/>
                            <a:ea typeface="Tahoma" pitchFamily="34" charset="0"/>
                            <a:cs typeface="Tahoma" pitchFamily="34" charset="0"/>
                            <a:sym typeface="Wingdings"/>
                          </a:rPr>
                          <m:t>TF</m:t>
                        </m:r>
                      </m:sub>
                    </m:sSub>
                    <m:r>
                      <a:rPr lang="en-US" altLang="ko-KR" sz="1400" b="0" i="0" smtClean="0">
                        <a:latin typeface="Cambria Math"/>
                        <a:ea typeface="Tahoma" pitchFamily="34" charset="0"/>
                        <a:cs typeface="Tahoma" pitchFamily="34" charset="0"/>
                        <a:sym typeface="Wingdings"/>
                      </a:rPr>
                      <m:t> ~ 1 %</m:t>
                    </m:r>
                  </m:oMath>
                </a14:m>
                <a:r>
                  <a:rPr lang="en-US" altLang="ko-KR" sz="1400" dirty="0" smtClean="0">
                    <a:latin typeface="Tahoma" pitchFamily="34" charset="0"/>
                    <a:ea typeface="Tahoma" pitchFamily="34" charset="0"/>
                    <a:cs typeface="Tahoma" pitchFamily="34" charset="0"/>
                    <a:sym typeface="Wingdings"/>
                  </a:rPr>
                  <a:t> (Mach number in KSTAR is ~ 0.6)</a:t>
                </a:r>
              </a:p>
            </p:txBody>
          </p:sp>
        </mc:Choice>
        <mc:Fallback xmlns="">
          <p:sp>
            <p:nvSpPr>
              <p:cNvPr id="14" name="TextBox 13"/>
              <p:cNvSpPr txBox="1">
                <a:spLocks noRot="1" noChangeAspect="1" noMove="1" noResize="1" noEditPoints="1" noAdjustHandles="1" noChangeArrowheads="1" noChangeShapeType="1" noTextEdit="1"/>
              </p:cNvSpPr>
              <p:nvPr/>
            </p:nvSpPr>
            <p:spPr>
              <a:xfrm>
                <a:off x="247531" y="4437112"/>
                <a:ext cx="8644624" cy="1619739"/>
              </a:xfrm>
              <a:prstGeom prst="rect">
                <a:avLst/>
              </a:prstGeom>
              <a:blipFill rotWithShape="1">
                <a:blip r:embed="rId4"/>
                <a:stretch>
                  <a:fillRect l="-70" t="-373" r="-141" b="-2239"/>
                </a:stretch>
              </a:blipFill>
              <a:ln>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220072" y="2996952"/>
                <a:ext cx="2808312" cy="623376"/>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sSub>
                        <m:sSubPr>
                          <m:ctrlPr>
                            <a:rPr lang="en-US" altLang="ko-KR" sz="1400" b="0" i="1" smtClean="0">
                              <a:latin typeface="Cambria Math"/>
                            </a:rPr>
                          </m:ctrlPr>
                        </m:sSubPr>
                        <m:e>
                          <m:r>
                            <m:rPr>
                              <m:sty m:val="p"/>
                            </m:rPr>
                            <a:rPr lang="en-US" altLang="ko-KR" sz="1400" b="0" i="0" smtClean="0">
                              <a:latin typeface="Cambria Math"/>
                            </a:rPr>
                            <m:t>δ</m:t>
                          </m:r>
                        </m:e>
                        <m:sub>
                          <m:r>
                            <m:rPr>
                              <m:sty m:val="p"/>
                            </m:rPr>
                            <a:rPr lang="en-US" altLang="ko-KR" sz="1400" b="0" i="0" smtClean="0">
                              <a:latin typeface="Cambria Math"/>
                            </a:rPr>
                            <m:t>TF</m:t>
                          </m:r>
                        </m:sub>
                      </m:sSub>
                      <m:r>
                        <a:rPr lang="en-US" altLang="ko-KR" sz="1400" b="0" i="0" smtClean="0">
                          <a:latin typeface="Cambria Math"/>
                        </a:rPr>
                        <m:t>=</m:t>
                      </m:r>
                      <m:sSup>
                        <m:sSupPr>
                          <m:ctrlPr>
                            <a:rPr lang="en-US" altLang="ko-KR" sz="1400" b="0" i="1" smtClean="0">
                              <a:latin typeface="Cambria Math"/>
                            </a:rPr>
                          </m:ctrlPr>
                        </m:sSupPr>
                        <m:e>
                          <m:d>
                            <m:dPr>
                              <m:ctrlPr>
                                <a:rPr lang="en-US" altLang="ko-KR" sz="1400" b="0" i="1" smtClean="0">
                                  <a:latin typeface="Cambria Math"/>
                                </a:rPr>
                              </m:ctrlPr>
                            </m:dPr>
                            <m:e>
                              <m:f>
                                <m:fPr>
                                  <m:ctrlPr>
                                    <a:rPr lang="en-US" altLang="ko-KR" sz="1400" b="0" i="1" smtClean="0">
                                      <a:latin typeface="Cambria Math"/>
                                    </a:rPr>
                                  </m:ctrlPr>
                                </m:fPr>
                                <m:num>
                                  <m:r>
                                    <m:rPr>
                                      <m:sty m:val="p"/>
                                    </m:rPr>
                                    <a:rPr lang="en-US" altLang="ko-KR" sz="1400" b="0" i="0" smtClean="0">
                                      <a:latin typeface="Cambria Math"/>
                                    </a:rPr>
                                    <m:t>R</m:t>
                                  </m:r>
                                </m:num>
                                <m:den>
                                  <m:sSub>
                                    <m:sSubPr>
                                      <m:ctrlPr>
                                        <a:rPr lang="en-US" altLang="ko-KR" sz="1400" b="0" i="1" smtClean="0">
                                          <a:latin typeface="Cambria Math"/>
                                        </a:rPr>
                                      </m:ctrlPr>
                                    </m:sSubPr>
                                    <m:e>
                                      <m:r>
                                        <m:rPr>
                                          <m:sty m:val="p"/>
                                        </m:rPr>
                                        <a:rPr lang="en-US" altLang="ko-KR" sz="1400" b="0" i="0" smtClean="0">
                                          <a:latin typeface="Cambria Math"/>
                                        </a:rPr>
                                        <m:t>R</m:t>
                                      </m:r>
                                    </m:e>
                                    <m:sub>
                                      <m:r>
                                        <m:rPr>
                                          <m:sty m:val="p"/>
                                        </m:rPr>
                                        <a:rPr lang="en-US" altLang="ko-KR" sz="1400" b="0" i="0" smtClean="0">
                                          <a:latin typeface="Cambria Math"/>
                                        </a:rPr>
                                        <m:t>outer</m:t>
                                      </m:r>
                                    </m:sub>
                                  </m:sSub>
                                </m:den>
                              </m:f>
                            </m:e>
                          </m:d>
                        </m:e>
                        <m:sup>
                          <m:r>
                            <m:rPr>
                              <m:sty m:val="p"/>
                            </m:rPr>
                            <a:rPr lang="en-US" altLang="ko-KR" sz="1400" b="0" i="0" smtClean="0">
                              <a:latin typeface="Cambria Math"/>
                            </a:rPr>
                            <m:t>N</m:t>
                          </m:r>
                        </m:sup>
                      </m:sSup>
                      <m:r>
                        <a:rPr lang="en-US" altLang="ko-KR" sz="1400" b="0" i="0" smtClean="0">
                          <a:latin typeface="Cambria Math"/>
                        </a:rPr>
                        <m:t>+</m:t>
                      </m:r>
                      <m:sSup>
                        <m:sSupPr>
                          <m:ctrlPr>
                            <a:rPr lang="en-US" altLang="ko-KR" sz="1400" i="1">
                              <a:latin typeface="Cambria Math"/>
                            </a:rPr>
                          </m:ctrlPr>
                        </m:sSupPr>
                        <m:e>
                          <m:d>
                            <m:dPr>
                              <m:ctrlPr>
                                <a:rPr lang="en-US" altLang="ko-KR" sz="1400" i="1">
                                  <a:latin typeface="Cambria Math"/>
                                </a:rPr>
                              </m:ctrlPr>
                            </m:dPr>
                            <m:e>
                              <m:f>
                                <m:fPr>
                                  <m:ctrlPr>
                                    <a:rPr lang="en-US" altLang="ko-KR" sz="1400" i="1">
                                      <a:latin typeface="Cambria Math"/>
                                    </a:rPr>
                                  </m:ctrlPr>
                                </m:fPr>
                                <m:num>
                                  <m:sSub>
                                    <m:sSubPr>
                                      <m:ctrlPr>
                                        <a:rPr lang="en-US" altLang="ko-KR" sz="1400" b="0" i="1" smtClean="0">
                                          <a:latin typeface="Cambria Math"/>
                                        </a:rPr>
                                      </m:ctrlPr>
                                    </m:sSubPr>
                                    <m:e>
                                      <m:r>
                                        <m:rPr>
                                          <m:sty m:val="p"/>
                                        </m:rPr>
                                        <a:rPr lang="en-US" altLang="ko-KR" sz="1400" i="0">
                                          <a:latin typeface="Cambria Math"/>
                                        </a:rPr>
                                        <m:t>R</m:t>
                                      </m:r>
                                    </m:e>
                                    <m:sub>
                                      <m:r>
                                        <m:rPr>
                                          <m:sty m:val="p"/>
                                        </m:rPr>
                                        <a:rPr lang="en-US" altLang="ko-KR" sz="1400" b="0" i="0" smtClean="0">
                                          <a:latin typeface="Cambria Math"/>
                                        </a:rPr>
                                        <m:t>inner</m:t>
                                      </m:r>
                                    </m:sub>
                                  </m:sSub>
                                </m:num>
                                <m:den>
                                  <m:r>
                                    <m:rPr>
                                      <m:sty m:val="p"/>
                                    </m:rPr>
                                    <a:rPr lang="en-US" altLang="ko-KR" sz="1400" b="0" i="0" smtClean="0">
                                      <a:latin typeface="Cambria Math"/>
                                    </a:rPr>
                                    <m:t>R</m:t>
                                  </m:r>
                                </m:den>
                              </m:f>
                            </m:e>
                          </m:d>
                        </m:e>
                        <m:sup>
                          <m:r>
                            <m:rPr>
                              <m:sty m:val="p"/>
                            </m:rPr>
                            <a:rPr lang="en-US" altLang="ko-KR" sz="1400" i="0">
                              <a:latin typeface="Cambria Math"/>
                            </a:rPr>
                            <m:t>N</m:t>
                          </m:r>
                        </m:sup>
                      </m:sSup>
                    </m:oMath>
                  </m:oMathPara>
                </a14:m>
                <a:endParaRPr lang="en-US" altLang="ko-KR" sz="1400" dirty="0" smtClean="0"/>
              </a:p>
            </p:txBody>
          </p:sp>
        </mc:Choice>
        <mc:Fallback xmlns="">
          <p:sp>
            <p:nvSpPr>
              <p:cNvPr id="3" name="TextBox 2"/>
              <p:cNvSpPr txBox="1">
                <a:spLocks noRot="1" noChangeAspect="1" noMove="1" noResize="1" noEditPoints="1" noAdjustHandles="1" noChangeArrowheads="1" noChangeShapeType="1" noTextEdit="1"/>
              </p:cNvSpPr>
              <p:nvPr/>
            </p:nvSpPr>
            <p:spPr>
              <a:xfrm>
                <a:off x="5220072" y="2996952"/>
                <a:ext cx="2808312" cy="623376"/>
              </a:xfrm>
              <a:prstGeom prst="rect">
                <a:avLst/>
              </a:prstGeom>
              <a:blipFill rotWithShape="1">
                <a:blip r:embed="rId5"/>
                <a:stretch>
                  <a:fillRect/>
                </a:stretch>
              </a:blipFill>
            </p:spPr>
            <p:txBody>
              <a:bodyPr/>
              <a:lstStyle/>
              <a:p>
                <a:r>
                  <a:rPr lang="ko-KR" altLang="en-US">
                    <a:noFill/>
                  </a:rPr>
                  <a:t> </a:t>
                </a:r>
              </a:p>
            </p:txBody>
          </p:sp>
        </mc:Fallback>
      </mc:AlternateContent>
      <p:grpSp>
        <p:nvGrpSpPr>
          <p:cNvPr id="9" name="그룹 8"/>
          <p:cNvGrpSpPr/>
          <p:nvPr/>
        </p:nvGrpSpPr>
        <p:grpSpPr>
          <a:xfrm>
            <a:off x="323528" y="1290442"/>
            <a:ext cx="3914071" cy="3070796"/>
            <a:chOff x="5119624" y="2348880"/>
            <a:chExt cx="3914071" cy="3070796"/>
          </a:xfrm>
        </p:grpSpPr>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9624" y="2348880"/>
              <a:ext cx="3914071" cy="307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직사각형 10"/>
            <p:cNvSpPr/>
            <p:nvPr/>
          </p:nvSpPr>
          <p:spPr>
            <a:xfrm>
              <a:off x="8410824" y="2789116"/>
              <a:ext cx="45719" cy="2292375"/>
            </a:xfrm>
            <a:prstGeom prst="rect">
              <a:avLst/>
            </a:prstGeom>
            <a:solidFill>
              <a:srgbClr val="0000FF">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8168782" y="2558047"/>
              <a:ext cx="484083" cy="267793"/>
            </a:xfrm>
            <a:prstGeom prst="rect">
              <a:avLst/>
            </a:prstGeom>
            <a:noFill/>
          </p:spPr>
          <p:txBody>
            <a:bodyPr wrap="none" rtlCol="0">
              <a:spAutoFit/>
            </a:bodyPr>
            <a:lstStyle/>
            <a:p>
              <a:r>
                <a:rPr lang="en-US" altLang="ko-KR" sz="1200" dirty="0" smtClean="0">
                  <a:solidFill>
                    <a:srgbClr val="0000FF"/>
                  </a:solidFill>
                  <a:latin typeface="Tahoma" pitchFamily="34" charset="0"/>
                  <a:ea typeface="Tahoma" pitchFamily="34" charset="0"/>
                  <a:cs typeface="Tahoma" pitchFamily="34" charset="0"/>
                </a:rPr>
                <a:t>LCFS</a:t>
              </a:r>
              <a:endParaRPr lang="ko-KR" altLang="en-US" sz="1200" dirty="0">
                <a:solidFill>
                  <a:srgbClr val="0000FF"/>
                </a:solidFill>
                <a:latin typeface="Tahoma" pitchFamily="34" charset="0"/>
                <a:cs typeface="Tahoma" pitchFamily="34" charset="0"/>
              </a:endParaRPr>
            </a:p>
          </p:txBody>
        </p:sp>
      </p:grpSp>
      <p:sp>
        <p:nvSpPr>
          <p:cNvPr id="4" name="직사각형 3"/>
          <p:cNvSpPr/>
          <p:nvPr/>
        </p:nvSpPr>
        <p:spPr>
          <a:xfrm>
            <a:off x="86712" y="77308"/>
            <a:ext cx="8301773" cy="523220"/>
          </a:xfrm>
          <a:prstGeom prst="rect">
            <a:avLst/>
          </a:prstGeom>
        </p:spPr>
        <p:txBody>
          <a:bodyPr wrap="square">
            <a:spAutoFit/>
          </a:bodyPr>
          <a:lstStyle/>
          <a:p>
            <a:r>
              <a:rPr lang="en-US" altLang="ko-KR" sz="2800" b="1" dirty="0">
                <a:solidFill>
                  <a:schemeClr val="bg1"/>
                </a:solidFill>
                <a:latin typeface="+mj-ea"/>
                <a:ea typeface="+mj-ea"/>
              </a:rPr>
              <a:t>Pedestal in </a:t>
            </a:r>
            <a:r>
              <a:rPr lang="en-US" altLang="ko-KR" sz="2800" b="1" dirty="0" err="1">
                <a:solidFill>
                  <a:schemeClr val="bg1"/>
                </a:solidFill>
                <a:latin typeface="+mj-ea"/>
                <a:ea typeface="+mj-ea"/>
              </a:rPr>
              <a:t>toroidal</a:t>
            </a:r>
            <a:r>
              <a:rPr lang="en-US" altLang="ko-KR" sz="2800" b="1" dirty="0">
                <a:solidFill>
                  <a:schemeClr val="bg1"/>
                </a:solidFill>
                <a:latin typeface="+mj-ea"/>
                <a:ea typeface="+mj-ea"/>
              </a:rPr>
              <a:t> rotation velocity </a:t>
            </a:r>
            <a:r>
              <a:rPr lang="en-US" altLang="ko-KR" sz="2800" b="1" dirty="0" smtClean="0">
                <a:solidFill>
                  <a:schemeClr val="bg1"/>
                </a:solidFill>
                <a:latin typeface="+mj-ea"/>
                <a:ea typeface="+mj-ea"/>
              </a:rPr>
              <a:t>profile</a:t>
            </a:r>
            <a:endParaRPr lang="en-US" altLang="ko-KR" sz="2800" b="1" dirty="0">
              <a:solidFill>
                <a:schemeClr val="bg1"/>
              </a:solidFill>
              <a:latin typeface="+mj-ea"/>
              <a:ea typeface="+mj-ea"/>
            </a:endParaRPr>
          </a:p>
        </p:txBody>
      </p:sp>
      <p:sp>
        <p:nvSpPr>
          <p:cNvPr id="5" name="슬라이드 번호 개체 틀 4"/>
          <p:cNvSpPr>
            <a:spLocks noGrp="1"/>
          </p:cNvSpPr>
          <p:nvPr>
            <p:ph type="sldNum" sz="quarter" idx="12"/>
          </p:nvPr>
        </p:nvSpPr>
        <p:spPr/>
        <p:txBody>
          <a:bodyPr/>
          <a:lstStyle/>
          <a:p>
            <a:pPr>
              <a:defRPr/>
            </a:pPr>
            <a:fld id="{CB7B837B-C4D7-4863-BCB4-06E7282D3C1E}" type="slidenum">
              <a:rPr lang="ko-KR" altLang="en-US" smtClean="0"/>
              <a:pPr>
                <a:defRPr/>
              </a:pPr>
              <a:t>9</a:t>
            </a:fld>
            <a:endParaRPr lang="ko-KR" altLang="en-US"/>
          </a:p>
        </p:txBody>
      </p:sp>
      <p:cxnSp>
        <p:nvCxnSpPr>
          <p:cNvPr id="7" name="직선 연결선 6"/>
          <p:cNvCxnSpPr/>
          <p:nvPr/>
        </p:nvCxnSpPr>
        <p:spPr bwMode="auto">
          <a:xfrm flipV="1">
            <a:off x="8100392" y="2348880"/>
            <a:ext cx="0" cy="1701183"/>
          </a:xfrm>
          <a:prstGeom prst="line">
            <a:avLst/>
          </a:prstGeom>
          <a:noFill/>
          <a:ln w="31750" cap="flat" cmpd="sng" algn="ctr">
            <a:solidFill>
              <a:schemeClr val="accent2"/>
            </a:solidFill>
            <a:prstDash val="dash"/>
            <a:round/>
            <a:headEnd type="none" w="med" len="med"/>
            <a:tailEnd type="triangle" w="med" len="med"/>
          </a:ln>
          <a:effectLst/>
        </p:spPr>
      </p:cxnSp>
    </p:spTree>
    <p:extLst>
      <p:ext uri="{BB962C8B-B14F-4D97-AF65-F5344CB8AC3E}">
        <p14:creationId xmlns:p14="http://schemas.microsoft.com/office/powerpoint/2010/main" val="1241603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27458</TotalTime>
  <Words>3559</Words>
  <Application>Microsoft Office PowerPoint</Application>
  <PresentationFormat>화면 슬라이드 쇼(4:3)</PresentationFormat>
  <Paragraphs>631</Paragraphs>
  <Slides>39</Slides>
  <Notes>4</Notes>
  <HiddenSlides>0</HiddenSlides>
  <MMClips>2</MMClips>
  <ScaleCrop>false</ScaleCrop>
  <HeadingPairs>
    <vt:vector size="6" baseType="variant">
      <vt:variant>
        <vt:lpstr>테마</vt:lpstr>
      </vt:variant>
      <vt:variant>
        <vt:i4>3</vt:i4>
      </vt:variant>
      <vt:variant>
        <vt:lpstr>포함된 OLE 서버</vt:lpstr>
      </vt:variant>
      <vt:variant>
        <vt:i4>2</vt:i4>
      </vt:variant>
      <vt:variant>
        <vt:lpstr>슬라이드 제목</vt:lpstr>
      </vt:variant>
      <vt:variant>
        <vt:i4>39</vt:i4>
      </vt:variant>
    </vt:vector>
  </HeadingPairs>
  <TitlesOfParts>
    <vt:vector size="44" baseType="lpstr">
      <vt:lpstr>Blank Presentation</vt:lpstr>
      <vt:lpstr>디자인 사용자 지정</vt:lpstr>
      <vt:lpstr>1_Blank Presentation</vt:lpstr>
      <vt:lpstr>Equation</vt:lpstr>
      <vt:lpstr>Graph</vt:lpstr>
      <vt:lpstr>PowerPoint 프레젠테이션</vt:lpstr>
      <vt:lpstr>Research opportunity with KSTAR</vt:lpstr>
      <vt:lpstr>PowerPoint 프레젠테이션</vt:lpstr>
      <vt:lpstr>PowerPoint 프레젠테이션</vt:lpstr>
      <vt:lpstr>Progress of tokamak </vt:lpstr>
      <vt:lpstr>Present machine status of KSTAR (2013)</vt:lpstr>
      <vt:lpstr>What we achieved during last five years in tokamak performance</vt:lpstr>
      <vt:lpstr>Unique features</vt:lpstr>
      <vt:lpstr>PowerPoint 프레젠테이션</vt:lpstr>
      <vt:lpstr>H-modes (Firstly success in 2010 in KSTAR)</vt:lpstr>
      <vt:lpstr>H-mode confinement is in accordance with ITER89 scaling (except for negative trend with elongation)</vt:lpstr>
      <vt:lpstr>Longer phase of H-mode flattop (tH-mode~20s) in 2013</vt:lpstr>
      <vt:lpstr>KSTAR is approaching and exceeding no-wall MHD stability limit</vt:lpstr>
      <vt:lpstr>Operation regime extended to lower li &amp; higher κ w/o sawtooth suitable for advanced scenario</vt:lpstr>
      <vt:lpstr>PowerPoint 프레젠테이션</vt:lpstr>
      <vt:lpstr>What we found and are investigating in detail</vt:lpstr>
      <vt:lpstr>PowerPoint 프레젠테이션</vt:lpstr>
      <vt:lpstr>PowerPoint 프레젠테이션</vt:lpstr>
      <vt:lpstr>PowerPoint 프레젠테이션</vt:lpstr>
      <vt:lpstr>ELM suppression is achieved  with using the combination of n=1 and 2</vt:lpstr>
      <vt:lpstr>PowerPoint 프레젠테이션</vt:lpstr>
      <vt:lpstr>PowerPoint 프레젠테이션</vt:lpstr>
      <vt:lpstr>Significant rotation control also by core ECH (Te decrease was also measured by XICS)  </vt:lpstr>
      <vt:lpstr>PowerPoint 프레젠테이션</vt:lpstr>
      <vt:lpstr>PowerPoint 프레젠테이션</vt:lpstr>
      <vt:lpstr>Higher n=2 even field(NRMF) discharge is less susceptible to final locking by n=1 field.</vt:lpstr>
      <vt:lpstr>Future</vt:lpstr>
      <vt:lpstr>Toward the original aim of KSTAR and future</vt:lpstr>
      <vt:lpstr>PowerPoint 프레젠테이션</vt:lpstr>
      <vt:lpstr>PowerPoint 프레젠테이션</vt:lpstr>
      <vt:lpstr>PowerPoint 프레젠테이션</vt:lpstr>
      <vt:lpstr>Ready for future </vt:lpstr>
      <vt:lpstr>Non-Resonant Magnetic Perturbation and ECH provides effective tools for rotation control</vt:lpstr>
      <vt:lpstr>RMP could be a good option for density control (pump-out), in addition to ELM control</vt:lpstr>
      <vt:lpstr>PowerPoint 프레젠테이션</vt:lpstr>
      <vt:lpstr>Upgrade plan for profile diagnostics</vt:lpstr>
      <vt:lpstr>Upgrade plan for In-vessel Control Coils</vt:lpstr>
      <vt:lpstr>Summary</vt:lpstr>
      <vt:lpstr>PowerPoint 프레젠테이션</vt:lpstr>
    </vt:vector>
  </TitlesOfParts>
  <Company>샘 디자인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s-job00</dc:creator>
  <cp:lastModifiedBy>user</cp:lastModifiedBy>
  <cp:revision>1363</cp:revision>
  <cp:lastPrinted>2012-10-30T02:44:02Z</cp:lastPrinted>
  <dcterms:created xsi:type="dcterms:W3CDTF">2010-06-26T17:38:28Z</dcterms:created>
  <dcterms:modified xsi:type="dcterms:W3CDTF">2013-10-21T09:12:35Z</dcterms:modified>
</cp:coreProperties>
</file>