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1217" r:id="rId2"/>
    <p:sldId id="1471" r:id="rId3"/>
    <p:sldId id="1346" r:id="rId4"/>
    <p:sldId id="1457" r:id="rId5"/>
    <p:sldId id="1387" r:id="rId6"/>
    <p:sldId id="1389" r:id="rId7"/>
    <p:sldId id="1393" r:id="rId8"/>
    <p:sldId id="1350" r:id="rId9"/>
    <p:sldId id="1359" r:id="rId10"/>
    <p:sldId id="1464" r:id="rId11"/>
    <p:sldId id="1364" r:id="rId12"/>
    <p:sldId id="1466" r:id="rId13"/>
    <p:sldId id="1361" r:id="rId14"/>
    <p:sldId id="1465" r:id="rId15"/>
    <p:sldId id="1366" r:id="rId16"/>
    <p:sldId id="1467" r:id="rId17"/>
    <p:sldId id="1377" r:id="rId18"/>
    <p:sldId id="1469" r:id="rId19"/>
    <p:sldId id="1460" r:id="rId20"/>
    <p:sldId id="1470" r:id="rId21"/>
    <p:sldId id="1408" r:id="rId22"/>
    <p:sldId id="1455" r:id="rId23"/>
    <p:sldId id="1357" r:id="rId24"/>
    <p:sldId id="1360" r:id="rId25"/>
    <p:sldId id="1362" r:id="rId26"/>
    <p:sldId id="1365" r:id="rId27"/>
    <p:sldId id="1369" r:id="rId28"/>
    <p:sldId id="1375" r:id="rId29"/>
    <p:sldId id="1372" r:id="rId30"/>
    <p:sldId id="1468" r:id="rId31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CCECFF"/>
    <a:srgbClr val="FFFFCC"/>
    <a:srgbClr val="9999FF"/>
    <a:srgbClr val="FF0000"/>
    <a:srgbClr val="00CC66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2300" autoAdjust="0"/>
  </p:normalViewPr>
  <p:slideViewPr>
    <p:cSldViewPr>
      <p:cViewPr varScale="1">
        <p:scale>
          <a:sx n="120" d="100"/>
          <a:sy n="120" d="100"/>
        </p:scale>
        <p:origin x="-1536" y="-9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894ED61-81D9-4379-A168-F8AF48660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E52EE98-32FA-4F32-9A21-4317C1EE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0D923-E812-48AB-AC07-7EFBC7ACA12F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52EE98-32FA-4F32-9A21-4317C1EE283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0AF882-954A-4A06-B403-481F834C155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05BA-2200-49CA-8F5B-EB04E6E29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Gulim" pitchFamily="34" charset="-127"/>
              </a:defRPr>
            </a:lvl1pPr>
          </a:lstStyle>
          <a:p>
            <a:pPr>
              <a:defRPr/>
            </a:pPr>
            <a:fld id="{6EF10EC8-E19B-42DD-862A-D67D2141C0AF}" type="datetime1">
              <a:rPr lang="ko-KR" altLang="en-US"/>
              <a:pPr>
                <a:defRPr/>
              </a:pPr>
              <a:t>2013-10-20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Gulim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8DE9BE04-04E1-44B2-808F-EFAF8402D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89FFAB-2D9A-CB40-A22A-8F15A57EACAB}" type="datetimeFigureOut">
              <a:rPr lang="en-US" smtClean="0"/>
              <a:pPr/>
              <a:t>10/20/2013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E7DF-A19A-7249-A188-2F117AFA77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22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EA5AC-81EB-4DD9-B75B-8EC6FB29C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8DE9BE04-04E1-44B2-808F-EFAF8402D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Arial" charset="0"/>
              </a:rPr>
              <a:t>NFRI – PPPL Collaboration Meeting</a:t>
            </a:r>
            <a:endParaRPr lang="en-US" sz="800" b="1" i="0" kern="1200" dirty="0" smtClean="0">
              <a:solidFill>
                <a:srgbClr val="1822CD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659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jpe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i="0" dirty="0" smtClean="0"/>
              <a:t>NSTX-U </a:t>
            </a:r>
            <a:r>
              <a:rPr lang="en-US" sz="3200" i="0" dirty="0" smtClean="0"/>
              <a:t>/ KSTAR Collaboration </a:t>
            </a:r>
            <a:r>
              <a:rPr lang="en-US" sz="3200" i="0" dirty="0" smtClean="0"/>
              <a:t>Opportunities</a:t>
            </a:r>
            <a:endParaRPr lang="en-US" sz="3200" i="0" dirty="0"/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1905000"/>
            <a:ext cx="6019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Jonathan Menard (PPPL)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NSTX-U Program Director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2057400" y="3186803"/>
            <a:ext cx="4953000" cy="77559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NFRI – PPPL Collaboration </a:t>
            </a:r>
            <a:r>
              <a:rPr lang="en-US" sz="1800" i="0" dirty="0" smtClean="0">
                <a:solidFill>
                  <a:srgbClr val="FF0000"/>
                </a:solidFill>
              </a:rPr>
              <a:t>Meeting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PPPL</a:t>
            </a:r>
            <a:endParaRPr lang="en-US" sz="1800" i="0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October 21, </a:t>
            </a:r>
            <a:r>
              <a:rPr lang="en-US" sz="1800" i="0" dirty="0" smtClean="0">
                <a:solidFill>
                  <a:srgbClr val="FF0000"/>
                </a:solidFill>
              </a:rPr>
              <a:t>2013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736269"/>
            <a:ext cx="2743200" cy="196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4745350"/>
            <a:ext cx="1828799" cy="196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also using 3D fields for NTV/rotation control, ELM/EF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845313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Macroscopic Stability 5 Year Goals: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3231"/>
            <a:ext cx="9144000" cy="20574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 smtClean="0"/>
              <a:t>Study effects of reduced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*, q and rotation on LM, RWM, NTM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Test state-space control for EF, RWM for ITER, next-steps</a:t>
            </a:r>
            <a:endParaRPr lang="en-US" sz="1600" b="1" dirty="0" smtClean="0"/>
          </a:p>
          <a:p>
            <a:pPr marL="339725" indent="-339725">
              <a:lnSpc>
                <a:spcPct val="95000"/>
              </a:lnSpc>
            </a:pPr>
            <a:r>
              <a:rPr lang="en-US" dirty="0" smtClean="0"/>
              <a:t>Assess 3D field effects to provide basis for optimizing stability through rotation profile control by 3D fields 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EF penetration, rotation damping, ELM triggering and suppression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Pict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2188" y="3578231"/>
            <a:ext cx="1619412" cy="213676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3730631"/>
            <a:ext cx="731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339725" marR="0" lvl="0" indent="-339725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Understand disruption dynamics, develop prediction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detection, avoidance, mitigation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Enhance measurements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disruption heat loads, halos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Develop novel particle delivery techniques for mitigation:</a:t>
            </a:r>
          </a:p>
          <a:p>
            <a:pPr marL="857250" marR="0" lvl="2" indent="-1143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MGI in private-flux-region (PFR), electromagnetic particle injector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operating near no-wall stability limit, testing massive gas injection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9447" y="2333625"/>
            <a:ext cx="4155953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47900"/>
            <a:ext cx="428693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Energetic Particle 5 Year Goals: </a:t>
            </a:r>
            <a:endParaRPr lang="en-US" sz="48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9530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Assess requirements for fast-ion phase-space engineering</a:t>
            </a: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AE spectroscopy, also </a:t>
            </a:r>
            <a:r>
              <a:rPr lang="en-US" sz="2000" b="0" i="0" kern="0" noProof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stability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control using NBI, q, rotation, 3D fields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1142733" marR="0" lvl="2" indent="-22854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  <p:pic>
        <p:nvPicPr>
          <p:cNvPr id="6" name="Picture 5" descr="ex_nstxu_fi_profs1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791200" y="1981200"/>
            <a:ext cx="3276600" cy="2057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14478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Develop predictive tools for projections of *AE-induced fast ion transport in FNSF and ITER</a:t>
            </a: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Compare data to simulation, develop reduced models</a:t>
            </a:r>
          </a:p>
          <a:p>
            <a:pPr marL="914400" marR="0" lvl="2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ORBIT, NOVA-K, M3D-K, HYM to understand mode-induced transport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2286000"/>
            <a:ext cx="533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285684" indent="-285684" eaLnBrk="0" hangingPunct="0">
              <a:spcBef>
                <a:spcPct val="20000"/>
              </a:spcBef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Vary fast-ion instability drive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using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NBI, q, rotation, 3D fields</a:t>
            </a:r>
          </a:p>
          <a:p>
            <a:pPr marL="285684" indent="-285684" eaLnBrk="0" hangingPunct="0">
              <a:spcBef>
                <a:spcPct val="20000"/>
              </a:spcBef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Measure *AE mode structure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</a:p>
          <a:p>
            <a:pPr lvl="1" indent="-17145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Magnetics, BES,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reflectometry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285684" indent="-285684" eaLnBrk="0" hangingPunct="0">
              <a:spcBef>
                <a:spcPct val="20000"/>
              </a:spcBef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Characterize fast ion </a:t>
            </a:r>
            <a:r>
              <a:rPr lang="en-US" sz="2000" b="0" i="0" kern="0" noProof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trans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port vs. *AE 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also observes </a:t>
            </a:r>
            <a:r>
              <a:rPr lang="en-US" dirty="0" err="1" smtClean="0">
                <a:latin typeface="Arial Narrow" pitchFamily="34" charset="0"/>
              </a:rPr>
              <a:t>Alfvén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eigenmodes</a:t>
            </a:r>
            <a:r>
              <a:rPr lang="en-US" dirty="0" smtClean="0">
                <a:latin typeface="Arial Narrow" pitchFamily="34" charset="0"/>
              </a:rPr>
              <a:t> from NBI, fast-ion loss from MHD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010400" cy="410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Transport and Turbulence 5 Year Goals: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915400" cy="838200"/>
          </a:xfrm>
        </p:spPr>
        <p:txBody>
          <a:bodyPr/>
          <a:lstStyle/>
          <a:p>
            <a:pPr marL="457200" indent="-457200">
              <a:lnSpc>
                <a:spcPct val="95000"/>
              </a:lnSpc>
            </a:pPr>
            <a:r>
              <a:rPr lang="en-US" dirty="0" smtClean="0"/>
              <a:t>Characterize H-mode global energy confinement scaling in the lower </a:t>
            </a:r>
            <a:r>
              <a:rPr lang="en-US" dirty="0" err="1" smtClean="0"/>
              <a:t>collisionality</a:t>
            </a:r>
            <a:r>
              <a:rPr lang="en-US" dirty="0" smtClean="0"/>
              <a:t> regime of NSTX-U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953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0" hangingPunct="0">
              <a:lnSpc>
                <a:spcPct val="95000"/>
              </a:lnSpc>
              <a:spcBef>
                <a:spcPct val="20000"/>
              </a:spcBef>
              <a:buFont typeface="Helvetica" pitchFamily="34" charset="0"/>
              <a:buChar char="–"/>
              <a:tabLst>
                <a:tab pos="742950" algn="l"/>
              </a:tabLst>
              <a:defRPr/>
            </a:pPr>
            <a:r>
              <a:rPr lang="en-US" sz="200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Builds on identification of ETG w/ </a:t>
            </a:r>
            <a:r>
              <a:rPr lang="en-US" sz="2000" i="0" kern="0" dirty="0" smtClean="0">
                <a:solidFill>
                  <a:schemeClr val="accent2"/>
                </a:solidFill>
                <a:cs typeface="Calibri" pitchFamily="34" charset="0"/>
              </a:rPr>
              <a:t>novel </a:t>
            </a:r>
            <a:r>
              <a:rPr lang="en-US" sz="200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high-</a:t>
            </a:r>
            <a:r>
              <a:rPr lang="en-US" sz="2000" i="0" kern="0" dirty="0" err="1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k</a:t>
            </a:r>
            <a:r>
              <a:rPr lang="en-US" sz="2000" i="0" kern="0" baseline="-25000" dirty="0" err="1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r</a:t>
            </a:r>
            <a:r>
              <a:rPr lang="en-US" sz="200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 scattering in NSTX</a:t>
            </a:r>
          </a:p>
          <a:p>
            <a:pPr marL="742950" lvl="1" indent="-285750" eaLnBrk="0" hangingPunct="0">
              <a:lnSpc>
                <a:spcPct val="95000"/>
              </a:lnSpc>
              <a:spcBef>
                <a:spcPct val="20000"/>
              </a:spcBef>
              <a:buFont typeface="Helvetica" pitchFamily="34" charset="0"/>
              <a:buChar char="–"/>
              <a:tabLst>
                <a:tab pos="742950" algn="l"/>
              </a:tabLst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Establish and validate reduced transport models</a:t>
            </a:r>
          </a:p>
        </p:txBody>
      </p:sp>
      <p:pic>
        <p:nvPicPr>
          <p:cNvPr id="3074" name="Picture 2" descr="C:\Users\jmenard\Documents\My Files\PPPL\Projects\NSTX\Program\5 year planning\2014-2018\Chapter text\Chapter_00_Coverpage_ToC_ExecSumm\Coverpage and web figures\Figure source\highk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375" y="2209800"/>
            <a:ext cx="3468625" cy="25146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2438400"/>
            <a:ext cx="6248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Identify modes causing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anomalous electron thermal, momentum, particle/impurity transport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Exploit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scaling dependencies of modes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98513" marR="0" lvl="2" indent="-109538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Example: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-tearing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c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1800" b="0" i="0" kern="0" dirty="0" smtClean="0">
                <a:solidFill>
                  <a:srgbClr val="FF0000"/>
                </a:solidFill>
                <a:latin typeface="+mn-lt"/>
                <a:cs typeface="Calibri" pitchFamily="34" charset="0"/>
                <a:sym typeface="Symbol"/>
              </a:rPr>
              <a:t>~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n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, ETG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c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~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n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0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Relate predicted turbulence to data: </a:t>
            </a:r>
          </a:p>
          <a:p>
            <a:pPr marL="801688" lvl="2" indent="-112713"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Low-k (BES), </a:t>
            </a:r>
            <a:r>
              <a:rPr lang="en-US" sz="1800" b="0" i="0" kern="0" dirty="0" smtClean="0">
                <a:solidFill>
                  <a:srgbClr val="FF0000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B (</a:t>
            </a:r>
            <a:r>
              <a:rPr lang="en-US" sz="1800" b="0" i="0" kern="0" dirty="0" err="1" smtClean="0">
                <a:solidFill>
                  <a:srgbClr val="FF0000"/>
                </a:solidFill>
                <a:cs typeface="Calibri" pitchFamily="34" charset="0"/>
              </a:rPr>
              <a:t>polarimetry</a:t>
            </a: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), high </a:t>
            </a:r>
            <a:r>
              <a:rPr lang="en-US" sz="1800" b="0" i="0" kern="0" dirty="0" err="1" smtClean="0">
                <a:solidFill>
                  <a:srgbClr val="FF0000"/>
                </a:solidFill>
                <a:cs typeface="Calibri" pitchFamily="34" charset="0"/>
              </a:rPr>
              <a:t>k</a:t>
            </a:r>
            <a:r>
              <a:rPr lang="en-US" sz="1800" b="0" i="0" kern="0" baseline="-25000" dirty="0" err="1" smtClean="0">
                <a:solidFill>
                  <a:srgbClr val="FF0000"/>
                </a:solidFill>
                <a:cs typeface="Calibri" pitchFamily="34" charset="0"/>
              </a:rPr>
              <a:t>r</a:t>
            </a: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 &amp; </a:t>
            </a:r>
            <a:r>
              <a:rPr lang="en-US" sz="1800" b="0" i="0" kern="0" dirty="0" err="1" smtClean="0">
                <a:solidFill>
                  <a:srgbClr val="FF0000"/>
                </a:solidFill>
                <a:cs typeface="Calibri" pitchFamily="34" charset="0"/>
              </a:rPr>
              <a:t>k</a:t>
            </a:r>
            <a:r>
              <a:rPr lang="en-US" sz="1800" b="0" i="0" kern="0" baseline="-25000" dirty="0" err="1" smtClean="0">
                <a:solidFill>
                  <a:srgbClr val="FF0000"/>
                </a:solidFill>
                <a:latin typeface="Symbol" pitchFamily="18" charset="2"/>
                <a:cs typeface="Calibri" pitchFamily="34" charset="0"/>
              </a:rPr>
              <a:t>q</a:t>
            </a: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 (</a:t>
            </a:r>
            <a:r>
              <a:rPr lang="en-US" sz="1800" b="0" i="0" kern="0" dirty="0" smtClean="0">
                <a:solidFill>
                  <a:srgbClr val="FF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1800" b="0" i="0" kern="0" dirty="0" smtClean="0">
                <a:solidFill>
                  <a:srgbClr val="FF0000"/>
                </a:solidFill>
                <a:cs typeface="Calibri" pitchFamily="34" charset="0"/>
              </a:rPr>
              <a:t>-wave)</a:t>
            </a:r>
          </a:p>
        </p:txBody>
      </p:sp>
      <p:sp>
        <p:nvSpPr>
          <p:cNvPr id="13" name="Right Arrow 12"/>
          <p:cNvSpPr/>
          <p:nvPr/>
        </p:nvSpPr>
        <p:spPr bwMode="auto">
          <a:xfrm rot="19632319">
            <a:off x="6186077" y="4517902"/>
            <a:ext cx="413898" cy="173036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beginning to measure low-k turbulence with BES (also MIR, ECEI)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25015"/>
            <a:ext cx="6907658" cy="38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Boundary Physics, SOL/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, PMI 5 Year Goals: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81600"/>
          </a:xfrm>
        </p:spPr>
        <p:txBody>
          <a:bodyPr/>
          <a:lstStyle/>
          <a:p>
            <a:pPr marL="457200" indent="-457200">
              <a:lnSpc>
                <a:spcPct val="95000"/>
              </a:lnSpc>
            </a:pPr>
            <a:r>
              <a:rPr lang="en-US" dirty="0" smtClean="0"/>
              <a:t>Assess, optimize, control pedestal structure, transport, stability</a:t>
            </a:r>
            <a:endParaRPr lang="en-US" sz="700" dirty="0" smtClean="0"/>
          </a:p>
          <a:p>
            <a:pPr marL="457200" indent="-457200">
              <a:lnSpc>
                <a:spcPct val="95000"/>
              </a:lnSpc>
              <a:buFont typeface="+mj-lt"/>
              <a:buAutoNum type="arabicPeriod"/>
            </a:pPr>
            <a:endParaRPr lang="en-US" sz="100" dirty="0" smtClean="0"/>
          </a:p>
          <a:p>
            <a:pPr marL="457200" indent="-457200">
              <a:lnSpc>
                <a:spcPct val="95000"/>
              </a:lnSpc>
            </a:pPr>
            <a:r>
              <a:rPr lang="en-US" dirty="0" smtClean="0"/>
              <a:t>Assess and control </a:t>
            </a:r>
            <a:r>
              <a:rPr lang="en-US" dirty="0" err="1" smtClean="0"/>
              <a:t>divertor</a:t>
            </a:r>
            <a:r>
              <a:rPr lang="en-US" dirty="0" smtClean="0"/>
              <a:t> heat fluxes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Measure SOL widths at lower </a:t>
            </a:r>
            <a:r>
              <a:rPr lang="en-US" dirty="0" smtClean="0">
                <a:latin typeface="Symbol" pitchFamily="18" charset="2"/>
              </a:rPr>
              <a:t></a:t>
            </a:r>
            <a:r>
              <a:rPr lang="en-US" dirty="0" smtClean="0"/>
              <a:t>, higher B</a:t>
            </a:r>
            <a:r>
              <a:rPr lang="en-US" baseline="-25000" dirty="0" smtClean="0"/>
              <a:t>T</a:t>
            </a:r>
            <a:r>
              <a:rPr lang="en-US" dirty="0" smtClean="0"/>
              <a:t>, I</a:t>
            </a:r>
            <a:r>
              <a:rPr lang="en-US" baseline="-25000" dirty="0" smtClean="0"/>
              <a:t>P</a:t>
            </a:r>
            <a:r>
              <a:rPr lang="en-US" dirty="0" smtClean="0"/>
              <a:t>, P</a:t>
            </a:r>
            <a:r>
              <a:rPr lang="en-US" baseline="-25000" dirty="0" smtClean="0"/>
              <a:t>SOL</a:t>
            </a:r>
            <a:endParaRPr lang="en-US" dirty="0" smtClean="0"/>
          </a:p>
          <a:p>
            <a:pPr marL="798513" lvl="2" indent="-171450">
              <a:lnSpc>
                <a:spcPct val="95000"/>
              </a:lnSpc>
            </a:pPr>
            <a:r>
              <a:rPr lang="en-US" dirty="0" smtClean="0"/>
              <a:t>Compare data to fluid and gyro-kinetic models 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Assess, control, optimize snowflake/X-</a:t>
            </a:r>
            <a:r>
              <a:rPr lang="en-US" dirty="0" err="1" smtClean="0"/>
              <a:t>divertor</a:t>
            </a:r>
            <a:endParaRPr lang="en-US" dirty="0" smtClean="0"/>
          </a:p>
          <a:p>
            <a:pPr lvl="1">
              <a:lnSpc>
                <a:spcPct val="95000"/>
              </a:lnSpc>
            </a:pPr>
            <a:r>
              <a:rPr lang="en-US" dirty="0" smtClean="0"/>
              <a:t>Develop highly-radiating </a:t>
            </a:r>
            <a:r>
              <a:rPr lang="en-US" dirty="0" err="1" smtClean="0"/>
              <a:t>divertor</a:t>
            </a:r>
            <a:r>
              <a:rPr lang="en-US" dirty="0" smtClean="0"/>
              <a:t> w/ feedback control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Assess impact of high-Z tile row(s) on core impurities</a:t>
            </a:r>
          </a:p>
          <a:p>
            <a:pPr lvl="1">
              <a:lnSpc>
                <a:spcPct val="95000"/>
              </a:lnSpc>
            </a:pPr>
            <a:endParaRPr lang="en-US" sz="700" dirty="0" smtClean="0"/>
          </a:p>
          <a:p>
            <a:pPr marL="457200" indent="-457200">
              <a:lnSpc>
                <a:spcPct val="95000"/>
              </a:lnSpc>
            </a:pPr>
            <a:r>
              <a:rPr lang="en-US" dirty="0" smtClean="0"/>
              <a:t>Establish, compare particle control methods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Validate </a:t>
            </a:r>
            <a:r>
              <a:rPr lang="en-US" dirty="0" err="1" smtClean="0"/>
              <a:t>cryo</a:t>
            </a:r>
            <a:r>
              <a:rPr lang="en-US" dirty="0" smtClean="0"/>
              <a:t>-pump physics design, assess density control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Compare </a:t>
            </a:r>
            <a:r>
              <a:rPr lang="en-US" dirty="0" err="1" smtClean="0"/>
              <a:t>cryo</a:t>
            </a:r>
            <a:r>
              <a:rPr lang="en-US" dirty="0" smtClean="0"/>
              <a:t> to lithium coatings for n</a:t>
            </a:r>
            <a:r>
              <a:rPr lang="en-US" baseline="-25000" dirty="0" smtClean="0"/>
              <a:t>e</a:t>
            </a:r>
            <a:r>
              <a:rPr lang="en-US" dirty="0" smtClean="0"/>
              <a:t>, impurity,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ym typeface="Wingdings" pitchFamily="2" charset="2"/>
              </a:rPr>
              <a:t>*</a:t>
            </a:r>
            <a:r>
              <a:rPr lang="en-US" dirty="0" smtClean="0"/>
              <a:t> control</a:t>
            </a:r>
          </a:p>
          <a:p>
            <a:pPr>
              <a:lnSpc>
                <a:spcPct val="95000"/>
              </a:lnSpc>
            </a:pPr>
            <a:endParaRPr lang="en-US" sz="400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Explore Li/liquid-metal plasma material interactions</a:t>
            </a:r>
          </a:p>
          <a:p>
            <a:pPr lvl="1"/>
            <a:r>
              <a:rPr lang="en-US" dirty="0" smtClean="0"/>
              <a:t>Li surface-science, continuous vapor-shielding, material migration and evolution, lab R&amp;D:  flowing Li loops, capillary-restrained Li surfaces</a:t>
            </a:r>
          </a:p>
          <a:p>
            <a:pPr lvl="1">
              <a:lnSpc>
                <a:spcPct val="95000"/>
              </a:lnSpc>
            </a:pPr>
            <a:endParaRPr lang="en-US" dirty="0" smtClean="0"/>
          </a:p>
          <a:p>
            <a:pPr lvl="1">
              <a:lnSpc>
                <a:spcPct val="95000"/>
              </a:lnSpc>
            </a:pP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1600200"/>
            <a:ext cx="2286000" cy="2438400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 cstate="print"/>
          <a:srcRect l="5" r="55959"/>
          <a:stretch>
            <a:fillRect/>
          </a:stretch>
        </p:blipFill>
        <p:spPr bwMode="auto">
          <a:xfrm>
            <a:off x="7682372" y="4114800"/>
            <a:ext cx="124714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studying castellated W, W surface effects &amp; dust, far-SOL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54399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52800"/>
            <a:ext cx="4200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300" y="1447800"/>
            <a:ext cx="3695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382000" cy="2819400"/>
          </a:xfrm>
        </p:spPr>
        <p:txBody>
          <a:bodyPr/>
          <a:lstStyle/>
          <a:p>
            <a:r>
              <a:rPr lang="en-US" sz="3200" b="1" dirty="0" smtClean="0"/>
              <a:t>NSTX-U </a:t>
            </a:r>
            <a:r>
              <a:rPr lang="en-US" sz="3200" b="1" dirty="0" smtClean="0"/>
              <a:t>and </a:t>
            </a:r>
            <a:r>
              <a:rPr lang="en-US" sz="3200" b="1" dirty="0" smtClean="0"/>
              <a:t>KSTAR research programs have many common goals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Many </a:t>
            </a:r>
            <a:r>
              <a:rPr lang="en-US" sz="3200" b="1" dirty="0" smtClean="0"/>
              <a:t>collaboration opportunities when NSTX-U </a:t>
            </a:r>
            <a:r>
              <a:rPr lang="en-US" sz="3200" b="1" dirty="0" smtClean="0"/>
              <a:t>begins </a:t>
            </a:r>
            <a:r>
              <a:rPr lang="en-US" sz="3200" b="1" dirty="0" smtClean="0"/>
              <a:t>operation</a:t>
            </a:r>
            <a:r>
              <a:rPr lang="en-US" sz="3200" b="1" dirty="0" smtClean="0"/>
              <a:t> in 2015</a:t>
            </a:r>
            <a:endParaRPr lang="en-US" sz="3200" b="1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8DE9BE04-04E1-44B2-808F-EFAF8402D86D}" type="slidenum">
              <a:rPr lang="en-US" sz="900" i="0" smtClean="0"/>
              <a:pPr algn="r">
                <a:defRPr/>
              </a:pPr>
              <a:t>19</a:t>
            </a:fld>
            <a:endParaRPr lang="en-US" sz="90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/>
              <a:t>Thanks to our KSTAR/NFRI </a:t>
            </a:r>
            <a:br>
              <a:rPr lang="en-US" sz="2800" dirty="0" smtClean="0"/>
            </a:br>
            <a:r>
              <a:rPr lang="en-US" sz="2800" dirty="0" smtClean="0"/>
              <a:t>visitors for coming to PPPL!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038600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A few goals for this </a:t>
            </a:r>
            <a:r>
              <a:rPr lang="en-US" sz="2800" dirty="0" smtClean="0">
                <a:solidFill>
                  <a:srgbClr val="FF0000"/>
                </a:solidFill>
              </a:rPr>
              <a:t>meeting:</a:t>
            </a:r>
          </a:p>
          <a:p>
            <a:pPr algn="ctr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Identify research areas of common interest for </a:t>
            </a:r>
            <a:r>
              <a:rPr lang="en-US" dirty="0" smtClean="0"/>
              <a:t>possible collaboration w/ NSTX-U (this talk) and PPPL more broadly</a:t>
            </a:r>
          </a:p>
          <a:p>
            <a:endParaRPr lang="en-US" dirty="0" smtClean="0"/>
          </a:p>
          <a:p>
            <a:r>
              <a:rPr lang="en-US" dirty="0" smtClean="0"/>
              <a:t>Identify research contacts to facilitate future collaboration</a:t>
            </a:r>
          </a:p>
          <a:p>
            <a:endParaRPr lang="en-US" dirty="0" smtClean="0"/>
          </a:p>
          <a:p>
            <a:r>
              <a:rPr lang="en-US" dirty="0" smtClean="0"/>
              <a:t>Enhance KSTAR/NFRI researcher participation on NSTX-U, possibly through extended stays at Princeton/PPPL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763000" cy="685800"/>
          </a:xfrm>
        </p:spPr>
        <p:txBody>
          <a:bodyPr/>
          <a:lstStyle/>
          <a:p>
            <a:pPr algn="ctr">
              <a:buNone/>
            </a:pPr>
            <a:r>
              <a:rPr lang="en-US" sz="3600" b="1" dirty="0" smtClean="0"/>
              <a:t>Backup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Proposed longer-term facility enhancements:</a:t>
            </a:r>
            <a:br>
              <a:rPr lang="en-US" sz="3200" dirty="0" smtClean="0"/>
            </a:br>
            <a:r>
              <a:rPr lang="en-US" sz="2000" dirty="0" smtClean="0"/>
              <a:t>(2014-2018)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495800" cy="5334000"/>
          </a:xfrm>
        </p:spPr>
        <p:txBody>
          <a:bodyPr/>
          <a:lstStyle/>
          <a:p>
            <a:r>
              <a:rPr lang="en-US" b="1" dirty="0" smtClean="0">
                <a:latin typeface="Arial Narrow" pitchFamily="34" charset="0"/>
              </a:rPr>
              <a:t>Improved particle control tools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Control deuterium inventory and trigger rapid ELMs to expel impurities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Access low </a:t>
            </a:r>
            <a:r>
              <a:rPr lang="en-US" b="1" dirty="0" smtClean="0">
                <a:latin typeface="Symbol" pitchFamily="18" charset="2"/>
              </a:rPr>
              <a:t>n</a:t>
            </a:r>
            <a:r>
              <a:rPr lang="en-US" b="1" dirty="0" smtClean="0">
                <a:latin typeface="Arial Narrow" pitchFamily="34" charset="0"/>
              </a:rPr>
              <a:t>*, understand role of Li</a:t>
            </a:r>
          </a:p>
          <a:p>
            <a:endParaRPr lang="en-US" sz="2000" b="1" dirty="0" smtClean="0">
              <a:latin typeface="Arial Narrow" pitchFamily="34" charset="0"/>
            </a:endParaRPr>
          </a:p>
          <a:p>
            <a:endParaRPr lang="en-US" sz="30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Disruption avoidance, mitigation</a:t>
            </a:r>
          </a:p>
          <a:p>
            <a:pPr marL="403225" lvl="1" indent="-174625"/>
            <a:r>
              <a:rPr lang="en-US" sz="1800" b="1" dirty="0" smtClean="0">
                <a:latin typeface="Arial Narrow" pitchFamily="34" charset="0"/>
              </a:rPr>
              <a:t>3D sensors &amp; coils, massive gas injection</a:t>
            </a:r>
          </a:p>
          <a:p>
            <a:pPr marL="401638" lvl="1" indent="-173038"/>
            <a:endParaRPr lang="en-US" sz="1400" b="1" dirty="0" smtClean="0">
              <a:latin typeface="Arial Narrow" pitchFamily="34" charset="0"/>
            </a:endParaRPr>
          </a:p>
          <a:p>
            <a:pPr marL="401638" lvl="1" indent="-173038"/>
            <a:endParaRPr lang="en-US" sz="30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ECH to raise start-up plasma T</a:t>
            </a:r>
            <a:r>
              <a:rPr lang="en-US" b="1" baseline="-25000" dirty="0" smtClean="0">
                <a:latin typeface="Arial Narrow" pitchFamily="34" charset="0"/>
              </a:rPr>
              <a:t>e</a:t>
            </a:r>
            <a:r>
              <a:rPr lang="en-US" b="1" dirty="0" smtClean="0">
                <a:latin typeface="Arial Narrow" pitchFamily="34" charset="0"/>
              </a:rPr>
              <a:t> to enable FW+NBI+BS I</a:t>
            </a:r>
            <a:r>
              <a:rPr lang="en-US" b="1" baseline="-25000" dirty="0" smtClean="0">
                <a:latin typeface="Arial Narrow" pitchFamily="34" charset="0"/>
              </a:rPr>
              <a:t>P</a:t>
            </a:r>
            <a:r>
              <a:rPr lang="en-US" b="1" dirty="0" smtClean="0">
                <a:latin typeface="Arial Narrow" pitchFamily="34" charset="0"/>
              </a:rPr>
              <a:t> ramp-up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Also EBW-CD start-up, sustainment</a:t>
            </a:r>
          </a:p>
          <a:p>
            <a:endParaRPr lang="en-US" sz="60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Begin transition to high-Z PFCs, assess flowing liquid metals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Plus </a:t>
            </a:r>
            <a:r>
              <a:rPr lang="en-US" b="1" dirty="0" err="1" smtClean="0">
                <a:latin typeface="Arial Narrow" pitchFamily="34" charset="0"/>
              </a:rPr>
              <a:t>divertor</a:t>
            </a:r>
            <a:r>
              <a:rPr lang="en-US" b="1" dirty="0" smtClean="0">
                <a:latin typeface="Arial Narrow" pitchFamily="34" charset="0"/>
              </a:rPr>
              <a:t> Thomson, spectroscopy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EA5AC-81EB-4DD9-B75B-8EC6FB29C08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5" name="Group 80"/>
          <p:cNvGrpSpPr/>
          <p:nvPr/>
        </p:nvGrpSpPr>
        <p:grpSpPr>
          <a:xfrm>
            <a:off x="6019800" y="3124200"/>
            <a:ext cx="1752600" cy="1219200"/>
            <a:chOff x="4419600" y="4191000"/>
            <a:chExt cx="1752600" cy="121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 bwMode="auto">
            <a:xfrm>
              <a:off x="4800600" y="4249821"/>
              <a:ext cx="1066800" cy="1160379"/>
            </a:xfrm>
            <a:prstGeom prst="rect">
              <a:avLst/>
            </a:prstGeom>
            <a:noFill/>
          </p:spPr>
        </p:pic>
        <p:sp>
          <p:nvSpPr>
            <p:cNvPr id="16" name="Text Box 48"/>
            <p:cNvSpPr txBox="1">
              <a:spLocks noChangeArrowheads="1"/>
            </p:cNvSpPr>
            <p:nvPr/>
          </p:nvSpPr>
          <p:spPr bwMode="auto">
            <a:xfrm>
              <a:off x="4419600" y="4191000"/>
              <a:ext cx="1752600" cy="32932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45720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 err="1" smtClean="0">
                  <a:solidFill>
                    <a:schemeClr val="accent2"/>
                  </a:solidFill>
                  <a:latin typeface="Arial Narrow" pitchFamily="34" charset="0"/>
                  <a:ea typeface="ＭＳ Ｐゴシック" pitchFamily="34" charset="-128"/>
                </a:rPr>
                <a:t>Midplane</a:t>
              </a:r>
              <a:r>
                <a:rPr lang="en-US" sz="1400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+ off-</a:t>
              </a:r>
              <a:r>
                <a:rPr lang="en-US" sz="1400" i="0" dirty="0" err="1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midplane</a:t>
              </a:r>
              <a:r>
                <a:rPr lang="en-US" sz="1400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</a:t>
              </a: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non-</a:t>
              </a:r>
              <a:r>
                <a:rPr lang="en-US" sz="9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axisymmetric</a:t>
              </a: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 control coils (NCC)</a:t>
              </a:r>
              <a:endParaRPr lang="en-US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4495800" y="3124200"/>
            <a:ext cx="1238250" cy="981075"/>
            <a:chOff x="6076950" y="4343400"/>
            <a:chExt cx="1238250" cy="981075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6950" y="4343400"/>
              <a:ext cx="123825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48"/>
            <p:cNvSpPr txBox="1">
              <a:spLocks noChangeArrowheads="1"/>
            </p:cNvSpPr>
            <p:nvPr/>
          </p:nvSpPr>
          <p:spPr bwMode="auto">
            <a:xfrm>
              <a:off x="6096000" y="4976687"/>
              <a:ext cx="1143000" cy="34778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Extended low-f MHD sensor set</a:t>
              </a:r>
              <a:endParaRPr lang="en-US" sz="1400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grpSp>
        <p:nvGrpSpPr>
          <p:cNvPr id="7" name="Group 52"/>
          <p:cNvGrpSpPr/>
          <p:nvPr/>
        </p:nvGrpSpPr>
        <p:grpSpPr>
          <a:xfrm>
            <a:off x="5029200" y="4125802"/>
            <a:ext cx="1238551" cy="1589198"/>
            <a:chOff x="6953551" y="537700"/>
            <a:chExt cx="1238551" cy="1589198"/>
          </a:xfrm>
        </p:grpSpPr>
        <p:pic>
          <p:nvPicPr>
            <p:cNvPr id="25" name="Picture 1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551" y="537700"/>
              <a:ext cx="476551" cy="158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953551" y="1060098"/>
              <a:ext cx="762000" cy="5005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>
              <a:spAutoFit/>
            </a:bodyPr>
            <a:lstStyle/>
            <a:p>
              <a:pPr algn="ctr" defTabSz="912813" eaLnBrk="0" hangingPunct="0">
                <a:lnSpc>
                  <a:spcPct val="70000"/>
                </a:lnSpc>
                <a:defRPr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1-2MW</a:t>
              </a:r>
            </a:p>
            <a:p>
              <a:pPr algn="ctr" defTabSz="912813" eaLnBrk="0" hangingPunct="0">
                <a:lnSpc>
                  <a:spcPct val="70000"/>
                </a:lnSpc>
                <a:buFontTx/>
                <a:buNone/>
                <a:defRPr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28 GHz</a:t>
              </a:r>
            </a:p>
            <a:p>
              <a:pPr algn="ctr" defTabSz="912813" eaLnBrk="0" hangingPunct="0">
                <a:lnSpc>
                  <a:spcPct val="70000"/>
                </a:lnSpc>
                <a:buFontTx/>
                <a:buNone/>
                <a:defRPr/>
              </a:pPr>
              <a:r>
                <a:rPr lang="en-US" sz="1400" i="0" dirty="0" err="1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gyrotron</a:t>
              </a:r>
              <a:endParaRPr lang="en-US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6172200" y="1039782"/>
            <a:ext cx="1524000" cy="1703418"/>
            <a:chOff x="6473538" y="2500262"/>
            <a:chExt cx="1454728" cy="1606618"/>
          </a:xfrm>
        </p:grpSpPr>
        <p:pic>
          <p:nvPicPr>
            <p:cNvPr id="30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 l="5" r="55959"/>
            <a:stretch>
              <a:fillRect/>
            </a:stretch>
          </p:blipFill>
          <p:spPr bwMode="auto">
            <a:xfrm>
              <a:off x="6477000" y="2514600"/>
              <a:ext cx="1447800" cy="159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48"/>
            <p:cNvSpPr txBox="1">
              <a:spLocks noChangeArrowheads="1"/>
            </p:cNvSpPr>
            <p:nvPr/>
          </p:nvSpPr>
          <p:spPr bwMode="auto">
            <a:xfrm>
              <a:off x="6473538" y="2500262"/>
              <a:ext cx="1454728" cy="290287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91440" tIns="45720" rIns="0" bIns="45720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Divertor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 </a:t>
              </a:r>
              <a:r>
                <a:rPr lang="en-US" sz="14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cryo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-pump</a:t>
              </a:r>
              <a:endParaRPr lang="en-US" sz="1400" i="0" dirty="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37"/>
          <p:cNvGrpSpPr/>
          <p:nvPr/>
        </p:nvGrpSpPr>
        <p:grpSpPr>
          <a:xfrm>
            <a:off x="4343400" y="1041654"/>
            <a:ext cx="1828800" cy="1625345"/>
            <a:chOff x="5032375" y="969637"/>
            <a:chExt cx="1752600" cy="1515583"/>
          </a:xfrm>
        </p:grpSpPr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1450" y="1177467"/>
              <a:ext cx="1329811" cy="1307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48"/>
            <p:cNvSpPr txBox="1">
              <a:spLocks noChangeArrowheads="1"/>
            </p:cNvSpPr>
            <p:nvPr/>
          </p:nvSpPr>
          <p:spPr bwMode="auto">
            <a:xfrm>
              <a:off x="5032375" y="969637"/>
              <a:ext cx="1752600" cy="28699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Upward Li evaporator</a:t>
              </a:r>
              <a:endParaRPr lang="en-US" sz="1400" i="0" baseline="-25000" dirty="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28"/>
          <p:cNvGrpSpPr/>
          <p:nvPr/>
        </p:nvGrpSpPr>
        <p:grpSpPr>
          <a:xfrm>
            <a:off x="7772400" y="1066800"/>
            <a:ext cx="1219200" cy="1752600"/>
            <a:chOff x="6324600" y="990600"/>
            <a:chExt cx="1219200" cy="1752600"/>
          </a:xfrm>
        </p:grpSpPr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29400" y="1346787"/>
              <a:ext cx="711369" cy="139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48"/>
            <p:cNvSpPr txBox="1">
              <a:spLocks noChangeArrowheads="1"/>
            </p:cNvSpPr>
            <p:nvPr/>
          </p:nvSpPr>
          <p:spPr bwMode="auto">
            <a:xfrm>
              <a:off x="6324600" y="990600"/>
              <a:ext cx="1219200" cy="34471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Li granule injector (LGI)</a:t>
              </a:r>
              <a:endParaRPr lang="en-US" sz="1400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pic>
        <p:nvPicPr>
          <p:cNvPr id="37" name="Picture 36" descr="Picture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48600" y="2895600"/>
            <a:ext cx="1219200" cy="1608700"/>
          </a:xfrm>
          <a:prstGeom prst="rect">
            <a:avLst/>
          </a:prstGeom>
        </p:spPr>
      </p:pic>
      <p:grpSp>
        <p:nvGrpSpPr>
          <p:cNvPr id="11" name="Group 67"/>
          <p:cNvGrpSpPr/>
          <p:nvPr/>
        </p:nvGrpSpPr>
        <p:grpSpPr>
          <a:xfrm>
            <a:off x="4343400" y="5715000"/>
            <a:ext cx="1524000" cy="686494"/>
            <a:chOff x="6324600" y="5790506"/>
            <a:chExt cx="1524000" cy="686494"/>
          </a:xfrm>
        </p:grpSpPr>
        <p:pic>
          <p:nvPicPr>
            <p:cNvPr id="4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40415" y="5791200"/>
              <a:ext cx="65942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30"/>
            <p:cNvSpPr txBox="1">
              <a:spLocks noChangeArrowheads="1"/>
            </p:cNvSpPr>
            <p:nvPr/>
          </p:nvSpPr>
          <p:spPr bwMode="auto">
            <a:xfrm>
              <a:off x="6324600" y="5790506"/>
              <a:ext cx="1524000" cy="2292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91440" bIns="45720">
              <a:spAutoFit/>
            </a:bodyPr>
            <a:lstStyle/>
            <a:p>
              <a:pPr algn="ctr">
                <a:lnSpc>
                  <a:spcPct val="85000"/>
                </a:lnSpc>
                <a:buFontTx/>
                <a:buNone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</a:rPr>
                <a:t>High-Z tiles</a:t>
              </a:r>
              <a:endParaRPr lang="en-US" sz="14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6846277" y="6019800"/>
              <a:ext cx="87923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00925" y="5257800"/>
            <a:ext cx="1743075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791200" y="5867400"/>
            <a:ext cx="1627188" cy="609600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lIns="108360" tIns="63360" rIns="108360" bIns="63360">
            <a:noAutofit/>
          </a:bodyPr>
          <a:lstStyle/>
          <a:p>
            <a:pPr algn="r">
              <a:lnSpc>
                <a:spcPct val="80000"/>
              </a:lnSpc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Actively-supplied, capillary-restrained, gas-cooled LM-PFC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400" dirty="0" smtClean="0">
                <a:solidFill>
                  <a:srgbClr val="3333CC"/>
                </a:solidFill>
              </a:rPr>
              <a:t>NSTX Upgrade will access next factor of two </a:t>
            </a:r>
            <a:br>
              <a:rPr lang="en-US" sz="2400" dirty="0" smtClean="0">
                <a:solidFill>
                  <a:srgbClr val="3333CC"/>
                </a:solidFill>
              </a:rPr>
            </a:br>
            <a:r>
              <a:rPr lang="en-US" sz="2400" dirty="0" smtClean="0">
                <a:solidFill>
                  <a:srgbClr val="3333CC"/>
                </a:solidFill>
              </a:rPr>
              <a:t>increase in performance to bridge gaps to next-step STs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5449824"/>
            <a:ext cx="5410200" cy="1066800"/>
          </a:xfrm>
        </p:spPr>
        <p:txBody>
          <a:bodyPr/>
          <a:lstStyle/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start-up, ramp-up, sustainment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Confinement scaling (esp. electron transport)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Stability and steady-state control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52400" y="5194427"/>
            <a:ext cx="3613150" cy="1365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5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7807" y="984647"/>
            <a:ext cx="1024128" cy="1155192"/>
          </a:xfrm>
          <a:prstGeom prst="rect">
            <a:avLst/>
          </a:prstGeom>
          <a:noFill/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984645"/>
            <a:ext cx="1108752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6096000" y="1118608"/>
            <a:ext cx="1037835" cy="101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984647"/>
            <a:ext cx="967648" cy="11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776500" y="1905000"/>
            <a:ext cx="1250235" cy="3412089"/>
            <a:chOff x="7698092" y="1143000"/>
            <a:chExt cx="1462262" cy="3990747"/>
          </a:xfrm>
        </p:grpSpPr>
        <p:pic>
          <p:nvPicPr>
            <p:cNvPr id="10" name="Picture 10" descr="C:\Users\jmenard\Documents\My Files\PPPL\Projects\Vector\vector_3d_cutaway_v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32256" y="3874169"/>
              <a:ext cx="1097882" cy="1143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698092" y="4856748"/>
              <a:ext cx="13825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VECTOR (A=2.3)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46896" y="2503714"/>
              <a:ext cx="994119" cy="11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40689" y="3573379"/>
              <a:ext cx="1136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JUST (A=1.8)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60665" y="1143000"/>
              <a:ext cx="103086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698094" y="2209799"/>
              <a:ext cx="14622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ARIES-ST (A=1.6)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96200" y="1219200"/>
            <a:ext cx="137569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Low-A </a:t>
            </a:r>
          </a:p>
          <a:p>
            <a:pPr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Power Plants</a:t>
            </a:r>
            <a:endParaRPr lang="en-US" sz="18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" name="Pentagon 17"/>
          <p:cNvSpPr>
            <a:spLocks noChangeAspect="1"/>
          </p:cNvSpPr>
          <p:nvPr/>
        </p:nvSpPr>
        <p:spPr bwMode="auto">
          <a:xfrm>
            <a:off x="7239001" y="2214276"/>
            <a:ext cx="533399" cy="2962656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17" name="Group 21"/>
          <p:cNvGrpSpPr/>
          <p:nvPr/>
        </p:nvGrpSpPr>
        <p:grpSpPr>
          <a:xfrm>
            <a:off x="152400" y="5562600"/>
            <a:ext cx="2971800" cy="838200"/>
            <a:chOff x="228600" y="5562600"/>
            <a:chExt cx="2971800" cy="838200"/>
          </a:xfrm>
        </p:grpSpPr>
        <p:sp>
          <p:nvSpPr>
            <p:cNvPr id="20" name="Right Arrow 19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resolve for next-step STs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Group 51"/>
          <p:cNvGraphicFramePr>
            <a:graphicFrameLocks noGrp="1"/>
          </p:cNvGraphicFramePr>
          <p:nvPr/>
        </p:nvGraphicFramePr>
        <p:xfrm>
          <a:off x="152399" y="2209800"/>
          <a:ext cx="7086601" cy="296875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80494"/>
                <a:gridCol w="1027127"/>
                <a:gridCol w="1381834"/>
                <a:gridCol w="1266207"/>
                <a:gridCol w="1230939"/>
              </a:tblGrid>
              <a:tr h="85782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0.4-0.6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4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TRANSP simulations support goal of accessing </a:t>
            </a:r>
            <a:br>
              <a:rPr lang="en-US" sz="2400" dirty="0" smtClean="0"/>
            </a:br>
            <a:r>
              <a:rPr lang="en-US" sz="2400" dirty="0" smtClean="0"/>
              <a:t>and controlling 100% non-inductive plasma operation</a:t>
            </a:r>
            <a:endParaRPr lang="en-US" sz="2400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3" name="Group 38"/>
          <p:cNvGrpSpPr>
            <a:grpSpLocks noChangeAspect="1"/>
          </p:cNvGrpSpPr>
          <p:nvPr/>
        </p:nvGrpSpPr>
        <p:grpSpPr>
          <a:xfrm>
            <a:off x="4191000" y="2590800"/>
            <a:ext cx="4876800" cy="3729464"/>
            <a:chOff x="4419600" y="2061736"/>
            <a:chExt cx="4724400" cy="3500864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0" y="2061736"/>
              <a:ext cx="4419600" cy="3500864"/>
            </a:xfrm>
            <a:prstGeom prst="rect">
              <a:avLst/>
            </a:prstGeom>
            <a:ln w="3175">
              <a:noFill/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257800" y="2214136"/>
              <a:ext cx="3620060" cy="430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91440" rIns="81994" bIns="9144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800600" y="2438400"/>
              <a:ext cx="304800" cy="2819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4419600" y="3433336"/>
              <a:ext cx="72022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91440" rIns="81994" bIns="91440">
              <a:spAutoFit/>
            </a:bodyPr>
            <a:lstStyle/>
            <a:p>
              <a:pPr algn="ctr"/>
              <a:r>
                <a:rPr lang="en-US" sz="24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24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  <a:endParaRPr lang="en-US" sz="2400" i="0" baseline="-2500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267200" cy="1447800"/>
          </a:xfrm>
        </p:spPr>
        <p:txBody>
          <a:bodyPr/>
          <a:lstStyle/>
          <a:p>
            <a:pPr marL="231775" indent="-231775">
              <a:lnSpc>
                <a:spcPct val="90000"/>
              </a:lnSpc>
              <a:defRPr/>
            </a:pPr>
            <a:r>
              <a:rPr lang="en-US" sz="1800" dirty="0" smtClean="0">
                <a:cs typeface="Arial (Body)"/>
              </a:rPr>
              <a:t>Maximum sustained non-inductive fractions of 65% w/NBI at I</a:t>
            </a:r>
            <a:r>
              <a:rPr lang="en-US" sz="1800" baseline="-25000" dirty="0" smtClean="0">
                <a:cs typeface="Arial (Body)"/>
              </a:rPr>
              <a:t>P </a:t>
            </a:r>
            <a:r>
              <a:rPr lang="en-US" sz="1800" dirty="0" smtClean="0">
                <a:cs typeface="Arial (Body)"/>
              </a:rPr>
              <a:t>= 0.7 MA</a:t>
            </a:r>
          </a:p>
          <a:p>
            <a:pPr marL="231775" indent="-231775">
              <a:lnSpc>
                <a:spcPct val="90000"/>
              </a:lnSpc>
              <a:defRPr/>
            </a:pPr>
            <a:endParaRPr lang="en-US" sz="800" dirty="0" smtClean="0">
              <a:cs typeface="Arial (Body)"/>
            </a:endParaRPr>
          </a:p>
          <a:p>
            <a:pPr marL="231775" indent="-231775">
              <a:lnSpc>
                <a:spcPct val="90000"/>
              </a:lnSpc>
              <a:defRPr/>
            </a:pPr>
            <a:r>
              <a:rPr lang="en-US" sz="1800" dirty="0" smtClean="0">
                <a:cs typeface="Arial (Body)"/>
              </a:rPr>
              <a:t>70-100% non-inductive transiently with HHFW current-drive + bootstrap</a:t>
            </a:r>
          </a:p>
          <a:p>
            <a:pPr marL="231775" indent="-231775">
              <a:defRPr/>
            </a:pPr>
            <a:endParaRPr lang="en-US" sz="1800" dirty="0" smtClean="0">
              <a:cs typeface="Arial (Body)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657600"/>
            <a:ext cx="1143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000000"/>
                </a:solidFill>
                <a:latin typeface="Arial Narrow" pitchFamily="34" charset="0"/>
              </a:rPr>
              <a:t>Total non-inductive current fraction</a:t>
            </a:r>
            <a:endParaRPr lang="en-US" sz="20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4" name="Group 41"/>
          <p:cNvGrpSpPr>
            <a:grpSpLocks noChangeAspect="1"/>
          </p:cNvGrpSpPr>
          <p:nvPr/>
        </p:nvGrpSpPr>
        <p:grpSpPr>
          <a:xfrm>
            <a:off x="1066800" y="2971800"/>
            <a:ext cx="3043051" cy="3352800"/>
            <a:chOff x="1272190" y="3124200"/>
            <a:chExt cx="2766410" cy="3244228"/>
          </a:xfrm>
        </p:grpSpPr>
        <p:sp>
          <p:nvSpPr>
            <p:cNvPr id="22" name="TextBox 21"/>
            <p:cNvSpPr txBox="1"/>
            <p:nvPr/>
          </p:nvSpPr>
          <p:spPr>
            <a:xfrm>
              <a:off x="2321858" y="6018429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b="0" i="0" dirty="0" err="1" smtClean="0">
                  <a:solidFill>
                    <a:srgbClr val="000000"/>
                  </a:solidFill>
                  <a:latin typeface="+mn-lt"/>
                </a:rPr>
                <a:t>I</a:t>
              </a:r>
              <a:r>
                <a:rPr lang="en-US" sz="1600" b="0" i="0" baseline="-25000" dirty="0" err="1" smtClean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600" b="0" i="0" dirty="0" smtClean="0">
                  <a:solidFill>
                    <a:srgbClr val="000000"/>
                  </a:solidFill>
                  <a:latin typeface="+mn-lt"/>
                </a:rPr>
                <a:t> (MA)</a:t>
              </a:r>
              <a:endParaRPr lang="en-US" sz="1600" b="0" i="0" dirty="0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25" name="Picture 24" descr="Screen shot 2011-11-07 at 10.20.46 PM.png"/>
            <p:cNvPicPr>
              <a:picLocks noChangeAspect="1"/>
            </p:cNvPicPr>
            <p:nvPr/>
          </p:nvPicPr>
          <p:blipFill rotWithShape="1">
            <a:blip r:embed="rId3" cstate="print"/>
            <a:srcRect l="5613" r="52041"/>
            <a:stretch/>
          </p:blipFill>
          <p:spPr>
            <a:xfrm>
              <a:off x="1272190" y="3124200"/>
              <a:ext cx="2766410" cy="324422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07181" y="3972723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+mn-lt"/>
                </a:rPr>
                <a:t>NSTX Results</a:t>
              </a:r>
              <a:endParaRPr lang="en-US" sz="1600" i="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2724316" y="4294185"/>
              <a:ext cx="533400" cy="185655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1819833" y="3227566"/>
              <a:ext cx="216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FontTx/>
                <a:buNone/>
              </a:pPr>
              <a:r>
                <a:rPr lang="en-US" sz="1600" i="0" dirty="0" smtClean="0">
                  <a:solidFill>
                    <a:srgbClr val="FF0000"/>
                  </a:solidFill>
                  <a:latin typeface="+mn-lt"/>
                </a:rPr>
                <a:t>NSTX-U projections</a:t>
              </a:r>
              <a:endParaRPr lang="en-US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896033" y="4524775"/>
              <a:ext cx="228600" cy="28315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0" i="0" smtClean="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51405" y="5183019"/>
              <a:ext cx="2236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i="0" dirty="0">
                  <a:solidFill>
                    <a:srgbClr val="9900FF"/>
                  </a:solidFill>
                  <a:latin typeface="+mn-lt"/>
                  <a:cs typeface="Arial" charset="0"/>
                </a:rPr>
                <a:t>via high harmonic FW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2031499" y="4294185"/>
              <a:ext cx="136583" cy="870547"/>
            </a:xfrm>
            <a:prstGeom prst="straightConnector1">
              <a:avLst/>
            </a:prstGeom>
            <a:noFill/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Rectangle 33"/>
            <p:cNvSpPr/>
            <p:nvPr/>
          </p:nvSpPr>
          <p:spPr bwMode="auto">
            <a:xfrm>
              <a:off x="1980700" y="3623044"/>
              <a:ext cx="76200" cy="611784"/>
            </a:xfrm>
            <a:prstGeom prst="rect">
              <a:avLst/>
            </a:prstGeom>
            <a:solidFill>
              <a:srgbClr val="CC66FF"/>
            </a:solidFill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43000" y="1066800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NSTX achieved:</a:t>
            </a:r>
            <a:endParaRPr lang="en-US" sz="200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5014229" y="1066800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NSTX-U projections (TRANSP):</a:t>
            </a:r>
            <a:endParaRPr lang="en-US" sz="2000" i="0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648200" y="1447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100% non-inductive at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 I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P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 = 0.6-1.3MA for range of power, density, confinement</a:t>
            </a: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 (Body)"/>
            </a:endParaRP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5334000" y="2450153"/>
            <a:ext cx="3045725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4" tIns="45678" rIns="91354" bIns="45678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 </a:t>
            </a:r>
            <a:r>
              <a:rPr lang="en-US" sz="1800" i="0" dirty="0">
                <a:solidFill>
                  <a:srgbClr val="FF0000"/>
                </a:solidFill>
                <a:latin typeface="Arial Narrow" pitchFamily="34" charset="0"/>
              </a:rPr>
              <a:t>MA, 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=1.0 T, P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NBI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=12.6 </a:t>
            </a:r>
            <a:r>
              <a:rPr lang="en-US" sz="1800" i="0" dirty="0">
                <a:solidFill>
                  <a:srgbClr val="FF0000"/>
                </a:solidFill>
                <a:latin typeface="Arial Narrow" pitchFamily="34" charset="0"/>
              </a:rPr>
              <a:t>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223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dirty="0" smtClean="0">
                <a:ea typeface="ＭＳ Ｐゴシック" pitchFamily="34" charset="-128"/>
              </a:rPr>
              <a:t>Rapid TAE avalanches could impact NBI current-drive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in advanced scenarios for NSTX-U, FNSF, ITER AT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12589718-1F80-4A60-959E-6AB8F9C5F99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07975" y="1986383"/>
            <a:ext cx="4467225" cy="3570206"/>
            <a:chOff x="1717675" y="1716528"/>
            <a:chExt cx="5860526" cy="4373073"/>
          </a:xfrm>
        </p:grpSpPr>
        <p:pic>
          <p:nvPicPr>
            <p:cNvPr id="19" name="Picture 11" descr="Screen shot 2011-06-21 at 9.30.44 AM.png"/>
            <p:cNvPicPr>
              <a:picLocks noChangeAspect="1"/>
            </p:cNvPicPr>
            <p:nvPr/>
          </p:nvPicPr>
          <p:blipFill>
            <a:blip r:embed="rId2" cstate="print"/>
            <a:srcRect b="8952"/>
            <a:stretch>
              <a:fillRect/>
            </a:stretch>
          </p:blipFill>
          <p:spPr bwMode="auto">
            <a:xfrm>
              <a:off x="1717675" y="1716528"/>
              <a:ext cx="5860526" cy="404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5766311" y="2128761"/>
              <a:ext cx="1389116" cy="1853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92313" y="2062648"/>
              <a:ext cx="2682430" cy="4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3" name="Straight Connector 31"/>
            <p:cNvCxnSpPr>
              <a:cxnSpLocks noChangeShapeType="1"/>
            </p:cNvCxnSpPr>
            <p:nvPr/>
          </p:nvCxnSpPr>
          <p:spPr bwMode="auto">
            <a:xfrm rot="5400000">
              <a:off x="3111240" y="3466042"/>
              <a:ext cx="937131" cy="206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4550054" y="2402935"/>
              <a:ext cx="2674099" cy="120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r">
                <a:defRPr/>
              </a:pP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Discrepancy between </a:t>
              </a:r>
              <a:r>
                <a:rPr lang="en-US" sz="1400" i="0" dirty="0">
                  <a:solidFill>
                    <a:schemeClr val="tx1"/>
                  </a:solidFill>
                  <a:latin typeface="+mn-lt"/>
                </a:rPr>
                <a:t>reconstruction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and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400" i="0" dirty="0">
                  <a:solidFill>
                    <a:srgbClr val="008000"/>
                  </a:solidFill>
                  <a:latin typeface="+mn-lt"/>
                </a:rPr>
                <a:t>total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 </a:t>
              </a: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assuming</a:t>
              </a:r>
            </a:p>
            <a:p>
              <a:pPr algn="r">
                <a:defRPr/>
              </a:pP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classical J</a:t>
              </a:r>
              <a:r>
                <a:rPr lang="en-US" sz="1400" i="0" baseline="-25000" dirty="0">
                  <a:solidFill>
                    <a:schemeClr val="accent2"/>
                  </a:solidFill>
                  <a:latin typeface="+mn-lt"/>
                </a:rPr>
                <a:t>NBCD</a:t>
              </a:r>
              <a:endParaRPr lang="en-US" sz="1400" i="0" dirty="0">
                <a:solidFill>
                  <a:schemeClr val="accent2"/>
                </a:solidFill>
                <a:latin typeface="+mn-lt"/>
              </a:endParaRPr>
            </a:p>
          </p:txBody>
        </p:sp>
        <p:cxnSp>
          <p:nvCxnSpPr>
            <p:cNvPr id="25" name="Straight Connector 34"/>
            <p:cNvCxnSpPr>
              <a:cxnSpLocks noChangeShapeType="1"/>
            </p:cNvCxnSpPr>
            <p:nvPr/>
          </p:nvCxnSpPr>
          <p:spPr bwMode="auto">
            <a:xfrm flipV="1">
              <a:off x="3580841" y="3154481"/>
              <a:ext cx="1587084" cy="36812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3998753" y="5637214"/>
              <a:ext cx="2300288" cy="45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Calibri" pitchFamily="34" charset="0"/>
                </a:rPr>
                <a:t>Minor radius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656943" y="1716528"/>
              <a:ext cx="4921258" cy="23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0" y="5632869"/>
            <a:ext cx="5113338" cy="6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700kA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US" sz="160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plasma with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rapid </a:t>
            </a:r>
            <a:endParaRPr lang="en-US" sz="1600" i="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TAE avalanches has time-average </a:t>
            </a:r>
            <a:r>
              <a:rPr lang="en-US" sz="1800" i="0" dirty="0" smtClean="0">
                <a:solidFill>
                  <a:srgbClr val="FF5050"/>
                </a:solidFill>
                <a:latin typeface="+mn-lt"/>
              </a:rPr>
              <a:t>D</a:t>
            </a:r>
            <a:r>
              <a:rPr lang="en-US" sz="1800" i="0" baseline="-25000" dirty="0" smtClean="0">
                <a:solidFill>
                  <a:srgbClr val="FF5050"/>
                </a:solidFill>
                <a:latin typeface="+mn-lt"/>
              </a:rPr>
              <a:t>FI  </a:t>
            </a:r>
            <a:r>
              <a:rPr lang="en-US" sz="1800" i="0" dirty="0" smtClean="0">
                <a:solidFill>
                  <a:srgbClr val="FF5050"/>
                </a:solidFill>
                <a:latin typeface="+mn-lt"/>
              </a:rPr>
              <a:t>= 2-4m</a:t>
            </a:r>
            <a:r>
              <a:rPr lang="en-US" sz="1800" i="0" baseline="30000" dirty="0" smtClean="0">
                <a:solidFill>
                  <a:srgbClr val="FF5050"/>
                </a:solidFill>
                <a:latin typeface="+mn-lt"/>
              </a:rPr>
              <a:t>2</a:t>
            </a:r>
            <a:r>
              <a:rPr lang="en-US" sz="1800" i="0" dirty="0" smtClean="0">
                <a:solidFill>
                  <a:srgbClr val="FF5050"/>
                </a:solidFill>
                <a:latin typeface="+mn-lt"/>
              </a:rPr>
              <a:t>/s</a:t>
            </a:r>
            <a:endParaRPr lang="en-US" sz="1800" i="0" dirty="0">
              <a:solidFill>
                <a:srgbClr val="FF5050"/>
              </a:solidFill>
              <a:latin typeface="+mn-lt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98561"/>
            <a:ext cx="3276599" cy="538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460375" y="1213270"/>
            <a:ext cx="441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800" i="0" dirty="0">
                <a:ea typeface="ＭＳ Ｐゴシック" pitchFamily="34" charset="-128"/>
              </a:rPr>
              <a:t>NSTX:  rapid avalanches can lead to </a:t>
            </a:r>
            <a:br>
              <a:rPr lang="en-US" sz="1800" i="0" dirty="0">
                <a:ea typeface="ＭＳ Ｐゴシック" pitchFamily="34" charset="-128"/>
              </a:rPr>
            </a:br>
            <a:r>
              <a:rPr lang="en-US" sz="1800" i="0" dirty="0">
                <a:ea typeface="ＭＳ Ｐゴシック" pitchFamily="34" charset="-128"/>
              </a:rPr>
              <a:t>redistribution/loss of NBI current drive</a:t>
            </a:r>
            <a:endParaRPr lang="en-US" sz="1800" i="0" dirty="0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715001" y="969962"/>
            <a:ext cx="3097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i="0" dirty="0"/>
              <a:t>NSTX-U TRANSP simulations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2200" y="3276600"/>
            <a:ext cx="2209800" cy="7053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870" tIns="50935" rIns="101870" bIns="50935">
            <a:spAutoFit/>
          </a:bodyPr>
          <a:lstStyle/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MA,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1T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, H</a:t>
            </a:r>
            <a:r>
              <a:rPr lang="en-US" sz="1050" i="0" baseline="-2500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98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=1,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near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non-inductive</a:t>
            </a:r>
            <a:endParaRPr lang="en-US" sz="1050" i="0" dirty="0">
              <a:solidFill>
                <a:srgbClr val="FF0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100" i="0" dirty="0">
                <a:solidFill>
                  <a:srgbClr val="008000"/>
                </a:solidFill>
                <a:latin typeface="Arial Narrow" pitchFamily="34" charset="0"/>
              </a:rPr>
              <a:t>1.6 MA, </a:t>
            </a:r>
            <a:r>
              <a:rPr lang="en-US" sz="1100" i="0" dirty="0" smtClean="0">
                <a:solidFill>
                  <a:srgbClr val="008000"/>
                </a:solidFill>
                <a:latin typeface="Arial Narrow" pitchFamily="34" charset="0"/>
              </a:rPr>
              <a:t>1T, partial inductive</a:t>
            </a:r>
            <a:endParaRPr lang="en-US" sz="1100" i="0" dirty="0">
              <a:solidFill>
                <a:srgbClr val="008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100" i="0" dirty="0">
                <a:solidFill>
                  <a:schemeClr val="accent2"/>
                </a:solidFill>
                <a:latin typeface="Arial Narrow" pitchFamily="34" charset="0"/>
              </a:rPr>
              <a:t>1.2 MA, </a:t>
            </a:r>
            <a:r>
              <a:rPr lang="en-US" sz="1100" i="0" dirty="0" smtClean="0">
                <a:solidFill>
                  <a:schemeClr val="accent2"/>
                </a:solidFill>
                <a:latin typeface="Arial Narrow" pitchFamily="34" charset="0"/>
              </a:rPr>
              <a:t>0.55T</a:t>
            </a:r>
            <a:r>
              <a:rPr lang="en-US" sz="1100" i="0" dirty="0">
                <a:solidFill>
                  <a:schemeClr val="accent2"/>
                </a:solidFill>
                <a:latin typeface="Arial Narrow" pitchFamily="34" charset="0"/>
              </a:rPr>
              <a:t>, high </a:t>
            </a:r>
            <a:r>
              <a:rPr lang="en-US" sz="1100" i="0" dirty="0" err="1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100" i="0" baseline="-25000" dirty="0" err="1">
                <a:solidFill>
                  <a:schemeClr val="accent2"/>
                </a:solidFill>
                <a:latin typeface="Arial Narrow" pitchFamily="34" charset="0"/>
              </a:rPr>
              <a:t>T</a:t>
            </a:r>
            <a:endParaRPr lang="en-US" sz="1100" i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defRPr/>
            </a:pPr>
            <a:r>
              <a:rPr lang="en-US" sz="1100" i="0" dirty="0" smtClean="0">
                <a:solidFill>
                  <a:schemeClr val="tx1"/>
                </a:solidFill>
                <a:latin typeface="Arial Narrow" pitchFamily="34" charset="0"/>
              </a:rPr>
              <a:t>	All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n-US" sz="1100" i="0" dirty="0" err="1">
                <a:solidFill>
                  <a:schemeClr val="tx1"/>
                </a:solidFill>
                <a:latin typeface="Arial Narrow" pitchFamily="34" charset="0"/>
              </a:rPr>
              <a:t>f</a:t>
            </a:r>
            <a:r>
              <a:rPr lang="en-US" sz="1100" i="0" baseline="-25000" dirty="0" err="1">
                <a:solidFill>
                  <a:schemeClr val="tx1"/>
                </a:solidFill>
                <a:latin typeface="Arial Narrow" pitchFamily="34" charset="0"/>
              </a:rPr>
              <a:t>GW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=0.7, H</a:t>
            </a:r>
            <a:r>
              <a:rPr lang="en-US" sz="1100" i="0" baseline="-25000" dirty="0">
                <a:solidFill>
                  <a:schemeClr val="tx1"/>
                </a:solidFill>
                <a:latin typeface="Arial Narrow" pitchFamily="34" charset="0"/>
              </a:rPr>
              <a:t>98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 smtClean="0"/>
              <a:t>NSTX/NSTX-U is making leading contributions to high-</a:t>
            </a:r>
            <a:r>
              <a:rPr lang="en-US" sz="2200" dirty="0" err="1" smtClean="0">
                <a:latin typeface="Symbol" pitchFamily="18" charset="2"/>
              </a:rPr>
              <a:t>b</a:t>
            </a:r>
            <a:r>
              <a:rPr lang="en-US" sz="2200" baseline="-25000" dirty="0" err="1" smtClean="0">
                <a:latin typeface="+mn-lt"/>
              </a:rPr>
              <a:t>N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stability physics, and assessing possible 3D coil upgrades</a:t>
            </a:r>
            <a:endParaRPr lang="en-US" sz="2200" dirty="0" smtClean="0">
              <a:solidFill>
                <a:srgbClr val="800000"/>
              </a:solidFill>
            </a:endParaRPr>
          </a:p>
        </p:txBody>
      </p:sp>
      <p:sp>
        <p:nvSpPr>
          <p:cNvPr id="3076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73C22-C402-4A32-AA5B-C300AC9D36CA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25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14800" y="33528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b="0" i="0" dirty="0" smtClean="0"/>
              <a:t>Identified several off-</a:t>
            </a:r>
            <a:r>
              <a:rPr lang="en-US" b="0" i="0" dirty="0" err="1" smtClean="0"/>
              <a:t>midplane</a:t>
            </a:r>
            <a:r>
              <a:rPr lang="en-US" b="0" i="0" dirty="0" smtClean="0"/>
              <a:t> 3D coil sets favorable for profile and mode control</a:t>
            </a:r>
          </a:p>
          <a:p>
            <a:pPr marL="631825" lvl="1" indent="-231775"/>
            <a:r>
              <a:rPr lang="en-US" sz="1800" b="0" i="0" dirty="0" smtClean="0"/>
              <a:t>~40% increase in n=1 RWM </a:t>
            </a:r>
            <a:r>
              <a:rPr lang="en-US" sz="1800" b="0" i="0" dirty="0" err="1" smtClean="0">
                <a:latin typeface="Symbol" pitchFamily="18" charset="2"/>
              </a:rPr>
              <a:t>b</a:t>
            </a:r>
            <a:r>
              <a:rPr lang="en-US" sz="1800" b="0" i="0" baseline="-25000" dirty="0" err="1" smtClean="0"/>
              <a:t>active</a:t>
            </a:r>
            <a:r>
              <a:rPr lang="en-US" sz="1800" b="0" i="0" baseline="-25000" dirty="0" smtClean="0"/>
              <a:t> </a:t>
            </a:r>
            <a:r>
              <a:rPr lang="en-US" sz="1800" b="0" i="0" dirty="0" smtClean="0"/>
              <a:t>/ </a:t>
            </a:r>
            <a:r>
              <a:rPr lang="en-US" sz="1800" b="0" i="0" dirty="0" err="1" smtClean="0">
                <a:latin typeface="Symbol" pitchFamily="18" charset="2"/>
              </a:rPr>
              <a:t>b</a:t>
            </a:r>
            <a:r>
              <a:rPr lang="en-US" sz="1800" b="0" i="0" baseline="-25000" dirty="0" err="1" smtClean="0"/>
              <a:t>no</a:t>
            </a:r>
            <a:r>
              <a:rPr lang="en-US" sz="1800" b="0" i="0" baseline="-25000" dirty="0" smtClean="0"/>
              <a:t>-wall</a:t>
            </a:r>
          </a:p>
          <a:p>
            <a:pPr marL="631825" lvl="1" indent="-231775"/>
            <a:r>
              <a:rPr lang="en-US" sz="1800" b="0" i="0" dirty="0" smtClean="0"/>
              <a:t>~5x reduction in n=1 EF resonant torque</a:t>
            </a:r>
          </a:p>
          <a:p>
            <a:pPr marL="631825" lvl="1" indent="-231775"/>
            <a:r>
              <a:rPr lang="en-US" sz="1800" b="0" i="0" dirty="0" smtClean="0"/>
              <a:t>~10-100x variation in ratio of non-resonant to resonant n=3 torque in edge</a:t>
            </a:r>
          </a:p>
          <a:p>
            <a:pPr marL="800100" lvl="2" indent="-168275"/>
            <a:r>
              <a:rPr lang="en-US" sz="1600" b="0" i="0" dirty="0" smtClean="0"/>
              <a:t>Important for control, understanding of RMP ELM control, NTV rotation profile control</a:t>
            </a:r>
          </a:p>
          <a:p>
            <a:pPr marL="631825" lvl="1" indent="-231775"/>
            <a:endParaRPr lang="en-US" sz="1800" dirty="0" smtClean="0"/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>
          <a:xfrm>
            <a:off x="76200" y="1104900"/>
            <a:ext cx="3733800" cy="2605102"/>
            <a:chOff x="74372" y="3352800"/>
            <a:chExt cx="2382868" cy="1828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5" y="3352800"/>
              <a:ext cx="2279435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167506" y="3447851"/>
              <a:ext cx="217497" cy="145625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395337" y="3938328"/>
              <a:ext cx="1319942" cy="38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Resonant Field </a:t>
              </a:r>
            </a:p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Amplification (G/G)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267200" y="1143000"/>
            <a:ext cx="472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b="0" i="0" dirty="0" smtClean="0"/>
              <a:t>n=1 MHD spectroscopy: high </a:t>
            </a:r>
            <a:r>
              <a:rPr lang="en-US" b="0" i="0" dirty="0" err="1" smtClean="0">
                <a:latin typeface="Symbol" pitchFamily="18" charset="2"/>
              </a:rPr>
              <a:t>b</a:t>
            </a:r>
            <a:r>
              <a:rPr lang="en-US" b="0" i="0" baseline="-25000" dirty="0" err="1" smtClean="0"/>
              <a:t>N</a:t>
            </a:r>
            <a:r>
              <a:rPr lang="en-US" b="0" i="0" dirty="0" smtClean="0"/>
              <a:t> can be more stable</a:t>
            </a:r>
          </a:p>
          <a:p>
            <a:pPr marL="631825" lvl="1" indent="-231775"/>
            <a:r>
              <a:rPr lang="en-US" b="0" i="0" dirty="0" smtClean="0">
                <a:sym typeface="Wingdings" pitchFamily="2" charset="2"/>
              </a:rPr>
              <a:t>Combination of rotation and current profile effects at high beta</a:t>
            </a:r>
          </a:p>
          <a:p>
            <a:pPr marL="631825" lvl="1" indent="-231775"/>
            <a:r>
              <a:rPr lang="en-US" b="0" i="0" dirty="0" smtClean="0">
                <a:sym typeface="Wingdings" pitchFamily="2" charset="2"/>
              </a:rPr>
              <a:t>Important for advanced scenarios</a:t>
            </a:r>
            <a:endParaRPr lang="en-US" dirty="0" smtClean="0"/>
          </a:p>
        </p:txBody>
      </p:sp>
      <p:pic>
        <p:nvPicPr>
          <p:cNvPr id="96" name="Picture 95" descr="Picture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42" y="4267200"/>
            <a:ext cx="4056158" cy="21077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1600" y="3928646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</a:rPr>
              <a:t>NCC options:</a:t>
            </a:r>
            <a:endParaRPr lang="en-US" sz="16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3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Beginning to test/utilize transport models to predict NSTX temperature profiles, identify possible missing physics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638800"/>
            <a:ext cx="9067800" cy="838200"/>
          </a:xfrm>
        </p:spPr>
        <p:txBody>
          <a:bodyPr/>
          <a:lstStyle/>
          <a:p>
            <a:r>
              <a:rPr lang="en-US" dirty="0" smtClean="0"/>
              <a:t>Over-prediction of core T</a:t>
            </a:r>
            <a:r>
              <a:rPr lang="en-US" baseline="-25000" dirty="0" smtClean="0"/>
              <a:t>e</a:t>
            </a:r>
            <a:r>
              <a:rPr lang="en-US" dirty="0" smtClean="0"/>
              <a:t> in NSTX may be due to transport from GAE/CAE modes not included in gyro-Landau-fluid model</a:t>
            </a:r>
          </a:p>
          <a:p>
            <a:endParaRPr lang="en-US" dirty="0"/>
          </a:p>
        </p:txBody>
      </p:sp>
      <p:grpSp>
        <p:nvGrpSpPr>
          <p:cNvPr id="4" name="Group 16"/>
          <p:cNvGrpSpPr>
            <a:grpSpLocks noChangeAspect="1"/>
          </p:cNvGrpSpPr>
          <p:nvPr/>
        </p:nvGrpSpPr>
        <p:grpSpPr>
          <a:xfrm>
            <a:off x="6756050" y="3376555"/>
            <a:ext cx="2285086" cy="2186045"/>
            <a:chOff x="6528816" y="2819400"/>
            <a:chExt cx="2538984" cy="2428939"/>
          </a:xfrm>
        </p:grpSpPr>
        <p:grpSp>
          <p:nvGrpSpPr>
            <p:cNvPr id="5" name="Group 7"/>
            <p:cNvGrpSpPr>
              <a:grpSpLocks noChangeAspect="1"/>
            </p:cNvGrpSpPr>
            <p:nvPr/>
          </p:nvGrpSpPr>
          <p:grpSpPr>
            <a:xfrm>
              <a:off x="6678967" y="2819400"/>
              <a:ext cx="2388833" cy="2428939"/>
              <a:chOff x="7086913" y="1333251"/>
              <a:chExt cx="1911066" cy="2095750"/>
            </a:xfrm>
          </p:grpSpPr>
          <p:pic>
            <p:nvPicPr>
              <p:cNvPr id="9" name="Picture 2" descr="C:\Users\yren\Documents\MATLAB\work_nstx\figure_save\te_prediction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7086913" y="1333251"/>
                <a:ext cx="1911066" cy="2095750"/>
              </a:xfrm>
              <a:prstGeom prst="rect">
                <a:avLst/>
              </a:prstGeom>
              <a:noFill/>
            </p:spPr>
          </p:pic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8061643" y="1456582"/>
                <a:ext cx="800869" cy="295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4" rIns="91429" bIns="45714">
                <a:spAutoFit/>
              </a:bodyPr>
              <a:lstStyle/>
              <a:p>
                <a:r>
                  <a:rPr lang="en-US" sz="1800" i="0" dirty="0" smtClean="0">
                    <a:solidFill>
                      <a:schemeClr val="tx1"/>
                    </a:solidFill>
                  </a:rPr>
                  <a:t>T</a:t>
                </a:r>
                <a:r>
                  <a:rPr lang="en-US" sz="1800" i="0" baseline="-25000" dirty="0" smtClean="0">
                    <a:solidFill>
                      <a:schemeClr val="tx1"/>
                    </a:solidFill>
                  </a:rPr>
                  <a:t>e </a:t>
                </a:r>
                <a:r>
                  <a:rPr lang="en-US" sz="1800" i="0" dirty="0">
                    <a:solidFill>
                      <a:schemeClr val="tx1"/>
                    </a:solidFill>
                  </a:rPr>
                  <a:t>(</a:t>
                </a:r>
                <a:r>
                  <a:rPr lang="en-US" sz="1800" i="0" dirty="0" err="1">
                    <a:solidFill>
                      <a:schemeClr val="tx1"/>
                    </a:solidFill>
                  </a:rPr>
                  <a:t>keV</a:t>
                </a:r>
                <a:r>
                  <a:rPr lang="en-US" sz="1800" i="0" dirty="0">
                    <a:solidFill>
                      <a:schemeClr val="tx1"/>
                    </a:solidFill>
                  </a:rPr>
                  <a:t>)</a:t>
                </a:r>
                <a:endParaRPr lang="en-US" sz="1800" i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528816" y="2819400"/>
              <a:ext cx="457200" cy="19812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803136" y="4648200"/>
              <a:ext cx="152400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6" name="Group 17"/>
          <p:cNvGrpSpPr>
            <a:grpSpLocks noChangeAspect="1"/>
          </p:cNvGrpSpPr>
          <p:nvPr/>
        </p:nvGrpSpPr>
        <p:grpSpPr>
          <a:xfrm>
            <a:off x="4724400" y="3364469"/>
            <a:ext cx="2208434" cy="2198131"/>
            <a:chOff x="5076374" y="1358594"/>
            <a:chExt cx="1963053" cy="2136774"/>
          </a:xfrm>
          <a:solidFill>
            <a:schemeClr val="bg1"/>
          </a:solidFill>
        </p:grpSpPr>
        <p:pic>
          <p:nvPicPr>
            <p:cNvPr id="19" name="Picture 18" descr="collisionality_scan_Ti_pred_comparison_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076374" y="1358594"/>
              <a:ext cx="1963053" cy="21367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6136406" y="1495397"/>
              <a:ext cx="777888" cy="29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 i="0" dirty="0" smtClean="0">
                  <a:solidFill>
                    <a:schemeClr val="tx1"/>
                  </a:solidFill>
                </a:rPr>
                <a:t>T</a:t>
              </a:r>
              <a:r>
                <a:rPr lang="en-US" sz="1800" i="0" baseline="-25000" dirty="0" smtClean="0">
                  <a:solidFill>
                    <a:schemeClr val="tx1"/>
                  </a:solidFill>
                </a:rPr>
                <a:t>i </a:t>
              </a:r>
              <a:r>
                <a:rPr lang="en-US" sz="1800" i="0" dirty="0" smtClean="0">
                  <a:solidFill>
                    <a:schemeClr val="tx1"/>
                  </a:solidFill>
                </a:rPr>
                <a:t>(</a:t>
              </a:r>
              <a:r>
                <a:rPr lang="en-US" sz="1800" i="0" dirty="0" err="1" smtClean="0">
                  <a:solidFill>
                    <a:schemeClr val="tx1"/>
                  </a:solidFill>
                </a:rPr>
                <a:t>keV</a:t>
              </a:r>
              <a:r>
                <a:rPr lang="en-US" sz="1800" i="0" dirty="0">
                  <a:solidFill>
                    <a:schemeClr val="tx1"/>
                  </a:solidFill>
                </a:rPr>
                <a:t>)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6200" y="3200400"/>
            <a:ext cx="4724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Utilizing neoclassical + drift wave models to simulate NSTX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and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profiles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(collaboration with GA)</a:t>
            </a:r>
            <a:endParaRPr lang="en-US" sz="24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Need model for </a:t>
            </a:r>
            <a:r>
              <a:rPr lang="en-US" sz="2000" b="0" i="0" kern="0" dirty="0" smtClean="0">
                <a:solidFill>
                  <a:schemeClr val="accent2"/>
                </a:solidFill>
                <a:latin typeface="Symbol" pitchFamily="18" charset="2"/>
              </a:rPr>
              <a:t>c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in edge region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Discrepancy in core T</a:t>
            </a:r>
            <a:r>
              <a:rPr lang="en-US" sz="2000" b="0" i="0" kern="0" baseline="-25000" dirty="0" smtClean="0">
                <a:solidFill>
                  <a:schemeClr val="accent2"/>
                </a:solidFill>
                <a:latin typeface="+mn-lt"/>
              </a:rPr>
              <a:t>e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prediction for beam-heated H-modes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27"/>
          <p:cNvGrpSpPr/>
          <p:nvPr/>
        </p:nvGrpSpPr>
        <p:grpSpPr>
          <a:xfrm>
            <a:off x="5867400" y="1066800"/>
            <a:ext cx="2286000" cy="2286000"/>
            <a:chOff x="5181600" y="1066800"/>
            <a:chExt cx="2286000" cy="228600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066800"/>
              <a:ext cx="2286000" cy="209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6553200" y="30142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  <a:latin typeface="+mn-lt"/>
                </a:rPr>
                <a:t>r/a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172200" y="1143000"/>
              <a:ext cx="1524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 smtClean="0">
                <a:latin typeface="Helvetica" pitchFamily="-12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77000" y="1170801"/>
              <a:ext cx="838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0" dirty="0" smtClean="0"/>
                <a:t>T</a:t>
              </a:r>
              <a:r>
                <a:rPr lang="en-US" sz="1800" i="0" baseline="-25000" dirty="0" smtClean="0"/>
                <a:t>e</a:t>
              </a:r>
              <a:r>
                <a:rPr lang="en-US" sz="1800" i="0" dirty="0" smtClean="0"/>
                <a:t> (</a:t>
              </a:r>
              <a:r>
                <a:rPr lang="en-US" sz="1800" i="0" dirty="0" err="1" smtClean="0"/>
                <a:t>keV</a:t>
              </a:r>
              <a:r>
                <a:rPr lang="en-US" sz="1800" i="0" dirty="0" smtClean="0"/>
                <a:t>)</a:t>
              </a:r>
              <a:endParaRPr lang="en-US" sz="1800" i="0" dirty="0"/>
            </a:p>
          </p:txBody>
        </p:sp>
        <p:sp>
          <p:nvSpPr>
            <p:cNvPr id="26" name="Right Arrow 25"/>
            <p:cNvSpPr/>
            <p:nvPr/>
          </p:nvSpPr>
          <p:spPr bwMode="auto">
            <a:xfrm rot="18182692">
              <a:off x="6222051" y="2168107"/>
              <a:ext cx="934400" cy="158395"/>
            </a:xfrm>
            <a:prstGeom prst="rightArrow">
              <a:avLst>
                <a:gd name="adj1" fmla="val 49748"/>
                <a:gd name="adj2" fmla="val 128014"/>
              </a:avLst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76200" y="990600"/>
            <a:ext cx="5486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NSTX H-modes showed broadening of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profile as B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T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was increased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Similar broadening trend observed with increased lithium deposition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err="1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sz="2000" b="0" i="0" kern="0" baseline="-25000" dirty="0" err="1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000" b="0" i="0" kern="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000" b="0" i="0" kern="0" baseline="-25000" dirty="0" err="1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000" b="0" i="0" kern="0" dirty="0" smtClean="0">
                <a:solidFill>
                  <a:srgbClr val="FF0000"/>
                </a:solidFill>
                <a:latin typeface="+mn-lt"/>
              </a:rPr>
              <a:t> scales as ~1/</a:t>
            </a:r>
            <a:r>
              <a:rPr lang="en-US" sz="2000" b="0" i="0" kern="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="0" i="0" kern="0" dirty="0" smtClean="0">
                <a:solidFill>
                  <a:srgbClr val="FF0000"/>
                </a:solidFill>
                <a:latin typeface="+mn-lt"/>
              </a:rPr>
              <a:t>* in both datasets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Simulations support non-inductive start-up/ramp-up strategy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990600"/>
            <a:ext cx="4648200" cy="1524000"/>
          </a:xfrm>
        </p:spPr>
        <p:txBody>
          <a:bodyPr rIns="0"/>
          <a:lstStyle/>
          <a:p>
            <a:pPr marL="171450" indent="-171450"/>
            <a:r>
              <a:rPr lang="en-US" sz="2000" dirty="0" smtClean="0"/>
              <a:t>TRANSP:  NSTX-U more tangential NBI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3-4x higher CD at low I</a:t>
            </a:r>
            <a:r>
              <a:rPr lang="en-US" sz="2000" baseline="-25000" dirty="0" smtClean="0"/>
              <a:t>P </a:t>
            </a:r>
            <a:r>
              <a:rPr lang="en-US" sz="1800" dirty="0" smtClean="0"/>
              <a:t>(0.4MA)</a:t>
            </a:r>
            <a:endParaRPr lang="en-US" sz="2000" dirty="0" smtClean="0"/>
          </a:p>
          <a:p>
            <a:pPr marL="171450" indent="-171450"/>
            <a:endParaRPr lang="en-US" sz="600" dirty="0" smtClean="0"/>
          </a:p>
          <a:p>
            <a:pPr marL="171450" indent="-171450"/>
            <a:r>
              <a:rPr lang="en-US" sz="2000" dirty="0" smtClean="0"/>
              <a:t>TSC: non-inductive ramp-up from 0.4MA to 1MA possible w/ BS + NBI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987" y="2695575"/>
            <a:ext cx="33034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906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 code (2D) successfully simulates CHI I</a:t>
            </a:r>
            <a:r>
              <a:rPr kumimoji="0" lang="en-US" sz="19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~200kA achieved in NSTX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572000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TSC +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included in 5 year plan support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400kA in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952707" cy="25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86339" y="1893948"/>
            <a:ext cx="3204661" cy="2373252"/>
            <a:chOff x="5045394" y="1329654"/>
            <a:chExt cx="4005827" cy="29665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7" b="-1"/>
            <a:stretch/>
          </p:blipFill>
          <p:spPr>
            <a:xfrm>
              <a:off x="5519956" y="1573105"/>
              <a:ext cx="3531265" cy="23627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85033" y="3884636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925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1.0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0064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1.6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73493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2.7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84878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84023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95846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70522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78056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4012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47078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37833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66971" y="4007678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07193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96382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136" y="2632745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801" y="362598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08833" y="212521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1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8833" y="1619612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7801" y="312420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4876296" y="2640661"/>
              <a:ext cx="607502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i="0" dirty="0" smtClean="0">
                  <a:solidFill>
                    <a:schemeClr val="tx1"/>
                  </a:solidFill>
                </a:rPr>
                <a:t>Z (m)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28600" y="52578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8600" marR="0" lvl="1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Higher injector flux,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toroidal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field, CHI voltage</a:t>
            </a:r>
          </a:p>
          <a:p>
            <a:pPr marL="228600" marR="0" lvl="1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1MW 28GHz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ECH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(increases T</a:t>
            </a:r>
            <a:r>
              <a:rPr kumimoji="0" lang="en-US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572000" y="57912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But, RF heating (ECH and/or HHFW)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CHI likely required to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couple to NBI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Snowflake </a:t>
            </a:r>
            <a:r>
              <a:rPr lang="en-US" sz="2400" dirty="0" err="1" smtClean="0"/>
              <a:t>divertor</a:t>
            </a:r>
            <a:r>
              <a:rPr lang="en-US" sz="2400" dirty="0" smtClean="0"/>
              <a:t> effective for heat flux mitigation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36452"/>
            <a:ext cx="8839200" cy="1887748"/>
          </a:xfrm>
        </p:spPr>
        <p:txBody>
          <a:bodyPr/>
          <a:lstStyle/>
          <a:p>
            <a:pPr lvl="0"/>
            <a:r>
              <a:rPr lang="en-US" dirty="0" smtClean="0">
                <a:ea typeface="ＭＳ Ｐゴシック" pitchFamily="34" charset="-128"/>
              </a:rPr>
              <a:t>NSTX: can reduce heat flux by 2-4× via partial detachment</a:t>
            </a:r>
          </a:p>
          <a:p>
            <a:endParaRPr lang="en-US" sz="1200" dirty="0" smtClean="0"/>
          </a:p>
          <a:p>
            <a:r>
              <a:rPr lang="en-US" dirty="0" smtClean="0"/>
              <a:t>Snowflake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additional x-point near primary x-point </a:t>
            </a:r>
          </a:p>
          <a:p>
            <a:pPr lvl="1"/>
            <a:r>
              <a:rPr lang="en-US" dirty="0" smtClean="0"/>
              <a:t>NSTX:  High flux expansion = 40-60 lowers incident q</a:t>
            </a:r>
            <a:r>
              <a:rPr lang="en-US" baseline="-25000" dirty="0" smtClean="0">
                <a:latin typeface="Symbol" pitchFamily="18" charset="2"/>
              </a:rPr>
              <a:t></a:t>
            </a:r>
          </a:p>
          <a:p>
            <a:pPr lvl="1"/>
            <a:r>
              <a:rPr lang="en-US" dirty="0" smtClean="0"/>
              <a:t>Longer field-line-length promotes temperature drop, detachment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152399" y="3419362"/>
            <a:ext cx="4806944" cy="2600438"/>
            <a:chOff x="4800600" y="3868358"/>
            <a:chExt cx="4038600" cy="2184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934200" y="3868359"/>
              <a:ext cx="1842052" cy="35684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8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1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8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8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43162"/>
            <a:ext cx="3810000" cy="236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Start-up/Ramp-up + RF Heating/Current Drive Goals:</a:t>
            </a:r>
            <a:endParaRPr lang="en-US" sz="48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5777523" y="3657600"/>
            <a:ext cx="3290277" cy="2209800"/>
            <a:chOff x="5701323" y="2438400"/>
            <a:chExt cx="3290277" cy="2286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01323" y="2438400"/>
              <a:ext cx="260447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28GHz_Gyrotron_2.tif"/>
            <p:cNvPicPr>
              <a:picLocks noChangeAspect="1"/>
            </p:cNvPicPr>
            <p:nvPr/>
          </p:nvPicPr>
          <p:blipFill>
            <a:blip r:embed="rId3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8391380" y="2530475"/>
              <a:ext cx="600220" cy="188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" y="10668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Test higher-current CHI start-up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(~400kA)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Test NBI + bootstrap current overdrive/ramp-up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Develop HHFW and EC heating for fully non-inductive plasma current start-up and ramp-up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Extend HHFW to higher power (3-4MW), demonstrate HHFW-driven 100% non-inductive at 300-400kA</a:t>
            </a:r>
          </a:p>
          <a:p>
            <a:pPr marL="1142733" marR="0" lvl="2" indent="-228546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Goal: </a:t>
            </a:r>
            <a:r>
              <a:rPr lang="en-US" sz="1800" b="0" i="0" kern="0" noProof="0" dirty="0" smtClean="0">
                <a:solidFill>
                  <a:srgbClr val="FF0000"/>
                </a:solidFill>
                <a:latin typeface="+mn-lt"/>
                <a:cs typeface="Calibri" pitchFamily="34" charset="0"/>
              </a:rPr>
              <a:t>maintain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I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to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confine 2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nd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NBI fast-ions</a:t>
            </a:r>
          </a:p>
          <a:p>
            <a:pPr marL="1142733" marR="0" lvl="2" indent="-228546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42820" marR="0" lvl="0" indent="-34282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Validate advanced RF codes for NSTX-U,  predict RF performance in ITER and FNSF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3810000"/>
            <a:ext cx="556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742776" lvl="1" indent="-285684" eaLnBrk="0" hangingPunct="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Use ECH (~1MW,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28GHz), then HHFW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to increase T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of CHI plasmas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fo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r NBI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</a:p>
          <a:p>
            <a:pPr marL="742776" marR="0" lvl="1" indent="-285684" algn="l" defTabSz="914400" rtl="0" eaLnBrk="0" fontAlgn="base" latinLnBrk="0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Tes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t h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igh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-power EBW to generate start-up current - builds on MAST results</a:t>
            </a:r>
          </a:p>
        </p:txBody>
      </p:sp>
      <p:sp>
        <p:nvSpPr>
          <p:cNvPr id="12" name="Right Arrow 11"/>
          <p:cNvSpPr/>
          <p:nvPr/>
        </p:nvSpPr>
        <p:spPr bwMode="auto">
          <a:xfrm rot="10800000" flipH="1">
            <a:off x="5257800" y="4114800"/>
            <a:ext cx="457200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4" name="Picture 79" descr="HHFW Antenna Photos After Double Feed Upgrade.jpg"/>
          <p:cNvPicPr>
            <a:picLocks noChangeAspect="1"/>
          </p:cNvPicPr>
          <p:nvPr/>
        </p:nvPicPr>
        <p:blipFill>
          <a:blip r:embed="rId4" cstate="print"/>
          <a:srcRect b="8450"/>
          <a:stretch>
            <a:fillRect/>
          </a:stretch>
        </p:blipFill>
        <p:spPr bwMode="auto">
          <a:xfrm>
            <a:off x="7086600" y="2133600"/>
            <a:ext cx="1978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NSTX Upgrade mission elements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grpSp>
        <p:nvGrpSpPr>
          <p:cNvPr id="4" name="Group 21"/>
          <p:cNvGrpSpPr/>
          <p:nvPr/>
        </p:nvGrpSpPr>
        <p:grpSpPr>
          <a:xfrm>
            <a:off x="6096000" y="4724400"/>
            <a:ext cx="2362200" cy="1730375"/>
            <a:chOff x="5218113" y="4213225"/>
            <a:chExt cx="2362200" cy="1730375"/>
          </a:xfrm>
        </p:grpSpPr>
        <p:pic>
          <p:nvPicPr>
            <p:cNvPr id="13320" name="Picture 24" descr="com_Machinecutawa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3913" y="4213225"/>
              <a:ext cx="1676400" cy="173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Text Box 12"/>
            <p:cNvSpPr txBox="1">
              <a:spLocks noChangeArrowheads="1"/>
            </p:cNvSpPr>
            <p:nvPr/>
          </p:nvSpPr>
          <p:spPr bwMode="auto">
            <a:xfrm>
              <a:off x="5218113" y="4271066"/>
              <a:ext cx="710429" cy="32315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ITER</a:t>
              </a: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295400"/>
            <a:ext cx="5715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40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32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4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2186" y="3258240"/>
            <a:ext cx="3190350" cy="1313760"/>
            <a:chOff x="5572650" y="2743199"/>
            <a:chExt cx="3190350" cy="1313760"/>
          </a:xfrm>
        </p:grpSpPr>
        <p:pic>
          <p:nvPicPr>
            <p:cNvPr id="1332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2650" y="2743199"/>
              <a:ext cx="15303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7504112" y="3733800"/>
              <a:ext cx="1018205" cy="32315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Lithium</a:t>
              </a:r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5572650" y="3733800"/>
              <a:ext cx="1556814" cy="32315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“Snowflake”</a:t>
              </a:r>
            </a:p>
          </p:txBody>
        </p:sp>
        <p:pic>
          <p:nvPicPr>
            <p:cNvPr id="133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8013" y="2743199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926" y="990600"/>
            <a:ext cx="246947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943600" y="1219200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/>
              <a:t>ST-FNSF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u="sng" dirty="0" smtClean="0">
                <a:solidFill>
                  <a:srgbClr val="FF0000"/>
                </a:solidFill>
                <a:latin typeface="Arial Narrow" pitchFamily="34" charset="0"/>
              </a:rPr>
              <a:t>Collaboration opportunity:</a:t>
            </a:r>
            <a: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sz="2000" u="sng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KSTAR using ECH, developing ICRF, testing non-</a:t>
            </a:r>
            <a:r>
              <a:rPr lang="en-US" dirty="0" err="1" smtClean="0">
                <a:latin typeface="Arial Narrow" pitchFamily="34" charset="0"/>
              </a:rPr>
              <a:t>solenoidal</a:t>
            </a:r>
            <a:r>
              <a:rPr lang="en-US" dirty="0" smtClean="0">
                <a:latin typeface="Arial Narrow" pitchFamily="34" charset="0"/>
              </a:rPr>
              <a:t> start-up (Kyoto)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7200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28" charset="0"/>
              </a:rPr>
              <a:t>KSTAR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E9BE04-04E1-44B2-808F-EFAF8402D86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403" y="2590800"/>
            <a:ext cx="4044597" cy="261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86000"/>
            <a:ext cx="3315563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352800"/>
            <a:ext cx="178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303E72-236E-4343-8ADE-EC89DE24475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CC"/>
                </a:solidFill>
              </a:rPr>
              <a:t>NSTX Upgrade incorporates </a:t>
            </a:r>
            <a:r>
              <a:rPr lang="en-US" sz="2800" dirty="0" smtClean="0">
                <a:solidFill>
                  <a:srgbClr val="FF0000"/>
                </a:solidFill>
              </a:rPr>
              <a:t>2 new capabilities:</a:t>
            </a:r>
            <a:endParaRPr lang="en-US" sz="2800" dirty="0" smtClean="0">
              <a:solidFill>
                <a:srgbClr val="3333CC"/>
              </a:solidFill>
            </a:endParaRPr>
          </a:p>
        </p:txBody>
      </p:sp>
      <p:grpSp>
        <p:nvGrpSpPr>
          <p:cNvPr id="2" name="Group 63"/>
          <p:cNvGrpSpPr>
            <a:grpSpLocks noChangeAspect="1"/>
          </p:cNvGrpSpPr>
          <p:nvPr/>
        </p:nvGrpSpPr>
        <p:grpSpPr bwMode="auto">
          <a:xfrm>
            <a:off x="76200" y="990600"/>
            <a:ext cx="2438400" cy="3200400"/>
            <a:chOff x="0" y="990600"/>
            <a:chExt cx="2566736" cy="3368387"/>
          </a:xfrm>
        </p:grpSpPr>
        <p:pic>
          <p:nvPicPr>
            <p:cNvPr id="14371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2" name="Text Box 44"/>
            <p:cNvSpPr txBox="1">
              <a:spLocks noChangeArrowheads="1"/>
            </p:cNvSpPr>
            <p:nvPr/>
          </p:nvSpPr>
          <p:spPr bwMode="auto">
            <a:xfrm>
              <a:off x="1283368" y="3694838"/>
              <a:ext cx="1283368" cy="664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  <p:sp>
          <p:nvSpPr>
            <p:cNvPr id="14373" name="Text Box 45"/>
            <p:cNvSpPr txBox="1">
              <a:spLocks noChangeArrowheads="1"/>
            </p:cNvSpPr>
            <p:nvPr/>
          </p:nvSpPr>
          <p:spPr bwMode="auto">
            <a:xfrm>
              <a:off x="68399" y="1027389"/>
              <a:ext cx="1110290" cy="52484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14374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1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14351" name="Picture 4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01039"/>
            <a:ext cx="2649538" cy="237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6248400" y="3595687"/>
            <a:ext cx="2819400" cy="21544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Normalized e-</a:t>
            </a: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collisionality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i="0" baseline="-25000" dirty="0">
                <a:solidFill>
                  <a:schemeClr val="tx1"/>
                </a:solidFill>
                <a:latin typeface="Helvetica" charset="0"/>
                <a:cs typeface="Arial" charset="0"/>
              </a:rPr>
              <a:t>e</a:t>
            </a:r>
            <a:r>
              <a:rPr lang="en-US" i="0" dirty="0">
                <a:solidFill>
                  <a:schemeClr val="tx1"/>
                </a:solidFill>
                <a:latin typeface="Helvetica" charset="0"/>
                <a:cs typeface="Arial" charset="0"/>
              </a:rPr>
              <a:t>* </a:t>
            </a:r>
            <a:r>
              <a:rPr lang="en-US" i="0" dirty="0">
                <a:solidFill>
                  <a:schemeClr val="tx1"/>
                </a:solidFill>
                <a:latin typeface="Helvetica" charset="0"/>
                <a:cs typeface="Arial" charset="0"/>
                <a:sym typeface="Symbol" pitchFamily="18" charset="2"/>
              </a:rPr>
              <a:t>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n</a:t>
            </a:r>
            <a:r>
              <a:rPr lang="en-US" sz="14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/</a:t>
            </a:r>
            <a:r>
              <a:rPr lang="en-US" sz="9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T</a:t>
            </a:r>
            <a:r>
              <a:rPr lang="en-US" sz="14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</a:t>
            </a:r>
            <a:r>
              <a:rPr lang="en-US" sz="14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2</a:t>
            </a:r>
            <a:endParaRPr lang="en-US" i="0" baseline="30000" dirty="0">
              <a:solidFill>
                <a:schemeClr val="tx1"/>
              </a:solidFill>
              <a:latin typeface="Arial Narrow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4353" name="Text Box 11"/>
          <p:cNvSpPr txBox="1">
            <a:spLocks noChangeArrowheads="1"/>
          </p:cNvSpPr>
          <p:nvPr/>
        </p:nvSpPr>
        <p:spPr bwMode="auto">
          <a:xfrm>
            <a:off x="6772486" y="2283558"/>
            <a:ext cx="647545" cy="43101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>
                <a:solidFill>
                  <a:schemeClr val="tx1"/>
                </a:solidFill>
              </a:rPr>
              <a:t>ITER-like scaling</a:t>
            </a:r>
          </a:p>
        </p:txBody>
      </p:sp>
      <p:sp>
        <p:nvSpPr>
          <p:cNvPr id="14354" name="Text Box 12"/>
          <p:cNvSpPr txBox="1">
            <a:spLocks noChangeArrowheads="1"/>
          </p:cNvSpPr>
          <p:nvPr/>
        </p:nvSpPr>
        <p:spPr bwMode="auto">
          <a:xfrm>
            <a:off x="6772485" y="1143000"/>
            <a:ext cx="771022" cy="46488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>
                <a:solidFill>
                  <a:srgbClr val="FF0000"/>
                </a:solidFill>
              </a:rPr>
              <a:t>ST-FNSF </a:t>
            </a:r>
          </a:p>
          <a:p>
            <a:pPr algn="ctr">
              <a:spcBef>
                <a:spcPct val="20000"/>
              </a:spcBef>
            </a:pPr>
            <a:endParaRPr lang="en-US" sz="1100">
              <a:solidFill>
                <a:srgbClr val="FF0000"/>
              </a:solidFill>
            </a:endParaRPr>
          </a:p>
        </p:txBody>
      </p:sp>
      <p:sp>
        <p:nvSpPr>
          <p:cNvPr id="14355" name="Arc 13"/>
          <p:cNvSpPr>
            <a:spLocks/>
          </p:cNvSpPr>
          <p:nvPr/>
        </p:nvSpPr>
        <p:spPr bwMode="auto">
          <a:xfrm rot="549913" flipH="1">
            <a:off x="6727967" y="2287608"/>
            <a:ext cx="1442136" cy="711330"/>
          </a:xfrm>
          <a:custGeom>
            <a:avLst/>
            <a:gdLst>
              <a:gd name="T0" fmla="*/ 0 w 20035"/>
              <a:gd name="T1" fmla="*/ 2147483647 h 21600"/>
              <a:gd name="T2" fmla="*/ 2147483647 w 20035"/>
              <a:gd name="T3" fmla="*/ 2147483647 h 21600"/>
              <a:gd name="T4" fmla="*/ 2147483647 w 20035"/>
              <a:gd name="T5" fmla="*/ 2147483647 h 21600"/>
              <a:gd name="T6" fmla="*/ 0 60000 65536"/>
              <a:gd name="T7" fmla="*/ 0 60000 65536"/>
              <a:gd name="T8" fmla="*/ 0 60000 65536"/>
              <a:gd name="T9" fmla="*/ 0 w 20035"/>
              <a:gd name="T10" fmla="*/ 0 h 21600"/>
              <a:gd name="T11" fmla="*/ 20035 w 200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35" h="21600" fill="none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</a:path>
              <a:path w="20035" h="21600" stroke="0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  <a:lnTo>
                  <a:pt x="14971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356" name="Line 14"/>
          <p:cNvSpPr>
            <a:spLocks noChangeShapeType="1"/>
          </p:cNvSpPr>
          <p:nvPr/>
        </p:nvSpPr>
        <p:spPr bwMode="auto">
          <a:xfrm>
            <a:off x="7549539" y="1894823"/>
            <a:ext cx="0" cy="51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7" name="Line 15"/>
          <p:cNvSpPr>
            <a:spLocks noChangeShapeType="1"/>
          </p:cNvSpPr>
          <p:nvPr/>
        </p:nvSpPr>
        <p:spPr bwMode="auto">
          <a:xfrm>
            <a:off x="8197084" y="1894823"/>
            <a:ext cx="0" cy="64789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8" name="Line 16"/>
          <p:cNvSpPr>
            <a:spLocks noChangeShapeType="1"/>
          </p:cNvSpPr>
          <p:nvPr/>
        </p:nvSpPr>
        <p:spPr bwMode="auto">
          <a:xfrm>
            <a:off x="7161013" y="1700456"/>
            <a:ext cx="0" cy="51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9" name="Text Box 17"/>
          <p:cNvSpPr txBox="1">
            <a:spLocks noChangeArrowheads="1"/>
          </p:cNvSpPr>
          <p:nvPr/>
        </p:nvSpPr>
        <p:spPr bwMode="auto">
          <a:xfrm>
            <a:off x="7111098" y="1865128"/>
            <a:ext cx="108978" cy="215508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60" name="Text Box 18"/>
          <p:cNvSpPr txBox="1">
            <a:spLocks noChangeArrowheads="1"/>
          </p:cNvSpPr>
          <p:nvPr/>
        </p:nvSpPr>
        <p:spPr bwMode="auto">
          <a:xfrm>
            <a:off x="8166612" y="1353564"/>
            <a:ext cx="678018" cy="246294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i="0" dirty="0">
                <a:solidFill>
                  <a:schemeClr val="tx1"/>
                </a:solidFill>
                <a:sym typeface="Math1"/>
              </a:rPr>
              <a:t> </a:t>
            </a:r>
            <a:r>
              <a:rPr lang="en-US" sz="1000" i="0" dirty="0">
                <a:solidFill>
                  <a:schemeClr val="tx1"/>
                </a:solidFill>
              </a:rPr>
              <a:t>constant q, </a:t>
            </a:r>
            <a:r>
              <a:rPr lang="en-US" sz="1000" i="0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000" i="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sz="1000" i="0" dirty="0">
                <a:solidFill>
                  <a:schemeClr val="tx1"/>
                </a:solidFill>
                <a:latin typeface="Symbol" pitchFamily="18" charset="2"/>
              </a:rPr>
              <a:t>r*</a:t>
            </a:r>
          </a:p>
        </p:txBody>
      </p:sp>
      <p:sp>
        <p:nvSpPr>
          <p:cNvPr id="14361" name="Text Box 19"/>
          <p:cNvSpPr txBox="1">
            <a:spLocks noChangeArrowheads="1"/>
          </p:cNvSpPr>
          <p:nvPr/>
        </p:nvSpPr>
        <p:spPr bwMode="auto">
          <a:xfrm>
            <a:off x="7480976" y="1640758"/>
            <a:ext cx="775467" cy="431014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 dirty="0">
                <a:solidFill>
                  <a:srgbClr val="FF0000"/>
                </a:solidFill>
              </a:rPr>
              <a:t>NSTX Upgrade</a:t>
            </a:r>
          </a:p>
        </p:txBody>
      </p:sp>
      <p:sp>
        <p:nvSpPr>
          <p:cNvPr id="14362" name="Line 20"/>
          <p:cNvSpPr>
            <a:spLocks noChangeShapeType="1"/>
          </p:cNvSpPr>
          <p:nvPr/>
        </p:nvSpPr>
        <p:spPr bwMode="auto">
          <a:xfrm flipH="1" flipV="1">
            <a:off x="6857872" y="1376510"/>
            <a:ext cx="1359844" cy="12309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63" name="Line 21"/>
          <p:cNvSpPr>
            <a:spLocks noChangeShapeType="1"/>
          </p:cNvSpPr>
          <p:nvPr/>
        </p:nvSpPr>
        <p:spPr bwMode="auto">
          <a:xfrm>
            <a:off x="7549539" y="2172876"/>
            <a:ext cx="64754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667000" y="1371600"/>
            <a:ext cx="3352800" cy="21336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Reduces </a:t>
            </a:r>
            <a:r>
              <a:rPr lang="en-US" sz="180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* 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 ST-FNSF values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 to 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understand ST confinement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Expect 2x higher T by doubling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B</a:t>
            </a:r>
            <a:r>
              <a:rPr lang="en-US" sz="1600" i="0" kern="0" baseline="-25000" dirty="0" smtClean="0">
                <a:solidFill>
                  <a:schemeClr val="accent2"/>
                </a:solidFill>
                <a:latin typeface="Arial Narrow" pitchFamily="34" charset="0"/>
              </a:rPr>
              <a:t>T</a:t>
            </a: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, I</a:t>
            </a:r>
            <a:r>
              <a:rPr lang="en-US" sz="1600" i="0" kern="0" baseline="-25000" dirty="0">
                <a:solidFill>
                  <a:schemeClr val="accent2"/>
                </a:solidFill>
                <a:latin typeface="Arial Narrow" pitchFamily="34" charset="0"/>
              </a:rPr>
              <a:t>P</a:t>
            </a: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and NBI </a:t>
            </a: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heating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power</a:t>
            </a: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5x 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longer pulse-length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q(</a:t>
            </a:r>
            <a:r>
              <a:rPr lang="en-US" sz="1600" i="0" kern="0" dirty="0" err="1">
                <a:solidFill>
                  <a:schemeClr val="accent2"/>
                </a:solidFill>
                <a:latin typeface="Arial Narrow" pitchFamily="34" charset="0"/>
              </a:rPr>
              <a:t>r,t</a:t>
            </a: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) profile equilibration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Test non-inductive ramp-up</a:t>
            </a: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50" name="Text Box 45"/>
          <p:cNvSpPr txBox="1">
            <a:spLocks noChangeArrowheads="1"/>
          </p:cNvSpPr>
          <p:nvPr/>
        </p:nvSpPr>
        <p:spPr bwMode="auto">
          <a:xfrm>
            <a:off x="1295400" y="1028700"/>
            <a:ext cx="1241425" cy="49530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  <p:grpSp>
        <p:nvGrpSpPr>
          <p:cNvPr id="3" name="Group 54"/>
          <p:cNvGrpSpPr/>
          <p:nvPr/>
        </p:nvGrpSpPr>
        <p:grpSpPr>
          <a:xfrm>
            <a:off x="76200" y="3962400"/>
            <a:ext cx="8991600" cy="2565400"/>
            <a:chOff x="76200" y="3962400"/>
            <a:chExt cx="8991600" cy="2565400"/>
          </a:xfrm>
        </p:grpSpPr>
        <p:sp>
          <p:nvSpPr>
            <p:cNvPr id="36" name="Content Placeholder 2"/>
            <p:cNvSpPr txBox="1">
              <a:spLocks/>
            </p:cNvSpPr>
            <p:nvPr/>
          </p:nvSpPr>
          <p:spPr bwMode="auto">
            <a:xfrm>
              <a:off x="2667000" y="4419600"/>
              <a:ext cx="3276600" cy="1905000"/>
            </a:xfrm>
            <a:prstGeom prst="homePlate">
              <a:avLst>
                <a:gd name="adj" fmla="val 6578"/>
              </a:avLst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0"/>
            <a:lstStyle/>
            <a:p>
              <a:pPr marL="225425" lvl="1" indent="-225425" eaLnBrk="0" hangingPunct="0">
                <a:spcBef>
                  <a:spcPct val="20000"/>
                </a:spcBef>
                <a:buFont typeface="Wingdings" pitchFamily="2" charset="2"/>
                <a:buChar char="Ø"/>
                <a:defRPr/>
              </a:pP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2x higher CD efficiency from larger tangency radius R</a:t>
              </a:r>
              <a:r>
                <a:rPr lang="en-US" sz="1800" i="0" kern="0" baseline="-25000" dirty="0">
                  <a:solidFill>
                    <a:schemeClr val="tx1"/>
                  </a:solidFill>
                  <a:latin typeface="Arial Narrow" pitchFamily="34" charset="0"/>
                </a:rPr>
                <a:t>TAN</a:t>
              </a:r>
            </a:p>
            <a:p>
              <a:pPr marL="225425" indent="-225425" eaLnBrk="0" hangingPunct="0">
                <a:spcBef>
                  <a:spcPct val="20000"/>
                </a:spcBef>
                <a:buFont typeface="Wingdings" pitchFamily="2" charset="2"/>
                <a:buChar char="Ø"/>
                <a:defRPr/>
              </a:pP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100% non-inductive CD </a:t>
              </a:r>
              <a:r>
                <a:rPr lang="en-US" sz="1800" i="0" kern="0" dirty="0" smtClean="0">
                  <a:solidFill>
                    <a:schemeClr val="tx1"/>
                  </a:solidFill>
                  <a:latin typeface="Arial Narrow" pitchFamily="34" charset="0"/>
                </a:rPr>
                <a:t>with core q(r</a:t>
              </a: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) profile controllable by:</a:t>
              </a: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600" i="0" kern="0" dirty="0">
                  <a:solidFill>
                    <a:schemeClr val="accent2"/>
                  </a:solidFill>
                  <a:latin typeface="Arial Narrow" pitchFamily="34" charset="0"/>
                </a:rPr>
                <a:t>NBI tangency radius</a:t>
              </a:r>
              <a:endParaRPr lang="en-US" sz="1600" i="0" kern="0" baseline="-2500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600" i="0" kern="0" dirty="0">
                  <a:solidFill>
                    <a:schemeClr val="accent2"/>
                  </a:solidFill>
                  <a:latin typeface="Arial Narrow" pitchFamily="34" charset="0"/>
                </a:rPr>
                <a:t>Plasma </a:t>
              </a:r>
              <a:r>
                <a:rPr lang="en-US" sz="1600" i="0" kern="0" dirty="0" smtClean="0">
                  <a:solidFill>
                    <a:schemeClr val="accent2"/>
                  </a:solidFill>
                  <a:latin typeface="Arial Narrow" pitchFamily="34" charset="0"/>
                </a:rPr>
                <a:t>density, position </a:t>
              </a:r>
              <a:r>
                <a:rPr lang="en-US" i="0" kern="0" dirty="0" smtClean="0">
                  <a:solidFill>
                    <a:schemeClr val="accent2"/>
                  </a:solidFill>
                  <a:latin typeface="Arial Narrow" pitchFamily="34" charset="0"/>
                </a:rPr>
                <a:t>(not shown)</a:t>
              </a:r>
              <a:endParaRPr lang="en-US" sz="1600" i="0" kern="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US" sz="1600" i="0" kern="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42900" indent="-342900" eaLnBrk="0" hangingPunct="0">
                <a:spcBef>
                  <a:spcPct val="20000"/>
                </a:spcBef>
                <a:defRPr/>
              </a:pPr>
              <a:endParaRPr lang="en-US" sz="1800" i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4" name="Group 66"/>
            <p:cNvGrpSpPr>
              <a:grpSpLocks/>
            </p:cNvGrpSpPr>
            <p:nvPr/>
          </p:nvGrpSpPr>
          <p:grpSpPr bwMode="auto">
            <a:xfrm>
              <a:off x="76200" y="4260850"/>
              <a:ext cx="2530475" cy="2139950"/>
              <a:chOff x="137160" y="3962400"/>
              <a:chExt cx="2529840" cy="2139952"/>
            </a:xfrm>
          </p:grpSpPr>
          <p:pic>
            <p:nvPicPr>
              <p:cNvPr id="14364" name="Picture 47" descr="NBI_upgrade_topview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0800000">
                <a:off x="232801" y="3962400"/>
                <a:ext cx="2209408" cy="2102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65" name="Text Box 48"/>
              <p:cNvSpPr txBox="1">
                <a:spLocks noChangeArrowheads="1"/>
              </p:cNvSpPr>
              <p:nvPr/>
            </p:nvSpPr>
            <p:spPr bwMode="auto">
              <a:xfrm>
                <a:off x="1310641" y="5757446"/>
                <a:ext cx="1356359" cy="338554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lIns="0" tIns="9144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000" i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 New 2</a:t>
                </a:r>
                <a:r>
                  <a:rPr lang="en-US" sz="2000" i="0" baseline="3000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nd</a:t>
                </a:r>
                <a:r>
                  <a:rPr lang="en-US" sz="2000" i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 NBI</a:t>
                </a:r>
              </a:p>
            </p:txBody>
          </p:sp>
          <p:sp>
            <p:nvSpPr>
              <p:cNvPr id="14366" name="Text Box 51"/>
              <p:cNvSpPr txBox="1">
                <a:spLocks noChangeArrowheads="1"/>
              </p:cNvSpPr>
              <p:nvPr/>
            </p:nvSpPr>
            <p:spPr bwMode="auto">
              <a:xfrm>
                <a:off x="137160" y="5760720"/>
                <a:ext cx="1158240" cy="341632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lIns="0" tIns="91440" rIns="0" bIns="27432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800" b="0" i="0">
                    <a:latin typeface="Arial Narrow" pitchFamily="34" charset="0"/>
                    <a:ea typeface="ＭＳ Ｐゴシック" pitchFamily="34" charset="-128"/>
                    <a:cs typeface="Helvetica" pitchFamily="34" charset="0"/>
                  </a:rPr>
                  <a:t>Present NBI</a:t>
                </a:r>
              </a:p>
            </p:txBody>
          </p:sp>
        </p:grpSp>
        <p:pic>
          <p:nvPicPr>
            <p:cNvPr id="14367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4039224"/>
              <a:ext cx="2971800" cy="248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8153400" y="5410200"/>
              <a:ext cx="892175" cy="744050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[cm]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baseline="30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__________________ 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50,  60, 70, 130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60,  70,120,130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chemeClr val="accent2"/>
                  </a:solidFill>
                  <a:latin typeface="Arial Narrow" pitchFamily="34" charset="0"/>
                  <a:cs typeface="Arial" charset="0"/>
                </a:rPr>
                <a:t>70,110,120,130</a:t>
              </a:r>
            </a:p>
          </p:txBody>
        </p:sp>
        <p:grpSp>
          <p:nvGrpSpPr>
            <p:cNvPr id="5" name="Group 36"/>
            <p:cNvGrpSpPr/>
            <p:nvPr/>
          </p:nvGrpSpPr>
          <p:grpSpPr bwMode="auto">
            <a:xfrm>
              <a:off x="6662496" y="4551578"/>
              <a:ext cx="993699" cy="577595"/>
              <a:chOff x="5818188" y="3756025"/>
              <a:chExt cx="1019178" cy="601321"/>
            </a:xfrm>
            <a:solidFill>
              <a:schemeClr val="bg1"/>
            </a:solidFill>
          </p:grpSpPr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</p:grp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>
                  <a:latin typeface="Helvetica" charset="0"/>
                  <a:cs typeface="Arial" charset="0"/>
                </a:endParaRPr>
              </a:p>
            </p:txBody>
          </p:sp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5867403" y="3783013"/>
                <a:ext cx="969963" cy="320675"/>
                <a:chOff x="3115" y="2129"/>
                <a:chExt cx="611" cy="202"/>
              </a:xfrm>
              <a:grpFill/>
            </p:grpSpPr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5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4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e</a:t>
                  </a:r>
                  <a:endParaRPr lang="en-US" sz="2400" i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48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/ 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5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11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Greenwald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</p:grp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6223000" y="4043363"/>
                <a:ext cx="262892" cy="1615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05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0.95</a:t>
                </a:r>
                <a:endParaRPr lang="en-US" sz="2000" i="0" dirty="0"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62892" cy="1615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05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0.72</a:t>
                </a:r>
                <a:endParaRPr lang="en-US" sz="2000" i="0" dirty="0">
                  <a:latin typeface="Helvetica" charset="0"/>
                  <a:cs typeface="Arial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 bwMode="auto">
            <a:xfrm>
              <a:off x="6629400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2" name="TextBox 63"/>
            <p:cNvSpPr txBox="1">
              <a:spLocks noChangeArrowheads="1"/>
            </p:cNvSpPr>
            <p:nvPr/>
          </p:nvSpPr>
          <p:spPr bwMode="auto">
            <a:xfrm>
              <a:off x="6400800" y="4223367"/>
              <a:ext cx="2667000" cy="133883"/>
            </a:xfrm>
            <a:prstGeom prst="rect">
              <a:avLst/>
            </a:prstGeom>
            <a:noFill/>
            <a:ln w="3175"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18288" rIns="0" bIns="18288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P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=0.95MA,  H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98y2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=1.2, </a:t>
              </a:r>
              <a:r>
                <a:rPr lang="en-US" sz="7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7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=5, </a:t>
              </a:r>
              <a:r>
                <a:rPr lang="en-US" sz="7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7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</a:t>
              </a:r>
              <a:r>
                <a:rPr lang="en-US" sz="7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10%, B</a:t>
              </a:r>
              <a:r>
                <a:rPr lang="en-US" sz="700" i="0" baseline="-2500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 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1T, P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NBI 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10MW, P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RF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4MW</a:t>
              </a:r>
            </a:p>
          </p:txBody>
        </p:sp>
      </p:grp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8305800" y="2133600"/>
            <a:ext cx="546867" cy="26161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 dirty="0" smtClean="0">
                <a:solidFill>
                  <a:srgbClr val="FF0000"/>
                </a:solidFill>
              </a:rPr>
              <a:t>NSTX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89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ctr">
              <a:spcAft>
                <a:spcPts val="300"/>
              </a:spcAft>
            </a:pPr>
            <a:r>
              <a:rPr lang="en-US" sz="2800" b="1" i="0" dirty="0" smtClean="0"/>
              <a:t>NSTX Upgrade project on schedule and cost</a:t>
            </a:r>
          </a:p>
          <a:p>
            <a:pPr marL="231775" indent="-231775" algn="ctr">
              <a:lnSpc>
                <a:spcPct val="90000"/>
              </a:lnSpc>
              <a:spcAft>
                <a:spcPts val="300"/>
              </a:spcAft>
            </a:pPr>
            <a:r>
              <a:rPr lang="en-US" sz="2400" i="0" dirty="0" smtClean="0">
                <a:solidFill>
                  <a:srgbClr val="FF0000"/>
                </a:solidFill>
              </a:rPr>
              <a:t>Good</a:t>
            </a:r>
            <a:r>
              <a:rPr lang="en-US" sz="2400" b="1" i="0" dirty="0" smtClean="0">
                <a:solidFill>
                  <a:srgbClr val="FF0000"/>
                </a:solidFill>
              </a:rPr>
              <a:t> progress on 2</a:t>
            </a:r>
            <a:r>
              <a:rPr lang="en-US" sz="2400" b="1" i="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i="0" dirty="0" smtClean="0">
                <a:solidFill>
                  <a:srgbClr val="FF0000"/>
                </a:solidFill>
              </a:rPr>
              <a:t> NBI, device structural enhancements</a:t>
            </a:r>
            <a:endParaRPr lang="en-US" sz="2400" b="1" i="0" dirty="0">
              <a:solidFill>
                <a:srgbClr val="FF0000"/>
              </a:solidFill>
            </a:endParaRP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76200" y="914400"/>
            <a:ext cx="7696200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i="0" dirty="0" smtClean="0"/>
              <a:t>New tangential NBI injection port installed</a:t>
            </a:r>
          </a:p>
          <a:p>
            <a:pPr marL="231775" indent="-2317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800" i="0" dirty="0" smtClean="0"/>
              <a:t>2 new outer TF coils installed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55A5C58C-FD11-4B94-BFF4-CA8E3597B327}" type="slidenum">
              <a:rPr lang="en-US" sz="900" i="0" smtClean="0"/>
              <a:pPr algn="r">
                <a:defRPr/>
              </a:pPr>
              <a:t>5</a:t>
            </a:fld>
            <a:endParaRPr lang="en-US" sz="90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981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4724400" y="5715000"/>
            <a:ext cx="4191000" cy="8258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28600" algn="r">
              <a:spcBef>
                <a:spcPts val="200"/>
              </a:spcBef>
            </a:pPr>
            <a:r>
              <a:rPr lang="en-US" sz="2800" b="1" i="0" dirty="0" smtClean="0"/>
              <a:t>2</a:t>
            </a:r>
            <a:r>
              <a:rPr lang="en-US" sz="2800" b="1" i="0" baseline="30000" dirty="0" smtClean="0"/>
              <a:t>nd</a:t>
            </a:r>
            <a:r>
              <a:rPr lang="en-US" sz="2800" b="1" i="0" dirty="0" smtClean="0"/>
              <a:t> NBI installed</a:t>
            </a:r>
          </a:p>
          <a:p>
            <a:pPr marL="284163" indent="-228600" algn="r">
              <a:spcBef>
                <a:spcPts val="200"/>
              </a:spcBef>
            </a:pPr>
            <a:r>
              <a:rPr lang="en-US" sz="1800" b="1" i="0" dirty="0" smtClean="0"/>
              <a:t>High </a:t>
            </a:r>
            <a:r>
              <a:rPr lang="en-US" sz="1800" b="1" i="0" dirty="0"/>
              <a:t>Voltage </a:t>
            </a:r>
            <a:r>
              <a:rPr lang="en-US" sz="1800" b="1" i="0" dirty="0" smtClean="0"/>
              <a:t>Enclosures in-place</a:t>
            </a: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13997"/>
            <a:ext cx="3124200" cy="458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 rot="16200000">
            <a:off x="7471212" y="5245811"/>
            <a:ext cx="607514" cy="484632"/>
          </a:xfrm>
          <a:prstGeom prst="rightArrow">
            <a:avLst>
              <a:gd name="adj1" fmla="val 69352"/>
              <a:gd name="adj2" fmla="val 50000"/>
            </a:avLst>
          </a:prstGeom>
          <a:solidFill>
            <a:srgbClr val="FFFF00"/>
          </a:solidFill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7113280">
            <a:off x="5154453" y="5396484"/>
            <a:ext cx="914400" cy="484632"/>
          </a:xfrm>
          <a:prstGeom prst="rightArrow">
            <a:avLst>
              <a:gd name="adj1" fmla="val 69352"/>
              <a:gd name="adj2" fmla="val 50000"/>
            </a:avLst>
          </a:prstGeom>
          <a:solidFill>
            <a:srgbClr val="FFFF00"/>
          </a:solidFill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8364282">
            <a:off x="935896" y="2572189"/>
            <a:ext cx="3843207" cy="316510"/>
          </a:xfrm>
          <a:prstGeom prst="rightArrow">
            <a:avLst>
              <a:gd name="adj1" fmla="val 69352"/>
              <a:gd name="adj2" fmla="val 50000"/>
            </a:avLst>
          </a:prstGeom>
          <a:solidFill>
            <a:srgbClr val="FFFF00"/>
          </a:solidFill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89959">
            <a:off x="1275974" y="1921459"/>
            <a:ext cx="1023097" cy="301581"/>
          </a:xfrm>
          <a:prstGeom prst="rightArrow">
            <a:avLst>
              <a:gd name="adj1" fmla="val 69352"/>
              <a:gd name="adj2" fmla="val 50000"/>
            </a:avLst>
          </a:prstGeom>
          <a:solidFill>
            <a:srgbClr val="FFFF00"/>
          </a:solidFill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3853929">
            <a:off x="1020352" y="2002900"/>
            <a:ext cx="914400" cy="301581"/>
          </a:xfrm>
          <a:prstGeom prst="rightArrow">
            <a:avLst>
              <a:gd name="adj1" fmla="val 69352"/>
              <a:gd name="adj2" fmla="val 50000"/>
            </a:avLst>
          </a:prstGeom>
          <a:solidFill>
            <a:srgbClr val="FFFF00"/>
          </a:solidFill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677275" cy="86360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Centerstack</a:t>
            </a:r>
            <a:r>
              <a:rPr lang="en-US" sz="2800" dirty="0" smtClean="0"/>
              <a:t> is the critical path and highest risk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idx="1"/>
          </p:nvPr>
        </p:nvSpPr>
        <p:spPr>
          <a:xfrm>
            <a:off x="2667000" y="914400"/>
            <a:ext cx="6172200" cy="55626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z="2400" b="1" dirty="0" smtClean="0"/>
              <a:t>Components &amp; Hardware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Flex </a:t>
            </a:r>
            <a:r>
              <a:rPr lang="en-US" sz="2000" dirty="0" smtClean="0">
                <a:ea typeface="MS PGothic" pitchFamily="34" charset="-128"/>
              </a:rPr>
              <a:t>connectors – delivered</a:t>
            </a:r>
            <a:endParaRPr lang="en-US" sz="2000" dirty="0" smtClean="0"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PF 1b,a,c </a:t>
            </a:r>
            <a:r>
              <a:rPr lang="en-US" sz="2000" dirty="0" smtClean="0">
                <a:ea typeface="MS PGothic" pitchFamily="34" charset="-128"/>
              </a:rPr>
              <a:t>coils – awarded</a:t>
            </a:r>
            <a:endParaRPr lang="en-US" sz="2000" b="1" i="1" dirty="0" smtClean="0">
              <a:solidFill>
                <a:srgbClr val="FF0000"/>
              </a:solidFill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PFC </a:t>
            </a:r>
            <a:r>
              <a:rPr lang="en-US" sz="2000" dirty="0" smtClean="0">
                <a:ea typeface="MS PGothic" pitchFamily="34" charset="-128"/>
              </a:rPr>
              <a:t>Tiles - delivered </a:t>
            </a:r>
            <a:r>
              <a:rPr lang="en-US" sz="2000" dirty="0" smtClean="0">
                <a:ea typeface="MS PGothic" pitchFamily="34" charset="-128"/>
              </a:rPr>
              <a:t>and being machined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Casing - delivered</a:t>
            </a:r>
            <a:endParaRPr lang="en-US" sz="2000" b="1" dirty="0" smtClean="0">
              <a:ea typeface="MS PGothic" pitchFamily="34" charset="-128"/>
            </a:endParaRPr>
          </a:p>
          <a:p>
            <a:pPr eaLnBrk="1" hangingPunct="1">
              <a:lnSpc>
                <a:spcPct val="95000"/>
              </a:lnSpc>
            </a:pPr>
            <a:r>
              <a:rPr lang="en-US" sz="2400" b="1" dirty="0" smtClean="0"/>
              <a:t>Inner TF Bundle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VPI 4 </a:t>
            </a:r>
            <a:r>
              <a:rPr lang="en-US" sz="2000" dirty="0" smtClean="0">
                <a:ea typeface="MS PGothic" pitchFamily="34" charset="-128"/>
              </a:rPr>
              <a:t>Quadrants - </a:t>
            </a:r>
            <a:r>
              <a:rPr lang="en-US" sz="2000" dirty="0" smtClean="0">
                <a:ea typeface="MS PGothic" pitchFamily="34" charset="-128"/>
              </a:rPr>
              <a:t>Completed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VPI Full </a:t>
            </a:r>
            <a:r>
              <a:rPr lang="en-US" dirty="0" smtClean="0">
                <a:ea typeface="MS PGothic" pitchFamily="34" charset="-128"/>
              </a:rPr>
              <a:t>Bundle - Completed</a:t>
            </a:r>
            <a:endParaRPr lang="en-US" sz="2000" b="1" i="1" dirty="0" smtClean="0">
              <a:ea typeface="MS PGothic" pitchFamily="34" charset="-128"/>
            </a:endParaRPr>
          </a:p>
          <a:p>
            <a:pPr eaLnBrk="1" hangingPunct="1">
              <a:lnSpc>
                <a:spcPct val="95000"/>
              </a:lnSpc>
            </a:pPr>
            <a:r>
              <a:rPr lang="en-US" sz="2400" b="1" dirty="0" smtClean="0"/>
              <a:t>OH Solenoid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OH Conductor </a:t>
            </a:r>
            <a:r>
              <a:rPr lang="en-US" sz="2000" dirty="0" smtClean="0">
                <a:ea typeface="MS PGothic" pitchFamily="34" charset="-128"/>
              </a:rPr>
              <a:t>delivered</a:t>
            </a:r>
          </a:p>
          <a:p>
            <a:pPr lvl="1" eaLnBrk="1" hangingPunct="1">
              <a:lnSpc>
                <a:spcPct val="95000"/>
              </a:lnSpc>
            </a:pPr>
            <a:r>
              <a:rPr lang="en-US" dirty="0" smtClean="0"/>
              <a:t>Aqua-pour </a:t>
            </a:r>
            <a:r>
              <a:rPr lang="en-US" dirty="0" smtClean="0"/>
              <a:t>process </a:t>
            </a:r>
            <a:r>
              <a:rPr lang="en-US" dirty="0" smtClean="0"/>
              <a:t>–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rgbClr val="FF3300"/>
                </a:solidFill>
              </a:rPr>
              <a:t>underway</a:t>
            </a:r>
            <a:endParaRPr lang="en-US" sz="2000" b="1" i="1" dirty="0" smtClean="0">
              <a:solidFill>
                <a:srgbClr val="FF3300"/>
              </a:solidFill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Begin winding OH </a:t>
            </a:r>
            <a:r>
              <a:rPr lang="en-US" sz="2000" dirty="0" smtClean="0">
                <a:ea typeface="MS PGothic" pitchFamily="34" charset="-128"/>
              </a:rPr>
              <a:t>solenoid –</a:t>
            </a:r>
            <a:r>
              <a:rPr lang="en-US" sz="2000" dirty="0" smtClean="0">
                <a:solidFill>
                  <a:srgbClr val="FF0000"/>
                </a:solidFill>
                <a:ea typeface="MS PGothic" pitchFamily="34" charset="-128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a typeface="MS PGothic" pitchFamily="34" charset="-128"/>
              </a:rPr>
              <a:t>November</a:t>
            </a:r>
            <a:endParaRPr lang="en-US" sz="2000" b="1" i="1" dirty="0" smtClean="0">
              <a:solidFill>
                <a:srgbClr val="FF0000"/>
              </a:solidFill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VPI </a:t>
            </a:r>
            <a:r>
              <a:rPr lang="en-US" sz="2000" dirty="0" smtClean="0">
                <a:ea typeface="MS PGothic" pitchFamily="34" charset="-128"/>
              </a:rPr>
              <a:t>OH – </a:t>
            </a:r>
            <a:r>
              <a:rPr lang="en-US" b="1" i="1" dirty="0" smtClean="0">
                <a:solidFill>
                  <a:srgbClr val="FF0000"/>
                </a:solidFill>
                <a:ea typeface="MS PGothic" pitchFamily="34" charset="-128"/>
              </a:rPr>
              <a:t>Jan-Feb</a:t>
            </a:r>
            <a:r>
              <a:rPr lang="en-US" sz="2000" b="1" i="1" dirty="0" smtClean="0">
                <a:solidFill>
                  <a:srgbClr val="FF0000"/>
                </a:solidFill>
                <a:ea typeface="MS PGothic" pitchFamily="34" charset="-128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a typeface="MS PGothic" pitchFamily="34" charset="-128"/>
              </a:rPr>
              <a:t>2014</a:t>
            </a:r>
          </a:p>
          <a:p>
            <a:pPr eaLnBrk="1" hangingPunct="1">
              <a:lnSpc>
                <a:spcPct val="95000"/>
              </a:lnSpc>
            </a:pPr>
            <a:r>
              <a:rPr lang="en-US" sz="2400" b="1" dirty="0" err="1" smtClean="0"/>
              <a:t>Centerstack</a:t>
            </a:r>
            <a:r>
              <a:rPr lang="en-US" sz="2400" b="1" dirty="0" smtClean="0"/>
              <a:t> </a:t>
            </a:r>
            <a:r>
              <a:rPr lang="en-US" sz="2400" b="1" dirty="0" smtClean="0"/>
              <a:t>Assembly </a:t>
            </a:r>
            <a:endParaRPr lang="en-US" sz="2400" b="1" dirty="0" smtClean="0"/>
          </a:p>
          <a:p>
            <a:pPr lvl="1" eaLnBrk="1" hangingPunct="1">
              <a:lnSpc>
                <a:spcPct val="95000"/>
              </a:lnSpc>
            </a:pPr>
            <a:r>
              <a:rPr lang="en-US" sz="2000" dirty="0" smtClean="0">
                <a:ea typeface="MS PGothic" pitchFamily="34" charset="-128"/>
              </a:rPr>
              <a:t>Delivery to NSTX </a:t>
            </a:r>
            <a:r>
              <a:rPr lang="en-US" sz="2000" dirty="0" smtClean="0">
                <a:ea typeface="MS PGothic" pitchFamily="34" charset="-128"/>
              </a:rPr>
              <a:t>Test Cell - </a:t>
            </a:r>
            <a:r>
              <a:rPr lang="en-US" sz="2000" b="1" i="1" dirty="0" smtClean="0">
                <a:solidFill>
                  <a:srgbClr val="FF0000"/>
                </a:solidFill>
                <a:ea typeface="MS PGothic" pitchFamily="34" charset="-128"/>
              </a:rPr>
              <a:t>May 2014</a:t>
            </a:r>
          </a:p>
          <a:p>
            <a:pPr lvl="1" eaLnBrk="1" hangingPunct="1">
              <a:lnSpc>
                <a:spcPct val="95000"/>
              </a:lnSpc>
              <a:buFont typeface="Arial" pitchFamily="34" charset="0"/>
              <a:buNone/>
            </a:pPr>
            <a:endParaRPr lang="en-US" sz="2000" b="1" dirty="0" smtClean="0">
              <a:solidFill>
                <a:srgbClr val="FF0000"/>
              </a:solidFill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sz="2000" b="1" dirty="0" smtClean="0">
              <a:solidFill>
                <a:srgbClr val="FF0000"/>
              </a:solidFill>
              <a:ea typeface="MS PGothic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sz="3200" dirty="0" smtClean="0">
              <a:solidFill>
                <a:srgbClr val="FF0000"/>
              </a:solidFill>
              <a:ea typeface="MS PGothic" pitchFamily="34" charset="-128"/>
            </a:endParaRPr>
          </a:p>
        </p:txBody>
      </p:sp>
      <p:pic>
        <p:nvPicPr>
          <p:cNvPr id="6148" name="Picture 5" descr="center-stack-oh-coil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03032" y="971550"/>
            <a:ext cx="185436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1524000" y="1447800"/>
            <a:ext cx="1497014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524000" y="2209800"/>
            <a:ext cx="15240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447800" y="1905000"/>
            <a:ext cx="16002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71600" y="2590800"/>
            <a:ext cx="16764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295400" y="4191000"/>
            <a:ext cx="12954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219200" y="3048000"/>
            <a:ext cx="14478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NSTX-U operations schedule / plan</a:t>
            </a:r>
            <a:endParaRPr lang="en-US" sz="3200" b="1" dirty="0" smtClean="0"/>
          </a:p>
        </p:txBody>
      </p:sp>
      <p:pic>
        <p:nvPicPr>
          <p:cNvPr id="10243" name="Picture 2" descr="C:\Users\rstrykow\Desktop\NSTX UPGRADE\photos\nstx-vess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95400"/>
            <a:ext cx="457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6" name="Right Arrow 25"/>
          <p:cNvSpPr/>
          <p:nvPr/>
        </p:nvSpPr>
        <p:spPr bwMode="auto">
          <a:xfrm rot="8960691">
            <a:off x="2278036" y="2290162"/>
            <a:ext cx="2192166" cy="304800"/>
          </a:xfrm>
          <a:prstGeom prst="rightArrow">
            <a:avLst>
              <a:gd name="adj1" fmla="val 70513"/>
              <a:gd name="adj2" fmla="val 50000"/>
            </a:avLst>
          </a:prstGeom>
          <a:solidFill>
            <a:srgbClr val="FFC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4267200" y="1295400"/>
            <a:ext cx="46482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i="0" dirty="0" smtClean="0"/>
              <a:t> New </a:t>
            </a:r>
            <a:r>
              <a:rPr lang="en-US" sz="2400" i="0" dirty="0" err="1" smtClean="0"/>
              <a:t>centerstack</a:t>
            </a:r>
            <a:r>
              <a:rPr lang="en-US" sz="2400" i="0" dirty="0" smtClean="0"/>
              <a:t> installation planned for spring / summer 2014 - </a:t>
            </a:r>
            <a:r>
              <a:rPr lang="en-US" sz="2400" i="0" dirty="0" smtClean="0">
                <a:solidFill>
                  <a:srgbClr val="FF0000"/>
                </a:solidFill>
              </a:rPr>
              <a:t>less than 1 year away</a:t>
            </a:r>
            <a:endParaRPr lang="en-US" sz="2400" b="1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9600" y="3581400"/>
            <a:ext cx="44196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400" i="0" dirty="0" smtClean="0">
                <a:solidFill>
                  <a:schemeClr val="accent2"/>
                </a:solidFill>
              </a:rPr>
              <a:t>First plasma: </a:t>
            </a:r>
            <a:r>
              <a:rPr lang="en-US" sz="2400" i="0" dirty="0" smtClean="0">
                <a:solidFill>
                  <a:schemeClr val="accent2"/>
                </a:solidFill>
              </a:rPr>
              <a:t>late fall 2014</a:t>
            </a:r>
            <a:endParaRPr lang="en-US" sz="2400" i="0" dirty="0" smtClean="0">
              <a:solidFill>
                <a:schemeClr val="accent2"/>
              </a:solidFill>
            </a:endParaRPr>
          </a:p>
          <a:p>
            <a:pPr marL="176213" indent="-176213">
              <a:buFont typeface="Arial" pitchFamily="34" charset="0"/>
              <a:buChar char="•"/>
            </a:pPr>
            <a:endParaRPr lang="en-US" sz="2400" i="0" dirty="0" smtClean="0">
              <a:solidFill>
                <a:schemeClr val="accent2"/>
              </a:solidFill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2400" i="0" dirty="0" smtClean="0">
                <a:solidFill>
                  <a:schemeClr val="accent2"/>
                </a:solidFill>
              </a:rPr>
              <a:t>Start research program:</a:t>
            </a:r>
          </a:p>
          <a:p>
            <a:pPr marL="176213" indent="-176213"/>
            <a:r>
              <a:rPr lang="en-US" sz="2400" i="0" dirty="0" smtClean="0">
                <a:solidFill>
                  <a:schemeClr val="accent2"/>
                </a:solidFill>
              </a:rPr>
              <a:t>	late 2014 - early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/>
              <a:t>Highest priority research goals for NSTX-U: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Calibri" pitchFamily="34" charset="0"/>
              </a:rPr>
              <a:t>Longer-term</a:t>
            </a:r>
            <a:r>
              <a:rPr kumimoji="0" lang="en-US" sz="2400" b="1" i="0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Calibri" pitchFamily="34" charset="0"/>
              </a:rPr>
              <a:t> (5-10 year) </a:t>
            </a:r>
            <a:r>
              <a:rPr lang="en-US" sz="2400" i="0" kern="0" dirty="0" smtClean="0">
                <a:solidFill>
                  <a:schemeClr val="accent2"/>
                </a:solidFill>
                <a:latin typeface="+mn-lt"/>
                <a:cs typeface="Calibri" pitchFamily="34" charset="0"/>
              </a:rPr>
              <a:t>goal</a:t>
            </a:r>
            <a:r>
              <a:rPr kumimoji="0" lang="en-US" sz="2400" b="1" i="0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Calibri" pitchFamily="34" charset="0"/>
              </a:rPr>
              <a:t>: </a:t>
            </a:r>
          </a:p>
          <a:p>
            <a:pPr lvl="0" algn="ctr" eaLnBrk="0" hangingPunct="0"/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Integrate 100% non-inductive + high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  <a:ea typeface="+mj-ea"/>
                <a:cs typeface="Calibri" pitchFamily="34" charset="0"/>
              </a:rPr>
              <a:t>b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 and </a:t>
            </a:r>
            <a:r>
              <a:rPr kumimoji="0" lang="en-US" sz="22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  <a:ea typeface="+mj-ea"/>
                <a:cs typeface="Calibri" pitchFamily="34" charset="0"/>
              </a:rPr>
              <a:t>t</a:t>
            </a:r>
            <a:r>
              <a:rPr kumimoji="0" lang="en-US" sz="22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E</a:t>
            </a:r>
            <a:r>
              <a:rPr lang="en-US" sz="2200" i="0" kern="0" dirty="0" smtClean="0">
                <a:solidFill>
                  <a:schemeClr val="accent2"/>
                </a:solidFill>
                <a:latin typeface="Arial Narrow" pitchFamily="34" charset="0"/>
                <a:ea typeface="+mj-ea"/>
                <a:cs typeface="Calibri" pitchFamily="34" charset="0"/>
              </a:rPr>
              <a:t> +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sz="22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divertor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 solution + metal walls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295400"/>
            <a:ext cx="8839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Demonstrate 100% non-inductive sustainment</a:t>
            </a: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Access reduced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* and high-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Calibri" pitchFamily="34" charset="0"/>
              </a:rPr>
              <a:t>b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combined with ability to vary q and rotation</a:t>
            </a: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Develop/understand non-inductive start-up,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ramp-up 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</a:b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(overdrive) 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for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ST-FNSF with small/no solenoid</a:t>
            </a: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4.	Develop high-flux-expansion “snowflake”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divertor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+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</a:b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radiative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detachment 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to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mitigate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high heat fluxes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  <a:p>
            <a:pPr marL="339725" marR="0" lvl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5.	Assess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high-Z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+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liquid 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L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plasma facing components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Advanced Scenarios and Control 5 Year Goals: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800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100% non-inductive operation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Lower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*: high-current, partial-inductive scenarios, extend to long-pulse</a:t>
            </a:r>
            <a:endParaRPr lang="en-US" sz="1050" dirty="0" smtClean="0"/>
          </a:p>
          <a:p>
            <a:pPr marL="339725" indent="-339725">
              <a:lnSpc>
                <a:spcPct val="90000"/>
              </a:lnSpc>
            </a:pPr>
            <a:r>
              <a:rPr lang="en-US" dirty="0" smtClean="0"/>
              <a:t>Implement </a:t>
            </a:r>
            <a:r>
              <a:rPr lang="en-US" dirty="0" err="1" smtClean="0"/>
              <a:t>axisymmetric</a:t>
            </a:r>
            <a:r>
              <a:rPr lang="en-US" dirty="0" smtClean="0"/>
              <a:t> control algorithms and tools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Current and rotation profile control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Improved shape and vertical position control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Heat flux control for high-power scenarios</a:t>
            </a:r>
            <a:endParaRPr lang="en-US" sz="2000" dirty="0" smtClean="0"/>
          </a:p>
          <a:p>
            <a:pPr marL="339725" indent="-339725">
              <a:lnSpc>
                <a:spcPct val="90000"/>
              </a:lnSpc>
            </a:pPr>
            <a:r>
              <a:rPr lang="en-US" dirty="0" smtClean="0"/>
              <a:t>Develop disruption avoidance by controlled plasma shutdown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181600" y="1066800"/>
            <a:ext cx="3810000" cy="4800600"/>
            <a:chOff x="5181600" y="990600"/>
            <a:chExt cx="3810000" cy="4800600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5676503" y="1371600"/>
              <a:ext cx="3221037" cy="5539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800" i="0" dirty="0">
                  <a:solidFill>
                    <a:srgbClr val="000000"/>
                  </a:solidFill>
                </a:rPr>
                <a:t>Torque Profiles From </a:t>
              </a:r>
              <a:endParaRPr lang="en-US" sz="1800" i="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800" i="0" dirty="0" smtClean="0">
                  <a:solidFill>
                    <a:srgbClr val="000000"/>
                  </a:solidFill>
                </a:rPr>
                <a:t>6 </a:t>
              </a:r>
              <a:r>
                <a:rPr lang="en-US" sz="1800" i="0" dirty="0">
                  <a:solidFill>
                    <a:srgbClr val="000000"/>
                  </a:solidFill>
                </a:rPr>
                <a:t>Different NB Sources</a:t>
              </a: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5638800" y="99060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5397698" y="3474462"/>
              <a:ext cx="1075616" cy="5727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 sz="1600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 sz="1600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 sz="1600"/>
                <a:t>(TRANSP)</a:t>
              </a:r>
            </a:p>
          </p:txBody>
        </p:sp>
        <p:pic>
          <p:nvPicPr>
            <p:cNvPr id="13" name="Picture 24" descr="Screen shot 2012-04-09 at 1.44.52 PM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1600" y="2046903"/>
              <a:ext cx="3619103" cy="331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2"/>
            <p:cNvSpPr txBox="1">
              <a:spLocks noChangeArrowheads="1"/>
            </p:cNvSpPr>
            <p:nvPr/>
          </p:nvSpPr>
          <p:spPr bwMode="auto">
            <a:xfrm>
              <a:off x="7087195" y="2129850"/>
              <a:ext cx="1314978" cy="329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600" dirty="0">
                  <a:solidFill>
                    <a:srgbClr val="B75DAC"/>
                  </a:solidFill>
                </a:rPr>
                <a:t>Largest </a:t>
              </a:r>
              <a:r>
                <a:rPr lang="en-US" sz="1600" dirty="0" err="1">
                  <a:solidFill>
                    <a:srgbClr val="B75DAC"/>
                  </a:solidFill>
                </a:rPr>
                <a:t>R</a:t>
              </a:r>
              <a:r>
                <a:rPr lang="en-US" sz="1600" baseline="-25000" dirty="0" err="1">
                  <a:solidFill>
                    <a:srgbClr val="B75DAC"/>
                  </a:solidFill>
                </a:rPr>
                <a:t>tan</a:t>
              </a:r>
              <a:endParaRPr lang="en-US" sz="1600" dirty="0">
                <a:solidFill>
                  <a:srgbClr val="B75DAC"/>
                </a:solidFill>
              </a:endParaRPr>
            </a:p>
          </p:txBody>
        </p:sp>
        <p:sp>
          <p:nvSpPr>
            <p:cNvPr id="15" name="TextBox 33"/>
            <p:cNvSpPr txBox="1">
              <a:spLocks noChangeArrowheads="1"/>
            </p:cNvSpPr>
            <p:nvPr/>
          </p:nvSpPr>
          <p:spPr bwMode="auto">
            <a:xfrm>
              <a:off x="6672460" y="4349770"/>
              <a:ext cx="1561091" cy="36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Smallest </a:t>
              </a:r>
              <a:r>
                <a:rPr lang="en-US" sz="1600" dirty="0" err="1">
                  <a:solidFill>
                    <a:srgbClr val="FF0000"/>
                  </a:solidFill>
                </a:rPr>
                <a:t>R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tan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6997700" y="4070370"/>
              <a:ext cx="462756" cy="9604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Straight Connector 36"/>
            <p:cNvCxnSpPr>
              <a:cxnSpLocks noChangeShapeType="1"/>
            </p:cNvCxnSpPr>
            <p:nvPr/>
          </p:nvCxnSpPr>
          <p:spPr bwMode="auto">
            <a:xfrm rot="5400000">
              <a:off x="7633989" y="2565321"/>
              <a:ext cx="292497" cy="54570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  <p:sp>
          <p:nvSpPr>
            <p:cNvPr id="18" name="TextBox 17"/>
            <p:cNvSpPr txBox="1"/>
            <p:nvPr/>
          </p:nvSpPr>
          <p:spPr>
            <a:xfrm>
              <a:off x="5675949" y="5421868"/>
              <a:ext cx="331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5888" indent="-115888">
                <a:buFont typeface="Arial" pitchFamily="34" charset="0"/>
                <a:buChar char="•"/>
              </a:pPr>
              <a:r>
                <a:rPr lang="en-US" sz="1800" i="0" dirty="0" smtClean="0">
                  <a:solidFill>
                    <a:schemeClr val="tx1"/>
                  </a:solidFill>
                </a:rPr>
                <a:t>Also torques from 3D fields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73867</TotalTime>
  <Words>2084</Words>
  <Application>Microsoft Office PowerPoint</Application>
  <PresentationFormat>On-screen Show (4:3)</PresentationFormat>
  <Paragraphs>473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Slide 1</vt:lpstr>
      <vt:lpstr>Thanks to our KSTAR/NFRI  visitors for coming to PPPL!</vt:lpstr>
      <vt:lpstr>NSTX Upgrade mission elements</vt:lpstr>
      <vt:lpstr>NSTX Upgrade incorporates 2 new capabilities:</vt:lpstr>
      <vt:lpstr>Slide 5</vt:lpstr>
      <vt:lpstr>Centerstack is the critical path and highest risk</vt:lpstr>
      <vt:lpstr>NSTX-U operations schedule / plan</vt:lpstr>
      <vt:lpstr>Highest priority research goals for NSTX-U:</vt:lpstr>
      <vt:lpstr>Advanced Scenarios and Control 5 Year Goals: </vt:lpstr>
      <vt:lpstr>Collaboration opportunity: KSTAR also using 3D fields for NTV/rotation control, ELM/EF control</vt:lpstr>
      <vt:lpstr>Macroscopic Stability 5 Year Goals:</vt:lpstr>
      <vt:lpstr>Collaboration opportunity: KSTAR operating near no-wall stability limit, testing massive gas injection</vt:lpstr>
      <vt:lpstr>Energetic Particle 5 Year Goals: </vt:lpstr>
      <vt:lpstr>Collaboration opportunity: KSTAR also observes Alfvén eigenmodes from NBI, fast-ion loss from MHD</vt:lpstr>
      <vt:lpstr>Transport and Turbulence 5 Year Goals:</vt:lpstr>
      <vt:lpstr>Collaboration opportunity: KSTAR beginning to measure low-k turbulence with BES (also MIR, ECEI) </vt:lpstr>
      <vt:lpstr>Boundary Physics, SOL/Divertor, PMI 5 Year Goals: </vt:lpstr>
      <vt:lpstr>Collaboration opportunity: KSTAR studying castellated W, W surface effects &amp; dust, far-SOL transport</vt:lpstr>
      <vt:lpstr>Summary</vt:lpstr>
      <vt:lpstr>Slide 20</vt:lpstr>
      <vt:lpstr>Proposed longer-term facility enhancements: (2014-2018)</vt:lpstr>
      <vt:lpstr>NSTX Upgrade will access next factor of two  increase in performance to bridge gaps to next-step STs</vt:lpstr>
      <vt:lpstr>TRANSP simulations support goal of accessing  and controlling 100% non-inductive plasma operation</vt:lpstr>
      <vt:lpstr>Rapid TAE avalanches could impact NBI current-drive  in advanced scenarios for NSTX-U, FNSF, ITER AT</vt:lpstr>
      <vt:lpstr>NSTX/NSTX-U is making leading contributions to high-bN  stability physics, and assessing possible 3D coil upgrades</vt:lpstr>
      <vt:lpstr>Beginning to test/utilize transport models to predict NSTX temperature profiles, identify possible missing physics</vt:lpstr>
      <vt:lpstr>Simulations support non-inductive start-up/ramp-up strategy</vt:lpstr>
      <vt:lpstr>Snowflake divertor effective for heat flux mitigation</vt:lpstr>
      <vt:lpstr>Start-up/Ramp-up + RF Heating/Current Drive Goals:</vt:lpstr>
      <vt:lpstr>Collaboration opportunity: KSTAR using ECH, developing ICRF, testing non-solenoidal start-up (Kyoto)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Jon Menard</cp:lastModifiedBy>
  <cp:revision>12587</cp:revision>
  <dcterms:created xsi:type="dcterms:W3CDTF">2003-10-01T16:23:57Z</dcterms:created>
  <dcterms:modified xsi:type="dcterms:W3CDTF">2013-10-20T20:07:42Z</dcterms:modified>
</cp:coreProperties>
</file>