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10" r:id="rId1"/>
    <p:sldMasterId id="2147483730" r:id="rId2"/>
  </p:sldMasterIdLst>
  <p:notesMasterIdLst>
    <p:notesMasterId r:id="rId36"/>
  </p:notesMasterIdLst>
  <p:handoutMasterIdLst>
    <p:handoutMasterId r:id="rId37"/>
  </p:handoutMasterIdLst>
  <p:sldIdLst>
    <p:sldId id="261" r:id="rId3"/>
    <p:sldId id="321" r:id="rId4"/>
    <p:sldId id="323" r:id="rId5"/>
    <p:sldId id="338" r:id="rId6"/>
    <p:sldId id="341" r:id="rId7"/>
    <p:sldId id="354" r:id="rId8"/>
    <p:sldId id="355" r:id="rId9"/>
    <p:sldId id="334" r:id="rId10"/>
    <p:sldId id="358" r:id="rId11"/>
    <p:sldId id="349" r:id="rId12"/>
    <p:sldId id="350" r:id="rId13"/>
    <p:sldId id="351" r:id="rId14"/>
    <p:sldId id="322" r:id="rId15"/>
    <p:sldId id="325" r:id="rId16"/>
    <p:sldId id="335" r:id="rId17"/>
    <p:sldId id="326" r:id="rId18"/>
    <p:sldId id="327" r:id="rId19"/>
    <p:sldId id="328" r:id="rId20"/>
    <p:sldId id="359" r:id="rId21"/>
    <p:sldId id="329" r:id="rId22"/>
    <p:sldId id="330" r:id="rId23"/>
    <p:sldId id="331" r:id="rId24"/>
    <p:sldId id="332" r:id="rId25"/>
    <p:sldId id="333" r:id="rId26"/>
    <p:sldId id="304" r:id="rId27"/>
    <p:sldId id="307" r:id="rId28"/>
    <p:sldId id="308" r:id="rId29"/>
    <p:sldId id="320" r:id="rId30"/>
    <p:sldId id="356" r:id="rId31"/>
    <p:sldId id="357" r:id="rId32"/>
    <p:sldId id="336" r:id="rId33"/>
    <p:sldId id="344" r:id="rId34"/>
    <p:sldId id="346" r:id="rId35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FF0000"/>
    <a:srgbClr val="CC00CC"/>
    <a:srgbClr val="33CC33"/>
    <a:srgbClr val="000000"/>
    <a:srgbClr val="A76EFA"/>
    <a:srgbClr val="FFC000"/>
    <a:srgbClr val="CCFFCC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14" autoAdjust="0"/>
    <p:restoredTop sz="94467" autoAdjust="0"/>
  </p:normalViewPr>
  <p:slideViewPr>
    <p:cSldViewPr>
      <p:cViewPr varScale="1">
        <p:scale>
          <a:sx n="86" d="100"/>
          <a:sy n="86" d="100"/>
        </p:scale>
        <p:origin x="-1338" y="-42"/>
      </p:cViewPr>
      <p:guideLst>
        <p:guide orient="horz" pos="3793"/>
        <p:guide pos="55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874"/>
    </p:cViewPr>
  </p:sorterViewPr>
  <p:notesViewPr>
    <p:cSldViewPr>
      <p:cViewPr varScale="1">
        <p:scale>
          <a:sx n="64" d="100"/>
          <a:sy n="64" d="100"/>
        </p:scale>
        <p:origin x="-2988" y="-10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679" cy="497048"/>
          </a:xfrm>
          <a:prstGeom prst="rect">
            <a:avLst/>
          </a:prstGeom>
        </p:spPr>
        <p:txBody>
          <a:bodyPr vert="horz" lIns="93394" tIns="46697" rIns="93394" bIns="46697" rtlCol="0"/>
          <a:lstStyle>
            <a:lvl1pPr algn="l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897" y="0"/>
            <a:ext cx="2949679" cy="497048"/>
          </a:xfrm>
          <a:prstGeom prst="rect">
            <a:avLst/>
          </a:prstGeom>
        </p:spPr>
        <p:txBody>
          <a:bodyPr vert="horz" lIns="93394" tIns="46697" rIns="93394" bIns="46697" rtlCol="0"/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A25F6540-508C-482F-8F74-7CCED05EEFFE}" type="datetimeFigureOut">
              <a:rPr lang="ko-KR" altLang="en-US"/>
              <a:pPr>
                <a:defRPr/>
              </a:pPr>
              <a:t>2013-10-21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40676"/>
            <a:ext cx="2949679" cy="497048"/>
          </a:xfrm>
          <a:prstGeom prst="rect">
            <a:avLst/>
          </a:prstGeom>
        </p:spPr>
        <p:txBody>
          <a:bodyPr vert="horz" lIns="93394" tIns="46697" rIns="93394" bIns="46697" rtlCol="0" anchor="b"/>
          <a:lstStyle>
            <a:lvl1pPr algn="l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897" y="9440676"/>
            <a:ext cx="2949679" cy="497048"/>
          </a:xfrm>
          <a:prstGeom prst="rect">
            <a:avLst/>
          </a:prstGeom>
        </p:spPr>
        <p:txBody>
          <a:bodyPr vert="horz" lIns="93394" tIns="46697" rIns="93394" bIns="46697" rtlCol="0" anchor="b"/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AA801E79-1370-4147-B09C-271F85F7D51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5791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679" cy="49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4" tIns="46697" rIns="93394" bIns="46697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897" y="0"/>
            <a:ext cx="2949679" cy="49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4" tIns="46697" rIns="93394" bIns="4669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71" y="4721954"/>
            <a:ext cx="5447061" cy="447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4" tIns="46697" rIns="93394" bIns="46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0676"/>
            <a:ext cx="2949679" cy="49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4" tIns="46697" rIns="93394" bIns="46697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897" y="9440676"/>
            <a:ext cx="2949679" cy="49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4" tIns="46697" rIns="93394" bIns="4669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81708A0-CD9E-4AE4-A1EE-786B8F7EBF9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386486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28BC6-D051-0C46-9626-34AD135D8CA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5240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74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AB981-E222-4061-8B35-D5FEFC6EDC41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74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AB981-E222-4061-8B35-D5FEFC6EDC41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74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AB981-E222-4061-8B35-D5FEFC6EDC41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0A79CA-A2CC-40AA-91C7-1880107DE9D4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744C3C-4150-48B0-9FC2-99DBC9C86B6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620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0"/>
            <a:ext cx="9148763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제목 12"/>
          <p:cNvSpPr>
            <a:spLocks noGrp="1"/>
          </p:cNvSpPr>
          <p:nvPr>
            <p:ph type="title"/>
          </p:nvPr>
        </p:nvSpPr>
        <p:spPr>
          <a:xfrm>
            <a:off x="215930" y="3143248"/>
            <a:ext cx="8713788" cy="10324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600" b="1" baseline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3" name="텍스트 개체 틀 21"/>
          <p:cNvSpPr>
            <a:spLocks noGrp="1"/>
          </p:cNvSpPr>
          <p:nvPr>
            <p:ph type="body" sz="quarter" idx="12"/>
          </p:nvPr>
        </p:nvSpPr>
        <p:spPr>
          <a:xfrm>
            <a:off x="1500166" y="4643446"/>
            <a:ext cx="6143668" cy="1024896"/>
          </a:xfrm>
          <a:prstGeom prst="rect">
            <a:avLst/>
          </a:prstGeom>
        </p:spPr>
        <p:txBody>
          <a:bodyPr anchor="ctr">
            <a:spAutoFit/>
          </a:bodyPr>
          <a:lstStyle>
            <a:lvl1pPr marL="514350" marR="0" indent="-514350" algn="ctr" defTabSz="914400" rtl="0" eaLnBrk="0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latin typeface="Arial" pitchFamily="34" charset="0"/>
                <a:cs typeface="Arial" pitchFamily="34" charset="0"/>
              </a:defRPr>
            </a:lvl1pPr>
            <a:lvl2pPr>
              <a:defRPr/>
            </a:lvl2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</p:txBody>
      </p:sp>
      <p:pic>
        <p:nvPicPr>
          <p:cNvPr id="15" name="Picture 20" descr="kstar_soft_lo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518" y="6381325"/>
            <a:ext cx="1625556" cy="40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nfri symbol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6377011"/>
            <a:ext cx="29892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-36512" y="-27384"/>
            <a:ext cx="8496944" cy="864096"/>
          </a:xfrm>
          <a:prstGeom prst="rect">
            <a:avLst/>
          </a:prstGeom>
        </p:spPr>
        <p:txBody>
          <a:bodyPr/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>
          <a:xfrm>
            <a:off x="1835696" y="6569043"/>
            <a:ext cx="5904656" cy="287766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2012 APSDPP-YKOH</a:t>
            </a:r>
            <a:endParaRPr lang="en-US" altLang="ko-K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8460432" y="428339"/>
            <a:ext cx="607967" cy="2904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077B60-E919-457C-A554-D0EE28E0A5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5657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8496944" cy="86409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33" y="1124744"/>
            <a:ext cx="8763000" cy="49530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2012 APSDPP-YKOH</a:t>
            </a:r>
            <a:endParaRPr lang="en-US" altLang="ko-KR" dirty="0" smtClean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8470717" y="426436"/>
            <a:ext cx="607967" cy="290441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B4077B60-E919-457C-A554-D0EE28E0A5D4}" type="slidenum">
              <a:rPr lang="ko-KR" altLang="en-US" smtClean="0">
                <a:solidFill>
                  <a:srgbClr val="FFFFFF"/>
                </a:solidFill>
              </a:rPr>
              <a:pPr/>
              <a:t>‹#›</a:t>
            </a:fld>
            <a:endParaRPr lang="ko-KR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866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-36512" y="-27384"/>
            <a:ext cx="8496944" cy="864096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2012 APSDPP-YKOH</a:t>
            </a:r>
            <a:endParaRPr lang="en-US" altLang="ko-KR" dirty="0" smtClean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077B60-E919-457C-A554-D0EE28E0A5D4}" type="slidenum">
              <a:rPr lang="ko-KR" altLang="en-US" smtClean="0">
                <a:solidFill>
                  <a:srgbClr val="FFFFFF"/>
                </a:solidFill>
              </a:rPr>
              <a:pPr/>
              <a:t>‹#›</a:t>
            </a:fld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206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8460432" y="404664"/>
            <a:ext cx="607967" cy="290441"/>
          </a:xfrm>
        </p:spPr>
        <p:txBody>
          <a:bodyPr/>
          <a:lstStyle/>
          <a:p>
            <a:fld id="{B4077B60-E919-457C-A554-D0EE28E0A5D4}" type="slidenum">
              <a:rPr lang="ko-KR" altLang="en-US" smtClean="0">
                <a:solidFill>
                  <a:srgbClr val="FFFFFF"/>
                </a:solidFill>
              </a:rPr>
              <a:pPr/>
              <a:t>‹#›</a:t>
            </a:fld>
            <a:endParaRPr lang="ko-KR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15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srgbClr val="000000">
                    <a:tint val="75000"/>
                  </a:srgbClr>
                </a:solidFill>
              </a:rPr>
              <a:t>2012 APSDPP-YKOH</a:t>
            </a: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D5D7-AD2D-4D96-B76C-037F95CB8013}" type="slidenum">
              <a:rPr lang="ko-KR" altLang="en-US" smtClean="0">
                <a:solidFill>
                  <a:srgbClr val="FFFFFF"/>
                </a:solidFill>
              </a:rPr>
              <a:pPr/>
              <a:t>‹#›</a:t>
            </a:fld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41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srgbClr val="000000">
                    <a:tint val="75000"/>
                  </a:srgbClr>
                </a:solidFill>
              </a:rPr>
              <a:t>2012 APSDPP-YKOH</a:t>
            </a: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5466-4B83-49C7-9C8E-141BA0113930}" type="slidenum">
              <a:rPr lang="ko-KR" altLang="en-US" smtClean="0">
                <a:solidFill>
                  <a:srgbClr val="FFFFFF"/>
                </a:solidFill>
              </a:rPr>
              <a:pPr/>
              <a:t>‹#›</a:t>
            </a:fld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274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2C55C017-C92D-42D3-901C-428B71BD3A61}" type="datetimeFigureOut">
              <a:rPr lang="ko-KR" altLang="en-US">
                <a:solidFill>
                  <a:srgbClr val="000000"/>
                </a:solidFill>
              </a:rPr>
              <a:pPr>
                <a:defRPr/>
              </a:pPr>
              <a:t>2013-10-21</a:t>
            </a:fld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B837B-C4D7-4863-BCB4-06E7282D3C1E}" type="slidenum">
              <a:rPr lang="ko-KR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1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8470717" y="426436"/>
            <a:ext cx="607967" cy="290441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B4077B60-E919-457C-A554-D0EE28E0A5D4}" type="slidenum">
              <a:rPr lang="ko-KR" altLang="en-US" smtClean="0">
                <a:solidFill>
                  <a:srgbClr val="FFFFFF"/>
                </a:solidFill>
              </a:rPr>
              <a:pPr/>
              <a:t>‹#›</a:t>
            </a:fld>
            <a:endParaRPr lang="ko-KR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115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8105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0"/>
            <a:ext cx="7215238" cy="7112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981075"/>
            <a:ext cx="8329642" cy="5519759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428596" y="0"/>
            <a:ext cx="7215238" cy="7112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>
            <a:spLocks noGrp="1"/>
          </p:cNvSpPr>
          <p:nvPr>
            <p:ph type="title"/>
          </p:nvPr>
        </p:nvSpPr>
        <p:spPr>
          <a:xfrm>
            <a:off x="0" y="5274"/>
            <a:ext cx="9144000" cy="907200"/>
          </a:xfrm>
          <a:prstGeom prst="rect">
            <a:avLst/>
          </a:prstGeom>
          <a:solidFill>
            <a:schemeClr val="accent1"/>
          </a:solidFill>
        </p:spPr>
        <p:txBody>
          <a:bodyPr lIns="198000" rIns="198000">
            <a:normAutofit/>
          </a:bodyPr>
          <a:lstStyle>
            <a:lvl1pPr algn="l">
              <a:defRPr sz="3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9" name="날짜 개체 틀 3"/>
          <p:cNvSpPr>
            <a:spLocks noGrp="1"/>
          </p:cNvSpPr>
          <p:nvPr>
            <p:ph type="dt" sz="half" idx="10"/>
          </p:nvPr>
        </p:nvSpPr>
        <p:spPr>
          <a:xfrm>
            <a:off x="-4307" y="6597352"/>
            <a:ext cx="2133600" cy="244488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2013-10-03</a:t>
            </a:r>
            <a:endParaRPr lang="ko-KR" altLang="en-US"/>
          </a:p>
        </p:txBody>
      </p:sp>
      <p:sp>
        <p:nvSpPr>
          <p:cNvPr id="10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1248554" y="6597352"/>
            <a:ext cx="6646892" cy="244488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HmodeWS-Y.M.Jeon</a:t>
            </a:r>
            <a:endParaRPr lang="ko-KR" altLang="en-US" dirty="0"/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94610" y="6597352"/>
            <a:ext cx="2133600" cy="244488"/>
          </a:xfrm>
          <a:prstGeom prst="rect">
            <a:avLst/>
          </a:prstGeom>
        </p:spPr>
        <p:txBody>
          <a:bodyPr/>
          <a:lstStyle/>
          <a:p>
            <a:fld id="{CF002375-815D-4EC4-8C7C-7F705C4230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206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>
            <a:spLocks noGrp="1"/>
          </p:cNvSpPr>
          <p:nvPr>
            <p:ph type="title"/>
          </p:nvPr>
        </p:nvSpPr>
        <p:spPr>
          <a:xfrm>
            <a:off x="0" y="5274"/>
            <a:ext cx="9144000" cy="907200"/>
          </a:xfrm>
          <a:prstGeom prst="rect">
            <a:avLst/>
          </a:prstGeom>
          <a:solidFill>
            <a:schemeClr val="accent1"/>
          </a:solidFill>
        </p:spPr>
        <p:txBody>
          <a:bodyPr lIns="198000" rIns="198000">
            <a:normAutofit/>
          </a:bodyPr>
          <a:lstStyle>
            <a:lvl1pPr algn="l">
              <a:defRPr sz="3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9" name="날짜 개체 틀 3"/>
          <p:cNvSpPr>
            <a:spLocks noGrp="1"/>
          </p:cNvSpPr>
          <p:nvPr>
            <p:ph type="dt" sz="half" idx="10"/>
          </p:nvPr>
        </p:nvSpPr>
        <p:spPr>
          <a:xfrm>
            <a:off x="-4307" y="6597352"/>
            <a:ext cx="2133600" cy="244488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2013-10-03</a:t>
            </a:r>
            <a:endParaRPr lang="ko-KR" altLang="en-US"/>
          </a:p>
        </p:txBody>
      </p:sp>
      <p:sp>
        <p:nvSpPr>
          <p:cNvPr id="10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1248554" y="6597352"/>
            <a:ext cx="6646892" cy="244488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HmodeWS-Y.M.Jeon</a:t>
            </a:r>
            <a:endParaRPr lang="ko-KR" altLang="en-US" dirty="0"/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94610" y="6597352"/>
            <a:ext cx="2133600" cy="244488"/>
          </a:xfrm>
          <a:prstGeom prst="rect">
            <a:avLst/>
          </a:prstGeom>
        </p:spPr>
        <p:txBody>
          <a:bodyPr/>
          <a:lstStyle/>
          <a:p>
            <a:fld id="{CF002375-815D-4EC4-8C7C-7F705C4230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340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>
            <a:spLocks noGrp="1"/>
          </p:cNvSpPr>
          <p:nvPr>
            <p:ph type="title"/>
          </p:nvPr>
        </p:nvSpPr>
        <p:spPr>
          <a:xfrm>
            <a:off x="0" y="5274"/>
            <a:ext cx="9144000" cy="907200"/>
          </a:xfrm>
          <a:prstGeom prst="rect">
            <a:avLst/>
          </a:prstGeom>
          <a:solidFill>
            <a:schemeClr val="accent1"/>
          </a:solidFill>
        </p:spPr>
        <p:txBody>
          <a:bodyPr lIns="198000" rIns="198000">
            <a:normAutofit/>
          </a:bodyPr>
          <a:lstStyle>
            <a:lvl1pPr algn="l">
              <a:defRPr sz="3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9" name="날짜 개체 틀 3"/>
          <p:cNvSpPr>
            <a:spLocks noGrp="1"/>
          </p:cNvSpPr>
          <p:nvPr>
            <p:ph type="dt" sz="half" idx="10"/>
          </p:nvPr>
        </p:nvSpPr>
        <p:spPr>
          <a:xfrm>
            <a:off x="-4307" y="6597352"/>
            <a:ext cx="2133600" cy="244488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2013-10-03</a:t>
            </a:r>
            <a:endParaRPr lang="ko-KR" altLang="en-US"/>
          </a:p>
        </p:txBody>
      </p:sp>
      <p:sp>
        <p:nvSpPr>
          <p:cNvPr id="10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1248554" y="6597352"/>
            <a:ext cx="6646892" cy="244488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HmodeWS-Y.M.Jeon</a:t>
            </a:r>
            <a:endParaRPr lang="ko-KR" altLang="en-US" dirty="0"/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94610" y="6597352"/>
            <a:ext cx="2133600" cy="244488"/>
          </a:xfrm>
          <a:prstGeom prst="rect">
            <a:avLst/>
          </a:prstGeom>
        </p:spPr>
        <p:txBody>
          <a:bodyPr/>
          <a:lstStyle/>
          <a:p>
            <a:fld id="{CF002375-815D-4EC4-8C7C-7F705C4230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427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>
            <a:spLocks noGrp="1"/>
          </p:cNvSpPr>
          <p:nvPr>
            <p:ph type="title"/>
          </p:nvPr>
        </p:nvSpPr>
        <p:spPr>
          <a:xfrm>
            <a:off x="0" y="5274"/>
            <a:ext cx="9144000" cy="907200"/>
          </a:xfrm>
          <a:prstGeom prst="rect">
            <a:avLst/>
          </a:prstGeom>
          <a:solidFill>
            <a:schemeClr val="accent1"/>
          </a:solidFill>
        </p:spPr>
        <p:txBody>
          <a:bodyPr lIns="198000" rIns="198000">
            <a:normAutofit/>
          </a:bodyPr>
          <a:lstStyle>
            <a:lvl1pPr algn="l">
              <a:defRPr sz="3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9" name="날짜 개체 틀 3"/>
          <p:cNvSpPr>
            <a:spLocks noGrp="1"/>
          </p:cNvSpPr>
          <p:nvPr>
            <p:ph type="dt" sz="half" idx="10"/>
          </p:nvPr>
        </p:nvSpPr>
        <p:spPr>
          <a:xfrm>
            <a:off x="-4307" y="6597352"/>
            <a:ext cx="2133600" cy="244488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2013-10-08</a:t>
            </a:r>
            <a:endParaRPr lang="ko-KR" altLang="en-US"/>
          </a:p>
        </p:txBody>
      </p:sp>
      <p:sp>
        <p:nvSpPr>
          <p:cNvPr id="10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1248554" y="6597352"/>
            <a:ext cx="6646892" cy="244488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ITPA-PEP-Y.M.Jeon</a:t>
            </a:r>
            <a:endParaRPr lang="ko-KR" altLang="en-US" dirty="0"/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94610" y="6597352"/>
            <a:ext cx="2133600" cy="244488"/>
          </a:xfrm>
          <a:prstGeom prst="rect">
            <a:avLst/>
          </a:prstGeom>
        </p:spPr>
        <p:txBody>
          <a:bodyPr/>
          <a:lstStyle/>
          <a:p>
            <a:fld id="{CF002375-815D-4EC4-8C7C-7F705C4230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988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>
            <a:spLocks noGrp="1"/>
          </p:cNvSpPr>
          <p:nvPr>
            <p:ph type="title"/>
          </p:nvPr>
        </p:nvSpPr>
        <p:spPr>
          <a:xfrm>
            <a:off x="0" y="5274"/>
            <a:ext cx="9144000" cy="907200"/>
          </a:xfrm>
          <a:prstGeom prst="rect">
            <a:avLst/>
          </a:prstGeom>
          <a:solidFill>
            <a:schemeClr val="accent1"/>
          </a:solidFill>
        </p:spPr>
        <p:txBody>
          <a:bodyPr lIns="198000" rIns="198000">
            <a:normAutofit/>
          </a:bodyPr>
          <a:lstStyle>
            <a:lvl1pPr algn="l">
              <a:defRPr sz="3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9" name="날짜 개체 틀 3"/>
          <p:cNvSpPr>
            <a:spLocks noGrp="1"/>
          </p:cNvSpPr>
          <p:nvPr>
            <p:ph type="dt" sz="half" idx="10"/>
          </p:nvPr>
        </p:nvSpPr>
        <p:spPr>
          <a:xfrm>
            <a:off x="-4307" y="6597352"/>
            <a:ext cx="2133600" cy="244488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2013-10-08</a:t>
            </a:r>
            <a:endParaRPr lang="ko-KR" altLang="en-US"/>
          </a:p>
        </p:txBody>
      </p:sp>
      <p:sp>
        <p:nvSpPr>
          <p:cNvPr id="10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1248554" y="6597352"/>
            <a:ext cx="6646892" cy="244488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ITPA-PEP-Y.M.Jeon</a:t>
            </a:r>
            <a:endParaRPr lang="ko-KR" altLang="en-US" dirty="0"/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94610" y="6597352"/>
            <a:ext cx="2133600" cy="244488"/>
          </a:xfrm>
          <a:prstGeom prst="rect">
            <a:avLst/>
          </a:prstGeom>
        </p:spPr>
        <p:txBody>
          <a:bodyPr/>
          <a:lstStyle/>
          <a:p>
            <a:fld id="{CF002375-815D-4EC4-8C7C-7F705C4230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9721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7.jpe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 descr="nfri_j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nfrisb-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7550" y="6683375"/>
            <a:ext cx="1465263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1"/>
          <p:cNvGrpSpPr>
            <a:grpSpLocks/>
          </p:cNvGrpSpPr>
          <p:nvPr userDrawn="1"/>
        </p:nvGrpSpPr>
        <p:grpSpPr bwMode="auto">
          <a:xfrm>
            <a:off x="344488" y="6527800"/>
            <a:ext cx="315912" cy="315913"/>
            <a:chOff x="125" y="4032"/>
            <a:chExt cx="232" cy="232"/>
          </a:xfrm>
        </p:grpSpPr>
        <p:sp>
          <p:nvSpPr>
            <p:cNvPr id="15" name="Oval 12"/>
            <p:cNvSpPr>
              <a:spLocks noChangeArrowheads="1"/>
            </p:cNvSpPr>
            <p:nvPr userDrawn="1"/>
          </p:nvSpPr>
          <p:spPr bwMode="auto">
            <a:xfrm>
              <a:off x="125" y="4032"/>
              <a:ext cx="232" cy="232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8A8A8A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val 13"/>
            <p:cNvSpPr>
              <a:spLocks noChangeArrowheads="1"/>
            </p:cNvSpPr>
            <p:nvPr userDrawn="1"/>
          </p:nvSpPr>
          <p:spPr bwMode="auto">
            <a:xfrm>
              <a:off x="151" y="4058"/>
              <a:ext cx="182" cy="18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7" name="Rectangle 6"/>
          <p:cNvSpPr txBox="1">
            <a:spLocks noChangeArrowheads="1"/>
          </p:cNvSpPr>
          <p:nvPr userDrawn="1"/>
        </p:nvSpPr>
        <p:spPr bwMode="auto">
          <a:xfrm>
            <a:off x="280988" y="6523038"/>
            <a:ext cx="466725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defRPr/>
            </a:pPr>
            <a:fld id="{429658E8-744E-446B-BEC3-F357EA8C7E94}" type="slidenum">
              <a:rPr lang="en-US" altLang="ko-KR" sz="100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pPr algn="ctr">
                <a:defRPr/>
              </a:pPr>
              <a:t>‹#›</a:t>
            </a:fld>
            <a:endParaRPr lang="en-US" altLang="ko-KR" sz="1000" dirty="0">
              <a:solidFill>
                <a:srgbClr val="4D4D4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4" name="Picture 15"/>
          <p:cNvPicPr>
            <a:picLocks noChangeAspect="1" noChangeArrowheads="1"/>
          </p:cNvPicPr>
          <p:nvPr userDrawn="1"/>
        </p:nvPicPr>
        <p:blipFill>
          <a:blip r:embed="rId14" cstate="print"/>
          <a:srcRect b="-11188"/>
          <a:stretch>
            <a:fillRect/>
          </a:stretch>
        </p:blipFill>
        <p:spPr bwMode="auto">
          <a:xfrm>
            <a:off x="7693025" y="538163"/>
            <a:ext cx="12192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7"/>
          <p:cNvSpPr>
            <a:spLocks noChangeAspect="1" noChangeArrowheads="1" noTextEdit="1"/>
          </p:cNvSpPr>
          <p:nvPr userDrawn="1"/>
        </p:nvSpPr>
        <p:spPr bwMode="auto">
          <a:xfrm>
            <a:off x="6228184" y="4653136"/>
            <a:ext cx="6588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22" r:id="rId2"/>
    <p:sldLayoutId id="2147483716" r:id="rId3"/>
    <p:sldLayoutId id="2147483717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 bwMode="auto">
          <a:xfrm>
            <a:off x="-3593" y="6547540"/>
            <a:ext cx="9144000" cy="315913"/>
          </a:xfrm>
          <a:prstGeom prst="rect">
            <a:avLst/>
          </a:prstGeom>
          <a:gradFill>
            <a:gsLst>
              <a:gs pos="10000">
                <a:schemeClr val="bg1">
                  <a:lumMod val="96000"/>
                  <a:lumOff val="4000"/>
                </a:schemeClr>
              </a:gs>
              <a:gs pos="0">
                <a:schemeClr val="bg1">
                  <a:lumMod val="65000"/>
                </a:schemeClr>
              </a:gs>
              <a:gs pos="99000">
                <a:schemeClr val="bg1">
                  <a:lumMod val="75000"/>
                </a:schemeClr>
              </a:gs>
              <a:gs pos="55000">
                <a:schemeClr val="bg1">
                  <a:lumMod val="95000"/>
                </a:schemeClr>
              </a:gs>
              <a:gs pos="93000">
                <a:schemeClr val="bg1">
                  <a:lumMod val="93000"/>
                </a:schemeClr>
              </a:gs>
            </a:gsLst>
            <a:lin ang="5400000" scaled="1"/>
          </a:gra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latinLnBrk="0">
              <a:spcBef>
                <a:spcPct val="20000"/>
              </a:spcBef>
              <a:buFontTx/>
              <a:buChar char="•"/>
            </a:pPr>
            <a:endParaRPr kumimoji="0" lang="ko-KR" altLang="en-US" sz="1200" b="1" i="1" smtClean="0">
              <a:solidFill>
                <a:srgbClr val="1822CD"/>
              </a:solidFill>
              <a:latin typeface="Helvetica" pitchFamily="-128" charset="0"/>
            </a:endParaRPr>
          </a:p>
        </p:txBody>
      </p:sp>
      <p:pic>
        <p:nvPicPr>
          <p:cNvPr id="13" name="Picture 20" descr="kstar_soft_lo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2" y="6597618"/>
            <a:ext cx="864096" cy="21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nfri_j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r="16380" b="89825"/>
          <a:stretch/>
        </p:blipFill>
        <p:spPr bwMode="auto">
          <a:xfrm>
            <a:off x="-36513" y="-27384"/>
            <a:ext cx="9176919" cy="84184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-36512" y="814464"/>
            <a:ext cx="9195090" cy="94256"/>
          </a:xfrm>
          <a:prstGeom prst="rect">
            <a:avLst/>
          </a:prstGeom>
          <a:gradFill flip="none" rotWithShape="1">
            <a:gsLst>
              <a:gs pos="36000">
                <a:schemeClr val="bg1">
                  <a:lumMod val="53000"/>
                  <a:lumOff val="47000"/>
                </a:schemeClr>
              </a:gs>
              <a:gs pos="0">
                <a:schemeClr val="bg1">
                  <a:lumMod val="57000"/>
                </a:schemeClr>
              </a:gs>
              <a:gs pos="99000">
                <a:schemeClr val="bg1">
                  <a:lumMod val="37000"/>
                </a:schemeClr>
              </a:gs>
              <a:gs pos="66000">
                <a:schemeClr val="bg1">
                  <a:lumMod val="52000"/>
                  <a:lumOff val="48000"/>
                </a:schemeClr>
              </a:gs>
            </a:gsLst>
            <a:lin ang="5400000" scaled="1"/>
            <a:tileRect/>
          </a:gra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srgbClr val="FFFFFF"/>
              </a:solidFill>
            </a:endParaRPr>
          </a:p>
        </p:txBody>
      </p:sp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-36512" y="-27383"/>
            <a:ext cx="8424936" cy="84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 smtClean="0"/>
              <a:t>Click to edit Master title style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>
          <a:xfrm>
            <a:off x="252882" y="1124744"/>
            <a:ext cx="8699028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1909" marR="0" lvl="0" indent="-341909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ko-KR" dirty="0" smtClean="0"/>
              <a:t>Click to edit Master text styles</a:t>
            </a:r>
            <a:endParaRPr lang="ko-KR" altLang="en-US" dirty="0" smtClean="0"/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en-US" altLang="ko-KR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1835696" y="6569043"/>
            <a:ext cx="5904656" cy="2877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2012 APSDPP-YKOH</a:t>
            </a:r>
            <a:endParaRPr kumimoji="0" lang="en-US" altLang="ko-KR" dirty="0" smtClean="0">
              <a:solidFill>
                <a:srgbClr val="000000">
                  <a:lumMod val="65000"/>
                  <a:lumOff val="35000"/>
                </a:srgbClr>
              </a:solidFill>
              <a:latin typeface="Arial"/>
            </a:endParaRPr>
          </a:p>
        </p:txBody>
      </p:sp>
      <p:sp>
        <p:nvSpPr>
          <p:cNvPr id="6" name="타원 5"/>
          <p:cNvSpPr/>
          <p:nvPr/>
        </p:nvSpPr>
        <p:spPr bwMode="auto">
          <a:xfrm>
            <a:off x="8494639" y="393540"/>
            <a:ext cx="539552" cy="36004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latinLnBrk="0">
              <a:spcBef>
                <a:spcPct val="20000"/>
              </a:spcBef>
              <a:buFontTx/>
              <a:buChar char="•"/>
            </a:pPr>
            <a:endParaRPr kumimoji="0" lang="ko-KR" altLang="en-US" sz="1200" b="1" i="1" smtClean="0">
              <a:solidFill>
                <a:srgbClr val="1822CD"/>
              </a:solidFill>
              <a:latin typeface="Helvetica" pitchFamily="-12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>
          <a:xfrm>
            <a:off x="8460432" y="428339"/>
            <a:ext cx="607967" cy="2904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077B60-E919-457C-A554-D0EE28E0A5D4}" type="slidenum">
              <a:rPr kumimoji="0" lang="ko-KR" alt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269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9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marL="358775" indent="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5pPr>
      <a:lvl6pPr marL="457146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293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44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586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0" marR="0" indent="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None/>
        <a:tabLst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229" indent="-2849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ea typeface="ＭＳ Ｐゴシック" charset="-128"/>
        </a:defRPr>
      </a:lvl2pPr>
      <a:lvl3pPr marL="1142547" indent="-22794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  <a:ea typeface="ＭＳ Ｐゴシック" charset="-128"/>
        </a:defRPr>
      </a:lvl3pPr>
      <a:lvl4pPr marL="1599852" indent="-22794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9999"/>
          </a:solidFill>
          <a:latin typeface="+mn-lt"/>
          <a:ea typeface="ＭＳ Ｐゴシック" charset="-128"/>
        </a:defRPr>
      </a:lvl4pPr>
      <a:lvl5pPr marL="2057155" indent="-22794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306" indent="-22857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453" indent="-22857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8599" indent="-22857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5746" indent="-22857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emf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9.emf"/><Relationship Id="rId5" Type="http://schemas.openxmlformats.org/officeDocument/2006/relationships/image" Target="../media/image47.w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oleObject" Target="../embeddings/oleObject8.bin"/><Relationship Id="rId7" Type="http://schemas.openxmlformats.org/officeDocument/2006/relationships/image" Target="../media/image69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6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5.png"/><Relationship Id="rId4" Type="http://schemas.openxmlformats.org/officeDocument/2006/relationships/image" Target="../media/image74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6.tiff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996952"/>
            <a:ext cx="856895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atin typeface="+mj-ea"/>
                <a:ea typeface="+mj-ea"/>
              </a:rPr>
              <a:t>Research Topics on Pedestal Physics at KSTAR</a:t>
            </a:r>
          </a:p>
          <a:p>
            <a:pPr algn="ctr"/>
            <a:endParaRPr lang="en-US" altLang="ko-KR" sz="3600" b="1" dirty="0">
              <a:latin typeface="+mj-ea"/>
              <a:ea typeface="+mj-ea"/>
            </a:endParaRPr>
          </a:p>
          <a:p>
            <a:r>
              <a:rPr lang="en-US" altLang="ko-KR" b="1" dirty="0" smtClean="0">
                <a:latin typeface="+mj-ea"/>
                <a:ea typeface="+mj-ea"/>
              </a:rPr>
              <a:t>Si-Woo Yoon</a:t>
            </a:r>
          </a:p>
          <a:p>
            <a:endParaRPr lang="en-US" altLang="ko-KR" b="1" dirty="0" smtClean="0">
              <a:latin typeface="+mj-ea"/>
              <a:ea typeface="+mj-ea"/>
            </a:endParaRPr>
          </a:p>
          <a:p>
            <a:r>
              <a:rPr lang="en-US" altLang="ko-KR" b="1" dirty="0" smtClean="0">
                <a:latin typeface="+mj-ea"/>
                <a:ea typeface="+mj-ea"/>
              </a:rPr>
              <a:t>on behalf of Boundary Physics Division</a:t>
            </a:r>
          </a:p>
          <a:p>
            <a:r>
              <a:rPr lang="en-US" altLang="ko-KR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맑은 고딕" pitchFamily="50" charset="-127"/>
                <a:cs typeface="Arial" charset="0"/>
              </a:rPr>
              <a:t>National </a:t>
            </a:r>
            <a:r>
              <a:rPr lang="en-US" altLang="ko-KR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맑은 고딕" pitchFamily="50" charset="-127"/>
                <a:cs typeface="Arial" charset="0"/>
              </a:rPr>
              <a:t>Fusion Research Institute (NFRI), </a:t>
            </a:r>
            <a:r>
              <a:rPr lang="en-US" altLang="ko-KR" sz="16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맑은 고딕" pitchFamily="50" charset="-127"/>
                <a:cs typeface="Arial" charset="0"/>
              </a:rPr>
              <a:t>Daejeon</a:t>
            </a:r>
            <a:r>
              <a:rPr lang="en-US" altLang="ko-KR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맑은 고딕" pitchFamily="50" charset="-127"/>
                <a:cs typeface="Arial" charset="0"/>
              </a:rPr>
              <a:t>, </a:t>
            </a:r>
            <a:r>
              <a:rPr lang="en-US" altLang="ko-KR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맑은 고딕" pitchFamily="50" charset="-127"/>
                <a:cs typeface="Arial" charset="0"/>
              </a:rPr>
              <a:t>Korea</a:t>
            </a:r>
          </a:p>
          <a:p>
            <a:endParaRPr lang="en-US" altLang="ko-KR" sz="1600" i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맑은 고딕" pitchFamily="50" charset="-127"/>
              <a:cs typeface="Arial" charset="0"/>
            </a:endParaRPr>
          </a:p>
          <a:p>
            <a:r>
              <a:rPr lang="en-US" altLang="ko-KR" sz="1600" b="1" i="1" dirty="0">
                <a:solidFill>
                  <a:srgbClr val="0000FF"/>
                </a:solidFill>
                <a:latin typeface="Arial" charset="0"/>
                <a:ea typeface="맑은 고딕" pitchFamily="50" charset="-127"/>
                <a:cs typeface="Arial" charset="0"/>
              </a:rPr>
              <a:t>Domestic &amp; International Collaborators</a:t>
            </a:r>
            <a:endParaRPr lang="en-US" altLang="ko-KR" sz="1600" b="1" i="1" baseline="30000" dirty="0">
              <a:latin typeface="Arial" charset="0"/>
              <a:ea typeface="맑은 고딕" pitchFamily="50" charset="-127"/>
              <a:cs typeface="Arial" charset="0"/>
            </a:endParaRPr>
          </a:p>
          <a:p>
            <a:endParaRPr lang="en-US" altLang="ko-KR" sz="1600" i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맑은 고딕" pitchFamily="50" charset="-127"/>
              <a:cs typeface="Arial" charset="0"/>
            </a:endParaRPr>
          </a:p>
          <a:p>
            <a:pPr algn="ctr"/>
            <a:endParaRPr lang="ko-KR" altLang="en-US" sz="1600" i="1" dirty="0" smtClean="0">
              <a:latin typeface="+mj-ea"/>
              <a:ea typeface="+mj-ea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76" y="5527373"/>
            <a:ext cx="693083" cy="31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259" y="5580849"/>
            <a:ext cx="769880" cy="260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0139" y="5580849"/>
            <a:ext cx="1380850" cy="210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 descr="WCI-LO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5527373"/>
            <a:ext cx="1512168" cy="28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9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>
            <a:spLocks noChangeArrowheads="1"/>
          </p:cNvSpPr>
          <p:nvPr/>
        </p:nvSpPr>
        <p:spPr bwMode="auto">
          <a:xfrm>
            <a:off x="395536" y="0"/>
            <a:ext cx="8748464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norm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견고딕" pitchFamily="18" charset="-127"/>
                <a:cs typeface="Arial" charset="0"/>
              </a:rPr>
              <a:t>Specification </a:t>
            </a:r>
            <a:r>
              <a:rPr kumimoji="0"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견고딕" pitchFamily="18" charset="-127"/>
                <a:cs typeface="Arial" charset="0"/>
              </a:rPr>
              <a:t>of </a:t>
            </a:r>
            <a:r>
              <a:rPr kumimoji="0"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견고딕" pitchFamily="18" charset="-127"/>
                <a:cs typeface="Arial" charset="0"/>
              </a:rPr>
              <a:t>KSTAR Thomson scattering system</a:t>
            </a:r>
            <a:endParaRPr kumimoji="0"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Y견고딕" pitchFamily="18" charset="-127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868650"/>
            <a:ext cx="780534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normAutofit/>
          </a:bodyPr>
          <a:lstStyle/>
          <a:p>
            <a:pPr algn="ctr"/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KSTAR Thomson scattering system(2013)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2523" y="1168911"/>
            <a:ext cx="6737972" cy="2088232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>
              <a:buFontTx/>
              <a:buChar char="-"/>
            </a:pPr>
            <a:r>
              <a:rPr lang="en-US" altLang="ko-KR" b="1" dirty="0" smtClean="0">
                <a:latin typeface="+mj-lt"/>
              </a:rPr>
              <a:t> Te : 10eV~1.5keV (edge), 500eV~20keV (core)</a:t>
            </a:r>
          </a:p>
          <a:p>
            <a:pPr>
              <a:buFontTx/>
              <a:buChar char="-"/>
            </a:pPr>
            <a:r>
              <a:rPr lang="en-US" altLang="ko-KR" b="1" dirty="0" smtClean="0">
                <a:latin typeface="+mj-lt"/>
              </a:rPr>
              <a:t> ne : 3</a:t>
            </a:r>
            <a:r>
              <a:rPr lang="az-Cyrl-AZ" altLang="ko-KR" b="1" dirty="0" smtClean="0">
                <a:latin typeface="+mj-lt"/>
              </a:rPr>
              <a:t>Х</a:t>
            </a:r>
            <a:r>
              <a:rPr lang="en-US" altLang="ko-KR" b="1" dirty="0" smtClean="0">
                <a:latin typeface="+mj-lt"/>
              </a:rPr>
              <a:t>10</a:t>
            </a:r>
            <a:r>
              <a:rPr lang="en-US" altLang="ko-KR" b="1" baseline="30000" dirty="0" smtClean="0">
                <a:latin typeface="+mj-lt"/>
              </a:rPr>
              <a:t>12</a:t>
            </a:r>
            <a:r>
              <a:rPr lang="en-US" altLang="ko-KR" b="1" dirty="0" smtClean="0">
                <a:latin typeface="+mj-lt"/>
              </a:rPr>
              <a:t>~2</a:t>
            </a:r>
            <a:r>
              <a:rPr lang="az-Cyrl-AZ" altLang="ko-KR" b="1" dirty="0" smtClean="0">
                <a:latin typeface="+mj-lt"/>
              </a:rPr>
              <a:t> Х</a:t>
            </a:r>
            <a:r>
              <a:rPr lang="en-US" altLang="ko-KR" b="1" dirty="0" smtClean="0">
                <a:latin typeface="+mj-lt"/>
              </a:rPr>
              <a:t>10</a:t>
            </a:r>
            <a:r>
              <a:rPr lang="en-US" altLang="ko-KR" b="1" baseline="30000" dirty="0" smtClean="0">
                <a:latin typeface="+mj-lt"/>
              </a:rPr>
              <a:t>14</a:t>
            </a:r>
            <a:r>
              <a:rPr lang="en-US" altLang="ko-KR" b="1" dirty="0" smtClean="0">
                <a:latin typeface="+mj-lt"/>
              </a:rPr>
              <a:t> ㎝</a:t>
            </a:r>
            <a:r>
              <a:rPr lang="en-US" altLang="ko-KR" b="1" baseline="30000" dirty="0" smtClean="0">
                <a:latin typeface="+mj-lt"/>
              </a:rPr>
              <a:t>-3</a:t>
            </a:r>
          </a:p>
          <a:p>
            <a:pPr>
              <a:buFontTx/>
              <a:buChar char="-"/>
            </a:pPr>
            <a:r>
              <a:rPr lang="en-US" altLang="ko-KR" b="1" dirty="0" smtClean="0">
                <a:latin typeface="+mj-lt"/>
              </a:rPr>
              <a:t> </a:t>
            </a:r>
            <a:r>
              <a:rPr lang="en-US" altLang="ko-KR" b="1" dirty="0" smtClean="0">
                <a:solidFill>
                  <a:srgbClr val="0000FF"/>
                </a:solidFill>
                <a:latin typeface="+mj-lt"/>
              </a:rPr>
              <a:t>17spatial points (core 5, edge 12 points)</a:t>
            </a:r>
          </a:p>
          <a:p>
            <a:pPr>
              <a:buFontTx/>
              <a:buChar char="-"/>
            </a:pPr>
            <a:r>
              <a:rPr lang="en-US" altLang="ko-KR" b="1" dirty="0">
                <a:latin typeface="+mj-lt"/>
              </a:rPr>
              <a:t> </a:t>
            </a:r>
            <a:r>
              <a:rPr lang="en-US" altLang="ko-KR" b="1" dirty="0" smtClean="0">
                <a:latin typeface="+mj-lt"/>
              </a:rPr>
              <a:t>Spatial Resolution : </a:t>
            </a:r>
            <a:r>
              <a:rPr lang="en-US" altLang="ko-KR" b="1" dirty="0" smtClean="0">
                <a:solidFill>
                  <a:srgbClr val="0000FF"/>
                </a:solidFill>
                <a:latin typeface="+mj-lt"/>
              </a:rPr>
              <a:t>&lt;10cm (core), &lt;10mm (edge)</a:t>
            </a:r>
          </a:p>
          <a:p>
            <a:pPr>
              <a:buFontTx/>
              <a:buChar char="-"/>
            </a:pPr>
            <a:r>
              <a:rPr lang="en-US" altLang="ko-KR" b="1" dirty="0" smtClean="0">
                <a:latin typeface="+mj-lt"/>
              </a:rPr>
              <a:t> </a:t>
            </a:r>
            <a:r>
              <a:rPr lang="en-US" altLang="ko-KR" b="1" dirty="0" err="1" smtClean="0">
                <a:latin typeface="+mj-lt"/>
              </a:rPr>
              <a:t>Polychromator</a:t>
            </a:r>
            <a:r>
              <a:rPr lang="en-US" altLang="ko-KR" b="1" dirty="0" smtClean="0">
                <a:latin typeface="+mj-lt"/>
              </a:rPr>
              <a:t>  17ea  (core 5ea by NFRI, edge 12ea by NIFS)</a:t>
            </a:r>
          </a:p>
          <a:p>
            <a:pPr>
              <a:buFontTx/>
              <a:buChar char="-"/>
            </a:pPr>
            <a:r>
              <a:rPr lang="en-US" altLang="ko-KR" b="1" dirty="0" smtClean="0">
                <a:latin typeface="+mj-lt"/>
              </a:rPr>
              <a:t> Laser : </a:t>
            </a:r>
            <a:r>
              <a:rPr lang="en-US" altLang="ko-KR" b="1" dirty="0" smtClean="0">
                <a:solidFill>
                  <a:srgbClr val="0000FF"/>
                </a:solidFill>
                <a:latin typeface="+mj-lt"/>
              </a:rPr>
              <a:t>~5J, 100Hz </a:t>
            </a:r>
            <a:r>
              <a:rPr lang="en-US" altLang="ko-KR" b="1" dirty="0" err="1" smtClean="0">
                <a:solidFill>
                  <a:srgbClr val="0000FF"/>
                </a:solidFill>
                <a:latin typeface="+mj-lt"/>
              </a:rPr>
              <a:t>Nd:YAG</a:t>
            </a:r>
            <a:r>
              <a:rPr lang="en-US" altLang="ko-KR" b="1" dirty="0" smtClean="0">
                <a:solidFill>
                  <a:srgbClr val="0000FF"/>
                </a:solidFill>
                <a:latin typeface="+mj-lt"/>
              </a:rPr>
              <a:t> Laser, 1064nm</a:t>
            </a:r>
            <a:endParaRPr lang="en-US" altLang="ko-KR" b="1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2169" y="3212976"/>
            <a:ext cx="5138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+mj-lt"/>
              </a:rPr>
              <a:t>5J, 100Hz, 1064nm Double laser line</a:t>
            </a:r>
            <a:endParaRPr lang="ko-KR" altLang="en-US" b="1" dirty="0">
              <a:latin typeface="+mj-lt"/>
            </a:endParaRPr>
          </a:p>
        </p:txBody>
      </p:sp>
      <p:pic>
        <p:nvPicPr>
          <p:cNvPr id="9" name="Picture 11" descr="D:\잡일\톰슨관련\2012년\calibration\2012-07-30\크기변환_IMG_1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3296869"/>
            <a:ext cx="2016224" cy="15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644199" y="3655615"/>
            <a:ext cx="2807349" cy="10846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ko-KR" altLang="en-US">
              <a:latin typeface="+mj-lt"/>
            </a:endParaRPr>
          </a:p>
        </p:txBody>
      </p:sp>
      <p:cxnSp>
        <p:nvCxnSpPr>
          <p:cNvPr id="11" name="직선 화살표 연결선 10"/>
          <p:cNvCxnSpPr/>
          <p:nvPr/>
        </p:nvCxnSpPr>
        <p:spPr>
          <a:xfrm>
            <a:off x="4206281" y="4031083"/>
            <a:ext cx="2810407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>
            <a:off x="4219149" y="4286194"/>
            <a:ext cx="2810407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19149" y="3739052"/>
            <a:ext cx="687431" cy="303133"/>
          </a:xfrm>
          <a:prstGeom prst="rect">
            <a:avLst/>
          </a:prstGeom>
          <a:noFill/>
        </p:spPr>
        <p:txBody>
          <a:bodyPr wrap="none" rtlCol="0">
            <a:normAutofit fontScale="55000" lnSpcReduction="20000"/>
          </a:bodyPr>
          <a:lstStyle/>
          <a:p>
            <a:r>
              <a:rPr lang="en-US" altLang="ko-KR" sz="2800" dirty="0" smtClean="0">
                <a:latin typeface="+mj-lt"/>
              </a:rPr>
              <a:t>A-line</a:t>
            </a:r>
            <a:endParaRPr lang="ko-KR" altLang="en-US" sz="28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06281" y="4270292"/>
            <a:ext cx="687431" cy="303133"/>
          </a:xfrm>
          <a:prstGeom prst="rect">
            <a:avLst/>
          </a:prstGeom>
          <a:noFill/>
        </p:spPr>
        <p:txBody>
          <a:bodyPr wrap="none" rtlCol="0">
            <a:normAutofit fontScale="55000" lnSpcReduction="20000"/>
          </a:bodyPr>
          <a:lstStyle/>
          <a:p>
            <a:r>
              <a:rPr lang="en-US" altLang="ko-KR" sz="2800" dirty="0" smtClean="0">
                <a:latin typeface="+mj-lt"/>
              </a:rPr>
              <a:t>B-line</a:t>
            </a:r>
            <a:endParaRPr lang="ko-KR" altLang="en-US" sz="28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82727" y="3723744"/>
            <a:ext cx="1194641" cy="303133"/>
          </a:xfrm>
          <a:prstGeom prst="rect">
            <a:avLst/>
          </a:prstGeom>
          <a:noFill/>
        </p:spPr>
        <p:txBody>
          <a:bodyPr wrap="none" rtlCol="0">
            <a:normAutofit fontScale="55000" lnSpcReduction="20000"/>
          </a:bodyPr>
          <a:lstStyle/>
          <a:p>
            <a:r>
              <a:rPr lang="en-US" altLang="ko-KR" sz="2800" dirty="0" smtClean="0">
                <a:latin typeface="+mj-lt"/>
              </a:rPr>
              <a:t>2.5J, 100Hz</a:t>
            </a:r>
            <a:endParaRPr lang="ko-KR" altLang="en-US" sz="28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6410" y="4270292"/>
            <a:ext cx="1194641" cy="303133"/>
          </a:xfrm>
          <a:prstGeom prst="rect">
            <a:avLst/>
          </a:prstGeom>
          <a:noFill/>
        </p:spPr>
        <p:txBody>
          <a:bodyPr wrap="none" rtlCol="0">
            <a:normAutofit fontScale="55000" lnSpcReduction="20000"/>
          </a:bodyPr>
          <a:lstStyle/>
          <a:p>
            <a:r>
              <a:rPr lang="en-US" altLang="ko-KR" sz="2800" dirty="0" smtClean="0">
                <a:latin typeface="+mj-lt"/>
              </a:rPr>
              <a:t>2.5J, 100Hz</a:t>
            </a:r>
            <a:endParaRPr lang="ko-KR" altLang="en-US" sz="28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52914" y="5072224"/>
            <a:ext cx="4848907" cy="30313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ko-KR" sz="1600" dirty="0" smtClean="0">
                <a:latin typeface="+mj-lt"/>
              </a:rPr>
              <a:t>* LASER system rented from JAEA</a:t>
            </a:r>
            <a:endParaRPr lang="ko-KR" altLang="en-US" sz="1600" dirty="0">
              <a:latin typeface="+mj-lt"/>
            </a:endParaRPr>
          </a:p>
        </p:txBody>
      </p:sp>
      <p:pic>
        <p:nvPicPr>
          <p:cNvPr id="18" name="Picture 418" descr="D:\잡일\톰슨관련\2012년\2012 JAEA 사진\크기변환_IMG_11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58" t="29520" r="25128" b="36473"/>
          <a:stretch/>
        </p:blipFill>
        <p:spPr bwMode="auto">
          <a:xfrm>
            <a:off x="7231071" y="3685674"/>
            <a:ext cx="1167078" cy="79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직선 연결선 18"/>
          <p:cNvCxnSpPr/>
          <p:nvPr/>
        </p:nvCxnSpPr>
        <p:spPr>
          <a:xfrm>
            <a:off x="7556519" y="3950050"/>
            <a:ext cx="0" cy="667498"/>
          </a:xfrm>
          <a:prstGeom prst="line">
            <a:avLst/>
          </a:prstGeom>
          <a:ln w="28575">
            <a:solidFill>
              <a:srgbClr val="ECA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8058098" y="3950050"/>
            <a:ext cx="0" cy="667498"/>
          </a:xfrm>
          <a:prstGeom prst="line">
            <a:avLst/>
          </a:prstGeom>
          <a:ln w="28575">
            <a:solidFill>
              <a:srgbClr val="ECA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>
            <a:off x="7556519" y="4636804"/>
            <a:ext cx="43237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672580" y="4806578"/>
            <a:ext cx="2868500" cy="267471"/>
          </a:xfrm>
          <a:prstGeom prst="rect">
            <a:avLst/>
          </a:prstGeom>
          <a:noFill/>
        </p:spPr>
        <p:txBody>
          <a:bodyPr wrap="none" rtlCol="0">
            <a:normAutofit fontScale="55000" lnSpcReduction="20000"/>
          </a:bodyPr>
          <a:lstStyle/>
          <a:p>
            <a:r>
              <a:rPr lang="en-US" altLang="ko-KR" sz="2400" dirty="0" smtClean="0">
                <a:latin typeface="+mj-lt"/>
                <a:sym typeface="Symbol"/>
              </a:rPr>
              <a:t>=</a:t>
            </a:r>
            <a:r>
              <a:rPr lang="en-US" altLang="ko-KR" sz="2400" dirty="0" smtClean="0">
                <a:latin typeface="+mj-lt"/>
              </a:rPr>
              <a:t>1064nm, pulse width ~20nsec</a:t>
            </a:r>
            <a:endParaRPr lang="ko-KR" altLang="en-US" sz="2400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12996" y="3646916"/>
            <a:ext cx="252373" cy="303133"/>
          </a:xfrm>
          <a:prstGeom prst="rect">
            <a:avLst/>
          </a:prstGeom>
          <a:noFill/>
        </p:spPr>
        <p:txBody>
          <a:bodyPr wrap="none" rtlCol="0">
            <a:normAutofit fontScale="55000" lnSpcReduction="20000"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+mj-lt"/>
              </a:rPr>
              <a:t>A</a:t>
            </a:r>
            <a:endParaRPr lang="ko-KR" alt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95652" y="3633460"/>
            <a:ext cx="236973" cy="303133"/>
          </a:xfrm>
          <a:prstGeom prst="rect">
            <a:avLst/>
          </a:prstGeom>
          <a:noFill/>
        </p:spPr>
        <p:txBody>
          <a:bodyPr wrap="none" rtlCol="0">
            <a:normAutofit fontScale="55000" lnSpcReduction="20000"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+mj-lt"/>
              </a:rPr>
              <a:t>B</a:t>
            </a:r>
            <a:endParaRPr lang="ko-KR" alt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28732" y="4733670"/>
            <a:ext cx="842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+mj-lt"/>
              </a:rPr>
              <a:t>18mm</a:t>
            </a:r>
            <a:endParaRPr lang="ko-KR" altLang="en-US" sz="1600" dirty="0">
              <a:latin typeface="+mj-lt"/>
            </a:endParaRPr>
          </a:p>
        </p:txBody>
      </p:sp>
      <p:graphicFrame>
        <p:nvGraphicFramePr>
          <p:cNvPr id="26" name="개체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071406"/>
              </p:ext>
            </p:extLst>
          </p:nvPr>
        </p:nvGraphicFramePr>
        <p:xfrm>
          <a:off x="467544" y="4882405"/>
          <a:ext cx="3340100" cy="1642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Graph" r:id="rId5" imgW="4153680" imgH="2901600" progId="Origin50.Graph">
                  <p:embed/>
                </p:oleObj>
              </mc:Choice>
              <mc:Fallback>
                <p:oleObj name="Graph" r:id="rId5" imgW="4153680" imgH="29016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882405"/>
                        <a:ext cx="3340100" cy="16429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555776" y="5229200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+mj-lt"/>
                <a:ea typeface="+mn-ea"/>
              </a:rPr>
              <a:t>Edge</a:t>
            </a:r>
            <a:endParaRPr lang="ko-KR" altLang="en-US" dirty="0" smtClean="0">
              <a:latin typeface="+mj-lt"/>
              <a:ea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19672" y="5381600"/>
            <a:ext cx="670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+mj-lt"/>
                <a:ea typeface="+mn-ea"/>
              </a:rPr>
              <a:t>Core</a:t>
            </a:r>
            <a:endParaRPr lang="ko-KR" altLang="en-US" dirty="0" smtClean="0">
              <a:latin typeface="+mj-lt"/>
              <a:ea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9592" y="4815231"/>
            <a:ext cx="1324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rgbClr val="FF33CC"/>
                </a:solidFill>
                <a:latin typeface="+mj-lt"/>
                <a:ea typeface="+mn-ea"/>
              </a:rPr>
              <a:t>Plasma center</a:t>
            </a:r>
            <a:endParaRPr lang="ko-KR" altLang="en-US" sz="1400" dirty="0" smtClean="0">
              <a:solidFill>
                <a:srgbClr val="FF33CC"/>
              </a:solidFill>
              <a:latin typeface="+mj-lt"/>
              <a:ea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11976" y="6346398"/>
            <a:ext cx="2187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+mj-lt"/>
                <a:ea typeface="+mn-ea"/>
              </a:rPr>
              <a:t>Measuring Position</a:t>
            </a:r>
            <a:endParaRPr lang="ko-KR" altLang="en-US" dirty="0" smtClean="0">
              <a:latin typeface="+mj-lt"/>
              <a:ea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35896" y="5530006"/>
            <a:ext cx="49885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+mj-lt"/>
                <a:ea typeface="+mn-ea"/>
              </a:rPr>
              <a:t>Calibrated by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dirty="0" smtClean="0">
                <a:latin typeface="+mj-lt"/>
                <a:ea typeface="+mn-ea"/>
              </a:rPr>
              <a:t>Rayleigh scattering with N</a:t>
            </a:r>
            <a:r>
              <a:rPr lang="en-US" altLang="ko-KR" baseline="-25000" dirty="0" smtClean="0">
                <a:latin typeface="+mj-lt"/>
                <a:ea typeface="+mn-ea"/>
              </a:rPr>
              <a:t>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dirty="0" smtClean="0">
                <a:latin typeface="+mj-lt"/>
                <a:ea typeface="+mn-ea"/>
              </a:rPr>
              <a:t>Spectral calibration with W (tungsten) light</a:t>
            </a:r>
            <a:endParaRPr lang="ko-KR" altLang="en-US" dirty="0" smtClean="0"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3617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251520" y="-1273"/>
            <a:ext cx="7215238" cy="711200"/>
          </a:xfrm>
          <a:prstGeom prst="rect">
            <a:avLst/>
          </a:prstGeom>
        </p:spPr>
        <p:txBody>
          <a:bodyPr anchor="ctr" anchorCtr="0">
            <a:normAutofit fontScale="82500" lnSpcReduction="10000"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200" b="1" kern="120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Charge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Exchange Spectroscopy on KSTAR </a:t>
            </a:r>
            <a:endParaRPr kumimoji="0" lang="ko-KR" altLang="en-US" dirty="0"/>
          </a:p>
        </p:txBody>
      </p:sp>
      <p:pic>
        <p:nvPicPr>
          <p:cNvPr id="7" name="Picture 2" descr="D:\문서자산\일반문서\0000 CES\카세트제작관련 파일\K518-910-S00_CESbg.e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99" t="23787" r="30181" b="44148"/>
          <a:stretch/>
        </p:blipFill>
        <p:spPr bwMode="auto">
          <a:xfrm>
            <a:off x="251521" y="764704"/>
            <a:ext cx="4922138" cy="3397894"/>
          </a:xfrm>
          <a:prstGeom prst="rect">
            <a:avLst/>
          </a:prstGeom>
          <a:noFill/>
          <a:ln>
            <a:noFill/>
          </a:ln>
          <a:extLst/>
        </p:spPr>
      </p:pic>
      <p:graphicFrame>
        <p:nvGraphicFramePr>
          <p:cNvPr id="8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870126"/>
              </p:ext>
            </p:extLst>
          </p:nvPr>
        </p:nvGraphicFramePr>
        <p:xfrm>
          <a:off x="4175392" y="908720"/>
          <a:ext cx="4717088" cy="3271341"/>
        </p:xfrm>
        <a:graphic>
          <a:graphicData uri="http://schemas.openxmlformats.org/drawingml/2006/table">
            <a:tbl>
              <a:tblPr/>
              <a:tblGrid>
                <a:gridCol w="1671785"/>
                <a:gridCol w="3045303"/>
              </a:tblGrid>
              <a:tr h="5753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굴림" charset="-127"/>
                          <a:cs typeface="Tahoma" pitchFamily="34" charset="0"/>
                        </a:rPr>
                        <a:t>Name</a:t>
                      </a:r>
                      <a:endParaRPr kumimoji="0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굴림" charset="-127"/>
                        <a:cs typeface="Tahoma" pitchFamily="34" charset="0"/>
                      </a:endParaRPr>
                    </a:p>
                  </a:txBody>
                  <a:tcPr marL="91444" marR="91444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맑은 고딕"/>
                          <a:cs typeface="맑은 고딕"/>
                        </a:rPr>
                        <a:t>CES specification</a:t>
                      </a: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맑은 고딕"/>
                          <a:cs typeface="Tahoma" pitchFamily="34" charset="0"/>
                        </a:rPr>
                        <a:t> in 2013</a:t>
                      </a:r>
                      <a:endParaRPr kumimoji="0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맑은 고딕"/>
                        <a:cs typeface="Tahoma" pitchFamily="34" charset="0"/>
                      </a:endParaRPr>
                    </a:p>
                  </a:txBody>
                  <a:tcPr marL="91444" marR="91444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342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Time resolution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91444" marR="91444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10 </a:t>
                      </a:r>
                      <a:r>
                        <a:rPr kumimoji="0" lang="en-US" altLang="ko-K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msec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(100 Hz)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91444" marR="91444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F8"/>
                    </a:solidFill>
                  </a:tcPr>
                </a:tc>
              </a:tr>
              <a:tr h="293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Spatial resolution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91444" marR="91444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20 ~ 50 mm (Core), 5 mm (Edge)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91444" marR="91444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48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Ti &amp; </a:t>
                      </a:r>
                      <a:r>
                        <a:rPr kumimoji="0" lang="en-US" altLang="ko-K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V</a:t>
                      </a:r>
                      <a:r>
                        <a:rPr kumimoji="0" lang="en-US" altLang="ko-KR" sz="1600" b="0" baseline="-25000" dirty="0" err="1" smtClean="0">
                          <a:solidFill>
                            <a:schemeClr val="tx1"/>
                          </a:solidFill>
                          <a:latin typeface="SymbolMono BT" pitchFamily="18" charset="2"/>
                          <a:ea typeface="HY견고딕" pitchFamily="18" charset="-127"/>
                        </a:rPr>
                        <a:t>f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range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91444" marR="91444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&gt; 100 </a:t>
                      </a:r>
                      <a:r>
                        <a:rPr kumimoji="0" lang="en-US" altLang="ko-K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eV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 &amp;   &gt; ~  km/sec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91444" marR="91444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F8"/>
                    </a:solidFill>
                  </a:tcPr>
                </a:tc>
              </a:tr>
              <a:tr h="2838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System location</a:t>
                      </a:r>
                      <a:endParaRPr kumimoji="0" lang="ko-KR" alt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91444" marR="91444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Active CES – M port </a:t>
                      </a:r>
                      <a:endParaRPr kumimoji="0" lang="ko-KR" alt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91444" marR="91444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7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No. of Channels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91444" marR="91444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32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points (Max.51points available)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91444" marR="91444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F8"/>
                    </a:solidFill>
                  </a:tcPr>
                </a:tc>
              </a:tr>
              <a:tr h="322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NBI modulation</a:t>
                      </a:r>
                    </a:p>
                  </a:txBody>
                  <a:tcPr marL="91444" marR="91444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5Hz 95% duty rate (requirement)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91444" marR="91444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Impurity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91444" marR="91444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C</a:t>
                      </a:r>
                      <a:r>
                        <a:rPr kumimoji="0" lang="en-US" altLang="ko-KR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VI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(529.05 nm)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91444" marR="91444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F8"/>
                    </a:solidFill>
                  </a:tcPr>
                </a:tc>
              </a:tr>
              <a:tr h="285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Spectrometer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91444" marR="91444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DS-spectrometer (DU897), K-</a:t>
                      </a:r>
                      <a:r>
                        <a:rPr kumimoji="0" lang="en-US" altLang="ko-K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spe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91444" marR="91444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" t="3989" r="6197" b="7030"/>
          <a:stretch>
            <a:fillRect/>
          </a:stretch>
        </p:blipFill>
        <p:spPr bwMode="auto">
          <a:xfrm>
            <a:off x="4860032" y="4386792"/>
            <a:ext cx="3929568" cy="206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886281"/>
              </p:ext>
            </p:extLst>
          </p:nvPr>
        </p:nvGraphicFramePr>
        <p:xfrm>
          <a:off x="218928" y="4387066"/>
          <a:ext cx="1801572" cy="1418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Acrobat Document" r:id="rId5" imgW="8010287" imgH="5667137" progId="AcroExch.Document.7">
                  <p:embed/>
                </p:oleObj>
              </mc:Choice>
              <mc:Fallback>
                <p:oleObj name="Acrobat Document" r:id="rId5" imgW="8010287" imgH="5667137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989" t="1906" r="11235" b="1906"/>
                      <a:stretch>
                        <a:fillRect/>
                      </a:stretch>
                    </p:blipFill>
                    <p:spPr bwMode="auto">
                      <a:xfrm>
                        <a:off x="218928" y="4387066"/>
                        <a:ext cx="1801572" cy="14181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3" descr="D:\문서자산\일반문서\0000 CES\카세트제작관련 파일\하늘ENG\CES LENS DESIGN S2-OPTICS HOUSING_20091208.e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37" t="32304" r="25777" b="27554"/>
          <a:stretch>
            <a:fillRect/>
          </a:stretch>
        </p:blipFill>
        <p:spPr bwMode="auto">
          <a:xfrm>
            <a:off x="251521" y="5333481"/>
            <a:ext cx="745745" cy="71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386411"/>
            <a:ext cx="298767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931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그룹 52"/>
          <p:cNvGrpSpPr/>
          <p:nvPr/>
        </p:nvGrpSpPr>
        <p:grpSpPr>
          <a:xfrm>
            <a:off x="7003302" y="4008032"/>
            <a:ext cx="1889178" cy="2445303"/>
            <a:chOff x="6948264" y="4221088"/>
            <a:chExt cx="2002734" cy="2592287"/>
          </a:xfrm>
        </p:grpSpPr>
        <p:pic>
          <p:nvPicPr>
            <p:cNvPr id="6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4221088"/>
              <a:ext cx="2002734" cy="1439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8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871"/>
            <a:stretch/>
          </p:blipFill>
          <p:spPr bwMode="auto">
            <a:xfrm>
              <a:off x="6959777" y="5692954"/>
              <a:ext cx="1938982" cy="1120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225872" y="45720"/>
            <a:ext cx="8496944" cy="648072"/>
          </a:xfrm>
        </p:spPr>
        <p:txBody>
          <a:bodyPr/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Li/D Beam Emission Spectroscopy System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77B60-E919-457C-A554-D0EE28E0A5D4}" type="slidenum">
              <a:rPr lang="ko-KR" altLang="en-US" smtClean="0">
                <a:solidFill>
                  <a:srgbClr val="FFFFFF"/>
                </a:solidFill>
              </a:rPr>
              <a:pPr/>
              <a:t>11</a:t>
            </a:fld>
            <a:endParaRPr lang="ko-KR" altLang="en-US" dirty="0">
              <a:solidFill>
                <a:srgbClr val="FFFFFF"/>
              </a:solidFill>
            </a:endParaRPr>
          </a:p>
        </p:txBody>
      </p:sp>
      <p:grpSp>
        <p:nvGrpSpPr>
          <p:cNvPr id="41" name="그룹 40"/>
          <p:cNvGrpSpPr/>
          <p:nvPr/>
        </p:nvGrpSpPr>
        <p:grpSpPr>
          <a:xfrm>
            <a:off x="179512" y="1124744"/>
            <a:ext cx="3024336" cy="3402868"/>
            <a:chOff x="179512" y="1124744"/>
            <a:chExt cx="3024336" cy="3402868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23" t="4294" r="35345" b="17077"/>
            <a:stretch/>
          </p:blipFill>
          <p:spPr bwMode="auto">
            <a:xfrm>
              <a:off x="323528" y="1124744"/>
              <a:ext cx="2731027" cy="3096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직사각형 2"/>
            <p:cNvSpPr/>
            <p:nvPr/>
          </p:nvSpPr>
          <p:spPr bwMode="auto">
            <a:xfrm>
              <a:off x="179512" y="3284984"/>
              <a:ext cx="792088" cy="216024"/>
            </a:xfrm>
            <a:prstGeom prst="rect">
              <a:avLst/>
            </a:prstGeom>
            <a:solidFill>
              <a:srgbClr val="FFFFCC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ko-KR" sz="1100" b="1" u="none" strike="noStrike" cap="none" normalizeH="0" baseline="0" dirty="0" smtClean="0">
                  <a:ln>
                    <a:noFill/>
                  </a:ln>
                  <a:effectLst/>
                  <a:latin typeface="Arial Narrow" panose="020B0606020202030204" pitchFamily="34" charset="0"/>
                </a:rPr>
                <a:t>BES Optics</a:t>
              </a:r>
              <a:endParaRPr kumimoji="0" lang="ko-KR" altLang="en-US" sz="1100" b="1" u="none" strike="noStrike" cap="none" normalizeH="0" baseline="0" dirty="0" smtClean="0">
                <a:ln>
                  <a:noFill/>
                </a:ln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23" name="직사각형 22"/>
            <p:cNvSpPr/>
            <p:nvPr/>
          </p:nvSpPr>
          <p:spPr bwMode="auto">
            <a:xfrm>
              <a:off x="683568" y="1160748"/>
              <a:ext cx="792088" cy="396044"/>
            </a:xfrm>
            <a:prstGeom prst="rect">
              <a:avLst/>
            </a:prstGeom>
            <a:solidFill>
              <a:srgbClr val="FFFFCC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ko-KR" sz="1100" b="1" u="none" strike="noStrike" cap="none" normalizeH="0" baseline="0" dirty="0" smtClean="0">
                  <a:ln>
                    <a:noFill/>
                  </a:ln>
                  <a:effectLst/>
                  <a:latin typeface="Arial Narrow" panose="020B0606020202030204" pitchFamily="34" charset="0"/>
                </a:rPr>
                <a:t>D Beam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ko-KR" sz="1100" b="1" dirty="0" smtClean="0">
                  <a:latin typeface="Arial Narrow" panose="020B0606020202030204" pitchFamily="34" charset="0"/>
                </a:rPr>
                <a:t>(Heating)</a:t>
              </a:r>
              <a:endParaRPr kumimoji="0" lang="ko-KR" altLang="en-US" sz="1100" b="1" u="none" strike="noStrike" cap="none" normalizeH="0" baseline="0" dirty="0" smtClean="0">
                <a:ln>
                  <a:noFill/>
                </a:ln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24" name="직사각형 23"/>
            <p:cNvSpPr/>
            <p:nvPr/>
          </p:nvSpPr>
          <p:spPr bwMode="auto">
            <a:xfrm>
              <a:off x="2411760" y="1705600"/>
              <a:ext cx="792088" cy="396044"/>
            </a:xfrm>
            <a:prstGeom prst="rect">
              <a:avLst/>
            </a:prstGeom>
            <a:solidFill>
              <a:srgbClr val="FFFFCC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ko-KR" sz="1100" b="1" u="none" strike="noStrike" cap="none" normalizeH="0" baseline="0" dirty="0" smtClean="0">
                  <a:ln>
                    <a:noFill/>
                  </a:ln>
                  <a:effectLst/>
                  <a:latin typeface="Arial Narrow" panose="020B0606020202030204" pitchFamily="34" charset="0"/>
                </a:rPr>
                <a:t>Li Beam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ko-KR" sz="1100" b="1" dirty="0" smtClean="0">
                  <a:latin typeface="Arial Narrow" panose="020B0606020202030204" pitchFamily="34" charset="0"/>
                </a:rPr>
                <a:t>(Diagnostics)</a:t>
              </a:r>
              <a:endParaRPr kumimoji="0" lang="ko-KR" altLang="en-US" sz="1100" b="1" u="none" strike="noStrike" cap="none" normalizeH="0" baseline="0" dirty="0" smtClean="0">
                <a:ln>
                  <a:noFill/>
                </a:ln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25" name="직사각형 24"/>
            <p:cNvSpPr/>
            <p:nvPr/>
          </p:nvSpPr>
          <p:spPr bwMode="auto">
            <a:xfrm>
              <a:off x="2267744" y="4193825"/>
              <a:ext cx="288032" cy="198022"/>
            </a:xfrm>
            <a:prstGeom prst="rect">
              <a:avLst/>
            </a:prstGeom>
            <a:solidFill>
              <a:srgbClr val="FFFFCC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ko-KR" sz="1100" b="1" u="none" strike="noStrike" cap="none" normalizeH="0" baseline="0" dirty="0" smtClean="0">
                  <a:ln>
                    <a:noFill/>
                  </a:ln>
                  <a:effectLst/>
                  <a:latin typeface="Arial Narrow" panose="020B0606020202030204" pitchFamily="34" charset="0"/>
                </a:rPr>
                <a:t>1st</a:t>
              </a:r>
              <a:endParaRPr kumimoji="0" lang="ko-KR" altLang="en-US" sz="1100" b="1" u="none" strike="noStrike" cap="none" normalizeH="0" baseline="0" dirty="0" smtClean="0">
                <a:ln>
                  <a:noFill/>
                </a:ln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26" name="직사각형 25"/>
            <p:cNvSpPr/>
            <p:nvPr/>
          </p:nvSpPr>
          <p:spPr bwMode="auto">
            <a:xfrm>
              <a:off x="2555776" y="4149080"/>
              <a:ext cx="288032" cy="198022"/>
            </a:xfrm>
            <a:prstGeom prst="rect">
              <a:avLst/>
            </a:prstGeom>
            <a:solidFill>
              <a:srgbClr val="FFFFCC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ko-KR" sz="1100" b="1" u="none" strike="noStrike" cap="none" normalizeH="0" baseline="0" dirty="0" smtClean="0">
                  <a:ln>
                    <a:noFill/>
                  </a:ln>
                  <a:effectLst/>
                  <a:latin typeface="Arial Narrow" panose="020B0606020202030204" pitchFamily="34" charset="0"/>
                </a:rPr>
                <a:t>2nd</a:t>
              </a:r>
              <a:endParaRPr kumimoji="0" lang="ko-KR" altLang="en-US" sz="1100" b="1" u="none" strike="noStrike" cap="none" normalizeH="0" baseline="0" dirty="0" smtClean="0">
                <a:ln>
                  <a:noFill/>
                </a:ln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27" name="직사각형 26"/>
            <p:cNvSpPr/>
            <p:nvPr/>
          </p:nvSpPr>
          <p:spPr bwMode="auto">
            <a:xfrm>
              <a:off x="1979712" y="4239090"/>
              <a:ext cx="288032" cy="198022"/>
            </a:xfrm>
            <a:prstGeom prst="rect">
              <a:avLst/>
            </a:prstGeom>
            <a:solidFill>
              <a:srgbClr val="FFFFCC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ko-KR" sz="1100" b="1" dirty="0" smtClean="0">
                  <a:latin typeface="Arial Narrow" panose="020B0606020202030204" pitchFamily="34" charset="0"/>
                </a:rPr>
                <a:t>3rd</a:t>
              </a:r>
              <a:endParaRPr kumimoji="0" lang="ko-KR" altLang="en-US" sz="1100" b="1" u="none" strike="noStrike" cap="none" normalizeH="0" baseline="0" dirty="0" smtClean="0">
                <a:ln>
                  <a:noFill/>
                </a:ln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28" name="직사각형 27"/>
            <p:cNvSpPr/>
            <p:nvPr/>
          </p:nvSpPr>
          <p:spPr bwMode="auto">
            <a:xfrm>
              <a:off x="2208773" y="4374157"/>
              <a:ext cx="751892" cy="153455"/>
            </a:xfrm>
            <a:prstGeom prst="rect">
              <a:avLst/>
            </a:prstGeom>
            <a:solidFill>
              <a:srgbClr val="FFFFCC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ko-KR" sz="1100" b="1" u="none" strike="noStrike" cap="none" normalizeH="0" baseline="0" dirty="0" smtClean="0">
                  <a:ln>
                    <a:noFill/>
                  </a:ln>
                  <a:effectLst/>
                  <a:latin typeface="Arial Narrow" panose="020B0606020202030204" pitchFamily="34" charset="0"/>
                </a:rPr>
                <a:t>Ion Source</a:t>
              </a:r>
              <a:endParaRPr kumimoji="0" lang="ko-KR" altLang="en-US" sz="1100" b="1" u="none" strike="noStrike" cap="none" normalizeH="0" baseline="0" dirty="0" smtClean="0">
                <a:ln>
                  <a:noFill/>
                </a:ln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29" name="직사각형 28"/>
            <p:cNvSpPr/>
            <p:nvPr/>
          </p:nvSpPr>
          <p:spPr bwMode="auto">
            <a:xfrm>
              <a:off x="2555775" y="3284984"/>
              <a:ext cx="404889" cy="198022"/>
            </a:xfrm>
            <a:prstGeom prst="rect">
              <a:avLst/>
            </a:prstGeom>
            <a:solidFill>
              <a:srgbClr val="FFFFCC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ko-KR" sz="1100" b="1" u="none" strike="noStrike" cap="none" normalizeH="0" baseline="0" dirty="0" smtClean="0">
                  <a:ln>
                    <a:noFill/>
                  </a:ln>
                  <a:effectLst/>
                  <a:latin typeface="Arial Narrow" panose="020B0606020202030204" pitchFamily="34" charset="0"/>
                </a:rPr>
                <a:t>Edge</a:t>
              </a:r>
              <a:endParaRPr kumimoji="0" lang="ko-KR" altLang="en-US" sz="1100" b="1" u="none" strike="noStrike" cap="none" normalizeH="0" baseline="0" dirty="0" smtClean="0">
                <a:ln>
                  <a:noFill/>
                </a:ln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30" name="직사각형 29"/>
            <p:cNvSpPr/>
            <p:nvPr/>
          </p:nvSpPr>
          <p:spPr bwMode="auto">
            <a:xfrm>
              <a:off x="2555776" y="3789040"/>
              <a:ext cx="404888" cy="198022"/>
            </a:xfrm>
            <a:prstGeom prst="rect">
              <a:avLst/>
            </a:prstGeom>
            <a:solidFill>
              <a:srgbClr val="FFFFCC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ko-KR" sz="1100" b="1" u="none" strike="noStrike" cap="none" normalizeH="0" baseline="0" dirty="0" smtClean="0">
                  <a:ln>
                    <a:noFill/>
                  </a:ln>
                  <a:effectLst/>
                  <a:latin typeface="Arial Narrow" panose="020B0606020202030204" pitchFamily="34" charset="0"/>
                </a:rPr>
                <a:t>Core</a:t>
              </a:r>
              <a:endParaRPr kumimoji="0" lang="ko-KR" altLang="en-US" sz="1100" b="1" u="none" strike="noStrike" cap="none" normalizeH="0" baseline="0" dirty="0" smtClean="0">
                <a:ln>
                  <a:noFill/>
                </a:ln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31" name="직사각형 30"/>
            <p:cNvSpPr/>
            <p:nvPr/>
          </p:nvSpPr>
          <p:spPr bwMode="auto">
            <a:xfrm>
              <a:off x="2375964" y="3455795"/>
              <a:ext cx="792088" cy="369041"/>
            </a:xfrm>
            <a:prstGeom prst="rect">
              <a:avLst/>
            </a:prstGeom>
            <a:solidFill>
              <a:srgbClr val="FFFFCC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ko-KR" sz="1100" b="1" u="none" strike="noStrike" cap="none" normalizeH="0" baseline="0" dirty="0" smtClean="0">
                  <a:ln>
                    <a:noFill/>
                  </a:ln>
                  <a:effectLst/>
                  <a:latin typeface="Arial Narrow" panose="020B0606020202030204" pitchFamily="34" charset="0"/>
                </a:rPr>
                <a:t>Measurement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ko-KR" sz="1100" b="1" dirty="0" smtClean="0">
                  <a:latin typeface="Arial Narrow" panose="020B0606020202030204" pitchFamily="34" charset="0"/>
                </a:rPr>
                <a:t>Positions</a:t>
              </a:r>
              <a:endParaRPr kumimoji="0" lang="en-US" altLang="ko-KR" sz="1100" b="1" u="none" strike="noStrike" cap="none" normalizeH="0" baseline="0" dirty="0" smtClean="0">
                <a:ln>
                  <a:noFill/>
                </a:ln>
                <a:effectLst/>
                <a:latin typeface="Arial Narrow" panose="020B0606020202030204" pitchFamily="34" charset="0"/>
              </a:endParaRPr>
            </a:p>
          </p:txBody>
        </p:sp>
        <p:cxnSp>
          <p:nvCxnSpPr>
            <p:cNvPr id="5" name="직선 화살표 연결선 4"/>
            <p:cNvCxnSpPr>
              <a:stCxn id="29" idx="1"/>
            </p:cNvCxnSpPr>
            <p:nvPr/>
          </p:nvCxnSpPr>
          <p:spPr bwMode="auto">
            <a:xfrm flipH="1">
              <a:off x="2051721" y="3383995"/>
              <a:ext cx="504054" cy="71800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직선 화살표 연결선 31"/>
            <p:cNvCxnSpPr>
              <a:stCxn id="30" idx="1"/>
            </p:cNvCxnSpPr>
            <p:nvPr/>
          </p:nvCxnSpPr>
          <p:spPr bwMode="auto">
            <a:xfrm flipH="1" flipV="1">
              <a:off x="2051720" y="3788833"/>
              <a:ext cx="504056" cy="99218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2" name="그룹 51"/>
          <p:cNvGrpSpPr/>
          <p:nvPr/>
        </p:nvGrpSpPr>
        <p:grpSpPr>
          <a:xfrm>
            <a:off x="251520" y="4391848"/>
            <a:ext cx="2880320" cy="2061487"/>
            <a:chOff x="251520" y="4391848"/>
            <a:chExt cx="2880320" cy="2061487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40" t="13576" r="43845" b="12984"/>
            <a:stretch/>
          </p:blipFill>
          <p:spPr bwMode="auto">
            <a:xfrm>
              <a:off x="251520" y="4391848"/>
              <a:ext cx="1025378" cy="1952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9" y="4922507"/>
              <a:ext cx="1650906" cy="91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직사각형 34"/>
            <p:cNvSpPr/>
            <p:nvPr/>
          </p:nvSpPr>
          <p:spPr bwMode="auto">
            <a:xfrm>
              <a:off x="683568" y="5157192"/>
              <a:ext cx="593330" cy="432048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ko-KR" alt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40" name="직사각형 39"/>
            <p:cNvSpPr/>
            <p:nvPr/>
          </p:nvSpPr>
          <p:spPr bwMode="auto">
            <a:xfrm>
              <a:off x="1403649" y="4922507"/>
              <a:ext cx="1650905" cy="912633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ko-KR" alt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cxnSp>
          <p:nvCxnSpPr>
            <p:cNvPr id="37" name="직선 연결선 36"/>
            <p:cNvCxnSpPr/>
            <p:nvPr/>
          </p:nvCxnSpPr>
          <p:spPr bwMode="auto">
            <a:xfrm flipH="1">
              <a:off x="683568" y="4922507"/>
              <a:ext cx="720081" cy="234685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직선 연결선 42"/>
            <p:cNvCxnSpPr/>
            <p:nvPr/>
          </p:nvCxnSpPr>
          <p:spPr bwMode="auto">
            <a:xfrm flipH="1" flipV="1">
              <a:off x="683568" y="5589240"/>
              <a:ext cx="720081" cy="24590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직선 화살표 연결선 45"/>
            <p:cNvCxnSpPr/>
            <p:nvPr/>
          </p:nvCxnSpPr>
          <p:spPr bwMode="auto">
            <a:xfrm flipH="1">
              <a:off x="1619674" y="5949280"/>
              <a:ext cx="1080118" cy="0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50" name="직선 화살표 연결선 49"/>
            <p:cNvCxnSpPr/>
            <p:nvPr/>
          </p:nvCxnSpPr>
          <p:spPr bwMode="auto">
            <a:xfrm flipV="1">
              <a:off x="2960664" y="4968580"/>
              <a:ext cx="0" cy="830348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56" name="직사각형 55"/>
            <p:cNvSpPr/>
            <p:nvPr/>
          </p:nvSpPr>
          <p:spPr bwMode="auto">
            <a:xfrm>
              <a:off x="2123728" y="6021288"/>
              <a:ext cx="1008112" cy="432047"/>
            </a:xfrm>
            <a:prstGeom prst="rect">
              <a:avLst/>
            </a:prstGeom>
            <a:solidFill>
              <a:srgbClr val="FFFFCC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ko-KR" sz="1100" b="1" u="none" strike="noStrike" cap="none" normalizeH="0" baseline="0" dirty="0" smtClean="0">
                  <a:ln>
                    <a:noFill/>
                  </a:ln>
                  <a:effectLst/>
                  <a:latin typeface="Arial Narrow" panose="020B0606020202030204" pitchFamily="34" charset="0"/>
                </a:rPr>
                <a:t>Radial &amp;</a:t>
              </a:r>
              <a:r>
                <a:rPr kumimoji="0" lang="en-US" altLang="ko-KR" sz="1100" b="1" u="none" strike="noStrike" cap="none" normalizeH="0" dirty="0" smtClean="0">
                  <a:ln>
                    <a:noFill/>
                  </a:ln>
                  <a:effectLst/>
                  <a:latin typeface="Arial Narrow" panose="020B0606020202030204" pitchFamily="34" charset="0"/>
                </a:rPr>
                <a:t> Vertical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ko-KR" sz="1100" b="1" u="none" strike="noStrike" cap="none" normalizeH="0" baseline="0" dirty="0" smtClean="0">
                  <a:ln>
                    <a:noFill/>
                  </a:ln>
                  <a:effectLst/>
                  <a:latin typeface="Arial Narrow" panose="020B0606020202030204" pitchFamily="34" charset="0"/>
                </a:rPr>
                <a:t>Positioning</a:t>
              </a:r>
            </a:p>
          </p:txBody>
        </p:sp>
      </p:grpSp>
      <p:graphicFrame>
        <p:nvGraphicFramePr>
          <p:cNvPr id="58" name="표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500311"/>
              </p:ext>
            </p:extLst>
          </p:nvPr>
        </p:nvGraphicFramePr>
        <p:xfrm>
          <a:off x="3275856" y="980728"/>
          <a:ext cx="4176464" cy="3169920"/>
        </p:xfrm>
        <a:graphic>
          <a:graphicData uri="http://schemas.openxmlformats.org/drawingml/2006/table">
            <a:tbl>
              <a:tblPr firstRow="1" bandRow="1"/>
              <a:tblGrid>
                <a:gridCol w="1440160"/>
                <a:gridCol w="2736304"/>
              </a:tblGrid>
              <a:tr h="282147">
                <a:tc gridSpan="2">
                  <a:txBody>
                    <a:bodyPr/>
                    <a:lstStyle>
                      <a:lvl1pPr marL="0" algn="l" defTabSz="914385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193" algn="l" defTabSz="914385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385" algn="l" defTabSz="914385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578" algn="l" defTabSz="914385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769" algn="l" defTabSz="914385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5962" algn="l" defTabSz="914385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154" algn="l" defTabSz="914385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347" algn="l" defTabSz="914385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539" algn="l" defTabSz="914385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BES Specification</a:t>
                      </a: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385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193" algn="l" defTabSz="914385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385" algn="l" defTabSz="914385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578" algn="l" defTabSz="914385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769" algn="l" defTabSz="914385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5962" algn="l" defTabSz="914385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154" algn="l" defTabSz="914385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347" algn="l" defTabSz="914385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539" algn="l" defTabSz="914385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latinLnBrk="1"/>
                      <a:endParaRPr lang="ko-KR" altLang="en-US" sz="14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282147">
                <a:tc>
                  <a:txBody>
                    <a:bodyPr/>
                    <a:lstStyle>
                      <a:lvl1pPr marL="0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193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385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578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769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5962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154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347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539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  <a:cs typeface="Calibri" pitchFamily="34" charset="0"/>
                        </a:rPr>
                        <a:t>Local (Resolution)</a:t>
                      </a:r>
                      <a:endParaRPr lang="ko-KR" alt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193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385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578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769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5962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154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347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539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  <a:cs typeface="Calibri" pitchFamily="34" charset="0"/>
                        </a:rPr>
                        <a:t>1 cm</a:t>
                      </a:r>
                      <a:endParaRPr lang="ko-KR" alt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82147">
                <a:tc>
                  <a:txBody>
                    <a:bodyPr/>
                    <a:lstStyle>
                      <a:lvl1pPr marL="0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193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385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578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769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5962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154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347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539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  <a:cs typeface="Calibri" pitchFamily="34" charset="0"/>
                        </a:rPr>
                        <a:t>2D (Pixel)</a:t>
                      </a:r>
                      <a:endParaRPr lang="ko-KR" alt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193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385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578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769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5962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154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347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539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  <a:cs typeface="Calibri" pitchFamily="34" charset="0"/>
                        </a:rPr>
                        <a:t>4x8 (will</a:t>
                      </a:r>
                      <a:r>
                        <a:rPr lang="en-US" altLang="ko-KR" sz="1400" baseline="0" dirty="0" smtClean="0">
                          <a:latin typeface="Calibri" pitchFamily="34" charset="0"/>
                          <a:cs typeface="Calibri" pitchFamily="34" charset="0"/>
                        </a:rPr>
                        <a:t> be upgraded to </a:t>
                      </a:r>
                      <a:r>
                        <a:rPr lang="en-US" altLang="ko-KR" sz="1400" dirty="0" smtClean="0">
                          <a:latin typeface="Calibri" pitchFamily="34" charset="0"/>
                          <a:cs typeface="Calibri" pitchFamily="34" charset="0"/>
                        </a:rPr>
                        <a:t>4x16)</a:t>
                      </a:r>
                      <a:endParaRPr lang="ko-KR" alt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82147">
                <a:tc>
                  <a:txBody>
                    <a:bodyPr/>
                    <a:lstStyle>
                      <a:lvl1pPr marL="0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193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385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578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769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5962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154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347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539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  <a:cs typeface="Calibri" pitchFamily="34" charset="0"/>
                        </a:rPr>
                        <a:t>Fast (Sampling)</a:t>
                      </a:r>
                      <a:endParaRPr lang="ko-KR" alt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193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385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578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769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5962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154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347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539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  <a:cs typeface="Calibri" pitchFamily="34" charset="0"/>
                        </a:rPr>
                        <a:t>2 MHz</a:t>
                      </a:r>
                      <a:endParaRPr lang="ko-KR" alt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82147">
                <a:tc>
                  <a:txBody>
                    <a:bodyPr/>
                    <a:lstStyle>
                      <a:lvl1pPr marL="0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193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385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578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769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5962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154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347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539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  <a:cs typeface="Calibri" pitchFamily="34" charset="0"/>
                        </a:rPr>
                        <a:t>Fluctuation</a:t>
                      </a:r>
                      <a:r>
                        <a:rPr lang="en-US" altLang="ko-KR" sz="1400" baseline="0" dirty="0" smtClean="0">
                          <a:latin typeface="Calibri" pitchFamily="34" charset="0"/>
                          <a:cs typeface="Calibri" pitchFamily="34" charset="0"/>
                        </a:rPr>
                        <a:t> (</a:t>
                      </a:r>
                      <a:r>
                        <a:rPr lang="en-US" altLang="ko-KR" sz="1400" dirty="0" smtClean="0">
                          <a:latin typeface="Calibri" pitchFamily="34" charset="0"/>
                          <a:cs typeface="Calibri" pitchFamily="34" charset="0"/>
                        </a:rPr>
                        <a:t>SNR)</a:t>
                      </a:r>
                      <a:endParaRPr lang="ko-KR" alt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193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385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578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769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5962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154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347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539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  <a:cs typeface="Calibri" pitchFamily="34" charset="0"/>
                        </a:rPr>
                        <a:t>~</a:t>
                      </a:r>
                      <a:r>
                        <a:rPr lang="en-US" altLang="ko-KR" sz="1400" baseline="0" dirty="0" smtClean="0">
                          <a:latin typeface="Calibri" pitchFamily="34" charset="0"/>
                          <a:cs typeface="Calibri" pitchFamily="34" charset="0"/>
                        </a:rPr>
                        <a:t> 150 (~ 3% background)</a:t>
                      </a:r>
                      <a:endParaRPr lang="ko-KR" alt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82147">
                <a:tc>
                  <a:txBody>
                    <a:bodyPr/>
                    <a:lstStyle>
                      <a:lvl1pPr marL="0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193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385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578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769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5962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154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347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539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latinLnBrk="1"/>
                      <a:r>
                        <a:rPr lang="en-US" altLang="ko-KR" sz="1400" baseline="0" dirty="0" smtClean="0">
                          <a:latin typeface="Calibri" pitchFamily="34" charset="0"/>
                          <a:cs typeface="Calibri" pitchFamily="34" charset="0"/>
                        </a:rPr>
                        <a:t>Meas. Position</a:t>
                      </a:r>
                      <a:endParaRPr lang="ko-KR" alt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193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385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578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769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5962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154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347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539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  <a:cs typeface="Calibri" pitchFamily="34" charset="0"/>
                        </a:rPr>
                        <a:t>Radial &amp; Vertical</a:t>
                      </a:r>
                      <a:r>
                        <a:rPr lang="en-US" altLang="ko-KR" sz="1400" baseline="0" dirty="0" smtClean="0">
                          <a:latin typeface="Calibri" pitchFamily="34" charset="0"/>
                          <a:cs typeface="Calibri" pitchFamily="34" charset="0"/>
                        </a:rPr>
                        <a:t> Scan (shot by shot)</a:t>
                      </a:r>
                      <a:endParaRPr lang="ko-KR" alt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677152">
                <a:tc>
                  <a:txBody>
                    <a:bodyPr/>
                    <a:lstStyle>
                      <a:lvl1pPr marL="0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193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385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578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769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5962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154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347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539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  <a:cs typeface="Calibri" pitchFamily="34" charset="0"/>
                        </a:rPr>
                        <a:t>Filter</a:t>
                      </a:r>
                      <a:endParaRPr lang="ko-KR" alt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193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385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578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769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5962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154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347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539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latinLnBrk="1"/>
                      <a:r>
                        <a:rPr lang="en-US" altLang="ko-KR" sz="1400" dirty="0" err="1" smtClean="0">
                          <a:latin typeface="Calibri" pitchFamily="34" charset="0"/>
                          <a:cs typeface="Calibri" pitchFamily="34" charset="0"/>
                        </a:rPr>
                        <a:t>Heatable</a:t>
                      </a:r>
                      <a:r>
                        <a:rPr lang="en-US" altLang="ko-KR" sz="1400" baseline="0" dirty="0" smtClean="0">
                          <a:latin typeface="Calibri" pitchFamily="34" charset="0"/>
                          <a:cs typeface="Calibri" pitchFamily="34" charset="0"/>
                        </a:rPr>
                        <a:t> (for fine tuning)</a:t>
                      </a:r>
                      <a:endParaRPr lang="en-US" altLang="ko-KR" sz="14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  <a:cs typeface="Calibri" pitchFamily="34" charset="0"/>
                        </a:rPr>
                        <a:t>Rotatable (for background</a:t>
                      </a:r>
                      <a:r>
                        <a:rPr lang="en-US" altLang="ko-KR" sz="1400" baseline="0" dirty="0" smtClean="0">
                          <a:latin typeface="Calibri" pitchFamily="34" charset="0"/>
                          <a:cs typeface="Calibri" pitchFamily="34" charset="0"/>
                        </a:rPr>
                        <a:t> cal.)</a:t>
                      </a:r>
                    </a:p>
                    <a:p>
                      <a:pPr latinLnBrk="1"/>
                      <a:r>
                        <a:rPr lang="en-US" altLang="ko-KR" sz="1400" baseline="0" dirty="0" smtClean="0">
                          <a:latin typeface="Calibri" pitchFamily="34" charset="0"/>
                          <a:cs typeface="Calibri" pitchFamily="34" charset="0"/>
                        </a:rPr>
                        <a:t>Changeable (for Li/D)</a:t>
                      </a:r>
                      <a:endParaRPr lang="ko-KR" alt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282147">
                <a:tc>
                  <a:txBody>
                    <a:bodyPr/>
                    <a:lstStyle>
                      <a:lvl1pPr marL="0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193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385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578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769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5962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154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347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539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  <a:cs typeface="Calibri" pitchFamily="34" charset="0"/>
                        </a:rPr>
                        <a:t>Cameras</a:t>
                      </a:r>
                      <a:endParaRPr lang="ko-KR" alt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193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385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578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769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5962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154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347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539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  <a:cs typeface="Calibri" pitchFamily="34" charset="0"/>
                        </a:rPr>
                        <a:t>APD (fast) / CMOS</a:t>
                      </a:r>
                      <a:r>
                        <a:rPr lang="en-US" altLang="ko-KR" sz="1400" baseline="0" dirty="0" smtClean="0">
                          <a:latin typeface="Calibri" pitchFamily="34" charset="0"/>
                          <a:cs typeface="Calibri" pitchFamily="34" charset="0"/>
                        </a:rPr>
                        <a:t> (high res.)</a:t>
                      </a:r>
                      <a:endParaRPr lang="ko-KR" alt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8214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  <a:cs typeface="Calibri" pitchFamily="34" charset="0"/>
                        </a:rPr>
                        <a:t>Time</a:t>
                      </a:r>
                      <a:r>
                        <a:rPr lang="en-US" altLang="ko-KR" sz="1400" baseline="0" dirty="0" smtClean="0">
                          <a:latin typeface="Calibri" pitchFamily="34" charset="0"/>
                          <a:cs typeface="Calibri" pitchFamily="34" charset="0"/>
                        </a:rPr>
                        <a:t> Range</a:t>
                      </a:r>
                      <a:endParaRPr lang="ko-KR" alt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  <a:cs typeface="Calibri" pitchFamily="34" charset="0"/>
                        </a:rPr>
                        <a:t>up</a:t>
                      </a:r>
                      <a:r>
                        <a:rPr lang="en-US" altLang="ko-KR" sz="1400" baseline="0" dirty="0" smtClean="0">
                          <a:latin typeface="Calibri" pitchFamily="34" charset="0"/>
                          <a:cs typeface="Calibri" pitchFamily="34" charset="0"/>
                        </a:rPr>
                        <a:t> to 100 sec</a:t>
                      </a:r>
                      <a:endParaRPr lang="ko-KR" alt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3" name="내용 개체 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5823043"/>
              </p:ext>
            </p:extLst>
          </p:nvPr>
        </p:nvGraphicFramePr>
        <p:xfrm>
          <a:off x="3275856" y="4221088"/>
          <a:ext cx="3528392" cy="2255520"/>
        </p:xfrm>
        <a:graphic>
          <a:graphicData uri="http://schemas.openxmlformats.org/drawingml/2006/table">
            <a:tbl>
              <a:tblPr firstRow="1" bandRow="1"/>
              <a:tblGrid>
                <a:gridCol w="1305894"/>
                <a:gridCol w="2222498"/>
              </a:tblGrid>
              <a:tr h="197523">
                <a:tc gridSpan="2">
                  <a:txBody>
                    <a:bodyPr/>
                    <a:lstStyle>
                      <a:lvl1pPr marL="0" algn="l" defTabSz="91429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1pPr>
                      <a:lvl2pPr marL="457146" algn="l" defTabSz="91429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2pPr>
                      <a:lvl3pPr marL="914293" algn="l" defTabSz="91429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3pPr>
                      <a:lvl4pPr marL="1371440" algn="l" defTabSz="91429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4pPr>
                      <a:lvl5pPr marL="1828586" algn="l" defTabSz="91429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5pPr>
                      <a:lvl6pPr marL="2285733" algn="l" defTabSz="91429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6pPr>
                      <a:lvl7pPr marL="2742879" algn="l" defTabSz="91429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7pPr>
                      <a:lvl8pPr marL="3200026" algn="l" defTabSz="91429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8pPr>
                      <a:lvl9pPr marL="3657172" algn="l" defTabSz="91429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9pPr>
                    </a:lstStyle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</a:rPr>
                        <a:t>Li Beam Parameter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29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1pPr>
                      <a:lvl2pPr marL="457146" algn="l" defTabSz="91429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2pPr>
                      <a:lvl3pPr marL="914293" algn="l" defTabSz="91429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3pPr>
                      <a:lvl4pPr marL="1371440" algn="l" defTabSz="91429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4pPr>
                      <a:lvl5pPr marL="1828586" algn="l" defTabSz="91429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5pPr>
                      <a:lvl6pPr marL="2285733" algn="l" defTabSz="91429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6pPr>
                      <a:lvl7pPr marL="2742879" algn="l" defTabSz="91429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7pPr>
                      <a:lvl8pPr marL="3200026" algn="l" defTabSz="91429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8pPr>
                      <a:lvl9pPr marL="3657172" algn="l" defTabSz="91429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9pPr>
                    </a:lstStyle>
                    <a:p>
                      <a:pPr latinLnBrk="1"/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35790">
                <a:tc>
                  <a:txBody>
                    <a:bodyPr/>
                    <a:lstStyle>
                      <a:lvl1pPr marL="0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1pPr>
                      <a:lvl2pPr marL="457146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2pPr>
                      <a:lvl3pPr marL="914293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3pPr>
                      <a:lvl4pPr marL="1371440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4pPr>
                      <a:lvl5pPr marL="1828586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5pPr>
                      <a:lvl6pPr marL="2285733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6pPr>
                      <a:lvl7pPr marL="2742879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7pPr>
                      <a:lvl8pPr marL="3200026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8pPr>
                      <a:lvl9pPr marL="3657172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9pPr>
                    </a:lstStyle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</a:rPr>
                        <a:t>Diameter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1pPr>
                      <a:lvl2pPr marL="457146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2pPr>
                      <a:lvl3pPr marL="914293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3pPr>
                      <a:lvl4pPr marL="1371440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4pPr>
                      <a:lvl5pPr marL="1828586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5pPr>
                      <a:lvl6pPr marL="2285733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6pPr>
                      <a:lvl7pPr marL="2742879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7pPr>
                      <a:lvl8pPr marL="3200026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8pPr>
                      <a:lvl9pPr marL="3657172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9pPr>
                    </a:lstStyle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</a:rPr>
                        <a:t>2 cm (</a:t>
                      </a:r>
                      <a:r>
                        <a:rPr lang="en-US" altLang="ko-KR" sz="1400" baseline="0" dirty="0" smtClean="0">
                          <a:latin typeface="Calibri" pitchFamily="34" charset="0"/>
                        </a:rPr>
                        <a:t>in the plasma</a:t>
                      </a:r>
                      <a:r>
                        <a:rPr lang="en-US" altLang="ko-KR" sz="1400" dirty="0" smtClean="0">
                          <a:latin typeface="Calibri" pitchFamily="34" charset="0"/>
                        </a:rPr>
                        <a:t>)</a:t>
                      </a:r>
                    </a:p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</a:rPr>
                        <a:t>10 cm (defocused)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197523">
                <a:tc>
                  <a:txBody>
                    <a:bodyPr/>
                    <a:lstStyle>
                      <a:lvl1pPr marL="0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1pPr>
                      <a:lvl2pPr marL="457146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2pPr>
                      <a:lvl3pPr marL="914293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3pPr>
                      <a:lvl4pPr marL="1371440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4pPr>
                      <a:lvl5pPr marL="1828586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5pPr>
                      <a:lvl6pPr marL="2285733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6pPr>
                      <a:lvl7pPr marL="2742879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7pPr>
                      <a:lvl8pPr marL="3200026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8pPr>
                      <a:lvl9pPr marL="3657172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9pPr>
                    </a:lstStyle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</a:rPr>
                        <a:t>Current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1pPr>
                      <a:lvl2pPr marL="457146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2pPr>
                      <a:lvl3pPr marL="914293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3pPr>
                      <a:lvl4pPr marL="1371440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4pPr>
                      <a:lvl5pPr marL="1828586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5pPr>
                      <a:lvl6pPr marL="2285733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6pPr>
                      <a:lvl7pPr marL="2742879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7pPr>
                      <a:lvl8pPr marL="3200026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8pPr>
                      <a:lvl9pPr marL="3657172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9pPr>
                    </a:lstStyle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</a:rPr>
                        <a:t>~ 2 mA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197523">
                <a:tc>
                  <a:txBody>
                    <a:bodyPr/>
                    <a:lstStyle>
                      <a:lvl1pPr marL="0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1pPr>
                      <a:lvl2pPr marL="457146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2pPr>
                      <a:lvl3pPr marL="914293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3pPr>
                      <a:lvl4pPr marL="1371440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4pPr>
                      <a:lvl5pPr marL="1828586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5pPr>
                      <a:lvl6pPr marL="2285733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6pPr>
                      <a:lvl7pPr marL="2742879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7pPr>
                      <a:lvl8pPr marL="3200026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8pPr>
                      <a:lvl9pPr marL="3657172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9pPr>
                    </a:lstStyle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</a:rPr>
                        <a:t>Energy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1pPr>
                      <a:lvl2pPr marL="457146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2pPr>
                      <a:lvl3pPr marL="914293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3pPr>
                      <a:lvl4pPr marL="1371440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4pPr>
                      <a:lvl5pPr marL="1828586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5pPr>
                      <a:lvl6pPr marL="2285733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6pPr>
                      <a:lvl7pPr marL="2742879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7pPr>
                      <a:lvl8pPr marL="3200026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8pPr>
                      <a:lvl9pPr marL="3657172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9pPr>
                    </a:lstStyle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</a:rPr>
                        <a:t>&lt; 60 </a:t>
                      </a:r>
                      <a:r>
                        <a:rPr lang="en-US" altLang="ko-KR" sz="1400" dirty="0" err="1" smtClean="0">
                          <a:latin typeface="Calibri" pitchFamily="34" charset="0"/>
                        </a:rPr>
                        <a:t>keV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197523">
                <a:tc>
                  <a:txBody>
                    <a:bodyPr/>
                    <a:lstStyle>
                      <a:lvl1pPr marL="0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1pPr>
                      <a:lvl2pPr marL="457146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2pPr>
                      <a:lvl3pPr marL="914293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3pPr>
                      <a:lvl4pPr marL="1371440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4pPr>
                      <a:lvl5pPr marL="1828586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5pPr>
                      <a:lvl6pPr marL="2285733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6pPr>
                      <a:lvl7pPr marL="2742879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7pPr>
                      <a:lvl8pPr marL="3200026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8pPr>
                      <a:lvl9pPr marL="3657172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9pPr>
                    </a:lstStyle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</a:rPr>
                        <a:t>Pulse</a:t>
                      </a:r>
                      <a:r>
                        <a:rPr lang="en-US" altLang="ko-KR" sz="1400" baseline="0" dirty="0" smtClean="0">
                          <a:latin typeface="Calibri" pitchFamily="34" charset="0"/>
                        </a:rPr>
                        <a:t> Length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1pPr>
                      <a:lvl2pPr marL="457146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2pPr>
                      <a:lvl3pPr marL="914293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3pPr>
                      <a:lvl4pPr marL="1371440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4pPr>
                      <a:lvl5pPr marL="1828586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5pPr>
                      <a:lvl6pPr marL="2285733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6pPr>
                      <a:lvl7pPr marL="2742879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7pPr>
                      <a:lvl8pPr marL="3200026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8pPr>
                      <a:lvl9pPr marL="3657172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9pPr>
                    </a:lstStyle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</a:rPr>
                        <a:t>20</a:t>
                      </a:r>
                      <a:r>
                        <a:rPr lang="en-US" altLang="ko-KR" sz="1400" baseline="0" dirty="0" smtClean="0">
                          <a:latin typeface="Calibri" pitchFamily="34" charset="0"/>
                        </a:rPr>
                        <a:t> s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197523">
                <a:tc>
                  <a:txBody>
                    <a:bodyPr/>
                    <a:lstStyle>
                      <a:lvl1pPr marL="0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1pPr>
                      <a:lvl2pPr marL="457146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2pPr>
                      <a:lvl3pPr marL="914293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3pPr>
                      <a:lvl4pPr marL="1371440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4pPr>
                      <a:lvl5pPr marL="1828586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5pPr>
                      <a:lvl6pPr marL="2285733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6pPr>
                      <a:lvl7pPr marL="2742879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7pPr>
                      <a:lvl8pPr marL="3200026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8pPr>
                      <a:lvl9pPr marL="3657172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9pPr>
                    </a:lstStyle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</a:rPr>
                        <a:t>Species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1pPr>
                      <a:lvl2pPr marL="457146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2pPr>
                      <a:lvl3pPr marL="914293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3pPr>
                      <a:lvl4pPr marL="1371440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4pPr>
                      <a:lvl5pPr marL="1828586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5pPr>
                      <a:lvl6pPr marL="2285733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6pPr>
                      <a:lvl7pPr marL="2742879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7pPr>
                      <a:lvl8pPr marL="3200026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8pPr>
                      <a:lvl9pPr marL="3657172" algn="l" defTabSz="91429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9pPr>
                    </a:lstStyle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</a:rPr>
                        <a:t>Lithium </a:t>
                      </a:r>
                    </a:p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</a:rPr>
                        <a:t>(neutralized</a:t>
                      </a:r>
                      <a:r>
                        <a:rPr lang="en-US" altLang="ko-KR" sz="1400" baseline="0" dirty="0" smtClean="0">
                          <a:latin typeface="Calibri" pitchFamily="34" charset="0"/>
                        </a:rPr>
                        <a:t> by Sodium)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54" name="그룹 53"/>
          <p:cNvGrpSpPr/>
          <p:nvPr/>
        </p:nvGrpSpPr>
        <p:grpSpPr>
          <a:xfrm>
            <a:off x="7495848" y="1196752"/>
            <a:ext cx="1540647" cy="2232248"/>
            <a:chOff x="107949" y="908720"/>
            <a:chExt cx="3896250" cy="5645285"/>
          </a:xfrm>
        </p:grpSpPr>
        <p:pic>
          <p:nvPicPr>
            <p:cNvPr id="67" name="Picture 10" descr="C:\Users\user\AppData\Local\Temp\_AZTMP3_\IMG_7279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4"/>
            <a:stretch>
              <a:fillRect/>
            </a:stretch>
          </p:blipFill>
          <p:spPr bwMode="auto">
            <a:xfrm>
              <a:off x="107949" y="908720"/>
              <a:ext cx="3887987" cy="2764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8" name="그룹 67"/>
            <p:cNvGrpSpPr/>
            <p:nvPr/>
          </p:nvGrpSpPr>
          <p:grpSpPr>
            <a:xfrm>
              <a:off x="116212" y="3717032"/>
              <a:ext cx="3887987" cy="2836973"/>
              <a:chOff x="107949" y="4221088"/>
              <a:chExt cx="4342131" cy="3168351"/>
            </a:xfrm>
          </p:grpSpPr>
          <p:pic>
            <p:nvPicPr>
              <p:cNvPr id="69" name="Picture 11" descr="C:\Users\user\AppData\Local\Temp\_AZTMP4_\IMG_7286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95305" y="4724342"/>
                <a:ext cx="3168348" cy="21618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12" descr="C:\Users\user\AppData\Local\Temp\_AZTMP5_\IMG_7407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1784988" y="4724346"/>
                <a:ext cx="3168348" cy="21618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47086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Typical KSTAR Pedestal profiles</a:t>
            </a:r>
            <a:endParaRPr lang="ko-KR" altLang="en-US" dirty="0"/>
          </a:p>
        </p:txBody>
      </p:sp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447158"/>
              </p:ext>
            </p:extLst>
          </p:nvPr>
        </p:nvGraphicFramePr>
        <p:xfrm>
          <a:off x="4643438" y="1316065"/>
          <a:ext cx="4156075" cy="290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" name="Graph" r:id="rId3" imgW="4156200" imgH="2900160" progId="Origin50.Graph">
                  <p:embed/>
                </p:oleObj>
              </mc:Choice>
              <mc:Fallback>
                <p:oleObj name="Graph" r:id="rId3" imgW="4156200" imgH="29001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316065"/>
                        <a:ext cx="4156075" cy="290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460170"/>
              </p:ext>
            </p:extLst>
          </p:nvPr>
        </p:nvGraphicFramePr>
        <p:xfrm>
          <a:off x="250825" y="1316065"/>
          <a:ext cx="4156075" cy="290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" name="Graph" r:id="rId5" imgW="4156200" imgH="2900160" progId="Origin50.Graph">
                  <p:embed/>
                </p:oleObj>
              </mc:Choice>
              <mc:Fallback>
                <p:oleObj name="Graph" r:id="rId5" imgW="4156200" imgH="29001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316065"/>
                        <a:ext cx="4156075" cy="290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00980" y="692696"/>
            <a:ext cx="6087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+mn-ea"/>
                <a:ea typeface="+mn-ea"/>
              </a:rPr>
              <a:t>Pedestal structure both in Thomson &amp; CES for H-mode </a:t>
            </a:r>
          </a:p>
          <a:p>
            <a:r>
              <a:rPr lang="en-US" altLang="ko-KR" dirty="0" smtClean="0">
                <a:latin typeface="+mn-ea"/>
                <a:ea typeface="+mn-ea"/>
              </a:rPr>
              <a:t>(further comparison is on-going)</a:t>
            </a:r>
            <a:endParaRPr lang="ko-KR" altLang="en-US" dirty="0" smtClean="0">
              <a:latin typeface="+mn-ea"/>
              <a:ea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588224" y="1745763"/>
            <a:ext cx="504056" cy="4176464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2411760" y="1730284"/>
            <a:ext cx="504056" cy="4176464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31840" y="2420888"/>
            <a:ext cx="1620957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+mn-ea"/>
                <a:ea typeface="+mn-ea"/>
              </a:rPr>
              <a:t>t=2.1 s : L-mode</a:t>
            </a:r>
          </a:p>
          <a:p>
            <a:r>
              <a:rPr lang="en-US" altLang="ko-KR" sz="1400" dirty="0" smtClean="0">
                <a:solidFill>
                  <a:srgbClr val="0000FF"/>
                </a:solidFill>
                <a:latin typeface="+mn-ea"/>
                <a:ea typeface="+mn-ea"/>
              </a:rPr>
              <a:t>t=2.3 s: transition</a:t>
            </a:r>
          </a:p>
          <a:p>
            <a:r>
              <a:rPr lang="en-US" altLang="ko-KR" sz="1400" dirty="0" smtClean="0">
                <a:solidFill>
                  <a:srgbClr val="FF0000"/>
                </a:solidFill>
                <a:latin typeface="+mn-ea"/>
                <a:ea typeface="+mn-ea"/>
              </a:rPr>
              <a:t>t=2.5 s: H-mode</a:t>
            </a:r>
            <a:endParaRPr lang="ko-KR" altLang="en-US" sz="1400" dirty="0" smtClean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3048" y="1239104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+mn-ea"/>
                <a:ea typeface="+mn-ea"/>
              </a:rPr>
              <a:t>Issue of TS calibration</a:t>
            </a:r>
          </a:p>
          <a:p>
            <a:r>
              <a:rPr lang="en-US" altLang="ko-KR" sz="1400" dirty="0" smtClean="0">
                <a:solidFill>
                  <a:srgbClr val="0070C0"/>
                </a:solidFill>
                <a:latin typeface="+mn-ea"/>
                <a:ea typeface="+mn-ea"/>
              </a:rPr>
              <a:t>Only relative change must be considered</a:t>
            </a:r>
            <a:endParaRPr lang="ko-KR" altLang="en-US" sz="1400" dirty="0" smtClean="0">
              <a:solidFill>
                <a:srgbClr val="0070C0"/>
              </a:solidFill>
              <a:latin typeface="+mn-ea"/>
              <a:ea typeface="+mn-ea"/>
            </a:endParaRPr>
          </a:p>
        </p:txBody>
      </p:sp>
      <p:graphicFrame>
        <p:nvGraphicFramePr>
          <p:cNvPr id="11" name="개체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91643"/>
              </p:ext>
            </p:extLst>
          </p:nvPr>
        </p:nvGraphicFramePr>
        <p:xfrm>
          <a:off x="4622742" y="3397101"/>
          <a:ext cx="4276725" cy="302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" name="Graph" r:id="rId7" imgW="4276800" imgH="3025440" progId="Origin50.Graph">
                  <p:embed/>
                </p:oleObj>
              </mc:Choice>
              <mc:Fallback>
                <p:oleObj name="Graph" r:id="rId7" imgW="4276800" imgH="302544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22742" y="3397101"/>
                        <a:ext cx="4276725" cy="302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개체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807304"/>
              </p:ext>
            </p:extLst>
          </p:nvPr>
        </p:nvGraphicFramePr>
        <p:xfrm>
          <a:off x="232677" y="3388891"/>
          <a:ext cx="4276725" cy="302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" name="Graph" r:id="rId9" imgW="4276800" imgH="3025440" progId="Origin50.Graph">
                  <p:embed/>
                </p:oleObj>
              </mc:Choice>
              <mc:Fallback>
                <p:oleObj name="Graph" r:id="rId9" imgW="4276800" imgH="302544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2677" y="3388891"/>
                        <a:ext cx="4276725" cy="302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132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7"/>
            <a:ext cx="3672408" cy="3181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개체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155315"/>
              </p:ext>
            </p:extLst>
          </p:nvPr>
        </p:nvGraphicFramePr>
        <p:xfrm>
          <a:off x="4499992" y="908720"/>
          <a:ext cx="4156075" cy="290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6" name="Graph" r:id="rId4" imgW="4156253" imgH="2900477" progId="Origin50.Graph">
                  <p:embed/>
                </p:oleObj>
              </mc:Choice>
              <mc:Fallback>
                <p:oleObj name="Graph" r:id="rId4" imgW="4156253" imgH="2900477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908720"/>
                        <a:ext cx="4156075" cy="290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3672408" cy="247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4281476"/>
            <a:ext cx="45365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+mn-ea"/>
                <a:ea typeface="+mn-ea"/>
              </a:rPr>
              <a:t>Value of </a:t>
            </a:r>
            <a:r>
              <a:rPr lang="en-US" altLang="ko-KR" dirty="0" err="1" smtClean="0">
                <a:latin typeface="+mn-ea"/>
                <a:ea typeface="+mn-ea"/>
              </a:rPr>
              <a:t>T</a:t>
            </a:r>
            <a:r>
              <a:rPr lang="en-US" altLang="ko-KR" baseline="-25000" dirty="0" err="1" smtClean="0">
                <a:latin typeface="+mn-ea"/>
                <a:ea typeface="+mn-ea"/>
              </a:rPr>
              <a:t>e,ped</a:t>
            </a:r>
            <a:r>
              <a:rPr lang="en-US" altLang="ko-KR" dirty="0" smtClean="0">
                <a:latin typeface="+mn-ea"/>
                <a:ea typeface="+mn-ea"/>
              </a:rPr>
              <a:t> are in good agreement</a:t>
            </a:r>
          </a:p>
          <a:p>
            <a:r>
              <a:rPr lang="en-US" altLang="ko-KR" dirty="0" smtClean="0">
                <a:latin typeface="+mn-ea"/>
                <a:ea typeface="+mn-ea"/>
              </a:rPr>
              <a:t>Position of </a:t>
            </a:r>
            <a:r>
              <a:rPr lang="en-US" altLang="ko-KR" dirty="0" err="1" smtClean="0">
                <a:latin typeface="+mn-ea"/>
                <a:ea typeface="+mn-ea"/>
              </a:rPr>
              <a:t>separatices</a:t>
            </a:r>
            <a:r>
              <a:rPr lang="en-US" altLang="ko-KR" dirty="0" smtClean="0">
                <a:latin typeface="+mn-ea"/>
                <a:ea typeface="+mn-ea"/>
              </a:rPr>
              <a:t> &lt; ~ 1 cm</a:t>
            </a:r>
          </a:p>
          <a:p>
            <a:endParaRPr lang="en-US" altLang="ko-KR" dirty="0">
              <a:latin typeface="+mn-ea"/>
              <a:ea typeface="+mn-ea"/>
            </a:endParaRPr>
          </a:p>
          <a:p>
            <a:r>
              <a:rPr lang="en-US" altLang="ko-KR" dirty="0" smtClean="0">
                <a:latin typeface="+mn-ea"/>
                <a:ea typeface="+mn-ea"/>
              </a:rPr>
              <a:t>ECE could be used for fast pedestal </a:t>
            </a:r>
            <a:r>
              <a:rPr lang="en-US" altLang="ko-KR" dirty="0" err="1" smtClean="0">
                <a:latin typeface="+mn-ea"/>
                <a:ea typeface="+mn-ea"/>
              </a:rPr>
              <a:t>Te</a:t>
            </a:r>
            <a:r>
              <a:rPr lang="en-US" altLang="ko-KR" dirty="0" smtClean="0">
                <a:latin typeface="+mn-ea"/>
                <a:ea typeface="+mn-ea"/>
              </a:rPr>
              <a:t> measurements with B</a:t>
            </a:r>
            <a:r>
              <a:rPr lang="en-US" altLang="ko-KR" baseline="-25000" dirty="0" smtClean="0">
                <a:latin typeface="+mn-ea"/>
                <a:ea typeface="+mn-ea"/>
              </a:rPr>
              <a:t>T</a:t>
            </a:r>
            <a:r>
              <a:rPr lang="en-US" altLang="ko-KR" dirty="0" smtClean="0">
                <a:latin typeface="+mn-ea"/>
                <a:ea typeface="+mn-ea"/>
              </a:rPr>
              <a:t>&gt;2.6 T</a:t>
            </a:r>
          </a:p>
          <a:p>
            <a:endParaRPr lang="en-US" altLang="ko-KR" dirty="0">
              <a:latin typeface="+mn-ea"/>
              <a:ea typeface="+mn-ea"/>
            </a:endParaRPr>
          </a:p>
          <a:p>
            <a:r>
              <a:rPr lang="en-US" altLang="ko-KR" dirty="0" smtClean="0">
                <a:latin typeface="+mn-ea"/>
                <a:ea typeface="+mn-ea"/>
              </a:rPr>
              <a:t>Density need better laser calibration</a:t>
            </a:r>
          </a:p>
          <a:p>
            <a:r>
              <a:rPr lang="en-US" altLang="ko-KR" dirty="0" smtClean="0">
                <a:latin typeface="+mn-ea"/>
                <a:ea typeface="+mn-ea"/>
              </a:rPr>
              <a:t>(also with Li-BES)</a:t>
            </a:r>
          </a:p>
          <a:p>
            <a:endParaRPr lang="en-US" altLang="ko-KR" dirty="0">
              <a:latin typeface="+mn-ea"/>
              <a:ea typeface="+mn-ea"/>
            </a:endParaRPr>
          </a:p>
          <a:p>
            <a:endParaRPr lang="ko-KR" altLang="en-US" dirty="0" smtClean="0">
              <a:latin typeface="+mn-ea"/>
              <a:ea typeface="+mn-ea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251520" y="13336"/>
            <a:ext cx="7416824" cy="711200"/>
          </a:xfrm>
          <a:prstGeom prst="rect">
            <a:avLst/>
          </a:prstGeom>
        </p:spPr>
        <p:txBody>
          <a:bodyPr anchor="ctr" anchorCtr="0">
            <a:normAutofit fontScale="75000" lnSpcReduction="20000"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200" b="1" kern="120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>Initial comparison </a:t>
            </a:r>
            <a:r>
              <a:rPr lang="en-US" altLang="ko-KR" dirty="0" err="1" smtClean="0"/>
              <a:t>showa</a:t>
            </a:r>
            <a:r>
              <a:rPr lang="en-US" altLang="ko-KR" dirty="0" smtClean="0"/>
              <a:t> good correlation between ECE &amp; TS</a:t>
            </a:r>
            <a:endParaRPr kumimoji="0"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6300192" y="1412776"/>
            <a:ext cx="576064" cy="4392488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545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852936"/>
            <a:ext cx="6341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latin typeface="+mn-ea"/>
              </a:rPr>
              <a:t>Research topics on pedestal physics</a:t>
            </a:r>
          </a:p>
        </p:txBody>
      </p:sp>
    </p:spTree>
    <p:extLst>
      <p:ext uri="{BB962C8B-B14F-4D97-AF65-F5344CB8AC3E}">
        <p14:creationId xmlns:p14="http://schemas.microsoft.com/office/powerpoint/2010/main" val="4159915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53"/>
          <p:cNvGrpSpPr/>
          <p:nvPr/>
        </p:nvGrpSpPr>
        <p:grpSpPr>
          <a:xfrm>
            <a:off x="583864" y="957820"/>
            <a:ext cx="2392882" cy="3983348"/>
            <a:chOff x="1496616" y="2132856"/>
            <a:chExt cx="2803181" cy="4423512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96616" y="2132856"/>
              <a:ext cx="2384916" cy="4423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3177843" y="2979272"/>
              <a:ext cx="1044087" cy="581036"/>
            </a:xfrm>
            <a:prstGeom prst="rect">
              <a:avLst/>
            </a:prstGeom>
            <a:solidFill>
              <a:srgbClr val="00B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 smtClean="0">
                  <a:latin typeface="Arial" pitchFamily="34" charset="0"/>
                  <a:cs typeface="Arial" pitchFamily="34" charset="0"/>
                </a:rPr>
                <a:t>Top-FEC</a:t>
              </a:r>
              <a:endParaRPr lang="ko-KR" alt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305006" y="4057043"/>
              <a:ext cx="994791" cy="581036"/>
            </a:xfrm>
            <a:prstGeom prst="rect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 smtClean="0">
                  <a:latin typeface="Arial" pitchFamily="34" charset="0"/>
                  <a:cs typeface="Arial" pitchFamily="34" charset="0"/>
                </a:rPr>
                <a:t>Mid-FEC</a:t>
              </a:r>
              <a:endParaRPr lang="ko-KR" alt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177845" y="5151485"/>
              <a:ext cx="966220" cy="581036"/>
            </a:xfrm>
            <a:prstGeom prst="rect">
              <a:avLst/>
            </a:prstGeom>
            <a:solidFill>
              <a:srgbClr val="00B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 err="1" smtClean="0">
                  <a:latin typeface="Arial" pitchFamily="34" charset="0"/>
                  <a:cs typeface="Arial" pitchFamily="34" charset="0"/>
                </a:rPr>
                <a:t>Bot</a:t>
              </a:r>
              <a:r>
                <a:rPr lang="en-US" altLang="ko-KR" sz="1400" b="1" dirty="0" smtClean="0">
                  <a:latin typeface="Arial" pitchFamily="34" charset="0"/>
                  <a:cs typeface="Arial" pitchFamily="34" charset="0"/>
                </a:rPr>
                <a:t>-FEC</a:t>
              </a:r>
              <a:endParaRPr lang="ko-KR" altLang="en-US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0" y="-3780"/>
            <a:ext cx="9144000" cy="9125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Optimal RMP configurations for KSTAR</a:t>
            </a:r>
            <a:endParaRPr lang="ko-KR" altLang="en-US" baseline="-25000" dirty="0"/>
          </a:p>
        </p:txBody>
      </p:sp>
      <p:pic>
        <p:nvPicPr>
          <p:cNvPr id="44" name="Picture 7" descr="icc_for_inser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339" y="4869160"/>
            <a:ext cx="2176196" cy="17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43808" y="980955"/>
            <a:ext cx="5739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+mj-lt"/>
              </a:rPr>
              <a:t>FEC coils used for RMP = 3 (</a:t>
            </a:r>
            <a:r>
              <a:rPr lang="en-US" altLang="ko-KR" dirty="0" err="1" smtClean="0">
                <a:latin typeface="+mj-lt"/>
              </a:rPr>
              <a:t>poloidal</a:t>
            </a:r>
            <a:r>
              <a:rPr lang="en-US" altLang="ko-KR" dirty="0" smtClean="0">
                <a:latin typeface="+mj-lt"/>
              </a:rPr>
              <a:t>) x 4 (</a:t>
            </a:r>
            <a:r>
              <a:rPr lang="en-US" altLang="ko-KR" dirty="0" err="1" smtClean="0">
                <a:latin typeface="+mj-lt"/>
              </a:rPr>
              <a:t>toroidal</a:t>
            </a:r>
            <a:r>
              <a:rPr lang="en-US" altLang="ko-KR" dirty="0" smtClean="0">
                <a:latin typeface="+mj-lt"/>
              </a:rPr>
              <a:t>)</a:t>
            </a:r>
            <a:endParaRPr lang="ko-KR" altLang="en-US" dirty="0">
              <a:latin typeface="+mj-lt"/>
            </a:endParaRPr>
          </a:p>
        </p:txBody>
      </p:sp>
      <p:grpSp>
        <p:nvGrpSpPr>
          <p:cNvPr id="119" name="그룹 118"/>
          <p:cNvGrpSpPr/>
          <p:nvPr/>
        </p:nvGrpSpPr>
        <p:grpSpPr>
          <a:xfrm>
            <a:off x="3774927" y="1523066"/>
            <a:ext cx="4984615" cy="5074287"/>
            <a:chOff x="4089504" y="1523065"/>
            <a:chExt cx="5400000" cy="5074287"/>
          </a:xfrm>
        </p:grpSpPr>
        <p:grpSp>
          <p:nvGrpSpPr>
            <p:cNvPr id="115" name="그룹 114"/>
            <p:cNvGrpSpPr/>
            <p:nvPr/>
          </p:nvGrpSpPr>
          <p:grpSpPr>
            <a:xfrm>
              <a:off x="4089504" y="4077352"/>
              <a:ext cx="5400000" cy="2520000"/>
              <a:chOff x="4089504" y="4077352"/>
              <a:chExt cx="5400000" cy="2520000"/>
            </a:xfrm>
          </p:grpSpPr>
          <p:pic>
            <p:nvPicPr>
              <p:cNvPr id="74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265"/>
              <a:stretch/>
            </p:blipFill>
            <p:spPr bwMode="auto">
              <a:xfrm>
                <a:off x="4089504" y="4077352"/>
                <a:ext cx="5400000" cy="25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5" name="그룹 56"/>
              <p:cNvGrpSpPr>
                <a:grpSpLocks/>
              </p:cNvGrpSpPr>
              <p:nvPr/>
            </p:nvGrpSpPr>
            <p:grpSpPr>
              <a:xfrm>
                <a:off x="7401272" y="5569939"/>
                <a:ext cx="1418400" cy="676800"/>
                <a:chOff x="2720752" y="1347514"/>
                <a:chExt cx="1759236" cy="1020433"/>
              </a:xfrm>
            </p:grpSpPr>
            <p:sp>
              <p:nvSpPr>
                <p:cNvPr id="77" name="직사각형 76"/>
                <p:cNvSpPr/>
                <p:nvPr/>
              </p:nvSpPr>
              <p:spPr>
                <a:xfrm>
                  <a:off x="2720752" y="1347514"/>
                  <a:ext cx="402111" cy="306130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 smtClean="0">
                      <a:solidFill>
                        <a:srgbClr val="FF0000"/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rPr>
                    <a:t>+</a:t>
                  </a:r>
                  <a:endParaRPr lang="ko-KR" altLang="en-US" dirty="0">
                    <a:solidFill>
                      <a:srgbClr val="FF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  <p:sp>
              <p:nvSpPr>
                <p:cNvPr id="78" name="직사각형 77"/>
                <p:cNvSpPr/>
                <p:nvPr/>
              </p:nvSpPr>
              <p:spPr>
                <a:xfrm>
                  <a:off x="3173127" y="1347514"/>
                  <a:ext cx="402111" cy="306130"/>
                </a:xfrm>
                <a:prstGeom prst="rect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 smtClean="0">
                      <a:solidFill>
                        <a:schemeClr val="bg1"/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rPr>
                    <a:t>-</a:t>
                  </a:r>
                  <a:endParaRPr lang="ko-KR" altLang="en-US" dirty="0">
                    <a:solidFill>
                      <a:schemeClr val="bg1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  <p:sp>
              <p:nvSpPr>
                <p:cNvPr id="79" name="직사각형 78"/>
                <p:cNvSpPr/>
                <p:nvPr/>
              </p:nvSpPr>
              <p:spPr>
                <a:xfrm>
                  <a:off x="3625502" y="1347514"/>
                  <a:ext cx="402111" cy="306130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 smtClean="0">
                      <a:solidFill>
                        <a:srgbClr val="FF0000"/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rPr>
                    <a:t>+</a:t>
                  </a:r>
                  <a:endParaRPr lang="ko-KR" altLang="en-US" dirty="0" smtClean="0">
                    <a:solidFill>
                      <a:srgbClr val="FF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  <p:sp>
              <p:nvSpPr>
                <p:cNvPr id="80" name="직사각형 79"/>
                <p:cNvSpPr/>
                <p:nvPr/>
              </p:nvSpPr>
              <p:spPr>
                <a:xfrm>
                  <a:off x="4077877" y="1347514"/>
                  <a:ext cx="402111" cy="306130"/>
                </a:xfrm>
                <a:prstGeom prst="rect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 smtClean="0">
                      <a:solidFill>
                        <a:schemeClr val="bg1"/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rPr>
                    <a:t>-</a:t>
                  </a:r>
                  <a:endParaRPr lang="ko-KR" altLang="en-US" dirty="0">
                    <a:solidFill>
                      <a:schemeClr val="bg1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  <p:sp>
              <p:nvSpPr>
                <p:cNvPr id="81" name="직사각형 80"/>
                <p:cNvSpPr/>
                <p:nvPr/>
              </p:nvSpPr>
              <p:spPr>
                <a:xfrm>
                  <a:off x="2720752" y="2061817"/>
                  <a:ext cx="402111" cy="306130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 smtClean="0">
                      <a:solidFill>
                        <a:srgbClr val="FF0000"/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rPr>
                    <a:t>+</a:t>
                  </a:r>
                  <a:endParaRPr lang="ko-KR" altLang="en-US" dirty="0" smtClean="0">
                    <a:solidFill>
                      <a:srgbClr val="FF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  <p:sp>
              <p:nvSpPr>
                <p:cNvPr id="82" name="직사각형 81"/>
                <p:cNvSpPr/>
                <p:nvPr/>
              </p:nvSpPr>
              <p:spPr>
                <a:xfrm>
                  <a:off x="3173127" y="2061817"/>
                  <a:ext cx="402111" cy="306130"/>
                </a:xfrm>
                <a:prstGeom prst="rect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 smtClean="0">
                      <a:solidFill>
                        <a:schemeClr val="bg1"/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rPr>
                    <a:t>-</a:t>
                  </a:r>
                  <a:endParaRPr lang="ko-KR" altLang="en-US" dirty="0">
                    <a:solidFill>
                      <a:schemeClr val="bg1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  <p:sp>
              <p:nvSpPr>
                <p:cNvPr id="83" name="직사각형 82"/>
                <p:cNvSpPr/>
                <p:nvPr/>
              </p:nvSpPr>
              <p:spPr>
                <a:xfrm>
                  <a:off x="3625502" y="2061817"/>
                  <a:ext cx="402111" cy="306130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 smtClean="0">
                      <a:solidFill>
                        <a:srgbClr val="FF0000"/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rPr>
                    <a:t>+</a:t>
                  </a:r>
                  <a:endParaRPr lang="ko-KR" altLang="en-US" dirty="0">
                    <a:solidFill>
                      <a:srgbClr val="FF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  <p:sp>
              <p:nvSpPr>
                <p:cNvPr id="84" name="직사각형 83"/>
                <p:cNvSpPr/>
                <p:nvPr/>
              </p:nvSpPr>
              <p:spPr>
                <a:xfrm>
                  <a:off x="4077877" y="2061817"/>
                  <a:ext cx="402111" cy="306130"/>
                </a:xfrm>
                <a:prstGeom prst="rect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 smtClean="0">
                      <a:solidFill>
                        <a:schemeClr val="bg1"/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rPr>
                    <a:t>-</a:t>
                  </a:r>
                  <a:endParaRPr lang="ko-KR" altLang="en-US" dirty="0">
                    <a:solidFill>
                      <a:schemeClr val="bg1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  <p:sp>
              <p:nvSpPr>
                <p:cNvPr id="85" name="직사각형 84"/>
                <p:cNvSpPr/>
                <p:nvPr/>
              </p:nvSpPr>
              <p:spPr>
                <a:xfrm>
                  <a:off x="2720752" y="1704666"/>
                  <a:ext cx="402111" cy="306130"/>
                </a:xfrm>
                <a:prstGeom prst="rect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 smtClean="0">
                      <a:solidFill>
                        <a:schemeClr val="bg1"/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rPr>
                    <a:t>-</a:t>
                  </a:r>
                  <a:endParaRPr lang="ko-KR" altLang="en-US" dirty="0">
                    <a:solidFill>
                      <a:schemeClr val="bg1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  <p:sp>
              <p:nvSpPr>
                <p:cNvPr id="86" name="직사각형 85"/>
                <p:cNvSpPr/>
                <p:nvPr/>
              </p:nvSpPr>
              <p:spPr>
                <a:xfrm>
                  <a:off x="3173127" y="1704666"/>
                  <a:ext cx="402111" cy="306130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 smtClean="0">
                      <a:solidFill>
                        <a:srgbClr val="FF0000"/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rPr>
                    <a:t>+</a:t>
                  </a:r>
                  <a:endParaRPr lang="ko-KR" altLang="en-US" dirty="0" smtClean="0">
                    <a:solidFill>
                      <a:srgbClr val="FF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  <p:sp>
              <p:nvSpPr>
                <p:cNvPr id="87" name="직사각형 86"/>
                <p:cNvSpPr/>
                <p:nvPr/>
              </p:nvSpPr>
              <p:spPr>
                <a:xfrm>
                  <a:off x="3625502" y="1704666"/>
                  <a:ext cx="402111" cy="306130"/>
                </a:xfrm>
                <a:prstGeom prst="rect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 smtClean="0">
                      <a:solidFill>
                        <a:schemeClr val="bg1"/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rPr>
                    <a:t>-</a:t>
                  </a:r>
                  <a:endParaRPr lang="ko-KR" altLang="en-US" dirty="0">
                    <a:solidFill>
                      <a:schemeClr val="bg1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  <p:sp>
              <p:nvSpPr>
                <p:cNvPr id="88" name="직사각형 87"/>
                <p:cNvSpPr/>
                <p:nvPr/>
              </p:nvSpPr>
              <p:spPr>
                <a:xfrm>
                  <a:off x="4077877" y="1704666"/>
                  <a:ext cx="402111" cy="306130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 smtClean="0">
                      <a:solidFill>
                        <a:srgbClr val="FF0000"/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rPr>
                    <a:t>+</a:t>
                  </a:r>
                  <a:endParaRPr lang="ko-KR" altLang="en-US" dirty="0" smtClean="0">
                    <a:solidFill>
                      <a:srgbClr val="FF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  <p:cxnSp>
              <p:nvCxnSpPr>
                <p:cNvPr id="89" name="직선 화살표 연결선 88"/>
                <p:cNvCxnSpPr>
                  <a:stCxn id="77" idx="0"/>
                  <a:endCxn id="84" idx="2"/>
                </p:cNvCxnSpPr>
                <p:nvPr/>
              </p:nvCxnSpPr>
              <p:spPr>
                <a:xfrm>
                  <a:off x="2921808" y="1347514"/>
                  <a:ext cx="1357125" cy="1020433"/>
                </a:xfrm>
                <a:prstGeom prst="straightConnector1">
                  <a:avLst/>
                </a:prstGeom>
                <a:ln w="6350">
                  <a:solidFill>
                    <a:srgbClr val="FF0000"/>
                  </a:solidFill>
                  <a:headEnd type="triangl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6" name="그룹 115"/>
            <p:cNvGrpSpPr/>
            <p:nvPr/>
          </p:nvGrpSpPr>
          <p:grpSpPr>
            <a:xfrm>
              <a:off x="4089504" y="1523065"/>
              <a:ext cx="5400000" cy="2520000"/>
              <a:chOff x="4089504" y="1523065"/>
              <a:chExt cx="5400000" cy="2520000"/>
            </a:xfrm>
          </p:grpSpPr>
          <p:pic>
            <p:nvPicPr>
              <p:cNvPr id="91" name="그림 90" descr="7821_2530_spec.png"/>
              <p:cNvPicPr>
                <a:picLocks/>
              </p:cNvPicPr>
              <p:nvPr/>
            </p:nvPicPr>
            <p:blipFill rotWithShape="1">
              <a:blip r:embed="rId5" cstate="print"/>
              <a:srcRect t="5981"/>
              <a:stretch/>
            </p:blipFill>
            <p:spPr>
              <a:xfrm>
                <a:off x="4089504" y="1523065"/>
                <a:ext cx="5400000" cy="2520000"/>
              </a:xfrm>
              <a:prstGeom prst="rect">
                <a:avLst/>
              </a:prstGeom>
            </p:spPr>
          </p:pic>
          <p:grpSp>
            <p:nvGrpSpPr>
              <p:cNvPr id="92" name="그룹 91"/>
              <p:cNvGrpSpPr/>
              <p:nvPr/>
            </p:nvGrpSpPr>
            <p:grpSpPr>
              <a:xfrm>
                <a:off x="7384698" y="3036985"/>
                <a:ext cx="1417466" cy="678405"/>
                <a:chOff x="598091" y="4968353"/>
                <a:chExt cx="1759236" cy="1072002"/>
              </a:xfrm>
            </p:grpSpPr>
            <p:grpSp>
              <p:nvGrpSpPr>
                <p:cNvPr id="94" name="그룹 106"/>
                <p:cNvGrpSpPr/>
                <p:nvPr/>
              </p:nvGrpSpPr>
              <p:grpSpPr>
                <a:xfrm>
                  <a:off x="598091" y="5019922"/>
                  <a:ext cx="1759236" cy="1020433"/>
                  <a:chOff x="525728" y="1685827"/>
                  <a:chExt cx="1887126" cy="1094616"/>
                </a:xfrm>
              </p:grpSpPr>
              <p:sp>
                <p:nvSpPr>
                  <p:cNvPr id="96" name="직사각형 95"/>
                  <p:cNvSpPr/>
                  <p:nvPr/>
                </p:nvSpPr>
                <p:spPr>
                  <a:xfrm>
                    <a:off x="525728" y="1685827"/>
                    <a:ext cx="431343" cy="328385"/>
                  </a:xfrm>
                  <a:prstGeom prst="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dirty="0" smtClean="0">
                        <a:solidFill>
                          <a:srgbClr val="FF0000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rPr>
                      <a:t>+</a:t>
                    </a:r>
                    <a:endParaRPr lang="ko-KR" altLang="en-US" dirty="0">
                      <a:solidFill>
                        <a:srgbClr val="FF0000"/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endParaRPr>
                  </a:p>
                </p:txBody>
              </p:sp>
              <p:sp>
                <p:nvSpPr>
                  <p:cNvPr id="97" name="직사각형 96"/>
                  <p:cNvSpPr/>
                  <p:nvPr/>
                </p:nvSpPr>
                <p:spPr>
                  <a:xfrm>
                    <a:off x="1010989" y="1685827"/>
                    <a:ext cx="431343" cy="328385"/>
                  </a:xfrm>
                  <a:prstGeom prst="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dirty="0" smtClean="0">
                        <a:solidFill>
                          <a:srgbClr val="FF0000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rPr>
                      <a:t>+</a:t>
                    </a:r>
                    <a:endParaRPr lang="ko-KR" altLang="en-US" dirty="0">
                      <a:solidFill>
                        <a:srgbClr val="FF0000"/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endParaRPr>
                  </a:p>
                </p:txBody>
              </p:sp>
              <p:sp>
                <p:nvSpPr>
                  <p:cNvPr id="98" name="직사각형 97"/>
                  <p:cNvSpPr/>
                  <p:nvPr/>
                </p:nvSpPr>
                <p:spPr>
                  <a:xfrm>
                    <a:off x="1496250" y="1685827"/>
                    <a:ext cx="431343" cy="328385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dirty="0" smtClean="0">
                        <a:solidFill>
                          <a:schemeClr val="bg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rPr>
                      <a:t>-</a:t>
                    </a:r>
                    <a:endParaRPr lang="ko-KR" altLang="en-US" dirty="0">
                      <a:solidFill>
                        <a:schemeClr val="bg1"/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endParaRPr>
                  </a:p>
                </p:txBody>
              </p:sp>
              <p:sp>
                <p:nvSpPr>
                  <p:cNvPr id="99" name="직사각형 98"/>
                  <p:cNvSpPr/>
                  <p:nvPr/>
                </p:nvSpPr>
                <p:spPr>
                  <a:xfrm>
                    <a:off x="1981511" y="1685827"/>
                    <a:ext cx="431343" cy="328385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dirty="0" smtClean="0">
                        <a:solidFill>
                          <a:schemeClr val="bg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rPr>
                      <a:t>-</a:t>
                    </a:r>
                    <a:endParaRPr lang="ko-KR" altLang="en-US" dirty="0">
                      <a:solidFill>
                        <a:schemeClr val="bg1"/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endParaRPr>
                  </a:p>
                </p:txBody>
              </p:sp>
              <p:sp>
                <p:nvSpPr>
                  <p:cNvPr id="100" name="직사각형 99"/>
                  <p:cNvSpPr/>
                  <p:nvPr/>
                </p:nvSpPr>
                <p:spPr>
                  <a:xfrm>
                    <a:off x="525728" y="2452058"/>
                    <a:ext cx="431343" cy="328385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dirty="0" smtClean="0">
                        <a:solidFill>
                          <a:schemeClr val="bg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rPr>
                      <a:t>-</a:t>
                    </a:r>
                    <a:endParaRPr lang="ko-KR" altLang="en-US" dirty="0">
                      <a:solidFill>
                        <a:schemeClr val="bg1"/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endParaRPr>
                  </a:p>
                </p:txBody>
              </p:sp>
              <p:sp>
                <p:nvSpPr>
                  <p:cNvPr id="101" name="직사각형 100"/>
                  <p:cNvSpPr/>
                  <p:nvPr/>
                </p:nvSpPr>
                <p:spPr>
                  <a:xfrm>
                    <a:off x="1010989" y="2452058"/>
                    <a:ext cx="431343" cy="328385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dirty="0" smtClean="0">
                        <a:solidFill>
                          <a:schemeClr val="bg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rPr>
                      <a:t>-</a:t>
                    </a:r>
                    <a:endParaRPr lang="ko-KR" altLang="en-US" dirty="0">
                      <a:solidFill>
                        <a:schemeClr val="bg1"/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endParaRPr>
                  </a:p>
                </p:txBody>
              </p:sp>
              <p:sp>
                <p:nvSpPr>
                  <p:cNvPr id="102" name="직사각형 101"/>
                  <p:cNvSpPr/>
                  <p:nvPr/>
                </p:nvSpPr>
                <p:spPr>
                  <a:xfrm>
                    <a:off x="1496250" y="2452058"/>
                    <a:ext cx="431343" cy="328385"/>
                  </a:xfrm>
                  <a:prstGeom prst="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dirty="0" smtClean="0">
                        <a:solidFill>
                          <a:srgbClr val="FF0000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rPr>
                      <a:t>+</a:t>
                    </a:r>
                    <a:endParaRPr lang="ko-KR" altLang="en-US" dirty="0">
                      <a:solidFill>
                        <a:srgbClr val="FF0000"/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endParaRPr>
                  </a:p>
                </p:txBody>
              </p:sp>
              <p:sp>
                <p:nvSpPr>
                  <p:cNvPr id="103" name="직사각형 102"/>
                  <p:cNvSpPr/>
                  <p:nvPr/>
                </p:nvSpPr>
                <p:spPr>
                  <a:xfrm>
                    <a:off x="1981511" y="2452058"/>
                    <a:ext cx="431343" cy="328385"/>
                  </a:xfrm>
                  <a:prstGeom prst="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dirty="0" smtClean="0">
                        <a:solidFill>
                          <a:srgbClr val="FF0000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rPr>
                      <a:t>+</a:t>
                    </a:r>
                    <a:endParaRPr lang="ko-KR" altLang="en-US" dirty="0" smtClean="0">
                      <a:solidFill>
                        <a:srgbClr val="FF0000"/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endParaRPr>
                  </a:p>
                </p:txBody>
              </p:sp>
              <p:sp>
                <p:nvSpPr>
                  <p:cNvPr id="104" name="직사각형 103"/>
                  <p:cNvSpPr/>
                  <p:nvPr/>
                </p:nvSpPr>
                <p:spPr>
                  <a:xfrm>
                    <a:off x="525728" y="2068943"/>
                    <a:ext cx="431343" cy="328385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dirty="0" smtClean="0">
                        <a:solidFill>
                          <a:schemeClr val="bg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rPr>
                      <a:t>-</a:t>
                    </a:r>
                    <a:endParaRPr lang="ko-KR" altLang="en-US" dirty="0">
                      <a:solidFill>
                        <a:schemeClr val="bg1"/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endParaRPr>
                  </a:p>
                </p:txBody>
              </p:sp>
              <p:sp>
                <p:nvSpPr>
                  <p:cNvPr id="105" name="직사각형 104"/>
                  <p:cNvSpPr/>
                  <p:nvPr/>
                </p:nvSpPr>
                <p:spPr>
                  <a:xfrm>
                    <a:off x="1010989" y="2068943"/>
                    <a:ext cx="431343" cy="328385"/>
                  </a:xfrm>
                  <a:prstGeom prst="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dirty="0" smtClean="0">
                        <a:solidFill>
                          <a:srgbClr val="FF0000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rPr>
                      <a:t>+</a:t>
                    </a:r>
                    <a:endParaRPr lang="ko-KR" altLang="en-US" dirty="0" smtClean="0">
                      <a:solidFill>
                        <a:srgbClr val="FF0000"/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endParaRPr>
                  </a:p>
                </p:txBody>
              </p:sp>
              <p:sp>
                <p:nvSpPr>
                  <p:cNvPr id="106" name="직사각형 105"/>
                  <p:cNvSpPr/>
                  <p:nvPr/>
                </p:nvSpPr>
                <p:spPr>
                  <a:xfrm>
                    <a:off x="1496250" y="2068943"/>
                    <a:ext cx="431343" cy="328385"/>
                  </a:xfrm>
                  <a:prstGeom prst="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dirty="0" smtClean="0">
                        <a:solidFill>
                          <a:srgbClr val="FF0000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rPr>
                      <a:t>+</a:t>
                    </a:r>
                    <a:endParaRPr lang="ko-KR" altLang="en-US" dirty="0" smtClean="0">
                      <a:solidFill>
                        <a:srgbClr val="FF0000"/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endParaRPr>
                  </a:p>
                </p:txBody>
              </p:sp>
              <p:sp>
                <p:nvSpPr>
                  <p:cNvPr id="107" name="직사각형 106"/>
                  <p:cNvSpPr/>
                  <p:nvPr/>
                </p:nvSpPr>
                <p:spPr>
                  <a:xfrm>
                    <a:off x="1981511" y="2068943"/>
                    <a:ext cx="431343" cy="328385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dirty="0" smtClean="0">
                        <a:solidFill>
                          <a:schemeClr val="bg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rPr>
                      <a:t>-</a:t>
                    </a:r>
                    <a:endParaRPr lang="ko-KR" altLang="en-US" dirty="0">
                      <a:solidFill>
                        <a:schemeClr val="bg1"/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endParaRPr>
                  </a:p>
                </p:txBody>
              </p:sp>
            </p:grpSp>
            <p:cxnSp>
              <p:nvCxnSpPr>
                <p:cNvPr id="95" name="직선 화살표 연결선 94"/>
                <p:cNvCxnSpPr>
                  <a:endCxn id="103" idx="2"/>
                </p:cNvCxnSpPr>
                <p:nvPr/>
              </p:nvCxnSpPr>
              <p:spPr>
                <a:xfrm>
                  <a:off x="728997" y="4968353"/>
                  <a:ext cx="1427275" cy="1072001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headEnd type="triangl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2" name="TextBox 111"/>
            <p:cNvSpPr txBox="1"/>
            <p:nvPr/>
          </p:nvSpPr>
          <p:spPr>
            <a:xfrm>
              <a:off x="4583533" y="3250684"/>
              <a:ext cx="1747046" cy="523220"/>
            </a:xfrm>
            <a:prstGeom prst="rect">
              <a:avLst/>
            </a:prstGeom>
            <a:solidFill>
              <a:schemeClr val="accent5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chemeClr val="bg1"/>
                  </a:solidFill>
                </a:rPr>
                <a:t>Optimal n=1 RMP</a:t>
              </a:r>
            </a:p>
            <a:p>
              <a:r>
                <a:rPr lang="en-US" altLang="ko-KR" sz="1400" b="1" dirty="0" smtClean="0">
                  <a:solidFill>
                    <a:schemeClr val="bg1"/>
                  </a:solidFill>
                </a:rPr>
                <a:t>: +90 deg. phase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583533" y="5806819"/>
              <a:ext cx="1747046" cy="523220"/>
            </a:xfrm>
            <a:prstGeom prst="rect">
              <a:avLst/>
            </a:prstGeom>
            <a:solidFill>
              <a:schemeClr val="accent5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chemeClr val="bg1"/>
                  </a:solidFill>
                </a:rPr>
                <a:t>Optimal n=2 RMP</a:t>
              </a:r>
            </a:p>
            <a:p>
              <a:r>
                <a:rPr lang="en-US" altLang="ko-KR" sz="1400" b="1" dirty="0" smtClean="0">
                  <a:solidFill>
                    <a:schemeClr val="bg1"/>
                  </a:solidFill>
                </a:rPr>
                <a:t>: +90 deg. phase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52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0" y="-3780"/>
            <a:ext cx="9144000" cy="9125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In 2012, ELM-suppressions have been successfully demonstrated using both n=1 or n=2 RMP</a:t>
            </a:r>
            <a:endParaRPr lang="ko-KR" altLang="en-US" baseline="-25000" dirty="0"/>
          </a:p>
        </p:txBody>
      </p:sp>
      <p:grpSp>
        <p:nvGrpSpPr>
          <p:cNvPr id="2" name="그룹 1"/>
          <p:cNvGrpSpPr/>
          <p:nvPr/>
        </p:nvGrpSpPr>
        <p:grpSpPr>
          <a:xfrm>
            <a:off x="4638469" y="865815"/>
            <a:ext cx="4450370" cy="5371498"/>
            <a:chOff x="3302" y="980728"/>
            <a:chExt cx="6080772" cy="5486411"/>
          </a:xfrm>
        </p:grpSpPr>
        <p:sp>
          <p:nvSpPr>
            <p:cNvPr id="32" name="직사각형 31"/>
            <p:cNvSpPr/>
            <p:nvPr/>
          </p:nvSpPr>
          <p:spPr>
            <a:xfrm>
              <a:off x="3340543" y="1196752"/>
              <a:ext cx="691799" cy="4824536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lt"/>
              </a:endParaRPr>
            </a:p>
          </p:txBody>
        </p:sp>
        <p:pic>
          <p:nvPicPr>
            <p:cNvPr id="11" name="그림 10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2" y="980728"/>
              <a:ext cx="6080772" cy="5486411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4863355" y="1198411"/>
              <a:ext cx="1013192" cy="597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 smtClean="0">
                  <a:latin typeface="+mj-lt"/>
                </a:rPr>
                <a:t>#8060</a:t>
              </a:r>
              <a:endParaRPr lang="ko-KR" altLang="en-US" sz="1600" b="1" dirty="0">
                <a:latin typeface="+mj-lt"/>
              </a:endParaRPr>
            </a:p>
          </p:txBody>
        </p:sp>
        <p:cxnSp>
          <p:nvCxnSpPr>
            <p:cNvPr id="15" name="직선 화살표 연결선 14"/>
            <p:cNvCxnSpPr/>
            <p:nvPr/>
          </p:nvCxnSpPr>
          <p:spPr>
            <a:xfrm>
              <a:off x="2273258" y="5373216"/>
              <a:ext cx="1656184" cy="360040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 flipV="1">
              <a:off x="2216696" y="2924944"/>
              <a:ext cx="2232248" cy="288032"/>
            </a:xfrm>
            <a:prstGeom prst="line">
              <a:avLst/>
            </a:prstGeom>
            <a:ln w="19050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>
              <a:off x="2360712" y="3356992"/>
              <a:ext cx="1743638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4876415" y="6246121"/>
            <a:ext cx="413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0000FF"/>
                </a:solidFill>
                <a:latin typeface="+mj-lt"/>
              </a:rPr>
              <a:t>n=2 RMP (mid-FEC only) at q</a:t>
            </a:r>
            <a:r>
              <a:rPr lang="en-US" altLang="ko-KR" b="1" baseline="-25000" dirty="0" smtClean="0">
                <a:solidFill>
                  <a:srgbClr val="0000FF"/>
                </a:solidFill>
                <a:latin typeface="+mj-lt"/>
              </a:rPr>
              <a:t>95</a:t>
            </a:r>
            <a:r>
              <a:rPr lang="en-US" altLang="ko-KR" b="1" dirty="0" smtClean="0">
                <a:solidFill>
                  <a:srgbClr val="0000FF"/>
                </a:solidFill>
                <a:latin typeface="+mj-lt"/>
              </a:rPr>
              <a:t>~4.1</a:t>
            </a:r>
            <a:endParaRPr lang="ko-KR" altLang="en-US" b="1" dirty="0">
              <a:solidFill>
                <a:srgbClr val="0000FF"/>
              </a:solidFill>
              <a:latin typeface="+mj-lt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135883" y="899912"/>
            <a:ext cx="4530018" cy="5409409"/>
            <a:chOff x="0" y="980728"/>
            <a:chExt cx="6095268" cy="5486411"/>
          </a:xfrm>
        </p:grpSpPr>
        <p:sp>
          <p:nvSpPr>
            <p:cNvPr id="21" name="직사각형 20"/>
            <p:cNvSpPr/>
            <p:nvPr/>
          </p:nvSpPr>
          <p:spPr>
            <a:xfrm>
              <a:off x="2874816" y="1196751"/>
              <a:ext cx="2190266" cy="4824536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lt"/>
              </a:endParaRPr>
            </a:p>
          </p:txBody>
        </p:sp>
        <p:pic>
          <p:nvPicPr>
            <p:cNvPr id="22" name="그림 21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80728"/>
              <a:ext cx="6095268" cy="548641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4833257" y="1197255"/>
              <a:ext cx="1072404" cy="3433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600" b="1" dirty="0" smtClean="0">
                  <a:latin typeface="+mj-lt"/>
                </a:rPr>
                <a:t>#7821</a:t>
              </a:r>
              <a:endParaRPr lang="ko-KR" altLang="en-US" sz="1600" b="1" dirty="0">
                <a:latin typeface="+mj-lt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92514" y="6246121"/>
            <a:ext cx="3823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0000FF"/>
                </a:solidFill>
                <a:latin typeface="+mj-lt"/>
              </a:rPr>
              <a:t>n=1 (+90 phase) RMP at q</a:t>
            </a:r>
            <a:r>
              <a:rPr lang="en-US" altLang="ko-KR" b="1" baseline="-25000" dirty="0" smtClean="0">
                <a:solidFill>
                  <a:srgbClr val="0000FF"/>
                </a:solidFill>
                <a:latin typeface="+mj-lt"/>
              </a:rPr>
              <a:t>95</a:t>
            </a:r>
            <a:r>
              <a:rPr lang="en-US" altLang="ko-KR" b="1" dirty="0" smtClean="0">
                <a:solidFill>
                  <a:srgbClr val="0000FF"/>
                </a:solidFill>
                <a:latin typeface="+mj-lt"/>
              </a:rPr>
              <a:t>~6.0</a:t>
            </a:r>
            <a:endParaRPr lang="ko-KR" altLang="en-US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7971" y="5983922"/>
            <a:ext cx="2156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i="1" dirty="0" smtClean="0">
                <a:latin typeface="+mn-ea"/>
                <a:ea typeface="+mn-ea"/>
              </a:rPr>
              <a:t>Y. M. </a:t>
            </a:r>
            <a:r>
              <a:rPr lang="en-US" altLang="ko-KR" sz="1600" b="1" i="1" dirty="0" err="1" smtClean="0">
                <a:latin typeface="+mn-ea"/>
                <a:ea typeface="+mn-ea"/>
              </a:rPr>
              <a:t>Jeon</a:t>
            </a:r>
            <a:r>
              <a:rPr lang="en-US" altLang="ko-KR" sz="1600" b="1" i="1" dirty="0" smtClean="0">
                <a:latin typeface="+mn-ea"/>
                <a:ea typeface="+mn-ea"/>
              </a:rPr>
              <a:t>, PRL2012</a:t>
            </a:r>
            <a:endParaRPr lang="ko-KR" altLang="en-US" sz="1600" b="1" i="1" dirty="0" smtClean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8081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72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A generalized criterion suggested for ELM-suppression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4705139" y="2996952"/>
            <a:ext cx="4187341" cy="110799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chemeClr val="bg1"/>
                </a:solidFill>
                <a:latin typeface="+mn-ea"/>
                <a:ea typeface="+mn-ea"/>
                <a:sym typeface="Symbol"/>
              </a:rPr>
              <a:t>ELM-suppression requires</a:t>
            </a:r>
            <a:endParaRPr lang="en-US" altLang="ko-KR" sz="2200" b="1" dirty="0">
              <a:solidFill>
                <a:schemeClr val="bg1"/>
              </a:solidFill>
              <a:latin typeface="+mn-ea"/>
              <a:ea typeface="+mn-ea"/>
              <a:sym typeface="Symbol"/>
            </a:endParaRPr>
          </a:p>
          <a:p>
            <a:pPr indent="536575"/>
            <a:r>
              <a:rPr lang="en-US" altLang="ko-KR" sz="2200" b="1" dirty="0" smtClean="0">
                <a:solidFill>
                  <a:schemeClr val="bg1"/>
                </a:solidFill>
                <a:latin typeface="+mn-ea"/>
                <a:ea typeface="+mn-ea"/>
                <a:sym typeface="Symbol"/>
              </a:rPr>
              <a:t></a:t>
            </a:r>
            <a:r>
              <a:rPr lang="en-US" altLang="ko-KR" sz="2200" b="1" dirty="0" smtClean="0">
                <a:solidFill>
                  <a:schemeClr val="bg1"/>
                </a:solidFill>
                <a:latin typeface="+mn-ea"/>
                <a:ea typeface="+mn-ea"/>
              </a:rPr>
              <a:t>B</a:t>
            </a:r>
            <a:r>
              <a:rPr lang="en-US" altLang="ko-KR" sz="2200" b="1" baseline="30000" dirty="0" smtClean="0">
                <a:solidFill>
                  <a:schemeClr val="bg1"/>
                </a:solidFill>
                <a:latin typeface="+mn-ea"/>
                <a:ea typeface="+mn-ea"/>
              </a:rPr>
              <a:t>*</a:t>
            </a:r>
            <a:r>
              <a:rPr lang="en-US" altLang="ko-KR" sz="2200" b="1" baseline="-25000" dirty="0" smtClean="0">
                <a:solidFill>
                  <a:schemeClr val="bg1"/>
                </a:solidFill>
                <a:latin typeface="+mn-ea"/>
                <a:ea typeface="+mn-ea"/>
              </a:rPr>
              <a:t>R95</a:t>
            </a:r>
            <a:r>
              <a:rPr lang="en-US" altLang="ko-KR" sz="2200" b="1" dirty="0" smtClean="0">
                <a:solidFill>
                  <a:schemeClr val="bg1"/>
                </a:solidFill>
                <a:latin typeface="+mn-ea"/>
                <a:ea typeface="+mn-ea"/>
                <a:sym typeface="Symbol"/>
              </a:rPr>
              <a:t></a:t>
            </a:r>
            <a:r>
              <a:rPr lang="en-US" altLang="ko-KR" sz="2200" b="1" dirty="0" smtClean="0">
                <a:solidFill>
                  <a:schemeClr val="bg1"/>
                </a:solidFill>
                <a:latin typeface="+mn-ea"/>
                <a:ea typeface="+mn-ea"/>
              </a:rPr>
              <a:t>B</a:t>
            </a:r>
            <a:r>
              <a:rPr lang="en-US" altLang="ko-KR" sz="2200" b="1" baseline="-25000" dirty="0" smtClean="0">
                <a:solidFill>
                  <a:schemeClr val="bg1"/>
                </a:solidFill>
                <a:latin typeface="+mn-ea"/>
                <a:ea typeface="+mn-ea"/>
              </a:rPr>
              <a:t>R</a:t>
            </a:r>
            <a:r>
              <a:rPr lang="en-US" altLang="ko-KR" sz="2200" b="1" dirty="0" smtClean="0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en-US" altLang="ko-KR" sz="2200" b="1" dirty="0" smtClean="0">
                <a:solidFill>
                  <a:schemeClr val="bg1"/>
                </a:solidFill>
                <a:latin typeface="+mn-ea"/>
                <a:ea typeface="+mn-ea"/>
                <a:sym typeface="Symbol"/>
              </a:rPr>
              <a:t></a:t>
            </a:r>
            <a:r>
              <a:rPr lang="en-US" altLang="ko-KR" sz="2200" b="1" baseline="-25000" dirty="0" smtClean="0">
                <a:solidFill>
                  <a:schemeClr val="bg1"/>
                </a:solidFill>
                <a:latin typeface="+mn-ea"/>
                <a:ea typeface="+mn-ea"/>
                <a:sym typeface="Symbol"/>
              </a:rPr>
              <a:t>N</a:t>
            </a:r>
            <a:r>
              <a:rPr lang="en-US" altLang="ko-KR" sz="2200" b="1" dirty="0" smtClean="0">
                <a:solidFill>
                  <a:schemeClr val="bg1"/>
                </a:solidFill>
                <a:latin typeface="+mn-ea"/>
                <a:ea typeface="+mn-ea"/>
                <a:sym typeface="Symbol"/>
              </a:rPr>
              <a:t>=0.95</a:t>
            </a:r>
            <a:r>
              <a:rPr lang="en-US" altLang="ko-KR" sz="2200" b="1" dirty="0" smtClean="0">
                <a:solidFill>
                  <a:schemeClr val="bg1"/>
                </a:solidFill>
                <a:latin typeface="+mn-ea"/>
                <a:ea typeface="+mn-ea"/>
              </a:rPr>
              <a:t>)/B</a:t>
            </a:r>
            <a:r>
              <a:rPr lang="en-US" altLang="ko-KR" sz="2200" b="1" baseline="-25000" dirty="0" smtClean="0">
                <a:solidFill>
                  <a:schemeClr val="bg1"/>
                </a:solidFill>
                <a:latin typeface="+mn-ea"/>
                <a:ea typeface="+mn-ea"/>
              </a:rPr>
              <a:t>T</a:t>
            </a:r>
            <a:endParaRPr lang="en-US" altLang="ko-KR" sz="2200" b="1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indent="536575"/>
            <a:r>
              <a:rPr lang="en-US" altLang="ko-KR" sz="2200" b="1" dirty="0" smtClean="0">
                <a:solidFill>
                  <a:srgbClr val="0000FF"/>
                </a:solidFill>
                <a:latin typeface="+mn-ea"/>
                <a:ea typeface="+mn-ea"/>
                <a:sym typeface="Symbol"/>
              </a:rPr>
              <a:t></a:t>
            </a:r>
            <a:r>
              <a:rPr lang="en-US" altLang="ko-KR" sz="2200" b="1" dirty="0" smtClean="0">
                <a:solidFill>
                  <a:srgbClr val="0000FF"/>
                </a:solidFill>
                <a:latin typeface="+mn-ea"/>
                <a:ea typeface="+mn-ea"/>
              </a:rPr>
              <a:t>B</a:t>
            </a:r>
            <a:r>
              <a:rPr lang="en-US" altLang="ko-KR" sz="2200" b="1" baseline="30000" dirty="0" smtClean="0">
                <a:solidFill>
                  <a:srgbClr val="0000FF"/>
                </a:solidFill>
                <a:latin typeface="+mn-ea"/>
                <a:ea typeface="+mn-ea"/>
              </a:rPr>
              <a:t>*</a:t>
            </a:r>
            <a:r>
              <a:rPr lang="en-US" altLang="ko-KR" sz="2200" b="1" baseline="-25000" dirty="0" smtClean="0">
                <a:solidFill>
                  <a:srgbClr val="0000FF"/>
                </a:solidFill>
                <a:latin typeface="+mn-ea"/>
                <a:ea typeface="+mn-ea"/>
              </a:rPr>
              <a:t>R95</a:t>
            </a:r>
            <a:r>
              <a:rPr lang="en-US" altLang="ko-KR" sz="2200" b="1" dirty="0" smtClean="0">
                <a:solidFill>
                  <a:srgbClr val="0000FF"/>
                </a:solidFill>
                <a:latin typeface="+mn-ea"/>
                <a:ea typeface="+mn-ea"/>
              </a:rPr>
              <a:t> </a:t>
            </a:r>
            <a:r>
              <a:rPr lang="en-US" altLang="ko-KR" sz="2200" b="1" dirty="0" smtClean="0">
                <a:solidFill>
                  <a:srgbClr val="0000FF"/>
                </a:solidFill>
                <a:latin typeface="+mn-ea"/>
                <a:ea typeface="+mn-ea"/>
                <a:sym typeface="Symbol"/>
              </a:rPr>
              <a:t></a:t>
            </a:r>
            <a:r>
              <a:rPr lang="en-US" altLang="ko-KR" sz="2200" b="1" dirty="0" smtClean="0">
                <a:solidFill>
                  <a:srgbClr val="0000FF"/>
                </a:solidFill>
                <a:latin typeface="+mn-ea"/>
                <a:ea typeface="+mn-ea"/>
              </a:rPr>
              <a:t> </a:t>
            </a:r>
            <a:r>
              <a:rPr lang="en-US" altLang="ko-KR" sz="2200" b="1" dirty="0">
                <a:solidFill>
                  <a:srgbClr val="0000FF"/>
                </a:solidFill>
                <a:latin typeface="+mn-ea"/>
                <a:ea typeface="+mn-ea"/>
              </a:rPr>
              <a:t>6</a:t>
            </a:r>
            <a:r>
              <a:rPr lang="en-US" altLang="ko-KR" sz="2200" b="1" dirty="0">
                <a:solidFill>
                  <a:srgbClr val="0000FF"/>
                </a:solidFill>
                <a:latin typeface="+mn-ea"/>
                <a:ea typeface="+mn-ea"/>
                <a:sym typeface="Symbol"/>
              </a:rPr>
              <a:t></a:t>
            </a:r>
            <a:r>
              <a:rPr lang="en-US" altLang="ko-KR" sz="2200" b="1" dirty="0">
                <a:solidFill>
                  <a:srgbClr val="0000FF"/>
                </a:solidFill>
                <a:latin typeface="+mn-ea"/>
                <a:ea typeface="+mn-ea"/>
              </a:rPr>
              <a:t>10</a:t>
            </a:r>
            <a:r>
              <a:rPr lang="en-US" altLang="ko-KR" sz="2200" b="1" baseline="30000" dirty="0">
                <a:solidFill>
                  <a:srgbClr val="0000FF"/>
                </a:solidFill>
                <a:latin typeface="+mn-ea"/>
                <a:ea typeface="+mn-ea"/>
              </a:rPr>
              <a:t>-4</a:t>
            </a:r>
            <a:r>
              <a:rPr lang="en-US" altLang="ko-KR" sz="2200" b="1" dirty="0">
                <a:solidFill>
                  <a:srgbClr val="0000FF"/>
                </a:solidFill>
                <a:latin typeface="+mn-ea"/>
                <a:ea typeface="+mn-ea"/>
              </a:rPr>
              <a:t> </a:t>
            </a:r>
            <a:endParaRPr lang="en-US" altLang="ko-KR" sz="2200" b="1" dirty="0" smtClean="0">
              <a:solidFill>
                <a:srgbClr val="0000FF"/>
              </a:solidFill>
              <a:latin typeface="+mn-ea"/>
              <a:ea typeface="+mn-ea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118582" y="1103885"/>
            <a:ext cx="4320000" cy="2700000"/>
            <a:chOff x="266329" y="1067581"/>
            <a:chExt cx="4320000" cy="2520000"/>
          </a:xfrm>
        </p:grpSpPr>
        <p:pic>
          <p:nvPicPr>
            <p:cNvPr id="76" name="그림 75" descr="7821_2530_spec.png"/>
            <p:cNvPicPr>
              <a:picLocks/>
            </p:cNvPicPr>
            <p:nvPr/>
          </p:nvPicPr>
          <p:blipFill rotWithShape="1">
            <a:blip r:embed="rId3" cstate="print"/>
            <a:srcRect t="5981"/>
            <a:stretch/>
          </p:blipFill>
          <p:spPr>
            <a:xfrm>
              <a:off x="266329" y="1067581"/>
              <a:ext cx="4320000" cy="2520000"/>
            </a:xfrm>
            <a:prstGeom prst="rect">
              <a:avLst/>
            </a:prstGeom>
          </p:spPr>
        </p:pic>
        <p:grpSp>
          <p:nvGrpSpPr>
            <p:cNvPr id="77" name="그룹 76"/>
            <p:cNvGrpSpPr/>
            <p:nvPr/>
          </p:nvGrpSpPr>
          <p:grpSpPr>
            <a:xfrm>
              <a:off x="2922816" y="2518496"/>
              <a:ext cx="1133973" cy="678404"/>
              <a:chOff x="598091" y="4968353"/>
              <a:chExt cx="1759236" cy="1072002"/>
            </a:xfrm>
          </p:grpSpPr>
          <p:grpSp>
            <p:nvGrpSpPr>
              <p:cNvPr id="82" name="그룹 106"/>
              <p:cNvGrpSpPr/>
              <p:nvPr/>
            </p:nvGrpSpPr>
            <p:grpSpPr>
              <a:xfrm>
                <a:off x="598091" y="5019922"/>
                <a:ext cx="1759236" cy="1020433"/>
                <a:chOff x="525728" y="1685827"/>
                <a:chExt cx="1887126" cy="1094616"/>
              </a:xfrm>
            </p:grpSpPr>
            <p:sp>
              <p:nvSpPr>
                <p:cNvPr id="84" name="직사각형 83"/>
                <p:cNvSpPr/>
                <p:nvPr/>
              </p:nvSpPr>
              <p:spPr>
                <a:xfrm>
                  <a:off x="525728" y="1685827"/>
                  <a:ext cx="431343" cy="328385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 smtClean="0">
                      <a:solidFill>
                        <a:srgbClr val="FF0000"/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rPr>
                    <a:t>+</a:t>
                  </a:r>
                  <a:endParaRPr lang="ko-KR" altLang="en-US" dirty="0">
                    <a:solidFill>
                      <a:srgbClr val="FF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  <p:sp>
              <p:nvSpPr>
                <p:cNvPr id="85" name="직사각형 84"/>
                <p:cNvSpPr/>
                <p:nvPr/>
              </p:nvSpPr>
              <p:spPr>
                <a:xfrm>
                  <a:off x="1010989" y="1685827"/>
                  <a:ext cx="431343" cy="328385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 smtClean="0">
                      <a:solidFill>
                        <a:srgbClr val="FF0000"/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rPr>
                    <a:t>+</a:t>
                  </a:r>
                  <a:endParaRPr lang="ko-KR" altLang="en-US" dirty="0">
                    <a:solidFill>
                      <a:srgbClr val="FF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  <p:sp>
              <p:nvSpPr>
                <p:cNvPr id="86" name="직사각형 85"/>
                <p:cNvSpPr/>
                <p:nvPr/>
              </p:nvSpPr>
              <p:spPr>
                <a:xfrm>
                  <a:off x="1496250" y="1685827"/>
                  <a:ext cx="431343" cy="328385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 smtClean="0">
                      <a:solidFill>
                        <a:schemeClr val="bg1"/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rPr>
                    <a:t>-</a:t>
                  </a:r>
                  <a:endParaRPr lang="ko-KR" altLang="en-US" dirty="0">
                    <a:solidFill>
                      <a:schemeClr val="bg1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  <p:sp>
              <p:nvSpPr>
                <p:cNvPr id="87" name="직사각형 86"/>
                <p:cNvSpPr/>
                <p:nvPr/>
              </p:nvSpPr>
              <p:spPr>
                <a:xfrm>
                  <a:off x="1981511" y="1685827"/>
                  <a:ext cx="431343" cy="328385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 smtClean="0">
                      <a:solidFill>
                        <a:schemeClr val="bg1"/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rPr>
                    <a:t>-</a:t>
                  </a:r>
                  <a:endParaRPr lang="ko-KR" altLang="en-US" dirty="0">
                    <a:solidFill>
                      <a:schemeClr val="bg1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  <p:sp>
              <p:nvSpPr>
                <p:cNvPr id="88" name="직사각형 87"/>
                <p:cNvSpPr/>
                <p:nvPr/>
              </p:nvSpPr>
              <p:spPr>
                <a:xfrm>
                  <a:off x="525728" y="2452058"/>
                  <a:ext cx="431343" cy="328385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 smtClean="0">
                      <a:solidFill>
                        <a:schemeClr val="bg1"/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rPr>
                    <a:t>-</a:t>
                  </a:r>
                  <a:endParaRPr lang="ko-KR" altLang="en-US" dirty="0">
                    <a:solidFill>
                      <a:schemeClr val="bg1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  <p:sp>
              <p:nvSpPr>
                <p:cNvPr id="89" name="직사각형 88"/>
                <p:cNvSpPr/>
                <p:nvPr/>
              </p:nvSpPr>
              <p:spPr>
                <a:xfrm>
                  <a:off x="1010989" y="2452058"/>
                  <a:ext cx="431343" cy="328385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 smtClean="0">
                      <a:solidFill>
                        <a:schemeClr val="bg1"/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rPr>
                    <a:t>-</a:t>
                  </a:r>
                  <a:endParaRPr lang="ko-KR" altLang="en-US" dirty="0">
                    <a:solidFill>
                      <a:schemeClr val="bg1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  <p:sp>
              <p:nvSpPr>
                <p:cNvPr id="90" name="직사각형 89"/>
                <p:cNvSpPr/>
                <p:nvPr/>
              </p:nvSpPr>
              <p:spPr>
                <a:xfrm>
                  <a:off x="1496250" y="2452058"/>
                  <a:ext cx="431343" cy="328385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 smtClean="0">
                      <a:solidFill>
                        <a:srgbClr val="FF0000"/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rPr>
                    <a:t>+</a:t>
                  </a:r>
                  <a:endParaRPr lang="ko-KR" altLang="en-US" dirty="0">
                    <a:solidFill>
                      <a:srgbClr val="FF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  <p:sp>
              <p:nvSpPr>
                <p:cNvPr id="91" name="직사각형 90"/>
                <p:cNvSpPr/>
                <p:nvPr/>
              </p:nvSpPr>
              <p:spPr>
                <a:xfrm>
                  <a:off x="1981511" y="2452058"/>
                  <a:ext cx="431343" cy="328385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 smtClean="0">
                      <a:solidFill>
                        <a:srgbClr val="FF0000"/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rPr>
                    <a:t>+</a:t>
                  </a:r>
                  <a:endParaRPr lang="ko-KR" altLang="en-US" dirty="0" smtClean="0">
                    <a:solidFill>
                      <a:srgbClr val="FF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  <p:sp>
              <p:nvSpPr>
                <p:cNvPr id="92" name="직사각형 91"/>
                <p:cNvSpPr/>
                <p:nvPr/>
              </p:nvSpPr>
              <p:spPr>
                <a:xfrm>
                  <a:off x="525728" y="2068943"/>
                  <a:ext cx="431343" cy="328385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 smtClean="0">
                      <a:solidFill>
                        <a:schemeClr val="bg1"/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rPr>
                    <a:t>-</a:t>
                  </a:r>
                  <a:endParaRPr lang="ko-KR" altLang="en-US" dirty="0">
                    <a:solidFill>
                      <a:schemeClr val="bg1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  <p:sp>
              <p:nvSpPr>
                <p:cNvPr id="93" name="직사각형 92"/>
                <p:cNvSpPr/>
                <p:nvPr/>
              </p:nvSpPr>
              <p:spPr>
                <a:xfrm>
                  <a:off x="1010989" y="2068943"/>
                  <a:ext cx="431343" cy="328385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 smtClean="0">
                      <a:solidFill>
                        <a:srgbClr val="FF0000"/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rPr>
                    <a:t>+</a:t>
                  </a:r>
                  <a:endParaRPr lang="ko-KR" altLang="en-US" dirty="0" smtClean="0">
                    <a:solidFill>
                      <a:srgbClr val="FF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  <p:sp>
              <p:nvSpPr>
                <p:cNvPr id="94" name="직사각형 93"/>
                <p:cNvSpPr/>
                <p:nvPr/>
              </p:nvSpPr>
              <p:spPr>
                <a:xfrm>
                  <a:off x="1496250" y="2068943"/>
                  <a:ext cx="431343" cy="328385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 smtClean="0">
                      <a:solidFill>
                        <a:srgbClr val="FF0000"/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rPr>
                    <a:t>+</a:t>
                  </a:r>
                  <a:endParaRPr lang="ko-KR" altLang="en-US" dirty="0" smtClean="0">
                    <a:solidFill>
                      <a:srgbClr val="FF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  <p:sp>
              <p:nvSpPr>
                <p:cNvPr id="95" name="직사각형 94"/>
                <p:cNvSpPr/>
                <p:nvPr/>
              </p:nvSpPr>
              <p:spPr>
                <a:xfrm>
                  <a:off x="1981511" y="2068943"/>
                  <a:ext cx="431343" cy="328385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 smtClean="0">
                      <a:solidFill>
                        <a:schemeClr val="bg1"/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rPr>
                    <a:t>-</a:t>
                  </a:r>
                  <a:endParaRPr lang="ko-KR" altLang="en-US" dirty="0">
                    <a:solidFill>
                      <a:schemeClr val="bg1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</p:grpSp>
          <p:cxnSp>
            <p:nvCxnSpPr>
              <p:cNvPr id="83" name="직선 화살표 연결선 82"/>
              <p:cNvCxnSpPr>
                <a:endCxn id="91" idx="2"/>
              </p:cNvCxnSpPr>
              <p:nvPr/>
            </p:nvCxnSpPr>
            <p:spPr>
              <a:xfrm>
                <a:off x="728997" y="4968353"/>
                <a:ext cx="1427275" cy="1072001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headEnd type="triangle" w="med" len="lg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TextBox 77"/>
            <p:cNvSpPr txBox="1"/>
            <p:nvPr/>
          </p:nvSpPr>
          <p:spPr>
            <a:xfrm>
              <a:off x="680272" y="1101911"/>
              <a:ext cx="720069" cy="287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  <a:sym typeface="Symbol"/>
                </a:rPr>
                <a:t>#7821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53243" y="2555097"/>
              <a:ext cx="1279517" cy="6894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rgbClr val="FFFF00"/>
                  </a:solidFill>
                </a:rPr>
                <a:t>q</a:t>
              </a:r>
              <a:r>
                <a:rPr lang="en-US" altLang="ko-KR" sz="1400" b="1" baseline="-25000" dirty="0" smtClean="0">
                  <a:solidFill>
                    <a:srgbClr val="FFFF00"/>
                  </a:solidFill>
                </a:rPr>
                <a:t>95</a:t>
              </a:r>
              <a:r>
                <a:rPr lang="en-US" altLang="ko-KR" sz="1400" b="1" dirty="0" smtClean="0">
                  <a:solidFill>
                    <a:srgbClr val="FFFF00"/>
                  </a:solidFill>
                </a:rPr>
                <a:t>~6.0</a:t>
              </a:r>
            </a:p>
            <a:p>
              <a:r>
                <a:rPr lang="en-US" altLang="ko-KR" sz="1400" b="1" dirty="0" smtClean="0">
                  <a:solidFill>
                    <a:srgbClr val="FFFF00"/>
                  </a:solidFill>
                  <a:sym typeface="Symbol"/>
                </a:rPr>
                <a:t></a:t>
              </a:r>
              <a:r>
                <a:rPr lang="en-US" altLang="ko-KR" sz="1400" b="1" dirty="0" smtClean="0">
                  <a:solidFill>
                    <a:srgbClr val="FFFF00"/>
                  </a:solidFill>
                </a:rPr>
                <a:t>B</a:t>
              </a:r>
              <a:r>
                <a:rPr lang="en-US" altLang="ko-KR" sz="1400" b="1" baseline="-25000" dirty="0" smtClean="0">
                  <a:solidFill>
                    <a:srgbClr val="FFFF00"/>
                  </a:solidFill>
                </a:rPr>
                <a:t>R</a:t>
              </a:r>
              <a:r>
                <a:rPr lang="en-US" altLang="ko-KR" sz="1400" b="1" dirty="0" smtClean="0">
                  <a:solidFill>
                    <a:srgbClr val="FFFF00"/>
                  </a:solidFill>
                </a:rPr>
                <a:t>(</a:t>
              </a:r>
              <a:r>
                <a:rPr lang="en-US" altLang="ko-KR" sz="1400" b="1" dirty="0" smtClean="0">
                  <a:solidFill>
                    <a:srgbClr val="FFFF00"/>
                  </a:solidFill>
                  <a:sym typeface="Symbol"/>
                </a:rPr>
                <a:t></a:t>
              </a:r>
              <a:r>
                <a:rPr lang="en-US" altLang="ko-KR" sz="1400" b="1" baseline="-25000" dirty="0" smtClean="0">
                  <a:solidFill>
                    <a:srgbClr val="FFFF00"/>
                  </a:solidFill>
                  <a:sym typeface="Symbol"/>
                </a:rPr>
                <a:t>N</a:t>
              </a:r>
              <a:r>
                <a:rPr lang="en-US" altLang="ko-KR" sz="1400" b="1" dirty="0" smtClean="0">
                  <a:solidFill>
                    <a:srgbClr val="FFFF00"/>
                  </a:solidFill>
                  <a:sym typeface="Symbol"/>
                </a:rPr>
                <a:t>=0.95</a:t>
              </a:r>
              <a:r>
                <a:rPr lang="en-US" altLang="ko-KR" sz="1400" b="1" dirty="0" smtClean="0">
                  <a:solidFill>
                    <a:srgbClr val="FFFF00"/>
                  </a:solidFill>
                </a:rPr>
                <a:t>)</a:t>
              </a:r>
            </a:p>
            <a:p>
              <a:r>
                <a:rPr lang="en-US" altLang="ko-KR" sz="1400" b="1" dirty="0" smtClean="0">
                  <a:solidFill>
                    <a:srgbClr val="FFFF00"/>
                  </a:solidFill>
                </a:rPr>
                <a:t>~13.7G</a:t>
              </a:r>
              <a:endParaRPr lang="ko-KR" alt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2892578" y="2245030"/>
              <a:ext cx="1244251" cy="287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rgbClr val="FFFF00"/>
                  </a:solidFill>
                  <a:sym typeface="Symbol"/>
                </a:rPr>
                <a:t>n=1 +90 </a:t>
              </a:r>
              <a:r>
                <a:rPr lang="en-US" altLang="ko-KR" sz="1400" b="1" dirty="0" err="1" smtClean="0">
                  <a:solidFill>
                    <a:srgbClr val="FFFF00"/>
                  </a:solidFill>
                  <a:sym typeface="Symbol"/>
                </a:rPr>
                <a:t>deg</a:t>
              </a:r>
              <a:endParaRPr lang="en-US" altLang="ko-KR" sz="1400" b="1" dirty="0" smtClean="0">
                <a:solidFill>
                  <a:srgbClr val="FFFF00"/>
                </a:solidFill>
                <a:sym typeface="Symbol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185051" y="3825344"/>
            <a:ext cx="4253532" cy="2700000"/>
            <a:chOff x="266330" y="4005063"/>
            <a:chExt cx="4465926" cy="2520000"/>
          </a:xfrm>
        </p:grpSpPr>
        <p:pic>
          <p:nvPicPr>
            <p:cNvPr id="98" name="그림 97" descr="8060_6500_mid_spec.png"/>
            <p:cNvPicPr>
              <a:picLocks/>
            </p:cNvPicPr>
            <p:nvPr/>
          </p:nvPicPr>
          <p:blipFill rotWithShape="1">
            <a:blip r:embed="rId4" cstate="print"/>
            <a:srcRect l="1578" t="5925" r="346"/>
            <a:stretch/>
          </p:blipFill>
          <p:spPr>
            <a:xfrm>
              <a:off x="266330" y="4005063"/>
              <a:ext cx="4465926" cy="2520000"/>
            </a:xfrm>
            <a:prstGeom prst="rect">
              <a:avLst/>
            </a:prstGeom>
          </p:spPr>
        </p:pic>
        <p:sp>
          <p:nvSpPr>
            <p:cNvPr id="99" name="TextBox 98"/>
            <p:cNvSpPr txBox="1"/>
            <p:nvPr/>
          </p:nvSpPr>
          <p:spPr>
            <a:xfrm>
              <a:off x="607661" y="5492848"/>
              <a:ext cx="1343408" cy="6894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rgbClr val="FFFF00"/>
                  </a:solidFill>
                </a:rPr>
                <a:t>q</a:t>
              </a:r>
              <a:r>
                <a:rPr lang="en-US" altLang="ko-KR" sz="1400" b="1" baseline="-25000" dirty="0" smtClean="0">
                  <a:solidFill>
                    <a:srgbClr val="FFFF00"/>
                  </a:solidFill>
                </a:rPr>
                <a:t>95</a:t>
              </a:r>
              <a:r>
                <a:rPr lang="en-US" altLang="ko-KR" sz="1400" b="1" dirty="0" smtClean="0">
                  <a:solidFill>
                    <a:srgbClr val="FFFF00"/>
                  </a:solidFill>
                </a:rPr>
                <a:t>~4.1</a:t>
              </a:r>
            </a:p>
            <a:p>
              <a:r>
                <a:rPr lang="en-US" altLang="ko-KR" sz="1400" b="1" dirty="0" smtClean="0">
                  <a:solidFill>
                    <a:srgbClr val="FFFF00"/>
                  </a:solidFill>
                  <a:sym typeface="Symbol"/>
                </a:rPr>
                <a:t></a:t>
              </a:r>
              <a:r>
                <a:rPr lang="en-US" altLang="ko-KR" sz="1400" b="1" dirty="0" smtClean="0">
                  <a:solidFill>
                    <a:srgbClr val="FFFF00"/>
                  </a:solidFill>
                </a:rPr>
                <a:t>B</a:t>
              </a:r>
              <a:r>
                <a:rPr lang="en-US" altLang="ko-KR" sz="1400" b="1" baseline="-25000" dirty="0" smtClean="0">
                  <a:solidFill>
                    <a:srgbClr val="FFFF00"/>
                  </a:solidFill>
                </a:rPr>
                <a:t>R</a:t>
              </a:r>
              <a:r>
                <a:rPr lang="en-US" altLang="ko-KR" sz="1400" b="1" dirty="0" smtClean="0">
                  <a:solidFill>
                    <a:srgbClr val="FFFF00"/>
                  </a:solidFill>
                </a:rPr>
                <a:t>(</a:t>
              </a:r>
              <a:r>
                <a:rPr lang="en-US" altLang="ko-KR" sz="1400" b="1" dirty="0" smtClean="0">
                  <a:solidFill>
                    <a:srgbClr val="FFFF00"/>
                  </a:solidFill>
                  <a:sym typeface="Symbol"/>
                </a:rPr>
                <a:t></a:t>
              </a:r>
              <a:r>
                <a:rPr lang="en-US" altLang="ko-KR" sz="1400" b="1" baseline="-25000" dirty="0" smtClean="0">
                  <a:solidFill>
                    <a:srgbClr val="FFFF00"/>
                  </a:solidFill>
                  <a:sym typeface="Symbol"/>
                </a:rPr>
                <a:t>N</a:t>
              </a:r>
              <a:r>
                <a:rPr lang="en-US" altLang="ko-KR" sz="1400" b="1" dirty="0" smtClean="0">
                  <a:solidFill>
                    <a:srgbClr val="FFFF00"/>
                  </a:solidFill>
                  <a:sym typeface="Symbol"/>
                </a:rPr>
                <a:t>=0.95</a:t>
              </a:r>
              <a:r>
                <a:rPr lang="en-US" altLang="ko-KR" sz="1400" b="1" dirty="0" smtClean="0">
                  <a:solidFill>
                    <a:srgbClr val="FFFF00"/>
                  </a:solidFill>
                </a:rPr>
                <a:t>)</a:t>
              </a:r>
            </a:p>
            <a:p>
              <a:r>
                <a:rPr lang="en-US" altLang="ko-KR" sz="1400" b="1" dirty="0" smtClean="0">
                  <a:solidFill>
                    <a:srgbClr val="FFFF00"/>
                  </a:solidFill>
                </a:rPr>
                <a:t>~10.97G</a:t>
              </a:r>
              <a:endParaRPr lang="ko-KR" alt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24011" y="4040040"/>
              <a:ext cx="756025" cy="287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  <a:sym typeface="Symbol"/>
                </a:rPr>
                <a:t>#8060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02" name="그룹 56"/>
            <p:cNvGrpSpPr>
              <a:grpSpLocks noChangeAspect="1"/>
            </p:cNvGrpSpPr>
            <p:nvPr/>
          </p:nvGrpSpPr>
          <p:grpSpPr>
            <a:xfrm>
              <a:off x="2888091" y="5483613"/>
              <a:ext cx="1257372" cy="676867"/>
              <a:chOff x="2720752" y="1347514"/>
              <a:chExt cx="1759236" cy="1020433"/>
            </a:xfrm>
          </p:grpSpPr>
          <p:sp>
            <p:nvSpPr>
              <p:cNvPr id="103" name="직사각형 102"/>
              <p:cNvSpPr/>
              <p:nvPr/>
            </p:nvSpPr>
            <p:spPr>
              <a:xfrm>
                <a:off x="2720752" y="1347514"/>
                <a:ext cx="402111" cy="30613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104" name="직사각형 103"/>
              <p:cNvSpPr/>
              <p:nvPr/>
            </p:nvSpPr>
            <p:spPr>
              <a:xfrm>
                <a:off x="3173127" y="1347514"/>
                <a:ext cx="402111" cy="306130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105" name="직사각형 104"/>
              <p:cNvSpPr/>
              <p:nvPr/>
            </p:nvSpPr>
            <p:spPr>
              <a:xfrm>
                <a:off x="3625502" y="1347514"/>
                <a:ext cx="402111" cy="30613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 smtClean="0">
                  <a:solidFill>
                    <a:schemeClr val="bg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106" name="직사각형 105"/>
              <p:cNvSpPr/>
              <p:nvPr/>
            </p:nvSpPr>
            <p:spPr>
              <a:xfrm>
                <a:off x="4077877" y="1347514"/>
                <a:ext cx="402111" cy="306130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107" name="직사각형 106"/>
              <p:cNvSpPr/>
              <p:nvPr/>
            </p:nvSpPr>
            <p:spPr>
              <a:xfrm>
                <a:off x="2720752" y="2061817"/>
                <a:ext cx="402111" cy="30613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 smtClean="0">
                  <a:solidFill>
                    <a:schemeClr val="bg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108" name="직사각형 107"/>
              <p:cNvSpPr/>
              <p:nvPr/>
            </p:nvSpPr>
            <p:spPr>
              <a:xfrm>
                <a:off x="3173127" y="2061817"/>
                <a:ext cx="402111" cy="306130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109" name="직사각형 108"/>
              <p:cNvSpPr/>
              <p:nvPr/>
            </p:nvSpPr>
            <p:spPr>
              <a:xfrm>
                <a:off x="3625502" y="2061817"/>
                <a:ext cx="402111" cy="30613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110" name="직사각형 109"/>
              <p:cNvSpPr/>
              <p:nvPr/>
            </p:nvSpPr>
            <p:spPr>
              <a:xfrm>
                <a:off x="4077877" y="2061817"/>
                <a:ext cx="402111" cy="306130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111" name="직사각형 110"/>
              <p:cNvSpPr/>
              <p:nvPr/>
            </p:nvSpPr>
            <p:spPr>
              <a:xfrm>
                <a:off x="2720752" y="1704666"/>
                <a:ext cx="402111" cy="306130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chemeClr val="bg1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-</a:t>
                </a:r>
                <a:endParaRPr lang="ko-KR" altLang="en-US" dirty="0">
                  <a:solidFill>
                    <a:schemeClr val="bg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112" name="직사각형 111"/>
              <p:cNvSpPr/>
              <p:nvPr/>
            </p:nvSpPr>
            <p:spPr>
              <a:xfrm>
                <a:off x="3173127" y="1704666"/>
                <a:ext cx="402111" cy="30613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FF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+</a:t>
                </a:r>
                <a:endParaRPr lang="ko-KR" altLang="en-US" dirty="0" smtClean="0">
                  <a:solidFill>
                    <a:srgbClr val="FF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113" name="직사각형 112"/>
              <p:cNvSpPr/>
              <p:nvPr/>
            </p:nvSpPr>
            <p:spPr>
              <a:xfrm>
                <a:off x="3625502" y="1704666"/>
                <a:ext cx="402111" cy="306130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chemeClr val="bg1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-</a:t>
                </a:r>
                <a:endParaRPr lang="ko-KR" altLang="en-US" dirty="0">
                  <a:solidFill>
                    <a:schemeClr val="bg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114" name="직사각형 113"/>
              <p:cNvSpPr/>
              <p:nvPr/>
            </p:nvSpPr>
            <p:spPr>
              <a:xfrm>
                <a:off x="4077877" y="1704666"/>
                <a:ext cx="402111" cy="30613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FF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+</a:t>
                </a:r>
                <a:endParaRPr lang="ko-KR" altLang="en-US" dirty="0" smtClean="0">
                  <a:solidFill>
                    <a:srgbClr val="FF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cxnSp>
            <p:nvCxnSpPr>
              <p:cNvPr id="115" name="직선 화살표 연결선 114"/>
              <p:cNvCxnSpPr>
                <a:stCxn id="103" idx="0"/>
                <a:endCxn id="110" idx="2"/>
              </p:cNvCxnSpPr>
              <p:nvPr/>
            </p:nvCxnSpPr>
            <p:spPr>
              <a:xfrm>
                <a:off x="2921808" y="1347514"/>
                <a:ext cx="1357125" cy="1020433"/>
              </a:xfrm>
              <a:prstGeom prst="straightConnector1">
                <a:avLst/>
              </a:prstGeom>
              <a:ln w="6350">
                <a:solidFill>
                  <a:srgbClr val="FF0000"/>
                </a:solidFill>
                <a:headEnd type="triangle" w="med" len="lg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9" name="TextBox 118"/>
            <p:cNvSpPr txBox="1"/>
            <p:nvPr/>
          </p:nvSpPr>
          <p:spPr>
            <a:xfrm>
              <a:off x="2857850" y="5184189"/>
              <a:ext cx="1380436" cy="287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rgbClr val="FFFF00"/>
                  </a:solidFill>
                  <a:sym typeface="Symbol"/>
                </a:rPr>
                <a:t>n=2 mid-FEC</a:t>
              </a:r>
              <a:endParaRPr lang="ko-KR" altLang="en-US" sz="14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704938" y="1148287"/>
            <a:ext cx="43725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+mn-ea"/>
                <a:ea typeface="+mn-ea"/>
              </a:rPr>
              <a:t>#7821 (n=1, +90 </a:t>
            </a:r>
            <a:r>
              <a:rPr lang="en-US" altLang="ko-KR" b="1" dirty="0" err="1" smtClean="0">
                <a:latin typeface="+mn-ea"/>
                <a:ea typeface="+mn-ea"/>
              </a:rPr>
              <a:t>deg</a:t>
            </a:r>
            <a:r>
              <a:rPr lang="en-US" altLang="ko-KR" b="1" dirty="0" smtClean="0">
                <a:latin typeface="+mn-ea"/>
                <a:ea typeface="+mn-ea"/>
              </a:rPr>
              <a:t>) </a:t>
            </a:r>
          </a:p>
          <a:p>
            <a:pPr marL="355600"/>
            <a:r>
              <a:rPr lang="en-US" altLang="ko-KR" b="1" dirty="0" smtClean="0">
                <a:latin typeface="+mn-ea"/>
                <a:ea typeface="+mn-ea"/>
                <a:sym typeface="Symbol"/>
              </a:rPr>
              <a:t></a:t>
            </a:r>
            <a:r>
              <a:rPr lang="en-US" altLang="ko-KR" b="1" dirty="0">
                <a:latin typeface="+mn-ea"/>
                <a:ea typeface="+mn-ea"/>
              </a:rPr>
              <a:t>B</a:t>
            </a:r>
            <a:r>
              <a:rPr lang="en-US" altLang="ko-KR" b="1" baseline="-25000" dirty="0">
                <a:latin typeface="+mn-ea"/>
                <a:ea typeface="+mn-ea"/>
              </a:rPr>
              <a:t>R</a:t>
            </a:r>
            <a:r>
              <a:rPr lang="en-US" altLang="ko-KR" b="1" dirty="0">
                <a:latin typeface="+mn-ea"/>
                <a:ea typeface="+mn-ea"/>
              </a:rPr>
              <a:t>(</a:t>
            </a:r>
            <a:r>
              <a:rPr lang="en-US" altLang="ko-KR" b="1" dirty="0">
                <a:latin typeface="+mn-ea"/>
                <a:ea typeface="+mn-ea"/>
                <a:sym typeface="Symbol"/>
              </a:rPr>
              <a:t></a:t>
            </a:r>
            <a:r>
              <a:rPr lang="en-US" altLang="ko-KR" b="1" baseline="-25000" dirty="0">
                <a:latin typeface="+mn-ea"/>
                <a:ea typeface="+mn-ea"/>
                <a:sym typeface="Symbol"/>
              </a:rPr>
              <a:t>N</a:t>
            </a:r>
            <a:r>
              <a:rPr lang="en-US" altLang="ko-KR" b="1" dirty="0">
                <a:latin typeface="+mn-ea"/>
                <a:ea typeface="+mn-ea"/>
                <a:sym typeface="Symbol"/>
              </a:rPr>
              <a:t>=0.95</a:t>
            </a:r>
            <a:r>
              <a:rPr lang="en-US" altLang="ko-KR" b="1" dirty="0">
                <a:latin typeface="+mn-ea"/>
                <a:ea typeface="+mn-ea"/>
              </a:rPr>
              <a:t>)/B</a:t>
            </a:r>
            <a:r>
              <a:rPr lang="en-US" altLang="ko-KR" b="1" baseline="-25000" dirty="0">
                <a:latin typeface="+mn-ea"/>
                <a:ea typeface="+mn-ea"/>
              </a:rPr>
              <a:t>T</a:t>
            </a:r>
            <a:r>
              <a:rPr lang="en-US" altLang="ko-KR" b="1" dirty="0">
                <a:latin typeface="+mn-ea"/>
                <a:ea typeface="+mn-ea"/>
              </a:rPr>
              <a:t> </a:t>
            </a:r>
            <a:r>
              <a:rPr lang="en-US" altLang="ko-KR" b="1" dirty="0" smtClean="0">
                <a:latin typeface="+mn-ea"/>
                <a:ea typeface="+mn-ea"/>
              </a:rPr>
              <a:t>=13.7x10</a:t>
            </a:r>
            <a:r>
              <a:rPr lang="en-US" altLang="ko-KR" b="1" baseline="30000" dirty="0" smtClean="0">
                <a:latin typeface="+mn-ea"/>
                <a:ea typeface="+mn-ea"/>
              </a:rPr>
              <a:t>-4</a:t>
            </a:r>
            <a:r>
              <a:rPr lang="en-US" altLang="ko-KR" b="1" dirty="0" smtClean="0">
                <a:latin typeface="+mn-ea"/>
                <a:ea typeface="+mn-ea"/>
              </a:rPr>
              <a:t>/1.8</a:t>
            </a:r>
          </a:p>
          <a:p>
            <a:pPr marL="355600"/>
            <a:r>
              <a:rPr lang="en-US" altLang="ko-KR" b="1" dirty="0">
                <a:latin typeface="+mn-ea"/>
                <a:ea typeface="+mn-ea"/>
              </a:rPr>
              <a:t> </a:t>
            </a:r>
            <a:r>
              <a:rPr lang="en-US" altLang="ko-KR" b="1" dirty="0" smtClean="0">
                <a:latin typeface="+mn-ea"/>
                <a:ea typeface="+mn-ea"/>
              </a:rPr>
              <a:t>     </a:t>
            </a:r>
            <a:r>
              <a:rPr lang="en-US" altLang="ko-KR" b="1" dirty="0" smtClean="0">
                <a:solidFill>
                  <a:srgbClr val="0000FF"/>
                </a:solidFill>
                <a:latin typeface="+mn-ea"/>
                <a:ea typeface="+mn-ea"/>
              </a:rPr>
              <a:t>~7.71</a:t>
            </a:r>
            <a:r>
              <a:rPr lang="en-US" altLang="ko-KR" b="1" dirty="0">
                <a:solidFill>
                  <a:srgbClr val="0000FF"/>
                </a:solidFill>
                <a:latin typeface="+mn-ea"/>
                <a:ea typeface="+mn-ea"/>
              </a:rPr>
              <a:t>x10</a:t>
            </a:r>
            <a:r>
              <a:rPr lang="en-US" altLang="ko-KR" b="1" baseline="30000" dirty="0">
                <a:solidFill>
                  <a:srgbClr val="0000FF"/>
                </a:solidFill>
                <a:latin typeface="+mn-ea"/>
                <a:ea typeface="+mn-ea"/>
              </a:rPr>
              <a:t>-4</a:t>
            </a:r>
            <a:endParaRPr lang="en-US" altLang="ko-KR" b="1" dirty="0" smtClean="0">
              <a:solidFill>
                <a:srgbClr val="0000FF"/>
              </a:solidFill>
              <a:latin typeface="+mn-ea"/>
              <a:ea typeface="+mn-ea"/>
            </a:endParaRPr>
          </a:p>
          <a:p>
            <a:r>
              <a:rPr lang="en-US" altLang="ko-KR" b="1" dirty="0" smtClean="0">
                <a:latin typeface="+mn-ea"/>
                <a:ea typeface="+mn-ea"/>
              </a:rPr>
              <a:t>#8060 (n=2, mid-FEC only)</a:t>
            </a:r>
          </a:p>
          <a:p>
            <a:pPr marL="355600"/>
            <a:r>
              <a:rPr lang="en-US" altLang="ko-KR" b="1" dirty="0">
                <a:latin typeface="+mn-ea"/>
                <a:ea typeface="+mn-ea"/>
                <a:sym typeface="Symbol"/>
              </a:rPr>
              <a:t></a:t>
            </a:r>
            <a:r>
              <a:rPr lang="en-US" altLang="ko-KR" b="1" dirty="0">
                <a:latin typeface="+mn-ea"/>
                <a:ea typeface="+mn-ea"/>
              </a:rPr>
              <a:t>B</a:t>
            </a:r>
            <a:r>
              <a:rPr lang="en-US" altLang="ko-KR" b="1" baseline="-25000" dirty="0">
                <a:latin typeface="+mn-ea"/>
                <a:ea typeface="+mn-ea"/>
              </a:rPr>
              <a:t>R</a:t>
            </a:r>
            <a:r>
              <a:rPr lang="en-US" altLang="ko-KR" b="1" dirty="0">
                <a:latin typeface="+mn-ea"/>
                <a:ea typeface="+mn-ea"/>
              </a:rPr>
              <a:t>(</a:t>
            </a:r>
            <a:r>
              <a:rPr lang="en-US" altLang="ko-KR" b="1" dirty="0">
                <a:latin typeface="+mn-ea"/>
                <a:ea typeface="+mn-ea"/>
                <a:sym typeface="Symbol"/>
              </a:rPr>
              <a:t></a:t>
            </a:r>
            <a:r>
              <a:rPr lang="en-US" altLang="ko-KR" b="1" baseline="-25000" dirty="0">
                <a:latin typeface="+mn-ea"/>
                <a:ea typeface="+mn-ea"/>
                <a:sym typeface="Symbol"/>
              </a:rPr>
              <a:t>N</a:t>
            </a:r>
            <a:r>
              <a:rPr lang="en-US" altLang="ko-KR" b="1" dirty="0">
                <a:latin typeface="+mn-ea"/>
                <a:ea typeface="+mn-ea"/>
                <a:sym typeface="Symbol"/>
              </a:rPr>
              <a:t>=0.95</a:t>
            </a:r>
            <a:r>
              <a:rPr lang="en-US" altLang="ko-KR" b="1" dirty="0">
                <a:latin typeface="+mn-ea"/>
                <a:ea typeface="+mn-ea"/>
              </a:rPr>
              <a:t>)/B</a:t>
            </a:r>
            <a:r>
              <a:rPr lang="en-US" altLang="ko-KR" b="1" baseline="-25000" dirty="0">
                <a:latin typeface="+mn-ea"/>
                <a:ea typeface="+mn-ea"/>
              </a:rPr>
              <a:t>T</a:t>
            </a:r>
            <a:r>
              <a:rPr lang="en-US" altLang="ko-KR" b="1" dirty="0">
                <a:latin typeface="+mn-ea"/>
                <a:ea typeface="+mn-ea"/>
              </a:rPr>
              <a:t> =</a:t>
            </a:r>
            <a:r>
              <a:rPr lang="en-US" altLang="ko-KR" b="1" dirty="0" smtClean="0">
                <a:latin typeface="+mn-ea"/>
                <a:ea typeface="+mn-ea"/>
              </a:rPr>
              <a:t>10.97x10</a:t>
            </a:r>
            <a:r>
              <a:rPr lang="en-US" altLang="ko-KR" b="1" baseline="30000" dirty="0" smtClean="0">
                <a:latin typeface="+mn-ea"/>
                <a:ea typeface="+mn-ea"/>
              </a:rPr>
              <a:t>-4</a:t>
            </a:r>
            <a:r>
              <a:rPr lang="en-US" altLang="ko-KR" b="1" dirty="0" smtClean="0">
                <a:latin typeface="+mn-ea"/>
                <a:ea typeface="+mn-ea"/>
              </a:rPr>
              <a:t>/1.5</a:t>
            </a:r>
          </a:p>
          <a:p>
            <a:pPr marL="355600"/>
            <a:r>
              <a:rPr lang="en-US" altLang="ko-KR" b="1" dirty="0">
                <a:latin typeface="+mn-ea"/>
                <a:ea typeface="+mn-ea"/>
              </a:rPr>
              <a:t> </a:t>
            </a:r>
            <a:r>
              <a:rPr lang="en-US" altLang="ko-KR" b="1" dirty="0" smtClean="0">
                <a:latin typeface="+mn-ea"/>
                <a:ea typeface="+mn-ea"/>
              </a:rPr>
              <a:t>     </a:t>
            </a:r>
            <a:r>
              <a:rPr lang="en-US" altLang="ko-KR" b="1" dirty="0" smtClean="0">
                <a:solidFill>
                  <a:srgbClr val="0000FF"/>
                </a:solidFill>
                <a:latin typeface="+mn-ea"/>
                <a:ea typeface="+mn-ea"/>
              </a:rPr>
              <a:t>~7.31x10</a:t>
            </a:r>
            <a:r>
              <a:rPr lang="en-US" altLang="ko-KR" b="1" baseline="30000" dirty="0" smtClean="0">
                <a:solidFill>
                  <a:srgbClr val="0000FF"/>
                </a:solidFill>
                <a:latin typeface="+mn-ea"/>
                <a:ea typeface="+mn-ea"/>
              </a:rPr>
              <a:t>-4</a:t>
            </a:r>
            <a:endParaRPr lang="en-US" altLang="ko-KR" b="1" dirty="0" smtClean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4705139" y="4293097"/>
            <a:ext cx="4253810" cy="188400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r>
              <a:rPr lang="en-US" altLang="ko-KR" b="1" dirty="0">
                <a:solidFill>
                  <a:schemeClr val="tx1"/>
                </a:solidFill>
              </a:rPr>
              <a:t>Similar ELM-suppression by </a:t>
            </a:r>
            <a:r>
              <a:rPr lang="en-US" altLang="ko-KR" b="1" dirty="0" smtClean="0">
                <a:solidFill>
                  <a:schemeClr val="tx1"/>
                </a:solidFill>
              </a:rPr>
              <a:t>‘+</a:t>
            </a:r>
            <a:r>
              <a:rPr lang="en-US" altLang="ko-KR" b="1" dirty="0">
                <a:solidFill>
                  <a:schemeClr val="tx1"/>
                </a:solidFill>
              </a:rPr>
              <a:t>90 phased n=2 </a:t>
            </a:r>
            <a:r>
              <a:rPr lang="en-US" altLang="ko-KR" b="1" dirty="0" smtClean="0">
                <a:solidFill>
                  <a:schemeClr val="tx1"/>
                </a:solidFill>
              </a:rPr>
              <a:t>RMP’ </a:t>
            </a:r>
            <a:r>
              <a:rPr lang="en-US" altLang="ko-KR" b="1" dirty="0">
                <a:solidFill>
                  <a:schemeClr val="tx1"/>
                </a:solidFill>
              </a:rPr>
              <a:t>is expected </a:t>
            </a:r>
            <a:r>
              <a:rPr lang="en-US" altLang="ko-KR" b="1" dirty="0">
                <a:solidFill>
                  <a:srgbClr val="0000FF"/>
                </a:solidFill>
              </a:rPr>
              <a:t>with less FEC currents if the generalized criterion is valid</a:t>
            </a:r>
            <a:r>
              <a:rPr lang="en-US" altLang="ko-KR" b="1" dirty="0">
                <a:solidFill>
                  <a:schemeClr val="tx1"/>
                </a:solidFill>
              </a:rPr>
              <a:t>, since ‘+90 phased RMP’ is more resonant by a factor of 1.7.</a:t>
            </a:r>
          </a:p>
        </p:txBody>
      </p:sp>
    </p:spTree>
    <p:extLst>
      <p:ext uri="{BB962C8B-B14F-4D97-AF65-F5344CB8AC3E}">
        <p14:creationId xmlns:p14="http://schemas.microsoft.com/office/powerpoint/2010/main" val="179563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0" y="-4251"/>
            <a:ext cx="9144000" cy="9072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ELMs suppressed using +90 phased n=2 RMP</a:t>
            </a:r>
            <a:endParaRPr lang="ko-KR" altLang="en-US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2013-09-04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2375-815D-4EC4-8C7C-7F705C4230A4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NFRI-Y.M.Jeon</a:t>
            </a:r>
            <a:endParaRPr lang="ko-KR" altLang="en-US" dirty="0"/>
          </a:p>
        </p:txBody>
      </p:sp>
      <p:pic>
        <p:nvPicPr>
          <p:cNvPr id="3" name="그림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20" y="908720"/>
            <a:ext cx="5022176" cy="521209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103752" y="1124744"/>
            <a:ext cx="404024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+mj-lt"/>
              </a:rPr>
              <a:t>#9286: </a:t>
            </a:r>
            <a:r>
              <a:rPr lang="en-US" altLang="ko-KR" dirty="0" err="1" smtClean="0">
                <a:latin typeface="+mj-lt"/>
              </a:rPr>
              <a:t>I</a:t>
            </a:r>
            <a:r>
              <a:rPr lang="en-US" altLang="ko-KR" baseline="-25000" dirty="0" err="1" smtClean="0">
                <a:latin typeface="+mj-lt"/>
              </a:rPr>
              <a:t>p</a:t>
            </a:r>
            <a:r>
              <a:rPr lang="en-US" altLang="ko-KR" dirty="0" smtClean="0">
                <a:latin typeface="+mj-lt"/>
              </a:rPr>
              <a:t>=0.65MA, B</a:t>
            </a:r>
            <a:r>
              <a:rPr lang="en-US" altLang="ko-KR" baseline="-25000" dirty="0" smtClean="0">
                <a:latin typeface="+mj-lt"/>
              </a:rPr>
              <a:t>T</a:t>
            </a:r>
            <a:r>
              <a:rPr lang="en-US" altLang="ko-KR" dirty="0" smtClean="0">
                <a:latin typeface="+mj-lt"/>
              </a:rPr>
              <a:t>=1.8T </a:t>
            </a:r>
            <a:r>
              <a:rPr lang="en-US" altLang="ko-KR" dirty="0" smtClean="0">
                <a:latin typeface="+mj-lt"/>
                <a:sym typeface="Wingdings" pitchFamily="2" charset="2"/>
              </a:rPr>
              <a:t> </a:t>
            </a:r>
            <a:r>
              <a:rPr lang="en-US" altLang="ko-KR" b="1" dirty="0" smtClean="0">
                <a:latin typeface="+mj-lt"/>
                <a:sym typeface="Wingdings" pitchFamily="2" charset="2"/>
              </a:rPr>
              <a:t>q</a:t>
            </a:r>
            <a:r>
              <a:rPr lang="en-US" altLang="ko-KR" b="1" baseline="-25000" dirty="0" smtClean="0">
                <a:latin typeface="+mj-lt"/>
                <a:sym typeface="Wingdings" pitchFamily="2" charset="2"/>
              </a:rPr>
              <a:t>95</a:t>
            </a:r>
            <a:r>
              <a:rPr lang="en-US" altLang="ko-KR" b="1" dirty="0" smtClean="0">
                <a:latin typeface="+mj-lt"/>
                <a:sym typeface="Wingdings" pitchFamily="2" charset="2"/>
              </a:rPr>
              <a:t>~4.0</a:t>
            </a:r>
          </a:p>
          <a:p>
            <a:pPr marL="285750" indent="-285750">
              <a:buFont typeface="Wingdings"/>
              <a:buChar char="è"/>
            </a:pPr>
            <a:r>
              <a:rPr lang="en-US" altLang="ko-KR" b="1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ELM suppression under 6.0kAt n=2 RMP at q</a:t>
            </a:r>
            <a:r>
              <a:rPr lang="en-US" altLang="ko-KR" b="1" baseline="-25000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95</a:t>
            </a:r>
            <a:r>
              <a:rPr lang="en-US" altLang="ko-KR" b="1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~4.0</a:t>
            </a:r>
          </a:p>
          <a:p>
            <a:endParaRPr lang="en-US" altLang="ko-KR" dirty="0">
              <a:latin typeface="+mj-lt"/>
              <a:sym typeface="Wingdings" pitchFamily="2" charset="2"/>
            </a:endParaRPr>
          </a:p>
          <a:p>
            <a:r>
              <a:rPr lang="en-US" altLang="ko-KR" dirty="0" smtClean="0">
                <a:latin typeface="+mj-lt"/>
              </a:rPr>
              <a:t>Initially ELMs mitigated by n=2 even (top/bot) RMP</a:t>
            </a:r>
          </a:p>
          <a:p>
            <a:endParaRPr lang="en-US" altLang="ko-KR" dirty="0" smtClean="0">
              <a:latin typeface="+mj-lt"/>
            </a:endParaRPr>
          </a:p>
          <a:p>
            <a:endParaRPr lang="en-US" altLang="ko-KR" dirty="0">
              <a:latin typeface="+mj-lt"/>
            </a:endParaRPr>
          </a:p>
          <a:p>
            <a:r>
              <a:rPr lang="en-US" altLang="ko-KR" dirty="0" smtClean="0">
                <a:latin typeface="+mj-lt"/>
              </a:rPr>
              <a:t>As mid-FEC currents added (n=2,+90 RMP), </a:t>
            </a:r>
            <a:r>
              <a:rPr lang="en-US" altLang="ko-KR" b="1" dirty="0" smtClean="0">
                <a:latin typeface="+mj-lt"/>
              </a:rPr>
              <a:t>ELMs further mitigated and then suppressed</a:t>
            </a:r>
          </a:p>
          <a:p>
            <a:endParaRPr lang="en-US" altLang="ko-KR" dirty="0" smtClean="0">
              <a:latin typeface="+mj-lt"/>
            </a:endParaRPr>
          </a:p>
          <a:p>
            <a:endParaRPr lang="en-US" altLang="ko-KR" dirty="0" smtClean="0">
              <a:latin typeface="+mj-lt"/>
            </a:endParaRPr>
          </a:p>
          <a:p>
            <a:r>
              <a:rPr lang="en-US" altLang="ko-KR" dirty="0" smtClean="0">
                <a:latin typeface="+mj-lt"/>
              </a:rPr>
              <a:t>Note that </a:t>
            </a:r>
            <a:r>
              <a:rPr lang="en-US" altLang="ko-KR" b="1" dirty="0" smtClean="0">
                <a:solidFill>
                  <a:srgbClr val="0000FF"/>
                </a:solidFill>
                <a:latin typeface="+mj-lt"/>
              </a:rPr>
              <a:t>ELM-suppressed phase showed better confinements </a:t>
            </a:r>
            <a:r>
              <a:rPr lang="en-US" altLang="ko-KR" dirty="0" smtClean="0">
                <a:latin typeface="+mj-lt"/>
              </a:rPr>
              <a:t>than that in ELM-mitigated phase</a:t>
            </a:r>
          </a:p>
          <a:p>
            <a:r>
              <a:rPr lang="en-US" altLang="ko-KR" dirty="0" smtClean="0">
                <a:latin typeface="+mj-lt"/>
              </a:rPr>
              <a:t>- See changes on &lt;n</a:t>
            </a:r>
            <a:r>
              <a:rPr lang="en-US" altLang="ko-KR" baseline="-25000" dirty="0" smtClean="0">
                <a:latin typeface="+mj-lt"/>
              </a:rPr>
              <a:t>e</a:t>
            </a:r>
            <a:r>
              <a:rPr lang="en-US" altLang="ko-KR" dirty="0" smtClean="0">
                <a:latin typeface="+mj-lt"/>
              </a:rPr>
              <a:t>&gt;, </a:t>
            </a:r>
            <a:r>
              <a:rPr lang="en-US" altLang="ko-KR" dirty="0" err="1" smtClean="0">
                <a:latin typeface="+mj-lt"/>
              </a:rPr>
              <a:t>W</a:t>
            </a:r>
            <a:r>
              <a:rPr lang="en-US" altLang="ko-KR" baseline="-25000" dirty="0" err="1" smtClean="0">
                <a:latin typeface="+mj-lt"/>
              </a:rPr>
              <a:t>tot</a:t>
            </a:r>
            <a:r>
              <a:rPr lang="en-US" altLang="ko-KR" dirty="0" smtClean="0">
                <a:latin typeface="+mj-lt"/>
              </a:rPr>
              <a:t>, and </a:t>
            </a:r>
            <a:r>
              <a:rPr lang="en-US" altLang="ko-KR" dirty="0" smtClean="0">
                <a:latin typeface="+mj-lt"/>
                <a:sym typeface="Symbol"/>
              </a:rPr>
              <a:t></a:t>
            </a:r>
            <a:r>
              <a:rPr lang="en-US" altLang="ko-KR" baseline="-25000" dirty="0" smtClean="0">
                <a:latin typeface="+mj-lt"/>
              </a:rPr>
              <a:t>p</a:t>
            </a:r>
            <a:endParaRPr lang="en-US" altLang="ko-KR" baseline="-25000" dirty="0">
              <a:latin typeface="+mj-lt"/>
            </a:endParaRPr>
          </a:p>
        </p:txBody>
      </p:sp>
      <p:cxnSp>
        <p:nvCxnSpPr>
          <p:cNvPr id="12" name="직선 화살표 연결선 11"/>
          <p:cNvCxnSpPr/>
          <p:nvPr/>
        </p:nvCxnSpPr>
        <p:spPr>
          <a:xfrm>
            <a:off x="1251671" y="6093296"/>
            <a:ext cx="1528785" cy="0"/>
          </a:xfrm>
          <a:prstGeom prst="straightConnector1">
            <a:avLst/>
          </a:prstGeom>
          <a:ln w="15875">
            <a:solidFill>
              <a:srgbClr val="00B05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06155" y="4746630"/>
            <a:ext cx="797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#9286</a:t>
            </a:r>
            <a:endParaRPr lang="ko-KR" alt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1070815" y="6093297"/>
            <a:ext cx="1754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rgbClr val="00B050"/>
                </a:solidFill>
              </a:rPr>
              <a:t>n</a:t>
            </a:r>
            <a:r>
              <a:rPr lang="en-US" altLang="ko-KR" sz="1400" b="1" dirty="0" smtClean="0">
                <a:solidFill>
                  <a:srgbClr val="00B050"/>
                </a:solidFill>
              </a:rPr>
              <a:t>=2 even (top/bot)</a:t>
            </a:r>
            <a:endParaRPr lang="ko-KR" altLang="en-US" sz="1400" b="1" dirty="0">
              <a:solidFill>
                <a:srgbClr val="00B050"/>
              </a:solidFill>
            </a:endParaRPr>
          </a:p>
        </p:txBody>
      </p:sp>
      <p:cxnSp>
        <p:nvCxnSpPr>
          <p:cNvPr id="36" name="직선 화살표 연결선 35"/>
          <p:cNvCxnSpPr/>
          <p:nvPr/>
        </p:nvCxnSpPr>
        <p:spPr>
          <a:xfrm>
            <a:off x="2780456" y="6093296"/>
            <a:ext cx="1946149" cy="0"/>
          </a:xfrm>
          <a:prstGeom prst="straightConnector1">
            <a:avLst/>
          </a:prstGeom>
          <a:ln w="15875">
            <a:solidFill>
              <a:srgbClr val="00B05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799006" y="6093297"/>
            <a:ext cx="2113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rgbClr val="00B050"/>
                </a:solidFill>
              </a:rPr>
              <a:t>n</a:t>
            </a:r>
            <a:r>
              <a:rPr lang="en-US" altLang="ko-KR" sz="1400" b="1" dirty="0" smtClean="0">
                <a:solidFill>
                  <a:srgbClr val="00B050"/>
                </a:solidFill>
              </a:rPr>
              <a:t>=2 (+90, top/mid/bot)</a:t>
            </a:r>
            <a:endParaRPr lang="ko-KR" altLang="en-US" sz="1400" b="1" dirty="0">
              <a:solidFill>
                <a:srgbClr val="00B050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330757" y="1157795"/>
            <a:ext cx="332345" cy="446449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396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Contents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908720"/>
            <a:ext cx="878497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b="1" dirty="0" smtClean="0">
                <a:latin typeface="+mn-ea"/>
                <a:ea typeface="+mn-ea"/>
              </a:rPr>
              <a:t>Characteristics of H-mode discharges</a:t>
            </a:r>
          </a:p>
          <a:p>
            <a:pPr lvl="1"/>
            <a:r>
              <a:rPr lang="en-US" altLang="ko-KR" sz="1600" dirty="0" smtClean="0">
                <a:solidFill>
                  <a:schemeClr val="bg1">
                    <a:lumMod val="75000"/>
                  </a:schemeClr>
                </a:solidFill>
                <a:latin typeface="+mn-ea"/>
                <a:ea typeface="+mn-ea"/>
              </a:rPr>
              <a:t>L-H transition, confinement, typical H-mode discharges</a:t>
            </a:r>
            <a:r>
              <a:rPr lang="en-US" altLang="ko-KR" sz="1600" dirty="0" smtClean="0">
                <a:latin typeface="+mn-ea"/>
                <a:ea typeface="+mn-ea"/>
              </a:rPr>
              <a:t>, stimulated transition</a:t>
            </a:r>
          </a:p>
          <a:p>
            <a:pPr lvl="1"/>
            <a:r>
              <a:rPr lang="en-US" altLang="ko-KR" sz="1600" dirty="0" smtClean="0">
                <a:latin typeface="+mn-ea"/>
                <a:ea typeface="+mn-ea"/>
              </a:rPr>
              <a:t>  </a:t>
            </a:r>
            <a:endParaRPr lang="en-US" altLang="ko-KR" sz="1600" dirty="0">
              <a:latin typeface="+mn-ea"/>
              <a:ea typeface="+mn-ea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b="1" dirty="0" smtClean="0">
                <a:latin typeface="+mn-ea"/>
                <a:ea typeface="+mn-ea"/>
              </a:rPr>
              <a:t>Status of pedestal diagnostics</a:t>
            </a:r>
          </a:p>
          <a:p>
            <a:pPr lvl="1"/>
            <a:r>
              <a:rPr lang="en-US" altLang="ko-KR" sz="1600" dirty="0" smtClean="0">
                <a:latin typeface="+mn-ea"/>
                <a:ea typeface="+mn-ea"/>
              </a:rPr>
              <a:t>Validation of profile &amp; fluctuation </a:t>
            </a:r>
          </a:p>
          <a:p>
            <a:pPr lvl="1"/>
            <a:r>
              <a:rPr lang="en-US" altLang="ko-KR" sz="1600" dirty="0" smtClean="0">
                <a:latin typeface="+mn-ea"/>
                <a:ea typeface="+mn-ea"/>
              </a:rPr>
              <a:t>   profiles : Thomson Scattering, Charge Exchange Spectroscopy, </a:t>
            </a:r>
            <a:r>
              <a:rPr lang="en-US" altLang="ko-KR" sz="1600" dirty="0" err="1" smtClean="0">
                <a:latin typeface="+mn-ea"/>
              </a:rPr>
              <a:t>Reflectometry</a:t>
            </a:r>
            <a:r>
              <a:rPr lang="en-US" altLang="ko-KR" sz="1600" dirty="0" smtClean="0">
                <a:latin typeface="+mn-ea"/>
              </a:rPr>
              <a:t>, </a:t>
            </a:r>
          </a:p>
          <a:p>
            <a:pPr lvl="1"/>
            <a:r>
              <a:rPr lang="en-US" altLang="ko-KR" sz="1600" dirty="0" smtClean="0">
                <a:latin typeface="+mn-ea"/>
                <a:ea typeface="+mn-ea"/>
              </a:rPr>
              <a:t>   fluctuations :Beam emission spectroscopy, Imaging of Electron cyclotron emission</a:t>
            </a:r>
          </a:p>
          <a:p>
            <a:pPr lvl="1"/>
            <a:endParaRPr lang="en-US" altLang="ko-KR" sz="1600" dirty="0">
              <a:latin typeface="+mn-ea"/>
              <a:ea typeface="+mn-ea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b="1" dirty="0" smtClean="0">
                <a:latin typeface="+mn-ea"/>
                <a:ea typeface="+mn-ea"/>
              </a:rPr>
              <a:t>Research topics on pedestal physics</a:t>
            </a:r>
          </a:p>
          <a:p>
            <a:pPr lvl="1"/>
            <a:r>
              <a:rPr lang="en-US" altLang="ko-KR" sz="1600" dirty="0" smtClean="0">
                <a:latin typeface="+mn-ea"/>
                <a:ea typeface="+mn-ea"/>
              </a:rPr>
              <a:t>ELM mitigation / control </a:t>
            </a:r>
          </a:p>
          <a:p>
            <a:pPr lvl="1"/>
            <a:r>
              <a:rPr lang="en-US" altLang="ko-KR" sz="1600" dirty="0" smtClean="0">
                <a:latin typeface="+mn-ea"/>
                <a:ea typeface="+mn-ea"/>
              </a:rPr>
              <a:t> (Resonant magnetic perturbation, edge ECRH, supersonic molecular beam injection)</a:t>
            </a:r>
          </a:p>
          <a:p>
            <a:pPr lvl="1"/>
            <a:r>
              <a:rPr lang="en-US" altLang="ko-KR" sz="1600" dirty="0" smtClean="0">
                <a:latin typeface="+mn-ea"/>
                <a:ea typeface="+mn-ea"/>
              </a:rPr>
              <a:t>Pedestal evolution during ELM cycle</a:t>
            </a:r>
          </a:p>
          <a:p>
            <a:pPr lvl="1"/>
            <a:r>
              <a:rPr lang="en-US" altLang="ko-KR" sz="1600" dirty="0">
                <a:latin typeface="+mn-ea"/>
                <a:ea typeface="+mn-ea"/>
              </a:rPr>
              <a:t> </a:t>
            </a:r>
            <a:r>
              <a:rPr lang="en-US" altLang="ko-KR" sz="1600" dirty="0" smtClean="0">
                <a:latin typeface="+mn-ea"/>
                <a:ea typeface="+mn-ea"/>
              </a:rPr>
              <a:t>(dynamics, mode structure)</a:t>
            </a:r>
          </a:p>
          <a:p>
            <a:pPr lvl="1"/>
            <a:r>
              <a:rPr lang="en-US" altLang="ko-KR" sz="1600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Searching for small ELM regimes</a:t>
            </a:r>
          </a:p>
          <a:p>
            <a:endParaRPr lang="en-US" altLang="ko-KR" sz="1600" dirty="0" smtClean="0">
              <a:latin typeface="+mn-ea"/>
              <a:ea typeface="+mn-ea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b="1" dirty="0" smtClean="0">
                <a:latin typeface="+mn-ea"/>
                <a:ea typeface="+mn-ea"/>
              </a:rPr>
              <a:t>Near term research plan </a:t>
            </a:r>
          </a:p>
          <a:p>
            <a:pPr lvl="1"/>
            <a:r>
              <a:rPr lang="en-US" altLang="ko-KR" sz="1600" dirty="0" smtClean="0">
                <a:latin typeface="+mn-ea"/>
                <a:ea typeface="+mn-ea"/>
              </a:rPr>
              <a:t>Fast pedestal profile measurements including j</a:t>
            </a:r>
            <a:r>
              <a:rPr lang="en-US" altLang="ko-KR" sz="1600" baseline="-25000" dirty="0" smtClean="0">
                <a:latin typeface="Arial"/>
                <a:ea typeface="+mn-ea"/>
                <a:cs typeface="Arial"/>
              </a:rPr>
              <a:t>║</a:t>
            </a:r>
            <a:r>
              <a:rPr lang="en-US" altLang="ko-KR" sz="1600" dirty="0" smtClean="0">
                <a:latin typeface="+mn-ea"/>
                <a:ea typeface="+mn-ea"/>
              </a:rPr>
              <a:t> , </a:t>
            </a:r>
            <a:r>
              <a:rPr lang="en-US" altLang="ko-KR" sz="1600" dirty="0" err="1" smtClean="0">
                <a:latin typeface="+mn-ea"/>
                <a:ea typeface="+mn-ea"/>
              </a:rPr>
              <a:t>E</a:t>
            </a:r>
            <a:r>
              <a:rPr lang="en-US" altLang="ko-KR" sz="1600" baseline="-25000" dirty="0" err="1" smtClean="0">
                <a:latin typeface="+mn-ea"/>
                <a:ea typeface="+mn-ea"/>
              </a:rPr>
              <a:t>r</a:t>
            </a:r>
            <a:r>
              <a:rPr lang="en-US" altLang="ko-KR" sz="1600" baseline="-25000" dirty="0" smtClean="0">
                <a:latin typeface="+mn-ea"/>
                <a:ea typeface="+mn-ea"/>
              </a:rPr>
              <a:t> </a:t>
            </a:r>
            <a:r>
              <a:rPr lang="en-US" altLang="ko-KR" sz="1600" dirty="0" smtClean="0">
                <a:latin typeface="+mn-ea"/>
                <a:ea typeface="+mn-ea"/>
              </a:rPr>
              <a:t>, &amp; </a:t>
            </a:r>
            <a:r>
              <a:rPr lang="en-US" altLang="ko-KR" sz="1600" dirty="0" err="1" smtClean="0">
                <a:latin typeface="+mn-ea"/>
                <a:ea typeface="+mn-ea"/>
              </a:rPr>
              <a:t>V</a:t>
            </a:r>
            <a:r>
              <a:rPr lang="en-US" altLang="ko-KR" sz="1600" baseline="-25000" dirty="0" err="1" smtClean="0">
                <a:latin typeface="+mn-ea"/>
                <a:ea typeface="+mn-ea"/>
              </a:rPr>
              <a:t>pol</a:t>
            </a:r>
            <a:r>
              <a:rPr lang="en-US" altLang="ko-KR" sz="1600" baseline="-25000" dirty="0" smtClean="0">
                <a:latin typeface="+mn-ea"/>
                <a:ea typeface="+mn-ea"/>
              </a:rPr>
              <a:t> </a:t>
            </a:r>
            <a:r>
              <a:rPr lang="en-US" altLang="ko-KR" sz="1600" dirty="0" smtClean="0">
                <a:latin typeface="+mn-ea"/>
                <a:ea typeface="+mn-ea"/>
              </a:rPr>
              <a:t>with</a:t>
            </a:r>
            <a:r>
              <a:rPr lang="en-US" altLang="ko-KR" sz="1600" baseline="-25000" dirty="0" smtClean="0">
                <a:latin typeface="+mn-ea"/>
                <a:ea typeface="+mn-ea"/>
              </a:rPr>
              <a:t> </a:t>
            </a:r>
            <a:r>
              <a:rPr lang="en-US" altLang="ko-KR" sz="1600" dirty="0" smtClean="0">
                <a:latin typeface="+mn-ea"/>
                <a:ea typeface="+mn-ea"/>
              </a:rPr>
              <a:t>cross-check</a:t>
            </a:r>
          </a:p>
          <a:p>
            <a:pPr lvl="1"/>
            <a:r>
              <a:rPr lang="en-US" altLang="ko-KR" sz="1600" baseline="-25000" dirty="0" smtClean="0">
                <a:latin typeface="+mn-ea"/>
                <a:ea typeface="+mn-ea"/>
              </a:rPr>
              <a:t> </a:t>
            </a:r>
            <a:r>
              <a:rPr lang="en-US" altLang="ko-KR" sz="1600" dirty="0" smtClean="0">
                <a:latin typeface="+mn-ea"/>
                <a:ea typeface="+mn-ea"/>
              </a:rPr>
              <a:t>(Li-Zeeman, </a:t>
            </a:r>
            <a:r>
              <a:rPr lang="en-US" altLang="ko-KR" sz="1600" dirty="0" err="1" smtClean="0">
                <a:latin typeface="+mn-ea"/>
                <a:ea typeface="+mn-ea"/>
              </a:rPr>
              <a:t>poloidal</a:t>
            </a:r>
            <a:r>
              <a:rPr lang="en-US" altLang="ko-KR" sz="1600" dirty="0" smtClean="0">
                <a:latin typeface="+mn-ea"/>
                <a:ea typeface="+mn-ea"/>
              </a:rPr>
              <a:t> CES, MSE, DBS)</a:t>
            </a:r>
          </a:p>
          <a:p>
            <a:pPr lvl="1"/>
            <a:r>
              <a:rPr lang="en-US" altLang="ko-KR" sz="1600" dirty="0" smtClean="0">
                <a:latin typeface="+mn-ea"/>
                <a:ea typeface="+mn-ea"/>
              </a:rPr>
              <a:t>ELM physics/control in ITER relevant condition</a:t>
            </a:r>
          </a:p>
          <a:p>
            <a:pPr lvl="1"/>
            <a:r>
              <a:rPr lang="en-US" altLang="ko-KR" sz="1600" dirty="0" smtClean="0">
                <a:latin typeface="+mn-ea"/>
                <a:ea typeface="+mn-ea"/>
              </a:rPr>
              <a:t>Transport in pedestal region (particle pinch, turbulence, ZF)</a:t>
            </a:r>
          </a:p>
          <a:p>
            <a:pPr lvl="1"/>
            <a:endParaRPr lang="en-US" altLang="ko-KR" dirty="0" smtClean="0">
              <a:latin typeface="+mn-ea"/>
              <a:ea typeface="+mn-ea"/>
            </a:endParaRPr>
          </a:p>
          <a:p>
            <a:endParaRPr lang="en-US" altLang="ko-KR" dirty="0" smtClean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30595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/>
          <p:cNvSpPr/>
          <p:nvPr/>
        </p:nvSpPr>
        <p:spPr>
          <a:xfrm>
            <a:off x="2036078" y="1124744"/>
            <a:ext cx="1366741" cy="36004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직사각형 32"/>
          <p:cNvSpPr/>
          <p:nvPr/>
        </p:nvSpPr>
        <p:spPr>
          <a:xfrm>
            <a:off x="3402819" y="1124744"/>
            <a:ext cx="1888955" cy="3600400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0" y="-4251"/>
            <a:ext cx="9144000" cy="907200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 smtClean="0"/>
              <a:t>ELM responses to n=2 RMP field strength</a:t>
            </a:r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369627" y="1124744"/>
            <a:ext cx="377437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/>
            <a:r>
              <a:rPr lang="en-US" altLang="ko-KR" b="1" dirty="0" smtClean="0">
                <a:solidFill>
                  <a:srgbClr val="0000FF"/>
                </a:solidFill>
                <a:latin typeface="+mj-ea"/>
                <a:ea typeface="+mj-ea"/>
              </a:rPr>
              <a:t>Blue points</a:t>
            </a:r>
            <a:r>
              <a:rPr lang="en-US" altLang="ko-KR" dirty="0" smtClean="0">
                <a:latin typeface="+mj-ea"/>
                <a:ea typeface="+mj-ea"/>
              </a:rPr>
              <a:t>: ELM mitigation by different n=2 FEC currents in identical discharges (</a:t>
            </a:r>
            <a:r>
              <a:rPr lang="en-US" altLang="ko-KR" b="1" dirty="0" smtClean="0">
                <a:solidFill>
                  <a:srgbClr val="0000FF"/>
                </a:solidFill>
                <a:latin typeface="+mj-ea"/>
                <a:ea typeface="+mj-ea"/>
              </a:rPr>
              <a:t>q</a:t>
            </a:r>
            <a:r>
              <a:rPr lang="en-US" altLang="ko-KR" b="1" baseline="-25000" dirty="0" smtClean="0">
                <a:solidFill>
                  <a:srgbClr val="0000FF"/>
                </a:solidFill>
                <a:latin typeface="+mj-ea"/>
                <a:ea typeface="+mj-ea"/>
              </a:rPr>
              <a:t>95</a:t>
            </a:r>
            <a:r>
              <a:rPr lang="en-US" altLang="ko-KR" b="1" dirty="0" smtClean="0">
                <a:solidFill>
                  <a:srgbClr val="0000FF"/>
                </a:solidFill>
                <a:latin typeface="+mj-ea"/>
                <a:ea typeface="+mj-ea"/>
              </a:rPr>
              <a:t>~4.0</a:t>
            </a:r>
            <a:r>
              <a:rPr lang="en-US" altLang="ko-KR" dirty="0" smtClean="0">
                <a:latin typeface="+mj-ea"/>
                <a:ea typeface="+mj-ea"/>
              </a:rPr>
              <a:t>)</a:t>
            </a:r>
          </a:p>
          <a:p>
            <a:pPr marL="360363" indent="-185738">
              <a:buFontTx/>
              <a:buChar char="-"/>
            </a:pPr>
            <a:r>
              <a:rPr lang="en-US" altLang="ko-KR" b="1" dirty="0" smtClean="0">
                <a:solidFill>
                  <a:srgbClr val="0000FF"/>
                </a:solidFill>
                <a:latin typeface="+mj-ea"/>
                <a:ea typeface="+mj-ea"/>
              </a:rPr>
              <a:t>Strong linear correlation </a:t>
            </a:r>
            <a:r>
              <a:rPr lang="en-US" altLang="ko-KR" dirty="0" smtClean="0">
                <a:latin typeface="+mj-ea"/>
                <a:ea typeface="+mj-ea"/>
              </a:rPr>
              <a:t>between ELM freq. change and FEC currents</a:t>
            </a:r>
          </a:p>
          <a:p>
            <a:pPr marL="360363" indent="-185738">
              <a:buFontTx/>
              <a:buChar char="-"/>
            </a:pPr>
            <a:endParaRPr lang="en-US" altLang="ko-KR" dirty="0" smtClean="0">
              <a:latin typeface="+mj-ea"/>
              <a:ea typeface="+mj-ea"/>
            </a:endParaRPr>
          </a:p>
          <a:p>
            <a:pPr marL="180975" indent="-180975"/>
            <a:r>
              <a:rPr lang="en-US" altLang="ko-KR" b="1" dirty="0" smtClean="0">
                <a:solidFill>
                  <a:srgbClr val="FF0000"/>
                </a:solidFill>
                <a:latin typeface="+mj-ea"/>
                <a:ea typeface="+mj-ea"/>
              </a:rPr>
              <a:t>Red point</a:t>
            </a:r>
            <a:r>
              <a:rPr lang="en-US" altLang="ko-KR" dirty="0" smtClean="0">
                <a:latin typeface="+mj-ea"/>
                <a:ea typeface="+mj-ea"/>
              </a:rPr>
              <a:t>: mitigated ELM at just outside ELM-suppression window of q</a:t>
            </a:r>
            <a:r>
              <a:rPr lang="en-US" altLang="ko-KR" baseline="-25000" dirty="0">
                <a:latin typeface="+mj-ea"/>
                <a:ea typeface="+mj-ea"/>
              </a:rPr>
              <a:t>95</a:t>
            </a:r>
            <a:r>
              <a:rPr lang="en-US" altLang="ko-KR" dirty="0" smtClean="0">
                <a:latin typeface="+mj-ea"/>
                <a:ea typeface="+mj-ea"/>
              </a:rPr>
              <a:t> (during q</a:t>
            </a:r>
            <a:r>
              <a:rPr lang="en-US" altLang="ko-KR" baseline="-25000" dirty="0" smtClean="0">
                <a:latin typeface="+mj-ea"/>
                <a:ea typeface="+mj-ea"/>
              </a:rPr>
              <a:t>95</a:t>
            </a:r>
            <a:r>
              <a:rPr lang="en-US" altLang="ko-KR" dirty="0" smtClean="0">
                <a:latin typeface="+mj-ea"/>
                <a:ea typeface="+mj-ea"/>
              </a:rPr>
              <a:t> scan)</a:t>
            </a:r>
          </a:p>
          <a:p>
            <a:pPr marL="361950" indent="-180975">
              <a:buFontTx/>
              <a:buChar char="-"/>
            </a:pPr>
            <a:r>
              <a:rPr lang="en-US" altLang="ko-KR" dirty="0" err="1" smtClean="0">
                <a:latin typeface="+mj-ea"/>
                <a:ea typeface="+mj-ea"/>
              </a:rPr>
              <a:t>f</a:t>
            </a:r>
            <a:r>
              <a:rPr lang="en-US" altLang="ko-KR" baseline="-25000" dirty="0" err="1" smtClean="0">
                <a:latin typeface="+mj-ea"/>
                <a:ea typeface="+mj-ea"/>
              </a:rPr>
              <a:t>ELM</a:t>
            </a:r>
            <a:r>
              <a:rPr lang="en-US" altLang="ko-KR" dirty="0" smtClean="0">
                <a:latin typeface="+mj-ea"/>
                <a:ea typeface="+mj-ea"/>
              </a:rPr>
              <a:t> change reached up to a </a:t>
            </a:r>
            <a:r>
              <a:rPr lang="en-US" altLang="ko-KR" b="1" dirty="0" smtClean="0">
                <a:solidFill>
                  <a:srgbClr val="0000FF"/>
                </a:solidFill>
                <a:latin typeface="+mj-ea"/>
                <a:ea typeface="+mj-ea"/>
              </a:rPr>
              <a:t>factor of ~10</a:t>
            </a:r>
          </a:p>
          <a:p>
            <a:pPr marL="361950" indent="-180975">
              <a:buFontTx/>
              <a:buChar char="-"/>
            </a:pPr>
            <a:endParaRPr lang="en-US" altLang="ko-KR" dirty="0" smtClean="0">
              <a:latin typeface="+mj-ea"/>
              <a:ea typeface="+mj-ea"/>
            </a:endParaRPr>
          </a:p>
          <a:p>
            <a:endParaRPr lang="en-US" altLang="ko-KR" dirty="0">
              <a:latin typeface="+mj-ea"/>
              <a:ea typeface="+mj-ea"/>
            </a:endParaRPr>
          </a:p>
          <a:p>
            <a:r>
              <a:rPr lang="en-US" altLang="ko-KR" b="1" dirty="0" smtClean="0">
                <a:solidFill>
                  <a:srgbClr val="0000FF"/>
                </a:solidFill>
                <a:latin typeface="+mj-ea"/>
                <a:ea typeface="+mj-ea"/>
              </a:rPr>
              <a:t>((Bifurcation))</a:t>
            </a:r>
          </a:p>
          <a:p>
            <a:r>
              <a:rPr lang="en-US" altLang="ko-KR" b="1" dirty="0" smtClean="0">
                <a:solidFill>
                  <a:srgbClr val="0000FF"/>
                </a:solidFill>
                <a:latin typeface="+mj-ea"/>
                <a:ea typeface="+mj-ea"/>
              </a:rPr>
              <a:t>With 6.0kA n=2 RMP</a:t>
            </a:r>
            <a:r>
              <a:rPr lang="en-US" altLang="ko-KR" dirty="0" smtClean="0">
                <a:latin typeface="+mj-ea"/>
                <a:ea typeface="+mj-ea"/>
              </a:rPr>
              <a:t> fields, ELM-mitigation was </a:t>
            </a:r>
            <a:r>
              <a:rPr lang="en-US" altLang="ko-KR" b="1" dirty="0" smtClean="0">
                <a:solidFill>
                  <a:srgbClr val="0000FF"/>
                </a:solidFill>
                <a:latin typeface="+mj-ea"/>
                <a:ea typeface="+mj-ea"/>
              </a:rPr>
              <a:t>bifurcated to ELM-suppression</a:t>
            </a:r>
            <a:r>
              <a:rPr lang="en-US" altLang="ko-KR" dirty="0" smtClean="0">
                <a:latin typeface="+mj-ea"/>
                <a:ea typeface="+mj-ea"/>
              </a:rPr>
              <a:t> state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3382725" y="1124744"/>
            <a:ext cx="149945" cy="3582000"/>
          </a:xfrm>
          <a:prstGeom prst="rect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35" y="910625"/>
            <a:ext cx="5526845" cy="427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8788" y="1290247"/>
            <a:ext cx="12362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 smtClean="0"/>
              <a:t>No response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66057" y="3614880"/>
            <a:ext cx="978015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 err="1" smtClean="0">
                <a:solidFill>
                  <a:srgbClr val="0000FF"/>
                </a:solidFill>
              </a:rPr>
              <a:t>I</a:t>
            </a:r>
            <a:r>
              <a:rPr lang="en-US" altLang="ko-KR" sz="1400" b="1" baseline="-25000" dirty="0" err="1" smtClean="0">
                <a:solidFill>
                  <a:srgbClr val="0000FF"/>
                </a:solidFill>
              </a:rPr>
              <a:t>FEC,threshold</a:t>
            </a:r>
            <a:endParaRPr lang="en-US" altLang="ko-KR" sz="1400" b="1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13" name="직선 화살표 연결선 12"/>
          <p:cNvCxnSpPr>
            <a:stCxn id="28" idx="2"/>
          </p:cNvCxnSpPr>
          <p:nvPr/>
        </p:nvCxnSpPr>
        <p:spPr>
          <a:xfrm>
            <a:off x="1555065" y="4066286"/>
            <a:ext cx="460176" cy="370301"/>
          </a:xfrm>
          <a:prstGeom prst="straightConnector1">
            <a:avLst/>
          </a:prstGeom>
          <a:ln w="15875"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000800" y="1290247"/>
            <a:ext cx="1455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rgbClr val="00B050"/>
                </a:solidFill>
              </a:rPr>
              <a:t>ELM-mitigation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21590" y="1290247"/>
            <a:ext cx="16514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rgbClr val="0000FF"/>
                </a:solidFill>
              </a:rPr>
              <a:t>ELM-suppression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15483" y="3717032"/>
            <a:ext cx="13762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Transport bifurcation occurred</a:t>
            </a:r>
          </a:p>
        </p:txBody>
      </p:sp>
      <p:cxnSp>
        <p:nvCxnSpPr>
          <p:cNvPr id="42" name="직선 화살표 연결선 41"/>
          <p:cNvCxnSpPr>
            <a:stCxn id="41" idx="1"/>
          </p:cNvCxnSpPr>
          <p:nvPr/>
        </p:nvCxnSpPr>
        <p:spPr>
          <a:xfrm flipH="1">
            <a:off x="3532670" y="4086364"/>
            <a:ext cx="382813" cy="0"/>
          </a:xfrm>
          <a:prstGeom prst="straightConnector1">
            <a:avLst/>
          </a:prstGeom>
          <a:ln w="158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포인트가 5개인 별 42"/>
          <p:cNvSpPr/>
          <p:nvPr/>
        </p:nvSpPr>
        <p:spPr>
          <a:xfrm>
            <a:off x="4237547" y="2114432"/>
            <a:ext cx="237782" cy="288032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185051" y="5445224"/>
            <a:ext cx="4710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/>
            <a:r>
              <a:rPr lang="en-US" altLang="ko-KR" b="1" dirty="0" smtClean="0">
                <a:solidFill>
                  <a:srgbClr val="0000FF"/>
                </a:solidFill>
              </a:rPr>
              <a:t>(Q) </a:t>
            </a:r>
            <a:r>
              <a:rPr lang="en-US" altLang="ko-KR" dirty="0" smtClean="0"/>
              <a:t>Can we get to the point marked with    , by applying I</a:t>
            </a:r>
            <a:r>
              <a:rPr lang="en-US" altLang="ko-KR" baseline="-25000" dirty="0" smtClean="0"/>
              <a:t>FEC</a:t>
            </a:r>
            <a:r>
              <a:rPr lang="en-US" altLang="ko-KR" dirty="0" smtClean="0"/>
              <a:t>=8.0kAt at q</a:t>
            </a:r>
            <a:r>
              <a:rPr lang="en-US" altLang="ko-KR" baseline="-25000" dirty="0" smtClean="0"/>
              <a:t>95</a:t>
            </a:r>
            <a:r>
              <a:rPr lang="en-US" altLang="ko-KR" dirty="0" smtClean="0"/>
              <a:t> outside suppression window ?</a:t>
            </a:r>
            <a:endParaRPr lang="ko-KR" altLang="en-US" dirty="0"/>
          </a:p>
        </p:txBody>
      </p:sp>
      <p:sp>
        <p:nvSpPr>
          <p:cNvPr id="25" name="포인트가 5개인 별 24"/>
          <p:cNvSpPr/>
          <p:nvPr/>
        </p:nvSpPr>
        <p:spPr>
          <a:xfrm>
            <a:off x="4312345" y="5445224"/>
            <a:ext cx="237782" cy="288032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40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0" y="-4251"/>
            <a:ext cx="9144000" cy="907200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Distinctive fast time scale phenomena that are directly linked to the transition to ELM-suppressed state</a:t>
            </a:r>
            <a:endParaRPr lang="ko-KR" altLang="en-US" baseline="-25000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2013-10-03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2375-815D-4EC4-8C7C-7F705C4230A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HmodeWS-Y.M.Jeon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904345" y="1268761"/>
            <a:ext cx="423965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Distinctive features observed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700" b="1" dirty="0" smtClean="0"/>
              <a:t>Increased base-level of D</a:t>
            </a:r>
            <a:r>
              <a:rPr lang="en-US" altLang="ko-KR" sz="1700" b="1" baseline="-25000" dirty="0" smtClean="0">
                <a:sym typeface="Symbol"/>
              </a:rPr>
              <a:t></a:t>
            </a:r>
            <a:endParaRPr lang="en-US" altLang="ko-KR" sz="17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700" b="1" dirty="0" smtClean="0"/>
              <a:t>Saturated growth of </a:t>
            </a:r>
            <a:r>
              <a:rPr lang="en-US" altLang="ko-KR" sz="1700" b="1" dirty="0" err="1" smtClean="0"/>
              <a:t>T</a:t>
            </a:r>
            <a:r>
              <a:rPr lang="en-US" altLang="ko-KR" sz="1700" b="1" baseline="-25000" dirty="0" err="1" smtClean="0"/>
              <a:t>e,edge</a:t>
            </a:r>
            <a:endParaRPr lang="en-US" altLang="ko-KR" sz="1700" b="1" baseline="-25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700" b="1" dirty="0" smtClean="0"/>
              <a:t>Increased fluctuation of </a:t>
            </a:r>
            <a:r>
              <a:rPr lang="en-US" altLang="ko-KR" sz="1700" b="1" dirty="0" err="1" smtClean="0"/>
              <a:t>I</a:t>
            </a:r>
            <a:r>
              <a:rPr lang="en-US" altLang="ko-KR" sz="1700" b="1" baseline="-25000" dirty="0" err="1" smtClean="0"/>
              <a:t>sat</a:t>
            </a:r>
            <a:r>
              <a:rPr lang="en-US" altLang="ko-KR" sz="1700" b="1" dirty="0"/>
              <a:t> </a:t>
            </a:r>
            <a:r>
              <a:rPr lang="en-US" altLang="ko-KR" sz="1700" b="1" dirty="0" smtClean="0"/>
              <a:t>on </a:t>
            </a:r>
            <a:r>
              <a:rPr lang="en-US" altLang="ko-KR" sz="1700" b="1" dirty="0" err="1" smtClean="0"/>
              <a:t>divertor</a:t>
            </a:r>
            <a:endParaRPr lang="en-US" altLang="ko-KR" sz="17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700" b="1" dirty="0" smtClean="0"/>
              <a:t>Broadband increase of EM fluctuations</a:t>
            </a:r>
          </a:p>
          <a:p>
            <a:endParaRPr lang="en-US" altLang="ko-KR" sz="1700" b="1" dirty="0"/>
          </a:p>
          <a:p>
            <a:r>
              <a:rPr lang="en-US" altLang="ko-KR" sz="1700" b="1" dirty="0" smtClean="0"/>
              <a:t>All of these “</a:t>
            </a:r>
            <a:r>
              <a:rPr lang="en-US" altLang="ko-KR" sz="1700" b="1" dirty="0" smtClean="0">
                <a:solidFill>
                  <a:srgbClr val="0000FF"/>
                </a:solidFill>
              </a:rPr>
              <a:t>fast time-scale phenomena</a:t>
            </a:r>
            <a:r>
              <a:rPr lang="en-US" altLang="ko-KR" sz="1700" b="1" dirty="0" smtClean="0"/>
              <a:t>” were “</a:t>
            </a:r>
            <a:r>
              <a:rPr lang="en-US" altLang="ko-KR" sz="1700" b="1" dirty="0" smtClean="0">
                <a:solidFill>
                  <a:srgbClr val="0000FF"/>
                </a:solidFill>
              </a:rPr>
              <a:t>precisely synchronized</a:t>
            </a:r>
            <a:r>
              <a:rPr lang="en-US" altLang="ko-KR" sz="1700" b="1" dirty="0" smtClean="0"/>
              <a:t>”</a:t>
            </a:r>
          </a:p>
          <a:p>
            <a:endParaRPr lang="en-US" altLang="ko-KR" sz="1700" b="1" dirty="0"/>
          </a:p>
          <a:p>
            <a:endParaRPr lang="en-US" altLang="ko-KR" sz="1700" b="1" dirty="0" smtClean="0"/>
          </a:p>
          <a:p>
            <a:endParaRPr lang="en-US" altLang="ko-KR" sz="1700" b="1" dirty="0"/>
          </a:p>
          <a:p>
            <a:r>
              <a:rPr lang="en-US" altLang="ko-KR" sz="2200" b="1" dirty="0" smtClean="0">
                <a:solidFill>
                  <a:srgbClr val="0000FF"/>
                </a:solidFill>
              </a:rPr>
              <a:t>How we can understand all of these consistently ?</a:t>
            </a:r>
            <a:endParaRPr lang="ko-KR" altLang="en-US" sz="2200" b="1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8583" y="5498068"/>
            <a:ext cx="4617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At the moment of transition to ELM-suppression in KSTAR #7820. RMP was applied in whole period here</a:t>
            </a:r>
            <a:endParaRPr lang="ko-KR" altLang="en-US" sz="1400" b="1" dirty="0"/>
          </a:p>
        </p:txBody>
      </p:sp>
      <p:sp>
        <p:nvSpPr>
          <p:cNvPr id="3" name="모서리가 둥근 직사각형 2"/>
          <p:cNvSpPr/>
          <p:nvPr/>
        </p:nvSpPr>
        <p:spPr>
          <a:xfrm>
            <a:off x="5170221" y="2132856"/>
            <a:ext cx="3921666" cy="576064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004" y="1036664"/>
            <a:ext cx="4966250" cy="448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29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0" y="-4251"/>
            <a:ext cx="9144000" cy="9072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How the uniform broadband increase of EM fluctuations can be produced ?</a:t>
            </a:r>
            <a:endParaRPr lang="ko-KR" altLang="en-US" baseline="-25000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2013-10-03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2375-815D-4EC4-8C7C-7F705C4230A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HmodeWS-Y.M.Jeon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904345" y="1196752"/>
            <a:ext cx="42396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+mn-ea"/>
                <a:ea typeface="+mn-ea"/>
              </a:rPr>
              <a:t>Features of observed EM fluctuation change</a:t>
            </a:r>
          </a:p>
          <a:p>
            <a:pPr marL="457200" indent="-457200">
              <a:buAutoNum type="arabicParenBoth"/>
            </a:pPr>
            <a:r>
              <a:rPr lang="en-US" altLang="ko-KR" b="1" dirty="0" smtClean="0">
                <a:latin typeface="+mn-ea"/>
                <a:ea typeface="+mn-ea"/>
              </a:rPr>
              <a:t>Broadband </a:t>
            </a:r>
            <a:r>
              <a:rPr lang="en-US" altLang="ko-KR" b="1" dirty="0">
                <a:latin typeface="+mn-ea"/>
                <a:ea typeface="+mn-ea"/>
              </a:rPr>
              <a:t>(actually </a:t>
            </a:r>
            <a:r>
              <a:rPr lang="en-US" altLang="ko-KR" b="1" dirty="0">
                <a:solidFill>
                  <a:srgbClr val="0000FF"/>
                </a:solidFill>
                <a:latin typeface="+mn-ea"/>
                <a:ea typeface="+mn-ea"/>
              </a:rPr>
              <a:t>full range </a:t>
            </a:r>
            <a:r>
              <a:rPr lang="en-US" altLang="ko-KR" b="1" dirty="0">
                <a:latin typeface="+mn-ea"/>
                <a:ea typeface="+mn-ea"/>
              </a:rPr>
              <a:t>up to ~250kHz)</a:t>
            </a:r>
            <a:r>
              <a:rPr lang="en-US" altLang="ko-KR" b="1" dirty="0" smtClean="0">
                <a:latin typeface="+mn-ea"/>
                <a:ea typeface="+mn-ea"/>
              </a:rPr>
              <a:t> frequency</a:t>
            </a:r>
          </a:p>
          <a:p>
            <a:pPr marL="457200" indent="-457200">
              <a:buAutoNum type="arabicParenBoth"/>
            </a:pPr>
            <a:r>
              <a:rPr lang="en-US" altLang="ko-KR" b="1" dirty="0" smtClean="0">
                <a:solidFill>
                  <a:srgbClr val="0000FF"/>
                </a:solidFill>
                <a:latin typeface="+mn-ea"/>
                <a:ea typeface="+mn-ea"/>
              </a:rPr>
              <a:t>Uniform spectrum power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8583" y="5498068"/>
            <a:ext cx="46173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+mn-ea"/>
                <a:ea typeface="+mn-ea"/>
              </a:rPr>
              <a:t>At the moment of transition to ELM-suppression in KSTAR #7820. RMP was applied in whole period here</a:t>
            </a:r>
            <a:endParaRPr lang="ko-KR" altLang="en-US" sz="1400" b="1" dirty="0">
              <a:latin typeface="+mn-ea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04345" y="3429001"/>
            <a:ext cx="4239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  <a:latin typeface="+mn-ea"/>
                <a:ea typeface="+mn-ea"/>
              </a:rPr>
              <a:t>Only possible with a </a:t>
            </a:r>
            <a:r>
              <a:rPr lang="en-US" altLang="ko-KR" b="1" dirty="0" err="1" smtClean="0">
                <a:solidFill>
                  <a:srgbClr val="0000FF"/>
                </a:solidFill>
                <a:latin typeface="+mn-ea"/>
                <a:ea typeface="+mn-ea"/>
              </a:rPr>
              <a:t>bursty</a:t>
            </a:r>
            <a:r>
              <a:rPr lang="en-US" altLang="ko-KR" b="1" dirty="0" smtClean="0">
                <a:solidFill>
                  <a:srgbClr val="0000FF"/>
                </a:solidFill>
                <a:latin typeface="+mn-ea"/>
                <a:ea typeface="+mn-ea"/>
              </a:rPr>
              <a:t> event </a:t>
            </a:r>
            <a:r>
              <a:rPr lang="en-US" altLang="ko-KR" b="1" dirty="0" smtClean="0">
                <a:latin typeface="+mn-ea"/>
                <a:ea typeface="+mn-ea"/>
              </a:rPr>
              <a:t>such as shown in ELM-crashes</a:t>
            </a:r>
          </a:p>
          <a:p>
            <a:pPr marL="342900" indent="-342900">
              <a:buFontTx/>
              <a:buChar char="-"/>
            </a:pPr>
            <a:r>
              <a:rPr lang="en-US" altLang="ko-KR" b="1" dirty="0">
                <a:latin typeface="+mn-ea"/>
                <a:ea typeface="+mn-ea"/>
              </a:rPr>
              <a:t>c</a:t>
            </a:r>
            <a:r>
              <a:rPr lang="en-US" altLang="ko-KR" b="1" dirty="0" smtClean="0">
                <a:latin typeface="+mn-ea"/>
                <a:ea typeface="+mn-ea"/>
              </a:rPr>
              <a:t>annot be explained with coherent </a:t>
            </a:r>
            <a:r>
              <a:rPr lang="en-US" altLang="ko-KR" b="1" dirty="0">
                <a:latin typeface="+mn-ea"/>
                <a:ea typeface="+mn-ea"/>
              </a:rPr>
              <a:t>MHD </a:t>
            </a:r>
            <a:r>
              <a:rPr lang="en-US" altLang="ko-KR" b="1" dirty="0" smtClean="0">
                <a:latin typeface="+mn-ea"/>
                <a:ea typeface="+mn-ea"/>
              </a:rPr>
              <a:t>activities</a:t>
            </a:r>
          </a:p>
        </p:txBody>
      </p:sp>
      <p:sp>
        <p:nvSpPr>
          <p:cNvPr id="4" name="모서리가 둥근 직사각형 3"/>
          <p:cNvSpPr/>
          <p:nvPr/>
        </p:nvSpPr>
        <p:spPr>
          <a:xfrm>
            <a:off x="4735941" y="5157192"/>
            <a:ext cx="4223009" cy="136815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solidFill>
                  <a:srgbClr val="FFFF00"/>
                </a:solidFill>
              </a:rPr>
              <a:t>A </a:t>
            </a:r>
            <a:r>
              <a:rPr lang="en-US" altLang="ko-KR" sz="2000" b="1" dirty="0">
                <a:solidFill>
                  <a:srgbClr val="FFFF00"/>
                </a:solidFill>
              </a:rPr>
              <a:t>persistent </a:t>
            </a:r>
            <a:r>
              <a:rPr lang="en-US" altLang="ko-KR" sz="2000" b="1" dirty="0" err="1">
                <a:solidFill>
                  <a:srgbClr val="FFFF00"/>
                </a:solidFill>
              </a:rPr>
              <a:t>bursty</a:t>
            </a:r>
            <a:r>
              <a:rPr lang="en-US" altLang="ko-KR" sz="2000" b="1" dirty="0">
                <a:solidFill>
                  <a:srgbClr val="FFFF00"/>
                </a:solidFill>
              </a:rPr>
              <a:t> </a:t>
            </a:r>
            <a:r>
              <a:rPr lang="en-US" altLang="ko-KR" sz="2000" b="1" dirty="0" smtClean="0">
                <a:solidFill>
                  <a:srgbClr val="FFFF00"/>
                </a:solidFill>
              </a:rPr>
              <a:t>event </a:t>
            </a:r>
            <a:r>
              <a:rPr lang="en-US" altLang="ko-KR" sz="2000" b="1" dirty="0" smtClean="0"/>
              <a:t>may be activated </a:t>
            </a:r>
            <a:r>
              <a:rPr lang="en-US" altLang="ko-KR" sz="2000" b="1" dirty="0" smtClean="0">
                <a:solidFill>
                  <a:srgbClr val="FFFF00"/>
                </a:solidFill>
              </a:rPr>
              <a:t>in the plasma edge, </a:t>
            </a:r>
            <a:r>
              <a:rPr lang="en-US" altLang="ko-KR" sz="2000" b="1" dirty="0" smtClean="0"/>
              <a:t>which produces broadband EM fluctuations</a:t>
            </a:r>
            <a:endParaRPr lang="ko-KR" altLang="en-US" sz="2000" b="1" dirty="0"/>
          </a:p>
        </p:txBody>
      </p:sp>
      <p:pic>
        <p:nvPicPr>
          <p:cNvPr id="14" name="Picture 2"/>
          <p:cNvPicPr>
            <a:picLocks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08"/>
          <a:stretch/>
        </p:blipFill>
        <p:spPr bwMode="auto">
          <a:xfrm>
            <a:off x="125751" y="1036664"/>
            <a:ext cx="4966250" cy="252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92"/>
          <a:stretch/>
        </p:blipFill>
        <p:spPr bwMode="auto">
          <a:xfrm>
            <a:off x="125751" y="3563332"/>
            <a:ext cx="4966250" cy="195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11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785" y="1036664"/>
            <a:ext cx="4966250" cy="448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0" y="-4251"/>
            <a:ext cx="9144000" cy="9072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Rapidly increased, steady fluctuations on Ion saturation current suggests a persistent </a:t>
            </a:r>
            <a:r>
              <a:rPr lang="en-US" altLang="ko-KR" dirty="0" err="1" smtClean="0"/>
              <a:t>bursty</a:t>
            </a:r>
            <a:r>
              <a:rPr lang="en-US" altLang="ko-KR" dirty="0" smtClean="0"/>
              <a:t> event as well</a:t>
            </a:r>
            <a:endParaRPr lang="ko-KR" altLang="en-US" baseline="-25000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2013-10-03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2375-815D-4EC4-8C7C-7F705C4230A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HmodeWS-Y.M.Jeon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8583" y="5498068"/>
            <a:ext cx="4852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+mn-ea"/>
                <a:ea typeface="+mn-ea"/>
              </a:rPr>
              <a:t>At the moment of transition to ELM-suppression in KSTAR #7820. RMP was applied in whole period here</a:t>
            </a:r>
            <a:endParaRPr lang="ko-KR" altLang="en-US" sz="1400" b="1" dirty="0">
              <a:latin typeface="+mn-ea"/>
              <a:ea typeface="+mn-e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735942" y="1236237"/>
            <a:ext cx="440805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altLang="ko-KR" b="1" dirty="0" smtClean="0">
                <a:latin typeface="+mn-ea"/>
                <a:ea typeface="+mn-ea"/>
              </a:rPr>
              <a:t>Rapid increase of </a:t>
            </a:r>
            <a:r>
              <a:rPr lang="en-US" altLang="ko-KR" b="1" dirty="0" err="1">
                <a:latin typeface="+mn-ea"/>
                <a:ea typeface="+mn-ea"/>
              </a:rPr>
              <a:t>I</a:t>
            </a:r>
            <a:r>
              <a:rPr lang="en-US" altLang="ko-KR" b="1" baseline="-25000" dirty="0" err="1">
                <a:latin typeface="+mn-ea"/>
                <a:ea typeface="+mn-ea"/>
              </a:rPr>
              <a:t>sat</a:t>
            </a:r>
            <a:r>
              <a:rPr lang="en-US" altLang="ko-KR" b="1" dirty="0">
                <a:latin typeface="+mn-ea"/>
                <a:ea typeface="+mn-ea"/>
              </a:rPr>
              <a:t> </a:t>
            </a:r>
            <a:r>
              <a:rPr lang="en-US" altLang="ko-KR" b="1" dirty="0" smtClean="0">
                <a:latin typeface="+mn-ea"/>
                <a:ea typeface="+mn-ea"/>
              </a:rPr>
              <a:t>fluctuation in the inter-ELM period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altLang="ko-KR" b="1" dirty="0" smtClean="0">
                <a:latin typeface="+mn-ea"/>
                <a:ea typeface="+mn-ea"/>
              </a:rPr>
              <a:t>Rapid decrease of </a:t>
            </a:r>
            <a:r>
              <a:rPr lang="en-US" altLang="ko-KR" b="1" dirty="0" err="1">
                <a:latin typeface="+mn-ea"/>
                <a:ea typeface="+mn-ea"/>
              </a:rPr>
              <a:t>I</a:t>
            </a:r>
            <a:r>
              <a:rPr lang="en-US" altLang="ko-KR" b="1" baseline="-25000" dirty="0" err="1">
                <a:latin typeface="+mn-ea"/>
                <a:ea typeface="+mn-ea"/>
              </a:rPr>
              <a:t>sat</a:t>
            </a:r>
            <a:r>
              <a:rPr lang="en-US" altLang="ko-KR" b="1" dirty="0">
                <a:latin typeface="+mn-ea"/>
                <a:ea typeface="+mn-ea"/>
              </a:rPr>
              <a:t> </a:t>
            </a:r>
            <a:r>
              <a:rPr lang="en-US" altLang="ko-KR" b="1" dirty="0" smtClean="0">
                <a:latin typeface="+mn-ea"/>
                <a:ea typeface="+mn-ea"/>
              </a:rPr>
              <a:t>fluctuation prior to the next ELM crash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altLang="ko-KR" b="1" dirty="0" smtClean="0">
                <a:latin typeface="+mn-ea"/>
                <a:ea typeface="+mn-ea"/>
              </a:rPr>
              <a:t>Precise synchronization with EM fluctuation</a:t>
            </a:r>
          </a:p>
          <a:p>
            <a:endParaRPr lang="en-US" altLang="ko-KR" sz="2000" b="1" dirty="0" smtClean="0">
              <a:latin typeface="+mn-ea"/>
              <a:ea typeface="+mn-ea"/>
            </a:endParaRPr>
          </a:p>
          <a:p>
            <a:r>
              <a:rPr lang="en-US" altLang="ko-KR" sz="2000" b="1" dirty="0" smtClean="0">
                <a:latin typeface="+mn-ea"/>
                <a:ea typeface="+mn-ea"/>
              </a:rPr>
              <a:t>Spiky fluctuation on </a:t>
            </a:r>
            <a:r>
              <a:rPr lang="en-US" altLang="ko-KR" sz="2000" b="1" dirty="0" err="1">
                <a:latin typeface="+mn-ea"/>
                <a:ea typeface="+mn-ea"/>
              </a:rPr>
              <a:t>I</a:t>
            </a:r>
            <a:r>
              <a:rPr lang="en-US" altLang="ko-KR" sz="2000" b="1" baseline="-25000" dirty="0" err="1">
                <a:latin typeface="+mn-ea"/>
                <a:ea typeface="+mn-ea"/>
              </a:rPr>
              <a:t>sat</a:t>
            </a:r>
            <a:r>
              <a:rPr lang="en-US" altLang="ko-KR" sz="2000" b="1" dirty="0" smtClean="0">
                <a:latin typeface="+mn-ea"/>
                <a:ea typeface="+mn-ea"/>
              </a:rPr>
              <a:t> </a:t>
            </a:r>
            <a:r>
              <a:rPr lang="en-US" altLang="ko-KR" sz="2000" b="1" dirty="0" smtClean="0">
                <a:latin typeface="+mn-ea"/>
                <a:ea typeface="+mn-ea"/>
                <a:sym typeface="Wingdings" panose="05000000000000000000" pitchFamily="2" charset="2"/>
              </a:rPr>
              <a:t> bursting event</a:t>
            </a:r>
            <a:endParaRPr lang="en-US" altLang="ko-KR" b="1" dirty="0">
              <a:latin typeface="+mn-ea"/>
              <a:ea typeface="+mn-ea"/>
              <a:sym typeface="Wingdings" panose="05000000000000000000" pitchFamily="2" charset="2"/>
            </a:endParaRPr>
          </a:p>
          <a:p>
            <a:endParaRPr lang="en-US" altLang="ko-KR" b="1" dirty="0" smtClean="0">
              <a:latin typeface="+mn-ea"/>
              <a:ea typeface="+mn-ea"/>
            </a:endParaRPr>
          </a:p>
          <a:p>
            <a:pPr marL="358775" indent="-358775"/>
            <a:r>
              <a:rPr lang="en-US" altLang="ko-KR" sz="2000" b="1" dirty="0" smtClean="0">
                <a:solidFill>
                  <a:srgbClr val="0000FF"/>
                </a:solidFill>
                <a:latin typeface="+mn-ea"/>
                <a:ea typeface="+mn-ea"/>
                <a:sym typeface="Wingdings" panose="05000000000000000000" pitchFamily="2" charset="2"/>
              </a:rPr>
              <a:t> A persistent, rapidly repeating bursting event </a:t>
            </a:r>
            <a:r>
              <a:rPr lang="en-US" altLang="ko-KR" sz="2000" b="1" dirty="0" smtClean="0">
                <a:latin typeface="+mn-ea"/>
                <a:ea typeface="+mn-ea"/>
                <a:sym typeface="Wingdings" panose="05000000000000000000" pitchFamily="2" charset="2"/>
              </a:rPr>
              <a:t>produces a steady spiky fluctuations on </a:t>
            </a:r>
            <a:r>
              <a:rPr lang="en-US" altLang="ko-KR" sz="2000" b="1" dirty="0" err="1" smtClean="0">
                <a:latin typeface="+mn-ea"/>
                <a:ea typeface="+mn-ea"/>
                <a:sym typeface="Wingdings" panose="05000000000000000000" pitchFamily="2" charset="2"/>
              </a:rPr>
              <a:t>I</a:t>
            </a:r>
            <a:r>
              <a:rPr lang="en-US" altLang="ko-KR" sz="2000" b="1" baseline="-25000" dirty="0" err="1" smtClean="0">
                <a:latin typeface="+mn-ea"/>
                <a:ea typeface="+mn-ea"/>
                <a:sym typeface="Wingdings" panose="05000000000000000000" pitchFamily="2" charset="2"/>
              </a:rPr>
              <a:t>sat</a:t>
            </a:r>
            <a:endParaRPr lang="en-US" altLang="ko-KR" b="1" dirty="0" smtClean="0">
              <a:latin typeface="+mn-ea"/>
              <a:ea typeface="+mn-ea"/>
            </a:endParaRPr>
          </a:p>
        </p:txBody>
      </p:sp>
      <p:pic>
        <p:nvPicPr>
          <p:cNvPr id="13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29" b="43398"/>
          <a:stretch/>
        </p:blipFill>
        <p:spPr bwMode="auto">
          <a:xfrm>
            <a:off x="147785" y="2780908"/>
            <a:ext cx="4966250" cy="79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68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0" y="-4251"/>
            <a:ext cx="9144000" cy="907200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The persistent </a:t>
            </a:r>
            <a:r>
              <a:rPr lang="en-US" altLang="ko-KR" dirty="0" err="1"/>
              <a:t>bursty</a:t>
            </a:r>
            <a:r>
              <a:rPr lang="en-US" altLang="ko-KR" dirty="0"/>
              <a:t> event occurred in the plasma edge</a:t>
            </a:r>
            <a:br>
              <a:rPr lang="en-US" altLang="ko-KR" dirty="0"/>
            </a:br>
            <a:r>
              <a:rPr lang="en-US" altLang="ko-KR" dirty="0"/>
              <a:t>: 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Increased D</a:t>
            </a:r>
            <a:r>
              <a:rPr lang="en-US" altLang="ko-KR" baseline="-25000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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 emission near the plasma boundary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2013-10-03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2375-815D-4EC4-8C7C-7F705C4230A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HmodeWS-Y.M.Jeon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1" y="1081312"/>
            <a:ext cx="5251045" cy="5688632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5321708" y="1196752"/>
            <a:ext cx="382229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en-US" altLang="ko-KR" sz="2000" b="1" dirty="0" smtClean="0">
                <a:latin typeface="+mn-ea"/>
                <a:ea typeface="+mn-ea"/>
                <a:sym typeface="Symbol"/>
              </a:rPr>
              <a:t>Emission from CCD  D</a:t>
            </a:r>
            <a:r>
              <a:rPr lang="en-US" altLang="ko-KR" sz="2000" b="1" baseline="-25000" dirty="0" smtClean="0">
                <a:latin typeface="+mn-ea"/>
                <a:ea typeface="+mn-ea"/>
                <a:sym typeface="Symbol"/>
              </a:rPr>
              <a:t></a:t>
            </a:r>
            <a:endParaRPr lang="en-US" altLang="ko-KR" sz="2000" b="1" dirty="0" smtClean="0">
              <a:latin typeface="+mn-ea"/>
              <a:ea typeface="+mn-ea"/>
              <a:sym typeface="Symbol"/>
            </a:endParaRPr>
          </a:p>
          <a:p>
            <a:pPr marL="179388" indent="-179388">
              <a:buFont typeface="Arial" pitchFamily="34" charset="0"/>
              <a:buChar char="•"/>
            </a:pPr>
            <a:r>
              <a:rPr lang="en-US" altLang="ko-KR" sz="2000" b="1" dirty="0" smtClean="0">
                <a:latin typeface="+mn-ea"/>
                <a:ea typeface="+mn-ea"/>
                <a:sym typeface="Symbol"/>
              </a:rPr>
              <a:t>No clear change on topology at the transition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US" altLang="ko-KR" sz="2000" b="1" dirty="0" smtClean="0">
                <a:latin typeface="+mn-ea"/>
                <a:ea typeface="+mn-ea"/>
                <a:sym typeface="Symbol"/>
              </a:rPr>
              <a:t>Only emission intensity was increased strongly</a:t>
            </a:r>
          </a:p>
          <a:p>
            <a:pPr marL="179388" indent="-179388">
              <a:buFont typeface="Arial" pitchFamily="34" charset="0"/>
              <a:buChar char="•"/>
            </a:pPr>
            <a:endParaRPr lang="en-US" altLang="ko-KR" sz="2000" b="1" dirty="0" smtClean="0">
              <a:latin typeface="+mn-ea"/>
              <a:ea typeface="+mn-ea"/>
              <a:sym typeface="Symbol"/>
            </a:endParaRPr>
          </a:p>
          <a:p>
            <a:pPr marL="179388" indent="-179388">
              <a:buFont typeface="Arial" pitchFamily="34" charset="0"/>
              <a:buChar char="•"/>
            </a:pPr>
            <a:endParaRPr lang="en-US" altLang="ko-KR" sz="2000" b="1" dirty="0">
              <a:latin typeface="+mn-ea"/>
              <a:ea typeface="+mn-ea"/>
              <a:sym typeface="Symbol"/>
            </a:endParaRPr>
          </a:p>
          <a:p>
            <a:pPr marL="285750" indent="-285750">
              <a:buFont typeface="Wingdings"/>
              <a:buChar char="è"/>
            </a:pPr>
            <a:r>
              <a:rPr lang="en-US" altLang="ko-KR" sz="2000" b="1" dirty="0" smtClean="0">
                <a:solidFill>
                  <a:srgbClr val="0000FF"/>
                </a:solidFill>
                <a:latin typeface="+mn-ea"/>
                <a:ea typeface="+mn-ea"/>
                <a:sym typeface="Wingdings" panose="05000000000000000000" pitchFamily="2" charset="2"/>
              </a:rPr>
              <a:t>The persistent bursting event in the plasma edge leads increased neutral recycling near the plasma boundary, thus increasing D</a:t>
            </a:r>
            <a:r>
              <a:rPr lang="en-US" altLang="ko-KR" sz="2000" b="1" baseline="-25000" dirty="0" smtClean="0">
                <a:solidFill>
                  <a:srgbClr val="0000FF"/>
                </a:solidFill>
                <a:latin typeface="+mn-ea"/>
                <a:ea typeface="+mn-ea"/>
                <a:sym typeface="Symbol"/>
              </a:rPr>
              <a:t></a:t>
            </a:r>
            <a:r>
              <a:rPr lang="en-US" altLang="ko-KR" sz="2000" b="1" dirty="0" smtClean="0">
                <a:solidFill>
                  <a:srgbClr val="0000FF"/>
                </a:solidFill>
                <a:latin typeface="+mn-ea"/>
                <a:ea typeface="+mn-ea"/>
                <a:sym typeface="Wingdings" panose="05000000000000000000" pitchFamily="2" charset="2"/>
              </a:rPr>
              <a:t> emission</a:t>
            </a:r>
          </a:p>
        </p:txBody>
      </p:sp>
    </p:spTree>
    <p:extLst>
      <p:ext uri="{BB962C8B-B14F-4D97-AF65-F5344CB8AC3E}">
        <p14:creationId xmlns:p14="http://schemas.microsoft.com/office/powerpoint/2010/main" val="330248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Scan of position of ECH deposition</a:t>
            </a:r>
            <a:endParaRPr lang="ko-KR" altLang="en-US" dirty="0"/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0"/>
          <a:stretch/>
        </p:blipFill>
        <p:spPr bwMode="auto">
          <a:xfrm>
            <a:off x="177903" y="692696"/>
            <a:ext cx="6574952" cy="639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직사각형 47"/>
          <p:cNvSpPr/>
          <p:nvPr/>
        </p:nvSpPr>
        <p:spPr>
          <a:xfrm>
            <a:off x="1225786" y="1124744"/>
            <a:ext cx="576064" cy="5328592"/>
          </a:xfrm>
          <a:prstGeom prst="rect">
            <a:avLst/>
          </a:prstGeom>
          <a:solidFill>
            <a:srgbClr val="4F81BD">
              <a:alpha val="1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2416054" y="1124744"/>
            <a:ext cx="576064" cy="5328592"/>
          </a:xfrm>
          <a:prstGeom prst="rect">
            <a:avLst/>
          </a:prstGeom>
          <a:solidFill>
            <a:srgbClr val="4F81BD">
              <a:alpha val="1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3618984" y="1124744"/>
            <a:ext cx="576064" cy="5328592"/>
          </a:xfrm>
          <a:prstGeom prst="rect">
            <a:avLst/>
          </a:prstGeom>
          <a:solidFill>
            <a:srgbClr val="4F81BD">
              <a:alpha val="1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4796513" y="1124744"/>
            <a:ext cx="576064" cy="5328592"/>
          </a:xfrm>
          <a:prstGeom prst="rect">
            <a:avLst/>
          </a:prstGeom>
          <a:solidFill>
            <a:srgbClr val="4F81BD">
              <a:alpha val="1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87071" y="837100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l-GR" altLang="ko-KR" sz="12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ρ</a:t>
            </a:r>
            <a:r>
              <a:rPr kumimoji="0" lang="en-US" altLang="ko-KR" sz="1200" b="1" baseline="-25000" dirty="0" smtClean="0">
                <a:solidFill>
                  <a:prstClr val="black"/>
                </a:solidFill>
                <a:latin typeface="맑은 고딕"/>
                <a:ea typeface="맑은 고딕"/>
              </a:rPr>
              <a:t>pol</a:t>
            </a:r>
            <a:r>
              <a:rPr kumimoji="0" lang="en-US" altLang="ko-KR" sz="12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 ~ 0.86</a:t>
            </a:r>
            <a:endParaRPr kumimoji="0" lang="ko-KR" altLang="en-US" sz="12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77339" y="844467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l-GR" altLang="ko-KR" sz="12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ρ</a:t>
            </a:r>
            <a:r>
              <a:rPr kumimoji="0" lang="en-US" altLang="ko-KR" sz="1200" b="1" baseline="-25000" dirty="0" smtClean="0">
                <a:solidFill>
                  <a:prstClr val="black"/>
                </a:solidFill>
                <a:latin typeface="맑은 고딕"/>
                <a:ea typeface="맑은 고딕"/>
              </a:rPr>
              <a:t>pol</a:t>
            </a:r>
            <a:r>
              <a:rPr kumimoji="0" lang="en-US" altLang="ko-KR" sz="12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 ~ 0.90</a:t>
            </a:r>
            <a:endParaRPr kumimoji="0" lang="ko-KR" altLang="en-US" sz="12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417860" y="844467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l-GR" altLang="ko-KR" sz="12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ρ</a:t>
            </a:r>
            <a:r>
              <a:rPr kumimoji="0" lang="en-US" altLang="ko-KR" sz="1200" b="1" baseline="-25000" dirty="0" smtClean="0">
                <a:solidFill>
                  <a:prstClr val="black"/>
                </a:solidFill>
                <a:latin typeface="맑은 고딕"/>
                <a:ea typeface="맑은 고딕"/>
              </a:rPr>
              <a:t>pol</a:t>
            </a:r>
            <a:r>
              <a:rPr kumimoji="0" lang="en-US" altLang="ko-KR" sz="12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 ~ 0.94</a:t>
            </a:r>
            <a:endParaRPr kumimoji="0" lang="ko-KR" altLang="en-US" sz="12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71354" y="844855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l-GR" altLang="ko-KR" sz="12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ρ</a:t>
            </a:r>
            <a:r>
              <a:rPr kumimoji="0" lang="en-US" altLang="ko-KR" sz="1200" b="1" baseline="-25000" dirty="0" smtClean="0">
                <a:solidFill>
                  <a:prstClr val="black"/>
                </a:solidFill>
                <a:latin typeface="맑은 고딕"/>
                <a:ea typeface="맑은 고딕"/>
              </a:rPr>
              <a:t>pol</a:t>
            </a:r>
            <a:r>
              <a:rPr kumimoji="0" lang="en-US" altLang="ko-KR" sz="12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 ~ 0.98</a:t>
            </a:r>
            <a:endParaRPr kumimoji="0" lang="ko-KR" altLang="en-US" sz="12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grpSp>
        <p:nvGrpSpPr>
          <p:cNvPr id="56" name="그룹 55"/>
          <p:cNvGrpSpPr/>
          <p:nvPr/>
        </p:nvGrpSpPr>
        <p:grpSpPr>
          <a:xfrm>
            <a:off x="6228184" y="726844"/>
            <a:ext cx="2232248" cy="1805486"/>
            <a:chOff x="233363" y="1400986"/>
            <a:chExt cx="2514601" cy="2644775"/>
          </a:xfrm>
        </p:grpSpPr>
        <p:pic>
          <p:nvPicPr>
            <p:cNvPr id="57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61" t="7092" r="66570" b="54347"/>
            <a:stretch>
              <a:fillRect/>
            </a:stretch>
          </p:blipFill>
          <p:spPr bwMode="auto">
            <a:xfrm>
              <a:off x="233363" y="1400986"/>
              <a:ext cx="1362075" cy="264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25" t="7222" r="66827" b="55026"/>
            <a:stretch/>
          </p:blipFill>
          <p:spPr bwMode="auto">
            <a:xfrm>
              <a:off x="1595438" y="1405749"/>
              <a:ext cx="1152526" cy="2589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9" name="TextBox 58"/>
          <p:cNvSpPr txBox="1"/>
          <p:nvPr/>
        </p:nvSpPr>
        <p:spPr>
          <a:xfrm>
            <a:off x="7864384" y="2070664"/>
            <a:ext cx="1089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4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TORAY-GA</a:t>
            </a:r>
            <a:endParaRPr kumimoji="0" lang="ko-KR" altLang="en-US" sz="14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657506" y="920079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l-GR" altLang="ko-KR" sz="12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ρ</a:t>
            </a:r>
            <a:r>
              <a:rPr kumimoji="0" lang="en-US" altLang="ko-KR" sz="1200" b="1" baseline="-25000" dirty="0" smtClean="0">
                <a:solidFill>
                  <a:prstClr val="black"/>
                </a:solidFill>
                <a:latin typeface="맑은 고딕"/>
                <a:ea typeface="맑은 고딕"/>
              </a:rPr>
              <a:t>pol</a:t>
            </a:r>
            <a:r>
              <a:rPr kumimoji="0" lang="en-US" altLang="ko-KR" sz="12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 ~ 0.86</a:t>
            </a:r>
            <a:endParaRPr kumimoji="0" lang="ko-KR" altLang="en-US" sz="12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461369" y="920078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l-GR" altLang="ko-KR" sz="12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ρ</a:t>
            </a:r>
            <a:r>
              <a:rPr kumimoji="0" lang="en-US" altLang="ko-KR" sz="1200" b="1" baseline="-25000" dirty="0" smtClean="0">
                <a:solidFill>
                  <a:prstClr val="black"/>
                </a:solidFill>
                <a:latin typeface="맑은 고딕"/>
                <a:ea typeface="맑은 고딕"/>
              </a:rPr>
              <a:t>pol</a:t>
            </a:r>
            <a:r>
              <a:rPr kumimoji="0" lang="en-US" altLang="ko-KR" sz="12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 ~ 0.94</a:t>
            </a:r>
            <a:endParaRPr kumimoji="0" lang="ko-KR" altLang="en-US" sz="12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050120" y="2483454"/>
            <a:ext cx="2828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400" dirty="0" smtClean="0">
                <a:solidFill>
                  <a:prstClr val="black"/>
                </a:solidFill>
                <a:latin typeface="맑은 고딕"/>
                <a:ea typeface="맑은 고딕"/>
              </a:rPr>
              <a:t>2</a:t>
            </a:r>
            <a:r>
              <a:rPr kumimoji="0" lang="en-US" altLang="ko-KR" sz="1400" baseline="30000" dirty="0" smtClean="0">
                <a:solidFill>
                  <a:prstClr val="black"/>
                </a:solidFill>
                <a:latin typeface="맑은 고딕"/>
                <a:ea typeface="맑은 고딕"/>
              </a:rPr>
              <a:t>nd</a:t>
            </a:r>
            <a:r>
              <a:rPr kumimoji="0" lang="en-US" altLang="ko-KR" sz="1400" dirty="0" smtClean="0">
                <a:solidFill>
                  <a:prstClr val="black"/>
                </a:solidFill>
                <a:latin typeface="맑은 고딕"/>
                <a:ea typeface="맑은 고딕"/>
              </a:rPr>
              <a:t> Harmonics deposition at LFS</a:t>
            </a:r>
            <a:endParaRPr kumimoji="0" lang="ko-KR" altLang="en-US" sz="14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173707" y="637045"/>
            <a:ext cx="2753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600" b="1" dirty="0" err="1" smtClean="0">
                <a:solidFill>
                  <a:prstClr val="black"/>
                </a:solidFill>
                <a:latin typeface="맑은 고딕"/>
                <a:ea typeface="맑은 고딕"/>
              </a:rPr>
              <a:t>Poloidal</a:t>
            </a:r>
            <a:r>
              <a:rPr kumimoji="0" lang="en-US" altLang="ko-KR" sz="16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 angle scan</a:t>
            </a:r>
            <a:endParaRPr kumimoji="0" lang="ko-KR" altLang="en-US" sz="16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878471" y="2710601"/>
            <a:ext cx="3237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600" dirty="0" smtClean="0">
                <a:solidFill>
                  <a:prstClr val="black"/>
                </a:solidFill>
                <a:latin typeface="맑은 고딕"/>
                <a:ea typeface="맑은 고딕"/>
              </a:rPr>
              <a:t>Mitigation stronger at larger </a:t>
            </a:r>
            <a:r>
              <a:rPr kumimoji="0" lang="el-GR" altLang="ko-KR" sz="1600" dirty="0" smtClean="0">
                <a:solidFill>
                  <a:prstClr val="black"/>
                </a:solidFill>
                <a:latin typeface="맑은 고딕"/>
                <a:ea typeface="맑은 고딕"/>
              </a:rPr>
              <a:t>ρ</a:t>
            </a:r>
            <a:r>
              <a:rPr kumimoji="0" lang="en-US" altLang="ko-KR" sz="1600" baseline="-25000" dirty="0" smtClean="0">
                <a:solidFill>
                  <a:prstClr val="black"/>
                </a:solidFill>
                <a:latin typeface="맑은 고딕"/>
                <a:ea typeface="맑은 고딕"/>
              </a:rPr>
              <a:t>pol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600" dirty="0" smtClean="0">
                <a:solidFill>
                  <a:prstClr val="black"/>
                </a:solidFill>
                <a:latin typeface="맑은 고딕"/>
                <a:ea typeface="맑은 고딕"/>
              </a:rPr>
              <a:t> </a:t>
            </a:r>
            <a:endParaRPr kumimoji="0" lang="ko-KR" altLang="en-US" sz="16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736366" y="3157812"/>
            <a:ext cx="2260555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300" dirty="0" err="1" smtClean="0">
                <a:solidFill>
                  <a:prstClr val="black"/>
                </a:solidFill>
                <a:latin typeface="맑은 고딕"/>
                <a:ea typeface="맑은 고딕"/>
              </a:rPr>
              <a:t>f</a:t>
            </a:r>
            <a:r>
              <a:rPr kumimoji="0" lang="en-US" altLang="ko-KR" sz="1300" baseline="-25000" dirty="0" err="1" smtClean="0">
                <a:solidFill>
                  <a:prstClr val="black"/>
                </a:solidFill>
                <a:latin typeface="맑은 고딕"/>
                <a:ea typeface="맑은 고딕"/>
              </a:rPr>
              <a:t>ELM</a:t>
            </a:r>
            <a:r>
              <a:rPr kumimoji="0" lang="en-US" altLang="ko-KR" sz="1300" dirty="0" smtClean="0">
                <a:solidFill>
                  <a:prstClr val="black"/>
                </a:solidFill>
                <a:latin typeface="맑은 고딕"/>
                <a:ea typeface="맑은 고딕"/>
              </a:rPr>
              <a:t>  	~30 [Hz]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300" dirty="0" smtClean="0">
                <a:solidFill>
                  <a:prstClr val="black"/>
                </a:solidFill>
                <a:latin typeface="Arial"/>
                <a:ea typeface="맑은 고딕"/>
                <a:cs typeface="Arial"/>
              </a:rPr>
              <a:t>∆W</a:t>
            </a:r>
            <a:r>
              <a:rPr kumimoji="0" lang="en-US" altLang="ko-KR" sz="1300" baseline="-25000" dirty="0" smtClean="0">
                <a:solidFill>
                  <a:prstClr val="black"/>
                </a:solidFill>
                <a:latin typeface="Arial"/>
                <a:ea typeface="맑은 고딕"/>
                <a:cs typeface="Arial"/>
              </a:rPr>
              <a:t>ELM</a:t>
            </a:r>
            <a:r>
              <a:rPr kumimoji="0" lang="en-US" altLang="ko-KR" sz="1300" dirty="0" smtClean="0">
                <a:solidFill>
                  <a:prstClr val="black"/>
                </a:solidFill>
                <a:latin typeface="Arial"/>
                <a:ea typeface="맑은 고딕"/>
                <a:cs typeface="Arial"/>
              </a:rPr>
              <a:t>  	~20 [kJ]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300" dirty="0" smtClean="0">
                <a:solidFill>
                  <a:prstClr val="black"/>
                </a:solidFill>
                <a:latin typeface="Arial"/>
                <a:ea typeface="맑은 고딕"/>
                <a:cs typeface="Arial"/>
              </a:rPr>
              <a:t>∆ </a:t>
            </a:r>
            <a:r>
              <a:rPr kumimoji="0" lang="en-US" altLang="ko-KR" sz="1300" dirty="0" err="1" smtClean="0">
                <a:solidFill>
                  <a:prstClr val="black"/>
                </a:solidFill>
                <a:latin typeface="Arial"/>
                <a:ea typeface="맑은 고딕"/>
                <a:cs typeface="Arial"/>
              </a:rPr>
              <a:t>n</a:t>
            </a:r>
            <a:r>
              <a:rPr kumimoji="0" lang="en-US" altLang="ko-KR" sz="1300" baseline="-25000" dirty="0" err="1" smtClean="0">
                <a:solidFill>
                  <a:prstClr val="black"/>
                </a:solidFill>
                <a:latin typeface="Arial"/>
                <a:ea typeface="맑은 고딕"/>
                <a:cs typeface="Arial"/>
              </a:rPr>
              <a:t>eL</a:t>
            </a:r>
            <a:r>
              <a:rPr kumimoji="0" lang="en-US" altLang="ko-KR" sz="1300" dirty="0" smtClean="0">
                <a:solidFill>
                  <a:prstClr val="black"/>
                </a:solidFill>
                <a:latin typeface="Arial"/>
                <a:ea typeface="맑은 고딕"/>
                <a:cs typeface="Arial"/>
              </a:rPr>
              <a:t> 	~0.16 [10</a:t>
            </a:r>
            <a:r>
              <a:rPr kumimoji="0" lang="en-US" altLang="ko-KR" sz="1300" baseline="30000" dirty="0" smtClean="0">
                <a:solidFill>
                  <a:prstClr val="black"/>
                </a:solidFill>
                <a:latin typeface="Arial"/>
                <a:ea typeface="맑은 고딕"/>
                <a:cs typeface="Arial"/>
              </a:rPr>
              <a:t>19</a:t>
            </a:r>
            <a:r>
              <a:rPr kumimoji="0" lang="en-US" altLang="ko-KR" sz="1300" dirty="0" smtClean="0">
                <a:solidFill>
                  <a:prstClr val="black"/>
                </a:solidFill>
                <a:latin typeface="Arial"/>
                <a:ea typeface="맑은 고딕"/>
                <a:cs typeface="Arial"/>
              </a:rPr>
              <a:t>/m3]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300" dirty="0" smtClean="0">
                <a:solidFill>
                  <a:prstClr val="black"/>
                </a:solidFill>
                <a:latin typeface="Arial"/>
                <a:ea typeface="맑은 고딕"/>
                <a:cs typeface="Arial"/>
              </a:rPr>
              <a:t>∆</a:t>
            </a:r>
            <a:r>
              <a:rPr kumimoji="0" lang="en-US" altLang="ko-KR" sz="1300" dirty="0" err="1" smtClean="0">
                <a:solidFill>
                  <a:prstClr val="black"/>
                </a:solidFill>
                <a:latin typeface="Arial"/>
                <a:ea typeface="맑은 고딕"/>
                <a:cs typeface="Arial"/>
              </a:rPr>
              <a:t>T</a:t>
            </a:r>
            <a:r>
              <a:rPr kumimoji="0" lang="en-US" altLang="ko-KR" sz="1300" baseline="-25000" dirty="0" err="1" smtClean="0">
                <a:solidFill>
                  <a:prstClr val="black"/>
                </a:solidFill>
                <a:latin typeface="Arial"/>
                <a:ea typeface="맑은 고딕"/>
                <a:cs typeface="Arial"/>
              </a:rPr>
              <a:t>e,ped</a:t>
            </a:r>
            <a:r>
              <a:rPr kumimoji="0" lang="en-US" altLang="ko-KR" sz="1300" dirty="0" smtClean="0">
                <a:solidFill>
                  <a:prstClr val="black"/>
                </a:solidFill>
                <a:latin typeface="Arial"/>
                <a:ea typeface="맑은 고딕"/>
                <a:cs typeface="Arial"/>
              </a:rPr>
              <a:t> 	~0.4 [</a:t>
            </a:r>
            <a:r>
              <a:rPr kumimoji="0" lang="en-US" altLang="ko-KR" sz="1300" dirty="0" err="1" smtClean="0">
                <a:solidFill>
                  <a:prstClr val="black"/>
                </a:solidFill>
                <a:latin typeface="Arial"/>
                <a:ea typeface="맑은 고딕"/>
                <a:cs typeface="Arial"/>
              </a:rPr>
              <a:t>keV</a:t>
            </a:r>
            <a:r>
              <a:rPr kumimoji="0" lang="en-US" altLang="ko-KR" sz="1300" dirty="0" smtClean="0">
                <a:solidFill>
                  <a:prstClr val="black"/>
                </a:solidFill>
                <a:latin typeface="Arial"/>
                <a:ea typeface="맑은 고딕"/>
                <a:cs typeface="Arial"/>
              </a:rPr>
              <a:t>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1300" dirty="0">
              <a:solidFill>
                <a:prstClr val="black"/>
              </a:solidFill>
              <a:latin typeface="Arial"/>
              <a:ea typeface="맑은 고딕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300" dirty="0" err="1" smtClean="0">
                <a:solidFill>
                  <a:prstClr val="black"/>
                </a:solidFill>
                <a:latin typeface="맑은 고딕"/>
                <a:ea typeface="맑은 고딕"/>
              </a:rPr>
              <a:t>f</a:t>
            </a:r>
            <a:r>
              <a:rPr kumimoji="0" lang="en-US" altLang="ko-KR" sz="1300" baseline="-25000" dirty="0" err="1" smtClean="0">
                <a:solidFill>
                  <a:prstClr val="black"/>
                </a:solidFill>
                <a:latin typeface="맑은 고딕"/>
                <a:ea typeface="맑은 고딕"/>
              </a:rPr>
              <a:t>ELM</a:t>
            </a:r>
            <a:r>
              <a:rPr kumimoji="0" lang="en-US" altLang="ko-KR" sz="1300" dirty="0" smtClean="0">
                <a:solidFill>
                  <a:prstClr val="black"/>
                </a:solidFill>
                <a:latin typeface="맑은 고딕"/>
                <a:ea typeface="맑은 고딕"/>
              </a:rPr>
              <a:t> 	~60 [Hz]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300" dirty="0" smtClean="0">
                <a:solidFill>
                  <a:prstClr val="black"/>
                </a:solidFill>
                <a:latin typeface="Arial"/>
                <a:ea typeface="맑은 고딕"/>
                <a:cs typeface="Arial"/>
              </a:rPr>
              <a:t>∆W</a:t>
            </a:r>
            <a:r>
              <a:rPr kumimoji="0" lang="en-US" altLang="ko-KR" sz="1300" baseline="-25000" dirty="0" smtClean="0">
                <a:solidFill>
                  <a:prstClr val="black"/>
                </a:solidFill>
                <a:latin typeface="Arial"/>
                <a:ea typeface="맑은 고딕"/>
                <a:cs typeface="Arial"/>
              </a:rPr>
              <a:t>ELM</a:t>
            </a:r>
            <a:r>
              <a:rPr kumimoji="0" lang="en-US" altLang="ko-KR" sz="1300" dirty="0" smtClean="0">
                <a:solidFill>
                  <a:prstClr val="black"/>
                </a:solidFill>
                <a:latin typeface="Arial"/>
                <a:ea typeface="맑은 고딕"/>
                <a:cs typeface="Arial"/>
              </a:rPr>
              <a:t> 	~ 4 [kJ]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300" dirty="0" smtClean="0">
                <a:solidFill>
                  <a:prstClr val="black"/>
                </a:solidFill>
                <a:latin typeface="Arial"/>
                <a:ea typeface="맑은 고딕"/>
                <a:cs typeface="Arial"/>
              </a:rPr>
              <a:t>∆ </a:t>
            </a:r>
            <a:r>
              <a:rPr kumimoji="0" lang="en-US" altLang="ko-KR" sz="1300" dirty="0" err="1" smtClean="0">
                <a:solidFill>
                  <a:prstClr val="black"/>
                </a:solidFill>
                <a:latin typeface="Arial"/>
                <a:ea typeface="맑은 고딕"/>
                <a:cs typeface="Arial"/>
              </a:rPr>
              <a:t>n</a:t>
            </a:r>
            <a:r>
              <a:rPr kumimoji="0" lang="en-US" altLang="ko-KR" sz="1300" baseline="-25000" dirty="0" err="1" smtClean="0">
                <a:solidFill>
                  <a:prstClr val="black"/>
                </a:solidFill>
                <a:latin typeface="Arial"/>
                <a:ea typeface="맑은 고딕"/>
                <a:cs typeface="Arial"/>
              </a:rPr>
              <a:t>eL</a:t>
            </a:r>
            <a:r>
              <a:rPr kumimoji="0" lang="en-US" altLang="ko-KR" sz="1300" dirty="0" smtClean="0">
                <a:solidFill>
                  <a:prstClr val="black"/>
                </a:solidFill>
                <a:latin typeface="Arial"/>
                <a:ea typeface="맑은 고딕"/>
                <a:cs typeface="Arial"/>
              </a:rPr>
              <a:t> 	0.05 [10</a:t>
            </a:r>
            <a:r>
              <a:rPr kumimoji="0" lang="en-US" altLang="ko-KR" sz="1300" baseline="30000" dirty="0" smtClean="0">
                <a:solidFill>
                  <a:prstClr val="black"/>
                </a:solidFill>
                <a:latin typeface="Arial"/>
                <a:ea typeface="맑은 고딕"/>
                <a:cs typeface="Arial"/>
              </a:rPr>
              <a:t>19</a:t>
            </a:r>
            <a:r>
              <a:rPr kumimoji="0" lang="en-US" altLang="ko-KR" sz="1300" dirty="0" smtClean="0">
                <a:solidFill>
                  <a:prstClr val="black"/>
                </a:solidFill>
                <a:latin typeface="Arial"/>
                <a:ea typeface="맑은 고딕"/>
                <a:cs typeface="Arial"/>
              </a:rPr>
              <a:t>/m3]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300" dirty="0" smtClean="0">
                <a:solidFill>
                  <a:prstClr val="black"/>
                </a:solidFill>
                <a:latin typeface="Arial"/>
                <a:ea typeface="맑은 고딕"/>
                <a:cs typeface="Arial"/>
              </a:rPr>
              <a:t>∆</a:t>
            </a:r>
            <a:r>
              <a:rPr kumimoji="0" lang="en-US" altLang="ko-KR" sz="1300" dirty="0" err="1" smtClean="0">
                <a:solidFill>
                  <a:prstClr val="black"/>
                </a:solidFill>
                <a:latin typeface="Arial"/>
                <a:ea typeface="맑은 고딕"/>
                <a:cs typeface="Arial"/>
              </a:rPr>
              <a:t>T</a:t>
            </a:r>
            <a:r>
              <a:rPr kumimoji="0" lang="en-US" altLang="ko-KR" sz="1300" baseline="-25000" dirty="0" err="1" smtClean="0">
                <a:solidFill>
                  <a:prstClr val="black"/>
                </a:solidFill>
                <a:latin typeface="Arial"/>
                <a:ea typeface="맑은 고딕"/>
                <a:cs typeface="Arial"/>
              </a:rPr>
              <a:t>e,ped</a:t>
            </a:r>
            <a:r>
              <a:rPr kumimoji="0" lang="en-US" altLang="ko-KR" sz="1300" dirty="0" smtClean="0">
                <a:solidFill>
                  <a:prstClr val="black"/>
                </a:solidFill>
                <a:latin typeface="Arial"/>
                <a:ea typeface="맑은 고딕"/>
                <a:cs typeface="Arial"/>
              </a:rPr>
              <a:t> 	0.3 [</a:t>
            </a:r>
            <a:r>
              <a:rPr kumimoji="0" lang="en-US" altLang="ko-KR" sz="1300" dirty="0" err="1" smtClean="0">
                <a:solidFill>
                  <a:prstClr val="black"/>
                </a:solidFill>
                <a:latin typeface="Arial"/>
                <a:ea typeface="맑은 고딕"/>
                <a:cs typeface="Arial"/>
              </a:rPr>
              <a:t>keV</a:t>
            </a:r>
            <a:r>
              <a:rPr kumimoji="0" lang="en-US" altLang="ko-KR" sz="1300" dirty="0" smtClean="0">
                <a:solidFill>
                  <a:prstClr val="black"/>
                </a:solidFill>
                <a:latin typeface="Arial"/>
                <a:ea typeface="맑은 고딕"/>
                <a:cs typeface="Arial"/>
              </a:rPr>
              <a:t>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13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300" dirty="0" err="1" smtClean="0">
                <a:solidFill>
                  <a:prstClr val="black"/>
                </a:solidFill>
                <a:latin typeface="맑은 고딕"/>
                <a:ea typeface="맑은 고딕"/>
              </a:rPr>
              <a:t>f</a:t>
            </a:r>
            <a:r>
              <a:rPr kumimoji="0" lang="en-US" altLang="ko-KR" sz="1300" baseline="-25000" dirty="0" err="1" smtClean="0">
                <a:solidFill>
                  <a:prstClr val="black"/>
                </a:solidFill>
                <a:latin typeface="맑은 고딕"/>
                <a:ea typeface="맑은 고딕"/>
              </a:rPr>
              <a:t>ELM</a:t>
            </a:r>
            <a:r>
              <a:rPr kumimoji="0" lang="en-US" altLang="ko-KR" sz="1300" dirty="0" smtClean="0">
                <a:solidFill>
                  <a:prstClr val="black"/>
                </a:solidFill>
                <a:latin typeface="맑은 고딕"/>
                <a:ea typeface="맑은 고딕"/>
              </a:rPr>
              <a:t> 	~90 [Hz]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300" dirty="0" smtClean="0">
                <a:solidFill>
                  <a:prstClr val="black"/>
                </a:solidFill>
                <a:latin typeface="Arial"/>
                <a:ea typeface="맑은 고딕"/>
                <a:cs typeface="Arial"/>
              </a:rPr>
              <a:t>∆W</a:t>
            </a:r>
            <a:r>
              <a:rPr kumimoji="0" lang="en-US" altLang="ko-KR" sz="1300" baseline="-25000" dirty="0" smtClean="0">
                <a:solidFill>
                  <a:prstClr val="black"/>
                </a:solidFill>
                <a:latin typeface="Arial"/>
                <a:ea typeface="맑은 고딕"/>
                <a:cs typeface="Arial"/>
              </a:rPr>
              <a:t>ELM</a:t>
            </a:r>
            <a:r>
              <a:rPr kumimoji="0" lang="en-US" altLang="ko-KR" sz="1300" dirty="0" smtClean="0">
                <a:solidFill>
                  <a:prstClr val="black"/>
                </a:solidFill>
                <a:latin typeface="Arial"/>
                <a:ea typeface="맑은 고딕"/>
                <a:cs typeface="Arial"/>
              </a:rPr>
              <a:t> 	~2 [kJ]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300" dirty="0" smtClean="0">
                <a:solidFill>
                  <a:prstClr val="black"/>
                </a:solidFill>
                <a:latin typeface="Arial"/>
                <a:ea typeface="맑은 고딕"/>
                <a:cs typeface="Arial"/>
              </a:rPr>
              <a:t>∆</a:t>
            </a:r>
            <a:r>
              <a:rPr kumimoji="0" lang="en-US" altLang="ko-KR" sz="1300" dirty="0" err="1" smtClean="0">
                <a:solidFill>
                  <a:prstClr val="black"/>
                </a:solidFill>
                <a:latin typeface="Arial"/>
                <a:ea typeface="맑은 고딕"/>
                <a:cs typeface="Arial"/>
              </a:rPr>
              <a:t>n</a:t>
            </a:r>
            <a:r>
              <a:rPr kumimoji="0" lang="en-US" altLang="ko-KR" sz="1300" baseline="-25000" dirty="0" err="1" smtClean="0">
                <a:solidFill>
                  <a:prstClr val="black"/>
                </a:solidFill>
                <a:latin typeface="Arial"/>
                <a:ea typeface="맑은 고딕"/>
                <a:cs typeface="Arial"/>
              </a:rPr>
              <a:t>eL</a:t>
            </a:r>
            <a:r>
              <a:rPr kumimoji="0" lang="en-US" altLang="ko-KR" sz="1300" dirty="0" smtClean="0">
                <a:solidFill>
                  <a:prstClr val="black"/>
                </a:solidFill>
                <a:latin typeface="Arial"/>
                <a:ea typeface="맑은 고딕"/>
                <a:cs typeface="Arial"/>
              </a:rPr>
              <a:t> 	0.06 [10</a:t>
            </a:r>
            <a:r>
              <a:rPr kumimoji="0" lang="en-US" altLang="ko-KR" sz="1300" baseline="30000" dirty="0" smtClean="0">
                <a:solidFill>
                  <a:prstClr val="black"/>
                </a:solidFill>
                <a:latin typeface="Arial"/>
                <a:ea typeface="맑은 고딕"/>
                <a:cs typeface="Arial"/>
              </a:rPr>
              <a:t>19</a:t>
            </a:r>
            <a:r>
              <a:rPr kumimoji="0" lang="en-US" altLang="ko-KR" sz="1300" dirty="0" smtClean="0">
                <a:solidFill>
                  <a:prstClr val="black"/>
                </a:solidFill>
                <a:latin typeface="Arial"/>
                <a:ea typeface="맑은 고딕"/>
                <a:cs typeface="Arial"/>
              </a:rPr>
              <a:t>/m3]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300" dirty="0" smtClean="0">
                <a:solidFill>
                  <a:prstClr val="black"/>
                </a:solidFill>
                <a:latin typeface="Arial"/>
                <a:ea typeface="맑은 고딕"/>
                <a:cs typeface="Arial"/>
              </a:rPr>
              <a:t>∆</a:t>
            </a:r>
            <a:r>
              <a:rPr kumimoji="0" lang="en-US" altLang="ko-KR" sz="1300" dirty="0" err="1" smtClean="0">
                <a:solidFill>
                  <a:prstClr val="black"/>
                </a:solidFill>
                <a:latin typeface="Arial"/>
                <a:ea typeface="맑은 고딕"/>
                <a:cs typeface="Arial"/>
              </a:rPr>
              <a:t>T</a:t>
            </a:r>
            <a:r>
              <a:rPr kumimoji="0" lang="en-US" altLang="ko-KR" sz="1300" baseline="-25000" dirty="0" err="1" smtClean="0">
                <a:solidFill>
                  <a:prstClr val="black"/>
                </a:solidFill>
                <a:latin typeface="Arial"/>
                <a:ea typeface="맑은 고딕"/>
                <a:cs typeface="Arial"/>
              </a:rPr>
              <a:t>e,ped</a:t>
            </a:r>
            <a:r>
              <a:rPr kumimoji="0" lang="en-US" altLang="ko-KR" sz="1300" dirty="0" smtClean="0">
                <a:solidFill>
                  <a:prstClr val="black"/>
                </a:solidFill>
                <a:latin typeface="Arial"/>
                <a:ea typeface="맑은 고딕"/>
                <a:cs typeface="Arial"/>
              </a:rPr>
              <a:t> 	0.15 [</a:t>
            </a:r>
            <a:r>
              <a:rPr kumimoji="0" lang="en-US" altLang="ko-KR" sz="1300" dirty="0" err="1" smtClean="0">
                <a:solidFill>
                  <a:prstClr val="black"/>
                </a:solidFill>
                <a:latin typeface="Arial"/>
                <a:ea typeface="맑은 고딕"/>
                <a:cs typeface="Arial"/>
              </a:rPr>
              <a:t>keV</a:t>
            </a:r>
            <a:r>
              <a:rPr kumimoji="0" lang="en-US" altLang="ko-KR" sz="1300" dirty="0" smtClean="0">
                <a:solidFill>
                  <a:prstClr val="black"/>
                </a:solidFill>
                <a:latin typeface="Arial"/>
                <a:ea typeface="맑은 고딕"/>
                <a:cs typeface="Arial"/>
              </a:rPr>
              <a:t>]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896222" y="3416088"/>
            <a:ext cx="849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4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No ECH</a:t>
            </a:r>
            <a:endParaRPr kumimoji="0" lang="ko-KR" altLang="en-US" sz="14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974066" y="4437189"/>
            <a:ext cx="736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l-GR" altLang="ko-KR" sz="14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ρ</a:t>
            </a:r>
            <a:r>
              <a:rPr kumimoji="0" lang="en-US" altLang="ko-KR" sz="1400" b="1" baseline="-25000" dirty="0" smtClean="0">
                <a:solidFill>
                  <a:prstClr val="black"/>
                </a:solidFill>
                <a:latin typeface="맑은 고딕"/>
                <a:ea typeface="맑은 고딕"/>
              </a:rPr>
              <a:t>pol</a:t>
            </a:r>
            <a:r>
              <a:rPr kumimoji="0" lang="en-US" altLang="ko-KR" sz="14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4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~ 0.86</a:t>
            </a:r>
            <a:endParaRPr kumimoji="0" lang="ko-KR" altLang="en-US" sz="14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973651" y="5394499"/>
            <a:ext cx="736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l-GR" altLang="ko-KR" sz="14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ρ</a:t>
            </a:r>
            <a:r>
              <a:rPr kumimoji="0" lang="en-US" altLang="ko-KR" sz="1400" b="1" baseline="-25000" dirty="0" smtClean="0">
                <a:solidFill>
                  <a:prstClr val="black"/>
                </a:solidFill>
                <a:latin typeface="맑은 고딕"/>
                <a:ea typeface="맑은 고딕"/>
              </a:rPr>
              <a:t>pol</a:t>
            </a:r>
            <a:r>
              <a:rPr kumimoji="0" lang="en-US" altLang="ko-KR" sz="14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4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~ 0.98</a:t>
            </a:r>
            <a:endParaRPr kumimoji="0" lang="ko-KR" altLang="en-US" sz="14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80809" y="6050912"/>
            <a:ext cx="2683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600" dirty="0" smtClean="0">
                <a:solidFill>
                  <a:prstClr val="black"/>
                </a:solidFill>
                <a:latin typeface="맑은 고딕"/>
                <a:ea typeface="맑은 고딕"/>
              </a:rPr>
              <a:t>Profiles &amp; fluctuations are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600" dirty="0" smtClean="0">
                <a:solidFill>
                  <a:prstClr val="black"/>
                </a:solidFill>
                <a:latin typeface="맑은 고딕"/>
                <a:ea typeface="맑은 고딕"/>
              </a:rPr>
              <a:t>under investigation</a:t>
            </a:r>
            <a:endParaRPr kumimoji="0" lang="ko-KR" altLang="en-US" sz="16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623623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4156689" cy="516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71008"/>
            <a:ext cx="4060762" cy="506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251520" y="5255"/>
            <a:ext cx="7215238" cy="711200"/>
          </a:xfrm>
          <a:prstGeom prst="rect">
            <a:avLst/>
          </a:prstGeom>
        </p:spPr>
        <p:txBody>
          <a:bodyPr anchor="ctr" anchorCtr="0">
            <a:normAutofit fontScale="75000" lnSpcReduction="20000"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200" b="1" kern="120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en-US" altLang="ko-KR" dirty="0" smtClean="0"/>
              <a:t>Similar ELM crash but more fluctuation during ELM cycle (</a:t>
            </a:r>
            <a:r>
              <a:rPr kumimoji="0" lang="en-US" altLang="ko-KR" sz="2100" dirty="0" smtClean="0"/>
              <a:t>J. H. Lee, POSTECH</a:t>
            </a:r>
            <a:r>
              <a:rPr kumimoji="0" lang="en-US" altLang="ko-KR" dirty="0" smtClean="0"/>
              <a:t>)</a:t>
            </a:r>
            <a:endParaRPr kumimoji="0"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716455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+mn-ea"/>
                <a:ea typeface="+mn-ea"/>
              </a:rPr>
              <a:t>w/o ECH</a:t>
            </a:r>
            <a:endParaRPr lang="ko-KR" altLang="en-US" dirty="0" smtClean="0">
              <a:latin typeface="+mn-ea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0192" y="684189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+mn-ea"/>
                <a:ea typeface="+mn-ea"/>
              </a:rPr>
              <a:t>w ECH</a:t>
            </a:r>
            <a:endParaRPr lang="ko-KR" altLang="en-US" dirty="0" smtClean="0">
              <a:latin typeface="+mn-ea"/>
              <a:ea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31840" y="4149080"/>
            <a:ext cx="2736304" cy="10772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+mn-ea"/>
                <a:ea typeface="+mn-ea"/>
              </a:rPr>
              <a:t>Judging from ECEI, there is no significant change in mode structure</a:t>
            </a:r>
          </a:p>
          <a:p>
            <a:r>
              <a:rPr lang="en-US" altLang="ko-KR" sz="1600" dirty="0" smtClean="0">
                <a:latin typeface="+mn-ea"/>
                <a:ea typeface="+mn-ea"/>
              </a:rPr>
              <a:t>Slightly higher m with ECH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7596336" y="1772816"/>
            <a:ext cx="648072" cy="288032"/>
          </a:xfrm>
          <a:prstGeom prst="rect">
            <a:avLst/>
          </a:prstGeom>
          <a:solidFill>
            <a:schemeClr val="accent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화살표 연결선 5"/>
          <p:cNvCxnSpPr/>
          <p:nvPr/>
        </p:nvCxnSpPr>
        <p:spPr>
          <a:xfrm>
            <a:off x="6804248" y="1268760"/>
            <a:ext cx="79208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18513" y="1055074"/>
            <a:ext cx="1703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+mn-ea"/>
                <a:ea typeface="+mn-ea"/>
              </a:rPr>
              <a:t>Larger fluctuations</a:t>
            </a:r>
            <a:endParaRPr lang="ko-KR" altLang="en-US" sz="1400" dirty="0" smtClean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14878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977" y="401535"/>
            <a:ext cx="6480720" cy="6456465"/>
          </a:xfrm>
          <a:prstGeom prst="rect">
            <a:avLst/>
          </a:prstGeom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251520" y="5255"/>
            <a:ext cx="7215238" cy="711200"/>
          </a:xfrm>
          <a:prstGeom prst="rect">
            <a:avLst/>
          </a:prstGeom>
        </p:spPr>
        <p:txBody>
          <a:bodyPr anchor="ctr" anchorCtr="0">
            <a:normAutofit fontScale="75000" lnSpcReduction="20000"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200" b="1" kern="120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en-US" altLang="ko-KR" dirty="0" smtClean="0"/>
              <a:t>Similar ELM crash but more fluctuation during ELM cycle </a:t>
            </a:r>
            <a:r>
              <a:rPr kumimoji="0" lang="en-US" altLang="ko-KR" sz="2100" dirty="0" smtClean="0"/>
              <a:t>(J. H. Lee, POSTECH)</a:t>
            </a:r>
            <a:endParaRPr kumimoji="0" lang="ko-KR" altLang="en-US" sz="2100" dirty="0"/>
          </a:p>
        </p:txBody>
      </p:sp>
      <p:sp>
        <p:nvSpPr>
          <p:cNvPr id="3" name="TextBox 2"/>
          <p:cNvSpPr txBox="1"/>
          <p:nvPr/>
        </p:nvSpPr>
        <p:spPr>
          <a:xfrm>
            <a:off x="5983822" y="4155818"/>
            <a:ext cx="2965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+mn-ea"/>
                <a:ea typeface="+mn-ea"/>
              </a:rPr>
              <a:t>Low </a:t>
            </a:r>
            <a:r>
              <a:rPr lang="en-US" altLang="ko-KR" dirty="0" err="1" smtClean="0">
                <a:latin typeface="+mn-ea"/>
                <a:ea typeface="+mn-ea"/>
              </a:rPr>
              <a:t>freq</a:t>
            </a:r>
            <a:r>
              <a:rPr lang="en-US" altLang="ko-KR" dirty="0" smtClean="0">
                <a:latin typeface="+mn-ea"/>
                <a:ea typeface="+mn-ea"/>
              </a:rPr>
              <a:t> fluctuations</a:t>
            </a:r>
          </a:p>
          <a:p>
            <a:r>
              <a:rPr lang="en-US" altLang="ko-KR" dirty="0" smtClean="0">
                <a:latin typeface="+mn-ea"/>
                <a:ea typeface="+mn-ea"/>
              </a:rPr>
              <a:t>(10 kHz) </a:t>
            </a:r>
          </a:p>
          <a:p>
            <a:endParaRPr lang="en-US" altLang="ko-KR" dirty="0" smtClean="0">
              <a:latin typeface="+mn-ea"/>
              <a:ea typeface="+mn-ea"/>
            </a:endParaRPr>
          </a:p>
          <a:p>
            <a:r>
              <a:rPr lang="en-US" altLang="ko-KR" dirty="0" smtClean="0">
                <a:latin typeface="+mn-ea"/>
                <a:ea typeface="+mn-ea"/>
              </a:rPr>
              <a:t>Localized in pedestal</a:t>
            </a:r>
          </a:p>
          <a:p>
            <a:endParaRPr lang="en-US" altLang="ko-KR" dirty="0" smtClean="0">
              <a:latin typeface="+mn-ea"/>
              <a:ea typeface="+mn-ea"/>
            </a:endParaRPr>
          </a:p>
          <a:p>
            <a:r>
              <a:rPr lang="en-US" altLang="ko-KR" dirty="0" smtClean="0">
                <a:latin typeface="+mn-ea"/>
                <a:ea typeface="+mn-ea"/>
              </a:rPr>
              <a:t>Similar modes also in density fluctuation </a:t>
            </a:r>
          </a:p>
          <a:p>
            <a:r>
              <a:rPr lang="en-US" altLang="ko-KR" dirty="0" smtClean="0">
                <a:latin typeface="+mn-ea"/>
                <a:ea typeface="+mn-ea"/>
              </a:rPr>
              <a:t>(by D-BES) </a:t>
            </a:r>
            <a:endParaRPr lang="ko-KR" altLang="en-US" dirty="0" smtClean="0">
              <a:latin typeface="+mn-ea"/>
              <a:ea typeface="+mn-ea"/>
            </a:endParaRPr>
          </a:p>
        </p:txBody>
      </p:sp>
      <p:cxnSp>
        <p:nvCxnSpPr>
          <p:cNvPr id="6" name="직선 화살표 연결선 5"/>
          <p:cNvCxnSpPr/>
          <p:nvPr/>
        </p:nvCxnSpPr>
        <p:spPr>
          <a:xfrm flipH="1">
            <a:off x="5577552" y="5589240"/>
            <a:ext cx="362600" cy="34475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3255532" y="921575"/>
            <a:ext cx="2547233" cy="5235346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095978" y="1412776"/>
            <a:ext cx="2652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+mn-ea"/>
                <a:ea typeface="+mn-ea"/>
              </a:rPr>
              <a:t>10% drop of density</a:t>
            </a:r>
          </a:p>
          <a:p>
            <a:endParaRPr lang="en-US" altLang="ko-KR" dirty="0" smtClean="0">
              <a:latin typeface="+mn-ea"/>
              <a:ea typeface="+mn-ea"/>
            </a:endParaRPr>
          </a:p>
          <a:p>
            <a:r>
              <a:rPr lang="en-US" altLang="ko-KR" dirty="0" smtClean="0">
                <a:latin typeface="+mn-ea"/>
                <a:ea typeface="+mn-ea"/>
              </a:rPr>
              <a:t>Strong pump-out </a:t>
            </a:r>
          </a:p>
          <a:p>
            <a:r>
              <a:rPr lang="en-US" altLang="ko-KR" dirty="0">
                <a:latin typeface="+mn-ea"/>
                <a:ea typeface="+mn-ea"/>
              </a:rPr>
              <a:t> </a:t>
            </a:r>
            <a:r>
              <a:rPr lang="en-US" altLang="ko-KR" dirty="0" smtClean="0">
                <a:latin typeface="+mn-ea"/>
                <a:ea typeface="+mn-ea"/>
              </a:rPr>
              <a:t>at </a:t>
            </a:r>
            <a:r>
              <a:rPr lang="en-US" altLang="ko-KR" dirty="0" err="1" smtClean="0">
                <a:latin typeface="+mn-ea"/>
                <a:ea typeface="+mn-ea"/>
              </a:rPr>
              <a:t>midplane</a:t>
            </a:r>
            <a:r>
              <a:rPr lang="en-US" altLang="ko-KR" dirty="0" smtClean="0">
                <a:latin typeface="+mn-ea"/>
                <a:ea typeface="+mn-ea"/>
              </a:rPr>
              <a:t> injection</a:t>
            </a:r>
            <a:endParaRPr lang="ko-KR" altLang="en-US" dirty="0" smtClean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78628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개체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107728"/>
              </p:ext>
            </p:extLst>
          </p:nvPr>
        </p:nvGraphicFramePr>
        <p:xfrm>
          <a:off x="179388" y="981075"/>
          <a:ext cx="4156075" cy="290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" name="Graph" r:id="rId3" imgW="4156200" imgH="2900160" progId="Origin50.Graph">
                  <p:embed/>
                </p:oleObj>
              </mc:Choice>
              <mc:Fallback>
                <p:oleObj name="Graph" r:id="rId3" imgW="4156200" imgH="2900160" progId="Origin50.Graph">
                  <p:embed/>
                  <p:pic>
                    <p:nvPicPr>
                      <p:cNvPr id="0" name="개체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981075"/>
                        <a:ext cx="4156075" cy="290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개체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54137"/>
              </p:ext>
            </p:extLst>
          </p:nvPr>
        </p:nvGraphicFramePr>
        <p:xfrm>
          <a:off x="179388" y="3644900"/>
          <a:ext cx="4156075" cy="290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" name="Graph" r:id="rId5" imgW="4156200" imgH="2900160" progId="Origin50.Graph">
                  <p:embed/>
                </p:oleObj>
              </mc:Choice>
              <mc:Fallback>
                <p:oleObj name="Graph" r:id="rId5" imgW="4156200" imgH="2900160" progId="Origin50.Graph">
                  <p:embed/>
                  <p:pic>
                    <p:nvPicPr>
                      <p:cNvPr id="0" name="개체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644900"/>
                        <a:ext cx="4156075" cy="290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직사각형 5"/>
          <p:cNvSpPr/>
          <p:nvPr/>
        </p:nvSpPr>
        <p:spPr>
          <a:xfrm>
            <a:off x="2267744" y="1484784"/>
            <a:ext cx="648072" cy="4595304"/>
          </a:xfrm>
          <a:prstGeom prst="rect">
            <a:avLst/>
          </a:prstGeom>
          <a:solidFill>
            <a:schemeClr val="accent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591780" y="2204864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+mn-ea"/>
                <a:ea typeface="+mn-ea"/>
              </a:rPr>
              <a:t>Issue of TS calibration</a:t>
            </a:r>
          </a:p>
          <a:p>
            <a:r>
              <a:rPr lang="en-US" altLang="ko-KR" sz="1400" dirty="0" smtClean="0">
                <a:solidFill>
                  <a:srgbClr val="0070C0"/>
                </a:solidFill>
                <a:latin typeface="+mn-ea"/>
                <a:ea typeface="+mn-ea"/>
              </a:rPr>
              <a:t>Only relative change must be considered</a:t>
            </a:r>
          </a:p>
          <a:p>
            <a:endParaRPr lang="ko-KR" altLang="en-US" sz="1400" dirty="0" smtClean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7244" y="5085184"/>
            <a:ext cx="2052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0070C0"/>
                </a:solidFill>
                <a:latin typeface="+mn-ea"/>
                <a:ea typeface="+mn-ea"/>
              </a:rPr>
              <a:t>Large</a:t>
            </a:r>
            <a:r>
              <a:rPr lang="ko-KR" altLang="en-US" sz="1400" dirty="0" smtClean="0">
                <a:solidFill>
                  <a:srgbClr val="0070C0"/>
                </a:solidFill>
                <a:latin typeface="+mn-ea"/>
                <a:ea typeface="+mn-ea"/>
              </a:rPr>
              <a:t> </a:t>
            </a:r>
            <a:r>
              <a:rPr lang="en-US" altLang="ko-KR" sz="1400" dirty="0" smtClean="0">
                <a:solidFill>
                  <a:srgbClr val="0070C0"/>
                </a:solidFill>
                <a:latin typeface="+mn-ea"/>
                <a:ea typeface="+mn-ea"/>
              </a:rPr>
              <a:t>scatter in TS </a:t>
            </a:r>
            <a:r>
              <a:rPr lang="en-US" altLang="ko-KR" sz="1400" dirty="0" err="1" smtClean="0">
                <a:solidFill>
                  <a:srgbClr val="0070C0"/>
                </a:solidFill>
                <a:latin typeface="+mn-ea"/>
                <a:ea typeface="+mn-ea"/>
              </a:rPr>
              <a:t>Te</a:t>
            </a:r>
            <a:r>
              <a:rPr lang="en-US" altLang="ko-KR" sz="1400" dirty="0" smtClean="0">
                <a:solidFill>
                  <a:srgbClr val="0070C0"/>
                </a:solidFill>
                <a:latin typeface="+mn-ea"/>
                <a:ea typeface="+mn-ea"/>
              </a:rPr>
              <a:t> at SOL region</a:t>
            </a:r>
            <a:endParaRPr lang="ko-KR" altLang="en-US" sz="1400" dirty="0" smtClean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251520" y="-1273"/>
            <a:ext cx="7215238" cy="711200"/>
          </a:xfrm>
          <a:prstGeom prst="rect">
            <a:avLst/>
          </a:prstGeom>
        </p:spPr>
        <p:txBody>
          <a:bodyPr anchor="ctr" anchorCtr="0">
            <a:normAutofit fontScale="75000" lnSpcReduction="20000"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200" b="1" kern="120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ko-KR" dirty="0"/>
              <a:t>Change of pedestal profile during ECH injection </a:t>
            </a:r>
            <a:endParaRPr kumimoji="0"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0988" y="709927"/>
            <a:ext cx="4872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+mn-ea"/>
                <a:ea typeface="+mn-ea"/>
              </a:rPr>
              <a:t>ELM averaged difference of pedestal profiles</a:t>
            </a:r>
            <a:endParaRPr lang="ko-KR" altLang="en-US" dirty="0" smtClean="0">
              <a:latin typeface="+mn-ea"/>
              <a:ea typeface="+mn-e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960" y="1079259"/>
            <a:ext cx="3559328" cy="254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960" y="3711706"/>
            <a:ext cx="3559328" cy="254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6299166" y="1324683"/>
            <a:ext cx="504056" cy="4595304"/>
          </a:xfrm>
          <a:prstGeom prst="rect">
            <a:avLst/>
          </a:prstGeom>
          <a:solidFill>
            <a:schemeClr val="accent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대괄호 9"/>
          <p:cNvSpPr/>
          <p:nvPr/>
        </p:nvSpPr>
        <p:spPr>
          <a:xfrm>
            <a:off x="3535165" y="1208628"/>
            <a:ext cx="144016" cy="23211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대괄호 16"/>
          <p:cNvSpPr/>
          <p:nvPr/>
        </p:nvSpPr>
        <p:spPr>
          <a:xfrm>
            <a:off x="3545630" y="1628800"/>
            <a:ext cx="144016" cy="23211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3689646" y="1170794"/>
            <a:ext cx="893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+mn-ea"/>
                <a:ea typeface="+mn-ea"/>
              </a:rPr>
              <a:t>w/o ECH</a:t>
            </a:r>
            <a:endParaRPr lang="ko-KR" altLang="en-US" sz="1400" dirty="0" smtClean="0">
              <a:latin typeface="+mn-ea"/>
              <a:ea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23549" y="1590966"/>
            <a:ext cx="715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+mn-ea"/>
                <a:ea typeface="+mn-ea"/>
              </a:rPr>
              <a:t>w ECH</a:t>
            </a:r>
            <a:endParaRPr lang="ko-KR" altLang="en-US" sz="1400" dirty="0" smtClean="0">
              <a:latin typeface="+mn-ea"/>
              <a:ea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99389" y="1860910"/>
            <a:ext cx="183095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  <a:latin typeface="+mn-ea"/>
                <a:ea typeface="+mn-ea"/>
              </a:rPr>
              <a:t>t</a:t>
            </a:r>
            <a:r>
              <a:rPr lang="en-US" altLang="ko-KR" sz="1400" dirty="0" smtClean="0">
                <a:solidFill>
                  <a:srgbClr val="FF0000"/>
                </a:solidFill>
                <a:latin typeface="+mn-ea"/>
                <a:ea typeface="+mn-ea"/>
              </a:rPr>
              <a:t>=7.095 s (w/o ECH)</a:t>
            </a:r>
          </a:p>
          <a:p>
            <a:r>
              <a:rPr lang="en-US" altLang="ko-KR" sz="1400" dirty="0" smtClean="0">
                <a:solidFill>
                  <a:srgbClr val="00B050"/>
                </a:solidFill>
                <a:latin typeface="+mn-ea"/>
                <a:ea typeface="+mn-ea"/>
              </a:rPr>
              <a:t>t=8.095 s (w ECH)</a:t>
            </a:r>
            <a:endParaRPr lang="ko-KR" altLang="en-US" sz="1400" dirty="0" smtClean="0">
              <a:solidFill>
                <a:srgbClr val="00B050"/>
              </a:solidFill>
              <a:latin typeface="+mn-ea"/>
              <a:ea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83832" y="4554373"/>
            <a:ext cx="183095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  <a:latin typeface="+mn-ea"/>
                <a:ea typeface="+mn-ea"/>
              </a:rPr>
              <a:t>t</a:t>
            </a:r>
            <a:r>
              <a:rPr lang="en-US" altLang="ko-KR" sz="1400" dirty="0" smtClean="0">
                <a:solidFill>
                  <a:srgbClr val="FF0000"/>
                </a:solidFill>
                <a:latin typeface="+mn-ea"/>
                <a:ea typeface="+mn-ea"/>
              </a:rPr>
              <a:t>=7.095 s (w/o ECH)</a:t>
            </a:r>
          </a:p>
          <a:p>
            <a:r>
              <a:rPr lang="en-US" altLang="ko-KR" sz="1400" dirty="0" smtClean="0">
                <a:solidFill>
                  <a:srgbClr val="00B050"/>
                </a:solidFill>
                <a:latin typeface="+mn-ea"/>
                <a:ea typeface="+mn-ea"/>
              </a:rPr>
              <a:t>t=8.095 s (w ECH)</a:t>
            </a:r>
            <a:endParaRPr lang="ko-KR" altLang="en-US" sz="1400" dirty="0" smtClean="0">
              <a:solidFill>
                <a:srgbClr val="00B05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279399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 idx="4294967295"/>
          </p:nvPr>
        </p:nvSpPr>
        <p:spPr>
          <a:xfrm>
            <a:off x="32048" y="-54864"/>
            <a:ext cx="6924675" cy="62068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/>
            <a:r>
              <a:rPr lang="en-US" altLang="zh-CN" sz="2800" b="1" dirty="0" smtClean="0">
                <a:solidFill>
                  <a:schemeClr val="bg1"/>
                </a:solidFill>
              </a:rPr>
              <a:t>Temporary transition to grassy ELMs </a:t>
            </a:r>
            <a:br>
              <a:rPr lang="en-US" altLang="zh-CN" sz="2800" b="1" dirty="0" smtClean="0">
                <a:solidFill>
                  <a:schemeClr val="bg1"/>
                </a:solidFill>
              </a:rPr>
            </a:br>
            <a:r>
              <a:rPr lang="en-US" altLang="zh-CN" sz="2800" b="1" dirty="0" smtClean="0">
                <a:solidFill>
                  <a:schemeClr val="bg1"/>
                </a:solidFill>
              </a:rPr>
              <a:t>by Supersonic Molecular Beam Injection 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1849" y="6093295"/>
            <a:ext cx="648072" cy="456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8520" y="858893"/>
            <a:ext cx="8444112" cy="564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직선 연결선 7"/>
          <p:cNvCxnSpPr/>
          <p:nvPr/>
        </p:nvCxnSpPr>
        <p:spPr>
          <a:xfrm>
            <a:off x="2642774" y="1196752"/>
            <a:ext cx="0" cy="489654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4639539" y="1268760"/>
            <a:ext cx="0" cy="482453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2987824" y="3140968"/>
            <a:ext cx="13003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  <a:latin typeface="Arial" charset="0"/>
                <a:ea typeface="굴림" charset="-127"/>
              </a:rPr>
              <a:t>8ms pulse </a:t>
            </a:r>
            <a:endParaRPr lang="ko-KR" altLang="en-US" dirty="0">
              <a:solidFill>
                <a:prstClr val="black"/>
              </a:solidFill>
              <a:latin typeface="Arial" charset="0"/>
              <a:ea typeface="굴림" charset="-127"/>
            </a:endParaRPr>
          </a:p>
        </p:txBody>
      </p:sp>
      <p:cxnSp>
        <p:nvCxnSpPr>
          <p:cNvPr id="12" name="직선 화살표 연결선 11"/>
          <p:cNvCxnSpPr/>
          <p:nvPr/>
        </p:nvCxnSpPr>
        <p:spPr>
          <a:xfrm flipH="1">
            <a:off x="2699792" y="3284984"/>
            <a:ext cx="298450" cy="225425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5081687" y="3140968"/>
            <a:ext cx="14345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  <a:latin typeface="Arial" charset="0"/>
                <a:ea typeface="굴림" charset="-127"/>
              </a:rPr>
              <a:t>10ms </a:t>
            </a:r>
            <a:r>
              <a:rPr lang="en-US" altLang="ko-KR" dirty="0" smtClean="0">
                <a:solidFill>
                  <a:prstClr val="black"/>
                </a:solidFill>
                <a:latin typeface="Arial" charset="0"/>
                <a:ea typeface="굴림" charset="-127"/>
              </a:rPr>
              <a:t>pulse</a:t>
            </a:r>
            <a:endParaRPr lang="ko-KR" altLang="en-US" dirty="0">
              <a:solidFill>
                <a:prstClr val="black"/>
              </a:solidFill>
              <a:latin typeface="Arial" charset="0"/>
              <a:ea typeface="굴림" charset="-127"/>
            </a:endParaRPr>
          </a:p>
        </p:txBody>
      </p:sp>
      <p:cxnSp>
        <p:nvCxnSpPr>
          <p:cNvPr id="14" name="직선 화살표 연결선 13"/>
          <p:cNvCxnSpPr/>
          <p:nvPr/>
        </p:nvCxnSpPr>
        <p:spPr>
          <a:xfrm flipH="1">
            <a:off x="4713387" y="3356992"/>
            <a:ext cx="362669" cy="19037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1619672" y="2564904"/>
            <a:ext cx="1152128" cy="338554"/>
          </a:xfrm>
          <a:prstGeom prst="rect">
            <a:avLst/>
          </a:prstGeom>
          <a:solidFill>
            <a:schemeClr val="accent1">
              <a:alpha val="4901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prstClr val="black"/>
                </a:solidFill>
                <a:latin typeface="Arial" charset="0"/>
                <a:ea typeface="굴림" charset="-127"/>
              </a:rPr>
              <a:t>Type-I like</a:t>
            </a:r>
            <a:endParaRPr lang="ko-KR" altLang="en-US" sz="1600" dirty="0">
              <a:solidFill>
                <a:prstClr val="black"/>
              </a:solidFill>
              <a:latin typeface="Arial" charset="0"/>
              <a:ea typeface="굴림" charset="-127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131840" y="2492896"/>
            <a:ext cx="1234505" cy="338554"/>
          </a:xfrm>
          <a:prstGeom prst="rect">
            <a:avLst/>
          </a:prstGeom>
          <a:solidFill>
            <a:schemeClr val="accent1">
              <a:alpha val="49019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prstClr val="black"/>
                </a:solidFill>
                <a:latin typeface="Arial" charset="0"/>
                <a:ea typeface="굴림" charset="-127"/>
              </a:rPr>
              <a:t>Type-III like</a:t>
            </a:r>
            <a:endParaRPr lang="ko-KR" altLang="en-US" sz="1600" dirty="0">
              <a:solidFill>
                <a:prstClr val="black"/>
              </a:solidFill>
              <a:latin typeface="Arial" charset="0"/>
              <a:ea typeface="굴림" charset="-127"/>
            </a:endParaRPr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4743054" y="2514382"/>
            <a:ext cx="1417376" cy="338554"/>
          </a:xfrm>
          <a:prstGeom prst="rect">
            <a:avLst/>
          </a:prstGeom>
          <a:solidFill>
            <a:schemeClr val="accent1">
              <a:alpha val="49019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prstClr val="black"/>
                </a:solidFill>
                <a:latin typeface="Arial" charset="0"/>
                <a:ea typeface="굴림" charset="-127"/>
              </a:rPr>
              <a:t>Grassy ELMs</a:t>
            </a:r>
            <a:endParaRPr lang="ko-KR" altLang="en-US" sz="1600" dirty="0">
              <a:solidFill>
                <a:prstClr val="black"/>
              </a:solidFill>
              <a:latin typeface="Arial" charset="0"/>
              <a:ea typeface="굴림" charset="-127"/>
            </a:endParaRPr>
          </a:p>
        </p:txBody>
      </p: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4572000" y="3717032"/>
            <a:ext cx="2980303" cy="338554"/>
          </a:xfrm>
          <a:prstGeom prst="rect">
            <a:avLst/>
          </a:prstGeom>
          <a:solidFill>
            <a:schemeClr val="accent1">
              <a:alpha val="49019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prstClr val="black"/>
                </a:solidFill>
                <a:latin typeface="Arial" charset="0"/>
                <a:ea typeface="굴림" charset="-127"/>
              </a:rPr>
              <a:t>Marginal drop of stored energy</a:t>
            </a:r>
            <a:endParaRPr lang="ko-KR" altLang="en-US" sz="1600" dirty="0">
              <a:solidFill>
                <a:prstClr val="black"/>
              </a:solidFill>
              <a:latin typeface="Arial" charset="0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484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852936"/>
            <a:ext cx="658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latin typeface="+mn-ea"/>
              </a:rPr>
              <a:t>Characteristics of H-mode </a:t>
            </a:r>
            <a:r>
              <a:rPr lang="en-US" altLang="ko-KR" sz="2800" b="1" dirty="0" smtClean="0">
                <a:latin typeface="+mn-ea"/>
              </a:rPr>
              <a:t>discharges</a:t>
            </a:r>
            <a:endParaRPr lang="en-US" altLang="ko-KR" sz="2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710078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Box 2"/>
          <p:cNvSpPr txBox="1">
            <a:spLocks noChangeArrowheads="1"/>
          </p:cNvSpPr>
          <p:nvPr/>
        </p:nvSpPr>
        <p:spPr bwMode="auto">
          <a:xfrm>
            <a:off x="43567" y="-9048"/>
            <a:ext cx="81003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b="1" dirty="0">
                <a:solidFill>
                  <a:prstClr val="white"/>
                </a:solidFill>
                <a:latin typeface="Arial" charset="0"/>
                <a:ea typeface="굴림" charset="-127"/>
              </a:rPr>
              <a:t>A simple </a:t>
            </a:r>
            <a:r>
              <a:rPr lang="en-US" altLang="ko-KR" sz="2400" b="1" dirty="0" smtClean="0">
                <a:solidFill>
                  <a:prstClr val="white"/>
                </a:solidFill>
                <a:latin typeface="Arial" charset="0"/>
                <a:ea typeface="굴림" charset="-127"/>
              </a:rPr>
              <a:t>cellular </a:t>
            </a:r>
            <a:r>
              <a:rPr lang="en-US" altLang="ko-KR" sz="2400" b="1" dirty="0">
                <a:solidFill>
                  <a:prstClr val="white"/>
                </a:solidFill>
                <a:latin typeface="Arial" charset="0"/>
                <a:ea typeface="굴림" charset="-127"/>
              </a:rPr>
              <a:t>a</a:t>
            </a:r>
            <a:r>
              <a:rPr lang="en-US" altLang="ko-KR" sz="2400" b="1" dirty="0" smtClean="0">
                <a:solidFill>
                  <a:prstClr val="white"/>
                </a:solidFill>
                <a:latin typeface="Arial" charset="0"/>
                <a:ea typeface="굴림" charset="-127"/>
              </a:rPr>
              <a:t>utomata </a:t>
            </a:r>
            <a:r>
              <a:rPr lang="en-US" altLang="ko-KR" sz="2400" b="1" dirty="0">
                <a:solidFill>
                  <a:prstClr val="white"/>
                </a:solidFill>
                <a:latin typeface="Arial" charset="0"/>
                <a:ea typeface="굴림" charset="-127"/>
              </a:rPr>
              <a:t>model predicts best mitigation </a:t>
            </a:r>
            <a:r>
              <a:rPr lang="en-US" altLang="ko-KR" sz="2400" b="1" dirty="0" smtClean="0">
                <a:solidFill>
                  <a:prstClr val="white"/>
                </a:solidFill>
                <a:latin typeface="Arial" charset="0"/>
                <a:ea typeface="굴림" charset="-127"/>
              </a:rPr>
              <a:t>case with </a:t>
            </a:r>
            <a:r>
              <a:rPr lang="en-US" altLang="ko-KR" sz="2400" b="1" dirty="0">
                <a:solidFill>
                  <a:prstClr val="white"/>
                </a:solidFill>
                <a:latin typeface="Arial" charset="0"/>
                <a:ea typeface="굴림" charset="-127"/>
              </a:rPr>
              <a:t>shallow deposition of SMBI</a:t>
            </a:r>
            <a:endParaRPr lang="ko-KR" altLang="en-US" sz="2400" b="1" dirty="0">
              <a:solidFill>
                <a:prstClr val="white"/>
              </a:solidFill>
              <a:latin typeface="Arial" charset="0"/>
              <a:ea typeface="굴림" charset="-127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6321202" y="1653580"/>
            <a:ext cx="25923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400" b="1">
                <a:solidFill>
                  <a:srgbClr val="FF0000"/>
                </a:solidFill>
                <a:latin typeface="Arial" charset="0"/>
                <a:ea typeface="맑은 고딕" pitchFamily="50" charset="-127"/>
                <a:cs typeface="Arial" charset="0"/>
              </a:rPr>
              <a:t>f / f</a:t>
            </a:r>
            <a:r>
              <a:rPr kumimoji="0" lang="en-US" altLang="ko-KR" sz="1400" b="1" baseline="-25000">
                <a:solidFill>
                  <a:srgbClr val="FF0000"/>
                </a:solidFill>
                <a:latin typeface="Arial" charset="0"/>
                <a:ea typeface="맑은 고딕" pitchFamily="50" charset="-127"/>
                <a:cs typeface="Arial" charset="0"/>
              </a:rPr>
              <a:t>0</a:t>
            </a:r>
            <a:r>
              <a:rPr kumimoji="0" lang="en-US" altLang="ko-KR" sz="1400" b="1" baseline="-25000">
                <a:solidFill>
                  <a:prstClr val="black"/>
                </a:solidFill>
                <a:latin typeface="Arial" charset="0"/>
                <a:ea typeface="맑은 고딕" pitchFamily="50" charset="-127"/>
                <a:cs typeface="Arial" charset="0"/>
              </a:rPr>
              <a:t> </a:t>
            </a:r>
            <a:r>
              <a:rPr kumimoji="0" lang="en-US" altLang="ko-KR" sz="1400" b="1">
                <a:solidFill>
                  <a:prstClr val="black"/>
                </a:solidFill>
                <a:latin typeface="Arial" charset="0"/>
                <a:ea typeface="맑은 고딕" pitchFamily="50" charset="-127"/>
                <a:cs typeface="Arial" charset="0"/>
              </a:rPr>
              <a:t> : ELM frequency ratio </a:t>
            </a:r>
          </a:p>
          <a:p>
            <a:r>
              <a:rPr kumimoji="0" lang="en-US" altLang="ko-KR" sz="1400" b="1">
                <a:solidFill>
                  <a:prstClr val="black"/>
                </a:solidFill>
                <a:latin typeface="Arial" charset="0"/>
                <a:ea typeface="맑은 고딕" pitchFamily="50" charset="-127"/>
                <a:cs typeface="Arial" charset="0"/>
              </a:rPr>
              <a:t>(f</a:t>
            </a:r>
            <a:r>
              <a:rPr kumimoji="0" lang="en-US" altLang="ko-KR" sz="1400" b="1" baseline="-25000">
                <a:solidFill>
                  <a:prstClr val="black"/>
                </a:solidFill>
                <a:latin typeface="Arial" charset="0"/>
                <a:ea typeface="맑은 고딕" pitchFamily="50" charset="-127"/>
                <a:cs typeface="Arial" charset="0"/>
              </a:rPr>
              <a:t>0</a:t>
            </a:r>
            <a:r>
              <a:rPr kumimoji="0" lang="en-US" altLang="ko-KR" sz="1400" b="1">
                <a:solidFill>
                  <a:prstClr val="black"/>
                </a:solidFill>
                <a:latin typeface="Arial" charset="0"/>
                <a:ea typeface="맑은 고딕" pitchFamily="50" charset="-127"/>
                <a:cs typeface="Arial" charset="0"/>
              </a:rPr>
              <a:t> = w/o AGI)</a:t>
            </a:r>
            <a:endParaRPr kumimoji="0" lang="ko-KR" altLang="en-US" sz="1400" b="1">
              <a:solidFill>
                <a:prstClr val="black"/>
              </a:solidFill>
              <a:latin typeface="Arial" charset="0"/>
              <a:ea typeface="맑은 고딕" pitchFamily="50" charset="-127"/>
              <a:cs typeface="Arial" charset="0"/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1474540" y="1735336"/>
            <a:ext cx="3157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400" b="1">
                <a:solidFill>
                  <a:srgbClr val="FF0000"/>
                </a:solidFill>
                <a:latin typeface="Arial" charset="0"/>
                <a:ea typeface="맑은 고딕" pitchFamily="50" charset="-127"/>
                <a:cs typeface="Arial" charset="0"/>
              </a:rPr>
              <a:t>&lt;A&gt;/&lt;A</a:t>
            </a:r>
            <a:r>
              <a:rPr kumimoji="0" lang="en-US" altLang="ko-KR" sz="1400" b="1" baseline="-25000">
                <a:solidFill>
                  <a:srgbClr val="FF0000"/>
                </a:solidFill>
                <a:latin typeface="Arial" charset="0"/>
                <a:ea typeface="맑은 고딕" pitchFamily="50" charset="-127"/>
                <a:cs typeface="Arial" charset="0"/>
              </a:rPr>
              <a:t>0</a:t>
            </a:r>
            <a:r>
              <a:rPr kumimoji="0" lang="en-US" altLang="ko-KR" sz="1400" b="1">
                <a:solidFill>
                  <a:srgbClr val="FF0000"/>
                </a:solidFill>
                <a:latin typeface="Arial" charset="0"/>
                <a:ea typeface="맑은 고딕" pitchFamily="50" charset="-127"/>
                <a:cs typeface="Arial" charset="0"/>
              </a:rPr>
              <a:t>&gt;  </a:t>
            </a:r>
            <a:r>
              <a:rPr kumimoji="0" lang="en-US" altLang="ko-KR" sz="1400" b="1">
                <a:solidFill>
                  <a:prstClr val="black"/>
                </a:solidFill>
                <a:latin typeface="Arial" charset="0"/>
                <a:ea typeface="맑은 고딕" pitchFamily="50" charset="-127"/>
                <a:cs typeface="Arial" charset="0"/>
              </a:rPr>
              <a:t>: ELM amplitude ratio  (A</a:t>
            </a:r>
            <a:r>
              <a:rPr kumimoji="0" lang="en-US" altLang="ko-KR" sz="1400" b="1" baseline="-25000">
                <a:solidFill>
                  <a:prstClr val="black"/>
                </a:solidFill>
                <a:latin typeface="Arial" charset="0"/>
                <a:ea typeface="맑은 고딕" pitchFamily="50" charset="-127"/>
                <a:cs typeface="Arial" charset="0"/>
              </a:rPr>
              <a:t>0</a:t>
            </a:r>
            <a:r>
              <a:rPr kumimoji="0" lang="en-US" altLang="ko-KR" sz="1400" b="1">
                <a:solidFill>
                  <a:prstClr val="black"/>
                </a:solidFill>
                <a:latin typeface="Arial" charset="0"/>
                <a:ea typeface="맑은 고딕" pitchFamily="50" charset="-127"/>
                <a:cs typeface="Arial" charset="0"/>
              </a:rPr>
              <a:t> = w/o AGI)</a:t>
            </a:r>
            <a:endParaRPr kumimoji="0" lang="ko-KR" altLang="en-US" sz="1400" b="1">
              <a:solidFill>
                <a:prstClr val="black"/>
              </a:solidFill>
              <a:latin typeface="Arial" charset="0"/>
              <a:ea typeface="맑은 고딕" pitchFamily="50" charset="-127"/>
              <a:cs typeface="Arial" charset="0"/>
            </a:endParaRP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 rot="-5400000">
            <a:off x="1564234" y="2717205"/>
            <a:ext cx="4333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>
                <a:solidFill>
                  <a:prstClr val="black"/>
                </a:solidFill>
                <a:latin typeface="Arial Unicode MS"/>
                <a:ea typeface="Arial Unicode MS"/>
                <a:cs typeface="Arial Unicode MS"/>
              </a:rPr>
              <a:t>(%)</a:t>
            </a:r>
            <a:endParaRPr lang="ko-KR" altLang="en-US" sz="1200">
              <a:solidFill>
                <a:prstClr val="black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 rot="-5400000">
            <a:off x="5210746" y="2706886"/>
            <a:ext cx="4333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>
                <a:solidFill>
                  <a:prstClr val="black"/>
                </a:solidFill>
                <a:latin typeface="Arial Unicode MS"/>
                <a:ea typeface="Arial Unicode MS"/>
                <a:cs typeface="Arial Unicode MS"/>
              </a:rPr>
              <a:t>(%)</a:t>
            </a:r>
            <a:endParaRPr lang="ko-KR" altLang="en-US" sz="1200">
              <a:solidFill>
                <a:prstClr val="black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273050" y="908720"/>
            <a:ext cx="878363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ko-KR" sz="2400">
                <a:solidFill>
                  <a:prstClr val="black"/>
                </a:solidFill>
                <a:latin typeface="Arial" charset="0"/>
                <a:ea typeface="맑은 고딕" pitchFamily="50" charset="-127"/>
              </a:rPr>
              <a:t>Scanning SMBI deposition size and injection location</a:t>
            </a:r>
          </a:p>
        </p:txBody>
      </p:sp>
      <p:grpSp>
        <p:nvGrpSpPr>
          <p:cNvPr id="3" name="그룹 37"/>
          <p:cNvGrpSpPr>
            <a:grpSpLocks/>
          </p:cNvGrpSpPr>
          <p:nvPr/>
        </p:nvGrpSpPr>
        <p:grpSpPr bwMode="auto">
          <a:xfrm>
            <a:off x="1541215" y="2063949"/>
            <a:ext cx="3467100" cy="3200400"/>
            <a:chOff x="1635447" y="1884371"/>
            <a:chExt cx="3467100" cy="3200400"/>
          </a:xfrm>
        </p:grpSpPr>
        <p:pic>
          <p:nvPicPr>
            <p:cNvPr id="18" name="Picture 7" descr="C:\user\Work-TN\Celluar_automata\Fig2-1_8.ep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35447" y="1884371"/>
              <a:ext cx="3467100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Oval 1"/>
            <p:cNvSpPr>
              <a:spLocks noChangeArrowheads="1"/>
            </p:cNvSpPr>
            <p:nvPr/>
          </p:nvSpPr>
          <p:spPr bwMode="auto">
            <a:xfrm>
              <a:off x="3526004" y="2219903"/>
              <a:ext cx="773739" cy="1872208"/>
            </a:xfrm>
            <a:prstGeom prst="ellipse">
              <a:avLst/>
            </a:prstGeom>
            <a:noFill/>
            <a:ln w="28575" algn="ctr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endParaRPr lang="ko-KR" altLang="en-US" sz="2800">
                <a:solidFill>
                  <a:prstClr val="black"/>
                </a:solidFill>
                <a:latin typeface="Arial" charset="0"/>
                <a:ea typeface="HY견고딕" pitchFamily="18" charset="-127"/>
              </a:endParaRPr>
            </a:p>
          </p:txBody>
        </p:sp>
      </p:grpSp>
      <p:grpSp>
        <p:nvGrpSpPr>
          <p:cNvPr id="4" name="그룹 38"/>
          <p:cNvGrpSpPr>
            <a:grpSpLocks/>
          </p:cNvGrpSpPr>
          <p:nvPr/>
        </p:nvGrpSpPr>
        <p:grpSpPr bwMode="auto">
          <a:xfrm>
            <a:off x="5662389" y="2053630"/>
            <a:ext cx="3467100" cy="3200400"/>
            <a:chOff x="5734372" y="1884371"/>
            <a:chExt cx="3467100" cy="3200400"/>
          </a:xfrm>
        </p:grpSpPr>
        <p:pic>
          <p:nvPicPr>
            <p:cNvPr id="23" name="Picture 8" descr="C:\user\Work-TN\Celluar_automata\Fig2-2_8.ep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34372" y="1884371"/>
              <a:ext cx="3467100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Oval 16"/>
            <p:cNvSpPr>
              <a:spLocks noChangeArrowheads="1"/>
            </p:cNvSpPr>
            <p:nvPr/>
          </p:nvSpPr>
          <p:spPr bwMode="auto">
            <a:xfrm>
              <a:off x="7678718" y="2172403"/>
              <a:ext cx="773739" cy="1872208"/>
            </a:xfrm>
            <a:prstGeom prst="ellipse">
              <a:avLst/>
            </a:prstGeom>
            <a:noFill/>
            <a:ln w="28575" algn="ctr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endParaRPr lang="ko-KR" altLang="en-US" sz="2800">
                <a:solidFill>
                  <a:prstClr val="black"/>
                </a:solidFill>
                <a:latin typeface="Arial" charset="0"/>
                <a:ea typeface="HY견고딕" pitchFamily="18" charset="-127"/>
              </a:endParaRPr>
            </a:p>
          </p:txBody>
        </p:sp>
      </p:grpSp>
      <p:cxnSp>
        <p:nvCxnSpPr>
          <p:cNvPr id="28" name="직선 화살표 연결선 27"/>
          <p:cNvCxnSpPr/>
          <p:nvPr/>
        </p:nvCxnSpPr>
        <p:spPr>
          <a:xfrm flipH="1">
            <a:off x="4138365" y="2311599"/>
            <a:ext cx="685800" cy="2492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17"/>
          <p:cNvCxnSpPr/>
          <p:nvPr/>
        </p:nvCxnSpPr>
        <p:spPr>
          <a:xfrm>
            <a:off x="5962427" y="2229842"/>
            <a:ext cx="1655762" cy="3587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4714628" y="1860749"/>
            <a:ext cx="19446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400" b="1">
                <a:solidFill>
                  <a:srgbClr val="FF0000"/>
                </a:solidFill>
                <a:latin typeface="Arial" charset="0"/>
                <a:ea typeface="맑은 고딕" pitchFamily="50" charset="-127"/>
                <a:cs typeface="Arial" charset="0"/>
              </a:rPr>
              <a:t>Region for effective mitigation</a:t>
            </a:r>
            <a:endParaRPr kumimoji="0" lang="ko-KR" altLang="en-US" sz="1400" b="1">
              <a:solidFill>
                <a:prstClr val="black"/>
              </a:solidFill>
              <a:latin typeface="Arial" charset="0"/>
              <a:ea typeface="맑은 고딕" pitchFamily="50" charset="-127"/>
              <a:cs typeface="Arial" charset="0"/>
            </a:endParaRPr>
          </a:p>
        </p:txBody>
      </p:sp>
      <p:grpSp>
        <p:nvGrpSpPr>
          <p:cNvPr id="5" name="그룹 42"/>
          <p:cNvGrpSpPr>
            <a:grpSpLocks/>
          </p:cNvGrpSpPr>
          <p:nvPr/>
        </p:nvGrpSpPr>
        <p:grpSpPr bwMode="auto">
          <a:xfrm>
            <a:off x="74365" y="1338461"/>
            <a:ext cx="1466850" cy="3925888"/>
            <a:chOff x="167767" y="1196753"/>
            <a:chExt cx="1424607" cy="3925164"/>
          </a:xfrm>
        </p:grpSpPr>
        <p:sp>
          <p:nvSpPr>
            <p:cNvPr id="32" name="직사각형 19"/>
            <p:cNvSpPr>
              <a:spLocks noChangeArrowheads="1"/>
            </p:cNvSpPr>
            <p:nvPr/>
          </p:nvSpPr>
          <p:spPr bwMode="auto">
            <a:xfrm>
              <a:off x="167767" y="4521753"/>
              <a:ext cx="1424607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 sz="1100" b="1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deposition point (0 = pedestal top,  1 = pedestal edge)</a:t>
              </a:r>
              <a:endParaRPr lang="ko-KR" altLang="en-US" sz="1100" b="1" dirty="0">
                <a:solidFill>
                  <a:prstClr val="black"/>
                </a:solidFill>
                <a:latin typeface="Arial" charset="0"/>
                <a:ea typeface="굴림" charset="-127"/>
              </a:endParaRPr>
            </a:p>
          </p:txBody>
        </p:sp>
        <p:sp>
          <p:nvSpPr>
            <p:cNvPr id="33" name="직사각형 21"/>
            <p:cNvSpPr>
              <a:spLocks noChangeArrowheads="1"/>
            </p:cNvSpPr>
            <p:nvPr/>
          </p:nvSpPr>
          <p:spPr bwMode="auto">
            <a:xfrm rot="-5400000">
              <a:off x="-1276272" y="2673497"/>
              <a:ext cx="338437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 sz="1100" b="1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amount of deposition (</a:t>
              </a:r>
              <a:r>
                <a:rPr kumimoji="0" lang="el-GR" altLang="ko-KR" sz="1100" b="1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δ</a:t>
              </a:r>
              <a:r>
                <a:rPr kumimoji="0" lang="en-US" altLang="ko-KR" sz="1100" b="1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n) divided by line averaged pedestal density (n)</a:t>
              </a:r>
              <a:endParaRPr lang="ko-KR" altLang="en-US" sz="1100" b="1">
                <a:solidFill>
                  <a:prstClr val="black"/>
                </a:solidFill>
                <a:latin typeface="Arial Unicode MS"/>
                <a:ea typeface="Arial Unicode MS"/>
                <a:cs typeface="Arial Unicode MS"/>
              </a:endParaRPr>
            </a:p>
          </p:txBody>
        </p:sp>
        <p:grpSp>
          <p:nvGrpSpPr>
            <p:cNvPr id="6" name="그룹 27"/>
            <p:cNvGrpSpPr>
              <a:grpSpLocks/>
            </p:cNvGrpSpPr>
            <p:nvPr/>
          </p:nvGrpSpPr>
          <p:grpSpPr bwMode="auto">
            <a:xfrm>
              <a:off x="632520" y="3429000"/>
              <a:ext cx="864096" cy="1092754"/>
              <a:chOff x="776536" y="3488375"/>
              <a:chExt cx="864096" cy="1092754"/>
            </a:xfrm>
          </p:grpSpPr>
          <p:cxnSp>
            <p:nvCxnSpPr>
              <p:cNvPr id="37" name="직선 화살표 연결선 23"/>
              <p:cNvCxnSpPr>
                <a:cxnSpLocks noChangeShapeType="1"/>
              </p:cNvCxnSpPr>
              <p:nvPr/>
            </p:nvCxnSpPr>
            <p:spPr bwMode="auto">
              <a:xfrm>
                <a:off x="792088" y="4581128"/>
                <a:ext cx="848544" cy="0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8" name="직선 화살표 연결선 26"/>
              <p:cNvCxnSpPr>
                <a:cxnSpLocks noChangeShapeType="1"/>
              </p:cNvCxnSpPr>
              <p:nvPr/>
            </p:nvCxnSpPr>
            <p:spPr bwMode="auto">
              <a:xfrm flipH="1" flipV="1">
                <a:off x="776536" y="3488375"/>
                <a:ext cx="7777" cy="1092754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35" name="TextBox 28"/>
            <p:cNvSpPr txBox="1">
              <a:spLocks noChangeArrowheads="1"/>
            </p:cNvSpPr>
            <p:nvPr/>
          </p:nvSpPr>
          <p:spPr bwMode="auto">
            <a:xfrm>
              <a:off x="848544" y="4293096"/>
              <a:ext cx="360040" cy="30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1400" dirty="0">
                  <a:solidFill>
                    <a:prstClr val="black"/>
                  </a:solidFill>
                  <a:latin typeface="Arial" charset="0"/>
                  <a:ea typeface="굴림" charset="-127"/>
                </a:rPr>
                <a:t>x</a:t>
              </a:r>
              <a:endParaRPr lang="ko-KR" altLang="en-US" sz="1400" dirty="0">
                <a:solidFill>
                  <a:prstClr val="black"/>
                </a:solidFill>
                <a:latin typeface="Arial" charset="0"/>
                <a:ea typeface="굴림" charset="-127"/>
              </a:endParaRPr>
            </a:p>
          </p:txBody>
        </p:sp>
        <p:sp>
          <p:nvSpPr>
            <p:cNvPr id="36" name="TextBox 29"/>
            <p:cNvSpPr txBox="1">
              <a:spLocks noChangeArrowheads="1"/>
            </p:cNvSpPr>
            <p:nvPr/>
          </p:nvSpPr>
          <p:spPr bwMode="auto">
            <a:xfrm>
              <a:off x="704528" y="3717032"/>
              <a:ext cx="216024" cy="30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1400" dirty="0">
                  <a:solidFill>
                    <a:prstClr val="black"/>
                  </a:solidFill>
                  <a:latin typeface="Arial" charset="0"/>
                  <a:ea typeface="굴림" charset="-127"/>
                </a:rPr>
                <a:t>y</a:t>
              </a:r>
              <a:endParaRPr lang="ko-KR" altLang="en-US" sz="1400" dirty="0">
                <a:solidFill>
                  <a:prstClr val="black"/>
                </a:solidFill>
                <a:latin typeface="Arial" charset="0"/>
                <a:ea typeface="굴림" charset="-127"/>
              </a:endParaRPr>
            </a:p>
          </p:txBody>
        </p:sp>
      </p:grpSp>
      <p:sp>
        <p:nvSpPr>
          <p:cNvPr id="39" name="TextBox 46"/>
          <p:cNvSpPr txBox="1">
            <a:spLocks noChangeArrowheads="1"/>
          </p:cNvSpPr>
          <p:nvPr/>
        </p:nvSpPr>
        <p:spPr bwMode="auto">
          <a:xfrm>
            <a:off x="1655762" y="5229200"/>
            <a:ext cx="74882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400" dirty="0">
                <a:solidFill>
                  <a:srgbClr val="FF0000"/>
                </a:solidFill>
                <a:latin typeface="Arial" charset="0"/>
                <a:ea typeface="굴림" charset="-127"/>
                <a:cs typeface="Arial" charset="0"/>
              </a:rPr>
              <a:t>Pedestal base injection </a:t>
            </a:r>
            <a:r>
              <a:rPr lang="en-US" altLang="ko-KR" sz="1400" dirty="0" smtClean="0">
                <a:solidFill>
                  <a:srgbClr val="FF0000"/>
                </a:solidFill>
                <a:latin typeface="Arial" charset="0"/>
                <a:ea typeface="굴림" charset="-127"/>
                <a:cs typeface="Arial" charset="0"/>
              </a:rPr>
              <a:t>effectively mitigates ELM </a:t>
            </a:r>
            <a:r>
              <a:rPr lang="en-US" altLang="ko-KR" sz="1400" dirty="0">
                <a:solidFill>
                  <a:srgbClr val="FF0000"/>
                </a:solidFill>
                <a:latin typeface="Arial" charset="0"/>
                <a:ea typeface="굴림" charset="-127"/>
                <a:cs typeface="Arial" charset="0"/>
              </a:rPr>
              <a:t>with deposition size greater than </a:t>
            </a:r>
            <a:r>
              <a:rPr lang="en-US" altLang="ko-KR" sz="1400" dirty="0" smtClean="0">
                <a:solidFill>
                  <a:srgbClr val="FF0000"/>
                </a:solidFill>
                <a:latin typeface="Arial" charset="0"/>
                <a:ea typeface="굴림" charset="-127"/>
                <a:cs typeface="Arial" charset="0"/>
              </a:rPr>
              <a:t>a critical </a:t>
            </a:r>
            <a:r>
              <a:rPr lang="en-US" altLang="ko-KR" sz="1400" dirty="0">
                <a:solidFill>
                  <a:srgbClr val="FF0000"/>
                </a:solidFill>
                <a:latin typeface="Arial" charset="0"/>
                <a:ea typeface="굴림" charset="-127"/>
                <a:cs typeface="Arial" charset="0"/>
              </a:rPr>
              <a:t>level.</a:t>
            </a:r>
            <a:endParaRPr lang="en-US" altLang="ko-KR" sz="1400" dirty="0">
              <a:solidFill>
                <a:prstClr val="black"/>
              </a:solidFill>
              <a:latin typeface="Arial" charset="0"/>
              <a:ea typeface="굴림" charset="-127"/>
              <a:cs typeface="Arial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400" dirty="0">
                <a:solidFill>
                  <a:prstClr val="black"/>
                </a:solidFill>
                <a:latin typeface="Arial" charset="0"/>
                <a:ea typeface="굴림" charset="-127"/>
                <a:cs typeface="Arial" charset="0"/>
              </a:rPr>
              <a:t>Critical deposition size is minimum number of grains which can </a:t>
            </a:r>
            <a:r>
              <a:rPr lang="en-US" altLang="ko-KR" sz="1400" dirty="0" smtClean="0">
                <a:solidFill>
                  <a:prstClr val="black"/>
                </a:solidFill>
                <a:latin typeface="Arial" charset="0"/>
                <a:ea typeface="굴림" charset="-127"/>
                <a:cs typeface="Arial" charset="0"/>
              </a:rPr>
              <a:t>drive </a:t>
            </a:r>
            <a:r>
              <a:rPr lang="en-US" altLang="ko-KR" sz="1400" dirty="0">
                <a:solidFill>
                  <a:prstClr val="black"/>
                </a:solidFill>
                <a:latin typeface="Arial" charset="0"/>
                <a:ea typeface="굴림" charset="-127"/>
                <a:cs typeface="Arial" charset="0"/>
              </a:rPr>
              <a:t>a pedestal cell </a:t>
            </a:r>
            <a:r>
              <a:rPr lang="en-US" altLang="ko-KR" sz="1400" dirty="0" smtClean="0">
                <a:solidFill>
                  <a:prstClr val="black"/>
                </a:solidFill>
                <a:latin typeface="Arial" charset="0"/>
                <a:ea typeface="굴림" charset="-127"/>
                <a:cs typeface="Arial" charset="0"/>
              </a:rPr>
              <a:t>over hard limit. </a:t>
            </a:r>
            <a:endParaRPr lang="ko-KR" altLang="en-US" sz="1400" dirty="0">
              <a:solidFill>
                <a:prstClr val="black"/>
              </a:solidFill>
              <a:latin typeface="Arial" charset="0"/>
              <a:ea typeface="굴림" charset="-127"/>
              <a:cs typeface="Arial" charset="0"/>
            </a:endParaRPr>
          </a:p>
        </p:txBody>
      </p:sp>
      <p:cxnSp>
        <p:nvCxnSpPr>
          <p:cNvPr id="40" name="직선 연결선 31"/>
          <p:cNvCxnSpPr>
            <a:cxnSpLocks noChangeShapeType="1"/>
          </p:cNvCxnSpPr>
          <p:nvPr/>
        </p:nvCxnSpPr>
        <p:spPr bwMode="auto">
          <a:xfrm>
            <a:off x="2195265" y="4183261"/>
            <a:ext cx="2159000" cy="0"/>
          </a:xfrm>
          <a:prstGeom prst="line">
            <a:avLst/>
          </a:prstGeom>
          <a:noFill/>
          <a:ln w="31750" algn="ctr">
            <a:solidFill>
              <a:schemeClr val="bg1"/>
            </a:solidFill>
            <a:prstDash val="dashDot"/>
            <a:round/>
            <a:headEnd/>
            <a:tailEnd/>
          </a:ln>
        </p:spPr>
      </p:cxnSp>
      <p:cxnSp>
        <p:nvCxnSpPr>
          <p:cNvPr id="41" name="직선 연결선 32"/>
          <p:cNvCxnSpPr>
            <a:cxnSpLocks noChangeShapeType="1"/>
          </p:cNvCxnSpPr>
          <p:nvPr/>
        </p:nvCxnSpPr>
        <p:spPr bwMode="auto">
          <a:xfrm>
            <a:off x="6321202" y="4172942"/>
            <a:ext cx="2160587" cy="0"/>
          </a:xfrm>
          <a:prstGeom prst="line">
            <a:avLst/>
          </a:prstGeom>
          <a:noFill/>
          <a:ln w="31750" algn="ctr">
            <a:solidFill>
              <a:schemeClr val="bg1"/>
            </a:solidFill>
            <a:prstDash val="dashDot"/>
            <a:round/>
            <a:headEnd/>
            <a:tailEnd/>
          </a:ln>
        </p:spPr>
      </p:cxn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965" y="6400800"/>
            <a:ext cx="2298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94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7854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ea"/>
              </a:rPr>
              <a:t>Near term research </a:t>
            </a:r>
            <a:r>
              <a:rPr lang="en-US" altLang="ko-KR" sz="2800" b="1" dirty="0" smtClean="0">
                <a:solidFill>
                  <a:schemeClr val="bg1"/>
                </a:solidFill>
                <a:latin typeface="+mn-ea"/>
              </a:rPr>
              <a:t>plan in pedestal physics </a:t>
            </a:r>
            <a:endParaRPr lang="en-US" altLang="ko-KR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764704"/>
            <a:ext cx="878497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b="1" dirty="0">
                <a:latin typeface="+mn-ea"/>
              </a:rPr>
              <a:t>Fast pedestal profile measurements </a:t>
            </a:r>
            <a:endParaRPr lang="en-US" altLang="ko-KR" b="1" dirty="0" smtClean="0">
              <a:latin typeface="+mn-ea"/>
            </a:endParaRPr>
          </a:p>
          <a:p>
            <a:r>
              <a:rPr lang="en-US" altLang="ko-KR" sz="1600" dirty="0" smtClean="0">
                <a:latin typeface="+mn-ea"/>
                <a:ea typeface="+mn-ea"/>
              </a:rPr>
              <a:t>      ELM-resolved full sets of pedestal profiles for detailed stability analysis</a:t>
            </a:r>
          </a:p>
          <a:p>
            <a:r>
              <a:rPr lang="en-US" altLang="ko-KR" sz="1600" dirty="0" smtClean="0">
                <a:latin typeface="+mn-ea"/>
                <a:ea typeface="+mn-ea"/>
              </a:rPr>
              <a:t>      Detailed cross-validation of all the dynamic parameters </a:t>
            </a:r>
          </a:p>
          <a:p>
            <a:r>
              <a:rPr lang="en-US" altLang="ko-KR" sz="1600" dirty="0" smtClean="0">
                <a:latin typeface="+mn-ea"/>
                <a:ea typeface="+mn-ea"/>
              </a:rPr>
              <a:t>      </a:t>
            </a:r>
            <a:r>
              <a:rPr lang="en-US" altLang="ko-KR" sz="1600" dirty="0" err="1" smtClean="0">
                <a:latin typeface="+mn-ea"/>
                <a:ea typeface="+mn-ea"/>
              </a:rPr>
              <a:t>p</a:t>
            </a:r>
            <a:r>
              <a:rPr lang="en-US" altLang="ko-KR" sz="1600" baseline="-25000" dirty="0" err="1" smtClean="0">
                <a:latin typeface="+mn-ea"/>
                <a:ea typeface="+mn-ea"/>
              </a:rPr>
              <a:t>ped</a:t>
            </a:r>
            <a:r>
              <a:rPr lang="en-US" altLang="ko-KR" sz="1600" dirty="0" smtClean="0">
                <a:latin typeface="+mn-ea"/>
                <a:ea typeface="+mn-ea"/>
              </a:rPr>
              <a:t> : TS(2012), profile </a:t>
            </a:r>
            <a:r>
              <a:rPr lang="en-US" altLang="ko-KR" sz="1600" dirty="0" err="1" smtClean="0">
                <a:latin typeface="+mn-ea"/>
                <a:ea typeface="+mn-ea"/>
              </a:rPr>
              <a:t>reflectometry</a:t>
            </a:r>
            <a:r>
              <a:rPr lang="en-US" altLang="ko-KR" sz="1600" dirty="0" smtClean="0">
                <a:latin typeface="+mn-ea"/>
                <a:ea typeface="+mn-ea"/>
              </a:rPr>
              <a:t>(2013), r-ECE(2010), Li-BES (2013), </a:t>
            </a:r>
            <a:r>
              <a:rPr lang="en-US" altLang="ko-KR" sz="1600" dirty="0">
                <a:latin typeface="+mn-ea"/>
                <a:ea typeface="+mn-ea"/>
              </a:rPr>
              <a:t>t</a:t>
            </a:r>
            <a:r>
              <a:rPr lang="en-US" altLang="ko-KR" sz="1600" dirty="0" smtClean="0">
                <a:latin typeface="+mn-ea"/>
                <a:ea typeface="+mn-ea"/>
              </a:rPr>
              <a:t>-CES(2010)</a:t>
            </a:r>
          </a:p>
          <a:p>
            <a:r>
              <a:rPr lang="en-US" altLang="ko-KR" sz="1600" dirty="0" smtClean="0">
                <a:latin typeface="+mn-ea"/>
                <a:ea typeface="+mn-ea"/>
              </a:rPr>
              <a:t>      j</a:t>
            </a:r>
            <a:r>
              <a:rPr lang="en-US" altLang="ko-KR" sz="1600" baseline="-25000" dirty="0" smtClean="0">
                <a:latin typeface="+mn-ea"/>
                <a:ea typeface="+mn-ea"/>
              </a:rPr>
              <a:t>||</a:t>
            </a:r>
            <a:r>
              <a:rPr lang="en-US" altLang="ko-KR" sz="1600" dirty="0" smtClean="0">
                <a:latin typeface="+mn-ea"/>
                <a:ea typeface="+mn-ea"/>
              </a:rPr>
              <a:t> + </a:t>
            </a:r>
            <a:r>
              <a:rPr lang="en-US" altLang="ko-KR" sz="1600" dirty="0" err="1" smtClean="0">
                <a:latin typeface="+mn-ea"/>
                <a:ea typeface="+mn-ea"/>
              </a:rPr>
              <a:t>E</a:t>
            </a:r>
            <a:r>
              <a:rPr lang="en-US" altLang="ko-KR" sz="1600" baseline="-25000" dirty="0" err="1" smtClean="0">
                <a:latin typeface="+mn-ea"/>
                <a:ea typeface="+mn-ea"/>
              </a:rPr>
              <a:t>r</a:t>
            </a:r>
            <a:r>
              <a:rPr lang="en-US" altLang="ko-KR" sz="1600" dirty="0" smtClean="0">
                <a:latin typeface="+mn-ea"/>
                <a:ea typeface="+mn-ea"/>
              </a:rPr>
              <a:t> + </a:t>
            </a:r>
            <a:r>
              <a:rPr lang="en-US" altLang="ko-KR" sz="1600" dirty="0" err="1" smtClean="0">
                <a:latin typeface="+mn-ea"/>
                <a:ea typeface="+mn-ea"/>
              </a:rPr>
              <a:t>V</a:t>
            </a:r>
            <a:r>
              <a:rPr lang="en-US" altLang="ko-KR" sz="1600" baseline="-25000" dirty="0" err="1" smtClean="0">
                <a:latin typeface="+mn-ea"/>
                <a:ea typeface="+mn-ea"/>
              </a:rPr>
              <a:t>p,t</a:t>
            </a:r>
            <a:r>
              <a:rPr lang="en-US" altLang="ko-KR" sz="1600" dirty="0" smtClean="0">
                <a:latin typeface="+mn-ea"/>
                <a:ea typeface="+mn-ea"/>
              </a:rPr>
              <a:t> : </a:t>
            </a:r>
            <a:r>
              <a:rPr lang="en-US" altLang="ko-KR" sz="1600" b="1" dirty="0" smtClean="0">
                <a:latin typeface="+mn-ea"/>
                <a:ea typeface="+mn-ea"/>
              </a:rPr>
              <a:t>MSE</a:t>
            </a:r>
            <a:r>
              <a:rPr lang="en-US" altLang="ko-KR" sz="1600" dirty="0" smtClean="0">
                <a:latin typeface="+mn-ea"/>
                <a:ea typeface="+mn-ea"/>
              </a:rPr>
              <a:t>(2015), Li-Zeeman(2015), </a:t>
            </a:r>
            <a:r>
              <a:rPr lang="en-US" altLang="ko-KR" sz="1600" b="1" dirty="0" smtClean="0">
                <a:latin typeface="+mn-ea"/>
                <a:ea typeface="+mn-ea"/>
              </a:rPr>
              <a:t>p-CES</a:t>
            </a:r>
            <a:r>
              <a:rPr lang="en-US" altLang="ko-KR" sz="1600" dirty="0" smtClean="0">
                <a:latin typeface="+mn-ea"/>
                <a:ea typeface="+mn-ea"/>
              </a:rPr>
              <a:t> (2015), ECEI (2010)</a:t>
            </a:r>
          </a:p>
          <a:p>
            <a:pPr lvl="1"/>
            <a:r>
              <a:rPr lang="en-US" altLang="ko-KR" sz="1600" dirty="0" smtClean="0">
                <a:latin typeface="+mn-ea"/>
                <a:ea typeface="+mn-ea"/>
              </a:rPr>
              <a:t>  </a:t>
            </a:r>
            <a:endParaRPr lang="en-US" altLang="ko-KR" sz="1600" dirty="0">
              <a:latin typeface="+mn-ea"/>
              <a:ea typeface="+mn-ea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b="1" dirty="0">
                <a:latin typeface="+mn-ea"/>
                <a:ea typeface="+mn-ea"/>
              </a:rPr>
              <a:t>ELM physics/control in ITER relevant condition</a:t>
            </a:r>
          </a:p>
          <a:p>
            <a:pPr lvl="1"/>
            <a:r>
              <a:rPr lang="en-US" altLang="ko-KR" sz="1600" dirty="0" smtClean="0">
                <a:latin typeface="+mn-ea"/>
                <a:ea typeface="+mn-ea"/>
              </a:rPr>
              <a:t>Extension of ELM control technique to ITER based on physics understanding</a:t>
            </a:r>
          </a:p>
          <a:p>
            <a:pPr lvl="1"/>
            <a:r>
              <a:rPr lang="en-US" altLang="ko-KR" sz="1600" dirty="0" smtClean="0">
                <a:latin typeface="+mn-ea"/>
                <a:ea typeface="+mn-ea"/>
              </a:rPr>
              <a:t>Validation of long-pulse RMP suppression in ITER Similar Shape </a:t>
            </a:r>
          </a:p>
          <a:p>
            <a:pPr lvl="1"/>
            <a:r>
              <a:rPr lang="en-US" altLang="ko-KR" sz="1600" dirty="0" smtClean="0">
                <a:latin typeface="+mn-ea"/>
                <a:ea typeface="+mn-ea"/>
              </a:rPr>
              <a:t>Detailed measurements of profile &amp; fluctuation change during ELM control</a:t>
            </a:r>
          </a:p>
          <a:p>
            <a:pPr lvl="1"/>
            <a:r>
              <a:rPr lang="en-US" altLang="ko-KR" sz="1600" dirty="0" smtClean="0">
                <a:latin typeface="+mn-ea"/>
                <a:ea typeface="+mn-ea"/>
              </a:rPr>
              <a:t>Searching for small/no ELM regimes (</a:t>
            </a:r>
            <a:r>
              <a:rPr lang="en-US" altLang="ko-KR" sz="1600" dirty="0" err="1" smtClean="0">
                <a:latin typeface="+mn-ea"/>
                <a:ea typeface="+mn-ea"/>
              </a:rPr>
              <a:t>drsep</a:t>
            </a:r>
            <a:r>
              <a:rPr lang="en-US" altLang="ko-KR" sz="1600" dirty="0" smtClean="0">
                <a:latin typeface="+mn-ea"/>
                <a:ea typeface="+mn-ea"/>
              </a:rPr>
              <a:t>, I-mode, QH-mode, …)</a:t>
            </a:r>
          </a:p>
          <a:p>
            <a:pPr lvl="1"/>
            <a:r>
              <a:rPr lang="en-US" altLang="ko-KR" sz="1600" dirty="0" smtClean="0">
                <a:latin typeface="+mn-ea"/>
                <a:ea typeface="+mn-ea"/>
              </a:rPr>
              <a:t>   </a:t>
            </a:r>
            <a:endParaRPr lang="en-US" altLang="ko-KR" sz="1600" dirty="0">
              <a:latin typeface="+mn-ea"/>
              <a:ea typeface="+mn-ea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b="1" dirty="0">
                <a:latin typeface="+mn-ea"/>
                <a:ea typeface="+mn-ea"/>
              </a:rPr>
              <a:t>Transport in pedestal </a:t>
            </a:r>
            <a:r>
              <a:rPr lang="en-US" altLang="ko-KR" b="1" dirty="0" smtClean="0">
                <a:latin typeface="+mn-ea"/>
                <a:ea typeface="+mn-ea"/>
              </a:rPr>
              <a:t>region</a:t>
            </a:r>
            <a:endParaRPr lang="en-US" altLang="ko-KR" sz="1600" dirty="0" smtClean="0">
              <a:latin typeface="+mn-ea"/>
              <a:ea typeface="+mn-ea"/>
            </a:endParaRPr>
          </a:p>
          <a:p>
            <a:pPr lvl="1"/>
            <a:r>
              <a:rPr lang="en-US" altLang="ko-KR" sz="1600" dirty="0" smtClean="0">
                <a:latin typeface="+mn-ea"/>
              </a:rPr>
              <a:t>ELM dynamics and identification of background turbulence in the pedestal region</a:t>
            </a:r>
          </a:p>
          <a:p>
            <a:pPr lvl="1"/>
            <a:r>
              <a:rPr lang="en-US" altLang="ko-KR" sz="1600" dirty="0" smtClean="0">
                <a:latin typeface="+mn-ea"/>
              </a:rPr>
              <a:t>Validated local measurements of k||, k</a:t>
            </a:r>
            <a:r>
              <a:rPr lang="en-US" altLang="ko-KR" sz="1600" baseline="-25000" dirty="0" smtClean="0">
                <a:latin typeface="Arial"/>
                <a:cs typeface="Arial"/>
              </a:rPr>
              <a:t>┴</a:t>
            </a:r>
            <a:r>
              <a:rPr lang="en-US" altLang="ko-KR" sz="1600" dirty="0">
                <a:latin typeface="Arial"/>
                <a:cs typeface="Arial"/>
              </a:rPr>
              <a:t> </a:t>
            </a:r>
            <a:r>
              <a:rPr lang="en-US" altLang="ko-KR" sz="1600" dirty="0" smtClean="0">
                <a:latin typeface="Arial"/>
                <a:cs typeface="Arial"/>
              </a:rPr>
              <a:t>&amp; v</a:t>
            </a:r>
            <a:r>
              <a:rPr lang="en-US" altLang="ko-KR" sz="1600" baseline="-25000" dirty="0" smtClean="0">
                <a:latin typeface="Arial"/>
                <a:cs typeface="Arial"/>
              </a:rPr>
              <a:t>┴</a:t>
            </a:r>
            <a:r>
              <a:rPr lang="en-US" altLang="ko-KR" sz="1600" dirty="0" smtClean="0">
                <a:latin typeface="Arial"/>
                <a:cs typeface="Arial"/>
              </a:rPr>
              <a:t>  : DBS, MIR and D-BES</a:t>
            </a:r>
          </a:p>
          <a:p>
            <a:pPr lvl="1"/>
            <a:r>
              <a:rPr lang="en-US" altLang="ko-KR" sz="1600" dirty="0" smtClean="0">
                <a:latin typeface="+mn-lt"/>
                <a:cs typeface="Arial"/>
              </a:rPr>
              <a:t>Identification of background transport </a:t>
            </a:r>
            <a:r>
              <a:rPr lang="en-US" altLang="ko-KR" sz="1600" dirty="0" smtClean="0">
                <a:latin typeface="Arial"/>
                <a:cs typeface="Arial"/>
              </a:rPr>
              <a:t>(</a:t>
            </a:r>
            <a:r>
              <a:rPr lang="en-US" altLang="ko-KR" sz="1600" dirty="0" smtClean="0">
                <a:latin typeface="+mn-ea"/>
              </a:rPr>
              <a:t>Micro-tearing, Flow-shear ITG, k-Ballooning, …)</a:t>
            </a:r>
          </a:p>
          <a:p>
            <a:pPr lvl="1"/>
            <a:r>
              <a:rPr lang="en-US" altLang="ko-KR" sz="1600" dirty="0" smtClean="0">
                <a:latin typeface="+mn-ea"/>
              </a:rPr>
              <a:t>Relation between fluctuations and transport : radial particle &amp; thermal pinches </a:t>
            </a:r>
          </a:p>
          <a:p>
            <a:pPr lvl="1"/>
            <a:endParaRPr lang="en-US" altLang="ko-KR" sz="1600" dirty="0" smtClean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b="1" dirty="0" smtClean="0">
                <a:latin typeface="+mn-ea"/>
                <a:ea typeface="+mn-ea"/>
              </a:rPr>
              <a:t>L-H transition Physics </a:t>
            </a:r>
          </a:p>
          <a:p>
            <a:pPr lvl="1"/>
            <a:r>
              <a:rPr lang="en-US" altLang="ko-KR" sz="1600" dirty="0" smtClean="0">
                <a:latin typeface="+mn-ea"/>
                <a:ea typeface="+mn-ea"/>
              </a:rPr>
              <a:t>Mechanism for L-H &amp; H-L transition </a:t>
            </a:r>
          </a:p>
          <a:p>
            <a:pPr lvl="1"/>
            <a:r>
              <a:rPr lang="en-US" altLang="ko-KR" sz="1600" dirty="0" smtClean="0">
                <a:latin typeface="+mn-ea"/>
                <a:ea typeface="+mn-ea"/>
              </a:rPr>
              <a:t>Effect on L-H transition by SMBI &amp; RMP : minimizing power threshold in ITER</a:t>
            </a:r>
          </a:p>
          <a:p>
            <a:pPr lvl="1"/>
            <a:r>
              <a:rPr lang="en-US" altLang="ko-KR" sz="1600" dirty="0" smtClean="0">
                <a:latin typeface="+mn-ea"/>
                <a:ea typeface="+mn-ea"/>
              </a:rPr>
              <a:t>I-phase during H-L back transition : slow back-transition</a:t>
            </a:r>
          </a:p>
          <a:p>
            <a:pPr lvl="1"/>
            <a:endParaRPr lang="en-US" altLang="ko-KR" dirty="0" smtClean="0">
              <a:latin typeface="+mn-ea"/>
              <a:ea typeface="+mn-ea"/>
            </a:endParaRPr>
          </a:p>
          <a:p>
            <a:endParaRPr lang="en-US" altLang="ko-KR" dirty="0" smtClean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140740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40" y="2803748"/>
            <a:ext cx="3721596" cy="3721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066" y="0"/>
            <a:ext cx="7215238" cy="711200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KSTAR Doppler </a:t>
            </a:r>
            <a:r>
              <a:rPr lang="en-US" altLang="ko-KR" sz="2800" dirty="0" err="1" smtClean="0"/>
              <a:t>Reflectometry</a:t>
            </a:r>
            <a:r>
              <a:rPr lang="en-US" altLang="ko-KR" sz="2800" dirty="0" smtClean="0"/>
              <a:t> (2014)</a:t>
            </a:r>
            <a:endParaRPr lang="ko-KR" altLang="en-US" sz="2800" dirty="0"/>
          </a:p>
        </p:txBody>
      </p:sp>
      <p:sp>
        <p:nvSpPr>
          <p:cNvPr id="2978" name="TextBox 2"/>
          <p:cNvSpPr txBox="1">
            <a:spLocks noChangeArrowheads="1"/>
          </p:cNvSpPr>
          <p:nvPr/>
        </p:nvSpPr>
        <p:spPr bwMode="auto">
          <a:xfrm>
            <a:off x="323528" y="908720"/>
            <a:ext cx="62228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buFont typeface="Wingdings" pitchFamily="2" charset="2"/>
              <a:buChar char="l"/>
            </a:pPr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V-band X-mode Doppler Back-Scattering (DBS) System</a:t>
            </a:r>
            <a:endParaRPr lang="ko-KR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_x208502008" descr="EMB00001b7029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698" y="4147933"/>
            <a:ext cx="4639731" cy="208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9" name="TextBox 17"/>
          <p:cNvSpPr txBox="1">
            <a:spLocks noChangeArrowheads="1"/>
          </p:cNvSpPr>
          <p:nvPr/>
        </p:nvSpPr>
        <p:spPr bwMode="auto">
          <a:xfrm>
            <a:off x="452015" y="1340768"/>
            <a:ext cx="545784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n-US" altLang="ko-KR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Heterodyne system using a single </a:t>
            </a:r>
            <a:r>
              <a:rPr lang="en-US" altLang="ko-KR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side band </a:t>
            </a:r>
            <a:r>
              <a:rPr lang="en-US" altLang="ko-KR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modulator (</a:t>
            </a:r>
            <a:r>
              <a:rPr lang="en-US" altLang="ko-KR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SSBM</a:t>
            </a:r>
            <a:r>
              <a:rPr lang="en-US" altLang="ko-KR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ko-KR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ko-KR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ko-KR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requency regime in the plasma edge</a:t>
            </a:r>
            <a:r>
              <a:rPr lang="ko-KR" altLang="en-US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V-band (</a:t>
            </a:r>
            <a:r>
              <a:rPr lang="en-US" altLang="ko-KR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50-75 GHz)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ko-KR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Antenna tilt angle </a:t>
            </a:r>
            <a:r>
              <a:rPr lang="el-GR" altLang="ko-KR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ko-KR" sz="14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altLang="ko-KR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10°-12°</a:t>
            </a:r>
            <a:endParaRPr lang="en-US" altLang="ko-KR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ko-KR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altLang="ko-KR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k</a:t>
            </a:r>
            <a:r>
              <a:rPr lang="en-US" altLang="ko-KR" sz="14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⊥</a:t>
            </a:r>
            <a:r>
              <a:rPr lang="en-US" altLang="ko-KR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5.5-6.5 cm</a:t>
            </a:r>
            <a:r>
              <a:rPr lang="en-US" altLang="ko-KR" sz="1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en-US" altLang="ko-KR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@ 75 GHz</a:t>
            </a:r>
            <a:endParaRPr lang="en-US" altLang="ko-KR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ko-KR" sz="1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ko-KR" sz="14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ko-KR" sz="14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~ 1.7-2.6 MHz </a:t>
            </a:r>
            <a:r>
              <a:rPr lang="en-US" altLang="ko-KR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@ u</a:t>
            </a:r>
            <a:r>
              <a:rPr lang="en-US" altLang="ko-KR" sz="14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⊥</a:t>
            </a:r>
            <a:r>
              <a:rPr lang="en-US" altLang="ko-KR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~20-30 km/s </a:t>
            </a:r>
            <a:r>
              <a:rPr lang="en-US" altLang="ko-KR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(H-mode</a:t>
            </a:r>
            <a:r>
              <a:rPr lang="en-US" altLang="ko-KR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ko-KR" altLang="en-US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8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576" y="1508776"/>
            <a:ext cx="2521327" cy="2352272"/>
          </a:xfrm>
          <a:prstGeom prst="rect">
            <a:avLst/>
          </a:prstGeom>
          <a:noFill/>
          <a:ln w="158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81" name="TextBox 18"/>
          <p:cNvSpPr txBox="1">
            <a:spLocks noChangeArrowheads="1"/>
          </p:cNvSpPr>
          <p:nvPr/>
        </p:nvSpPr>
        <p:spPr bwMode="auto">
          <a:xfrm>
            <a:off x="4283968" y="2660898"/>
            <a:ext cx="1524000" cy="1200150"/>
          </a:xfrm>
          <a:prstGeom prst="rect">
            <a:avLst/>
          </a:prstGeom>
          <a:solidFill>
            <a:srgbClr val="D5E5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200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ko-KR" sz="1200" b="1" baseline="-25000" dirty="0" smtClean="0">
                <a:latin typeface="Times New Roman" pitchFamily="18" charset="0"/>
                <a:cs typeface="Times New Roman" pitchFamily="18" charset="0"/>
              </a:rPr>
              <a:t>⊥ </a:t>
            </a:r>
            <a:r>
              <a:rPr lang="en-US" altLang="ko-KR" sz="1200" b="1" dirty="0" smtClean="0">
                <a:latin typeface="Times New Roman" pitchFamily="18" charset="0"/>
                <a:cs typeface="Times New Roman" pitchFamily="18" charset="0"/>
              </a:rPr>
              <a:t>≈ </a:t>
            </a:r>
            <a:r>
              <a:rPr lang="en-US" altLang="ko-KR" sz="1200" b="1" dirty="0">
                <a:latin typeface="Times New Roman" pitchFamily="18" charset="0"/>
                <a:cs typeface="Times New Roman" pitchFamily="18" charset="0"/>
              </a:rPr>
              <a:t>2k</a:t>
            </a:r>
            <a:r>
              <a:rPr lang="en-US" altLang="ko-KR" sz="1200" b="1" baseline="-25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ko-KR" sz="1200" b="1" dirty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l-GR" altLang="ko-KR" sz="1200" b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ko-KR" sz="1200" b="1" baseline="-25000" dirty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200" b="1" dirty="0" err="1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ko-KR" sz="1200" b="1" baseline="-25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ko-KR" sz="1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200" b="1" dirty="0" smtClean="0">
                <a:latin typeface="Times New Roman" pitchFamily="18" charset="0"/>
                <a:cs typeface="Times New Roman" pitchFamily="18" charset="0"/>
              </a:rPr>
              <a:t>≈ </a:t>
            </a:r>
            <a:r>
              <a:rPr lang="en-US" altLang="ko-KR" sz="1200" b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ko-KR" sz="1200" b="1" baseline="-25000" dirty="0" err="1">
                <a:latin typeface="Times New Roman" pitchFamily="18" charset="0"/>
                <a:cs typeface="Times New Roman" pitchFamily="18" charset="0"/>
              </a:rPr>
              <a:t>⊥</a:t>
            </a:r>
            <a:r>
              <a:rPr lang="en-US" altLang="ko-KR" sz="1200" b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ko-KR" sz="1200" b="1" baseline="-25000" dirty="0">
                <a:latin typeface="Times New Roman" pitchFamily="18" charset="0"/>
                <a:cs typeface="Times New Roman" pitchFamily="18" charset="0"/>
              </a:rPr>
              <a:t>⊥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200" b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ko-KR" sz="1200" b="1" baseline="-25000" dirty="0" smtClean="0">
                <a:latin typeface="Times New Roman" pitchFamily="18" charset="0"/>
                <a:cs typeface="Times New Roman" pitchFamily="18" charset="0"/>
              </a:rPr>
              <a:t>⊥ </a:t>
            </a:r>
            <a:r>
              <a:rPr lang="en-US" altLang="ko-KR" sz="1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ko-KR" sz="1200" b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ko-KR" sz="1200" b="1" baseline="-25000" dirty="0" err="1">
                <a:latin typeface="Times New Roman" pitchFamily="18" charset="0"/>
                <a:cs typeface="Times New Roman" pitchFamily="18" charset="0"/>
              </a:rPr>
              <a:t>E×B</a:t>
            </a:r>
            <a:r>
              <a:rPr lang="en-US" altLang="ko-KR" sz="1200" b="1" baseline="-25000" dirty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altLang="ko-KR" sz="1200" b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ko-KR" sz="1200" b="1" baseline="-25000" dirty="0" err="1">
                <a:latin typeface="Times New Roman" pitchFamily="18" charset="0"/>
                <a:cs typeface="Times New Roman" pitchFamily="18" charset="0"/>
              </a:rPr>
              <a:t>ph</a:t>
            </a:r>
            <a:endParaRPr lang="en-US" altLang="ko-KR" sz="1200" b="1" baseline="-25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200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ko-KR" sz="1200" b="1" baseline="-25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ko-KR" sz="1200" b="1" baseline="-25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ko-KR" sz="1200" b="1" dirty="0" smtClean="0">
                <a:latin typeface="Times New Roman" pitchFamily="18" charset="0"/>
                <a:cs typeface="Times New Roman" pitchFamily="18" charset="0"/>
              </a:rPr>
              <a:t>≈ -</a:t>
            </a:r>
            <a:r>
              <a:rPr lang="en-US" altLang="ko-KR" sz="1200" b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ko-KR" sz="1200" b="1" baseline="-25000" dirty="0" err="1">
                <a:latin typeface="Times New Roman" pitchFamily="18" charset="0"/>
                <a:cs typeface="Times New Roman" pitchFamily="18" charset="0"/>
              </a:rPr>
              <a:t>E×B</a:t>
            </a:r>
            <a:r>
              <a:rPr lang="en-US" altLang="ko-KR" sz="1200" b="1" dirty="0">
                <a:latin typeface="Times New Roman" pitchFamily="18" charset="0"/>
                <a:cs typeface="Times New Roman" pitchFamily="18" charset="0"/>
              </a:rPr>
              <a:t> B</a:t>
            </a:r>
          </a:p>
        </p:txBody>
      </p:sp>
      <p:sp>
        <p:nvSpPr>
          <p:cNvPr id="13" name="모서리가 둥근 직사각형 12"/>
          <p:cNvSpPr/>
          <p:nvPr/>
        </p:nvSpPr>
        <p:spPr>
          <a:xfrm>
            <a:off x="2699792" y="5130364"/>
            <a:ext cx="86409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pedestal regime</a:t>
            </a:r>
            <a:endParaRPr lang="ko-KR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3758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066" y="0"/>
            <a:ext cx="7863310" cy="7112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Lithium-beam Zeeman </a:t>
            </a:r>
            <a:r>
              <a:rPr lang="en-US" altLang="ko-KR" dirty="0" err="1" smtClean="0"/>
              <a:t>polarimetry</a:t>
            </a:r>
            <a:r>
              <a:rPr lang="en-US" altLang="ko-KR" dirty="0" smtClean="0"/>
              <a:t> (2015)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5552" y="836712"/>
            <a:ext cx="4032448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ko-KR" sz="1600" b="1" dirty="0" smtClean="0">
                <a:latin typeface="+mn-ea"/>
                <a:ea typeface="+mn-ea"/>
              </a:rPr>
              <a:t>KSTAR Li-beam system was successfully commissioned in 2013.</a:t>
            </a:r>
          </a:p>
        </p:txBody>
      </p:sp>
      <p:graphicFrame>
        <p:nvGraphicFramePr>
          <p:cNvPr id="7" name="내용 개체 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5489985"/>
              </p:ext>
            </p:extLst>
          </p:nvPr>
        </p:nvGraphicFramePr>
        <p:xfrm>
          <a:off x="419828" y="1345644"/>
          <a:ext cx="3604156" cy="16513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9584"/>
                <a:gridCol w="2484572"/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Parameter</a:t>
                      </a:r>
                      <a:endParaRPr lang="ko-KR" altLang="en-US" sz="1000" b="1" dirty="0"/>
                    </a:p>
                  </a:txBody>
                  <a:tcPr marT="45726" marB="4572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1" dirty="0"/>
                    </a:p>
                  </a:txBody>
                  <a:tcPr marT="45726" marB="45726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Diameter</a:t>
                      </a:r>
                      <a:endParaRPr lang="ko-KR" altLang="en-US" sz="1000" b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2 cm (FWHM /</a:t>
                      </a:r>
                      <a:r>
                        <a:rPr lang="en-US" altLang="ko-KR" sz="1000" b="1" baseline="0" dirty="0" smtClean="0"/>
                        <a:t> fully focused in the plasma</a:t>
                      </a:r>
                      <a:r>
                        <a:rPr lang="en-US" altLang="ko-KR" sz="1000" b="1" dirty="0" smtClean="0"/>
                        <a:t>), 10 cm (defocused)</a:t>
                      </a:r>
                      <a:endParaRPr lang="ko-KR" altLang="en-US" sz="1000" b="1" dirty="0"/>
                    </a:p>
                  </a:txBody>
                  <a:tcPr marT="45726" marB="45726"/>
                </a:tc>
              </a:tr>
              <a:tr h="1440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Current</a:t>
                      </a:r>
                      <a:endParaRPr lang="ko-KR" altLang="en-US" sz="1000" b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2-4 mA</a:t>
                      </a:r>
                      <a:endParaRPr lang="ko-KR" altLang="en-US" sz="1000" b="1" dirty="0"/>
                    </a:p>
                  </a:txBody>
                  <a:tcPr marT="45726" marB="45726"/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Energy</a:t>
                      </a:r>
                      <a:endParaRPr lang="ko-KR" altLang="en-US" sz="1000" b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60 </a:t>
                      </a:r>
                      <a:r>
                        <a:rPr lang="en-US" altLang="ko-KR" sz="1000" b="1" dirty="0" err="1" smtClean="0"/>
                        <a:t>keV</a:t>
                      </a:r>
                      <a:endParaRPr lang="ko-KR" altLang="en-US" sz="1000" b="1" dirty="0"/>
                    </a:p>
                  </a:txBody>
                  <a:tcPr marT="45726" marB="45726"/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Pulse</a:t>
                      </a:r>
                      <a:r>
                        <a:rPr lang="en-US" altLang="ko-KR" sz="1000" b="1" baseline="0" dirty="0" smtClean="0"/>
                        <a:t> Length</a:t>
                      </a:r>
                      <a:endParaRPr lang="ko-KR" altLang="en-US" sz="1000" b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20</a:t>
                      </a:r>
                      <a:r>
                        <a:rPr lang="en-US" altLang="ko-KR" sz="1000" b="1" baseline="0" dirty="0" smtClean="0"/>
                        <a:t> s</a:t>
                      </a:r>
                      <a:endParaRPr lang="ko-KR" altLang="en-US" sz="1000" b="1" dirty="0"/>
                    </a:p>
                  </a:txBody>
                  <a:tcPr marT="45726" marB="45726"/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Species</a:t>
                      </a:r>
                      <a:endParaRPr lang="ko-KR" altLang="en-US" sz="1000" b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Lithium</a:t>
                      </a:r>
                      <a:r>
                        <a:rPr lang="en-US" altLang="ko-KR" sz="1000" b="1" baseline="0" dirty="0" smtClean="0"/>
                        <a:t> (possible upgrade to Sodium)</a:t>
                      </a:r>
                      <a:endParaRPr lang="ko-KR" altLang="en-US" sz="1000" b="1" dirty="0"/>
                    </a:p>
                  </a:txBody>
                  <a:tcPr marT="45726" marB="45726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76464" y="836712"/>
            <a:ext cx="4716016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ko-KR" sz="1600" b="1" dirty="0" smtClean="0">
                <a:latin typeface="+mn-ea"/>
                <a:ea typeface="+mn-ea"/>
              </a:rPr>
              <a:t>The Li-Zeeman emission is at its maximum around the pedestal region (R=2.22–2.25 m).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1781" y="3302753"/>
            <a:ext cx="6168412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ko-KR" sz="1600" b="1" dirty="0" smtClean="0">
                <a:latin typeface="+mn-ea"/>
                <a:ea typeface="+mn-ea"/>
              </a:rPr>
              <a:t>The Zeeman split greater than the instrumental broadening was observed with </a:t>
            </a:r>
            <a:r>
              <a:rPr lang="en-US" altLang="ko-KR" sz="1600" b="1" dirty="0" err="1" smtClean="0">
                <a:latin typeface="+mn-ea"/>
                <a:ea typeface="+mn-ea"/>
              </a:rPr>
              <a:t>Bt</a:t>
            </a:r>
            <a:r>
              <a:rPr lang="en-US" altLang="ko-KR" sz="1600" b="1" dirty="0" smtClean="0">
                <a:latin typeface="+mn-ea"/>
                <a:ea typeface="+mn-ea"/>
              </a:rPr>
              <a:t> &gt; 2.8T.  Li-beam emission.</a:t>
            </a:r>
          </a:p>
        </p:txBody>
      </p:sp>
      <p:pic>
        <p:nvPicPr>
          <p:cNvPr id="31" name="Picture 6" descr="liz_prelim_p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888" y="3789040"/>
            <a:ext cx="281940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6297513" y="5182865"/>
            <a:ext cx="136525" cy="1365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6662638" y="5081265"/>
            <a:ext cx="136525" cy="1365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4" name="Oval 25"/>
          <p:cNvSpPr>
            <a:spLocks noChangeArrowheads="1"/>
          </p:cNvSpPr>
          <p:nvPr/>
        </p:nvSpPr>
        <p:spPr bwMode="auto">
          <a:xfrm>
            <a:off x="7021413" y="4944740"/>
            <a:ext cx="136525" cy="1365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6021288" y="5008240"/>
            <a:ext cx="4445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9pPr>
          </a:lstStyle>
          <a:p>
            <a:pPr eaLnBrk="1" hangingPunct="1"/>
            <a:r>
              <a:rPr lang="en-US" altLang="ko-KR" sz="1000" b="1"/>
              <a:t>9426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6414988" y="4884415"/>
            <a:ext cx="4445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9pPr>
          </a:lstStyle>
          <a:p>
            <a:pPr eaLnBrk="1" hangingPunct="1"/>
            <a:r>
              <a:rPr lang="en-US" altLang="ko-KR" sz="1000" b="1"/>
              <a:t>9239</a:t>
            </a:r>
          </a:p>
        </p:txBody>
      </p:sp>
      <p:sp>
        <p:nvSpPr>
          <p:cNvPr id="37" name="Text Box 28"/>
          <p:cNvSpPr txBox="1">
            <a:spLocks noChangeArrowheads="1"/>
          </p:cNvSpPr>
          <p:nvPr/>
        </p:nvSpPr>
        <p:spPr bwMode="auto">
          <a:xfrm>
            <a:off x="6707088" y="4760590"/>
            <a:ext cx="4445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9pPr>
          </a:lstStyle>
          <a:p>
            <a:pPr eaLnBrk="1" hangingPunct="1"/>
            <a:r>
              <a:rPr lang="en-US" altLang="ko-KR" sz="1000" b="1"/>
              <a:t>9427</a:t>
            </a:r>
          </a:p>
        </p:txBody>
      </p:sp>
      <p:pic>
        <p:nvPicPr>
          <p:cNvPr id="8195" name="Picture 3" descr="C:\Users\KO\Documents\doc\presentation\201309LAPD\201309LAPD_Poster\jinst_ko_fig05_right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00"/>
            <a:ext cx="3977640" cy="288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그룹 2946"/>
          <p:cNvGrpSpPr>
            <a:grpSpLocks noChangeAspect="1"/>
          </p:cNvGrpSpPr>
          <p:nvPr/>
        </p:nvGrpSpPr>
        <p:grpSpPr bwMode="auto">
          <a:xfrm>
            <a:off x="4428529" y="1338461"/>
            <a:ext cx="1738313" cy="1514475"/>
            <a:chOff x="260350" y="1447800"/>
            <a:chExt cx="5795963" cy="5046766"/>
          </a:xfrm>
        </p:grpSpPr>
        <p:sp>
          <p:nvSpPr>
            <p:cNvPr id="39" name="Line 9"/>
            <p:cNvSpPr>
              <a:spLocks noChangeShapeType="1"/>
            </p:cNvSpPr>
            <p:nvPr/>
          </p:nvSpPr>
          <p:spPr bwMode="auto">
            <a:xfrm>
              <a:off x="3918386" y="2600719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0" name="Line 21"/>
            <p:cNvSpPr>
              <a:spLocks noChangeShapeType="1"/>
            </p:cNvSpPr>
            <p:nvPr/>
          </p:nvSpPr>
          <p:spPr bwMode="auto">
            <a:xfrm>
              <a:off x="4815371" y="2811195"/>
              <a:ext cx="92408" cy="2214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" name="Line 22"/>
            <p:cNvSpPr>
              <a:spLocks noChangeShapeType="1"/>
            </p:cNvSpPr>
            <p:nvPr/>
          </p:nvSpPr>
          <p:spPr bwMode="auto">
            <a:xfrm>
              <a:off x="4834490" y="2803344"/>
              <a:ext cx="92408" cy="2214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" name="Line 23"/>
            <p:cNvSpPr>
              <a:spLocks noChangeShapeType="1"/>
            </p:cNvSpPr>
            <p:nvPr/>
          </p:nvSpPr>
          <p:spPr bwMode="auto">
            <a:xfrm>
              <a:off x="4730931" y="2812768"/>
              <a:ext cx="23897" cy="5654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" name="Line 24"/>
            <p:cNvSpPr>
              <a:spLocks noChangeShapeType="1"/>
            </p:cNvSpPr>
            <p:nvPr/>
          </p:nvSpPr>
          <p:spPr bwMode="auto">
            <a:xfrm>
              <a:off x="4737305" y="2809626"/>
              <a:ext cx="23897" cy="5654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4" name="Line 25"/>
            <p:cNvSpPr>
              <a:spLocks noChangeShapeType="1"/>
            </p:cNvSpPr>
            <p:nvPr/>
          </p:nvSpPr>
          <p:spPr bwMode="auto">
            <a:xfrm flipV="1">
              <a:off x="4579574" y="2863033"/>
              <a:ext cx="97187" cy="3926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5" name="Line 26"/>
            <p:cNvSpPr>
              <a:spLocks noChangeShapeType="1"/>
            </p:cNvSpPr>
            <p:nvPr/>
          </p:nvSpPr>
          <p:spPr bwMode="auto">
            <a:xfrm>
              <a:off x="4681540" y="2859891"/>
              <a:ext cx="14339" cy="329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6" name="Line 27"/>
            <p:cNvSpPr>
              <a:spLocks noChangeShapeType="1"/>
            </p:cNvSpPr>
            <p:nvPr/>
          </p:nvSpPr>
          <p:spPr bwMode="auto">
            <a:xfrm flipV="1">
              <a:off x="4702253" y="2847324"/>
              <a:ext cx="106747" cy="439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7" name="Line 28"/>
            <p:cNvSpPr>
              <a:spLocks noChangeShapeType="1"/>
            </p:cNvSpPr>
            <p:nvPr/>
          </p:nvSpPr>
          <p:spPr bwMode="auto">
            <a:xfrm flipV="1">
              <a:off x="4703846" y="2845752"/>
              <a:ext cx="125865" cy="502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8" name="Line 29"/>
            <p:cNvSpPr>
              <a:spLocks noChangeShapeType="1"/>
            </p:cNvSpPr>
            <p:nvPr/>
          </p:nvSpPr>
          <p:spPr bwMode="auto">
            <a:xfrm flipH="1" flipV="1">
              <a:off x="4676761" y="2863030"/>
              <a:ext cx="95593" cy="2308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9" name="Line 30"/>
            <p:cNvSpPr>
              <a:spLocks noChangeShapeType="1"/>
            </p:cNvSpPr>
            <p:nvPr/>
          </p:nvSpPr>
          <p:spPr bwMode="auto">
            <a:xfrm>
              <a:off x="4770760" y="3089218"/>
              <a:ext cx="6372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" name="Line 31"/>
            <p:cNvSpPr>
              <a:spLocks noChangeShapeType="1"/>
            </p:cNvSpPr>
            <p:nvPr/>
          </p:nvSpPr>
          <p:spPr bwMode="auto">
            <a:xfrm>
              <a:off x="4767574" y="3081364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" name="Line 32"/>
            <p:cNvSpPr>
              <a:spLocks noChangeShapeType="1"/>
            </p:cNvSpPr>
            <p:nvPr/>
          </p:nvSpPr>
          <p:spPr bwMode="auto">
            <a:xfrm>
              <a:off x="4764387" y="3073511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" name="Line 33"/>
            <p:cNvSpPr>
              <a:spLocks noChangeShapeType="1"/>
            </p:cNvSpPr>
            <p:nvPr/>
          </p:nvSpPr>
          <p:spPr bwMode="auto">
            <a:xfrm>
              <a:off x="4761202" y="3064086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3" name="Line 34"/>
            <p:cNvSpPr>
              <a:spLocks noChangeShapeType="1"/>
            </p:cNvSpPr>
            <p:nvPr/>
          </p:nvSpPr>
          <p:spPr bwMode="auto">
            <a:xfrm>
              <a:off x="4758014" y="3056232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4" name="Line 35"/>
            <p:cNvSpPr>
              <a:spLocks noChangeShapeType="1"/>
            </p:cNvSpPr>
            <p:nvPr/>
          </p:nvSpPr>
          <p:spPr bwMode="auto">
            <a:xfrm>
              <a:off x="4764388" y="3051519"/>
              <a:ext cx="6372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5" name="Line 36"/>
            <p:cNvSpPr>
              <a:spLocks noChangeShapeType="1"/>
            </p:cNvSpPr>
            <p:nvPr/>
          </p:nvSpPr>
          <p:spPr bwMode="auto">
            <a:xfrm>
              <a:off x="4691100" y="2897588"/>
              <a:ext cx="4780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6" name="Line 37"/>
            <p:cNvSpPr>
              <a:spLocks noChangeShapeType="1"/>
            </p:cNvSpPr>
            <p:nvPr/>
          </p:nvSpPr>
          <p:spPr bwMode="auto">
            <a:xfrm>
              <a:off x="4695880" y="2892876"/>
              <a:ext cx="7966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7" name="Line 38"/>
            <p:cNvSpPr>
              <a:spLocks noChangeShapeType="1"/>
            </p:cNvSpPr>
            <p:nvPr/>
          </p:nvSpPr>
          <p:spPr bwMode="auto">
            <a:xfrm>
              <a:off x="4687912" y="2889734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8" name="Line 39"/>
            <p:cNvSpPr>
              <a:spLocks noChangeShapeType="1"/>
            </p:cNvSpPr>
            <p:nvPr/>
          </p:nvSpPr>
          <p:spPr bwMode="auto">
            <a:xfrm>
              <a:off x="4683134" y="2881881"/>
              <a:ext cx="7966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9" name="Line 40"/>
            <p:cNvSpPr>
              <a:spLocks noChangeShapeType="1"/>
            </p:cNvSpPr>
            <p:nvPr/>
          </p:nvSpPr>
          <p:spPr bwMode="auto">
            <a:xfrm>
              <a:off x="4679947" y="2872456"/>
              <a:ext cx="7966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0" name="Line 41"/>
            <p:cNvSpPr>
              <a:spLocks noChangeShapeType="1"/>
            </p:cNvSpPr>
            <p:nvPr/>
          </p:nvSpPr>
          <p:spPr bwMode="auto">
            <a:xfrm>
              <a:off x="4676761" y="2864603"/>
              <a:ext cx="7966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" name="Line 42"/>
            <p:cNvSpPr>
              <a:spLocks noChangeShapeType="1"/>
            </p:cNvSpPr>
            <p:nvPr/>
          </p:nvSpPr>
          <p:spPr bwMode="auto">
            <a:xfrm flipH="1" flipV="1">
              <a:off x="633163" y="2863033"/>
              <a:ext cx="95593" cy="3926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" name="Line 43"/>
            <p:cNvSpPr>
              <a:spLocks noChangeShapeType="1"/>
            </p:cNvSpPr>
            <p:nvPr/>
          </p:nvSpPr>
          <p:spPr bwMode="auto">
            <a:xfrm flipH="1">
              <a:off x="535976" y="2863030"/>
              <a:ext cx="97187" cy="2308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3" name="Line 44"/>
            <p:cNvSpPr>
              <a:spLocks noChangeShapeType="1"/>
            </p:cNvSpPr>
            <p:nvPr/>
          </p:nvSpPr>
          <p:spPr bwMode="auto">
            <a:xfrm flipV="1">
              <a:off x="400552" y="2811195"/>
              <a:ext cx="92408" cy="2214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4" name="Line 45"/>
            <p:cNvSpPr>
              <a:spLocks noChangeShapeType="1"/>
            </p:cNvSpPr>
            <p:nvPr/>
          </p:nvSpPr>
          <p:spPr bwMode="auto">
            <a:xfrm flipV="1">
              <a:off x="381435" y="2803344"/>
              <a:ext cx="92408" cy="2214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5" name="Line 46"/>
            <p:cNvSpPr>
              <a:spLocks noChangeShapeType="1"/>
            </p:cNvSpPr>
            <p:nvPr/>
          </p:nvSpPr>
          <p:spPr bwMode="auto">
            <a:xfrm flipH="1">
              <a:off x="612451" y="2859891"/>
              <a:ext cx="14339" cy="329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6" name="Line 47"/>
            <p:cNvSpPr>
              <a:spLocks noChangeShapeType="1"/>
            </p:cNvSpPr>
            <p:nvPr/>
          </p:nvSpPr>
          <p:spPr bwMode="auto">
            <a:xfrm flipV="1">
              <a:off x="553502" y="2812768"/>
              <a:ext cx="23897" cy="5654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7" name="Line 48"/>
            <p:cNvSpPr>
              <a:spLocks noChangeShapeType="1"/>
            </p:cNvSpPr>
            <p:nvPr/>
          </p:nvSpPr>
          <p:spPr bwMode="auto">
            <a:xfrm flipV="1">
              <a:off x="548721" y="2809626"/>
              <a:ext cx="23898" cy="5654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8" name="Line 49"/>
            <p:cNvSpPr>
              <a:spLocks noChangeShapeType="1"/>
            </p:cNvSpPr>
            <p:nvPr/>
          </p:nvSpPr>
          <p:spPr bwMode="auto">
            <a:xfrm flipH="1" flipV="1">
              <a:off x="500926" y="2847324"/>
              <a:ext cx="106747" cy="439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9" name="Line 50"/>
            <p:cNvSpPr>
              <a:spLocks noChangeShapeType="1"/>
            </p:cNvSpPr>
            <p:nvPr/>
          </p:nvSpPr>
          <p:spPr bwMode="auto">
            <a:xfrm flipH="1" flipV="1">
              <a:off x="478620" y="2845752"/>
              <a:ext cx="125865" cy="502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0" name="Line 51"/>
            <p:cNvSpPr>
              <a:spLocks noChangeShapeType="1"/>
            </p:cNvSpPr>
            <p:nvPr/>
          </p:nvSpPr>
          <p:spPr bwMode="auto">
            <a:xfrm flipH="1" flipV="1">
              <a:off x="629977" y="2861461"/>
              <a:ext cx="1592" cy="471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" name="Line 52"/>
            <p:cNvSpPr>
              <a:spLocks noChangeShapeType="1"/>
            </p:cNvSpPr>
            <p:nvPr/>
          </p:nvSpPr>
          <p:spPr bwMode="auto">
            <a:xfrm flipH="1" flipV="1">
              <a:off x="625197" y="2866174"/>
              <a:ext cx="3187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" name="Line 53"/>
            <p:cNvSpPr>
              <a:spLocks noChangeShapeType="1"/>
            </p:cNvSpPr>
            <p:nvPr/>
          </p:nvSpPr>
          <p:spPr bwMode="auto">
            <a:xfrm flipH="1" flipV="1">
              <a:off x="622010" y="2875599"/>
              <a:ext cx="1594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3" name="Line 54"/>
            <p:cNvSpPr>
              <a:spLocks noChangeShapeType="1"/>
            </p:cNvSpPr>
            <p:nvPr/>
          </p:nvSpPr>
          <p:spPr bwMode="auto">
            <a:xfrm flipH="1" flipV="1">
              <a:off x="617232" y="2883450"/>
              <a:ext cx="3187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" name="Line 55"/>
            <p:cNvSpPr>
              <a:spLocks noChangeShapeType="1"/>
            </p:cNvSpPr>
            <p:nvPr/>
          </p:nvSpPr>
          <p:spPr bwMode="auto">
            <a:xfrm flipH="1" flipV="1">
              <a:off x="614043" y="2891305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5" name="Line 56"/>
            <p:cNvSpPr>
              <a:spLocks noChangeShapeType="1"/>
            </p:cNvSpPr>
            <p:nvPr/>
          </p:nvSpPr>
          <p:spPr bwMode="auto">
            <a:xfrm flipH="1" flipV="1">
              <a:off x="606079" y="2891304"/>
              <a:ext cx="3187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" name="Line 57"/>
            <p:cNvSpPr>
              <a:spLocks noChangeShapeType="1"/>
            </p:cNvSpPr>
            <p:nvPr/>
          </p:nvSpPr>
          <p:spPr bwMode="auto">
            <a:xfrm flipH="1" flipV="1">
              <a:off x="548721" y="3053091"/>
              <a:ext cx="1594" cy="471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7" name="Line 58"/>
            <p:cNvSpPr>
              <a:spLocks noChangeShapeType="1"/>
            </p:cNvSpPr>
            <p:nvPr/>
          </p:nvSpPr>
          <p:spPr bwMode="auto">
            <a:xfrm flipH="1" flipV="1">
              <a:off x="540757" y="3049948"/>
              <a:ext cx="3187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8" name="Line 59"/>
            <p:cNvSpPr>
              <a:spLocks noChangeShapeType="1"/>
            </p:cNvSpPr>
            <p:nvPr/>
          </p:nvSpPr>
          <p:spPr bwMode="auto">
            <a:xfrm flipH="1" flipV="1">
              <a:off x="543943" y="3057803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9" name="Line 60"/>
            <p:cNvSpPr>
              <a:spLocks noChangeShapeType="1"/>
            </p:cNvSpPr>
            <p:nvPr/>
          </p:nvSpPr>
          <p:spPr bwMode="auto">
            <a:xfrm flipH="1" flipV="1">
              <a:off x="540757" y="3067228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0" name="Line 61"/>
            <p:cNvSpPr>
              <a:spLocks noChangeShapeType="1"/>
            </p:cNvSpPr>
            <p:nvPr/>
          </p:nvSpPr>
          <p:spPr bwMode="auto">
            <a:xfrm flipH="1" flipV="1">
              <a:off x="537570" y="3075079"/>
              <a:ext cx="3187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1" name="Line 62"/>
            <p:cNvSpPr>
              <a:spLocks noChangeShapeType="1"/>
            </p:cNvSpPr>
            <p:nvPr/>
          </p:nvSpPr>
          <p:spPr bwMode="auto">
            <a:xfrm flipH="1" flipV="1">
              <a:off x="534385" y="3082935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" name="Freeform 63"/>
            <p:cNvSpPr>
              <a:spLocks/>
            </p:cNvSpPr>
            <p:nvPr/>
          </p:nvSpPr>
          <p:spPr bwMode="auto">
            <a:xfrm>
              <a:off x="4397946" y="2382387"/>
              <a:ext cx="321831" cy="501063"/>
            </a:xfrm>
            <a:custGeom>
              <a:avLst/>
              <a:gdLst>
                <a:gd name="T0" fmla="*/ 2147483647 w 607"/>
                <a:gd name="T1" fmla="*/ 2147483647 h 956"/>
                <a:gd name="T2" fmla="*/ 2147483647 w 607"/>
                <a:gd name="T3" fmla="*/ 2147483647 h 956"/>
                <a:gd name="T4" fmla="*/ 2147483647 w 607"/>
                <a:gd name="T5" fmla="*/ 2147483647 h 956"/>
                <a:gd name="T6" fmla="*/ 2147483647 w 607"/>
                <a:gd name="T7" fmla="*/ 2147483647 h 956"/>
                <a:gd name="T8" fmla="*/ 2147483647 w 607"/>
                <a:gd name="T9" fmla="*/ 2147483647 h 956"/>
                <a:gd name="T10" fmla="*/ 2147483647 w 607"/>
                <a:gd name="T11" fmla="*/ 2147483647 h 956"/>
                <a:gd name="T12" fmla="*/ 2147483647 w 607"/>
                <a:gd name="T13" fmla="*/ 2147483647 h 956"/>
                <a:gd name="T14" fmla="*/ 2147483647 w 607"/>
                <a:gd name="T15" fmla="*/ 2147483647 h 956"/>
                <a:gd name="T16" fmla="*/ 2147483647 w 607"/>
                <a:gd name="T17" fmla="*/ 2147483647 h 956"/>
                <a:gd name="T18" fmla="*/ 2147483647 w 607"/>
                <a:gd name="T19" fmla="*/ 2147483647 h 956"/>
                <a:gd name="T20" fmla="*/ 2147483647 w 607"/>
                <a:gd name="T21" fmla="*/ 2147483647 h 956"/>
                <a:gd name="T22" fmla="*/ 2147483647 w 607"/>
                <a:gd name="T23" fmla="*/ 2147483647 h 956"/>
                <a:gd name="T24" fmla="*/ 2147483647 w 607"/>
                <a:gd name="T25" fmla="*/ 2147483647 h 956"/>
                <a:gd name="T26" fmla="*/ 2147483647 w 607"/>
                <a:gd name="T27" fmla="*/ 2147483647 h 956"/>
                <a:gd name="T28" fmla="*/ 2147483647 w 607"/>
                <a:gd name="T29" fmla="*/ 2147483647 h 956"/>
                <a:gd name="T30" fmla="*/ 2147483647 w 607"/>
                <a:gd name="T31" fmla="*/ 2147483647 h 956"/>
                <a:gd name="T32" fmla="*/ 2147483647 w 607"/>
                <a:gd name="T33" fmla="*/ 2147483647 h 956"/>
                <a:gd name="T34" fmla="*/ 2147483647 w 607"/>
                <a:gd name="T35" fmla="*/ 2147483647 h 956"/>
                <a:gd name="T36" fmla="*/ 2147483647 w 607"/>
                <a:gd name="T37" fmla="*/ 2147483647 h 956"/>
                <a:gd name="T38" fmla="*/ 2147483647 w 607"/>
                <a:gd name="T39" fmla="*/ 2147483647 h 956"/>
                <a:gd name="T40" fmla="*/ 2147483647 w 607"/>
                <a:gd name="T41" fmla="*/ 2147483647 h 956"/>
                <a:gd name="T42" fmla="*/ 2147483647 w 607"/>
                <a:gd name="T43" fmla="*/ 2147483647 h 956"/>
                <a:gd name="T44" fmla="*/ 2147483647 w 607"/>
                <a:gd name="T45" fmla="*/ 2147483647 h 956"/>
                <a:gd name="T46" fmla="*/ 2147483647 w 607"/>
                <a:gd name="T47" fmla="*/ 2147483647 h 956"/>
                <a:gd name="T48" fmla="*/ 2147483647 w 607"/>
                <a:gd name="T49" fmla="*/ 2147483647 h 956"/>
                <a:gd name="T50" fmla="*/ 2147483647 w 607"/>
                <a:gd name="T51" fmla="*/ 2147483647 h 956"/>
                <a:gd name="T52" fmla="*/ 2147483647 w 607"/>
                <a:gd name="T53" fmla="*/ 2147483647 h 956"/>
                <a:gd name="T54" fmla="*/ 2147483647 w 607"/>
                <a:gd name="T55" fmla="*/ 2147483647 h 956"/>
                <a:gd name="T56" fmla="*/ 2147483647 w 607"/>
                <a:gd name="T57" fmla="*/ 2147483647 h 956"/>
                <a:gd name="T58" fmla="*/ 0 w 607"/>
                <a:gd name="T59" fmla="*/ 0 h 9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07" h="956">
                  <a:moveTo>
                    <a:pt x="607" y="956"/>
                  </a:moveTo>
                  <a:lnTo>
                    <a:pt x="590" y="920"/>
                  </a:lnTo>
                  <a:lnTo>
                    <a:pt x="574" y="885"/>
                  </a:lnTo>
                  <a:lnTo>
                    <a:pt x="556" y="850"/>
                  </a:lnTo>
                  <a:lnTo>
                    <a:pt x="539" y="815"/>
                  </a:lnTo>
                  <a:lnTo>
                    <a:pt x="520" y="780"/>
                  </a:lnTo>
                  <a:lnTo>
                    <a:pt x="503" y="745"/>
                  </a:lnTo>
                  <a:lnTo>
                    <a:pt x="484" y="711"/>
                  </a:lnTo>
                  <a:lnTo>
                    <a:pt x="466" y="676"/>
                  </a:lnTo>
                  <a:lnTo>
                    <a:pt x="446" y="642"/>
                  </a:lnTo>
                  <a:lnTo>
                    <a:pt x="426" y="608"/>
                  </a:lnTo>
                  <a:lnTo>
                    <a:pt x="407" y="575"/>
                  </a:lnTo>
                  <a:lnTo>
                    <a:pt x="387" y="541"/>
                  </a:lnTo>
                  <a:lnTo>
                    <a:pt x="366" y="508"/>
                  </a:lnTo>
                  <a:lnTo>
                    <a:pt x="346" y="474"/>
                  </a:lnTo>
                  <a:lnTo>
                    <a:pt x="325" y="441"/>
                  </a:lnTo>
                  <a:lnTo>
                    <a:pt x="304" y="408"/>
                  </a:lnTo>
                  <a:lnTo>
                    <a:pt x="282" y="376"/>
                  </a:lnTo>
                  <a:lnTo>
                    <a:pt x="260" y="343"/>
                  </a:lnTo>
                  <a:lnTo>
                    <a:pt x="238" y="311"/>
                  </a:lnTo>
                  <a:lnTo>
                    <a:pt x="216" y="278"/>
                  </a:lnTo>
                  <a:lnTo>
                    <a:pt x="193" y="247"/>
                  </a:lnTo>
                  <a:lnTo>
                    <a:pt x="170" y="215"/>
                  </a:lnTo>
                  <a:lnTo>
                    <a:pt x="147" y="183"/>
                  </a:lnTo>
                  <a:lnTo>
                    <a:pt x="123" y="153"/>
                  </a:lnTo>
                  <a:lnTo>
                    <a:pt x="100" y="121"/>
                  </a:lnTo>
                  <a:lnTo>
                    <a:pt x="75" y="90"/>
                  </a:lnTo>
                  <a:lnTo>
                    <a:pt x="51" y="60"/>
                  </a:lnTo>
                  <a:lnTo>
                    <a:pt x="25" y="2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3" name="Freeform 64"/>
            <p:cNvSpPr>
              <a:spLocks/>
            </p:cNvSpPr>
            <p:nvPr/>
          </p:nvSpPr>
          <p:spPr bwMode="auto">
            <a:xfrm>
              <a:off x="590146" y="2382387"/>
              <a:ext cx="321831" cy="501063"/>
            </a:xfrm>
            <a:custGeom>
              <a:avLst/>
              <a:gdLst>
                <a:gd name="T0" fmla="*/ 2147483647 w 606"/>
                <a:gd name="T1" fmla="*/ 0 h 956"/>
                <a:gd name="T2" fmla="*/ 2147483647 w 606"/>
                <a:gd name="T3" fmla="*/ 2147483647 h 956"/>
                <a:gd name="T4" fmla="*/ 2147483647 w 606"/>
                <a:gd name="T5" fmla="*/ 2147483647 h 956"/>
                <a:gd name="T6" fmla="*/ 2147483647 w 606"/>
                <a:gd name="T7" fmla="*/ 2147483647 h 956"/>
                <a:gd name="T8" fmla="*/ 2147483647 w 606"/>
                <a:gd name="T9" fmla="*/ 2147483647 h 956"/>
                <a:gd name="T10" fmla="*/ 2147483647 w 606"/>
                <a:gd name="T11" fmla="*/ 2147483647 h 956"/>
                <a:gd name="T12" fmla="*/ 2147483647 w 606"/>
                <a:gd name="T13" fmla="*/ 2147483647 h 956"/>
                <a:gd name="T14" fmla="*/ 2147483647 w 606"/>
                <a:gd name="T15" fmla="*/ 2147483647 h 956"/>
                <a:gd name="T16" fmla="*/ 2147483647 w 606"/>
                <a:gd name="T17" fmla="*/ 2147483647 h 956"/>
                <a:gd name="T18" fmla="*/ 2147483647 w 606"/>
                <a:gd name="T19" fmla="*/ 2147483647 h 956"/>
                <a:gd name="T20" fmla="*/ 2147483647 w 606"/>
                <a:gd name="T21" fmla="*/ 2147483647 h 956"/>
                <a:gd name="T22" fmla="*/ 2147483647 w 606"/>
                <a:gd name="T23" fmla="*/ 2147483647 h 956"/>
                <a:gd name="T24" fmla="*/ 2147483647 w 606"/>
                <a:gd name="T25" fmla="*/ 2147483647 h 956"/>
                <a:gd name="T26" fmla="*/ 2147483647 w 606"/>
                <a:gd name="T27" fmla="*/ 2147483647 h 956"/>
                <a:gd name="T28" fmla="*/ 2147483647 w 606"/>
                <a:gd name="T29" fmla="*/ 2147483647 h 956"/>
                <a:gd name="T30" fmla="*/ 2147483647 w 606"/>
                <a:gd name="T31" fmla="*/ 2147483647 h 956"/>
                <a:gd name="T32" fmla="*/ 2147483647 w 606"/>
                <a:gd name="T33" fmla="*/ 2147483647 h 956"/>
                <a:gd name="T34" fmla="*/ 2147483647 w 606"/>
                <a:gd name="T35" fmla="*/ 2147483647 h 956"/>
                <a:gd name="T36" fmla="*/ 2147483647 w 606"/>
                <a:gd name="T37" fmla="*/ 2147483647 h 956"/>
                <a:gd name="T38" fmla="*/ 2147483647 w 606"/>
                <a:gd name="T39" fmla="*/ 2147483647 h 956"/>
                <a:gd name="T40" fmla="*/ 2147483647 w 606"/>
                <a:gd name="T41" fmla="*/ 2147483647 h 956"/>
                <a:gd name="T42" fmla="*/ 2147483647 w 606"/>
                <a:gd name="T43" fmla="*/ 2147483647 h 956"/>
                <a:gd name="T44" fmla="*/ 2147483647 w 606"/>
                <a:gd name="T45" fmla="*/ 2147483647 h 956"/>
                <a:gd name="T46" fmla="*/ 2147483647 w 606"/>
                <a:gd name="T47" fmla="*/ 2147483647 h 956"/>
                <a:gd name="T48" fmla="*/ 2147483647 w 606"/>
                <a:gd name="T49" fmla="*/ 2147483647 h 956"/>
                <a:gd name="T50" fmla="*/ 2147483647 w 606"/>
                <a:gd name="T51" fmla="*/ 2147483647 h 956"/>
                <a:gd name="T52" fmla="*/ 2147483647 w 606"/>
                <a:gd name="T53" fmla="*/ 2147483647 h 956"/>
                <a:gd name="T54" fmla="*/ 2147483647 w 606"/>
                <a:gd name="T55" fmla="*/ 2147483647 h 956"/>
                <a:gd name="T56" fmla="*/ 2147483647 w 606"/>
                <a:gd name="T57" fmla="*/ 2147483647 h 956"/>
                <a:gd name="T58" fmla="*/ 0 w 606"/>
                <a:gd name="T59" fmla="*/ 2147483647 h 9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06" h="956">
                  <a:moveTo>
                    <a:pt x="606" y="0"/>
                  </a:moveTo>
                  <a:lnTo>
                    <a:pt x="581" y="29"/>
                  </a:lnTo>
                  <a:lnTo>
                    <a:pt x="556" y="60"/>
                  </a:lnTo>
                  <a:lnTo>
                    <a:pt x="532" y="90"/>
                  </a:lnTo>
                  <a:lnTo>
                    <a:pt x="508" y="121"/>
                  </a:lnTo>
                  <a:lnTo>
                    <a:pt x="484" y="153"/>
                  </a:lnTo>
                  <a:lnTo>
                    <a:pt x="460" y="183"/>
                  </a:lnTo>
                  <a:lnTo>
                    <a:pt x="437" y="215"/>
                  </a:lnTo>
                  <a:lnTo>
                    <a:pt x="414" y="247"/>
                  </a:lnTo>
                  <a:lnTo>
                    <a:pt x="391" y="278"/>
                  </a:lnTo>
                  <a:lnTo>
                    <a:pt x="368" y="311"/>
                  </a:lnTo>
                  <a:lnTo>
                    <a:pt x="346" y="343"/>
                  </a:lnTo>
                  <a:lnTo>
                    <a:pt x="324" y="376"/>
                  </a:lnTo>
                  <a:lnTo>
                    <a:pt x="302" y="408"/>
                  </a:lnTo>
                  <a:lnTo>
                    <a:pt x="282" y="441"/>
                  </a:lnTo>
                  <a:lnTo>
                    <a:pt x="261" y="474"/>
                  </a:lnTo>
                  <a:lnTo>
                    <a:pt x="240" y="508"/>
                  </a:lnTo>
                  <a:lnTo>
                    <a:pt x="219" y="541"/>
                  </a:lnTo>
                  <a:lnTo>
                    <a:pt x="200" y="575"/>
                  </a:lnTo>
                  <a:lnTo>
                    <a:pt x="180" y="608"/>
                  </a:lnTo>
                  <a:lnTo>
                    <a:pt x="160" y="642"/>
                  </a:lnTo>
                  <a:lnTo>
                    <a:pt x="141" y="676"/>
                  </a:lnTo>
                  <a:lnTo>
                    <a:pt x="122" y="711"/>
                  </a:lnTo>
                  <a:lnTo>
                    <a:pt x="103" y="745"/>
                  </a:lnTo>
                  <a:lnTo>
                    <a:pt x="86" y="780"/>
                  </a:lnTo>
                  <a:lnTo>
                    <a:pt x="67" y="815"/>
                  </a:lnTo>
                  <a:lnTo>
                    <a:pt x="50" y="850"/>
                  </a:lnTo>
                  <a:lnTo>
                    <a:pt x="33" y="885"/>
                  </a:lnTo>
                  <a:lnTo>
                    <a:pt x="16" y="920"/>
                  </a:lnTo>
                  <a:lnTo>
                    <a:pt x="0" y="956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4" name="Freeform 148"/>
            <p:cNvSpPr>
              <a:spLocks/>
            </p:cNvSpPr>
            <p:nvPr/>
          </p:nvSpPr>
          <p:spPr bwMode="auto">
            <a:xfrm>
              <a:off x="1206723" y="2396523"/>
              <a:ext cx="2894884" cy="2854023"/>
            </a:xfrm>
            <a:custGeom>
              <a:avLst/>
              <a:gdLst>
                <a:gd name="T0" fmla="*/ 2147483647 w 5452"/>
                <a:gd name="T1" fmla="*/ 2147483647 h 5451"/>
                <a:gd name="T2" fmla="*/ 2147483647 w 5452"/>
                <a:gd name="T3" fmla="*/ 2147483647 h 5451"/>
                <a:gd name="T4" fmla="*/ 2147483647 w 5452"/>
                <a:gd name="T5" fmla="*/ 2147483647 h 5451"/>
                <a:gd name="T6" fmla="*/ 2147483647 w 5452"/>
                <a:gd name="T7" fmla="*/ 2147483647 h 5451"/>
                <a:gd name="T8" fmla="*/ 2147483647 w 5452"/>
                <a:gd name="T9" fmla="*/ 2147483647 h 5451"/>
                <a:gd name="T10" fmla="*/ 2147483647 w 5452"/>
                <a:gd name="T11" fmla="*/ 2147483647 h 5451"/>
                <a:gd name="T12" fmla="*/ 2147483647 w 5452"/>
                <a:gd name="T13" fmla="*/ 2147483647 h 5451"/>
                <a:gd name="T14" fmla="*/ 2147483647 w 5452"/>
                <a:gd name="T15" fmla="*/ 2147483647 h 5451"/>
                <a:gd name="T16" fmla="*/ 2147483647 w 5452"/>
                <a:gd name="T17" fmla="*/ 2147483647 h 5451"/>
                <a:gd name="T18" fmla="*/ 2147483647 w 5452"/>
                <a:gd name="T19" fmla="*/ 2147483647 h 5451"/>
                <a:gd name="T20" fmla="*/ 2147483647 w 5452"/>
                <a:gd name="T21" fmla="*/ 2147483647 h 5451"/>
                <a:gd name="T22" fmla="*/ 2147483647 w 5452"/>
                <a:gd name="T23" fmla="*/ 2147483647 h 5451"/>
                <a:gd name="T24" fmla="*/ 2147483647 w 5452"/>
                <a:gd name="T25" fmla="*/ 2147483647 h 5451"/>
                <a:gd name="T26" fmla="*/ 2147483647 w 5452"/>
                <a:gd name="T27" fmla="*/ 2147483647 h 5451"/>
                <a:gd name="T28" fmla="*/ 2147483647 w 5452"/>
                <a:gd name="T29" fmla="*/ 2147483647 h 5451"/>
                <a:gd name="T30" fmla="*/ 2147483647 w 5452"/>
                <a:gd name="T31" fmla="*/ 2147483647 h 5451"/>
                <a:gd name="T32" fmla="*/ 2147483647 w 5452"/>
                <a:gd name="T33" fmla="*/ 2147483647 h 5451"/>
                <a:gd name="T34" fmla="*/ 2147483647 w 5452"/>
                <a:gd name="T35" fmla="*/ 2147483647 h 5451"/>
                <a:gd name="T36" fmla="*/ 2147483647 w 5452"/>
                <a:gd name="T37" fmla="*/ 2147483647 h 5451"/>
                <a:gd name="T38" fmla="*/ 2147483647 w 5452"/>
                <a:gd name="T39" fmla="*/ 2147483647 h 5451"/>
                <a:gd name="T40" fmla="*/ 2147483647 w 5452"/>
                <a:gd name="T41" fmla="*/ 2147483647 h 5451"/>
                <a:gd name="T42" fmla="*/ 2147483647 w 5452"/>
                <a:gd name="T43" fmla="*/ 2147483647 h 5451"/>
                <a:gd name="T44" fmla="*/ 2147483647 w 5452"/>
                <a:gd name="T45" fmla="*/ 2147483647 h 5451"/>
                <a:gd name="T46" fmla="*/ 2147483647 w 5452"/>
                <a:gd name="T47" fmla="*/ 2147483647 h 5451"/>
                <a:gd name="T48" fmla="*/ 2147483647 w 5452"/>
                <a:gd name="T49" fmla="*/ 2147483647 h 5451"/>
                <a:gd name="T50" fmla="*/ 2147483647 w 5452"/>
                <a:gd name="T51" fmla="*/ 2147483647 h 5451"/>
                <a:gd name="T52" fmla="*/ 2147483647 w 5452"/>
                <a:gd name="T53" fmla="*/ 2147483647 h 5451"/>
                <a:gd name="T54" fmla="*/ 2147483647 w 5452"/>
                <a:gd name="T55" fmla="*/ 2147483647 h 5451"/>
                <a:gd name="T56" fmla="*/ 2147483647 w 5452"/>
                <a:gd name="T57" fmla="*/ 2147483647 h 5451"/>
                <a:gd name="T58" fmla="*/ 2147483647 w 5452"/>
                <a:gd name="T59" fmla="*/ 2147483647 h 5451"/>
                <a:gd name="T60" fmla="*/ 2147483647 w 5452"/>
                <a:gd name="T61" fmla="*/ 2147483647 h 5451"/>
                <a:gd name="T62" fmla="*/ 2147483647 w 5452"/>
                <a:gd name="T63" fmla="*/ 2147483647 h 5451"/>
                <a:gd name="T64" fmla="*/ 2147483647 w 5452"/>
                <a:gd name="T65" fmla="*/ 2147483647 h 5451"/>
                <a:gd name="T66" fmla="*/ 2147483647 w 5452"/>
                <a:gd name="T67" fmla="*/ 2147483647 h 5451"/>
                <a:gd name="T68" fmla="*/ 2147483647 w 5452"/>
                <a:gd name="T69" fmla="*/ 2147483647 h 5451"/>
                <a:gd name="T70" fmla="*/ 2147483647 w 5452"/>
                <a:gd name="T71" fmla="*/ 2147483647 h 5451"/>
                <a:gd name="T72" fmla="*/ 2147483647 w 5452"/>
                <a:gd name="T73" fmla="*/ 2147483647 h 5451"/>
                <a:gd name="T74" fmla="*/ 2147483647 w 5452"/>
                <a:gd name="T75" fmla="*/ 2147483647 h 5451"/>
                <a:gd name="T76" fmla="*/ 2147483647 w 5452"/>
                <a:gd name="T77" fmla="*/ 2147483647 h 5451"/>
                <a:gd name="T78" fmla="*/ 2147483647 w 5452"/>
                <a:gd name="T79" fmla="*/ 2147483647 h 5451"/>
                <a:gd name="T80" fmla="*/ 2147483647 w 5452"/>
                <a:gd name="T81" fmla="*/ 2147483647 h 5451"/>
                <a:gd name="T82" fmla="*/ 2147483647 w 5452"/>
                <a:gd name="T83" fmla="*/ 2147483647 h 5451"/>
                <a:gd name="T84" fmla="*/ 2147483647 w 5452"/>
                <a:gd name="T85" fmla="*/ 2147483647 h 5451"/>
                <a:gd name="T86" fmla="*/ 2147483647 w 5452"/>
                <a:gd name="T87" fmla="*/ 2147483647 h 5451"/>
                <a:gd name="T88" fmla="*/ 2147483647 w 5452"/>
                <a:gd name="T89" fmla="*/ 2147483647 h 5451"/>
                <a:gd name="T90" fmla="*/ 2147483647 w 5452"/>
                <a:gd name="T91" fmla="*/ 2147483647 h 5451"/>
                <a:gd name="T92" fmla="*/ 2147483647 w 5452"/>
                <a:gd name="T93" fmla="*/ 2147483647 h 5451"/>
                <a:gd name="T94" fmla="*/ 2147483647 w 5452"/>
                <a:gd name="T95" fmla="*/ 2147483647 h 5451"/>
                <a:gd name="T96" fmla="*/ 2147483647 w 5452"/>
                <a:gd name="T97" fmla="*/ 2147483647 h 5451"/>
                <a:gd name="T98" fmla="*/ 2147483647 w 5452"/>
                <a:gd name="T99" fmla="*/ 2147483647 h 5451"/>
                <a:gd name="T100" fmla="*/ 2147483647 w 5452"/>
                <a:gd name="T101" fmla="*/ 2147483647 h 5451"/>
                <a:gd name="T102" fmla="*/ 2147483647 w 5452"/>
                <a:gd name="T103" fmla="*/ 2147483647 h 5451"/>
                <a:gd name="T104" fmla="*/ 2147483647 w 5452"/>
                <a:gd name="T105" fmla="*/ 2147483647 h 5451"/>
                <a:gd name="T106" fmla="*/ 2147483647 w 5452"/>
                <a:gd name="T107" fmla="*/ 2147483647 h 5451"/>
                <a:gd name="T108" fmla="*/ 2147483647 w 5452"/>
                <a:gd name="T109" fmla="*/ 2147483647 h 5451"/>
                <a:gd name="T110" fmla="*/ 2147483647 w 5452"/>
                <a:gd name="T111" fmla="*/ 2147483647 h 5451"/>
                <a:gd name="T112" fmla="*/ 2147483647 w 5452"/>
                <a:gd name="T113" fmla="*/ 2147483647 h 5451"/>
                <a:gd name="T114" fmla="*/ 2147483647 w 5452"/>
                <a:gd name="T115" fmla="*/ 2147483647 h 5451"/>
                <a:gd name="T116" fmla="*/ 2147483647 w 5452"/>
                <a:gd name="T117" fmla="*/ 2147483647 h 5451"/>
                <a:gd name="T118" fmla="*/ 2147483647 w 5452"/>
                <a:gd name="T119" fmla="*/ 2147483647 h 5451"/>
                <a:gd name="T120" fmla="*/ 2147483647 w 5452"/>
                <a:gd name="T121" fmla="*/ 2147483647 h 545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452" h="5451">
                  <a:moveTo>
                    <a:pt x="5452" y="2725"/>
                  </a:moveTo>
                  <a:lnTo>
                    <a:pt x="5452" y="2695"/>
                  </a:lnTo>
                  <a:lnTo>
                    <a:pt x="5451" y="2663"/>
                  </a:lnTo>
                  <a:lnTo>
                    <a:pt x="5450" y="2633"/>
                  </a:lnTo>
                  <a:lnTo>
                    <a:pt x="5449" y="2601"/>
                  </a:lnTo>
                  <a:lnTo>
                    <a:pt x="5448" y="2569"/>
                  </a:lnTo>
                  <a:lnTo>
                    <a:pt x="5445" y="2539"/>
                  </a:lnTo>
                  <a:lnTo>
                    <a:pt x="5443" y="2507"/>
                  </a:lnTo>
                  <a:lnTo>
                    <a:pt x="5440" y="2476"/>
                  </a:lnTo>
                  <a:lnTo>
                    <a:pt x="5437" y="2445"/>
                  </a:lnTo>
                  <a:lnTo>
                    <a:pt x="5433" y="2414"/>
                  </a:lnTo>
                  <a:lnTo>
                    <a:pt x="5430" y="2383"/>
                  </a:lnTo>
                  <a:lnTo>
                    <a:pt x="5426" y="2352"/>
                  </a:lnTo>
                  <a:lnTo>
                    <a:pt x="5421" y="2321"/>
                  </a:lnTo>
                  <a:lnTo>
                    <a:pt x="5417" y="2290"/>
                  </a:lnTo>
                  <a:lnTo>
                    <a:pt x="5412" y="2260"/>
                  </a:lnTo>
                  <a:lnTo>
                    <a:pt x="5406" y="2228"/>
                  </a:lnTo>
                  <a:lnTo>
                    <a:pt x="5401" y="2198"/>
                  </a:lnTo>
                  <a:lnTo>
                    <a:pt x="5394" y="2167"/>
                  </a:lnTo>
                  <a:lnTo>
                    <a:pt x="5388" y="2136"/>
                  </a:lnTo>
                  <a:lnTo>
                    <a:pt x="5380" y="2106"/>
                  </a:lnTo>
                  <a:lnTo>
                    <a:pt x="5373" y="2076"/>
                  </a:lnTo>
                  <a:lnTo>
                    <a:pt x="5366" y="2046"/>
                  </a:lnTo>
                  <a:lnTo>
                    <a:pt x="5358" y="2015"/>
                  </a:lnTo>
                  <a:lnTo>
                    <a:pt x="5349" y="1986"/>
                  </a:lnTo>
                  <a:lnTo>
                    <a:pt x="5341" y="1955"/>
                  </a:lnTo>
                  <a:lnTo>
                    <a:pt x="5332" y="1925"/>
                  </a:lnTo>
                  <a:lnTo>
                    <a:pt x="5322" y="1896"/>
                  </a:lnTo>
                  <a:lnTo>
                    <a:pt x="5312" y="1865"/>
                  </a:lnTo>
                  <a:lnTo>
                    <a:pt x="5302" y="1836"/>
                  </a:lnTo>
                  <a:lnTo>
                    <a:pt x="5292" y="1806"/>
                  </a:lnTo>
                  <a:lnTo>
                    <a:pt x="5282" y="1777"/>
                  </a:lnTo>
                  <a:lnTo>
                    <a:pt x="5271" y="1748"/>
                  </a:lnTo>
                  <a:lnTo>
                    <a:pt x="5259" y="1719"/>
                  </a:lnTo>
                  <a:lnTo>
                    <a:pt x="5248" y="1691"/>
                  </a:lnTo>
                  <a:lnTo>
                    <a:pt x="5236" y="1661"/>
                  </a:lnTo>
                  <a:lnTo>
                    <a:pt x="5223" y="1633"/>
                  </a:lnTo>
                  <a:lnTo>
                    <a:pt x="5211" y="1604"/>
                  </a:lnTo>
                  <a:lnTo>
                    <a:pt x="5197" y="1576"/>
                  </a:lnTo>
                  <a:lnTo>
                    <a:pt x="5184" y="1547"/>
                  </a:lnTo>
                  <a:lnTo>
                    <a:pt x="5170" y="1519"/>
                  </a:lnTo>
                  <a:lnTo>
                    <a:pt x="5156" y="1492"/>
                  </a:lnTo>
                  <a:lnTo>
                    <a:pt x="5142" y="1463"/>
                  </a:lnTo>
                  <a:lnTo>
                    <a:pt x="5127" y="1436"/>
                  </a:lnTo>
                  <a:lnTo>
                    <a:pt x="5112" y="1409"/>
                  </a:lnTo>
                  <a:lnTo>
                    <a:pt x="5097" y="1381"/>
                  </a:lnTo>
                  <a:lnTo>
                    <a:pt x="5082" y="1354"/>
                  </a:lnTo>
                  <a:lnTo>
                    <a:pt x="5065" y="1328"/>
                  </a:lnTo>
                  <a:lnTo>
                    <a:pt x="5049" y="1300"/>
                  </a:lnTo>
                  <a:lnTo>
                    <a:pt x="5032" y="1274"/>
                  </a:lnTo>
                  <a:lnTo>
                    <a:pt x="5016" y="1248"/>
                  </a:lnTo>
                  <a:lnTo>
                    <a:pt x="4999" y="1222"/>
                  </a:lnTo>
                  <a:lnTo>
                    <a:pt x="4981" y="1195"/>
                  </a:lnTo>
                  <a:lnTo>
                    <a:pt x="4964" y="1169"/>
                  </a:lnTo>
                  <a:lnTo>
                    <a:pt x="4946" y="1144"/>
                  </a:lnTo>
                  <a:lnTo>
                    <a:pt x="4928" y="1119"/>
                  </a:lnTo>
                  <a:lnTo>
                    <a:pt x="4909" y="1094"/>
                  </a:lnTo>
                  <a:lnTo>
                    <a:pt x="4890" y="1069"/>
                  </a:lnTo>
                  <a:lnTo>
                    <a:pt x="4871" y="1044"/>
                  </a:lnTo>
                  <a:lnTo>
                    <a:pt x="4851" y="1020"/>
                  </a:lnTo>
                  <a:lnTo>
                    <a:pt x="4831" y="995"/>
                  </a:lnTo>
                  <a:lnTo>
                    <a:pt x="4812" y="971"/>
                  </a:lnTo>
                  <a:lnTo>
                    <a:pt x="4792" y="947"/>
                  </a:lnTo>
                  <a:lnTo>
                    <a:pt x="4771" y="923"/>
                  </a:lnTo>
                  <a:lnTo>
                    <a:pt x="4750" y="900"/>
                  </a:lnTo>
                  <a:lnTo>
                    <a:pt x="4730" y="877"/>
                  </a:lnTo>
                  <a:lnTo>
                    <a:pt x="4708" y="855"/>
                  </a:lnTo>
                  <a:lnTo>
                    <a:pt x="4686" y="832"/>
                  </a:lnTo>
                  <a:lnTo>
                    <a:pt x="4664" y="810"/>
                  </a:lnTo>
                  <a:lnTo>
                    <a:pt x="4642" y="788"/>
                  </a:lnTo>
                  <a:lnTo>
                    <a:pt x="4620" y="766"/>
                  </a:lnTo>
                  <a:lnTo>
                    <a:pt x="4598" y="744"/>
                  </a:lnTo>
                  <a:lnTo>
                    <a:pt x="4575" y="723"/>
                  </a:lnTo>
                  <a:lnTo>
                    <a:pt x="4552" y="702"/>
                  </a:lnTo>
                  <a:lnTo>
                    <a:pt x="4529" y="681"/>
                  </a:lnTo>
                  <a:lnTo>
                    <a:pt x="4505" y="660"/>
                  </a:lnTo>
                  <a:lnTo>
                    <a:pt x="4481" y="640"/>
                  </a:lnTo>
                  <a:lnTo>
                    <a:pt x="4457" y="621"/>
                  </a:lnTo>
                  <a:lnTo>
                    <a:pt x="4432" y="601"/>
                  </a:lnTo>
                  <a:lnTo>
                    <a:pt x="4408" y="581"/>
                  </a:lnTo>
                  <a:lnTo>
                    <a:pt x="4383" y="562"/>
                  </a:lnTo>
                  <a:lnTo>
                    <a:pt x="4358" y="543"/>
                  </a:lnTo>
                  <a:lnTo>
                    <a:pt x="4333" y="524"/>
                  </a:lnTo>
                  <a:lnTo>
                    <a:pt x="4308" y="506"/>
                  </a:lnTo>
                  <a:lnTo>
                    <a:pt x="4283" y="488"/>
                  </a:lnTo>
                  <a:lnTo>
                    <a:pt x="4257" y="471"/>
                  </a:lnTo>
                  <a:lnTo>
                    <a:pt x="4230" y="453"/>
                  </a:lnTo>
                  <a:lnTo>
                    <a:pt x="4204" y="436"/>
                  </a:lnTo>
                  <a:lnTo>
                    <a:pt x="4178" y="420"/>
                  </a:lnTo>
                  <a:lnTo>
                    <a:pt x="4152" y="403"/>
                  </a:lnTo>
                  <a:lnTo>
                    <a:pt x="4125" y="387"/>
                  </a:lnTo>
                  <a:lnTo>
                    <a:pt x="4098" y="370"/>
                  </a:lnTo>
                  <a:lnTo>
                    <a:pt x="4071" y="355"/>
                  </a:lnTo>
                  <a:lnTo>
                    <a:pt x="4043" y="340"/>
                  </a:lnTo>
                  <a:lnTo>
                    <a:pt x="4016" y="324"/>
                  </a:lnTo>
                  <a:lnTo>
                    <a:pt x="3989" y="310"/>
                  </a:lnTo>
                  <a:lnTo>
                    <a:pt x="3960" y="296"/>
                  </a:lnTo>
                  <a:lnTo>
                    <a:pt x="3933" y="282"/>
                  </a:lnTo>
                  <a:lnTo>
                    <a:pt x="3905" y="269"/>
                  </a:lnTo>
                  <a:lnTo>
                    <a:pt x="3876" y="255"/>
                  </a:lnTo>
                  <a:lnTo>
                    <a:pt x="3848" y="241"/>
                  </a:lnTo>
                  <a:lnTo>
                    <a:pt x="3819" y="229"/>
                  </a:lnTo>
                  <a:lnTo>
                    <a:pt x="3791" y="217"/>
                  </a:lnTo>
                  <a:lnTo>
                    <a:pt x="3762" y="205"/>
                  </a:lnTo>
                  <a:lnTo>
                    <a:pt x="3733" y="193"/>
                  </a:lnTo>
                  <a:lnTo>
                    <a:pt x="3704" y="181"/>
                  </a:lnTo>
                  <a:lnTo>
                    <a:pt x="3675" y="170"/>
                  </a:lnTo>
                  <a:lnTo>
                    <a:pt x="3646" y="159"/>
                  </a:lnTo>
                  <a:lnTo>
                    <a:pt x="3616" y="150"/>
                  </a:lnTo>
                  <a:lnTo>
                    <a:pt x="3587" y="140"/>
                  </a:lnTo>
                  <a:lnTo>
                    <a:pt x="3556" y="130"/>
                  </a:lnTo>
                  <a:lnTo>
                    <a:pt x="3527" y="120"/>
                  </a:lnTo>
                  <a:lnTo>
                    <a:pt x="3497" y="111"/>
                  </a:lnTo>
                  <a:lnTo>
                    <a:pt x="3467" y="103"/>
                  </a:lnTo>
                  <a:lnTo>
                    <a:pt x="3437" y="95"/>
                  </a:lnTo>
                  <a:lnTo>
                    <a:pt x="3406" y="86"/>
                  </a:lnTo>
                  <a:lnTo>
                    <a:pt x="3376" y="79"/>
                  </a:lnTo>
                  <a:lnTo>
                    <a:pt x="3345" y="72"/>
                  </a:lnTo>
                  <a:lnTo>
                    <a:pt x="3316" y="64"/>
                  </a:lnTo>
                  <a:lnTo>
                    <a:pt x="3285" y="58"/>
                  </a:lnTo>
                  <a:lnTo>
                    <a:pt x="3255" y="52"/>
                  </a:lnTo>
                  <a:lnTo>
                    <a:pt x="3224" y="46"/>
                  </a:lnTo>
                  <a:lnTo>
                    <a:pt x="3192" y="40"/>
                  </a:lnTo>
                  <a:lnTo>
                    <a:pt x="3162" y="35"/>
                  </a:lnTo>
                  <a:lnTo>
                    <a:pt x="3131" y="31"/>
                  </a:lnTo>
                  <a:lnTo>
                    <a:pt x="3100" y="26"/>
                  </a:lnTo>
                  <a:lnTo>
                    <a:pt x="3069" y="22"/>
                  </a:lnTo>
                  <a:lnTo>
                    <a:pt x="3038" y="18"/>
                  </a:lnTo>
                  <a:lnTo>
                    <a:pt x="3006" y="15"/>
                  </a:lnTo>
                  <a:lnTo>
                    <a:pt x="2976" y="12"/>
                  </a:lnTo>
                  <a:lnTo>
                    <a:pt x="2944" y="9"/>
                  </a:lnTo>
                  <a:lnTo>
                    <a:pt x="2914" y="6"/>
                  </a:lnTo>
                  <a:lnTo>
                    <a:pt x="2882" y="4"/>
                  </a:lnTo>
                  <a:lnTo>
                    <a:pt x="2851" y="3"/>
                  </a:lnTo>
                  <a:lnTo>
                    <a:pt x="2820" y="2"/>
                  </a:lnTo>
                  <a:lnTo>
                    <a:pt x="2789" y="1"/>
                  </a:lnTo>
                  <a:lnTo>
                    <a:pt x="2757" y="1"/>
                  </a:lnTo>
                  <a:lnTo>
                    <a:pt x="2727" y="0"/>
                  </a:lnTo>
                  <a:lnTo>
                    <a:pt x="2695" y="1"/>
                  </a:lnTo>
                  <a:lnTo>
                    <a:pt x="2663" y="1"/>
                  </a:lnTo>
                  <a:lnTo>
                    <a:pt x="2633" y="2"/>
                  </a:lnTo>
                  <a:lnTo>
                    <a:pt x="2601" y="3"/>
                  </a:lnTo>
                  <a:lnTo>
                    <a:pt x="2570" y="4"/>
                  </a:lnTo>
                  <a:lnTo>
                    <a:pt x="2539" y="6"/>
                  </a:lnTo>
                  <a:lnTo>
                    <a:pt x="2508" y="9"/>
                  </a:lnTo>
                  <a:lnTo>
                    <a:pt x="2476" y="12"/>
                  </a:lnTo>
                  <a:lnTo>
                    <a:pt x="2446" y="15"/>
                  </a:lnTo>
                  <a:lnTo>
                    <a:pt x="2414" y="18"/>
                  </a:lnTo>
                  <a:lnTo>
                    <a:pt x="2384" y="22"/>
                  </a:lnTo>
                  <a:lnTo>
                    <a:pt x="2352" y="26"/>
                  </a:lnTo>
                  <a:lnTo>
                    <a:pt x="2321" y="31"/>
                  </a:lnTo>
                  <a:lnTo>
                    <a:pt x="2291" y="35"/>
                  </a:lnTo>
                  <a:lnTo>
                    <a:pt x="2260" y="40"/>
                  </a:lnTo>
                  <a:lnTo>
                    <a:pt x="2230" y="46"/>
                  </a:lnTo>
                  <a:lnTo>
                    <a:pt x="2198" y="52"/>
                  </a:lnTo>
                  <a:lnTo>
                    <a:pt x="2167" y="58"/>
                  </a:lnTo>
                  <a:lnTo>
                    <a:pt x="2137" y="64"/>
                  </a:lnTo>
                  <a:lnTo>
                    <a:pt x="2107" y="72"/>
                  </a:lnTo>
                  <a:lnTo>
                    <a:pt x="2077" y="79"/>
                  </a:lnTo>
                  <a:lnTo>
                    <a:pt x="2046" y="86"/>
                  </a:lnTo>
                  <a:lnTo>
                    <a:pt x="2015" y="95"/>
                  </a:lnTo>
                  <a:lnTo>
                    <a:pt x="1986" y="103"/>
                  </a:lnTo>
                  <a:lnTo>
                    <a:pt x="1955" y="111"/>
                  </a:lnTo>
                  <a:lnTo>
                    <a:pt x="1926" y="120"/>
                  </a:lnTo>
                  <a:lnTo>
                    <a:pt x="1896" y="130"/>
                  </a:lnTo>
                  <a:lnTo>
                    <a:pt x="1866" y="140"/>
                  </a:lnTo>
                  <a:lnTo>
                    <a:pt x="1836" y="150"/>
                  </a:lnTo>
                  <a:lnTo>
                    <a:pt x="1807" y="159"/>
                  </a:lnTo>
                  <a:lnTo>
                    <a:pt x="1778" y="170"/>
                  </a:lnTo>
                  <a:lnTo>
                    <a:pt x="1749" y="181"/>
                  </a:lnTo>
                  <a:lnTo>
                    <a:pt x="1719" y="193"/>
                  </a:lnTo>
                  <a:lnTo>
                    <a:pt x="1691" y="205"/>
                  </a:lnTo>
                  <a:lnTo>
                    <a:pt x="1661" y="217"/>
                  </a:lnTo>
                  <a:lnTo>
                    <a:pt x="1633" y="229"/>
                  </a:lnTo>
                  <a:lnTo>
                    <a:pt x="1604" y="241"/>
                  </a:lnTo>
                  <a:lnTo>
                    <a:pt x="1576" y="255"/>
                  </a:lnTo>
                  <a:lnTo>
                    <a:pt x="1548" y="269"/>
                  </a:lnTo>
                  <a:lnTo>
                    <a:pt x="1519" y="282"/>
                  </a:lnTo>
                  <a:lnTo>
                    <a:pt x="1492" y="296"/>
                  </a:lnTo>
                  <a:lnTo>
                    <a:pt x="1463" y="310"/>
                  </a:lnTo>
                  <a:lnTo>
                    <a:pt x="1436" y="324"/>
                  </a:lnTo>
                  <a:lnTo>
                    <a:pt x="1409" y="340"/>
                  </a:lnTo>
                  <a:lnTo>
                    <a:pt x="1382" y="355"/>
                  </a:lnTo>
                  <a:lnTo>
                    <a:pt x="1354" y="370"/>
                  </a:lnTo>
                  <a:lnTo>
                    <a:pt x="1328" y="387"/>
                  </a:lnTo>
                  <a:lnTo>
                    <a:pt x="1301" y="403"/>
                  </a:lnTo>
                  <a:lnTo>
                    <a:pt x="1274" y="420"/>
                  </a:lnTo>
                  <a:lnTo>
                    <a:pt x="1248" y="436"/>
                  </a:lnTo>
                  <a:lnTo>
                    <a:pt x="1222" y="453"/>
                  </a:lnTo>
                  <a:lnTo>
                    <a:pt x="1196" y="471"/>
                  </a:lnTo>
                  <a:lnTo>
                    <a:pt x="1170" y="488"/>
                  </a:lnTo>
                  <a:lnTo>
                    <a:pt x="1144" y="506"/>
                  </a:lnTo>
                  <a:lnTo>
                    <a:pt x="1119" y="524"/>
                  </a:lnTo>
                  <a:lnTo>
                    <a:pt x="1094" y="543"/>
                  </a:lnTo>
                  <a:lnTo>
                    <a:pt x="1069" y="562"/>
                  </a:lnTo>
                  <a:lnTo>
                    <a:pt x="1044" y="581"/>
                  </a:lnTo>
                  <a:lnTo>
                    <a:pt x="1020" y="601"/>
                  </a:lnTo>
                  <a:lnTo>
                    <a:pt x="996" y="621"/>
                  </a:lnTo>
                  <a:lnTo>
                    <a:pt x="972" y="640"/>
                  </a:lnTo>
                  <a:lnTo>
                    <a:pt x="948" y="660"/>
                  </a:lnTo>
                  <a:lnTo>
                    <a:pt x="924" y="681"/>
                  </a:lnTo>
                  <a:lnTo>
                    <a:pt x="901" y="702"/>
                  </a:lnTo>
                  <a:lnTo>
                    <a:pt x="878" y="723"/>
                  </a:lnTo>
                  <a:lnTo>
                    <a:pt x="855" y="744"/>
                  </a:lnTo>
                  <a:lnTo>
                    <a:pt x="832" y="766"/>
                  </a:lnTo>
                  <a:lnTo>
                    <a:pt x="810" y="788"/>
                  </a:lnTo>
                  <a:lnTo>
                    <a:pt x="788" y="810"/>
                  </a:lnTo>
                  <a:lnTo>
                    <a:pt x="766" y="832"/>
                  </a:lnTo>
                  <a:lnTo>
                    <a:pt x="744" y="855"/>
                  </a:lnTo>
                  <a:lnTo>
                    <a:pt x="723" y="877"/>
                  </a:lnTo>
                  <a:lnTo>
                    <a:pt x="702" y="900"/>
                  </a:lnTo>
                  <a:lnTo>
                    <a:pt x="681" y="923"/>
                  </a:lnTo>
                  <a:lnTo>
                    <a:pt x="660" y="947"/>
                  </a:lnTo>
                  <a:lnTo>
                    <a:pt x="641" y="971"/>
                  </a:lnTo>
                  <a:lnTo>
                    <a:pt x="621" y="995"/>
                  </a:lnTo>
                  <a:lnTo>
                    <a:pt x="601" y="1020"/>
                  </a:lnTo>
                  <a:lnTo>
                    <a:pt x="582" y="1044"/>
                  </a:lnTo>
                  <a:lnTo>
                    <a:pt x="562" y="1069"/>
                  </a:lnTo>
                  <a:lnTo>
                    <a:pt x="543" y="1094"/>
                  </a:lnTo>
                  <a:lnTo>
                    <a:pt x="525" y="1119"/>
                  </a:lnTo>
                  <a:lnTo>
                    <a:pt x="506" y="1144"/>
                  </a:lnTo>
                  <a:lnTo>
                    <a:pt x="489" y="1169"/>
                  </a:lnTo>
                  <a:lnTo>
                    <a:pt x="471" y="1195"/>
                  </a:lnTo>
                  <a:lnTo>
                    <a:pt x="454" y="1222"/>
                  </a:lnTo>
                  <a:lnTo>
                    <a:pt x="436" y="1248"/>
                  </a:lnTo>
                  <a:lnTo>
                    <a:pt x="420" y="1274"/>
                  </a:lnTo>
                  <a:lnTo>
                    <a:pt x="404" y="1300"/>
                  </a:lnTo>
                  <a:lnTo>
                    <a:pt x="387" y="1328"/>
                  </a:lnTo>
                  <a:lnTo>
                    <a:pt x="371" y="1354"/>
                  </a:lnTo>
                  <a:lnTo>
                    <a:pt x="355" y="1381"/>
                  </a:lnTo>
                  <a:lnTo>
                    <a:pt x="340" y="1409"/>
                  </a:lnTo>
                  <a:lnTo>
                    <a:pt x="325" y="1436"/>
                  </a:lnTo>
                  <a:lnTo>
                    <a:pt x="311" y="1463"/>
                  </a:lnTo>
                  <a:lnTo>
                    <a:pt x="296" y="1492"/>
                  </a:lnTo>
                  <a:lnTo>
                    <a:pt x="282" y="1519"/>
                  </a:lnTo>
                  <a:lnTo>
                    <a:pt x="269" y="1547"/>
                  </a:lnTo>
                  <a:lnTo>
                    <a:pt x="255" y="1576"/>
                  </a:lnTo>
                  <a:lnTo>
                    <a:pt x="242" y="1604"/>
                  </a:lnTo>
                  <a:lnTo>
                    <a:pt x="230" y="1633"/>
                  </a:lnTo>
                  <a:lnTo>
                    <a:pt x="217" y="1661"/>
                  </a:lnTo>
                  <a:lnTo>
                    <a:pt x="205" y="1691"/>
                  </a:lnTo>
                  <a:lnTo>
                    <a:pt x="194" y="1719"/>
                  </a:lnTo>
                  <a:lnTo>
                    <a:pt x="182" y="1748"/>
                  </a:lnTo>
                  <a:lnTo>
                    <a:pt x="171" y="1777"/>
                  </a:lnTo>
                  <a:lnTo>
                    <a:pt x="160" y="1806"/>
                  </a:lnTo>
                  <a:lnTo>
                    <a:pt x="150" y="1836"/>
                  </a:lnTo>
                  <a:lnTo>
                    <a:pt x="140" y="1865"/>
                  </a:lnTo>
                  <a:lnTo>
                    <a:pt x="130" y="1896"/>
                  </a:lnTo>
                  <a:lnTo>
                    <a:pt x="121" y="1925"/>
                  </a:lnTo>
                  <a:lnTo>
                    <a:pt x="112" y="1955"/>
                  </a:lnTo>
                  <a:lnTo>
                    <a:pt x="103" y="1986"/>
                  </a:lnTo>
                  <a:lnTo>
                    <a:pt x="95" y="2015"/>
                  </a:lnTo>
                  <a:lnTo>
                    <a:pt x="87" y="2046"/>
                  </a:lnTo>
                  <a:lnTo>
                    <a:pt x="79" y="2076"/>
                  </a:lnTo>
                  <a:lnTo>
                    <a:pt x="72" y="2106"/>
                  </a:lnTo>
                  <a:lnTo>
                    <a:pt x="65" y="2136"/>
                  </a:lnTo>
                  <a:lnTo>
                    <a:pt x="58" y="2167"/>
                  </a:lnTo>
                  <a:lnTo>
                    <a:pt x="53" y="2198"/>
                  </a:lnTo>
                  <a:lnTo>
                    <a:pt x="46" y="2228"/>
                  </a:lnTo>
                  <a:lnTo>
                    <a:pt x="41" y="2260"/>
                  </a:lnTo>
                  <a:lnTo>
                    <a:pt x="35" y="2290"/>
                  </a:lnTo>
                  <a:lnTo>
                    <a:pt x="31" y="2321"/>
                  </a:lnTo>
                  <a:lnTo>
                    <a:pt x="27" y="2352"/>
                  </a:lnTo>
                  <a:lnTo>
                    <a:pt x="22" y="2383"/>
                  </a:lnTo>
                  <a:lnTo>
                    <a:pt x="19" y="2414"/>
                  </a:lnTo>
                  <a:lnTo>
                    <a:pt x="16" y="2445"/>
                  </a:lnTo>
                  <a:lnTo>
                    <a:pt x="12" y="2476"/>
                  </a:lnTo>
                  <a:lnTo>
                    <a:pt x="9" y="2507"/>
                  </a:lnTo>
                  <a:lnTo>
                    <a:pt x="7" y="2539"/>
                  </a:lnTo>
                  <a:lnTo>
                    <a:pt x="5" y="2569"/>
                  </a:lnTo>
                  <a:lnTo>
                    <a:pt x="4" y="2601"/>
                  </a:lnTo>
                  <a:lnTo>
                    <a:pt x="2" y="2633"/>
                  </a:lnTo>
                  <a:lnTo>
                    <a:pt x="1" y="2663"/>
                  </a:lnTo>
                  <a:lnTo>
                    <a:pt x="0" y="2695"/>
                  </a:lnTo>
                  <a:lnTo>
                    <a:pt x="0" y="2725"/>
                  </a:lnTo>
                  <a:lnTo>
                    <a:pt x="0" y="2757"/>
                  </a:lnTo>
                  <a:lnTo>
                    <a:pt x="1" y="2789"/>
                  </a:lnTo>
                  <a:lnTo>
                    <a:pt x="2" y="2819"/>
                  </a:lnTo>
                  <a:lnTo>
                    <a:pt x="4" y="2851"/>
                  </a:lnTo>
                  <a:lnTo>
                    <a:pt x="5" y="2882"/>
                  </a:lnTo>
                  <a:lnTo>
                    <a:pt x="7" y="2913"/>
                  </a:lnTo>
                  <a:lnTo>
                    <a:pt x="9" y="2944"/>
                  </a:lnTo>
                  <a:lnTo>
                    <a:pt x="12" y="2976"/>
                  </a:lnTo>
                  <a:lnTo>
                    <a:pt x="16" y="3006"/>
                  </a:lnTo>
                  <a:lnTo>
                    <a:pt x="19" y="3038"/>
                  </a:lnTo>
                  <a:lnTo>
                    <a:pt x="22" y="3069"/>
                  </a:lnTo>
                  <a:lnTo>
                    <a:pt x="27" y="3099"/>
                  </a:lnTo>
                  <a:lnTo>
                    <a:pt x="31" y="3131"/>
                  </a:lnTo>
                  <a:lnTo>
                    <a:pt x="35" y="3161"/>
                  </a:lnTo>
                  <a:lnTo>
                    <a:pt x="41" y="3192"/>
                  </a:lnTo>
                  <a:lnTo>
                    <a:pt x="46" y="3223"/>
                  </a:lnTo>
                  <a:lnTo>
                    <a:pt x="53" y="3253"/>
                  </a:lnTo>
                  <a:lnTo>
                    <a:pt x="58" y="3284"/>
                  </a:lnTo>
                  <a:lnTo>
                    <a:pt x="65" y="3314"/>
                  </a:lnTo>
                  <a:lnTo>
                    <a:pt x="72" y="3345"/>
                  </a:lnTo>
                  <a:lnTo>
                    <a:pt x="79" y="3376"/>
                  </a:lnTo>
                  <a:lnTo>
                    <a:pt x="87" y="3406"/>
                  </a:lnTo>
                  <a:lnTo>
                    <a:pt x="95" y="3436"/>
                  </a:lnTo>
                  <a:lnTo>
                    <a:pt x="103" y="3466"/>
                  </a:lnTo>
                  <a:lnTo>
                    <a:pt x="112" y="3496"/>
                  </a:lnTo>
                  <a:lnTo>
                    <a:pt x="121" y="3527"/>
                  </a:lnTo>
                  <a:lnTo>
                    <a:pt x="130" y="3556"/>
                  </a:lnTo>
                  <a:lnTo>
                    <a:pt x="140" y="3586"/>
                  </a:lnTo>
                  <a:lnTo>
                    <a:pt x="150" y="3615"/>
                  </a:lnTo>
                  <a:lnTo>
                    <a:pt x="160" y="3645"/>
                  </a:lnTo>
                  <a:lnTo>
                    <a:pt x="171" y="3674"/>
                  </a:lnTo>
                  <a:lnTo>
                    <a:pt x="182" y="3704"/>
                  </a:lnTo>
                  <a:lnTo>
                    <a:pt x="194" y="3733"/>
                  </a:lnTo>
                  <a:lnTo>
                    <a:pt x="205" y="3761"/>
                  </a:lnTo>
                  <a:lnTo>
                    <a:pt x="217" y="3791"/>
                  </a:lnTo>
                  <a:lnTo>
                    <a:pt x="230" y="3819"/>
                  </a:lnTo>
                  <a:lnTo>
                    <a:pt x="242" y="3848"/>
                  </a:lnTo>
                  <a:lnTo>
                    <a:pt x="255" y="3876"/>
                  </a:lnTo>
                  <a:lnTo>
                    <a:pt x="269" y="3905"/>
                  </a:lnTo>
                  <a:lnTo>
                    <a:pt x="282" y="3932"/>
                  </a:lnTo>
                  <a:lnTo>
                    <a:pt x="296" y="3960"/>
                  </a:lnTo>
                  <a:lnTo>
                    <a:pt x="311" y="3988"/>
                  </a:lnTo>
                  <a:lnTo>
                    <a:pt x="325" y="4016"/>
                  </a:lnTo>
                  <a:lnTo>
                    <a:pt x="340" y="4043"/>
                  </a:lnTo>
                  <a:lnTo>
                    <a:pt x="355" y="4071"/>
                  </a:lnTo>
                  <a:lnTo>
                    <a:pt x="371" y="4098"/>
                  </a:lnTo>
                  <a:lnTo>
                    <a:pt x="387" y="4124"/>
                  </a:lnTo>
                  <a:lnTo>
                    <a:pt x="404" y="4152"/>
                  </a:lnTo>
                  <a:lnTo>
                    <a:pt x="420" y="4178"/>
                  </a:lnTo>
                  <a:lnTo>
                    <a:pt x="436" y="4204"/>
                  </a:lnTo>
                  <a:lnTo>
                    <a:pt x="454" y="4230"/>
                  </a:lnTo>
                  <a:lnTo>
                    <a:pt x="471" y="4257"/>
                  </a:lnTo>
                  <a:lnTo>
                    <a:pt x="489" y="4282"/>
                  </a:lnTo>
                  <a:lnTo>
                    <a:pt x="506" y="4308"/>
                  </a:lnTo>
                  <a:lnTo>
                    <a:pt x="525" y="4333"/>
                  </a:lnTo>
                  <a:lnTo>
                    <a:pt x="543" y="4358"/>
                  </a:lnTo>
                  <a:lnTo>
                    <a:pt x="562" y="4383"/>
                  </a:lnTo>
                  <a:lnTo>
                    <a:pt x="582" y="4407"/>
                  </a:lnTo>
                  <a:lnTo>
                    <a:pt x="601" y="4432"/>
                  </a:lnTo>
                  <a:lnTo>
                    <a:pt x="621" y="4457"/>
                  </a:lnTo>
                  <a:lnTo>
                    <a:pt x="641" y="4481"/>
                  </a:lnTo>
                  <a:lnTo>
                    <a:pt x="660" y="4505"/>
                  </a:lnTo>
                  <a:lnTo>
                    <a:pt x="681" y="4528"/>
                  </a:lnTo>
                  <a:lnTo>
                    <a:pt x="702" y="4552"/>
                  </a:lnTo>
                  <a:lnTo>
                    <a:pt x="723" y="4575"/>
                  </a:lnTo>
                  <a:lnTo>
                    <a:pt x="744" y="4597"/>
                  </a:lnTo>
                  <a:lnTo>
                    <a:pt x="766" y="4619"/>
                  </a:lnTo>
                  <a:lnTo>
                    <a:pt x="788" y="4642"/>
                  </a:lnTo>
                  <a:lnTo>
                    <a:pt x="810" y="4664"/>
                  </a:lnTo>
                  <a:lnTo>
                    <a:pt x="832" y="4686"/>
                  </a:lnTo>
                  <a:lnTo>
                    <a:pt x="855" y="4708"/>
                  </a:lnTo>
                  <a:lnTo>
                    <a:pt x="878" y="4729"/>
                  </a:lnTo>
                  <a:lnTo>
                    <a:pt x="901" y="4749"/>
                  </a:lnTo>
                  <a:lnTo>
                    <a:pt x="924" y="4771"/>
                  </a:lnTo>
                  <a:lnTo>
                    <a:pt x="948" y="4791"/>
                  </a:lnTo>
                  <a:lnTo>
                    <a:pt x="972" y="4812"/>
                  </a:lnTo>
                  <a:lnTo>
                    <a:pt x="996" y="4831"/>
                  </a:lnTo>
                  <a:lnTo>
                    <a:pt x="1020" y="4851"/>
                  </a:lnTo>
                  <a:lnTo>
                    <a:pt x="1044" y="4871"/>
                  </a:lnTo>
                  <a:lnTo>
                    <a:pt x="1069" y="4889"/>
                  </a:lnTo>
                  <a:lnTo>
                    <a:pt x="1094" y="4909"/>
                  </a:lnTo>
                  <a:lnTo>
                    <a:pt x="1119" y="4928"/>
                  </a:lnTo>
                  <a:lnTo>
                    <a:pt x="1144" y="4945"/>
                  </a:lnTo>
                  <a:lnTo>
                    <a:pt x="1170" y="4964"/>
                  </a:lnTo>
                  <a:lnTo>
                    <a:pt x="1196" y="4981"/>
                  </a:lnTo>
                  <a:lnTo>
                    <a:pt x="1222" y="4999"/>
                  </a:lnTo>
                  <a:lnTo>
                    <a:pt x="1248" y="5016"/>
                  </a:lnTo>
                  <a:lnTo>
                    <a:pt x="1274" y="5032"/>
                  </a:lnTo>
                  <a:lnTo>
                    <a:pt x="1301" y="5049"/>
                  </a:lnTo>
                  <a:lnTo>
                    <a:pt x="1328" y="5065"/>
                  </a:lnTo>
                  <a:lnTo>
                    <a:pt x="1354" y="5081"/>
                  </a:lnTo>
                  <a:lnTo>
                    <a:pt x="1382" y="5097"/>
                  </a:lnTo>
                  <a:lnTo>
                    <a:pt x="1409" y="5112"/>
                  </a:lnTo>
                  <a:lnTo>
                    <a:pt x="1436" y="5126"/>
                  </a:lnTo>
                  <a:lnTo>
                    <a:pt x="1463" y="5142"/>
                  </a:lnTo>
                  <a:lnTo>
                    <a:pt x="1492" y="5156"/>
                  </a:lnTo>
                  <a:lnTo>
                    <a:pt x="1519" y="5170"/>
                  </a:lnTo>
                  <a:lnTo>
                    <a:pt x="1548" y="5183"/>
                  </a:lnTo>
                  <a:lnTo>
                    <a:pt x="1576" y="5196"/>
                  </a:lnTo>
                  <a:lnTo>
                    <a:pt x="1604" y="5209"/>
                  </a:lnTo>
                  <a:lnTo>
                    <a:pt x="1633" y="5223"/>
                  </a:lnTo>
                  <a:lnTo>
                    <a:pt x="1661" y="5235"/>
                  </a:lnTo>
                  <a:lnTo>
                    <a:pt x="1691" y="5247"/>
                  </a:lnTo>
                  <a:lnTo>
                    <a:pt x="1719" y="5259"/>
                  </a:lnTo>
                  <a:lnTo>
                    <a:pt x="1749" y="5270"/>
                  </a:lnTo>
                  <a:lnTo>
                    <a:pt x="1778" y="5281"/>
                  </a:lnTo>
                  <a:lnTo>
                    <a:pt x="1807" y="5291"/>
                  </a:lnTo>
                  <a:lnTo>
                    <a:pt x="1836" y="5302"/>
                  </a:lnTo>
                  <a:lnTo>
                    <a:pt x="1866" y="5312"/>
                  </a:lnTo>
                  <a:lnTo>
                    <a:pt x="1896" y="5322"/>
                  </a:lnTo>
                  <a:lnTo>
                    <a:pt x="1926" y="5331"/>
                  </a:lnTo>
                  <a:lnTo>
                    <a:pt x="1955" y="5341"/>
                  </a:lnTo>
                  <a:lnTo>
                    <a:pt x="1986" y="5349"/>
                  </a:lnTo>
                  <a:lnTo>
                    <a:pt x="2015" y="5357"/>
                  </a:lnTo>
                  <a:lnTo>
                    <a:pt x="2046" y="5365"/>
                  </a:lnTo>
                  <a:lnTo>
                    <a:pt x="2077" y="5372"/>
                  </a:lnTo>
                  <a:lnTo>
                    <a:pt x="2107" y="5380"/>
                  </a:lnTo>
                  <a:lnTo>
                    <a:pt x="2137" y="5387"/>
                  </a:lnTo>
                  <a:lnTo>
                    <a:pt x="2167" y="5393"/>
                  </a:lnTo>
                  <a:lnTo>
                    <a:pt x="2198" y="5400"/>
                  </a:lnTo>
                  <a:lnTo>
                    <a:pt x="2230" y="5405"/>
                  </a:lnTo>
                  <a:lnTo>
                    <a:pt x="2260" y="5412"/>
                  </a:lnTo>
                  <a:lnTo>
                    <a:pt x="2291" y="5416"/>
                  </a:lnTo>
                  <a:lnTo>
                    <a:pt x="2321" y="5421"/>
                  </a:lnTo>
                  <a:lnTo>
                    <a:pt x="2352" y="5426"/>
                  </a:lnTo>
                  <a:lnTo>
                    <a:pt x="2384" y="5430"/>
                  </a:lnTo>
                  <a:lnTo>
                    <a:pt x="2414" y="5434"/>
                  </a:lnTo>
                  <a:lnTo>
                    <a:pt x="2446" y="5437"/>
                  </a:lnTo>
                  <a:lnTo>
                    <a:pt x="2476" y="5440"/>
                  </a:lnTo>
                  <a:lnTo>
                    <a:pt x="2508" y="5442"/>
                  </a:lnTo>
                  <a:lnTo>
                    <a:pt x="2539" y="5444"/>
                  </a:lnTo>
                  <a:lnTo>
                    <a:pt x="2570" y="5447"/>
                  </a:lnTo>
                  <a:lnTo>
                    <a:pt x="2601" y="5449"/>
                  </a:lnTo>
                  <a:lnTo>
                    <a:pt x="2633" y="5450"/>
                  </a:lnTo>
                  <a:lnTo>
                    <a:pt x="2663" y="5451"/>
                  </a:lnTo>
                  <a:lnTo>
                    <a:pt x="2695" y="5451"/>
                  </a:lnTo>
                  <a:lnTo>
                    <a:pt x="2727" y="5451"/>
                  </a:lnTo>
                  <a:lnTo>
                    <a:pt x="2757" y="5451"/>
                  </a:lnTo>
                  <a:lnTo>
                    <a:pt x="2789" y="5451"/>
                  </a:lnTo>
                  <a:lnTo>
                    <a:pt x="2820" y="5450"/>
                  </a:lnTo>
                  <a:lnTo>
                    <a:pt x="2851" y="5449"/>
                  </a:lnTo>
                  <a:lnTo>
                    <a:pt x="2882" y="5447"/>
                  </a:lnTo>
                  <a:lnTo>
                    <a:pt x="2914" y="5444"/>
                  </a:lnTo>
                  <a:lnTo>
                    <a:pt x="2944" y="5442"/>
                  </a:lnTo>
                  <a:lnTo>
                    <a:pt x="2976" y="5440"/>
                  </a:lnTo>
                  <a:lnTo>
                    <a:pt x="3006" y="5437"/>
                  </a:lnTo>
                  <a:lnTo>
                    <a:pt x="3038" y="5434"/>
                  </a:lnTo>
                  <a:lnTo>
                    <a:pt x="3069" y="5430"/>
                  </a:lnTo>
                  <a:lnTo>
                    <a:pt x="3100" y="5426"/>
                  </a:lnTo>
                  <a:lnTo>
                    <a:pt x="3131" y="5421"/>
                  </a:lnTo>
                  <a:lnTo>
                    <a:pt x="3162" y="5416"/>
                  </a:lnTo>
                  <a:lnTo>
                    <a:pt x="3192" y="5412"/>
                  </a:lnTo>
                  <a:lnTo>
                    <a:pt x="3224" y="5405"/>
                  </a:lnTo>
                  <a:lnTo>
                    <a:pt x="3255" y="5400"/>
                  </a:lnTo>
                  <a:lnTo>
                    <a:pt x="3285" y="5393"/>
                  </a:lnTo>
                  <a:lnTo>
                    <a:pt x="3316" y="5387"/>
                  </a:lnTo>
                  <a:lnTo>
                    <a:pt x="3345" y="5380"/>
                  </a:lnTo>
                  <a:lnTo>
                    <a:pt x="3376" y="5372"/>
                  </a:lnTo>
                  <a:lnTo>
                    <a:pt x="3406" y="5365"/>
                  </a:lnTo>
                  <a:lnTo>
                    <a:pt x="3437" y="5357"/>
                  </a:lnTo>
                  <a:lnTo>
                    <a:pt x="3467" y="5349"/>
                  </a:lnTo>
                  <a:lnTo>
                    <a:pt x="3497" y="5341"/>
                  </a:lnTo>
                  <a:lnTo>
                    <a:pt x="3527" y="5331"/>
                  </a:lnTo>
                  <a:lnTo>
                    <a:pt x="3556" y="5322"/>
                  </a:lnTo>
                  <a:lnTo>
                    <a:pt x="3587" y="5312"/>
                  </a:lnTo>
                  <a:lnTo>
                    <a:pt x="3616" y="5302"/>
                  </a:lnTo>
                  <a:lnTo>
                    <a:pt x="3646" y="5291"/>
                  </a:lnTo>
                  <a:lnTo>
                    <a:pt x="3675" y="5281"/>
                  </a:lnTo>
                  <a:lnTo>
                    <a:pt x="3704" y="5270"/>
                  </a:lnTo>
                  <a:lnTo>
                    <a:pt x="3733" y="5259"/>
                  </a:lnTo>
                  <a:lnTo>
                    <a:pt x="3762" y="5247"/>
                  </a:lnTo>
                  <a:lnTo>
                    <a:pt x="3791" y="5235"/>
                  </a:lnTo>
                  <a:lnTo>
                    <a:pt x="3819" y="5223"/>
                  </a:lnTo>
                  <a:lnTo>
                    <a:pt x="3848" y="5209"/>
                  </a:lnTo>
                  <a:lnTo>
                    <a:pt x="3876" y="5196"/>
                  </a:lnTo>
                  <a:lnTo>
                    <a:pt x="3905" y="5183"/>
                  </a:lnTo>
                  <a:lnTo>
                    <a:pt x="3933" y="5170"/>
                  </a:lnTo>
                  <a:lnTo>
                    <a:pt x="3960" y="5156"/>
                  </a:lnTo>
                  <a:lnTo>
                    <a:pt x="3989" y="5142"/>
                  </a:lnTo>
                  <a:lnTo>
                    <a:pt x="4016" y="5126"/>
                  </a:lnTo>
                  <a:lnTo>
                    <a:pt x="4043" y="5112"/>
                  </a:lnTo>
                  <a:lnTo>
                    <a:pt x="4071" y="5097"/>
                  </a:lnTo>
                  <a:lnTo>
                    <a:pt x="4098" y="5081"/>
                  </a:lnTo>
                  <a:lnTo>
                    <a:pt x="4125" y="5065"/>
                  </a:lnTo>
                  <a:lnTo>
                    <a:pt x="4152" y="5049"/>
                  </a:lnTo>
                  <a:lnTo>
                    <a:pt x="4178" y="5032"/>
                  </a:lnTo>
                  <a:lnTo>
                    <a:pt x="4204" y="5016"/>
                  </a:lnTo>
                  <a:lnTo>
                    <a:pt x="4230" y="4999"/>
                  </a:lnTo>
                  <a:lnTo>
                    <a:pt x="4257" y="4981"/>
                  </a:lnTo>
                  <a:lnTo>
                    <a:pt x="4283" y="4964"/>
                  </a:lnTo>
                  <a:lnTo>
                    <a:pt x="4308" y="4945"/>
                  </a:lnTo>
                  <a:lnTo>
                    <a:pt x="4333" y="4928"/>
                  </a:lnTo>
                  <a:lnTo>
                    <a:pt x="4358" y="4909"/>
                  </a:lnTo>
                  <a:lnTo>
                    <a:pt x="4383" y="4889"/>
                  </a:lnTo>
                  <a:lnTo>
                    <a:pt x="4408" y="4871"/>
                  </a:lnTo>
                  <a:lnTo>
                    <a:pt x="4432" y="4851"/>
                  </a:lnTo>
                  <a:lnTo>
                    <a:pt x="4457" y="4831"/>
                  </a:lnTo>
                  <a:lnTo>
                    <a:pt x="4481" y="4812"/>
                  </a:lnTo>
                  <a:lnTo>
                    <a:pt x="4505" y="4791"/>
                  </a:lnTo>
                  <a:lnTo>
                    <a:pt x="4529" y="4771"/>
                  </a:lnTo>
                  <a:lnTo>
                    <a:pt x="4552" y="4749"/>
                  </a:lnTo>
                  <a:lnTo>
                    <a:pt x="4575" y="4729"/>
                  </a:lnTo>
                  <a:lnTo>
                    <a:pt x="4598" y="4708"/>
                  </a:lnTo>
                  <a:lnTo>
                    <a:pt x="4620" y="4686"/>
                  </a:lnTo>
                  <a:lnTo>
                    <a:pt x="4642" y="4664"/>
                  </a:lnTo>
                  <a:lnTo>
                    <a:pt x="4664" y="4642"/>
                  </a:lnTo>
                  <a:lnTo>
                    <a:pt x="4686" y="4619"/>
                  </a:lnTo>
                  <a:lnTo>
                    <a:pt x="4708" y="4597"/>
                  </a:lnTo>
                  <a:lnTo>
                    <a:pt x="4730" y="4575"/>
                  </a:lnTo>
                  <a:lnTo>
                    <a:pt x="4750" y="4552"/>
                  </a:lnTo>
                  <a:lnTo>
                    <a:pt x="4771" y="4528"/>
                  </a:lnTo>
                  <a:lnTo>
                    <a:pt x="4792" y="4505"/>
                  </a:lnTo>
                  <a:lnTo>
                    <a:pt x="4812" y="4481"/>
                  </a:lnTo>
                  <a:lnTo>
                    <a:pt x="4831" y="4457"/>
                  </a:lnTo>
                  <a:lnTo>
                    <a:pt x="4851" y="4432"/>
                  </a:lnTo>
                  <a:lnTo>
                    <a:pt x="4871" y="4407"/>
                  </a:lnTo>
                  <a:lnTo>
                    <a:pt x="4890" y="4383"/>
                  </a:lnTo>
                  <a:lnTo>
                    <a:pt x="4909" y="4358"/>
                  </a:lnTo>
                  <a:lnTo>
                    <a:pt x="4928" y="4333"/>
                  </a:lnTo>
                  <a:lnTo>
                    <a:pt x="4946" y="4308"/>
                  </a:lnTo>
                  <a:lnTo>
                    <a:pt x="4964" y="4282"/>
                  </a:lnTo>
                  <a:lnTo>
                    <a:pt x="4981" y="4257"/>
                  </a:lnTo>
                  <a:lnTo>
                    <a:pt x="4999" y="4230"/>
                  </a:lnTo>
                  <a:lnTo>
                    <a:pt x="5016" y="4204"/>
                  </a:lnTo>
                  <a:lnTo>
                    <a:pt x="5032" y="4178"/>
                  </a:lnTo>
                  <a:lnTo>
                    <a:pt x="5049" y="4152"/>
                  </a:lnTo>
                  <a:lnTo>
                    <a:pt x="5065" y="4124"/>
                  </a:lnTo>
                  <a:lnTo>
                    <a:pt x="5082" y="4098"/>
                  </a:lnTo>
                  <a:lnTo>
                    <a:pt x="5097" y="4071"/>
                  </a:lnTo>
                  <a:lnTo>
                    <a:pt x="5112" y="4043"/>
                  </a:lnTo>
                  <a:lnTo>
                    <a:pt x="5127" y="4016"/>
                  </a:lnTo>
                  <a:lnTo>
                    <a:pt x="5142" y="3988"/>
                  </a:lnTo>
                  <a:lnTo>
                    <a:pt x="5156" y="3960"/>
                  </a:lnTo>
                  <a:lnTo>
                    <a:pt x="5170" y="3932"/>
                  </a:lnTo>
                  <a:lnTo>
                    <a:pt x="5184" y="3905"/>
                  </a:lnTo>
                  <a:lnTo>
                    <a:pt x="5197" y="3876"/>
                  </a:lnTo>
                  <a:lnTo>
                    <a:pt x="5211" y="3848"/>
                  </a:lnTo>
                  <a:lnTo>
                    <a:pt x="5223" y="3819"/>
                  </a:lnTo>
                  <a:lnTo>
                    <a:pt x="5236" y="3791"/>
                  </a:lnTo>
                  <a:lnTo>
                    <a:pt x="5248" y="3761"/>
                  </a:lnTo>
                  <a:lnTo>
                    <a:pt x="5259" y="3733"/>
                  </a:lnTo>
                  <a:lnTo>
                    <a:pt x="5271" y="3704"/>
                  </a:lnTo>
                  <a:lnTo>
                    <a:pt x="5282" y="3674"/>
                  </a:lnTo>
                  <a:lnTo>
                    <a:pt x="5292" y="3645"/>
                  </a:lnTo>
                  <a:lnTo>
                    <a:pt x="5302" y="3615"/>
                  </a:lnTo>
                  <a:lnTo>
                    <a:pt x="5312" y="3586"/>
                  </a:lnTo>
                  <a:lnTo>
                    <a:pt x="5322" y="3556"/>
                  </a:lnTo>
                  <a:lnTo>
                    <a:pt x="5332" y="3527"/>
                  </a:lnTo>
                  <a:lnTo>
                    <a:pt x="5341" y="3496"/>
                  </a:lnTo>
                  <a:lnTo>
                    <a:pt x="5349" y="3466"/>
                  </a:lnTo>
                  <a:lnTo>
                    <a:pt x="5358" y="3436"/>
                  </a:lnTo>
                  <a:lnTo>
                    <a:pt x="5366" y="3406"/>
                  </a:lnTo>
                  <a:lnTo>
                    <a:pt x="5373" y="3376"/>
                  </a:lnTo>
                  <a:lnTo>
                    <a:pt x="5380" y="3345"/>
                  </a:lnTo>
                  <a:lnTo>
                    <a:pt x="5388" y="3314"/>
                  </a:lnTo>
                  <a:lnTo>
                    <a:pt x="5394" y="3284"/>
                  </a:lnTo>
                  <a:lnTo>
                    <a:pt x="5401" y="3253"/>
                  </a:lnTo>
                  <a:lnTo>
                    <a:pt x="5406" y="3223"/>
                  </a:lnTo>
                  <a:lnTo>
                    <a:pt x="5412" y="3192"/>
                  </a:lnTo>
                  <a:lnTo>
                    <a:pt x="5417" y="3161"/>
                  </a:lnTo>
                  <a:lnTo>
                    <a:pt x="5421" y="3131"/>
                  </a:lnTo>
                  <a:lnTo>
                    <a:pt x="5426" y="3099"/>
                  </a:lnTo>
                  <a:lnTo>
                    <a:pt x="5430" y="3069"/>
                  </a:lnTo>
                  <a:lnTo>
                    <a:pt x="5433" y="3038"/>
                  </a:lnTo>
                  <a:lnTo>
                    <a:pt x="5437" y="3006"/>
                  </a:lnTo>
                  <a:lnTo>
                    <a:pt x="5440" y="2976"/>
                  </a:lnTo>
                  <a:lnTo>
                    <a:pt x="5443" y="2944"/>
                  </a:lnTo>
                  <a:lnTo>
                    <a:pt x="5445" y="2913"/>
                  </a:lnTo>
                  <a:lnTo>
                    <a:pt x="5448" y="2882"/>
                  </a:lnTo>
                  <a:lnTo>
                    <a:pt x="5449" y="2851"/>
                  </a:lnTo>
                  <a:lnTo>
                    <a:pt x="5450" y="2819"/>
                  </a:lnTo>
                  <a:lnTo>
                    <a:pt x="5451" y="2789"/>
                  </a:lnTo>
                  <a:lnTo>
                    <a:pt x="5452" y="2757"/>
                  </a:lnTo>
                  <a:lnTo>
                    <a:pt x="5452" y="272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5" name="Line 149"/>
            <p:cNvSpPr>
              <a:spLocks noChangeShapeType="1"/>
            </p:cNvSpPr>
            <p:nvPr/>
          </p:nvSpPr>
          <p:spPr bwMode="auto">
            <a:xfrm flipH="1" flipV="1">
              <a:off x="1103163" y="2570876"/>
              <a:ext cx="396713" cy="3926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6" name="Line 150"/>
            <p:cNvSpPr>
              <a:spLocks noChangeShapeType="1"/>
            </p:cNvSpPr>
            <p:nvPr/>
          </p:nvSpPr>
          <p:spPr bwMode="auto">
            <a:xfrm flipH="1" flipV="1">
              <a:off x="1106351" y="2567733"/>
              <a:ext cx="396713" cy="3895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7" name="Line 151"/>
            <p:cNvSpPr>
              <a:spLocks noChangeShapeType="1"/>
            </p:cNvSpPr>
            <p:nvPr/>
          </p:nvSpPr>
          <p:spPr bwMode="auto">
            <a:xfrm flipV="1">
              <a:off x="3810049" y="2570876"/>
              <a:ext cx="396711" cy="3926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8" name="Line 152"/>
            <p:cNvSpPr>
              <a:spLocks noChangeShapeType="1"/>
            </p:cNvSpPr>
            <p:nvPr/>
          </p:nvSpPr>
          <p:spPr bwMode="auto">
            <a:xfrm flipV="1">
              <a:off x="3805268" y="2567733"/>
              <a:ext cx="396713" cy="3895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9" name="Freeform 153"/>
            <p:cNvSpPr>
              <a:spLocks/>
            </p:cNvSpPr>
            <p:nvPr/>
          </p:nvSpPr>
          <p:spPr bwMode="auto">
            <a:xfrm>
              <a:off x="1729300" y="2910155"/>
              <a:ext cx="1851325" cy="1825192"/>
            </a:xfrm>
            <a:custGeom>
              <a:avLst/>
              <a:gdLst>
                <a:gd name="T0" fmla="*/ 2147483647 w 3485"/>
                <a:gd name="T1" fmla="*/ 2147483647 h 3486"/>
                <a:gd name="T2" fmla="*/ 2147483647 w 3485"/>
                <a:gd name="T3" fmla="*/ 2147483647 h 3486"/>
                <a:gd name="T4" fmla="*/ 2147483647 w 3485"/>
                <a:gd name="T5" fmla="*/ 2147483647 h 3486"/>
                <a:gd name="T6" fmla="*/ 2147483647 w 3485"/>
                <a:gd name="T7" fmla="*/ 2147483647 h 3486"/>
                <a:gd name="T8" fmla="*/ 2147483647 w 3485"/>
                <a:gd name="T9" fmla="*/ 2147483647 h 3486"/>
                <a:gd name="T10" fmla="*/ 2147483647 w 3485"/>
                <a:gd name="T11" fmla="*/ 2147483647 h 3486"/>
                <a:gd name="T12" fmla="*/ 2147483647 w 3485"/>
                <a:gd name="T13" fmla="*/ 2147483647 h 3486"/>
                <a:gd name="T14" fmla="*/ 2147483647 w 3485"/>
                <a:gd name="T15" fmla="*/ 2147483647 h 3486"/>
                <a:gd name="T16" fmla="*/ 2147483647 w 3485"/>
                <a:gd name="T17" fmla="*/ 2147483647 h 3486"/>
                <a:gd name="T18" fmla="*/ 2147483647 w 3485"/>
                <a:gd name="T19" fmla="*/ 2147483647 h 3486"/>
                <a:gd name="T20" fmla="*/ 2147483647 w 3485"/>
                <a:gd name="T21" fmla="*/ 2147483647 h 3486"/>
                <a:gd name="T22" fmla="*/ 2147483647 w 3485"/>
                <a:gd name="T23" fmla="*/ 2147483647 h 3486"/>
                <a:gd name="T24" fmla="*/ 2147483647 w 3485"/>
                <a:gd name="T25" fmla="*/ 2147483647 h 3486"/>
                <a:gd name="T26" fmla="*/ 2147483647 w 3485"/>
                <a:gd name="T27" fmla="*/ 2147483647 h 3486"/>
                <a:gd name="T28" fmla="*/ 2147483647 w 3485"/>
                <a:gd name="T29" fmla="*/ 2147483647 h 3486"/>
                <a:gd name="T30" fmla="*/ 2147483647 w 3485"/>
                <a:gd name="T31" fmla="*/ 0 h 3486"/>
                <a:gd name="T32" fmla="*/ 2147483647 w 3485"/>
                <a:gd name="T33" fmla="*/ 2147483647 h 3486"/>
                <a:gd name="T34" fmla="*/ 2147483647 w 3485"/>
                <a:gd name="T35" fmla="*/ 2147483647 h 3486"/>
                <a:gd name="T36" fmla="*/ 2147483647 w 3485"/>
                <a:gd name="T37" fmla="*/ 2147483647 h 3486"/>
                <a:gd name="T38" fmla="*/ 2147483647 w 3485"/>
                <a:gd name="T39" fmla="*/ 2147483647 h 3486"/>
                <a:gd name="T40" fmla="*/ 2147483647 w 3485"/>
                <a:gd name="T41" fmla="*/ 2147483647 h 3486"/>
                <a:gd name="T42" fmla="*/ 2147483647 w 3485"/>
                <a:gd name="T43" fmla="*/ 2147483647 h 3486"/>
                <a:gd name="T44" fmla="*/ 2147483647 w 3485"/>
                <a:gd name="T45" fmla="*/ 2147483647 h 3486"/>
                <a:gd name="T46" fmla="*/ 2147483647 w 3485"/>
                <a:gd name="T47" fmla="*/ 2147483647 h 3486"/>
                <a:gd name="T48" fmla="*/ 2147483647 w 3485"/>
                <a:gd name="T49" fmla="*/ 2147483647 h 3486"/>
                <a:gd name="T50" fmla="*/ 2147483647 w 3485"/>
                <a:gd name="T51" fmla="*/ 2147483647 h 3486"/>
                <a:gd name="T52" fmla="*/ 2147483647 w 3485"/>
                <a:gd name="T53" fmla="*/ 2147483647 h 3486"/>
                <a:gd name="T54" fmla="*/ 2147483647 w 3485"/>
                <a:gd name="T55" fmla="*/ 2147483647 h 3486"/>
                <a:gd name="T56" fmla="*/ 2147483647 w 3485"/>
                <a:gd name="T57" fmla="*/ 2147483647 h 3486"/>
                <a:gd name="T58" fmla="*/ 2147483647 w 3485"/>
                <a:gd name="T59" fmla="*/ 2147483647 h 3486"/>
                <a:gd name="T60" fmla="*/ 2147483647 w 3485"/>
                <a:gd name="T61" fmla="*/ 2147483647 h 3486"/>
                <a:gd name="T62" fmla="*/ 2147483647 w 3485"/>
                <a:gd name="T63" fmla="*/ 2147483647 h 3486"/>
                <a:gd name="T64" fmla="*/ 2147483647 w 3485"/>
                <a:gd name="T65" fmla="*/ 2147483647 h 3486"/>
                <a:gd name="T66" fmla="*/ 2147483647 w 3485"/>
                <a:gd name="T67" fmla="*/ 2147483647 h 3486"/>
                <a:gd name="T68" fmla="*/ 2147483647 w 3485"/>
                <a:gd name="T69" fmla="*/ 2147483647 h 3486"/>
                <a:gd name="T70" fmla="*/ 2147483647 w 3485"/>
                <a:gd name="T71" fmla="*/ 2147483647 h 3486"/>
                <a:gd name="T72" fmla="*/ 2147483647 w 3485"/>
                <a:gd name="T73" fmla="*/ 2147483647 h 3486"/>
                <a:gd name="T74" fmla="*/ 2147483647 w 3485"/>
                <a:gd name="T75" fmla="*/ 2147483647 h 3486"/>
                <a:gd name="T76" fmla="*/ 2147483647 w 3485"/>
                <a:gd name="T77" fmla="*/ 2147483647 h 3486"/>
                <a:gd name="T78" fmla="*/ 2147483647 w 3485"/>
                <a:gd name="T79" fmla="*/ 2147483647 h 3486"/>
                <a:gd name="T80" fmla="*/ 2147483647 w 3485"/>
                <a:gd name="T81" fmla="*/ 2147483647 h 3486"/>
                <a:gd name="T82" fmla="*/ 2147483647 w 3485"/>
                <a:gd name="T83" fmla="*/ 2147483647 h 3486"/>
                <a:gd name="T84" fmla="*/ 2147483647 w 3485"/>
                <a:gd name="T85" fmla="*/ 2147483647 h 3486"/>
                <a:gd name="T86" fmla="*/ 2147483647 w 3485"/>
                <a:gd name="T87" fmla="*/ 2147483647 h 3486"/>
                <a:gd name="T88" fmla="*/ 2147483647 w 3485"/>
                <a:gd name="T89" fmla="*/ 2147483647 h 3486"/>
                <a:gd name="T90" fmla="*/ 2147483647 w 3485"/>
                <a:gd name="T91" fmla="*/ 2147483647 h 3486"/>
                <a:gd name="T92" fmla="*/ 2147483647 w 3485"/>
                <a:gd name="T93" fmla="*/ 2147483647 h 3486"/>
                <a:gd name="T94" fmla="*/ 2147483647 w 3485"/>
                <a:gd name="T95" fmla="*/ 2147483647 h 3486"/>
                <a:gd name="T96" fmla="*/ 2147483647 w 3485"/>
                <a:gd name="T97" fmla="*/ 2147483647 h 3486"/>
                <a:gd name="T98" fmla="*/ 2147483647 w 3485"/>
                <a:gd name="T99" fmla="*/ 2147483647 h 3486"/>
                <a:gd name="T100" fmla="*/ 2147483647 w 3485"/>
                <a:gd name="T101" fmla="*/ 2147483647 h 3486"/>
                <a:gd name="T102" fmla="*/ 2147483647 w 3485"/>
                <a:gd name="T103" fmla="*/ 2147483647 h 3486"/>
                <a:gd name="T104" fmla="*/ 2147483647 w 3485"/>
                <a:gd name="T105" fmla="*/ 2147483647 h 3486"/>
                <a:gd name="T106" fmla="*/ 2147483647 w 3485"/>
                <a:gd name="T107" fmla="*/ 2147483647 h 3486"/>
                <a:gd name="T108" fmla="*/ 2147483647 w 3485"/>
                <a:gd name="T109" fmla="*/ 2147483647 h 3486"/>
                <a:gd name="T110" fmla="*/ 2147483647 w 3485"/>
                <a:gd name="T111" fmla="*/ 2147483647 h 3486"/>
                <a:gd name="T112" fmla="*/ 2147483647 w 3485"/>
                <a:gd name="T113" fmla="*/ 2147483647 h 3486"/>
                <a:gd name="T114" fmla="*/ 2147483647 w 3485"/>
                <a:gd name="T115" fmla="*/ 2147483647 h 3486"/>
                <a:gd name="T116" fmla="*/ 2147483647 w 3485"/>
                <a:gd name="T117" fmla="*/ 2147483647 h 3486"/>
                <a:gd name="T118" fmla="*/ 2147483647 w 3485"/>
                <a:gd name="T119" fmla="*/ 2147483647 h 3486"/>
                <a:gd name="T120" fmla="*/ 2147483647 w 3485"/>
                <a:gd name="T121" fmla="*/ 2147483647 h 3486"/>
                <a:gd name="T122" fmla="*/ 2147483647 w 3485"/>
                <a:gd name="T123" fmla="*/ 2147483647 h 3486"/>
                <a:gd name="T124" fmla="*/ 2147483647 w 3485"/>
                <a:gd name="T125" fmla="*/ 2147483647 h 34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485" h="3486">
                  <a:moveTo>
                    <a:pt x="3485" y="1742"/>
                  </a:moveTo>
                  <a:lnTo>
                    <a:pt x="3485" y="1718"/>
                  </a:lnTo>
                  <a:lnTo>
                    <a:pt x="3483" y="1693"/>
                  </a:lnTo>
                  <a:lnTo>
                    <a:pt x="3483" y="1668"/>
                  </a:lnTo>
                  <a:lnTo>
                    <a:pt x="3481" y="1643"/>
                  </a:lnTo>
                  <a:lnTo>
                    <a:pt x="3480" y="1619"/>
                  </a:lnTo>
                  <a:lnTo>
                    <a:pt x="3478" y="1594"/>
                  </a:lnTo>
                  <a:lnTo>
                    <a:pt x="3476" y="1569"/>
                  </a:lnTo>
                  <a:lnTo>
                    <a:pt x="3474" y="1545"/>
                  </a:lnTo>
                  <a:lnTo>
                    <a:pt x="3470" y="1520"/>
                  </a:lnTo>
                  <a:lnTo>
                    <a:pt x="3467" y="1494"/>
                  </a:lnTo>
                  <a:lnTo>
                    <a:pt x="3463" y="1470"/>
                  </a:lnTo>
                  <a:lnTo>
                    <a:pt x="3459" y="1445"/>
                  </a:lnTo>
                  <a:lnTo>
                    <a:pt x="3455" y="1421"/>
                  </a:lnTo>
                  <a:lnTo>
                    <a:pt x="3450" y="1397"/>
                  </a:lnTo>
                  <a:lnTo>
                    <a:pt x="3445" y="1372"/>
                  </a:lnTo>
                  <a:lnTo>
                    <a:pt x="3440" y="1348"/>
                  </a:lnTo>
                  <a:lnTo>
                    <a:pt x="3433" y="1324"/>
                  </a:lnTo>
                  <a:lnTo>
                    <a:pt x="3428" y="1300"/>
                  </a:lnTo>
                  <a:lnTo>
                    <a:pt x="3421" y="1276"/>
                  </a:lnTo>
                  <a:lnTo>
                    <a:pt x="3414" y="1252"/>
                  </a:lnTo>
                  <a:lnTo>
                    <a:pt x="3407" y="1228"/>
                  </a:lnTo>
                  <a:lnTo>
                    <a:pt x="3399" y="1205"/>
                  </a:lnTo>
                  <a:lnTo>
                    <a:pt x="3392" y="1181"/>
                  </a:lnTo>
                  <a:lnTo>
                    <a:pt x="3383" y="1158"/>
                  </a:lnTo>
                  <a:lnTo>
                    <a:pt x="3375" y="1134"/>
                  </a:lnTo>
                  <a:lnTo>
                    <a:pt x="3365" y="1111"/>
                  </a:lnTo>
                  <a:lnTo>
                    <a:pt x="3357" y="1088"/>
                  </a:lnTo>
                  <a:lnTo>
                    <a:pt x="3347" y="1065"/>
                  </a:lnTo>
                  <a:lnTo>
                    <a:pt x="3337" y="1042"/>
                  </a:lnTo>
                  <a:lnTo>
                    <a:pt x="3327" y="1019"/>
                  </a:lnTo>
                  <a:lnTo>
                    <a:pt x="3316" y="996"/>
                  </a:lnTo>
                  <a:lnTo>
                    <a:pt x="3305" y="974"/>
                  </a:lnTo>
                  <a:lnTo>
                    <a:pt x="3294" y="952"/>
                  </a:lnTo>
                  <a:lnTo>
                    <a:pt x="3283" y="929"/>
                  </a:lnTo>
                  <a:lnTo>
                    <a:pt x="3271" y="908"/>
                  </a:lnTo>
                  <a:lnTo>
                    <a:pt x="3259" y="886"/>
                  </a:lnTo>
                  <a:lnTo>
                    <a:pt x="3247" y="865"/>
                  </a:lnTo>
                  <a:lnTo>
                    <a:pt x="3234" y="843"/>
                  </a:lnTo>
                  <a:lnTo>
                    <a:pt x="3221" y="822"/>
                  </a:lnTo>
                  <a:lnTo>
                    <a:pt x="3208" y="800"/>
                  </a:lnTo>
                  <a:lnTo>
                    <a:pt x="3194" y="780"/>
                  </a:lnTo>
                  <a:lnTo>
                    <a:pt x="3181" y="759"/>
                  </a:lnTo>
                  <a:lnTo>
                    <a:pt x="3167" y="739"/>
                  </a:lnTo>
                  <a:lnTo>
                    <a:pt x="3152" y="718"/>
                  </a:lnTo>
                  <a:lnTo>
                    <a:pt x="3137" y="699"/>
                  </a:lnTo>
                  <a:lnTo>
                    <a:pt x="3122" y="679"/>
                  </a:lnTo>
                  <a:lnTo>
                    <a:pt x="3106" y="659"/>
                  </a:lnTo>
                  <a:lnTo>
                    <a:pt x="3091" y="640"/>
                  </a:lnTo>
                  <a:lnTo>
                    <a:pt x="3075" y="621"/>
                  </a:lnTo>
                  <a:lnTo>
                    <a:pt x="3059" y="602"/>
                  </a:lnTo>
                  <a:lnTo>
                    <a:pt x="3043" y="583"/>
                  </a:lnTo>
                  <a:lnTo>
                    <a:pt x="3026" y="564"/>
                  </a:lnTo>
                  <a:lnTo>
                    <a:pt x="3009" y="547"/>
                  </a:lnTo>
                  <a:lnTo>
                    <a:pt x="2992" y="528"/>
                  </a:lnTo>
                  <a:lnTo>
                    <a:pt x="2974" y="511"/>
                  </a:lnTo>
                  <a:lnTo>
                    <a:pt x="2957" y="493"/>
                  </a:lnTo>
                  <a:lnTo>
                    <a:pt x="2938" y="476"/>
                  </a:lnTo>
                  <a:lnTo>
                    <a:pt x="2921" y="459"/>
                  </a:lnTo>
                  <a:lnTo>
                    <a:pt x="2902" y="442"/>
                  </a:lnTo>
                  <a:lnTo>
                    <a:pt x="2884" y="426"/>
                  </a:lnTo>
                  <a:lnTo>
                    <a:pt x="2864" y="410"/>
                  </a:lnTo>
                  <a:lnTo>
                    <a:pt x="2845" y="394"/>
                  </a:lnTo>
                  <a:lnTo>
                    <a:pt x="2826" y="379"/>
                  </a:lnTo>
                  <a:lnTo>
                    <a:pt x="2806" y="363"/>
                  </a:lnTo>
                  <a:lnTo>
                    <a:pt x="2786" y="348"/>
                  </a:lnTo>
                  <a:lnTo>
                    <a:pt x="2767" y="333"/>
                  </a:lnTo>
                  <a:lnTo>
                    <a:pt x="2746" y="318"/>
                  </a:lnTo>
                  <a:lnTo>
                    <a:pt x="2726" y="304"/>
                  </a:lnTo>
                  <a:lnTo>
                    <a:pt x="2705" y="291"/>
                  </a:lnTo>
                  <a:lnTo>
                    <a:pt x="2685" y="277"/>
                  </a:lnTo>
                  <a:lnTo>
                    <a:pt x="2663" y="264"/>
                  </a:lnTo>
                  <a:lnTo>
                    <a:pt x="2642" y="251"/>
                  </a:lnTo>
                  <a:lnTo>
                    <a:pt x="2620" y="238"/>
                  </a:lnTo>
                  <a:lnTo>
                    <a:pt x="2599" y="226"/>
                  </a:lnTo>
                  <a:lnTo>
                    <a:pt x="2578" y="214"/>
                  </a:lnTo>
                  <a:lnTo>
                    <a:pt x="2556" y="202"/>
                  </a:lnTo>
                  <a:lnTo>
                    <a:pt x="2533" y="191"/>
                  </a:lnTo>
                  <a:lnTo>
                    <a:pt x="2511" y="180"/>
                  </a:lnTo>
                  <a:lnTo>
                    <a:pt x="2489" y="169"/>
                  </a:lnTo>
                  <a:lnTo>
                    <a:pt x="2466" y="158"/>
                  </a:lnTo>
                  <a:lnTo>
                    <a:pt x="2443" y="148"/>
                  </a:lnTo>
                  <a:lnTo>
                    <a:pt x="2420" y="138"/>
                  </a:lnTo>
                  <a:lnTo>
                    <a:pt x="2397" y="128"/>
                  </a:lnTo>
                  <a:lnTo>
                    <a:pt x="2374" y="120"/>
                  </a:lnTo>
                  <a:lnTo>
                    <a:pt x="2351" y="111"/>
                  </a:lnTo>
                  <a:lnTo>
                    <a:pt x="2327" y="102"/>
                  </a:lnTo>
                  <a:lnTo>
                    <a:pt x="2304" y="93"/>
                  </a:lnTo>
                  <a:lnTo>
                    <a:pt x="2280" y="86"/>
                  </a:lnTo>
                  <a:lnTo>
                    <a:pt x="2257" y="78"/>
                  </a:lnTo>
                  <a:lnTo>
                    <a:pt x="2233" y="71"/>
                  </a:lnTo>
                  <a:lnTo>
                    <a:pt x="2209" y="64"/>
                  </a:lnTo>
                  <a:lnTo>
                    <a:pt x="2185" y="57"/>
                  </a:lnTo>
                  <a:lnTo>
                    <a:pt x="2161" y="52"/>
                  </a:lnTo>
                  <a:lnTo>
                    <a:pt x="2137" y="45"/>
                  </a:lnTo>
                  <a:lnTo>
                    <a:pt x="2112" y="40"/>
                  </a:lnTo>
                  <a:lnTo>
                    <a:pt x="2088" y="35"/>
                  </a:lnTo>
                  <a:lnTo>
                    <a:pt x="2064" y="30"/>
                  </a:lnTo>
                  <a:lnTo>
                    <a:pt x="2039" y="26"/>
                  </a:lnTo>
                  <a:lnTo>
                    <a:pt x="2015" y="22"/>
                  </a:lnTo>
                  <a:lnTo>
                    <a:pt x="1990" y="18"/>
                  </a:lnTo>
                  <a:lnTo>
                    <a:pt x="1966" y="15"/>
                  </a:lnTo>
                  <a:lnTo>
                    <a:pt x="1941" y="11"/>
                  </a:lnTo>
                  <a:lnTo>
                    <a:pt x="1916" y="9"/>
                  </a:lnTo>
                  <a:lnTo>
                    <a:pt x="1891" y="7"/>
                  </a:lnTo>
                  <a:lnTo>
                    <a:pt x="1866" y="5"/>
                  </a:lnTo>
                  <a:lnTo>
                    <a:pt x="1842" y="4"/>
                  </a:lnTo>
                  <a:lnTo>
                    <a:pt x="1817" y="2"/>
                  </a:lnTo>
                  <a:lnTo>
                    <a:pt x="1792" y="2"/>
                  </a:lnTo>
                  <a:lnTo>
                    <a:pt x="1767" y="0"/>
                  </a:lnTo>
                  <a:lnTo>
                    <a:pt x="1743" y="0"/>
                  </a:lnTo>
                  <a:lnTo>
                    <a:pt x="1718" y="0"/>
                  </a:lnTo>
                  <a:lnTo>
                    <a:pt x="1692" y="2"/>
                  </a:lnTo>
                  <a:lnTo>
                    <a:pt x="1667" y="2"/>
                  </a:lnTo>
                  <a:lnTo>
                    <a:pt x="1642" y="4"/>
                  </a:lnTo>
                  <a:lnTo>
                    <a:pt x="1618" y="5"/>
                  </a:lnTo>
                  <a:lnTo>
                    <a:pt x="1593" y="7"/>
                  </a:lnTo>
                  <a:lnTo>
                    <a:pt x="1568" y="9"/>
                  </a:lnTo>
                  <a:lnTo>
                    <a:pt x="1544" y="11"/>
                  </a:lnTo>
                  <a:lnTo>
                    <a:pt x="1519" y="15"/>
                  </a:lnTo>
                  <a:lnTo>
                    <a:pt x="1495" y="18"/>
                  </a:lnTo>
                  <a:lnTo>
                    <a:pt x="1470" y="22"/>
                  </a:lnTo>
                  <a:lnTo>
                    <a:pt x="1445" y="26"/>
                  </a:lnTo>
                  <a:lnTo>
                    <a:pt x="1420" y="30"/>
                  </a:lnTo>
                  <a:lnTo>
                    <a:pt x="1396" y="35"/>
                  </a:lnTo>
                  <a:lnTo>
                    <a:pt x="1372" y="40"/>
                  </a:lnTo>
                  <a:lnTo>
                    <a:pt x="1347" y="45"/>
                  </a:lnTo>
                  <a:lnTo>
                    <a:pt x="1323" y="52"/>
                  </a:lnTo>
                  <a:lnTo>
                    <a:pt x="1299" y="57"/>
                  </a:lnTo>
                  <a:lnTo>
                    <a:pt x="1275" y="64"/>
                  </a:lnTo>
                  <a:lnTo>
                    <a:pt x="1251" y="71"/>
                  </a:lnTo>
                  <a:lnTo>
                    <a:pt x="1227" y="78"/>
                  </a:lnTo>
                  <a:lnTo>
                    <a:pt x="1204" y="86"/>
                  </a:lnTo>
                  <a:lnTo>
                    <a:pt x="1180" y="93"/>
                  </a:lnTo>
                  <a:lnTo>
                    <a:pt x="1157" y="102"/>
                  </a:lnTo>
                  <a:lnTo>
                    <a:pt x="1133" y="111"/>
                  </a:lnTo>
                  <a:lnTo>
                    <a:pt x="1110" y="120"/>
                  </a:lnTo>
                  <a:lnTo>
                    <a:pt x="1087" y="128"/>
                  </a:lnTo>
                  <a:lnTo>
                    <a:pt x="1064" y="138"/>
                  </a:lnTo>
                  <a:lnTo>
                    <a:pt x="1041" y="148"/>
                  </a:lnTo>
                  <a:lnTo>
                    <a:pt x="1018" y="158"/>
                  </a:lnTo>
                  <a:lnTo>
                    <a:pt x="995" y="169"/>
                  </a:lnTo>
                  <a:lnTo>
                    <a:pt x="973" y="180"/>
                  </a:lnTo>
                  <a:lnTo>
                    <a:pt x="952" y="191"/>
                  </a:lnTo>
                  <a:lnTo>
                    <a:pt x="929" y="202"/>
                  </a:lnTo>
                  <a:lnTo>
                    <a:pt x="907" y="214"/>
                  </a:lnTo>
                  <a:lnTo>
                    <a:pt x="885" y="226"/>
                  </a:lnTo>
                  <a:lnTo>
                    <a:pt x="864" y="238"/>
                  </a:lnTo>
                  <a:lnTo>
                    <a:pt x="842" y="251"/>
                  </a:lnTo>
                  <a:lnTo>
                    <a:pt x="822" y="264"/>
                  </a:lnTo>
                  <a:lnTo>
                    <a:pt x="800" y="277"/>
                  </a:lnTo>
                  <a:lnTo>
                    <a:pt x="779" y="291"/>
                  </a:lnTo>
                  <a:lnTo>
                    <a:pt x="759" y="304"/>
                  </a:lnTo>
                  <a:lnTo>
                    <a:pt x="738" y="318"/>
                  </a:lnTo>
                  <a:lnTo>
                    <a:pt x="718" y="333"/>
                  </a:lnTo>
                  <a:lnTo>
                    <a:pt x="698" y="348"/>
                  </a:lnTo>
                  <a:lnTo>
                    <a:pt x="678" y="363"/>
                  </a:lnTo>
                  <a:lnTo>
                    <a:pt x="659" y="379"/>
                  </a:lnTo>
                  <a:lnTo>
                    <a:pt x="639" y="394"/>
                  </a:lnTo>
                  <a:lnTo>
                    <a:pt x="620" y="410"/>
                  </a:lnTo>
                  <a:lnTo>
                    <a:pt x="601" y="426"/>
                  </a:lnTo>
                  <a:lnTo>
                    <a:pt x="582" y="442"/>
                  </a:lnTo>
                  <a:lnTo>
                    <a:pt x="564" y="459"/>
                  </a:lnTo>
                  <a:lnTo>
                    <a:pt x="546" y="476"/>
                  </a:lnTo>
                  <a:lnTo>
                    <a:pt x="528" y="493"/>
                  </a:lnTo>
                  <a:lnTo>
                    <a:pt x="510" y="511"/>
                  </a:lnTo>
                  <a:lnTo>
                    <a:pt x="493" y="528"/>
                  </a:lnTo>
                  <a:lnTo>
                    <a:pt x="475" y="547"/>
                  </a:lnTo>
                  <a:lnTo>
                    <a:pt x="459" y="564"/>
                  </a:lnTo>
                  <a:lnTo>
                    <a:pt x="441" y="583"/>
                  </a:lnTo>
                  <a:lnTo>
                    <a:pt x="425" y="602"/>
                  </a:lnTo>
                  <a:lnTo>
                    <a:pt x="410" y="621"/>
                  </a:lnTo>
                  <a:lnTo>
                    <a:pt x="393" y="640"/>
                  </a:lnTo>
                  <a:lnTo>
                    <a:pt x="378" y="659"/>
                  </a:lnTo>
                  <a:lnTo>
                    <a:pt x="363" y="679"/>
                  </a:lnTo>
                  <a:lnTo>
                    <a:pt x="347" y="699"/>
                  </a:lnTo>
                  <a:lnTo>
                    <a:pt x="333" y="718"/>
                  </a:lnTo>
                  <a:lnTo>
                    <a:pt x="318" y="739"/>
                  </a:lnTo>
                  <a:lnTo>
                    <a:pt x="304" y="759"/>
                  </a:lnTo>
                  <a:lnTo>
                    <a:pt x="290" y="780"/>
                  </a:lnTo>
                  <a:lnTo>
                    <a:pt x="276" y="800"/>
                  </a:lnTo>
                  <a:lnTo>
                    <a:pt x="263" y="822"/>
                  </a:lnTo>
                  <a:lnTo>
                    <a:pt x="250" y="843"/>
                  </a:lnTo>
                  <a:lnTo>
                    <a:pt x="237" y="865"/>
                  </a:lnTo>
                  <a:lnTo>
                    <a:pt x="225" y="886"/>
                  </a:lnTo>
                  <a:lnTo>
                    <a:pt x="213" y="908"/>
                  </a:lnTo>
                  <a:lnTo>
                    <a:pt x="201" y="929"/>
                  </a:lnTo>
                  <a:lnTo>
                    <a:pt x="190" y="952"/>
                  </a:lnTo>
                  <a:lnTo>
                    <a:pt x="179" y="974"/>
                  </a:lnTo>
                  <a:lnTo>
                    <a:pt x="168" y="996"/>
                  </a:lnTo>
                  <a:lnTo>
                    <a:pt x="157" y="1019"/>
                  </a:lnTo>
                  <a:lnTo>
                    <a:pt x="147" y="1042"/>
                  </a:lnTo>
                  <a:lnTo>
                    <a:pt x="137" y="1065"/>
                  </a:lnTo>
                  <a:lnTo>
                    <a:pt x="128" y="1088"/>
                  </a:lnTo>
                  <a:lnTo>
                    <a:pt x="119" y="1111"/>
                  </a:lnTo>
                  <a:lnTo>
                    <a:pt x="110" y="1134"/>
                  </a:lnTo>
                  <a:lnTo>
                    <a:pt x="101" y="1158"/>
                  </a:lnTo>
                  <a:lnTo>
                    <a:pt x="93" y="1181"/>
                  </a:lnTo>
                  <a:lnTo>
                    <a:pt x="85" y="1205"/>
                  </a:lnTo>
                  <a:lnTo>
                    <a:pt x="77" y="1228"/>
                  </a:lnTo>
                  <a:lnTo>
                    <a:pt x="71" y="1252"/>
                  </a:lnTo>
                  <a:lnTo>
                    <a:pt x="63" y="1276"/>
                  </a:lnTo>
                  <a:lnTo>
                    <a:pt x="57" y="1300"/>
                  </a:lnTo>
                  <a:lnTo>
                    <a:pt x="51" y="1324"/>
                  </a:lnTo>
                  <a:lnTo>
                    <a:pt x="45" y="1348"/>
                  </a:lnTo>
                  <a:lnTo>
                    <a:pt x="39" y="1372"/>
                  </a:lnTo>
                  <a:lnTo>
                    <a:pt x="35" y="1397"/>
                  </a:lnTo>
                  <a:lnTo>
                    <a:pt x="29" y="1421"/>
                  </a:lnTo>
                  <a:lnTo>
                    <a:pt x="25" y="1445"/>
                  </a:lnTo>
                  <a:lnTo>
                    <a:pt x="22" y="1470"/>
                  </a:lnTo>
                  <a:lnTo>
                    <a:pt x="17" y="1494"/>
                  </a:lnTo>
                  <a:lnTo>
                    <a:pt x="14" y="1520"/>
                  </a:lnTo>
                  <a:lnTo>
                    <a:pt x="11" y="1545"/>
                  </a:lnTo>
                  <a:lnTo>
                    <a:pt x="9" y="1569"/>
                  </a:lnTo>
                  <a:lnTo>
                    <a:pt x="6" y="1594"/>
                  </a:lnTo>
                  <a:lnTo>
                    <a:pt x="4" y="1619"/>
                  </a:lnTo>
                  <a:lnTo>
                    <a:pt x="3" y="1643"/>
                  </a:lnTo>
                  <a:lnTo>
                    <a:pt x="1" y="1668"/>
                  </a:lnTo>
                  <a:lnTo>
                    <a:pt x="1" y="1693"/>
                  </a:lnTo>
                  <a:lnTo>
                    <a:pt x="0" y="1718"/>
                  </a:lnTo>
                  <a:lnTo>
                    <a:pt x="0" y="1742"/>
                  </a:lnTo>
                  <a:lnTo>
                    <a:pt x="0" y="1768"/>
                  </a:lnTo>
                  <a:lnTo>
                    <a:pt x="1" y="1793"/>
                  </a:lnTo>
                  <a:lnTo>
                    <a:pt x="1" y="1818"/>
                  </a:lnTo>
                  <a:lnTo>
                    <a:pt x="3" y="1842"/>
                  </a:lnTo>
                  <a:lnTo>
                    <a:pt x="4" y="1867"/>
                  </a:lnTo>
                  <a:lnTo>
                    <a:pt x="6" y="1892"/>
                  </a:lnTo>
                  <a:lnTo>
                    <a:pt x="9" y="1916"/>
                  </a:lnTo>
                  <a:lnTo>
                    <a:pt x="11" y="1941"/>
                  </a:lnTo>
                  <a:lnTo>
                    <a:pt x="14" y="1966"/>
                  </a:lnTo>
                  <a:lnTo>
                    <a:pt x="17" y="1991"/>
                  </a:lnTo>
                  <a:lnTo>
                    <a:pt x="22" y="2016"/>
                  </a:lnTo>
                  <a:lnTo>
                    <a:pt x="25" y="2040"/>
                  </a:lnTo>
                  <a:lnTo>
                    <a:pt x="29" y="2065"/>
                  </a:lnTo>
                  <a:lnTo>
                    <a:pt x="35" y="2089"/>
                  </a:lnTo>
                  <a:lnTo>
                    <a:pt x="39" y="2113"/>
                  </a:lnTo>
                  <a:lnTo>
                    <a:pt x="45" y="2137"/>
                  </a:lnTo>
                  <a:lnTo>
                    <a:pt x="51" y="2162"/>
                  </a:lnTo>
                  <a:lnTo>
                    <a:pt x="57" y="2186"/>
                  </a:lnTo>
                  <a:lnTo>
                    <a:pt x="63" y="2210"/>
                  </a:lnTo>
                  <a:lnTo>
                    <a:pt x="71" y="2234"/>
                  </a:lnTo>
                  <a:lnTo>
                    <a:pt x="77" y="2257"/>
                  </a:lnTo>
                  <a:lnTo>
                    <a:pt x="85" y="2281"/>
                  </a:lnTo>
                  <a:lnTo>
                    <a:pt x="93" y="2305"/>
                  </a:lnTo>
                  <a:lnTo>
                    <a:pt x="101" y="2328"/>
                  </a:lnTo>
                  <a:lnTo>
                    <a:pt x="110" y="2352"/>
                  </a:lnTo>
                  <a:lnTo>
                    <a:pt x="119" y="2375"/>
                  </a:lnTo>
                  <a:lnTo>
                    <a:pt x="128" y="2398"/>
                  </a:lnTo>
                  <a:lnTo>
                    <a:pt x="137" y="2421"/>
                  </a:lnTo>
                  <a:lnTo>
                    <a:pt x="147" y="2444"/>
                  </a:lnTo>
                  <a:lnTo>
                    <a:pt x="157" y="2467"/>
                  </a:lnTo>
                  <a:lnTo>
                    <a:pt x="168" y="2489"/>
                  </a:lnTo>
                  <a:lnTo>
                    <a:pt x="179" y="2512"/>
                  </a:lnTo>
                  <a:lnTo>
                    <a:pt x="190" y="2534"/>
                  </a:lnTo>
                  <a:lnTo>
                    <a:pt x="201" y="2556"/>
                  </a:lnTo>
                  <a:lnTo>
                    <a:pt x="213" y="2577"/>
                  </a:lnTo>
                  <a:lnTo>
                    <a:pt x="225" y="2599"/>
                  </a:lnTo>
                  <a:lnTo>
                    <a:pt x="237" y="2621"/>
                  </a:lnTo>
                  <a:lnTo>
                    <a:pt x="250" y="2643"/>
                  </a:lnTo>
                  <a:lnTo>
                    <a:pt x="263" y="2664"/>
                  </a:lnTo>
                  <a:lnTo>
                    <a:pt x="276" y="2684"/>
                  </a:lnTo>
                  <a:lnTo>
                    <a:pt x="290" y="2705"/>
                  </a:lnTo>
                  <a:lnTo>
                    <a:pt x="304" y="2726"/>
                  </a:lnTo>
                  <a:lnTo>
                    <a:pt x="318" y="2747"/>
                  </a:lnTo>
                  <a:lnTo>
                    <a:pt x="333" y="2768"/>
                  </a:lnTo>
                  <a:lnTo>
                    <a:pt x="347" y="2787"/>
                  </a:lnTo>
                  <a:lnTo>
                    <a:pt x="363" y="2807"/>
                  </a:lnTo>
                  <a:lnTo>
                    <a:pt x="378" y="2827"/>
                  </a:lnTo>
                  <a:lnTo>
                    <a:pt x="393" y="2846"/>
                  </a:lnTo>
                  <a:lnTo>
                    <a:pt x="410" y="2865"/>
                  </a:lnTo>
                  <a:lnTo>
                    <a:pt x="425" y="2883"/>
                  </a:lnTo>
                  <a:lnTo>
                    <a:pt x="441" y="2903"/>
                  </a:lnTo>
                  <a:lnTo>
                    <a:pt x="459" y="2921"/>
                  </a:lnTo>
                  <a:lnTo>
                    <a:pt x="475" y="2939"/>
                  </a:lnTo>
                  <a:lnTo>
                    <a:pt x="493" y="2958"/>
                  </a:lnTo>
                  <a:lnTo>
                    <a:pt x="510" y="2975"/>
                  </a:lnTo>
                  <a:lnTo>
                    <a:pt x="528" y="2993"/>
                  </a:lnTo>
                  <a:lnTo>
                    <a:pt x="546" y="3009"/>
                  </a:lnTo>
                  <a:lnTo>
                    <a:pt x="564" y="3027"/>
                  </a:lnTo>
                  <a:lnTo>
                    <a:pt x="582" y="3043"/>
                  </a:lnTo>
                  <a:lnTo>
                    <a:pt x="601" y="3059"/>
                  </a:lnTo>
                  <a:lnTo>
                    <a:pt x="620" y="3076"/>
                  </a:lnTo>
                  <a:lnTo>
                    <a:pt x="639" y="3092"/>
                  </a:lnTo>
                  <a:lnTo>
                    <a:pt x="659" y="3107"/>
                  </a:lnTo>
                  <a:lnTo>
                    <a:pt x="678" y="3123"/>
                  </a:lnTo>
                  <a:lnTo>
                    <a:pt x="698" y="3138"/>
                  </a:lnTo>
                  <a:lnTo>
                    <a:pt x="718" y="3152"/>
                  </a:lnTo>
                  <a:lnTo>
                    <a:pt x="738" y="3166"/>
                  </a:lnTo>
                  <a:lnTo>
                    <a:pt x="759" y="3181"/>
                  </a:lnTo>
                  <a:lnTo>
                    <a:pt x="779" y="3195"/>
                  </a:lnTo>
                  <a:lnTo>
                    <a:pt x="800" y="3209"/>
                  </a:lnTo>
                  <a:lnTo>
                    <a:pt x="822" y="3222"/>
                  </a:lnTo>
                  <a:lnTo>
                    <a:pt x="842" y="3235"/>
                  </a:lnTo>
                  <a:lnTo>
                    <a:pt x="864" y="3247"/>
                  </a:lnTo>
                  <a:lnTo>
                    <a:pt x="885" y="3260"/>
                  </a:lnTo>
                  <a:lnTo>
                    <a:pt x="907" y="3272"/>
                  </a:lnTo>
                  <a:lnTo>
                    <a:pt x="929" y="3283"/>
                  </a:lnTo>
                  <a:lnTo>
                    <a:pt x="952" y="3295"/>
                  </a:lnTo>
                  <a:lnTo>
                    <a:pt x="973" y="3306"/>
                  </a:lnTo>
                  <a:lnTo>
                    <a:pt x="995" y="3317"/>
                  </a:lnTo>
                  <a:lnTo>
                    <a:pt x="1018" y="3328"/>
                  </a:lnTo>
                  <a:lnTo>
                    <a:pt x="1041" y="3338"/>
                  </a:lnTo>
                  <a:lnTo>
                    <a:pt x="1064" y="3348"/>
                  </a:lnTo>
                  <a:lnTo>
                    <a:pt x="1087" y="3358"/>
                  </a:lnTo>
                  <a:lnTo>
                    <a:pt x="1110" y="3366"/>
                  </a:lnTo>
                  <a:lnTo>
                    <a:pt x="1133" y="3375"/>
                  </a:lnTo>
                  <a:lnTo>
                    <a:pt x="1157" y="3384"/>
                  </a:lnTo>
                  <a:lnTo>
                    <a:pt x="1180" y="3393"/>
                  </a:lnTo>
                  <a:lnTo>
                    <a:pt x="1204" y="3400"/>
                  </a:lnTo>
                  <a:lnTo>
                    <a:pt x="1227" y="3408"/>
                  </a:lnTo>
                  <a:lnTo>
                    <a:pt x="1251" y="3414"/>
                  </a:lnTo>
                  <a:lnTo>
                    <a:pt x="1275" y="3421"/>
                  </a:lnTo>
                  <a:lnTo>
                    <a:pt x="1299" y="3428"/>
                  </a:lnTo>
                  <a:lnTo>
                    <a:pt x="1323" y="3434"/>
                  </a:lnTo>
                  <a:lnTo>
                    <a:pt x="1347" y="3440"/>
                  </a:lnTo>
                  <a:lnTo>
                    <a:pt x="1372" y="3445"/>
                  </a:lnTo>
                  <a:lnTo>
                    <a:pt x="1396" y="3451"/>
                  </a:lnTo>
                  <a:lnTo>
                    <a:pt x="1420" y="3455"/>
                  </a:lnTo>
                  <a:lnTo>
                    <a:pt x="1445" y="3459"/>
                  </a:lnTo>
                  <a:lnTo>
                    <a:pt x="1470" y="3464"/>
                  </a:lnTo>
                  <a:lnTo>
                    <a:pt x="1495" y="3468"/>
                  </a:lnTo>
                  <a:lnTo>
                    <a:pt x="1519" y="3471"/>
                  </a:lnTo>
                  <a:lnTo>
                    <a:pt x="1544" y="3474"/>
                  </a:lnTo>
                  <a:lnTo>
                    <a:pt x="1568" y="3477"/>
                  </a:lnTo>
                  <a:lnTo>
                    <a:pt x="1593" y="3479"/>
                  </a:lnTo>
                  <a:lnTo>
                    <a:pt x="1618" y="3481"/>
                  </a:lnTo>
                  <a:lnTo>
                    <a:pt x="1642" y="3482"/>
                  </a:lnTo>
                  <a:lnTo>
                    <a:pt x="1667" y="3483"/>
                  </a:lnTo>
                  <a:lnTo>
                    <a:pt x="1692" y="3484"/>
                  </a:lnTo>
                  <a:lnTo>
                    <a:pt x="1718" y="3486"/>
                  </a:lnTo>
                  <a:lnTo>
                    <a:pt x="1743" y="3486"/>
                  </a:lnTo>
                  <a:lnTo>
                    <a:pt x="1767" y="3486"/>
                  </a:lnTo>
                  <a:lnTo>
                    <a:pt x="1792" y="3484"/>
                  </a:lnTo>
                  <a:lnTo>
                    <a:pt x="1817" y="3483"/>
                  </a:lnTo>
                  <a:lnTo>
                    <a:pt x="1842" y="3482"/>
                  </a:lnTo>
                  <a:lnTo>
                    <a:pt x="1866" y="3481"/>
                  </a:lnTo>
                  <a:lnTo>
                    <a:pt x="1891" y="3479"/>
                  </a:lnTo>
                  <a:lnTo>
                    <a:pt x="1916" y="3477"/>
                  </a:lnTo>
                  <a:lnTo>
                    <a:pt x="1941" y="3474"/>
                  </a:lnTo>
                  <a:lnTo>
                    <a:pt x="1966" y="3471"/>
                  </a:lnTo>
                  <a:lnTo>
                    <a:pt x="1990" y="3468"/>
                  </a:lnTo>
                  <a:lnTo>
                    <a:pt x="2015" y="3464"/>
                  </a:lnTo>
                  <a:lnTo>
                    <a:pt x="2039" y="3459"/>
                  </a:lnTo>
                  <a:lnTo>
                    <a:pt x="2064" y="3455"/>
                  </a:lnTo>
                  <a:lnTo>
                    <a:pt x="2088" y="3451"/>
                  </a:lnTo>
                  <a:lnTo>
                    <a:pt x="2112" y="3445"/>
                  </a:lnTo>
                  <a:lnTo>
                    <a:pt x="2137" y="3440"/>
                  </a:lnTo>
                  <a:lnTo>
                    <a:pt x="2161" y="3434"/>
                  </a:lnTo>
                  <a:lnTo>
                    <a:pt x="2185" y="3428"/>
                  </a:lnTo>
                  <a:lnTo>
                    <a:pt x="2209" y="3421"/>
                  </a:lnTo>
                  <a:lnTo>
                    <a:pt x="2233" y="3414"/>
                  </a:lnTo>
                  <a:lnTo>
                    <a:pt x="2257" y="3408"/>
                  </a:lnTo>
                  <a:lnTo>
                    <a:pt x="2280" y="3400"/>
                  </a:lnTo>
                  <a:lnTo>
                    <a:pt x="2304" y="3393"/>
                  </a:lnTo>
                  <a:lnTo>
                    <a:pt x="2327" y="3384"/>
                  </a:lnTo>
                  <a:lnTo>
                    <a:pt x="2351" y="3375"/>
                  </a:lnTo>
                  <a:lnTo>
                    <a:pt x="2374" y="3366"/>
                  </a:lnTo>
                  <a:lnTo>
                    <a:pt x="2397" y="3358"/>
                  </a:lnTo>
                  <a:lnTo>
                    <a:pt x="2420" y="3348"/>
                  </a:lnTo>
                  <a:lnTo>
                    <a:pt x="2443" y="3338"/>
                  </a:lnTo>
                  <a:lnTo>
                    <a:pt x="2466" y="3328"/>
                  </a:lnTo>
                  <a:lnTo>
                    <a:pt x="2489" y="3317"/>
                  </a:lnTo>
                  <a:lnTo>
                    <a:pt x="2511" y="3306"/>
                  </a:lnTo>
                  <a:lnTo>
                    <a:pt x="2533" y="3295"/>
                  </a:lnTo>
                  <a:lnTo>
                    <a:pt x="2556" y="3283"/>
                  </a:lnTo>
                  <a:lnTo>
                    <a:pt x="2578" y="3272"/>
                  </a:lnTo>
                  <a:lnTo>
                    <a:pt x="2599" y="3260"/>
                  </a:lnTo>
                  <a:lnTo>
                    <a:pt x="2620" y="3247"/>
                  </a:lnTo>
                  <a:lnTo>
                    <a:pt x="2642" y="3235"/>
                  </a:lnTo>
                  <a:lnTo>
                    <a:pt x="2663" y="3222"/>
                  </a:lnTo>
                  <a:lnTo>
                    <a:pt x="2685" y="3209"/>
                  </a:lnTo>
                  <a:lnTo>
                    <a:pt x="2705" y="3195"/>
                  </a:lnTo>
                  <a:lnTo>
                    <a:pt x="2726" y="3181"/>
                  </a:lnTo>
                  <a:lnTo>
                    <a:pt x="2746" y="3166"/>
                  </a:lnTo>
                  <a:lnTo>
                    <a:pt x="2767" y="3152"/>
                  </a:lnTo>
                  <a:lnTo>
                    <a:pt x="2786" y="3138"/>
                  </a:lnTo>
                  <a:lnTo>
                    <a:pt x="2806" y="3123"/>
                  </a:lnTo>
                  <a:lnTo>
                    <a:pt x="2826" y="3107"/>
                  </a:lnTo>
                  <a:lnTo>
                    <a:pt x="2845" y="3092"/>
                  </a:lnTo>
                  <a:lnTo>
                    <a:pt x="2864" y="3076"/>
                  </a:lnTo>
                  <a:lnTo>
                    <a:pt x="2884" y="3059"/>
                  </a:lnTo>
                  <a:lnTo>
                    <a:pt x="2902" y="3043"/>
                  </a:lnTo>
                  <a:lnTo>
                    <a:pt x="2921" y="3027"/>
                  </a:lnTo>
                  <a:lnTo>
                    <a:pt x="2938" y="3009"/>
                  </a:lnTo>
                  <a:lnTo>
                    <a:pt x="2957" y="2993"/>
                  </a:lnTo>
                  <a:lnTo>
                    <a:pt x="2974" y="2975"/>
                  </a:lnTo>
                  <a:lnTo>
                    <a:pt x="2992" y="2958"/>
                  </a:lnTo>
                  <a:lnTo>
                    <a:pt x="3009" y="2939"/>
                  </a:lnTo>
                  <a:lnTo>
                    <a:pt x="3026" y="2921"/>
                  </a:lnTo>
                  <a:lnTo>
                    <a:pt x="3043" y="2903"/>
                  </a:lnTo>
                  <a:lnTo>
                    <a:pt x="3059" y="2883"/>
                  </a:lnTo>
                  <a:lnTo>
                    <a:pt x="3075" y="2865"/>
                  </a:lnTo>
                  <a:lnTo>
                    <a:pt x="3091" y="2846"/>
                  </a:lnTo>
                  <a:lnTo>
                    <a:pt x="3106" y="2827"/>
                  </a:lnTo>
                  <a:lnTo>
                    <a:pt x="3122" y="2807"/>
                  </a:lnTo>
                  <a:lnTo>
                    <a:pt x="3137" y="2787"/>
                  </a:lnTo>
                  <a:lnTo>
                    <a:pt x="3152" y="2768"/>
                  </a:lnTo>
                  <a:lnTo>
                    <a:pt x="3167" y="2747"/>
                  </a:lnTo>
                  <a:lnTo>
                    <a:pt x="3181" y="2726"/>
                  </a:lnTo>
                  <a:lnTo>
                    <a:pt x="3194" y="2705"/>
                  </a:lnTo>
                  <a:lnTo>
                    <a:pt x="3208" y="2684"/>
                  </a:lnTo>
                  <a:lnTo>
                    <a:pt x="3221" y="2664"/>
                  </a:lnTo>
                  <a:lnTo>
                    <a:pt x="3234" y="2643"/>
                  </a:lnTo>
                  <a:lnTo>
                    <a:pt x="3247" y="2621"/>
                  </a:lnTo>
                  <a:lnTo>
                    <a:pt x="3259" y="2599"/>
                  </a:lnTo>
                  <a:lnTo>
                    <a:pt x="3271" y="2577"/>
                  </a:lnTo>
                  <a:lnTo>
                    <a:pt x="3283" y="2556"/>
                  </a:lnTo>
                  <a:lnTo>
                    <a:pt x="3294" y="2534"/>
                  </a:lnTo>
                  <a:lnTo>
                    <a:pt x="3305" y="2512"/>
                  </a:lnTo>
                  <a:lnTo>
                    <a:pt x="3316" y="2489"/>
                  </a:lnTo>
                  <a:lnTo>
                    <a:pt x="3327" y="2467"/>
                  </a:lnTo>
                  <a:lnTo>
                    <a:pt x="3337" y="2444"/>
                  </a:lnTo>
                  <a:lnTo>
                    <a:pt x="3347" y="2421"/>
                  </a:lnTo>
                  <a:lnTo>
                    <a:pt x="3357" y="2398"/>
                  </a:lnTo>
                  <a:lnTo>
                    <a:pt x="3365" y="2375"/>
                  </a:lnTo>
                  <a:lnTo>
                    <a:pt x="3375" y="2352"/>
                  </a:lnTo>
                  <a:lnTo>
                    <a:pt x="3383" y="2328"/>
                  </a:lnTo>
                  <a:lnTo>
                    <a:pt x="3392" y="2305"/>
                  </a:lnTo>
                  <a:lnTo>
                    <a:pt x="3399" y="2281"/>
                  </a:lnTo>
                  <a:lnTo>
                    <a:pt x="3407" y="2257"/>
                  </a:lnTo>
                  <a:lnTo>
                    <a:pt x="3414" y="2234"/>
                  </a:lnTo>
                  <a:lnTo>
                    <a:pt x="3421" y="2210"/>
                  </a:lnTo>
                  <a:lnTo>
                    <a:pt x="3428" y="2186"/>
                  </a:lnTo>
                  <a:lnTo>
                    <a:pt x="3433" y="2162"/>
                  </a:lnTo>
                  <a:lnTo>
                    <a:pt x="3440" y="2137"/>
                  </a:lnTo>
                  <a:lnTo>
                    <a:pt x="3445" y="2113"/>
                  </a:lnTo>
                  <a:lnTo>
                    <a:pt x="3450" y="2089"/>
                  </a:lnTo>
                  <a:lnTo>
                    <a:pt x="3455" y="2065"/>
                  </a:lnTo>
                  <a:lnTo>
                    <a:pt x="3459" y="2040"/>
                  </a:lnTo>
                  <a:lnTo>
                    <a:pt x="3463" y="2016"/>
                  </a:lnTo>
                  <a:lnTo>
                    <a:pt x="3467" y="1991"/>
                  </a:lnTo>
                  <a:lnTo>
                    <a:pt x="3470" y="1966"/>
                  </a:lnTo>
                  <a:lnTo>
                    <a:pt x="3474" y="1941"/>
                  </a:lnTo>
                  <a:lnTo>
                    <a:pt x="3476" y="1916"/>
                  </a:lnTo>
                  <a:lnTo>
                    <a:pt x="3478" y="1892"/>
                  </a:lnTo>
                  <a:lnTo>
                    <a:pt x="3480" y="1867"/>
                  </a:lnTo>
                  <a:lnTo>
                    <a:pt x="3481" y="1842"/>
                  </a:lnTo>
                  <a:lnTo>
                    <a:pt x="3483" y="1818"/>
                  </a:lnTo>
                  <a:lnTo>
                    <a:pt x="3483" y="1793"/>
                  </a:lnTo>
                  <a:lnTo>
                    <a:pt x="3485" y="1768"/>
                  </a:lnTo>
                  <a:lnTo>
                    <a:pt x="3485" y="174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0" name="Line 196"/>
            <p:cNvSpPr>
              <a:spLocks noChangeShapeType="1"/>
            </p:cNvSpPr>
            <p:nvPr/>
          </p:nvSpPr>
          <p:spPr bwMode="auto">
            <a:xfrm>
              <a:off x="3129741" y="5170437"/>
              <a:ext cx="210306" cy="5026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1" name="Line 197"/>
            <p:cNvSpPr>
              <a:spLocks noChangeShapeType="1"/>
            </p:cNvSpPr>
            <p:nvPr/>
          </p:nvSpPr>
          <p:spPr bwMode="auto">
            <a:xfrm>
              <a:off x="3285877" y="5107610"/>
              <a:ext cx="210306" cy="5010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" name="Line 198"/>
            <p:cNvSpPr>
              <a:spLocks noChangeShapeType="1"/>
            </p:cNvSpPr>
            <p:nvPr/>
          </p:nvSpPr>
          <p:spPr bwMode="auto">
            <a:xfrm>
              <a:off x="3290658" y="5104468"/>
              <a:ext cx="210306" cy="5010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3" name="Line 199"/>
            <p:cNvSpPr>
              <a:spLocks noChangeShapeType="1"/>
            </p:cNvSpPr>
            <p:nvPr/>
          </p:nvSpPr>
          <p:spPr bwMode="auto">
            <a:xfrm>
              <a:off x="3123368" y="5173580"/>
              <a:ext cx="210306" cy="5010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4" name="Freeform 210"/>
            <p:cNvSpPr>
              <a:spLocks/>
            </p:cNvSpPr>
            <p:nvPr/>
          </p:nvSpPr>
          <p:spPr bwMode="auto">
            <a:xfrm>
              <a:off x="3109031" y="5962087"/>
              <a:ext cx="278813" cy="73825"/>
            </a:xfrm>
            <a:custGeom>
              <a:avLst/>
              <a:gdLst>
                <a:gd name="T0" fmla="*/ 0 w 526"/>
                <a:gd name="T1" fmla="*/ 2147483647 h 143"/>
                <a:gd name="T2" fmla="*/ 2147483647 w 526"/>
                <a:gd name="T3" fmla="*/ 2147483647 h 143"/>
                <a:gd name="T4" fmla="*/ 2147483647 w 526"/>
                <a:gd name="T5" fmla="*/ 2147483647 h 143"/>
                <a:gd name="T6" fmla="*/ 2147483647 w 526"/>
                <a:gd name="T7" fmla="*/ 2147483647 h 143"/>
                <a:gd name="T8" fmla="*/ 2147483647 w 526"/>
                <a:gd name="T9" fmla="*/ 2147483647 h 143"/>
                <a:gd name="T10" fmla="*/ 2147483647 w 526"/>
                <a:gd name="T11" fmla="*/ 2147483647 h 143"/>
                <a:gd name="T12" fmla="*/ 2147483647 w 526"/>
                <a:gd name="T13" fmla="*/ 2147483647 h 143"/>
                <a:gd name="T14" fmla="*/ 2147483647 w 526"/>
                <a:gd name="T15" fmla="*/ 2147483647 h 143"/>
                <a:gd name="T16" fmla="*/ 2147483647 w 526"/>
                <a:gd name="T17" fmla="*/ 2147483647 h 143"/>
                <a:gd name="T18" fmla="*/ 2147483647 w 526"/>
                <a:gd name="T19" fmla="*/ 2147483647 h 143"/>
                <a:gd name="T20" fmla="*/ 2147483647 w 526"/>
                <a:gd name="T21" fmla="*/ 2147483647 h 143"/>
                <a:gd name="T22" fmla="*/ 2147483647 w 526"/>
                <a:gd name="T23" fmla="*/ 2147483647 h 143"/>
                <a:gd name="T24" fmla="*/ 2147483647 w 526"/>
                <a:gd name="T25" fmla="*/ 2147483647 h 143"/>
                <a:gd name="T26" fmla="*/ 2147483647 w 526"/>
                <a:gd name="T27" fmla="*/ 2147483647 h 143"/>
                <a:gd name="T28" fmla="*/ 2147483647 w 526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26" h="143">
                  <a:moveTo>
                    <a:pt x="0" y="143"/>
                  </a:moveTo>
                  <a:lnTo>
                    <a:pt x="39" y="134"/>
                  </a:lnTo>
                  <a:lnTo>
                    <a:pt x="77" y="126"/>
                  </a:lnTo>
                  <a:lnTo>
                    <a:pt x="115" y="117"/>
                  </a:lnTo>
                  <a:lnTo>
                    <a:pt x="152" y="109"/>
                  </a:lnTo>
                  <a:lnTo>
                    <a:pt x="190" y="99"/>
                  </a:lnTo>
                  <a:lnTo>
                    <a:pt x="228" y="90"/>
                  </a:lnTo>
                  <a:lnTo>
                    <a:pt x="266" y="79"/>
                  </a:lnTo>
                  <a:lnTo>
                    <a:pt x="303" y="69"/>
                  </a:lnTo>
                  <a:lnTo>
                    <a:pt x="340" y="58"/>
                  </a:lnTo>
                  <a:lnTo>
                    <a:pt x="377" y="47"/>
                  </a:lnTo>
                  <a:lnTo>
                    <a:pt x="414" y="37"/>
                  </a:lnTo>
                  <a:lnTo>
                    <a:pt x="452" y="25"/>
                  </a:lnTo>
                  <a:lnTo>
                    <a:pt x="489" y="14"/>
                  </a:lnTo>
                  <a:lnTo>
                    <a:pt x="526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5" name="Freeform 211"/>
            <p:cNvSpPr>
              <a:spLocks/>
            </p:cNvSpPr>
            <p:nvPr/>
          </p:nvSpPr>
          <p:spPr bwMode="auto">
            <a:xfrm>
              <a:off x="3073980" y="5927531"/>
              <a:ext cx="366442" cy="98956"/>
            </a:xfrm>
            <a:custGeom>
              <a:avLst/>
              <a:gdLst>
                <a:gd name="T0" fmla="*/ 0 w 690"/>
                <a:gd name="T1" fmla="*/ 2147483647 h 190"/>
                <a:gd name="T2" fmla="*/ 2147483647 w 690"/>
                <a:gd name="T3" fmla="*/ 2147483647 h 190"/>
                <a:gd name="T4" fmla="*/ 2147483647 w 690"/>
                <a:gd name="T5" fmla="*/ 2147483647 h 190"/>
                <a:gd name="T6" fmla="*/ 2147483647 w 690"/>
                <a:gd name="T7" fmla="*/ 2147483647 h 190"/>
                <a:gd name="T8" fmla="*/ 2147483647 w 690"/>
                <a:gd name="T9" fmla="*/ 2147483647 h 190"/>
                <a:gd name="T10" fmla="*/ 2147483647 w 690"/>
                <a:gd name="T11" fmla="*/ 2147483647 h 190"/>
                <a:gd name="T12" fmla="*/ 2147483647 w 690"/>
                <a:gd name="T13" fmla="*/ 2147483647 h 190"/>
                <a:gd name="T14" fmla="*/ 2147483647 w 690"/>
                <a:gd name="T15" fmla="*/ 2147483647 h 190"/>
                <a:gd name="T16" fmla="*/ 2147483647 w 690"/>
                <a:gd name="T17" fmla="*/ 2147483647 h 190"/>
                <a:gd name="T18" fmla="*/ 2147483647 w 690"/>
                <a:gd name="T19" fmla="*/ 2147483647 h 190"/>
                <a:gd name="T20" fmla="*/ 2147483647 w 690"/>
                <a:gd name="T21" fmla="*/ 2147483647 h 190"/>
                <a:gd name="T22" fmla="*/ 2147483647 w 690"/>
                <a:gd name="T23" fmla="*/ 2147483647 h 190"/>
                <a:gd name="T24" fmla="*/ 2147483647 w 690"/>
                <a:gd name="T25" fmla="*/ 2147483647 h 190"/>
                <a:gd name="T26" fmla="*/ 2147483647 w 690"/>
                <a:gd name="T27" fmla="*/ 2147483647 h 190"/>
                <a:gd name="T28" fmla="*/ 2147483647 w 690"/>
                <a:gd name="T29" fmla="*/ 2147483647 h 190"/>
                <a:gd name="T30" fmla="*/ 2147483647 w 690"/>
                <a:gd name="T31" fmla="*/ 2147483647 h 190"/>
                <a:gd name="T32" fmla="*/ 2147483647 w 690"/>
                <a:gd name="T33" fmla="*/ 2147483647 h 190"/>
                <a:gd name="T34" fmla="*/ 2147483647 w 690"/>
                <a:gd name="T35" fmla="*/ 2147483647 h 190"/>
                <a:gd name="T36" fmla="*/ 2147483647 w 690"/>
                <a:gd name="T37" fmla="*/ 0 h 1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90" h="190">
                  <a:moveTo>
                    <a:pt x="0" y="190"/>
                  </a:moveTo>
                  <a:lnTo>
                    <a:pt x="39" y="182"/>
                  </a:lnTo>
                  <a:lnTo>
                    <a:pt x="78" y="175"/>
                  </a:lnTo>
                  <a:lnTo>
                    <a:pt x="118" y="167"/>
                  </a:lnTo>
                  <a:lnTo>
                    <a:pt x="156" y="158"/>
                  </a:lnTo>
                  <a:lnTo>
                    <a:pt x="195" y="149"/>
                  </a:lnTo>
                  <a:lnTo>
                    <a:pt x="234" y="140"/>
                  </a:lnTo>
                  <a:lnTo>
                    <a:pt x="272" y="130"/>
                  </a:lnTo>
                  <a:lnTo>
                    <a:pt x="311" y="120"/>
                  </a:lnTo>
                  <a:lnTo>
                    <a:pt x="349" y="109"/>
                  </a:lnTo>
                  <a:lnTo>
                    <a:pt x="388" y="98"/>
                  </a:lnTo>
                  <a:lnTo>
                    <a:pt x="426" y="87"/>
                  </a:lnTo>
                  <a:lnTo>
                    <a:pt x="464" y="76"/>
                  </a:lnTo>
                  <a:lnTo>
                    <a:pt x="502" y="64"/>
                  </a:lnTo>
                  <a:lnTo>
                    <a:pt x="539" y="52"/>
                  </a:lnTo>
                  <a:lnTo>
                    <a:pt x="578" y="39"/>
                  </a:lnTo>
                  <a:lnTo>
                    <a:pt x="616" y="26"/>
                  </a:lnTo>
                  <a:lnTo>
                    <a:pt x="653" y="13"/>
                  </a:lnTo>
                  <a:lnTo>
                    <a:pt x="690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6" name="Freeform 294"/>
            <p:cNvSpPr>
              <a:spLocks/>
            </p:cNvSpPr>
            <p:nvPr/>
          </p:nvSpPr>
          <p:spPr bwMode="auto">
            <a:xfrm>
              <a:off x="2003335" y="3180319"/>
              <a:ext cx="1303255" cy="1284859"/>
            </a:xfrm>
            <a:custGeom>
              <a:avLst/>
              <a:gdLst>
                <a:gd name="T0" fmla="*/ 2147483647 w 2453"/>
                <a:gd name="T1" fmla="*/ 2147483647 h 2454"/>
                <a:gd name="T2" fmla="*/ 2147483647 w 2453"/>
                <a:gd name="T3" fmla="*/ 2147483647 h 2454"/>
                <a:gd name="T4" fmla="*/ 2147483647 w 2453"/>
                <a:gd name="T5" fmla="*/ 2147483647 h 2454"/>
                <a:gd name="T6" fmla="*/ 2147483647 w 2453"/>
                <a:gd name="T7" fmla="*/ 2147483647 h 2454"/>
                <a:gd name="T8" fmla="*/ 2147483647 w 2453"/>
                <a:gd name="T9" fmla="*/ 2147483647 h 2454"/>
                <a:gd name="T10" fmla="*/ 2147483647 w 2453"/>
                <a:gd name="T11" fmla="*/ 2147483647 h 2454"/>
                <a:gd name="T12" fmla="*/ 2147483647 w 2453"/>
                <a:gd name="T13" fmla="*/ 2147483647 h 2454"/>
                <a:gd name="T14" fmla="*/ 2147483647 w 2453"/>
                <a:gd name="T15" fmla="*/ 2147483647 h 2454"/>
                <a:gd name="T16" fmla="*/ 2147483647 w 2453"/>
                <a:gd name="T17" fmla="*/ 2147483647 h 2454"/>
                <a:gd name="T18" fmla="*/ 2147483647 w 2453"/>
                <a:gd name="T19" fmla="*/ 2147483647 h 2454"/>
                <a:gd name="T20" fmla="*/ 2147483647 w 2453"/>
                <a:gd name="T21" fmla="*/ 2147483647 h 2454"/>
                <a:gd name="T22" fmla="*/ 2147483647 w 2453"/>
                <a:gd name="T23" fmla="*/ 2147483647 h 2454"/>
                <a:gd name="T24" fmla="*/ 2147483647 w 2453"/>
                <a:gd name="T25" fmla="*/ 2147483647 h 2454"/>
                <a:gd name="T26" fmla="*/ 2147483647 w 2453"/>
                <a:gd name="T27" fmla="*/ 2147483647 h 2454"/>
                <a:gd name="T28" fmla="*/ 2147483647 w 2453"/>
                <a:gd name="T29" fmla="*/ 2147483647 h 2454"/>
                <a:gd name="T30" fmla="*/ 2147483647 w 2453"/>
                <a:gd name="T31" fmla="*/ 2147483647 h 2454"/>
                <a:gd name="T32" fmla="*/ 2147483647 w 2453"/>
                <a:gd name="T33" fmla="*/ 2147483647 h 2454"/>
                <a:gd name="T34" fmla="*/ 2147483647 w 2453"/>
                <a:gd name="T35" fmla="*/ 2147483647 h 2454"/>
                <a:gd name="T36" fmla="*/ 2147483647 w 2453"/>
                <a:gd name="T37" fmla="*/ 2147483647 h 2454"/>
                <a:gd name="T38" fmla="*/ 2147483647 w 2453"/>
                <a:gd name="T39" fmla="*/ 2147483647 h 2454"/>
                <a:gd name="T40" fmla="*/ 2147483647 w 2453"/>
                <a:gd name="T41" fmla="*/ 2147483647 h 2454"/>
                <a:gd name="T42" fmla="*/ 2147483647 w 2453"/>
                <a:gd name="T43" fmla="*/ 2147483647 h 2454"/>
                <a:gd name="T44" fmla="*/ 2147483647 w 2453"/>
                <a:gd name="T45" fmla="*/ 2147483647 h 2454"/>
                <a:gd name="T46" fmla="*/ 2147483647 w 2453"/>
                <a:gd name="T47" fmla="*/ 2147483647 h 2454"/>
                <a:gd name="T48" fmla="*/ 2147483647 w 2453"/>
                <a:gd name="T49" fmla="*/ 2147483647 h 2454"/>
                <a:gd name="T50" fmla="*/ 2147483647 w 2453"/>
                <a:gd name="T51" fmla="*/ 2147483647 h 2454"/>
                <a:gd name="T52" fmla="*/ 2147483647 w 2453"/>
                <a:gd name="T53" fmla="*/ 2147483647 h 2454"/>
                <a:gd name="T54" fmla="*/ 2147483647 w 2453"/>
                <a:gd name="T55" fmla="*/ 2147483647 h 2454"/>
                <a:gd name="T56" fmla="*/ 2147483647 w 2453"/>
                <a:gd name="T57" fmla="*/ 2147483647 h 2454"/>
                <a:gd name="T58" fmla="*/ 2147483647 w 2453"/>
                <a:gd name="T59" fmla="*/ 2147483647 h 2454"/>
                <a:gd name="T60" fmla="*/ 0 w 2453"/>
                <a:gd name="T61" fmla="*/ 2147483647 h 2454"/>
                <a:gd name="T62" fmla="*/ 2147483647 w 2453"/>
                <a:gd name="T63" fmla="*/ 2147483647 h 2454"/>
                <a:gd name="T64" fmla="*/ 2147483647 w 2453"/>
                <a:gd name="T65" fmla="*/ 2147483647 h 2454"/>
                <a:gd name="T66" fmla="*/ 2147483647 w 2453"/>
                <a:gd name="T67" fmla="*/ 2147483647 h 2454"/>
                <a:gd name="T68" fmla="*/ 2147483647 w 2453"/>
                <a:gd name="T69" fmla="*/ 2147483647 h 2454"/>
                <a:gd name="T70" fmla="*/ 2147483647 w 2453"/>
                <a:gd name="T71" fmla="*/ 2147483647 h 2454"/>
                <a:gd name="T72" fmla="*/ 2147483647 w 2453"/>
                <a:gd name="T73" fmla="*/ 2147483647 h 2454"/>
                <a:gd name="T74" fmla="*/ 2147483647 w 2453"/>
                <a:gd name="T75" fmla="*/ 2147483647 h 2454"/>
                <a:gd name="T76" fmla="*/ 2147483647 w 2453"/>
                <a:gd name="T77" fmla="*/ 2147483647 h 2454"/>
                <a:gd name="T78" fmla="*/ 2147483647 w 2453"/>
                <a:gd name="T79" fmla="*/ 2147483647 h 2454"/>
                <a:gd name="T80" fmla="*/ 2147483647 w 2453"/>
                <a:gd name="T81" fmla="*/ 2147483647 h 2454"/>
                <a:gd name="T82" fmla="*/ 2147483647 w 2453"/>
                <a:gd name="T83" fmla="*/ 2147483647 h 2454"/>
                <a:gd name="T84" fmla="*/ 2147483647 w 2453"/>
                <a:gd name="T85" fmla="*/ 2147483647 h 2454"/>
                <a:gd name="T86" fmla="*/ 2147483647 w 2453"/>
                <a:gd name="T87" fmla="*/ 2147483647 h 2454"/>
                <a:gd name="T88" fmla="*/ 2147483647 w 2453"/>
                <a:gd name="T89" fmla="*/ 2147483647 h 2454"/>
                <a:gd name="T90" fmla="*/ 2147483647 w 2453"/>
                <a:gd name="T91" fmla="*/ 2147483647 h 2454"/>
                <a:gd name="T92" fmla="*/ 2147483647 w 2453"/>
                <a:gd name="T93" fmla="*/ 2147483647 h 2454"/>
                <a:gd name="T94" fmla="*/ 2147483647 w 2453"/>
                <a:gd name="T95" fmla="*/ 2147483647 h 2454"/>
                <a:gd name="T96" fmla="*/ 2147483647 w 2453"/>
                <a:gd name="T97" fmla="*/ 2147483647 h 2454"/>
                <a:gd name="T98" fmla="*/ 2147483647 w 2453"/>
                <a:gd name="T99" fmla="*/ 2147483647 h 2454"/>
                <a:gd name="T100" fmla="*/ 2147483647 w 2453"/>
                <a:gd name="T101" fmla="*/ 2147483647 h 2454"/>
                <a:gd name="T102" fmla="*/ 2147483647 w 2453"/>
                <a:gd name="T103" fmla="*/ 2147483647 h 2454"/>
                <a:gd name="T104" fmla="*/ 2147483647 w 2453"/>
                <a:gd name="T105" fmla="*/ 2147483647 h 2454"/>
                <a:gd name="T106" fmla="*/ 2147483647 w 2453"/>
                <a:gd name="T107" fmla="*/ 2147483647 h 2454"/>
                <a:gd name="T108" fmla="*/ 2147483647 w 2453"/>
                <a:gd name="T109" fmla="*/ 2147483647 h 2454"/>
                <a:gd name="T110" fmla="*/ 2147483647 w 2453"/>
                <a:gd name="T111" fmla="*/ 2147483647 h 2454"/>
                <a:gd name="T112" fmla="*/ 2147483647 w 2453"/>
                <a:gd name="T113" fmla="*/ 2147483647 h 2454"/>
                <a:gd name="T114" fmla="*/ 2147483647 w 2453"/>
                <a:gd name="T115" fmla="*/ 2147483647 h 2454"/>
                <a:gd name="T116" fmla="*/ 2147483647 w 2453"/>
                <a:gd name="T117" fmla="*/ 2147483647 h 2454"/>
                <a:gd name="T118" fmla="*/ 2147483647 w 2453"/>
                <a:gd name="T119" fmla="*/ 2147483647 h 2454"/>
                <a:gd name="T120" fmla="*/ 2147483647 w 2453"/>
                <a:gd name="T121" fmla="*/ 2147483647 h 245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453" h="2454">
                  <a:moveTo>
                    <a:pt x="2453" y="1226"/>
                  </a:moveTo>
                  <a:lnTo>
                    <a:pt x="2453" y="1206"/>
                  </a:lnTo>
                  <a:lnTo>
                    <a:pt x="2452" y="1185"/>
                  </a:lnTo>
                  <a:lnTo>
                    <a:pt x="2451" y="1164"/>
                  </a:lnTo>
                  <a:lnTo>
                    <a:pt x="2450" y="1143"/>
                  </a:lnTo>
                  <a:lnTo>
                    <a:pt x="2448" y="1123"/>
                  </a:lnTo>
                  <a:lnTo>
                    <a:pt x="2446" y="1102"/>
                  </a:lnTo>
                  <a:lnTo>
                    <a:pt x="2444" y="1081"/>
                  </a:lnTo>
                  <a:lnTo>
                    <a:pt x="2441" y="1060"/>
                  </a:lnTo>
                  <a:lnTo>
                    <a:pt x="2439" y="1040"/>
                  </a:lnTo>
                  <a:lnTo>
                    <a:pt x="2435" y="1019"/>
                  </a:lnTo>
                  <a:lnTo>
                    <a:pt x="2431" y="998"/>
                  </a:lnTo>
                  <a:lnTo>
                    <a:pt x="2427" y="977"/>
                  </a:lnTo>
                  <a:lnTo>
                    <a:pt x="2422" y="957"/>
                  </a:lnTo>
                  <a:lnTo>
                    <a:pt x="2418" y="937"/>
                  </a:lnTo>
                  <a:lnTo>
                    <a:pt x="2412" y="916"/>
                  </a:lnTo>
                  <a:lnTo>
                    <a:pt x="2407" y="896"/>
                  </a:lnTo>
                  <a:lnTo>
                    <a:pt x="2401" y="876"/>
                  </a:lnTo>
                  <a:lnTo>
                    <a:pt x="2395" y="856"/>
                  </a:lnTo>
                  <a:lnTo>
                    <a:pt x="2388" y="836"/>
                  </a:lnTo>
                  <a:lnTo>
                    <a:pt x="2382" y="817"/>
                  </a:lnTo>
                  <a:lnTo>
                    <a:pt x="2375" y="797"/>
                  </a:lnTo>
                  <a:lnTo>
                    <a:pt x="2368" y="777"/>
                  </a:lnTo>
                  <a:lnTo>
                    <a:pt x="2359" y="758"/>
                  </a:lnTo>
                  <a:lnTo>
                    <a:pt x="2351" y="738"/>
                  </a:lnTo>
                  <a:lnTo>
                    <a:pt x="2342" y="719"/>
                  </a:lnTo>
                  <a:lnTo>
                    <a:pt x="2334" y="700"/>
                  </a:lnTo>
                  <a:lnTo>
                    <a:pt x="2325" y="681"/>
                  </a:lnTo>
                  <a:lnTo>
                    <a:pt x="2315" y="663"/>
                  </a:lnTo>
                  <a:lnTo>
                    <a:pt x="2305" y="644"/>
                  </a:lnTo>
                  <a:lnTo>
                    <a:pt x="2295" y="625"/>
                  </a:lnTo>
                  <a:lnTo>
                    <a:pt x="2284" y="608"/>
                  </a:lnTo>
                  <a:lnTo>
                    <a:pt x="2275" y="589"/>
                  </a:lnTo>
                  <a:lnTo>
                    <a:pt x="2263" y="572"/>
                  </a:lnTo>
                  <a:lnTo>
                    <a:pt x="2252" y="554"/>
                  </a:lnTo>
                  <a:lnTo>
                    <a:pt x="2240" y="537"/>
                  </a:lnTo>
                  <a:lnTo>
                    <a:pt x="2228" y="519"/>
                  </a:lnTo>
                  <a:lnTo>
                    <a:pt x="2216" y="503"/>
                  </a:lnTo>
                  <a:lnTo>
                    <a:pt x="2204" y="486"/>
                  </a:lnTo>
                  <a:lnTo>
                    <a:pt x="2191" y="469"/>
                  </a:lnTo>
                  <a:lnTo>
                    <a:pt x="2177" y="453"/>
                  </a:lnTo>
                  <a:lnTo>
                    <a:pt x="2164" y="436"/>
                  </a:lnTo>
                  <a:lnTo>
                    <a:pt x="2150" y="421"/>
                  </a:lnTo>
                  <a:lnTo>
                    <a:pt x="2137" y="405"/>
                  </a:lnTo>
                  <a:lnTo>
                    <a:pt x="2123" y="389"/>
                  </a:lnTo>
                  <a:lnTo>
                    <a:pt x="2109" y="374"/>
                  </a:lnTo>
                  <a:lnTo>
                    <a:pt x="2093" y="360"/>
                  </a:lnTo>
                  <a:lnTo>
                    <a:pt x="2079" y="345"/>
                  </a:lnTo>
                  <a:lnTo>
                    <a:pt x="2064" y="330"/>
                  </a:lnTo>
                  <a:lnTo>
                    <a:pt x="2048" y="316"/>
                  </a:lnTo>
                  <a:lnTo>
                    <a:pt x="2032" y="302"/>
                  </a:lnTo>
                  <a:lnTo>
                    <a:pt x="2017" y="289"/>
                  </a:lnTo>
                  <a:lnTo>
                    <a:pt x="2000" y="276"/>
                  </a:lnTo>
                  <a:lnTo>
                    <a:pt x="1984" y="263"/>
                  </a:lnTo>
                  <a:lnTo>
                    <a:pt x="1968" y="249"/>
                  </a:lnTo>
                  <a:lnTo>
                    <a:pt x="1950" y="237"/>
                  </a:lnTo>
                  <a:lnTo>
                    <a:pt x="1934" y="224"/>
                  </a:lnTo>
                  <a:lnTo>
                    <a:pt x="1916" y="213"/>
                  </a:lnTo>
                  <a:lnTo>
                    <a:pt x="1899" y="201"/>
                  </a:lnTo>
                  <a:lnTo>
                    <a:pt x="1881" y="190"/>
                  </a:lnTo>
                  <a:lnTo>
                    <a:pt x="1864" y="178"/>
                  </a:lnTo>
                  <a:lnTo>
                    <a:pt x="1845" y="169"/>
                  </a:lnTo>
                  <a:lnTo>
                    <a:pt x="1828" y="158"/>
                  </a:lnTo>
                  <a:lnTo>
                    <a:pt x="1809" y="148"/>
                  </a:lnTo>
                  <a:lnTo>
                    <a:pt x="1791" y="138"/>
                  </a:lnTo>
                  <a:lnTo>
                    <a:pt x="1772" y="128"/>
                  </a:lnTo>
                  <a:lnTo>
                    <a:pt x="1753" y="119"/>
                  </a:lnTo>
                  <a:lnTo>
                    <a:pt x="1734" y="111"/>
                  </a:lnTo>
                  <a:lnTo>
                    <a:pt x="1715" y="102"/>
                  </a:lnTo>
                  <a:lnTo>
                    <a:pt x="1696" y="94"/>
                  </a:lnTo>
                  <a:lnTo>
                    <a:pt x="1676" y="86"/>
                  </a:lnTo>
                  <a:lnTo>
                    <a:pt x="1656" y="78"/>
                  </a:lnTo>
                  <a:lnTo>
                    <a:pt x="1636" y="71"/>
                  </a:lnTo>
                  <a:lnTo>
                    <a:pt x="1617" y="65"/>
                  </a:lnTo>
                  <a:lnTo>
                    <a:pt x="1597" y="58"/>
                  </a:lnTo>
                  <a:lnTo>
                    <a:pt x="1577" y="52"/>
                  </a:lnTo>
                  <a:lnTo>
                    <a:pt x="1557" y="46"/>
                  </a:lnTo>
                  <a:lnTo>
                    <a:pt x="1537" y="41"/>
                  </a:lnTo>
                  <a:lnTo>
                    <a:pt x="1516" y="35"/>
                  </a:lnTo>
                  <a:lnTo>
                    <a:pt x="1497" y="31"/>
                  </a:lnTo>
                  <a:lnTo>
                    <a:pt x="1476" y="27"/>
                  </a:lnTo>
                  <a:lnTo>
                    <a:pt x="1455" y="22"/>
                  </a:lnTo>
                  <a:lnTo>
                    <a:pt x="1434" y="18"/>
                  </a:lnTo>
                  <a:lnTo>
                    <a:pt x="1414" y="14"/>
                  </a:lnTo>
                  <a:lnTo>
                    <a:pt x="1393" y="12"/>
                  </a:lnTo>
                  <a:lnTo>
                    <a:pt x="1372" y="9"/>
                  </a:lnTo>
                  <a:lnTo>
                    <a:pt x="1351" y="7"/>
                  </a:lnTo>
                  <a:lnTo>
                    <a:pt x="1331" y="5"/>
                  </a:lnTo>
                  <a:lnTo>
                    <a:pt x="1310" y="4"/>
                  </a:lnTo>
                  <a:lnTo>
                    <a:pt x="1289" y="2"/>
                  </a:lnTo>
                  <a:lnTo>
                    <a:pt x="1268" y="1"/>
                  </a:lnTo>
                  <a:lnTo>
                    <a:pt x="1247" y="0"/>
                  </a:lnTo>
                  <a:lnTo>
                    <a:pt x="1227" y="0"/>
                  </a:lnTo>
                  <a:lnTo>
                    <a:pt x="1205" y="0"/>
                  </a:lnTo>
                  <a:lnTo>
                    <a:pt x="1184" y="1"/>
                  </a:lnTo>
                  <a:lnTo>
                    <a:pt x="1163" y="2"/>
                  </a:lnTo>
                  <a:lnTo>
                    <a:pt x="1143" y="4"/>
                  </a:lnTo>
                  <a:lnTo>
                    <a:pt x="1122" y="5"/>
                  </a:lnTo>
                  <a:lnTo>
                    <a:pt x="1101" y="7"/>
                  </a:lnTo>
                  <a:lnTo>
                    <a:pt x="1080" y="9"/>
                  </a:lnTo>
                  <a:lnTo>
                    <a:pt x="1060" y="12"/>
                  </a:lnTo>
                  <a:lnTo>
                    <a:pt x="1039" y="14"/>
                  </a:lnTo>
                  <a:lnTo>
                    <a:pt x="1018" y="18"/>
                  </a:lnTo>
                  <a:lnTo>
                    <a:pt x="997" y="22"/>
                  </a:lnTo>
                  <a:lnTo>
                    <a:pt x="976" y="27"/>
                  </a:lnTo>
                  <a:lnTo>
                    <a:pt x="956" y="31"/>
                  </a:lnTo>
                  <a:lnTo>
                    <a:pt x="936" y="35"/>
                  </a:lnTo>
                  <a:lnTo>
                    <a:pt x="915" y="41"/>
                  </a:lnTo>
                  <a:lnTo>
                    <a:pt x="896" y="46"/>
                  </a:lnTo>
                  <a:lnTo>
                    <a:pt x="875" y="52"/>
                  </a:lnTo>
                  <a:lnTo>
                    <a:pt x="855" y="58"/>
                  </a:lnTo>
                  <a:lnTo>
                    <a:pt x="836" y="65"/>
                  </a:lnTo>
                  <a:lnTo>
                    <a:pt x="816" y="71"/>
                  </a:lnTo>
                  <a:lnTo>
                    <a:pt x="796" y="78"/>
                  </a:lnTo>
                  <a:lnTo>
                    <a:pt x="777" y="86"/>
                  </a:lnTo>
                  <a:lnTo>
                    <a:pt x="757" y="94"/>
                  </a:lnTo>
                  <a:lnTo>
                    <a:pt x="737" y="102"/>
                  </a:lnTo>
                  <a:lnTo>
                    <a:pt x="719" y="111"/>
                  </a:lnTo>
                  <a:lnTo>
                    <a:pt x="699" y="119"/>
                  </a:lnTo>
                  <a:lnTo>
                    <a:pt x="680" y="128"/>
                  </a:lnTo>
                  <a:lnTo>
                    <a:pt x="662" y="138"/>
                  </a:lnTo>
                  <a:lnTo>
                    <a:pt x="643" y="148"/>
                  </a:lnTo>
                  <a:lnTo>
                    <a:pt x="625" y="158"/>
                  </a:lnTo>
                  <a:lnTo>
                    <a:pt x="607" y="169"/>
                  </a:lnTo>
                  <a:lnTo>
                    <a:pt x="589" y="178"/>
                  </a:lnTo>
                  <a:lnTo>
                    <a:pt x="571" y="190"/>
                  </a:lnTo>
                  <a:lnTo>
                    <a:pt x="554" y="201"/>
                  </a:lnTo>
                  <a:lnTo>
                    <a:pt x="536" y="213"/>
                  </a:lnTo>
                  <a:lnTo>
                    <a:pt x="519" y="224"/>
                  </a:lnTo>
                  <a:lnTo>
                    <a:pt x="502" y="237"/>
                  </a:lnTo>
                  <a:lnTo>
                    <a:pt x="485" y="249"/>
                  </a:lnTo>
                  <a:lnTo>
                    <a:pt x="468" y="263"/>
                  </a:lnTo>
                  <a:lnTo>
                    <a:pt x="452" y="276"/>
                  </a:lnTo>
                  <a:lnTo>
                    <a:pt x="436" y="289"/>
                  </a:lnTo>
                  <a:lnTo>
                    <a:pt x="420" y="302"/>
                  </a:lnTo>
                  <a:lnTo>
                    <a:pt x="405" y="316"/>
                  </a:lnTo>
                  <a:lnTo>
                    <a:pt x="389" y="330"/>
                  </a:lnTo>
                  <a:lnTo>
                    <a:pt x="374" y="345"/>
                  </a:lnTo>
                  <a:lnTo>
                    <a:pt x="359" y="360"/>
                  </a:lnTo>
                  <a:lnTo>
                    <a:pt x="344" y="374"/>
                  </a:lnTo>
                  <a:lnTo>
                    <a:pt x="330" y="389"/>
                  </a:lnTo>
                  <a:lnTo>
                    <a:pt x="315" y="405"/>
                  </a:lnTo>
                  <a:lnTo>
                    <a:pt x="302" y="421"/>
                  </a:lnTo>
                  <a:lnTo>
                    <a:pt x="288" y="436"/>
                  </a:lnTo>
                  <a:lnTo>
                    <a:pt x="275" y="453"/>
                  </a:lnTo>
                  <a:lnTo>
                    <a:pt x="262" y="469"/>
                  </a:lnTo>
                  <a:lnTo>
                    <a:pt x="249" y="486"/>
                  </a:lnTo>
                  <a:lnTo>
                    <a:pt x="237" y="503"/>
                  </a:lnTo>
                  <a:lnTo>
                    <a:pt x="225" y="519"/>
                  </a:lnTo>
                  <a:lnTo>
                    <a:pt x="213" y="537"/>
                  </a:lnTo>
                  <a:lnTo>
                    <a:pt x="201" y="554"/>
                  </a:lnTo>
                  <a:lnTo>
                    <a:pt x="190" y="572"/>
                  </a:lnTo>
                  <a:lnTo>
                    <a:pt x="179" y="589"/>
                  </a:lnTo>
                  <a:lnTo>
                    <a:pt x="168" y="608"/>
                  </a:lnTo>
                  <a:lnTo>
                    <a:pt x="157" y="625"/>
                  </a:lnTo>
                  <a:lnTo>
                    <a:pt x="147" y="644"/>
                  </a:lnTo>
                  <a:lnTo>
                    <a:pt x="137" y="663"/>
                  </a:lnTo>
                  <a:lnTo>
                    <a:pt x="127" y="681"/>
                  </a:lnTo>
                  <a:lnTo>
                    <a:pt x="119" y="700"/>
                  </a:lnTo>
                  <a:lnTo>
                    <a:pt x="110" y="719"/>
                  </a:lnTo>
                  <a:lnTo>
                    <a:pt x="101" y="738"/>
                  </a:lnTo>
                  <a:lnTo>
                    <a:pt x="94" y="758"/>
                  </a:lnTo>
                  <a:lnTo>
                    <a:pt x="85" y="777"/>
                  </a:lnTo>
                  <a:lnTo>
                    <a:pt x="77" y="797"/>
                  </a:lnTo>
                  <a:lnTo>
                    <a:pt x="71" y="817"/>
                  </a:lnTo>
                  <a:lnTo>
                    <a:pt x="64" y="836"/>
                  </a:lnTo>
                  <a:lnTo>
                    <a:pt x="57" y="856"/>
                  </a:lnTo>
                  <a:lnTo>
                    <a:pt x="51" y="876"/>
                  </a:lnTo>
                  <a:lnTo>
                    <a:pt x="45" y="896"/>
                  </a:lnTo>
                  <a:lnTo>
                    <a:pt x="40" y="916"/>
                  </a:lnTo>
                  <a:lnTo>
                    <a:pt x="35" y="937"/>
                  </a:lnTo>
                  <a:lnTo>
                    <a:pt x="30" y="957"/>
                  </a:lnTo>
                  <a:lnTo>
                    <a:pt x="26" y="977"/>
                  </a:lnTo>
                  <a:lnTo>
                    <a:pt x="21" y="998"/>
                  </a:lnTo>
                  <a:lnTo>
                    <a:pt x="17" y="1019"/>
                  </a:lnTo>
                  <a:lnTo>
                    <a:pt x="14" y="1040"/>
                  </a:lnTo>
                  <a:lnTo>
                    <a:pt x="12" y="1060"/>
                  </a:lnTo>
                  <a:lnTo>
                    <a:pt x="8" y="1081"/>
                  </a:lnTo>
                  <a:lnTo>
                    <a:pt x="6" y="1102"/>
                  </a:lnTo>
                  <a:lnTo>
                    <a:pt x="4" y="1123"/>
                  </a:lnTo>
                  <a:lnTo>
                    <a:pt x="3" y="1143"/>
                  </a:lnTo>
                  <a:lnTo>
                    <a:pt x="2" y="1164"/>
                  </a:lnTo>
                  <a:lnTo>
                    <a:pt x="1" y="1185"/>
                  </a:lnTo>
                  <a:lnTo>
                    <a:pt x="0" y="1206"/>
                  </a:lnTo>
                  <a:lnTo>
                    <a:pt x="0" y="1226"/>
                  </a:lnTo>
                  <a:lnTo>
                    <a:pt x="0" y="1248"/>
                  </a:lnTo>
                  <a:lnTo>
                    <a:pt x="1" y="1269"/>
                  </a:lnTo>
                  <a:lnTo>
                    <a:pt x="2" y="1290"/>
                  </a:lnTo>
                  <a:lnTo>
                    <a:pt x="3" y="1311"/>
                  </a:lnTo>
                  <a:lnTo>
                    <a:pt x="4" y="1331"/>
                  </a:lnTo>
                  <a:lnTo>
                    <a:pt x="6" y="1352"/>
                  </a:lnTo>
                  <a:lnTo>
                    <a:pt x="8" y="1373"/>
                  </a:lnTo>
                  <a:lnTo>
                    <a:pt x="12" y="1394"/>
                  </a:lnTo>
                  <a:lnTo>
                    <a:pt x="14" y="1414"/>
                  </a:lnTo>
                  <a:lnTo>
                    <a:pt x="17" y="1435"/>
                  </a:lnTo>
                  <a:lnTo>
                    <a:pt x="21" y="1456"/>
                  </a:lnTo>
                  <a:lnTo>
                    <a:pt x="26" y="1477"/>
                  </a:lnTo>
                  <a:lnTo>
                    <a:pt x="30" y="1496"/>
                  </a:lnTo>
                  <a:lnTo>
                    <a:pt x="35" y="1517"/>
                  </a:lnTo>
                  <a:lnTo>
                    <a:pt x="40" y="1538"/>
                  </a:lnTo>
                  <a:lnTo>
                    <a:pt x="45" y="1558"/>
                  </a:lnTo>
                  <a:lnTo>
                    <a:pt x="51" y="1578"/>
                  </a:lnTo>
                  <a:lnTo>
                    <a:pt x="57" y="1598"/>
                  </a:lnTo>
                  <a:lnTo>
                    <a:pt x="64" y="1618"/>
                  </a:lnTo>
                  <a:lnTo>
                    <a:pt x="71" y="1637"/>
                  </a:lnTo>
                  <a:lnTo>
                    <a:pt x="77" y="1657"/>
                  </a:lnTo>
                  <a:lnTo>
                    <a:pt x="85" y="1677"/>
                  </a:lnTo>
                  <a:lnTo>
                    <a:pt x="94" y="1696"/>
                  </a:lnTo>
                  <a:lnTo>
                    <a:pt x="101" y="1715"/>
                  </a:lnTo>
                  <a:lnTo>
                    <a:pt x="110" y="1735"/>
                  </a:lnTo>
                  <a:lnTo>
                    <a:pt x="119" y="1753"/>
                  </a:lnTo>
                  <a:lnTo>
                    <a:pt x="127" y="1773"/>
                  </a:lnTo>
                  <a:lnTo>
                    <a:pt x="137" y="1791"/>
                  </a:lnTo>
                  <a:lnTo>
                    <a:pt x="147" y="1810"/>
                  </a:lnTo>
                  <a:lnTo>
                    <a:pt x="157" y="1828"/>
                  </a:lnTo>
                  <a:lnTo>
                    <a:pt x="168" y="1846"/>
                  </a:lnTo>
                  <a:lnTo>
                    <a:pt x="179" y="1864"/>
                  </a:lnTo>
                  <a:lnTo>
                    <a:pt x="190" y="1882"/>
                  </a:lnTo>
                  <a:lnTo>
                    <a:pt x="201" y="1900"/>
                  </a:lnTo>
                  <a:lnTo>
                    <a:pt x="213" y="1917"/>
                  </a:lnTo>
                  <a:lnTo>
                    <a:pt x="225" y="1935"/>
                  </a:lnTo>
                  <a:lnTo>
                    <a:pt x="237" y="1951"/>
                  </a:lnTo>
                  <a:lnTo>
                    <a:pt x="249" y="1967"/>
                  </a:lnTo>
                  <a:lnTo>
                    <a:pt x="262" y="1985"/>
                  </a:lnTo>
                  <a:lnTo>
                    <a:pt x="275" y="2001"/>
                  </a:lnTo>
                  <a:lnTo>
                    <a:pt x="288" y="2017"/>
                  </a:lnTo>
                  <a:lnTo>
                    <a:pt x="302" y="2033"/>
                  </a:lnTo>
                  <a:lnTo>
                    <a:pt x="315" y="2048"/>
                  </a:lnTo>
                  <a:lnTo>
                    <a:pt x="330" y="2064"/>
                  </a:lnTo>
                  <a:lnTo>
                    <a:pt x="344" y="2079"/>
                  </a:lnTo>
                  <a:lnTo>
                    <a:pt x="359" y="2094"/>
                  </a:lnTo>
                  <a:lnTo>
                    <a:pt x="374" y="2108"/>
                  </a:lnTo>
                  <a:lnTo>
                    <a:pt x="389" y="2124"/>
                  </a:lnTo>
                  <a:lnTo>
                    <a:pt x="405" y="2138"/>
                  </a:lnTo>
                  <a:lnTo>
                    <a:pt x="420" y="2151"/>
                  </a:lnTo>
                  <a:lnTo>
                    <a:pt x="436" y="2165"/>
                  </a:lnTo>
                  <a:lnTo>
                    <a:pt x="452" y="2178"/>
                  </a:lnTo>
                  <a:lnTo>
                    <a:pt x="468" y="2191"/>
                  </a:lnTo>
                  <a:lnTo>
                    <a:pt x="485" y="2205"/>
                  </a:lnTo>
                  <a:lnTo>
                    <a:pt x="502" y="2217"/>
                  </a:lnTo>
                  <a:lnTo>
                    <a:pt x="519" y="2229"/>
                  </a:lnTo>
                  <a:lnTo>
                    <a:pt x="536" y="2241"/>
                  </a:lnTo>
                  <a:lnTo>
                    <a:pt x="554" y="2253"/>
                  </a:lnTo>
                  <a:lnTo>
                    <a:pt x="571" y="2264"/>
                  </a:lnTo>
                  <a:lnTo>
                    <a:pt x="589" y="2274"/>
                  </a:lnTo>
                  <a:lnTo>
                    <a:pt x="607" y="2285"/>
                  </a:lnTo>
                  <a:lnTo>
                    <a:pt x="625" y="2296"/>
                  </a:lnTo>
                  <a:lnTo>
                    <a:pt x="643" y="2306"/>
                  </a:lnTo>
                  <a:lnTo>
                    <a:pt x="662" y="2316"/>
                  </a:lnTo>
                  <a:lnTo>
                    <a:pt x="680" y="2326"/>
                  </a:lnTo>
                  <a:lnTo>
                    <a:pt x="699" y="2335"/>
                  </a:lnTo>
                  <a:lnTo>
                    <a:pt x="719" y="2343"/>
                  </a:lnTo>
                  <a:lnTo>
                    <a:pt x="737" y="2352"/>
                  </a:lnTo>
                  <a:lnTo>
                    <a:pt x="757" y="2360"/>
                  </a:lnTo>
                  <a:lnTo>
                    <a:pt x="777" y="2367"/>
                  </a:lnTo>
                  <a:lnTo>
                    <a:pt x="796" y="2375"/>
                  </a:lnTo>
                  <a:lnTo>
                    <a:pt x="816" y="2383"/>
                  </a:lnTo>
                  <a:lnTo>
                    <a:pt x="836" y="2389"/>
                  </a:lnTo>
                  <a:lnTo>
                    <a:pt x="855" y="2396"/>
                  </a:lnTo>
                  <a:lnTo>
                    <a:pt x="875" y="2402"/>
                  </a:lnTo>
                  <a:lnTo>
                    <a:pt x="896" y="2408"/>
                  </a:lnTo>
                  <a:lnTo>
                    <a:pt x="915" y="2413"/>
                  </a:lnTo>
                  <a:lnTo>
                    <a:pt x="936" y="2419"/>
                  </a:lnTo>
                  <a:lnTo>
                    <a:pt x="956" y="2423"/>
                  </a:lnTo>
                  <a:lnTo>
                    <a:pt x="976" y="2427"/>
                  </a:lnTo>
                  <a:lnTo>
                    <a:pt x="997" y="2432"/>
                  </a:lnTo>
                  <a:lnTo>
                    <a:pt x="1018" y="2435"/>
                  </a:lnTo>
                  <a:lnTo>
                    <a:pt x="1039" y="2438"/>
                  </a:lnTo>
                  <a:lnTo>
                    <a:pt x="1060" y="2442"/>
                  </a:lnTo>
                  <a:lnTo>
                    <a:pt x="1080" y="2445"/>
                  </a:lnTo>
                  <a:lnTo>
                    <a:pt x="1101" y="2447"/>
                  </a:lnTo>
                  <a:lnTo>
                    <a:pt x="1122" y="2449"/>
                  </a:lnTo>
                  <a:lnTo>
                    <a:pt x="1143" y="2450"/>
                  </a:lnTo>
                  <a:lnTo>
                    <a:pt x="1163" y="2452"/>
                  </a:lnTo>
                  <a:lnTo>
                    <a:pt x="1184" y="2453"/>
                  </a:lnTo>
                  <a:lnTo>
                    <a:pt x="1205" y="2453"/>
                  </a:lnTo>
                  <a:lnTo>
                    <a:pt x="1227" y="2454"/>
                  </a:lnTo>
                  <a:lnTo>
                    <a:pt x="1247" y="2453"/>
                  </a:lnTo>
                  <a:lnTo>
                    <a:pt x="1268" y="2453"/>
                  </a:lnTo>
                  <a:lnTo>
                    <a:pt x="1289" y="2452"/>
                  </a:lnTo>
                  <a:lnTo>
                    <a:pt x="1310" y="2450"/>
                  </a:lnTo>
                  <a:lnTo>
                    <a:pt x="1331" y="2449"/>
                  </a:lnTo>
                  <a:lnTo>
                    <a:pt x="1351" y="2447"/>
                  </a:lnTo>
                  <a:lnTo>
                    <a:pt x="1372" y="2445"/>
                  </a:lnTo>
                  <a:lnTo>
                    <a:pt x="1393" y="2442"/>
                  </a:lnTo>
                  <a:lnTo>
                    <a:pt x="1414" y="2438"/>
                  </a:lnTo>
                  <a:lnTo>
                    <a:pt x="1434" y="2435"/>
                  </a:lnTo>
                  <a:lnTo>
                    <a:pt x="1455" y="2432"/>
                  </a:lnTo>
                  <a:lnTo>
                    <a:pt x="1476" y="2427"/>
                  </a:lnTo>
                  <a:lnTo>
                    <a:pt x="1497" y="2423"/>
                  </a:lnTo>
                  <a:lnTo>
                    <a:pt x="1516" y="2419"/>
                  </a:lnTo>
                  <a:lnTo>
                    <a:pt x="1537" y="2413"/>
                  </a:lnTo>
                  <a:lnTo>
                    <a:pt x="1557" y="2408"/>
                  </a:lnTo>
                  <a:lnTo>
                    <a:pt x="1577" y="2402"/>
                  </a:lnTo>
                  <a:lnTo>
                    <a:pt x="1597" y="2396"/>
                  </a:lnTo>
                  <a:lnTo>
                    <a:pt x="1617" y="2389"/>
                  </a:lnTo>
                  <a:lnTo>
                    <a:pt x="1636" y="2383"/>
                  </a:lnTo>
                  <a:lnTo>
                    <a:pt x="1656" y="2375"/>
                  </a:lnTo>
                  <a:lnTo>
                    <a:pt x="1676" y="2367"/>
                  </a:lnTo>
                  <a:lnTo>
                    <a:pt x="1696" y="2360"/>
                  </a:lnTo>
                  <a:lnTo>
                    <a:pt x="1715" y="2352"/>
                  </a:lnTo>
                  <a:lnTo>
                    <a:pt x="1734" y="2343"/>
                  </a:lnTo>
                  <a:lnTo>
                    <a:pt x="1753" y="2335"/>
                  </a:lnTo>
                  <a:lnTo>
                    <a:pt x="1772" y="2326"/>
                  </a:lnTo>
                  <a:lnTo>
                    <a:pt x="1791" y="2316"/>
                  </a:lnTo>
                  <a:lnTo>
                    <a:pt x="1809" y="2306"/>
                  </a:lnTo>
                  <a:lnTo>
                    <a:pt x="1828" y="2296"/>
                  </a:lnTo>
                  <a:lnTo>
                    <a:pt x="1845" y="2285"/>
                  </a:lnTo>
                  <a:lnTo>
                    <a:pt x="1864" y="2274"/>
                  </a:lnTo>
                  <a:lnTo>
                    <a:pt x="1881" y="2264"/>
                  </a:lnTo>
                  <a:lnTo>
                    <a:pt x="1899" y="2253"/>
                  </a:lnTo>
                  <a:lnTo>
                    <a:pt x="1916" y="2241"/>
                  </a:lnTo>
                  <a:lnTo>
                    <a:pt x="1934" y="2229"/>
                  </a:lnTo>
                  <a:lnTo>
                    <a:pt x="1950" y="2217"/>
                  </a:lnTo>
                  <a:lnTo>
                    <a:pt x="1968" y="2205"/>
                  </a:lnTo>
                  <a:lnTo>
                    <a:pt x="1984" y="2191"/>
                  </a:lnTo>
                  <a:lnTo>
                    <a:pt x="2000" y="2178"/>
                  </a:lnTo>
                  <a:lnTo>
                    <a:pt x="2017" y="2165"/>
                  </a:lnTo>
                  <a:lnTo>
                    <a:pt x="2032" y="2151"/>
                  </a:lnTo>
                  <a:lnTo>
                    <a:pt x="2048" y="2138"/>
                  </a:lnTo>
                  <a:lnTo>
                    <a:pt x="2064" y="2124"/>
                  </a:lnTo>
                  <a:lnTo>
                    <a:pt x="2079" y="2108"/>
                  </a:lnTo>
                  <a:lnTo>
                    <a:pt x="2093" y="2094"/>
                  </a:lnTo>
                  <a:lnTo>
                    <a:pt x="2109" y="2079"/>
                  </a:lnTo>
                  <a:lnTo>
                    <a:pt x="2123" y="2064"/>
                  </a:lnTo>
                  <a:lnTo>
                    <a:pt x="2137" y="2048"/>
                  </a:lnTo>
                  <a:lnTo>
                    <a:pt x="2150" y="2033"/>
                  </a:lnTo>
                  <a:lnTo>
                    <a:pt x="2164" y="2017"/>
                  </a:lnTo>
                  <a:lnTo>
                    <a:pt x="2177" y="2001"/>
                  </a:lnTo>
                  <a:lnTo>
                    <a:pt x="2191" y="1985"/>
                  </a:lnTo>
                  <a:lnTo>
                    <a:pt x="2204" y="1967"/>
                  </a:lnTo>
                  <a:lnTo>
                    <a:pt x="2216" y="1951"/>
                  </a:lnTo>
                  <a:lnTo>
                    <a:pt x="2228" y="1935"/>
                  </a:lnTo>
                  <a:lnTo>
                    <a:pt x="2240" y="1917"/>
                  </a:lnTo>
                  <a:lnTo>
                    <a:pt x="2252" y="1900"/>
                  </a:lnTo>
                  <a:lnTo>
                    <a:pt x="2263" y="1882"/>
                  </a:lnTo>
                  <a:lnTo>
                    <a:pt x="2275" y="1864"/>
                  </a:lnTo>
                  <a:lnTo>
                    <a:pt x="2284" y="1846"/>
                  </a:lnTo>
                  <a:lnTo>
                    <a:pt x="2295" y="1828"/>
                  </a:lnTo>
                  <a:lnTo>
                    <a:pt x="2305" y="1810"/>
                  </a:lnTo>
                  <a:lnTo>
                    <a:pt x="2315" y="1791"/>
                  </a:lnTo>
                  <a:lnTo>
                    <a:pt x="2325" y="1773"/>
                  </a:lnTo>
                  <a:lnTo>
                    <a:pt x="2334" y="1753"/>
                  </a:lnTo>
                  <a:lnTo>
                    <a:pt x="2342" y="1735"/>
                  </a:lnTo>
                  <a:lnTo>
                    <a:pt x="2351" y="1715"/>
                  </a:lnTo>
                  <a:lnTo>
                    <a:pt x="2359" y="1696"/>
                  </a:lnTo>
                  <a:lnTo>
                    <a:pt x="2368" y="1677"/>
                  </a:lnTo>
                  <a:lnTo>
                    <a:pt x="2375" y="1657"/>
                  </a:lnTo>
                  <a:lnTo>
                    <a:pt x="2382" y="1637"/>
                  </a:lnTo>
                  <a:lnTo>
                    <a:pt x="2388" y="1618"/>
                  </a:lnTo>
                  <a:lnTo>
                    <a:pt x="2395" y="1598"/>
                  </a:lnTo>
                  <a:lnTo>
                    <a:pt x="2401" y="1578"/>
                  </a:lnTo>
                  <a:lnTo>
                    <a:pt x="2407" y="1558"/>
                  </a:lnTo>
                  <a:lnTo>
                    <a:pt x="2412" y="1538"/>
                  </a:lnTo>
                  <a:lnTo>
                    <a:pt x="2418" y="1517"/>
                  </a:lnTo>
                  <a:lnTo>
                    <a:pt x="2422" y="1496"/>
                  </a:lnTo>
                  <a:lnTo>
                    <a:pt x="2427" y="1477"/>
                  </a:lnTo>
                  <a:lnTo>
                    <a:pt x="2431" y="1456"/>
                  </a:lnTo>
                  <a:lnTo>
                    <a:pt x="2435" y="1435"/>
                  </a:lnTo>
                  <a:lnTo>
                    <a:pt x="2439" y="1414"/>
                  </a:lnTo>
                  <a:lnTo>
                    <a:pt x="2441" y="1394"/>
                  </a:lnTo>
                  <a:lnTo>
                    <a:pt x="2444" y="1373"/>
                  </a:lnTo>
                  <a:lnTo>
                    <a:pt x="2446" y="1352"/>
                  </a:lnTo>
                  <a:lnTo>
                    <a:pt x="2448" y="1331"/>
                  </a:lnTo>
                  <a:lnTo>
                    <a:pt x="2450" y="1311"/>
                  </a:lnTo>
                  <a:lnTo>
                    <a:pt x="2451" y="1290"/>
                  </a:lnTo>
                  <a:lnTo>
                    <a:pt x="2452" y="1269"/>
                  </a:lnTo>
                  <a:lnTo>
                    <a:pt x="2453" y="1248"/>
                  </a:lnTo>
                  <a:lnTo>
                    <a:pt x="2453" y="122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7" name="Line 295"/>
            <p:cNvSpPr>
              <a:spLocks noChangeShapeType="1"/>
            </p:cNvSpPr>
            <p:nvPr/>
          </p:nvSpPr>
          <p:spPr bwMode="auto">
            <a:xfrm flipV="1">
              <a:off x="3242861" y="4036369"/>
              <a:ext cx="25492" cy="2670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8" name="Line 296"/>
            <p:cNvSpPr>
              <a:spLocks noChangeShapeType="1"/>
            </p:cNvSpPr>
            <p:nvPr/>
          </p:nvSpPr>
          <p:spPr bwMode="auto">
            <a:xfrm flipV="1">
              <a:off x="3223742" y="3997101"/>
              <a:ext cx="57356" cy="5811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9" name="Line 297"/>
            <p:cNvSpPr>
              <a:spLocks noChangeShapeType="1"/>
            </p:cNvSpPr>
            <p:nvPr/>
          </p:nvSpPr>
          <p:spPr bwMode="auto">
            <a:xfrm flipV="1">
              <a:off x="3214184" y="3960973"/>
              <a:ext cx="76475" cy="7539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0" name="Line 298"/>
            <p:cNvSpPr>
              <a:spLocks noChangeShapeType="1"/>
            </p:cNvSpPr>
            <p:nvPr/>
          </p:nvSpPr>
          <p:spPr bwMode="auto">
            <a:xfrm flipV="1">
              <a:off x="3228522" y="3927988"/>
              <a:ext cx="68508" cy="6754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1" name="Line 299"/>
            <p:cNvSpPr>
              <a:spLocks noChangeShapeType="1"/>
            </p:cNvSpPr>
            <p:nvPr/>
          </p:nvSpPr>
          <p:spPr bwMode="auto">
            <a:xfrm flipV="1">
              <a:off x="3238081" y="3896573"/>
              <a:ext cx="63728" cy="6125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" name="Line 300"/>
            <p:cNvSpPr>
              <a:spLocks noChangeShapeType="1"/>
            </p:cNvSpPr>
            <p:nvPr/>
          </p:nvSpPr>
          <p:spPr bwMode="auto">
            <a:xfrm flipV="1">
              <a:off x="3244454" y="3866729"/>
              <a:ext cx="60542" cy="5811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3" name="Line 301"/>
            <p:cNvSpPr>
              <a:spLocks noChangeShapeType="1"/>
            </p:cNvSpPr>
            <p:nvPr/>
          </p:nvSpPr>
          <p:spPr bwMode="auto">
            <a:xfrm flipV="1">
              <a:off x="3250827" y="3838457"/>
              <a:ext cx="55763" cy="5497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4" name="Line 302"/>
            <p:cNvSpPr>
              <a:spLocks noChangeShapeType="1"/>
            </p:cNvSpPr>
            <p:nvPr/>
          </p:nvSpPr>
          <p:spPr bwMode="auto">
            <a:xfrm flipV="1">
              <a:off x="3252421" y="3810184"/>
              <a:ext cx="54170" cy="5340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5" name="Line 303"/>
            <p:cNvSpPr>
              <a:spLocks noChangeShapeType="1"/>
            </p:cNvSpPr>
            <p:nvPr/>
          </p:nvSpPr>
          <p:spPr bwMode="auto">
            <a:xfrm flipV="1">
              <a:off x="2642216" y="4452612"/>
              <a:ext cx="12745" cy="1256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6" name="Line 304"/>
            <p:cNvSpPr>
              <a:spLocks noChangeShapeType="1"/>
            </p:cNvSpPr>
            <p:nvPr/>
          </p:nvSpPr>
          <p:spPr bwMode="auto">
            <a:xfrm flipV="1">
              <a:off x="3254013" y="3785051"/>
              <a:ext cx="50983" cy="5026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7" name="Line 305"/>
            <p:cNvSpPr>
              <a:spLocks noChangeShapeType="1"/>
            </p:cNvSpPr>
            <p:nvPr/>
          </p:nvSpPr>
          <p:spPr bwMode="auto">
            <a:xfrm flipV="1">
              <a:off x="2616723" y="4425910"/>
              <a:ext cx="38237" cy="39269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8" name="Line 306"/>
            <p:cNvSpPr>
              <a:spLocks noChangeShapeType="1"/>
            </p:cNvSpPr>
            <p:nvPr/>
          </p:nvSpPr>
          <p:spPr bwMode="auto">
            <a:xfrm flipV="1">
              <a:off x="3254013" y="3759920"/>
              <a:ext cx="47798" cy="4869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9" name="Line 307"/>
            <p:cNvSpPr>
              <a:spLocks noChangeShapeType="1"/>
            </p:cNvSpPr>
            <p:nvPr/>
          </p:nvSpPr>
          <p:spPr bwMode="auto">
            <a:xfrm flipV="1">
              <a:off x="2589640" y="4413345"/>
              <a:ext cx="49389" cy="4869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0" name="Line 308"/>
            <p:cNvSpPr>
              <a:spLocks noChangeShapeType="1"/>
            </p:cNvSpPr>
            <p:nvPr/>
          </p:nvSpPr>
          <p:spPr bwMode="auto">
            <a:xfrm flipV="1">
              <a:off x="3252419" y="3736358"/>
              <a:ext cx="47798" cy="4555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1" name="Line 309"/>
            <p:cNvSpPr>
              <a:spLocks noChangeShapeType="1"/>
            </p:cNvSpPr>
            <p:nvPr/>
          </p:nvSpPr>
          <p:spPr bwMode="auto">
            <a:xfrm flipV="1">
              <a:off x="2565741" y="4413344"/>
              <a:ext cx="47798" cy="455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2" name="Line 310"/>
            <p:cNvSpPr>
              <a:spLocks noChangeShapeType="1"/>
            </p:cNvSpPr>
            <p:nvPr/>
          </p:nvSpPr>
          <p:spPr bwMode="auto">
            <a:xfrm flipV="1">
              <a:off x="3250827" y="3712798"/>
              <a:ext cx="44610" cy="455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3" name="Line 311"/>
            <p:cNvSpPr>
              <a:spLocks noChangeShapeType="1"/>
            </p:cNvSpPr>
            <p:nvPr/>
          </p:nvSpPr>
          <p:spPr bwMode="auto">
            <a:xfrm flipV="1">
              <a:off x="2541843" y="4410202"/>
              <a:ext cx="46203" cy="455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4" name="Line 312"/>
            <p:cNvSpPr>
              <a:spLocks noChangeShapeType="1"/>
            </p:cNvSpPr>
            <p:nvPr/>
          </p:nvSpPr>
          <p:spPr bwMode="auto">
            <a:xfrm flipV="1">
              <a:off x="3247640" y="3689237"/>
              <a:ext cx="43017" cy="4398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5" name="Line 313"/>
            <p:cNvSpPr>
              <a:spLocks noChangeShapeType="1"/>
            </p:cNvSpPr>
            <p:nvPr/>
          </p:nvSpPr>
          <p:spPr bwMode="auto">
            <a:xfrm flipV="1">
              <a:off x="2519539" y="4407060"/>
              <a:ext cx="44610" cy="4398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6" name="Line 314"/>
            <p:cNvSpPr>
              <a:spLocks noChangeShapeType="1"/>
            </p:cNvSpPr>
            <p:nvPr/>
          </p:nvSpPr>
          <p:spPr bwMode="auto">
            <a:xfrm flipV="1">
              <a:off x="3242861" y="3667247"/>
              <a:ext cx="44610" cy="4398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7" name="Line 315"/>
            <p:cNvSpPr>
              <a:spLocks noChangeShapeType="1"/>
            </p:cNvSpPr>
            <p:nvPr/>
          </p:nvSpPr>
          <p:spPr bwMode="auto">
            <a:xfrm flipV="1">
              <a:off x="2497233" y="4403920"/>
              <a:ext cx="43016" cy="4241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8" name="Line 316"/>
            <p:cNvSpPr>
              <a:spLocks noChangeShapeType="1"/>
            </p:cNvSpPr>
            <p:nvPr/>
          </p:nvSpPr>
          <p:spPr bwMode="auto">
            <a:xfrm flipV="1">
              <a:off x="3238081" y="3646828"/>
              <a:ext cx="43017" cy="4241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9" name="Line 317"/>
            <p:cNvSpPr>
              <a:spLocks noChangeShapeType="1"/>
            </p:cNvSpPr>
            <p:nvPr/>
          </p:nvSpPr>
          <p:spPr bwMode="auto">
            <a:xfrm flipV="1">
              <a:off x="2474927" y="4399209"/>
              <a:ext cx="43016" cy="40839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0" name="Line 318"/>
            <p:cNvSpPr>
              <a:spLocks noChangeShapeType="1"/>
            </p:cNvSpPr>
            <p:nvPr/>
          </p:nvSpPr>
          <p:spPr bwMode="auto">
            <a:xfrm flipV="1">
              <a:off x="3233303" y="3626409"/>
              <a:ext cx="41422" cy="40839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1" name="Line 319"/>
            <p:cNvSpPr>
              <a:spLocks noChangeShapeType="1"/>
            </p:cNvSpPr>
            <p:nvPr/>
          </p:nvSpPr>
          <p:spPr bwMode="auto">
            <a:xfrm flipV="1">
              <a:off x="2454217" y="4392926"/>
              <a:ext cx="41422" cy="40839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2" name="Line 320"/>
            <p:cNvSpPr>
              <a:spLocks noChangeShapeType="1"/>
            </p:cNvSpPr>
            <p:nvPr/>
          </p:nvSpPr>
          <p:spPr bwMode="auto">
            <a:xfrm flipV="1">
              <a:off x="3226928" y="3605989"/>
              <a:ext cx="41422" cy="40839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" name="Line 321"/>
            <p:cNvSpPr>
              <a:spLocks noChangeShapeType="1"/>
            </p:cNvSpPr>
            <p:nvPr/>
          </p:nvSpPr>
          <p:spPr bwMode="auto">
            <a:xfrm flipV="1">
              <a:off x="2433504" y="4386642"/>
              <a:ext cx="41422" cy="40839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4" name="Line 322"/>
            <p:cNvSpPr>
              <a:spLocks noChangeShapeType="1"/>
            </p:cNvSpPr>
            <p:nvPr/>
          </p:nvSpPr>
          <p:spPr bwMode="auto">
            <a:xfrm flipV="1">
              <a:off x="3218962" y="3585569"/>
              <a:ext cx="41422" cy="3926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5" name="Line 323"/>
            <p:cNvSpPr>
              <a:spLocks noChangeShapeType="1"/>
            </p:cNvSpPr>
            <p:nvPr/>
          </p:nvSpPr>
          <p:spPr bwMode="auto">
            <a:xfrm flipV="1">
              <a:off x="2414386" y="4380359"/>
              <a:ext cx="39830" cy="3926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6" name="Line 324"/>
            <p:cNvSpPr>
              <a:spLocks noChangeShapeType="1"/>
            </p:cNvSpPr>
            <p:nvPr/>
          </p:nvSpPr>
          <p:spPr bwMode="auto">
            <a:xfrm flipV="1">
              <a:off x="3212589" y="3566720"/>
              <a:ext cx="39831" cy="3926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7" name="Line 325"/>
            <p:cNvSpPr>
              <a:spLocks noChangeShapeType="1"/>
            </p:cNvSpPr>
            <p:nvPr/>
          </p:nvSpPr>
          <p:spPr bwMode="auto">
            <a:xfrm flipV="1">
              <a:off x="2415977" y="4372505"/>
              <a:ext cx="17526" cy="1884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8" name="Line 326"/>
            <p:cNvSpPr>
              <a:spLocks noChangeShapeType="1"/>
            </p:cNvSpPr>
            <p:nvPr/>
          </p:nvSpPr>
          <p:spPr bwMode="auto">
            <a:xfrm flipV="1">
              <a:off x="3204623" y="3547872"/>
              <a:ext cx="38237" cy="3926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9" name="Line 327"/>
            <p:cNvSpPr>
              <a:spLocks noChangeShapeType="1"/>
            </p:cNvSpPr>
            <p:nvPr/>
          </p:nvSpPr>
          <p:spPr bwMode="auto">
            <a:xfrm flipV="1">
              <a:off x="3195063" y="3530592"/>
              <a:ext cx="38237" cy="3769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0" name="Line 328"/>
            <p:cNvSpPr>
              <a:spLocks noChangeShapeType="1"/>
            </p:cNvSpPr>
            <p:nvPr/>
          </p:nvSpPr>
          <p:spPr bwMode="auto">
            <a:xfrm flipV="1">
              <a:off x="3187096" y="3513314"/>
              <a:ext cx="38237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1" name="Line 329"/>
            <p:cNvSpPr>
              <a:spLocks noChangeShapeType="1"/>
            </p:cNvSpPr>
            <p:nvPr/>
          </p:nvSpPr>
          <p:spPr bwMode="auto">
            <a:xfrm flipV="1">
              <a:off x="3177539" y="3496037"/>
              <a:ext cx="36644" cy="3612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2" name="Line 330"/>
            <p:cNvSpPr>
              <a:spLocks noChangeShapeType="1"/>
            </p:cNvSpPr>
            <p:nvPr/>
          </p:nvSpPr>
          <p:spPr bwMode="auto">
            <a:xfrm flipV="1">
              <a:off x="3166386" y="3478758"/>
              <a:ext cx="38237" cy="3769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" name="Line 331"/>
            <p:cNvSpPr>
              <a:spLocks noChangeShapeType="1"/>
            </p:cNvSpPr>
            <p:nvPr/>
          </p:nvSpPr>
          <p:spPr bwMode="auto">
            <a:xfrm flipV="1">
              <a:off x="3156827" y="3463051"/>
              <a:ext cx="36643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4" name="Line 332"/>
            <p:cNvSpPr>
              <a:spLocks noChangeShapeType="1"/>
            </p:cNvSpPr>
            <p:nvPr/>
          </p:nvSpPr>
          <p:spPr bwMode="auto">
            <a:xfrm flipV="1">
              <a:off x="3145675" y="3445772"/>
              <a:ext cx="36644" cy="3769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5" name="Line 333"/>
            <p:cNvSpPr>
              <a:spLocks noChangeShapeType="1"/>
            </p:cNvSpPr>
            <p:nvPr/>
          </p:nvSpPr>
          <p:spPr bwMode="auto">
            <a:xfrm flipV="1">
              <a:off x="3132928" y="3431637"/>
              <a:ext cx="36644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6" name="Line 334"/>
            <p:cNvSpPr>
              <a:spLocks noChangeShapeType="1"/>
            </p:cNvSpPr>
            <p:nvPr/>
          </p:nvSpPr>
          <p:spPr bwMode="auto">
            <a:xfrm flipV="1">
              <a:off x="3121776" y="3415929"/>
              <a:ext cx="36643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7" name="Line 335"/>
            <p:cNvSpPr>
              <a:spLocks noChangeShapeType="1"/>
            </p:cNvSpPr>
            <p:nvPr/>
          </p:nvSpPr>
          <p:spPr bwMode="auto">
            <a:xfrm flipV="1">
              <a:off x="3109031" y="3401793"/>
              <a:ext cx="36643" cy="3612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8" name="Line 336"/>
            <p:cNvSpPr>
              <a:spLocks noChangeShapeType="1"/>
            </p:cNvSpPr>
            <p:nvPr/>
          </p:nvSpPr>
          <p:spPr bwMode="auto">
            <a:xfrm flipV="1">
              <a:off x="3096284" y="3387655"/>
              <a:ext cx="36643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" name="Line 337"/>
            <p:cNvSpPr>
              <a:spLocks noChangeShapeType="1"/>
            </p:cNvSpPr>
            <p:nvPr/>
          </p:nvSpPr>
          <p:spPr bwMode="auto">
            <a:xfrm flipV="1">
              <a:off x="3081946" y="3373520"/>
              <a:ext cx="36644" cy="3612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0" name="Line 338"/>
            <p:cNvSpPr>
              <a:spLocks noChangeShapeType="1"/>
            </p:cNvSpPr>
            <p:nvPr/>
          </p:nvSpPr>
          <p:spPr bwMode="auto">
            <a:xfrm flipV="1">
              <a:off x="3069200" y="3359383"/>
              <a:ext cx="36644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1" name="Line 339"/>
            <p:cNvSpPr>
              <a:spLocks noChangeShapeType="1"/>
            </p:cNvSpPr>
            <p:nvPr/>
          </p:nvSpPr>
          <p:spPr bwMode="auto">
            <a:xfrm flipV="1">
              <a:off x="3054861" y="3346817"/>
              <a:ext cx="36643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2" name="Line 340"/>
            <p:cNvSpPr>
              <a:spLocks noChangeShapeType="1"/>
            </p:cNvSpPr>
            <p:nvPr/>
          </p:nvSpPr>
          <p:spPr bwMode="auto">
            <a:xfrm flipV="1">
              <a:off x="3040522" y="3334251"/>
              <a:ext cx="36644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" name="Line 341"/>
            <p:cNvSpPr>
              <a:spLocks noChangeShapeType="1"/>
            </p:cNvSpPr>
            <p:nvPr/>
          </p:nvSpPr>
          <p:spPr bwMode="auto">
            <a:xfrm flipV="1">
              <a:off x="3024590" y="3321685"/>
              <a:ext cx="36644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" name="Line 342"/>
            <p:cNvSpPr>
              <a:spLocks noChangeShapeType="1"/>
            </p:cNvSpPr>
            <p:nvPr/>
          </p:nvSpPr>
          <p:spPr bwMode="auto">
            <a:xfrm flipV="1">
              <a:off x="3008656" y="3310690"/>
              <a:ext cx="38237" cy="3612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5" name="Line 343"/>
            <p:cNvSpPr>
              <a:spLocks noChangeShapeType="1"/>
            </p:cNvSpPr>
            <p:nvPr/>
          </p:nvSpPr>
          <p:spPr bwMode="auto">
            <a:xfrm flipV="1">
              <a:off x="2992725" y="3298123"/>
              <a:ext cx="38237" cy="3769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6" name="Line 344"/>
            <p:cNvSpPr>
              <a:spLocks noChangeShapeType="1"/>
            </p:cNvSpPr>
            <p:nvPr/>
          </p:nvSpPr>
          <p:spPr bwMode="auto">
            <a:xfrm flipV="1">
              <a:off x="2976792" y="3288701"/>
              <a:ext cx="36644" cy="3612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7" name="Line 345"/>
            <p:cNvSpPr>
              <a:spLocks noChangeShapeType="1"/>
            </p:cNvSpPr>
            <p:nvPr/>
          </p:nvSpPr>
          <p:spPr bwMode="auto">
            <a:xfrm flipV="1">
              <a:off x="2960862" y="3277704"/>
              <a:ext cx="36644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8" name="Line 346"/>
            <p:cNvSpPr>
              <a:spLocks noChangeShapeType="1"/>
            </p:cNvSpPr>
            <p:nvPr/>
          </p:nvSpPr>
          <p:spPr bwMode="auto">
            <a:xfrm flipV="1">
              <a:off x="2941741" y="3266709"/>
              <a:ext cx="38237" cy="3769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9" name="Line 347"/>
            <p:cNvSpPr>
              <a:spLocks noChangeShapeType="1"/>
            </p:cNvSpPr>
            <p:nvPr/>
          </p:nvSpPr>
          <p:spPr bwMode="auto">
            <a:xfrm flipV="1">
              <a:off x="2924216" y="3257285"/>
              <a:ext cx="38237" cy="3769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0" name="Line 348"/>
            <p:cNvSpPr>
              <a:spLocks noChangeShapeType="1"/>
            </p:cNvSpPr>
            <p:nvPr/>
          </p:nvSpPr>
          <p:spPr bwMode="auto">
            <a:xfrm flipV="1">
              <a:off x="2906691" y="3247860"/>
              <a:ext cx="38237" cy="3769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1" name="Line 349"/>
            <p:cNvSpPr>
              <a:spLocks noChangeShapeType="1"/>
            </p:cNvSpPr>
            <p:nvPr/>
          </p:nvSpPr>
          <p:spPr bwMode="auto">
            <a:xfrm flipV="1">
              <a:off x="2887572" y="3240007"/>
              <a:ext cx="38237" cy="3769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2" name="Line 350"/>
            <p:cNvSpPr>
              <a:spLocks noChangeShapeType="1"/>
            </p:cNvSpPr>
            <p:nvPr/>
          </p:nvSpPr>
          <p:spPr bwMode="auto">
            <a:xfrm flipV="1">
              <a:off x="2866861" y="3230584"/>
              <a:ext cx="39830" cy="3926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3" name="Line 351"/>
            <p:cNvSpPr>
              <a:spLocks noChangeShapeType="1"/>
            </p:cNvSpPr>
            <p:nvPr/>
          </p:nvSpPr>
          <p:spPr bwMode="auto">
            <a:xfrm flipV="1">
              <a:off x="2846148" y="3222730"/>
              <a:ext cx="41422" cy="40839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4" name="Line 352"/>
            <p:cNvSpPr>
              <a:spLocks noChangeShapeType="1"/>
            </p:cNvSpPr>
            <p:nvPr/>
          </p:nvSpPr>
          <p:spPr bwMode="auto">
            <a:xfrm flipV="1">
              <a:off x="2827029" y="3216446"/>
              <a:ext cx="39831" cy="40839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5" name="Line 353"/>
            <p:cNvSpPr>
              <a:spLocks noChangeShapeType="1"/>
            </p:cNvSpPr>
            <p:nvPr/>
          </p:nvSpPr>
          <p:spPr bwMode="auto">
            <a:xfrm flipV="1">
              <a:off x="2804725" y="3210163"/>
              <a:ext cx="41422" cy="40839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6" name="Line 354"/>
            <p:cNvSpPr>
              <a:spLocks noChangeShapeType="1"/>
            </p:cNvSpPr>
            <p:nvPr/>
          </p:nvSpPr>
          <p:spPr bwMode="auto">
            <a:xfrm flipV="1">
              <a:off x="2782420" y="3203880"/>
              <a:ext cx="43017" cy="4241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7" name="Line 355"/>
            <p:cNvSpPr>
              <a:spLocks noChangeShapeType="1"/>
            </p:cNvSpPr>
            <p:nvPr/>
          </p:nvSpPr>
          <p:spPr bwMode="auto">
            <a:xfrm flipV="1">
              <a:off x="2760114" y="3197597"/>
              <a:ext cx="43017" cy="4398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8" name="Line 356"/>
            <p:cNvSpPr>
              <a:spLocks noChangeShapeType="1"/>
            </p:cNvSpPr>
            <p:nvPr/>
          </p:nvSpPr>
          <p:spPr bwMode="auto">
            <a:xfrm flipV="1">
              <a:off x="2736216" y="3192884"/>
              <a:ext cx="44610" cy="4398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9" name="Line 357"/>
            <p:cNvSpPr>
              <a:spLocks noChangeShapeType="1"/>
            </p:cNvSpPr>
            <p:nvPr/>
          </p:nvSpPr>
          <p:spPr bwMode="auto">
            <a:xfrm flipV="1">
              <a:off x="2712317" y="3189745"/>
              <a:ext cx="44610" cy="4555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0" name="Line 358"/>
            <p:cNvSpPr>
              <a:spLocks noChangeShapeType="1"/>
            </p:cNvSpPr>
            <p:nvPr/>
          </p:nvSpPr>
          <p:spPr bwMode="auto">
            <a:xfrm flipV="1">
              <a:off x="2686826" y="3185032"/>
              <a:ext cx="46204" cy="4869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1" name="Line 359"/>
            <p:cNvSpPr>
              <a:spLocks noChangeShapeType="1"/>
            </p:cNvSpPr>
            <p:nvPr/>
          </p:nvSpPr>
          <p:spPr bwMode="auto">
            <a:xfrm flipV="1">
              <a:off x="2659742" y="3183460"/>
              <a:ext cx="49389" cy="486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2" name="Line 360"/>
            <p:cNvSpPr>
              <a:spLocks noChangeShapeType="1"/>
            </p:cNvSpPr>
            <p:nvPr/>
          </p:nvSpPr>
          <p:spPr bwMode="auto">
            <a:xfrm flipV="1">
              <a:off x="2631064" y="3181889"/>
              <a:ext cx="52576" cy="5026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3" name="Line 362"/>
            <p:cNvSpPr>
              <a:spLocks noChangeShapeType="1"/>
            </p:cNvSpPr>
            <p:nvPr/>
          </p:nvSpPr>
          <p:spPr bwMode="auto">
            <a:xfrm flipV="1">
              <a:off x="2602387" y="3180319"/>
              <a:ext cx="54170" cy="5340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4" name="Line 363"/>
            <p:cNvSpPr>
              <a:spLocks noChangeShapeType="1"/>
            </p:cNvSpPr>
            <p:nvPr/>
          </p:nvSpPr>
          <p:spPr bwMode="auto">
            <a:xfrm flipV="1">
              <a:off x="2004926" y="3772485"/>
              <a:ext cx="52578" cy="5026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5" name="Line 364"/>
            <p:cNvSpPr>
              <a:spLocks noChangeShapeType="1"/>
            </p:cNvSpPr>
            <p:nvPr/>
          </p:nvSpPr>
          <p:spPr bwMode="auto">
            <a:xfrm flipV="1">
              <a:off x="2570521" y="3181891"/>
              <a:ext cx="58949" cy="5497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6" name="Line 365"/>
            <p:cNvSpPr>
              <a:spLocks noChangeShapeType="1"/>
            </p:cNvSpPr>
            <p:nvPr/>
          </p:nvSpPr>
          <p:spPr bwMode="auto">
            <a:xfrm flipV="1">
              <a:off x="2003334" y="3741070"/>
              <a:ext cx="57356" cy="5654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7" name="Line 366"/>
            <p:cNvSpPr>
              <a:spLocks noChangeShapeType="1"/>
            </p:cNvSpPr>
            <p:nvPr/>
          </p:nvSpPr>
          <p:spPr bwMode="auto">
            <a:xfrm flipV="1">
              <a:off x="2538657" y="3183462"/>
              <a:ext cx="60542" cy="5968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8" name="Line 367"/>
            <p:cNvSpPr>
              <a:spLocks noChangeShapeType="1"/>
            </p:cNvSpPr>
            <p:nvPr/>
          </p:nvSpPr>
          <p:spPr bwMode="auto">
            <a:xfrm flipV="1">
              <a:off x="2004928" y="3709657"/>
              <a:ext cx="62137" cy="5968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9" name="Line 368"/>
            <p:cNvSpPr>
              <a:spLocks noChangeShapeType="1"/>
            </p:cNvSpPr>
            <p:nvPr/>
          </p:nvSpPr>
          <p:spPr bwMode="auto">
            <a:xfrm flipV="1">
              <a:off x="2502012" y="3186603"/>
              <a:ext cx="66916" cy="6440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0" name="Line 369"/>
            <p:cNvSpPr>
              <a:spLocks noChangeShapeType="1"/>
            </p:cNvSpPr>
            <p:nvPr/>
          </p:nvSpPr>
          <p:spPr bwMode="auto">
            <a:xfrm flipV="1">
              <a:off x="2008114" y="3673530"/>
              <a:ext cx="66916" cy="6440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1" name="Line 370"/>
            <p:cNvSpPr>
              <a:spLocks noChangeShapeType="1"/>
            </p:cNvSpPr>
            <p:nvPr/>
          </p:nvSpPr>
          <p:spPr bwMode="auto">
            <a:xfrm flipV="1">
              <a:off x="2463775" y="3191315"/>
              <a:ext cx="71695" cy="722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2" name="Line 371"/>
            <p:cNvSpPr>
              <a:spLocks noChangeShapeType="1"/>
            </p:cNvSpPr>
            <p:nvPr/>
          </p:nvSpPr>
          <p:spPr bwMode="auto">
            <a:xfrm flipV="1">
              <a:off x="2014486" y="3635833"/>
              <a:ext cx="71695" cy="7068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3" name="Line 372"/>
            <p:cNvSpPr>
              <a:spLocks noChangeShapeType="1"/>
            </p:cNvSpPr>
            <p:nvPr/>
          </p:nvSpPr>
          <p:spPr bwMode="auto">
            <a:xfrm flipV="1">
              <a:off x="2419165" y="3199169"/>
              <a:ext cx="81256" cy="8010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" name="Line 373"/>
            <p:cNvSpPr>
              <a:spLocks noChangeShapeType="1"/>
            </p:cNvSpPr>
            <p:nvPr/>
          </p:nvSpPr>
          <p:spPr bwMode="auto">
            <a:xfrm flipV="1">
              <a:off x="2022453" y="3591851"/>
              <a:ext cx="81254" cy="8010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5" name="Line 374"/>
            <p:cNvSpPr>
              <a:spLocks noChangeShapeType="1"/>
            </p:cNvSpPr>
            <p:nvPr/>
          </p:nvSpPr>
          <p:spPr bwMode="auto">
            <a:xfrm flipV="1">
              <a:off x="2366589" y="3210162"/>
              <a:ext cx="97186" cy="942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6" name="Line 375"/>
            <p:cNvSpPr>
              <a:spLocks noChangeShapeType="1"/>
            </p:cNvSpPr>
            <p:nvPr/>
          </p:nvSpPr>
          <p:spPr bwMode="auto">
            <a:xfrm flipV="1">
              <a:off x="2032013" y="3538447"/>
              <a:ext cx="97186" cy="9581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7" name="Line 376"/>
            <p:cNvSpPr>
              <a:spLocks noChangeShapeType="1"/>
            </p:cNvSpPr>
            <p:nvPr/>
          </p:nvSpPr>
          <p:spPr bwMode="auto">
            <a:xfrm flipV="1">
              <a:off x="2286927" y="3224300"/>
              <a:ext cx="133830" cy="13194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8" name="Line 377"/>
            <p:cNvSpPr>
              <a:spLocks noChangeShapeType="1"/>
            </p:cNvSpPr>
            <p:nvPr/>
          </p:nvSpPr>
          <p:spPr bwMode="auto">
            <a:xfrm flipV="1">
              <a:off x="2046350" y="3461479"/>
              <a:ext cx="133830" cy="13194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9" name="Line 378"/>
            <p:cNvSpPr>
              <a:spLocks noChangeShapeType="1"/>
            </p:cNvSpPr>
            <p:nvPr/>
          </p:nvSpPr>
          <p:spPr bwMode="auto">
            <a:xfrm flipV="1">
              <a:off x="2067062" y="3243149"/>
              <a:ext cx="305899" cy="30315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0" name="Line 379"/>
            <p:cNvSpPr>
              <a:spLocks noChangeShapeType="1"/>
            </p:cNvSpPr>
            <p:nvPr/>
          </p:nvSpPr>
          <p:spPr bwMode="auto">
            <a:xfrm flipV="1">
              <a:off x="2100520" y="3276135"/>
              <a:ext cx="211899" cy="210479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1" name="Line 380"/>
            <p:cNvSpPr>
              <a:spLocks noChangeShapeType="1"/>
            </p:cNvSpPr>
            <p:nvPr/>
          </p:nvSpPr>
          <p:spPr bwMode="auto">
            <a:xfrm>
              <a:off x="3026184" y="6045335"/>
              <a:ext cx="39830" cy="816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2" name="Line 381"/>
            <p:cNvSpPr>
              <a:spLocks noChangeShapeType="1"/>
            </p:cNvSpPr>
            <p:nvPr/>
          </p:nvSpPr>
          <p:spPr bwMode="auto">
            <a:xfrm>
              <a:off x="3032557" y="6045335"/>
              <a:ext cx="39830" cy="816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3" name="Line 382"/>
            <p:cNvSpPr>
              <a:spLocks noChangeShapeType="1"/>
            </p:cNvSpPr>
            <p:nvPr/>
          </p:nvSpPr>
          <p:spPr bwMode="auto">
            <a:xfrm>
              <a:off x="3094691" y="6023346"/>
              <a:ext cx="1594" cy="7853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" name="Line 383"/>
            <p:cNvSpPr>
              <a:spLocks noChangeShapeType="1"/>
            </p:cNvSpPr>
            <p:nvPr/>
          </p:nvSpPr>
          <p:spPr bwMode="auto">
            <a:xfrm>
              <a:off x="3109031" y="6020203"/>
              <a:ext cx="1592" cy="8796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5" name="Line 393"/>
            <p:cNvSpPr>
              <a:spLocks noChangeShapeType="1"/>
            </p:cNvSpPr>
            <p:nvPr/>
          </p:nvSpPr>
          <p:spPr bwMode="auto">
            <a:xfrm flipH="1">
              <a:off x="2235944" y="6045335"/>
              <a:ext cx="39830" cy="816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6" name="Line 394"/>
            <p:cNvSpPr>
              <a:spLocks noChangeShapeType="1"/>
            </p:cNvSpPr>
            <p:nvPr/>
          </p:nvSpPr>
          <p:spPr bwMode="auto">
            <a:xfrm flipH="1">
              <a:off x="2243911" y="6045335"/>
              <a:ext cx="38237" cy="816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7" name="Line 395"/>
            <p:cNvSpPr>
              <a:spLocks noChangeShapeType="1"/>
            </p:cNvSpPr>
            <p:nvPr/>
          </p:nvSpPr>
          <p:spPr bwMode="auto">
            <a:xfrm>
              <a:off x="2199300" y="6020203"/>
              <a:ext cx="1594" cy="8796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8" name="Line 396"/>
            <p:cNvSpPr>
              <a:spLocks noChangeShapeType="1"/>
            </p:cNvSpPr>
            <p:nvPr/>
          </p:nvSpPr>
          <p:spPr bwMode="auto">
            <a:xfrm>
              <a:off x="2215234" y="6023346"/>
              <a:ext cx="1594" cy="7853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9" name="Line 432"/>
            <p:cNvSpPr>
              <a:spLocks noChangeShapeType="1"/>
            </p:cNvSpPr>
            <p:nvPr/>
          </p:nvSpPr>
          <p:spPr bwMode="auto">
            <a:xfrm>
              <a:off x="2089368" y="6167854"/>
              <a:ext cx="1129594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0" name="Line 433"/>
            <p:cNvSpPr>
              <a:spLocks noChangeShapeType="1"/>
            </p:cNvSpPr>
            <p:nvPr/>
          </p:nvSpPr>
          <p:spPr bwMode="auto">
            <a:xfrm>
              <a:off x="2089368" y="6149005"/>
              <a:ext cx="1129594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1" name="Line 434"/>
            <p:cNvSpPr>
              <a:spLocks noChangeShapeType="1"/>
            </p:cNvSpPr>
            <p:nvPr/>
          </p:nvSpPr>
          <p:spPr bwMode="auto">
            <a:xfrm>
              <a:off x="2089368" y="6127015"/>
              <a:ext cx="1129594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2" name="Line 435"/>
            <p:cNvSpPr>
              <a:spLocks noChangeShapeType="1"/>
            </p:cNvSpPr>
            <p:nvPr/>
          </p:nvSpPr>
          <p:spPr bwMode="auto">
            <a:xfrm>
              <a:off x="2151503" y="6260526"/>
              <a:ext cx="363255" cy="1664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3" name="Line 436"/>
            <p:cNvSpPr>
              <a:spLocks noChangeShapeType="1"/>
            </p:cNvSpPr>
            <p:nvPr/>
          </p:nvSpPr>
          <p:spPr bwMode="auto">
            <a:xfrm flipH="1" flipV="1">
              <a:off x="2161064" y="6241678"/>
              <a:ext cx="181627" cy="848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4" name="Line 442"/>
            <p:cNvSpPr>
              <a:spLocks noChangeShapeType="1"/>
            </p:cNvSpPr>
            <p:nvPr/>
          </p:nvSpPr>
          <p:spPr bwMode="auto">
            <a:xfrm>
              <a:off x="2199300" y="6108165"/>
              <a:ext cx="46204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5" name="Line 443"/>
            <p:cNvSpPr>
              <a:spLocks noChangeShapeType="1"/>
            </p:cNvSpPr>
            <p:nvPr/>
          </p:nvSpPr>
          <p:spPr bwMode="auto">
            <a:xfrm flipH="1">
              <a:off x="2199300" y="6101882"/>
              <a:ext cx="49390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6" name="Line 444"/>
            <p:cNvSpPr>
              <a:spLocks noChangeShapeType="1"/>
            </p:cNvSpPr>
            <p:nvPr/>
          </p:nvSpPr>
          <p:spPr bwMode="auto">
            <a:xfrm flipV="1">
              <a:off x="2245505" y="6101882"/>
              <a:ext cx="159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7" name="Line 445"/>
            <p:cNvSpPr>
              <a:spLocks noChangeShapeType="1"/>
            </p:cNvSpPr>
            <p:nvPr/>
          </p:nvSpPr>
          <p:spPr bwMode="auto">
            <a:xfrm flipV="1">
              <a:off x="2245505" y="6101882"/>
              <a:ext cx="159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8" name="Line 446"/>
            <p:cNvSpPr>
              <a:spLocks noChangeShapeType="1"/>
            </p:cNvSpPr>
            <p:nvPr/>
          </p:nvSpPr>
          <p:spPr bwMode="auto">
            <a:xfrm flipV="1">
              <a:off x="2106892" y="6112877"/>
              <a:ext cx="1594" cy="7068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9" name="Line 447"/>
            <p:cNvSpPr>
              <a:spLocks noChangeShapeType="1"/>
            </p:cNvSpPr>
            <p:nvPr/>
          </p:nvSpPr>
          <p:spPr bwMode="auto">
            <a:xfrm flipV="1">
              <a:off x="2089368" y="6127015"/>
              <a:ext cx="1592" cy="408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0" name="Line 448"/>
            <p:cNvSpPr>
              <a:spLocks noChangeShapeType="1"/>
            </p:cNvSpPr>
            <p:nvPr/>
          </p:nvSpPr>
          <p:spPr bwMode="auto">
            <a:xfrm flipV="1">
              <a:off x="2151504" y="6241677"/>
              <a:ext cx="9558" cy="188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1" name="Line 449"/>
            <p:cNvSpPr>
              <a:spLocks noChangeShapeType="1"/>
            </p:cNvSpPr>
            <p:nvPr/>
          </p:nvSpPr>
          <p:spPr bwMode="auto">
            <a:xfrm flipH="1">
              <a:off x="2197706" y="6167854"/>
              <a:ext cx="31864" cy="69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2" name="Line 450"/>
            <p:cNvSpPr>
              <a:spLocks noChangeShapeType="1"/>
            </p:cNvSpPr>
            <p:nvPr/>
          </p:nvSpPr>
          <p:spPr bwMode="auto">
            <a:xfrm flipH="1">
              <a:off x="2194521" y="6167854"/>
              <a:ext cx="43016" cy="895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3" name="Line 451"/>
            <p:cNvSpPr>
              <a:spLocks noChangeShapeType="1"/>
            </p:cNvSpPr>
            <p:nvPr/>
          </p:nvSpPr>
          <p:spPr bwMode="auto">
            <a:xfrm flipH="1">
              <a:off x="2161062" y="6224399"/>
              <a:ext cx="7967" cy="172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4" name="Line 452"/>
            <p:cNvSpPr>
              <a:spLocks noChangeShapeType="1"/>
            </p:cNvSpPr>
            <p:nvPr/>
          </p:nvSpPr>
          <p:spPr bwMode="auto">
            <a:xfrm flipH="1" flipV="1">
              <a:off x="2169030" y="6224399"/>
              <a:ext cx="28678" cy="125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5" name="Line 453"/>
            <p:cNvSpPr>
              <a:spLocks noChangeShapeType="1"/>
            </p:cNvSpPr>
            <p:nvPr/>
          </p:nvSpPr>
          <p:spPr bwMode="auto">
            <a:xfrm flipV="1">
              <a:off x="2728250" y="6365766"/>
              <a:ext cx="246950" cy="1115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6" name="Line 455"/>
            <p:cNvSpPr>
              <a:spLocks noChangeShapeType="1"/>
            </p:cNvSpPr>
            <p:nvPr/>
          </p:nvSpPr>
          <p:spPr bwMode="auto">
            <a:xfrm flipV="1">
              <a:off x="2736216" y="6274663"/>
              <a:ext cx="495492" cy="2199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7" name="Line 456"/>
            <p:cNvSpPr>
              <a:spLocks noChangeShapeType="1"/>
            </p:cNvSpPr>
            <p:nvPr/>
          </p:nvSpPr>
          <p:spPr bwMode="auto">
            <a:xfrm>
              <a:off x="2718691" y="6458438"/>
              <a:ext cx="9558" cy="188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8" name="Line 457"/>
            <p:cNvSpPr>
              <a:spLocks noChangeShapeType="1"/>
            </p:cNvSpPr>
            <p:nvPr/>
          </p:nvSpPr>
          <p:spPr bwMode="auto">
            <a:xfrm flipH="1" flipV="1">
              <a:off x="2728249" y="6477287"/>
              <a:ext cx="7967" cy="172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9" name="Line 458"/>
            <p:cNvSpPr>
              <a:spLocks noChangeShapeType="1"/>
            </p:cNvSpPr>
            <p:nvPr/>
          </p:nvSpPr>
          <p:spPr bwMode="auto">
            <a:xfrm flipH="1">
              <a:off x="2489267" y="6167854"/>
              <a:ext cx="106747" cy="2246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0" name="Line 459"/>
            <p:cNvSpPr>
              <a:spLocks noChangeShapeType="1"/>
            </p:cNvSpPr>
            <p:nvPr/>
          </p:nvSpPr>
          <p:spPr bwMode="auto">
            <a:xfrm flipH="1">
              <a:off x="2505198" y="6167854"/>
              <a:ext cx="97187" cy="2104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1" name="Line 460"/>
            <p:cNvSpPr>
              <a:spLocks noChangeShapeType="1"/>
            </p:cNvSpPr>
            <p:nvPr/>
          </p:nvSpPr>
          <p:spPr bwMode="auto">
            <a:xfrm flipH="1">
              <a:off x="2524317" y="6390897"/>
              <a:ext cx="7967" cy="188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2" name="Line 461"/>
            <p:cNvSpPr>
              <a:spLocks noChangeShapeType="1"/>
            </p:cNvSpPr>
            <p:nvPr/>
          </p:nvSpPr>
          <p:spPr bwMode="auto">
            <a:xfrm flipV="1">
              <a:off x="2514759" y="6409746"/>
              <a:ext cx="9558" cy="172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3" name="Line 462"/>
            <p:cNvSpPr>
              <a:spLocks noChangeShapeType="1"/>
            </p:cNvSpPr>
            <p:nvPr/>
          </p:nvSpPr>
          <p:spPr bwMode="auto">
            <a:xfrm>
              <a:off x="2505198" y="6378331"/>
              <a:ext cx="27086" cy="125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4" name="Line 463"/>
            <p:cNvSpPr>
              <a:spLocks noChangeShapeType="1"/>
            </p:cNvSpPr>
            <p:nvPr/>
          </p:nvSpPr>
          <p:spPr bwMode="auto">
            <a:xfrm>
              <a:off x="2342690" y="6326495"/>
              <a:ext cx="181627" cy="832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" name="Line 464"/>
            <p:cNvSpPr>
              <a:spLocks noChangeShapeType="1"/>
            </p:cNvSpPr>
            <p:nvPr/>
          </p:nvSpPr>
          <p:spPr bwMode="auto">
            <a:xfrm flipV="1">
              <a:off x="2718691" y="6445873"/>
              <a:ext cx="28678" cy="125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" name="Line 465"/>
            <p:cNvSpPr>
              <a:spLocks noChangeShapeType="1"/>
            </p:cNvSpPr>
            <p:nvPr/>
          </p:nvSpPr>
          <p:spPr bwMode="auto">
            <a:xfrm>
              <a:off x="2627878" y="6167854"/>
              <a:ext cx="133830" cy="2937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" name="Line 466"/>
            <p:cNvSpPr>
              <a:spLocks noChangeShapeType="1"/>
            </p:cNvSpPr>
            <p:nvPr/>
          </p:nvSpPr>
          <p:spPr bwMode="auto">
            <a:xfrm>
              <a:off x="2619911" y="6167854"/>
              <a:ext cx="127457" cy="2780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8" name="Line 468"/>
            <p:cNvSpPr>
              <a:spLocks noChangeShapeType="1"/>
            </p:cNvSpPr>
            <p:nvPr/>
          </p:nvSpPr>
          <p:spPr bwMode="auto">
            <a:xfrm flipV="1">
              <a:off x="2793573" y="6485141"/>
              <a:ext cx="14339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9" name="Line 469"/>
            <p:cNvSpPr>
              <a:spLocks noChangeShapeType="1"/>
            </p:cNvSpPr>
            <p:nvPr/>
          </p:nvSpPr>
          <p:spPr bwMode="auto">
            <a:xfrm flipH="1">
              <a:off x="2975200" y="6255816"/>
              <a:ext cx="248542" cy="1099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0" name="Line 472"/>
            <p:cNvSpPr>
              <a:spLocks noChangeShapeType="1"/>
            </p:cNvSpPr>
            <p:nvPr/>
          </p:nvSpPr>
          <p:spPr bwMode="auto">
            <a:xfrm>
              <a:off x="3142489" y="6167854"/>
              <a:ext cx="46204" cy="1036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1" name="Line 473"/>
            <p:cNvSpPr>
              <a:spLocks noChangeShapeType="1"/>
            </p:cNvSpPr>
            <p:nvPr/>
          </p:nvSpPr>
          <p:spPr bwMode="auto">
            <a:xfrm flipV="1">
              <a:off x="3218962" y="6127015"/>
              <a:ext cx="1594" cy="408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2" name="Line 474"/>
            <p:cNvSpPr>
              <a:spLocks noChangeShapeType="1"/>
            </p:cNvSpPr>
            <p:nvPr/>
          </p:nvSpPr>
          <p:spPr bwMode="auto">
            <a:xfrm flipV="1">
              <a:off x="3203030" y="6112877"/>
              <a:ext cx="1594" cy="7068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3" name="Line 475"/>
            <p:cNvSpPr>
              <a:spLocks noChangeShapeType="1"/>
            </p:cNvSpPr>
            <p:nvPr/>
          </p:nvSpPr>
          <p:spPr bwMode="auto">
            <a:xfrm>
              <a:off x="3214184" y="6236964"/>
              <a:ext cx="9558" cy="188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4" name="Line 476"/>
            <p:cNvSpPr>
              <a:spLocks noChangeShapeType="1"/>
            </p:cNvSpPr>
            <p:nvPr/>
          </p:nvSpPr>
          <p:spPr bwMode="auto">
            <a:xfrm flipH="1" flipV="1">
              <a:off x="3223742" y="6255813"/>
              <a:ext cx="7966" cy="188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" name="Line 477"/>
            <p:cNvSpPr>
              <a:spLocks noChangeShapeType="1"/>
            </p:cNvSpPr>
            <p:nvPr/>
          </p:nvSpPr>
          <p:spPr bwMode="auto">
            <a:xfrm flipH="1">
              <a:off x="3187098" y="6236964"/>
              <a:ext cx="27086" cy="125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" name="Line 478"/>
            <p:cNvSpPr>
              <a:spLocks noChangeShapeType="1"/>
            </p:cNvSpPr>
            <p:nvPr/>
          </p:nvSpPr>
          <p:spPr bwMode="auto">
            <a:xfrm flipV="1">
              <a:off x="3175948" y="6315502"/>
              <a:ext cx="14339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" name="Line 479"/>
            <p:cNvSpPr>
              <a:spLocks noChangeShapeType="1"/>
            </p:cNvSpPr>
            <p:nvPr/>
          </p:nvSpPr>
          <p:spPr bwMode="auto">
            <a:xfrm>
              <a:off x="3148860" y="6167854"/>
              <a:ext cx="38237" cy="816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8" name="Line 480"/>
            <p:cNvSpPr>
              <a:spLocks noChangeShapeType="1"/>
            </p:cNvSpPr>
            <p:nvPr/>
          </p:nvSpPr>
          <p:spPr bwMode="auto">
            <a:xfrm flipV="1">
              <a:off x="3062827" y="6101882"/>
              <a:ext cx="1594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9" name="Line 481"/>
            <p:cNvSpPr>
              <a:spLocks noChangeShapeType="1"/>
            </p:cNvSpPr>
            <p:nvPr/>
          </p:nvSpPr>
          <p:spPr bwMode="auto">
            <a:xfrm>
              <a:off x="3059641" y="6101882"/>
              <a:ext cx="49390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0" name="Line 482"/>
            <p:cNvSpPr>
              <a:spLocks noChangeShapeType="1"/>
            </p:cNvSpPr>
            <p:nvPr/>
          </p:nvSpPr>
          <p:spPr bwMode="auto">
            <a:xfrm flipH="1">
              <a:off x="3062827" y="6108165"/>
              <a:ext cx="46204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1" name="Freeform 483"/>
            <p:cNvSpPr>
              <a:spLocks/>
            </p:cNvSpPr>
            <p:nvPr/>
          </p:nvSpPr>
          <p:spPr bwMode="auto">
            <a:xfrm>
              <a:off x="1268858" y="2897587"/>
              <a:ext cx="165695" cy="263883"/>
            </a:xfrm>
            <a:custGeom>
              <a:avLst/>
              <a:gdLst>
                <a:gd name="T0" fmla="*/ 2147483647 w 310"/>
                <a:gd name="T1" fmla="*/ 0 h 502"/>
                <a:gd name="T2" fmla="*/ 2147483647 w 310"/>
                <a:gd name="T3" fmla="*/ 2147483647 h 502"/>
                <a:gd name="T4" fmla="*/ 2147483647 w 310"/>
                <a:gd name="T5" fmla="*/ 2147483647 h 502"/>
                <a:gd name="T6" fmla="*/ 2147483647 w 310"/>
                <a:gd name="T7" fmla="*/ 2147483647 h 502"/>
                <a:gd name="T8" fmla="*/ 2147483647 w 310"/>
                <a:gd name="T9" fmla="*/ 2147483647 h 502"/>
                <a:gd name="T10" fmla="*/ 2147483647 w 310"/>
                <a:gd name="T11" fmla="*/ 2147483647 h 502"/>
                <a:gd name="T12" fmla="*/ 2147483647 w 310"/>
                <a:gd name="T13" fmla="*/ 2147483647 h 502"/>
                <a:gd name="T14" fmla="*/ 2147483647 w 310"/>
                <a:gd name="T15" fmla="*/ 2147483647 h 502"/>
                <a:gd name="T16" fmla="*/ 2147483647 w 310"/>
                <a:gd name="T17" fmla="*/ 2147483647 h 502"/>
                <a:gd name="T18" fmla="*/ 2147483647 w 310"/>
                <a:gd name="T19" fmla="*/ 2147483647 h 502"/>
                <a:gd name="T20" fmla="*/ 2147483647 w 310"/>
                <a:gd name="T21" fmla="*/ 2147483647 h 502"/>
                <a:gd name="T22" fmla="*/ 2147483647 w 310"/>
                <a:gd name="T23" fmla="*/ 2147483647 h 502"/>
                <a:gd name="T24" fmla="*/ 2147483647 w 310"/>
                <a:gd name="T25" fmla="*/ 2147483647 h 502"/>
                <a:gd name="T26" fmla="*/ 2147483647 w 310"/>
                <a:gd name="T27" fmla="*/ 2147483647 h 502"/>
                <a:gd name="T28" fmla="*/ 2147483647 w 310"/>
                <a:gd name="T29" fmla="*/ 2147483647 h 502"/>
                <a:gd name="T30" fmla="*/ 2147483647 w 310"/>
                <a:gd name="T31" fmla="*/ 2147483647 h 502"/>
                <a:gd name="T32" fmla="*/ 2147483647 w 310"/>
                <a:gd name="T33" fmla="*/ 2147483647 h 502"/>
                <a:gd name="T34" fmla="*/ 2147483647 w 310"/>
                <a:gd name="T35" fmla="*/ 2147483647 h 502"/>
                <a:gd name="T36" fmla="*/ 0 w 310"/>
                <a:gd name="T37" fmla="*/ 2147483647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10" h="502">
                  <a:moveTo>
                    <a:pt x="310" y="0"/>
                  </a:moveTo>
                  <a:lnTo>
                    <a:pt x="290" y="27"/>
                  </a:lnTo>
                  <a:lnTo>
                    <a:pt x="270" y="53"/>
                  </a:lnTo>
                  <a:lnTo>
                    <a:pt x="252" y="79"/>
                  </a:lnTo>
                  <a:lnTo>
                    <a:pt x="232" y="106"/>
                  </a:lnTo>
                  <a:lnTo>
                    <a:pt x="213" y="133"/>
                  </a:lnTo>
                  <a:lnTo>
                    <a:pt x="195" y="160"/>
                  </a:lnTo>
                  <a:lnTo>
                    <a:pt x="177" y="187"/>
                  </a:lnTo>
                  <a:lnTo>
                    <a:pt x="160" y="216"/>
                  </a:lnTo>
                  <a:lnTo>
                    <a:pt x="142" y="243"/>
                  </a:lnTo>
                  <a:lnTo>
                    <a:pt x="125" y="271"/>
                  </a:lnTo>
                  <a:lnTo>
                    <a:pt x="109" y="300"/>
                  </a:lnTo>
                  <a:lnTo>
                    <a:pt x="92" y="328"/>
                  </a:lnTo>
                  <a:lnTo>
                    <a:pt x="76" y="357"/>
                  </a:lnTo>
                  <a:lnTo>
                    <a:pt x="59" y="385"/>
                  </a:lnTo>
                  <a:lnTo>
                    <a:pt x="44" y="415"/>
                  </a:lnTo>
                  <a:lnTo>
                    <a:pt x="29" y="443"/>
                  </a:lnTo>
                  <a:lnTo>
                    <a:pt x="15" y="473"/>
                  </a:lnTo>
                  <a:lnTo>
                    <a:pt x="0" y="50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2" name="Freeform 484"/>
            <p:cNvSpPr>
              <a:spLocks/>
            </p:cNvSpPr>
            <p:nvPr/>
          </p:nvSpPr>
          <p:spPr bwMode="auto">
            <a:xfrm>
              <a:off x="1264079" y="2894446"/>
              <a:ext cx="165695" cy="263883"/>
            </a:xfrm>
            <a:custGeom>
              <a:avLst/>
              <a:gdLst>
                <a:gd name="T0" fmla="*/ 2147483647 w 313"/>
                <a:gd name="T1" fmla="*/ 0 h 506"/>
                <a:gd name="T2" fmla="*/ 2147483647 w 313"/>
                <a:gd name="T3" fmla="*/ 2147483647 h 506"/>
                <a:gd name="T4" fmla="*/ 2147483647 w 313"/>
                <a:gd name="T5" fmla="*/ 2147483647 h 506"/>
                <a:gd name="T6" fmla="*/ 2147483647 w 313"/>
                <a:gd name="T7" fmla="*/ 2147483647 h 506"/>
                <a:gd name="T8" fmla="*/ 2147483647 w 313"/>
                <a:gd name="T9" fmla="*/ 2147483647 h 506"/>
                <a:gd name="T10" fmla="*/ 2147483647 w 313"/>
                <a:gd name="T11" fmla="*/ 2147483647 h 506"/>
                <a:gd name="T12" fmla="*/ 2147483647 w 313"/>
                <a:gd name="T13" fmla="*/ 2147483647 h 506"/>
                <a:gd name="T14" fmla="*/ 2147483647 w 313"/>
                <a:gd name="T15" fmla="*/ 2147483647 h 506"/>
                <a:gd name="T16" fmla="*/ 2147483647 w 313"/>
                <a:gd name="T17" fmla="*/ 2147483647 h 506"/>
                <a:gd name="T18" fmla="*/ 2147483647 w 313"/>
                <a:gd name="T19" fmla="*/ 2147483647 h 506"/>
                <a:gd name="T20" fmla="*/ 2147483647 w 313"/>
                <a:gd name="T21" fmla="*/ 2147483647 h 506"/>
                <a:gd name="T22" fmla="*/ 2147483647 w 313"/>
                <a:gd name="T23" fmla="*/ 2147483647 h 506"/>
                <a:gd name="T24" fmla="*/ 2147483647 w 313"/>
                <a:gd name="T25" fmla="*/ 2147483647 h 506"/>
                <a:gd name="T26" fmla="*/ 2147483647 w 313"/>
                <a:gd name="T27" fmla="*/ 2147483647 h 506"/>
                <a:gd name="T28" fmla="*/ 2147483647 w 313"/>
                <a:gd name="T29" fmla="*/ 2147483647 h 506"/>
                <a:gd name="T30" fmla="*/ 2147483647 w 313"/>
                <a:gd name="T31" fmla="*/ 2147483647 h 506"/>
                <a:gd name="T32" fmla="*/ 2147483647 w 313"/>
                <a:gd name="T33" fmla="*/ 2147483647 h 506"/>
                <a:gd name="T34" fmla="*/ 2147483647 w 313"/>
                <a:gd name="T35" fmla="*/ 2147483647 h 506"/>
                <a:gd name="T36" fmla="*/ 2147483647 w 313"/>
                <a:gd name="T37" fmla="*/ 2147483647 h 506"/>
                <a:gd name="T38" fmla="*/ 0 w 313"/>
                <a:gd name="T39" fmla="*/ 2147483647 h 50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3" h="506">
                  <a:moveTo>
                    <a:pt x="313" y="0"/>
                  </a:moveTo>
                  <a:lnTo>
                    <a:pt x="293" y="25"/>
                  </a:lnTo>
                  <a:lnTo>
                    <a:pt x="275" y="50"/>
                  </a:lnTo>
                  <a:lnTo>
                    <a:pt x="256" y="75"/>
                  </a:lnTo>
                  <a:lnTo>
                    <a:pt x="239" y="100"/>
                  </a:lnTo>
                  <a:lnTo>
                    <a:pt x="220" y="126"/>
                  </a:lnTo>
                  <a:lnTo>
                    <a:pt x="203" y="153"/>
                  </a:lnTo>
                  <a:lnTo>
                    <a:pt x="185" y="179"/>
                  </a:lnTo>
                  <a:lnTo>
                    <a:pt x="169" y="205"/>
                  </a:lnTo>
                  <a:lnTo>
                    <a:pt x="151" y="231"/>
                  </a:lnTo>
                  <a:lnTo>
                    <a:pt x="135" y="258"/>
                  </a:lnTo>
                  <a:lnTo>
                    <a:pt x="120" y="285"/>
                  </a:lnTo>
                  <a:lnTo>
                    <a:pt x="103" y="312"/>
                  </a:lnTo>
                  <a:lnTo>
                    <a:pt x="88" y="340"/>
                  </a:lnTo>
                  <a:lnTo>
                    <a:pt x="73" y="367"/>
                  </a:lnTo>
                  <a:lnTo>
                    <a:pt x="57" y="394"/>
                  </a:lnTo>
                  <a:lnTo>
                    <a:pt x="42" y="422"/>
                  </a:lnTo>
                  <a:lnTo>
                    <a:pt x="28" y="450"/>
                  </a:lnTo>
                  <a:lnTo>
                    <a:pt x="14" y="477"/>
                  </a:lnTo>
                  <a:lnTo>
                    <a:pt x="0" y="50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3" name="Line 485"/>
            <p:cNvSpPr>
              <a:spLocks noChangeShapeType="1"/>
            </p:cNvSpPr>
            <p:nvPr/>
          </p:nvSpPr>
          <p:spPr bwMode="auto">
            <a:xfrm flipH="1" flipV="1">
              <a:off x="846654" y="2988690"/>
              <a:ext cx="508238" cy="2073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4" name="Line 486"/>
            <p:cNvSpPr>
              <a:spLocks noChangeShapeType="1"/>
            </p:cNvSpPr>
            <p:nvPr/>
          </p:nvSpPr>
          <p:spPr bwMode="auto">
            <a:xfrm flipH="1" flipV="1">
              <a:off x="843468" y="2993401"/>
              <a:ext cx="508238" cy="2073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5" name="Freeform 528"/>
            <p:cNvSpPr>
              <a:spLocks/>
            </p:cNvSpPr>
            <p:nvPr/>
          </p:nvSpPr>
          <p:spPr bwMode="auto">
            <a:xfrm>
              <a:off x="1264079" y="4487169"/>
              <a:ext cx="74881" cy="135083"/>
            </a:xfrm>
            <a:custGeom>
              <a:avLst/>
              <a:gdLst>
                <a:gd name="T0" fmla="*/ 0 w 141"/>
                <a:gd name="T1" fmla="*/ 0 h 258"/>
                <a:gd name="T2" fmla="*/ 2147483647 w 141"/>
                <a:gd name="T3" fmla="*/ 2147483647 h 258"/>
                <a:gd name="T4" fmla="*/ 2147483647 w 141"/>
                <a:gd name="T5" fmla="*/ 2147483647 h 258"/>
                <a:gd name="T6" fmla="*/ 2147483647 w 141"/>
                <a:gd name="T7" fmla="*/ 2147483647 h 258"/>
                <a:gd name="T8" fmla="*/ 2147483647 w 141"/>
                <a:gd name="T9" fmla="*/ 2147483647 h 258"/>
                <a:gd name="T10" fmla="*/ 2147483647 w 141"/>
                <a:gd name="T11" fmla="*/ 2147483647 h 258"/>
                <a:gd name="T12" fmla="*/ 2147483647 w 141"/>
                <a:gd name="T13" fmla="*/ 2147483647 h 258"/>
                <a:gd name="T14" fmla="*/ 2147483647 w 141"/>
                <a:gd name="T15" fmla="*/ 2147483647 h 258"/>
                <a:gd name="T16" fmla="*/ 2147483647 w 141"/>
                <a:gd name="T17" fmla="*/ 2147483647 h 258"/>
                <a:gd name="T18" fmla="*/ 2147483647 w 141"/>
                <a:gd name="T19" fmla="*/ 2147483647 h 2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1" h="258">
                  <a:moveTo>
                    <a:pt x="0" y="0"/>
                  </a:moveTo>
                  <a:lnTo>
                    <a:pt x="15" y="30"/>
                  </a:lnTo>
                  <a:lnTo>
                    <a:pt x="29" y="58"/>
                  </a:lnTo>
                  <a:lnTo>
                    <a:pt x="44" y="88"/>
                  </a:lnTo>
                  <a:lnTo>
                    <a:pt x="59" y="116"/>
                  </a:lnTo>
                  <a:lnTo>
                    <a:pt x="76" y="145"/>
                  </a:lnTo>
                  <a:lnTo>
                    <a:pt x="91" y="174"/>
                  </a:lnTo>
                  <a:lnTo>
                    <a:pt x="107" y="201"/>
                  </a:lnTo>
                  <a:lnTo>
                    <a:pt x="125" y="230"/>
                  </a:lnTo>
                  <a:lnTo>
                    <a:pt x="141" y="25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6" name="Freeform 529"/>
            <p:cNvSpPr>
              <a:spLocks/>
            </p:cNvSpPr>
            <p:nvPr/>
          </p:nvSpPr>
          <p:spPr bwMode="auto">
            <a:xfrm>
              <a:off x="1268858" y="4485599"/>
              <a:ext cx="71695" cy="128800"/>
            </a:xfrm>
            <a:custGeom>
              <a:avLst/>
              <a:gdLst>
                <a:gd name="T0" fmla="*/ 0 w 135"/>
                <a:gd name="T1" fmla="*/ 0 h 247"/>
                <a:gd name="T2" fmla="*/ 2147483647 w 135"/>
                <a:gd name="T3" fmla="*/ 2147483647 h 247"/>
                <a:gd name="T4" fmla="*/ 2147483647 w 135"/>
                <a:gd name="T5" fmla="*/ 2147483647 h 247"/>
                <a:gd name="T6" fmla="*/ 2147483647 w 135"/>
                <a:gd name="T7" fmla="*/ 2147483647 h 247"/>
                <a:gd name="T8" fmla="*/ 2147483647 w 135"/>
                <a:gd name="T9" fmla="*/ 2147483647 h 247"/>
                <a:gd name="T10" fmla="*/ 2147483647 w 135"/>
                <a:gd name="T11" fmla="*/ 2147483647 h 247"/>
                <a:gd name="T12" fmla="*/ 2147483647 w 135"/>
                <a:gd name="T13" fmla="*/ 2147483647 h 247"/>
                <a:gd name="T14" fmla="*/ 2147483647 w 135"/>
                <a:gd name="T15" fmla="*/ 2147483647 h 247"/>
                <a:gd name="T16" fmla="*/ 2147483647 w 135"/>
                <a:gd name="T17" fmla="*/ 2147483647 h 247"/>
                <a:gd name="T18" fmla="*/ 2147483647 w 135"/>
                <a:gd name="T19" fmla="*/ 2147483647 h 2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5" h="247">
                  <a:moveTo>
                    <a:pt x="0" y="0"/>
                  </a:moveTo>
                  <a:lnTo>
                    <a:pt x="13" y="27"/>
                  </a:lnTo>
                  <a:lnTo>
                    <a:pt x="28" y="56"/>
                  </a:lnTo>
                  <a:lnTo>
                    <a:pt x="42" y="83"/>
                  </a:lnTo>
                  <a:lnTo>
                    <a:pt x="57" y="111"/>
                  </a:lnTo>
                  <a:lnTo>
                    <a:pt x="71" y="139"/>
                  </a:lnTo>
                  <a:lnTo>
                    <a:pt x="87" y="166"/>
                  </a:lnTo>
                  <a:lnTo>
                    <a:pt x="103" y="192"/>
                  </a:lnTo>
                  <a:lnTo>
                    <a:pt x="118" y="220"/>
                  </a:lnTo>
                  <a:lnTo>
                    <a:pt x="135" y="24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7" name="Line 530"/>
            <p:cNvSpPr>
              <a:spLocks noChangeShapeType="1"/>
            </p:cNvSpPr>
            <p:nvPr/>
          </p:nvSpPr>
          <p:spPr bwMode="auto">
            <a:xfrm flipH="1">
              <a:off x="843468" y="4444758"/>
              <a:ext cx="508238" cy="2073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8" name="Line 531"/>
            <p:cNvSpPr>
              <a:spLocks noChangeShapeType="1"/>
            </p:cNvSpPr>
            <p:nvPr/>
          </p:nvSpPr>
          <p:spPr bwMode="auto">
            <a:xfrm flipH="1">
              <a:off x="846654" y="4451041"/>
              <a:ext cx="508238" cy="2073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9" name="Line 586"/>
            <p:cNvSpPr>
              <a:spLocks noChangeShapeType="1"/>
            </p:cNvSpPr>
            <p:nvPr/>
          </p:nvSpPr>
          <p:spPr bwMode="auto">
            <a:xfrm flipH="1" flipV="1">
              <a:off x="1259299" y="4928544"/>
              <a:ext cx="274034" cy="27016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0" name="Line 587"/>
            <p:cNvSpPr>
              <a:spLocks noChangeShapeType="1"/>
            </p:cNvSpPr>
            <p:nvPr/>
          </p:nvSpPr>
          <p:spPr bwMode="auto">
            <a:xfrm flipH="1" flipV="1">
              <a:off x="1181231" y="5005510"/>
              <a:ext cx="274034" cy="27016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1" name="Line 588"/>
            <p:cNvSpPr>
              <a:spLocks noChangeShapeType="1"/>
            </p:cNvSpPr>
            <p:nvPr/>
          </p:nvSpPr>
          <p:spPr bwMode="auto">
            <a:xfrm flipH="1">
              <a:off x="1292757" y="5652652"/>
              <a:ext cx="31864" cy="863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2" name="Line 589"/>
            <p:cNvSpPr>
              <a:spLocks noChangeShapeType="1"/>
            </p:cNvSpPr>
            <p:nvPr/>
          </p:nvSpPr>
          <p:spPr bwMode="auto">
            <a:xfrm flipH="1">
              <a:off x="1297536" y="5657366"/>
              <a:ext cx="31864" cy="863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3" name="Line 590"/>
            <p:cNvSpPr>
              <a:spLocks noChangeShapeType="1"/>
            </p:cNvSpPr>
            <p:nvPr/>
          </p:nvSpPr>
          <p:spPr bwMode="auto">
            <a:xfrm flipH="1" flipV="1">
              <a:off x="937467" y="4930115"/>
              <a:ext cx="594272" cy="5858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4" name="Line 591"/>
            <p:cNvSpPr>
              <a:spLocks noChangeShapeType="1"/>
            </p:cNvSpPr>
            <p:nvPr/>
          </p:nvSpPr>
          <p:spPr bwMode="auto">
            <a:xfrm>
              <a:off x="865774" y="5002370"/>
              <a:ext cx="592679" cy="5858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5" name="Line 592"/>
            <p:cNvSpPr>
              <a:spLocks noChangeShapeType="1"/>
            </p:cNvSpPr>
            <p:nvPr/>
          </p:nvSpPr>
          <p:spPr bwMode="auto">
            <a:xfrm>
              <a:off x="846654" y="5021218"/>
              <a:ext cx="594271" cy="5843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6" name="Line 593"/>
            <p:cNvSpPr>
              <a:spLocks noChangeShapeType="1"/>
            </p:cNvSpPr>
            <p:nvPr/>
          </p:nvSpPr>
          <p:spPr bwMode="auto">
            <a:xfrm>
              <a:off x="773368" y="5091900"/>
              <a:ext cx="594271" cy="5858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7" name="Line 594"/>
            <p:cNvSpPr>
              <a:spLocks noChangeShapeType="1"/>
            </p:cNvSpPr>
            <p:nvPr/>
          </p:nvSpPr>
          <p:spPr bwMode="auto">
            <a:xfrm>
              <a:off x="1359672" y="5679355"/>
              <a:ext cx="6372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8" name="Line 595"/>
            <p:cNvSpPr>
              <a:spLocks noChangeShapeType="1"/>
            </p:cNvSpPr>
            <p:nvPr/>
          </p:nvSpPr>
          <p:spPr bwMode="auto">
            <a:xfrm>
              <a:off x="1356487" y="5676213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9" name="Line 596"/>
            <p:cNvSpPr>
              <a:spLocks noChangeShapeType="1"/>
            </p:cNvSpPr>
            <p:nvPr/>
          </p:nvSpPr>
          <p:spPr bwMode="auto">
            <a:xfrm>
              <a:off x="1353299" y="5673071"/>
              <a:ext cx="7966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0" name="Line 597"/>
            <p:cNvSpPr>
              <a:spLocks noChangeShapeType="1"/>
            </p:cNvSpPr>
            <p:nvPr/>
          </p:nvSpPr>
          <p:spPr bwMode="auto">
            <a:xfrm>
              <a:off x="1350113" y="5669931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1" name="Line 598"/>
            <p:cNvSpPr>
              <a:spLocks noChangeShapeType="1"/>
            </p:cNvSpPr>
            <p:nvPr/>
          </p:nvSpPr>
          <p:spPr bwMode="auto">
            <a:xfrm>
              <a:off x="1346927" y="5666790"/>
              <a:ext cx="7966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2" name="Line 599"/>
            <p:cNvSpPr>
              <a:spLocks noChangeShapeType="1"/>
            </p:cNvSpPr>
            <p:nvPr/>
          </p:nvSpPr>
          <p:spPr bwMode="auto">
            <a:xfrm>
              <a:off x="1343741" y="5663648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3" name="Line 600"/>
            <p:cNvSpPr>
              <a:spLocks noChangeShapeType="1"/>
            </p:cNvSpPr>
            <p:nvPr/>
          </p:nvSpPr>
          <p:spPr bwMode="auto">
            <a:xfrm>
              <a:off x="1340554" y="5660505"/>
              <a:ext cx="7966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4" name="Line 601"/>
            <p:cNvSpPr>
              <a:spLocks noChangeShapeType="1"/>
            </p:cNvSpPr>
            <p:nvPr/>
          </p:nvSpPr>
          <p:spPr bwMode="auto">
            <a:xfrm>
              <a:off x="1330995" y="5660505"/>
              <a:ext cx="4779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5" name="Line 602"/>
            <p:cNvSpPr>
              <a:spLocks noChangeShapeType="1"/>
            </p:cNvSpPr>
            <p:nvPr/>
          </p:nvSpPr>
          <p:spPr bwMode="auto">
            <a:xfrm>
              <a:off x="1330995" y="5657364"/>
              <a:ext cx="15933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" name="Line 603"/>
            <p:cNvSpPr>
              <a:spLocks noChangeShapeType="1"/>
            </p:cNvSpPr>
            <p:nvPr/>
          </p:nvSpPr>
          <p:spPr bwMode="auto">
            <a:xfrm>
              <a:off x="1334181" y="5652653"/>
              <a:ext cx="7966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7" name="Line 604"/>
            <p:cNvSpPr>
              <a:spLocks noChangeShapeType="1"/>
            </p:cNvSpPr>
            <p:nvPr/>
          </p:nvSpPr>
          <p:spPr bwMode="auto">
            <a:xfrm>
              <a:off x="1337368" y="5651081"/>
              <a:ext cx="1592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8" name="Line 605"/>
            <p:cNvSpPr>
              <a:spLocks noChangeShapeType="1"/>
            </p:cNvSpPr>
            <p:nvPr/>
          </p:nvSpPr>
          <p:spPr bwMode="auto">
            <a:xfrm>
              <a:off x="790892" y="5128028"/>
              <a:ext cx="3187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9" name="Line 606"/>
            <p:cNvSpPr>
              <a:spLocks noChangeShapeType="1"/>
            </p:cNvSpPr>
            <p:nvPr/>
          </p:nvSpPr>
          <p:spPr bwMode="auto">
            <a:xfrm>
              <a:off x="789299" y="5124886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0" name="Line 607"/>
            <p:cNvSpPr>
              <a:spLocks noChangeShapeType="1"/>
            </p:cNvSpPr>
            <p:nvPr/>
          </p:nvSpPr>
          <p:spPr bwMode="auto">
            <a:xfrm>
              <a:off x="792485" y="5121746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1" name="Line 608"/>
            <p:cNvSpPr>
              <a:spLocks noChangeShapeType="1"/>
            </p:cNvSpPr>
            <p:nvPr/>
          </p:nvSpPr>
          <p:spPr bwMode="auto">
            <a:xfrm>
              <a:off x="790892" y="5118604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2" name="Line 609"/>
            <p:cNvSpPr>
              <a:spLocks noChangeShapeType="1"/>
            </p:cNvSpPr>
            <p:nvPr/>
          </p:nvSpPr>
          <p:spPr bwMode="auto">
            <a:xfrm>
              <a:off x="787704" y="5115463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3" name="Line 610"/>
            <p:cNvSpPr>
              <a:spLocks noChangeShapeType="1"/>
            </p:cNvSpPr>
            <p:nvPr/>
          </p:nvSpPr>
          <p:spPr bwMode="auto">
            <a:xfrm>
              <a:off x="784519" y="5112321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4" name="Line 611"/>
            <p:cNvSpPr>
              <a:spLocks noChangeShapeType="1"/>
            </p:cNvSpPr>
            <p:nvPr/>
          </p:nvSpPr>
          <p:spPr bwMode="auto">
            <a:xfrm>
              <a:off x="781333" y="5109180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5" name="Line 612"/>
            <p:cNvSpPr>
              <a:spLocks noChangeShapeType="1"/>
            </p:cNvSpPr>
            <p:nvPr/>
          </p:nvSpPr>
          <p:spPr bwMode="auto">
            <a:xfrm>
              <a:off x="778146" y="5106038"/>
              <a:ext cx="7967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" name="Line 613"/>
            <p:cNvSpPr>
              <a:spLocks noChangeShapeType="1"/>
            </p:cNvSpPr>
            <p:nvPr/>
          </p:nvSpPr>
          <p:spPr bwMode="auto">
            <a:xfrm>
              <a:off x="774960" y="5102897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7" name="Line 614"/>
            <p:cNvSpPr>
              <a:spLocks noChangeShapeType="1"/>
            </p:cNvSpPr>
            <p:nvPr/>
          </p:nvSpPr>
          <p:spPr bwMode="auto">
            <a:xfrm>
              <a:off x="771773" y="5099755"/>
              <a:ext cx="7967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8" name="Line 615"/>
            <p:cNvSpPr>
              <a:spLocks noChangeShapeType="1"/>
            </p:cNvSpPr>
            <p:nvPr/>
          </p:nvSpPr>
          <p:spPr bwMode="auto">
            <a:xfrm>
              <a:off x="770180" y="5096614"/>
              <a:ext cx="7966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9" name="Line 616"/>
            <p:cNvSpPr>
              <a:spLocks noChangeShapeType="1"/>
            </p:cNvSpPr>
            <p:nvPr/>
          </p:nvSpPr>
          <p:spPr bwMode="auto">
            <a:xfrm>
              <a:off x="773368" y="5093472"/>
              <a:ext cx="1592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0" name="Line 617"/>
            <p:cNvSpPr>
              <a:spLocks noChangeShapeType="1"/>
            </p:cNvSpPr>
            <p:nvPr/>
          </p:nvSpPr>
          <p:spPr bwMode="auto">
            <a:xfrm>
              <a:off x="1437740" y="5602391"/>
              <a:ext cx="4780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1" name="Line 618"/>
            <p:cNvSpPr>
              <a:spLocks noChangeShapeType="1"/>
            </p:cNvSpPr>
            <p:nvPr/>
          </p:nvSpPr>
          <p:spPr bwMode="auto">
            <a:xfrm>
              <a:off x="1434554" y="5599249"/>
              <a:ext cx="7967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2" name="Line 619"/>
            <p:cNvSpPr>
              <a:spLocks noChangeShapeType="1"/>
            </p:cNvSpPr>
            <p:nvPr/>
          </p:nvSpPr>
          <p:spPr bwMode="auto">
            <a:xfrm>
              <a:off x="1431367" y="5596108"/>
              <a:ext cx="7967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3" name="Line 620"/>
            <p:cNvSpPr>
              <a:spLocks noChangeShapeType="1"/>
            </p:cNvSpPr>
            <p:nvPr/>
          </p:nvSpPr>
          <p:spPr bwMode="auto">
            <a:xfrm>
              <a:off x="1428181" y="5592965"/>
              <a:ext cx="7967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4" name="Line 621"/>
            <p:cNvSpPr>
              <a:spLocks noChangeShapeType="1"/>
            </p:cNvSpPr>
            <p:nvPr/>
          </p:nvSpPr>
          <p:spPr bwMode="auto">
            <a:xfrm>
              <a:off x="1452079" y="5589823"/>
              <a:ext cx="3187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5" name="Line 622"/>
            <p:cNvSpPr>
              <a:spLocks noChangeShapeType="1"/>
            </p:cNvSpPr>
            <p:nvPr/>
          </p:nvSpPr>
          <p:spPr bwMode="auto">
            <a:xfrm>
              <a:off x="1424994" y="5589823"/>
              <a:ext cx="7967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6" name="Line 624"/>
            <p:cNvSpPr>
              <a:spLocks noChangeShapeType="1"/>
            </p:cNvSpPr>
            <p:nvPr/>
          </p:nvSpPr>
          <p:spPr bwMode="auto">
            <a:xfrm>
              <a:off x="1448893" y="5586682"/>
              <a:ext cx="7966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7" name="Line 625"/>
            <p:cNvSpPr>
              <a:spLocks noChangeShapeType="1"/>
            </p:cNvSpPr>
            <p:nvPr/>
          </p:nvSpPr>
          <p:spPr bwMode="auto">
            <a:xfrm>
              <a:off x="1421807" y="5586682"/>
              <a:ext cx="7967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8" name="Line 626"/>
            <p:cNvSpPr>
              <a:spLocks noChangeShapeType="1"/>
            </p:cNvSpPr>
            <p:nvPr/>
          </p:nvSpPr>
          <p:spPr bwMode="auto">
            <a:xfrm>
              <a:off x="1445707" y="5583540"/>
              <a:ext cx="7966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9" name="Line 627"/>
            <p:cNvSpPr>
              <a:spLocks noChangeShapeType="1"/>
            </p:cNvSpPr>
            <p:nvPr/>
          </p:nvSpPr>
          <p:spPr bwMode="auto">
            <a:xfrm>
              <a:off x="1417029" y="5583540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0" name="Line 628"/>
            <p:cNvSpPr>
              <a:spLocks noChangeShapeType="1"/>
            </p:cNvSpPr>
            <p:nvPr/>
          </p:nvSpPr>
          <p:spPr bwMode="auto">
            <a:xfrm>
              <a:off x="1442521" y="5580399"/>
              <a:ext cx="7966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1" name="Line 629"/>
            <p:cNvSpPr>
              <a:spLocks noChangeShapeType="1"/>
            </p:cNvSpPr>
            <p:nvPr/>
          </p:nvSpPr>
          <p:spPr bwMode="auto">
            <a:xfrm>
              <a:off x="1415434" y="5580399"/>
              <a:ext cx="7967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2" name="Line 630"/>
            <p:cNvSpPr>
              <a:spLocks noChangeShapeType="1"/>
            </p:cNvSpPr>
            <p:nvPr/>
          </p:nvSpPr>
          <p:spPr bwMode="auto">
            <a:xfrm>
              <a:off x="1439334" y="5577258"/>
              <a:ext cx="7966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3" name="Line 631"/>
            <p:cNvSpPr>
              <a:spLocks noChangeShapeType="1"/>
            </p:cNvSpPr>
            <p:nvPr/>
          </p:nvSpPr>
          <p:spPr bwMode="auto">
            <a:xfrm>
              <a:off x="1410657" y="5577258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4" name="Line 632"/>
            <p:cNvSpPr>
              <a:spLocks noChangeShapeType="1"/>
            </p:cNvSpPr>
            <p:nvPr/>
          </p:nvSpPr>
          <p:spPr bwMode="auto">
            <a:xfrm>
              <a:off x="1436148" y="5574117"/>
              <a:ext cx="7966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5" name="Line 633"/>
            <p:cNvSpPr>
              <a:spLocks noChangeShapeType="1"/>
            </p:cNvSpPr>
            <p:nvPr/>
          </p:nvSpPr>
          <p:spPr bwMode="auto">
            <a:xfrm>
              <a:off x="1415434" y="5574117"/>
              <a:ext cx="7967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6" name="Line 634"/>
            <p:cNvSpPr>
              <a:spLocks noChangeShapeType="1"/>
            </p:cNvSpPr>
            <p:nvPr/>
          </p:nvSpPr>
          <p:spPr bwMode="auto">
            <a:xfrm>
              <a:off x="1432962" y="5570975"/>
              <a:ext cx="7966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7" name="Line 635"/>
            <p:cNvSpPr>
              <a:spLocks noChangeShapeType="1"/>
            </p:cNvSpPr>
            <p:nvPr/>
          </p:nvSpPr>
          <p:spPr bwMode="auto">
            <a:xfrm>
              <a:off x="1417029" y="5570975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8" name="Line 636"/>
            <p:cNvSpPr>
              <a:spLocks noChangeShapeType="1"/>
            </p:cNvSpPr>
            <p:nvPr/>
          </p:nvSpPr>
          <p:spPr bwMode="auto">
            <a:xfrm>
              <a:off x="1421807" y="5567834"/>
              <a:ext cx="15933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9" name="Line 637"/>
            <p:cNvSpPr>
              <a:spLocks noChangeShapeType="1"/>
            </p:cNvSpPr>
            <p:nvPr/>
          </p:nvSpPr>
          <p:spPr bwMode="auto">
            <a:xfrm>
              <a:off x="1423401" y="5564692"/>
              <a:ext cx="11152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0" name="Line 638"/>
            <p:cNvSpPr>
              <a:spLocks noChangeShapeType="1"/>
            </p:cNvSpPr>
            <p:nvPr/>
          </p:nvSpPr>
          <p:spPr bwMode="auto">
            <a:xfrm>
              <a:off x="1428181" y="5561551"/>
              <a:ext cx="3187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1" name="Line 639"/>
            <p:cNvSpPr>
              <a:spLocks noChangeShapeType="1"/>
            </p:cNvSpPr>
            <p:nvPr/>
          </p:nvSpPr>
          <p:spPr bwMode="auto">
            <a:xfrm>
              <a:off x="875333" y="5047920"/>
              <a:ext cx="1592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2" name="Line 640"/>
            <p:cNvSpPr>
              <a:spLocks noChangeShapeType="1"/>
            </p:cNvSpPr>
            <p:nvPr/>
          </p:nvSpPr>
          <p:spPr bwMode="auto">
            <a:xfrm>
              <a:off x="872147" y="5044779"/>
              <a:ext cx="6372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3" name="Line 641"/>
            <p:cNvSpPr>
              <a:spLocks noChangeShapeType="1"/>
            </p:cNvSpPr>
            <p:nvPr/>
          </p:nvSpPr>
          <p:spPr bwMode="auto">
            <a:xfrm>
              <a:off x="868960" y="5041637"/>
              <a:ext cx="12745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4" name="Line 642"/>
            <p:cNvSpPr>
              <a:spLocks noChangeShapeType="1"/>
            </p:cNvSpPr>
            <p:nvPr/>
          </p:nvSpPr>
          <p:spPr bwMode="auto">
            <a:xfrm>
              <a:off x="876926" y="5038496"/>
              <a:ext cx="7967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5" name="Line 643"/>
            <p:cNvSpPr>
              <a:spLocks noChangeShapeType="1"/>
            </p:cNvSpPr>
            <p:nvPr/>
          </p:nvSpPr>
          <p:spPr bwMode="auto">
            <a:xfrm>
              <a:off x="865775" y="5038496"/>
              <a:ext cx="7966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6" name="Line 644"/>
            <p:cNvSpPr>
              <a:spLocks noChangeShapeType="1"/>
            </p:cNvSpPr>
            <p:nvPr/>
          </p:nvSpPr>
          <p:spPr bwMode="auto">
            <a:xfrm>
              <a:off x="880111" y="5035354"/>
              <a:ext cx="7967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7" name="Line 645"/>
            <p:cNvSpPr>
              <a:spLocks noChangeShapeType="1"/>
            </p:cNvSpPr>
            <p:nvPr/>
          </p:nvSpPr>
          <p:spPr bwMode="auto">
            <a:xfrm>
              <a:off x="862588" y="5035354"/>
              <a:ext cx="7966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8" name="Line 646"/>
            <p:cNvSpPr>
              <a:spLocks noChangeShapeType="1"/>
            </p:cNvSpPr>
            <p:nvPr/>
          </p:nvSpPr>
          <p:spPr bwMode="auto">
            <a:xfrm>
              <a:off x="883298" y="5032213"/>
              <a:ext cx="7967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9" name="Line 647"/>
            <p:cNvSpPr>
              <a:spLocks noChangeShapeType="1"/>
            </p:cNvSpPr>
            <p:nvPr/>
          </p:nvSpPr>
          <p:spPr bwMode="auto">
            <a:xfrm>
              <a:off x="859402" y="5032213"/>
              <a:ext cx="7966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0" name="Line 648"/>
            <p:cNvSpPr>
              <a:spLocks noChangeShapeType="1"/>
            </p:cNvSpPr>
            <p:nvPr/>
          </p:nvSpPr>
          <p:spPr bwMode="auto">
            <a:xfrm>
              <a:off x="883299" y="5029071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1" name="Line 649"/>
            <p:cNvSpPr>
              <a:spLocks noChangeShapeType="1"/>
            </p:cNvSpPr>
            <p:nvPr/>
          </p:nvSpPr>
          <p:spPr bwMode="auto">
            <a:xfrm>
              <a:off x="856214" y="5029071"/>
              <a:ext cx="7966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2" name="Line 650"/>
            <p:cNvSpPr>
              <a:spLocks noChangeShapeType="1"/>
            </p:cNvSpPr>
            <p:nvPr/>
          </p:nvSpPr>
          <p:spPr bwMode="auto">
            <a:xfrm>
              <a:off x="880111" y="5025930"/>
              <a:ext cx="7967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3" name="Line 651"/>
            <p:cNvSpPr>
              <a:spLocks noChangeShapeType="1"/>
            </p:cNvSpPr>
            <p:nvPr/>
          </p:nvSpPr>
          <p:spPr bwMode="auto">
            <a:xfrm>
              <a:off x="853029" y="5025930"/>
              <a:ext cx="7966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4" name="Line 652"/>
            <p:cNvSpPr>
              <a:spLocks noChangeShapeType="1"/>
            </p:cNvSpPr>
            <p:nvPr/>
          </p:nvSpPr>
          <p:spPr bwMode="auto">
            <a:xfrm>
              <a:off x="876926" y="5022788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5" name="Line 653"/>
            <p:cNvSpPr>
              <a:spLocks noChangeShapeType="1"/>
            </p:cNvSpPr>
            <p:nvPr/>
          </p:nvSpPr>
          <p:spPr bwMode="auto">
            <a:xfrm>
              <a:off x="849841" y="5022788"/>
              <a:ext cx="7966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6" name="Line 654"/>
            <p:cNvSpPr>
              <a:spLocks noChangeShapeType="1"/>
            </p:cNvSpPr>
            <p:nvPr/>
          </p:nvSpPr>
          <p:spPr bwMode="auto">
            <a:xfrm>
              <a:off x="873739" y="5019648"/>
              <a:ext cx="7967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7" name="Line 655"/>
            <p:cNvSpPr>
              <a:spLocks noChangeShapeType="1"/>
            </p:cNvSpPr>
            <p:nvPr/>
          </p:nvSpPr>
          <p:spPr bwMode="auto">
            <a:xfrm>
              <a:off x="848247" y="5019648"/>
              <a:ext cx="6372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" name="Line 656"/>
            <p:cNvSpPr>
              <a:spLocks noChangeShapeType="1"/>
            </p:cNvSpPr>
            <p:nvPr/>
          </p:nvSpPr>
          <p:spPr bwMode="auto">
            <a:xfrm>
              <a:off x="870553" y="5016506"/>
              <a:ext cx="7967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" name="Line 657"/>
            <p:cNvSpPr>
              <a:spLocks noChangeShapeType="1"/>
            </p:cNvSpPr>
            <p:nvPr/>
          </p:nvSpPr>
          <p:spPr bwMode="auto">
            <a:xfrm>
              <a:off x="851434" y="5016506"/>
              <a:ext cx="1594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" name="Line 658"/>
            <p:cNvSpPr>
              <a:spLocks noChangeShapeType="1"/>
            </p:cNvSpPr>
            <p:nvPr/>
          </p:nvSpPr>
          <p:spPr bwMode="auto">
            <a:xfrm>
              <a:off x="867365" y="5013365"/>
              <a:ext cx="7967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" name="Line 659"/>
            <p:cNvSpPr>
              <a:spLocks noChangeShapeType="1"/>
            </p:cNvSpPr>
            <p:nvPr/>
          </p:nvSpPr>
          <p:spPr bwMode="auto">
            <a:xfrm>
              <a:off x="864180" y="5010223"/>
              <a:ext cx="7967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2" name="Line 660"/>
            <p:cNvSpPr>
              <a:spLocks noChangeShapeType="1"/>
            </p:cNvSpPr>
            <p:nvPr/>
          </p:nvSpPr>
          <p:spPr bwMode="auto">
            <a:xfrm>
              <a:off x="860993" y="5007081"/>
              <a:ext cx="7967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3" name="Line 661"/>
            <p:cNvSpPr>
              <a:spLocks noChangeShapeType="1"/>
            </p:cNvSpPr>
            <p:nvPr/>
          </p:nvSpPr>
          <p:spPr bwMode="auto">
            <a:xfrm>
              <a:off x="864180" y="5003939"/>
              <a:ext cx="1594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4" name="Line 662"/>
            <p:cNvSpPr>
              <a:spLocks noChangeShapeType="1"/>
            </p:cNvSpPr>
            <p:nvPr/>
          </p:nvSpPr>
          <p:spPr bwMode="auto">
            <a:xfrm>
              <a:off x="789299" y="5126457"/>
              <a:ext cx="544882" cy="5356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5" name="Line 663"/>
            <p:cNvSpPr>
              <a:spLocks noChangeShapeType="1"/>
            </p:cNvSpPr>
            <p:nvPr/>
          </p:nvSpPr>
          <p:spPr bwMode="auto">
            <a:xfrm flipV="1">
              <a:off x="1534927" y="5509716"/>
              <a:ext cx="1592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6" name="Line 664"/>
            <p:cNvSpPr>
              <a:spLocks noChangeShapeType="1"/>
            </p:cNvSpPr>
            <p:nvPr/>
          </p:nvSpPr>
          <p:spPr bwMode="auto">
            <a:xfrm flipV="1">
              <a:off x="1531741" y="5506574"/>
              <a:ext cx="1592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7" name="Line 665"/>
            <p:cNvSpPr>
              <a:spLocks noChangeShapeType="1"/>
            </p:cNvSpPr>
            <p:nvPr/>
          </p:nvSpPr>
          <p:spPr bwMode="auto">
            <a:xfrm flipV="1">
              <a:off x="1528554" y="5503433"/>
              <a:ext cx="1592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8" name="Line 666"/>
            <p:cNvSpPr>
              <a:spLocks noChangeShapeType="1"/>
            </p:cNvSpPr>
            <p:nvPr/>
          </p:nvSpPr>
          <p:spPr bwMode="auto">
            <a:xfrm flipV="1">
              <a:off x="1525369" y="5500291"/>
              <a:ext cx="1592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9" name="Line 667"/>
            <p:cNvSpPr>
              <a:spLocks noChangeShapeType="1"/>
            </p:cNvSpPr>
            <p:nvPr/>
          </p:nvSpPr>
          <p:spPr bwMode="auto">
            <a:xfrm flipV="1">
              <a:off x="1522182" y="5497150"/>
              <a:ext cx="1592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20" name="Line 668"/>
            <p:cNvSpPr>
              <a:spLocks noChangeShapeType="1"/>
            </p:cNvSpPr>
            <p:nvPr/>
          </p:nvSpPr>
          <p:spPr bwMode="auto">
            <a:xfrm flipV="1">
              <a:off x="1518995" y="5494008"/>
              <a:ext cx="1592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21" name="Line 669"/>
            <p:cNvSpPr>
              <a:spLocks noChangeShapeType="1"/>
            </p:cNvSpPr>
            <p:nvPr/>
          </p:nvSpPr>
          <p:spPr bwMode="auto">
            <a:xfrm flipV="1">
              <a:off x="1515808" y="5481442"/>
              <a:ext cx="1592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22" name="Line 670"/>
            <p:cNvSpPr>
              <a:spLocks noChangeShapeType="1"/>
            </p:cNvSpPr>
            <p:nvPr/>
          </p:nvSpPr>
          <p:spPr bwMode="auto">
            <a:xfrm flipV="1">
              <a:off x="1515808" y="5490867"/>
              <a:ext cx="1592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23" name="Line 671"/>
            <p:cNvSpPr>
              <a:spLocks noChangeShapeType="1"/>
            </p:cNvSpPr>
            <p:nvPr/>
          </p:nvSpPr>
          <p:spPr bwMode="auto">
            <a:xfrm flipV="1">
              <a:off x="1512623" y="5478300"/>
              <a:ext cx="1592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24" name="Line 672"/>
            <p:cNvSpPr>
              <a:spLocks noChangeShapeType="1"/>
            </p:cNvSpPr>
            <p:nvPr/>
          </p:nvSpPr>
          <p:spPr bwMode="auto">
            <a:xfrm flipV="1">
              <a:off x="1512623" y="5487725"/>
              <a:ext cx="1592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25" name="Line 673"/>
            <p:cNvSpPr>
              <a:spLocks noChangeShapeType="1"/>
            </p:cNvSpPr>
            <p:nvPr/>
          </p:nvSpPr>
          <p:spPr bwMode="auto">
            <a:xfrm flipV="1">
              <a:off x="1509435" y="5481443"/>
              <a:ext cx="1592" cy="1099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26" name="Line 674"/>
            <p:cNvSpPr>
              <a:spLocks noChangeShapeType="1"/>
            </p:cNvSpPr>
            <p:nvPr/>
          </p:nvSpPr>
          <p:spPr bwMode="auto">
            <a:xfrm flipV="1">
              <a:off x="1504655" y="5484585"/>
              <a:ext cx="1594" cy="471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27" name="Line 675"/>
            <p:cNvSpPr>
              <a:spLocks noChangeShapeType="1"/>
            </p:cNvSpPr>
            <p:nvPr/>
          </p:nvSpPr>
          <p:spPr bwMode="auto">
            <a:xfrm flipV="1">
              <a:off x="975706" y="4948966"/>
              <a:ext cx="1594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28" name="Line 676"/>
            <p:cNvSpPr>
              <a:spLocks noChangeShapeType="1"/>
            </p:cNvSpPr>
            <p:nvPr/>
          </p:nvSpPr>
          <p:spPr bwMode="auto">
            <a:xfrm flipV="1">
              <a:off x="972518" y="4945824"/>
              <a:ext cx="1594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29" name="Line 677"/>
            <p:cNvSpPr>
              <a:spLocks noChangeShapeType="1"/>
            </p:cNvSpPr>
            <p:nvPr/>
          </p:nvSpPr>
          <p:spPr bwMode="auto">
            <a:xfrm flipV="1">
              <a:off x="969331" y="4948966"/>
              <a:ext cx="1594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0" name="Line 678"/>
            <p:cNvSpPr>
              <a:spLocks noChangeShapeType="1"/>
            </p:cNvSpPr>
            <p:nvPr/>
          </p:nvSpPr>
          <p:spPr bwMode="auto">
            <a:xfrm flipV="1">
              <a:off x="966146" y="4948966"/>
              <a:ext cx="1594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1" name="Line 679"/>
            <p:cNvSpPr>
              <a:spLocks noChangeShapeType="1"/>
            </p:cNvSpPr>
            <p:nvPr/>
          </p:nvSpPr>
          <p:spPr bwMode="auto">
            <a:xfrm flipV="1">
              <a:off x="962960" y="4945824"/>
              <a:ext cx="1594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2" name="Line 680"/>
            <p:cNvSpPr>
              <a:spLocks noChangeShapeType="1"/>
            </p:cNvSpPr>
            <p:nvPr/>
          </p:nvSpPr>
          <p:spPr bwMode="auto">
            <a:xfrm flipV="1">
              <a:off x="959773" y="4942683"/>
              <a:ext cx="1594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3" name="Line 681"/>
            <p:cNvSpPr>
              <a:spLocks noChangeShapeType="1"/>
            </p:cNvSpPr>
            <p:nvPr/>
          </p:nvSpPr>
          <p:spPr bwMode="auto">
            <a:xfrm flipV="1">
              <a:off x="956588" y="4939541"/>
              <a:ext cx="1594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4" name="Line 682"/>
            <p:cNvSpPr>
              <a:spLocks noChangeShapeType="1"/>
            </p:cNvSpPr>
            <p:nvPr/>
          </p:nvSpPr>
          <p:spPr bwMode="auto">
            <a:xfrm flipV="1">
              <a:off x="953401" y="4936398"/>
              <a:ext cx="1594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5" name="Line 683"/>
            <p:cNvSpPr>
              <a:spLocks noChangeShapeType="1"/>
            </p:cNvSpPr>
            <p:nvPr/>
          </p:nvSpPr>
          <p:spPr bwMode="auto">
            <a:xfrm flipV="1">
              <a:off x="950215" y="4933257"/>
              <a:ext cx="1594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6" name="Line 684"/>
            <p:cNvSpPr>
              <a:spLocks noChangeShapeType="1"/>
            </p:cNvSpPr>
            <p:nvPr/>
          </p:nvSpPr>
          <p:spPr bwMode="auto">
            <a:xfrm flipV="1">
              <a:off x="947028" y="4930115"/>
              <a:ext cx="1594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7" name="Line 685"/>
            <p:cNvSpPr>
              <a:spLocks noChangeShapeType="1"/>
            </p:cNvSpPr>
            <p:nvPr/>
          </p:nvSpPr>
          <p:spPr bwMode="auto">
            <a:xfrm flipV="1">
              <a:off x="943840" y="4926975"/>
              <a:ext cx="1594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8" name="Line 686"/>
            <p:cNvSpPr>
              <a:spLocks noChangeShapeType="1"/>
            </p:cNvSpPr>
            <p:nvPr/>
          </p:nvSpPr>
          <p:spPr bwMode="auto">
            <a:xfrm flipV="1">
              <a:off x="940654" y="4928545"/>
              <a:ext cx="1594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" name="Line 687"/>
            <p:cNvSpPr>
              <a:spLocks noChangeShapeType="1"/>
            </p:cNvSpPr>
            <p:nvPr/>
          </p:nvSpPr>
          <p:spPr bwMode="auto">
            <a:xfrm>
              <a:off x="602890" y="5058917"/>
              <a:ext cx="798205" cy="7869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0" name="Line 688"/>
            <p:cNvSpPr>
              <a:spLocks noChangeShapeType="1"/>
            </p:cNvSpPr>
            <p:nvPr/>
          </p:nvSpPr>
          <p:spPr bwMode="auto">
            <a:xfrm>
              <a:off x="586960" y="5073052"/>
              <a:ext cx="799798" cy="7869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1" name="Line 689"/>
            <p:cNvSpPr>
              <a:spLocks noChangeShapeType="1"/>
            </p:cNvSpPr>
            <p:nvPr/>
          </p:nvSpPr>
          <p:spPr bwMode="auto">
            <a:xfrm>
              <a:off x="572621" y="5088758"/>
              <a:ext cx="799798" cy="7869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2" name="Line 703"/>
            <p:cNvSpPr>
              <a:spLocks noChangeShapeType="1"/>
            </p:cNvSpPr>
            <p:nvPr/>
          </p:nvSpPr>
          <p:spPr bwMode="auto">
            <a:xfrm flipV="1">
              <a:off x="1259299" y="4498164"/>
              <a:ext cx="121085" cy="4303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3" name="Line 704"/>
            <p:cNvSpPr>
              <a:spLocks noChangeShapeType="1"/>
            </p:cNvSpPr>
            <p:nvPr/>
          </p:nvSpPr>
          <p:spPr bwMode="auto">
            <a:xfrm flipV="1">
              <a:off x="1254521" y="4491881"/>
              <a:ext cx="121085" cy="4335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4" name="Line 707"/>
            <p:cNvSpPr>
              <a:spLocks noChangeShapeType="1"/>
            </p:cNvSpPr>
            <p:nvPr/>
          </p:nvSpPr>
          <p:spPr bwMode="auto">
            <a:xfrm>
              <a:off x="755840" y="4463608"/>
              <a:ext cx="14339" cy="329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5" name="Line 708"/>
            <p:cNvSpPr>
              <a:spLocks noChangeShapeType="1"/>
            </p:cNvSpPr>
            <p:nvPr/>
          </p:nvSpPr>
          <p:spPr bwMode="auto">
            <a:xfrm>
              <a:off x="751062" y="4465178"/>
              <a:ext cx="97186" cy="2308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6" name="Line 709"/>
            <p:cNvSpPr>
              <a:spLocks noChangeShapeType="1"/>
            </p:cNvSpPr>
            <p:nvPr/>
          </p:nvSpPr>
          <p:spPr bwMode="auto">
            <a:xfrm flipH="1" flipV="1">
              <a:off x="751062" y="4466750"/>
              <a:ext cx="7966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7" name="Line 710"/>
            <p:cNvSpPr>
              <a:spLocks noChangeShapeType="1"/>
            </p:cNvSpPr>
            <p:nvPr/>
          </p:nvSpPr>
          <p:spPr bwMode="auto">
            <a:xfrm flipH="1" flipV="1">
              <a:off x="754249" y="4474603"/>
              <a:ext cx="7966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8" name="Line 711"/>
            <p:cNvSpPr>
              <a:spLocks noChangeShapeType="1"/>
            </p:cNvSpPr>
            <p:nvPr/>
          </p:nvSpPr>
          <p:spPr bwMode="auto">
            <a:xfrm flipH="1" flipV="1">
              <a:off x="759026" y="4482457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9" name="Line 712"/>
            <p:cNvSpPr>
              <a:spLocks noChangeShapeType="1"/>
            </p:cNvSpPr>
            <p:nvPr/>
          </p:nvSpPr>
          <p:spPr bwMode="auto">
            <a:xfrm flipH="1" flipV="1">
              <a:off x="762212" y="4490311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0" name="Line 713"/>
            <p:cNvSpPr>
              <a:spLocks noChangeShapeType="1"/>
            </p:cNvSpPr>
            <p:nvPr/>
          </p:nvSpPr>
          <p:spPr bwMode="auto">
            <a:xfrm flipH="1" flipV="1">
              <a:off x="771773" y="4495023"/>
              <a:ext cx="6372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1" name="Line 714"/>
            <p:cNvSpPr>
              <a:spLocks noChangeShapeType="1"/>
            </p:cNvSpPr>
            <p:nvPr/>
          </p:nvSpPr>
          <p:spPr bwMode="auto">
            <a:xfrm flipH="1" flipV="1">
              <a:off x="765400" y="4499736"/>
              <a:ext cx="6372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2" name="Line 715"/>
            <p:cNvSpPr>
              <a:spLocks noChangeShapeType="1"/>
            </p:cNvSpPr>
            <p:nvPr/>
          </p:nvSpPr>
          <p:spPr bwMode="auto">
            <a:xfrm flipH="1" flipV="1">
              <a:off x="840283" y="4653668"/>
              <a:ext cx="4779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3" name="Line 716"/>
            <p:cNvSpPr>
              <a:spLocks noChangeShapeType="1"/>
            </p:cNvSpPr>
            <p:nvPr/>
          </p:nvSpPr>
          <p:spPr bwMode="auto">
            <a:xfrm flipH="1" flipV="1">
              <a:off x="832316" y="4656809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4" name="Line 717"/>
            <p:cNvSpPr>
              <a:spLocks noChangeShapeType="1"/>
            </p:cNvSpPr>
            <p:nvPr/>
          </p:nvSpPr>
          <p:spPr bwMode="auto">
            <a:xfrm flipH="1" flipV="1">
              <a:off x="835501" y="4666234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5" name="Line 718"/>
            <p:cNvSpPr>
              <a:spLocks noChangeShapeType="1"/>
            </p:cNvSpPr>
            <p:nvPr/>
          </p:nvSpPr>
          <p:spPr bwMode="auto">
            <a:xfrm flipH="1" flipV="1">
              <a:off x="838688" y="4674087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6" name="Line 719"/>
            <p:cNvSpPr>
              <a:spLocks noChangeShapeType="1"/>
            </p:cNvSpPr>
            <p:nvPr/>
          </p:nvSpPr>
          <p:spPr bwMode="auto">
            <a:xfrm flipH="1" flipV="1">
              <a:off x="841875" y="4681940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7" name="Line 720"/>
            <p:cNvSpPr>
              <a:spLocks noChangeShapeType="1"/>
            </p:cNvSpPr>
            <p:nvPr/>
          </p:nvSpPr>
          <p:spPr bwMode="auto">
            <a:xfrm flipH="1" flipV="1">
              <a:off x="846654" y="4691365"/>
              <a:ext cx="6372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8" name="Line 721"/>
            <p:cNvSpPr>
              <a:spLocks noChangeShapeType="1"/>
            </p:cNvSpPr>
            <p:nvPr/>
          </p:nvSpPr>
          <p:spPr bwMode="auto">
            <a:xfrm flipH="1">
              <a:off x="779740" y="4290827"/>
              <a:ext cx="506645" cy="2089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9" name="Line 722"/>
            <p:cNvSpPr>
              <a:spLocks noChangeShapeType="1"/>
            </p:cNvSpPr>
            <p:nvPr/>
          </p:nvSpPr>
          <p:spPr bwMode="auto">
            <a:xfrm flipH="1">
              <a:off x="776553" y="4286114"/>
              <a:ext cx="508238" cy="2073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60" name="Freeform 723"/>
            <p:cNvSpPr>
              <a:spLocks/>
            </p:cNvSpPr>
            <p:nvPr/>
          </p:nvSpPr>
          <p:spPr bwMode="auto">
            <a:xfrm>
              <a:off x="410113" y="4271979"/>
              <a:ext cx="74881" cy="274879"/>
            </a:xfrm>
            <a:custGeom>
              <a:avLst/>
              <a:gdLst>
                <a:gd name="T0" fmla="*/ 0 w 141"/>
                <a:gd name="T1" fmla="*/ 0 h 525"/>
                <a:gd name="T2" fmla="*/ 2147483647 w 141"/>
                <a:gd name="T3" fmla="*/ 2147483647 h 525"/>
                <a:gd name="T4" fmla="*/ 2147483647 w 141"/>
                <a:gd name="T5" fmla="*/ 2147483647 h 525"/>
                <a:gd name="T6" fmla="*/ 2147483647 w 141"/>
                <a:gd name="T7" fmla="*/ 2147483647 h 525"/>
                <a:gd name="T8" fmla="*/ 2147483647 w 141"/>
                <a:gd name="T9" fmla="*/ 2147483647 h 525"/>
                <a:gd name="T10" fmla="*/ 2147483647 w 141"/>
                <a:gd name="T11" fmla="*/ 2147483647 h 525"/>
                <a:gd name="T12" fmla="*/ 2147483647 w 141"/>
                <a:gd name="T13" fmla="*/ 2147483647 h 525"/>
                <a:gd name="T14" fmla="*/ 2147483647 w 141"/>
                <a:gd name="T15" fmla="*/ 2147483647 h 525"/>
                <a:gd name="T16" fmla="*/ 2147483647 w 141"/>
                <a:gd name="T17" fmla="*/ 2147483647 h 525"/>
                <a:gd name="T18" fmla="*/ 2147483647 w 141"/>
                <a:gd name="T19" fmla="*/ 2147483647 h 525"/>
                <a:gd name="T20" fmla="*/ 2147483647 w 141"/>
                <a:gd name="T21" fmla="*/ 2147483647 h 525"/>
                <a:gd name="T22" fmla="*/ 2147483647 w 141"/>
                <a:gd name="T23" fmla="*/ 2147483647 h 525"/>
                <a:gd name="T24" fmla="*/ 2147483647 w 141"/>
                <a:gd name="T25" fmla="*/ 2147483647 h 525"/>
                <a:gd name="T26" fmla="*/ 2147483647 w 141"/>
                <a:gd name="T27" fmla="*/ 2147483647 h 525"/>
                <a:gd name="T28" fmla="*/ 2147483647 w 141"/>
                <a:gd name="T29" fmla="*/ 2147483647 h 5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1" h="525">
                  <a:moveTo>
                    <a:pt x="0" y="0"/>
                  </a:moveTo>
                  <a:lnTo>
                    <a:pt x="8" y="38"/>
                  </a:lnTo>
                  <a:lnTo>
                    <a:pt x="16" y="77"/>
                  </a:lnTo>
                  <a:lnTo>
                    <a:pt x="25" y="114"/>
                  </a:lnTo>
                  <a:lnTo>
                    <a:pt x="34" y="152"/>
                  </a:lnTo>
                  <a:lnTo>
                    <a:pt x="43" y="189"/>
                  </a:lnTo>
                  <a:lnTo>
                    <a:pt x="52" y="228"/>
                  </a:lnTo>
                  <a:lnTo>
                    <a:pt x="62" y="265"/>
                  </a:lnTo>
                  <a:lnTo>
                    <a:pt x="72" y="303"/>
                  </a:lnTo>
                  <a:lnTo>
                    <a:pt x="83" y="340"/>
                  </a:lnTo>
                  <a:lnTo>
                    <a:pt x="94" y="377"/>
                  </a:lnTo>
                  <a:lnTo>
                    <a:pt x="105" y="414"/>
                  </a:lnTo>
                  <a:lnTo>
                    <a:pt x="117" y="452"/>
                  </a:lnTo>
                  <a:lnTo>
                    <a:pt x="129" y="489"/>
                  </a:lnTo>
                  <a:lnTo>
                    <a:pt x="141" y="525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61" name="Freeform 724"/>
            <p:cNvSpPr>
              <a:spLocks/>
            </p:cNvSpPr>
            <p:nvPr/>
          </p:nvSpPr>
          <p:spPr bwMode="auto">
            <a:xfrm>
              <a:off x="418076" y="4237423"/>
              <a:ext cx="101966" cy="361268"/>
            </a:xfrm>
            <a:custGeom>
              <a:avLst/>
              <a:gdLst>
                <a:gd name="T0" fmla="*/ 0 w 192"/>
                <a:gd name="T1" fmla="*/ 0 h 690"/>
                <a:gd name="T2" fmla="*/ 2147483647 w 192"/>
                <a:gd name="T3" fmla="*/ 2147483647 h 690"/>
                <a:gd name="T4" fmla="*/ 2147483647 w 192"/>
                <a:gd name="T5" fmla="*/ 2147483647 h 690"/>
                <a:gd name="T6" fmla="*/ 2147483647 w 192"/>
                <a:gd name="T7" fmla="*/ 2147483647 h 690"/>
                <a:gd name="T8" fmla="*/ 2147483647 w 192"/>
                <a:gd name="T9" fmla="*/ 2147483647 h 690"/>
                <a:gd name="T10" fmla="*/ 2147483647 w 192"/>
                <a:gd name="T11" fmla="*/ 2147483647 h 690"/>
                <a:gd name="T12" fmla="*/ 2147483647 w 192"/>
                <a:gd name="T13" fmla="*/ 2147483647 h 690"/>
                <a:gd name="T14" fmla="*/ 2147483647 w 192"/>
                <a:gd name="T15" fmla="*/ 2147483647 h 690"/>
                <a:gd name="T16" fmla="*/ 2147483647 w 192"/>
                <a:gd name="T17" fmla="*/ 2147483647 h 690"/>
                <a:gd name="T18" fmla="*/ 2147483647 w 192"/>
                <a:gd name="T19" fmla="*/ 2147483647 h 690"/>
                <a:gd name="T20" fmla="*/ 2147483647 w 192"/>
                <a:gd name="T21" fmla="*/ 2147483647 h 690"/>
                <a:gd name="T22" fmla="*/ 2147483647 w 192"/>
                <a:gd name="T23" fmla="*/ 2147483647 h 690"/>
                <a:gd name="T24" fmla="*/ 2147483647 w 192"/>
                <a:gd name="T25" fmla="*/ 2147483647 h 690"/>
                <a:gd name="T26" fmla="*/ 2147483647 w 192"/>
                <a:gd name="T27" fmla="*/ 2147483647 h 690"/>
                <a:gd name="T28" fmla="*/ 2147483647 w 192"/>
                <a:gd name="T29" fmla="*/ 2147483647 h 690"/>
                <a:gd name="T30" fmla="*/ 2147483647 w 192"/>
                <a:gd name="T31" fmla="*/ 2147483647 h 690"/>
                <a:gd name="T32" fmla="*/ 2147483647 w 192"/>
                <a:gd name="T33" fmla="*/ 2147483647 h 690"/>
                <a:gd name="T34" fmla="*/ 2147483647 w 192"/>
                <a:gd name="T35" fmla="*/ 2147483647 h 690"/>
                <a:gd name="T36" fmla="*/ 2147483647 w 192"/>
                <a:gd name="T37" fmla="*/ 2147483647 h 6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92" h="690">
                  <a:moveTo>
                    <a:pt x="0" y="0"/>
                  </a:moveTo>
                  <a:lnTo>
                    <a:pt x="8" y="39"/>
                  </a:lnTo>
                  <a:lnTo>
                    <a:pt x="16" y="78"/>
                  </a:lnTo>
                  <a:lnTo>
                    <a:pt x="24" y="117"/>
                  </a:lnTo>
                  <a:lnTo>
                    <a:pt x="33" y="156"/>
                  </a:lnTo>
                  <a:lnTo>
                    <a:pt x="42" y="194"/>
                  </a:lnTo>
                  <a:lnTo>
                    <a:pt x="52" y="233"/>
                  </a:lnTo>
                  <a:lnTo>
                    <a:pt x="60" y="272"/>
                  </a:lnTo>
                  <a:lnTo>
                    <a:pt x="71" y="310"/>
                  </a:lnTo>
                  <a:lnTo>
                    <a:pt x="81" y="349"/>
                  </a:lnTo>
                  <a:lnTo>
                    <a:pt x="92" y="388"/>
                  </a:lnTo>
                  <a:lnTo>
                    <a:pt x="103" y="426"/>
                  </a:lnTo>
                  <a:lnTo>
                    <a:pt x="115" y="464"/>
                  </a:lnTo>
                  <a:lnTo>
                    <a:pt x="127" y="501"/>
                  </a:lnTo>
                  <a:lnTo>
                    <a:pt x="139" y="539"/>
                  </a:lnTo>
                  <a:lnTo>
                    <a:pt x="151" y="578"/>
                  </a:lnTo>
                  <a:lnTo>
                    <a:pt x="164" y="615"/>
                  </a:lnTo>
                  <a:lnTo>
                    <a:pt x="177" y="653"/>
                  </a:lnTo>
                  <a:lnTo>
                    <a:pt x="192" y="69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62" name="Freeform 725"/>
            <p:cNvSpPr>
              <a:spLocks/>
            </p:cNvSpPr>
            <p:nvPr/>
          </p:nvSpPr>
          <p:spPr bwMode="auto">
            <a:xfrm>
              <a:off x="655468" y="4465180"/>
              <a:ext cx="95593" cy="39268"/>
            </a:xfrm>
            <a:custGeom>
              <a:avLst/>
              <a:gdLst>
                <a:gd name="T0" fmla="*/ 2147483647 w 180"/>
                <a:gd name="T1" fmla="*/ 2147483647 h 74"/>
                <a:gd name="T2" fmla="*/ 2147483647 w 180"/>
                <a:gd name="T3" fmla="*/ 0 h 74"/>
                <a:gd name="T4" fmla="*/ 0 w 180"/>
                <a:gd name="T5" fmla="*/ 2147483647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0" h="74">
                  <a:moveTo>
                    <a:pt x="149" y="13"/>
                  </a:moveTo>
                  <a:lnTo>
                    <a:pt x="180" y="0"/>
                  </a:lnTo>
                  <a:lnTo>
                    <a:pt x="0" y="74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63" name="Line 726"/>
            <p:cNvSpPr>
              <a:spLocks noChangeShapeType="1"/>
            </p:cNvSpPr>
            <p:nvPr/>
          </p:nvSpPr>
          <p:spPr bwMode="auto">
            <a:xfrm flipH="1">
              <a:off x="655468" y="4465180"/>
              <a:ext cx="95593" cy="3926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64" name="Line 746"/>
            <p:cNvSpPr>
              <a:spLocks noChangeShapeType="1"/>
            </p:cNvSpPr>
            <p:nvPr/>
          </p:nvSpPr>
          <p:spPr bwMode="auto">
            <a:xfrm flipV="1">
              <a:off x="1294351" y="4964672"/>
              <a:ext cx="1594" cy="157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65" name="Line 783"/>
            <p:cNvSpPr>
              <a:spLocks noChangeShapeType="1"/>
            </p:cNvSpPr>
            <p:nvPr/>
          </p:nvSpPr>
          <p:spPr bwMode="auto">
            <a:xfrm flipH="1">
              <a:off x="1278418" y="5739043"/>
              <a:ext cx="14339" cy="1570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66" name="Line 785"/>
            <p:cNvSpPr>
              <a:spLocks noChangeShapeType="1"/>
            </p:cNvSpPr>
            <p:nvPr/>
          </p:nvSpPr>
          <p:spPr bwMode="auto">
            <a:xfrm flipH="1">
              <a:off x="752654" y="4696076"/>
              <a:ext cx="95593" cy="39269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67" name="Line 786"/>
            <p:cNvSpPr>
              <a:spLocks noChangeShapeType="1"/>
            </p:cNvSpPr>
            <p:nvPr/>
          </p:nvSpPr>
          <p:spPr bwMode="auto">
            <a:xfrm flipH="1">
              <a:off x="752654" y="4696076"/>
              <a:ext cx="95593" cy="39269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68" name="Line 787"/>
            <p:cNvSpPr>
              <a:spLocks noChangeShapeType="1"/>
            </p:cNvSpPr>
            <p:nvPr/>
          </p:nvSpPr>
          <p:spPr bwMode="auto">
            <a:xfrm>
              <a:off x="776553" y="4493452"/>
              <a:ext cx="70102" cy="1649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69" name="Line 788"/>
            <p:cNvSpPr>
              <a:spLocks noChangeShapeType="1"/>
            </p:cNvSpPr>
            <p:nvPr/>
          </p:nvSpPr>
          <p:spPr bwMode="auto">
            <a:xfrm flipH="1" flipV="1">
              <a:off x="776553" y="4686653"/>
              <a:ext cx="23897" cy="2827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70" name="Freeform 789"/>
            <p:cNvSpPr>
              <a:spLocks/>
            </p:cNvSpPr>
            <p:nvPr/>
          </p:nvSpPr>
          <p:spPr bwMode="auto">
            <a:xfrm>
              <a:off x="795671" y="4678798"/>
              <a:ext cx="23897" cy="36126"/>
            </a:xfrm>
            <a:custGeom>
              <a:avLst/>
              <a:gdLst>
                <a:gd name="T0" fmla="*/ 2147483647 w 43"/>
                <a:gd name="T1" fmla="*/ 2147483647 h 70"/>
                <a:gd name="T2" fmla="*/ 0 w 43"/>
                <a:gd name="T3" fmla="*/ 0 h 70"/>
                <a:gd name="T4" fmla="*/ 2147483647 w 43"/>
                <a:gd name="T5" fmla="*/ 2147483647 h 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70">
                  <a:moveTo>
                    <a:pt x="43" y="55"/>
                  </a:moveTo>
                  <a:lnTo>
                    <a:pt x="0" y="0"/>
                  </a:lnTo>
                  <a:lnTo>
                    <a:pt x="7" y="7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71" name="Line 790"/>
            <p:cNvSpPr>
              <a:spLocks noChangeShapeType="1"/>
            </p:cNvSpPr>
            <p:nvPr/>
          </p:nvSpPr>
          <p:spPr bwMode="auto">
            <a:xfrm flipV="1">
              <a:off x="738316" y="4663092"/>
              <a:ext cx="95593" cy="3926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72" name="Line 791"/>
            <p:cNvSpPr>
              <a:spLocks noChangeShapeType="1"/>
            </p:cNvSpPr>
            <p:nvPr/>
          </p:nvSpPr>
          <p:spPr bwMode="auto">
            <a:xfrm flipV="1">
              <a:off x="792485" y="5120175"/>
              <a:ext cx="9558" cy="94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73" name="Line 792"/>
            <p:cNvSpPr>
              <a:spLocks noChangeShapeType="1"/>
            </p:cNvSpPr>
            <p:nvPr/>
          </p:nvSpPr>
          <p:spPr bwMode="auto">
            <a:xfrm>
              <a:off x="795671" y="5071481"/>
              <a:ext cx="19119" cy="3141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74" name="Line 793"/>
            <p:cNvSpPr>
              <a:spLocks noChangeShapeType="1"/>
            </p:cNvSpPr>
            <p:nvPr/>
          </p:nvSpPr>
          <p:spPr bwMode="auto">
            <a:xfrm flipH="1" flipV="1">
              <a:off x="795671" y="5071481"/>
              <a:ext cx="33457" cy="1727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75" name="Line 794"/>
            <p:cNvSpPr>
              <a:spLocks noChangeShapeType="1"/>
            </p:cNvSpPr>
            <p:nvPr/>
          </p:nvSpPr>
          <p:spPr bwMode="auto">
            <a:xfrm flipH="1">
              <a:off x="768588" y="5016506"/>
              <a:ext cx="82847" cy="801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76" name="Freeform 795"/>
            <p:cNvSpPr>
              <a:spLocks/>
            </p:cNvSpPr>
            <p:nvPr/>
          </p:nvSpPr>
          <p:spPr bwMode="auto">
            <a:xfrm>
              <a:off x="781333" y="5085618"/>
              <a:ext cx="33458" cy="32986"/>
            </a:xfrm>
            <a:custGeom>
              <a:avLst/>
              <a:gdLst>
                <a:gd name="T0" fmla="*/ 2147483647 w 63"/>
                <a:gd name="T1" fmla="*/ 2147483647 h 63"/>
                <a:gd name="T2" fmla="*/ 0 w 63"/>
                <a:gd name="T3" fmla="*/ 0 h 63"/>
                <a:gd name="T4" fmla="*/ 2147483647 w 63"/>
                <a:gd name="T5" fmla="*/ 2147483647 h 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3" h="63">
                  <a:moveTo>
                    <a:pt x="63" y="35"/>
                  </a:moveTo>
                  <a:lnTo>
                    <a:pt x="0" y="0"/>
                  </a:lnTo>
                  <a:lnTo>
                    <a:pt x="35" y="63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77" name="Line 796"/>
            <p:cNvSpPr>
              <a:spLocks noChangeShapeType="1"/>
            </p:cNvSpPr>
            <p:nvPr/>
          </p:nvSpPr>
          <p:spPr bwMode="auto">
            <a:xfrm>
              <a:off x="773368" y="5091901"/>
              <a:ext cx="28678" cy="282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78" name="Freeform 797"/>
            <p:cNvSpPr>
              <a:spLocks/>
            </p:cNvSpPr>
            <p:nvPr/>
          </p:nvSpPr>
          <p:spPr bwMode="auto">
            <a:xfrm>
              <a:off x="601298" y="4824877"/>
              <a:ext cx="144983" cy="246606"/>
            </a:xfrm>
            <a:custGeom>
              <a:avLst/>
              <a:gdLst>
                <a:gd name="T0" fmla="*/ 0 w 271"/>
                <a:gd name="T1" fmla="*/ 0 h 471"/>
                <a:gd name="T2" fmla="*/ 2147483647 w 271"/>
                <a:gd name="T3" fmla="*/ 2147483647 h 471"/>
                <a:gd name="T4" fmla="*/ 2147483647 w 271"/>
                <a:gd name="T5" fmla="*/ 2147483647 h 471"/>
                <a:gd name="T6" fmla="*/ 2147483647 w 271"/>
                <a:gd name="T7" fmla="*/ 2147483647 h 471"/>
                <a:gd name="T8" fmla="*/ 2147483647 w 271"/>
                <a:gd name="T9" fmla="*/ 2147483647 h 471"/>
                <a:gd name="T10" fmla="*/ 2147483647 w 271"/>
                <a:gd name="T11" fmla="*/ 2147483647 h 471"/>
                <a:gd name="T12" fmla="*/ 2147483647 w 271"/>
                <a:gd name="T13" fmla="*/ 2147483647 h 471"/>
                <a:gd name="T14" fmla="*/ 2147483647 w 271"/>
                <a:gd name="T15" fmla="*/ 2147483647 h 471"/>
                <a:gd name="T16" fmla="*/ 2147483647 w 271"/>
                <a:gd name="T17" fmla="*/ 2147483647 h 471"/>
                <a:gd name="T18" fmla="*/ 2147483647 w 271"/>
                <a:gd name="T19" fmla="*/ 2147483647 h 471"/>
                <a:gd name="T20" fmla="*/ 2147483647 w 271"/>
                <a:gd name="T21" fmla="*/ 2147483647 h 471"/>
                <a:gd name="T22" fmla="*/ 2147483647 w 271"/>
                <a:gd name="T23" fmla="*/ 2147483647 h 471"/>
                <a:gd name="T24" fmla="*/ 2147483647 w 271"/>
                <a:gd name="T25" fmla="*/ 2147483647 h 471"/>
                <a:gd name="T26" fmla="*/ 2147483647 w 271"/>
                <a:gd name="T27" fmla="*/ 2147483647 h 471"/>
                <a:gd name="T28" fmla="*/ 2147483647 w 271"/>
                <a:gd name="T29" fmla="*/ 2147483647 h 4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1" h="471">
                  <a:moveTo>
                    <a:pt x="0" y="0"/>
                  </a:moveTo>
                  <a:lnTo>
                    <a:pt x="17" y="35"/>
                  </a:lnTo>
                  <a:lnTo>
                    <a:pt x="35" y="69"/>
                  </a:lnTo>
                  <a:lnTo>
                    <a:pt x="53" y="104"/>
                  </a:lnTo>
                  <a:lnTo>
                    <a:pt x="72" y="138"/>
                  </a:lnTo>
                  <a:lnTo>
                    <a:pt x="90" y="171"/>
                  </a:lnTo>
                  <a:lnTo>
                    <a:pt x="109" y="205"/>
                  </a:lnTo>
                  <a:lnTo>
                    <a:pt x="129" y="239"/>
                  </a:lnTo>
                  <a:lnTo>
                    <a:pt x="147" y="273"/>
                  </a:lnTo>
                  <a:lnTo>
                    <a:pt x="168" y="306"/>
                  </a:lnTo>
                  <a:lnTo>
                    <a:pt x="188" y="340"/>
                  </a:lnTo>
                  <a:lnTo>
                    <a:pt x="208" y="373"/>
                  </a:lnTo>
                  <a:lnTo>
                    <a:pt x="229" y="405"/>
                  </a:lnTo>
                  <a:lnTo>
                    <a:pt x="250" y="438"/>
                  </a:lnTo>
                  <a:lnTo>
                    <a:pt x="271" y="471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79" name="Freeform 798"/>
            <p:cNvSpPr>
              <a:spLocks/>
            </p:cNvSpPr>
            <p:nvPr/>
          </p:nvSpPr>
          <p:spPr bwMode="auto">
            <a:xfrm>
              <a:off x="590146" y="4763618"/>
              <a:ext cx="186407" cy="325141"/>
            </a:xfrm>
            <a:custGeom>
              <a:avLst/>
              <a:gdLst>
                <a:gd name="T0" fmla="*/ 0 w 353"/>
                <a:gd name="T1" fmla="*/ 0 h 623"/>
                <a:gd name="T2" fmla="*/ 2147483647 w 353"/>
                <a:gd name="T3" fmla="*/ 2147483647 h 623"/>
                <a:gd name="T4" fmla="*/ 2147483647 w 353"/>
                <a:gd name="T5" fmla="*/ 2147483647 h 623"/>
                <a:gd name="T6" fmla="*/ 2147483647 w 353"/>
                <a:gd name="T7" fmla="*/ 2147483647 h 623"/>
                <a:gd name="T8" fmla="*/ 2147483647 w 353"/>
                <a:gd name="T9" fmla="*/ 2147483647 h 623"/>
                <a:gd name="T10" fmla="*/ 2147483647 w 353"/>
                <a:gd name="T11" fmla="*/ 2147483647 h 623"/>
                <a:gd name="T12" fmla="*/ 2147483647 w 353"/>
                <a:gd name="T13" fmla="*/ 2147483647 h 623"/>
                <a:gd name="T14" fmla="*/ 2147483647 w 353"/>
                <a:gd name="T15" fmla="*/ 2147483647 h 623"/>
                <a:gd name="T16" fmla="*/ 2147483647 w 353"/>
                <a:gd name="T17" fmla="*/ 2147483647 h 623"/>
                <a:gd name="T18" fmla="*/ 2147483647 w 353"/>
                <a:gd name="T19" fmla="*/ 2147483647 h 623"/>
                <a:gd name="T20" fmla="*/ 2147483647 w 353"/>
                <a:gd name="T21" fmla="*/ 2147483647 h 623"/>
                <a:gd name="T22" fmla="*/ 2147483647 w 353"/>
                <a:gd name="T23" fmla="*/ 2147483647 h 623"/>
                <a:gd name="T24" fmla="*/ 2147483647 w 353"/>
                <a:gd name="T25" fmla="*/ 2147483647 h 623"/>
                <a:gd name="T26" fmla="*/ 2147483647 w 353"/>
                <a:gd name="T27" fmla="*/ 2147483647 h 623"/>
                <a:gd name="T28" fmla="*/ 2147483647 w 353"/>
                <a:gd name="T29" fmla="*/ 2147483647 h 623"/>
                <a:gd name="T30" fmla="*/ 2147483647 w 353"/>
                <a:gd name="T31" fmla="*/ 2147483647 h 623"/>
                <a:gd name="T32" fmla="*/ 2147483647 w 353"/>
                <a:gd name="T33" fmla="*/ 2147483647 h 623"/>
                <a:gd name="T34" fmla="*/ 2147483647 w 353"/>
                <a:gd name="T35" fmla="*/ 2147483647 h 623"/>
                <a:gd name="T36" fmla="*/ 2147483647 w 353"/>
                <a:gd name="T37" fmla="*/ 2147483647 h 6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53" h="623">
                  <a:moveTo>
                    <a:pt x="0" y="0"/>
                  </a:moveTo>
                  <a:lnTo>
                    <a:pt x="16" y="36"/>
                  </a:lnTo>
                  <a:lnTo>
                    <a:pt x="33" y="72"/>
                  </a:lnTo>
                  <a:lnTo>
                    <a:pt x="51" y="108"/>
                  </a:lnTo>
                  <a:lnTo>
                    <a:pt x="68" y="143"/>
                  </a:lnTo>
                  <a:lnTo>
                    <a:pt x="87" y="179"/>
                  </a:lnTo>
                  <a:lnTo>
                    <a:pt x="106" y="214"/>
                  </a:lnTo>
                  <a:lnTo>
                    <a:pt x="124" y="249"/>
                  </a:lnTo>
                  <a:lnTo>
                    <a:pt x="144" y="284"/>
                  </a:lnTo>
                  <a:lnTo>
                    <a:pt x="164" y="319"/>
                  </a:lnTo>
                  <a:lnTo>
                    <a:pt x="183" y="353"/>
                  </a:lnTo>
                  <a:lnTo>
                    <a:pt x="203" y="388"/>
                  </a:lnTo>
                  <a:lnTo>
                    <a:pt x="224" y="422"/>
                  </a:lnTo>
                  <a:lnTo>
                    <a:pt x="244" y="456"/>
                  </a:lnTo>
                  <a:lnTo>
                    <a:pt x="265" y="490"/>
                  </a:lnTo>
                  <a:lnTo>
                    <a:pt x="287" y="523"/>
                  </a:lnTo>
                  <a:lnTo>
                    <a:pt x="309" y="556"/>
                  </a:lnTo>
                  <a:lnTo>
                    <a:pt x="331" y="590"/>
                  </a:lnTo>
                  <a:lnTo>
                    <a:pt x="353" y="623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80" name="Line 799"/>
            <p:cNvSpPr>
              <a:spLocks noChangeShapeType="1"/>
            </p:cNvSpPr>
            <p:nvPr/>
          </p:nvSpPr>
          <p:spPr bwMode="auto">
            <a:xfrm flipV="1">
              <a:off x="789298" y="5120172"/>
              <a:ext cx="4779" cy="62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81" name="Line 800"/>
            <p:cNvSpPr>
              <a:spLocks noChangeShapeType="1"/>
            </p:cNvSpPr>
            <p:nvPr/>
          </p:nvSpPr>
          <p:spPr bwMode="auto">
            <a:xfrm>
              <a:off x="768586" y="5096614"/>
              <a:ext cx="25492" cy="235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82" name="Line 801"/>
            <p:cNvSpPr>
              <a:spLocks noChangeShapeType="1"/>
            </p:cNvSpPr>
            <p:nvPr/>
          </p:nvSpPr>
          <p:spPr bwMode="auto">
            <a:xfrm flipV="1">
              <a:off x="572621" y="5058916"/>
              <a:ext cx="30271" cy="298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83" name="Line 802"/>
            <p:cNvSpPr>
              <a:spLocks noChangeShapeType="1"/>
            </p:cNvSpPr>
            <p:nvPr/>
          </p:nvSpPr>
          <p:spPr bwMode="auto">
            <a:xfrm flipV="1">
              <a:off x="574213" y="5060487"/>
              <a:ext cx="49390" cy="4869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84" name="Line 803"/>
            <p:cNvSpPr>
              <a:spLocks noChangeShapeType="1"/>
            </p:cNvSpPr>
            <p:nvPr/>
          </p:nvSpPr>
          <p:spPr bwMode="auto">
            <a:xfrm flipV="1">
              <a:off x="727163" y="5150020"/>
              <a:ext cx="4780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85" name="Line 804"/>
            <p:cNvSpPr>
              <a:spLocks noChangeShapeType="1"/>
            </p:cNvSpPr>
            <p:nvPr/>
          </p:nvSpPr>
          <p:spPr bwMode="auto">
            <a:xfrm flipH="1">
              <a:off x="696893" y="5165727"/>
              <a:ext cx="14339" cy="1570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86" name="Line 805"/>
            <p:cNvSpPr>
              <a:spLocks noChangeShapeType="1"/>
            </p:cNvSpPr>
            <p:nvPr/>
          </p:nvSpPr>
          <p:spPr bwMode="auto">
            <a:xfrm flipV="1">
              <a:off x="727163" y="5150020"/>
              <a:ext cx="4780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87" name="Line 806"/>
            <p:cNvSpPr>
              <a:spLocks noChangeShapeType="1"/>
            </p:cNvSpPr>
            <p:nvPr/>
          </p:nvSpPr>
          <p:spPr bwMode="auto">
            <a:xfrm flipH="1" flipV="1">
              <a:off x="698484" y="5117033"/>
              <a:ext cx="35051" cy="3455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88" name="Line 807"/>
            <p:cNvSpPr>
              <a:spLocks noChangeShapeType="1"/>
            </p:cNvSpPr>
            <p:nvPr/>
          </p:nvSpPr>
          <p:spPr bwMode="auto">
            <a:xfrm>
              <a:off x="693707" y="5121745"/>
              <a:ext cx="33457" cy="3141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89" name="Line 808"/>
            <p:cNvSpPr>
              <a:spLocks noChangeShapeType="1"/>
            </p:cNvSpPr>
            <p:nvPr/>
          </p:nvSpPr>
          <p:spPr bwMode="auto">
            <a:xfrm flipH="1">
              <a:off x="706451" y="5129598"/>
              <a:ext cx="86034" cy="314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90" name="Line 809"/>
            <p:cNvSpPr>
              <a:spLocks noChangeShapeType="1"/>
            </p:cNvSpPr>
            <p:nvPr/>
          </p:nvSpPr>
          <p:spPr bwMode="auto">
            <a:xfrm flipH="1">
              <a:off x="711231" y="5134310"/>
              <a:ext cx="87628" cy="314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91" name="Line 810"/>
            <p:cNvSpPr>
              <a:spLocks noChangeShapeType="1"/>
            </p:cNvSpPr>
            <p:nvPr/>
          </p:nvSpPr>
          <p:spPr bwMode="auto">
            <a:xfrm flipH="1">
              <a:off x="709639" y="5073053"/>
              <a:ext cx="55762" cy="5497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92" name="Line 811"/>
            <p:cNvSpPr>
              <a:spLocks noChangeShapeType="1"/>
            </p:cNvSpPr>
            <p:nvPr/>
          </p:nvSpPr>
          <p:spPr bwMode="auto">
            <a:xfrm flipH="1">
              <a:off x="693705" y="5058916"/>
              <a:ext cx="63728" cy="6283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93" name="Line 812"/>
            <p:cNvSpPr>
              <a:spLocks noChangeShapeType="1"/>
            </p:cNvSpPr>
            <p:nvPr/>
          </p:nvSpPr>
          <p:spPr bwMode="auto">
            <a:xfrm>
              <a:off x="545535" y="4548426"/>
              <a:ext cx="4780" cy="3769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94" name="Line 813"/>
            <p:cNvSpPr>
              <a:spLocks noChangeShapeType="1"/>
            </p:cNvSpPr>
            <p:nvPr/>
          </p:nvSpPr>
          <p:spPr bwMode="auto">
            <a:xfrm flipH="1" flipV="1">
              <a:off x="545536" y="4548428"/>
              <a:ext cx="23898" cy="298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95" name="Line 814"/>
            <p:cNvSpPr>
              <a:spLocks noChangeShapeType="1"/>
            </p:cNvSpPr>
            <p:nvPr/>
          </p:nvSpPr>
          <p:spPr bwMode="auto">
            <a:xfrm flipH="1">
              <a:off x="540757" y="4592408"/>
              <a:ext cx="11152" cy="47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96" name="Line 815"/>
            <p:cNvSpPr>
              <a:spLocks noChangeShapeType="1"/>
            </p:cNvSpPr>
            <p:nvPr/>
          </p:nvSpPr>
          <p:spPr bwMode="auto">
            <a:xfrm flipH="1">
              <a:off x="535976" y="4513871"/>
              <a:ext cx="95593" cy="39269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97" name="Line 816"/>
            <p:cNvSpPr>
              <a:spLocks noChangeShapeType="1"/>
            </p:cNvSpPr>
            <p:nvPr/>
          </p:nvSpPr>
          <p:spPr bwMode="auto">
            <a:xfrm>
              <a:off x="535976" y="4553139"/>
              <a:ext cx="97187" cy="2308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98" name="Line 817"/>
            <p:cNvSpPr>
              <a:spLocks noChangeShapeType="1"/>
            </p:cNvSpPr>
            <p:nvPr/>
          </p:nvSpPr>
          <p:spPr bwMode="auto">
            <a:xfrm>
              <a:off x="537570" y="4590838"/>
              <a:ext cx="70102" cy="1649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99" name="Line 818"/>
            <p:cNvSpPr>
              <a:spLocks noChangeShapeType="1"/>
            </p:cNvSpPr>
            <p:nvPr/>
          </p:nvSpPr>
          <p:spPr bwMode="auto">
            <a:xfrm>
              <a:off x="537570" y="4590838"/>
              <a:ext cx="70102" cy="1649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00" name="Line 819"/>
            <p:cNvSpPr>
              <a:spLocks noChangeShapeType="1"/>
            </p:cNvSpPr>
            <p:nvPr/>
          </p:nvSpPr>
          <p:spPr bwMode="auto">
            <a:xfrm flipH="1" flipV="1">
              <a:off x="532791" y="4554712"/>
              <a:ext cx="4780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01" name="Line 820"/>
            <p:cNvSpPr>
              <a:spLocks noChangeShapeType="1"/>
            </p:cNvSpPr>
            <p:nvPr/>
          </p:nvSpPr>
          <p:spPr bwMode="auto">
            <a:xfrm flipH="1" flipV="1">
              <a:off x="532790" y="4560993"/>
              <a:ext cx="7967" cy="471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02" name="Line 821"/>
            <p:cNvSpPr>
              <a:spLocks noChangeShapeType="1"/>
            </p:cNvSpPr>
            <p:nvPr/>
          </p:nvSpPr>
          <p:spPr bwMode="auto">
            <a:xfrm flipH="1" flipV="1">
              <a:off x="535976" y="4570418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03" name="Line 822"/>
            <p:cNvSpPr>
              <a:spLocks noChangeShapeType="1"/>
            </p:cNvSpPr>
            <p:nvPr/>
          </p:nvSpPr>
          <p:spPr bwMode="auto">
            <a:xfrm flipH="1" flipV="1">
              <a:off x="540757" y="4578272"/>
              <a:ext cx="7966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04" name="Line 823"/>
            <p:cNvSpPr>
              <a:spLocks noChangeShapeType="1"/>
            </p:cNvSpPr>
            <p:nvPr/>
          </p:nvSpPr>
          <p:spPr bwMode="auto">
            <a:xfrm flipH="1" flipV="1">
              <a:off x="543943" y="4586126"/>
              <a:ext cx="7966" cy="471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05" name="Line 825"/>
            <p:cNvSpPr>
              <a:spLocks noChangeShapeType="1"/>
            </p:cNvSpPr>
            <p:nvPr/>
          </p:nvSpPr>
          <p:spPr bwMode="auto">
            <a:xfrm flipH="1" flipV="1">
              <a:off x="537570" y="4590838"/>
              <a:ext cx="7966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06" name="Line 826"/>
            <p:cNvSpPr>
              <a:spLocks noChangeShapeType="1"/>
            </p:cNvSpPr>
            <p:nvPr/>
          </p:nvSpPr>
          <p:spPr bwMode="auto">
            <a:xfrm flipH="1" flipV="1">
              <a:off x="614043" y="4746339"/>
              <a:ext cx="4779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07" name="Line 827"/>
            <p:cNvSpPr>
              <a:spLocks noChangeShapeType="1"/>
            </p:cNvSpPr>
            <p:nvPr/>
          </p:nvSpPr>
          <p:spPr bwMode="auto">
            <a:xfrm flipH="1" flipV="1">
              <a:off x="604485" y="4749482"/>
              <a:ext cx="7966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08" name="Line 828"/>
            <p:cNvSpPr>
              <a:spLocks noChangeShapeType="1"/>
            </p:cNvSpPr>
            <p:nvPr/>
          </p:nvSpPr>
          <p:spPr bwMode="auto">
            <a:xfrm flipH="1" flipV="1">
              <a:off x="614043" y="4752623"/>
              <a:ext cx="7966" cy="471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09" name="Line 829"/>
            <p:cNvSpPr>
              <a:spLocks noChangeShapeType="1"/>
            </p:cNvSpPr>
            <p:nvPr/>
          </p:nvSpPr>
          <p:spPr bwMode="auto">
            <a:xfrm flipH="1" flipV="1">
              <a:off x="617232" y="4762047"/>
              <a:ext cx="7966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0" name="Line 830"/>
            <p:cNvSpPr>
              <a:spLocks noChangeShapeType="1"/>
            </p:cNvSpPr>
            <p:nvPr/>
          </p:nvSpPr>
          <p:spPr bwMode="auto">
            <a:xfrm flipH="1" flipV="1">
              <a:off x="620419" y="4769901"/>
              <a:ext cx="7966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1" name="Line 831"/>
            <p:cNvSpPr>
              <a:spLocks noChangeShapeType="1"/>
            </p:cNvSpPr>
            <p:nvPr/>
          </p:nvSpPr>
          <p:spPr bwMode="auto">
            <a:xfrm flipH="1" flipV="1">
              <a:off x="623605" y="4777756"/>
              <a:ext cx="7966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2" name="Line 832"/>
            <p:cNvSpPr>
              <a:spLocks noChangeShapeType="1"/>
            </p:cNvSpPr>
            <p:nvPr/>
          </p:nvSpPr>
          <p:spPr bwMode="auto">
            <a:xfrm flipH="1" flipV="1">
              <a:off x="548721" y="4779325"/>
              <a:ext cx="23898" cy="5654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3" name="Line 833"/>
            <p:cNvSpPr>
              <a:spLocks noChangeShapeType="1"/>
            </p:cNvSpPr>
            <p:nvPr/>
          </p:nvSpPr>
          <p:spPr bwMode="auto">
            <a:xfrm flipH="1">
              <a:off x="478620" y="4749481"/>
              <a:ext cx="125865" cy="518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4" name="Line 834"/>
            <p:cNvSpPr>
              <a:spLocks noChangeShapeType="1"/>
            </p:cNvSpPr>
            <p:nvPr/>
          </p:nvSpPr>
          <p:spPr bwMode="auto">
            <a:xfrm flipH="1">
              <a:off x="500926" y="4755764"/>
              <a:ext cx="106747" cy="439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5" name="Line 835"/>
            <p:cNvSpPr>
              <a:spLocks noChangeShapeType="1"/>
            </p:cNvSpPr>
            <p:nvPr/>
          </p:nvSpPr>
          <p:spPr bwMode="auto">
            <a:xfrm flipV="1">
              <a:off x="537570" y="4589267"/>
              <a:ext cx="6372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6" name="Line 836"/>
            <p:cNvSpPr>
              <a:spLocks noChangeShapeType="1"/>
            </p:cNvSpPr>
            <p:nvPr/>
          </p:nvSpPr>
          <p:spPr bwMode="auto">
            <a:xfrm>
              <a:off x="529603" y="4554712"/>
              <a:ext cx="14339" cy="345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7" name="Line 837"/>
            <p:cNvSpPr>
              <a:spLocks noChangeShapeType="1"/>
            </p:cNvSpPr>
            <p:nvPr/>
          </p:nvSpPr>
          <p:spPr bwMode="auto">
            <a:xfrm flipH="1">
              <a:off x="529604" y="4553140"/>
              <a:ext cx="6372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8" name="Line 838"/>
            <p:cNvSpPr>
              <a:spLocks noChangeShapeType="1"/>
            </p:cNvSpPr>
            <p:nvPr/>
          </p:nvSpPr>
          <p:spPr bwMode="auto">
            <a:xfrm flipH="1">
              <a:off x="467468" y="4554712"/>
              <a:ext cx="36643" cy="1570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9" name="Line 839"/>
            <p:cNvSpPr>
              <a:spLocks noChangeShapeType="1"/>
            </p:cNvSpPr>
            <p:nvPr/>
          </p:nvSpPr>
          <p:spPr bwMode="auto">
            <a:xfrm flipH="1" flipV="1">
              <a:off x="461095" y="4556281"/>
              <a:ext cx="23897" cy="5654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0" name="Line 840"/>
            <p:cNvSpPr>
              <a:spLocks noChangeShapeType="1"/>
            </p:cNvSpPr>
            <p:nvPr/>
          </p:nvSpPr>
          <p:spPr bwMode="auto">
            <a:xfrm flipH="1">
              <a:off x="454722" y="4546856"/>
              <a:ext cx="30271" cy="1099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1" name="Line 841"/>
            <p:cNvSpPr>
              <a:spLocks noChangeShapeType="1"/>
            </p:cNvSpPr>
            <p:nvPr/>
          </p:nvSpPr>
          <p:spPr bwMode="auto">
            <a:xfrm flipH="1" flipV="1">
              <a:off x="419671" y="4606544"/>
              <a:ext cx="11152" cy="282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2" name="Line 842"/>
            <p:cNvSpPr>
              <a:spLocks noChangeShapeType="1"/>
            </p:cNvSpPr>
            <p:nvPr/>
          </p:nvSpPr>
          <p:spPr bwMode="auto">
            <a:xfrm flipH="1" flipV="1">
              <a:off x="454722" y="4557851"/>
              <a:ext cx="23897" cy="5654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3" name="Line 843"/>
            <p:cNvSpPr>
              <a:spLocks noChangeShapeType="1"/>
            </p:cNvSpPr>
            <p:nvPr/>
          </p:nvSpPr>
          <p:spPr bwMode="auto">
            <a:xfrm flipV="1">
              <a:off x="381435" y="4614398"/>
              <a:ext cx="19119" cy="78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4" name="Line 844"/>
            <p:cNvSpPr>
              <a:spLocks noChangeShapeType="1"/>
            </p:cNvSpPr>
            <p:nvPr/>
          </p:nvSpPr>
          <p:spPr bwMode="auto">
            <a:xfrm flipH="1">
              <a:off x="400552" y="4606544"/>
              <a:ext cx="19119" cy="78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5" name="Line 845"/>
            <p:cNvSpPr>
              <a:spLocks noChangeShapeType="1"/>
            </p:cNvSpPr>
            <p:nvPr/>
          </p:nvSpPr>
          <p:spPr bwMode="auto">
            <a:xfrm flipH="1">
              <a:off x="414891" y="4597120"/>
              <a:ext cx="125865" cy="502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6" name="Line 846"/>
            <p:cNvSpPr>
              <a:spLocks noChangeShapeType="1"/>
            </p:cNvSpPr>
            <p:nvPr/>
          </p:nvSpPr>
          <p:spPr bwMode="auto">
            <a:xfrm flipH="1">
              <a:off x="430824" y="4590837"/>
              <a:ext cx="106747" cy="439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7" name="Line 847"/>
            <p:cNvSpPr>
              <a:spLocks noChangeShapeType="1"/>
            </p:cNvSpPr>
            <p:nvPr/>
          </p:nvSpPr>
          <p:spPr bwMode="auto">
            <a:xfrm flipV="1">
              <a:off x="473841" y="4835872"/>
              <a:ext cx="19119" cy="78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8" name="Line 848"/>
            <p:cNvSpPr>
              <a:spLocks noChangeShapeType="1"/>
            </p:cNvSpPr>
            <p:nvPr/>
          </p:nvSpPr>
          <p:spPr bwMode="auto">
            <a:xfrm flipH="1">
              <a:off x="492959" y="4828017"/>
              <a:ext cx="19119" cy="78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9" name="Line 849"/>
            <p:cNvSpPr>
              <a:spLocks noChangeShapeType="1"/>
            </p:cNvSpPr>
            <p:nvPr/>
          </p:nvSpPr>
          <p:spPr bwMode="auto">
            <a:xfrm flipH="1" flipV="1">
              <a:off x="500927" y="4799745"/>
              <a:ext cx="11152" cy="282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0" name="Line 850"/>
            <p:cNvSpPr>
              <a:spLocks noChangeShapeType="1"/>
            </p:cNvSpPr>
            <p:nvPr/>
          </p:nvSpPr>
          <p:spPr bwMode="auto">
            <a:xfrm flipH="1" flipV="1">
              <a:off x="400552" y="4614398"/>
              <a:ext cx="92408" cy="2214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1" name="Line 851"/>
            <p:cNvSpPr>
              <a:spLocks noChangeShapeType="1"/>
            </p:cNvSpPr>
            <p:nvPr/>
          </p:nvSpPr>
          <p:spPr bwMode="auto">
            <a:xfrm flipH="1" flipV="1">
              <a:off x="381435" y="4622253"/>
              <a:ext cx="92408" cy="2214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" name="Line 852"/>
            <p:cNvSpPr>
              <a:spLocks noChangeShapeType="1"/>
            </p:cNvSpPr>
            <p:nvPr/>
          </p:nvSpPr>
          <p:spPr bwMode="auto">
            <a:xfrm flipH="1">
              <a:off x="766994" y="4499734"/>
              <a:ext cx="12745" cy="47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3" name="Freeform 853"/>
            <p:cNvSpPr>
              <a:spLocks/>
            </p:cNvSpPr>
            <p:nvPr/>
          </p:nvSpPr>
          <p:spPr bwMode="auto">
            <a:xfrm>
              <a:off x="757434" y="4694505"/>
              <a:ext cx="23897" cy="36126"/>
            </a:xfrm>
            <a:custGeom>
              <a:avLst/>
              <a:gdLst>
                <a:gd name="T0" fmla="*/ 2147483647 w 43"/>
                <a:gd name="T1" fmla="*/ 2147483647 h 70"/>
                <a:gd name="T2" fmla="*/ 0 w 43"/>
                <a:gd name="T3" fmla="*/ 0 h 70"/>
                <a:gd name="T4" fmla="*/ 2147483647 w 43"/>
                <a:gd name="T5" fmla="*/ 2147483647 h 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70">
                  <a:moveTo>
                    <a:pt x="43" y="56"/>
                  </a:moveTo>
                  <a:lnTo>
                    <a:pt x="0" y="0"/>
                  </a:lnTo>
                  <a:lnTo>
                    <a:pt x="7" y="7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4" name="Line 854"/>
            <p:cNvSpPr>
              <a:spLocks noChangeShapeType="1"/>
            </p:cNvSpPr>
            <p:nvPr/>
          </p:nvSpPr>
          <p:spPr bwMode="auto">
            <a:xfrm flipH="1">
              <a:off x="770180" y="4493452"/>
              <a:ext cx="6372" cy="31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5" name="Line 855"/>
            <p:cNvSpPr>
              <a:spLocks noChangeShapeType="1"/>
            </p:cNvSpPr>
            <p:nvPr/>
          </p:nvSpPr>
          <p:spPr bwMode="auto">
            <a:xfrm>
              <a:off x="776553" y="4686652"/>
              <a:ext cx="4779" cy="3769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6" name="Line 856"/>
            <p:cNvSpPr>
              <a:spLocks noChangeShapeType="1"/>
            </p:cNvSpPr>
            <p:nvPr/>
          </p:nvSpPr>
          <p:spPr bwMode="auto">
            <a:xfrm flipH="1" flipV="1">
              <a:off x="684147" y="4491882"/>
              <a:ext cx="23897" cy="298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7" name="Line 857"/>
            <p:cNvSpPr>
              <a:spLocks noChangeShapeType="1"/>
            </p:cNvSpPr>
            <p:nvPr/>
          </p:nvSpPr>
          <p:spPr bwMode="auto">
            <a:xfrm>
              <a:off x="665028" y="4499734"/>
              <a:ext cx="4779" cy="3769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8" name="Freeform 858"/>
            <p:cNvSpPr>
              <a:spLocks/>
            </p:cNvSpPr>
            <p:nvPr/>
          </p:nvSpPr>
          <p:spPr bwMode="auto">
            <a:xfrm>
              <a:off x="665028" y="4491881"/>
              <a:ext cx="23897" cy="37697"/>
            </a:xfrm>
            <a:custGeom>
              <a:avLst/>
              <a:gdLst>
                <a:gd name="T0" fmla="*/ 2147483647 w 44"/>
                <a:gd name="T1" fmla="*/ 0 h 71"/>
                <a:gd name="T2" fmla="*/ 2147483647 w 44"/>
                <a:gd name="T3" fmla="*/ 2147483647 h 71"/>
                <a:gd name="T4" fmla="*/ 0 w 44"/>
                <a:gd name="T5" fmla="*/ 2147483647 h 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71">
                  <a:moveTo>
                    <a:pt x="36" y="0"/>
                  </a:moveTo>
                  <a:lnTo>
                    <a:pt x="44" y="71"/>
                  </a:lnTo>
                  <a:lnTo>
                    <a:pt x="0" y="15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9" name="Freeform 859"/>
            <p:cNvSpPr>
              <a:spLocks/>
            </p:cNvSpPr>
            <p:nvPr/>
          </p:nvSpPr>
          <p:spPr bwMode="auto">
            <a:xfrm>
              <a:off x="722384" y="4468321"/>
              <a:ext cx="23897" cy="45551"/>
            </a:xfrm>
            <a:custGeom>
              <a:avLst/>
              <a:gdLst>
                <a:gd name="T0" fmla="*/ 2147483647 w 44"/>
                <a:gd name="T1" fmla="*/ 0 h 87"/>
                <a:gd name="T2" fmla="*/ 2147483647 w 44"/>
                <a:gd name="T3" fmla="*/ 2147483647 h 87"/>
                <a:gd name="T4" fmla="*/ 0 w 44"/>
                <a:gd name="T5" fmla="*/ 2147483647 h 87"/>
                <a:gd name="T6" fmla="*/ 2147483647 w 44"/>
                <a:gd name="T7" fmla="*/ 2147483647 h 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87">
                  <a:moveTo>
                    <a:pt x="36" y="0"/>
                  </a:moveTo>
                  <a:lnTo>
                    <a:pt x="44" y="71"/>
                  </a:lnTo>
                  <a:lnTo>
                    <a:pt x="0" y="16"/>
                  </a:lnTo>
                  <a:lnTo>
                    <a:pt x="9" y="87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40" name="Line 860"/>
            <p:cNvSpPr>
              <a:spLocks noChangeShapeType="1"/>
            </p:cNvSpPr>
            <p:nvPr/>
          </p:nvSpPr>
          <p:spPr bwMode="auto">
            <a:xfrm>
              <a:off x="703265" y="4485599"/>
              <a:ext cx="4779" cy="3612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41" name="Line 861"/>
            <p:cNvSpPr>
              <a:spLocks noChangeShapeType="1"/>
            </p:cNvSpPr>
            <p:nvPr/>
          </p:nvSpPr>
          <p:spPr bwMode="auto">
            <a:xfrm flipH="1" flipV="1">
              <a:off x="703265" y="4485599"/>
              <a:ext cx="23897" cy="2827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42" name="Line 862"/>
            <p:cNvSpPr>
              <a:spLocks noChangeShapeType="1"/>
            </p:cNvSpPr>
            <p:nvPr/>
          </p:nvSpPr>
          <p:spPr bwMode="auto">
            <a:xfrm>
              <a:off x="637943" y="4512302"/>
              <a:ext cx="14339" cy="329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43" name="Line 863"/>
            <p:cNvSpPr>
              <a:spLocks noChangeShapeType="1"/>
            </p:cNvSpPr>
            <p:nvPr/>
          </p:nvSpPr>
          <p:spPr bwMode="auto">
            <a:xfrm flipH="1">
              <a:off x="649096" y="4504446"/>
              <a:ext cx="6372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44" name="Line 864"/>
            <p:cNvSpPr>
              <a:spLocks noChangeShapeType="1"/>
            </p:cNvSpPr>
            <p:nvPr/>
          </p:nvSpPr>
          <p:spPr bwMode="auto">
            <a:xfrm flipH="1" flipV="1">
              <a:off x="622011" y="4518585"/>
              <a:ext cx="23898" cy="2827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45" name="Line 865"/>
            <p:cNvSpPr>
              <a:spLocks noChangeShapeType="1"/>
            </p:cNvSpPr>
            <p:nvPr/>
          </p:nvSpPr>
          <p:spPr bwMode="auto">
            <a:xfrm flipH="1">
              <a:off x="631570" y="4512302"/>
              <a:ext cx="6372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46" name="Line 866"/>
            <p:cNvSpPr>
              <a:spLocks noChangeShapeType="1"/>
            </p:cNvSpPr>
            <p:nvPr/>
          </p:nvSpPr>
          <p:spPr bwMode="auto">
            <a:xfrm flipH="1" flipV="1">
              <a:off x="583773" y="4534292"/>
              <a:ext cx="23898" cy="2827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47" name="Freeform 867"/>
            <p:cNvSpPr>
              <a:spLocks/>
            </p:cNvSpPr>
            <p:nvPr/>
          </p:nvSpPr>
          <p:spPr bwMode="auto">
            <a:xfrm>
              <a:off x="564655" y="4542145"/>
              <a:ext cx="23898" cy="36127"/>
            </a:xfrm>
            <a:custGeom>
              <a:avLst/>
              <a:gdLst>
                <a:gd name="T0" fmla="*/ 2147483647 w 43"/>
                <a:gd name="T1" fmla="*/ 2147483647 h 70"/>
                <a:gd name="T2" fmla="*/ 0 w 43"/>
                <a:gd name="T3" fmla="*/ 0 h 70"/>
                <a:gd name="T4" fmla="*/ 2147483647 w 43"/>
                <a:gd name="T5" fmla="*/ 2147483647 h 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70">
                  <a:moveTo>
                    <a:pt x="43" y="55"/>
                  </a:moveTo>
                  <a:lnTo>
                    <a:pt x="0" y="0"/>
                  </a:lnTo>
                  <a:lnTo>
                    <a:pt x="7" y="7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48" name="Line 868"/>
            <p:cNvSpPr>
              <a:spLocks noChangeShapeType="1"/>
            </p:cNvSpPr>
            <p:nvPr/>
          </p:nvSpPr>
          <p:spPr bwMode="auto">
            <a:xfrm>
              <a:off x="583773" y="4534291"/>
              <a:ext cx="4780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49" name="Line 869"/>
            <p:cNvSpPr>
              <a:spLocks noChangeShapeType="1"/>
            </p:cNvSpPr>
            <p:nvPr/>
          </p:nvSpPr>
          <p:spPr bwMode="auto">
            <a:xfrm>
              <a:off x="602892" y="4524867"/>
              <a:ext cx="4780" cy="3769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50" name="Line 870"/>
            <p:cNvSpPr>
              <a:spLocks noChangeShapeType="1"/>
            </p:cNvSpPr>
            <p:nvPr/>
          </p:nvSpPr>
          <p:spPr bwMode="auto">
            <a:xfrm flipH="1" flipV="1">
              <a:off x="602892" y="4524867"/>
              <a:ext cx="23898" cy="298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51" name="Line 871"/>
            <p:cNvSpPr>
              <a:spLocks noChangeShapeType="1"/>
            </p:cNvSpPr>
            <p:nvPr/>
          </p:nvSpPr>
          <p:spPr bwMode="auto">
            <a:xfrm>
              <a:off x="622010" y="4518584"/>
              <a:ext cx="4780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52" name="Line 872"/>
            <p:cNvSpPr>
              <a:spLocks noChangeShapeType="1"/>
            </p:cNvSpPr>
            <p:nvPr/>
          </p:nvSpPr>
          <p:spPr bwMode="auto">
            <a:xfrm flipV="1">
              <a:off x="550315" y="4546857"/>
              <a:ext cx="95593" cy="3926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53" name="Freeform 873"/>
            <p:cNvSpPr>
              <a:spLocks/>
            </p:cNvSpPr>
            <p:nvPr/>
          </p:nvSpPr>
          <p:spPr bwMode="auto">
            <a:xfrm>
              <a:off x="649096" y="4506020"/>
              <a:ext cx="14339" cy="39268"/>
            </a:xfrm>
            <a:custGeom>
              <a:avLst/>
              <a:gdLst>
                <a:gd name="T0" fmla="*/ 0 w 26"/>
                <a:gd name="T1" fmla="*/ 0 h 73"/>
                <a:gd name="T2" fmla="*/ 2147483647 w 26"/>
                <a:gd name="T3" fmla="*/ 2147483647 h 73"/>
                <a:gd name="T4" fmla="*/ 2147483647 w 26"/>
                <a:gd name="T5" fmla="*/ 2147483647 h 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73">
                  <a:moveTo>
                    <a:pt x="0" y="0"/>
                  </a:moveTo>
                  <a:lnTo>
                    <a:pt x="26" y="64"/>
                  </a:lnTo>
                  <a:lnTo>
                    <a:pt x="4" y="7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54" name="Line 874"/>
            <p:cNvSpPr>
              <a:spLocks noChangeShapeType="1"/>
            </p:cNvSpPr>
            <p:nvPr/>
          </p:nvSpPr>
          <p:spPr bwMode="auto">
            <a:xfrm flipH="1">
              <a:off x="647502" y="4542145"/>
              <a:ext cx="23898" cy="109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55" name="Freeform 875"/>
            <p:cNvSpPr>
              <a:spLocks/>
            </p:cNvSpPr>
            <p:nvPr/>
          </p:nvSpPr>
          <p:spPr bwMode="auto">
            <a:xfrm>
              <a:off x="676180" y="4719637"/>
              <a:ext cx="43017" cy="43980"/>
            </a:xfrm>
            <a:custGeom>
              <a:avLst/>
              <a:gdLst>
                <a:gd name="T0" fmla="*/ 2147483647 w 79"/>
                <a:gd name="T1" fmla="*/ 2147483647 h 85"/>
                <a:gd name="T2" fmla="*/ 2147483647 w 79"/>
                <a:gd name="T3" fmla="*/ 0 h 85"/>
                <a:gd name="T4" fmla="*/ 2147483647 w 79"/>
                <a:gd name="T5" fmla="*/ 2147483647 h 85"/>
                <a:gd name="T6" fmla="*/ 0 w 79"/>
                <a:gd name="T7" fmla="*/ 2147483647 h 85"/>
                <a:gd name="T8" fmla="*/ 2147483647 w 79"/>
                <a:gd name="T9" fmla="*/ 2147483647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" h="85">
                  <a:moveTo>
                    <a:pt x="79" y="56"/>
                  </a:moveTo>
                  <a:lnTo>
                    <a:pt x="36" y="0"/>
                  </a:lnTo>
                  <a:lnTo>
                    <a:pt x="43" y="71"/>
                  </a:lnTo>
                  <a:lnTo>
                    <a:pt x="0" y="15"/>
                  </a:lnTo>
                  <a:lnTo>
                    <a:pt x="8" y="85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56" name="Line 876"/>
            <p:cNvSpPr>
              <a:spLocks noChangeShapeType="1"/>
            </p:cNvSpPr>
            <p:nvPr/>
          </p:nvSpPr>
          <p:spPr bwMode="auto">
            <a:xfrm flipH="1">
              <a:off x="712824" y="4696077"/>
              <a:ext cx="23897" cy="109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57" name="Line 877"/>
            <p:cNvSpPr>
              <a:spLocks noChangeShapeType="1"/>
            </p:cNvSpPr>
            <p:nvPr/>
          </p:nvSpPr>
          <p:spPr bwMode="auto">
            <a:xfrm flipH="1" flipV="1">
              <a:off x="733535" y="4705500"/>
              <a:ext cx="12745" cy="314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58" name="Line 878"/>
            <p:cNvSpPr>
              <a:spLocks noChangeShapeType="1"/>
            </p:cNvSpPr>
            <p:nvPr/>
          </p:nvSpPr>
          <p:spPr bwMode="auto">
            <a:xfrm flipH="1" flipV="1">
              <a:off x="720790" y="4708643"/>
              <a:ext cx="14339" cy="345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59" name="Line 879"/>
            <p:cNvSpPr>
              <a:spLocks noChangeShapeType="1"/>
            </p:cNvSpPr>
            <p:nvPr/>
          </p:nvSpPr>
          <p:spPr bwMode="auto">
            <a:xfrm flipH="1">
              <a:off x="728757" y="4743198"/>
              <a:ext cx="6372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60" name="Line 880"/>
            <p:cNvSpPr>
              <a:spLocks noChangeShapeType="1"/>
            </p:cNvSpPr>
            <p:nvPr/>
          </p:nvSpPr>
          <p:spPr bwMode="auto">
            <a:xfrm>
              <a:off x="714418" y="4711783"/>
              <a:ext cx="4780" cy="3769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61" name="Line 881"/>
            <p:cNvSpPr>
              <a:spLocks noChangeShapeType="1"/>
            </p:cNvSpPr>
            <p:nvPr/>
          </p:nvSpPr>
          <p:spPr bwMode="auto">
            <a:xfrm flipH="1">
              <a:off x="720790" y="4705501"/>
              <a:ext cx="12745" cy="31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62" name="Line 882"/>
            <p:cNvSpPr>
              <a:spLocks noChangeShapeType="1"/>
            </p:cNvSpPr>
            <p:nvPr/>
          </p:nvSpPr>
          <p:spPr bwMode="auto">
            <a:xfrm flipH="1">
              <a:off x="604485" y="4744769"/>
              <a:ext cx="12745" cy="47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63" name="Freeform 883"/>
            <p:cNvSpPr>
              <a:spLocks/>
            </p:cNvSpPr>
            <p:nvPr/>
          </p:nvSpPr>
          <p:spPr bwMode="auto">
            <a:xfrm>
              <a:off x="612451" y="4752622"/>
              <a:ext cx="20713" cy="32986"/>
            </a:xfrm>
            <a:custGeom>
              <a:avLst/>
              <a:gdLst>
                <a:gd name="T0" fmla="*/ 2147483647 w 38"/>
                <a:gd name="T1" fmla="*/ 2147483647 h 63"/>
                <a:gd name="T2" fmla="*/ 2147483647 w 38"/>
                <a:gd name="T3" fmla="*/ 2147483647 h 63"/>
                <a:gd name="T4" fmla="*/ 0 w 38"/>
                <a:gd name="T5" fmla="*/ 0 h 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63">
                  <a:moveTo>
                    <a:pt x="38" y="58"/>
                  </a:moveTo>
                  <a:lnTo>
                    <a:pt x="27" y="6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64" name="Line 884"/>
            <p:cNvSpPr>
              <a:spLocks noChangeShapeType="1"/>
            </p:cNvSpPr>
            <p:nvPr/>
          </p:nvSpPr>
          <p:spPr bwMode="auto">
            <a:xfrm flipV="1">
              <a:off x="607671" y="4752623"/>
              <a:ext cx="4779" cy="31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65" name="Line 885"/>
            <p:cNvSpPr>
              <a:spLocks noChangeShapeType="1"/>
            </p:cNvSpPr>
            <p:nvPr/>
          </p:nvSpPr>
          <p:spPr bwMode="auto">
            <a:xfrm>
              <a:off x="657062" y="4735345"/>
              <a:ext cx="4780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66" name="Line 886"/>
            <p:cNvSpPr>
              <a:spLocks noChangeShapeType="1"/>
            </p:cNvSpPr>
            <p:nvPr/>
          </p:nvSpPr>
          <p:spPr bwMode="auto">
            <a:xfrm>
              <a:off x="637943" y="4743199"/>
              <a:ext cx="4780" cy="3612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67" name="Line 887"/>
            <p:cNvSpPr>
              <a:spLocks noChangeShapeType="1"/>
            </p:cNvSpPr>
            <p:nvPr/>
          </p:nvSpPr>
          <p:spPr bwMode="auto">
            <a:xfrm flipH="1" flipV="1">
              <a:off x="637943" y="4743199"/>
              <a:ext cx="23898" cy="2827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68" name="Freeform 888"/>
            <p:cNvSpPr>
              <a:spLocks/>
            </p:cNvSpPr>
            <p:nvPr/>
          </p:nvSpPr>
          <p:spPr bwMode="auto">
            <a:xfrm>
              <a:off x="618824" y="4711784"/>
              <a:ext cx="95593" cy="67541"/>
            </a:xfrm>
            <a:custGeom>
              <a:avLst/>
              <a:gdLst>
                <a:gd name="T0" fmla="*/ 2147483647 w 181"/>
                <a:gd name="T1" fmla="*/ 2147483647 h 130"/>
                <a:gd name="T2" fmla="*/ 0 w 181"/>
                <a:gd name="T3" fmla="*/ 2147483647 h 130"/>
                <a:gd name="T4" fmla="*/ 2147483647 w 181"/>
                <a:gd name="T5" fmla="*/ 0 h 1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1" h="130">
                  <a:moveTo>
                    <a:pt x="45" y="130"/>
                  </a:moveTo>
                  <a:lnTo>
                    <a:pt x="0" y="75"/>
                  </a:lnTo>
                  <a:lnTo>
                    <a:pt x="181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69" name="Line 889"/>
            <p:cNvSpPr>
              <a:spLocks noChangeShapeType="1"/>
            </p:cNvSpPr>
            <p:nvPr/>
          </p:nvSpPr>
          <p:spPr bwMode="auto">
            <a:xfrm flipH="1">
              <a:off x="633163" y="4744770"/>
              <a:ext cx="95593" cy="3926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70" name="Line 890"/>
            <p:cNvSpPr>
              <a:spLocks noChangeShapeType="1"/>
            </p:cNvSpPr>
            <p:nvPr/>
          </p:nvSpPr>
          <p:spPr bwMode="auto">
            <a:xfrm flipH="1" flipV="1">
              <a:off x="657062" y="4735345"/>
              <a:ext cx="23898" cy="2827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71" name="Line 891"/>
            <p:cNvSpPr>
              <a:spLocks noChangeShapeType="1"/>
            </p:cNvSpPr>
            <p:nvPr/>
          </p:nvSpPr>
          <p:spPr bwMode="auto">
            <a:xfrm>
              <a:off x="631570" y="4513872"/>
              <a:ext cx="97187" cy="2308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72" name="Line 892"/>
            <p:cNvSpPr>
              <a:spLocks noChangeShapeType="1"/>
            </p:cNvSpPr>
            <p:nvPr/>
          </p:nvSpPr>
          <p:spPr bwMode="auto">
            <a:xfrm>
              <a:off x="631570" y="4513872"/>
              <a:ext cx="97187" cy="2308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73" name="Freeform 893"/>
            <p:cNvSpPr>
              <a:spLocks/>
            </p:cNvSpPr>
            <p:nvPr/>
          </p:nvSpPr>
          <p:spPr bwMode="auto">
            <a:xfrm>
              <a:off x="669807" y="4468320"/>
              <a:ext cx="95593" cy="69113"/>
            </a:xfrm>
            <a:custGeom>
              <a:avLst/>
              <a:gdLst>
                <a:gd name="T0" fmla="*/ 0 w 180"/>
                <a:gd name="T1" fmla="*/ 2147483647 h 130"/>
                <a:gd name="T2" fmla="*/ 2147483647 w 180"/>
                <a:gd name="T3" fmla="*/ 2147483647 h 130"/>
                <a:gd name="T4" fmla="*/ 2147483647 w 180"/>
                <a:gd name="T5" fmla="*/ 0 h 1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0" h="130">
                  <a:moveTo>
                    <a:pt x="0" y="130"/>
                  </a:moveTo>
                  <a:lnTo>
                    <a:pt x="180" y="56"/>
                  </a:lnTo>
                  <a:lnTo>
                    <a:pt x="136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74" name="Line 894"/>
            <p:cNvSpPr>
              <a:spLocks noChangeShapeType="1"/>
            </p:cNvSpPr>
            <p:nvPr/>
          </p:nvSpPr>
          <p:spPr bwMode="auto">
            <a:xfrm flipH="1">
              <a:off x="746282" y="4735345"/>
              <a:ext cx="6372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75" name="Line 895"/>
            <p:cNvSpPr>
              <a:spLocks noChangeShapeType="1"/>
            </p:cNvSpPr>
            <p:nvPr/>
          </p:nvSpPr>
          <p:spPr bwMode="auto">
            <a:xfrm flipH="1" flipV="1">
              <a:off x="738316" y="4702360"/>
              <a:ext cx="23897" cy="2827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76" name="Line 896"/>
            <p:cNvSpPr>
              <a:spLocks noChangeShapeType="1"/>
            </p:cNvSpPr>
            <p:nvPr/>
          </p:nvSpPr>
          <p:spPr bwMode="auto">
            <a:xfrm>
              <a:off x="655469" y="4504447"/>
              <a:ext cx="97186" cy="2308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77" name="Line 897"/>
            <p:cNvSpPr>
              <a:spLocks noChangeShapeType="1"/>
            </p:cNvSpPr>
            <p:nvPr/>
          </p:nvSpPr>
          <p:spPr bwMode="auto">
            <a:xfrm flipV="1">
              <a:off x="746282" y="4727491"/>
              <a:ext cx="3187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78" name="Line 898"/>
            <p:cNvSpPr>
              <a:spLocks noChangeShapeType="1"/>
            </p:cNvSpPr>
            <p:nvPr/>
          </p:nvSpPr>
          <p:spPr bwMode="auto">
            <a:xfrm flipV="1">
              <a:off x="743095" y="4719639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79" name="Line 899"/>
            <p:cNvSpPr>
              <a:spLocks noChangeShapeType="1"/>
            </p:cNvSpPr>
            <p:nvPr/>
          </p:nvSpPr>
          <p:spPr bwMode="auto">
            <a:xfrm flipV="1">
              <a:off x="739909" y="4711783"/>
              <a:ext cx="3187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80" name="Line 900"/>
            <p:cNvSpPr>
              <a:spLocks noChangeShapeType="1"/>
            </p:cNvSpPr>
            <p:nvPr/>
          </p:nvSpPr>
          <p:spPr bwMode="auto">
            <a:xfrm flipV="1">
              <a:off x="728757" y="4736914"/>
              <a:ext cx="3187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81" name="Line 901"/>
            <p:cNvSpPr>
              <a:spLocks noChangeShapeType="1"/>
            </p:cNvSpPr>
            <p:nvPr/>
          </p:nvSpPr>
          <p:spPr bwMode="auto">
            <a:xfrm flipV="1">
              <a:off x="735129" y="4702360"/>
              <a:ext cx="4779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82" name="Line 902"/>
            <p:cNvSpPr>
              <a:spLocks noChangeShapeType="1"/>
            </p:cNvSpPr>
            <p:nvPr/>
          </p:nvSpPr>
          <p:spPr bwMode="auto">
            <a:xfrm flipV="1">
              <a:off x="725570" y="4727491"/>
              <a:ext cx="3187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83" name="Line 903"/>
            <p:cNvSpPr>
              <a:spLocks noChangeShapeType="1"/>
            </p:cNvSpPr>
            <p:nvPr/>
          </p:nvSpPr>
          <p:spPr bwMode="auto">
            <a:xfrm flipV="1">
              <a:off x="730349" y="4697648"/>
              <a:ext cx="4780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84" name="Line 904"/>
            <p:cNvSpPr>
              <a:spLocks noChangeShapeType="1"/>
            </p:cNvSpPr>
            <p:nvPr/>
          </p:nvSpPr>
          <p:spPr bwMode="auto">
            <a:xfrm flipV="1">
              <a:off x="722385" y="4719639"/>
              <a:ext cx="1592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85" name="Line 905"/>
            <p:cNvSpPr>
              <a:spLocks noChangeShapeType="1"/>
            </p:cNvSpPr>
            <p:nvPr/>
          </p:nvSpPr>
          <p:spPr bwMode="auto">
            <a:xfrm flipV="1">
              <a:off x="722385" y="4700790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86" name="Line 906"/>
            <p:cNvSpPr>
              <a:spLocks noChangeShapeType="1"/>
            </p:cNvSpPr>
            <p:nvPr/>
          </p:nvSpPr>
          <p:spPr bwMode="auto">
            <a:xfrm flipV="1">
              <a:off x="717604" y="4711783"/>
              <a:ext cx="3187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87" name="Line 907"/>
            <p:cNvSpPr>
              <a:spLocks noChangeShapeType="1"/>
            </p:cNvSpPr>
            <p:nvPr/>
          </p:nvSpPr>
          <p:spPr bwMode="auto">
            <a:xfrm flipV="1">
              <a:off x="714418" y="4703930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88" name="Line 908"/>
            <p:cNvSpPr>
              <a:spLocks noChangeShapeType="1"/>
            </p:cNvSpPr>
            <p:nvPr/>
          </p:nvSpPr>
          <p:spPr bwMode="auto">
            <a:xfrm flipV="1">
              <a:off x="665028" y="4535861"/>
              <a:ext cx="3187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89" name="Line 909"/>
            <p:cNvSpPr>
              <a:spLocks noChangeShapeType="1"/>
            </p:cNvSpPr>
            <p:nvPr/>
          </p:nvSpPr>
          <p:spPr bwMode="auto">
            <a:xfrm flipV="1">
              <a:off x="661841" y="4528009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90" name="Line 910"/>
            <p:cNvSpPr>
              <a:spLocks noChangeShapeType="1"/>
            </p:cNvSpPr>
            <p:nvPr/>
          </p:nvSpPr>
          <p:spPr bwMode="auto">
            <a:xfrm flipV="1">
              <a:off x="657062" y="4540574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91" name="Line 911"/>
            <p:cNvSpPr>
              <a:spLocks noChangeShapeType="1"/>
            </p:cNvSpPr>
            <p:nvPr/>
          </p:nvSpPr>
          <p:spPr bwMode="auto">
            <a:xfrm flipV="1">
              <a:off x="658654" y="4520154"/>
              <a:ext cx="3187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92" name="Line 912"/>
            <p:cNvSpPr>
              <a:spLocks noChangeShapeType="1"/>
            </p:cNvSpPr>
            <p:nvPr/>
          </p:nvSpPr>
          <p:spPr bwMode="auto">
            <a:xfrm flipV="1">
              <a:off x="649096" y="4545285"/>
              <a:ext cx="3187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93" name="Line 913"/>
            <p:cNvSpPr>
              <a:spLocks noChangeShapeType="1"/>
            </p:cNvSpPr>
            <p:nvPr/>
          </p:nvSpPr>
          <p:spPr bwMode="auto">
            <a:xfrm flipV="1">
              <a:off x="655469" y="4510729"/>
              <a:ext cx="3187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94" name="Line 914"/>
            <p:cNvSpPr>
              <a:spLocks noChangeShapeType="1"/>
            </p:cNvSpPr>
            <p:nvPr/>
          </p:nvSpPr>
          <p:spPr bwMode="auto">
            <a:xfrm flipV="1">
              <a:off x="644315" y="4537434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95" name="Line 915"/>
            <p:cNvSpPr>
              <a:spLocks noChangeShapeType="1"/>
            </p:cNvSpPr>
            <p:nvPr/>
          </p:nvSpPr>
          <p:spPr bwMode="auto">
            <a:xfrm flipV="1">
              <a:off x="652283" y="4504446"/>
              <a:ext cx="159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96" name="Line 916"/>
            <p:cNvSpPr>
              <a:spLocks noChangeShapeType="1"/>
            </p:cNvSpPr>
            <p:nvPr/>
          </p:nvSpPr>
          <p:spPr bwMode="auto">
            <a:xfrm flipV="1">
              <a:off x="641129" y="4528009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97" name="Line 917"/>
            <p:cNvSpPr>
              <a:spLocks noChangeShapeType="1"/>
            </p:cNvSpPr>
            <p:nvPr/>
          </p:nvSpPr>
          <p:spPr bwMode="auto">
            <a:xfrm flipV="1">
              <a:off x="637943" y="4520154"/>
              <a:ext cx="3187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98" name="Line 918"/>
            <p:cNvSpPr>
              <a:spLocks noChangeShapeType="1"/>
            </p:cNvSpPr>
            <p:nvPr/>
          </p:nvSpPr>
          <p:spPr bwMode="auto">
            <a:xfrm flipV="1">
              <a:off x="634756" y="4512302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99" name="Line 919"/>
            <p:cNvSpPr>
              <a:spLocks noChangeShapeType="1"/>
            </p:cNvSpPr>
            <p:nvPr/>
          </p:nvSpPr>
          <p:spPr bwMode="auto">
            <a:xfrm flipH="1">
              <a:off x="572621" y="4804457"/>
              <a:ext cx="36643" cy="1570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0" name="Line 920"/>
            <p:cNvSpPr>
              <a:spLocks noChangeShapeType="1"/>
            </p:cNvSpPr>
            <p:nvPr/>
          </p:nvSpPr>
          <p:spPr bwMode="auto">
            <a:xfrm flipH="1">
              <a:off x="572622" y="4824877"/>
              <a:ext cx="28678" cy="1099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1" name="Line 921"/>
            <p:cNvSpPr>
              <a:spLocks noChangeShapeType="1"/>
            </p:cNvSpPr>
            <p:nvPr/>
          </p:nvSpPr>
          <p:spPr bwMode="auto">
            <a:xfrm flipH="1" flipV="1">
              <a:off x="553502" y="4777753"/>
              <a:ext cx="23897" cy="5654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2" name="Line 922"/>
            <p:cNvSpPr>
              <a:spLocks noChangeShapeType="1"/>
            </p:cNvSpPr>
            <p:nvPr/>
          </p:nvSpPr>
          <p:spPr bwMode="auto">
            <a:xfrm flipH="1" flipV="1">
              <a:off x="837096" y="5172010"/>
              <a:ext cx="73288" cy="72254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3" name="Line 931"/>
            <p:cNvSpPr>
              <a:spLocks noChangeShapeType="1"/>
            </p:cNvSpPr>
            <p:nvPr/>
          </p:nvSpPr>
          <p:spPr bwMode="auto">
            <a:xfrm>
              <a:off x="972518" y="4945822"/>
              <a:ext cx="95593" cy="942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4" name="Line 932"/>
            <p:cNvSpPr>
              <a:spLocks noChangeShapeType="1"/>
            </p:cNvSpPr>
            <p:nvPr/>
          </p:nvSpPr>
          <p:spPr bwMode="auto">
            <a:xfrm>
              <a:off x="972518" y="4953676"/>
              <a:ext cx="94001" cy="942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5" name="Line 934"/>
            <p:cNvSpPr>
              <a:spLocks noChangeShapeType="1"/>
            </p:cNvSpPr>
            <p:nvPr/>
          </p:nvSpPr>
          <p:spPr bwMode="auto">
            <a:xfrm flipV="1">
              <a:off x="966146" y="4948966"/>
              <a:ext cx="9558" cy="94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6" name="Freeform 935"/>
            <p:cNvSpPr>
              <a:spLocks/>
            </p:cNvSpPr>
            <p:nvPr/>
          </p:nvSpPr>
          <p:spPr bwMode="auto">
            <a:xfrm>
              <a:off x="931095" y="4937969"/>
              <a:ext cx="31864" cy="32986"/>
            </a:xfrm>
            <a:custGeom>
              <a:avLst/>
              <a:gdLst>
                <a:gd name="T0" fmla="*/ 2147483647 w 62"/>
                <a:gd name="T1" fmla="*/ 2147483647 h 63"/>
                <a:gd name="T2" fmla="*/ 0 w 62"/>
                <a:gd name="T3" fmla="*/ 0 h 63"/>
                <a:gd name="T4" fmla="*/ 2147483647 w 62"/>
                <a:gd name="T5" fmla="*/ 2147483647 h 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63">
                  <a:moveTo>
                    <a:pt x="62" y="35"/>
                  </a:moveTo>
                  <a:lnTo>
                    <a:pt x="0" y="0"/>
                  </a:lnTo>
                  <a:lnTo>
                    <a:pt x="35" y="63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7" name="Line 936"/>
            <p:cNvSpPr>
              <a:spLocks noChangeShapeType="1"/>
            </p:cNvSpPr>
            <p:nvPr/>
          </p:nvSpPr>
          <p:spPr bwMode="auto">
            <a:xfrm>
              <a:off x="916757" y="4952107"/>
              <a:ext cx="17525" cy="3298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8" name="Line 937"/>
            <p:cNvSpPr>
              <a:spLocks noChangeShapeType="1"/>
            </p:cNvSpPr>
            <p:nvPr/>
          </p:nvSpPr>
          <p:spPr bwMode="auto">
            <a:xfrm flipH="1" flipV="1">
              <a:off x="916757" y="4952106"/>
              <a:ext cx="31864" cy="1884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9" name="Line 938"/>
            <p:cNvSpPr>
              <a:spLocks noChangeShapeType="1"/>
            </p:cNvSpPr>
            <p:nvPr/>
          </p:nvSpPr>
          <p:spPr bwMode="auto">
            <a:xfrm flipH="1">
              <a:off x="860994" y="4925403"/>
              <a:ext cx="81256" cy="816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0" name="Line 939"/>
            <p:cNvSpPr>
              <a:spLocks noChangeShapeType="1"/>
            </p:cNvSpPr>
            <p:nvPr/>
          </p:nvSpPr>
          <p:spPr bwMode="auto">
            <a:xfrm flipV="1">
              <a:off x="875332" y="5030642"/>
              <a:ext cx="17525" cy="172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1" name="Freeform 940"/>
            <p:cNvSpPr>
              <a:spLocks/>
            </p:cNvSpPr>
            <p:nvPr/>
          </p:nvSpPr>
          <p:spPr bwMode="auto">
            <a:xfrm>
              <a:off x="851434" y="5016506"/>
              <a:ext cx="33458" cy="23562"/>
            </a:xfrm>
            <a:custGeom>
              <a:avLst/>
              <a:gdLst>
                <a:gd name="T0" fmla="*/ 0 w 64"/>
                <a:gd name="T1" fmla="*/ 0 h 46"/>
                <a:gd name="T2" fmla="*/ 2147483647 w 64"/>
                <a:gd name="T3" fmla="*/ 2147483647 h 46"/>
                <a:gd name="T4" fmla="*/ 2147483647 w 64"/>
                <a:gd name="T5" fmla="*/ 2147483647 h 4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4" h="46">
                  <a:moveTo>
                    <a:pt x="0" y="0"/>
                  </a:moveTo>
                  <a:lnTo>
                    <a:pt x="46" y="46"/>
                  </a:lnTo>
                  <a:lnTo>
                    <a:pt x="64" y="2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2" name="Line 941"/>
            <p:cNvSpPr>
              <a:spLocks noChangeShapeType="1"/>
            </p:cNvSpPr>
            <p:nvPr/>
          </p:nvSpPr>
          <p:spPr bwMode="auto">
            <a:xfrm>
              <a:off x="860994" y="5007083"/>
              <a:ext cx="23898" cy="235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3" name="Line 942"/>
            <p:cNvSpPr>
              <a:spLocks noChangeShapeType="1"/>
            </p:cNvSpPr>
            <p:nvPr/>
          </p:nvSpPr>
          <p:spPr bwMode="auto">
            <a:xfrm>
              <a:off x="840281" y="5027501"/>
              <a:ext cx="17525" cy="3298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4" name="Line 943"/>
            <p:cNvSpPr>
              <a:spLocks noChangeShapeType="1"/>
            </p:cNvSpPr>
            <p:nvPr/>
          </p:nvSpPr>
          <p:spPr bwMode="auto">
            <a:xfrm flipH="1" flipV="1">
              <a:off x="840283" y="5027501"/>
              <a:ext cx="31864" cy="1884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5" name="Line 944"/>
            <p:cNvSpPr>
              <a:spLocks noChangeShapeType="1"/>
            </p:cNvSpPr>
            <p:nvPr/>
          </p:nvSpPr>
          <p:spPr bwMode="auto">
            <a:xfrm flipH="1" flipV="1">
              <a:off x="824350" y="5041637"/>
              <a:ext cx="33457" cy="1884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6" name="Line 945"/>
            <p:cNvSpPr>
              <a:spLocks noChangeShapeType="1"/>
            </p:cNvSpPr>
            <p:nvPr/>
          </p:nvSpPr>
          <p:spPr bwMode="auto">
            <a:xfrm flipH="1" flipV="1">
              <a:off x="810010" y="5057345"/>
              <a:ext cx="33458" cy="17279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7" name="Line 946"/>
            <p:cNvSpPr>
              <a:spLocks noChangeShapeType="1"/>
            </p:cNvSpPr>
            <p:nvPr/>
          </p:nvSpPr>
          <p:spPr bwMode="auto">
            <a:xfrm>
              <a:off x="824349" y="5041637"/>
              <a:ext cx="19119" cy="3298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8" name="Line 947"/>
            <p:cNvSpPr>
              <a:spLocks noChangeShapeType="1"/>
            </p:cNvSpPr>
            <p:nvPr/>
          </p:nvSpPr>
          <p:spPr bwMode="auto">
            <a:xfrm>
              <a:off x="810010" y="5057344"/>
              <a:ext cx="19119" cy="3141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9" name="Line 948"/>
            <p:cNvSpPr>
              <a:spLocks noChangeShapeType="1"/>
            </p:cNvSpPr>
            <p:nvPr/>
          </p:nvSpPr>
          <p:spPr bwMode="auto">
            <a:xfrm flipV="1">
              <a:off x="798858" y="5046351"/>
              <a:ext cx="73288" cy="722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0" name="Line 949"/>
            <p:cNvSpPr>
              <a:spLocks noChangeShapeType="1"/>
            </p:cNvSpPr>
            <p:nvPr/>
          </p:nvSpPr>
          <p:spPr bwMode="auto">
            <a:xfrm>
              <a:off x="872147" y="4996087"/>
              <a:ext cx="19119" cy="3141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1" name="Freeform 950"/>
            <p:cNvSpPr>
              <a:spLocks/>
            </p:cNvSpPr>
            <p:nvPr/>
          </p:nvSpPr>
          <p:spPr bwMode="auto">
            <a:xfrm>
              <a:off x="872147" y="4980380"/>
              <a:ext cx="33457" cy="32986"/>
            </a:xfrm>
            <a:custGeom>
              <a:avLst/>
              <a:gdLst>
                <a:gd name="T0" fmla="*/ 2147483647 w 61"/>
                <a:gd name="T1" fmla="*/ 0 h 62"/>
                <a:gd name="T2" fmla="*/ 2147483647 w 61"/>
                <a:gd name="T3" fmla="*/ 2147483647 h 62"/>
                <a:gd name="T4" fmla="*/ 0 w 61"/>
                <a:gd name="T5" fmla="*/ 2147483647 h 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" h="62">
                  <a:moveTo>
                    <a:pt x="27" y="0"/>
                  </a:moveTo>
                  <a:lnTo>
                    <a:pt x="61" y="62"/>
                  </a:lnTo>
                  <a:lnTo>
                    <a:pt x="0" y="28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2" name="Line 951"/>
            <p:cNvSpPr>
              <a:spLocks noChangeShapeType="1"/>
            </p:cNvSpPr>
            <p:nvPr/>
          </p:nvSpPr>
          <p:spPr bwMode="auto">
            <a:xfrm>
              <a:off x="902418" y="4966241"/>
              <a:ext cx="17526" cy="3298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" name="Line 952"/>
            <p:cNvSpPr>
              <a:spLocks noChangeShapeType="1"/>
            </p:cNvSpPr>
            <p:nvPr/>
          </p:nvSpPr>
          <p:spPr bwMode="auto">
            <a:xfrm flipH="1" flipV="1">
              <a:off x="902417" y="4966241"/>
              <a:ext cx="31864" cy="1884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4" name="Line 953"/>
            <p:cNvSpPr>
              <a:spLocks noChangeShapeType="1"/>
            </p:cNvSpPr>
            <p:nvPr/>
          </p:nvSpPr>
          <p:spPr bwMode="auto">
            <a:xfrm flipH="1" flipV="1">
              <a:off x="886485" y="4980379"/>
              <a:ext cx="33458" cy="1884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5" name="Line 954"/>
            <p:cNvSpPr>
              <a:spLocks noChangeShapeType="1"/>
            </p:cNvSpPr>
            <p:nvPr/>
          </p:nvSpPr>
          <p:spPr bwMode="auto">
            <a:xfrm flipV="1">
              <a:off x="891266" y="4955249"/>
              <a:ext cx="71694" cy="722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6" name="Line 955"/>
            <p:cNvSpPr>
              <a:spLocks noChangeShapeType="1"/>
            </p:cNvSpPr>
            <p:nvPr/>
          </p:nvSpPr>
          <p:spPr bwMode="auto">
            <a:xfrm>
              <a:off x="942248" y="4925403"/>
              <a:ext cx="25492" cy="251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7" name="Line 956"/>
            <p:cNvSpPr>
              <a:spLocks noChangeShapeType="1"/>
            </p:cNvSpPr>
            <p:nvPr/>
          </p:nvSpPr>
          <p:spPr bwMode="auto">
            <a:xfrm flipH="1">
              <a:off x="967740" y="4945822"/>
              <a:ext cx="4779" cy="47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8" name="Line 957"/>
            <p:cNvSpPr>
              <a:spLocks noChangeShapeType="1"/>
            </p:cNvSpPr>
            <p:nvPr/>
          </p:nvSpPr>
          <p:spPr bwMode="auto">
            <a:xfrm flipH="1">
              <a:off x="1178045" y="4925403"/>
              <a:ext cx="76475" cy="753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9" name="Line 958"/>
            <p:cNvSpPr>
              <a:spLocks noChangeShapeType="1"/>
            </p:cNvSpPr>
            <p:nvPr/>
          </p:nvSpPr>
          <p:spPr bwMode="auto">
            <a:xfrm>
              <a:off x="1259299" y="4928544"/>
              <a:ext cx="33458" cy="3298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30" name="Line 960"/>
            <p:cNvSpPr>
              <a:spLocks noChangeShapeType="1"/>
            </p:cNvSpPr>
            <p:nvPr/>
          </p:nvSpPr>
          <p:spPr bwMode="auto">
            <a:xfrm flipH="1">
              <a:off x="1068112" y="5000797"/>
              <a:ext cx="109933" cy="392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31" name="Line 961"/>
            <p:cNvSpPr>
              <a:spLocks noChangeShapeType="1"/>
            </p:cNvSpPr>
            <p:nvPr/>
          </p:nvSpPr>
          <p:spPr bwMode="auto">
            <a:xfrm flipH="1">
              <a:off x="1066520" y="5005510"/>
              <a:ext cx="114712" cy="4240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32" name="Line 962"/>
            <p:cNvSpPr>
              <a:spLocks noChangeShapeType="1"/>
            </p:cNvSpPr>
            <p:nvPr/>
          </p:nvSpPr>
          <p:spPr bwMode="auto">
            <a:xfrm flipH="1">
              <a:off x="840283" y="4658378"/>
              <a:ext cx="6372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33" name="Line 963"/>
            <p:cNvSpPr>
              <a:spLocks noChangeShapeType="1"/>
            </p:cNvSpPr>
            <p:nvPr/>
          </p:nvSpPr>
          <p:spPr bwMode="auto">
            <a:xfrm flipH="1">
              <a:off x="832316" y="4652096"/>
              <a:ext cx="11152" cy="47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34" name="Line 964"/>
            <p:cNvSpPr>
              <a:spLocks noChangeShapeType="1"/>
            </p:cNvSpPr>
            <p:nvPr/>
          </p:nvSpPr>
          <p:spPr bwMode="auto">
            <a:xfrm flipH="1">
              <a:off x="848248" y="4694506"/>
              <a:ext cx="4780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35" name="Freeform 965"/>
            <p:cNvSpPr>
              <a:spLocks/>
            </p:cNvSpPr>
            <p:nvPr/>
          </p:nvSpPr>
          <p:spPr bwMode="auto">
            <a:xfrm>
              <a:off x="814790" y="4670945"/>
              <a:ext cx="23897" cy="36127"/>
            </a:xfrm>
            <a:custGeom>
              <a:avLst/>
              <a:gdLst>
                <a:gd name="T0" fmla="*/ 2147483647 w 43"/>
                <a:gd name="T1" fmla="*/ 2147483647 h 70"/>
                <a:gd name="T2" fmla="*/ 0 w 43"/>
                <a:gd name="T3" fmla="*/ 0 h 70"/>
                <a:gd name="T4" fmla="*/ 2147483647 w 43"/>
                <a:gd name="T5" fmla="*/ 2147483647 h 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70">
                  <a:moveTo>
                    <a:pt x="43" y="56"/>
                  </a:moveTo>
                  <a:lnTo>
                    <a:pt x="0" y="0"/>
                  </a:lnTo>
                  <a:lnTo>
                    <a:pt x="7" y="7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36" name="Line 966"/>
            <p:cNvSpPr>
              <a:spLocks noChangeShapeType="1"/>
            </p:cNvSpPr>
            <p:nvPr/>
          </p:nvSpPr>
          <p:spPr bwMode="auto">
            <a:xfrm flipH="1" flipV="1">
              <a:off x="840281" y="4659951"/>
              <a:ext cx="12745" cy="345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37" name="Line 967"/>
            <p:cNvSpPr>
              <a:spLocks noChangeShapeType="1"/>
            </p:cNvSpPr>
            <p:nvPr/>
          </p:nvSpPr>
          <p:spPr bwMode="auto">
            <a:xfrm>
              <a:off x="833910" y="4663091"/>
              <a:ext cx="4779" cy="3769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38" name="Line 968"/>
            <p:cNvSpPr>
              <a:spLocks noChangeShapeType="1"/>
            </p:cNvSpPr>
            <p:nvPr/>
          </p:nvSpPr>
          <p:spPr bwMode="auto">
            <a:xfrm flipH="1">
              <a:off x="296993" y="3417500"/>
              <a:ext cx="19119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39" name="Line 969"/>
            <p:cNvSpPr>
              <a:spLocks noChangeShapeType="1"/>
            </p:cNvSpPr>
            <p:nvPr/>
          </p:nvSpPr>
          <p:spPr bwMode="auto">
            <a:xfrm>
              <a:off x="260350" y="3282417"/>
              <a:ext cx="71694" cy="157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40" name="Line 970"/>
            <p:cNvSpPr>
              <a:spLocks noChangeShapeType="1"/>
            </p:cNvSpPr>
            <p:nvPr/>
          </p:nvSpPr>
          <p:spPr bwMode="auto">
            <a:xfrm>
              <a:off x="274688" y="3266709"/>
              <a:ext cx="41422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41" name="Line 971"/>
            <p:cNvSpPr>
              <a:spLocks noChangeShapeType="1"/>
            </p:cNvSpPr>
            <p:nvPr/>
          </p:nvSpPr>
          <p:spPr bwMode="auto">
            <a:xfrm flipH="1">
              <a:off x="296993" y="4227997"/>
              <a:ext cx="19119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42" name="Line 972"/>
            <p:cNvSpPr>
              <a:spLocks noChangeShapeType="1"/>
            </p:cNvSpPr>
            <p:nvPr/>
          </p:nvSpPr>
          <p:spPr bwMode="auto">
            <a:xfrm>
              <a:off x="274688" y="4380359"/>
              <a:ext cx="41422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43" name="Line 973"/>
            <p:cNvSpPr>
              <a:spLocks noChangeShapeType="1"/>
            </p:cNvSpPr>
            <p:nvPr/>
          </p:nvSpPr>
          <p:spPr bwMode="auto">
            <a:xfrm>
              <a:off x="260350" y="4363081"/>
              <a:ext cx="71694" cy="157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44" name="Line 979"/>
            <p:cNvSpPr>
              <a:spLocks noChangeShapeType="1"/>
            </p:cNvSpPr>
            <p:nvPr/>
          </p:nvSpPr>
          <p:spPr bwMode="auto">
            <a:xfrm>
              <a:off x="274688" y="3266709"/>
              <a:ext cx="1594" cy="1113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45" name="Line 980"/>
            <p:cNvSpPr>
              <a:spLocks noChangeShapeType="1"/>
            </p:cNvSpPr>
            <p:nvPr/>
          </p:nvSpPr>
          <p:spPr bwMode="auto">
            <a:xfrm>
              <a:off x="296993" y="3266709"/>
              <a:ext cx="1594" cy="1113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46" name="Line 981"/>
            <p:cNvSpPr>
              <a:spLocks noChangeShapeType="1"/>
            </p:cNvSpPr>
            <p:nvPr/>
          </p:nvSpPr>
          <p:spPr bwMode="auto">
            <a:xfrm flipV="1">
              <a:off x="763807" y="3632691"/>
              <a:ext cx="1592" cy="3801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47" name="Line 982"/>
            <p:cNvSpPr>
              <a:spLocks noChangeShapeType="1"/>
            </p:cNvSpPr>
            <p:nvPr/>
          </p:nvSpPr>
          <p:spPr bwMode="auto">
            <a:xfrm>
              <a:off x="875333" y="3632691"/>
              <a:ext cx="1592" cy="3801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48" name="Line 983"/>
            <p:cNvSpPr>
              <a:spLocks noChangeShapeType="1"/>
            </p:cNvSpPr>
            <p:nvPr/>
          </p:nvSpPr>
          <p:spPr bwMode="auto">
            <a:xfrm>
              <a:off x="316112" y="3266709"/>
              <a:ext cx="1594" cy="1113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49" name="Line 984"/>
            <p:cNvSpPr>
              <a:spLocks noChangeShapeType="1"/>
            </p:cNvSpPr>
            <p:nvPr/>
          </p:nvSpPr>
          <p:spPr bwMode="auto">
            <a:xfrm>
              <a:off x="647502" y="3409645"/>
              <a:ext cx="1594" cy="8277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50" name="Line 985"/>
            <p:cNvSpPr>
              <a:spLocks noChangeShapeType="1"/>
            </p:cNvSpPr>
            <p:nvPr/>
          </p:nvSpPr>
          <p:spPr bwMode="auto">
            <a:xfrm flipV="1">
              <a:off x="516857" y="3409645"/>
              <a:ext cx="1594" cy="8277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51" name="Line 986"/>
            <p:cNvSpPr>
              <a:spLocks noChangeShapeType="1"/>
            </p:cNvSpPr>
            <p:nvPr/>
          </p:nvSpPr>
          <p:spPr bwMode="auto">
            <a:xfrm flipV="1">
              <a:off x="414891" y="3409645"/>
              <a:ext cx="1594" cy="8277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52" name="Line 987"/>
            <p:cNvSpPr>
              <a:spLocks noChangeShapeType="1"/>
            </p:cNvSpPr>
            <p:nvPr/>
          </p:nvSpPr>
          <p:spPr bwMode="auto">
            <a:xfrm flipV="1">
              <a:off x="543943" y="3409645"/>
              <a:ext cx="1592" cy="8277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53" name="Line 988"/>
            <p:cNvSpPr>
              <a:spLocks noChangeShapeType="1"/>
            </p:cNvSpPr>
            <p:nvPr/>
          </p:nvSpPr>
          <p:spPr bwMode="auto">
            <a:xfrm flipV="1">
              <a:off x="653874" y="3450485"/>
              <a:ext cx="1594" cy="7460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54" name="Line 989"/>
            <p:cNvSpPr>
              <a:spLocks noChangeShapeType="1"/>
            </p:cNvSpPr>
            <p:nvPr/>
          </p:nvSpPr>
          <p:spPr bwMode="auto">
            <a:xfrm flipV="1">
              <a:off x="402145" y="3444202"/>
              <a:ext cx="1594" cy="7586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55" name="Line 990"/>
            <p:cNvSpPr>
              <a:spLocks noChangeShapeType="1"/>
            </p:cNvSpPr>
            <p:nvPr/>
          </p:nvSpPr>
          <p:spPr bwMode="auto">
            <a:xfrm>
              <a:off x="516857" y="4232710"/>
              <a:ext cx="4780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56" name="Line 991"/>
            <p:cNvSpPr>
              <a:spLocks noChangeShapeType="1"/>
            </p:cNvSpPr>
            <p:nvPr/>
          </p:nvSpPr>
          <p:spPr bwMode="auto">
            <a:xfrm>
              <a:off x="516857" y="4227997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57" name="Line 992"/>
            <p:cNvSpPr>
              <a:spLocks noChangeShapeType="1"/>
            </p:cNvSpPr>
            <p:nvPr/>
          </p:nvSpPr>
          <p:spPr bwMode="auto">
            <a:xfrm>
              <a:off x="516857" y="4224858"/>
              <a:ext cx="6372" cy="471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58" name="Line 993"/>
            <p:cNvSpPr>
              <a:spLocks noChangeShapeType="1"/>
            </p:cNvSpPr>
            <p:nvPr/>
          </p:nvSpPr>
          <p:spPr bwMode="auto">
            <a:xfrm>
              <a:off x="516857" y="4220145"/>
              <a:ext cx="6372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59" name="Line 994"/>
            <p:cNvSpPr>
              <a:spLocks noChangeShapeType="1"/>
            </p:cNvSpPr>
            <p:nvPr/>
          </p:nvSpPr>
          <p:spPr bwMode="auto">
            <a:xfrm>
              <a:off x="537571" y="4234280"/>
              <a:ext cx="1592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60" name="Line 995"/>
            <p:cNvSpPr>
              <a:spLocks noChangeShapeType="1"/>
            </p:cNvSpPr>
            <p:nvPr/>
          </p:nvSpPr>
          <p:spPr bwMode="auto">
            <a:xfrm>
              <a:off x="516857" y="4215432"/>
              <a:ext cx="6372" cy="471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61" name="Line 996"/>
            <p:cNvSpPr>
              <a:spLocks noChangeShapeType="1"/>
            </p:cNvSpPr>
            <p:nvPr/>
          </p:nvSpPr>
          <p:spPr bwMode="auto">
            <a:xfrm>
              <a:off x="537570" y="4229568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62" name="Line 997"/>
            <p:cNvSpPr>
              <a:spLocks noChangeShapeType="1"/>
            </p:cNvSpPr>
            <p:nvPr/>
          </p:nvSpPr>
          <p:spPr bwMode="auto">
            <a:xfrm>
              <a:off x="516857" y="4210720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63" name="Line 998"/>
            <p:cNvSpPr>
              <a:spLocks noChangeShapeType="1"/>
            </p:cNvSpPr>
            <p:nvPr/>
          </p:nvSpPr>
          <p:spPr bwMode="auto">
            <a:xfrm>
              <a:off x="537570" y="4224856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64" name="Line 999"/>
            <p:cNvSpPr>
              <a:spLocks noChangeShapeType="1"/>
            </p:cNvSpPr>
            <p:nvPr/>
          </p:nvSpPr>
          <p:spPr bwMode="auto">
            <a:xfrm>
              <a:off x="516857" y="4206007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65" name="Line 1000"/>
            <p:cNvSpPr>
              <a:spLocks noChangeShapeType="1"/>
            </p:cNvSpPr>
            <p:nvPr/>
          </p:nvSpPr>
          <p:spPr bwMode="auto">
            <a:xfrm>
              <a:off x="537570" y="4220145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66" name="Line 1001"/>
            <p:cNvSpPr>
              <a:spLocks noChangeShapeType="1"/>
            </p:cNvSpPr>
            <p:nvPr/>
          </p:nvSpPr>
          <p:spPr bwMode="auto">
            <a:xfrm>
              <a:off x="516857" y="4201296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67" name="Line 1002"/>
            <p:cNvSpPr>
              <a:spLocks noChangeShapeType="1"/>
            </p:cNvSpPr>
            <p:nvPr/>
          </p:nvSpPr>
          <p:spPr bwMode="auto">
            <a:xfrm>
              <a:off x="537570" y="4215431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68" name="Line 1003"/>
            <p:cNvSpPr>
              <a:spLocks noChangeShapeType="1"/>
            </p:cNvSpPr>
            <p:nvPr/>
          </p:nvSpPr>
          <p:spPr bwMode="auto">
            <a:xfrm>
              <a:off x="516857" y="4196583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69" name="Line 1004"/>
            <p:cNvSpPr>
              <a:spLocks noChangeShapeType="1"/>
            </p:cNvSpPr>
            <p:nvPr/>
          </p:nvSpPr>
          <p:spPr bwMode="auto">
            <a:xfrm>
              <a:off x="537570" y="4210721"/>
              <a:ext cx="6372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70" name="Line 1005"/>
            <p:cNvSpPr>
              <a:spLocks noChangeShapeType="1"/>
            </p:cNvSpPr>
            <p:nvPr/>
          </p:nvSpPr>
          <p:spPr bwMode="auto">
            <a:xfrm>
              <a:off x="521638" y="4196583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71" name="Line 1006"/>
            <p:cNvSpPr>
              <a:spLocks noChangeShapeType="1"/>
            </p:cNvSpPr>
            <p:nvPr/>
          </p:nvSpPr>
          <p:spPr bwMode="auto">
            <a:xfrm>
              <a:off x="537570" y="4207579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72" name="Line 1007"/>
            <p:cNvSpPr>
              <a:spLocks noChangeShapeType="1"/>
            </p:cNvSpPr>
            <p:nvPr/>
          </p:nvSpPr>
          <p:spPr bwMode="auto">
            <a:xfrm>
              <a:off x="526418" y="4196583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73" name="Line 1008"/>
            <p:cNvSpPr>
              <a:spLocks noChangeShapeType="1"/>
            </p:cNvSpPr>
            <p:nvPr/>
          </p:nvSpPr>
          <p:spPr bwMode="auto">
            <a:xfrm>
              <a:off x="531197" y="4196583"/>
              <a:ext cx="12745" cy="1256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74" name="Line 1009"/>
            <p:cNvSpPr>
              <a:spLocks noChangeShapeType="1"/>
            </p:cNvSpPr>
            <p:nvPr/>
          </p:nvSpPr>
          <p:spPr bwMode="auto">
            <a:xfrm>
              <a:off x="535976" y="4196583"/>
              <a:ext cx="7967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75" name="Line 1010"/>
            <p:cNvSpPr>
              <a:spLocks noChangeShapeType="1"/>
            </p:cNvSpPr>
            <p:nvPr/>
          </p:nvSpPr>
          <p:spPr bwMode="auto">
            <a:xfrm>
              <a:off x="540757" y="4196584"/>
              <a:ext cx="318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76" name="Line 1011"/>
            <p:cNvSpPr>
              <a:spLocks noChangeShapeType="1"/>
            </p:cNvSpPr>
            <p:nvPr/>
          </p:nvSpPr>
          <p:spPr bwMode="auto">
            <a:xfrm>
              <a:off x="516857" y="3448914"/>
              <a:ext cx="1594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77" name="Line 1012"/>
            <p:cNvSpPr>
              <a:spLocks noChangeShapeType="1"/>
            </p:cNvSpPr>
            <p:nvPr/>
          </p:nvSpPr>
          <p:spPr bwMode="auto">
            <a:xfrm>
              <a:off x="516857" y="3444202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78" name="Line 1013"/>
            <p:cNvSpPr>
              <a:spLocks noChangeShapeType="1"/>
            </p:cNvSpPr>
            <p:nvPr/>
          </p:nvSpPr>
          <p:spPr bwMode="auto">
            <a:xfrm>
              <a:off x="516857" y="3439490"/>
              <a:ext cx="11152" cy="1099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79" name="Line 1014"/>
            <p:cNvSpPr>
              <a:spLocks noChangeShapeType="1"/>
            </p:cNvSpPr>
            <p:nvPr/>
          </p:nvSpPr>
          <p:spPr bwMode="auto">
            <a:xfrm>
              <a:off x="524823" y="3444202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80" name="Line 1015"/>
            <p:cNvSpPr>
              <a:spLocks noChangeShapeType="1"/>
            </p:cNvSpPr>
            <p:nvPr/>
          </p:nvSpPr>
          <p:spPr bwMode="auto">
            <a:xfrm>
              <a:off x="516857" y="3436348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81" name="Line 1016"/>
            <p:cNvSpPr>
              <a:spLocks noChangeShapeType="1"/>
            </p:cNvSpPr>
            <p:nvPr/>
          </p:nvSpPr>
          <p:spPr bwMode="auto">
            <a:xfrm>
              <a:off x="529604" y="3444202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82" name="Line 1017"/>
            <p:cNvSpPr>
              <a:spLocks noChangeShapeType="1"/>
            </p:cNvSpPr>
            <p:nvPr/>
          </p:nvSpPr>
          <p:spPr bwMode="auto">
            <a:xfrm>
              <a:off x="516857" y="3431637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83" name="Line 1018"/>
            <p:cNvSpPr>
              <a:spLocks noChangeShapeType="1"/>
            </p:cNvSpPr>
            <p:nvPr/>
          </p:nvSpPr>
          <p:spPr bwMode="auto">
            <a:xfrm>
              <a:off x="534385" y="3444202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84" name="Line 1019"/>
            <p:cNvSpPr>
              <a:spLocks noChangeShapeType="1"/>
            </p:cNvSpPr>
            <p:nvPr/>
          </p:nvSpPr>
          <p:spPr bwMode="auto">
            <a:xfrm>
              <a:off x="516857" y="3426924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85" name="Line 1020"/>
            <p:cNvSpPr>
              <a:spLocks noChangeShapeType="1"/>
            </p:cNvSpPr>
            <p:nvPr/>
          </p:nvSpPr>
          <p:spPr bwMode="auto">
            <a:xfrm>
              <a:off x="537570" y="3441061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86" name="Line 1021"/>
            <p:cNvSpPr>
              <a:spLocks noChangeShapeType="1"/>
            </p:cNvSpPr>
            <p:nvPr/>
          </p:nvSpPr>
          <p:spPr bwMode="auto">
            <a:xfrm>
              <a:off x="516857" y="3422212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87" name="Line 1022"/>
            <p:cNvSpPr>
              <a:spLocks noChangeShapeType="1"/>
            </p:cNvSpPr>
            <p:nvPr/>
          </p:nvSpPr>
          <p:spPr bwMode="auto">
            <a:xfrm>
              <a:off x="537570" y="3436348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88" name="Line 1023"/>
            <p:cNvSpPr>
              <a:spLocks noChangeShapeType="1"/>
            </p:cNvSpPr>
            <p:nvPr/>
          </p:nvSpPr>
          <p:spPr bwMode="auto">
            <a:xfrm>
              <a:off x="516857" y="3417500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89" name="Line 1024"/>
            <p:cNvSpPr>
              <a:spLocks noChangeShapeType="1"/>
            </p:cNvSpPr>
            <p:nvPr/>
          </p:nvSpPr>
          <p:spPr bwMode="auto">
            <a:xfrm>
              <a:off x="537570" y="3431637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90" name="Line 1026"/>
            <p:cNvSpPr>
              <a:spLocks noChangeShapeType="1"/>
            </p:cNvSpPr>
            <p:nvPr/>
          </p:nvSpPr>
          <p:spPr bwMode="auto">
            <a:xfrm>
              <a:off x="516857" y="3412787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91" name="Line 1027"/>
            <p:cNvSpPr>
              <a:spLocks noChangeShapeType="1"/>
            </p:cNvSpPr>
            <p:nvPr/>
          </p:nvSpPr>
          <p:spPr bwMode="auto">
            <a:xfrm>
              <a:off x="537570" y="3426924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92" name="Line 1028"/>
            <p:cNvSpPr>
              <a:spLocks noChangeShapeType="1"/>
            </p:cNvSpPr>
            <p:nvPr/>
          </p:nvSpPr>
          <p:spPr bwMode="auto">
            <a:xfrm>
              <a:off x="518451" y="3409645"/>
              <a:ext cx="4779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93" name="Line 1029"/>
            <p:cNvSpPr>
              <a:spLocks noChangeShapeType="1"/>
            </p:cNvSpPr>
            <p:nvPr/>
          </p:nvSpPr>
          <p:spPr bwMode="auto">
            <a:xfrm>
              <a:off x="537570" y="3423783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94" name="Line 1030"/>
            <p:cNvSpPr>
              <a:spLocks noChangeShapeType="1"/>
            </p:cNvSpPr>
            <p:nvPr/>
          </p:nvSpPr>
          <p:spPr bwMode="auto">
            <a:xfrm>
              <a:off x="523229" y="3409647"/>
              <a:ext cx="1594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95" name="Line 1031"/>
            <p:cNvSpPr>
              <a:spLocks noChangeShapeType="1"/>
            </p:cNvSpPr>
            <p:nvPr/>
          </p:nvSpPr>
          <p:spPr bwMode="auto">
            <a:xfrm>
              <a:off x="537570" y="3419071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96" name="Line 1032"/>
            <p:cNvSpPr>
              <a:spLocks noChangeShapeType="1"/>
            </p:cNvSpPr>
            <p:nvPr/>
          </p:nvSpPr>
          <p:spPr bwMode="auto">
            <a:xfrm>
              <a:off x="537570" y="3414358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97" name="Line 1033"/>
            <p:cNvSpPr>
              <a:spLocks noChangeShapeType="1"/>
            </p:cNvSpPr>
            <p:nvPr/>
          </p:nvSpPr>
          <p:spPr bwMode="auto">
            <a:xfrm>
              <a:off x="537570" y="3409645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98" name="Line 1034"/>
            <p:cNvSpPr>
              <a:spLocks noChangeShapeType="1"/>
            </p:cNvSpPr>
            <p:nvPr/>
          </p:nvSpPr>
          <p:spPr bwMode="auto">
            <a:xfrm>
              <a:off x="540757" y="3409647"/>
              <a:ext cx="3187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99" name="Line 1035"/>
            <p:cNvSpPr>
              <a:spLocks noChangeShapeType="1"/>
            </p:cNvSpPr>
            <p:nvPr/>
          </p:nvSpPr>
          <p:spPr bwMode="auto">
            <a:xfrm>
              <a:off x="408519" y="4232710"/>
              <a:ext cx="3187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00" name="Line 1036"/>
            <p:cNvSpPr>
              <a:spLocks noChangeShapeType="1"/>
            </p:cNvSpPr>
            <p:nvPr/>
          </p:nvSpPr>
          <p:spPr bwMode="auto">
            <a:xfrm>
              <a:off x="408519" y="4227997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01" name="Line 1037"/>
            <p:cNvSpPr>
              <a:spLocks noChangeShapeType="1"/>
            </p:cNvSpPr>
            <p:nvPr/>
          </p:nvSpPr>
          <p:spPr bwMode="auto">
            <a:xfrm>
              <a:off x="408519" y="4224858"/>
              <a:ext cx="6372" cy="471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02" name="Line 1038"/>
            <p:cNvSpPr>
              <a:spLocks noChangeShapeType="1"/>
            </p:cNvSpPr>
            <p:nvPr/>
          </p:nvSpPr>
          <p:spPr bwMode="auto">
            <a:xfrm>
              <a:off x="408519" y="4220145"/>
              <a:ext cx="6372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03" name="Line 1039"/>
            <p:cNvSpPr>
              <a:spLocks noChangeShapeType="1"/>
            </p:cNvSpPr>
            <p:nvPr/>
          </p:nvSpPr>
          <p:spPr bwMode="auto">
            <a:xfrm>
              <a:off x="408519" y="4215431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04" name="Line 1040"/>
            <p:cNvSpPr>
              <a:spLocks noChangeShapeType="1"/>
            </p:cNvSpPr>
            <p:nvPr/>
          </p:nvSpPr>
          <p:spPr bwMode="auto">
            <a:xfrm>
              <a:off x="408519" y="4210720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05" name="Line 1041"/>
            <p:cNvSpPr>
              <a:spLocks noChangeShapeType="1"/>
            </p:cNvSpPr>
            <p:nvPr/>
          </p:nvSpPr>
          <p:spPr bwMode="auto">
            <a:xfrm>
              <a:off x="408519" y="4206007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06" name="Line 1042"/>
            <p:cNvSpPr>
              <a:spLocks noChangeShapeType="1"/>
            </p:cNvSpPr>
            <p:nvPr/>
          </p:nvSpPr>
          <p:spPr bwMode="auto">
            <a:xfrm>
              <a:off x="402145" y="4199725"/>
              <a:ext cx="318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07" name="Line 1043"/>
            <p:cNvSpPr>
              <a:spLocks noChangeShapeType="1"/>
            </p:cNvSpPr>
            <p:nvPr/>
          </p:nvSpPr>
          <p:spPr bwMode="auto">
            <a:xfrm>
              <a:off x="403738" y="4196583"/>
              <a:ext cx="11152" cy="1099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08" name="Line 1044"/>
            <p:cNvSpPr>
              <a:spLocks noChangeShapeType="1"/>
            </p:cNvSpPr>
            <p:nvPr/>
          </p:nvSpPr>
          <p:spPr bwMode="auto">
            <a:xfrm>
              <a:off x="408519" y="4196583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09" name="Line 1045"/>
            <p:cNvSpPr>
              <a:spLocks noChangeShapeType="1"/>
            </p:cNvSpPr>
            <p:nvPr/>
          </p:nvSpPr>
          <p:spPr bwMode="auto">
            <a:xfrm>
              <a:off x="411705" y="4196583"/>
              <a:ext cx="3187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0" name="Line 1046"/>
            <p:cNvSpPr>
              <a:spLocks noChangeShapeType="1"/>
            </p:cNvSpPr>
            <p:nvPr/>
          </p:nvSpPr>
          <p:spPr bwMode="auto">
            <a:xfrm>
              <a:off x="402145" y="3447345"/>
              <a:ext cx="1594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1" name="Line 1047"/>
            <p:cNvSpPr>
              <a:spLocks noChangeShapeType="1"/>
            </p:cNvSpPr>
            <p:nvPr/>
          </p:nvSpPr>
          <p:spPr bwMode="auto">
            <a:xfrm>
              <a:off x="402145" y="3444202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2" name="Line 1048"/>
            <p:cNvSpPr>
              <a:spLocks noChangeShapeType="1"/>
            </p:cNvSpPr>
            <p:nvPr/>
          </p:nvSpPr>
          <p:spPr bwMode="auto">
            <a:xfrm>
              <a:off x="406926" y="3444202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3" name="Line 1049"/>
            <p:cNvSpPr>
              <a:spLocks noChangeShapeType="1"/>
            </p:cNvSpPr>
            <p:nvPr/>
          </p:nvSpPr>
          <p:spPr bwMode="auto">
            <a:xfrm>
              <a:off x="408519" y="3439489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4" name="Line 1050"/>
            <p:cNvSpPr>
              <a:spLocks noChangeShapeType="1"/>
            </p:cNvSpPr>
            <p:nvPr/>
          </p:nvSpPr>
          <p:spPr bwMode="auto">
            <a:xfrm>
              <a:off x="408519" y="3436348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5" name="Line 1051"/>
            <p:cNvSpPr>
              <a:spLocks noChangeShapeType="1"/>
            </p:cNvSpPr>
            <p:nvPr/>
          </p:nvSpPr>
          <p:spPr bwMode="auto">
            <a:xfrm>
              <a:off x="408519" y="3431637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6" name="Line 1052"/>
            <p:cNvSpPr>
              <a:spLocks noChangeShapeType="1"/>
            </p:cNvSpPr>
            <p:nvPr/>
          </p:nvSpPr>
          <p:spPr bwMode="auto">
            <a:xfrm>
              <a:off x="408519" y="3426924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7" name="Line 1053"/>
            <p:cNvSpPr>
              <a:spLocks noChangeShapeType="1"/>
            </p:cNvSpPr>
            <p:nvPr/>
          </p:nvSpPr>
          <p:spPr bwMode="auto">
            <a:xfrm>
              <a:off x="408519" y="3422212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8" name="Line 1054"/>
            <p:cNvSpPr>
              <a:spLocks noChangeShapeType="1"/>
            </p:cNvSpPr>
            <p:nvPr/>
          </p:nvSpPr>
          <p:spPr bwMode="auto">
            <a:xfrm>
              <a:off x="408519" y="3417500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9" name="Line 1055"/>
            <p:cNvSpPr>
              <a:spLocks noChangeShapeType="1"/>
            </p:cNvSpPr>
            <p:nvPr/>
          </p:nvSpPr>
          <p:spPr bwMode="auto">
            <a:xfrm>
              <a:off x="408519" y="3412787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0" name="Line 1056"/>
            <p:cNvSpPr>
              <a:spLocks noChangeShapeType="1"/>
            </p:cNvSpPr>
            <p:nvPr/>
          </p:nvSpPr>
          <p:spPr bwMode="auto">
            <a:xfrm>
              <a:off x="408519" y="3409645"/>
              <a:ext cx="6372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1" name="Line 1057"/>
            <p:cNvSpPr>
              <a:spLocks noChangeShapeType="1"/>
            </p:cNvSpPr>
            <p:nvPr/>
          </p:nvSpPr>
          <p:spPr bwMode="auto">
            <a:xfrm>
              <a:off x="413299" y="3409647"/>
              <a:ext cx="1592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2" name="Line 1058"/>
            <p:cNvSpPr>
              <a:spLocks noChangeShapeType="1"/>
            </p:cNvSpPr>
            <p:nvPr/>
          </p:nvSpPr>
          <p:spPr bwMode="auto">
            <a:xfrm flipH="1">
              <a:off x="763807" y="4012809"/>
              <a:ext cx="111526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3" name="Freeform 1059"/>
            <p:cNvSpPr>
              <a:spLocks/>
            </p:cNvSpPr>
            <p:nvPr/>
          </p:nvSpPr>
          <p:spPr bwMode="auto">
            <a:xfrm>
              <a:off x="660248" y="4019091"/>
              <a:ext cx="213491" cy="48692"/>
            </a:xfrm>
            <a:custGeom>
              <a:avLst/>
              <a:gdLst>
                <a:gd name="T0" fmla="*/ 2147483647 w 402"/>
                <a:gd name="T1" fmla="*/ 0 h 93"/>
                <a:gd name="T2" fmla="*/ 2147483647 w 402"/>
                <a:gd name="T3" fmla="*/ 0 h 93"/>
                <a:gd name="T4" fmla="*/ 0 w 402"/>
                <a:gd name="T5" fmla="*/ 2147483647 h 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2" h="93">
                  <a:moveTo>
                    <a:pt x="402" y="0"/>
                  </a:moveTo>
                  <a:lnTo>
                    <a:pt x="199" y="0"/>
                  </a:lnTo>
                  <a:lnTo>
                    <a:pt x="0" y="9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4" name="Line 1060"/>
            <p:cNvSpPr>
              <a:spLocks noChangeShapeType="1"/>
            </p:cNvSpPr>
            <p:nvPr/>
          </p:nvSpPr>
          <p:spPr bwMode="auto">
            <a:xfrm flipH="1">
              <a:off x="537570" y="4237423"/>
              <a:ext cx="114712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5" name="Line 1061"/>
            <p:cNvSpPr>
              <a:spLocks noChangeShapeType="1"/>
            </p:cNvSpPr>
            <p:nvPr/>
          </p:nvSpPr>
          <p:spPr bwMode="auto">
            <a:xfrm>
              <a:off x="543943" y="4201296"/>
              <a:ext cx="103559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6" name="Line 1062"/>
            <p:cNvSpPr>
              <a:spLocks noChangeShapeType="1"/>
            </p:cNvSpPr>
            <p:nvPr/>
          </p:nvSpPr>
          <p:spPr bwMode="auto">
            <a:xfrm flipH="1" flipV="1">
              <a:off x="543943" y="4201296"/>
              <a:ext cx="9558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7" name="Line 1063"/>
            <p:cNvSpPr>
              <a:spLocks noChangeShapeType="1"/>
            </p:cNvSpPr>
            <p:nvPr/>
          </p:nvSpPr>
          <p:spPr bwMode="auto">
            <a:xfrm flipV="1">
              <a:off x="537571" y="4202866"/>
              <a:ext cx="1592" cy="345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8" name="Line 1064"/>
            <p:cNvSpPr>
              <a:spLocks noChangeShapeType="1"/>
            </p:cNvSpPr>
            <p:nvPr/>
          </p:nvSpPr>
          <p:spPr bwMode="auto">
            <a:xfrm flipV="1">
              <a:off x="523229" y="4202866"/>
              <a:ext cx="1594" cy="345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9" name="Line 1065"/>
            <p:cNvSpPr>
              <a:spLocks noChangeShapeType="1"/>
            </p:cNvSpPr>
            <p:nvPr/>
          </p:nvSpPr>
          <p:spPr bwMode="auto">
            <a:xfrm>
              <a:off x="516857" y="4196583"/>
              <a:ext cx="27086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30" name="Line 1066"/>
            <p:cNvSpPr>
              <a:spLocks noChangeShapeType="1"/>
            </p:cNvSpPr>
            <p:nvPr/>
          </p:nvSpPr>
          <p:spPr bwMode="auto">
            <a:xfrm>
              <a:off x="523229" y="4202866"/>
              <a:ext cx="14339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31" name="Line 1067"/>
            <p:cNvSpPr>
              <a:spLocks noChangeShapeType="1"/>
            </p:cNvSpPr>
            <p:nvPr/>
          </p:nvSpPr>
          <p:spPr bwMode="auto">
            <a:xfrm flipV="1">
              <a:off x="414891" y="4196584"/>
              <a:ext cx="1594" cy="408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32" name="Freeform 1068"/>
            <p:cNvSpPr>
              <a:spLocks/>
            </p:cNvSpPr>
            <p:nvPr/>
          </p:nvSpPr>
          <p:spPr bwMode="auto">
            <a:xfrm>
              <a:off x="445163" y="4201296"/>
              <a:ext cx="20712" cy="36126"/>
            </a:xfrm>
            <a:custGeom>
              <a:avLst/>
              <a:gdLst>
                <a:gd name="T0" fmla="*/ 2147483647 w 39"/>
                <a:gd name="T1" fmla="*/ 2147483647 h 68"/>
                <a:gd name="T2" fmla="*/ 2147483647 w 39"/>
                <a:gd name="T3" fmla="*/ 0 h 68"/>
                <a:gd name="T4" fmla="*/ 0 w 39"/>
                <a:gd name="T5" fmla="*/ 2147483647 h 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68">
                  <a:moveTo>
                    <a:pt x="39" y="68"/>
                  </a:moveTo>
                  <a:lnTo>
                    <a:pt x="19" y="0"/>
                  </a:lnTo>
                  <a:lnTo>
                    <a:pt x="0" y="68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33" name="Freeform 1069"/>
            <p:cNvSpPr>
              <a:spLocks/>
            </p:cNvSpPr>
            <p:nvPr/>
          </p:nvSpPr>
          <p:spPr bwMode="auto">
            <a:xfrm>
              <a:off x="465874" y="4201296"/>
              <a:ext cx="20713" cy="36126"/>
            </a:xfrm>
            <a:custGeom>
              <a:avLst/>
              <a:gdLst>
                <a:gd name="T0" fmla="*/ 2147483647 w 39"/>
                <a:gd name="T1" fmla="*/ 2147483647 h 68"/>
                <a:gd name="T2" fmla="*/ 2147483647 w 39"/>
                <a:gd name="T3" fmla="*/ 0 h 68"/>
                <a:gd name="T4" fmla="*/ 0 w 39"/>
                <a:gd name="T5" fmla="*/ 2147483647 h 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68">
                  <a:moveTo>
                    <a:pt x="39" y="68"/>
                  </a:moveTo>
                  <a:lnTo>
                    <a:pt x="20" y="0"/>
                  </a:lnTo>
                  <a:lnTo>
                    <a:pt x="0" y="68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34" name="Line 1070"/>
            <p:cNvSpPr>
              <a:spLocks noChangeShapeType="1"/>
            </p:cNvSpPr>
            <p:nvPr/>
          </p:nvSpPr>
          <p:spPr bwMode="auto">
            <a:xfrm flipH="1">
              <a:off x="486587" y="4201296"/>
              <a:ext cx="9558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35" name="Line 1071"/>
            <p:cNvSpPr>
              <a:spLocks noChangeShapeType="1"/>
            </p:cNvSpPr>
            <p:nvPr/>
          </p:nvSpPr>
          <p:spPr bwMode="auto">
            <a:xfrm flipH="1" flipV="1">
              <a:off x="414891" y="4201296"/>
              <a:ext cx="9558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36" name="Line 1072"/>
            <p:cNvSpPr>
              <a:spLocks noChangeShapeType="1"/>
            </p:cNvSpPr>
            <p:nvPr/>
          </p:nvSpPr>
          <p:spPr bwMode="auto">
            <a:xfrm flipH="1">
              <a:off x="424452" y="4201296"/>
              <a:ext cx="9558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37" name="Line 1073"/>
            <p:cNvSpPr>
              <a:spLocks noChangeShapeType="1"/>
            </p:cNvSpPr>
            <p:nvPr/>
          </p:nvSpPr>
          <p:spPr bwMode="auto">
            <a:xfrm flipH="1" flipV="1">
              <a:off x="434010" y="4201296"/>
              <a:ext cx="11152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38" name="Line 1074"/>
            <p:cNvSpPr>
              <a:spLocks noChangeShapeType="1"/>
            </p:cNvSpPr>
            <p:nvPr/>
          </p:nvSpPr>
          <p:spPr bwMode="auto">
            <a:xfrm flipH="1" flipV="1">
              <a:off x="496146" y="4201296"/>
              <a:ext cx="11152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39" name="Line 1075"/>
            <p:cNvSpPr>
              <a:spLocks noChangeShapeType="1"/>
            </p:cNvSpPr>
            <p:nvPr/>
          </p:nvSpPr>
          <p:spPr bwMode="auto">
            <a:xfrm>
              <a:off x="402145" y="4202866"/>
              <a:ext cx="6372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40" name="Line 1076"/>
            <p:cNvSpPr>
              <a:spLocks noChangeShapeType="1"/>
            </p:cNvSpPr>
            <p:nvPr/>
          </p:nvSpPr>
          <p:spPr bwMode="auto">
            <a:xfrm flipV="1">
              <a:off x="408519" y="4202866"/>
              <a:ext cx="1594" cy="345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41" name="Line 1077"/>
            <p:cNvSpPr>
              <a:spLocks noChangeShapeType="1"/>
            </p:cNvSpPr>
            <p:nvPr/>
          </p:nvSpPr>
          <p:spPr bwMode="auto">
            <a:xfrm>
              <a:off x="402145" y="4196583"/>
              <a:ext cx="12745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42" name="Freeform 1078"/>
            <p:cNvSpPr>
              <a:spLocks/>
            </p:cNvSpPr>
            <p:nvPr/>
          </p:nvSpPr>
          <p:spPr bwMode="auto">
            <a:xfrm>
              <a:off x="414891" y="4201296"/>
              <a:ext cx="101966" cy="36126"/>
            </a:xfrm>
            <a:custGeom>
              <a:avLst/>
              <a:gdLst>
                <a:gd name="T0" fmla="*/ 0 w 194"/>
                <a:gd name="T1" fmla="*/ 0 h 68"/>
                <a:gd name="T2" fmla="*/ 2147483647 w 194"/>
                <a:gd name="T3" fmla="*/ 0 h 68"/>
                <a:gd name="T4" fmla="*/ 2147483647 w 194"/>
                <a:gd name="T5" fmla="*/ 2147483647 h 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4" h="68">
                  <a:moveTo>
                    <a:pt x="0" y="0"/>
                  </a:moveTo>
                  <a:lnTo>
                    <a:pt x="194" y="0"/>
                  </a:lnTo>
                  <a:lnTo>
                    <a:pt x="174" y="68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43" name="Line 1079"/>
            <p:cNvSpPr>
              <a:spLocks noChangeShapeType="1"/>
            </p:cNvSpPr>
            <p:nvPr/>
          </p:nvSpPr>
          <p:spPr bwMode="auto">
            <a:xfrm flipH="1">
              <a:off x="408518" y="4237423"/>
              <a:ext cx="114712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44" name="Line 1080"/>
            <p:cNvSpPr>
              <a:spLocks noChangeShapeType="1"/>
            </p:cNvSpPr>
            <p:nvPr/>
          </p:nvSpPr>
          <p:spPr bwMode="auto">
            <a:xfrm>
              <a:off x="336824" y="4226428"/>
              <a:ext cx="6372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45" name="Line 1081"/>
            <p:cNvSpPr>
              <a:spLocks noChangeShapeType="1"/>
            </p:cNvSpPr>
            <p:nvPr/>
          </p:nvSpPr>
          <p:spPr bwMode="auto">
            <a:xfrm>
              <a:off x="343197" y="4223285"/>
              <a:ext cx="1592" cy="486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46" name="Line 1082"/>
            <p:cNvSpPr>
              <a:spLocks noChangeShapeType="1"/>
            </p:cNvSpPr>
            <p:nvPr/>
          </p:nvSpPr>
          <p:spPr bwMode="auto">
            <a:xfrm flipV="1">
              <a:off x="336824" y="4226428"/>
              <a:ext cx="1592" cy="4555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47" name="Line 1083"/>
            <p:cNvSpPr>
              <a:spLocks noChangeShapeType="1"/>
            </p:cNvSpPr>
            <p:nvPr/>
          </p:nvSpPr>
          <p:spPr bwMode="auto">
            <a:xfrm flipH="1">
              <a:off x="316112" y="4196583"/>
              <a:ext cx="86034" cy="392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48" name="Line 1084"/>
            <p:cNvSpPr>
              <a:spLocks noChangeShapeType="1"/>
            </p:cNvSpPr>
            <p:nvPr/>
          </p:nvSpPr>
          <p:spPr bwMode="auto">
            <a:xfrm flipH="1">
              <a:off x="316112" y="4190300"/>
              <a:ext cx="86034" cy="376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49" name="Line 1085"/>
            <p:cNvSpPr>
              <a:spLocks noChangeShapeType="1"/>
            </p:cNvSpPr>
            <p:nvPr/>
          </p:nvSpPr>
          <p:spPr bwMode="auto">
            <a:xfrm flipH="1">
              <a:off x="343196" y="4256271"/>
              <a:ext cx="79662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50" name="Line 1086"/>
            <p:cNvSpPr>
              <a:spLocks noChangeShapeType="1"/>
            </p:cNvSpPr>
            <p:nvPr/>
          </p:nvSpPr>
          <p:spPr bwMode="auto">
            <a:xfrm flipH="1">
              <a:off x="336823" y="4271979"/>
              <a:ext cx="89220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51" name="Line 1087"/>
            <p:cNvSpPr>
              <a:spLocks noChangeShapeType="1"/>
            </p:cNvSpPr>
            <p:nvPr/>
          </p:nvSpPr>
          <p:spPr bwMode="auto">
            <a:xfrm flipH="1">
              <a:off x="751062" y="4463608"/>
              <a:ext cx="4779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52" name="Line 1088"/>
            <p:cNvSpPr>
              <a:spLocks noChangeShapeType="1"/>
            </p:cNvSpPr>
            <p:nvPr/>
          </p:nvSpPr>
          <p:spPr bwMode="auto">
            <a:xfrm>
              <a:off x="647502" y="4196583"/>
              <a:ext cx="12745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53" name="Line 1089"/>
            <p:cNvSpPr>
              <a:spLocks noChangeShapeType="1"/>
            </p:cNvSpPr>
            <p:nvPr/>
          </p:nvSpPr>
          <p:spPr bwMode="auto">
            <a:xfrm flipH="1">
              <a:off x="652283" y="4202866"/>
              <a:ext cx="7966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54" name="Line 1090"/>
            <p:cNvSpPr>
              <a:spLocks noChangeShapeType="1"/>
            </p:cNvSpPr>
            <p:nvPr/>
          </p:nvSpPr>
          <p:spPr bwMode="auto">
            <a:xfrm flipV="1">
              <a:off x="652283" y="4202866"/>
              <a:ext cx="1592" cy="345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55" name="Line 1091"/>
            <p:cNvSpPr>
              <a:spLocks noChangeShapeType="1"/>
            </p:cNvSpPr>
            <p:nvPr/>
          </p:nvSpPr>
          <p:spPr bwMode="auto">
            <a:xfrm flipH="1">
              <a:off x="574213" y="4201296"/>
              <a:ext cx="11152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56" name="Line 1092"/>
            <p:cNvSpPr>
              <a:spLocks noChangeShapeType="1"/>
            </p:cNvSpPr>
            <p:nvPr/>
          </p:nvSpPr>
          <p:spPr bwMode="auto">
            <a:xfrm flipH="1">
              <a:off x="553501" y="4201296"/>
              <a:ext cx="11152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57" name="Line 1093"/>
            <p:cNvSpPr>
              <a:spLocks noChangeShapeType="1"/>
            </p:cNvSpPr>
            <p:nvPr/>
          </p:nvSpPr>
          <p:spPr bwMode="auto">
            <a:xfrm flipH="1" flipV="1">
              <a:off x="564655" y="4201296"/>
              <a:ext cx="9558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58" name="Line 1094"/>
            <p:cNvSpPr>
              <a:spLocks noChangeShapeType="1"/>
            </p:cNvSpPr>
            <p:nvPr/>
          </p:nvSpPr>
          <p:spPr bwMode="auto">
            <a:xfrm flipH="1">
              <a:off x="615637" y="4201296"/>
              <a:ext cx="9558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59" name="Freeform 1095"/>
            <p:cNvSpPr>
              <a:spLocks/>
            </p:cNvSpPr>
            <p:nvPr/>
          </p:nvSpPr>
          <p:spPr bwMode="auto">
            <a:xfrm>
              <a:off x="585366" y="4201296"/>
              <a:ext cx="19119" cy="36126"/>
            </a:xfrm>
            <a:custGeom>
              <a:avLst/>
              <a:gdLst>
                <a:gd name="T0" fmla="*/ 2147483647 w 38"/>
                <a:gd name="T1" fmla="*/ 0 h 68"/>
                <a:gd name="T2" fmla="*/ 2147483647 w 38"/>
                <a:gd name="T3" fmla="*/ 2147483647 h 68"/>
                <a:gd name="T4" fmla="*/ 0 w 38"/>
                <a:gd name="T5" fmla="*/ 0 h 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68">
                  <a:moveTo>
                    <a:pt x="38" y="0"/>
                  </a:moveTo>
                  <a:lnTo>
                    <a:pt x="20" y="6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60" name="Line 1096"/>
            <p:cNvSpPr>
              <a:spLocks noChangeShapeType="1"/>
            </p:cNvSpPr>
            <p:nvPr/>
          </p:nvSpPr>
          <p:spPr bwMode="auto">
            <a:xfrm flipH="1" flipV="1">
              <a:off x="604485" y="4201296"/>
              <a:ext cx="11152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61" name="Line 1097"/>
            <p:cNvSpPr>
              <a:spLocks noChangeShapeType="1"/>
            </p:cNvSpPr>
            <p:nvPr/>
          </p:nvSpPr>
          <p:spPr bwMode="auto">
            <a:xfrm flipH="1" flipV="1">
              <a:off x="625197" y="4201296"/>
              <a:ext cx="11152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62" name="Line 1098"/>
            <p:cNvSpPr>
              <a:spLocks noChangeShapeType="1"/>
            </p:cNvSpPr>
            <p:nvPr/>
          </p:nvSpPr>
          <p:spPr bwMode="auto">
            <a:xfrm flipH="1">
              <a:off x="636349" y="4201296"/>
              <a:ext cx="11152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63" name="Line 1099"/>
            <p:cNvSpPr>
              <a:spLocks noChangeShapeType="1"/>
            </p:cNvSpPr>
            <p:nvPr/>
          </p:nvSpPr>
          <p:spPr bwMode="auto">
            <a:xfrm flipV="1">
              <a:off x="660248" y="4067783"/>
              <a:ext cx="1594" cy="1350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64" name="Line 1100"/>
            <p:cNvSpPr>
              <a:spLocks noChangeShapeType="1"/>
            </p:cNvSpPr>
            <p:nvPr/>
          </p:nvSpPr>
          <p:spPr bwMode="auto">
            <a:xfrm flipH="1">
              <a:off x="653874" y="4012809"/>
              <a:ext cx="109933" cy="518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65" name="Line 1101"/>
            <p:cNvSpPr>
              <a:spLocks noChangeShapeType="1"/>
            </p:cNvSpPr>
            <p:nvPr/>
          </p:nvSpPr>
          <p:spPr bwMode="auto">
            <a:xfrm>
              <a:off x="875332" y="4012808"/>
              <a:ext cx="393525" cy="2214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66" name="Line 1102"/>
            <p:cNvSpPr>
              <a:spLocks noChangeShapeType="1"/>
            </p:cNvSpPr>
            <p:nvPr/>
          </p:nvSpPr>
          <p:spPr bwMode="auto">
            <a:xfrm>
              <a:off x="873739" y="4019091"/>
              <a:ext cx="396713" cy="2230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67" name="Freeform 1103"/>
            <p:cNvSpPr>
              <a:spLocks/>
            </p:cNvSpPr>
            <p:nvPr/>
          </p:nvSpPr>
          <p:spPr bwMode="auto">
            <a:xfrm>
              <a:off x="1158926" y="4179306"/>
              <a:ext cx="41422" cy="141366"/>
            </a:xfrm>
            <a:custGeom>
              <a:avLst/>
              <a:gdLst>
                <a:gd name="T0" fmla="*/ 0 w 78"/>
                <a:gd name="T1" fmla="*/ 0 h 270"/>
                <a:gd name="T2" fmla="*/ 2147483647 w 78"/>
                <a:gd name="T3" fmla="*/ 2147483647 h 270"/>
                <a:gd name="T4" fmla="*/ 2147483647 w 78"/>
                <a:gd name="T5" fmla="*/ 2147483647 h 270"/>
                <a:gd name="T6" fmla="*/ 2147483647 w 78"/>
                <a:gd name="T7" fmla="*/ 2147483647 h 270"/>
                <a:gd name="T8" fmla="*/ 2147483647 w 78"/>
                <a:gd name="T9" fmla="*/ 2147483647 h 270"/>
                <a:gd name="T10" fmla="*/ 2147483647 w 78"/>
                <a:gd name="T11" fmla="*/ 2147483647 h 270"/>
                <a:gd name="T12" fmla="*/ 2147483647 w 78"/>
                <a:gd name="T13" fmla="*/ 2147483647 h 270"/>
                <a:gd name="T14" fmla="*/ 2147483647 w 78"/>
                <a:gd name="T15" fmla="*/ 2147483647 h 270"/>
                <a:gd name="T16" fmla="*/ 2147483647 w 78"/>
                <a:gd name="T17" fmla="*/ 2147483647 h 270"/>
                <a:gd name="T18" fmla="*/ 2147483647 w 78"/>
                <a:gd name="T19" fmla="*/ 2147483647 h 2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8" h="270">
                  <a:moveTo>
                    <a:pt x="0" y="0"/>
                  </a:moveTo>
                  <a:lnTo>
                    <a:pt x="7" y="30"/>
                  </a:lnTo>
                  <a:lnTo>
                    <a:pt x="15" y="60"/>
                  </a:lnTo>
                  <a:lnTo>
                    <a:pt x="22" y="91"/>
                  </a:lnTo>
                  <a:lnTo>
                    <a:pt x="31" y="121"/>
                  </a:lnTo>
                  <a:lnTo>
                    <a:pt x="40" y="151"/>
                  </a:lnTo>
                  <a:lnTo>
                    <a:pt x="49" y="181"/>
                  </a:lnTo>
                  <a:lnTo>
                    <a:pt x="59" y="210"/>
                  </a:lnTo>
                  <a:lnTo>
                    <a:pt x="68" y="241"/>
                  </a:lnTo>
                  <a:lnTo>
                    <a:pt x="78" y="27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68" name="Freeform 1104"/>
            <p:cNvSpPr>
              <a:spLocks/>
            </p:cNvSpPr>
            <p:nvPr/>
          </p:nvSpPr>
          <p:spPr bwMode="auto">
            <a:xfrm>
              <a:off x="1150960" y="4174593"/>
              <a:ext cx="43017" cy="149220"/>
            </a:xfrm>
            <a:custGeom>
              <a:avLst/>
              <a:gdLst>
                <a:gd name="T0" fmla="*/ 0 w 82"/>
                <a:gd name="T1" fmla="*/ 0 h 283"/>
                <a:gd name="T2" fmla="*/ 2147483647 w 82"/>
                <a:gd name="T3" fmla="*/ 2147483647 h 283"/>
                <a:gd name="T4" fmla="*/ 2147483647 w 82"/>
                <a:gd name="T5" fmla="*/ 2147483647 h 283"/>
                <a:gd name="T6" fmla="*/ 2147483647 w 82"/>
                <a:gd name="T7" fmla="*/ 2147483647 h 283"/>
                <a:gd name="T8" fmla="*/ 2147483647 w 82"/>
                <a:gd name="T9" fmla="*/ 2147483647 h 283"/>
                <a:gd name="T10" fmla="*/ 2147483647 w 82"/>
                <a:gd name="T11" fmla="*/ 2147483647 h 283"/>
                <a:gd name="T12" fmla="*/ 2147483647 w 82"/>
                <a:gd name="T13" fmla="*/ 2147483647 h 283"/>
                <a:gd name="T14" fmla="*/ 2147483647 w 82"/>
                <a:gd name="T15" fmla="*/ 2147483647 h 283"/>
                <a:gd name="T16" fmla="*/ 2147483647 w 82"/>
                <a:gd name="T17" fmla="*/ 2147483647 h 283"/>
                <a:gd name="T18" fmla="*/ 2147483647 w 82"/>
                <a:gd name="T19" fmla="*/ 2147483647 h 2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2" h="283">
                  <a:moveTo>
                    <a:pt x="0" y="0"/>
                  </a:moveTo>
                  <a:lnTo>
                    <a:pt x="8" y="32"/>
                  </a:lnTo>
                  <a:lnTo>
                    <a:pt x="17" y="64"/>
                  </a:lnTo>
                  <a:lnTo>
                    <a:pt x="24" y="95"/>
                  </a:lnTo>
                  <a:lnTo>
                    <a:pt x="33" y="126"/>
                  </a:lnTo>
                  <a:lnTo>
                    <a:pt x="43" y="158"/>
                  </a:lnTo>
                  <a:lnTo>
                    <a:pt x="52" y="190"/>
                  </a:lnTo>
                  <a:lnTo>
                    <a:pt x="62" y="220"/>
                  </a:lnTo>
                  <a:lnTo>
                    <a:pt x="72" y="251"/>
                  </a:lnTo>
                  <a:lnTo>
                    <a:pt x="82" y="28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69" name="Freeform 1105"/>
            <p:cNvSpPr>
              <a:spLocks/>
            </p:cNvSpPr>
            <p:nvPr/>
          </p:nvSpPr>
          <p:spPr bwMode="auto">
            <a:xfrm>
              <a:off x="1262485" y="4238993"/>
              <a:ext cx="17526" cy="48692"/>
            </a:xfrm>
            <a:custGeom>
              <a:avLst/>
              <a:gdLst>
                <a:gd name="T0" fmla="*/ 0 w 31"/>
                <a:gd name="T1" fmla="*/ 0 h 95"/>
                <a:gd name="T2" fmla="*/ 2147483647 w 31"/>
                <a:gd name="T3" fmla="*/ 2147483647 h 95"/>
                <a:gd name="T4" fmla="*/ 2147483647 w 31"/>
                <a:gd name="T5" fmla="*/ 2147483647 h 95"/>
                <a:gd name="T6" fmla="*/ 2147483647 w 31"/>
                <a:gd name="T7" fmla="*/ 2147483647 h 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95">
                  <a:moveTo>
                    <a:pt x="0" y="0"/>
                  </a:moveTo>
                  <a:lnTo>
                    <a:pt x="10" y="32"/>
                  </a:lnTo>
                  <a:lnTo>
                    <a:pt x="20" y="63"/>
                  </a:lnTo>
                  <a:lnTo>
                    <a:pt x="31" y="9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70" name="Line 1106"/>
            <p:cNvSpPr>
              <a:spLocks noChangeShapeType="1"/>
            </p:cNvSpPr>
            <p:nvPr/>
          </p:nvSpPr>
          <p:spPr bwMode="auto">
            <a:xfrm flipH="1" flipV="1">
              <a:off x="752654" y="2911723"/>
              <a:ext cx="95593" cy="39269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71" name="Line 1107"/>
            <p:cNvSpPr>
              <a:spLocks noChangeShapeType="1"/>
            </p:cNvSpPr>
            <p:nvPr/>
          </p:nvSpPr>
          <p:spPr bwMode="auto">
            <a:xfrm flipH="1" flipV="1">
              <a:off x="752654" y="2911723"/>
              <a:ext cx="95593" cy="39269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72" name="Line 1108"/>
            <p:cNvSpPr>
              <a:spLocks noChangeShapeType="1"/>
            </p:cNvSpPr>
            <p:nvPr/>
          </p:nvSpPr>
          <p:spPr bwMode="auto">
            <a:xfrm flipH="1">
              <a:off x="751062" y="2950992"/>
              <a:ext cx="97186" cy="2293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73" name="Line 1109"/>
            <p:cNvSpPr>
              <a:spLocks noChangeShapeType="1"/>
            </p:cNvSpPr>
            <p:nvPr/>
          </p:nvSpPr>
          <p:spPr bwMode="auto">
            <a:xfrm flipV="1">
              <a:off x="795671" y="2930573"/>
              <a:ext cx="4779" cy="3769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74" name="Line 1110"/>
            <p:cNvSpPr>
              <a:spLocks noChangeShapeType="1"/>
            </p:cNvSpPr>
            <p:nvPr/>
          </p:nvSpPr>
          <p:spPr bwMode="auto">
            <a:xfrm flipH="1">
              <a:off x="795671" y="2938426"/>
              <a:ext cx="23897" cy="298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75" name="Line 1111"/>
            <p:cNvSpPr>
              <a:spLocks noChangeShapeType="1"/>
            </p:cNvSpPr>
            <p:nvPr/>
          </p:nvSpPr>
          <p:spPr bwMode="auto">
            <a:xfrm flipH="1">
              <a:off x="776553" y="2930574"/>
              <a:ext cx="23897" cy="298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76" name="Line 1112"/>
            <p:cNvSpPr>
              <a:spLocks noChangeShapeType="1"/>
            </p:cNvSpPr>
            <p:nvPr/>
          </p:nvSpPr>
          <p:spPr bwMode="auto">
            <a:xfrm flipH="1">
              <a:off x="776553" y="2988691"/>
              <a:ext cx="70102" cy="1649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77" name="Line 1113"/>
            <p:cNvSpPr>
              <a:spLocks noChangeShapeType="1"/>
            </p:cNvSpPr>
            <p:nvPr/>
          </p:nvSpPr>
          <p:spPr bwMode="auto">
            <a:xfrm flipH="1" flipV="1">
              <a:off x="848248" y="2950992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78" name="Line 1114"/>
            <p:cNvSpPr>
              <a:spLocks noChangeShapeType="1"/>
            </p:cNvSpPr>
            <p:nvPr/>
          </p:nvSpPr>
          <p:spPr bwMode="auto">
            <a:xfrm flipH="1" flipV="1">
              <a:off x="843468" y="2958847"/>
              <a:ext cx="4779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79" name="Line 1115"/>
            <p:cNvSpPr>
              <a:spLocks noChangeShapeType="1"/>
            </p:cNvSpPr>
            <p:nvPr/>
          </p:nvSpPr>
          <p:spPr bwMode="auto">
            <a:xfrm flipH="1" flipV="1">
              <a:off x="840283" y="2968270"/>
              <a:ext cx="3187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80" name="Line 1116"/>
            <p:cNvSpPr>
              <a:spLocks noChangeShapeType="1"/>
            </p:cNvSpPr>
            <p:nvPr/>
          </p:nvSpPr>
          <p:spPr bwMode="auto">
            <a:xfrm flipH="1" flipV="1">
              <a:off x="837096" y="2976126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81" name="Line 1117"/>
            <p:cNvSpPr>
              <a:spLocks noChangeShapeType="1"/>
            </p:cNvSpPr>
            <p:nvPr/>
          </p:nvSpPr>
          <p:spPr bwMode="auto">
            <a:xfrm flipH="1" flipV="1">
              <a:off x="841875" y="2987118"/>
              <a:ext cx="1594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82" name="Line 1118"/>
            <p:cNvSpPr>
              <a:spLocks noChangeShapeType="1"/>
            </p:cNvSpPr>
            <p:nvPr/>
          </p:nvSpPr>
          <p:spPr bwMode="auto">
            <a:xfrm flipH="1" flipV="1">
              <a:off x="833910" y="2983977"/>
              <a:ext cx="3187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83" name="Line 1119"/>
            <p:cNvSpPr>
              <a:spLocks noChangeShapeType="1"/>
            </p:cNvSpPr>
            <p:nvPr/>
          </p:nvSpPr>
          <p:spPr bwMode="auto">
            <a:xfrm flipH="1" flipV="1">
              <a:off x="774960" y="3145763"/>
              <a:ext cx="3187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84" name="Line 1120"/>
            <p:cNvSpPr>
              <a:spLocks noChangeShapeType="1"/>
            </p:cNvSpPr>
            <p:nvPr/>
          </p:nvSpPr>
          <p:spPr bwMode="auto">
            <a:xfrm flipH="1" flipV="1">
              <a:off x="766994" y="3142622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85" name="Line 1121"/>
            <p:cNvSpPr>
              <a:spLocks noChangeShapeType="1"/>
            </p:cNvSpPr>
            <p:nvPr/>
          </p:nvSpPr>
          <p:spPr bwMode="auto">
            <a:xfrm flipH="1" flipV="1">
              <a:off x="763807" y="3150475"/>
              <a:ext cx="3187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86" name="Line 1122"/>
            <p:cNvSpPr>
              <a:spLocks noChangeShapeType="1"/>
            </p:cNvSpPr>
            <p:nvPr/>
          </p:nvSpPr>
          <p:spPr bwMode="auto">
            <a:xfrm flipH="1" flipV="1">
              <a:off x="760621" y="3159900"/>
              <a:ext cx="3187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87" name="Line 1123"/>
            <p:cNvSpPr>
              <a:spLocks noChangeShapeType="1"/>
            </p:cNvSpPr>
            <p:nvPr/>
          </p:nvSpPr>
          <p:spPr bwMode="auto">
            <a:xfrm flipH="1" flipV="1">
              <a:off x="755840" y="3167754"/>
              <a:ext cx="4780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88" name="Line 1124"/>
            <p:cNvSpPr>
              <a:spLocks noChangeShapeType="1"/>
            </p:cNvSpPr>
            <p:nvPr/>
          </p:nvSpPr>
          <p:spPr bwMode="auto">
            <a:xfrm flipH="1" flipV="1">
              <a:off x="752654" y="3175606"/>
              <a:ext cx="3187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89" name="Line 1125"/>
            <p:cNvSpPr>
              <a:spLocks noChangeShapeType="1"/>
            </p:cNvSpPr>
            <p:nvPr/>
          </p:nvSpPr>
          <p:spPr bwMode="auto">
            <a:xfrm flipH="1">
              <a:off x="765400" y="3626409"/>
              <a:ext cx="108339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90" name="Line 1126"/>
            <p:cNvSpPr>
              <a:spLocks noChangeShapeType="1"/>
            </p:cNvSpPr>
            <p:nvPr/>
          </p:nvSpPr>
          <p:spPr bwMode="auto">
            <a:xfrm flipH="1">
              <a:off x="763807" y="3632691"/>
              <a:ext cx="111526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91" name="Line 1127"/>
            <p:cNvSpPr>
              <a:spLocks noChangeShapeType="1"/>
            </p:cNvSpPr>
            <p:nvPr/>
          </p:nvSpPr>
          <p:spPr bwMode="auto">
            <a:xfrm flipH="1" flipV="1">
              <a:off x="776553" y="3153617"/>
              <a:ext cx="508238" cy="2073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92" name="Line 1128"/>
            <p:cNvSpPr>
              <a:spLocks noChangeShapeType="1"/>
            </p:cNvSpPr>
            <p:nvPr/>
          </p:nvSpPr>
          <p:spPr bwMode="auto">
            <a:xfrm flipH="1" flipV="1">
              <a:off x="779740" y="3147334"/>
              <a:ext cx="506645" cy="2073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93" name="Line 1129"/>
            <p:cNvSpPr>
              <a:spLocks noChangeShapeType="1"/>
            </p:cNvSpPr>
            <p:nvPr/>
          </p:nvSpPr>
          <p:spPr bwMode="auto">
            <a:xfrm>
              <a:off x="738316" y="2944709"/>
              <a:ext cx="95593" cy="3769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94" name="Freeform 1130"/>
            <p:cNvSpPr>
              <a:spLocks/>
            </p:cNvSpPr>
            <p:nvPr/>
          </p:nvSpPr>
          <p:spPr bwMode="auto">
            <a:xfrm>
              <a:off x="410113" y="3100212"/>
              <a:ext cx="74881" cy="274879"/>
            </a:xfrm>
            <a:custGeom>
              <a:avLst/>
              <a:gdLst>
                <a:gd name="T0" fmla="*/ 2147483647 w 141"/>
                <a:gd name="T1" fmla="*/ 0 h 526"/>
                <a:gd name="T2" fmla="*/ 2147483647 w 141"/>
                <a:gd name="T3" fmla="*/ 2147483647 h 526"/>
                <a:gd name="T4" fmla="*/ 2147483647 w 141"/>
                <a:gd name="T5" fmla="*/ 2147483647 h 526"/>
                <a:gd name="T6" fmla="*/ 2147483647 w 141"/>
                <a:gd name="T7" fmla="*/ 2147483647 h 526"/>
                <a:gd name="T8" fmla="*/ 2147483647 w 141"/>
                <a:gd name="T9" fmla="*/ 2147483647 h 526"/>
                <a:gd name="T10" fmla="*/ 2147483647 w 141"/>
                <a:gd name="T11" fmla="*/ 2147483647 h 526"/>
                <a:gd name="T12" fmla="*/ 2147483647 w 141"/>
                <a:gd name="T13" fmla="*/ 2147483647 h 526"/>
                <a:gd name="T14" fmla="*/ 2147483647 w 141"/>
                <a:gd name="T15" fmla="*/ 2147483647 h 526"/>
                <a:gd name="T16" fmla="*/ 2147483647 w 141"/>
                <a:gd name="T17" fmla="*/ 2147483647 h 526"/>
                <a:gd name="T18" fmla="*/ 2147483647 w 141"/>
                <a:gd name="T19" fmla="*/ 2147483647 h 526"/>
                <a:gd name="T20" fmla="*/ 2147483647 w 141"/>
                <a:gd name="T21" fmla="*/ 2147483647 h 526"/>
                <a:gd name="T22" fmla="*/ 2147483647 w 141"/>
                <a:gd name="T23" fmla="*/ 2147483647 h 526"/>
                <a:gd name="T24" fmla="*/ 2147483647 w 141"/>
                <a:gd name="T25" fmla="*/ 2147483647 h 526"/>
                <a:gd name="T26" fmla="*/ 2147483647 w 141"/>
                <a:gd name="T27" fmla="*/ 2147483647 h 526"/>
                <a:gd name="T28" fmla="*/ 0 w 141"/>
                <a:gd name="T29" fmla="*/ 2147483647 h 5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1" h="526">
                  <a:moveTo>
                    <a:pt x="141" y="0"/>
                  </a:moveTo>
                  <a:lnTo>
                    <a:pt x="129" y="37"/>
                  </a:lnTo>
                  <a:lnTo>
                    <a:pt x="117" y="74"/>
                  </a:lnTo>
                  <a:lnTo>
                    <a:pt x="105" y="112"/>
                  </a:lnTo>
                  <a:lnTo>
                    <a:pt x="94" y="149"/>
                  </a:lnTo>
                  <a:lnTo>
                    <a:pt x="83" y="186"/>
                  </a:lnTo>
                  <a:lnTo>
                    <a:pt x="72" y="223"/>
                  </a:lnTo>
                  <a:lnTo>
                    <a:pt x="62" y="260"/>
                  </a:lnTo>
                  <a:lnTo>
                    <a:pt x="52" y="298"/>
                  </a:lnTo>
                  <a:lnTo>
                    <a:pt x="43" y="336"/>
                  </a:lnTo>
                  <a:lnTo>
                    <a:pt x="34" y="374"/>
                  </a:lnTo>
                  <a:lnTo>
                    <a:pt x="25" y="411"/>
                  </a:lnTo>
                  <a:lnTo>
                    <a:pt x="16" y="449"/>
                  </a:lnTo>
                  <a:lnTo>
                    <a:pt x="8" y="488"/>
                  </a:lnTo>
                  <a:lnTo>
                    <a:pt x="0" y="526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95" name="Freeform 1131"/>
            <p:cNvSpPr>
              <a:spLocks/>
            </p:cNvSpPr>
            <p:nvPr/>
          </p:nvSpPr>
          <p:spPr bwMode="auto">
            <a:xfrm>
              <a:off x="418076" y="3048378"/>
              <a:ext cx="101966" cy="361268"/>
            </a:xfrm>
            <a:custGeom>
              <a:avLst/>
              <a:gdLst>
                <a:gd name="T0" fmla="*/ 2147483647 w 192"/>
                <a:gd name="T1" fmla="*/ 0 h 690"/>
                <a:gd name="T2" fmla="*/ 2147483647 w 192"/>
                <a:gd name="T3" fmla="*/ 2147483647 h 690"/>
                <a:gd name="T4" fmla="*/ 2147483647 w 192"/>
                <a:gd name="T5" fmla="*/ 2147483647 h 690"/>
                <a:gd name="T6" fmla="*/ 2147483647 w 192"/>
                <a:gd name="T7" fmla="*/ 2147483647 h 690"/>
                <a:gd name="T8" fmla="*/ 2147483647 w 192"/>
                <a:gd name="T9" fmla="*/ 2147483647 h 690"/>
                <a:gd name="T10" fmla="*/ 2147483647 w 192"/>
                <a:gd name="T11" fmla="*/ 2147483647 h 690"/>
                <a:gd name="T12" fmla="*/ 2147483647 w 192"/>
                <a:gd name="T13" fmla="*/ 2147483647 h 690"/>
                <a:gd name="T14" fmla="*/ 2147483647 w 192"/>
                <a:gd name="T15" fmla="*/ 2147483647 h 690"/>
                <a:gd name="T16" fmla="*/ 2147483647 w 192"/>
                <a:gd name="T17" fmla="*/ 2147483647 h 690"/>
                <a:gd name="T18" fmla="*/ 2147483647 w 192"/>
                <a:gd name="T19" fmla="*/ 2147483647 h 690"/>
                <a:gd name="T20" fmla="*/ 2147483647 w 192"/>
                <a:gd name="T21" fmla="*/ 2147483647 h 690"/>
                <a:gd name="T22" fmla="*/ 2147483647 w 192"/>
                <a:gd name="T23" fmla="*/ 2147483647 h 690"/>
                <a:gd name="T24" fmla="*/ 2147483647 w 192"/>
                <a:gd name="T25" fmla="*/ 2147483647 h 690"/>
                <a:gd name="T26" fmla="*/ 2147483647 w 192"/>
                <a:gd name="T27" fmla="*/ 2147483647 h 690"/>
                <a:gd name="T28" fmla="*/ 2147483647 w 192"/>
                <a:gd name="T29" fmla="*/ 2147483647 h 690"/>
                <a:gd name="T30" fmla="*/ 2147483647 w 192"/>
                <a:gd name="T31" fmla="*/ 2147483647 h 690"/>
                <a:gd name="T32" fmla="*/ 2147483647 w 192"/>
                <a:gd name="T33" fmla="*/ 2147483647 h 690"/>
                <a:gd name="T34" fmla="*/ 2147483647 w 192"/>
                <a:gd name="T35" fmla="*/ 2147483647 h 690"/>
                <a:gd name="T36" fmla="*/ 0 w 192"/>
                <a:gd name="T37" fmla="*/ 2147483647 h 6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92" h="690">
                  <a:moveTo>
                    <a:pt x="192" y="0"/>
                  </a:moveTo>
                  <a:lnTo>
                    <a:pt x="177" y="37"/>
                  </a:lnTo>
                  <a:lnTo>
                    <a:pt x="164" y="74"/>
                  </a:lnTo>
                  <a:lnTo>
                    <a:pt x="151" y="112"/>
                  </a:lnTo>
                  <a:lnTo>
                    <a:pt x="139" y="151"/>
                  </a:lnTo>
                  <a:lnTo>
                    <a:pt x="127" y="188"/>
                  </a:lnTo>
                  <a:lnTo>
                    <a:pt x="115" y="226"/>
                  </a:lnTo>
                  <a:lnTo>
                    <a:pt x="103" y="264"/>
                  </a:lnTo>
                  <a:lnTo>
                    <a:pt x="92" y="302"/>
                  </a:lnTo>
                  <a:lnTo>
                    <a:pt x="81" y="341"/>
                  </a:lnTo>
                  <a:lnTo>
                    <a:pt x="71" y="379"/>
                  </a:lnTo>
                  <a:lnTo>
                    <a:pt x="60" y="418"/>
                  </a:lnTo>
                  <a:lnTo>
                    <a:pt x="52" y="457"/>
                  </a:lnTo>
                  <a:lnTo>
                    <a:pt x="42" y="495"/>
                  </a:lnTo>
                  <a:lnTo>
                    <a:pt x="33" y="534"/>
                  </a:lnTo>
                  <a:lnTo>
                    <a:pt x="24" y="572"/>
                  </a:lnTo>
                  <a:lnTo>
                    <a:pt x="16" y="612"/>
                  </a:lnTo>
                  <a:lnTo>
                    <a:pt x="8" y="651"/>
                  </a:lnTo>
                  <a:lnTo>
                    <a:pt x="0" y="69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96" name="Freeform 1132"/>
            <p:cNvSpPr>
              <a:spLocks/>
            </p:cNvSpPr>
            <p:nvPr/>
          </p:nvSpPr>
          <p:spPr bwMode="auto">
            <a:xfrm>
              <a:off x="543943" y="3409645"/>
              <a:ext cx="103559" cy="36126"/>
            </a:xfrm>
            <a:custGeom>
              <a:avLst/>
              <a:gdLst>
                <a:gd name="T0" fmla="*/ 2147483647 w 195"/>
                <a:gd name="T1" fmla="*/ 0 h 68"/>
                <a:gd name="T2" fmla="*/ 0 w 195"/>
                <a:gd name="T3" fmla="*/ 2147483647 h 68"/>
                <a:gd name="T4" fmla="*/ 2147483647 w 195"/>
                <a:gd name="T5" fmla="*/ 2147483647 h 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" h="68">
                  <a:moveTo>
                    <a:pt x="19" y="0"/>
                  </a:moveTo>
                  <a:lnTo>
                    <a:pt x="0" y="68"/>
                  </a:lnTo>
                  <a:lnTo>
                    <a:pt x="195" y="68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97" name="Freeform 1133"/>
            <p:cNvSpPr>
              <a:spLocks/>
            </p:cNvSpPr>
            <p:nvPr/>
          </p:nvSpPr>
          <p:spPr bwMode="auto">
            <a:xfrm>
              <a:off x="537570" y="3409647"/>
              <a:ext cx="114712" cy="34556"/>
            </a:xfrm>
            <a:custGeom>
              <a:avLst/>
              <a:gdLst>
                <a:gd name="T0" fmla="*/ 2147483647 w 218"/>
                <a:gd name="T1" fmla="*/ 0 h 65"/>
                <a:gd name="T2" fmla="*/ 0 w 218"/>
                <a:gd name="T3" fmla="*/ 0 h 65"/>
                <a:gd name="T4" fmla="*/ 0 w 218"/>
                <a:gd name="T5" fmla="*/ 2147483647 h 6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8" h="65">
                  <a:moveTo>
                    <a:pt x="218" y="0"/>
                  </a:moveTo>
                  <a:lnTo>
                    <a:pt x="0" y="0"/>
                  </a:lnTo>
                  <a:lnTo>
                    <a:pt x="0" y="6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98" name="Line 1134"/>
            <p:cNvSpPr>
              <a:spLocks noChangeShapeType="1"/>
            </p:cNvSpPr>
            <p:nvPr/>
          </p:nvSpPr>
          <p:spPr bwMode="auto">
            <a:xfrm>
              <a:off x="523229" y="3409647"/>
              <a:ext cx="1594" cy="345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99" name="Line 1135"/>
            <p:cNvSpPr>
              <a:spLocks noChangeShapeType="1"/>
            </p:cNvSpPr>
            <p:nvPr/>
          </p:nvSpPr>
          <p:spPr bwMode="auto">
            <a:xfrm flipH="1">
              <a:off x="496146" y="3409645"/>
              <a:ext cx="11152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00" name="Freeform 1136"/>
            <p:cNvSpPr>
              <a:spLocks/>
            </p:cNvSpPr>
            <p:nvPr/>
          </p:nvSpPr>
          <p:spPr bwMode="auto">
            <a:xfrm>
              <a:off x="414891" y="3409645"/>
              <a:ext cx="30272" cy="36126"/>
            </a:xfrm>
            <a:custGeom>
              <a:avLst/>
              <a:gdLst>
                <a:gd name="T0" fmla="*/ 2147483647 w 58"/>
                <a:gd name="T1" fmla="*/ 0 h 68"/>
                <a:gd name="T2" fmla="*/ 2147483647 w 58"/>
                <a:gd name="T3" fmla="*/ 2147483647 h 68"/>
                <a:gd name="T4" fmla="*/ 2147483647 w 58"/>
                <a:gd name="T5" fmla="*/ 0 h 68"/>
                <a:gd name="T6" fmla="*/ 0 w 58"/>
                <a:gd name="T7" fmla="*/ 2147483647 h 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68">
                  <a:moveTo>
                    <a:pt x="58" y="0"/>
                  </a:moveTo>
                  <a:lnTo>
                    <a:pt x="38" y="68"/>
                  </a:lnTo>
                  <a:lnTo>
                    <a:pt x="19" y="0"/>
                  </a:lnTo>
                  <a:lnTo>
                    <a:pt x="0" y="68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01" name="Line 1137"/>
            <p:cNvSpPr>
              <a:spLocks noChangeShapeType="1"/>
            </p:cNvSpPr>
            <p:nvPr/>
          </p:nvSpPr>
          <p:spPr bwMode="auto">
            <a:xfrm flipH="1" flipV="1">
              <a:off x="486587" y="3409645"/>
              <a:ext cx="9558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02" name="Line 1138"/>
            <p:cNvSpPr>
              <a:spLocks noChangeShapeType="1"/>
            </p:cNvSpPr>
            <p:nvPr/>
          </p:nvSpPr>
          <p:spPr bwMode="auto">
            <a:xfrm flipH="1" flipV="1">
              <a:off x="465874" y="3409645"/>
              <a:ext cx="11152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03" name="Line 1139"/>
            <p:cNvSpPr>
              <a:spLocks noChangeShapeType="1"/>
            </p:cNvSpPr>
            <p:nvPr/>
          </p:nvSpPr>
          <p:spPr bwMode="auto">
            <a:xfrm flipH="1">
              <a:off x="477028" y="3409645"/>
              <a:ext cx="9558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04" name="Line 1140"/>
            <p:cNvSpPr>
              <a:spLocks noChangeShapeType="1"/>
            </p:cNvSpPr>
            <p:nvPr/>
          </p:nvSpPr>
          <p:spPr bwMode="auto">
            <a:xfrm flipH="1" flipV="1">
              <a:off x="445163" y="3409645"/>
              <a:ext cx="9558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05" name="Line 1141"/>
            <p:cNvSpPr>
              <a:spLocks noChangeShapeType="1"/>
            </p:cNvSpPr>
            <p:nvPr/>
          </p:nvSpPr>
          <p:spPr bwMode="auto">
            <a:xfrm flipH="1">
              <a:off x="454721" y="3409645"/>
              <a:ext cx="11152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06" name="Line 1142"/>
            <p:cNvSpPr>
              <a:spLocks noChangeShapeType="1"/>
            </p:cNvSpPr>
            <p:nvPr/>
          </p:nvSpPr>
          <p:spPr bwMode="auto">
            <a:xfrm>
              <a:off x="408519" y="3409647"/>
              <a:ext cx="1594" cy="345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07" name="Line 1143"/>
            <p:cNvSpPr>
              <a:spLocks noChangeShapeType="1"/>
            </p:cNvSpPr>
            <p:nvPr/>
          </p:nvSpPr>
          <p:spPr bwMode="auto">
            <a:xfrm flipH="1" flipV="1">
              <a:off x="507299" y="3409645"/>
              <a:ext cx="9558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08" name="Line 1144"/>
            <p:cNvSpPr>
              <a:spLocks noChangeShapeType="1"/>
            </p:cNvSpPr>
            <p:nvPr/>
          </p:nvSpPr>
          <p:spPr bwMode="auto">
            <a:xfrm>
              <a:off x="523229" y="3444203"/>
              <a:ext cx="14339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09" name="Line 1145"/>
            <p:cNvSpPr>
              <a:spLocks noChangeShapeType="1"/>
            </p:cNvSpPr>
            <p:nvPr/>
          </p:nvSpPr>
          <p:spPr bwMode="auto">
            <a:xfrm>
              <a:off x="516857" y="3450486"/>
              <a:ext cx="27086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0" name="Line 1146"/>
            <p:cNvSpPr>
              <a:spLocks noChangeShapeType="1"/>
            </p:cNvSpPr>
            <p:nvPr/>
          </p:nvSpPr>
          <p:spPr bwMode="auto">
            <a:xfrm>
              <a:off x="402145" y="3444203"/>
              <a:ext cx="6372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1" name="Line 1147"/>
            <p:cNvSpPr>
              <a:spLocks noChangeShapeType="1"/>
            </p:cNvSpPr>
            <p:nvPr/>
          </p:nvSpPr>
          <p:spPr bwMode="auto">
            <a:xfrm>
              <a:off x="402145" y="3450486"/>
              <a:ext cx="12745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2" name="Line 1148"/>
            <p:cNvSpPr>
              <a:spLocks noChangeShapeType="1"/>
            </p:cNvSpPr>
            <p:nvPr/>
          </p:nvSpPr>
          <p:spPr bwMode="auto">
            <a:xfrm>
              <a:off x="414891" y="3445772"/>
              <a:ext cx="101966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3" name="Line 1149"/>
            <p:cNvSpPr>
              <a:spLocks noChangeShapeType="1"/>
            </p:cNvSpPr>
            <p:nvPr/>
          </p:nvSpPr>
          <p:spPr bwMode="auto">
            <a:xfrm flipH="1">
              <a:off x="408518" y="3409647"/>
              <a:ext cx="114712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4" name="Line 1150"/>
            <p:cNvSpPr>
              <a:spLocks noChangeShapeType="1"/>
            </p:cNvSpPr>
            <p:nvPr/>
          </p:nvSpPr>
          <p:spPr bwMode="auto">
            <a:xfrm>
              <a:off x="336824" y="3375090"/>
              <a:ext cx="1592" cy="4555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5" name="Line 1151"/>
            <p:cNvSpPr>
              <a:spLocks noChangeShapeType="1"/>
            </p:cNvSpPr>
            <p:nvPr/>
          </p:nvSpPr>
          <p:spPr bwMode="auto">
            <a:xfrm flipV="1">
              <a:off x="343197" y="3375090"/>
              <a:ext cx="1592" cy="486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6" name="Line 1152"/>
            <p:cNvSpPr>
              <a:spLocks noChangeShapeType="1"/>
            </p:cNvSpPr>
            <p:nvPr/>
          </p:nvSpPr>
          <p:spPr bwMode="auto">
            <a:xfrm>
              <a:off x="336824" y="3420641"/>
              <a:ext cx="6372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7" name="Line 1153"/>
            <p:cNvSpPr>
              <a:spLocks noChangeShapeType="1"/>
            </p:cNvSpPr>
            <p:nvPr/>
          </p:nvSpPr>
          <p:spPr bwMode="auto">
            <a:xfrm>
              <a:off x="336824" y="3420641"/>
              <a:ext cx="6372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8" name="Line 1154"/>
            <p:cNvSpPr>
              <a:spLocks noChangeShapeType="1"/>
            </p:cNvSpPr>
            <p:nvPr/>
          </p:nvSpPr>
          <p:spPr bwMode="auto">
            <a:xfrm flipH="1" flipV="1">
              <a:off x="316112" y="3411216"/>
              <a:ext cx="86034" cy="392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9" name="Line 1155"/>
            <p:cNvSpPr>
              <a:spLocks noChangeShapeType="1"/>
            </p:cNvSpPr>
            <p:nvPr/>
          </p:nvSpPr>
          <p:spPr bwMode="auto">
            <a:xfrm flipH="1" flipV="1">
              <a:off x="316112" y="3417500"/>
              <a:ext cx="86034" cy="392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0" name="Line 1156"/>
            <p:cNvSpPr>
              <a:spLocks noChangeShapeType="1"/>
            </p:cNvSpPr>
            <p:nvPr/>
          </p:nvSpPr>
          <p:spPr bwMode="auto">
            <a:xfrm flipH="1">
              <a:off x="336823" y="3375090"/>
              <a:ext cx="89220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1" name="Line 1157"/>
            <p:cNvSpPr>
              <a:spLocks noChangeShapeType="1"/>
            </p:cNvSpPr>
            <p:nvPr/>
          </p:nvSpPr>
          <p:spPr bwMode="auto">
            <a:xfrm flipH="1">
              <a:off x="343196" y="3389227"/>
              <a:ext cx="79662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2" name="Freeform 1158"/>
            <p:cNvSpPr>
              <a:spLocks/>
            </p:cNvSpPr>
            <p:nvPr/>
          </p:nvSpPr>
          <p:spPr bwMode="auto">
            <a:xfrm>
              <a:off x="625197" y="3409645"/>
              <a:ext cx="22306" cy="36126"/>
            </a:xfrm>
            <a:custGeom>
              <a:avLst/>
              <a:gdLst>
                <a:gd name="T0" fmla="*/ 2147483647 w 40"/>
                <a:gd name="T1" fmla="*/ 2147483647 h 68"/>
                <a:gd name="T2" fmla="*/ 2147483647 w 40"/>
                <a:gd name="T3" fmla="*/ 0 h 68"/>
                <a:gd name="T4" fmla="*/ 0 w 40"/>
                <a:gd name="T5" fmla="*/ 2147483647 h 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68">
                  <a:moveTo>
                    <a:pt x="40" y="68"/>
                  </a:moveTo>
                  <a:lnTo>
                    <a:pt x="20" y="0"/>
                  </a:lnTo>
                  <a:lnTo>
                    <a:pt x="0" y="68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3" name="Line 1159"/>
            <p:cNvSpPr>
              <a:spLocks noChangeShapeType="1"/>
            </p:cNvSpPr>
            <p:nvPr/>
          </p:nvSpPr>
          <p:spPr bwMode="auto">
            <a:xfrm flipH="1">
              <a:off x="604485" y="3409645"/>
              <a:ext cx="11152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4" name="Line 1160"/>
            <p:cNvSpPr>
              <a:spLocks noChangeShapeType="1"/>
            </p:cNvSpPr>
            <p:nvPr/>
          </p:nvSpPr>
          <p:spPr bwMode="auto">
            <a:xfrm flipH="1">
              <a:off x="585366" y="3409645"/>
              <a:ext cx="9558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5" name="Line 1161"/>
            <p:cNvSpPr>
              <a:spLocks noChangeShapeType="1"/>
            </p:cNvSpPr>
            <p:nvPr/>
          </p:nvSpPr>
          <p:spPr bwMode="auto">
            <a:xfrm flipH="1" flipV="1">
              <a:off x="594926" y="3409645"/>
              <a:ext cx="9558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6" name="Line 1162"/>
            <p:cNvSpPr>
              <a:spLocks noChangeShapeType="1"/>
            </p:cNvSpPr>
            <p:nvPr/>
          </p:nvSpPr>
          <p:spPr bwMode="auto">
            <a:xfrm flipH="1" flipV="1">
              <a:off x="615637" y="3409645"/>
              <a:ext cx="9558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7" name="Freeform 1163"/>
            <p:cNvSpPr>
              <a:spLocks/>
            </p:cNvSpPr>
            <p:nvPr/>
          </p:nvSpPr>
          <p:spPr bwMode="auto">
            <a:xfrm>
              <a:off x="553502" y="3409645"/>
              <a:ext cx="20712" cy="36126"/>
            </a:xfrm>
            <a:custGeom>
              <a:avLst/>
              <a:gdLst>
                <a:gd name="T0" fmla="*/ 2147483647 w 39"/>
                <a:gd name="T1" fmla="*/ 0 h 68"/>
                <a:gd name="T2" fmla="*/ 2147483647 w 39"/>
                <a:gd name="T3" fmla="*/ 2147483647 h 68"/>
                <a:gd name="T4" fmla="*/ 0 w 39"/>
                <a:gd name="T5" fmla="*/ 0 h 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68">
                  <a:moveTo>
                    <a:pt x="39" y="0"/>
                  </a:moveTo>
                  <a:lnTo>
                    <a:pt x="20" y="6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8" name="Line 1164"/>
            <p:cNvSpPr>
              <a:spLocks noChangeShapeType="1"/>
            </p:cNvSpPr>
            <p:nvPr/>
          </p:nvSpPr>
          <p:spPr bwMode="auto">
            <a:xfrm flipH="1" flipV="1">
              <a:off x="574213" y="3409645"/>
              <a:ext cx="11152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9" name="Line 1165"/>
            <p:cNvSpPr>
              <a:spLocks noChangeShapeType="1"/>
            </p:cNvSpPr>
            <p:nvPr/>
          </p:nvSpPr>
          <p:spPr bwMode="auto">
            <a:xfrm>
              <a:off x="652283" y="3409647"/>
              <a:ext cx="1592" cy="345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30" name="Line 1166"/>
            <p:cNvSpPr>
              <a:spLocks noChangeShapeType="1"/>
            </p:cNvSpPr>
            <p:nvPr/>
          </p:nvSpPr>
          <p:spPr bwMode="auto">
            <a:xfrm flipH="1">
              <a:off x="652283" y="3444203"/>
              <a:ext cx="7966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31" name="Line 1167"/>
            <p:cNvSpPr>
              <a:spLocks noChangeShapeType="1"/>
            </p:cNvSpPr>
            <p:nvPr/>
          </p:nvSpPr>
          <p:spPr bwMode="auto">
            <a:xfrm>
              <a:off x="647502" y="3450486"/>
              <a:ext cx="12745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32" name="Line 1168"/>
            <p:cNvSpPr>
              <a:spLocks noChangeShapeType="1"/>
            </p:cNvSpPr>
            <p:nvPr/>
          </p:nvSpPr>
          <p:spPr bwMode="auto">
            <a:xfrm>
              <a:off x="660248" y="3444203"/>
              <a:ext cx="1594" cy="1335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33" name="Line 1169"/>
            <p:cNvSpPr>
              <a:spLocks noChangeShapeType="1"/>
            </p:cNvSpPr>
            <p:nvPr/>
          </p:nvSpPr>
          <p:spPr bwMode="auto">
            <a:xfrm flipH="1" flipV="1">
              <a:off x="660248" y="3577716"/>
              <a:ext cx="105153" cy="486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34" name="Line 1170"/>
            <p:cNvSpPr>
              <a:spLocks noChangeShapeType="1"/>
            </p:cNvSpPr>
            <p:nvPr/>
          </p:nvSpPr>
          <p:spPr bwMode="auto">
            <a:xfrm flipH="1" flipV="1">
              <a:off x="653874" y="3580856"/>
              <a:ext cx="109933" cy="518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35" name="Line 1171"/>
            <p:cNvSpPr>
              <a:spLocks noChangeShapeType="1"/>
            </p:cNvSpPr>
            <p:nvPr/>
          </p:nvSpPr>
          <p:spPr bwMode="auto">
            <a:xfrm flipH="1">
              <a:off x="537570" y="2891305"/>
              <a:ext cx="70102" cy="1649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36" name="Line 1172"/>
            <p:cNvSpPr>
              <a:spLocks noChangeShapeType="1"/>
            </p:cNvSpPr>
            <p:nvPr/>
          </p:nvSpPr>
          <p:spPr bwMode="auto">
            <a:xfrm flipH="1">
              <a:off x="537570" y="2891305"/>
              <a:ext cx="70102" cy="1649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37" name="Line 1173"/>
            <p:cNvSpPr>
              <a:spLocks noChangeShapeType="1"/>
            </p:cNvSpPr>
            <p:nvPr/>
          </p:nvSpPr>
          <p:spPr bwMode="auto">
            <a:xfrm flipV="1">
              <a:off x="545535" y="3060943"/>
              <a:ext cx="4780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38" name="Line 1174"/>
            <p:cNvSpPr>
              <a:spLocks noChangeShapeType="1"/>
            </p:cNvSpPr>
            <p:nvPr/>
          </p:nvSpPr>
          <p:spPr bwMode="auto">
            <a:xfrm flipH="1" flipV="1">
              <a:off x="535976" y="3093929"/>
              <a:ext cx="95593" cy="3769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39" name="Line 1175"/>
            <p:cNvSpPr>
              <a:spLocks noChangeShapeType="1"/>
            </p:cNvSpPr>
            <p:nvPr/>
          </p:nvSpPr>
          <p:spPr bwMode="auto">
            <a:xfrm flipH="1">
              <a:off x="545536" y="3068797"/>
              <a:ext cx="23898" cy="2827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0" name="Line 1176"/>
            <p:cNvSpPr>
              <a:spLocks noChangeShapeType="1"/>
            </p:cNvSpPr>
            <p:nvPr/>
          </p:nvSpPr>
          <p:spPr bwMode="auto">
            <a:xfrm flipH="1" flipV="1">
              <a:off x="540757" y="3049949"/>
              <a:ext cx="11152" cy="47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1" name="Line 1177"/>
            <p:cNvSpPr>
              <a:spLocks noChangeShapeType="1"/>
            </p:cNvSpPr>
            <p:nvPr/>
          </p:nvSpPr>
          <p:spPr bwMode="auto">
            <a:xfrm>
              <a:off x="537570" y="3056231"/>
              <a:ext cx="6372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2" name="Line 1178"/>
            <p:cNvSpPr>
              <a:spLocks noChangeShapeType="1"/>
            </p:cNvSpPr>
            <p:nvPr/>
          </p:nvSpPr>
          <p:spPr bwMode="auto">
            <a:xfrm flipV="1">
              <a:off x="529603" y="3057803"/>
              <a:ext cx="14339" cy="329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3" name="Line 1179"/>
            <p:cNvSpPr>
              <a:spLocks noChangeShapeType="1"/>
            </p:cNvSpPr>
            <p:nvPr/>
          </p:nvSpPr>
          <p:spPr bwMode="auto">
            <a:xfrm flipH="1" flipV="1">
              <a:off x="529604" y="3090788"/>
              <a:ext cx="6372" cy="31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4" name="Line 1180"/>
            <p:cNvSpPr>
              <a:spLocks noChangeShapeType="1"/>
            </p:cNvSpPr>
            <p:nvPr/>
          </p:nvSpPr>
          <p:spPr bwMode="auto">
            <a:xfrm flipH="1" flipV="1">
              <a:off x="454722" y="3087645"/>
              <a:ext cx="30271" cy="1256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5" name="Line 1181"/>
            <p:cNvSpPr>
              <a:spLocks noChangeShapeType="1"/>
            </p:cNvSpPr>
            <p:nvPr/>
          </p:nvSpPr>
          <p:spPr bwMode="auto">
            <a:xfrm flipH="1" flipV="1">
              <a:off x="467468" y="3076651"/>
              <a:ext cx="36643" cy="1413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6" name="Line 1182"/>
            <p:cNvSpPr>
              <a:spLocks noChangeShapeType="1"/>
            </p:cNvSpPr>
            <p:nvPr/>
          </p:nvSpPr>
          <p:spPr bwMode="auto">
            <a:xfrm flipV="1">
              <a:off x="461095" y="3034242"/>
              <a:ext cx="23897" cy="5654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7" name="Line 1183"/>
            <p:cNvSpPr>
              <a:spLocks noChangeShapeType="1"/>
            </p:cNvSpPr>
            <p:nvPr/>
          </p:nvSpPr>
          <p:spPr bwMode="auto">
            <a:xfrm flipV="1">
              <a:off x="454722" y="3031100"/>
              <a:ext cx="23897" cy="5654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8" name="Line 1184"/>
            <p:cNvSpPr>
              <a:spLocks noChangeShapeType="1"/>
            </p:cNvSpPr>
            <p:nvPr/>
          </p:nvSpPr>
          <p:spPr bwMode="auto">
            <a:xfrm>
              <a:off x="381435" y="3024816"/>
              <a:ext cx="19119" cy="78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9" name="Line 1185"/>
            <p:cNvSpPr>
              <a:spLocks noChangeShapeType="1"/>
            </p:cNvSpPr>
            <p:nvPr/>
          </p:nvSpPr>
          <p:spPr bwMode="auto">
            <a:xfrm flipH="1" flipV="1">
              <a:off x="400552" y="3032671"/>
              <a:ext cx="19119" cy="78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50" name="Line 1186"/>
            <p:cNvSpPr>
              <a:spLocks noChangeShapeType="1"/>
            </p:cNvSpPr>
            <p:nvPr/>
          </p:nvSpPr>
          <p:spPr bwMode="auto">
            <a:xfrm flipV="1">
              <a:off x="419671" y="3012251"/>
              <a:ext cx="11152" cy="282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51" name="Line 1187"/>
            <p:cNvSpPr>
              <a:spLocks noChangeShapeType="1"/>
            </p:cNvSpPr>
            <p:nvPr/>
          </p:nvSpPr>
          <p:spPr bwMode="auto">
            <a:xfrm flipH="1" flipV="1">
              <a:off x="430824" y="3012250"/>
              <a:ext cx="106747" cy="439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52" name="Line 1188"/>
            <p:cNvSpPr>
              <a:spLocks noChangeShapeType="1"/>
            </p:cNvSpPr>
            <p:nvPr/>
          </p:nvSpPr>
          <p:spPr bwMode="auto">
            <a:xfrm flipH="1" flipV="1">
              <a:off x="414891" y="2998115"/>
              <a:ext cx="125865" cy="518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53" name="Line 1189"/>
            <p:cNvSpPr>
              <a:spLocks noChangeShapeType="1"/>
            </p:cNvSpPr>
            <p:nvPr/>
          </p:nvSpPr>
          <p:spPr bwMode="auto">
            <a:xfrm flipH="1">
              <a:off x="757434" y="2922718"/>
              <a:ext cx="23897" cy="298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54" name="Line 1190"/>
            <p:cNvSpPr>
              <a:spLocks noChangeShapeType="1"/>
            </p:cNvSpPr>
            <p:nvPr/>
          </p:nvSpPr>
          <p:spPr bwMode="auto">
            <a:xfrm flipH="1" flipV="1">
              <a:off x="766994" y="3142622"/>
              <a:ext cx="12745" cy="47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55" name="Line 1191"/>
            <p:cNvSpPr>
              <a:spLocks noChangeShapeType="1"/>
            </p:cNvSpPr>
            <p:nvPr/>
          </p:nvSpPr>
          <p:spPr bwMode="auto">
            <a:xfrm flipV="1">
              <a:off x="755840" y="3150475"/>
              <a:ext cx="14339" cy="329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56" name="Line 1192"/>
            <p:cNvSpPr>
              <a:spLocks noChangeShapeType="1"/>
            </p:cNvSpPr>
            <p:nvPr/>
          </p:nvSpPr>
          <p:spPr bwMode="auto">
            <a:xfrm flipV="1">
              <a:off x="757434" y="2914864"/>
              <a:ext cx="4779" cy="3769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57" name="Line 1193"/>
            <p:cNvSpPr>
              <a:spLocks noChangeShapeType="1"/>
            </p:cNvSpPr>
            <p:nvPr/>
          </p:nvSpPr>
          <p:spPr bwMode="auto">
            <a:xfrm flipH="1" flipV="1">
              <a:off x="751062" y="3180319"/>
              <a:ext cx="4779" cy="31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58" name="Line 1194"/>
            <p:cNvSpPr>
              <a:spLocks noChangeShapeType="1"/>
            </p:cNvSpPr>
            <p:nvPr/>
          </p:nvSpPr>
          <p:spPr bwMode="auto">
            <a:xfrm flipV="1">
              <a:off x="776553" y="2922718"/>
              <a:ext cx="4779" cy="3769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59" name="Line 1195"/>
            <p:cNvSpPr>
              <a:spLocks noChangeShapeType="1"/>
            </p:cNvSpPr>
            <p:nvPr/>
          </p:nvSpPr>
          <p:spPr bwMode="auto">
            <a:xfrm flipH="1" flipV="1">
              <a:off x="770180" y="3150476"/>
              <a:ext cx="6372" cy="31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0" name="Freeform 1196"/>
            <p:cNvSpPr>
              <a:spLocks/>
            </p:cNvSpPr>
            <p:nvPr/>
          </p:nvSpPr>
          <p:spPr bwMode="auto">
            <a:xfrm>
              <a:off x="676180" y="2881881"/>
              <a:ext cx="43017" cy="45551"/>
            </a:xfrm>
            <a:custGeom>
              <a:avLst/>
              <a:gdLst>
                <a:gd name="T0" fmla="*/ 2147483647 w 79"/>
                <a:gd name="T1" fmla="*/ 2147483647 h 85"/>
                <a:gd name="T2" fmla="*/ 2147483647 w 79"/>
                <a:gd name="T3" fmla="*/ 2147483647 h 85"/>
                <a:gd name="T4" fmla="*/ 2147483647 w 79"/>
                <a:gd name="T5" fmla="*/ 2147483647 h 85"/>
                <a:gd name="T6" fmla="*/ 0 w 79"/>
                <a:gd name="T7" fmla="*/ 2147483647 h 85"/>
                <a:gd name="T8" fmla="*/ 2147483647 w 79"/>
                <a:gd name="T9" fmla="*/ 0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" h="85">
                  <a:moveTo>
                    <a:pt x="79" y="29"/>
                  </a:moveTo>
                  <a:lnTo>
                    <a:pt x="36" y="85"/>
                  </a:lnTo>
                  <a:lnTo>
                    <a:pt x="43" y="14"/>
                  </a:lnTo>
                  <a:lnTo>
                    <a:pt x="0" y="70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1" name="Line 1197"/>
            <p:cNvSpPr>
              <a:spLocks noChangeShapeType="1"/>
            </p:cNvSpPr>
            <p:nvPr/>
          </p:nvSpPr>
          <p:spPr bwMode="auto">
            <a:xfrm flipV="1">
              <a:off x="714418" y="2897587"/>
              <a:ext cx="4780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2" name="Line 1198"/>
            <p:cNvSpPr>
              <a:spLocks noChangeShapeType="1"/>
            </p:cNvSpPr>
            <p:nvPr/>
          </p:nvSpPr>
          <p:spPr bwMode="auto">
            <a:xfrm flipH="1" flipV="1">
              <a:off x="604485" y="2896017"/>
              <a:ext cx="12745" cy="47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3" name="Line 1199"/>
            <p:cNvSpPr>
              <a:spLocks noChangeShapeType="1"/>
            </p:cNvSpPr>
            <p:nvPr/>
          </p:nvSpPr>
          <p:spPr bwMode="auto">
            <a:xfrm flipH="1">
              <a:off x="637943" y="2874026"/>
              <a:ext cx="23898" cy="298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4" name="Line 1200"/>
            <p:cNvSpPr>
              <a:spLocks noChangeShapeType="1"/>
            </p:cNvSpPr>
            <p:nvPr/>
          </p:nvSpPr>
          <p:spPr bwMode="auto">
            <a:xfrm flipV="1">
              <a:off x="657062" y="2874026"/>
              <a:ext cx="4780" cy="3612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5" name="Line 1201"/>
            <p:cNvSpPr>
              <a:spLocks noChangeShapeType="1"/>
            </p:cNvSpPr>
            <p:nvPr/>
          </p:nvSpPr>
          <p:spPr bwMode="auto">
            <a:xfrm flipV="1">
              <a:off x="637943" y="2866173"/>
              <a:ext cx="4780" cy="3769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6" name="Line 1202"/>
            <p:cNvSpPr>
              <a:spLocks noChangeShapeType="1"/>
            </p:cNvSpPr>
            <p:nvPr/>
          </p:nvSpPr>
          <p:spPr bwMode="auto">
            <a:xfrm>
              <a:off x="618824" y="2896016"/>
              <a:ext cx="95593" cy="3769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7" name="Line 1203"/>
            <p:cNvSpPr>
              <a:spLocks noChangeShapeType="1"/>
            </p:cNvSpPr>
            <p:nvPr/>
          </p:nvSpPr>
          <p:spPr bwMode="auto">
            <a:xfrm flipH="1">
              <a:off x="657062" y="2881881"/>
              <a:ext cx="23898" cy="2827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" name="Line 1204"/>
            <p:cNvSpPr>
              <a:spLocks noChangeShapeType="1"/>
            </p:cNvSpPr>
            <p:nvPr/>
          </p:nvSpPr>
          <p:spPr bwMode="auto">
            <a:xfrm flipH="1" flipV="1">
              <a:off x="728757" y="2902299"/>
              <a:ext cx="6372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9" name="Line 1205"/>
            <p:cNvSpPr>
              <a:spLocks noChangeShapeType="1"/>
            </p:cNvSpPr>
            <p:nvPr/>
          </p:nvSpPr>
          <p:spPr bwMode="auto">
            <a:xfrm flipH="1" flipV="1">
              <a:off x="712824" y="2939998"/>
              <a:ext cx="23897" cy="94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70" name="Line 1206"/>
            <p:cNvSpPr>
              <a:spLocks noChangeShapeType="1"/>
            </p:cNvSpPr>
            <p:nvPr/>
          </p:nvSpPr>
          <p:spPr bwMode="auto">
            <a:xfrm flipH="1" flipV="1">
              <a:off x="720790" y="2936856"/>
              <a:ext cx="12745" cy="47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71" name="Line 1207"/>
            <p:cNvSpPr>
              <a:spLocks noChangeShapeType="1"/>
            </p:cNvSpPr>
            <p:nvPr/>
          </p:nvSpPr>
          <p:spPr bwMode="auto">
            <a:xfrm flipH="1">
              <a:off x="720790" y="2903871"/>
              <a:ext cx="14339" cy="329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72" name="Line 1208"/>
            <p:cNvSpPr>
              <a:spLocks noChangeShapeType="1"/>
            </p:cNvSpPr>
            <p:nvPr/>
          </p:nvSpPr>
          <p:spPr bwMode="auto">
            <a:xfrm flipH="1">
              <a:off x="733535" y="2908581"/>
              <a:ext cx="12745" cy="329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73" name="Line 1209"/>
            <p:cNvSpPr>
              <a:spLocks noChangeShapeType="1"/>
            </p:cNvSpPr>
            <p:nvPr/>
          </p:nvSpPr>
          <p:spPr bwMode="auto">
            <a:xfrm>
              <a:off x="550315" y="3060943"/>
              <a:ext cx="95593" cy="3769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74" name="Line 1210"/>
            <p:cNvSpPr>
              <a:spLocks noChangeShapeType="1"/>
            </p:cNvSpPr>
            <p:nvPr/>
          </p:nvSpPr>
          <p:spPr bwMode="auto">
            <a:xfrm flipV="1">
              <a:off x="583773" y="3075079"/>
              <a:ext cx="4780" cy="3769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75" name="Line 1211"/>
            <p:cNvSpPr>
              <a:spLocks noChangeShapeType="1"/>
            </p:cNvSpPr>
            <p:nvPr/>
          </p:nvSpPr>
          <p:spPr bwMode="auto">
            <a:xfrm flipH="1">
              <a:off x="583773" y="3082933"/>
              <a:ext cx="23898" cy="298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76" name="Line 1212"/>
            <p:cNvSpPr>
              <a:spLocks noChangeShapeType="1"/>
            </p:cNvSpPr>
            <p:nvPr/>
          </p:nvSpPr>
          <p:spPr bwMode="auto">
            <a:xfrm flipV="1">
              <a:off x="602892" y="3082933"/>
              <a:ext cx="4780" cy="3769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77" name="Line 1213"/>
            <p:cNvSpPr>
              <a:spLocks noChangeShapeType="1"/>
            </p:cNvSpPr>
            <p:nvPr/>
          </p:nvSpPr>
          <p:spPr bwMode="auto">
            <a:xfrm flipH="1">
              <a:off x="602892" y="3092359"/>
              <a:ext cx="23898" cy="2827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78" name="Freeform 1214"/>
            <p:cNvSpPr>
              <a:spLocks/>
            </p:cNvSpPr>
            <p:nvPr/>
          </p:nvSpPr>
          <p:spPr bwMode="auto">
            <a:xfrm>
              <a:off x="622011" y="3092358"/>
              <a:ext cx="23898" cy="36126"/>
            </a:xfrm>
            <a:custGeom>
              <a:avLst/>
              <a:gdLst>
                <a:gd name="T0" fmla="*/ 2147483647 w 45"/>
                <a:gd name="T1" fmla="*/ 2147483647 h 70"/>
                <a:gd name="T2" fmla="*/ 0 w 45"/>
                <a:gd name="T3" fmla="*/ 2147483647 h 70"/>
                <a:gd name="T4" fmla="*/ 2147483647 w 45"/>
                <a:gd name="T5" fmla="*/ 0 h 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70">
                  <a:moveTo>
                    <a:pt x="45" y="14"/>
                  </a:moveTo>
                  <a:lnTo>
                    <a:pt x="0" y="70"/>
                  </a:lnTo>
                  <a:lnTo>
                    <a:pt x="9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79" name="Line 1215"/>
            <p:cNvSpPr>
              <a:spLocks noChangeShapeType="1"/>
            </p:cNvSpPr>
            <p:nvPr/>
          </p:nvSpPr>
          <p:spPr bwMode="auto">
            <a:xfrm flipH="1" flipV="1">
              <a:off x="631570" y="3131626"/>
              <a:ext cx="6372" cy="31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80" name="Line 1216"/>
            <p:cNvSpPr>
              <a:spLocks noChangeShapeType="1"/>
            </p:cNvSpPr>
            <p:nvPr/>
          </p:nvSpPr>
          <p:spPr bwMode="auto">
            <a:xfrm flipV="1">
              <a:off x="637943" y="3101784"/>
              <a:ext cx="14339" cy="329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81" name="Line 1217"/>
            <p:cNvSpPr>
              <a:spLocks noChangeShapeType="1"/>
            </p:cNvSpPr>
            <p:nvPr/>
          </p:nvSpPr>
          <p:spPr bwMode="auto">
            <a:xfrm flipV="1">
              <a:off x="564655" y="3068797"/>
              <a:ext cx="4780" cy="3612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82" name="Line 1218"/>
            <p:cNvSpPr>
              <a:spLocks noChangeShapeType="1"/>
            </p:cNvSpPr>
            <p:nvPr/>
          </p:nvSpPr>
          <p:spPr bwMode="auto">
            <a:xfrm flipH="1">
              <a:off x="564655" y="3075080"/>
              <a:ext cx="23898" cy="298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83" name="Line 1219"/>
            <p:cNvSpPr>
              <a:spLocks noChangeShapeType="1"/>
            </p:cNvSpPr>
            <p:nvPr/>
          </p:nvSpPr>
          <p:spPr bwMode="auto">
            <a:xfrm flipH="1" flipV="1">
              <a:off x="652281" y="3101783"/>
              <a:ext cx="11152" cy="47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84" name="Line 1220"/>
            <p:cNvSpPr>
              <a:spLocks noChangeShapeType="1"/>
            </p:cNvSpPr>
            <p:nvPr/>
          </p:nvSpPr>
          <p:spPr bwMode="auto">
            <a:xfrm flipV="1">
              <a:off x="649096" y="3106494"/>
              <a:ext cx="14339" cy="329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85" name="Line 1221"/>
            <p:cNvSpPr>
              <a:spLocks noChangeShapeType="1"/>
            </p:cNvSpPr>
            <p:nvPr/>
          </p:nvSpPr>
          <p:spPr bwMode="auto">
            <a:xfrm flipH="1" flipV="1">
              <a:off x="647502" y="3093930"/>
              <a:ext cx="23898" cy="94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86" name="Line 1222"/>
            <p:cNvSpPr>
              <a:spLocks noChangeShapeType="1"/>
            </p:cNvSpPr>
            <p:nvPr/>
          </p:nvSpPr>
          <p:spPr bwMode="auto">
            <a:xfrm flipH="1">
              <a:off x="631570" y="2902299"/>
              <a:ext cx="97187" cy="2293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87" name="Line 1223"/>
            <p:cNvSpPr>
              <a:spLocks noChangeShapeType="1"/>
            </p:cNvSpPr>
            <p:nvPr/>
          </p:nvSpPr>
          <p:spPr bwMode="auto">
            <a:xfrm flipH="1">
              <a:off x="631570" y="2902299"/>
              <a:ext cx="97187" cy="2293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88" name="Freeform 1224"/>
            <p:cNvSpPr>
              <a:spLocks/>
            </p:cNvSpPr>
            <p:nvPr/>
          </p:nvSpPr>
          <p:spPr bwMode="auto">
            <a:xfrm>
              <a:off x="665026" y="3109635"/>
              <a:ext cx="43016" cy="43980"/>
            </a:xfrm>
            <a:custGeom>
              <a:avLst/>
              <a:gdLst>
                <a:gd name="T0" fmla="*/ 2147483647 w 81"/>
                <a:gd name="T1" fmla="*/ 2147483647 h 85"/>
                <a:gd name="T2" fmla="*/ 2147483647 w 81"/>
                <a:gd name="T3" fmla="*/ 2147483647 h 85"/>
                <a:gd name="T4" fmla="*/ 2147483647 w 81"/>
                <a:gd name="T5" fmla="*/ 2147483647 h 85"/>
                <a:gd name="T6" fmla="*/ 0 w 81"/>
                <a:gd name="T7" fmla="*/ 2147483647 h 85"/>
                <a:gd name="T8" fmla="*/ 2147483647 w 81"/>
                <a:gd name="T9" fmla="*/ 0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85">
                  <a:moveTo>
                    <a:pt x="81" y="30"/>
                  </a:moveTo>
                  <a:lnTo>
                    <a:pt x="36" y="85"/>
                  </a:lnTo>
                  <a:lnTo>
                    <a:pt x="44" y="15"/>
                  </a:lnTo>
                  <a:lnTo>
                    <a:pt x="0" y="71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89" name="Line 1225"/>
            <p:cNvSpPr>
              <a:spLocks noChangeShapeType="1"/>
            </p:cNvSpPr>
            <p:nvPr/>
          </p:nvSpPr>
          <p:spPr bwMode="auto">
            <a:xfrm flipV="1">
              <a:off x="703265" y="3125345"/>
              <a:ext cx="4779" cy="3612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90" name="Line 1227"/>
            <p:cNvSpPr>
              <a:spLocks noChangeShapeType="1"/>
            </p:cNvSpPr>
            <p:nvPr/>
          </p:nvSpPr>
          <p:spPr bwMode="auto">
            <a:xfrm flipH="1">
              <a:off x="703265" y="3131626"/>
              <a:ext cx="23897" cy="298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91" name="Freeform 1228"/>
            <p:cNvSpPr>
              <a:spLocks/>
            </p:cNvSpPr>
            <p:nvPr/>
          </p:nvSpPr>
          <p:spPr bwMode="auto">
            <a:xfrm>
              <a:off x="722384" y="3131626"/>
              <a:ext cx="23897" cy="37697"/>
            </a:xfrm>
            <a:custGeom>
              <a:avLst/>
              <a:gdLst>
                <a:gd name="T0" fmla="*/ 2147483647 w 44"/>
                <a:gd name="T1" fmla="*/ 2147483647 h 71"/>
                <a:gd name="T2" fmla="*/ 0 w 44"/>
                <a:gd name="T3" fmla="*/ 2147483647 h 71"/>
                <a:gd name="T4" fmla="*/ 2147483647 w 44"/>
                <a:gd name="T5" fmla="*/ 0 h 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71">
                  <a:moveTo>
                    <a:pt x="44" y="16"/>
                  </a:moveTo>
                  <a:lnTo>
                    <a:pt x="0" y="71"/>
                  </a:lnTo>
                  <a:lnTo>
                    <a:pt x="9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92" name="Line 1229"/>
            <p:cNvSpPr>
              <a:spLocks noChangeShapeType="1"/>
            </p:cNvSpPr>
            <p:nvPr/>
          </p:nvSpPr>
          <p:spPr bwMode="auto">
            <a:xfrm flipV="1">
              <a:off x="741503" y="3141052"/>
              <a:ext cx="4779" cy="3612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93" name="Line 1230"/>
            <p:cNvSpPr>
              <a:spLocks noChangeShapeType="1"/>
            </p:cNvSpPr>
            <p:nvPr/>
          </p:nvSpPr>
          <p:spPr bwMode="auto">
            <a:xfrm flipH="1" flipV="1">
              <a:off x="649096" y="3139481"/>
              <a:ext cx="6372" cy="31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94" name="Line 1231"/>
            <p:cNvSpPr>
              <a:spLocks noChangeShapeType="1"/>
            </p:cNvSpPr>
            <p:nvPr/>
          </p:nvSpPr>
          <p:spPr bwMode="auto">
            <a:xfrm>
              <a:off x="607671" y="2891305"/>
              <a:ext cx="4779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95" name="Line 1232"/>
            <p:cNvSpPr>
              <a:spLocks noChangeShapeType="1"/>
            </p:cNvSpPr>
            <p:nvPr/>
          </p:nvSpPr>
          <p:spPr bwMode="auto">
            <a:xfrm flipH="1">
              <a:off x="618825" y="2866173"/>
              <a:ext cx="23898" cy="298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96" name="Line 1233"/>
            <p:cNvSpPr>
              <a:spLocks noChangeShapeType="1"/>
            </p:cNvSpPr>
            <p:nvPr/>
          </p:nvSpPr>
          <p:spPr bwMode="auto">
            <a:xfrm flipH="1" flipV="1">
              <a:off x="746282" y="2908582"/>
              <a:ext cx="6372" cy="31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97" name="Line 1234"/>
            <p:cNvSpPr>
              <a:spLocks noChangeShapeType="1"/>
            </p:cNvSpPr>
            <p:nvPr/>
          </p:nvSpPr>
          <p:spPr bwMode="auto">
            <a:xfrm flipH="1">
              <a:off x="738316" y="2914866"/>
              <a:ext cx="23897" cy="298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98" name="Line 1235"/>
            <p:cNvSpPr>
              <a:spLocks noChangeShapeType="1"/>
            </p:cNvSpPr>
            <p:nvPr/>
          </p:nvSpPr>
          <p:spPr bwMode="auto">
            <a:xfrm flipH="1">
              <a:off x="741503" y="3147335"/>
              <a:ext cx="23897" cy="298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99" name="Line 1236"/>
            <p:cNvSpPr>
              <a:spLocks noChangeShapeType="1"/>
            </p:cNvSpPr>
            <p:nvPr/>
          </p:nvSpPr>
          <p:spPr bwMode="auto">
            <a:xfrm flipH="1" flipV="1">
              <a:off x="655468" y="3142622"/>
              <a:ext cx="95593" cy="3769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00" name="Line 1237"/>
            <p:cNvSpPr>
              <a:spLocks noChangeShapeType="1"/>
            </p:cNvSpPr>
            <p:nvPr/>
          </p:nvSpPr>
          <p:spPr bwMode="auto">
            <a:xfrm flipH="1" flipV="1">
              <a:off x="655468" y="3142622"/>
              <a:ext cx="95593" cy="3769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01" name="Line 1238"/>
            <p:cNvSpPr>
              <a:spLocks noChangeShapeType="1"/>
            </p:cNvSpPr>
            <p:nvPr/>
          </p:nvSpPr>
          <p:spPr bwMode="auto">
            <a:xfrm>
              <a:off x="669807" y="3109635"/>
              <a:ext cx="95593" cy="3769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02" name="Line 1239"/>
            <p:cNvSpPr>
              <a:spLocks noChangeShapeType="1"/>
            </p:cNvSpPr>
            <p:nvPr/>
          </p:nvSpPr>
          <p:spPr bwMode="auto">
            <a:xfrm flipH="1">
              <a:off x="655469" y="2911724"/>
              <a:ext cx="97186" cy="2308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03" name="Line 1240"/>
            <p:cNvSpPr>
              <a:spLocks noChangeShapeType="1"/>
            </p:cNvSpPr>
            <p:nvPr/>
          </p:nvSpPr>
          <p:spPr bwMode="auto">
            <a:xfrm flipV="1">
              <a:off x="650688" y="3134767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04" name="Line 1241"/>
            <p:cNvSpPr>
              <a:spLocks noChangeShapeType="1"/>
            </p:cNvSpPr>
            <p:nvPr/>
          </p:nvSpPr>
          <p:spPr bwMode="auto">
            <a:xfrm flipV="1">
              <a:off x="653874" y="3126915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05" name="Line 1242"/>
            <p:cNvSpPr>
              <a:spLocks noChangeShapeType="1"/>
            </p:cNvSpPr>
            <p:nvPr/>
          </p:nvSpPr>
          <p:spPr bwMode="auto">
            <a:xfrm flipV="1">
              <a:off x="657062" y="3117490"/>
              <a:ext cx="7967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06" name="Line 1243"/>
            <p:cNvSpPr>
              <a:spLocks noChangeShapeType="1"/>
            </p:cNvSpPr>
            <p:nvPr/>
          </p:nvSpPr>
          <p:spPr bwMode="auto">
            <a:xfrm flipV="1">
              <a:off x="631570" y="3128484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07" name="Line 1244"/>
            <p:cNvSpPr>
              <a:spLocks noChangeShapeType="1"/>
            </p:cNvSpPr>
            <p:nvPr/>
          </p:nvSpPr>
          <p:spPr bwMode="auto">
            <a:xfrm flipV="1">
              <a:off x="660247" y="3109636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08" name="Line 1245"/>
            <p:cNvSpPr>
              <a:spLocks noChangeShapeType="1"/>
            </p:cNvSpPr>
            <p:nvPr/>
          </p:nvSpPr>
          <p:spPr bwMode="auto">
            <a:xfrm flipV="1">
              <a:off x="634756" y="3120632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09" name="Line 1246"/>
            <p:cNvSpPr>
              <a:spLocks noChangeShapeType="1"/>
            </p:cNvSpPr>
            <p:nvPr/>
          </p:nvSpPr>
          <p:spPr bwMode="auto">
            <a:xfrm flipV="1">
              <a:off x="661841" y="3103353"/>
              <a:ext cx="7966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10" name="Line 1247"/>
            <p:cNvSpPr>
              <a:spLocks noChangeShapeType="1"/>
            </p:cNvSpPr>
            <p:nvPr/>
          </p:nvSpPr>
          <p:spPr bwMode="auto">
            <a:xfrm flipV="1">
              <a:off x="639535" y="3112778"/>
              <a:ext cx="7966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11" name="Line 1248"/>
            <p:cNvSpPr>
              <a:spLocks noChangeShapeType="1"/>
            </p:cNvSpPr>
            <p:nvPr/>
          </p:nvSpPr>
          <p:spPr bwMode="auto">
            <a:xfrm flipV="1">
              <a:off x="653874" y="3098641"/>
              <a:ext cx="7967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12" name="Line 1249"/>
            <p:cNvSpPr>
              <a:spLocks noChangeShapeType="1"/>
            </p:cNvSpPr>
            <p:nvPr/>
          </p:nvSpPr>
          <p:spPr bwMode="auto">
            <a:xfrm flipV="1">
              <a:off x="642723" y="3103353"/>
              <a:ext cx="7966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13" name="Line 1250"/>
            <p:cNvSpPr>
              <a:spLocks noChangeShapeType="1"/>
            </p:cNvSpPr>
            <p:nvPr/>
          </p:nvSpPr>
          <p:spPr bwMode="auto">
            <a:xfrm flipV="1">
              <a:off x="645910" y="3095501"/>
              <a:ext cx="7966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14" name="Line 1251"/>
            <p:cNvSpPr>
              <a:spLocks noChangeShapeType="1"/>
            </p:cNvSpPr>
            <p:nvPr/>
          </p:nvSpPr>
          <p:spPr bwMode="auto">
            <a:xfrm flipV="1">
              <a:off x="730349" y="2943139"/>
              <a:ext cx="9558" cy="471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15" name="Line 1252"/>
            <p:cNvSpPr>
              <a:spLocks noChangeShapeType="1"/>
            </p:cNvSpPr>
            <p:nvPr/>
          </p:nvSpPr>
          <p:spPr bwMode="auto">
            <a:xfrm flipV="1">
              <a:off x="735129" y="2935286"/>
              <a:ext cx="7966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16" name="Line 1253"/>
            <p:cNvSpPr>
              <a:spLocks noChangeShapeType="1"/>
            </p:cNvSpPr>
            <p:nvPr/>
          </p:nvSpPr>
          <p:spPr bwMode="auto">
            <a:xfrm flipV="1">
              <a:off x="720790" y="2939998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17" name="Line 1254"/>
            <p:cNvSpPr>
              <a:spLocks noChangeShapeType="1"/>
            </p:cNvSpPr>
            <p:nvPr/>
          </p:nvSpPr>
          <p:spPr bwMode="auto">
            <a:xfrm flipV="1">
              <a:off x="738316" y="2927432"/>
              <a:ext cx="7966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18" name="Line 1255"/>
            <p:cNvSpPr>
              <a:spLocks noChangeShapeType="1"/>
            </p:cNvSpPr>
            <p:nvPr/>
          </p:nvSpPr>
          <p:spPr bwMode="auto">
            <a:xfrm flipV="1">
              <a:off x="712824" y="2936856"/>
              <a:ext cx="7966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19" name="Line 1256"/>
            <p:cNvSpPr>
              <a:spLocks noChangeShapeType="1"/>
            </p:cNvSpPr>
            <p:nvPr/>
          </p:nvSpPr>
          <p:spPr bwMode="auto">
            <a:xfrm flipV="1">
              <a:off x="741503" y="2918008"/>
              <a:ext cx="7966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0" name="Line 1257"/>
            <p:cNvSpPr>
              <a:spLocks noChangeShapeType="1"/>
            </p:cNvSpPr>
            <p:nvPr/>
          </p:nvSpPr>
          <p:spPr bwMode="auto">
            <a:xfrm flipV="1">
              <a:off x="716011" y="2929003"/>
              <a:ext cx="7966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1" name="Line 1258"/>
            <p:cNvSpPr>
              <a:spLocks noChangeShapeType="1"/>
            </p:cNvSpPr>
            <p:nvPr/>
          </p:nvSpPr>
          <p:spPr bwMode="auto">
            <a:xfrm flipV="1">
              <a:off x="744688" y="2910155"/>
              <a:ext cx="6372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2" name="Line 1259"/>
            <p:cNvSpPr>
              <a:spLocks noChangeShapeType="1"/>
            </p:cNvSpPr>
            <p:nvPr/>
          </p:nvSpPr>
          <p:spPr bwMode="auto">
            <a:xfrm flipV="1">
              <a:off x="719197" y="2921149"/>
              <a:ext cx="7966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3" name="Line 1260"/>
            <p:cNvSpPr>
              <a:spLocks noChangeShapeType="1"/>
            </p:cNvSpPr>
            <p:nvPr/>
          </p:nvSpPr>
          <p:spPr bwMode="auto">
            <a:xfrm flipV="1">
              <a:off x="722385" y="2913295"/>
              <a:ext cx="7966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4" name="Line 1261"/>
            <p:cNvSpPr>
              <a:spLocks noChangeShapeType="1"/>
            </p:cNvSpPr>
            <p:nvPr/>
          </p:nvSpPr>
          <p:spPr bwMode="auto">
            <a:xfrm flipV="1">
              <a:off x="727162" y="2903871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5" name="Line 1272"/>
            <p:cNvSpPr>
              <a:spLocks noChangeShapeType="1"/>
            </p:cNvSpPr>
            <p:nvPr/>
          </p:nvSpPr>
          <p:spPr bwMode="auto">
            <a:xfrm flipV="1">
              <a:off x="873739" y="3403363"/>
              <a:ext cx="396713" cy="2230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6" name="Line 1273"/>
            <p:cNvSpPr>
              <a:spLocks noChangeShapeType="1"/>
            </p:cNvSpPr>
            <p:nvPr/>
          </p:nvSpPr>
          <p:spPr bwMode="auto">
            <a:xfrm flipV="1">
              <a:off x="875332" y="3412787"/>
              <a:ext cx="393525" cy="2199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7" name="Freeform 1274"/>
            <p:cNvSpPr>
              <a:spLocks/>
            </p:cNvSpPr>
            <p:nvPr/>
          </p:nvSpPr>
          <p:spPr bwMode="auto">
            <a:xfrm>
              <a:off x="1158926" y="3326397"/>
              <a:ext cx="41422" cy="141366"/>
            </a:xfrm>
            <a:custGeom>
              <a:avLst/>
              <a:gdLst>
                <a:gd name="T0" fmla="*/ 2147483647 w 78"/>
                <a:gd name="T1" fmla="*/ 0 h 270"/>
                <a:gd name="T2" fmla="*/ 2147483647 w 78"/>
                <a:gd name="T3" fmla="*/ 2147483647 h 270"/>
                <a:gd name="T4" fmla="*/ 2147483647 w 78"/>
                <a:gd name="T5" fmla="*/ 2147483647 h 270"/>
                <a:gd name="T6" fmla="*/ 2147483647 w 78"/>
                <a:gd name="T7" fmla="*/ 2147483647 h 270"/>
                <a:gd name="T8" fmla="*/ 2147483647 w 78"/>
                <a:gd name="T9" fmla="*/ 2147483647 h 270"/>
                <a:gd name="T10" fmla="*/ 2147483647 w 78"/>
                <a:gd name="T11" fmla="*/ 2147483647 h 270"/>
                <a:gd name="T12" fmla="*/ 2147483647 w 78"/>
                <a:gd name="T13" fmla="*/ 2147483647 h 270"/>
                <a:gd name="T14" fmla="*/ 2147483647 w 78"/>
                <a:gd name="T15" fmla="*/ 2147483647 h 270"/>
                <a:gd name="T16" fmla="*/ 2147483647 w 78"/>
                <a:gd name="T17" fmla="*/ 2147483647 h 270"/>
                <a:gd name="T18" fmla="*/ 0 w 78"/>
                <a:gd name="T19" fmla="*/ 2147483647 h 2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8" h="270">
                  <a:moveTo>
                    <a:pt x="78" y="0"/>
                  </a:moveTo>
                  <a:lnTo>
                    <a:pt x="68" y="29"/>
                  </a:lnTo>
                  <a:lnTo>
                    <a:pt x="59" y="59"/>
                  </a:lnTo>
                  <a:lnTo>
                    <a:pt x="49" y="89"/>
                  </a:lnTo>
                  <a:lnTo>
                    <a:pt x="40" y="119"/>
                  </a:lnTo>
                  <a:lnTo>
                    <a:pt x="31" y="148"/>
                  </a:lnTo>
                  <a:lnTo>
                    <a:pt x="22" y="179"/>
                  </a:lnTo>
                  <a:lnTo>
                    <a:pt x="15" y="210"/>
                  </a:lnTo>
                  <a:lnTo>
                    <a:pt x="7" y="239"/>
                  </a:lnTo>
                  <a:lnTo>
                    <a:pt x="0" y="27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8" name="Freeform 1275"/>
            <p:cNvSpPr>
              <a:spLocks/>
            </p:cNvSpPr>
            <p:nvPr/>
          </p:nvSpPr>
          <p:spPr bwMode="auto">
            <a:xfrm>
              <a:off x="1150960" y="3323256"/>
              <a:ext cx="43017" cy="147648"/>
            </a:xfrm>
            <a:custGeom>
              <a:avLst/>
              <a:gdLst>
                <a:gd name="T0" fmla="*/ 2147483647 w 82"/>
                <a:gd name="T1" fmla="*/ 0 h 282"/>
                <a:gd name="T2" fmla="*/ 2147483647 w 82"/>
                <a:gd name="T3" fmla="*/ 2147483647 h 282"/>
                <a:gd name="T4" fmla="*/ 2147483647 w 82"/>
                <a:gd name="T5" fmla="*/ 2147483647 h 282"/>
                <a:gd name="T6" fmla="*/ 2147483647 w 82"/>
                <a:gd name="T7" fmla="*/ 2147483647 h 282"/>
                <a:gd name="T8" fmla="*/ 2147483647 w 82"/>
                <a:gd name="T9" fmla="*/ 2147483647 h 282"/>
                <a:gd name="T10" fmla="*/ 2147483647 w 82"/>
                <a:gd name="T11" fmla="*/ 2147483647 h 282"/>
                <a:gd name="T12" fmla="*/ 2147483647 w 82"/>
                <a:gd name="T13" fmla="*/ 2147483647 h 282"/>
                <a:gd name="T14" fmla="*/ 2147483647 w 82"/>
                <a:gd name="T15" fmla="*/ 2147483647 h 282"/>
                <a:gd name="T16" fmla="*/ 2147483647 w 82"/>
                <a:gd name="T17" fmla="*/ 2147483647 h 282"/>
                <a:gd name="T18" fmla="*/ 0 w 82"/>
                <a:gd name="T19" fmla="*/ 2147483647 h 2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2" h="282">
                  <a:moveTo>
                    <a:pt x="82" y="0"/>
                  </a:moveTo>
                  <a:lnTo>
                    <a:pt x="72" y="31"/>
                  </a:lnTo>
                  <a:lnTo>
                    <a:pt x="62" y="63"/>
                  </a:lnTo>
                  <a:lnTo>
                    <a:pt x="52" y="93"/>
                  </a:lnTo>
                  <a:lnTo>
                    <a:pt x="43" y="125"/>
                  </a:lnTo>
                  <a:lnTo>
                    <a:pt x="33" y="157"/>
                  </a:lnTo>
                  <a:lnTo>
                    <a:pt x="24" y="187"/>
                  </a:lnTo>
                  <a:lnTo>
                    <a:pt x="17" y="219"/>
                  </a:lnTo>
                  <a:lnTo>
                    <a:pt x="8" y="251"/>
                  </a:lnTo>
                  <a:lnTo>
                    <a:pt x="0" y="28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9" name="Freeform 1279"/>
            <p:cNvSpPr>
              <a:spLocks/>
            </p:cNvSpPr>
            <p:nvPr/>
          </p:nvSpPr>
          <p:spPr bwMode="auto">
            <a:xfrm>
              <a:off x="1262485" y="3357812"/>
              <a:ext cx="17526" cy="50262"/>
            </a:xfrm>
            <a:custGeom>
              <a:avLst/>
              <a:gdLst>
                <a:gd name="T0" fmla="*/ 2147483647 w 31"/>
                <a:gd name="T1" fmla="*/ 0 h 95"/>
                <a:gd name="T2" fmla="*/ 2147483647 w 31"/>
                <a:gd name="T3" fmla="*/ 2147483647 h 95"/>
                <a:gd name="T4" fmla="*/ 2147483647 w 31"/>
                <a:gd name="T5" fmla="*/ 2147483647 h 95"/>
                <a:gd name="T6" fmla="*/ 0 w 31"/>
                <a:gd name="T7" fmla="*/ 2147483647 h 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95">
                  <a:moveTo>
                    <a:pt x="31" y="0"/>
                  </a:moveTo>
                  <a:lnTo>
                    <a:pt x="20" y="32"/>
                  </a:lnTo>
                  <a:lnTo>
                    <a:pt x="10" y="63"/>
                  </a:lnTo>
                  <a:lnTo>
                    <a:pt x="0" y="9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30" name="Freeform 1280"/>
            <p:cNvSpPr>
              <a:spLocks/>
            </p:cNvSpPr>
            <p:nvPr/>
          </p:nvSpPr>
          <p:spPr bwMode="auto">
            <a:xfrm>
              <a:off x="1262485" y="3357812"/>
              <a:ext cx="17526" cy="50262"/>
            </a:xfrm>
            <a:custGeom>
              <a:avLst/>
              <a:gdLst>
                <a:gd name="T0" fmla="*/ 2147483647 w 31"/>
                <a:gd name="T1" fmla="*/ 0 h 95"/>
                <a:gd name="T2" fmla="*/ 2147483647 w 31"/>
                <a:gd name="T3" fmla="*/ 2147483647 h 95"/>
                <a:gd name="T4" fmla="*/ 2147483647 w 31"/>
                <a:gd name="T5" fmla="*/ 2147483647 h 95"/>
                <a:gd name="T6" fmla="*/ 0 w 31"/>
                <a:gd name="T7" fmla="*/ 2147483647 h 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95">
                  <a:moveTo>
                    <a:pt x="31" y="0"/>
                  </a:moveTo>
                  <a:lnTo>
                    <a:pt x="20" y="32"/>
                  </a:lnTo>
                  <a:lnTo>
                    <a:pt x="10" y="63"/>
                  </a:lnTo>
                  <a:lnTo>
                    <a:pt x="0" y="9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31" name="Freeform 1281"/>
            <p:cNvSpPr>
              <a:spLocks/>
            </p:cNvSpPr>
            <p:nvPr/>
          </p:nvSpPr>
          <p:spPr bwMode="auto">
            <a:xfrm>
              <a:off x="1262485" y="3357812"/>
              <a:ext cx="17526" cy="50262"/>
            </a:xfrm>
            <a:custGeom>
              <a:avLst/>
              <a:gdLst>
                <a:gd name="T0" fmla="*/ 2147483647 w 31"/>
                <a:gd name="T1" fmla="*/ 0 h 95"/>
                <a:gd name="T2" fmla="*/ 2147483647 w 31"/>
                <a:gd name="T3" fmla="*/ 2147483647 h 95"/>
                <a:gd name="T4" fmla="*/ 2147483647 w 31"/>
                <a:gd name="T5" fmla="*/ 2147483647 h 95"/>
                <a:gd name="T6" fmla="*/ 0 w 31"/>
                <a:gd name="T7" fmla="*/ 2147483647 h 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95">
                  <a:moveTo>
                    <a:pt x="31" y="0"/>
                  </a:moveTo>
                  <a:lnTo>
                    <a:pt x="20" y="32"/>
                  </a:lnTo>
                  <a:lnTo>
                    <a:pt x="10" y="63"/>
                  </a:lnTo>
                  <a:lnTo>
                    <a:pt x="0" y="9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32" name="Freeform 1282"/>
            <p:cNvSpPr>
              <a:spLocks/>
            </p:cNvSpPr>
            <p:nvPr/>
          </p:nvSpPr>
          <p:spPr bwMode="auto">
            <a:xfrm>
              <a:off x="1262485" y="3357812"/>
              <a:ext cx="17526" cy="50262"/>
            </a:xfrm>
            <a:custGeom>
              <a:avLst/>
              <a:gdLst>
                <a:gd name="T0" fmla="*/ 2147483647 w 31"/>
                <a:gd name="T1" fmla="*/ 0 h 95"/>
                <a:gd name="T2" fmla="*/ 2147483647 w 31"/>
                <a:gd name="T3" fmla="*/ 2147483647 h 95"/>
                <a:gd name="T4" fmla="*/ 2147483647 w 31"/>
                <a:gd name="T5" fmla="*/ 2147483647 h 95"/>
                <a:gd name="T6" fmla="*/ 0 w 31"/>
                <a:gd name="T7" fmla="*/ 2147483647 h 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95">
                  <a:moveTo>
                    <a:pt x="31" y="0"/>
                  </a:moveTo>
                  <a:lnTo>
                    <a:pt x="20" y="32"/>
                  </a:lnTo>
                  <a:lnTo>
                    <a:pt x="10" y="63"/>
                  </a:lnTo>
                  <a:lnTo>
                    <a:pt x="0" y="9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33" name="Line 1283"/>
            <p:cNvSpPr>
              <a:spLocks noChangeShapeType="1"/>
            </p:cNvSpPr>
            <p:nvPr/>
          </p:nvSpPr>
          <p:spPr bwMode="auto">
            <a:xfrm flipH="1" flipV="1">
              <a:off x="832316" y="2988690"/>
              <a:ext cx="11152" cy="47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34" name="Line 1284"/>
            <p:cNvSpPr>
              <a:spLocks noChangeShapeType="1"/>
            </p:cNvSpPr>
            <p:nvPr/>
          </p:nvSpPr>
          <p:spPr bwMode="auto">
            <a:xfrm flipV="1">
              <a:off x="814790" y="2938426"/>
              <a:ext cx="4779" cy="3769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35" name="Line 1285"/>
            <p:cNvSpPr>
              <a:spLocks noChangeShapeType="1"/>
            </p:cNvSpPr>
            <p:nvPr/>
          </p:nvSpPr>
          <p:spPr bwMode="auto">
            <a:xfrm flipH="1" flipV="1">
              <a:off x="848248" y="2950992"/>
              <a:ext cx="4780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36" name="Line 1286"/>
            <p:cNvSpPr>
              <a:spLocks noChangeShapeType="1"/>
            </p:cNvSpPr>
            <p:nvPr/>
          </p:nvSpPr>
          <p:spPr bwMode="auto">
            <a:xfrm flipH="1" flipV="1">
              <a:off x="840283" y="2985549"/>
              <a:ext cx="6372" cy="31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37" name="Line 1287"/>
            <p:cNvSpPr>
              <a:spLocks noChangeShapeType="1"/>
            </p:cNvSpPr>
            <p:nvPr/>
          </p:nvSpPr>
          <p:spPr bwMode="auto">
            <a:xfrm flipV="1">
              <a:off x="833910" y="2946281"/>
              <a:ext cx="4779" cy="3612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38" name="Line 1288"/>
            <p:cNvSpPr>
              <a:spLocks noChangeShapeType="1"/>
            </p:cNvSpPr>
            <p:nvPr/>
          </p:nvSpPr>
          <p:spPr bwMode="auto">
            <a:xfrm flipH="1">
              <a:off x="840281" y="2952563"/>
              <a:ext cx="12745" cy="329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39" name="Line 1289"/>
            <p:cNvSpPr>
              <a:spLocks noChangeShapeType="1"/>
            </p:cNvSpPr>
            <p:nvPr/>
          </p:nvSpPr>
          <p:spPr bwMode="auto">
            <a:xfrm>
              <a:off x="830723" y="2943138"/>
              <a:ext cx="17525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40" name="Line 1290"/>
            <p:cNvSpPr>
              <a:spLocks noChangeShapeType="1"/>
            </p:cNvSpPr>
            <p:nvPr/>
          </p:nvSpPr>
          <p:spPr bwMode="auto">
            <a:xfrm flipH="1">
              <a:off x="814790" y="2946281"/>
              <a:ext cx="23897" cy="298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41" name="Freeform 1293"/>
            <p:cNvSpPr>
              <a:spLocks/>
            </p:cNvSpPr>
            <p:nvPr/>
          </p:nvSpPr>
          <p:spPr bwMode="auto">
            <a:xfrm>
              <a:off x="1348520" y="4452613"/>
              <a:ext cx="23898" cy="47122"/>
            </a:xfrm>
            <a:custGeom>
              <a:avLst/>
              <a:gdLst>
                <a:gd name="T0" fmla="*/ 0 w 46"/>
                <a:gd name="T1" fmla="*/ 0 h 89"/>
                <a:gd name="T2" fmla="*/ 2147483647 w 46"/>
                <a:gd name="T3" fmla="*/ 2147483647 h 89"/>
                <a:gd name="T4" fmla="*/ 2147483647 w 46"/>
                <a:gd name="T5" fmla="*/ 2147483647 h 89"/>
                <a:gd name="T6" fmla="*/ 2147483647 w 46"/>
                <a:gd name="T7" fmla="*/ 2147483647 h 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89">
                  <a:moveTo>
                    <a:pt x="0" y="0"/>
                  </a:moveTo>
                  <a:lnTo>
                    <a:pt x="15" y="29"/>
                  </a:lnTo>
                  <a:lnTo>
                    <a:pt x="31" y="60"/>
                  </a:lnTo>
                  <a:lnTo>
                    <a:pt x="46" y="8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42" name="Freeform 1307"/>
            <p:cNvSpPr>
              <a:spLocks/>
            </p:cNvSpPr>
            <p:nvPr/>
          </p:nvSpPr>
          <p:spPr bwMode="auto">
            <a:xfrm>
              <a:off x="2148318" y="5263110"/>
              <a:ext cx="149763" cy="42409"/>
            </a:xfrm>
            <a:custGeom>
              <a:avLst/>
              <a:gdLst>
                <a:gd name="T0" fmla="*/ 0 w 282"/>
                <a:gd name="T1" fmla="*/ 0 h 83"/>
                <a:gd name="T2" fmla="*/ 2147483647 w 282"/>
                <a:gd name="T3" fmla="*/ 2147483647 h 83"/>
                <a:gd name="T4" fmla="*/ 2147483647 w 282"/>
                <a:gd name="T5" fmla="*/ 2147483647 h 83"/>
                <a:gd name="T6" fmla="*/ 2147483647 w 282"/>
                <a:gd name="T7" fmla="*/ 2147483647 h 83"/>
                <a:gd name="T8" fmla="*/ 2147483647 w 282"/>
                <a:gd name="T9" fmla="*/ 2147483647 h 83"/>
                <a:gd name="T10" fmla="*/ 2147483647 w 282"/>
                <a:gd name="T11" fmla="*/ 2147483647 h 83"/>
                <a:gd name="T12" fmla="*/ 2147483647 w 282"/>
                <a:gd name="T13" fmla="*/ 2147483647 h 83"/>
                <a:gd name="T14" fmla="*/ 2147483647 w 282"/>
                <a:gd name="T15" fmla="*/ 2147483647 h 83"/>
                <a:gd name="T16" fmla="*/ 2147483647 w 282"/>
                <a:gd name="T17" fmla="*/ 2147483647 h 83"/>
                <a:gd name="T18" fmla="*/ 2147483647 w 282"/>
                <a:gd name="T19" fmla="*/ 2147483647 h 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2" h="83">
                  <a:moveTo>
                    <a:pt x="0" y="0"/>
                  </a:moveTo>
                  <a:lnTo>
                    <a:pt x="30" y="11"/>
                  </a:lnTo>
                  <a:lnTo>
                    <a:pt x="62" y="21"/>
                  </a:lnTo>
                  <a:lnTo>
                    <a:pt x="93" y="31"/>
                  </a:lnTo>
                  <a:lnTo>
                    <a:pt x="124" y="40"/>
                  </a:lnTo>
                  <a:lnTo>
                    <a:pt x="156" y="49"/>
                  </a:lnTo>
                  <a:lnTo>
                    <a:pt x="187" y="58"/>
                  </a:lnTo>
                  <a:lnTo>
                    <a:pt x="218" y="67"/>
                  </a:lnTo>
                  <a:lnTo>
                    <a:pt x="250" y="75"/>
                  </a:lnTo>
                  <a:lnTo>
                    <a:pt x="282" y="8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43" name="Line 1308"/>
            <p:cNvSpPr>
              <a:spLocks noChangeShapeType="1"/>
            </p:cNvSpPr>
            <p:nvPr/>
          </p:nvSpPr>
          <p:spPr bwMode="auto">
            <a:xfrm flipH="1" flipV="1">
              <a:off x="2229572" y="5187717"/>
              <a:ext cx="226238" cy="3911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44" name="Line 1319"/>
            <p:cNvSpPr>
              <a:spLocks noChangeShapeType="1"/>
            </p:cNvSpPr>
            <p:nvPr/>
          </p:nvSpPr>
          <p:spPr bwMode="auto">
            <a:xfrm flipH="1" flipV="1">
              <a:off x="2237537" y="5189286"/>
              <a:ext cx="223051" cy="3879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45" name="Line 1320"/>
            <p:cNvSpPr>
              <a:spLocks noChangeShapeType="1"/>
            </p:cNvSpPr>
            <p:nvPr/>
          </p:nvSpPr>
          <p:spPr bwMode="auto">
            <a:xfrm>
              <a:off x="2275775" y="5795589"/>
              <a:ext cx="133830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46" name="Line 1321"/>
            <p:cNvSpPr>
              <a:spLocks noChangeShapeType="1"/>
            </p:cNvSpPr>
            <p:nvPr/>
          </p:nvSpPr>
          <p:spPr bwMode="auto">
            <a:xfrm>
              <a:off x="2269403" y="5790878"/>
              <a:ext cx="137017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47" name="Line 1322"/>
            <p:cNvSpPr>
              <a:spLocks noChangeShapeType="1"/>
            </p:cNvSpPr>
            <p:nvPr/>
          </p:nvSpPr>
          <p:spPr bwMode="auto">
            <a:xfrm>
              <a:off x="2235945" y="5803444"/>
              <a:ext cx="838035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48" name="Line 1323"/>
            <p:cNvSpPr>
              <a:spLocks noChangeShapeType="1"/>
            </p:cNvSpPr>
            <p:nvPr/>
          </p:nvSpPr>
          <p:spPr bwMode="auto">
            <a:xfrm flipH="1">
              <a:off x="2235945" y="5930672"/>
              <a:ext cx="838035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49" name="Line 1324"/>
            <p:cNvSpPr>
              <a:spLocks noChangeShapeType="1"/>
            </p:cNvSpPr>
            <p:nvPr/>
          </p:nvSpPr>
          <p:spPr bwMode="auto">
            <a:xfrm flipH="1">
              <a:off x="2235945" y="5903971"/>
              <a:ext cx="838035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50" name="Line 1325"/>
            <p:cNvSpPr>
              <a:spLocks noChangeShapeType="1"/>
            </p:cNvSpPr>
            <p:nvPr/>
          </p:nvSpPr>
          <p:spPr bwMode="auto">
            <a:xfrm flipH="1">
              <a:off x="2269403" y="6045337"/>
              <a:ext cx="769527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51" name="Line 1326"/>
            <p:cNvSpPr>
              <a:spLocks noChangeShapeType="1"/>
            </p:cNvSpPr>
            <p:nvPr/>
          </p:nvSpPr>
          <p:spPr bwMode="auto">
            <a:xfrm flipH="1">
              <a:off x="2235945" y="6032772"/>
              <a:ext cx="838035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52" name="Line 1327"/>
            <p:cNvSpPr>
              <a:spLocks noChangeShapeType="1"/>
            </p:cNvSpPr>
            <p:nvPr/>
          </p:nvSpPr>
          <p:spPr bwMode="auto">
            <a:xfrm flipH="1" flipV="1">
              <a:off x="3073980" y="6032772"/>
              <a:ext cx="1592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53" name="Line 1328"/>
            <p:cNvSpPr>
              <a:spLocks noChangeShapeType="1"/>
            </p:cNvSpPr>
            <p:nvPr/>
          </p:nvSpPr>
          <p:spPr bwMode="auto">
            <a:xfrm flipH="1" flipV="1">
              <a:off x="3069200" y="6032770"/>
              <a:ext cx="4780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54" name="Line 1329"/>
            <p:cNvSpPr>
              <a:spLocks noChangeShapeType="1"/>
            </p:cNvSpPr>
            <p:nvPr/>
          </p:nvSpPr>
          <p:spPr bwMode="auto">
            <a:xfrm flipH="1" flipV="1">
              <a:off x="3064419" y="6032770"/>
              <a:ext cx="6372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55" name="Line 1330"/>
            <p:cNvSpPr>
              <a:spLocks noChangeShapeType="1"/>
            </p:cNvSpPr>
            <p:nvPr/>
          </p:nvSpPr>
          <p:spPr bwMode="auto">
            <a:xfrm flipH="1" flipV="1">
              <a:off x="3059639" y="6032770"/>
              <a:ext cx="6372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56" name="Line 1331"/>
            <p:cNvSpPr>
              <a:spLocks noChangeShapeType="1"/>
            </p:cNvSpPr>
            <p:nvPr/>
          </p:nvSpPr>
          <p:spPr bwMode="auto">
            <a:xfrm flipH="1" flipV="1">
              <a:off x="3054861" y="6032770"/>
              <a:ext cx="6372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57" name="Line 1332"/>
            <p:cNvSpPr>
              <a:spLocks noChangeShapeType="1"/>
            </p:cNvSpPr>
            <p:nvPr/>
          </p:nvSpPr>
          <p:spPr bwMode="auto">
            <a:xfrm flipH="1" flipV="1">
              <a:off x="3050081" y="6032770"/>
              <a:ext cx="6372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58" name="Line 1333"/>
            <p:cNvSpPr>
              <a:spLocks noChangeShapeType="1"/>
            </p:cNvSpPr>
            <p:nvPr/>
          </p:nvSpPr>
          <p:spPr bwMode="auto">
            <a:xfrm flipH="1" flipV="1">
              <a:off x="3045300" y="6032770"/>
              <a:ext cx="6372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59" name="Line 1334"/>
            <p:cNvSpPr>
              <a:spLocks noChangeShapeType="1"/>
            </p:cNvSpPr>
            <p:nvPr/>
          </p:nvSpPr>
          <p:spPr bwMode="auto">
            <a:xfrm flipH="1" flipV="1">
              <a:off x="3040521" y="6032770"/>
              <a:ext cx="7967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60" name="Line 1335"/>
            <p:cNvSpPr>
              <a:spLocks noChangeShapeType="1"/>
            </p:cNvSpPr>
            <p:nvPr/>
          </p:nvSpPr>
          <p:spPr bwMode="auto">
            <a:xfrm flipH="1" flipV="1">
              <a:off x="3037335" y="6032770"/>
              <a:ext cx="6372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61" name="Line 1336"/>
            <p:cNvSpPr>
              <a:spLocks noChangeShapeType="1"/>
            </p:cNvSpPr>
            <p:nvPr/>
          </p:nvSpPr>
          <p:spPr bwMode="auto">
            <a:xfrm flipH="1" flipV="1">
              <a:off x="3032555" y="6032770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62" name="Line 1337"/>
            <p:cNvSpPr>
              <a:spLocks noChangeShapeType="1"/>
            </p:cNvSpPr>
            <p:nvPr/>
          </p:nvSpPr>
          <p:spPr bwMode="auto">
            <a:xfrm flipH="1" flipV="1">
              <a:off x="3032555" y="6037481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63" name="Line 1338"/>
            <p:cNvSpPr>
              <a:spLocks noChangeShapeType="1"/>
            </p:cNvSpPr>
            <p:nvPr/>
          </p:nvSpPr>
          <p:spPr bwMode="auto">
            <a:xfrm flipH="1" flipV="1">
              <a:off x="3032555" y="6042195"/>
              <a:ext cx="318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64" name="Line 1339"/>
            <p:cNvSpPr>
              <a:spLocks noChangeShapeType="1"/>
            </p:cNvSpPr>
            <p:nvPr/>
          </p:nvSpPr>
          <p:spPr bwMode="auto">
            <a:xfrm flipH="1" flipV="1">
              <a:off x="2274182" y="6032772"/>
              <a:ext cx="1592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65" name="Line 1340"/>
            <p:cNvSpPr>
              <a:spLocks noChangeShapeType="1"/>
            </p:cNvSpPr>
            <p:nvPr/>
          </p:nvSpPr>
          <p:spPr bwMode="auto">
            <a:xfrm flipH="1" flipV="1">
              <a:off x="2269403" y="6032770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66" name="Line 1341"/>
            <p:cNvSpPr>
              <a:spLocks noChangeShapeType="1"/>
            </p:cNvSpPr>
            <p:nvPr/>
          </p:nvSpPr>
          <p:spPr bwMode="auto">
            <a:xfrm flipH="1" flipV="1">
              <a:off x="2264622" y="6032772"/>
              <a:ext cx="11152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67" name="Line 1342"/>
            <p:cNvSpPr>
              <a:spLocks noChangeShapeType="1"/>
            </p:cNvSpPr>
            <p:nvPr/>
          </p:nvSpPr>
          <p:spPr bwMode="auto">
            <a:xfrm flipH="1" flipV="1">
              <a:off x="2259843" y="6032770"/>
              <a:ext cx="6372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68" name="Line 1343"/>
            <p:cNvSpPr>
              <a:spLocks noChangeShapeType="1"/>
            </p:cNvSpPr>
            <p:nvPr/>
          </p:nvSpPr>
          <p:spPr bwMode="auto">
            <a:xfrm flipH="1" flipV="1">
              <a:off x="2269403" y="6040624"/>
              <a:ext cx="3187" cy="471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69" name="Line 1344"/>
            <p:cNvSpPr>
              <a:spLocks noChangeShapeType="1"/>
            </p:cNvSpPr>
            <p:nvPr/>
          </p:nvSpPr>
          <p:spPr bwMode="auto">
            <a:xfrm flipH="1" flipV="1">
              <a:off x="2255062" y="6032770"/>
              <a:ext cx="6372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70" name="Line 1345"/>
            <p:cNvSpPr>
              <a:spLocks noChangeShapeType="1"/>
            </p:cNvSpPr>
            <p:nvPr/>
          </p:nvSpPr>
          <p:spPr bwMode="auto">
            <a:xfrm flipH="1" flipV="1">
              <a:off x="2250283" y="6032770"/>
              <a:ext cx="6372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71" name="Line 1346"/>
            <p:cNvSpPr>
              <a:spLocks noChangeShapeType="1"/>
            </p:cNvSpPr>
            <p:nvPr/>
          </p:nvSpPr>
          <p:spPr bwMode="auto">
            <a:xfrm flipH="1" flipV="1">
              <a:off x="2245504" y="6032770"/>
              <a:ext cx="6372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72" name="Line 1347"/>
            <p:cNvSpPr>
              <a:spLocks noChangeShapeType="1"/>
            </p:cNvSpPr>
            <p:nvPr/>
          </p:nvSpPr>
          <p:spPr bwMode="auto">
            <a:xfrm flipH="1" flipV="1">
              <a:off x="2242318" y="6032770"/>
              <a:ext cx="6372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73" name="Line 1348"/>
            <p:cNvSpPr>
              <a:spLocks noChangeShapeType="1"/>
            </p:cNvSpPr>
            <p:nvPr/>
          </p:nvSpPr>
          <p:spPr bwMode="auto">
            <a:xfrm flipH="1" flipV="1">
              <a:off x="2237537" y="6032770"/>
              <a:ext cx="6372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74" name="Line 1349"/>
            <p:cNvSpPr>
              <a:spLocks noChangeShapeType="1"/>
            </p:cNvSpPr>
            <p:nvPr/>
          </p:nvSpPr>
          <p:spPr bwMode="auto">
            <a:xfrm flipH="1" flipV="1">
              <a:off x="2235944" y="6034341"/>
              <a:ext cx="318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75" name="Line 1350"/>
            <p:cNvSpPr>
              <a:spLocks noChangeShapeType="1"/>
            </p:cNvSpPr>
            <p:nvPr/>
          </p:nvSpPr>
          <p:spPr bwMode="auto">
            <a:xfrm flipH="1" flipV="1">
              <a:off x="3072385" y="5903971"/>
              <a:ext cx="1594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76" name="Line 1351"/>
            <p:cNvSpPr>
              <a:spLocks noChangeShapeType="1"/>
            </p:cNvSpPr>
            <p:nvPr/>
          </p:nvSpPr>
          <p:spPr bwMode="auto">
            <a:xfrm flipH="1" flipV="1">
              <a:off x="3067606" y="5903970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77" name="Line 1352"/>
            <p:cNvSpPr>
              <a:spLocks noChangeShapeType="1"/>
            </p:cNvSpPr>
            <p:nvPr/>
          </p:nvSpPr>
          <p:spPr bwMode="auto">
            <a:xfrm flipH="1" flipV="1">
              <a:off x="3062827" y="5903970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78" name="Line 1353"/>
            <p:cNvSpPr>
              <a:spLocks noChangeShapeType="1"/>
            </p:cNvSpPr>
            <p:nvPr/>
          </p:nvSpPr>
          <p:spPr bwMode="auto">
            <a:xfrm flipH="1" flipV="1">
              <a:off x="3058048" y="5903970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79" name="Line 1354"/>
            <p:cNvSpPr>
              <a:spLocks noChangeShapeType="1"/>
            </p:cNvSpPr>
            <p:nvPr/>
          </p:nvSpPr>
          <p:spPr bwMode="auto">
            <a:xfrm flipH="1" flipV="1">
              <a:off x="3054861" y="5903970"/>
              <a:ext cx="4779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80" name="Line 1355"/>
            <p:cNvSpPr>
              <a:spLocks noChangeShapeType="1"/>
            </p:cNvSpPr>
            <p:nvPr/>
          </p:nvSpPr>
          <p:spPr bwMode="auto">
            <a:xfrm flipV="1">
              <a:off x="3073980" y="5924389"/>
              <a:ext cx="1592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81" name="Line 1356"/>
            <p:cNvSpPr>
              <a:spLocks noChangeShapeType="1"/>
            </p:cNvSpPr>
            <p:nvPr/>
          </p:nvSpPr>
          <p:spPr bwMode="auto">
            <a:xfrm flipH="1" flipV="1">
              <a:off x="3050081" y="5903970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82" name="Line 1357"/>
            <p:cNvSpPr>
              <a:spLocks noChangeShapeType="1"/>
            </p:cNvSpPr>
            <p:nvPr/>
          </p:nvSpPr>
          <p:spPr bwMode="auto">
            <a:xfrm flipH="1" flipV="1">
              <a:off x="3069200" y="5924390"/>
              <a:ext cx="4780" cy="471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83" name="Line 1358"/>
            <p:cNvSpPr>
              <a:spLocks noChangeShapeType="1"/>
            </p:cNvSpPr>
            <p:nvPr/>
          </p:nvSpPr>
          <p:spPr bwMode="auto">
            <a:xfrm flipH="1" flipV="1">
              <a:off x="3045300" y="5903970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84" name="Line 1359"/>
            <p:cNvSpPr>
              <a:spLocks noChangeShapeType="1"/>
            </p:cNvSpPr>
            <p:nvPr/>
          </p:nvSpPr>
          <p:spPr bwMode="auto">
            <a:xfrm flipH="1" flipV="1">
              <a:off x="3064419" y="5924389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85" name="Line 1360"/>
            <p:cNvSpPr>
              <a:spLocks noChangeShapeType="1"/>
            </p:cNvSpPr>
            <p:nvPr/>
          </p:nvSpPr>
          <p:spPr bwMode="auto">
            <a:xfrm flipH="1" flipV="1">
              <a:off x="3040521" y="5903970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86" name="Line 1361"/>
            <p:cNvSpPr>
              <a:spLocks noChangeShapeType="1"/>
            </p:cNvSpPr>
            <p:nvPr/>
          </p:nvSpPr>
          <p:spPr bwMode="auto">
            <a:xfrm flipH="1" flipV="1">
              <a:off x="3059639" y="5924389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87" name="Line 1362"/>
            <p:cNvSpPr>
              <a:spLocks noChangeShapeType="1"/>
            </p:cNvSpPr>
            <p:nvPr/>
          </p:nvSpPr>
          <p:spPr bwMode="auto">
            <a:xfrm flipH="1" flipV="1">
              <a:off x="3035742" y="5903970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88" name="Line 1363"/>
            <p:cNvSpPr>
              <a:spLocks noChangeShapeType="1"/>
            </p:cNvSpPr>
            <p:nvPr/>
          </p:nvSpPr>
          <p:spPr bwMode="auto">
            <a:xfrm flipH="1" flipV="1">
              <a:off x="3054861" y="5924389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89" name="Line 1364"/>
            <p:cNvSpPr>
              <a:spLocks noChangeShapeType="1"/>
            </p:cNvSpPr>
            <p:nvPr/>
          </p:nvSpPr>
          <p:spPr bwMode="auto">
            <a:xfrm flipH="1" flipV="1">
              <a:off x="3032555" y="5907111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90" name="Line 1365"/>
            <p:cNvSpPr>
              <a:spLocks noChangeShapeType="1"/>
            </p:cNvSpPr>
            <p:nvPr/>
          </p:nvSpPr>
          <p:spPr bwMode="auto">
            <a:xfrm flipH="1" flipV="1">
              <a:off x="3050081" y="5924389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91" name="Line 1366"/>
            <p:cNvSpPr>
              <a:spLocks noChangeShapeType="1"/>
            </p:cNvSpPr>
            <p:nvPr/>
          </p:nvSpPr>
          <p:spPr bwMode="auto">
            <a:xfrm flipH="1" flipV="1">
              <a:off x="3032555" y="5911823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92" name="Line 1367"/>
            <p:cNvSpPr>
              <a:spLocks noChangeShapeType="1"/>
            </p:cNvSpPr>
            <p:nvPr/>
          </p:nvSpPr>
          <p:spPr bwMode="auto">
            <a:xfrm flipH="1" flipV="1">
              <a:off x="3045300" y="5924389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93" name="Line 1368"/>
            <p:cNvSpPr>
              <a:spLocks noChangeShapeType="1"/>
            </p:cNvSpPr>
            <p:nvPr/>
          </p:nvSpPr>
          <p:spPr bwMode="auto">
            <a:xfrm flipH="1" flipV="1">
              <a:off x="3032555" y="5916535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94" name="Line 1369"/>
            <p:cNvSpPr>
              <a:spLocks noChangeShapeType="1"/>
            </p:cNvSpPr>
            <p:nvPr/>
          </p:nvSpPr>
          <p:spPr bwMode="auto">
            <a:xfrm flipH="1" flipV="1">
              <a:off x="3040521" y="5924389"/>
              <a:ext cx="7967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95" name="Line 1370"/>
            <p:cNvSpPr>
              <a:spLocks noChangeShapeType="1"/>
            </p:cNvSpPr>
            <p:nvPr/>
          </p:nvSpPr>
          <p:spPr bwMode="auto">
            <a:xfrm flipH="1" flipV="1">
              <a:off x="3032555" y="5921249"/>
              <a:ext cx="11152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96" name="Line 1371"/>
            <p:cNvSpPr>
              <a:spLocks noChangeShapeType="1"/>
            </p:cNvSpPr>
            <p:nvPr/>
          </p:nvSpPr>
          <p:spPr bwMode="auto">
            <a:xfrm flipH="1" flipV="1">
              <a:off x="3032555" y="5925959"/>
              <a:ext cx="6372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97" name="Line 1372"/>
            <p:cNvSpPr>
              <a:spLocks noChangeShapeType="1"/>
            </p:cNvSpPr>
            <p:nvPr/>
          </p:nvSpPr>
          <p:spPr bwMode="auto">
            <a:xfrm flipH="1" flipV="1">
              <a:off x="3032557" y="5929103"/>
              <a:ext cx="1592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98" name="Line 1373"/>
            <p:cNvSpPr>
              <a:spLocks noChangeShapeType="1"/>
            </p:cNvSpPr>
            <p:nvPr/>
          </p:nvSpPr>
          <p:spPr bwMode="auto">
            <a:xfrm flipH="1" flipV="1">
              <a:off x="2272589" y="5903971"/>
              <a:ext cx="318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99" name="Line 1374"/>
            <p:cNvSpPr>
              <a:spLocks noChangeShapeType="1"/>
            </p:cNvSpPr>
            <p:nvPr/>
          </p:nvSpPr>
          <p:spPr bwMode="auto">
            <a:xfrm flipH="1" flipV="1">
              <a:off x="2267808" y="5903971"/>
              <a:ext cx="7966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00" name="Line 1375"/>
            <p:cNvSpPr>
              <a:spLocks noChangeShapeType="1"/>
            </p:cNvSpPr>
            <p:nvPr/>
          </p:nvSpPr>
          <p:spPr bwMode="auto">
            <a:xfrm flipH="1" flipV="1">
              <a:off x="2263028" y="5903970"/>
              <a:ext cx="12745" cy="1256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01" name="Line 1376"/>
            <p:cNvSpPr>
              <a:spLocks noChangeShapeType="1"/>
            </p:cNvSpPr>
            <p:nvPr/>
          </p:nvSpPr>
          <p:spPr bwMode="auto">
            <a:xfrm flipH="1" flipV="1">
              <a:off x="2258250" y="5903970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02" name="Line 1377"/>
            <p:cNvSpPr>
              <a:spLocks noChangeShapeType="1"/>
            </p:cNvSpPr>
            <p:nvPr/>
          </p:nvSpPr>
          <p:spPr bwMode="auto">
            <a:xfrm flipH="1" flipV="1">
              <a:off x="2269403" y="5914965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03" name="Line 1378"/>
            <p:cNvSpPr>
              <a:spLocks noChangeShapeType="1"/>
            </p:cNvSpPr>
            <p:nvPr/>
          </p:nvSpPr>
          <p:spPr bwMode="auto">
            <a:xfrm flipH="1" flipV="1">
              <a:off x="2255062" y="5903970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04" name="Line 1379"/>
            <p:cNvSpPr>
              <a:spLocks noChangeShapeType="1"/>
            </p:cNvSpPr>
            <p:nvPr/>
          </p:nvSpPr>
          <p:spPr bwMode="auto">
            <a:xfrm flipH="1" flipV="1">
              <a:off x="2269403" y="5919676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05" name="Line 1380"/>
            <p:cNvSpPr>
              <a:spLocks noChangeShapeType="1"/>
            </p:cNvSpPr>
            <p:nvPr/>
          </p:nvSpPr>
          <p:spPr bwMode="auto">
            <a:xfrm flipH="1" flipV="1">
              <a:off x="2250283" y="5903970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06" name="Line 1381"/>
            <p:cNvSpPr>
              <a:spLocks noChangeShapeType="1"/>
            </p:cNvSpPr>
            <p:nvPr/>
          </p:nvSpPr>
          <p:spPr bwMode="auto">
            <a:xfrm flipH="1" flipV="1">
              <a:off x="2269403" y="5924389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07" name="Line 1382"/>
            <p:cNvSpPr>
              <a:spLocks noChangeShapeType="1"/>
            </p:cNvSpPr>
            <p:nvPr/>
          </p:nvSpPr>
          <p:spPr bwMode="auto">
            <a:xfrm flipH="1" flipV="1">
              <a:off x="2245504" y="5903970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08" name="Line 1383"/>
            <p:cNvSpPr>
              <a:spLocks noChangeShapeType="1"/>
            </p:cNvSpPr>
            <p:nvPr/>
          </p:nvSpPr>
          <p:spPr bwMode="auto">
            <a:xfrm flipH="1" flipV="1">
              <a:off x="2264623" y="5924389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09" name="Line 1384"/>
            <p:cNvSpPr>
              <a:spLocks noChangeShapeType="1"/>
            </p:cNvSpPr>
            <p:nvPr/>
          </p:nvSpPr>
          <p:spPr bwMode="auto">
            <a:xfrm flipH="1" flipV="1">
              <a:off x="2240723" y="5903970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10" name="Line 1385"/>
            <p:cNvSpPr>
              <a:spLocks noChangeShapeType="1"/>
            </p:cNvSpPr>
            <p:nvPr/>
          </p:nvSpPr>
          <p:spPr bwMode="auto">
            <a:xfrm flipH="1" flipV="1">
              <a:off x="2259843" y="5924389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11" name="Line 1386"/>
            <p:cNvSpPr>
              <a:spLocks noChangeShapeType="1"/>
            </p:cNvSpPr>
            <p:nvPr/>
          </p:nvSpPr>
          <p:spPr bwMode="auto">
            <a:xfrm flipH="1" flipV="1">
              <a:off x="2235944" y="5903970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12" name="Line 1387"/>
            <p:cNvSpPr>
              <a:spLocks noChangeShapeType="1"/>
            </p:cNvSpPr>
            <p:nvPr/>
          </p:nvSpPr>
          <p:spPr bwMode="auto">
            <a:xfrm flipH="1" flipV="1">
              <a:off x="2255062" y="5924389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13" name="Line 1388"/>
            <p:cNvSpPr>
              <a:spLocks noChangeShapeType="1"/>
            </p:cNvSpPr>
            <p:nvPr/>
          </p:nvSpPr>
          <p:spPr bwMode="auto">
            <a:xfrm flipH="1" flipV="1">
              <a:off x="2235945" y="5908681"/>
              <a:ext cx="1592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14" name="Line 1389"/>
            <p:cNvSpPr>
              <a:spLocks noChangeShapeType="1"/>
            </p:cNvSpPr>
            <p:nvPr/>
          </p:nvSpPr>
          <p:spPr bwMode="auto">
            <a:xfrm flipH="1" flipV="1">
              <a:off x="2250283" y="5924389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15" name="Line 1390"/>
            <p:cNvSpPr>
              <a:spLocks noChangeShapeType="1"/>
            </p:cNvSpPr>
            <p:nvPr/>
          </p:nvSpPr>
          <p:spPr bwMode="auto">
            <a:xfrm flipH="1" flipV="1">
              <a:off x="2245504" y="5924389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16" name="Line 1391"/>
            <p:cNvSpPr>
              <a:spLocks noChangeShapeType="1"/>
            </p:cNvSpPr>
            <p:nvPr/>
          </p:nvSpPr>
          <p:spPr bwMode="auto">
            <a:xfrm flipH="1" flipV="1">
              <a:off x="2242318" y="5924389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17" name="Line 1392"/>
            <p:cNvSpPr>
              <a:spLocks noChangeShapeType="1"/>
            </p:cNvSpPr>
            <p:nvPr/>
          </p:nvSpPr>
          <p:spPr bwMode="auto">
            <a:xfrm flipH="1" flipV="1">
              <a:off x="2237537" y="5924389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18" name="Line 1393"/>
            <p:cNvSpPr>
              <a:spLocks noChangeShapeType="1"/>
            </p:cNvSpPr>
            <p:nvPr/>
          </p:nvSpPr>
          <p:spPr bwMode="auto">
            <a:xfrm flipH="1" flipV="1">
              <a:off x="2235944" y="5925959"/>
              <a:ext cx="3187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19" name="Line 1394"/>
            <p:cNvSpPr>
              <a:spLocks noChangeShapeType="1"/>
            </p:cNvSpPr>
            <p:nvPr/>
          </p:nvSpPr>
          <p:spPr bwMode="auto">
            <a:xfrm flipH="1" flipV="1">
              <a:off x="3072385" y="5797161"/>
              <a:ext cx="1594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0" name="Line 1395"/>
            <p:cNvSpPr>
              <a:spLocks noChangeShapeType="1"/>
            </p:cNvSpPr>
            <p:nvPr/>
          </p:nvSpPr>
          <p:spPr bwMode="auto">
            <a:xfrm flipH="1" flipV="1">
              <a:off x="3067606" y="5797160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1" name="Line 1396"/>
            <p:cNvSpPr>
              <a:spLocks noChangeShapeType="1"/>
            </p:cNvSpPr>
            <p:nvPr/>
          </p:nvSpPr>
          <p:spPr bwMode="auto">
            <a:xfrm flipH="1" flipV="1">
              <a:off x="3062827" y="5797160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2" name="Line 1397"/>
            <p:cNvSpPr>
              <a:spLocks noChangeShapeType="1"/>
            </p:cNvSpPr>
            <p:nvPr/>
          </p:nvSpPr>
          <p:spPr bwMode="auto">
            <a:xfrm flipH="1" flipV="1">
              <a:off x="3058048" y="5797160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3" name="Line 1398"/>
            <p:cNvSpPr>
              <a:spLocks noChangeShapeType="1"/>
            </p:cNvSpPr>
            <p:nvPr/>
          </p:nvSpPr>
          <p:spPr bwMode="auto">
            <a:xfrm flipH="1" flipV="1">
              <a:off x="3054861" y="5797160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4" name="Line 1399"/>
            <p:cNvSpPr>
              <a:spLocks noChangeShapeType="1"/>
            </p:cNvSpPr>
            <p:nvPr/>
          </p:nvSpPr>
          <p:spPr bwMode="auto">
            <a:xfrm flipH="1" flipV="1">
              <a:off x="3050081" y="5797160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5" name="Line 1400"/>
            <p:cNvSpPr>
              <a:spLocks noChangeShapeType="1"/>
            </p:cNvSpPr>
            <p:nvPr/>
          </p:nvSpPr>
          <p:spPr bwMode="auto">
            <a:xfrm flipH="1" flipV="1">
              <a:off x="3038928" y="5790878"/>
              <a:ext cx="1592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6" name="Line 1401"/>
            <p:cNvSpPr>
              <a:spLocks noChangeShapeType="1"/>
            </p:cNvSpPr>
            <p:nvPr/>
          </p:nvSpPr>
          <p:spPr bwMode="auto">
            <a:xfrm flipH="1" flipV="1">
              <a:off x="3045300" y="5797160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7" name="Line 1402"/>
            <p:cNvSpPr>
              <a:spLocks noChangeShapeType="1"/>
            </p:cNvSpPr>
            <p:nvPr/>
          </p:nvSpPr>
          <p:spPr bwMode="auto">
            <a:xfrm flipH="1" flipV="1">
              <a:off x="3034148" y="5790876"/>
              <a:ext cx="4780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8" name="Line 1403"/>
            <p:cNvSpPr>
              <a:spLocks noChangeShapeType="1"/>
            </p:cNvSpPr>
            <p:nvPr/>
          </p:nvSpPr>
          <p:spPr bwMode="auto">
            <a:xfrm flipH="1" flipV="1">
              <a:off x="3040521" y="5797160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9" name="Line 1404"/>
            <p:cNvSpPr>
              <a:spLocks noChangeShapeType="1"/>
            </p:cNvSpPr>
            <p:nvPr/>
          </p:nvSpPr>
          <p:spPr bwMode="auto">
            <a:xfrm flipH="1" flipV="1">
              <a:off x="3032557" y="5794019"/>
              <a:ext cx="9558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30" name="Line 1405"/>
            <p:cNvSpPr>
              <a:spLocks noChangeShapeType="1"/>
            </p:cNvSpPr>
            <p:nvPr/>
          </p:nvSpPr>
          <p:spPr bwMode="auto">
            <a:xfrm flipH="1" flipV="1">
              <a:off x="3032555" y="5798731"/>
              <a:ext cx="4779" cy="471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31" name="Line 1406"/>
            <p:cNvSpPr>
              <a:spLocks noChangeShapeType="1"/>
            </p:cNvSpPr>
            <p:nvPr/>
          </p:nvSpPr>
          <p:spPr bwMode="auto">
            <a:xfrm flipH="1" flipV="1">
              <a:off x="2275775" y="5790878"/>
              <a:ext cx="1594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32" name="Line 1407"/>
            <p:cNvSpPr>
              <a:spLocks noChangeShapeType="1"/>
            </p:cNvSpPr>
            <p:nvPr/>
          </p:nvSpPr>
          <p:spPr bwMode="auto">
            <a:xfrm flipH="1" flipV="1">
              <a:off x="2270996" y="5790878"/>
              <a:ext cx="4779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33" name="Line 1408"/>
            <p:cNvSpPr>
              <a:spLocks noChangeShapeType="1"/>
            </p:cNvSpPr>
            <p:nvPr/>
          </p:nvSpPr>
          <p:spPr bwMode="auto">
            <a:xfrm flipH="1" flipV="1">
              <a:off x="2269403" y="5794018"/>
              <a:ext cx="6372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34" name="Line 1409"/>
            <p:cNvSpPr>
              <a:spLocks noChangeShapeType="1"/>
            </p:cNvSpPr>
            <p:nvPr/>
          </p:nvSpPr>
          <p:spPr bwMode="auto">
            <a:xfrm flipH="1" flipV="1">
              <a:off x="2267808" y="5797160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35" name="Line 1410"/>
            <p:cNvSpPr>
              <a:spLocks noChangeShapeType="1"/>
            </p:cNvSpPr>
            <p:nvPr/>
          </p:nvSpPr>
          <p:spPr bwMode="auto">
            <a:xfrm flipH="1" flipV="1">
              <a:off x="2263028" y="5797160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36" name="Line 1411"/>
            <p:cNvSpPr>
              <a:spLocks noChangeShapeType="1"/>
            </p:cNvSpPr>
            <p:nvPr/>
          </p:nvSpPr>
          <p:spPr bwMode="auto">
            <a:xfrm flipH="1" flipV="1">
              <a:off x="2258250" y="5797160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37" name="Line 1412"/>
            <p:cNvSpPr>
              <a:spLocks noChangeShapeType="1"/>
            </p:cNvSpPr>
            <p:nvPr/>
          </p:nvSpPr>
          <p:spPr bwMode="auto">
            <a:xfrm flipH="1" flipV="1">
              <a:off x="2255062" y="5797160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38" name="Line 1413"/>
            <p:cNvSpPr>
              <a:spLocks noChangeShapeType="1"/>
            </p:cNvSpPr>
            <p:nvPr/>
          </p:nvSpPr>
          <p:spPr bwMode="auto">
            <a:xfrm flipH="1" flipV="1">
              <a:off x="2250283" y="5797160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39" name="Line 1414"/>
            <p:cNvSpPr>
              <a:spLocks noChangeShapeType="1"/>
            </p:cNvSpPr>
            <p:nvPr/>
          </p:nvSpPr>
          <p:spPr bwMode="auto">
            <a:xfrm flipH="1" flipV="1">
              <a:off x="2245504" y="5797160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40" name="Line 1415"/>
            <p:cNvSpPr>
              <a:spLocks noChangeShapeType="1"/>
            </p:cNvSpPr>
            <p:nvPr/>
          </p:nvSpPr>
          <p:spPr bwMode="auto">
            <a:xfrm flipH="1" flipV="1">
              <a:off x="2240723" y="5797160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41" name="Line 1416"/>
            <p:cNvSpPr>
              <a:spLocks noChangeShapeType="1"/>
            </p:cNvSpPr>
            <p:nvPr/>
          </p:nvSpPr>
          <p:spPr bwMode="auto">
            <a:xfrm flipH="1" flipV="1">
              <a:off x="2235944" y="5797160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42" name="Line 1417"/>
            <p:cNvSpPr>
              <a:spLocks noChangeShapeType="1"/>
            </p:cNvSpPr>
            <p:nvPr/>
          </p:nvSpPr>
          <p:spPr bwMode="auto">
            <a:xfrm flipH="1" flipV="1">
              <a:off x="2235945" y="5800302"/>
              <a:ext cx="1592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43" name="Line 1419"/>
            <p:cNvSpPr>
              <a:spLocks noChangeShapeType="1"/>
            </p:cNvSpPr>
            <p:nvPr/>
          </p:nvSpPr>
          <p:spPr bwMode="auto">
            <a:xfrm flipV="1">
              <a:off x="2347470" y="5377774"/>
              <a:ext cx="1592" cy="3142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44" name="Freeform 1430"/>
            <p:cNvSpPr>
              <a:spLocks/>
            </p:cNvSpPr>
            <p:nvPr/>
          </p:nvSpPr>
          <p:spPr bwMode="auto">
            <a:xfrm>
              <a:off x="2149912" y="5256828"/>
              <a:ext cx="143390" cy="42409"/>
            </a:xfrm>
            <a:custGeom>
              <a:avLst/>
              <a:gdLst>
                <a:gd name="T0" fmla="*/ 0 w 270"/>
                <a:gd name="T1" fmla="*/ 0 h 80"/>
                <a:gd name="T2" fmla="*/ 2147483647 w 270"/>
                <a:gd name="T3" fmla="*/ 2147483647 h 80"/>
                <a:gd name="T4" fmla="*/ 2147483647 w 270"/>
                <a:gd name="T5" fmla="*/ 2147483647 h 80"/>
                <a:gd name="T6" fmla="*/ 2147483647 w 270"/>
                <a:gd name="T7" fmla="*/ 2147483647 h 80"/>
                <a:gd name="T8" fmla="*/ 2147483647 w 270"/>
                <a:gd name="T9" fmla="*/ 2147483647 h 80"/>
                <a:gd name="T10" fmla="*/ 2147483647 w 270"/>
                <a:gd name="T11" fmla="*/ 2147483647 h 80"/>
                <a:gd name="T12" fmla="*/ 2147483647 w 270"/>
                <a:gd name="T13" fmla="*/ 2147483647 h 80"/>
                <a:gd name="T14" fmla="*/ 2147483647 w 270"/>
                <a:gd name="T15" fmla="*/ 2147483647 h 80"/>
                <a:gd name="T16" fmla="*/ 2147483647 w 270"/>
                <a:gd name="T17" fmla="*/ 2147483647 h 80"/>
                <a:gd name="T18" fmla="*/ 2147483647 w 270"/>
                <a:gd name="T19" fmla="*/ 2147483647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0" h="80">
                  <a:moveTo>
                    <a:pt x="0" y="0"/>
                  </a:moveTo>
                  <a:lnTo>
                    <a:pt x="30" y="11"/>
                  </a:lnTo>
                  <a:lnTo>
                    <a:pt x="59" y="21"/>
                  </a:lnTo>
                  <a:lnTo>
                    <a:pt x="90" y="30"/>
                  </a:lnTo>
                  <a:lnTo>
                    <a:pt x="119" y="39"/>
                  </a:lnTo>
                  <a:lnTo>
                    <a:pt x="149" y="48"/>
                  </a:lnTo>
                  <a:lnTo>
                    <a:pt x="179" y="56"/>
                  </a:lnTo>
                  <a:lnTo>
                    <a:pt x="210" y="65"/>
                  </a:lnTo>
                  <a:lnTo>
                    <a:pt x="239" y="72"/>
                  </a:lnTo>
                  <a:lnTo>
                    <a:pt x="270" y="8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45" name="Line 1431"/>
            <p:cNvSpPr>
              <a:spLocks noChangeShapeType="1"/>
            </p:cNvSpPr>
            <p:nvPr/>
          </p:nvSpPr>
          <p:spPr bwMode="auto">
            <a:xfrm flipH="1">
              <a:off x="1974657" y="5173580"/>
              <a:ext cx="210306" cy="5010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46" name="Line 1432"/>
            <p:cNvSpPr>
              <a:spLocks noChangeShapeType="1"/>
            </p:cNvSpPr>
            <p:nvPr/>
          </p:nvSpPr>
          <p:spPr bwMode="auto">
            <a:xfrm flipH="1">
              <a:off x="1807367" y="5104468"/>
              <a:ext cx="210306" cy="5010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47" name="Line 1433"/>
            <p:cNvSpPr>
              <a:spLocks noChangeShapeType="1"/>
            </p:cNvSpPr>
            <p:nvPr/>
          </p:nvSpPr>
          <p:spPr bwMode="auto">
            <a:xfrm flipH="1">
              <a:off x="1813739" y="5107610"/>
              <a:ext cx="210306" cy="5010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48" name="Line 1434"/>
            <p:cNvSpPr>
              <a:spLocks noChangeShapeType="1"/>
            </p:cNvSpPr>
            <p:nvPr/>
          </p:nvSpPr>
          <p:spPr bwMode="auto">
            <a:xfrm flipH="1">
              <a:off x="1968284" y="5170437"/>
              <a:ext cx="211897" cy="5026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49" name="Line 1444"/>
            <p:cNvSpPr>
              <a:spLocks noChangeShapeType="1"/>
            </p:cNvSpPr>
            <p:nvPr/>
          </p:nvSpPr>
          <p:spPr bwMode="auto">
            <a:xfrm flipH="1">
              <a:off x="1460045" y="5203423"/>
              <a:ext cx="76475" cy="753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50" name="Line 1445"/>
            <p:cNvSpPr>
              <a:spLocks noChangeShapeType="1"/>
            </p:cNvSpPr>
            <p:nvPr/>
          </p:nvSpPr>
          <p:spPr bwMode="auto">
            <a:xfrm flipH="1">
              <a:off x="1455266" y="5198710"/>
              <a:ext cx="78067" cy="769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51" name="Line 1446"/>
            <p:cNvSpPr>
              <a:spLocks noChangeShapeType="1"/>
            </p:cNvSpPr>
            <p:nvPr/>
          </p:nvSpPr>
          <p:spPr bwMode="auto">
            <a:xfrm flipH="1" flipV="1">
              <a:off x="1765945" y="5613384"/>
              <a:ext cx="36644" cy="471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52" name="Line 1447"/>
            <p:cNvSpPr>
              <a:spLocks noChangeShapeType="1"/>
            </p:cNvSpPr>
            <p:nvPr/>
          </p:nvSpPr>
          <p:spPr bwMode="auto">
            <a:xfrm>
              <a:off x="1772317" y="5599247"/>
              <a:ext cx="33458" cy="125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53" name="Line 1448"/>
            <p:cNvSpPr>
              <a:spLocks noChangeShapeType="1"/>
            </p:cNvSpPr>
            <p:nvPr/>
          </p:nvSpPr>
          <p:spPr bwMode="auto">
            <a:xfrm flipV="1">
              <a:off x="1762757" y="5618097"/>
              <a:ext cx="39831" cy="942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54" name="Line 1449"/>
            <p:cNvSpPr>
              <a:spLocks noChangeShapeType="1"/>
            </p:cNvSpPr>
            <p:nvPr/>
          </p:nvSpPr>
          <p:spPr bwMode="auto">
            <a:xfrm>
              <a:off x="1769131" y="5603960"/>
              <a:ext cx="234204" cy="958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55" name="Line 1450"/>
            <p:cNvSpPr>
              <a:spLocks noChangeShapeType="1"/>
            </p:cNvSpPr>
            <p:nvPr/>
          </p:nvSpPr>
          <p:spPr bwMode="auto">
            <a:xfrm>
              <a:off x="1729300" y="5698204"/>
              <a:ext cx="234203" cy="958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56" name="Line 1451"/>
            <p:cNvSpPr>
              <a:spLocks noChangeShapeType="1"/>
            </p:cNvSpPr>
            <p:nvPr/>
          </p:nvSpPr>
          <p:spPr bwMode="auto">
            <a:xfrm>
              <a:off x="1719740" y="5721766"/>
              <a:ext cx="234203" cy="958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57" name="Line 1452"/>
            <p:cNvSpPr>
              <a:spLocks noChangeShapeType="1"/>
            </p:cNvSpPr>
            <p:nvPr/>
          </p:nvSpPr>
          <p:spPr bwMode="auto">
            <a:xfrm>
              <a:off x="1719740" y="5721766"/>
              <a:ext cx="234203" cy="958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58" name="Line 1453"/>
            <p:cNvSpPr>
              <a:spLocks noChangeShapeType="1"/>
            </p:cNvSpPr>
            <p:nvPr/>
          </p:nvSpPr>
          <p:spPr bwMode="auto">
            <a:xfrm flipH="1" flipV="1">
              <a:off x="1957130" y="5790878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59" name="Line 1454"/>
            <p:cNvSpPr>
              <a:spLocks noChangeShapeType="1"/>
            </p:cNvSpPr>
            <p:nvPr/>
          </p:nvSpPr>
          <p:spPr bwMode="auto">
            <a:xfrm flipH="1" flipV="1">
              <a:off x="1947571" y="5787736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60" name="Line 1455"/>
            <p:cNvSpPr>
              <a:spLocks noChangeShapeType="1"/>
            </p:cNvSpPr>
            <p:nvPr/>
          </p:nvSpPr>
          <p:spPr bwMode="auto">
            <a:xfrm flipH="1" flipV="1">
              <a:off x="1939606" y="5784595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61" name="Line 1456"/>
            <p:cNvSpPr>
              <a:spLocks noChangeShapeType="1"/>
            </p:cNvSpPr>
            <p:nvPr/>
          </p:nvSpPr>
          <p:spPr bwMode="auto">
            <a:xfrm flipH="1" flipV="1">
              <a:off x="1950758" y="5809726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62" name="Line 1457"/>
            <p:cNvSpPr>
              <a:spLocks noChangeShapeType="1"/>
            </p:cNvSpPr>
            <p:nvPr/>
          </p:nvSpPr>
          <p:spPr bwMode="auto">
            <a:xfrm flipH="1" flipV="1">
              <a:off x="1931639" y="5779882"/>
              <a:ext cx="3187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63" name="Line 1458"/>
            <p:cNvSpPr>
              <a:spLocks noChangeShapeType="1"/>
            </p:cNvSpPr>
            <p:nvPr/>
          </p:nvSpPr>
          <p:spPr bwMode="auto">
            <a:xfrm flipH="1" flipV="1">
              <a:off x="1941199" y="5806586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64" name="Line 1459"/>
            <p:cNvSpPr>
              <a:spLocks noChangeShapeType="1"/>
            </p:cNvSpPr>
            <p:nvPr/>
          </p:nvSpPr>
          <p:spPr bwMode="auto">
            <a:xfrm flipH="1" flipV="1">
              <a:off x="1923673" y="5779882"/>
              <a:ext cx="3187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65" name="Line 1460"/>
            <p:cNvSpPr>
              <a:spLocks noChangeShapeType="1"/>
            </p:cNvSpPr>
            <p:nvPr/>
          </p:nvSpPr>
          <p:spPr bwMode="auto">
            <a:xfrm flipH="1" flipV="1">
              <a:off x="1933232" y="5803444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66" name="Line 1461"/>
            <p:cNvSpPr>
              <a:spLocks noChangeShapeType="1"/>
            </p:cNvSpPr>
            <p:nvPr/>
          </p:nvSpPr>
          <p:spPr bwMode="auto">
            <a:xfrm flipH="1" flipV="1">
              <a:off x="1920487" y="5787736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67" name="Line 1462"/>
            <p:cNvSpPr>
              <a:spLocks noChangeShapeType="1"/>
            </p:cNvSpPr>
            <p:nvPr/>
          </p:nvSpPr>
          <p:spPr bwMode="auto">
            <a:xfrm flipH="1" flipV="1">
              <a:off x="1925266" y="5798731"/>
              <a:ext cx="3187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68" name="Line 1463"/>
            <p:cNvSpPr>
              <a:spLocks noChangeShapeType="1"/>
            </p:cNvSpPr>
            <p:nvPr/>
          </p:nvSpPr>
          <p:spPr bwMode="auto">
            <a:xfrm flipH="1" flipV="1">
              <a:off x="1917302" y="5797160"/>
              <a:ext cx="159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69" name="Line 1464"/>
            <p:cNvSpPr>
              <a:spLocks noChangeShapeType="1"/>
            </p:cNvSpPr>
            <p:nvPr/>
          </p:nvSpPr>
          <p:spPr bwMode="auto">
            <a:xfrm flipH="1" flipV="1">
              <a:off x="1762757" y="5712341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70" name="Line 1465"/>
            <p:cNvSpPr>
              <a:spLocks noChangeShapeType="1"/>
            </p:cNvSpPr>
            <p:nvPr/>
          </p:nvSpPr>
          <p:spPr bwMode="auto">
            <a:xfrm flipH="1" flipV="1">
              <a:off x="1753198" y="5707628"/>
              <a:ext cx="3187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71" name="Line 1466"/>
            <p:cNvSpPr>
              <a:spLocks noChangeShapeType="1"/>
            </p:cNvSpPr>
            <p:nvPr/>
          </p:nvSpPr>
          <p:spPr bwMode="auto">
            <a:xfrm flipH="1" flipV="1">
              <a:off x="1759571" y="5720195"/>
              <a:ext cx="3187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72" name="Line 1467"/>
            <p:cNvSpPr>
              <a:spLocks noChangeShapeType="1"/>
            </p:cNvSpPr>
            <p:nvPr/>
          </p:nvSpPr>
          <p:spPr bwMode="auto">
            <a:xfrm flipH="1" flipV="1">
              <a:off x="1745232" y="5704486"/>
              <a:ext cx="3187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73" name="Line 1468"/>
            <p:cNvSpPr>
              <a:spLocks noChangeShapeType="1"/>
            </p:cNvSpPr>
            <p:nvPr/>
          </p:nvSpPr>
          <p:spPr bwMode="auto">
            <a:xfrm flipH="1" flipV="1">
              <a:off x="1756384" y="5729618"/>
              <a:ext cx="3187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74" name="Line 1469"/>
            <p:cNvSpPr>
              <a:spLocks noChangeShapeType="1"/>
            </p:cNvSpPr>
            <p:nvPr/>
          </p:nvSpPr>
          <p:spPr bwMode="auto">
            <a:xfrm flipH="1" flipV="1">
              <a:off x="1737265" y="5701345"/>
              <a:ext cx="3187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75" name="Line 1470"/>
            <p:cNvSpPr>
              <a:spLocks noChangeShapeType="1"/>
            </p:cNvSpPr>
            <p:nvPr/>
          </p:nvSpPr>
          <p:spPr bwMode="auto">
            <a:xfrm flipH="1" flipV="1">
              <a:off x="1748418" y="5726477"/>
              <a:ext cx="1592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76" name="Line 1471"/>
            <p:cNvSpPr>
              <a:spLocks noChangeShapeType="1"/>
            </p:cNvSpPr>
            <p:nvPr/>
          </p:nvSpPr>
          <p:spPr bwMode="auto">
            <a:xfrm flipH="1" flipV="1">
              <a:off x="1729300" y="5699774"/>
              <a:ext cx="3187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77" name="Line 1472"/>
            <p:cNvSpPr>
              <a:spLocks noChangeShapeType="1"/>
            </p:cNvSpPr>
            <p:nvPr/>
          </p:nvSpPr>
          <p:spPr bwMode="auto">
            <a:xfrm flipH="1" flipV="1">
              <a:off x="1738860" y="5723335"/>
              <a:ext cx="3187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78" name="Line 1473"/>
            <p:cNvSpPr>
              <a:spLocks noChangeShapeType="1"/>
            </p:cNvSpPr>
            <p:nvPr/>
          </p:nvSpPr>
          <p:spPr bwMode="auto">
            <a:xfrm flipH="1" flipV="1">
              <a:off x="1730893" y="5720193"/>
              <a:ext cx="3187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79" name="Line 1474"/>
            <p:cNvSpPr>
              <a:spLocks noChangeShapeType="1"/>
            </p:cNvSpPr>
            <p:nvPr/>
          </p:nvSpPr>
          <p:spPr bwMode="auto">
            <a:xfrm flipH="1" flipV="1">
              <a:off x="1722926" y="5717052"/>
              <a:ext cx="3187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80" name="Line 1475"/>
            <p:cNvSpPr>
              <a:spLocks noChangeShapeType="1"/>
            </p:cNvSpPr>
            <p:nvPr/>
          </p:nvSpPr>
          <p:spPr bwMode="auto">
            <a:xfrm flipH="1">
              <a:off x="1769131" y="5600818"/>
              <a:ext cx="9558" cy="471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81" name="Line 1476"/>
            <p:cNvSpPr>
              <a:spLocks noChangeShapeType="1"/>
            </p:cNvSpPr>
            <p:nvPr/>
          </p:nvSpPr>
          <p:spPr bwMode="auto">
            <a:xfrm flipH="1">
              <a:off x="1778689" y="5605532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82" name="Line 1477"/>
            <p:cNvSpPr>
              <a:spLocks noChangeShapeType="1"/>
            </p:cNvSpPr>
            <p:nvPr/>
          </p:nvSpPr>
          <p:spPr bwMode="auto">
            <a:xfrm flipH="1">
              <a:off x="1786656" y="5608674"/>
              <a:ext cx="7966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83" name="Line 1478"/>
            <p:cNvSpPr>
              <a:spLocks noChangeShapeType="1"/>
            </p:cNvSpPr>
            <p:nvPr/>
          </p:nvSpPr>
          <p:spPr bwMode="auto">
            <a:xfrm flipH="1">
              <a:off x="1794622" y="5611815"/>
              <a:ext cx="9558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84" name="Line 1479"/>
            <p:cNvSpPr>
              <a:spLocks noChangeShapeType="1"/>
            </p:cNvSpPr>
            <p:nvPr/>
          </p:nvSpPr>
          <p:spPr bwMode="auto">
            <a:xfrm flipH="1">
              <a:off x="1805774" y="5608674"/>
              <a:ext cx="6372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85" name="Line 1480"/>
            <p:cNvSpPr>
              <a:spLocks noChangeShapeType="1"/>
            </p:cNvSpPr>
            <p:nvPr/>
          </p:nvSpPr>
          <p:spPr bwMode="auto">
            <a:xfrm flipH="1">
              <a:off x="1804181" y="5614956"/>
              <a:ext cx="6372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86" name="Line 1481"/>
            <p:cNvSpPr>
              <a:spLocks noChangeShapeType="1"/>
            </p:cNvSpPr>
            <p:nvPr/>
          </p:nvSpPr>
          <p:spPr bwMode="auto">
            <a:xfrm flipH="1">
              <a:off x="1968284" y="5673073"/>
              <a:ext cx="4779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87" name="Line 1482"/>
            <p:cNvSpPr>
              <a:spLocks noChangeShapeType="1"/>
            </p:cNvSpPr>
            <p:nvPr/>
          </p:nvSpPr>
          <p:spPr bwMode="auto">
            <a:xfrm flipH="1">
              <a:off x="1963503" y="5680926"/>
              <a:ext cx="9558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88" name="Line 1483"/>
            <p:cNvSpPr>
              <a:spLocks noChangeShapeType="1"/>
            </p:cNvSpPr>
            <p:nvPr/>
          </p:nvSpPr>
          <p:spPr bwMode="auto">
            <a:xfrm flipH="1">
              <a:off x="1973062" y="5684067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89" name="Line 1484"/>
            <p:cNvSpPr>
              <a:spLocks noChangeShapeType="1"/>
            </p:cNvSpPr>
            <p:nvPr/>
          </p:nvSpPr>
          <p:spPr bwMode="auto">
            <a:xfrm flipH="1">
              <a:off x="1981030" y="5687209"/>
              <a:ext cx="7966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90" name="Line 1485"/>
            <p:cNvSpPr>
              <a:spLocks noChangeShapeType="1"/>
            </p:cNvSpPr>
            <p:nvPr/>
          </p:nvSpPr>
          <p:spPr bwMode="auto">
            <a:xfrm flipH="1">
              <a:off x="1988994" y="5690351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91" name="Line 1486"/>
            <p:cNvSpPr>
              <a:spLocks noChangeShapeType="1"/>
            </p:cNvSpPr>
            <p:nvPr/>
          </p:nvSpPr>
          <p:spPr bwMode="auto">
            <a:xfrm flipH="1">
              <a:off x="1998554" y="5695063"/>
              <a:ext cx="6372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92" name="Line 1487"/>
            <p:cNvSpPr>
              <a:spLocks noChangeShapeType="1"/>
            </p:cNvSpPr>
            <p:nvPr/>
          </p:nvSpPr>
          <p:spPr bwMode="auto">
            <a:xfrm flipH="1" flipV="1">
              <a:off x="1628926" y="5954234"/>
              <a:ext cx="223051" cy="911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93" name="Line 1488"/>
            <p:cNvSpPr>
              <a:spLocks noChangeShapeType="1"/>
            </p:cNvSpPr>
            <p:nvPr/>
          </p:nvSpPr>
          <p:spPr bwMode="auto">
            <a:xfrm flipH="1" flipV="1">
              <a:off x="1619367" y="5973083"/>
              <a:ext cx="224644" cy="911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94" name="Line 1489"/>
            <p:cNvSpPr>
              <a:spLocks noChangeShapeType="1"/>
            </p:cNvSpPr>
            <p:nvPr/>
          </p:nvSpPr>
          <p:spPr bwMode="auto">
            <a:xfrm>
              <a:off x="1708588" y="5841141"/>
              <a:ext cx="167289" cy="69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95" name="Line 1490"/>
            <p:cNvSpPr>
              <a:spLocks noChangeShapeType="1"/>
            </p:cNvSpPr>
            <p:nvPr/>
          </p:nvSpPr>
          <p:spPr bwMode="auto">
            <a:xfrm>
              <a:off x="1708588" y="5841141"/>
              <a:ext cx="167289" cy="69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96" name="Line 1491"/>
            <p:cNvSpPr>
              <a:spLocks noChangeShapeType="1"/>
            </p:cNvSpPr>
            <p:nvPr/>
          </p:nvSpPr>
          <p:spPr bwMode="auto">
            <a:xfrm>
              <a:off x="1679910" y="5816010"/>
              <a:ext cx="234204" cy="958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97" name="Line 1492"/>
            <p:cNvSpPr>
              <a:spLocks noChangeShapeType="1"/>
            </p:cNvSpPr>
            <p:nvPr/>
          </p:nvSpPr>
          <p:spPr bwMode="auto">
            <a:xfrm flipH="1">
              <a:off x="1678317" y="5817579"/>
              <a:ext cx="6372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98" name="Line 1493"/>
            <p:cNvSpPr>
              <a:spLocks noChangeShapeType="1"/>
            </p:cNvSpPr>
            <p:nvPr/>
          </p:nvSpPr>
          <p:spPr bwMode="auto">
            <a:xfrm flipH="1">
              <a:off x="1684690" y="5820722"/>
              <a:ext cx="7966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99" name="Line 1494"/>
            <p:cNvSpPr>
              <a:spLocks noChangeShapeType="1"/>
            </p:cNvSpPr>
            <p:nvPr/>
          </p:nvSpPr>
          <p:spPr bwMode="auto">
            <a:xfrm flipH="1">
              <a:off x="1692655" y="5823863"/>
              <a:ext cx="7967" cy="471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00" name="Line 1495"/>
            <p:cNvSpPr>
              <a:spLocks noChangeShapeType="1"/>
            </p:cNvSpPr>
            <p:nvPr/>
          </p:nvSpPr>
          <p:spPr bwMode="auto">
            <a:xfrm flipH="1">
              <a:off x="1700623" y="5828576"/>
              <a:ext cx="9558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01" name="Line 1496"/>
            <p:cNvSpPr>
              <a:spLocks noChangeShapeType="1"/>
            </p:cNvSpPr>
            <p:nvPr/>
          </p:nvSpPr>
          <p:spPr bwMode="auto">
            <a:xfrm flipH="1">
              <a:off x="1710181" y="5831718"/>
              <a:ext cx="7966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02" name="Line 1497"/>
            <p:cNvSpPr>
              <a:spLocks noChangeShapeType="1"/>
            </p:cNvSpPr>
            <p:nvPr/>
          </p:nvSpPr>
          <p:spPr bwMode="auto">
            <a:xfrm flipH="1">
              <a:off x="1710181" y="5839569"/>
              <a:ext cx="6372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03" name="Line 1498"/>
            <p:cNvSpPr>
              <a:spLocks noChangeShapeType="1"/>
            </p:cNvSpPr>
            <p:nvPr/>
          </p:nvSpPr>
          <p:spPr bwMode="auto">
            <a:xfrm flipH="1">
              <a:off x="1874283" y="5897688"/>
              <a:ext cx="4780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04" name="Line 1499"/>
            <p:cNvSpPr>
              <a:spLocks noChangeShapeType="1"/>
            </p:cNvSpPr>
            <p:nvPr/>
          </p:nvSpPr>
          <p:spPr bwMode="auto">
            <a:xfrm flipH="1">
              <a:off x="1869504" y="5903971"/>
              <a:ext cx="9558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05" name="Line 1500"/>
            <p:cNvSpPr>
              <a:spLocks noChangeShapeType="1"/>
            </p:cNvSpPr>
            <p:nvPr/>
          </p:nvSpPr>
          <p:spPr bwMode="auto">
            <a:xfrm flipH="1">
              <a:off x="1879062" y="5900829"/>
              <a:ext cx="7966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06" name="Line 1501"/>
            <p:cNvSpPr>
              <a:spLocks noChangeShapeType="1"/>
            </p:cNvSpPr>
            <p:nvPr/>
          </p:nvSpPr>
          <p:spPr bwMode="auto">
            <a:xfrm flipH="1">
              <a:off x="1887028" y="5903971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07" name="Line 1502"/>
            <p:cNvSpPr>
              <a:spLocks noChangeShapeType="1"/>
            </p:cNvSpPr>
            <p:nvPr/>
          </p:nvSpPr>
          <p:spPr bwMode="auto">
            <a:xfrm flipH="1">
              <a:off x="1894995" y="5907111"/>
              <a:ext cx="7966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08" name="Line 1503"/>
            <p:cNvSpPr>
              <a:spLocks noChangeShapeType="1"/>
            </p:cNvSpPr>
            <p:nvPr/>
          </p:nvSpPr>
          <p:spPr bwMode="auto">
            <a:xfrm flipH="1">
              <a:off x="1904554" y="5910253"/>
              <a:ext cx="7966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09" name="Line 1504"/>
            <p:cNvSpPr>
              <a:spLocks noChangeShapeType="1"/>
            </p:cNvSpPr>
            <p:nvPr/>
          </p:nvSpPr>
          <p:spPr bwMode="auto">
            <a:xfrm>
              <a:off x="1750012" y="5651082"/>
              <a:ext cx="28678" cy="2356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10" name="Line 1505"/>
            <p:cNvSpPr>
              <a:spLocks noChangeShapeType="1"/>
            </p:cNvSpPr>
            <p:nvPr/>
          </p:nvSpPr>
          <p:spPr bwMode="auto">
            <a:xfrm flipH="1">
              <a:off x="1729300" y="5603960"/>
              <a:ext cx="39830" cy="942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11" name="Line 1506"/>
            <p:cNvSpPr>
              <a:spLocks noChangeShapeType="1"/>
            </p:cNvSpPr>
            <p:nvPr/>
          </p:nvSpPr>
          <p:spPr bwMode="auto">
            <a:xfrm flipH="1">
              <a:off x="1729300" y="5603960"/>
              <a:ext cx="39830" cy="942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12" name="Line 1507"/>
            <p:cNvSpPr>
              <a:spLocks noChangeShapeType="1"/>
            </p:cNvSpPr>
            <p:nvPr/>
          </p:nvSpPr>
          <p:spPr bwMode="auto">
            <a:xfrm flipH="1" flipV="1">
              <a:off x="1342146" y="5652652"/>
              <a:ext cx="31864" cy="1727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13" name="Line 1508"/>
            <p:cNvSpPr>
              <a:spLocks noChangeShapeType="1"/>
            </p:cNvSpPr>
            <p:nvPr/>
          </p:nvSpPr>
          <p:spPr bwMode="auto">
            <a:xfrm>
              <a:off x="1356485" y="5638516"/>
              <a:ext cx="17525" cy="3141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14" name="Line 1509"/>
            <p:cNvSpPr>
              <a:spLocks noChangeShapeType="1"/>
            </p:cNvSpPr>
            <p:nvPr/>
          </p:nvSpPr>
          <p:spPr bwMode="auto">
            <a:xfrm flipH="1" flipV="1">
              <a:off x="1337368" y="5657364"/>
              <a:ext cx="25492" cy="251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15" name="Line 1510"/>
            <p:cNvSpPr>
              <a:spLocks noChangeShapeType="1"/>
            </p:cNvSpPr>
            <p:nvPr/>
          </p:nvSpPr>
          <p:spPr bwMode="auto">
            <a:xfrm flipH="1">
              <a:off x="1362859" y="5600818"/>
              <a:ext cx="81254" cy="816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16" name="Freeform 1511"/>
            <p:cNvSpPr>
              <a:spLocks/>
            </p:cNvSpPr>
            <p:nvPr/>
          </p:nvSpPr>
          <p:spPr bwMode="auto">
            <a:xfrm>
              <a:off x="1388351" y="5704487"/>
              <a:ext cx="250135" cy="142937"/>
            </a:xfrm>
            <a:custGeom>
              <a:avLst/>
              <a:gdLst>
                <a:gd name="T0" fmla="*/ 0 w 471"/>
                <a:gd name="T1" fmla="*/ 0 h 271"/>
                <a:gd name="T2" fmla="*/ 2147483647 w 471"/>
                <a:gd name="T3" fmla="*/ 2147483647 h 271"/>
                <a:gd name="T4" fmla="*/ 2147483647 w 471"/>
                <a:gd name="T5" fmla="*/ 2147483647 h 271"/>
                <a:gd name="T6" fmla="*/ 2147483647 w 471"/>
                <a:gd name="T7" fmla="*/ 2147483647 h 271"/>
                <a:gd name="T8" fmla="*/ 2147483647 w 471"/>
                <a:gd name="T9" fmla="*/ 2147483647 h 271"/>
                <a:gd name="T10" fmla="*/ 2147483647 w 471"/>
                <a:gd name="T11" fmla="*/ 2147483647 h 271"/>
                <a:gd name="T12" fmla="*/ 2147483647 w 471"/>
                <a:gd name="T13" fmla="*/ 2147483647 h 271"/>
                <a:gd name="T14" fmla="*/ 2147483647 w 471"/>
                <a:gd name="T15" fmla="*/ 2147483647 h 271"/>
                <a:gd name="T16" fmla="*/ 2147483647 w 471"/>
                <a:gd name="T17" fmla="*/ 2147483647 h 271"/>
                <a:gd name="T18" fmla="*/ 2147483647 w 471"/>
                <a:gd name="T19" fmla="*/ 2147483647 h 271"/>
                <a:gd name="T20" fmla="*/ 2147483647 w 471"/>
                <a:gd name="T21" fmla="*/ 2147483647 h 271"/>
                <a:gd name="T22" fmla="*/ 2147483647 w 471"/>
                <a:gd name="T23" fmla="*/ 2147483647 h 271"/>
                <a:gd name="T24" fmla="*/ 2147483647 w 471"/>
                <a:gd name="T25" fmla="*/ 2147483647 h 271"/>
                <a:gd name="T26" fmla="*/ 2147483647 w 471"/>
                <a:gd name="T27" fmla="*/ 2147483647 h 271"/>
                <a:gd name="T28" fmla="*/ 2147483647 w 471"/>
                <a:gd name="T29" fmla="*/ 2147483647 h 2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71" h="271">
                  <a:moveTo>
                    <a:pt x="0" y="0"/>
                  </a:moveTo>
                  <a:lnTo>
                    <a:pt x="33" y="22"/>
                  </a:lnTo>
                  <a:lnTo>
                    <a:pt x="66" y="42"/>
                  </a:lnTo>
                  <a:lnTo>
                    <a:pt x="99" y="63"/>
                  </a:lnTo>
                  <a:lnTo>
                    <a:pt x="132" y="84"/>
                  </a:lnTo>
                  <a:lnTo>
                    <a:pt x="164" y="104"/>
                  </a:lnTo>
                  <a:lnTo>
                    <a:pt x="198" y="123"/>
                  </a:lnTo>
                  <a:lnTo>
                    <a:pt x="232" y="143"/>
                  </a:lnTo>
                  <a:lnTo>
                    <a:pt x="265" y="163"/>
                  </a:lnTo>
                  <a:lnTo>
                    <a:pt x="299" y="181"/>
                  </a:lnTo>
                  <a:lnTo>
                    <a:pt x="334" y="200"/>
                  </a:lnTo>
                  <a:lnTo>
                    <a:pt x="368" y="218"/>
                  </a:lnTo>
                  <a:lnTo>
                    <a:pt x="403" y="236"/>
                  </a:lnTo>
                  <a:lnTo>
                    <a:pt x="436" y="253"/>
                  </a:lnTo>
                  <a:lnTo>
                    <a:pt x="471" y="271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17" name="Freeform 1512"/>
            <p:cNvSpPr>
              <a:spLocks/>
            </p:cNvSpPr>
            <p:nvPr/>
          </p:nvSpPr>
          <p:spPr bwMode="auto">
            <a:xfrm>
              <a:off x="1370826" y="5674644"/>
              <a:ext cx="329797" cy="185346"/>
            </a:xfrm>
            <a:custGeom>
              <a:avLst/>
              <a:gdLst>
                <a:gd name="T0" fmla="*/ 0 w 623"/>
                <a:gd name="T1" fmla="*/ 0 h 354"/>
                <a:gd name="T2" fmla="*/ 2147483647 w 623"/>
                <a:gd name="T3" fmla="*/ 2147483647 h 354"/>
                <a:gd name="T4" fmla="*/ 2147483647 w 623"/>
                <a:gd name="T5" fmla="*/ 2147483647 h 354"/>
                <a:gd name="T6" fmla="*/ 2147483647 w 623"/>
                <a:gd name="T7" fmla="*/ 2147483647 h 354"/>
                <a:gd name="T8" fmla="*/ 2147483647 w 623"/>
                <a:gd name="T9" fmla="*/ 2147483647 h 354"/>
                <a:gd name="T10" fmla="*/ 2147483647 w 623"/>
                <a:gd name="T11" fmla="*/ 2147483647 h 354"/>
                <a:gd name="T12" fmla="*/ 2147483647 w 623"/>
                <a:gd name="T13" fmla="*/ 2147483647 h 354"/>
                <a:gd name="T14" fmla="*/ 2147483647 w 623"/>
                <a:gd name="T15" fmla="*/ 2147483647 h 354"/>
                <a:gd name="T16" fmla="*/ 2147483647 w 623"/>
                <a:gd name="T17" fmla="*/ 2147483647 h 354"/>
                <a:gd name="T18" fmla="*/ 2147483647 w 623"/>
                <a:gd name="T19" fmla="*/ 2147483647 h 354"/>
                <a:gd name="T20" fmla="*/ 2147483647 w 623"/>
                <a:gd name="T21" fmla="*/ 2147483647 h 354"/>
                <a:gd name="T22" fmla="*/ 2147483647 w 623"/>
                <a:gd name="T23" fmla="*/ 2147483647 h 354"/>
                <a:gd name="T24" fmla="*/ 2147483647 w 623"/>
                <a:gd name="T25" fmla="*/ 2147483647 h 354"/>
                <a:gd name="T26" fmla="*/ 2147483647 w 623"/>
                <a:gd name="T27" fmla="*/ 2147483647 h 354"/>
                <a:gd name="T28" fmla="*/ 2147483647 w 623"/>
                <a:gd name="T29" fmla="*/ 2147483647 h 354"/>
                <a:gd name="T30" fmla="*/ 2147483647 w 623"/>
                <a:gd name="T31" fmla="*/ 2147483647 h 354"/>
                <a:gd name="T32" fmla="*/ 2147483647 w 623"/>
                <a:gd name="T33" fmla="*/ 2147483647 h 354"/>
                <a:gd name="T34" fmla="*/ 2147483647 w 623"/>
                <a:gd name="T35" fmla="*/ 2147483647 h 354"/>
                <a:gd name="T36" fmla="*/ 2147483647 w 623"/>
                <a:gd name="T37" fmla="*/ 2147483647 h 3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23" h="354">
                  <a:moveTo>
                    <a:pt x="0" y="0"/>
                  </a:moveTo>
                  <a:lnTo>
                    <a:pt x="33" y="23"/>
                  </a:lnTo>
                  <a:lnTo>
                    <a:pt x="66" y="45"/>
                  </a:lnTo>
                  <a:lnTo>
                    <a:pt x="100" y="66"/>
                  </a:lnTo>
                  <a:lnTo>
                    <a:pt x="134" y="87"/>
                  </a:lnTo>
                  <a:lnTo>
                    <a:pt x="167" y="108"/>
                  </a:lnTo>
                  <a:lnTo>
                    <a:pt x="202" y="130"/>
                  </a:lnTo>
                  <a:lnTo>
                    <a:pt x="235" y="150"/>
                  </a:lnTo>
                  <a:lnTo>
                    <a:pt x="269" y="170"/>
                  </a:lnTo>
                  <a:lnTo>
                    <a:pt x="304" y="190"/>
                  </a:lnTo>
                  <a:lnTo>
                    <a:pt x="339" y="210"/>
                  </a:lnTo>
                  <a:lnTo>
                    <a:pt x="374" y="228"/>
                  </a:lnTo>
                  <a:lnTo>
                    <a:pt x="409" y="247"/>
                  </a:lnTo>
                  <a:lnTo>
                    <a:pt x="444" y="265"/>
                  </a:lnTo>
                  <a:lnTo>
                    <a:pt x="480" y="284"/>
                  </a:lnTo>
                  <a:lnTo>
                    <a:pt x="515" y="301"/>
                  </a:lnTo>
                  <a:lnTo>
                    <a:pt x="551" y="319"/>
                  </a:lnTo>
                  <a:lnTo>
                    <a:pt x="587" y="336"/>
                  </a:lnTo>
                  <a:lnTo>
                    <a:pt x="623" y="354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18" name="Line 1513"/>
            <p:cNvSpPr>
              <a:spLocks noChangeShapeType="1"/>
            </p:cNvSpPr>
            <p:nvPr/>
          </p:nvSpPr>
          <p:spPr bwMode="auto">
            <a:xfrm flipV="1">
              <a:off x="1305503" y="5718622"/>
              <a:ext cx="4779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19" name="Line 1514"/>
            <p:cNvSpPr>
              <a:spLocks noChangeShapeType="1"/>
            </p:cNvSpPr>
            <p:nvPr/>
          </p:nvSpPr>
          <p:spPr bwMode="auto">
            <a:xfrm flipH="1" flipV="1">
              <a:off x="1305503" y="5723335"/>
              <a:ext cx="31864" cy="3141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0" name="Line 1515"/>
            <p:cNvSpPr>
              <a:spLocks noChangeShapeType="1"/>
            </p:cNvSpPr>
            <p:nvPr/>
          </p:nvSpPr>
          <p:spPr bwMode="auto">
            <a:xfrm>
              <a:off x="1307095" y="5717053"/>
              <a:ext cx="35051" cy="3455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1" name="Line 1516"/>
            <p:cNvSpPr>
              <a:spLocks noChangeShapeType="1"/>
            </p:cNvSpPr>
            <p:nvPr/>
          </p:nvSpPr>
          <p:spPr bwMode="auto">
            <a:xfrm flipH="1">
              <a:off x="1337368" y="5693491"/>
              <a:ext cx="62135" cy="6125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2" name="Line 1517"/>
            <p:cNvSpPr>
              <a:spLocks noChangeShapeType="1"/>
            </p:cNvSpPr>
            <p:nvPr/>
          </p:nvSpPr>
          <p:spPr bwMode="auto">
            <a:xfrm flipH="1">
              <a:off x="1330995" y="5685639"/>
              <a:ext cx="55762" cy="5497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3" name="Line 1518"/>
            <p:cNvSpPr>
              <a:spLocks noChangeShapeType="1"/>
            </p:cNvSpPr>
            <p:nvPr/>
          </p:nvSpPr>
          <p:spPr bwMode="auto">
            <a:xfrm flipV="1">
              <a:off x="1372418" y="5845853"/>
              <a:ext cx="28678" cy="298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4" name="Line 1519"/>
            <p:cNvSpPr>
              <a:spLocks noChangeShapeType="1"/>
            </p:cNvSpPr>
            <p:nvPr/>
          </p:nvSpPr>
          <p:spPr bwMode="auto">
            <a:xfrm flipV="1">
              <a:off x="1348520" y="5823862"/>
              <a:ext cx="50983" cy="50262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5" name="Line 1520"/>
            <p:cNvSpPr>
              <a:spLocks noChangeShapeType="1"/>
            </p:cNvSpPr>
            <p:nvPr/>
          </p:nvSpPr>
          <p:spPr bwMode="auto">
            <a:xfrm flipH="1" flipV="1">
              <a:off x="1742045" y="5669931"/>
              <a:ext cx="36643" cy="471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6" name="Line 1521"/>
            <p:cNvSpPr>
              <a:spLocks noChangeShapeType="1"/>
            </p:cNvSpPr>
            <p:nvPr/>
          </p:nvSpPr>
          <p:spPr bwMode="auto">
            <a:xfrm flipH="1">
              <a:off x="1727707" y="5698204"/>
              <a:ext cx="1594" cy="62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7" name="Line 1522"/>
            <p:cNvSpPr>
              <a:spLocks noChangeShapeType="1"/>
            </p:cNvSpPr>
            <p:nvPr/>
          </p:nvSpPr>
          <p:spPr bwMode="auto">
            <a:xfrm flipH="1" flipV="1">
              <a:off x="1734080" y="5688780"/>
              <a:ext cx="36644" cy="471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8" name="Line 1523"/>
            <p:cNvSpPr>
              <a:spLocks noChangeShapeType="1"/>
            </p:cNvSpPr>
            <p:nvPr/>
          </p:nvSpPr>
          <p:spPr bwMode="auto">
            <a:xfrm>
              <a:off x="1742047" y="5669931"/>
              <a:ext cx="28678" cy="2356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9" name="Freeform 1524"/>
            <p:cNvSpPr>
              <a:spLocks/>
            </p:cNvSpPr>
            <p:nvPr/>
          </p:nvSpPr>
          <p:spPr bwMode="auto">
            <a:xfrm>
              <a:off x="1706995" y="5731189"/>
              <a:ext cx="38237" cy="42409"/>
            </a:xfrm>
            <a:custGeom>
              <a:avLst/>
              <a:gdLst>
                <a:gd name="T0" fmla="*/ 2147483647 w 71"/>
                <a:gd name="T1" fmla="*/ 0 h 80"/>
                <a:gd name="T2" fmla="*/ 2147483647 w 71"/>
                <a:gd name="T3" fmla="*/ 2147483647 h 80"/>
                <a:gd name="T4" fmla="*/ 0 w 71"/>
                <a:gd name="T5" fmla="*/ 2147483647 h 80"/>
                <a:gd name="T6" fmla="*/ 2147483647 w 71"/>
                <a:gd name="T7" fmla="*/ 2147483647 h 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1" h="80">
                  <a:moveTo>
                    <a:pt x="16" y="0"/>
                  </a:moveTo>
                  <a:lnTo>
                    <a:pt x="71" y="45"/>
                  </a:lnTo>
                  <a:lnTo>
                    <a:pt x="0" y="36"/>
                  </a:lnTo>
                  <a:lnTo>
                    <a:pt x="56" y="8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30" name="Line 1525"/>
            <p:cNvSpPr>
              <a:spLocks noChangeShapeType="1"/>
            </p:cNvSpPr>
            <p:nvPr/>
          </p:nvSpPr>
          <p:spPr bwMode="auto">
            <a:xfrm>
              <a:off x="1700623" y="5768887"/>
              <a:ext cx="28678" cy="2356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31" name="Line 1526"/>
            <p:cNvSpPr>
              <a:spLocks noChangeShapeType="1"/>
            </p:cNvSpPr>
            <p:nvPr/>
          </p:nvSpPr>
          <p:spPr bwMode="auto">
            <a:xfrm flipH="1" flipV="1">
              <a:off x="1700623" y="5768887"/>
              <a:ext cx="36643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32" name="Line 1527"/>
            <p:cNvSpPr>
              <a:spLocks noChangeShapeType="1"/>
            </p:cNvSpPr>
            <p:nvPr/>
          </p:nvSpPr>
          <p:spPr bwMode="auto">
            <a:xfrm flipH="1">
              <a:off x="1719740" y="5717053"/>
              <a:ext cx="3187" cy="47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33" name="Line 1528"/>
            <p:cNvSpPr>
              <a:spLocks noChangeShapeType="1"/>
            </p:cNvSpPr>
            <p:nvPr/>
          </p:nvSpPr>
          <p:spPr bwMode="auto">
            <a:xfrm flipH="1" flipV="1">
              <a:off x="1716553" y="5731189"/>
              <a:ext cx="36643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34" name="Line 1529"/>
            <p:cNvSpPr>
              <a:spLocks noChangeShapeType="1"/>
            </p:cNvSpPr>
            <p:nvPr/>
          </p:nvSpPr>
          <p:spPr bwMode="auto">
            <a:xfrm flipH="1">
              <a:off x="1759571" y="5713912"/>
              <a:ext cx="9558" cy="235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35" name="Line 1530"/>
            <p:cNvSpPr>
              <a:spLocks noChangeShapeType="1"/>
            </p:cNvSpPr>
            <p:nvPr/>
          </p:nvSpPr>
          <p:spPr bwMode="auto">
            <a:xfrm flipH="1">
              <a:off x="1754791" y="5717052"/>
              <a:ext cx="6372" cy="125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36" name="Line 1531"/>
            <p:cNvSpPr>
              <a:spLocks noChangeShapeType="1"/>
            </p:cNvSpPr>
            <p:nvPr/>
          </p:nvSpPr>
          <p:spPr bwMode="auto">
            <a:xfrm>
              <a:off x="1722926" y="5717052"/>
              <a:ext cx="31864" cy="125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37" name="Line 1532"/>
            <p:cNvSpPr>
              <a:spLocks noChangeShapeType="1"/>
            </p:cNvSpPr>
            <p:nvPr/>
          </p:nvSpPr>
          <p:spPr bwMode="auto">
            <a:xfrm flipH="1">
              <a:off x="1678318" y="5816008"/>
              <a:ext cx="1592" cy="62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38" name="Line 1533"/>
            <p:cNvSpPr>
              <a:spLocks noChangeShapeType="1"/>
            </p:cNvSpPr>
            <p:nvPr/>
          </p:nvSpPr>
          <p:spPr bwMode="auto">
            <a:xfrm>
              <a:off x="1692656" y="5787735"/>
              <a:ext cx="28678" cy="2356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39" name="Line 1534"/>
            <p:cNvSpPr>
              <a:spLocks noChangeShapeType="1"/>
            </p:cNvSpPr>
            <p:nvPr/>
          </p:nvSpPr>
          <p:spPr bwMode="auto">
            <a:xfrm flipH="1" flipV="1">
              <a:off x="1692656" y="5787735"/>
              <a:ext cx="36644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40" name="Line 1535"/>
            <p:cNvSpPr>
              <a:spLocks noChangeShapeType="1"/>
            </p:cNvSpPr>
            <p:nvPr/>
          </p:nvSpPr>
          <p:spPr bwMode="auto">
            <a:xfrm flipH="1" flipV="1">
              <a:off x="1684689" y="5806584"/>
              <a:ext cx="36643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41" name="Line 1536"/>
            <p:cNvSpPr>
              <a:spLocks noChangeShapeType="1"/>
            </p:cNvSpPr>
            <p:nvPr/>
          </p:nvSpPr>
          <p:spPr bwMode="auto">
            <a:xfrm flipH="1">
              <a:off x="1679909" y="5721765"/>
              <a:ext cx="39831" cy="942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42" name="Line 1537"/>
            <p:cNvSpPr>
              <a:spLocks noChangeShapeType="1"/>
            </p:cNvSpPr>
            <p:nvPr/>
          </p:nvSpPr>
          <p:spPr bwMode="auto">
            <a:xfrm>
              <a:off x="1734080" y="5688780"/>
              <a:ext cx="28678" cy="2356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43" name="Line 1538"/>
            <p:cNvSpPr>
              <a:spLocks noChangeShapeType="1"/>
            </p:cNvSpPr>
            <p:nvPr/>
          </p:nvSpPr>
          <p:spPr bwMode="auto">
            <a:xfrm>
              <a:off x="1727707" y="5704486"/>
              <a:ext cx="33458" cy="125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44" name="Line 1539"/>
            <p:cNvSpPr>
              <a:spLocks noChangeShapeType="1"/>
            </p:cNvSpPr>
            <p:nvPr/>
          </p:nvSpPr>
          <p:spPr bwMode="auto">
            <a:xfrm flipH="1">
              <a:off x="1713368" y="5831717"/>
              <a:ext cx="6372" cy="125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45" name="Line 1540"/>
            <p:cNvSpPr>
              <a:spLocks noChangeShapeType="1"/>
            </p:cNvSpPr>
            <p:nvPr/>
          </p:nvSpPr>
          <p:spPr bwMode="auto">
            <a:xfrm flipV="1">
              <a:off x="1708588" y="5834858"/>
              <a:ext cx="3187" cy="62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46" name="Line 1541"/>
            <p:cNvSpPr>
              <a:spLocks noChangeShapeType="1"/>
            </p:cNvSpPr>
            <p:nvPr/>
          </p:nvSpPr>
          <p:spPr bwMode="auto">
            <a:xfrm flipH="1">
              <a:off x="1628926" y="5935385"/>
              <a:ext cx="6372" cy="188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47" name="Line 1542"/>
            <p:cNvSpPr>
              <a:spLocks noChangeShapeType="1"/>
            </p:cNvSpPr>
            <p:nvPr/>
          </p:nvSpPr>
          <p:spPr bwMode="auto">
            <a:xfrm flipH="1" flipV="1">
              <a:off x="1635300" y="5935385"/>
              <a:ext cx="28678" cy="109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48" name="Line 1543"/>
            <p:cNvSpPr>
              <a:spLocks noChangeShapeType="1"/>
            </p:cNvSpPr>
            <p:nvPr/>
          </p:nvSpPr>
          <p:spPr bwMode="auto">
            <a:xfrm flipV="1">
              <a:off x="1619367" y="5954233"/>
              <a:ext cx="9558" cy="188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49" name="Line 1544"/>
            <p:cNvSpPr>
              <a:spLocks noChangeShapeType="1"/>
            </p:cNvSpPr>
            <p:nvPr/>
          </p:nvSpPr>
          <p:spPr bwMode="auto">
            <a:xfrm flipH="1" flipV="1">
              <a:off x="1628926" y="5870984"/>
              <a:ext cx="57356" cy="2199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50" name="Line 1545"/>
            <p:cNvSpPr>
              <a:spLocks noChangeShapeType="1"/>
            </p:cNvSpPr>
            <p:nvPr/>
          </p:nvSpPr>
          <p:spPr bwMode="auto">
            <a:xfrm flipH="1" flipV="1">
              <a:off x="1627333" y="5875697"/>
              <a:ext cx="57356" cy="2356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51" name="Line 1546"/>
            <p:cNvSpPr>
              <a:spLocks noChangeShapeType="1"/>
            </p:cNvSpPr>
            <p:nvPr/>
          </p:nvSpPr>
          <p:spPr bwMode="auto">
            <a:xfrm flipH="1">
              <a:off x="1627333" y="5847424"/>
              <a:ext cx="11152" cy="2827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52" name="Line 1547"/>
            <p:cNvSpPr>
              <a:spLocks noChangeShapeType="1"/>
            </p:cNvSpPr>
            <p:nvPr/>
          </p:nvSpPr>
          <p:spPr bwMode="auto">
            <a:xfrm flipH="1">
              <a:off x="1643266" y="5839570"/>
              <a:ext cx="15933" cy="3612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53" name="Line 1548"/>
            <p:cNvSpPr>
              <a:spLocks noChangeShapeType="1"/>
            </p:cNvSpPr>
            <p:nvPr/>
          </p:nvSpPr>
          <p:spPr bwMode="auto">
            <a:xfrm flipH="1">
              <a:off x="1663977" y="5841141"/>
              <a:ext cx="44610" cy="1052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54" name="Line 1549"/>
            <p:cNvSpPr>
              <a:spLocks noChangeShapeType="1"/>
            </p:cNvSpPr>
            <p:nvPr/>
          </p:nvSpPr>
          <p:spPr bwMode="auto">
            <a:xfrm flipH="1">
              <a:off x="1662385" y="5844283"/>
              <a:ext cx="50983" cy="1225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55" name="Line 1550"/>
            <p:cNvSpPr>
              <a:spLocks noChangeShapeType="1"/>
            </p:cNvSpPr>
            <p:nvPr/>
          </p:nvSpPr>
          <p:spPr bwMode="auto">
            <a:xfrm flipV="1">
              <a:off x="1713368" y="5735901"/>
              <a:ext cx="39830" cy="942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56" name="Line 1551"/>
            <p:cNvSpPr>
              <a:spLocks noChangeShapeType="1"/>
            </p:cNvSpPr>
            <p:nvPr/>
          </p:nvSpPr>
          <p:spPr bwMode="auto">
            <a:xfrm>
              <a:off x="1684690" y="5806584"/>
              <a:ext cx="28678" cy="2356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57" name="Line 1552"/>
            <p:cNvSpPr>
              <a:spLocks noChangeShapeType="1"/>
            </p:cNvSpPr>
            <p:nvPr/>
          </p:nvSpPr>
          <p:spPr bwMode="auto">
            <a:xfrm>
              <a:off x="1678318" y="5822291"/>
              <a:ext cx="33457" cy="125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58" name="Line 1553"/>
            <p:cNvSpPr>
              <a:spLocks noChangeShapeType="1"/>
            </p:cNvSpPr>
            <p:nvPr/>
          </p:nvSpPr>
          <p:spPr bwMode="auto">
            <a:xfrm flipH="1" flipV="1">
              <a:off x="1420215" y="5387198"/>
              <a:ext cx="95593" cy="942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59" name="Line 1554"/>
            <p:cNvSpPr>
              <a:spLocks noChangeShapeType="1"/>
            </p:cNvSpPr>
            <p:nvPr/>
          </p:nvSpPr>
          <p:spPr bwMode="auto">
            <a:xfrm flipH="1" flipV="1">
              <a:off x="1412248" y="5388770"/>
              <a:ext cx="95593" cy="942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60" name="Line 1555"/>
            <p:cNvSpPr>
              <a:spLocks noChangeShapeType="1"/>
            </p:cNvSpPr>
            <p:nvPr/>
          </p:nvSpPr>
          <p:spPr bwMode="auto">
            <a:xfrm flipH="1">
              <a:off x="1511028" y="5481443"/>
              <a:ext cx="4780" cy="47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61" name="Line 1556"/>
            <p:cNvSpPr>
              <a:spLocks noChangeShapeType="1"/>
            </p:cNvSpPr>
            <p:nvPr/>
          </p:nvSpPr>
          <p:spPr bwMode="auto">
            <a:xfrm flipV="1">
              <a:off x="1503062" y="5478300"/>
              <a:ext cx="7966" cy="78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62" name="Line 1557"/>
            <p:cNvSpPr>
              <a:spLocks noChangeShapeType="1"/>
            </p:cNvSpPr>
            <p:nvPr/>
          </p:nvSpPr>
          <p:spPr bwMode="auto">
            <a:xfrm flipH="1">
              <a:off x="1453672" y="5511287"/>
              <a:ext cx="82847" cy="801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63" name="Freeform 1558"/>
            <p:cNvSpPr>
              <a:spLocks/>
            </p:cNvSpPr>
            <p:nvPr/>
          </p:nvSpPr>
          <p:spPr bwMode="auto">
            <a:xfrm>
              <a:off x="1475976" y="5505004"/>
              <a:ext cx="33458" cy="31414"/>
            </a:xfrm>
            <a:custGeom>
              <a:avLst/>
              <a:gdLst>
                <a:gd name="T0" fmla="*/ 2147483647 w 62"/>
                <a:gd name="T1" fmla="*/ 0 h 62"/>
                <a:gd name="T2" fmla="*/ 2147483647 w 62"/>
                <a:gd name="T3" fmla="*/ 2147483647 h 62"/>
                <a:gd name="T4" fmla="*/ 0 w 62"/>
                <a:gd name="T5" fmla="*/ 2147483647 h 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62">
                  <a:moveTo>
                    <a:pt x="28" y="0"/>
                  </a:moveTo>
                  <a:lnTo>
                    <a:pt x="62" y="62"/>
                  </a:lnTo>
                  <a:lnTo>
                    <a:pt x="0" y="28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64" name="Line 1559"/>
            <p:cNvSpPr>
              <a:spLocks noChangeShapeType="1"/>
            </p:cNvSpPr>
            <p:nvPr/>
          </p:nvSpPr>
          <p:spPr bwMode="auto">
            <a:xfrm flipH="1" flipV="1">
              <a:off x="1491910" y="5505004"/>
              <a:ext cx="31864" cy="1727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65" name="Line 1560"/>
            <p:cNvSpPr>
              <a:spLocks noChangeShapeType="1"/>
            </p:cNvSpPr>
            <p:nvPr/>
          </p:nvSpPr>
          <p:spPr bwMode="auto">
            <a:xfrm flipH="1" flipV="1">
              <a:off x="1429775" y="5567833"/>
              <a:ext cx="23897" cy="235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66" name="Line 1561"/>
            <p:cNvSpPr>
              <a:spLocks noChangeShapeType="1"/>
            </p:cNvSpPr>
            <p:nvPr/>
          </p:nvSpPr>
          <p:spPr bwMode="auto">
            <a:xfrm>
              <a:off x="1461640" y="5533278"/>
              <a:ext cx="19119" cy="3298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67" name="Line 1562"/>
            <p:cNvSpPr>
              <a:spLocks noChangeShapeType="1"/>
            </p:cNvSpPr>
            <p:nvPr/>
          </p:nvSpPr>
          <p:spPr bwMode="auto">
            <a:xfrm flipH="1" flipV="1">
              <a:off x="1432962" y="5563122"/>
              <a:ext cx="33457" cy="17279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68" name="Line 1563"/>
            <p:cNvSpPr>
              <a:spLocks noChangeShapeType="1"/>
            </p:cNvSpPr>
            <p:nvPr/>
          </p:nvSpPr>
          <p:spPr bwMode="auto">
            <a:xfrm>
              <a:off x="1447299" y="5547412"/>
              <a:ext cx="19119" cy="3298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69" name="Line 1564"/>
            <p:cNvSpPr>
              <a:spLocks noChangeShapeType="1"/>
            </p:cNvSpPr>
            <p:nvPr/>
          </p:nvSpPr>
          <p:spPr bwMode="auto">
            <a:xfrm flipH="1" flipV="1">
              <a:off x="1447299" y="5547412"/>
              <a:ext cx="33458" cy="1884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70" name="Freeform 1565"/>
            <p:cNvSpPr>
              <a:spLocks/>
            </p:cNvSpPr>
            <p:nvPr/>
          </p:nvSpPr>
          <p:spPr bwMode="auto">
            <a:xfrm>
              <a:off x="1461640" y="5519139"/>
              <a:ext cx="33457" cy="32986"/>
            </a:xfrm>
            <a:custGeom>
              <a:avLst/>
              <a:gdLst>
                <a:gd name="T0" fmla="*/ 2147483647 w 62"/>
                <a:gd name="T1" fmla="*/ 0 h 62"/>
                <a:gd name="T2" fmla="*/ 2147483647 w 62"/>
                <a:gd name="T3" fmla="*/ 2147483647 h 62"/>
                <a:gd name="T4" fmla="*/ 0 w 62"/>
                <a:gd name="T5" fmla="*/ 2147483647 h 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62">
                  <a:moveTo>
                    <a:pt x="28" y="0"/>
                  </a:moveTo>
                  <a:lnTo>
                    <a:pt x="62" y="62"/>
                  </a:lnTo>
                  <a:lnTo>
                    <a:pt x="0" y="27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71" name="Line 1566"/>
            <p:cNvSpPr>
              <a:spLocks noChangeShapeType="1"/>
            </p:cNvSpPr>
            <p:nvPr/>
          </p:nvSpPr>
          <p:spPr bwMode="auto">
            <a:xfrm flipV="1">
              <a:off x="1334181" y="5657366"/>
              <a:ext cx="3187" cy="47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72" name="Line 1567"/>
            <p:cNvSpPr>
              <a:spLocks noChangeShapeType="1"/>
            </p:cNvSpPr>
            <p:nvPr/>
          </p:nvSpPr>
          <p:spPr bwMode="auto">
            <a:xfrm flipV="1">
              <a:off x="1329400" y="5649512"/>
              <a:ext cx="7967" cy="78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73" name="Line 1568"/>
            <p:cNvSpPr>
              <a:spLocks noChangeShapeType="1"/>
            </p:cNvSpPr>
            <p:nvPr/>
          </p:nvSpPr>
          <p:spPr bwMode="auto">
            <a:xfrm flipV="1">
              <a:off x="1342148" y="5580399"/>
              <a:ext cx="73288" cy="722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74" name="Freeform 1569"/>
            <p:cNvSpPr>
              <a:spLocks/>
            </p:cNvSpPr>
            <p:nvPr/>
          </p:nvSpPr>
          <p:spPr bwMode="auto">
            <a:xfrm>
              <a:off x="1370826" y="5624379"/>
              <a:ext cx="33458" cy="31414"/>
            </a:xfrm>
            <a:custGeom>
              <a:avLst/>
              <a:gdLst>
                <a:gd name="T0" fmla="*/ 2147483647 w 63"/>
                <a:gd name="T1" fmla="*/ 2147483647 h 61"/>
                <a:gd name="T2" fmla="*/ 0 w 63"/>
                <a:gd name="T3" fmla="*/ 0 h 61"/>
                <a:gd name="T4" fmla="*/ 2147483647 w 63"/>
                <a:gd name="T5" fmla="*/ 2147483647 h 6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3" h="61">
                  <a:moveTo>
                    <a:pt x="63" y="33"/>
                  </a:moveTo>
                  <a:lnTo>
                    <a:pt x="0" y="0"/>
                  </a:lnTo>
                  <a:lnTo>
                    <a:pt x="34" y="61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75" name="Freeform 1570"/>
            <p:cNvSpPr>
              <a:spLocks/>
            </p:cNvSpPr>
            <p:nvPr/>
          </p:nvSpPr>
          <p:spPr bwMode="auto">
            <a:xfrm>
              <a:off x="1385165" y="5608674"/>
              <a:ext cx="33457" cy="32986"/>
            </a:xfrm>
            <a:custGeom>
              <a:avLst/>
              <a:gdLst>
                <a:gd name="T0" fmla="*/ 2147483647 w 62"/>
                <a:gd name="T1" fmla="*/ 2147483647 h 62"/>
                <a:gd name="T2" fmla="*/ 0 w 62"/>
                <a:gd name="T3" fmla="*/ 0 h 62"/>
                <a:gd name="T4" fmla="*/ 2147483647 w 62"/>
                <a:gd name="T5" fmla="*/ 2147483647 h 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62">
                  <a:moveTo>
                    <a:pt x="62" y="35"/>
                  </a:moveTo>
                  <a:lnTo>
                    <a:pt x="0" y="0"/>
                  </a:lnTo>
                  <a:lnTo>
                    <a:pt x="35" y="62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76" name="Line 1571"/>
            <p:cNvSpPr>
              <a:spLocks noChangeShapeType="1"/>
            </p:cNvSpPr>
            <p:nvPr/>
          </p:nvSpPr>
          <p:spPr bwMode="auto">
            <a:xfrm>
              <a:off x="1399503" y="5594535"/>
              <a:ext cx="19119" cy="3298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77" name="Line 1572"/>
            <p:cNvSpPr>
              <a:spLocks noChangeShapeType="1"/>
            </p:cNvSpPr>
            <p:nvPr/>
          </p:nvSpPr>
          <p:spPr bwMode="auto">
            <a:xfrm flipH="1" flipV="1">
              <a:off x="1356485" y="5638516"/>
              <a:ext cx="31864" cy="17279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78" name="Line 1573"/>
            <p:cNvSpPr>
              <a:spLocks noChangeShapeType="1"/>
            </p:cNvSpPr>
            <p:nvPr/>
          </p:nvSpPr>
          <p:spPr bwMode="auto">
            <a:xfrm flipV="1">
              <a:off x="1410656" y="5558408"/>
              <a:ext cx="19119" cy="188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79" name="Line 1574"/>
            <p:cNvSpPr>
              <a:spLocks noChangeShapeType="1"/>
            </p:cNvSpPr>
            <p:nvPr/>
          </p:nvSpPr>
          <p:spPr bwMode="auto">
            <a:xfrm flipV="1">
              <a:off x="1420215" y="5567834"/>
              <a:ext cx="9558" cy="94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80" name="Line 1575"/>
            <p:cNvSpPr>
              <a:spLocks noChangeShapeType="1"/>
            </p:cNvSpPr>
            <p:nvPr/>
          </p:nvSpPr>
          <p:spPr bwMode="auto">
            <a:xfrm flipH="1" flipV="1">
              <a:off x="1420215" y="5577257"/>
              <a:ext cx="23897" cy="235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81" name="Freeform 1576"/>
            <p:cNvSpPr>
              <a:spLocks/>
            </p:cNvSpPr>
            <p:nvPr/>
          </p:nvSpPr>
          <p:spPr bwMode="auto">
            <a:xfrm>
              <a:off x="1399503" y="5580399"/>
              <a:ext cx="33458" cy="32986"/>
            </a:xfrm>
            <a:custGeom>
              <a:avLst/>
              <a:gdLst>
                <a:gd name="T0" fmla="*/ 2147483647 w 62"/>
                <a:gd name="T1" fmla="*/ 0 h 62"/>
                <a:gd name="T2" fmla="*/ 2147483647 w 62"/>
                <a:gd name="T3" fmla="*/ 2147483647 h 62"/>
                <a:gd name="T4" fmla="*/ 0 w 62"/>
                <a:gd name="T5" fmla="*/ 2147483647 h 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62">
                  <a:moveTo>
                    <a:pt x="29" y="0"/>
                  </a:moveTo>
                  <a:lnTo>
                    <a:pt x="62" y="62"/>
                  </a:lnTo>
                  <a:lnTo>
                    <a:pt x="0" y="27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82" name="Line 1577"/>
            <p:cNvSpPr>
              <a:spLocks noChangeShapeType="1"/>
            </p:cNvSpPr>
            <p:nvPr/>
          </p:nvSpPr>
          <p:spPr bwMode="auto">
            <a:xfrm flipH="1" flipV="1">
              <a:off x="1511028" y="5486155"/>
              <a:ext cx="25492" cy="251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83" name="Freeform 1578"/>
            <p:cNvSpPr>
              <a:spLocks/>
            </p:cNvSpPr>
            <p:nvPr/>
          </p:nvSpPr>
          <p:spPr bwMode="auto">
            <a:xfrm>
              <a:off x="1432962" y="5490868"/>
              <a:ext cx="90813" cy="72254"/>
            </a:xfrm>
            <a:custGeom>
              <a:avLst/>
              <a:gdLst>
                <a:gd name="T0" fmla="*/ 0 w 173"/>
                <a:gd name="T1" fmla="*/ 2147483647 h 138"/>
                <a:gd name="T2" fmla="*/ 2147483647 w 173"/>
                <a:gd name="T3" fmla="*/ 0 h 138"/>
                <a:gd name="T4" fmla="*/ 2147483647 w 173"/>
                <a:gd name="T5" fmla="*/ 2147483647 h 1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3" h="138">
                  <a:moveTo>
                    <a:pt x="0" y="138"/>
                  </a:moveTo>
                  <a:lnTo>
                    <a:pt x="138" y="0"/>
                  </a:lnTo>
                  <a:lnTo>
                    <a:pt x="173" y="61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84" name="Line 1579"/>
            <p:cNvSpPr>
              <a:spLocks noChangeShapeType="1"/>
            </p:cNvSpPr>
            <p:nvPr/>
          </p:nvSpPr>
          <p:spPr bwMode="auto">
            <a:xfrm flipH="1">
              <a:off x="1420215" y="5278820"/>
              <a:ext cx="39830" cy="1083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85" name="Line 1580"/>
            <p:cNvSpPr>
              <a:spLocks noChangeShapeType="1"/>
            </p:cNvSpPr>
            <p:nvPr/>
          </p:nvSpPr>
          <p:spPr bwMode="auto">
            <a:xfrm flipH="1">
              <a:off x="1412248" y="5275676"/>
              <a:ext cx="43017" cy="1130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86" name="Line 1581"/>
            <p:cNvSpPr>
              <a:spLocks noChangeShapeType="1"/>
            </p:cNvSpPr>
            <p:nvPr/>
          </p:nvSpPr>
          <p:spPr bwMode="auto">
            <a:xfrm flipH="1" flipV="1">
              <a:off x="1750011" y="5651082"/>
              <a:ext cx="36644" cy="471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87" name="Line 1582"/>
            <p:cNvSpPr>
              <a:spLocks noChangeShapeType="1"/>
            </p:cNvSpPr>
            <p:nvPr/>
          </p:nvSpPr>
          <p:spPr bwMode="auto">
            <a:xfrm>
              <a:off x="1756384" y="5632233"/>
              <a:ext cx="30272" cy="2356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88" name="Line 1583"/>
            <p:cNvSpPr>
              <a:spLocks noChangeShapeType="1"/>
            </p:cNvSpPr>
            <p:nvPr/>
          </p:nvSpPr>
          <p:spPr bwMode="auto">
            <a:xfrm flipH="1" flipV="1">
              <a:off x="1756384" y="5632233"/>
              <a:ext cx="38237" cy="471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89" name="Line 1584"/>
            <p:cNvSpPr>
              <a:spLocks noChangeShapeType="1"/>
            </p:cNvSpPr>
            <p:nvPr/>
          </p:nvSpPr>
          <p:spPr bwMode="auto">
            <a:xfrm>
              <a:off x="1765945" y="5613384"/>
              <a:ext cx="28678" cy="2356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90" name="Line 1585"/>
            <p:cNvSpPr>
              <a:spLocks noChangeShapeType="1"/>
            </p:cNvSpPr>
            <p:nvPr/>
          </p:nvSpPr>
          <p:spPr bwMode="auto">
            <a:xfrm flipH="1">
              <a:off x="1769130" y="5599247"/>
              <a:ext cx="3187" cy="47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91" name="Line 1586"/>
            <p:cNvSpPr>
              <a:spLocks noChangeShapeType="1"/>
            </p:cNvSpPr>
            <p:nvPr/>
          </p:nvSpPr>
          <p:spPr bwMode="auto">
            <a:xfrm flipV="1">
              <a:off x="1762757" y="5603960"/>
              <a:ext cx="6372" cy="17279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92" name="Line 1587"/>
            <p:cNvSpPr>
              <a:spLocks noChangeShapeType="1"/>
            </p:cNvSpPr>
            <p:nvPr/>
          </p:nvSpPr>
          <p:spPr bwMode="auto">
            <a:xfrm>
              <a:off x="1807367" y="5605531"/>
              <a:ext cx="167289" cy="69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93" name="Freeform 1588"/>
            <p:cNvSpPr>
              <a:spLocks/>
            </p:cNvSpPr>
            <p:nvPr/>
          </p:nvSpPr>
          <p:spPr bwMode="auto">
            <a:xfrm>
              <a:off x="1920487" y="5962087"/>
              <a:ext cx="278813" cy="73825"/>
            </a:xfrm>
            <a:custGeom>
              <a:avLst/>
              <a:gdLst>
                <a:gd name="T0" fmla="*/ 0 w 525"/>
                <a:gd name="T1" fmla="*/ 0 h 143"/>
                <a:gd name="T2" fmla="*/ 2147483647 w 525"/>
                <a:gd name="T3" fmla="*/ 2147483647 h 143"/>
                <a:gd name="T4" fmla="*/ 2147483647 w 525"/>
                <a:gd name="T5" fmla="*/ 2147483647 h 143"/>
                <a:gd name="T6" fmla="*/ 2147483647 w 525"/>
                <a:gd name="T7" fmla="*/ 2147483647 h 143"/>
                <a:gd name="T8" fmla="*/ 2147483647 w 525"/>
                <a:gd name="T9" fmla="*/ 2147483647 h 143"/>
                <a:gd name="T10" fmla="*/ 2147483647 w 525"/>
                <a:gd name="T11" fmla="*/ 2147483647 h 143"/>
                <a:gd name="T12" fmla="*/ 2147483647 w 525"/>
                <a:gd name="T13" fmla="*/ 2147483647 h 143"/>
                <a:gd name="T14" fmla="*/ 2147483647 w 525"/>
                <a:gd name="T15" fmla="*/ 2147483647 h 143"/>
                <a:gd name="T16" fmla="*/ 2147483647 w 525"/>
                <a:gd name="T17" fmla="*/ 2147483647 h 143"/>
                <a:gd name="T18" fmla="*/ 2147483647 w 525"/>
                <a:gd name="T19" fmla="*/ 2147483647 h 143"/>
                <a:gd name="T20" fmla="*/ 2147483647 w 525"/>
                <a:gd name="T21" fmla="*/ 2147483647 h 143"/>
                <a:gd name="T22" fmla="*/ 2147483647 w 525"/>
                <a:gd name="T23" fmla="*/ 2147483647 h 143"/>
                <a:gd name="T24" fmla="*/ 2147483647 w 525"/>
                <a:gd name="T25" fmla="*/ 2147483647 h 143"/>
                <a:gd name="T26" fmla="*/ 2147483647 w 525"/>
                <a:gd name="T27" fmla="*/ 2147483647 h 143"/>
                <a:gd name="T28" fmla="*/ 2147483647 w 525"/>
                <a:gd name="T29" fmla="*/ 2147483647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25" h="143">
                  <a:moveTo>
                    <a:pt x="0" y="0"/>
                  </a:moveTo>
                  <a:lnTo>
                    <a:pt x="37" y="14"/>
                  </a:lnTo>
                  <a:lnTo>
                    <a:pt x="74" y="25"/>
                  </a:lnTo>
                  <a:lnTo>
                    <a:pt x="111" y="37"/>
                  </a:lnTo>
                  <a:lnTo>
                    <a:pt x="148" y="47"/>
                  </a:lnTo>
                  <a:lnTo>
                    <a:pt x="185" y="58"/>
                  </a:lnTo>
                  <a:lnTo>
                    <a:pt x="222" y="69"/>
                  </a:lnTo>
                  <a:lnTo>
                    <a:pt x="261" y="79"/>
                  </a:lnTo>
                  <a:lnTo>
                    <a:pt x="298" y="90"/>
                  </a:lnTo>
                  <a:lnTo>
                    <a:pt x="335" y="99"/>
                  </a:lnTo>
                  <a:lnTo>
                    <a:pt x="373" y="109"/>
                  </a:lnTo>
                  <a:lnTo>
                    <a:pt x="410" y="117"/>
                  </a:lnTo>
                  <a:lnTo>
                    <a:pt x="449" y="126"/>
                  </a:lnTo>
                  <a:lnTo>
                    <a:pt x="487" y="134"/>
                  </a:lnTo>
                  <a:lnTo>
                    <a:pt x="525" y="143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94" name="Freeform 1589"/>
            <p:cNvSpPr>
              <a:spLocks/>
            </p:cNvSpPr>
            <p:nvPr/>
          </p:nvSpPr>
          <p:spPr bwMode="auto">
            <a:xfrm>
              <a:off x="1867909" y="5927531"/>
              <a:ext cx="368034" cy="98956"/>
            </a:xfrm>
            <a:custGeom>
              <a:avLst/>
              <a:gdLst>
                <a:gd name="T0" fmla="*/ 0 w 691"/>
                <a:gd name="T1" fmla="*/ 0 h 190"/>
                <a:gd name="T2" fmla="*/ 2147483647 w 691"/>
                <a:gd name="T3" fmla="*/ 2147483647 h 190"/>
                <a:gd name="T4" fmla="*/ 2147483647 w 691"/>
                <a:gd name="T5" fmla="*/ 2147483647 h 190"/>
                <a:gd name="T6" fmla="*/ 2147483647 w 691"/>
                <a:gd name="T7" fmla="*/ 2147483647 h 190"/>
                <a:gd name="T8" fmla="*/ 2147483647 w 691"/>
                <a:gd name="T9" fmla="*/ 2147483647 h 190"/>
                <a:gd name="T10" fmla="*/ 2147483647 w 691"/>
                <a:gd name="T11" fmla="*/ 2147483647 h 190"/>
                <a:gd name="T12" fmla="*/ 2147483647 w 691"/>
                <a:gd name="T13" fmla="*/ 2147483647 h 190"/>
                <a:gd name="T14" fmla="*/ 2147483647 w 691"/>
                <a:gd name="T15" fmla="*/ 2147483647 h 190"/>
                <a:gd name="T16" fmla="*/ 2147483647 w 691"/>
                <a:gd name="T17" fmla="*/ 2147483647 h 190"/>
                <a:gd name="T18" fmla="*/ 2147483647 w 691"/>
                <a:gd name="T19" fmla="*/ 2147483647 h 190"/>
                <a:gd name="T20" fmla="*/ 2147483647 w 691"/>
                <a:gd name="T21" fmla="*/ 2147483647 h 190"/>
                <a:gd name="T22" fmla="*/ 2147483647 w 691"/>
                <a:gd name="T23" fmla="*/ 2147483647 h 190"/>
                <a:gd name="T24" fmla="*/ 2147483647 w 691"/>
                <a:gd name="T25" fmla="*/ 2147483647 h 190"/>
                <a:gd name="T26" fmla="*/ 2147483647 w 691"/>
                <a:gd name="T27" fmla="*/ 2147483647 h 190"/>
                <a:gd name="T28" fmla="*/ 2147483647 w 691"/>
                <a:gd name="T29" fmla="*/ 2147483647 h 190"/>
                <a:gd name="T30" fmla="*/ 2147483647 w 691"/>
                <a:gd name="T31" fmla="*/ 2147483647 h 190"/>
                <a:gd name="T32" fmla="*/ 2147483647 w 691"/>
                <a:gd name="T33" fmla="*/ 2147483647 h 190"/>
                <a:gd name="T34" fmla="*/ 2147483647 w 691"/>
                <a:gd name="T35" fmla="*/ 2147483647 h 190"/>
                <a:gd name="T36" fmla="*/ 2147483647 w 691"/>
                <a:gd name="T37" fmla="*/ 2147483647 h 1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91" h="190">
                  <a:moveTo>
                    <a:pt x="0" y="0"/>
                  </a:moveTo>
                  <a:lnTo>
                    <a:pt x="37" y="13"/>
                  </a:lnTo>
                  <a:lnTo>
                    <a:pt x="74" y="26"/>
                  </a:lnTo>
                  <a:lnTo>
                    <a:pt x="113" y="39"/>
                  </a:lnTo>
                  <a:lnTo>
                    <a:pt x="151" y="52"/>
                  </a:lnTo>
                  <a:lnTo>
                    <a:pt x="188" y="64"/>
                  </a:lnTo>
                  <a:lnTo>
                    <a:pt x="226" y="76"/>
                  </a:lnTo>
                  <a:lnTo>
                    <a:pt x="264" y="87"/>
                  </a:lnTo>
                  <a:lnTo>
                    <a:pt x="303" y="98"/>
                  </a:lnTo>
                  <a:lnTo>
                    <a:pt x="341" y="109"/>
                  </a:lnTo>
                  <a:lnTo>
                    <a:pt x="379" y="120"/>
                  </a:lnTo>
                  <a:lnTo>
                    <a:pt x="419" y="130"/>
                  </a:lnTo>
                  <a:lnTo>
                    <a:pt x="457" y="140"/>
                  </a:lnTo>
                  <a:lnTo>
                    <a:pt x="495" y="149"/>
                  </a:lnTo>
                  <a:lnTo>
                    <a:pt x="534" y="158"/>
                  </a:lnTo>
                  <a:lnTo>
                    <a:pt x="574" y="167"/>
                  </a:lnTo>
                  <a:lnTo>
                    <a:pt x="612" y="175"/>
                  </a:lnTo>
                  <a:lnTo>
                    <a:pt x="651" y="182"/>
                  </a:lnTo>
                  <a:lnTo>
                    <a:pt x="691" y="19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95" name="Freeform 1590"/>
            <p:cNvSpPr>
              <a:spLocks/>
            </p:cNvSpPr>
            <p:nvPr/>
          </p:nvSpPr>
          <p:spPr bwMode="auto">
            <a:xfrm>
              <a:off x="1938012" y="5742184"/>
              <a:ext cx="36644" cy="42410"/>
            </a:xfrm>
            <a:custGeom>
              <a:avLst/>
              <a:gdLst>
                <a:gd name="T0" fmla="*/ 2147483647 w 70"/>
                <a:gd name="T1" fmla="*/ 0 h 80"/>
                <a:gd name="T2" fmla="*/ 2147483647 w 70"/>
                <a:gd name="T3" fmla="*/ 2147483647 h 80"/>
                <a:gd name="T4" fmla="*/ 0 w 70"/>
                <a:gd name="T5" fmla="*/ 2147483647 h 80"/>
                <a:gd name="T6" fmla="*/ 2147483647 w 70"/>
                <a:gd name="T7" fmla="*/ 2147483647 h 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0" h="80">
                  <a:moveTo>
                    <a:pt x="15" y="0"/>
                  </a:moveTo>
                  <a:lnTo>
                    <a:pt x="70" y="44"/>
                  </a:lnTo>
                  <a:lnTo>
                    <a:pt x="0" y="36"/>
                  </a:lnTo>
                  <a:lnTo>
                    <a:pt x="56" y="8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96" name="Line 1591"/>
            <p:cNvSpPr>
              <a:spLocks noChangeShapeType="1"/>
            </p:cNvSpPr>
            <p:nvPr/>
          </p:nvSpPr>
          <p:spPr bwMode="auto">
            <a:xfrm flipH="1" flipV="1">
              <a:off x="1945979" y="5742184"/>
              <a:ext cx="36643" cy="471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97" name="Line 1592"/>
            <p:cNvSpPr>
              <a:spLocks noChangeShapeType="1"/>
            </p:cNvSpPr>
            <p:nvPr/>
          </p:nvSpPr>
          <p:spPr bwMode="auto">
            <a:xfrm>
              <a:off x="1953945" y="5723336"/>
              <a:ext cx="28678" cy="2356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98" name="Line 1593"/>
            <p:cNvSpPr>
              <a:spLocks noChangeShapeType="1"/>
            </p:cNvSpPr>
            <p:nvPr/>
          </p:nvSpPr>
          <p:spPr bwMode="auto">
            <a:xfrm flipH="1" flipV="1">
              <a:off x="1953944" y="5723336"/>
              <a:ext cx="38237" cy="471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99" name="Line 1594"/>
            <p:cNvSpPr>
              <a:spLocks noChangeShapeType="1"/>
            </p:cNvSpPr>
            <p:nvPr/>
          </p:nvSpPr>
          <p:spPr bwMode="auto">
            <a:xfrm flipH="1">
              <a:off x="1953944" y="5811296"/>
              <a:ext cx="1594" cy="62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00" name="Line 1595"/>
            <p:cNvSpPr>
              <a:spLocks noChangeShapeType="1"/>
            </p:cNvSpPr>
            <p:nvPr/>
          </p:nvSpPr>
          <p:spPr bwMode="auto">
            <a:xfrm flipH="1">
              <a:off x="2003335" y="5693491"/>
              <a:ext cx="1592" cy="62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01" name="Line 1596"/>
            <p:cNvSpPr>
              <a:spLocks noChangeShapeType="1"/>
            </p:cNvSpPr>
            <p:nvPr/>
          </p:nvSpPr>
          <p:spPr bwMode="auto">
            <a:xfrm>
              <a:off x="1969876" y="5685639"/>
              <a:ext cx="28678" cy="2356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02" name="Line 1597"/>
            <p:cNvSpPr>
              <a:spLocks noChangeShapeType="1"/>
            </p:cNvSpPr>
            <p:nvPr/>
          </p:nvSpPr>
          <p:spPr bwMode="auto">
            <a:xfrm flipH="1" flipV="1">
              <a:off x="1973063" y="5680926"/>
              <a:ext cx="31864" cy="125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03" name="Line 1598"/>
            <p:cNvSpPr>
              <a:spLocks noChangeShapeType="1"/>
            </p:cNvSpPr>
            <p:nvPr/>
          </p:nvSpPr>
          <p:spPr bwMode="auto">
            <a:xfrm flipH="1" flipV="1">
              <a:off x="1961909" y="5704487"/>
              <a:ext cx="36643" cy="471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04" name="Line 1599"/>
            <p:cNvSpPr>
              <a:spLocks noChangeShapeType="1"/>
            </p:cNvSpPr>
            <p:nvPr/>
          </p:nvSpPr>
          <p:spPr bwMode="auto">
            <a:xfrm flipH="1">
              <a:off x="1963503" y="5673073"/>
              <a:ext cx="4780" cy="109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05" name="Line 1600"/>
            <p:cNvSpPr>
              <a:spLocks noChangeShapeType="1"/>
            </p:cNvSpPr>
            <p:nvPr/>
          </p:nvSpPr>
          <p:spPr bwMode="auto">
            <a:xfrm flipH="1">
              <a:off x="1973063" y="5674643"/>
              <a:ext cx="1594" cy="62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06" name="Line 1601"/>
            <p:cNvSpPr>
              <a:spLocks noChangeShapeType="1"/>
            </p:cNvSpPr>
            <p:nvPr/>
          </p:nvSpPr>
          <p:spPr bwMode="auto">
            <a:xfrm flipH="1">
              <a:off x="1961912" y="5794018"/>
              <a:ext cx="1592" cy="47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07" name="Line 1602"/>
            <p:cNvSpPr>
              <a:spLocks noChangeShapeType="1"/>
            </p:cNvSpPr>
            <p:nvPr/>
          </p:nvSpPr>
          <p:spPr bwMode="auto">
            <a:xfrm flipH="1">
              <a:off x="1963502" y="5699774"/>
              <a:ext cx="39831" cy="942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08" name="Line 1603"/>
            <p:cNvSpPr>
              <a:spLocks noChangeShapeType="1"/>
            </p:cNvSpPr>
            <p:nvPr/>
          </p:nvSpPr>
          <p:spPr bwMode="auto">
            <a:xfrm flipH="1">
              <a:off x="1963502" y="5699774"/>
              <a:ext cx="39831" cy="942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09" name="Line 1604"/>
            <p:cNvSpPr>
              <a:spLocks noChangeShapeType="1"/>
            </p:cNvSpPr>
            <p:nvPr/>
          </p:nvSpPr>
          <p:spPr bwMode="auto">
            <a:xfrm>
              <a:off x="1961909" y="5704487"/>
              <a:ext cx="30271" cy="2356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10" name="Line 1605"/>
            <p:cNvSpPr>
              <a:spLocks noChangeShapeType="1"/>
            </p:cNvSpPr>
            <p:nvPr/>
          </p:nvSpPr>
          <p:spPr bwMode="auto">
            <a:xfrm flipH="1">
              <a:off x="1922080" y="5786165"/>
              <a:ext cx="4780" cy="125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11" name="Line 1606"/>
            <p:cNvSpPr>
              <a:spLocks noChangeShapeType="1"/>
            </p:cNvSpPr>
            <p:nvPr/>
          </p:nvSpPr>
          <p:spPr bwMode="auto">
            <a:xfrm flipH="1">
              <a:off x="1914115" y="5778311"/>
              <a:ext cx="9558" cy="235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12" name="Line 1607"/>
            <p:cNvSpPr>
              <a:spLocks noChangeShapeType="1"/>
            </p:cNvSpPr>
            <p:nvPr/>
          </p:nvSpPr>
          <p:spPr bwMode="auto">
            <a:xfrm flipH="1" flipV="1">
              <a:off x="1930045" y="5779883"/>
              <a:ext cx="38237" cy="471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13" name="Line 1608"/>
            <p:cNvSpPr>
              <a:spLocks noChangeShapeType="1"/>
            </p:cNvSpPr>
            <p:nvPr/>
          </p:nvSpPr>
          <p:spPr bwMode="auto">
            <a:xfrm flipH="1" flipV="1">
              <a:off x="1926860" y="5786165"/>
              <a:ext cx="35051" cy="125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14" name="Line 1609"/>
            <p:cNvSpPr>
              <a:spLocks noChangeShapeType="1"/>
            </p:cNvSpPr>
            <p:nvPr/>
          </p:nvSpPr>
          <p:spPr bwMode="auto">
            <a:xfrm flipV="1">
              <a:off x="1930045" y="5685638"/>
              <a:ext cx="39830" cy="942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15" name="Line 1610"/>
            <p:cNvSpPr>
              <a:spLocks noChangeShapeType="1"/>
            </p:cNvSpPr>
            <p:nvPr/>
          </p:nvSpPr>
          <p:spPr bwMode="auto">
            <a:xfrm flipH="1" flipV="1">
              <a:off x="1922079" y="5798731"/>
              <a:ext cx="33458" cy="125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16" name="Line 1611"/>
            <p:cNvSpPr>
              <a:spLocks noChangeShapeType="1"/>
            </p:cNvSpPr>
            <p:nvPr/>
          </p:nvSpPr>
          <p:spPr bwMode="auto">
            <a:xfrm flipH="1">
              <a:off x="1831267" y="5910253"/>
              <a:ext cx="44610" cy="1052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17" name="Line 1612"/>
            <p:cNvSpPr>
              <a:spLocks noChangeShapeType="1"/>
            </p:cNvSpPr>
            <p:nvPr/>
          </p:nvSpPr>
          <p:spPr bwMode="auto">
            <a:xfrm flipH="1">
              <a:off x="1818521" y="5907111"/>
              <a:ext cx="50983" cy="1240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18" name="Line 1613"/>
            <p:cNvSpPr>
              <a:spLocks noChangeShapeType="1"/>
            </p:cNvSpPr>
            <p:nvPr/>
          </p:nvSpPr>
          <p:spPr bwMode="auto">
            <a:xfrm flipH="1">
              <a:off x="1907740" y="5962087"/>
              <a:ext cx="12745" cy="2827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19" name="Line 1614"/>
            <p:cNvSpPr>
              <a:spLocks noChangeShapeType="1"/>
            </p:cNvSpPr>
            <p:nvPr/>
          </p:nvSpPr>
          <p:spPr bwMode="auto">
            <a:xfrm flipH="1" flipV="1">
              <a:off x="1853571" y="5962087"/>
              <a:ext cx="57356" cy="2356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20" name="Line 1615"/>
            <p:cNvSpPr>
              <a:spLocks noChangeShapeType="1"/>
            </p:cNvSpPr>
            <p:nvPr/>
          </p:nvSpPr>
          <p:spPr bwMode="auto">
            <a:xfrm flipH="1" flipV="1">
              <a:off x="1851979" y="5966799"/>
              <a:ext cx="55763" cy="2356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21" name="Line 1616"/>
            <p:cNvSpPr>
              <a:spLocks noChangeShapeType="1"/>
            </p:cNvSpPr>
            <p:nvPr/>
          </p:nvSpPr>
          <p:spPr bwMode="auto">
            <a:xfrm flipH="1" flipV="1">
              <a:off x="1831268" y="6015493"/>
              <a:ext cx="28678" cy="109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22" name="Line 1617"/>
            <p:cNvSpPr>
              <a:spLocks noChangeShapeType="1"/>
            </p:cNvSpPr>
            <p:nvPr/>
          </p:nvSpPr>
          <p:spPr bwMode="auto">
            <a:xfrm flipV="1">
              <a:off x="1844012" y="6045335"/>
              <a:ext cx="7966" cy="188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23" name="Line 1618"/>
            <p:cNvSpPr>
              <a:spLocks noChangeShapeType="1"/>
            </p:cNvSpPr>
            <p:nvPr/>
          </p:nvSpPr>
          <p:spPr bwMode="auto">
            <a:xfrm flipH="1">
              <a:off x="1851977" y="6026487"/>
              <a:ext cx="7967" cy="188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24" name="Line 1619"/>
            <p:cNvSpPr>
              <a:spLocks noChangeShapeType="1"/>
            </p:cNvSpPr>
            <p:nvPr/>
          </p:nvSpPr>
          <p:spPr bwMode="auto">
            <a:xfrm flipH="1" flipV="1">
              <a:off x="1880656" y="5897687"/>
              <a:ext cx="38237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25" name="Line 1620"/>
            <p:cNvSpPr>
              <a:spLocks noChangeShapeType="1"/>
            </p:cNvSpPr>
            <p:nvPr/>
          </p:nvSpPr>
          <p:spPr bwMode="auto">
            <a:xfrm flipH="1" flipV="1">
              <a:off x="1896586" y="5859989"/>
              <a:ext cx="38237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26" name="Freeform 1621"/>
            <p:cNvSpPr>
              <a:spLocks/>
            </p:cNvSpPr>
            <p:nvPr/>
          </p:nvSpPr>
          <p:spPr bwMode="auto">
            <a:xfrm>
              <a:off x="1888623" y="5878839"/>
              <a:ext cx="36643" cy="23561"/>
            </a:xfrm>
            <a:custGeom>
              <a:avLst/>
              <a:gdLst>
                <a:gd name="T0" fmla="*/ 2147483647 w 70"/>
                <a:gd name="T1" fmla="*/ 2147483647 h 44"/>
                <a:gd name="T2" fmla="*/ 0 w 70"/>
                <a:gd name="T3" fmla="*/ 0 h 44"/>
                <a:gd name="T4" fmla="*/ 2147483647 w 70"/>
                <a:gd name="T5" fmla="*/ 2147483647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" h="44">
                  <a:moveTo>
                    <a:pt x="70" y="8"/>
                  </a:moveTo>
                  <a:lnTo>
                    <a:pt x="0" y="0"/>
                  </a:lnTo>
                  <a:lnTo>
                    <a:pt x="56" y="44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27" name="Line 1622"/>
            <p:cNvSpPr>
              <a:spLocks noChangeShapeType="1"/>
            </p:cNvSpPr>
            <p:nvPr/>
          </p:nvSpPr>
          <p:spPr bwMode="auto">
            <a:xfrm>
              <a:off x="1896588" y="5859989"/>
              <a:ext cx="28678" cy="2356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28" name="Line 1623"/>
            <p:cNvSpPr>
              <a:spLocks noChangeShapeType="1"/>
            </p:cNvSpPr>
            <p:nvPr/>
          </p:nvSpPr>
          <p:spPr bwMode="auto">
            <a:xfrm flipV="1">
              <a:off x="1875876" y="5903970"/>
              <a:ext cx="3187" cy="62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29" name="Line 1624"/>
            <p:cNvSpPr>
              <a:spLocks noChangeShapeType="1"/>
            </p:cNvSpPr>
            <p:nvPr/>
          </p:nvSpPr>
          <p:spPr bwMode="auto">
            <a:xfrm flipH="1" flipV="1">
              <a:off x="1879062" y="5903970"/>
              <a:ext cx="33457" cy="125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30" name="Line 1625"/>
            <p:cNvSpPr>
              <a:spLocks noChangeShapeType="1"/>
            </p:cNvSpPr>
            <p:nvPr/>
          </p:nvSpPr>
          <p:spPr bwMode="auto">
            <a:xfrm flipH="1">
              <a:off x="1912520" y="5911824"/>
              <a:ext cx="1594" cy="47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31" name="Line 1626"/>
            <p:cNvSpPr>
              <a:spLocks noChangeShapeType="1"/>
            </p:cNvSpPr>
            <p:nvPr/>
          </p:nvSpPr>
          <p:spPr bwMode="auto">
            <a:xfrm flipH="1">
              <a:off x="1869503" y="5896116"/>
              <a:ext cx="4779" cy="109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32" name="Line 1627"/>
            <p:cNvSpPr>
              <a:spLocks noChangeShapeType="1"/>
            </p:cNvSpPr>
            <p:nvPr/>
          </p:nvSpPr>
          <p:spPr bwMode="auto">
            <a:xfrm flipH="1">
              <a:off x="1896588" y="5943238"/>
              <a:ext cx="15933" cy="3612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33" name="Line 1629"/>
            <p:cNvSpPr>
              <a:spLocks noChangeShapeType="1"/>
            </p:cNvSpPr>
            <p:nvPr/>
          </p:nvSpPr>
          <p:spPr bwMode="auto">
            <a:xfrm>
              <a:off x="1904553" y="5841141"/>
              <a:ext cx="30271" cy="2356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34" name="Line 1630"/>
            <p:cNvSpPr>
              <a:spLocks noChangeShapeType="1"/>
            </p:cNvSpPr>
            <p:nvPr/>
          </p:nvSpPr>
          <p:spPr bwMode="auto">
            <a:xfrm flipH="1" flipV="1">
              <a:off x="1904553" y="5841141"/>
              <a:ext cx="36643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35" name="Line 1631"/>
            <p:cNvSpPr>
              <a:spLocks noChangeShapeType="1"/>
            </p:cNvSpPr>
            <p:nvPr/>
          </p:nvSpPr>
          <p:spPr bwMode="auto">
            <a:xfrm>
              <a:off x="1920487" y="5803443"/>
              <a:ext cx="28678" cy="2356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36" name="Line 1632"/>
            <p:cNvSpPr>
              <a:spLocks noChangeShapeType="1"/>
            </p:cNvSpPr>
            <p:nvPr/>
          </p:nvSpPr>
          <p:spPr bwMode="auto">
            <a:xfrm>
              <a:off x="1912521" y="5822291"/>
              <a:ext cx="28678" cy="2356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37" name="Line 1633"/>
            <p:cNvSpPr>
              <a:spLocks noChangeShapeType="1"/>
            </p:cNvSpPr>
            <p:nvPr/>
          </p:nvSpPr>
          <p:spPr bwMode="auto">
            <a:xfrm flipH="1" flipV="1">
              <a:off x="1912521" y="5822291"/>
              <a:ext cx="36644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38" name="Line 1634"/>
            <p:cNvSpPr>
              <a:spLocks noChangeShapeType="1"/>
            </p:cNvSpPr>
            <p:nvPr/>
          </p:nvSpPr>
          <p:spPr bwMode="auto">
            <a:xfrm flipH="1">
              <a:off x="1914115" y="5817579"/>
              <a:ext cx="39830" cy="942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39" name="Line 1635"/>
            <p:cNvSpPr>
              <a:spLocks noChangeShapeType="1"/>
            </p:cNvSpPr>
            <p:nvPr/>
          </p:nvSpPr>
          <p:spPr bwMode="auto">
            <a:xfrm flipV="1">
              <a:off x="1880656" y="5803443"/>
              <a:ext cx="39831" cy="942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40" name="Freeform 1636"/>
            <p:cNvSpPr>
              <a:spLocks/>
            </p:cNvSpPr>
            <p:nvPr/>
          </p:nvSpPr>
          <p:spPr bwMode="auto">
            <a:xfrm>
              <a:off x="2235944" y="5803443"/>
              <a:ext cx="35051" cy="18848"/>
            </a:xfrm>
            <a:custGeom>
              <a:avLst/>
              <a:gdLst>
                <a:gd name="T0" fmla="*/ 2147483647 w 67"/>
                <a:gd name="T1" fmla="*/ 0 h 38"/>
                <a:gd name="T2" fmla="*/ 0 w 67"/>
                <a:gd name="T3" fmla="*/ 2147483647 h 38"/>
                <a:gd name="T4" fmla="*/ 2147483647 w 67"/>
                <a:gd name="T5" fmla="*/ 2147483647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7" h="38">
                  <a:moveTo>
                    <a:pt x="67" y="0"/>
                  </a:moveTo>
                  <a:lnTo>
                    <a:pt x="0" y="19"/>
                  </a:lnTo>
                  <a:lnTo>
                    <a:pt x="67" y="38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41" name="Line 1637"/>
            <p:cNvSpPr>
              <a:spLocks noChangeShapeType="1"/>
            </p:cNvSpPr>
            <p:nvPr/>
          </p:nvSpPr>
          <p:spPr bwMode="auto">
            <a:xfrm flipV="1">
              <a:off x="2275775" y="5790876"/>
              <a:ext cx="1594" cy="125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42" name="Line 1638"/>
            <p:cNvSpPr>
              <a:spLocks noChangeShapeType="1"/>
            </p:cNvSpPr>
            <p:nvPr/>
          </p:nvSpPr>
          <p:spPr bwMode="auto">
            <a:xfrm>
              <a:off x="2235945" y="5797161"/>
              <a:ext cx="33457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43" name="Line 1639"/>
            <p:cNvSpPr>
              <a:spLocks noChangeShapeType="1"/>
            </p:cNvSpPr>
            <p:nvPr/>
          </p:nvSpPr>
          <p:spPr bwMode="auto">
            <a:xfrm>
              <a:off x="2269403" y="5790876"/>
              <a:ext cx="1594" cy="62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44" name="Line 1640"/>
            <p:cNvSpPr>
              <a:spLocks noChangeShapeType="1"/>
            </p:cNvSpPr>
            <p:nvPr/>
          </p:nvSpPr>
          <p:spPr bwMode="auto">
            <a:xfrm>
              <a:off x="2235944" y="5980937"/>
              <a:ext cx="35051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45" name="Line 1641"/>
            <p:cNvSpPr>
              <a:spLocks noChangeShapeType="1"/>
            </p:cNvSpPr>
            <p:nvPr/>
          </p:nvSpPr>
          <p:spPr bwMode="auto">
            <a:xfrm flipV="1">
              <a:off x="2270996" y="5930672"/>
              <a:ext cx="1592" cy="10209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46" name="Line 1642"/>
            <p:cNvSpPr>
              <a:spLocks noChangeShapeType="1"/>
            </p:cNvSpPr>
            <p:nvPr/>
          </p:nvSpPr>
          <p:spPr bwMode="auto">
            <a:xfrm>
              <a:off x="2235945" y="5924389"/>
              <a:ext cx="1592" cy="1130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47" name="Freeform 1643"/>
            <p:cNvSpPr>
              <a:spLocks/>
            </p:cNvSpPr>
            <p:nvPr/>
          </p:nvSpPr>
          <p:spPr bwMode="auto">
            <a:xfrm>
              <a:off x="2235944" y="6001355"/>
              <a:ext cx="35051" cy="31414"/>
            </a:xfrm>
            <a:custGeom>
              <a:avLst/>
              <a:gdLst>
                <a:gd name="T0" fmla="*/ 0 w 67"/>
                <a:gd name="T1" fmla="*/ 0 h 59"/>
                <a:gd name="T2" fmla="*/ 2147483647 w 67"/>
                <a:gd name="T3" fmla="*/ 2147483647 h 59"/>
                <a:gd name="T4" fmla="*/ 0 w 67"/>
                <a:gd name="T5" fmla="*/ 2147483647 h 59"/>
                <a:gd name="T6" fmla="*/ 2147483647 w 67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" h="59">
                  <a:moveTo>
                    <a:pt x="0" y="0"/>
                  </a:moveTo>
                  <a:lnTo>
                    <a:pt x="67" y="20"/>
                  </a:lnTo>
                  <a:lnTo>
                    <a:pt x="0" y="39"/>
                  </a:lnTo>
                  <a:lnTo>
                    <a:pt x="67" y="59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48" name="Line 1644"/>
            <p:cNvSpPr>
              <a:spLocks noChangeShapeType="1"/>
            </p:cNvSpPr>
            <p:nvPr/>
          </p:nvSpPr>
          <p:spPr bwMode="auto">
            <a:xfrm flipH="1">
              <a:off x="2235944" y="5990360"/>
              <a:ext cx="35051" cy="1099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49" name="Line 1645"/>
            <p:cNvSpPr>
              <a:spLocks noChangeShapeType="1"/>
            </p:cNvSpPr>
            <p:nvPr/>
          </p:nvSpPr>
          <p:spPr bwMode="auto">
            <a:xfrm flipV="1">
              <a:off x="2269403" y="6037481"/>
              <a:ext cx="1594" cy="78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50" name="Line 1646"/>
            <p:cNvSpPr>
              <a:spLocks noChangeShapeType="1"/>
            </p:cNvSpPr>
            <p:nvPr/>
          </p:nvSpPr>
          <p:spPr bwMode="auto">
            <a:xfrm>
              <a:off x="2235945" y="6037481"/>
              <a:ext cx="33457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51" name="Line 1647"/>
            <p:cNvSpPr>
              <a:spLocks noChangeShapeType="1"/>
            </p:cNvSpPr>
            <p:nvPr/>
          </p:nvSpPr>
          <p:spPr bwMode="auto">
            <a:xfrm flipV="1">
              <a:off x="2275775" y="6032770"/>
              <a:ext cx="1594" cy="125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52" name="Line 1648"/>
            <p:cNvSpPr>
              <a:spLocks noChangeShapeType="1"/>
            </p:cNvSpPr>
            <p:nvPr/>
          </p:nvSpPr>
          <p:spPr bwMode="auto">
            <a:xfrm flipH="1">
              <a:off x="2235944" y="5842711"/>
              <a:ext cx="35051" cy="1099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53" name="Line 1649"/>
            <p:cNvSpPr>
              <a:spLocks noChangeShapeType="1"/>
            </p:cNvSpPr>
            <p:nvPr/>
          </p:nvSpPr>
          <p:spPr bwMode="auto">
            <a:xfrm>
              <a:off x="2235944" y="5833287"/>
              <a:ext cx="35051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54" name="Freeform 1650"/>
            <p:cNvSpPr>
              <a:spLocks/>
            </p:cNvSpPr>
            <p:nvPr/>
          </p:nvSpPr>
          <p:spPr bwMode="auto">
            <a:xfrm>
              <a:off x="2235944" y="5874127"/>
              <a:ext cx="35051" cy="29844"/>
            </a:xfrm>
            <a:custGeom>
              <a:avLst/>
              <a:gdLst>
                <a:gd name="T0" fmla="*/ 0 w 67"/>
                <a:gd name="T1" fmla="*/ 0 h 58"/>
                <a:gd name="T2" fmla="*/ 2147483647 w 67"/>
                <a:gd name="T3" fmla="*/ 2147483647 h 58"/>
                <a:gd name="T4" fmla="*/ 0 w 67"/>
                <a:gd name="T5" fmla="*/ 2147483647 h 58"/>
                <a:gd name="T6" fmla="*/ 2147483647 w 67"/>
                <a:gd name="T7" fmla="*/ 2147483647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" h="58">
                  <a:moveTo>
                    <a:pt x="0" y="0"/>
                  </a:moveTo>
                  <a:lnTo>
                    <a:pt x="67" y="19"/>
                  </a:lnTo>
                  <a:lnTo>
                    <a:pt x="0" y="39"/>
                  </a:lnTo>
                  <a:lnTo>
                    <a:pt x="67" y="58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55" name="Line 1651"/>
            <p:cNvSpPr>
              <a:spLocks noChangeShapeType="1"/>
            </p:cNvSpPr>
            <p:nvPr/>
          </p:nvSpPr>
          <p:spPr bwMode="auto">
            <a:xfrm flipH="1">
              <a:off x="2235944" y="5864701"/>
              <a:ext cx="35051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56" name="Freeform 1652"/>
            <p:cNvSpPr>
              <a:spLocks/>
            </p:cNvSpPr>
            <p:nvPr/>
          </p:nvSpPr>
          <p:spPr bwMode="auto">
            <a:xfrm>
              <a:off x="2235945" y="5910253"/>
              <a:ext cx="33457" cy="14136"/>
            </a:xfrm>
            <a:custGeom>
              <a:avLst/>
              <a:gdLst>
                <a:gd name="T0" fmla="*/ 0 w 64"/>
                <a:gd name="T1" fmla="*/ 2147483647 h 25"/>
                <a:gd name="T2" fmla="*/ 2147483647 w 64"/>
                <a:gd name="T3" fmla="*/ 2147483647 h 25"/>
                <a:gd name="T4" fmla="*/ 2147483647 w 64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4" h="25">
                  <a:moveTo>
                    <a:pt x="0" y="25"/>
                  </a:moveTo>
                  <a:lnTo>
                    <a:pt x="64" y="25"/>
                  </a:lnTo>
                  <a:lnTo>
                    <a:pt x="6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57" name="Line 1653"/>
            <p:cNvSpPr>
              <a:spLocks noChangeShapeType="1"/>
            </p:cNvSpPr>
            <p:nvPr/>
          </p:nvSpPr>
          <p:spPr bwMode="auto">
            <a:xfrm>
              <a:off x="2235945" y="5910253"/>
              <a:ext cx="33457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58" name="Line 1654"/>
            <p:cNvSpPr>
              <a:spLocks noChangeShapeType="1"/>
            </p:cNvSpPr>
            <p:nvPr/>
          </p:nvSpPr>
          <p:spPr bwMode="auto">
            <a:xfrm flipV="1">
              <a:off x="2275775" y="5903971"/>
              <a:ext cx="1594" cy="267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59" name="Line 1655"/>
            <p:cNvSpPr>
              <a:spLocks noChangeShapeType="1"/>
            </p:cNvSpPr>
            <p:nvPr/>
          </p:nvSpPr>
          <p:spPr bwMode="auto">
            <a:xfrm>
              <a:off x="2235944" y="5940097"/>
              <a:ext cx="35051" cy="1099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60" name="Line 1656"/>
            <p:cNvSpPr>
              <a:spLocks noChangeShapeType="1"/>
            </p:cNvSpPr>
            <p:nvPr/>
          </p:nvSpPr>
          <p:spPr bwMode="auto">
            <a:xfrm flipH="1">
              <a:off x="2235944" y="5930672"/>
              <a:ext cx="35051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61" name="Line 1657"/>
            <p:cNvSpPr>
              <a:spLocks noChangeShapeType="1"/>
            </p:cNvSpPr>
            <p:nvPr/>
          </p:nvSpPr>
          <p:spPr bwMode="auto">
            <a:xfrm flipH="1">
              <a:off x="2235944" y="5951093"/>
              <a:ext cx="35051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62" name="Line 1658"/>
            <p:cNvSpPr>
              <a:spLocks noChangeShapeType="1"/>
            </p:cNvSpPr>
            <p:nvPr/>
          </p:nvSpPr>
          <p:spPr bwMode="auto">
            <a:xfrm flipH="1">
              <a:off x="2235944" y="5971511"/>
              <a:ext cx="35051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63" name="Line 1659"/>
            <p:cNvSpPr>
              <a:spLocks noChangeShapeType="1"/>
            </p:cNvSpPr>
            <p:nvPr/>
          </p:nvSpPr>
          <p:spPr bwMode="auto">
            <a:xfrm>
              <a:off x="2235944" y="5960516"/>
              <a:ext cx="35051" cy="1099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64" name="Line 1660"/>
            <p:cNvSpPr>
              <a:spLocks noChangeShapeType="1"/>
            </p:cNvSpPr>
            <p:nvPr/>
          </p:nvSpPr>
          <p:spPr bwMode="auto">
            <a:xfrm>
              <a:off x="2235944" y="5853706"/>
              <a:ext cx="35051" cy="1099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65" name="Line 1661"/>
            <p:cNvSpPr>
              <a:spLocks noChangeShapeType="1"/>
            </p:cNvSpPr>
            <p:nvPr/>
          </p:nvSpPr>
          <p:spPr bwMode="auto">
            <a:xfrm flipH="1">
              <a:off x="2235944" y="5822291"/>
              <a:ext cx="35051" cy="1099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66" name="Line 1662"/>
            <p:cNvSpPr>
              <a:spLocks noChangeShapeType="1"/>
            </p:cNvSpPr>
            <p:nvPr/>
          </p:nvSpPr>
          <p:spPr bwMode="auto">
            <a:xfrm flipV="1">
              <a:off x="2270996" y="5803443"/>
              <a:ext cx="1592" cy="10052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67" name="Line 1663"/>
            <p:cNvSpPr>
              <a:spLocks noChangeShapeType="1"/>
            </p:cNvSpPr>
            <p:nvPr/>
          </p:nvSpPr>
          <p:spPr bwMode="auto">
            <a:xfrm>
              <a:off x="2235945" y="5797160"/>
              <a:ext cx="1592" cy="1130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68" name="Line 1664"/>
            <p:cNvSpPr>
              <a:spLocks noChangeShapeType="1"/>
            </p:cNvSpPr>
            <p:nvPr/>
          </p:nvSpPr>
          <p:spPr bwMode="auto">
            <a:xfrm flipH="1">
              <a:off x="1805776" y="5605531"/>
              <a:ext cx="1592" cy="62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69" name="Line 1665"/>
            <p:cNvSpPr>
              <a:spLocks noChangeShapeType="1"/>
            </p:cNvSpPr>
            <p:nvPr/>
          </p:nvSpPr>
          <p:spPr bwMode="auto">
            <a:xfrm flipH="1">
              <a:off x="1807367" y="5608673"/>
              <a:ext cx="6372" cy="109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70" name="Line 1697"/>
            <p:cNvSpPr>
              <a:spLocks noChangeShapeType="1"/>
            </p:cNvSpPr>
            <p:nvPr/>
          </p:nvSpPr>
          <p:spPr bwMode="auto">
            <a:xfrm flipV="1">
              <a:off x="1536519" y="5084048"/>
              <a:ext cx="439730" cy="1193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71" name="Line 1698"/>
            <p:cNvSpPr>
              <a:spLocks noChangeShapeType="1"/>
            </p:cNvSpPr>
            <p:nvPr/>
          </p:nvSpPr>
          <p:spPr bwMode="auto">
            <a:xfrm flipV="1">
              <a:off x="1533334" y="5079335"/>
              <a:ext cx="434950" cy="1193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72" name="Freeform 1702"/>
            <p:cNvSpPr>
              <a:spLocks/>
            </p:cNvSpPr>
            <p:nvPr/>
          </p:nvSpPr>
          <p:spPr bwMode="auto">
            <a:xfrm>
              <a:off x="1968284" y="5085618"/>
              <a:ext cx="47798" cy="25131"/>
            </a:xfrm>
            <a:custGeom>
              <a:avLst/>
              <a:gdLst>
                <a:gd name="T0" fmla="*/ 0 w 90"/>
                <a:gd name="T1" fmla="*/ 0 h 46"/>
                <a:gd name="T2" fmla="*/ 2147483647 w 90"/>
                <a:gd name="T3" fmla="*/ 2147483647 h 46"/>
                <a:gd name="T4" fmla="*/ 2147483647 w 90"/>
                <a:gd name="T5" fmla="*/ 2147483647 h 46"/>
                <a:gd name="T6" fmla="*/ 2147483647 w 90"/>
                <a:gd name="T7" fmla="*/ 2147483647 h 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" h="46">
                  <a:moveTo>
                    <a:pt x="0" y="0"/>
                  </a:moveTo>
                  <a:lnTo>
                    <a:pt x="29" y="17"/>
                  </a:lnTo>
                  <a:lnTo>
                    <a:pt x="59" y="32"/>
                  </a:lnTo>
                  <a:lnTo>
                    <a:pt x="90" y="4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73" name="Freeform 1705"/>
            <p:cNvSpPr>
              <a:spLocks/>
            </p:cNvSpPr>
            <p:nvPr/>
          </p:nvSpPr>
          <p:spPr bwMode="auto">
            <a:xfrm>
              <a:off x="1844012" y="5120175"/>
              <a:ext cx="137017" cy="73825"/>
            </a:xfrm>
            <a:custGeom>
              <a:avLst/>
              <a:gdLst>
                <a:gd name="T0" fmla="*/ 0 w 258"/>
                <a:gd name="T1" fmla="*/ 0 h 141"/>
                <a:gd name="T2" fmla="*/ 2147483647 w 258"/>
                <a:gd name="T3" fmla="*/ 2147483647 h 141"/>
                <a:gd name="T4" fmla="*/ 2147483647 w 258"/>
                <a:gd name="T5" fmla="*/ 2147483647 h 141"/>
                <a:gd name="T6" fmla="*/ 2147483647 w 258"/>
                <a:gd name="T7" fmla="*/ 2147483647 h 141"/>
                <a:gd name="T8" fmla="*/ 2147483647 w 258"/>
                <a:gd name="T9" fmla="*/ 2147483647 h 141"/>
                <a:gd name="T10" fmla="*/ 2147483647 w 258"/>
                <a:gd name="T11" fmla="*/ 2147483647 h 141"/>
                <a:gd name="T12" fmla="*/ 2147483647 w 258"/>
                <a:gd name="T13" fmla="*/ 2147483647 h 141"/>
                <a:gd name="T14" fmla="*/ 2147483647 w 258"/>
                <a:gd name="T15" fmla="*/ 2147483647 h 141"/>
                <a:gd name="T16" fmla="*/ 2147483647 w 258"/>
                <a:gd name="T17" fmla="*/ 2147483647 h 141"/>
                <a:gd name="T18" fmla="*/ 2147483647 w 258"/>
                <a:gd name="T19" fmla="*/ 2147483647 h 1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8" h="141">
                  <a:moveTo>
                    <a:pt x="0" y="0"/>
                  </a:moveTo>
                  <a:lnTo>
                    <a:pt x="28" y="16"/>
                  </a:lnTo>
                  <a:lnTo>
                    <a:pt x="56" y="33"/>
                  </a:lnTo>
                  <a:lnTo>
                    <a:pt x="84" y="49"/>
                  </a:lnTo>
                  <a:lnTo>
                    <a:pt x="113" y="66"/>
                  </a:lnTo>
                  <a:lnTo>
                    <a:pt x="142" y="81"/>
                  </a:lnTo>
                  <a:lnTo>
                    <a:pt x="171" y="97"/>
                  </a:lnTo>
                  <a:lnTo>
                    <a:pt x="199" y="111"/>
                  </a:lnTo>
                  <a:lnTo>
                    <a:pt x="228" y="127"/>
                  </a:lnTo>
                  <a:lnTo>
                    <a:pt x="258" y="14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74" name="Freeform 1706"/>
            <p:cNvSpPr>
              <a:spLocks/>
            </p:cNvSpPr>
            <p:nvPr/>
          </p:nvSpPr>
          <p:spPr bwMode="auto">
            <a:xfrm>
              <a:off x="1851979" y="5118604"/>
              <a:ext cx="130644" cy="70682"/>
            </a:xfrm>
            <a:custGeom>
              <a:avLst/>
              <a:gdLst>
                <a:gd name="T0" fmla="*/ 0 w 247"/>
                <a:gd name="T1" fmla="*/ 0 h 134"/>
                <a:gd name="T2" fmla="*/ 2147483647 w 247"/>
                <a:gd name="T3" fmla="*/ 2147483647 h 134"/>
                <a:gd name="T4" fmla="*/ 2147483647 w 247"/>
                <a:gd name="T5" fmla="*/ 2147483647 h 134"/>
                <a:gd name="T6" fmla="*/ 2147483647 w 247"/>
                <a:gd name="T7" fmla="*/ 2147483647 h 134"/>
                <a:gd name="T8" fmla="*/ 2147483647 w 247"/>
                <a:gd name="T9" fmla="*/ 2147483647 h 134"/>
                <a:gd name="T10" fmla="*/ 2147483647 w 247"/>
                <a:gd name="T11" fmla="*/ 2147483647 h 134"/>
                <a:gd name="T12" fmla="*/ 2147483647 w 247"/>
                <a:gd name="T13" fmla="*/ 2147483647 h 134"/>
                <a:gd name="T14" fmla="*/ 2147483647 w 247"/>
                <a:gd name="T15" fmla="*/ 2147483647 h 134"/>
                <a:gd name="T16" fmla="*/ 2147483647 w 247"/>
                <a:gd name="T17" fmla="*/ 2147483647 h 134"/>
                <a:gd name="T18" fmla="*/ 2147483647 w 247"/>
                <a:gd name="T19" fmla="*/ 2147483647 h 1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7" h="134">
                  <a:moveTo>
                    <a:pt x="0" y="0"/>
                  </a:moveTo>
                  <a:lnTo>
                    <a:pt x="28" y="15"/>
                  </a:lnTo>
                  <a:lnTo>
                    <a:pt x="54" y="31"/>
                  </a:lnTo>
                  <a:lnTo>
                    <a:pt x="81" y="47"/>
                  </a:lnTo>
                  <a:lnTo>
                    <a:pt x="109" y="62"/>
                  </a:lnTo>
                  <a:lnTo>
                    <a:pt x="136" y="77"/>
                  </a:lnTo>
                  <a:lnTo>
                    <a:pt x="163" y="91"/>
                  </a:lnTo>
                  <a:lnTo>
                    <a:pt x="192" y="107"/>
                  </a:lnTo>
                  <a:lnTo>
                    <a:pt x="219" y="120"/>
                  </a:lnTo>
                  <a:lnTo>
                    <a:pt x="247" y="13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75" name="Freeform 1707"/>
            <p:cNvSpPr>
              <a:spLocks/>
            </p:cNvSpPr>
            <p:nvPr/>
          </p:nvSpPr>
          <p:spPr bwMode="auto">
            <a:xfrm>
              <a:off x="2183368" y="5178292"/>
              <a:ext cx="49390" cy="17278"/>
            </a:xfrm>
            <a:custGeom>
              <a:avLst/>
              <a:gdLst>
                <a:gd name="T0" fmla="*/ 0 w 95"/>
                <a:gd name="T1" fmla="*/ 0 h 31"/>
                <a:gd name="T2" fmla="*/ 2147483647 w 95"/>
                <a:gd name="T3" fmla="*/ 2147483647 h 31"/>
                <a:gd name="T4" fmla="*/ 2147483647 w 95"/>
                <a:gd name="T5" fmla="*/ 2147483647 h 31"/>
                <a:gd name="T6" fmla="*/ 2147483647 w 95"/>
                <a:gd name="T7" fmla="*/ 2147483647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5" h="31">
                  <a:moveTo>
                    <a:pt x="0" y="0"/>
                  </a:moveTo>
                  <a:lnTo>
                    <a:pt x="32" y="10"/>
                  </a:lnTo>
                  <a:lnTo>
                    <a:pt x="64" y="21"/>
                  </a:lnTo>
                  <a:lnTo>
                    <a:pt x="95" y="3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76" name="Line 1712"/>
            <p:cNvSpPr>
              <a:spLocks noChangeShapeType="1"/>
            </p:cNvSpPr>
            <p:nvPr/>
          </p:nvSpPr>
          <p:spPr bwMode="auto">
            <a:xfrm flipV="1">
              <a:off x="2854115" y="5187717"/>
              <a:ext cx="226238" cy="3911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77" name="Line 1713"/>
            <p:cNvSpPr>
              <a:spLocks noChangeShapeType="1"/>
            </p:cNvSpPr>
            <p:nvPr/>
          </p:nvSpPr>
          <p:spPr bwMode="auto">
            <a:xfrm flipV="1">
              <a:off x="2847742" y="5189286"/>
              <a:ext cx="223051" cy="3879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78" name="Freeform 1714"/>
            <p:cNvSpPr>
              <a:spLocks/>
            </p:cNvSpPr>
            <p:nvPr/>
          </p:nvSpPr>
          <p:spPr bwMode="auto">
            <a:xfrm>
              <a:off x="3011844" y="5263110"/>
              <a:ext cx="149763" cy="42409"/>
            </a:xfrm>
            <a:custGeom>
              <a:avLst/>
              <a:gdLst>
                <a:gd name="T0" fmla="*/ 0 w 282"/>
                <a:gd name="T1" fmla="*/ 2147483647 h 83"/>
                <a:gd name="T2" fmla="*/ 2147483647 w 282"/>
                <a:gd name="T3" fmla="*/ 2147483647 h 83"/>
                <a:gd name="T4" fmla="*/ 2147483647 w 282"/>
                <a:gd name="T5" fmla="*/ 2147483647 h 83"/>
                <a:gd name="T6" fmla="*/ 2147483647 w 282"/>
                <a:gd name="T7" fmla="*/ 2147483647 h 83"/>
                <a:gd name="T8" fmla="*/ 2147483647 w 282"/>
                <a:gd name="T9" fmla="*/ 2147483647 h 83"/>
                <a:gd name="T10" fmla="*/ 2147483647 w 282"/>
                <a:gd name="T11" fmla="*/ 2147483647 h 83"/>
                <a:gd name="T12" fmla="*/ 2147483647 w 282"/>
                <a:gd name="T13" fmla="*/ 2147483647 h 83"/>
                <a:gd name="T14" fmla="*/ 2147483647 w 282"/>
                <a:gd name="T15" fmla="*/ 2147483647 h 83"/>
                <a:gd name="T16" fmla="*/ 2147483647 w 282"/>
                <a:gd name="T17" fmla="*/ 2147483647 h 83"/>
                <a:gd name="T18" fmla="*/ 2147483647 w 282"/>
                <a:gd name="T19" fmla="*/ 0 h 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2" h="83">
                  <a:moveTo>
                    <a:pt x="0" y="83"/>
                  </a:moveTo>
                  <a:lnTo>
                    <a:pt x="31" y="75"/>
                  </a:lnTo>
                  <a:lnTo>
                    <a:pt x="63" y="67"/>
                  </a:lnTo>
                  <a:lnTo>
                    <a:pt x="95" y="58"/>
                  </a:lnTo>
                  <a:lnTo>
                    <a:pt x="125" y="49"/>
                  </a:lnTo>
                  <a:lnTo>
                    <a:pt x="157" y="40"/>
                  </a:lnTo>
                  <a:lnTo>
                    <a:pt x="189" y="31"/>
                  </a:lnTo>
                  <a:lnTo>
                    <a:pt x="219" y="21"/>
                  </a:lnTo>
                  <a:lnTo>
                    <a:pt x="251" y="11"/>
                  </a:lnTo>
                  <a:lnTo>
                    <a:pt x="28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79" name="Freeform 1715"/>
            <p:cNvSpPr>
              <a:spLocks/>
            </p:cNvSpPr>
            <p:nvPr/>
          </p:nvSpPr>
          <p:spPr bwMode="auto">
            <a:xfrm>
              <a:off x="3015030" y="5256828"/>
              <a:ext cx="143390" cy="42409"/>
            </a:xfrm>
            <a:custGeom>
              <a:avLst/>
              <a:gdLst>
                <a:gd name="T0" fmla="*/ 0 w 270"/>
                <a:gd name="T1" fmla="*/ 2147483647 h 80"/>
                <a:gd name="T2" fmla="*/ 2147483647 w 270"/>
                <a:gd name="T3" fmla="*/ 2147483647 h 80"/>
                <a:gd name="T4" fmla="*/ 2147483647 w 270"/>
                <a:gd name="T5" fmla="*/ 2147483647 h 80"/>
                <a:gd name="T6" fmla="*/ 2147483647 w 270"/>
                <a:gd name="T7" fmla="*/ 2147483647 h 80"/>
                <a:gd name="T8" fmla="*/ 2147483647 w 270"/>
                <a:gd name="T9" fmla="*/ 2147483647 h 80"/>
                <a:gd name="T10" fmla="*/ 2147483647 w 270"/>
                <a:gd name="T11" fmla="*/ 2147483647 h 80"/>
                <a:gd name="T12" fmla="*/ 2147483647 w 270"/>
                <a:gd name="T13" fmla="*/ 2147483647 h 80"/>
                <a:gd name="T14" fmla="*/ 2147483647 w 270"/>
                <a:gd name="T15" fmla="*/ 2147483647 h 80"/>
                <a:gd name="T16" fmla="*/ 2147483647 w 270"/>
                <a:gd name="T17" fmla="*/ 2147483647 h 80"/>
                <a:gd name="T18" fmla="*/ 2147483647 w 270"/>
                <a:gd name="T19" fmla="*/ 0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0" h="80">
                  <a:moveTo>
                    <a:pt x="0" y="80"/>
                  </a:moveTo>
                  <a:lnTo>
                    <a:pt x="31" y="72"/>
                  </a:lnTo>
                  <a:lnTo>
                    <a:pt x="61" y="65"/>
                  </a:lnTo>
                  <a:lnTo>
                    <a:pt x="91" y="56"/>
                  </a:lnTo>
                  <a:lnTo>
                    <a:pt x="122" y="48"/>
                  </a:lnTo>
                  <a:lnTo>
                    <a:pt x="151" y="39"/>
                  </a:lnTo>
                  <a:lnTo>
                    <a:pt x="181" y="30"/>
                  </a:lnTo>
                  <a:lnTo>
                    <a:pt x="211" y="21"/>
                  </a:lnTo>
                  <a:lnTo>
                    <a:pt x="241" y="11"/>
                  </a:lnTo>
                  <a:lnTo>
                    <a:pt x="27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80" name="Line 1716"/>
            <p:cNvSpPr>
              <a:spLocks noChangeShapeType="1"/>
            </p:cNvSpPr>
            <p:nvPr/>
          </p:nvSpPr>
          <p:spPr bwMode="auto">
            <a:xfrm flipH="1">
              <a:off x="2460589" y="5687209"/>
              <a:ext cx="387153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81" name="Line 1717"/>
            <p:cNvSpPr>
              <a:spLocks noChangeShapeType="1"/>
            </p:cNvSpPr>
            <p:nvPr/>
          </p:nvSpPr>
          <p:spPr bwMode="auto">
            <a:xfrm>
              <a:off x="2460589" y="5577258"/>
              <a:ext cx="387153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82" name="Line 1718"/>
            <p:cNvSpPr>
              <a:spLocks noChangeShapeType="1"/>
            </p:cNvSpPr>
            <p:nvPr/>
          </p:nvSpPr>
          <p:spPr bwMode="auto">
            <a:xfrm>
              <a:off x="2460589" y="5577258"/>
              <a:ext cx="1594" cy="1099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83" name="Line 1719"/>
            <p:cNvSpPr>
              <a:spLocks noChangeShapeType="1"/>
            </p:cNvSpPr>
            <p:nvPr/>
          </p:nvSpPr>
          <p:spPr bwMode="auto">
            <a:xfrm>
              <a:off x="2455811" y="5578827"/>
              <a:ext cx="1592" cy="1068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84" name="Line 1720"/>
            <p:cNvSpPr>
              <a:spLocks noChangeShapeType="1"/>
            </p:cNvSpPr>
            <p:nvPr/>
          </p:nvSpPr>
          <p:spPr bwMode="auto">
            <a:xfrm flipH="1">
              <a:off x="2409605" y="5687209"/>
              <a:ext cx="50983" cy="1083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85" name="Line 1721"/>
            <p:cNvSpPr>
              <a:spLocks noChangeShapeType="1"/>
            </p:cNvSpPr>
            <p:nvPr/>
          </p:nvSpPr>
          <p:spPr bwMode="auto">
            <a:xfrm flipH="1">
              <a:off x="2406419" y="5685639"/>
              <a:ext cx="49390" cy="1052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86" name="Line 1725"/>
            <p:cNvSpPr>
              <a:spLocks noChangeShapeType="1"/>
            </p:cNvSpPr>
            <p:nvPr/>
          </p:nvSpPr>
          <p:spPr bwMode="auto">
            <a:xfrm>
              <a:off x="2854115" y="5578827"/>
              <a:ext cx="1592" cy="1068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87" name="Line 1726"/>
            <p:cNvSpPr>
              <a:spLocks noChangeShapeType="1"/>
            </p:cNvSpPr>
            <p:nvPr/>
          </p:nvSpPr>
          <p:spPr bwMode="auto">
            <a:xfrm>
              <a:off x="2847743" y="5577258"/>
              <a:ext cx="1592" cy="1099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88" name="Line 1727"/>
            <p:cNvSpPr>
              <a:spLocks noChangeShapeType="1"/>
            </p:cNvSpPr>
            <p:nvPr/>
          </p:nvSpPr>
          <p:spPr bwMode="auto">
            <a:xfrm flipH="1">
              <a:off x="3037336" y="5812867"/>
              <a:ext cx="36644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89" name="Line 1728"/>
            <p:cNvSpPr>
              <a:spLocks noChangeShapeType="1"/>
            </p:cNvSpPr>
            <p:nvPr/>
          </p:nvSpPr>
          <p:spPr bwMode="auto">
            <a:xfrm>
              <a:off x="3037336" y="5803444"/>
              <a:ext cx="36644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90" name="Line 1729"/>
            <p:cNvSpPr>
              <a:spLocks noChangeShapeType="1"/>
            </p:cNvSpPr>
            <p:nvPr/>
          </p:nvSpPr>
          <p:spPr bwMode="auto">
            <a:xfrm flipH="1">
              <a:off x="3038928" y="5797161"/>
              <a:ext cx="35051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91" name="Line 1730"/>
            <p:cNvSpPr>
              <a:spLocks noChangeShapeType="1"/>
            </p:cNvSpPr>
            <p:nvPr/>
          </p:nvSpPr>
          <p:spPr bwMode="auto">
            <a:xfrm flipH="1">
              <a:off x="3037336" y="5980937"/>
              <a:ext cx="36644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92" name="Line 1731"/>
            <p:cNvSpPr>
              <a:spLocks noChangeShapeType="1"/>
            </p:cNvSpPr>
            <p:nvPr/>
          </p:nvSpPr>
          <p:spPr bwMode="auto">
            <a:xfrm flipH="1">
              <a:off x="3032557" y="6032772"/>
              <a:ext cx="41422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93" name="Line 1732"/>
            <p:cNvSpPr>
              <a:spLocks noChangeShapeType="1"/>
            </p:cNvSpPr>
            <p:nvPr/>
          </p:nvSpPr>
          <p:spPr bwMode="auto">
            <a:xfrm>
              <a:off x="3037336" y="5990360"/>
              <a:ext cx="36644" cy="1099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94" name="Line 1733"/>
            <p:cNvSpPr>
              <a:spLocks noChangeShapeType="1"/>
            </p:cNvSpPr>
            <p:nvPr/>
          </p:nvSpPr>
          <p:spPr bwMode="auto">
            <a:xfrm flipH="1">
              <a:off x="3037336" y="6021776"/>
              <a:ext cx="36644" cy="1099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95" name="Line 1734"/>
            <p:cNvSpPr>
              <a:spLocks noChangeShapeType="1"/>
            </p:cNvSpPr>
            <p:nvPr/>
          </p:nvSpPr>
          <p:spPr bwMode="auto">
            <a:xfrm>
              <a:off x="3037336" y="6012351"/>
              <a:ext cx="36644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96" name="Line 1735"/>
            <p:cNvSpPr>
              <a:spLocks noChangeShapeType="1"/>
            </p:cNvSpPr>
            <p:nvPr/>
          </p:nvSpPr>
          <p:spPr bwMode="auto">
            <a:xfrm flipH="1">
              <a:off x="3037336" y="6001355"/>
              <a:ext cx="36644" cy="1099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97" name="Line 1736"/>
            <p:cNvSpPr>
              <a:spLocks noChangeShapeType="1"/>
            </p:cNvSpPr>
            <p:nvPr/>
          </p:nvSpPr>
          <p:spPr bwMode="auto">
            <a:xfrm flipH="1">
              <a:off x="3038928" y="6037481"/>
              <a:ext cx="35051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98" name="Line 1737"/>
            <p:cNvSpPr>
              <a:spLocks noChangeShapeType="1"/>
            </p:cNvSpPr>
            <p:nvPr/>
          </p:nvSpPr>
          <p:spPr bwMode="auto">
            <a:xfrm>
              <a:off x="3037336" y="5842711"/>
              <a:ext cx="36644" cy="1099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99" name="Line 1738"/>
            <p:cNvSpPr>
              <a:spLocks noChangeShapeType="1"/>
            </p:cNvSpPr>
            <p:nvPr/>
          </p:nvSpPr>
          <p:spPr bwMode="auto">
            <a:xfrm flipH="1">
              <a:off x="3037336" y="5833287"/>
              <a:ext cx="36644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00" name="Freeform 1739"/>
            <p:cNvSpPr>
              <a:spLocks/>
            </p:cNvSpPr>
            <p:nvPr/>
          </p:nvSpPr>
          <p:spPr bwMode="auto">
            <a:xfrm>
              <a:off x="3037336" y="5930672"/>
              <a:ext cx="36644" cy="20421"/>
            </a:xfrm>
            <a:custGeom>
              <a:avLst/>
              <a:gdLst>
                <a:gd name="T0" fmla="*/ 0 w 68"/>
                <a:gd name="T1" fmla="*/ 0 h 39"/>
                <a:gd name="T2" fmla="*/ 2147483647 w 68"/>
                <a:gd name="T3" fmla="*/ 2147483647 h 39"/>
                <a:gd name="T4" fmla="*/ 0 w 68"/>
                <a:gd name="T5" fmla="*/ 2147483647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39">
                  <a:moveTo>
                    <a:pt x="0" y="0"/>
                  </a:moveTo>
                  <a:lnTo>
                    <a:pt x="68" y="19"/>
                  </a:lnTo>
                  <a:lnTo>
                    <a:pt x="0" y="39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01" name="Line 1740"/>
            <p:cNvSpPr>
              <a:spLocks noChangeShapeType="1"/>
            </p:cNvSpPr>
            <p:nvPr/>
          </p:nvSpPr>
          <p:spPr bwMode="auto">
            <a:xfrm flipH="1">
              <a:off x="3038928" y="5924389"/>
              <a:ext cx="35051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02" name="Line 1741"/>
            <p:cNvSpPr>
              <a:spLocks noChangeShapeType="1"/>
            </p:cNvSpPr>
            <p:nvPr/>
          </p:nvSpPr>
          <p:spPr bwMode="auto">
            <a:xfrm>
              <a:off x="3037336" y="5864701"/>
              <a:ext cx="36644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03" name="Line 1742"/>
            <p:cNvSpPr>
              <a:spLocks noChangeShapeType="1"/>
            </p:cNvSpPr>
            <p:nvPr/>
          </p:nvSpPr>
          <p:spPr bwMode="auto">
            <a:xfrm>
              <a:off x="3037336" y="5883551"/>
              <a:ext cx="36644" cy="1099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04" name="Line 1743"/>
            <p:cNvSpPr>
              <a:spLocks noChangeShapeType="1"/>
            </p:cNvSpPr>
            <p:nvPr/>
          </p:nvSpPr>
          <p:spPr bwMode="auto">
            <a:xfrm flipH="1">
              <a:off x="3037336" y="5874127"/>
              <a:ext cx="36644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05" name="Line 1744"/>
            <p:cNvSpPr>
              <a:spLocks noChangeShapeType="1"/>
            </p:cNvSpPr>
            <p:nvPr/>
          </p:nvSpPr>
          <p:spPr bwMode="auto">
            <a:xfrm flipH="1">
              <a:off x="3037336" y="5894546"/>
              <a:ext cx="36644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06" name="Line 1745"/>
            <p:cNvSpPr>
              <a:spLocks noChangeShapeType="1"/>
            </p:cNvSpPr>
            <p:nvPr/>
          </p:nvSpPr>
          <p:spPr bwMode="auto">
            <a:xfrm flipH="1">
              <a:off x="3038928" y="5910253"/>
              <a:ext cx="35051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07" name="Freeform 1746"/>
            <p:cNvSpPr>
              <a:spLocks/>
            </p:cNvSpPr>
            <p:nvPr/>
          </p:nvSpPr>
          <p:spPr bwMode="auto">
            <a:xfrm>
              <a:off x="3037336" y="5960517"/>
              <a:ext cx="36644" cy="20419"/>
            </a:xfrm>
            <a:custGeom>
              <a:avLst/>
              <a:gdLst>
                <a:gd name="T0" fmla="*/ 2147483647 w 68"/>
                <a:gd name="T1" fmla="*/ 0 h 40"/>
                <a:gd name="T2" fmla="*/ 0 w 68"/>
                <a:gd name="T3" fmla="*/ 2147483647 h 40"/>
                <a:gd name="T4" fmla="*/ 2147483647 w 68"/>
                <a:gd name="T5" fmla="*/ 2147483647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40">
                  <a:moveTo>
                    <a:pt x="68" y="0"/>
                  </a:moveTo>
                  <a:lnTo>
                    <a:pt x="0" y="20"/>
                  </a:lnTo>
                  <a:lnTo>
                    <a:pt x="68" y="4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08" name="Line 1747"/>
            <p:cNvSpPr>
              <a:spLocks noChangeShapeType="1"/>
            </p:cNvSpPr>
            <p:nvPr/>
          </p:nvSpPr>
          <p:spPr bwMode="auto">
            <a:xfrm>
              <a:off x="3037336" y="5951093"/>
              <a:ext cx="36644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09" name="Line 1748"/>
            <p:cNvSpPr>
              <a:spLocks noChangeShapeType="1"/>
            </p:cNvSpPr>
            <p:nvPr/>
          </p:nvSpPr>
          <p:spPr bwMode="auto">
            <a:xfrm flipH="1">
              <a:off x="3037336" y="5853706"/>
              <a:ext cx="36644" cy="1099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10" name="Line 1749"/>
            <p:cNvSpPr>
              <a:spLocks noChangeShapeType="1"/>
            </p:cNvSpPr>
            <p:nvPr/>
          </p:nvSpPr>
          <p:spPr bwMode="auto">
            <a:xfrm>
              <a:off x="3037336" y="5822291"/>
              <a:ext cx="36644" cy="1099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11" name="Line 1750"/>
            <p:cNvSpPr>
              <a:spLocks noChangeShapeType="1"/>
            </p:cNvSpPr>
            <p:nvPr/>
          </p:nvSpPr>
          <p:spPr bwMode="auto">
            <a:xfrm flipV="1">
              <a:off x="3032557" y="5790876"/>
              <a:ext cx="1592" cy="125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12" name="Line 1751"/>
            <p:cNvSpPr>
              <a:spLocks noChangeShapeType="1"/>
            </p:cNvSpPr>
            <p:nvPr/>
          </p:nvSpPr>
          <p:spPr bwMode="auto">
            <a:xfrm>
              <a:off x="3038928" y="5790876"/>
              <a:ext cx="1592" cy="62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13" name="Line 1752"/>
            <p:cNvSpPr>
              <a:spLocks noChangeShapeType="1"/>
            </p:cNvSpPr>
            <p:nvPr/>
          </p:nvSpPr>
          <p:spPr bwMode="auto">
            <a:xfrm flipH="1">
              <a:off x="2900318" y="5795589"/>
              <a:ext cx="132237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14" name="Line 1753"/>
            <p:cNvSpPr>
              <a:spLocks noChangeShapeType="1"/>
            </p:cNvSpPr>
            <p:nvPr/>
          </p:nvSpPr>
          <p:spPr bwMode="auto">
            <a:xfrm flipH="1">
              <a:off x="2903505" y="5790878"/>
              <a:ext cx="135424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15" name="Line 1754"/>
            <p:cNvSpPr>
              <a:spLocks noChangeShapeType="1"/>
            </p:cNvSpPr>
            <p:nvPr/>
          </p:nvSpPr>
          <p:spPr bwMode="auto">
            <a:xfrm>
              <a:off x="2847742" y="5687209"/>
              <a:ext cx="52576" cy="1083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16" name="Line 1755"/>
            <p:cNvSpPr>
              <a:spLocks noChangeShapeType="1"/>
            </p:cNvSpPr>
            <p:nvPr/>
          </p:nvSpPr>
          <p:spPr bwMode="auto">
            <a:xfrm>
              <a:off x="2854114" y="5685639"/>
              <a:ext cx="49389" cy="1052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17" name="Line 1756"/>
            <p:cNvSpPr>
              <a:spLocks noChangeShapeType="1"/>
            </p:cNvSpPr>
            <p:nvPr/>
          </p:nvSpPr>
          <p:spPr bwMode="auto">
            <a:xfrm flipV="1">
              <a:off x="3037335" y="5930672"/>
              <a:ext cx="1594" cy="10209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18" name="Line 1757"/>
            <p:cNvSpPr>
              <a:spLocks noChangeShapeType="1"/>
            </p:cNvSpPr>
            <p:nvPr/>
          </p:nvSpPr>
          <p:spPr bwMode="auto">
            <a:xfrm flipV="1">
              <a:off x="3038928" y="6037481"/>
              <a:ext cx="1592" cy="78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19" name="Line 1758"/>
            <p:cNvSpPr>
              <a:spLocks noChangeShapeType="1"/>
            </p:cNvSpPr>
            <p:nvPr/>
          </p:nvSpPr>
          <p:spPr bwMode="auto">
            <a:xfrm flipV="1">
              <a:off x="3032557" y="6032770"/>
              <a:ext cx="1592" cy="125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20" name="Line 1759"/>
            <p:cNvSpPr>
              <a:spLocks noChangeShapeType="1"/>
            </p:cNvSpPr>
            <p:nvPr/>
          </p:nvSpPr>
          <p:spPr bwMode="auto">
            <a:xfrm flipV="1">
              <a:off x="3038928" y="5910253"/>
              <a:ext cx="1592" cy="141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21" name="Line 1760"/>
            <p:cNvSpPr>
              <a:spLocks noChangeShapeType="1"/>
            </p:cNvSpPr>
            <p:nvPr/>
          </p:nvSpPr>
          <p:spPr bwMode="auto">
            <a:xfrm flipV="1">
              <a:off x="3032557" y="5903971"/>
              <a:ext cx="1592" cy="267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22" name="Line 1761"/>
            <p:cNvSpPr>
              <a:spLocks noChangeShapeType="1"/>
            </p:cNvSpPr>
            <p:nvPr/>
          </p:nvSpPr>
          <p:spPr bwMode="auto">
            <a:xfrm flipV="1">
              <a:off x="3037335" y="5803443"/>
              <a:ext cx="1594" cy="10052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23" name="Line 1762"/>
            <p:cNvSpPr>
              <a:spLocks noChangeShapeType="1"/>
            </p:cNvSpPr>
            <p:nvPr/>
          </p:nvSpPr>
          <p:spPr bwMode="auto">
            <a:xfrm>
              <a:off x="3073980" y="5924389"/>
              <a:ext cx="1592" cy="1130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24" name="Line 1763"/>
            <p:cNvSpPr>
              <a:spLocks noChangeShapeType="1"/>
            </p:cNvSpPr>
            <p:nvPr/>
          </p:nvSpPr>
          <p:spPr bwMode="auto">
            <a:xfrm>
              <a:off x="3073980" y="5797160"/>
              <a:ext cx="1592" cy="1130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25" name="Freeform 1764"/>
            <p:cNvSpPr>
              <a:spLocks/>
            </p:cNvSpPr>
            <p:nvPr/>
          </p:nvSpPr>
          <p:spPr bwMode="auto">
            <a:xfrm>
              <a:off x="3075572" y="5178292"/>
              <a:ext cx="50983" cy="17278"/>
            </a:xfrm>
            <a:custGeom>
              <a:avLst/>
              <a:gdLst>
                <a:gd name="T0" fmla="*/ 0 w 95"/>
                <a:gd name="T1" fmla="*/ 2147483647 h 31"/>
                <a:gd name="T2" fmla="*/ 2147483647 w 95"/>
                <a:gd name="T3" fmla="*/ 2147483647 h 31"/>
                <a:gd name="T4" fmla="*/ 2147483647 w 95"/>
                <a:gd name="T5" fmla="*/ 2147483647 h 31"/>
                <a:gd name="T6" fmla="*/ 2147483647 w 95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5" h="31">
                  <a:moveTo>
                    <a:pt x="0" y="31"/>
                  </a:moveTo>
                  <a:lnTo>
                    <a:pt x="32" y="21"/>
                  </a:lnTo>
                  <a:lnTo>
                    <a:pt x="63" y="10"/>
                  </a:lnTo>
                  <a:lnTo>
                    <a:pt x="9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26" name="Freeform 1795"/>
            <p:cNvSpPr>
              <a:spLocks/>
            </p:cNvSpPr>
            <p:nvPr/>
          </p:nvSpPr>
          <p:spPr bwMode="auto">
            <a:xfrm>
              <a:off x="2081401" y="3257285"/>
              <a:ext cx="1147119" cy="1130927"/>
            </a:xfrm>
            <a:custGeom>
              <a:avLst/>
              <a:gdLst>
                <a:gd name="T0" fmla="*/ 2147483647 w 2160"/>
                <a:gd name="T1" fmla="*/ 2147483647 h 2160"/>
                <a:gd name="T2" fmla="*/ 2147483647 w 2160"/>
                <a:gd name="T3" fmla="*/ 2147483647 h 2160"/>
                <a:gd name="T4" fmla="*/ 2147483647 w 2160"/>
                <a:gd name="T5" fmla="*/ 2147483647 h 2160"/>
                <a:gd name="T6" fmla="*/ 2147483647 w 2160"/>
                <a:gd name="T7" fmla="*/ 2147483647 h 2160"/>
                <a:gd name="T8" fmla="*/ 2147483647 w 2160"/>
                <a:gd name="T9" fmla="*/ 2147483647 h 2160"/>
                <a:gd name="T10" fmla="*/ 2147483647 w 2160"/>
                <a:gd name="T11" fmla="*/ 2147483647 h 2160"/>
                <a:gd name="T12" fmla="*/ 2147483647 w 2160"/>
                <a:gd name="T13" fmla="*/ 2147483647 h 2160"/>
                <a:gd name="T14" fmla="*/ 2147483647 w 2160"/>
                <a:gd name="T15" fmla="*/ 2147483647 h 2160"/>
                <a:gd name="T16" fmla="*/ 2147483647 w 2160"/>
                <a:gd name="T17" fmla="*/ 2147483647 h 2160"/>
                <a:gd name="T18" fmla="*/ 2147483647 w 2160"/>
                <a:gd name="T19" fmla="*/ 2147483647 h 2160"/>
                <a:gd name="T20" fmla="*/ 2147483647 w 2160"/>
                <a:gd name="T21" fmla="*/ 2147483647 h 2160"/>
                <a:gd name="T22" fmla="*/ 2147483647 w 2160"/>
                <a:gd name="T23" fmla="*/ 2147483647 h 2160"/>
                <a:gd name="T24" fmla="*/ 2147483647 w 2160"/>
                <a:gd name="T25" fmla="*/ 2147483647 h 2160"/>
                <a:gd name="T26" fmla="*/ 2147483647 w 2160"/>
                <a:gd name="T27" fmla="*/ 2147483647 h 2160"/>
                <a:gd name="T28" fmla="*/ 2147483647 w 2160"/>
                <a:gd name="T29" fmla="*/ 2147483647 h 2160"/>
                <a:gd name="T30" fmla="*/ 2147483647 w 2160"/>
                <a:gd name="T31" fmla="*/ 2147483647 h 2160"/>
                <a:gd name="T32" fmla="*/ 2147483647 w 2160"/>
                <a:gd name="T33" fmla="*/ 2147483647 h 2160"/>
                <a:gd name="T34" fmla="*/ 2147483647 w 2160"/>
                <a:gd name="T35" fmla="*/ 2147483647 h 2160"/>
                <a:gd name="T36" fmla="*/ 2147483647 w 2160"/>
                <a:gd name="T37" fmla="*/ 2147483647 h 2160"/>
                <a:gd name="T38" fmla="*/ 2147483647 w 2160"/>
                <a:gd name="T39" fmla="*/ 2147483647 h 2160"/>
                <a:gd name="T40" fmla="*/ 2147483647 w 2160"/>
                <a:gd name="T41" fmla="*/ 2147483647 h 2160"/>
                <a:gd name="T42" fmla="*/ 2147483647 w 2160"/>
                <a:gd name="T43" fmla="*/ 2147483647 h 2160"/>
                <a:gd name="T44" fmla="*/ 2147483647 w 2160"/>
                <a:gd name="T45" fmla="*/ 2147483647 h 2160"/>
                <a:gd name="T46" fmla="*/ 2147483647 w 2160"/>
                <a:gd name="T47" fmla="*/ 2147483647 h 2160"/>
                <a:gd name="T48" fmla="*/ 2147483647 w 2160"/>
                <a:gd name="T49" fmla="*/ 2147483647 h 2160"/>
                <a:gd name="T50" fmla="*/ 2147483647 w 2160"/>
                <a:gd name="T51" fmla="*/ 2147483647 h 2160"/>
                <a:gd name="T52" fmla="*/ 2147483647 w 2160"/>
                <a:gd name="T53" fmla="*/ 2147483647 h 2160"/>
                <a:gd name="T54" fmla="*/ 2147483647 w 2160"/>
                <a:gd name="T55" fmla="*/ 2147483647 h 2160"/>
                <a:gd name="T56" fmla="*/ 0 w 2160"/>
                <a:gd name="T57" fmla="*/ 2147483647 h 2160"/>
                <a:gd name="T58" fmla="*/ 2147483647 w 2160"/>
                <a:gd name="T59" fmla="*/ 2147483647 h 2160"/>
                <a:gd name="T60" fmla="*/ 2147483647 w 2160"/>
                <a:gd name="T61" fmla="*/ 2147483647 h 2160"/>
                <a:gd name="T62" fmla="*/ 2147483647 w 2160"/>
                <a:gd name="T63" fmla="*/ 2147483647 h 2160"/>
                <a:gd name="T64" fmla="*/ 2147483647 w 2160"/>
                <a:gd name="T65" fmla="*/ 2147483647 h 2160"/>
                <a:gd name="T66" fmla="*/ 2147483647 w 2160"/>
                <a:gd name="T67" fmla="*/ 2147483647 h 2160"/>
                <a:gd name="T68" fmla="*/ 2147483647 w 2160"/>
                <a:gd name="T69" fmla="*/ 2147483647 h 2160"/>
                <a:gd name="T70" fmla="*/ 2147483647 w 2160"/>
                <a:gd name="T71" fmla="*/ 2147483647 h 2160"/>
                <a:gd name="T72" fmla="*/ 2147483647 w 2160"/>
                <a:gd name="T73" fmla="*/ 2147483647 h 2160"/>
                <a:gd name="T74" fmla="*/ 2147483647 w 2160"/>
                <a:gd name="T75" fmla="*/ 2147483647 h 2160"/>
                <a:gd name="T76" fmla="*/ 2147483647 w 2160"/>
                <a:gd name="T77" fmla="*/ 2147483647 h 2160"/>
                <a:gd name="T78" fmla="*/ 2147483647 w 2160"/>
                <a:gd name="T79" fmla="*/ 2147483647 h 2160"/>
                <a:gd name="T80" fmla="*/ 2147483647 w 2160"/>
                <a:gd name="T81" fmla="*/ 2147483647 h 2160"/>
                <a:gd name="T82" fmla="*/ 2147483647 w 2160"/>
                <a:gd name="T83" fmla="*/ 2147483647 h 2160"/>
                <a:gd name="T84" fmla="*/ 2147483647 w 2160"/>
                <a:gd name="T85" fmla="*/ 2147483647 h 2160"/>
                <a:gd name="T86" fmla="*/ 2147483647 w 2160"/>
                <a:gd name="T87" fmla="*/ 2147483647 h 2160"/>
                <a:gd name="T88" fmla="*/ 2147483647 w 2160"/>
                <a:gd name="T89" fmla="*/ 2147483647 h 2160"/>
                <a:gd name="T90" fmla="*/ 2147483647 w 2160"/>
                <a:gd name="T91" fmla="*/ 2147483647 h 2160"/>
                <a:gd name="T92" fmla="*/ 2147483647 w 2160"/>
                <a:gd name="T93" fmla="*/ 2147483647 h 2160"/>
                <a:gd name="T94" fmla="*/ 2147483647 w 2160"/>
                <a:gd name="T95" fmla="*/ 2147483647 h 2160"/>
                <a:gd name="T96" fmla="*/ 2147483647 w 2160"/>
                <a:gd name="T97" fmla="*/ 2147483647 h 2160"/>
                <a:gd name="T98" fmla="*/ 2147483647 w 2160"/>
                <a:gd name="T99" fmla="*/ 2147483647 h 2160"/>
                <a:gd name="T100" fmla="*/ 2147483647 w 2160"/>
                <a:gd name="T101" fmla="*/ 2147483647 h 2160"/>
                <a:gd name="T102" fmla="*/ 2147483647 w 2160"/>
                <a:gd name="T103" fmla="*/ 2147483647 h 2160"/>
                <a:gd name="T104" fmla="*/ 2147483647 w 2160"/>
                <a:gd name="T105" fmla="*/ 2147483647 h 2160"/>
                <a:gd name="T106" fmla="*/ 2147483647 w 2160"/>
                <a:gd name="T107" fmla="*/ 2147483647 h 2160"/>
                <a:gd name="T108" fmla="*/ 2147483647 w 2160"/>
                <a:gd name="T109" fmla="*/ 2147483647 h 2160"/>
                <a:gd name="T110" fmla="*/ 2147483647 w 2160"/>
                <a:gd name="T111" fmla="*/ 2147483647 h 2160"/>
                <a:gd name="T112" fmla="*/ 2147483647 w 2160"/>
                <a:gd name="T113" fmla="*/ 2147483647 h 21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60" h="2160">
                  <a:moveTo>
                    <a:pt x="2160" y="1079"/>
                  </a:moveTo>
                  <a:lnTo>
                    <a:pt x="2160" y="1060"/>
                  </a:lnTo>
                  <a:lnTo>
                    <a:pt x="2160" y="1040"/>
                  </a:lnTo>
                  <a:lnTo>
                    <a:pt x="2159" y="1020"/>
                  </a:lnTo>
                  <a:lnTo>
                    <a:pt x="2158" y="1001"/>
                  </a:lnTo>
                  <a:lnTo>
                    <a:pt x="2156" y="981"/>
                  </a:lnTo>
                  <a:lnTo>
                    <a:pt x="2154" y="961"/>
                  </a:lnTo>
                  <a:lnTo>
                    <a:pt x="2152" y="942"/>
                  </a:lnTo>
                  <a:lnTo>
                    <a:pt x="2149" y="922"/>
                  </a:lnTo>
                  <a:lnTo>
                    <a:pt x="2146" y="904"/>
                  </a:lnTo>
                  <a:lnTo>
                    <a:pt x="2143" y="884"/>
                  </a:lnTo>
                  <a:lnTo>
                    <a:pt x="2138" y="864"/>
                  </a:lnTo>
                  <a:lnTo>
                    <a:pt x="2135" y="844"/>
                  </a:lnTo>
                  <a:lnTo>
                    <a:pt x="2131" y="826"/>
                  </a:lnTo>
                  <a:lnTo>
                    <a:pt x="2125" y="806"/>
                  </a:lnTo>
                  <a:lnTo>
                    <a:pt x="2120" y="788"/>
                  </a:lnTo>
                  <a:lnTo>
                    <a:pt x="2114" y="769"/>
                  </a:lnTo>
                  <a:lnTo>
                    <a:pt x="2109" y="749"/>
                  </a:lnTo>
                  <a:lnTo>
                    <a:pt x="2102" y="731"/>
                  </a:lnTo>
                  <a:lnTo>
                    <a:pt x="2096" y="712"/>
                  </a:lnTo>
                  <a:lnTo>
                    <a:pt x="2089" y="694"/>
                  </a:lnTo>
                  <a:lnTo>
                    <a:pt x="2082" y="675"/>
                  </a:lnTo>
                  <a:lnTo>
                    <a:pt x="2075" y="658"/>
                  </a:lnTo>
                  <a:lnTo>
                    <a:pt x="2066" y="639"/>
                  </a:lnTo>
                  <a:lnTo>
                    <a:pt x="2059" y="622"/>
                  </a:lnTo>
                  <a:lnTo>
                    <a:pt x="2050" y="603"/>
                  </a:lnTo>
                  <a:lnTo>
                    <a:pt x="2041" y="585"/>
                  </a:lnTo>
                  <a:lnTo>
                    <a:pt x="2031" y="568"/>
                  </a:lnTo>
                  <a:lnTo>
                    <a:pt x="2023" y="551"/>
                  </a:lnTo>
                  <a:lnTo>
                    <a:pt x="2013" y="534"/>
                  </a:lnTo>
                  <a:lnTo>
                    <a:pt x="2003" y="517"/>
                  </a:lnTo>
                  <a:lnTo>
                    <a:pt x="1992" y="500"/>
                  </a:lnTo>
                  <a:lnTo>
                    <a:pt x="1981" y="484"/>
                  </a:lnTo>
                  <a:lnTo>
                    <a:pt x="1970" y="467"/>
                  </a:lnTo>
                  <a:lnTo>
                    <a:pt x="1959" y="451"/>
                  </a:lnTo>
                  <a:lnTo>
                    <a:pt x="1947" y="436"/>
                  </a:lnTo>
                  <a:lnTo>
                    <a:pt x="1935" y="419"/>
                  </a:lnTo>
                  <a:lnTo>
                    <a:pt x="1923" y="404"/>
                  </a:lnTo>
                  <a:lnTo>
                    <a:pt x="1911" y="389"/>
                  </a:lnTo>
                  <a:lnTo>
                    <a:pt x="1898" y="373"/>
                  </a:lnTo>
                  <a:lnTo>
                    <a:pt x="1885" y="359"/>
                  </a:lnTo>
                  <a:lnTo>
                    <a:pt x="1872" y="344"/>
                  </a:lnTo>
                  <a:lnTo>
                    <a:pt x="1858" y="330"/>
                  </a:lnTo>
                  <a:lnTo>
                    <a:pt x="1845" y="316"/>
                  </a:lnTo>
                  <a:lnTo>
                    <a:pt x="1830" y="302"/>
                  </a:lnTo>
                  <a:lnTo>
                    <a:pt x="1816" y="288"/>
                  </a:lnTo>
                  <a:lnTo>
                    <a:pt x="1801" y="275"/>
                  </a:lnTo>
                  <a:lnTo>
                    <a:pt x="1787" y="262"/>
                  </a:lnTo>
                  <a:lnTo>
                    <a:pt x="1771" y="249"/>
                  </a:lnTo>
                  <a:lnTo>
                    <a:pt x="1756" y="237"/>
                  </a:lnTo>
                  <a:lnTo>
                    <a:pt x="1741" y="225"/>
                  </a:lnTo>
                  <a:lnTo>
                    <a:pt x="1724" y="213"/>
                  </a:lnTo>
                  <a:lnTo>
                    <a:pt x="1709" y="201"/>
                  </a:lnTo>
                  <a:lnTo>
                    <a:pt x="1693" y="190"/>
                  </a:lnTo>
                  <a:lnTo>
                    <a:pt x="1676" y="179"/>
                  </a:lnTo>
                  <a:lnTo>
                    <a:pt x="1660" y="168"/>
                  </a:lnTo>
                  <a:lnTo>
                    <a:pt x="1643" y="157"/>
                  </a:lnTo>
                  <a:lnTo>
                    <a:pt x="1626" y="147"/>
                  </a:lnTo>
                  <a:lnTo>
                    <a:pt x="1609" y="137"/>
                  </a:lnTo>
                  <a:lnTo>
                    <a:pt x="1592" y="128"/>
                  </a:lnTo>
                  <a:lnTo>
                    <a:pt x="1575" y="119"/>
                  </a:lnTo>
                  <a:lnTo>
                    <a:pt x="1557" y="110"/>
                  </a:lnTo>
                  <a:lnTo>
                    <a:pt x="1539" y="101"/>
                  </a:lnTo>
                  <a:lnTo>
                    <a:pt x="1521" y="94"/>
                  </a:lnTo>
                  <a:lnTo>
                    <a:pt x="1503" y="85"/>
                  </a:lnTo>
                  <a:lnTo>
                    <a:pt x="1485" y="78"/>
                  </a:lnTo>
                  <a:lnTo>
                    <a:pt x="1466" y="71"/>
                  </a:lnTo>
                  <a:lnTo>
                    <a:pt x="1448" y="64"/>
                  </a:lnTo>
                  <a:lnTo>
                    <a:pt x="1429" y="58"/>
                  </a:lnTo>
                  <a:lnTo>
                    <a:pt x="1411" y="51"/>
                  </a:lnTo>
                  <a:lnTo>
                    <a:pt x="1391" y="46"/>
                  </a:lnTo>
                  <a:lnTo>
                    <a:pt x="1372" y="40"/>
                  </a:lnTo>
                  <a:lnTo>
                    <a:pt x="1354" y="35"/>
                  </a:lnTo>
                  <a:lnTo>
                    <a:pt x="1334" y="29"/>
                  </a:lnTo>
                  <a:lnTo>
                    <a:pt x="1316" y="25"/>
                  </a:lnTo>
                  <a:lnTo>
                    <a:pt x="1296" y="22"/>
                  </a:lnTo>
                  <a:lnTo>
                    <a:pt x="1276" y="17"/>
                  </a:lnTo>
                  <a:lnTo>
                    <a:pt x="1257" y="14"/>
                  </a:lnTo>
                  <a:lnTo>
                    <a:pt x="1237" y="11"/>
                  </a:lnTo>
                  <a:lnTo>
                    <a:pt x="1218" y="8"/>
                  </a:lnTo>
                  <a:lnTo>
                    <a:pt x="1199" y="6"/>
                  </a:lnTo>
                  <a:lnTo>
                    <a:pt x="1179" y="4"/>
                  </a:lnTo>
                  <a:lnTo>
                    <a:pt x="1159" y="2"/>
                  </a:lnTo>
                  <a:lnTo>
                    <a:pt x="1140" y="1"/>
                  </a:lnTo>
                  <a:lnTo>
                    <a:pt x="1120" y="0"/>
                  </a:lnTo>
                  <a:lnTo>
                    <a:pt x="1100" y="0"/>
                  </a:lnTo>
                  <a:lnTo>
                    <a:pt x="1081" y="0"/>
                  </a:lnTo>
                  <a:lnTo>
                    <a:pt x="1060" y="0"/>
                  </a:lnTo>
                  <a:lnTo>
                    <a:pt x="1040" y="0"/>
                  </a:lnTo>
                  <a:lnTo>
                    <a:pt x="1021" y="1"/>
                  </a:lnTo>
                  <a:lnTo>
                    <a:pt x="1001" y="2"/>
                  </a:lnTo>
                  <a:lnTo>
                    <a:pt x="981" y="4"/>
                  </a:lnTo>
                  <a:lnTo>
                    <a:pt x="962" y="6"/>
                  </a:lnTo>
                  <a:lnTo>
                    <a:pt x="942" y="8"/>
                  </a:lnTo>
                  <a:lnTo>
                    <a:pt x="923" y="11"/>
                  </a:lnTo>
                  <a:lnTo>
                    <a:pt x="904" y="14"/>
                  </a:lnTo>
                  <a:lnTo>
                    <a:pt x="884" y="17"/>
                  </a:lnTo>
                  <a:lnTo>
                    <a:pt x="864" y="22"/>
                  </a:lnTo>
                  <a:lnTo>
                    <a:pt x="846" y="25"/>
                  </a:lnTo>
                  <a:lnTo>
                    <a:pt x="826" y="29"/>
                  </a:lnTo>
                  <a:lnTo>
                    <a:pt x="806" y="35"/>
                  </a:lnTo>
                  <a:lnTo>
                    <a:pt x="788" y="40"/>
                  </a:lnTo>
                  <a:lnTo>
                    <a:pt x="769" y="46"/>
                  </a:lnTo>
                  <a:lnTo>
                    <a:pt x="750" y="51"/>
                  </a:lnTo>
                  <a:lnTo>
                    <a:pt x="731" y="58"/>
                  </a:lnTo>
                  <a:lnTo>
                    <a:pt x="712" y="64"/>
                  </a:lnTo>
                  <a:lnTo>
                    <a:pt x="694" y="71"/>
                  </a:lnTo>
                  <a:lnTo>
                    <a:pt x="675" y="78"/>
                  </a:lnTo>
                  <a:lnTo>
                    <a:pt x="658" y="85"/>
                  </a:lnTo>
                  <a:lnTo>
                    <a:pt x="639" y="94"/>
                  </a:lnTo>
                  <a:lnTo>
                    <a:pt x="622" y="101"/>
                  </a:lnTo>
                  <a:lnTo>
                    <a:pt x="604" y="110"/>
                  </a:lnTo>
                  <a:lnTo>
                    <a:pt x="586" y="119"/>
                  </a:lnTo>
                  <a:lnTo>
                    <a:pt x="568" y="128"/>
                  </a:lnTo>
                  <a:lnTo>
                    <a:pt x="552" y="137"/>
                  </a:lnTo>
                  <a:lnTo>
                    <a:pt x="534" y="147"/>
                  </a:lnTo>
                  <a:lnTo>
                    <a:pt x="517" y="157"/>
                  </a:lnTo>
                  <a:lnTo>
                    <a:pt x="500" y="168"/>
                  </a:lnTo>
                  <a:lnTo>
                    <a:pt x="484" y="179"/>
                  </a:lnTo>
                  <a:lnTo>
                    <a:pt x="468" y="190"/>
                  </a:lnTo>
                  <a:lnTo>
                    <a:pt x="451" y="201"/>
                  </a:lnTo>
                  <a:lnTo>
                    <a:pt x="436" y="213"/>
                  </a:lnTo>
                  <a:lnTo>
                    <a:pt x="420" y="225"/>
                  </a:lnTo>
                  <a:lnTo>
                    <a:pt x="404" y="237"/>
                  </a:lnTo>
                  <a:lnTo>
                    <a:pt x="389" y="249"/>
                  </a:lnTo>
                  <a:lnTo>
                    <a:pt x="374" y="262"/>
                  </a:lnTo>
                  <a:lnTo>
                    <a:pt x="360" y="275"/>
                  </a:lnTo>
                  <a:lnTo>
                    <a:pt x="344" y="288"/>
                  </a:lnTo>
                  <a:lnTo>
                    <a:pt x="330" y="302"/>
                  </a:lnTo>
                  <a:lnTo>
                    <a:pt x="316" y="316"/>
                  </a:lnTo>
                  <a:lnTo>
                    <a:pt x="303" y="330"/>
                  </a:lnTo>
                  <a:lnTo>
                    <a:pt x="288" y="344"/>
                  </a:lnTo>
                  <a:lnTo>
                    <a:pt x="275" y="359"/>
                  </a:lnTo>
                  <a:lnTo>
                    <a:pt x="262" y="373"/>
                  </a:lnTo>
                  <a:lnTo>
                    <a:pt x="249" y="389"/>
                  </a:lnTo>
                  <a:lnTo>
                    <a:pt x="237" y="404"/>
                  </a:lnTo>
                  <a:lnTo>
                    <a:pt x="225" y="419"/>
                  </a:lnTo>
                  <a:lnTo>
                    <a:pt x="213" y="436"/>
                  </a:lnTo>
                  <a:lnTo>
                    <a:pt x="201" y="451"/>
                  </a:lnTo>
                  <a:lnTo>
                    <a:pt x="190" y="467"/>
                  </a:lnTo>
                  <a:lnTo>
                    <a:pt x="179" y="484"/>
                  </a:lnTo>
                  <a:lnTo>
                    <a:pt x="168" y="500"/>
                  </a:lnTo>
                  <a:lnTo>
                    <a:pt x="158" y="517"/>
                  </a:lnTo>
                  <a:lnTo>
                    <a:pt x="148" y="534"/>
                  </a:lnTo>
                  <a:lnTo>
                    <a:pt x="138" y="551"/>
                  </a:lnTo>
                  <a:lnTo>
                    <a:pt x="129" y="568"/>
                  </a:lnTo>
                  <a:lnTo>
                    <a:pt x="119" y="585"/>
                  </a:lnTo>
                  <a:lnTo>
                    <a:pt x="110" y="603"/>
                  </a:lnTo>
                  <a:lnTo>
                    <a:pt x="102" y="622"/>
                  </a:lnTo>
                  <a:lnTo>
                    <a:pt x="94" y="639"/>
                  </a:lnTo>
                  <a:lnTo>
                    <a:pt x="86" y="658"/>
                  </a:lnTo>
                  <a:lnTo>
                    <a:pt x="79" y="675"/>
                  </a:lnTo>
                  <a:lnTo>
                    <a:pt x="71" y="694"/>
                  </a:lnTo>
                  <a:lnTo>
                    <a:pt x="64" y="712"/>
                  </a:lnTo>
                  <a:lnTo>
                    <a:pt x="58" y="731"/>
                  </a:lnTo>
                  <a:lnTo>
                    <a:pt x="51" y="749"/>
                  </a:lnTo>
                  <a:lnTo>
                    <a:pt x="46" y="769"/>
                  </a:lnTo>
                  <a:lnTo>
                    <a:pt x="40" y="788"/>
                  </a:lnTo>
                  <a:lnTo>
                    <a:pt x="35" y="806"/>
                  </a:lnTo>
                  <a:lnTo>
                    <a:pt x="29" y="826"/>
                  </a:lnTo>
                  <a:lnTo>
                    <a:pt x="25" y="844"/>
                  </a:lnTo>
                  <a:lnTo>
                    <a:pt x="22" y="864"/>
                  </a:lnTo>
                  <a:lnTo>
                    <a:pt x="17" y="884"/>
                  </a:lnTo>
                  <a:lnTo>
                    <a:pt x="14" y="904"/>
                  </a:lnTo>
                  <a:lnTo>
                    <a:pt x="11" y="922"/>
                  </a:lnTo>
                  <a:lnTo>
                    <a:pt x="9" y="942"/>
                  </a:lnTo>
                  <a:lnTo>
                    <a:pt x="7" y="961"/>
                  </a:lnTo>
                  <a:lnTo>
                    <a:pt x="4" y="981"/>
                  </a:lnTo>
                  <a:lnTo>
                    <a:pt x="2" y="1001"/>
                  </a:lnTo>
                  <a:lnTo>
                    <a:pt x="1" y="1020"/>
                  </a:lnTo>
                  <a:lnTo>
                    <a:pt x="0" y="1040"/>
                  </a:lnTo>
                  <a:lnTo>
                    <a:pt x="0" y="1060"/>
                  </a:lnTo>
                  <a:lnTo>
                    <a:pt x="0" y="1079"/>
                  </a:lnTo>
                  <a:lnTo>
                    <a:pt x="0" y="1099"/>
                  </a:lnTo>
                  <a:lnTo>
                    <a:pt x="0" y="1119"/>
                  </a:lnTo>
                  <a:lnTo>
                    <a:pt x="1" y="1140"/>
                  </a:lnTo>
                  <a:lnTo>
                    <a:pt x="2" y="1159"/>
                  </a:lnTo>
                  <a:lnTo>
                    <a:pt x="4" y="1179"/>
                  </a:lnTo>
                  <a:lnTo>
                    <a:pt x="7" y="1197"/>
                  </a:lnTo>
                  <a:lnTo>
                    <a:pt x="9" y="1217"/>
                  </a:lnTo>
                  <a:lnTo>
                    <a:pt x="11" y="1237"/>
                  </a:lnTo>
                  <a:lnTo>
                    <a:pt x="14" y="1256"/>
                  </a:lnTo>
                  <a:lnTo>
                    <a:pt x="17" y="1276"/>
                  </a:lnTo>
                  <a:lnTo>
                    <a:pt x="22" y="1296"/>
                  </a:lnTo>
                  <a:lnTo>
                    <a:pt x="25" y="1314"/>
                  </a:lnTo>
                  <a:lnTo>
                    <a:pt x="29" y="1334"/>
                  </a:lnTo>
                  <a:lnTo>
                    <a:pt x="35" y="1353"/>
                  </a:lnTo>
                  <a:lnTo>
                    <a:pt x="40" y="1372"/>
                  </a:lnTo>
                  <a:lnTo>
                    <a:pt x="46" y="1391"/>
                  </a:lnTo>
                  <a:lnTo>
                    <a:pt x="51" y="1409"/>
                  </a:lnTo>
                  <a:lnTo>
                    <a:pt x="58" y="1429"/>
                  </a:lnTo>
                  <a:lnTo>
                    <a:pt x="64" y="1448"/>
                  </a:lnTo>
                  <a:lnTo>
                    <a:pt x="71" y="1466"/>
                  </a:lnTo>
                  <a:lnTo>
                    <a:pt x="79" y="1484"/>
                  </a:lnTo>
                  <a:lnTo>
                    <a:pt x="86" y="1502"/>
                  </a:lnTo>
                  <a:lnTo>
                    <a:pt x="94" y="1521"/>
                  </a:lnTo>
                  <a:lnTo>
                    <a:pt x="102" y="1538"/>
                  </a:lnTo>
                  <a:lnTo>
                    <a:pt x="110" y="1556"/>
                  </a:lnTo>
                  <a:lnTo>
                    <a:pt x="119" y="1573"/>
                  </a:lnTo>
                  <a:lnTo>
                    <a:pt x="129" y="1591"/>
                  </a:lnTo>
                  <a:lnTo>
                    <a:pt x="138" y="1608"/>
                  </a:lnTo>
                  <a:lnTo>
                    <a:pt x="148" y="1626"/>
                  </a:lnTo>
                  <a:lnTo>
                    <a:pt x="158" y="1642"/>
                  </a:lnTo>
                  <a:lnTo>
                    <a:pt x="168" y="1660"/>
                  </a:lnTo>
                  <a:lnTo>
                    <a:pt x="179" y="1676"/>
                  </a:lnTo>
                  <a:lnTo>
                    <a:pt x="190" y="1693"/>
                  </a:lnTo>
                  <a:lnTo>
                    <a:pt x="201" y="1709"/>
                  </a:lnTo>
                  <a:lnTo>
                    <a:pt x="213" y="1724"/>
                  </a:lnTo>
                  <a:lnTo>
                    <a:pt x="225" y="1741"/>
                  </a:lnTo>
                  <a:lnTo>
                    <a:pt x="237" y="1756"/>
                  </a:lnTo>
                  <a:lnTo>
                    <a:pt x="249" y="1771"/>
                  </a:lnTo>
                  <a:lnTo>
                    <a:pt x="262" y="1787"/>
                  </a:lnTo>
                  <a:lnTo>
                    <a:pt x="275" y="1801"/>
                  </a:lnTo>
                  <a:lnTo>
                    <a:pt x="288" y="1815"/>
                  </a:lnTo>
                  <a:lnTo>
                    <a:pt x="303" y="1830"/>
                  </a:lnTo>
                  <a:lnTo>
                    <a:pt x="316" y="1843"/>
                  </a:lnTo>
                  <a:lnTo>
                    <a:pt x="330" y="1858"/>
                  </a:lnTo>
                  <a:lnTo>
                    <a:pt x="344" y="1872"/>
                  </a:lnTo>
                  <a:lnTo>
                    <a:pt x="360" y="1885"/>
                  </a:lnTo>
                  <a:lnTo>
                    <a:pt x="374" y="1898"/>
                  </a:lnTo>
                  <a:lnTo>
                    <a:pt x="389" y="1910"/>
                  </a:lnTo>
                  <a:lnTo>
                    <a:pt x="404" y="1923"/>
                  </a:lnTo>
                  <a:lnTo>
                    <a:pt x="420" y="1935"/>
                  </a:lnTo>
                  <a:lnTo>
                    <a:pt x="436" y="1947"/>
                  </a:lnTo>
                  <a:lnTo>
                    <a:pt x="451" y="1958"/>
                  </a:lnTo>
                  <a:lnTo>
                    <a:pt x="468" y="1970"/>
                  </a:lnTo>
                  <a:lnTo>
                    <a:pt x="484" y="1981"/>
                  </a:lnTo>
                  <a:lnTo>
                    <a:pt x="500" y="1992"/>
                  </a:lnTo>
                  <a:lnTo>
                    <a:pt x="517" y="2002"/>
                  </a:lnTo>
                  <a:lnTo>
                    <a:pt x="534" y="2013"/>
                  </a:lnTo>
                  <a:lnTo>
                    <a:pt x="552" y="2023"/>
                  </a:lnTo>
                  <a:lnTo>
                    <a:pt x="568" y="2031"/>
                  </a:lnTo>
                  <a:lnTo>
                    <a:pt x="586" y="2041"/>
                  </a:lnTo>
                  <a:lnTo>
                    <a:pt x="604" y="2050"/>
                  </a:lnTo>
                  <a:lnTo>
                    <a:pt x="622" y="2059"/>
                  </a:lnTo>
                  <a:lnTo>
                    <a:pt x="639" y="2066"/>
                  </a:lnTo>
                  <a:lnTo>
                    <a:pt x="658" y="2074"/>
                  </a:lnTo>
                  <a:lnTo>
                    <a:pt x="675" y="2082"/>
                  </a:lnTo>
                  <a:lnTo>
                    <a:pt x="694" y="2089"/>
                  </a:lnTo>
                  <a:lnTo>
                    <a:pt x="712" y="2096"/>
                  </a:lnTo>
                  <a:lnTo>
                    <a:pt x="731" y="2102"/>
                  </a:lnTo>
                  <a:lnTo>
                    <a:pt x="750" y="2109"/>
                  </a:lnTo>
                  <a:lnTo>
                    <a:pt x="769" y="2114"/>
                  </a:lnTo>
                  <a:lnTo>
                    <a:pt x="788" y="2120"/>
                  </a:lnTo>
                  <a:lnTo>
                    <a:pt x="806" y="2125"/>
                  </a:lnTo>
                  <a:lnTo>
                    <a:pt x="826" y="2130"/>
                  </a:lnTo>
                  <a:lnTo>
                    <a:pt x="846" y="2134"/>
                  </a:lnTo>
                  <a:lnTo>
                    <a:pt x="864" y="2138"/>
                  </a:lnTo>
                  <a:lnTo>
                    <a:pt x="884" y="2143"/>
                  </a:lnTo>
                  <a:lnTo>
                    <a:pt x="904" y="2146"/>
                  </a:lnTo>
                  <a:lnTo>
                    <a:pt x="923" y="2149"/>
                  </a:lnTo>
                  <a:lnTo>
                    <a:pt x="942" y="2152"/>
                  </a:lnTo>
                  <a:lnTo>
                    <a:pt x="962" y="2154"/>
                  </a:lnTo>
                  <a:lnTo>
                    <a:pt x="981" y="2156"/>
                  </a:lnTo>
                  <a:lnTo>
                    <a:pt x="1001" y="2157"/>
                  </a:lnTo>
                  <a:lnTo>
                    <a:pt x="1021" y="2159"/>
                  </a:lnTo>
                  <a:lnTo>
                    <a:pt x="1040" y="2159"/>
                  </a:lnTo>
                  <a:lnTo>
                    <a:pt x="1060" y="2160"/>
                  </a:lnTo>
                  <a:lnTo>
                    <a:pt x="1081" y="2160"/>
                  </a:lnTo>
                  <a:lnTo>
                    <a:pt x="1100" y="2160"/>
                  </a:lnTo>
                  <a:lnTo>
                    <a:pt x="1120" y="2159"/>
                  </a:lnTo>
                  <a:lnTo>
                    <a:pt x="1140" y="2159"/>
                  </a:lnTo>
                  <a:lnTo>
                    <a:pt x="1159" y="2157"/>
                  </a:lnTo>
                  <a:lnTo>
                    <a:pt x="1179" y="2156"/>
                  </a:lnTo>
                  <a:lnTo>
                    <a:pt x="1199" y="2154"/>
                  </a:lnTo>
                  <a:lnTo>
                    <a:pt x="1218" y="2152"/>
                  </a:lnTo>
                  <a:lnTo>
                    <a:pt x="1237" y="2149"/>
                  </a:lnTo>
                  <a:lnTo>
                    <a:pt x="1257" y="2146"/>
                  </a:lnTo>
                  <a:lnTo>
                    <a:pt x="1276" y="2143"/>
                  </a:lnTo>
                  <a:lnTo>
                    <a:pt x="1296" y="2138"/>
                  </a:lnTo>
                  <a:lnTo>
                    <a:pt x="1316" y="2134"/>
                  </a:lnTo>
                  <a:lnTo>
                    <a:pt x="1334" y="2130"/>
                  </a:lnTo>
                  <a:lnTo>
                    <a:pt x="1354" y="2125"/>
                  </a:lnTo>
                  <a:lnTo>
                    <a:pt x="1372" y="2120"/>
                  </a:lnTo>
                  <a:lnTo>
                    <a:pt x="1391" y="2114"/>
                  </a:lnTo>
                  <a:lnTo>
                    <a:pt x="1411" y="2109"/>
                  </a:lnTo>
                  <a:lnTo>
                    <a:pt x="1429" y="2102"/>
                  </a:lnTo>
                  <a:lnTo>
                    <a:pt x="1448" y="2096"/>
                  </a:lnTo>
                  <a:lnTo>
                    <a:pt x="1466" y="2089"/>
                  </a:lnTo>
                  <a:lnTo>
                    <a:pt x="1485" y="2082"/>
                  </a:lnTo>
                  <a:lnTo>
                    <a:pt x="1503" y="2074"/>
                  </a:lnTo>
                  <a:lnTo>
                    <a:pt x="1521" y="2066"/>
                  </a:lnTo>
                  <a:lnTo>
                    <a:pt x="1539" y="2059"/>
                  </a:lnTo>
                  <a:lnTo>
                    <a:pt x="1557" y="2050"/>
                  </a:lnTo>
                  <a:lnTo>
                    <a:pt x="1575" y="2041"/>
                  </a:lnTo>
                  <a:lnTo>
                    <a:pt x="1592" y="2031"/>
                  </a:lnTo>
                  <a:lnTo>
                    <a:pt x="1609" y="2023"/>
                  </a:lnTo>
                  <a:lnTo>
                    <a:pt x="1626" y="2013"/>
                  </a:lnTo>
                  <a:lnTo>
                    <a:pt x="1643" y="2002"/>
                  </a:lnTo>
                  <a:lnTo>
                    <a:pt x="1660" y="1992"/>
                  </a:lnTo>
                  <a:lnTo>
                    <a:pt x="1676" y="1981"/>
                  </a:lnTo>
                  <a:lnTo>
                    <a:pt x="1693" y="1970"/>
                  </a:lnTo>
                  <a:lnTo>
                    <a:pt x="1709" y="1958"/>
                  </a:lnTo>
                  <a:lnTo>
                    <a:pt x="1724" y="1947"/>
                  </a:lnTo>
                  <a:lnTo>
                    <a:pt x="1741" y="1935"/>
                  </a:lnTo>
                  <a:lnTo>
                    <a:pt x="1756" y="1923"/>
                  </a:lnTo>
                  <a:lnTo>
                    <a:pt x="1771" y="1910"/>
                  </a:lnTo>
                  <a:lnTo>
                    <a:pt x="1787" y="1898"/>
                  </a:lnTo>
                  <a:lnTo>
                    <a:pt x="1801" y="1885"/>
                  </a:lnTo>
                  <a:lnTo>
                    <a:pt x="1816" y="1872"/>
                  </a:lnTo>
                  <a:lnTo>
                    <a:pt x="1830" y="1858"/>
                  </a:lnTo>
                  <a:lnTo>
                    <a:pt x="1845" y="1843"/>
                  </a:lnTo>
                  <a:lnTo>
                    <a:pt x="1858" y="1830"/>
                  </a:lnTo>
                  <a:lnTo>
                    <a:pt x="1872" y="1815"/>
                  </a:lnTo>
                  <a:lnTo>
                    <a:pt x="1885" y="1801"/>
                  </a:lnTo>
                  <a:lnTo>
                    <a:pt x="1898" y="1787"/>
                  </a:lnTo>
                  <a:lnTo>
                    <a:pt x="1911" y="1771"/>
                  </a:lnTo>
                  <a:lnTo>
                    <a:pt x="1923" y="1756"/>
                  </a:lnTo>
                  <a:lnTo>
                    <a:pt x="1935" y="1741"/>
                  </a:lnTo>
                  <a:lnTo>
                    <a:pt x="1947" y="1724"/>
                  </a:lnTo>
                  <a:lnTo>
                    <a:pt x="1959" y="1709"/>
                  </a:lnTo>
                  <a:lnTo>
                    <a:pt x="1970" y="1693"/>
                  </a:lnTo>
                  <a:lnTo>
                    <a:pt x="1981" y="1676"/>
                  </a:lnTo>
                  <a:lnTo>
                    <a:pt x="1992" y="1660"/>
                  </a:lnTo>
                  <a:lnTo>
                    <a:pt x="2003" y="1642"/>
                  </a:lnTo>
                  <a:lnTo>
                    <a:pt x="2013" y="1626"/>
                  </a:lnTo>
                  <a:lnTo>
                    <a:pt x="2023" y="1608"/>
                  </a:lnTo>
                  <a:lnTo>
                    <a:pt x="2031" y="1591"/>
                  </a:lnTo>
                  <a:lnTo>
                    <a:pt x="2041" y="1573"/>
                  </a:lnTo>
                  <a:lnTo>
                    <a:pt x="2050" y="1556"/>
                  </a:lnTo>
                  <a:lnTo>
                    <a:pt x="2059" y="1538"/>
                  </a:lnTo>
                  <a:lnTo>
                    <a:pt x="2066" y="1521"/>
                  </a:lnTo>
                  <a:lnTo>
                    <a:pt x="2075" y="1502"/>
                  </a:lnTo>
                  <a:lnTo>
                    <a:pt x="2082" y="1484"/>
                  </a:lnTo>
                  <a:lnTo>
                    <a:pt x="2089" y="1466"/>
                  </a:lnTo>
                  <a:lnTo>
                    <a:pt x="2096" y="1448"/>
                  </a:lnTo>
                  <a:lnTo>
                    <a:pt x="2102" y="1429"/>
                  </a:lnTo>
                  <a:lnTo>
                    <a:pt x="2109" y="1409"/>
                  </a:lnTo>
                  <a:lnTo>
                    <a:pt x="2114" y="1391"/>
                  </a:lnTo>
                  <a:lnTo>
                    <a:pt x="2120" y="1372"/>
                  </a:lnTo>
                  <a:lnTo>
                    <a:pt x="2125" y="1353"/>
                  </a:lnTo>
                  <a:lnTo>
                    <a:pt x="2131" y="1334"/>
                  </a:lnTo>
                  <a:lnTo>
                    <a:pt x="2135" y="1314"/>
                  </a:lnTo>
                  <a:lnTo>
                    <a:pt x="2138" y="1296"/>
                  </a:lnTo>
                  <a:lnTo>
                    <a:pt x="2143" y="1276"/>
                  </a:lnTo>
                  <a:lnTo>
                    <a:pt x="2146" y="1256"/>
                  </a:lnTo>
                  <a:lnTo>
                    <a:pt x="2149" y="1237"/>
                  </a:lnTo>
                  <a:lnTo>
                    <a:pt x="2152" y="1217"/>
                  </a:lnTo>
                  <a:lnTo>
                    <a:pt x="2154" y="1197"/>
                  </a:lnTo>
                  <a:lnTo>
                    <a:pt x="2156" y="1179"/>
                  </a:lnTo>
                  <a:lnTo>
                    <a:pt x="2158" y="1159"/>
                  </a:lnTo>
                  <a:lnTo>
                    <a:pt x="2159" y="1140"/>
                  </a:lnTo>
                  <a:lnTo>
                    <a:pt x="2160" y="1119"/>
                  </a:lnTo>
                  <a:lnTo>
                    <a:pt x="2160" y="1099"/>
                  </a:lnTo>
                  <a:lnTo>
                    <a:pt x="2160" y="107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27" name="Freeform 1796"/>
            <p:cNvSpPr>
              <a:spLocks/>
            </p:cNvSpPr>
            <p:nvPr/>
          </p:nvSpPr>
          <p:spPr bwMode="auto">
            <a:xfrm>
              <a:off x="2060690" y="3238435"/>
              <a:ext cx="1186950" cy="1170196"/>
            </a:xfrm>
            <a:custGeom>
              <a:avLst/>
              <a:gdLst>
                <a:gd name="T0" fmla="*/ 2147483647 w 2235"/>
                <a:gd name="T1" fmla="*/ 2147483647 h 2234"/>
                <a:gd name="T2" fmla="*/ 2147483647 w 2235"/>
                <a:gd name="T3" fmla="*/ 2147483647 h 2234"/>
                <a:gd name="T4" fmla="*/ 2147483647 w 2235"/>
                <a:gd name="T5" fmla="*/ 2147483647 h 2234"/>
                <a:gd name="T6" fmla="*/ 2147483647 w 2235"/>
                <a:gd name="T7" fmla="*/ 2147483647 h 2234"/>
                <a:gd name="T8" fmla="*/ 2147483647 w 2235"/>
                <a:gd name="T9" fmla="*/ 2147483647 h 2234"/>
                <a:gd name="T10" fmla="*/ 2147483647 w 2235"/>
                <a:gd name="T11" fmla="*/ 2147483647 h 2234"/>
                <a:gd name="T12" fmla="*/ 2147483647 w 2235"/>
                <a:gd name="T13" fmla="*/ 2147483647 h 2234"/>
                <a:gd name="T14" fmla="*/ 2147483647 w 2235"/>
                <a:gd name="T15" fmla="*/ 2147483647 h 2234"/>
                <a:gd name="T16" fmla="*/ 2147483647 w 2235"/>
                <a:gd name="T17" fmla="*/ 2147483647 h 2234"/>
                <a:gd name="T18" fmla="*/ 2147483647 w 2235"/>
                <a:gd name="T19" fmla="*/ 2147483647 h 2234"/>
                <a:gd name="T20" fmla="*/ 2147483647 w 2235"/>
                <a:gd name="T21" fmla="*/ 2147483647 h 2234"/>
                <a:gd name="T22" fmla="*/ 2147483647 w 2235"/>
                <a:gd name="T23" fmla="*/ 2147483647 h 2234"/>
                <a:gd name="T24" fmla="*/ 2147483647 w 2235"/>
                <a:gd name="T25" fmla="*/ 2147483647 h 2234"/>
                <a:gd name="T26" fmla="*/ 2147483647 w 2235"/>
                <a:gd name="T27" fmla="*/ 2147483647 h 2234"/>
                <a:gd name="T28" fmla="*/ 2147483647 w 2235"/>
                <a:gd name="T29" fmla="*/ 0 h 2234"/>
                <a:gd name="T30" fmla="*/ 2147483647 w 2235"/>
                <a:gd name="T31" fmla="*/ 2147483647 h 2234"/>
                <a:gd name="T32" fmla="*/ 2147483647 w 2235"/>
                <a:gd name="T33" fmla="*/ 2147483647 h 2234"/>
                <a:gd name="T34" fmla="*/ 2147483647 w 2235"/>
                <a:gd name="T35" fmla="*/ 2147483647 h 2234"/>
                <a:gd name="T36" fmla="*/ 2147483647 w 2235"/>
                <a:gd name="T37" fmla="*/ 2147483647 h 2234"/>
                <a:gd name="T38" fmla="*/ 2147483647 w 2235"/>
                <a:gd name="T39" fmla="*/ 2147483647 h 2234"/>
                <a:gd name="T40" fmla="*/ 2147483647 w 2235"/>
                <a:gd name="T41" fmla="*/ 2147483647 h 2234"/>
                <a:gd name="T42" fmla="*/ 2147483647 w 2235"/>
                <a:gd name="T43" fmla="*/ 2147483647 h 2234"/>
                <a:gd name="T44" fmla="*/ 2147483647 w 2235"/>
                <a:gd name="T45" fmla="*/ 2147483647 h 2234"/>
                <a:gd name="T46" fmla="*/ 2147483647 w 2235"/>
                <a:gd name="T47" fmla="*/ 2147483647 h 2234"/>
                <a:gd name="T48" fmla="*/ 2147483647 w 2235"/>
                <a:gd name="T49" fmla="*/ 2147483647 h 2234"/>
                <a:gd name="T50" fmla="*/ 2147483647 w 2235"/>
                <a:gd name="T51" fmla="*/ 2147483647 h 2234"/>
                <a:gd name="T52" fmla="*/ 2147483647 w 2235"/>
                <a:gd name="T53" fmla="*/ 2147483647 h 2234"/>
                <a:gd name="T54" fmla="*/ 2147483647 w 2235"/>
                <a:gd name="T55" fmla="*/ 2147483647 h 2234"/>
                <a:gd name="T56" fmla="*/ 2147483647 w 2235"/>
                <a:gd name="T57" fmla="*/ 2147483647 h 2234"/>
                <a:gd name="T58" fmla="*/ 2147483647 w 2235"/>
                <a:gd name="T59" fmla="*/ 2147483647 h 2234"/>
                <a:gd name="T60" fmla="*/ 2147483647 w 2235"/>
                <a:gd name="T61" fmla="*/ 2147483647 h 2234"/>
                <a:gd name="T62" fmla="*/ 2147483647 w 2235"/>
                <a:gd name="T63" fmla="*/ 2147483647 h 2234"/>
                <a:gd name="T64" fmla="*/ 2147483647 w 2235"/>
                <a:gd name="T65" fmla="*/ 2147483647 h 2234"/>
                <a:gd name="T66" fmla="*/ 2147483647 w 2235"/>
                <a:gd name="T67" fmla="*/ 2147483647 h 2234"/>
                <a:gd name="T68" fmla="*/ 2147483647 w 2235"/>
                <a:gd name="T69" fmla="*/ 2147483647 h 2234"/>
                <a:gd name="T70" fmla="*/ 2147483647 w 2235"/>
                <a:gd name="T71" fmla="*/ 2147483647 h 2234"/>
                <a:gd name="T72" fmla="*/ 2147483647 w 2235"/>
                <a:gd name="T73" fmla="*/ 2147483647 h 2234"/>
                <a:gd name="T74" fmla="*/ 2147483647 w 2235"/>
                <a:gd name="T75" fmla="*/ 2147483647 h 2234"/>
                <a:gd name="T76" fmla="*/ 2147483647 w 2235"/>
                <a:gd name="T77" fmla="*/ 2147483647 h 2234"/>
                <a:gd name="T78" fmla="*/ 2147483647 w 2235"/>
                <a:gd name="T79" fmla="*/ 2147483647 h 2234"/>
                <a:gd name="T80" fmla="*/ 2147483647 w 2235"/>
                <a:gd name="T81" fmla="*/ 2147483647 h 2234"/>
                <a:gd name="T82" fmla="*/ 2147483647 w 2235"/>
                <a:gd name="T83" fmla="*/ 2147483647 h 2234"/>
                <a:gd name="T84" fmla="*/ 2147483647 w 2235"/>
                <a:gd name="T85" fmla="*/ 2147483647 h 2234"/>
                <a:gd name="T86" fmla="*/ 2147483647 w 2235"/>
                <a:gd name="T87" fmla="*/ 2147483647 h 2234"/>
                <a:gd name="T88" fmla="*/ 2147483647 w 2235"/>
                <a:gd name="T89" fmla="*/ 2147483647 h 2234"/>
                <a:gd name="T90" fmla="*/ 2147483647 w 2235"/>
                <a:gd name="T91" fmla="*/ 2147483647 h 2234"/>
                <a:gd name="T92" fmla="*/ 2147483647 w 2235"/>
                <a:gd name="T93" fmla="*/ 2147483647 h 2234"/>
                <a:gd name="T94" fmla="*/ 2147483647 w 2235"/>
                <a:gd name="T95" fmla="*/ 2147483647 h 2234"/>
                <a:gd name="T96" fmla="*/ 2147483647 w 2235"/>
                <a:gd name="T97" fmla="*/ 2147483647 h 2234"/>
                <a:gd name="T98" fmla="*/ 2147483647 w 2235"/>
                <a:gd name="T99" fmla="*/ 2147483647 h 2234"/>
                <a:gd name="T100" fmla="*/ 2147483647 w 2235"/>
                <a:gd name="T101" fmla="*/ 2147483647 h 2234"/>
                <a:gd name="T102" fmla="*/ 2147483647 w 2235"/>
                <a:gd name="T103" fmla="*/ 2147483647 h 2234"/>
                <a:gd name="T104" fmla="*/ 2147483647 w 2235"/>
                <a:gd name="T105" fmla="*/ 2147483647 h 2234"/>
                <a:gd name="T106" fmla="*/ 2147483647 w 2235"/>
                <a:gd name="T107" fmla="*/ 2147483647 h 2234"/>
                <a:gd name="T108" fmla="*/ 2147483647 w 2235"/>
                <a:gd name="T109" fmla="*/ 2147483647 h 2234"/>
                <a:gd name="T110" fmla="*/ 2147483647 w 2235"/>
                <a:gd name="T111" fmla="*/ 2147483647 h 2234"/>
                <a:gd name="T112" fmla="*/ 2147483647 w 2235"/>
                <a:gd name="T113" fmla="*/ 2147483647 h 2234"/>
                <a:gd name="T114" fmla="*/ 2147483647 w 2235"/>
                <a:gd name="T115" fmla="*/ 2147483647 h 22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235" h="2234">
                  <a:moveTo>
                    <a:pt x="2235" y="1116"/>
                  </a:moveTo>
                  <a:lnTo>
                    <a:pt x="2235" y="1097"/>
                  </a:lnTo>
                  <a:lnTo>
                    <a:pt x="2235" y="1077"/>
                  </a:lnTo>
                  <a:lnTo>
                    <a:pt x="2233" y="1057"/>
                  </a:lnTo>
                  <a:lnTo>
                    <a:pt x="2232" y="1037"/>
                  </a:lnTo>
                  <a:lnTo>
                    <a:pt x="2230" y="1017"/>
                  </a:lnTo>
                  <a:lnTo>
                    <a:pt x="2228" y="997"/>
                  </a:lnTo>
                  <a:lnTo>
                    <a:pt x="2226" y="978"/>
                  </a:lnTo>
                  <a:lnTo>
                    <a:pt x="2224" y="958"/>
                  </a:lnTo>
                  <a:lnTo>
                    <a:pt x="2220" y="938"/>
                  </a:lnTo>
                  <a:lnTo>
                    <a:pt x="2217" y="919"/>
                  </a:lnTo>
                  <a:lnTo>
                    <a:pt x="2214" y="899"/>
                  </a:lnTo>
                  <a:lnTo>
                    <a:pt x="2209" y="879"/>
                  </a:lnTo>
                  <a:lnTo>
                    <a:pt x="2205" y="860"/>
                  </a:lnTo>
                  <a:lnTo>
                    <a:pt x="2200" y="840"/>
                  </a:lnTo>
                  <a:lnTo>
                    <a:pt x="2195" y="821"/>
                  </a:lnTo>
                  <a:lnTo>
                    <a:pt x="2190" y="802"/>
                  </a:lnTo>
                  <a:lnTo>
                    <a:pt x="2183" y="783"/>
                  </a:lnTo>
                  <a:lnTo>
                    <a:pt x="2178" y="763"/>
                  </a:lnTo>
                  <a:lnTo>
                    <a:pt x="2171" y="745"/>
                  </a:lnTo>
                  <a:lnTo>
                    <a:pt x="2165" y="726"/>
                  </a:lnTo>
                  <a:lnTo>
                    <a:pt x="2157" y="708"/>
                  </a:lnTo>
                  <a:lnTo>
                    <a:pt x="2149" y="689"/>
                  </a:lnTo>
                  <a:lnTo>
                    <a:pt x="2142" y="671"/>
                  </a:lnTo>
                  <a:lnTo>
                    <a:pt x="2134" y="653"/>
                  </a:lnTo>
                  <a:lnTo>
                    <a:pt x="2125" y="635"/>
                  </a:lnTo>
                  <a:lnTo>
                    <a:pt x="2116" y="617"/>
                  </a:lnTo>
                  <a:lnTo>
                    <a:pt x="2108" y="598"/>
                  </a:lnTo>
                  <a:lnTo>
                    <a:pt x="2098" y="581"/>
                  </a:lnTo>
                  <a:lnTo>
                    <a:pt x="2088" y="563"/>
                  </a:lnTo>
                  <a:lnTo>
                    <a:pt x="2078" y="547"/>
                  </a:lnTo>
                  <a:lnTo>
                    <a:pt x="2068" y="530"/>
                  </a:lnTo>
                  <a:lnTo>
                    <a:pt x="2057" y="513"/>
                  </a:lnTo>
                  <a:lnTo>
                    <a:pt x="2047" y="496"/>
                  </a:lnTo>
                  <a:lnTo>
                    <a:pt x="2036" y="479"/>
                  </a:lnTo>
                  <a:lnTo>
                    <a:pt x="2024" y="463"/>
                  </a:lnTo>
                  <a:lnTo>
                    <a:pt x="2012" y="448"/>
                  </a:lnTo>
                  <a:lnTo>
                    <a:pt x="2000" y="431"/>
                  </a:lnTo>
                  <a:lnTo>
                    <a:pt x="1988" y="416"/>
                  </a:lnTo>
                  <a:lnTo>
                    <a:pt x="1974" y="401"/>
                  </a:lnTo>
                  <a:lnTo>
                    <a:pt x="1961" y="385"/>
                  </a:lnTo>
                  <a:lnTo>
                    <a:pt x="1948" y="370"/>
                  </a:lnTo>
                  <a:lnTo>
                    <a:pt x="1935" y="356"/>
                  </a:lnTo>
                  <a:lnTo>
                    <a:pt x="1921" y="341"/>
                  </a:lnTo>
                  <a:lnTo>
                    <a:pt x="1908" y="326"/>
                  </a:lnTo>
                  <a:lnTo>
                    <a:pt x="1894" y="313"/>
                  </a:lnTo>
                  <a:lnTo>
                    <a:pt x="1878" y="299"/>
                  </a:lnTo>
                  <a:lnTo>
                    <a:pt x="1864" y="286"/>
                  </a:lnTo>
                  <a:lnTo>
                    <a:pt x="1849" y="273"/>
                  </a:lnTo>
                  <a:lnTo>
                    <a:pt x="1833" y="260"/>
                  </a:lnTo>
                  <a:lnTo>
                    <a:pt x="1818" y="247"/>
                  </a:lnTo>
                  <a:lnTo>
                    <a:pt x="1803" y="235"/>
                  </a:lnTo>
                  <a:lnTo>
                    <a:pt x="1786" y="223"/>
                  </a:lnTo>
                  <a:lnTo>
                    <a:pt x="1771" y="210"/>
                  </a:lnTo>
                  <a:lnTo>
                    <a:pt x="1755" y="198"/>
                  </a:lnTo>
                  <a:lnTo>
                    <a:pt x="1738" y="188"/>
                  </a:lnTo>
                  <a:lnTo>
                    <a:pt x="1721" y="177"/>
                  </a:lnTo>
                  <a:lnTo>
                    <a:pt x="1705" y="166"/>
                  </a:lnTo>
                  <a:lnTo>
                    <a:pt x="1687" y="156"/>
                  </a:lnTo>
                  <a:lnTo>
                    <a:pt x="1671" y="146"/>
                  </a:lnTo>
                  <a:lnTo>
                    <a:pt x="1653" y="136"/>
                  </a:lnTo>
                  <a:lnTo>
                    <a:pt x="1636" y="126"/>
                  </a:lnTo>
                  <a:lnTo>
                    <a:pt x="1617" y="118"/>
                  </a:lnTo>
                  <a:lnTo>
                    <a:pt x="1600" y="109"/>
                  </a:lnTo>
                  <a:lnTo>
                    <a:pt x="1581" y="100"/>
                  </a:lnTo>
                  <a:lnTo>
                    <a:pt x="1564" y="92"/>
                  </a:lnTo>
                  <a:lnTo>
                    <a:pt x="1545" y="85"/>
                  </a:lnTo>
                  <a:lnTo>
                    <a:pt x="1526" y="77"/>
                  </a:lnTo>
                  <a:lnTo>
                    <a:pt x="1508" y="70"/>
                  </a:lnTo>
                  <a:lnTo>
                    <a:pt x="1489" y="63"/>
                  </a:lnTo>
                  <a:lnTo>
                    <a:pt x="1470" y="56"/>
                  </a:lnTo>
                  <a:lnTo>
                    <a:pt x="1451" y="51"/>
                  </a:lnTo>
                  <a:lnTo>
                    <a:pt x="1432" y="44"/>
                  </a:lnTo>
                  <a:lnTo>
                    <a:pt x="1413" y="39"/>
                  </a:lnTo>
                  <a:lnTo>
                    <a:pt x="1393" y="35"/>
                  </a:lnTo>
                  <a:lnTo>
                    <a:pt x="1375" y="29"/>
                  </a:lnTo>
                  <a:lnTo>
                    <a:pt x="1355" y="25"/>
                  </a:lnTo>
                  <a:lnTo>
                    <a:pt x="1335" y="20"/>
                  </a:lnTo>
                  <a:lnTo>
                    <a:pt x="1316" y="17"/>
                  </a:lnTo>
                  <a:lnTo>
                    <a:pt x="1296" y="14"/>
                  </a:lnTo>
                  <a:lnTo>
                    <a:pt x="1276" y="10"/>
                  </a:lnTo>
                  <a:lnTo>
                    <a:pt x="1256" y="8"/>
                  </a:lnTo>
                  <a:lnTo>
                    <a:pt x="1237" y="6"/>
                  </a:lnTo>
                  <a:lnTo>
                    <a:pt x="1217" y="4"/>
                  </a:lnTo>
                  <a:lnTo>
                    <a:pt x="1196" y="2"/>
                  </a:lnTo>
                  <a:lnTo>
                    <a:pt x="1177" y="1"/>
                  </a:lnTo>
                  <a:lnTo>
                    <a:pt x="1157" y="0"/>
                  </a:lnTo>
                  <a:lnTo>
                    <a:pt x="1137" y="0"/>
                  </a:lnTo>
                  <a:lnTo>
                    <a:pt x="1118" y="0"/>
                  </a:lnTo>
                  <a:lnTo>
                    <a:pt x="1097" y="0"/>
                  </a:lnTo>
                  <a:lnTo>
                    <a:pt x="1077" y="0"/>
                  </a:lnTo>
                  <a:lnTo>
                    <a:pt x="1058" y="1"/>
                  </a:lnTo>
                  <a:lnTo>
                    <a:pt x="1038" y="2"/>
                  </a:lnTo>
                  <a:lnTo>
                    <a:pt x="1017" y="4"/>
                  </a:lnTo>
                  <a:lnTo>
                    <a:pt x="998" y="6"/>
                  </a:lnTo>
                  <a:lnTo>
                    <a:pt x="978" y="8"/>
                  </a:lnTo>
                  <a:lnTo>
                    <a:pt x="958" y="10"/>
                  </a:lnTo>
                  <a:lnTo>
                    <a:pt x="939" y="14"/>
                  </a:lnTo>
                  <a:lnTo>
                    <a:pt x="919" y="17"/>
                  </a:lnTo>
                  <a:lnTo>
                    <a:pt x="899" y="20"/>
                  </a:lnTo>
                  <a:lnTo>
                    <a:pt x="879" y="25"/>
                  </a:lnTo>
                  <a:lnTo>
                    <a:pt x="860" y="29"/>
                  </a:lnTo>
                  <a:lnTo>
                    <a:pt x="841" y="35"/>
                  </a:lnTo>
                  <a:lnTo>
                    <a:pt x="822" y="39"/>
                  </a:lnTo>
                  <a:lnTo>
                    <a:pt x="802" y="44"/>
                  </a:lnTo>
                  <a:lnTo>
                    <a:pt x="783" y="51"/>
                  </a:lnTo>
                  <a:lnTo>
                    <a:pt x="765" y="56"/>
                  </a:lnTo>
                  <a:lnTo>
                    <a:pt x="745" y="63"/>
                  </a:lnTo>
                  <a:lnTo>
                    <a:pt x="727" y="70"/>
                  </a:lnTo>
                  <a:lnTo>
                    <a:pt x="708" y="77"/>
                  </a:lnTo>
                  <a:lnTo>
                    <a:pt x="689" y="85"/>
                  </a:lnTo>
                  <a:lnTo>
                    <a:pt x="671" y="92"/>
                  </a:lnTo>
                  <a:lnTo>
                    <a:pt x="653" y="100"/>
                  </a:lnTo>
                  <a:lnTo>
                    <a:pt x="635" y="109"/>
                  </a:lnTo>
                  <a:lnTo>
                    <a:pt x="617" y="118"/>
                  </a:lnTo>
                  <a:lnTo>
                    <a:pt x="600" y="126"/>
                  </a:lnTo>
                  <a:lnTo>
                    <a:pt x="581" y="136"/>
                  </a:lnTo>
                  <a:lnTo>
                    <a:pt x="564" y="146"/>
                  </a:lnTo>
                  <a:lnTo>
                    <a:pt x="547" y="156"/>
                  </a:lnTo>
                  <a:lnTo>
                    <a:pt x="530" y="166"/>
                  </a:lnTo>
                  <a:lnTo>
                    <a:pt x="513" y="177"/>
                  </a:lnTo>
                  <a:lnTo>
                    <a:pt x="496" y="188"/>
                  </a:lnTo>
                  <a:lnTo>
                    <a:pt x="480" y="198"/>
                  </a:lnTo>
                  <a:lnTo>
                    <a:pt x="463" y="210"/>
                  </a:lnTo>
                  <a:lnTo>
                    <a:pt x="448" y="223"/>
                  </a:lnTo>
                  <a:lnTo>
                    <a:pt x="431" y="235"/>
                  </a:lnTo>
                  <a:lnTo>
                    <a:pt x="416" y="247"/>
                  </a:lnTo>
                  <a:lnTo>
                    <a:pt x="401" y="260"/>
                  </a:lnTo>
                  <a:lnTo>
                    <a:pt x="386" y="273"/>
                  </a:lnTo>
                  <a:lnTo>
                    <a:pt x="370" y="286"/>
                  </a:lnTo>
                  <a:lnTo>
                    <a:pt x="356" y="299"/>
                  </a:lnTo>
                  <a:lnTo>
                    <a:pt x="341" y="313"/>
                  </a:lnTo>
                  <a:lnTo>
                    <a:pt x="327" y="326"/>
                  </a:lnTo>
                  <a:lnTo>
                    <a:pt x="313" y="341"/>
                  </a:lnTo>
                  <a:lnTo>
                    <a:pt x="299" y="356"/>
                  </a:lnTo>
                  <a:lnTo>
                    <a:pt x="286" y="370"/>
                  </a:lnTo>
                  <a:lnTo>
                    <a:pt x="273" y="385"/>
                  </a:lnTo>
                  <a:lnTo>
                    <a:pt x="260" y="401"/>
                  </a:lnTo>
                  <a:lnTo>
                    <a:pt x="247" y="416"/>
                  </a:lnTo>
                  <a:lnTo>
                    <a:pt x="235" y="431"/>
                  </a:lnTo>
                  <a:lnTo>
                    <a:pt x="223" y="448"/>
                  </a:lnTo>
                  <a:lnTo>
                    <a:pt x="211" y="463"/>
                  </a:lnTo>
                  <a:lnTo>
                    <a:pt x="200" y="479"/>
                  </a:lnTo>
                  <a:lnTo>
                    <a:pt x="188" y="496"/>
                  </a:lnTo>
                  <a:lnTo>
                    <a:pt x="177" y="513"/>
                  </a:lnTo>
                  <a:lnTo>
                    <a:pt x="166" y="530"/>
                  </a:lnTo>
                  <a:lnTo>
                    <a:pt x="156" y="547"/>
                  </a:lnTo>
                  <a:lnTo>
                    <a:pt x="146" y="563"/>
                  </a:lnTo>
                  <a:lnTo>
                    <a:pt x="136" y="581"/>
                  </a:lnTo>
                  <a:lnTo>
                    <a:pt x="127" y="598"/>
                  </a:lnTo>
                  <a:lnTo>
                    <a:pt x="118" y="617"/>
                  </a:lnTo>
                  <a:lnTo>
                    <a:pt x="109" y="635"/>
                  </a:lnTo>
                  <a:lnTo>
                    <a:pt x="100" y="653"/>
                  </a:lnTo>
                  <a:lnTo>
                    <a:pt x="93" y="671"/>
                  </a:lnTo>
                  <a:lnTo>
                    <a:pt x="85" y="689"/>
                  </a:lnTo>
                  <a:lnTo>
                    <a:pt x="77" y="708"/>
                  </a:lnTo>
                  <a:lnTo>
                    <a:pt x="70" y="726"/>
                  </a:lnTo>
                  <a:lnTo>
                    <a:pt x="63" y="745"/>
                  </a:lnTo>
                  <a:lnTo>
                    <a:pt x="57" y="763"/>
                  </a:lnTo>
                  <a:lnTo>
                    <a:pt x="51" y="783"/>
                  </a:lnTo>
                  <a:lnTo>
                    <a:pt x="45" y="802"/>
                  </a:lnTo>
                  <a:lnTo>
                    <a:pt x="39" y="821"/>
                  </a:lnTo>
                  <a:lnTo>
                    <a:pt x="35" y="840"/>
                  </a:lnTo>
                  <a:lnTo>
                    <a:pt x="29" y="860"/>
                  </a:lnTo>
                  <a:lnTo>
                    <a:pt x="25" y="879"/>
                  </a:lnTo>
                  <a:lnTo>
                    <a:pt x="22" y="899"/>
                  </a:lnTo>
                  <a:lnTo>
                    <a:pt x="17" y="919"/>
                  </a:lnTo>
                  <a:lnTo>
                    <a:pt x="14" y="938"/>
                  </a:lnTo>
                  <a:lnTo>
                    <a:pt x="11" y="958"/>
                  </a:lnTo>
                  <a:lnTo>
                    <a:pt x="9" y="978"/>
                  </a:lnTo>
                  <a:lnTo>
                    <a:pt x="6" y="997"/>
                  </a:lnTo>
                  <a:lnTo>
                    <a:pt x="4" y="1017"/>
                  </a:lnTo>
                  <a:lnTo>
                    <a:pt x="2" y="1037"/>
                  </a:lnTo>
                  <a:lnTo>
                    <a:pt x="1" y="1057"/>
                  </a:lnTo>
                  <a:lnTo>
                    <a:pt x="1" y="1077"/>
                  </a:lnTo>
                  <a:lnTo>
                    <a:pt x="0" y="1097"/>
                  </a:lnTo>
                  <a:lnTo>
                    <a:pt x="0" y="1116"/>
                  </a:lnTo>
                  <a:lnTo>
                    <a:pt x="0" y="1137"/>
                  </a:lnTo>
                  <a:lnTo>
                    <a:pt x="1" y="1157"/>
                  </a:lnTo>
                  <a:lnTo>
                    <a:pt x="1" y="1177"/>
                  </a:lnTo>
                  <a:lnTo>
                    <a:pt x="2" y="1196"/>
                  </a:lnTo>
                  <a:lnTo>
                    <a:pt x="4" y="1217"/>
                  </a:lnTo>
                  <a:lnTo>
                    <a:pt x="6" y="1237"/>
                  </a:lnTo>
                  <a:lnTo>
                    <a:pt x="9" y="1256"/>
                  </a:lnTo>
                  <a:lnTo>
                    <a:pt x="11" y="1276"/>
                  </a:lnTo>
                  <a:lnTo>
                    <a:pt x="14" y="1296"/>
                  </a:lnTo>
                  <a:lnTo>
                    <a:pt x="17" y="1315"/>
                  </a:lnTo>
                  <a:lnTo>
                    <a:pt x="22" y="1335"/>
                  </a:lnTo>
                  <a:lnTo>
                    <a:pt x="25" y="1355"/>
                  </a:lnTo>
                  <a:lnTo>
                    <a:pt x="29" y="1374"/>
                  </a:lnTo>
                  <a:lnTo>
                    <a:pt x="35" y="1393"/>
                  </a:lnTo>
                  <a:lnTo>
                    <a:pt x="39" y="1413"/>
                  </a:lnTo>
                  <a:lnTo>
                    <a:pt x="45" y="1431"/>
                  </a:lnTo>
                  <a:lnTo>
                    <a:pt x="51" y="1451"/>
                  </a:lnTo>
                  <a:lnTo>
                    <a:pt x="57" y="1469"/>
                  </a:lnTo>
                  <a:lnTo>
                    <a:pt x="63" y="1489"/>
                  </a:lnTo>
                  <a:lnTo>
                    <a:pt x="70" y="1508"/>
                  </a:lnTo>
                  <a:lnTo>
                    <a:pt x="77" y="1526"/>
                  </a:lnTo>
                  <a:lnTo>
                    <a:pt x="85" y="1545"/>
                  </a:lnTo>
                  <a:lnTo>
                    <a:pt x="93" y="1562"/>
                  </a:lnTo>
                  <a:lnTo>
                    <a:pt x="100" y="1581"/>
                  </a:lnTo>
                  <a:lnTo>
                    <a:pt x="109" y="1599"/>
                  </a:lnTo>
                  <a:lnTo>
                    <a:pt x="118" y="1617"/>
                  </a:lnTo>
                  <a:lnTo>
                    <a:pt x="127" y="1634"/>
                  </a:lnTo>
                  <a:lnTo>
                    <a:pt x="136" y="1652"/>
                  </a:lnTo>
                  <a:lnTo>
                    <a:pt x="146" y="1669"/>
                  </a:lnTo>
                  <a:lnTo>
                    <a:pt x="156" y="1687"/>
                  </a:lnTo>
                  <a:lnTo>
                    <a:pt x="166" y="1704"/>
                  </a:lnTo>
                  <a:lnTo>
                    <a:pt x="177" y="1721"/>
                  </a:lnTo>
                  <a:lnTo>
                    <a:pt x="188" y="1737"/>
                  </a:lnTo>
                  <a:lnTo>
                    <a:pt x="200" y="1755"/>
                  </a:lnTo>
                  <a:lnTo>
                    <a:pt x="211" y="1770"/>
                  </a:lnTo>
                  <a:lnTo>
                    <a:pt x="223" y="1786"/>
                  </a:lnTo>
                  <a:lnTo>
                    <a:pt x="235" y="1803"/>
                  </a:lnTo>
                  <a:lnTo>
                    <a:pt x="247" y="1818"/>
                  </a:lnTo>
                  <a:lnTo>
                    <a:pt x="260" y="1833"/>
                  </a:lnTo>
                  <a:lnTo>
                    <a:pt x="273" y="1849"/>
                  </a:lnTo>
                  <a:lnTo>
                    <a:pt x="286" y="1864"/>
                  </a:lnTo>
                  <a:lnTo>
                    <a:pt x="299" y="1878"/>
                  </a:lnTo>
                  <a:lnTo>
                    <a:pt x="313" y="1892"/>
                  </a:lnTo>
                  <a:lnTo>
                    <a:pt x="327" y="1907"/>
                  </a:lnTo>
                  <a:lnTo>
                    <a:pt x="341" y="1921"/>
                  </a:lnTo>
                  <a:lnTo>
                    <a:pt x="356" y="1935"/>
                  </a:lnTo>
                  <a:lnTo>
                    <a:pt x="370" y="1948"/>
                  </a:lnTo>
                  <a:lnTo>
                    <a:pt x="386" y="1961"/>
                  </a:lnTo>
                  <a:lnTo>
                    <a:pt x="401" y="1974"/>
                  </a:lnTo>
                  <a:lnTo>
                    <a:pt x="416" y="1987"/>
                  </a:lnTo>
                  <a:lnTo>
                    <a:pt x="431" y="1999"/>
                  </a:lnTo>
                  <a:lnTo>
                    <a:pt x="448" y="2011"/>
                  </a:lnTo>
                  <a:lnTo>
                    <a:pt x="463" y="2024"/>
                  </a:lnTo>
                  <a:lnTo>
                    <a:pt x="480" y="2034"/>
                  </a:lnTo>
                  <a:lnTo>
                    <a:pt x="496" y="2046"/>
                  </a:lnTo>
                  <a:lnTo>
                    <a:pt x="513" y="2057"/>
                  </a:lnTo>
                  <a:lnTo>
                    <a:pt x="530" y="2067"/>
                  </a:lnTo>
                  <a:lnTo>
                    <a:pt x="547" y="2078"/>
                  </a:lnTo>
                  <a:lnTo>
                    <a:pt x="564" y="2088"/>
                  </a:lnTo>
                  <a:lnTo>
                    <a:pt x="581" y="2098"/>
                  </a:lnTo>
                  <a:lnTo>
                    <a:pt x="600" y="2107"/>
                  </a:lnTo>
                  <a:lnTo>
                    <a:pt x="617" y="2116"/>
                  </a:lnTo>
                  <a:lnTo>
                    <a:pt x="635" y="2125"/>
                  </a:lnTo>
                  <a:lnTo>
                    <a:pt x="653" y="2133"/>
                  </a:lnTo>
                  <a:lnTo>
                    <a:pt x="671" y="2142"/>
                  </a:lnTo>
                  <a:lnTo>
                    <a:pt x="689" y="2149"/>
                  </a:lnTo>
                  <a:lnTo>
                    <a:pt x="708" y="2157"/>
                  </a:lnTo>
                  <a:lnTo>
                    <a:pt x="727" y="2163"/>
                  </a:lnTo>
                  <a:lnTo>
                    <a:pt x="745" y="2171"/>
                  </a:lnTo>
                  <a:lnTo>
                    <a:pt x="765" y="2178"/>
                  </a:lnTo>
                  <a:lnTo>
                    <a:pt x="783" y="2183"/>
                  </a:lnTo>
                  <a:lnTo>
                    <a:pt x="802" y="2189"/>
                  </a:lnTo>
                  <a:lnTo>
                    <a:pt x="822" y="2194"/>
                  </a:lnTo>
                  <a:lnTo>
                    <a:pt x="841" y="2199"/>
                  </a:lnTo>
                  <a:lnTo>
                    <a:pt x="860" y="2204"/>
                  </a:lnTo>
                  <a:lnTo>
                    <a:pt x="879" y="2209"/>
                  </a:lnTo>
                  <a:lnTo>
                    <a:pt x="899" y="2213"/>
                  </a:lnTo>
                  <a:lnTo>
                    <a:pt x="919" y="2217"/>
                  </a:lnTo>
                  <a:lnTo>
                    <a:pt x="939" y="2220"/>
                  </a:lnTo>
                  <a:lnTo>
                    <a:pt x="958" y="2222"/>
                  </a:lnTo>
                  <a:lnTo>
                    <a:pt x="978" y="2226"/>
                  </a:lnTo>
                  <a:lnTo>
                    <a:pt x="998" y="2228"/>
                  </a:lnTo>
                  <a:lnTo>
                    <a:pt x="1017" y="2230"/>
                  </a:lnTo>
                  <a:lnTo>
                    <a:pt x="1038" y="2231"/>
                  </a:lnTo>
                  <a:lnTo>
                    <a:pt x="1058" y="2232"/>
                  </a:lnTo>
                  <a:lnTo>
                    <a:pt x="1077" y="2233"/>
                  </a:lnTo>
                  <a:lnTo>
                    <a:pt x="1097" y="2234"/>
                  </a:lnTo>
                  <a:lnTo>
                    <a:pt x="1118" y="2234"/>
                  </a:lnTo>
                  <a:lnTo>
                    <a:pt x="1137" y="2234"/>
                  </a:lnTo>
                  <a:lnTo>
                    <a:pt x="1157" y="2233"/>
                  </a:lnTo>
                  <a:lnTo>
                    <a:pt x="1177" y="2232"/>
                  </a:lnTo>
                  <a:lnTo>
                    <a:pt x="1196" y="2231"/>
                  </a:lnTo>
                  <a:lnTo>
                    <a:pt x="1217" y="2230"/>
                  </a:lnTo>
                  <a:lnTo>
                    <a:pt x="1237" y="2228"/>
                  </a:lnTo>
                  <a:lnTo>
                    <a:pt x="1256" y="2226"/>
                  </a:lnTo>
                  <a:lnTo>
                    <a:pt x="1276" y="2222"/>
                  </a:lnTo>
                  <a:lnTo>
                    <a:pt x="1296" y="2220"/>
                  </a:lnTo>
                  <a:lnTo>
                    <a:pt x="1316" y="2217"/>
                  </a:lnTo>
                  <a:lnTo>
                    <a:pt x="1335" y="2213"/>
                  </a:lnTo>
                  <a:lnTo>
                    <a:pt x="1355" y="2209"/>
                  </a:lnTo>
                  <a:lnTo>
                    <a:pt x="1375" y="2204"/>
                  </a:lnTo>
                  <a:lnTo>
                    <a:pt x="1393" y="2199"/>
                  </a:lnTo>
                  <a:lnTo>
                    <a:pt x="1413" y="2194"/>
                  </a:lnTo>
                  <a:lnTo>
                    <a:pt x="1432" y="2189"/>
                  </a:lnTo>
                  <a:lnTo>
                    <a:pt x="1451" y="2183"/>
                  </a:lnTo>
                  <a:lnTo>
                    <a:pt x="1470" y="2178"/>
                  </a:lnTo>
                  <a:lnTo>
                    <a:pt x="1489" y="2171"/>
                  </a:lnTo>
                  <a:lnTo>
                    <a:pt x="1508" y="2163"/>
                  </a:lnTo>
                  <a:lnTo>
                    <a:pt x="1526" y="2157"/>
                  </a:lnTo>
                  <a:lnTo>
                    <a:pt x="1545" y="2149"/>
                  </a:lnTo>
                  <a:lnTo>
                    <a:pt x="1564" y="2142"/>
                  </a:lnTo>
                  <a:lnTo>
                    <a:pt x="1581" y="2133"/>
                  </a:lnTo>
                  <a:lnTo>
                    <a:pt x="1600" y="2125"/>
                  </a:lnTo>
                  <a:lnTo>
                    <a:pt x="1617" y="2116"/>
                  </a:lnTo>
                  <a:lnTo>
                    <a:pt x="1636" y="2107"/>
                  </a:lnTo>
                  <a:lnTo>
                    <a:pt x="1653" y="2098"/>
                  </a:lnTo>
                  <a:lnTo>
                    <a:pt x="1671" y="2088"/>
                  </a:lnTo>
                  <a:lnTo>
                    <a:pt x="1687" y="2078"/>
                  </a:lnTo>
                  <a:lnTo>
                    <a:pt x="1705" y="2067"/>
                  </a:lnTo>
                  <a:lnTo>
                    <a:pt x="1721" y="2057"/>
                  </a:lnTo>
                  <a:lnTo>
                    <a:pt x="1738" y="2046"/>
                  </a:lnTo>
                  <a:lnTo>
                    <a:pt x="1755" y="2034"/>
                  </a:lnTo>
                  <a:lnTo>
                    <a:pt x="1771" y="2024"/>
                  </a:lnTo>
                  <a:lnTo>
                    <a:pt x="1786" y="2011"/>
                  </a:lnTo>
                  <a:lnTo>
                    <a:pt x="1803" y="1999"/>
                  </a:lnTo>
                  <a:lnTo>
                    <a:pt x="1818" y="1987"/>
                  </a:lnTo>
                  <a:lnTo>
                    <a:pt x="1833" y="1974"/>
                  </a:lnTo>
                  <a:lnTo>
                    <a:pt x="1849" y="1961"/>
                  </a:lnTo>
                  <a:lnTo>
                    <a:pt x="1864" y="1948"/>
                  </a:lnTo>
                  <a:lnTo>
                    <a:pt x="1878" y="1935"/>
                  </a:lnTo>
                  <a:lnTo>
                    <a:pt x="1894" y="1921"/>
                  </a:lnTo>
                  <a:lnTo>
                    <a:pt x="1908" y="1907"/>
                  </a:lnTo>
                  <a:lnTo>
                    <a:pt x="1921" y="1892"/>
                  </a:lnTo>
                  <a:lnTo>
                    <a:pt x="1935" y="1878"/>
                  </a:lnTo>
                  <a:lnTo>
                    <a:pt x="1948" y="1864"/>
                  </a:lnTo>
                  <a:lnTo>
                    <a:pt x="1961" y="1849"/>
                  </a:lnTo>
                  <a:lnTo>
                    <a:pt x="1974" y="1833"/>
                  </a:lnTo>
                  <a:lnTo>
                    <a:pt x="1988" y="1818"/>
                  </a:lnTo>
                  <a:lnTo>
                    <a:pt x="2000" y="1803"/>
                  </a:lnTo>
                  <a:lnTo>
                    <a:pt x="2012" y="1786"/>
                  </a:lnTo>
                  <a:lnTo>
                    <a:pt x="2024" y="1770"/>
                  </a:lnTo>
                  <a:lnTo>
                    <a:pt x="2036" y="1755"/>
                  </a:lnTo>
                  <a:lnTo>
                    <a:pt x="2047" y="1737"/>
                  </a:lnTo>
                  <a:lnTo>
                    <a:pt x="2057" y="1721"/>
                  </a:lnTo>
                  <a:lnTo>
                    <a:pt x="2068" y="1704"/>
                  </a:lnTo>
                  <a:lnTo>
                    <a:pt x="2078" y="1687"/>
                  </a:lnTo>
                  <a:lnTo>
                    <a:pt x="2088" y="1669"/>
                  </a:lnTo>
                  <a:lnTo>
                    <a:pt x="2098" y="1652"/>
                  </a:lnTo>
                  <a:lnTo>
                    <a:pt x="2108" y="1634"/>
                  </a:lnTo>
                  <a:lnTo>
                    <a:pt x="2116" y="1617"/>
                  </a:lnTo>
                  <a:lnTo>
                    <a:pt x="2125" y="1599"/>
                  </a:lnTo>
                  <a:lnTo>
                    <a:pt x="2134" y="1581"/>
                  </a:lnTo>
                  <a:lnTo>
                    <a:pt x="2142" y="1562"/>
                  </a:lnTo>
                  <a:lnTo>
                    <a:pt x="2149" y="1545"/>
                  </a:lnTo>
                  <a:lnTo>
                    <a:pt x="2157" y="1526"/>
                  </a:lnTo>
                  <a:lnTo>
                    <a:pt x="2165" y="1508"/>
                  </a:lnTo>
                  <a:lnTo>
                    <a:pt x="2171" y="1489"/>
                  </a:lnTo>
                  <a:lnTo>
                    <a:pt x="2178" y="1469"/>
                  </a:lnTo>
                  <a:lnTo>
                    <a:pt x="2183" y="1451"/>
                  </a:lnTo>
                  <a:lnTo>
                    <a:pt x="2190" y="1431"/>
                  </a:lnTo>
                  <a:lnTo>
                    <a:pt x="2195" y="1413"/>
                  </a:lnTo>
                  <a:lnTo>
                    <a:pt x="2200" y="1393"/>
                  </a:lnTo>
                  <a:lnTo>
                    <a:pt x="2205" y="1374"/>
                  </a:lnTo>
                  <a:lnTo>
                    <a:pt x="2209" y="1355"/>
                  </a:lnTo>
                  <a:lnTo>
                    <a:pt x="2214" y="1335"/>
                  </a:lnTo>
                  <a:lnTo>
                    <a:pt x="2217" y="1315"/>
                  </a:lnTo>
                  <a:lnTo>
                    <a:pt x="2220" y="1296"/>
                  </a:lnTo>
                  <a:lnTo>
                    <a:pt x="2224" y="1276"/>
                  </a:lnTo>
                  <a:lnTo>
                    <a:pt x="2226" y="1256"/>
                  </a:lnTo>
                  <a:lnTo>
                    <a:pt x="2228" y="1237"/>
                  </a:lnTo>
                  <a:lnTo>
                    <a:pt x="2230" y="1217"/>
                  </a:lnTo>
                  <a:lnTo>
                    <a:pt x="2232" y="1196"/>
                  </a:lnTo>
                  <a:lnTo>
                    <a:pt x="2233" y="1177"/>
                  </a:lnTo>
                  <a:lnTo>
                    <a:pt x="2235" y="1157"/>
                  </a:lnTo>
                  <a:lnTo>
                    <a:pt x="2235" y="1137"/>
                  </a:lnTo>
                  <a:lnTo>
                    <a:pt x="2235" y="111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28" name="Freeform 1797"/>
            <p:cNvSpPr>
              <a:spLocks/>
            </p:cNvSpPr>
            <p:nvPr/>
          </p:nvSpPr>
          <p:spPr bwMode="auto">
            <a:xfrm>
              <a:off x="2075028" y="3251001"/>
              <a:ext cx="1159866" cy="1143493"/>
            </a:xfrm>
            <a:custGeom>
              <a:avLst/>
              <a:gdLst>
                <a:gd name="T0" fmla="*/ 2147483647 w 2184"/>
                <a:gd name="T1" fmla="*/ 2147483647 h 2184"/>
                <a:gd name="T2" fmla="*/ 2147483647 w 2184"/>
                <a:gd name="T3" fmla="*/ 2147483647 h 2184"/>
                <a:gd name="T4" fmla="*/ 2147483647 w 2184"/>
                <a:gd name="T5" fmla="*/ 2147483647 h 2184"/>
                <a:gd name="T6" fmla="*/ 2147483647 w 2184"/>
                <a:gd name="T7" fmla="*/ 2147483647 h 2184"/>
                <a:gd name="T8" fmla="*/ 2147483647 w 2184"/>
                <a:gd name="T9" fmla="*/ 2147483647 h 2184"/>
                <a:gd name="T10" fmla="*/ 2147483647 w 2184"/>
                <a:gd name="T11" fmla="*/ 2147483647 h 2184"/>
                <a:gd name="T12" fmla="*/ 2147483647 w 2184"/>
                <a:gd name="T13" fmla="*/ 2147483647 h 2184"/>
                <a:gd name="T14" fmla="*/ 2147483647 w 2184"/>
                <a:gd name="T15" fmla="*/ 2147483647 h 2184"/>
                <a:gd name="T16" fmla="*/ 2147483647 w 2184"/>
                <a:gd name="T17" fmla="*/ 2147483647 h 2184"/>
                <a:gd name="T18" fmla="*/ 2147483647 w 2184"/>
                <a:gd name="T19" fmla="*/ 2147483647 h 2184"/>
                <a:gd name="T20" fmla="*/ 2147483647 w 2184"/>
                <a:gd name="T21" fmla="*/ 2147483647 h 2184"/>
                <a:gd name="T22" fmla="*/ 2147483647 w 2184"/>
                <a:gd name="T23" fmla="*/ 2147483647 h 2184"/>
                <a:gd name="T24" fmla="*/ 2147483647 w 2184"/>
                <a:gd name="T25" fmla="*/ 2147483647 h 2184"/>
                <a:gd name="T26" fmla="*/ 2147483647 w 2184"/>
                <a:gd name="T27" fmla="*/ 2147483647 h 2184"/>
                <a:gd name="T28" fmla="*/ 2147483647 w 2184"/>
                <a:gd name="T29" fmla="*/ 2147483647 h 2184"/>
                <a:gd name="T30" fmla="*/ 2147483647 w 2184"/>
                <a:gd name="T31" fmla="*/ 2147483647 h 2184"/>
                <a:gd name="T32" fmla="*/ 2147483647 w 2184"/>
                <a:gd name="T33" fmla="*/ 2147483647 h 2184"/>
                <a:gd name="T34" fmla="*/ 2147483647 w 2184"/>
                <a:gd name="T35" fmla="*/ 2147483647 h 2184"/>
                <a:gd name="T36" fmla="*/ 2147483647 w 2184"/>
                <a:gd name="T37" fmla="*/ 2147483647 h 2184"/>
                <a:gd name="T38" fmla="*/ 2147483647 w 2184"/>
                <a:gd name="T39" fmla="*/ 2147483647 h 2184"/>
                <a:gd name="T40" fmla="*/ 2147483647 w 2184"/>
                <a:gd name="T41" fmla="*/ 2147483647 h 2184"/>
                <a:gd name="T42" fmla="*/ 2147483647 w 2184"/>
                <a:gd name="T43" fmla="*/ 2147483647 h 2184"/>
                <a:gd name="T44" fmla="*/ 2147483647 w 2184"/>
                <a:gd name="T45" fmla="*/ 2147483647 h 2184"/>
                <a:gd name="T46" fmla="*/ 2147483647 w 2184"/>
                <a:gd name="T47" fmla="*/ 2147483647 h 2184"/>
                <a:gd name="T48" fmla="*/ 2147483647 w 2184"/>
                <a:gd name="T49" fmla="*/ 2147483647 h 2184"/>
                <a:gd name="T50" fmla="*/ 2147483647 w 2184"/>
                <a:gd name="T51" fmla="*/ 2147483647 h 2184"/>
                <a:gd name="T52" fmla="*/ 2147483647 w 2184"/>
                <a:gd name="T53" fmla="*/ 2147483647 h 2184"/>
                <a:gd name="T54" fmla="*/ 2147483647 w 2184"/>
                <a:gd name="T55" fmla="*/ 2147483647 h 2184"/>
                <a:gd name="T56" fmla="*/ 0 w 2184"/>
                <a:gd name="T57" fmla="*/ 2147483647 h 2184"/>
                <a:gd name="T58" fmla="*/ 2147483647 w 2184"/>
                <a:gd name="T59" fmla="*/ 2147483647 h 2184"/>
                <a:gd name="T60" fmla="*/ 2147483647 w 2184"/>
                <a:gd name="T61" fmla="*/ 2147483647 h 2184"/>
                <a:gd name="T62" fmla="*/ 2147483647 w 2184"/>
                <a:gd name="T63" fmla="*/ 2147483647 h 2184"/>
                <a:gd name="T64" fmla="*/ 2147483647 w 2184"/>
                <a:gd name="T65" fmla="*/ 2147483647 h 2184"/>
                <a:gd name="T66" fmla="*/ 2147483647 w 2184"/>
                <a:gd name="T67" fmla="*/ 2147483647 h 2184"/>
                <a:gd name="T68" fmla="*/ 2147483647 w 2184"/>
                <a:gd name="T69" fmla="*/ 2147483647 h 2184"/>
                <a:gd name="T70" fmla="*/ 2147483647 w 2184"/>
                <a:gd name="T71" fmla="*/ 2147483647 h 2184"/>
                <a:gd name="T72" fmla="*/ 2147483647 w 2184"/>
                <a:gd name="T73" fmla="*/ 2147483647 h 2184"/>
                <a:gd name="T74" fmla="*/ 2147483647 w 2184"/>
                <a:gd name="T75" fmla="*/ 2147483647 h 2184"/>
                <a:gd name="T76" fmla="*/ 2147483647 w 2184"/>
                <a:gd name="T77" fmla="*/ 2147483647 h 2184"/>
                <a:gd name="T78" fmla="*/ 2147483647 w 2184"/>
                <a:gd name="T79" fmla="*/ 2147483647 h 2184"/>
                <a:gd name="T80" fmla="*/ 2147483647 w 2184"/>
                <a:gd name="T81" fmla="*/ 2147483647 h 2184"/>
                <a:gd name="T82" fmla="*/ 2147483647 w 2184"/>
                <a:gd name="T83" fmla="*/ 2147483647 h 2184"/>
                <a:gd name="T84" fmla="*/ 2147483647 w 2184"/>
                <a:gd name="T85" fmla="*/ 2147483647 h 2184"/>
                <a:gd name="T86" fmla="*/ 2147483647 w 2184"/>
                <a:gd name="T87" fmla="*/ 2147483647 h 2184"/>
                <a:gd name="T88" fmla="*/ 2147483647 w 2184"/>
                <a:gd name="T89" fmla="*/ 2147483647 h 2184"/>
                <a:gd name="T90" fmla="*/ 2147483647 w 2184"/>
                <a:gd name="T91" fmla="*/ 2147483647 h 2184"/>
                <a:gd name="T92" fmla="*/ 2147483647 w 2184"/>
                <a:gd name="T93" fmla="*/ 2147483647 h 2184"/>
                <a:gd name="T94" fmla="*/ 2147483647 w 2184"/>
                <a:gd name="T95" fmla="*/ 2147483647 h 2184"/>
                <a:gd name="T96" fmla="*/ 2147483647 w 2184"/>
                <a:gd name="T97" fmla="*/ 2147483647 h 2184"/>
                <a:gd name="T98" fmla="*/ 2147483647 w 2184"/>
                <a:gd name="T99" fmla="*/ 2147483647 h 2184"/>
                <a:gd name="T100" fmla="*/ 2147483647 w 2184"/>
                <a:gd name="T101" fmla="*/ 2147483647 h 2184"/>
                <a:gd name="T102" fmla="*/ 2147483647 w 2184"/>
                <a:gd name="T103" fmla="*/ 2147483647 h 2184"/>
                <a:gd name="T104" fmla="*/ 2147483647 w 2184"/>
                <a:gd name="T105" fmla="*/ 2147483647 h 2184"/>
                <a:gd name="T106" fmla="*/ 2147483647 w 2184"/>
                <a:gd name="T107" fmla="*/ 2147483647 h 2184"/>
                <a:gd name="T108" fmla="*/ 2147483647 w 2184"/>
                <a:gd name="T109" fmla="*/ 2147483647 h 2184"/>
                <a:gd name="T110" fmla="*/ 2147483647 w 2184"/>
                <a:gd name="T111" fmla="*/ 2147483647 h 2184"/>
                <a:gd name="T112" fmla="*/ 2147483647 w 2184"/>
                <a:gd name="T113" fmla="*/ 2147483647 h 2184"/>
                <a:gd name="T114" fmla="*/ 2147483647 w 2184"/>
                <a:gd name="T115" fmla="*/ 2147483647 h 21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84" h="2184">
                  <a:moveTo>
                    <a:pt x="2184" y="1091"/>
                  </a:moveTo>
                  <a:lnTo>
                    <a:pt x="2184" y="1072"/>
                  </a:lnTo>
                  <a:lnTo>
                    <a:pt x="2183" y="1052"/>
                  </a:lnTo>
                  <a:lnTo>
                    <a:pt x="2183" y="1032"/>
                  </a:lnTo>
                  <a:lnTo>
                    <a:pt x="2181" y="1013"/>
                  </a:lnTo>
                  <a:lnTo>
                    <a:pt x="2180" y="993"/>
                  </a:lnTo>
                  <a:lnTo>
                    <a:pt x="2178" y="973"/>
                  </a:lnTo>
                  <a:lnTo>
                    <a:pt x="2176" y="954"/>
                  </a:lnTo>
                  <a:lnTo>
                    <a:pt x="2173" y="935"/>
                  </a:lnTo>
                  <a:lnTo>
                    <a:pt x="2170" y="916"/>
                  </a:lnTo>
                  <a:lnTo>
                    <a:pt x="2167" y="896"/>
                  </a:lnTo>
                  <a:lnTo>
                    <a:pt x="2163" y="876"/>
                  </a:lnTo>
                  <a:lnTo>
                    <a:pt x="2159" y="858"/>
                  </a:lnTo>
                  <a:lnTo>
                    <a:pt x="2155" y="838"/>
                  </a:lnTo>
                  <a:lnTo>
                    <a:pt x="2149" y="818"/>
                  </a:lnTo>
                  <a:lnTo>
                    <a:pt x="2145" y="800"/>
                  </a:lnTo>
                  <a:lnTo>
                    <a:pt x="2140" y="781"/>
                  </a:lnTo>
                  <a:lnTo>
                    <a:pt x="2133" y="761"/>
                  </a:lnTo>
                  <a:lnTo>
                    <a:pt x="2128" y="743"/>
                  </a:lnTo>
                  <a:lnTo>
                    <a:pt x="2121" y="724"/>
                  </a:lnTo>
                  <a:lnTo>
                    <a:pt x="2114" y="706"/>
                  </a:lnTo>
                  <a:lnTo>
                    <a:pt x="2107" y="687"/>
                  </a:lnTo>
                  <a:lnTo>
                    <a:pt x="2099" y="670"/>
                  </a:lnTo>
                  <a:lnTo>
                    <a:pt x="2091" y="651"/>
                  </a:lnTo>
                  <a:lnTo>
                    <a:pt x="2084" y="634"/>
                  </a:lnTo>
                  <a:lnTo>
                    <a:pt x="2075" y="615"/>
                  </a:lnTo>
                  <a:lnTo>
                    <a:pt x="2066" y="597"/>
                  </a:lnTo>
                  <a:lnTo>
                    <a:pt x="2058" y="580"/>
                  </a:lnTo>
                  <a:lnTo>
                    <a:pt x="2048" y="563"/>
                  </a:lnTo>
                  <a:lnTo>
                    <a:pt x="2038" y="546"/>
                  </a:lnTo>
                  <a:lnTo>
                    <a:pt x="2028" y="529"/>
                  </a:lnTo>
                  <a:lnTo>
                    <a:pt x="2017" y="512"/>
                  </a:lnTo>
                  <a:lnTo>
                    <a:pt x="2007" y="496"/>
                  </a:lnTo>
                  <a:lnTo>
                    <a:pt x="1996" y="479"/>
                  </a:lnTo>
                  <a:lnTo>
                    <a:pt x="1985" y="463"/>
                  </a:lnTo>
                  <a:lnTo>
                    <a:pt x="1973" y="447"/>
                  </a:lnTo>
                  <a:lnTo>
                    <a:pt x="1961" y="431"/>
                  </a:lnTo>
                  <a:lnTo>
                    <a:pt x="1949" y="415"/>
                  </a:lnTo>
                  <a:lnTo>
                    <a:pt x="1937" y="400"/>
                  </a:lnTo>
                  <a:lnTo>
                    <a:pt x="1924" y="384"/>
                  </a:lnTo>
                  <a:lnTo>
                    <a:pt x="1911" y="370"/>
                  </a:lnTo>
                  <a:lnTo>
                    <a:pt x="1898" y="355"/>
                  </a:lnTo>
                  <a:lnTo>
                    <a:pt x="1885" y="341"/>
                  </a:lnTo>
                  <a:lnTo>
                    <a:pt x="1872" y="326"/>
                  </a:lnTo>
                  <a:lnTo>
                    <a:pt x="1858" y="312"/>
                  </a:lnTo>
                  <a:lnTo>
                    <a:pt x="1843" y="299"/>
                  </a:lnTo>
                  <a:lnTo>
                    <a:pt x="1829" y="286"/>
                  </a:lnTo>
                  <a:lnTo>
                    <a:pt x="1814" y="272"/>
                  </a:lnTo>
                  <a:lnTo>
                    <a:pt x="1800" y="260"/>
                  </a:lnTo>
                  <a:lnTo>
                    <a:pt x="1784" y="247"/>
                  </a:lnTo>
                  <a:lnTo>
                    <a:pt x="1769" y="235"/>
                  </a:lnTo>
                  <a:lnTo>
                    <a:pt x="1753" y="223"/>
                  </a:lnTo>
                  <a:lnTo>
                    <a:pt x="1737" y="211"/>
                  </a:lnTo>
                  <a:lnTo>
                    <a:pt x="1721" y="199"/>
                  </a:lnTo>
                  <a:lnTo>
                    <a:pt x="1705" y="188"/>
                  </a:lnTo>
                  <a:lnTo>
                    <a:pt x="1688" y="177"/>
                  </a:lnTo>
                  <a:lnTo>
                    <a:pt x="1672" y="166"/>
                  </a:lnTo>
                  <a:lnTo>
                    <a:pt x="1655" y="156"/>
                  </a:lnTo>
                  <a:lnTo>
                    <a:pt x="1638" y="146"/>
                  </a:lnTo>
                  <a:lnTo>
                    <a:pt x="1622" y="136"/>
                  </a:lnTo>
                  <a:lnTo>
                    <a:pt x="1604" y="126"/>
                  </a:lnTo>
                  <a:lnTo>
                    <a:pt x="1587" y="118"/>
                  </a:lnTo>
                  <a:lnTo>
                    <a:pt x="1569" y="109"/>
                  </a:lnTo>
                  <a:lnTo>
                    <a:pt x="1551" y="100"/>
                  </a:lnTo>
                  <a:lnTo>
                    <a:pt x="1533" y="93"/>
                  </a:lnTo>
                  <a:lnTo>
                    <a:pt x="1515" y="85"/>
                  </a:lnTo>
                  <a:lnTo>
                    <a:pt x="1496" y="77"/>
                  </a:lnTo>
                  <a:lnTo>
                    <a:pt x="1478" y="70"/>
                  </a:lnTo>
                  <a:lnTo>
                    <a:pt x="1460" y="63"/>
                  </a:lnTo>
                  <a:lnTo>
                    <a:pt x="1441" y="57"/>
                  </a:lnTo>
                  <a:lnTo>
                    <a:pt x="1423" y="51"/>
                  </a:lnTo>
                  <a:lnTo>
                    <a:pt x="1403" y="45"/>
                  </a:lnTo>
                  <a:lnTo>
                    <a:pt x="1384" y="39"/>
                  </a:lnTo>
                  <a:lnTo>
                    <a:pt x="1365" y="35"/>
                  </a:lnTo>
                  <a:lnTo>
                    <a:pt x="1346" y="29"/>
                  </a:lnTo>
                  <a:lnTo>
                    <a:pt x="1327" y="25"/>
                  </a:lnTo>
                  <a:lnTo>
                    <a:pt x="1308" y="22"/>
                  </a:lnTo>
                  <a:lnTo>
                    <a:pt x="1288" y="17"/>
                  </a:lnTo>
                  <a:lnTo>
                    <a:pt x="1269" y="14"/>
                  </a:lnTo>
                  <a:lnTo>
                    <a:pt x="1249" y="11"/>
                  </a:lnTo>
                  <a:lnTo>
                    <a:pt x="1230" y="8"/>
                  </a:lnTo>
                  <a:lnTo>
                    <a:pt x="1211" y="6"/>
                  </a:lnTo>
                  <a:lnTo>
                    <a:pt x="1191" y="4"/>
                  </a:lnTo>
                  <a:lnTo>
                    <a:pt x="1171" y="3"/>
                  </a:lnTo>
                  <a:lnTo>
                    <a:pt x="1152" y="1"/>
                  </a:lnTo>
                  <a:lnTo>
                    <a:pt x="1132" y="1"/>
                  </a:lnTo>
                  <a:lnTo>
                    <a:pt x="1112" y="0"/>
                  </a:lnTo>
                  <a:lnTo>
                    <a:pt x="1093" y="0"/>
                  </a:lnTo>
                  <a:lnTo>
                    <a:pt x="1072" y="0"/>
                  </a:lnTo>
                  <a:lnTo>
                    <a:pt x="1052" y="1"/>
                  </a:lnTo>
                  <a:lnTo>
                    <a:pt x="1033" y="1"/>
                  </a:lnTo>
                  <a:lnTo>
                    <a:pt x="1013" y="3"/>
                  </a:lnTo>
                  <a:lnTo>
                    <a:pt x="993" y="4"/>
                  </a:lnTo>
                  <a:lnTo>
                    <a:pt x="974" y="6"/>
                  </a:lnTo>
                  <a:lnTo>
                    <a:pt x="955" y="8"/>
                  </a:lnTo>
                  <a:lnTo>
                    <a:pt x="935" y="11"/>
                  </a:lnTo>
                  <a:lnTo>
                    <a:pt x="916" y="14"/>
                  </a:lnTo>
                  <a:lnTo>
                    <a:pt x="896" y="17"/>
                  </a:lnTo>
                  <a:lnTo>
                    <a:pt x="876" y="22"/>
                  </a:lnTo>
                  <a:lnTo>
                    <a:pt x="858" y="25"/>
                  </a:lnTo>
                  <a:lnTo>
                    <a:pt x="838" y="29"/>
                  </a:lnTo>
                  <a:lnTo>
                    <a:pt x="820" y="35"/>
                  </a:lnTo>
                  <a:lnTo>
                    <a:pt x="800" y="39"/>
                  </a:lnTo>
                  <a:lnTo>
                    <a:pt x="781" y="45"/>
                  </a:lnTo>
                  <a:lnTo>
                    <a:pt x="763" y="51"/>
                  </a:lnTo>
                  <a:lnTo>
                    <a:pt x="743" y="57"/>
                  </a:lnTo>
                  <a:lnTo>
                    <a:pt x="724" y="63"/>
                  </a:lnTo>
                  <a:lnTo>
                    <a:pt x="706" y="70"/>
                  </a:lnTo>
                  <a:lnTo>
                    <a:pt x="688" y="77"/>
                  </a:lnTo>
                  <a:lnTo>
                    <a:pt x="670" y="85"/>
                  </a:lnTo>
                  <a:lnTo>
                    <a:pt x="651" y="93"/>
                  </a:lnTo>
                  <a:lnTo>
                    <a:pt x="634" y="100"/>
                  </a:lnTo>
                  <a:lnTo>
                    <a:pt x="616" y="109"/>
                  </a:lnTo>
                  <a:lnTo>
                    <a:pt x="598" y="118"/>
                  </a:lnTo>
                  <a:lnTo>
                    <a:pt x="580" y="126"/>
                  </a:lnTo>
                  <a:lnTo>
                    <a:pt x="563" y="136"/>
                  </a:lnTo>
                  <a:lnTo>
                    <a:pt x="546" y="146"/>
                  </a:lnTo>
                  <a:lnTo>
                    <a:pt x="529" y="156"/>
                  </a:lnTo>
                  <a:lnTo>
                    <a:pt x="512" y="166"/>
                  </a:lnTo>
                  <a:lnTo>
                    <a:pt x="496" y="177"/>
                  </a:lnTo>
                  <a:lnTo>
                    <a:pt x="480" y="188"/>
                  </a:lnTo>
                  <a:lnTo>
                    <a:pt x="463" y="199"/>
                  </a:lnTo>
                  <a:lnTo>
                    <a:pt x="447" y="211"/>
                  </a:lnTo>
                  <a:lnTo>
                    <a:pt x="432" y="223"/>
                  </a:lnTo>
                  <a:lnTo>
                    <a:pt x="415" y="235"/>
                  </a:lnTo>
                  <a:lnTo>
                    <a:pt x="400" y="247"/>
                  </a:lnTo>
                  <a:lnTo>
                    <a:pt x="385" y="260"/>
                  </a:lnTo>
                  <a:lnTo>
                    <a:pt x="370" y="272"/>
                  </a:lnTo>
                  <a:lnTo>
                    <a:pt x="355" y="286"/>
                  </a:lnTo>
                  <a:lnTo>
                    <a:pt x="341" y="299"/>
                  </a:lnTo>
                  <a:lnTo>
                    <a:pt x="327" y="312"/>
                  </a:lnTo>
                  <a:lnTo>
                    <a:pt x="312" y="326"/>
                  </a:lnTo>
                  <a:lnTo>
                    <a:pt x="299" y="341"/>
                  </a:lnTo>
                  <a:lnTo>
                    <a:pt x="286" y="355"/>
                  </a:lnTo>
                  <a:lnTo>
                    <a:pt x="273" y="370"/>
                  </a:lnTo>
                  <a:lnTo>
                    <a:pt x="260" y="384"/>
                  </a:lnTo>
                  <a:lnTo>
                    <a:pt x="247" y="400"/>
                  </a:lnTo>
                  <a:lnTo>
                    <a:pt x="235" y="415"/>
                  </a:lnTo>
                  <a:lnTo>
                    <a:pt x="223" y="431"/>
                  </a:lnTo>
                  <a:lnTo>
                    <a:pt x="211" y="447"/>
                  </a:lnTo>
                  <a:lnTo>
                    <a:pt x="200" y="463"/>
                  </a:lnTo>
                  <a:lnTo>
                    <a:pt x="188" y="479"/>
                  </a:lnTo>
                  <a:lnTo>
                    <a:pt x="177" y="496"/>
                  </a:lnTo>
                  <a:lnTo>
                    <a:pt x="167" y="512"/>
                  </a:lnTo>
                  <a:lnTo>
                    <a:pt x="156" y="529"/>
                  </a:lnTo>
                  <a:lnTo>
                    <a:pt x="146" y="546"/>
                  </a:lnTo>
                  <a:lnTo>
                    <a:pt x="137" y="563"/>
                  </a:lnTo>
                  <a:lnTo>
                    <a:pt x="127" y="580"/>
                  </a:lnTo>
                  <a:lnTo>
                    <a:pt x="118" y="597"/>
                  </a:lnTo>
                  <a:lnTo>
                    <a:pt x="109" y="615"/>
                  </a:lnTo>
                  <a:lnTo>
                    <a:pt x="100" y="634"/>
                  </a:lnTo>
                  <a:lnTo>
                    <a:pt x="93" y="651"/>
                  </a:lnTo>
                  <a:lnTo>
                    <a:pt x="85" y="670"/>
                  </a:lnTo>
                  <a:lnTo>
                    <a:pt x="78" y="687"/>
                  </a:lnTo>
                  <a:lnTo>
                    <a:pt x="71" y="706"/>
                  </a:lnTo>
                  <a:lnTo>
                    <a:pt x="63" y="724"/>
                  </a:lnTo>
                  <a:lnTo>
                    <a:pt x="57" y="743"/>
                  </a:lnTo>
                  <a:lnTo>
                    <a:pt x="51" y="761"/>
                  </a:lnTo>
                  <a:lnTo>
                    <a:pt x="45" y="781"/>
                  </a:lnTo>
                  <a:lnTo>
                    <a:pt x="39" y="800"/>
                  </a:lnTo>
                  <a:lnTo>
                    <a:pt x="35" y="818"/>
                  </a:lnTo>
                  <a:lnTo>
                    <a:pt x="29" y="838"/>
                  </a:lnTo>
                  <a:lnTo>
                    <a:pt x="25" y="858"/>
                  </a:lnTo>
                  <a:lnTo>
                    <a:pt x="22" y="876"/>
                  </a:lnTo>
                  <a:lnTo>
                    <a:pt x="17" y="896"/>
                  </a:lnTo>
                  <a:lnTo>
                    <a:pt x="14" y="916"/>
                  </a:lnTo>
                  <a:lnTo>
                    <a:pt x="11" y="935"/>
                  </a:lnTo>
                  <a:lnTo>
                    <a:pt x="9" y="954"/>
                  </a:lnTo>
                  <a:lnTo>
                    <a:pt x="7" y="973"/>
                  </a:lnTo>
                  <a:lnTo>
                    <a:pt x="4" y="993"/>
                  </a:lnTo>
                  <a:lnTo>
                    <a:pt x="3" y="1013"/>
                  </a:lnTo>
                  <a:lnTo>
                    <a:pt x="2" y="1032"/>
                  </a:lnTo>
                  <a:lnTo>
                    <a:pt x="1" y="1052"/>
                  </a:lnTo>
                  <a:lnTo>
                    <a:pt x="0" y="1072"/>
                  </a:lnTo>
                  <a:lnTo>
                    <a:pt x="0" y="1091"/>
                  </a:lnTo>
                  <a:lnTo>
                    <a:pt x="0" y="1111"/>
                  </a:lnTo>
                  <a:lnTo>
                    <a:pt x="1" y="1131"/>
                  </a:lnTo>
                  <a:lnTo>
                    <a:pt x="2" y="1150"/>
                  </a:lnTo>
                  <a:lnTo>
                    <a:pt x="3" y="1170"/>
                  </a:lnTo>
                  <a:lnTo>
                    <a:pt x="4" y="1190"/>
                  </a:lnTo>
                  <a:lnTo>
                    <a:pt x="7" y="1209"/>
                  </a:lnTo>
                  <a:lnTo>
                    <a:pt x="9" y="1229"/>
                  </a:lnTo>
                  <a:lnTo>
                    <a:pt x="11" y="1249"/>
                  </a:lnTo>
                  <a:lnTo>
                    <a:pt x="14" y="1268"/>
                  </a:lnTo>
                  <a:lnTo>
                    <a:pt x="17" y="1288"/>
                  </a:lnTo>
                  <a:lnTo>
                    <a:pt x="22" y="1308"/>
                  </a:lnTo>
                  <a:lnTo>
                    <a:pt x="25" y="1326"/>
                  </a:lnTo>
                  <a:lnTo>
                    <a:pt x="29" y="1346"/>
                  </a:lnTo>
                  <a:lnTo>
                    <a:pt x="35" y="1365"/>
                  </a:lnTo>
                  <a:lnTo>
                    <a:pt x="39" y="1384"/>
                  </a:lnTo>
                  <a:lnTo>
                    <a:pt x="45" y="1403"/>
                  </a:lnTo>
                  <a:lnTo>
                    <a:pt x="51" y="1421"/>
                  </a:lnTo>
                  <a:lnTo>
                    <a:pt x="57" y="1440"/>
                  </a:lnTo>
                  <a:lnTo>
                    <a:pt x="63" y="1460"/>
                  </a:lnTo>
                  <a:lnTo>
                    <a:pt x="71" y="1477"/>
                  </a:lnTo>
                  <a:lnTo>
                    <a:pt x="78" y="1496"/>
                  </a:lnTo>
                  <a:lnTo>
                    <a:pt x="85" y="1514"/>
                  </a:lnTo>
                  <a:lnTo>
                    <a:pt x="93" y="1533"/>
                  </a:lnTo>
                  <a:lnTo>
                    <a:pt x="100" y="1550"/>
                  </a:lnTo>
                  <a:lnTo>
                    <a:pt x="109" y="1568"/>
                  </a:lnTo>
                  <a:lnTo>
                    <a:pt x="118" y="1585"/>
                  </a:lnTo>
                  <a:lnTo>
                    <a:pt x="127" y="1603"/>
                  </a:lnTo>
                  <a:lnTo>
                    <a:pt x="137" y="1620"/>
                  </a:lnTo>
                  <a:lnTo>
                    <a:pt x="146" y="1638"/>
                  </a:lnTo>
                  <a:lnTo>
                    <a:pt x="156" y="1655"/>
                  </a:lnTo>
                  <a:lnTo>
                    <a:pt x="167" y="1672"/>
                  </a:lnTo>
                  <a:lnTo>
                    <a:pt x="177" y="1688"/>
                  </a:lnTo>
                  <a:lnTo>
                    <a:pt x="188" y="1705"/>
                  </a:lnTo>
                  <a:lnTo>
                    <a:pt x="200" y="1721"/>
                  </a:lnTo>
                  <a:lnTo>
                    <a:pt x="211" y="1737"/>
                  </a:lnTo>
                  <a:lnTo>
                    <a:pt x="223" y="1753"/>
                  </a:lnTo>
                  <a:lnTo>
                    <a:pt x="235" y="1768"/>
                  </a:lnTo>
                  <a:lnTo>
                    <a:pt x="247" y="1783"/>
                  </a:lnTo>
                  <a:lnTo>
                    <a:pt x="260" y="1799"/>
                  </a:lnTo>
                  <a:lnTo>
                    <a:pt x="273" y="1814"/>
                  </a:lnTo>
                  <a:lnTo>
                    <a:pt x="286" y="1828"/>
                  </a:lnTo>
                  <a:lnTo>
                    <a:pt x="299" y="1843"/>
                  </a:lnTo>
                  <a:lnTo>
                    <a:pt x="312" y="1858"/>
                  </a:lnTo>
                  <a:lnTo>
                    <a:pt x="327" y="1871"/>
                  </a:lnTo>
                  <a:lnTo>
                    <a:pt x="341" y="1885"/>
                  </a:lnTo>
                  <a:lnTo>
                    <a:pt x="355" y="1898"/>
                  </a:lnTo>
                  <a:lnTo>
                    <a:pt x="370" y="1911"/>
                  </a:lnTo>
                  <a:lnTo>
                    <a:pt x="385" y="1924"/>
                  </a:lnTo>
                  <a:lnTo>
                    <a:pt x="400" y="1937"/>
                  </a:lnTo>
                  <a:lnTo>
                    <a:pt x="415" y="1949"/>
                  </a:lnTo>
                  <a:lnTo>
                    <a:pt x="432" y="1961"/>
                  </a:lnTo>
                  <a:lnTo>
                    <a:pt x="447" y="1973"/>
                  </a:lnTo>
                  <a:lnTo>
                    <a:pt x="463" y="1984"/>
                  </a:lnTo>
                  <a:lnTo>
                    <a:pt x="480" y="1996"/>
                  </a:lnTo>
                  <a:lnTo>
                    <a:pt x="496" y="2007"/>
                  </a:lnTo>
                  <a:lnTo>
                    <a:pt x="512" y="2017"/>
                  </a:lnTo>
                  <a:lnTo>
                    <a:pt x="529" y="2028"/>
                  </a:lnTo>
                  <a:lnTo>
                    <a:pt x="546" y="2038"/>
                  </a:lnTo>
                  <a:lnTo>
                    <a:pt x="563" y="2048"/>
                  </a:lnTo>
                  <a:lnTo>
                    <a:pt x="580" y="2056"/>
                  </a:lnTo>
                  <a:lnTo>
                    <a:pt x="598" y="2066"/>
                  </a:lnTo>
                  <a:lnTo>
                    <a:pt x="616" y="2075"/>
                  </a:lnTo>
                  <a:lnTo>
                    <a:pt x="634" y="2083"/>
                  </a:lnTo>
                  <a:lnTo>
                    <a:pt x="651" y="2091"/>
                  </a:lnTo>
                  <a:lnTo>
                    <a:pt x="670" y="2099"/>
                  </a:lnTo>
                  <a:lnTo>
                    <a:pt x="688" y="2107"/>
                  </a:lnTo>
                  <a:lnTo>
                    <a:pt x="706" y="2113"/>
                  </a:lnTo>
                  <a:lnTo>
                    <a:pt x="724" y="2121"/>
                  </a:lnTo>
                  <a:lnTo>
                    <a:pt x="743" y="2126"/>
                  </a:lnTo>
                  <a:lnTo>
                    <a:pt x="763" y="2133"/>
                  </a:lnTo>
                  <a:lnTo>
                    <a:pt x="781" y="2138"/>
                  </a:lnTo>
                  <a:lnTo>
                    <a:pt x="800" y="2144"/>
                  </a:lnTo>
                  <a:lnTo>
                    <a:pt x="820" y="2149"/>
                  </a:lnTo>
                  <a:lnTo>
                    <a:pt x="838" y="2154"/>
                  </a:lnTo>
                  <a:lnTo>
                    <a:pt x="858" y="2158"/>
                  </a:lnTo>
                  <a:lnTo>
                    <a:pt x="876" y="2162"/>
                  </a:lnTo>
                  <a:lnTo>
                    <a:pt x="896" y="2166"/>
                  </a:lnTo>
                  <a:lnTo>
                    <a:pt x="916" y="2170"/>
                  </a:lnTo>
                  <a:lnTo>
                    <a:pt x="935" y="2172"/>
                  </a:lnTo>
                  <a:lnTo>
                    <a:pt x="955" y="2176"/>
                  </a:lnTo>
                  <a:lnTo>
                    <a:pt x="974" y="2178"/>
                  </a:lnTo>
                  <a:lnTo>
                    <a:pt x="993" y="2180"/>
                  </a:lnTo>
                  <a:lnTo>
                    <a:pt x="1013" y="2181"/>
                  </a:lnTo>
                  <a:lnTo>
                    <a:pt x="1033" y="2182"/>
                  </a:lnTo>
                  <a:lnTo>
                    <a:pt x="1052" y="2183"/>
                  </a:lnTo>
                  <a:lnTo>
                    <a:pt x="1072" y="2184"/>
                  </a:lnTo>
                  <a:lnTo>
                    <a:pt x="1093" y="2184"/>
                  </a:lnTo>
                  <a:lnTo>
                    <a:pt x="1112" y="2184"/>
                  </a:lnTo>
                  <a:lnTo>
                    <a:pt x="1132" y="2183"/>
                  </a:lnTo>
                  <a:lnTo>
                    <a:pt x="1152" y="2182"/>
                  </a:lnTo>
                  <a:lnTo>
                    <a:pt x="1171" y="2181"/>
                  </a:lnTo>
                  <a:lnTo>
                    <a:pt x="1191" y="2180"/>
                  </a:lnTo>
                  <a:lnTo>
                    <a:pt x="1211" y="2178"/>
                  </a:lnTo>
                  <a:lnTo>
                    <a:pt x="1230" y="2176"/>
                  </a:lnTo>
                  <a:lnTo>
                    <a:pt x="1249" y="2172"/>
                  </a:lnTo>
                  <a:lnTo>
                    <a:pt x="1269" y="2170"/>
                  </a:lnTo>
                  <a:lnTo>
                    <a:pt x="1288" y="2166"/>
                  </a:lnTo>
                  <a:lnTo>
                    <a:pt x="1308" y="2162"/>
                  </a:lnTo>
                  <a:lnTo>
                    <a:pt x="1327" y="2158"/>
                  </a:lnTo>
                  <a:lnTo>
                    <a:pt x="1346" y="2154"/>
                  </a:lnTo>
                  <a:lnTo>
                    <a:pt x="1365" y="2149"/>
                  </a:lnTo>
                  <a:lnTo>
                    <a:pt x="1384" y="2144"/>
                  </a:lnTo>
                  <a:lnTo>
                    <a:pt x="1403" y="2138"/>
                  </a:lnTo>
                  <a:lnTo>
                    <a:pt x="1423" y="2133"/>
                  </a:lnTo>
                  <a:lnTo>
                    <a:pt x="1441" y="2126"/>
                  </a:lnTo>
                  <a:lnTo>
                    <a:pt x="1460" y="2121"/>
                  </a:lnTo>
                  <a:lnTo>
                    <a:pt x="1478" y="2113"/>
                  </a:lnTo>
                  <a:lnTo>
                    <a:pt x="1496" y="2107"/>
                  </a:lnTo>
                  <a:lnTo>
                    <a:pt x="1515" y="2099"/>
                  </a:lnTo>
                  <a:lnTo>
                    <a:pt x="1533" y="2091"/>
                  </a:lnTo>
                  <a:lnTo>
                    <a:pt x="1551" y="2083"/>
                  </a:lnTo>
                  <a:lnTo>
                    <a:pt x="1569" y="2075"/>
                  </a:lnTo>
                  <a:lnTo>
                    <a:pt x="1587" y="2066"/>
                  </a:lnTo>
                  <a:lnTo>
                    <a:pt x="1604" y="2056"/>
                  </a:lnTo>
                  <a:lnTo>
                    <a:pt x="1622" y="2048"/>
                  </a:lnTo>
                  <a:lnTo>
                    <a:pt x="1638" y="2038"/>
                  </a:lnTo>
                  <a:lnTo>
                    <a:pt x="1655" y="2028"/>
                  </a:lnTo>
                  <a:lnTo>
                    <a:pt x="1672" y="2017"/>
                  </a:lnTo>
                  <a:lnTo>
                    <a:pt x="1688" y="2007"/>
                  </a:lnTo>
                  <a:lnTo>
                    <a:pt x="1705" y="1996"/>
                  </a:lnTo>
                  <a:lnTo>
                    <a:pt x="1721" y="1984"/>
                  </a:lnTo>
                  <a:lnTo>
                    <a:pt x="1737" y="1973"/>
                  </a:lnTo>
                  <a:lnTo>
                    <a:pt x="1753" y="1961"/>
                  </a:lnTo>
                  <a:lnTo>
                    <a:pt x="1769" y="1949"/>
                  </a:lnTo>
                  <a:lnTo>
                    <a:pt x="1784" y="1937"/>
                  </a:lnTo>
                  <a:lnTo>
                    <a:pt x="1800" y="1924"/>
                  </a:lnTo>
                  <a:lnTo>
                    <a:pt x="1814" y="1911"/>
                  </a:lnTo>
                  <a:lnTo>
                    <a:pt x="1829" y="1898"/>
                  </a:lnTo>
                  <a:lnTo>
                    <a:pt x="1843" y="1885"/>
                  </a:lnTo>
                  <a:lnTo>
                    <a:pt x="1858" y="1871"/>
                  </a:lnTo>
                  <a:lnTo>
                    <a:pt x="1872" y="1858"/>
                  </a:lnTo>
                  <a:lnTo>
                    <a:pt x="1885" y="1843"/>
                  </a:lnTo>
                  <a:lnTo>
                    <a:pt x="1898" y="1828"/>
                  </a:lnTo>
                  <a:lnTo>
                    <a:pt x="1911" y="1814"/>
                  </a:lnTo>
                  <a:lnTo>
                    <a:pt x="1924" y="1799"/>
                  </a:lnTo>
                  <a:lnTo>
                    <a:pt x="1937" y="1783"/>
                  </a:lnTo>
                  <a:lnTo>
                    <a:pt x="1949" y="1768"/>
                  </a:lnTo>
                  <a:lnTo>
                    <a:pt x="1961" y="1753"/>
                  </a:lnTo>
                  <a:lnTo>
                    <a:pt x="1973" y="1737"/>
                  </a:lnTo>
                  <a:lnTo>
                    <a:pt x="1985" y="1721"/>
                  </a:lnTo>
                  <a:lnTo>
                    <a:pt x="1996" y="1705"/>
                  </a:lnTo>
                  <a:lnTo>
                    <a:pt x="2007" y="1688"/>
                  </a:lnTo>
                  <a:lnTo>
                    <a:pt x="2017" y="1672"/>
                  </a:lnTo>
                  <a:lnTo>
                    <a:pt x="2028" y="1655"/>
                  </a:lnTo>
                  <a:lnTo>
                    <a:pt x="2038" y="1638"/>
                  </a:lnTo>
                  <a:lnTo>
                    <a:pt x="2048" y="1620"/>
                  </a:lnTo>
                  <a:lnTo>
                    <a:pt x="2058" y="1603"/>
                  </a:lnTo>
                  <a:lnTo>
                    <a:pt x="2066" y="1585"/>
                  </a:lnTo>
                  <a:lnTo>
                    <a:pt x="2075" y="1568"/>
                  </a:lnTo>
                  <a:lnTo>
                    <a:pt x="2084" y="1550"/>
                  </a:lnTo>
                  <a:lnTo>
                    <a:pt x="2091" y="1533"/>
                  </a:lnTo>
                  <a:lnTo>
                    <a:pt x="2099" y="1514"/>
                  </a:lnTo>
                  <a:lnTo>
                    <a:pt x="2107" y="1496"/>
                  </a:lnTo>
                  <a:lnTo>
                    <a:pt x="2114" y="1477"/>
                  </a:lnTo>
                  <a:lnTo>
                    <a:pt x="2121" y="1460"/>
                  </a:lnTo>
                  <a:lnTo>
                    <a:pt x="2128" y="1440"/>
                  </a:lnTo>
                  <a:lnTo>
                    <a:pt x="2133" y="1421"/>
                  </a:lnTo>
                  <a:lnTo>
                    <a:pt x="2140" y="1403"/>
                  </a:lnTo>
                  <a:lnTo>
                    <a:pt x="2145" y="1384"/>
                  </a:lnTo>
                  <a:lnTo>
                    <a:pt x="2149" y="1365"/>
                  </a:lnTo>
                  <a:lnTo>
                    <a:pt x="2155" y="1346"/>
                  </a:lnTo>
                  <a:lnTo>
                    <a:pt x="2159" y="1326"/>
                  </a:lnTo>
                  <a:lnTo>
                    <a:pt x="2163" y="1308"/>
                  </a:lnTo>
                  <a:lnTo>
                    <a:pt x="2167" y="1288"/>
                  </a:lnTo>
                  <a:lnTo>
                    <a:pt x="2170" y="1268"/>
                  </a:lnTo>
                  <a:lnTo>
                    <a:pt x="2173" y="1249"/>
                  </a:lnTo>
                  <a:lnTo>
                    <a:pt x="2176" y="1229"/>
                  </a:lnTo>
                  <a:lnTo>
                    <a:pt x="2178" y="1209"/>
                  </a:lnTo>
                  <a:lnTo>
                    <a:pt x="2180" y="1190"/>
                  </a:lnTo>
                  <a:lnTo>
                    <a:pt x="2181" y="1170"/>
                  </a:lnTo>
                  <a:lnTo>
                    <a:pt x="2183" y="1150"/>
                  </a:lnTo>
                  <a:lnTo>
                    <a:pt x="2183" y="1131"/>
                  </a:lnTo>
                  <a:lnTo>
                    <a:pt x="2184" y="1111"/>
                  </a:lnTo>
                  <a:lnTo>
                    <a:pt x="2184" y="109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29" name="Freeform 1798"/>
            <p:cNvSpPr>
              <a:spLocks/>
            </p:cNvSpPr>
            <p:nvPr/>
          </p:nvSpPr>
          <p:spPr bwMode="auto">
            <a:xfrm>
              <a:off x="2054317" y="3232153"/>
              <a:ext cx="1199696" cy="1182762"/>
            </a:xfrm>
            <a:custGeom>
              <a:avLst/>
              <a:gdLst>
                <a:gd name="T0" fmla="*/ 2147483647 w 2259"/>
                <a:gd name="T1" fmla="*/ 2147483647 h 2258"/>
                <a:gd name="T2" fmla="*/ 2147483647 w 2259"/>
                <a:gd name="T3" fmla="*/ 2147483647 h 2258"/>
                <a:gd name="T4" fmla="*/ 2147483647 w 2259"/>
                <a:gd name="T5" fmla="*/ 2147483647 h 2258"/>
                <a:gd name="T6" fmla="*/ 2147483647 w 2259"/>
                <a:gd name="T7" fmla="*/ 2147483647 h 2258"/>
                <a:gd name="T8" fmla="*/ 2147483647 w 2259"/>
                <a:gd name="T9" fmla="*/ 2147483647 h 2258"/>
                <a:gd name="T10" fmla="*/ 2147483647 w 2259"/>
                <a:gd name="T11" fmla="*/ 2147483647 h 2258"/>
                <a:gd name="T12" fmla="*/ 2147483647 w 2259"/>
                <a:gd name="T13" fmla="*/ 2147483647 h 2258"/>
                <a:gd name="T14" fmla="*/ 2147483647 w 2259"/>
                <a:gd name="T15" fmla="*/ 2147483647 h 2258"/>
                <a:gd name="T16" fmla="*/ 2147483647 w 2259"/>
                <a:gd name="T17" fmla="*/ 2147483647 h 2258"/>
                <a:gd name="T18" fmla="*/ 2147483647 w 2259"/>
                <a:gd name="T19" fmla="*/ 2147483647 h 2258"/>
                <a:gd name="T20" fmla="*/ 2147483647 w 2259"/>
                <a:gd name="T21" fmla="*/ 2147483647 h 2258"/>
                <a:gd name="T22" fmla="*/ 2147483647 w 2259"/>
                <a:gd name="T23" fmla="*/ 2147483647 h 2258"/>
                <a:gd name="T24" fmla="*/ 2147483647 w 2259"/>
                <a:gd name="T25" fmla="*/ 2147483647 h 2258"/>
                <a:gd name="T26" fmla="*/ 2147483647 w 2259"/>
                <a:gd name="T27" fmla="*/ 2147483647 h 2258"/>
                <a:gd name="T28" fmla="*/ 2147483647 w 2259"/>
                <a:gd name="T29" fmla="*/ 0 h 2258"/>
                <a:gd name="T30" fmla="*/ 2147483647 w 2259"/>
                <a:gd name="T31" fmla="*/ 2147483647 h 2258"/>
                <a:gd name="T32" fmla="*/ 2147483647 w 2259"/>
                <a:gd name="T33" fmla="*/ 2147483647 h 2258"/>
                <a:gd name="T34" fmla="*/ 2147483647 w 2259"/>
                <a:gd name="T35" fmla="*/ 2147483647 h 2258"/>
                <a:gd name="T36" fmla="*/ 2147483647 w 2259"/>
                <a:gd name="T37" fmla="*/ 2147483647 h 2258"/>
                <a:gd name="T38" fmla="*/ 2147483647 w 2259"/>
                <a:gd name="T39" fmla="*/ 2147483647 h 2258"/>
                <a:gd name="T40" fmla="*/ 2147483647 w 2259"/>
                <a:gd name="T41" fmla="*/ 2147483647 h 2258"/>
                <a:gd name="T42" fmla="*/ 2147483647 w 2259"/>
                <a:gd name="T43" fmla="*/ 2147483647 h 2258"/>
                <a:gd name="T44" fmla="*/ 2147483647 w 2259"/>
                <a:gd name="T45" fmla="*/ 2147483647 h 2258"/>
                <a:gd name="T46" fmla="*/ 2147483647 w 2259"/>
                <a:gd name="T47" fmla="*/ 2147483647 h 2258"/>
                <a:gd name="T48" fmla="*/ 2147483647 w 2259"/>
                <a:gd name="T49" fmla="*/ 2147483647 h 2258"/>
                <a:gd name="T50" fmla="*/ 2147483647 w 2259"/>
                <a:gd name="T51" fmla="*/ 2147483647 h 2258"/>
                <a:gd name="T52" fmla="*/ 2147483647 w 2259"/>
                <a:gd name="T53" fmla="*/ 2147483647 h 2258"/>
                <a:gd name="T54" fmla="*/ 2147483647 w 2259"/>
                <a:gd name="T55" fmla="*/ 2147483647 h 2258"/>
                <a:gd name="T56" fmla="*/ 2147483647 w 2259"/>
                <a:gd name="T57" fmla="*/ 2147483647 h 2258"/>
                <a:gd name="T58" fmla="*/ 2147483647 w 2259"/>
                <a:gd name="T59" fmla="*/ 2147483647 h 2258"/>
                <a:gd name="T60" fmla="*/ 2147483647 w 2259"/>
                <a:gd name="T61" fmla="*/ 2147483647 h 2258"/>
                <a:gd name="T62" fmla="*/ 2147483647 w 2259"/>
                <a:gd name="T63" fmla="*/ 2147483647 h 2258"/>
                <a:gd name="T64" fmla="*/ 2147483647 w 2259"/>
                <a:gd name="T65" fmla="*/ 2147483647 h 2258"/>
                <a:gd name="T66" fmla="*/ 2147483647 w 2259"/>
                <a:gd name="T67" fmla="*/ 2147483647 h 2258"/>
                <a:gd name="T68" fmla="*/ 2147483647 w 2259"/>
                <a:gd name="T69" fmla="*/ 2147483647 h 2258"/>
                <a:gd name="T70" fmla="*/ 2147483647 w 2259"/>
                <a:gd name="T71" fmla="*/ 2147483647 h 2258"/>
                <a:gd name="T72" fmla="*/ 2147483647 w 2259"/>
                <a:gd name="T73" fmla="*/ 2147483647 h 2258"/>
                <a:gd name="T74" fmla="*/ 2147483647 w 2259"/>
                <a:gd name="T75" fmla="*/ 2147483647 h 2258"/>
                <a:gd name="T76" fmla="*/ 2147483647 w 2259"/>
                <a:gd name="T77" fmla="*/ 2147483647 h 2258"/>
                <a:gd name="T78" fmla="*/ 2147483647 w 2259"/>
                <a:gd name="T79" fmla="*/ 2147483647 h 2258"/>
                <a:gd name="T80" fmla="*/ 2147483647 w 2259"/>
                <a:gd name="T81" fmla="*/ 2147483647 h 2258"/>
                <a:gd name="T82" fmla="*/ 2147483647 w 2259"/>
                <a:gd name="T83" fmla="*/ 2147483647 h 2258"/>
                <a:gd name="T84" fmla="*/ 2147483647 w 2259"/>
                <a:gd name="T85" fmla="*/ 2147483647 h 2258"/>
                <a:gd name="T86" fmla="*/ 2147483647 w 2259"/>
                <a:gd name="T87" fmla="*/ 2147483647 h 2258"/>
                <a:gd name="T88" fmla="*/ 2147483647 w 2259"/>
                <a:gd name="T89" fmla="*/ 2147483647 h 2258"/>
                <a:gd name="T90" fmla="*/ 2147483647 w 2259"/>
                <a:gd name="T91" fmla="*/ 2147483647 h 2258"/>
                <a:gd name="T92" fmla="*/ 2147483647 w 2259"/>
                <a:gd name="T93" fmla="*/ 2147483647 h 2258"/>
                <a:gd name="T94" fmla="*/ 2147483647 w 2259"/>
                <a:gd name="T95" fmla="*/ 2147483647 h 2258"/>
                <a:gd name="T96" fmla="*/ 2147483647 w 2259"/>
                <a:gd name="T97" fmla="*/ 2147483647 h 2258"/>
                <a:gd name="T98" fmla="*/ 2147483647 w 2259"/>
                <a:gd name="T99" fmla="*/ 2147483647 h 2258"/>
                <a:gd name="T100" fmla="*/ 2147483647 w 2259"/>
                <a:gd name="T101" fmla="*/ 2147483647 h 2258"/>
                <a:gd name="T102" fmla="*/ 2147483647 w 2259"/>
                <a:gd name="T103" fmla="*/ 2147483647 h 2258"/>
                <a:gd name="T104" fmla="*/ 2147483647 w 2259"/>
                <a:gd name="T105" fmla="*/ 2147483647 h 2258"/>
                <a:gd name="T106" fmla="*/ 2147483647 w 2259"/>
                <a:gd name="T107" fmla="*/ 2147483647 h 2258"/>
                <a:gd name="T108" fmla="*/ 2147483647 w 2259"/>
                <a:gd name="T109" fmla="*/ 2147483647 h 2258"/>
                <a:gd name="T110" fmla="*/ 2147483647 w 2259"/>
                <a:gd name="T111" fmla="*/ 2147483647 h 2258"/>
                <a:gd name="T112" fmla="*/ 2147483647 w 2259"/>
                <a:gd name="T113" fmla="*/ 2147483647 h 2258"/>
                <a:gd name="T114" fmla="*/ 2147483647 w 2259"/>
                <a:gd name="T115" fmla="*/ 2147483647 h 22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259" h="2258">
                  <a:moveTo>
                    <a:pt x="2259" y="1128"/>
                  </a:moveTo>
                  <a:lnTo>
                    <a:pt x="2259" y="1109"/>
                  </a:lnTo>
                  <a:lnTo>
                    <a:pt x="2257" y="1088"/>
                  </a:lnTo>
                  <a:lnTo>
                    <a:pt x="2256" y="1068"/>
                  </a:lnTo>
                  <a:lnTo>
                    <a:pt x="2255" y="1049"/>
                  </a:lnTo>
                  <a:lnTo>
                    <a:pt x="2254" y="1028"/>
                  </a:lnTo>
                  <a:lnTo>
                    <a:pt x="2252" y="1008"/>
                  </a:lnTo>
                  <a:lnTo>
                    <a:pt x="2250" y="989"/>
                  </a:lnTo>
                  <a:lnTo>
                    <a:pt x="2247" y="968"/>
                  </a:lnTo>
                  <a:lnTo>
                    <a:pt x="2244" y="948"/>
                  </a:lnTo>
                  <a:lnTo>
                    <a:pt x="2240" y="928"/>
                  </a:lnTo>
                  <a:lnTo>
                    <a:pt x="2237" y="909"/>
                  </a:lnTo>
                  <a:lnTo>
                    <a:pt x="2232" y="889"/>
                  </a:lnTo>
                  <a:lnTo>
                    <a:pt x="2228" y="869"/>
                  </a:lnTo>
                  <a:lnTo>
                    <a:pt x="2224" y="850"/>
                  </a:lnTo>
                  <a:lnTo>
                    <a:pt x="2218" y="830"/>
                  </a:lnTo>
                  <a:lnTo>
                    <a:pt x="2213" y="810"/>
                  </a:lnTo>
                  <a:lnTo>
                    <a:pt x="2207" y="792"/>
                  </a:lnTo>
                  <a:lnTo>
                    <a:pt x="2201" y="772"/>
                  </a:lnTo>
                  <a:lnTo>
                    <a:pt x="2194" y="754"/>
                  </a:lnTo>
                  <a:lnTo>
                    <a:pt x="2187" y="734"/>
                  </a:lnTo>
                  <a:lnTo>
                    <a:pt x="2180" y="715"/>
                  </a:lnTo>
                  <a:lnTo>
                    <a:pt x="2172" y="697"/>
                  </a:lnTo>
                  <a:lnTo>
                    <a:pt x="2165" y="678"/>
                  </a:lnTo>
                  <a:lnTo>
                    <a:pt x="2156" y="660"/>
                  </a:lnTo>
                  <a:lnTo>
                    <a:pt x="2148" y="641"/>
                  </a:lnTo>
                  <a:lnTo>
                    <a:pt x="2139" y="624"/>
                  </a:lnTo>
                  <a:lnTo>
                    <a:pt x="2130" y="605"/>
                  </a:lnTo>
                  <a:lnTo>
                    <a:pt x="2120" y="587"/>
                  </a:lnTo>
                  <a:lnTo>
                    <a:pt x="2110" y="570"/>
                  </a:lnTo>
                  <a:lnTo>
                    <a:pt x="2100" y="553"/>
                  </a:lnTo>
                  <a:lnTo>
                    <a:pt x="2090" y="535"/>
                  </a:lnTo>
                  <a:lnTo>
                    <a:pt x="2079" y="519"/>
                  </a:lnTo>
                  <a:lnTo>
                    <a:pt x="2068" y="501"/>
                  </a:lnTo>
                  <a:lnTo>
                    <a:pt x="2056" y="485"/>
                  </a:lnTo>
                  <a:lnTo>
                    <a:pt x="2045" y="468"/>
                  </a:lnTo>
                  <a:lnTo>
                    <a:pt x="2033" y="452"/>
                  </a:lnTo>
                  <a:lnTo>
                    <a:pt x="2021" y="437"/>
                  </a:lnTo>
                  <a:lnTo>
                    <a:pt x="2008" y="420"/>
                  </a:lnTo>
                  <a:lnTo>
                    <a:pt x="1995" y="405"/>
                  </a:lnTo>
                  <a:lnTo>
                    <a:pt x="1982" y="390"/>
                  </a:lnTo>
                  <a:lnTo>
                    <a:pt x="1969" y="374"/>
                  </a:lnTo>
                  <a:lnTo>
                    <a:pt x="1956" y="359"/>
                  </a:lnTo>
                  <a:lnTo>
                    <a:pt x="1942" y="345"/>
                  </a:lnTo>
                  <a:lnTo>
                    <a:pt x="1927" y="331"/>
                  </a:lnTo>
                  <a:lnTo>
                    <a:pt x="1913" y="316"/>
                  </a:lnTo>
                  <a:lnTo>
                    <a:pt x="1899" y="302"/>
                  </a:lnTo>
                  <a:lnTo>
                    <a:pt x="1884" y="289"/>
                  </a:lnTo>
                  <a:lnTo>
                    <a:pt x="1868" y="276"/>
                  </a:lnTo>
                  <a:lnTo>
                    <a:pt x="1853" y="263"/>
                  </a:lnTo>
                  <a:lnTo>
                    <a:pt x="1838" y="250"/>
                  </a:lnTo>
                  <a:lnTo>
                    <a:pt x="1821" y="237"/>
                  </a:lnTo>
                  <a:lnTo>
                    <a:pt x="1806" y="225"/>
                  </a:lnTo>
                  <a:lnTo>
                    <a:pt x="1790" y="213"/>
                  </a:lnTo>
                  <a:lnTo>
                    <a:pt x="1773" y="202"/>
                  </a:lnTo>
                  <a:lnTo>
                    <a:pt x="1757" y="190"/>
                  </a:lnTo>
                  <a:lnTo>
                    <a:pt x="1739" y="179"/>
                  </a:lnTo>
                  <a:lnTo>
                    <a:pt x="1723" y="168"/>
                  </a:lnTo>
                  <a:lnTo>
                    <a:pt x="1706" y="158"/>
                  </a:lnTo>
                  <a:lnTo>
                    <a:pt x="1688" y="148"/>
                  </a:lnTo>
                  <a:lnTo>
                    <a:pt x="1671" y="138"/>
                  </a:lnTo>
                  <a:lnTo>
                    <a:pt x="1652" y="128"/>
                  </a:lnTo>
                  <a:lnTo>
                    <a:pt x="1635" y="119"/>
                  </a:lnTo>
                  <a:lnTo>
                    <a:pt x="1616" y="110"/>
                  </a:lnTo>
                  <a:lnTo>
                    <a:pt x="1599" y="102"/>
                  </a:lnTo>
                  <a:lnTo>
                    <a:pt x="1580" y="94"/>
                  </a:lnTo>
                  <a:lnTo>
                    <a:pt x="1561" y="86"/>
                  </a:lnTo>
                  <a:lnTo>
                    <a:pt x="1543" y="78"/>
                  </a:lnTo>
                  <a:lnTo>
                    <a:pt x="1524" y="71"/>
                  </a:lnTo>
                  <a:lnTo>
                    <a:pt x="1505" y="64"/>
                  </a:lnTo>
                  <a:lnTo>
                    <a:pt x="1486" y="57"/>
                  </a:lnTo>
                  <a:lnTo>
                    <a:pt x="1466" y="51"/>
                  </a:lnTo>
                  <a:lnTo>
                    <a:pt x="1448" y="45"/>
                  </a:lnTo>
                  <a:lnTo>
                    <a:pt x="1428" y="40"/>
                  </a:lnTo>
                  <a:lnTo>
                    <a:pt x="1408" y="35"/>
                  </a:lnTo>
                  <a:lnTo>
                    <a:pt x="1389" y="30"/>
                  </a:lnTo>
                  <a:lnTo>
                    <a:pt x="1369" y="26"/>
                  </a:lnTo>
                  <a:lnTo>
                    <a:pt x="1349" y="21"/>
                  </a:lnTo>
                  <a:lnTo>
                    <a:pt x="1330" y="18"/>
                  </a:lnTo>
                  <a:lnTo>
                    <a:pt x="1310" y="14"/>
                  </a:lnTo>
                  <a:lnTo>
                    <a:pt x="1290" y="12"/>
                  </a:lnTo>
                  <a:lnTo>
                    <a:pt x="1270" y="8"/>
                  </a:lnTo>
                  <a:lnTo>
                    <a:pt x="1250" y="6"/>
                  </a:lnTo>
                  <a:lnTo>
                    <a:pt x="1230" y="4"/>
                  </a:lnTo>
                  <a:lnTo>
                    <a:pt x="1209" y="3"/>
                  </a:lnTo>
                  <a:lnTo>
                    <a:pt x="1190" y="2"/>
                  </a:lnTo>
                  <a:lnTo>
                    <a:pt x="1169" y="1"/>
                  </a:lnTo>
                  <a:lnTo>
                    <a:pt x="1149" y="0"/>
                  </a:lnTo>
                  <a:lnTo>
                    <a:pt x="1130" y="0"/>
                  </a:lnTo>
                  <a:lnTo>
                    <a:pt x="1109" y="0"/>
                  </a:lnTo>
                  <a:lnTo>
                    <a:pt x="1089" y="1"/>
                  </a:lnTo>
                  <a:lnTo>
                    <a:pt x="1069" y="2"/>
                  </a:lnTo>
                  <a:lnTo>
                    <a:pt x="1049" y="3"/>
                  </a:lnTo>
                  <a:lnTo>
                    <a:pt x="1028" y="4"/>
                  </a:lnTo>
                  <a:lnTo>
                    <a:pt x="1008" y="6"/>
                  </a:lnTo>
                  <a:lnTo>
                    <a:pt x="989" y="8"/>
                  </a:lnTo>
                  <a:lnTo>
                    <a:pt x="968" y="12"/>
                  </a:lnTo>
                  <a:lnTo>
                    <a:pt x="948" y="14"/>
                  </a:lnTo>
                  <a:lnTo>
                    <a:pt x="929" y="18"/>
                  </a:lnTo>
                  <a:lnTo>
                    <a:pt x="909" y="21"/>
                  </a:lnTo>
                  <a:lnTo>
                    <a:pt x="889" y="26"/>
                  </a:lnTo>
                  <a:lnTo>
                    <a:pt x="870" y="30"/>
                  </a:lnTo>
                  <a:lnTo>
                    <a:pt x="850" y="35"/>
                  </a:lnTo>
                  <a:lnTo>
                    <a:pt x="830" y="40"/>
                  </a:lnTo>
                  <a:lnTo>
                    <a:pt x="811" y="45"/>
                  </a:lnTo>
                  <a:lnTo>
                    <a:pt x="792" y="51"/>
                  </a:lnTo>
                  <a:lnTo>
                    <a:pt x="772" y="57"/>
                  </a:lnTo>
                  <a:lnTo>
                    <a:pt x="754" y="64"/>
                  </a:lnTo>
                  <a:lnTo>
                    <a:pt x="734" y="71"/>
                  </a:lnTo>
                  <a:lnTo>
                    <a:pt x="716" y="78"/>
                  </a:lnTo>
                  <a:lnTo>
                    <a:pt x="697" y="86"/>
                  </a:lnTo>
                  <a:lnTo>
                    <a:pt x="678" y="94"/>
                  </a:lnTo>
                  <a:lnTo>
                    <a:pt x="660" y="102"/>
                  </a:lnTo>
                  <a:lnTo>
                    <a:pt x="642" y="110"/>
                  </a:lnTo>
                  <a:lnTo>
                    <a:pt x="624" y="119"/>
                  </a:lnTo>
                  <a:lnTo>
                    <a:pt x="606" y="128"/>
                  </a:lnTo>
                  <a:lnTo>
                    <a:pt x="588" y="138"/>
                  </a:lnTo>
                  <a:lnTo>
                    <a:pt x="570" y="148"/>
                  </a:lnTo>
                  <a:lnTo>
                    <a:pt x="553" y="158"/>
                  </a:lnTo>
                  <a:lnTo>
                    <a:pt x="535" y="168"/>
                  </a:lnTo>
                  <a:lnTo>
                    <a:pt x="519" y="179"/>
                  </a:lnTo>
                  <a:lnTo>
                    <a:pt x="501" y="190"/>
                  </a:lnTo>
                  <a:lnTo>
                    <a:pt x="485" y="202"/>
                  </a:lnTo>
                  <a:lnTo>
                    <a:pt x="469" y="213"/>
                  </a:lnTo>
                  <a:lnTo>
                    <a:pt x="452" y="225"/>
                  </a:lnTo>
                  <a:lnTo>
                    <a:pt x="437" y="237"/>
                  </a:lnTo>
                  <a:lnTo>
                    <a:pt x="421" y="250"/>
                  </a:lnTo>
                  <a:lnTo>
                    <a:pt x="405" y="263"/>
                  </a:lnTo>
                  <a:lnTo>
                    <a:pt x="390" y="276"/>
                  </a:lnTo>
                  <a:lnTo>
                    <a:pt x="375" y="289"/>
                  </a:lnTo>
                  <a:lnTo>
                    <a:pt x="359" y="302"/>
                  </a:lnTo>
                  <a:lnTo>
                    <a:pt x="345" y="316"/>
                  </a:lnTo>
                  <a:lnTo>
                    <a:pt x="331" y="331"/>
                  </a:lnTo>
                  <a:lnTo>
                    <a:pt x="317" y="345"/>
                  </a:lnTo>
                  <a:lnTo>
                    <a:pt x="303" y="359"/>
                  </a:lnTo>
                  <a:lnTo>
                    <a:pt x="289" y="374"/>
                  </a:lnTo>
                  <a:lnTo>
                    <a:pt x="276" y="390"/>
                  </a:lnTo>
                  <a:lnTo>
                    <a:pt x="263" y="405"/>
                  </a:lnTo>
                  <a:lnTo>
                    <a:pt x="250" y="420"/>
                  </a:lnTo>
                  <a:lnTo>
                    <a:pt x="237" y="437"/>
                  </a:lnTo>
                  <a:lnTo>
                    <a:pt x="225" y="452"/>
                  </a:lnTo>
                  <a:lnTo>
                    <a:pt x="213" y="468"/>
                  </a:lnTo>
                  <a:lnTo>
                    <a:pt x="202" y="485"/>
                  </a:lnTo>
                  <a:lnTo>
                    <a:pt x="190" y="501"/>
                  </a:lnTo>
                  <a:lnTo>
                    <a:pt x="179" y="519"/>
                  </a:lnTo>
                  <a:lnTo>
                    <a:pt x="168" y="535"/>
                  </a:lnTo>
                  <a:lnTo>
                    <a:pt x="158" y="553"/>
                  </a:lnTo>
                  <a:lnTo>
                    <a:pt x="148" y="570"/>
                  </a:lnTo>
                  <a:lnTo>
                    <a:pt x="139" y="587"/>
                  </a:lnTo>
                  <a:lnTo>
                    <a:pt x="129" y="605"/>
                  </a:lnTo>
                  <a:lnTo>
                    <a:pt x="119" y="624"/>
                  </a:lnTo>
                  <a:lnTo>
                    <a:pt x="110" y="641"/>
                  </a:lnTo>
                  <a:lnTo>
                    <a:pt x="103" y="660"/>
                  </a:lnTo>
                  <a:lnTo>
                    <a:pt x="94" y="678"/>
                  </a:lnTo>
                  <a:lnTo>
                    <a:pt x="86" y="697"/>
                  </a:lnTo>
                  <a:lnTo>
                    <a:pt x="78" y="715"/>
                  </a:lnTo>
                  <a:lnTo>
                    <a:pt x="71" y="734"/>
                  </a:lnTo>
                  <a:lnTo>
                    <a:pt x="64" y="754"/>
                  </a:lnTo>
                  <a:lnTo>
                    <a:pt x="58" y="772"/>
                  </a:lnTo>
                  <a:lnTo>
                    <a:pt x="51" y="792"/>
                  </a:lnTo>
                  <a:lnTo>
                    <a:pt x="46" y="810"/>
                  </a:lnTo>
                  <a:lnTo>
                    <a:pt x="40" y="830"/>
                  </a:lnTo>
                  <a:lnTo>
                    <a:pt x="35" y="850"/>
                  </a:lnTo>
                  <a:lnTo>
                    <a:pt x="30" y="869"/>
                  </a:lnTo>
                  <a:lnTo>
                    <a:pt x="26" y="889"/>
                  </a:lnTo>
                  <a:lnTo>
                    <a:pt x="22" y="909"/>
                  </a:lnTo>
                  <a:lnTo>
                    <a:pt x="18" y="928"/>
                  </a:lnTo>
                  <a:lnTo>
                    <a:pt x="15" y="948"/>
                  </a:lnTo>
                  <a:lnTo>
                    <a:pt x="12" y="968"/>
                  </a:lnTo>
                  <a:lnTo>
                    <a:pt x="9" y="989"/>
                  </a:lnTo>
                  <a:lnTo>
                    <a:pt x="6" y="1008"/>
                  </a:lnTo>
                  <a:lnTo>
                    <a:pt x="4" y="1028"/>
                  </a:lnTo>
                  <a:lnTo>
                    <a:pt x="3" y="1049"/>
                  </a:lnTo>
                  <a:lnTo>
                    <a:pt x="2" y="1068"/>
                  </a:lnTo>
                  <a:lnTo>
                    <a:pt x="1" y="1088"/>
                  </a:lnTo>
                  <a:lnTo>
                    <a:pt x="0" y="1109"/>
                  </a:lnTo>
                  <a:lnTo>
                    <a:pt x="0" y="1128"/>
                  </a:lnTo>
                  <a:lnTo>
                    <a:pt x="0" y="1149"/>
                  </a:lnTo>
                  <a:lnTo>
                    <a:pt x="1" y="1169"/>
                  </a:lnTo>
                  <a:lnTo>
                    <a:pt x="2" y="1190"/>
                  </a:lnTo>
                  <a:lnTo>
                    <a:pt x="3" y="1209"/>
                  </a:lnTo>
                  <a:lnTo>
                    <a:pt x="4" y="1229"/>
                  </a:lnTo>
                  <a:lnTo>
                    <a:pt x="6" y="1250"/>
                  </a:lnTo>
                  <a:lnTo>
                    <a:pt x="9" y="1269"/>
                  </a:lnTo>
                  <a:lnTo>
                    <a:pt x="12" y="1289"/>
                  </a:lnTo>
                  <a:lnTo>
                    <a:pt x="15" y="1310"/>
                  </a:lnTo>
                  <a:lnTo>
                    <a:pt x="18" y="1330"/>
                  </a:lnTo>
                  <a:lnTo>
                    <a:pt x="22" y="1349"/>
                  </a:lnTo>
                  <a:lnTo>
                    <a:pt x="26" y="1369"/>
                  </a:lnTo>
                  <a:lnTo>
                    <a:pt x="30" y="1389"/>
                  </a:lnTo>
                  <a:lnTo>
                    <a:pt x="35" y="1408"/>
                  </a:lnTo>
                  <a:lnTo>
                    <a:pt x="40" y="1428"/>
                  </a:lnTo>
                  <a:lnTo>
                    <a:pt x="46" y="1446"/>
                  </a:lnTo>
                  <a:lnTo>
                    <a:pt x="51" y="1466"/>
                  </a:lnTo>
                  <a:lnTo>
                    <a:pt x="58" y="1486"/>
                  </a:lnTo>
                  <a:lnTo>
                    <a:pt x="64" y="1504"/>
                  </a:lnTo>
                  <a:lnTo>
                    <a:pt x="71" y="1523"/>
                  </a:lnTo>
                  <a:lnTo>
                    <a:pt x="78" y="1543"/>
                  </a:lnTo>
                  <a:lnTo>
                    <a:pt x="86" y="1561"/>
                  </a:lnTo>
                  <a:lnTo>
                    <a:pt x="94" y="1580"/>
                  </a:lnTo>
                  <a:lnTo>
                    <a:pt x="103" y="1598"/>
                  </a:lnTo>
                  <a:lnTo>
                    <a:pt x="110" y="1616"/>
                  </a:lnTo>
                  <a:lnTo>
                    <a:pt x="119" y="1634"/>
                  </a:lnTo>
                  <a:lnTo>
                    <a:pt x="129" y="1652"/>
                  </a:lnTo>
                  <a:lnTo>
                    <a:pt x="139" y="1670"/>
                  </a:lnTo>
                  <a:lnTo>
                    <a:pt x="148" y="1688"/>
                  </a:lnTo>
                  <a:lnTo>
                    <a:pt x="158" y="1705"/>
                  </a:lnTo>
                  <a:lnTo>
                    <a:pt x="168" y="1722"/>
                  </a:lnTo>
                  <a:lnTo>
                    <a:pt x="179" y="1739"/>
                  </a:lnTo>
                  <a:lnTo>
                    <a:pt x="190" y="1756"/>
                  </a:lnTo>
                  <a:lnTo>
                    <a:pt x="202" y="1773"/>
                  </a:lnTo>
                  <a:lnTo>
                    <a:pt x="213" y="1790"/>
                  </a:lnTo>
                  <a:lnTo>
                    <a:pt x="225" y="1806"/>
                  </a:lnTo>
                  <a:lnTo>
                    <a:pt x="237" y="1821"/>
                  </a:lnTo>
                  <a:lnTo>
                    <a:pt x="250" y="1838"/>
                  </a:lnTo>
                  <a:lnTo>
                    <a:pt x="263" y="1853"/>
                  </a:lnTo>
                  <a:lnTo>
                    <a:pt x="276" y="1868"/>
                  </a:lnTo>
                  <a:lnTo>
                    <a:pt x="289" y="1884"/>
                  </a:lnTo>
                  <a:lnTo>
                    <a:pt x="303" y="1898"/>
                  </a:lnTo>
                  <a:lnTo>
                    <a:pt x="317" y="1913"/>
                  </a:lnTo>
                  <a:lnTo>
                    <a:pt x="331" y="1927"/>
                  </a:lnTo>
                  <a:lnTo>
                    <a:pt x="345" y="1942"/>
                  </a:lnTo>
                  <a:lnTo>
                    <a:pt x="359" y="1956"/>
                  </a:lnTo>
                  <a:lnTo>
                    <a:pt x="375" y="1969"/>
                  </a:lnTo>
                  <a:lnTo>
                    <a:pt x="390" y="1982"/>
                  </a:lnTo>
                  <a:lnTo>
                    <a:pt x="405" y="1995"/>
                  </a:lnTo>
                  <a:lnTo>
                    <a:pt x="421" y="2008"/>
                  </a:lnTo>
                  <a:lnTo>
                    <a:pt x="437" y="2020"/>
                  </a:lnTo>
                  <a:lnTo>
                    <a:pt x="452" y="2033"/>
                  </a:lnTo>
                  <a:lnTo>
                    <a:pt x="469" y="2044"/>
                  </a:lnTo>
                  <a:lnTo>
                    <a:pt x="485" y="2056"/>
                  </a:lnTo>
                  <a:lnTo>
                    <a:pt x="501" y="2067"/>
                  </a:lnTo>
                  <a:lnTo>
                    <a:pt x="519" y="2079"/>
                  </a:lnTo>
                  <a:lnTo>
                    <a:pt x="535" y="2089"/>
                  </a:lnTo>
                  <a:lnTo>
                    <a:pt x="553" y="2100"/>
                  </a:lnTo>
                  <a:lnTo>
                    <a:pt x="570" y="2110"/>
                  </a:lnTo>
                  <a:lnTo>
                    <a:pt x="588" y="2120"/>
                  </a:lnTo>
                  <a:lnTo>
                    <a:pt x="606" y="2129"/>
                  </a:lnTo>
                  <a:lnTo>
                    <a:pt x="624" y="2138"/>
                  </a:lnTo>
                  <a:lnTo>
                    <a:pt x="642" y="2147"/>
                  </a:lnTo>
                  <a:lnTo>
                    <a:pt x="660" y="2156"/>
                  </a:lnTo>
                  <a:lnTo>
                    <a:pt x="678" y="2164"/>
                  </a:lnTo>
                  <a:lnTo>
                    <a:pt x="697" y="2172"/>
                  </a:lnTo>
                  <a:lnTo>
                    <a:pt x="716" y="2180"/>
                  </a:lnTo>
                  <a:lnTo>
                    <a:pt x="734" y="2186"/>
                  </a:lnTo>
                  <a:lnTo>
                    <a:pt x="754" y="2194"/>
                  </a:lnTo>
                  <a:lnTo>
                    <a:pt x="772" y="2201"/>
                  </a:lnTo>
                  <a:lnTo>
                    <a:pt x="792" y="2206"/>
                  </a:lnTo>
                  <a:lnTo>
                    <a:pt x="811" y="2213"/>
                  </a:lnTo>
                  <a:lnTo>
                    <a:pt x="830" y="2218"/>
                  </a:lnTo>
                  <a:lnTo>
                    <a:pt x="850" y="2222"/>
                  </a:lnTo>
                  <a:lnTo>
                    <a:pt x="870" y="2228"/>
                  </a:lnTo>
                  <a:lnTo>
                    <a:pt x="889" y="2232"/>
                  </a:lnTo>
                  <a:lnTo>
                    <a:pt x="909" y="2237"/>
                  </a:lnTo>
                  <a:lnTo>
                    <a:pt x="929" y="2240"/>
                  </a:lnTo>
                  <a:lnTo>
                    <a:pt x="948" y="2243"/>
                  </a:lnTo>
                  <a:lnTo>
                    <a:pt x="968" y="2246"/>
                  </a:lnTo>
                  <a:lnTo>
                    <a:pt x="989" y="2250"/>
                  </a:lnTo>
                  <a:lnTo>
                    <a:pt x="1008" y="2252"/>
                  </a:lnTo>
                  <a:lnTo>
                    <a:pt x="1028" y="2253"/>
                  </a:lnTo>
                  <a:lnTo>
                    <a:pt x="1049" y="2255"/>
                  </a:lnTo>
                  <a:lnTo>
                    <a:pt x="1069" y="2256"/>
                  </a:lnTo>
                  <a:lnTo>
                    <a:pt x="1089" y="2257"/>
                  </a:lnTo>
                  <a:lnTo>
                    <a:pt x="1109" y="2257"/>
                  </a:lnTo>
                  <a:lnTo>
                    <a:pt x="1130" y="2258"/>
                  </a:lnTo>
                  <a:lnTo>
                    <a:pt x="1149" y="2257"/>
                  </a:lnTo>
                  <a:lnTo>
                    <a:pt x="1169" y="2257"/>
                  </a:lnTo>
                  <a:lnTo>
                    <a:pt x="1190" y="2256"/>
                  </a:lnTo>
                  <a:lnTo>
                    <a:pt x="1209" y="2255"/>
                  </a:lnTo>
                  <a:lnTo>
                    <a:pt x="1230" y="2253"/>
                  </a:lnTo>
                  <a:lnTo>
                    <a:pt x="1250" y="2252"/>
                  </a:lnTo>
                  <a:lnTo>
                    <a:pt x="1270" y="2250"/>
                  </a:lnTo>
                  <a:lnTo>
                    <a:pt x="1290" y="2246"/>
                  </a:lnTo>
                  <a:lnTo>
                    <a:pt x="1310" y="2243"/>
                  </a:lnTo>
                  <a:lnTo>
                    <a:pt x="1330" y="2240"/>
                  </a:lnTo>
                  <a:lnTo>
                    <a:pt x="1349" y="2237"/>
                  </a:lnTo>
                  <a:lnTo>
                    <a:pt x="1369" y="2232"/>
                  </a:lnTo>
                  <a:lnTo>
                    <a:pt x="1389" y="2228"/>
                  </a:lnTo>
                  <a:lnTo>
                    <a:pt x="1408" y="2222"/>
                  </a:lnTo>
                  <a:lnTo>
                    <a:pt x="1428" y="2218"/>
                  </a:lnTo>
                  <a:lnTo>
                    <a:pt x="1448" y="2213"/>
                  </a:lnTo>
                  <a:lnTo>
                    <a:pt x="1466" y="2206"/>
                  </a:lnTo>
                  <a:lnTo>
                    <a:pt x="1486" y="2201"/>
                  </a:lnTo>
                  <a:lnTo>
                    <a:pt x="1505" y="2194"/>
                  </a:lnTo>
                  <a:lnTo>
                    <a:pt x="1524" y="2186"/>
                  </a:lnTo>
                  <a:lnTo>
                    <a:pt x="1543" y="2180"/>
                  </a:lnTo>
                  <a:lnTo>
                    <a:pt x="1561" y="2172"/>
                  </a:lnTo>
                  <a:lnTo>
                    <a:pt x="1580" y="2164"/>
                  </a:lnTo>
                  <a:lnTo>
                    <a:pt x="1599" y="2156"/>
                  </a:lnTo>
                  <a:lnTo>
                    <a:pt x="1616" y="2147"/>
                  </a:lnTo>
                  <a:lnTo>
                    <a:pt x="1635" y="2138"/>
                  </a:lnTo>
                  <a:lnTo>
                    <a:pt x="1652" y="2129"/>
                  </a:lnTo>
                  <a:lnTo>
                    <a:pt x="1671" y="2120"/>
                  </a:lnTo>
                  <a:lnTo>
                    <a:pt x="1688" y="2110"/>
                  </a:lnTo>
                  <a:lnTo>
                    <a:pt x="1706" y="2100"/>
                  </a:lnTo>
                  <a:lnTo>
                    <a:pt x="1723" y="2089"/>
                  </a:lnTo>
                  <a:lnTo>
                    <a:pt x="1739" y="2079"/>
                  </a:lnTo>
                  <a:lnTo>
                    <a:pt x="1757" y="2067"/>
                  </a:lnTo>
                  <a:lnTo>
                    <a:pt x="1773" y="2056"/>
                  </a:lnTo>
                  <a:lnTo>
                    <a:pt x="1790" y="2044"/>
                  </a:lnTo>
                  <a:lnTo>
                    <a:pt x="1806" y="2033"/>
                  </a:lnTo>
                  <a:lnTo>
                    <a:pt x="1821" y="2020"/>
                  </a:lnTo>
                  <a:lnTo>
                    <a:pt x="1838" y="2008"/>
                  </a:lnTo>
                  <a:lnTo>
                    <a:pt x="1853" y="1995"/>
                  </a:lnTo>
                  <a:lnTo>
                    <a:pt x="1868" y="1982"/>
                  </a:lnTo>
                  <a:lnTo>
                    <a:pt x="1884" y="1969"/>
                  </a:lnTo>
                  <a:lnTo>
                    <a:pt x="1899" y="1956"/>
                  </a:lnTo>
                  <a:lnTo>
                    <a:pt x="1913" y="1942"/>
                  </a:lnTo>
                  <a:lnTo>
                    <a:pt x="1927" y="1927"/>
                  </a:lnTo>
                  <a:lnTo>
                    <a:pt x="1942" y="1913"/>
                  </a:lnTo>
                  <a:lnTo>
                    <a:pt x="1956" y="1898"/>
                  </a:lnTo>
                  <a:lnTo>
                    <a:pt x="1969" y="1884"/>
                  </a:lnTo>
                  <a:lnTo>
                    <a:pt x="1982" y="1868"/>
                  </a:lnTo>
                  <a:lnTo>
                    <a:pt x="1995" y="1853"/>
                  </a:lnTo>
                  <a:lnTo>
                    <a:pt x="2008" y="1838"/>
                  </a:lnTo>
                  <a:lnTo>
                    <a:pt x="2021" y="1821"/>
                  </a:lnTo>
                  <a:lnTo>
                    <a:pt x="2033" y="1806"/>
                  </a:lnTo>
                  <a:lnTo>
                    <a:pt x="2045" y="1790"/>
                  </a:lnTo>
                  <a:lnTo>
                    <a:pt x="2056" y="1773"/>
                  </a:lnTo>
                  <a:lnTo>
                    <a:pt x="2068" y="1756"/>
                  </a:lnTo>
                  <a:lnTo>
                    <a:pt x="2079" y="1739"/>
                  </a:lnTo>
                  <a:lnTo>
                    <a:pt x="2090" y="1722"/>
                  </a:lnTo>
                  <a:lnTo>
                    <a:pt x="2100" y="1705"/>
                  </a:lnTo>
                  <a:lnTo>
                    <a:pt x="2110" y="1688"/>
                  </a:lnTo>
                  <a:lnTo>
                    <a:pt x="2120" y="1670"/>
                  </a:lnTo>
                  <a:lnTo>
                    <a:pt x="2130" y="1652"/>
                  </a:lnTo>
                  <a:lnTo>
                    <a:pt x="2139" y="1634"/>
                  </a:lnTo>
                  <a:lnTo>
                    <a:pt x="2148" y="1616"/>
                  </a:lnTo>
                  <a:lnTo>
                    <a:pt x="2156" y="1598"/>
                  </a:lnTo>
                  <a:lnTo>
                    <a:pt x="2165" y="1580"/>
                  </a:lnTo>
                  <a:lnTo>
                    <a:pt x="2172" y="1561"/>
                  </a:lnTo>
                  <a:lnTo>
                    <a:pt x="2180" y="1543"/>
                  </a:lnTo>
                  <a:lnTo>
                    <a:pt x="2187" y="1523"/>
                  </a:lnTo>
                  <a:lnTo>
                    <a:pt x="2194" y="1504"/>
                  </a:lnTo>
                  <a:lnTo>
                    <a:pt x="2201" y="1486"/>
                  </a:lnTo>
                  <a:lnTo>
                    <a:pt x="2207" y="1466"/>
                  </a:lnTo>
                  <a:lnTo>
                    <a:pt x="2213" y="1446"/>
                  </a:lnTo>
                  <a:lnTo>
                    <a:pt x="2218" y="1428"/>
                  </a:lnTo>
                  <a:lnTo>
                    <a:pt x="2224" y="1408"/>
                  </a:lnTo>
                  <a:lnTo>
                    <a:pt x="2228" y="1389"/>
                  </a:lnTo>
                  <a:lnTo>
                    <a:pt x="2232" y="1369"/>
                  </a:lnTo>
                  <a:lnTo>
                    <a:pt x="2237" y="1349"/>
                  </a:lnTo>
                  <a:lnTo>
                    <a:pt x="2240" y="1330"/>
                  </a:lnTo>
                  <a:lnTo>
                    <a:pt x="2244" y="1310"/>
                  </a:lnTo>
                  <a:lnTo>
                    <a:pt x="2247" y="1289"/>
                  </a:lnTo>
                  <a:lnTo>
                    <a:pt x="2250" y="1269"/>
                  </a:lnTo>
                  <a:lnTo>
                    <a:pt x="2252" y="1250"/>
                  </a:lnTo>
                  <a:lnTo>
                    <a:pt x="2254" y="1229"/>
                  </a:lnTo>
                  <a:lnTo>
                    <a:pt x="2255" y="1209"/>
                  </a:lnTo>
                  <a:lnTo>
                    <a:pt x="2256" y="1190"/>
                  </a:lnTo>
                  <a:lnTo>
                    <a:pt x="2257" y="1169"/>
                  </a:lnTo>
                  <a:lnTo>
                    <a:pt x="2259" y="1149"/>
                  </a:lnTo>
                  <a:lnTo>
                    <a:pt x="2259" y="112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0" name="Freeform 1799"/>
            <p:cNvSpPr>
              <a:spLocks/>
            </p:cNvSpPr>
            <p:nvPr/>
          </p:nvSpPr>
          <p:spPr bwMode="auto">
            <a:xfrm>
              <a:off x="2170622" y="4242136"/>
              <a:ext cx="105153" cy="103669"/>
            </a:xfrm>
            <a:custGeom>
              <a:avLst/>
              <a:gdLst>
                <a:gd name="T0" fmla="*/ 0 w 199"/>
                <a:gd name="T1" fmla="*/ 0 h 198"/>
                <a:gd name="T2" fmla="*/ 2147483647 w 199"/>
                <a:gd name="T3" fmla="*/ 2147483647 h 198"/>
                <a:gd name="T4" fmla="*/ 2147483647 w 199"/>
                <a:gd name="T5" fmla="*/ 2147483647 h 1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9" h="198">
                  <a:moveTo>
                    <a:pt x="0" y="0"/>
                  </a:moveTo>
                  <a:lnTo>
                    <a:pt x="57" y="56"/>
                  </a:lnTo>
                  <a:lnTo>
                    <a:pt x="199" y="198"/>
                  </a:lnTo>
                </a:path>
              </a:pathLst>
            </a:custGeom>
            <a:noFill/>
            <a:ln w="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1" name="Line 1800"/>
            <p:cNvSpPr>
              <a:spLocks noChangeShapeType="1"/>
            </p:cNvSpPr>
            <p:nvPr/>
          </p:nvSpPr>
          <p:spPr bwMode="auto">
            <a:xfrm>
              <a:off x="2124421" y="4196583"/>
              <a:ext cx="46203" cy="45552"/>
            </a:xfrm>
            <a:prstGeom prst="line">
              <a:avLst/>
            </a:prstGeom>
            <a:noFill/>
            <a:ln w="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2" name="Line 1801"/>
            <p:cNvSpPr>
              <a:spLocks noChangeShapeType="1"/>
            </p:cNvSpPr>
            <p:nvPr/>
          </p:nvSpPr>
          <p:spPr bwMode="auto">
            <a:xfrm>
              <a:off x="2154690" y="4199724"/>
              <a:ext cx="58950" cy="58118"/>
            </a:xfrm>
            <a:prstGeom prst="line">
              <a:avLst/>
            </a:prstGeom>
            <a:noFill/>
            <a:ln w="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3" name="Line 1802"/>
            <p:cNvSpPr>
              <a:spLocks noChangeShapeType="1"/>
            </p:cNvSpPr>
            <p:nvPr/>
          </p:nvSpPr>
          <p:spPr bwMode="auto">
            <a:xfrm>
              <a:off x="2097334" y="4143178"/>
              <a:ext cx="57356" cy="56546"/>
            </a:xfrm>
            <a:prstGeom prst="line">
              <a:avLst/>
            </a:prstGeom>
            <a:noFill/>
            <a:ln w="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4" name="Line 1803"/>
            <p:cNvSpPr>
              <a:spLocks noChangeShapeType="1"/>
            </p:cNvSpPr>
            <p:nvPr/>
          </p:nvSpPr>
          <p:spPr bwMode="auto">
            <a:xfrm>
              <a:off x="2213640" y="4257841"/>
              <a:ext cx="133830" cy="131941"/>
            </a:xfrm>
            <a:prstGeom prst="line">
              <a:avLst/>
            </a:prstGeom>
            <a:noFill/>
            <a:ln w="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5" name="Line 1804"/>
            <p:cNvSpPr>
              <a:spLocks noChangeShapeType="1"/>
            </p:cNvSpPr>
            <p:nvPr/>
          </p:nvSpPr>
          <p:spPr bwMode="auto">
            <a:xfrm>
              <a:off x="2079808" y="4125900"/>
              <a:ext cx="17525" cy="17278"/>
            </a:xfrm>
            <a:prstGeom prst="line">
              <a:avLst/>
            </a:prstGeom>
            <a:noFill/>
            <a:ln w="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6" name="Line 1807"/>
            <p:cNvSpPr>
              <a:spLocks noChangeShapeType="1"/>
            </p:cNvSpPr>
            <p:nvPr/>
          </p:nvSpPr>
          <p:spPr bwMode="auto">
            <a:xfrm>
              <a:off x="2227977" y="4243704"/>
              <a:ext cx="172069" cy="171210"/>
            </a:xfrm>
            <a:prstGeom prst="line">
              <a:avLst/>
            </a:prstGeom>
            <a:noFill/>
            <a:ln w="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7" name="Line 1808"/>
            <p:cNvSpPr>
              <a:spLocks noChangeShapeType="1"/>
            </p:cNvSpPr>
            <p:nvPr/>
          </p:nvSpPr>
          <p:spPr bwMode="auto">
            <a:xfrm>
              <a:off x="2054317" y="4074066"/>
              <a:ext cx="27084" cy="25131"/>
            </a:xfrm>
            <a:prstGeom prst="line">
              <a:avLst/>
            </a:prstGeom>
            <a:noFill/>
            <a:ln w="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8" name="Freeform 1809"/>
            <p:cNvSpPr>
              <a:spLocks/>
            </p:cNvSpPr>
            <p:nvPr/>
          </p:nvSpPr>
          <p:spPr bwMode="auto">
            <a:xfrm>
              <a:off x="2070250" y="4061500"/>
              <a:ext cx="76475" cy="75396"/>
            </a:xfrm>
            <a:custGeom>
              <a:avLst/>
              <a:gdLst>
                <a:gd name="T0" fmla="*/ 0 w 143"/>
                <a:gd name="T1" fmla="*/ 0 h 143"/>
                <a:gd name="T2" fmla="*/ 2147483647 w 143"/>
                <a:gd name="T3" fmla="*/ 2147483647 h 143"/>
                <a:gd name="T4" fmla="*/ 2147483647 w 143"/>
                <a:gd name="T5" fmla="*/ 2147483647 h 1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3" h="143">
                  <a:moveTo>
                    <a:pt x="0" y="0"/>
                  </a:moveTo>
                  <a:lnTo>
                    <a:pt x="102" y="103"/>
                  </a:lnTo>
                  <a:lnTo>
                    <a:pt x="143" y="143"/>
                  </a:lnTo>
                </a:path>
              </a:pathLst>
            </a:custGeom>
            <a:noFill/>
            <a:ln w="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9" name="Line 1810"/>
            <p:cNvSpPr>
              <a:spLocks noChangeShapeType="1"/>
            </p:cNvSpPr>
            <p:nvPr/>
          </p:nvSpPr>
          <p:spPr bwMode="auto">
            <a:xfrm>
              <a:off x="2065471" y="4056788"/>
              <a:ext cx="4780" cy="4711"/>
            </a:xfrm>
            <a:prstGeom prst="line">
              <a:avLst/>
            </a:prstGeom>
            <a:noFill/>
            <a:ln w="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40" name="Line 1811"/>
            <p:cNvSpPr>
              <a:spLocks noChangeShapeType="1"/>
            </p:cNvSpPr>
            <p:nvPr/>
          </p:nvSpPr>
          <p:spPr bwMode="auto">
            <a:xfrm>
              <a:off x="2336317" y="4323812"/>
              <a:ext cx="76475" cy="75396"/>
            </a:xfrm>
            <a:prstGeom prst="line">
              <a:avLst/>
            </a:prstGeom>
            <a:noFill/>
            <a:ln w="0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41" name="Line 1812"/>
            <p:cNvSpPr>
              <a:spLocks noChangeShapeType="1"/>
            </p:cNvSpPr>
            <p:nvPr/>
          </p:nvSpPr>
          <p:spPr bwMode="auto">
            <a:xfrm>
              <a:off x="2038385" y="4030086"/>
              <a:ext cx="27084" cy="26704"/>
            </a:xfrm>
            <a:prstGeom prst="line">
              <a:avLst/>
            </a:prstGeom>
            <a:noFill/>
            <a:ln w="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42" name="Freeform 1813"/>
            <p:cNvSpPr>
              <a:spLocks/>
            </p:cNvSpPr>
            <p:nvPr/>
          </p:nvSpPr>
          <p:spPr bwMode="auto">
            <a:xfrm>
              <a:off x="2089368" y="4053647"/>
              <a:ext cx="23897" cy="23561"/>
            </a:xfrm>
            <a:custGeom>
              <a:avLst/>
              <a:gdLst>
                <a:gd name="T0" fmla="*/ 0 w 44"/>
                <a:gd name="T1" fmla="*/ 0 h 44"/>
                <a:gd name="T2" fmla="*/ 2147483647 w 44"/>
                <a:gd name="T3" fmla="*/ 2147483647 h 44"/>
                <a:gd name="T4" fmla="*/ 2147483647 w 44"/>
                <a:gd name="T5" fmla="*/ 2147483647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44">
                  <a:moveTo>
                    <a:pt x="0" y="0"/>
                  </a:moveTo>
                  <a:lnTo>
                    <a:pt x="38" y="36"/>
                  </a:lnTo>
                  <a:lnTo>
                    <a:pt x="44" y="44"/>
                  </a:lnTo>
                </a:path>
              </a:pathLst>
            </a:custGeom>
            <a:noFill/>
            <a:ln w="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43" name="Line 1814"/>
            <p:cNvSpPr>
              <a:spLocks noChangeShapeType="1"/>
            </p:cNvSpPr>
            <p:nvPr/>
          </p:nvSpPr>
          <p:spPr bwMode="auto">
            <a:xfrm>
              <a:off x="2049536" y="4014377"/>
              <a:ext cx="39831" cy="39269"/>
            </a:xfrm>
            <a:prstGeom prst="line">
              <a:avLst/>
            </a:prstGeom>
            <a:noFill/>
            <a:ln w="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44" name="Line 1815"/>
            <p:cNvSpPr>
              <a:spLocks noChangeShapeType="1"/>
            </p:cNvSpPr>
            <p:nvPr/>
          </p:nvSpPr>
          <p:spPr bwMode="auto">
            <a:xfrm>
              <a:off x="2396859" y="4356799"/>
              <a:ext cx="23898" cy="23562"/>
            </a:xfrm>
            <a:prstGeom prst="line">
              <a:avLst/>
            </a:prstGeom>
            <a:noFill/>
            <a:ln w="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45" name="Line 1816"/>
            <p:cNvSpPr>
              <a:spLocks noChangeShapeType="1"/>
            </p:cNvSpPr>
            <p:nvPr/>
          </p:nvSpPr>
          <p:spPr bwMode="auto">
            <a:xfrm>
              <a:off x="2025639" y="3990818"/>
              <a:ext cx="23897" cy="23561"/>
            </a:xfrm>
            <a:prstGeom prst="line">
              <a:avLst/>
            </a:prstGeom>
            <a:noFill/>
            <a:ln w="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46" name="Line 1817"/>
            <p:cNvSpPr>
              <a:spLocks noChangeShapeType="1"/>
            </p:cNvSpPr>
            <p:nvPr/>
          </p:nvSpPr>
          <p:spPr bwMode="auto">
            <a:xfrm>
              <a:off x="2033606" y="3970398"/>
              <a:ext cx="58950" cy="59688"/>
            </a:xfrm>
            <a:prstGeom prst="line">
              <a:avLst/>
            </a:prstGeom>
            <a:noFill/>
            <a:ln w="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47" name="Line 1818"/>
            <p:cNvSpPr>
              <a:spLocks noChangeShapeType="1"/>
            </p:cNvSpPr>
            <p:nvPr/>
          </p:nvSpPr>
          <p:spPr bwMode="auto">
            <a:xfrm>
              <a:off x="2017673" y="3956262"/>
              <a:ext cx="15933" cy="14136"/>
            </a:xfrm>
            <a:prstGeom prst="line">
              <a:avLst/>
            </a:prstGeom>
            <a:noFill/>
            <a:ln w="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48" name="Freeform 1819"/>
            <p:cNvSpPr>
              <a:spLocks/>
            </p:cNvSpPr>
            <p:nvPr/>
          </p:nvSpPr>
          <p:spPr bwMode="auto">
            <a:xfrm>
              <a:off x="2017673" y="3927988"/>
              <a:ext cx="62137" cy="61258"/>
            </a:xfrm>
            <a:custGeom>
              <a:avLst/>
              <a:gdLst>
                <a:gd name="T0" fmla="*/ 0 w 117"/>
                <a:gd name="T1" fmla="*/ 0 h 116"/>
                <a:gd name="T2" fmla="*/ 2147483647 w 117"/>
                <a:gd name="T3" fmla="*/ 2147483647 h 116"/>
                <a:gd name="T4" fmla="*/ 2147483647 w 117"/>
                <a:gd name="T5" fmla="*/ 2147483647 h 1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" h="116">
                  <a:moveTo>
                    <a:pt x="0" y="0"/>
                  </a:moveTo>
                  <a:lnTo>
                    <a:pt x="116" y="115"/>
                  </a:lnTo>
                  <a:lnTo>
                    <a:pt x="117" y="116"/>
                  </a:lnTo>
                </a:path>
              </a:pathLst>
            </a:custGeom>
            <a:noFill/>
            <a:ln w="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49" name="Line 1820"/>
            <p:cNvSpPr>
              <a:spLocks noChangeShapeType="1"/>
            </p:cNvSpPr>
            <p:nvPr/>
          </p:nvSpPr>
          <p:spPr bwMode="auto">
            <a:xfrm>
              <a:off x="2011300" y="3923275"/>
              <a:ext cx="6372" cy="471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50" name="Line 1821"/>
            <p:cNvSpPr>
              <a:spLocks noChangeShapeType="1"/>
            </p:cNvSpPr>
            <p:nvPr/>
          </p:nvSpPr>
          <p:spPr bwMode="auto">
            <a:xfrm>
              <a:off x="2063877" y="3946836"/>
              <a:ext cx="4779" cy="628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51" name="Line 1822"/>
            <p:cNvSpPr>
              <a:spLocks noChangeShapeType="1"/>
            </p:cNvSpPr>
            <p:nvPr/>
          </p:nvSpPr>
          <p:spPr bwMode="auto">
            <a:xfrm>
              <a:off x="2006521" y="3890291"/>
              <a:ext cx="57356" cy="56546"/>
            </a:xfrm>
            <a:prstGeom prst="line">
              <a:avLst/>
            </a:prstGeom>
            <a:noFill/>
            <a:ln w="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52" name="Line 1823"/>
            <p:cNvSpPr>
              <a:spLocks noChangeShapeType="1"/>
            </p:cNvSpPr>
            <p:nvPr/>
          </p:nvSpPr>
          <p:spPr bwMode="auto">
            <a:xfrm>
              <a:off x="2047945" y="3904428"/>
              <a:ext cx="14339" cy="15708"/>
            </a:xfrm>
            <a:prstGeom prst="line">
              <a:avLst/>
            </a:prstGeom>
            <a:noFill/>
            <a:ln w="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53" name="Line 1824"/>
            <p:cNvSpPr>
              <a:spLocks noChangeShapeType="1"/>
            </p:cNvSpPr>
            <p:nvPr/>
          </p:nvSpPr>
          <p:spPr bwMode="auto">
            <a:xfrm>
              <a:off x="2004928" y="3862018"/>
              <a:ext cx="43017" cy="42409"/>
            </a:xfrm>
            <a:prstGeom prst="line">
              <a:avLst/>
            </a:prstGeom>
            <a:noFill/>
            <a:ln w="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54" name="Line 1825"/>
            <p:cNvSpPr>
              <a:spLocks noChangeShapeType="1"/>
            </p:cNvSpPr>
            <p:nvPr/>
          </p:nvSpPr>
          <p:spPr bwMode="auto">
            <a:xfrm>
              <a:off x="2032012" y="3862018"/>
              <a:ext cx="25492" cy="26703"/>
            </a:xfrm>
            <a:prstGeom prst="line">
              <a:avLst/>
            </a:prstGeom>
            <a:noFill/>
            <a:ln w="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55" name="Line 1826"/>
            <p:cNvSpPr>
              <a:spLocks noChangeShapeType="1"/>
            </p:cNvSpPr>
            <p:nvPr/>
          </p:nvSpPr>
          <p:spPr bwMode="auto">
            <a:xfrm>
              <a:off x="2003335" y="3833744"/>
              <a:ext cx="28678" cy="28273"/>
            </a:xfrm>
            <a:prstGeom prst="line">
              <a:avLst/>
            </a:prstGeom>
            <a:noFill/>
            <a:ln w="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56" name="Line 1827"/>
            <p:cNvSpPr>
              <a:spLocks noChangeShapeType="1"/>
            </p:cNvSpPr>
            <p:nvPr/>
          </p:nvSpPr>
          <p:spPr bwMode="auto">
            <a:xfrm>
              <a:off x="2019267" y="3822749"/>
              <a:ext cx="36643" cy="36127"/>
            </a:xfrm>
            <a:prstGeom prst="line">
              <a:avLst/>
            </a:prstGeom>
            <a:noFill/>
            <a:ln w="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57" name="Freeform 1835"/>
            <p:cNvSpPr>
              <a:spLocks/>
            </p:cNvSpPr>
            <p:nvPr/>
          </p:nvSpPr>
          <p:spPr bwMode="auto">
            <a:xfrm>
              <a:off x="1348520" y="3147334"/>
              <a:ext cx="23898" cy="45552"/>
            </a:xfrm>
            <a:custGeom>
              <a:avLst/>
              <a:gdLst>
                <a:gd name="T0" fmla="*/ 2147483647 w 46"/>
                <a:gd name="T1" fmla="*/ 0 h 89"/>
                <a:gd name="T2" fmla="*/ 2147483647 w 46"/>
                <a:gd name="T3" fmla="*/ 2147483647 h 89"/>
                <a:gd name="T4" fmla="*/ 2147483647 w 46"/>
                <a:gd name="T5" fmla="*/ 2147483647 h 89"/>
                <a:gd name="T6" fmla="*/ 0 w 46"/>
                <a:gd name="T7" fmla="*/ 2147483647 h 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89">
                  <a:moveTo>
                    <a:pt x="46" y="0"/>
                  </a:moveTo>
                  <a:lnTo>
                    <a:pt x="31" y="29"/>
                  </a:lnTo>
                  <a:lnTo>
                    <a:pt x="15" y="59"/>
                  </a:lnTo>
                  <a:lnTo>
                    <a:pt x="0" y="8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58" name="Freeform 1836"/>
            <p:cNvSpPr>
              <a:spLocks/>
            </p:cNvSpPr>
            <p:nvPr/>
          </p:nvSpPr>
          <p:spPr bwMode="auto">
            <a:xfrm>
              <a:off x="1348519" y="2958846"/>
              <a:ext cx="146578" cy="234040"/>
            </a:xfrm>
            <a:custGeom>
              <a:avLst/>
              <a:gdLst>
                <a:gd name="T0" fmla="*/ 2147483647 w 276"/>
                <a:gd name="T1" fmla="*/ 0 h 449"/>
                <a:gd name="T2" fmla="*/ 2147483647 w 276"/>
                <a:gd name="T3" fmla="*/ 2147483647 h 449"/>
                <a:gd name="T4" fmla="*/ 2147483647 w 276"/>
                <a:gd name="T5" fmla="*/ 2147483647 h 449"/>
                <a:gd name="T6" fmla="*/ 2147483647 w 276"/>
                <a:gd name="T7" fmla="*/ 2147483647 h 449"/>
                <a:gd name="T8" fmla="*/ 2147483647 w 276"/>
                <a:gd name="T9" fmla="*/ 2147483647 h 449"/>
                <a:gd name="T10" fmla="*/ 2147483647 w 276"/>
                <a:gd name="T11" fmla="*/ 2147483647 h 449"/>
                <a:gd name="T12" fmla="*/ 2147483647 w 276"/>
                <a:gd name="T13" fmla="*/ 2147483647 h 449"/>
                <a:gd name="T14" fmla="*/ 2147483647 w 276"/>
                <a:gd name="T15" fmla="*/ 2147483647 h 449"/>
                <a:gd name="T16" fmla="*/ 2147483647 w 276"/>
                <a:gd name="T17" fmla="*/ 2147483647 h 449"/>
                <a:gd name="T18" fmla="*/ 2147483647 w 276"/>
                <a:gd name="T19" fmla="*/ 2147483647 h 449"/>
                <a:gd name="T20" fmla="*/ 2147483647 w 276"/>
                <a:gd name="T21" fmla="*/ 2147483647 h 449"/>
                <a:gd name="T22" fmla="*/ 2147483647 w 276"/>
                <a:gd name="T23" fmla="*/ 2147483647 h 449"/>
                <a:gd name="T24" fmla="*/ 2147483647 w 276"/>
                <a:gd name="T25" fmla="*/ 2147483647 h 449"/>
                <a:gd name="T26" fmla="*/ 2147483647 w 276"/>
                <a:gd name="T27" fmla="*/ 2147483647 h 449"/>
                <a:gd name="T28" fmla="*/ 2147483647 w 276"/>
                <a:gd name="T29" fmla="*/ 2147483647 h 449"/>
                <a:gd name="T30" fmla="*/ 2147483647 w 276"/>
                <a:gd name="T31" fmla="*/ 2147483647 h 449"/>
                <a:gd name="T32" fmla="*/ 2147483647 w 276"/>
                <a:gd name="T33" fmla="*/ 2147483647 h 449"/>
                <a:gd name="T34" fmla="*/ 0 w 276"/>
                <a:gd name="T35" fmla="*/ 2147483647 h 4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76" h="449">
                  <a:moveTo>
                    <a:pt x="276" y="0"/>
                  </a:moveTo>
                  <a:lnTo>
                    <a:pt x="258" y="25"/>
                  </a:lnTo>
                  <a:lnTo>
                    <a:pt x="239" y="50"/>
                  </a:lnTo>
                  <a:lnTo>
                    <a:pt x="222" y="76"/>
                  </a:lnTo>
                  <a:lnTo>
                    <a:pt x="203" y="101"/>
                  </a:lnTo>
                  <a:lnTo>
                    <a:pt x="186" y="127"/>
                  </a:lnTo>
                  <a:lnTo>
                    <a:pt x="169" y="152"/>
                  </a:lnTo>
                  <a:lnTo>
                    <a:pt x="152" y="178"/>
                  </a:lnTo>
                  <a:lnTo>
                    <a:pt x="135" y="205"/>
                  </a:lnTo>
                  <a:lnTo>
                    <a:pt x="119" y="231"/>
                  </a:lnTo>
                  <a:lnTo>
                    <a:pt x="104" y="258"/>
                  </a:lnTo>
                  <a:lnTo>
                    <a:pt x="87" y="284"/>
                  </a:lnTo>
                  <a:lnTo>
                    <a:pt x="72" y="312"/>
                  </a:lnTo>
                  <a:lnTo>
                    <a:pt x="58" y="339"/>
                  </a:lnTo>
                  <a:lnTo>
                    <a:pt x="43" y="366"/>
                  </a:lnTo>
                  <a:lnTo>
                    <a:pt x="28" y="394"/>
                  </a:lnTo>
                  <a:lnTo>
                    <a:pt x="14" y="421"/>
                  </a:lnTo>
                  <a:lnTo>
                    <a:pt x="0" y="44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59" name="Freeform 1848"/>
            <p:cNvSpPr>
              <a:spLocks/>
            </p:cNvSpPr>
            <p:nvPr/>
          </p:nvSpPr>
          <p:spPr bwMode="auto">
            <a:xfrm>
              <a:off x="3078758" y="4196584"/>
              <a:ext cx="105153" cy="103669"/>
            </a:xfrm>
            <a:custGeom>
              <a:avLst/>
              <a:gdLst>
                <a:gd name="T0" fmla="*/ 0 w 198"/>
                <a:gd name="T1" fmla="*/ 2147483647 h 198"/>
                <a:gd name="T2" fmla="*/ 2147483647 w 198"/>
                <a:gd name="T3" fmla="*/ 2147483647 h 198"/>
                <a:gd name="T4" fmla="*/ 2147483647 w 198"/>
                <a:gd name="T5" fmla="*/ 0 h 1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8" h="198">
                  <a:moveTo>
                    <a:pt x="0" y="198"/>
                  </a:moveTo>
                  <a:lnTo>
                    <a:pt x="55" y="142"/>
                  </a:lnTo>
                  <a:lnTo>
                    <a:pt x="198" y="0"/>
                  </a:lnTo>
                </a:path>
              </a:pathLst>
            </a:custGeom>
            <a:noFill/>
            <a:ln w="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60" name="Line 1849"/>
            <p:cNvSpPr>
              <a:spLocks noChangeShapeType="1"/>
            </p:cNvSpPr>
            <p:nvPr/>
          </p:nvSpPr>
          <p:spPr bwMode="auto">
            <a:xfrm flipV="1">
              <a:off x="3032557" y="4300251"/>
              <a:ext cx="46203" cy="45552"/>
            </a:xfrm>
            <a:prstGeom prst="line">
              <a:avLst/>
            </a:prstGeom>
            <a:noFill/>
            <a:ln w="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61" name="Line 1850"/>
            <p:cNvSpPr>
              <a:spLocks noChangeShapeType="1"/>
            </p:cNvSpPr>
            <p:nvPr/>
          </p:nvSpPr>
          <p:spPr bwMode="auto">
            <a:xfrm flipV="1">
              <a:off x="3037335" y="4257842"/>
              <a:ext cx="57356" cy="58117"/>
            </a:xfrm>
            <a:prstGeom prst="line">
              <a:avLst/>
            </a:prstGeom>
            <a:noFill/>
            <a:ln w="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62" name="Line 1851"/>
            <p:cNvSpPr>
              <a:spLocks noChangeShapeType="1"/>
            </p:cNvSpPr>
            <p:nvPr/>
          </p:nvSpPr>
          <p:spPr bwMode="auto">
            <a:xfrm flipV="1">
              <a:off x="2978387" y="4315958"/>
              <a:ext cx="58949" cy="56546"/>
            </a:xfrm>
            <a:prstGeom prst="line">
              <a:avLst/>
            </a:prstGeom>
            <a:noFill/>
            <a:ln w="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63" name="Line 1852"/>
            <p:cNvSpPr>
              <a:spLocks noChangeShapeType="1"/>
            </p:cNvSpPr>
            <p:nvPr/>
          </p:nvSpPr>
          <p:spPr bwMode="auto">
            <a:xfrm flipV="1">
              <a:off x="3094691" y="4125900"/>
              <a:ext cx="135424" cy="131941"/>
            </a:xfrm>
            <a:prstGeom prst="line">
              <a:avLst/>
            </a:prstGeom>
            <a:noFill/>
            <a:ln w="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64" name="Line 1853"/>
            <p:cNvSpPr>
              <a:spLocks noChangeShapeType="1"/>
            </p:cNvSpPr>
            <p:nvPr/>
          </p:nvSpPr>
          <p:spPr bwMode="auto">
            <a:xfrm flipV="1">
              <a:off x="2960862" y="4372506"/>
              <a:ext cx="17526" cy="17279"/>
            </a:xfrm>
            <a:prstGeom prst="line">
              <a:avLst/>
            </a:prstGeom>
            <a:noFill/>
            <a:ln w="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65" name="Line 1854"/>
            <p:cNvSpPr>
              <a:spLocks noChangeShapeType="1"/>
            </p:cNvSpPr>
            <p:nvPr/>
          </p:nvSpPr>
          <p:spPr bwMode="auto">
            <a:xfrm flipV="1">
              <a:off x="2994317" y="4243706"/>
              <a:ext cx="87628" cy="86391"/>
            </a:xfrm>
            <a:prstGeom prst="line">
              <a:avLst/>
            </a:prstGeom>
            <a:noFill/>
            <a:ln w="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66" name="Line 1855"/>
            <p:cNvSpPr>
              <a:spLocks noChangeShapeType="1"/>
            </p:cNvSpPr>
            <p:nvPr/>
          </p:nvSpPr>
          <p:spPr bwMode="auto">
            <a:xfrm flipV="1">
              <a:off x="2935369" y="4330097"/>
              <a:ext cx="58950" cy="58117"/>
            </a:xfrm>
            <a:prstGeom prst="line">
              <a:avLst/>
            </a:prstGeom>
            <a:noFill/>
            <a:ln w="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67" name="Line 1856"/>
            <p:cNvSpPr>
              <a:spLocks noChangeShapeType="1"/>
            </p:cNvSpPr>
            <p:nvPr/>
          </p:nvSpPr>
          <p:spPr bwMode="auto">
            <a:xfrm flipV="1">
              <a:off x="3081945" y="4074066"/>
              <a:ext cx="172069" cy="169640"/>
            </a:xfrm>
            <a:prstGeom prst="line">
              <a:avLst/>
            </a:prstGeom>
            <a:noFill/>
            <a:ln w="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68" name="Line 1857"/>
            <p:cNvSpPr>
              <a:spLocks noChangeShapeType="1"/>
            </p:cNvSpPr>
            <p:nvPr/>
          </p:nvSpPr>
          <p:spPr bwMode="auto">
            <a:xfrm flipV="1">
              <a:off x="2908285" y="4388212"/>
              <a:ext cx="27084" cy="26704"/>
            </a:xfrm>
            <a:prstGeom prst="line">
              <a:avLst/>
            </a:prstGeom>
            <a:noFill/>
            <a:ln w="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69" name="Freeform 1858"/>
            <p:cNvSpPr>
              <a:spLocks/>
            </p:cNvSpPr>
            <p:nvPr/>
          </p:nvSpPr>
          <p:spPr bwMode="auto">
            <a:xfrm>
              <a:off x="2897131" y="4323812"/>
              <a:ext cx="76475" cy="75396"/>
            </a:xfrm>
            <a:custGeom>
              <a:avLst/>
              <a:gdLst>
                <a:gd name="T0" fmla="*/ 0 w 144"/>
                <a:gd name="T1" fmla="*/ 2147483647 h 143"/>
                <a:gd name="T2" fmla="*/ 2147483647 w 144"/>
                <a:gd name="T3" fmla="*/ 2147483647 h 143"/>
                <a:gd name="T4" fmla="*/ 2147483647 w 144"/>
                <a:gd name="T5" fmla="*/ 0 h 1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" h="143">
                  <a:moveTo>
                    <a:pt x="0" y="143"/>
                  </a:moveTo>
                  <a:lnTo>
                    <a:pt x="102" y="41"/>
                  </a:lnTo>
                  <a:lnTo>
                    <a:pt x="144" y="0"/>
                  </a:lnTo>
                </a:path>
              </a:pathLst>
            </a:custGeom>
            <a:noFill/>
            <a:ln w="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70" name="Line 1859"/>
            <p:cNvSpPr>
              <a:spLocks noChangeShapeType="1"/>
            </p:cNvSpPr>
            <p:nvPr/>
          </p:nvSpPr>
          <p:spPr bwMode="auto">
            <a:xfrm flipV="1">
              <a:off x="2892352" y="4399208"/>
              <a:ext cx="4779" cy="471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71" name="Line 1860"/>
            <p:cNvSpPr>
              <a:spLocks noChangeShapeType="1"/>
            </p:cNvSpPr>
            <p:nvPr/>
          </p:nvSpPr>
          <p:spPr bwMode="auto">
            <a:xfrm flipV="1">
              <a:off x="3163199" y="4061500"/>
              <a:ext cx="76475" cy="75396"/>
            </a:xfrm>
            <a:prstGeom prst="line">
              <a:avLst/>
            </a:prstGeom>
            <a:noFill/>
            <a:ln w="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72" name="Line 1861"/>
            <p:cNvSpPr>
              <a:spLocks noChangeShapeType="1"/>
            </p:cNvSpPr>
            <p:nvPr/>
          </p:nvSpPr>
          <p:spPr bwMode="auto">
            <a:xfrm flipV="1">
              <a:off x="2863675" y="4403919"/>
              <a:ext cx="28678" cy="26704"/>
            </a:xfrm>
            <a:prstGeom prst="line">
              <a:avLst/>
            </a:prstGeom>
            <a:noFill/>
            <a:ln w="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73" name="Freeform 1862"/>
            <p:cNvSpPr>
              <a:spLocks/>
            </p:cNvSpPr>
            <p:nvPr/>
          </p:nvSpPr>
          <p:spPr bwMode="auto">
            <a:xfrm>
              <a:off x="2889167" y="4356799"/>
              <a:ext cx="22306" cy="23562"/>
            </a:xfrm>
            <a:custGeom>
              <a:avLst/>
              <a:gdLst>
                <a:gd name="T0" fmla="*/ 0 w 44"/>
                <a:gd name="T1" fmla="*/ 2147483647 h 44"/>
                <a:gd name="T2" fmla="*/ 2147483647 w 44"/>
                <a:gd name="T3" fmla="*/ 2147483647 h 44"/>
                <a:gd name="T4" fmla="*/ 2147483647 w 44"/>
                <a:gd name="T5" fmla="*/ 0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44">
                  <a:moveTo>
                    <a:pt x="0" y="44"/>
                  </a:moveTo>
                  <a:lnTo>
                    <a:pt x="37" y="7"/>
                  </a:lnTo>
                  <a:lnTo>
                    <a:pt x="44" y="0"/>
                  </a:lnTo>
                </a:path>
              </a:pathLst>
            </a:custGeom>
            <a:noFill/>
            <a:ln w="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74" name="Line 1863"/>
            <p:cNvSpPr>
              <a:spLocks noChangeShapeType="1"/>
            </p:cNvSpPr>
            <p:nvPr/>
          </p:nvSpPr>
          <p:spPr bwMode="auto">
            <a:xfrm flipV="1">
              <a:off x="2847743" y="4380359"/>
              <a:ext cx="41422" cy="39268"/>
            </a:xfrm>
            <a:prstGeom prst="line">
              <a:avLst/>
            </a:prstGeom>
            <a:noFill/>
            <a:ln w="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75" name="Line 1864"/>
            <p:cNvSpPr>
              <a:spLocks noChangeShapeType="1"/>
            </p:cNvSpPr>
            <p:nvPr/>
          </p:nvSpPr>
          <p:spPr bwMode="auto">
            <a:xfrm flipV="1">
              <a:off x="3196657" y="4053647"/>
              <a:ext cx="22306" cy="23561"/>
            </a:xfrm>
            <a:prstGeom prst="line">
              <a:avLst/>
            </a:prstGeom>
            <a:noFill/>
            <a:ln w="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76" name="Line 1865"/>
            <p:cNvSpPr>
              <a:spLocks noChangeShapeType="1"/>
            </p:cNvSpPr>
            <p:nvPr/>
          </p:nvSpPr>
          <p:spPr bwMode="auto">
            <a:xfrm flipV="1">
              <a:off x="2825437" y="4419628"/>
              <a:ext cx="22306" cy="23562"/>
            </a:xfrm>
            <a:prstGeom prst="line">
              <a:avLst/>
            </a:prstGeom>
            <a:noFill/>
            <a:ln w="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77" name="Line 1866"/>
            <p:cNvSpPr>
              <a:spLocks noChangeShapeType="1"/>
            </p:cNvSpPr>
            <p:nvPr/>
          </p:nvSpPr>
          <p:spPr bwMode="auto">
            <a:xfrm flipV="1">
              <a:off x="2804725" y="4377217"/>
              <a:ext cx="58950" cy="58117"/>
            </a:xfrm>
            <a:prstGeom prst="line">
              <a:avLst/>
            </a:prstGeom>
            <a:noFill/>
            <a:ln w="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78" name="Line 1867"/>
            <p:cNvSpPr>
              <a:spLocks noChangeShapeType="1"/>
            </p:cNvSpPr>
            <p:nvPr/>
          </p:nvSpPr>
          <p:spPr bwMode="auto">
            <a:xfrm flipV="1">
              <a:off x="2788792" y="4435334"/>
              <a:ext cx="15933" cy="15708"/>
            </a:xfrm>
            <a:prstGeom prst="line">
              <a:avLst/>
            </a:prstGeom>
            <a:noFill/>
            <a:ln w="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79" name="Freeform 1868"/>
            <p:cNvSpPr>
              <a:spLocks/>
            </p:cNvSpPr>
            <p:nvPr/>
          </p:nvSpPr>
          <p:spPr bwMode="auto">
            <a:xfrm>
              <a:off x="2761708" y="4391355"/>
              <a:ext cx="62135" cy="59688"/>
            </a:xfrm>
            <a:custGeom>
              <a:avLst/>
              <a:gdLst>
                <a:gd name="T0" fmla="*/ 0 w 117"/>
                <a:gd name="T1" fmla="*/ 2147483647 h 116"/>
                <a:gd name="T2" fmla="*/ 2147483647 w 117"/>
                <a:gd name="T3" fmla="*/ 2147483647 h 116"/>
                <a:gd name="T4" fmla="*/ 2147483647 w 117"/>
                <a:gd name="T5" fmla="*/ 0 h 1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" h="116">
                  <a:moveTo>
                    <a:pt x="0" y="116"/>
                  </a:moveTo>
                  <a:lnTo>
                    <a:pt x="116" y="1"/>
                  </a:lnTo>
                  <a:lnTo>
                    <a:pt x="117" y="0"/>
                  </a:lnTo>
                </a:path>
              </a:pathLst>
            </a:custGeom>
            <a:noFill/>
            <a:ln w="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80" name="Line 1869"/>
            <p:cNvSpPr>
              <a:spLocks noChangeShapeType="1"/>
            </p:cNvSpPr>
            <p:nvPr/>
          </p:nvSpPr>
          <p:spPr bwMode="auto">
            <a:xfrm flipV="1">
              <a:off x="2755336" y="4451041"/>
              <a:ext cx="6372" cy="6283"/>
            </a:xfrm>
            <a:prstGeom prst="line">
              <a:avLst/>
            </a:prstGeom>
            <a:noFill/>
            <a:ln w="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81" name="Line 1870"/>
            <p:cNvSpPr>
              <a:spLocks noChangeShapeType="1"/>
            </p:cNvSpPr>
            <p:nvPr/>
          </p:nvSpPr>
          <p:spPr bwMode="auto">
            <a:xfrm flipV="1">
              <a:off x="2780826" y="4399208"/>
              <a:ext cx="6372" cy="6283"/>
            </a:xfrm>
            <a:prstGeom prst="line">
              <a:avLst/>
            </a:prstGeom>
            <a:noFill/>
            <a:ln w="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82" name="Line 1871"/>
            <p:cNvSpPr>
              <a:spLocks noChangeShapeType="1"/>
            </p:cNvSpPr>
            <p:nvPr/>
          </p:nvSpPr>
          <p:spPr bwMode="auto">
            <a:xfrm flipV="1">
              <a:off x="2723470" y="4405491"/>
              <a:ext cx="57356" cy="56546"/>
            </a:xfrm>
            <a:prstGeom prst="line">
              <a:avLst/>
            </a:prstGeom>
            <a:noFill/>
            <a:ln w="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83" name="Line 1872"/>
            <p:cNvSpPr>
              <a:spLocks noChangeShapeType="1"/>
            </p:cNvSpPr>
            <p:nvPr/>
          </p:nvSpPr>
          <p:spPr bwMode="auto">
            <a:xfrm flipV="1">
              <a:off x="2737809" y="4407060"/>
              <a:ext cx="14339" cy="14137"/>
            </a:xfrm>
            <a:prstGeom prst="line">
              <a:avLst/>
            </a:prstGeom>
            <a:noFill/>
            <a:ln w="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84" name="Line 1873"/>
            <p:cNvSpPr>
              <a:spLocks noChangeShapeType="1"/>
            </p:cNvSpPr>
            <p:nvPr/>
          </p:nvSpPr>
          <p:spPr bwMode="auto">
            <a:xfrm flipV="1">
              <a:off x="2693200" y="4421198"/>
              <a:ext cx="44610" cy="43980"/>
            </a:xfrm>
            <a:prstGeom prst="line">
              <a:avLst/>
            </a:prstGeom>
            <a:noFill/>
            <a:ln w="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85" name="Line 1874"/>
            <p:cNvSpPr>
              <a:spLocks noChangeShapeType="1"/>
            </p:cNvSpPr>
            <p:nvPr/>
          </p:nvSpPr>
          <p:spPr bwMode="auto">
            <a:xfrm flipV="1">
              <a:off x="2694793" y="4410202"/>
              <a:ext cx="25492" cy="26704"/>
            </a:xfrm>
            <a:prstGeom prst="line">
              <a:avLst/>
            </a:prstGeom>
            <a:noFill/>
            <a:ln w="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86" name="Line 1875"/>
            <p:cNvSpPr>
              <a:spLocks noChangeShapeType="1"/>
            </p:cNvSpPr>
            <p:nvPr/>
          </p:nvSpPr>
          <p:spPr bwMode="auto">
            <a:xfrm flipV="1">
              <a:off x="2664522" y="4436907"/>
              <a:ext cx="30272" cy="28273"/>
            </a:xfrm>
            <a:prstGeom prst="line">
              <a:avLst/>
            </a:prstGeom>
            <a:noFill/>
            <a:ln w="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87" name="Line 1876"/>
            <p:cNvSpPr>
              <a:spLocks noChangeShapeType="1"/>
            </p:cNvSpPr>
            <p:nvPr/>
          </p:nvSpPr>
          <p:spPr bwMode="auto">
            <a:xfrm flipV="1">
              <a:off x="2654962" y="4413345"/>
              <a:ext cx="35051" cy="36127"/>
            </a:xfrm>
            <a:prstGeom prst="line">
              <a:avLst/>
            </a:prstGeom>
            <a:noFill/>
            <a:ln w="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88" name="Line 1877"/>
            <p:cNvSpPr>
              <a:spLocks noChangeShapeType="1"/>
            </p:cNvSpPr>
            <p:nvPr/>
          </p:nvSpPr>
          <p:spPr bwMode="auto">
            <a:xfrm flipV="1">
              <a:off x="2654961" y="4414916"/>
              <a:ext cx="6372" cy="628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89" name="Line 1878"/>
            <p:cNvSpPr>
              <a:spLocks noChangeShapeType="1"/>
            </p:cNvSpPr>
            <p:nvPr/>
          </p:nvSpPr>
          <p:spPr bwMode="auto">
            <a:xfrm flipH="1">
              <a:off x="2404826" y="4369364"/>
              <a:ext cx="20712" cy="47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90" name="Line 1886"/>
            <p:cNvSpPr>
              <a:spLocks noChangeShapeType="1"/>
            </p:cNvSpPr>
            <p:nvPr/>
          </p:nvSpPr>
          <p:spPr bwMode="auto">
            <a:xfrm flipH="1" flipV="1">
              <a:off x="5234388" y="3507031"/>
              <a:ext cx="111526" cy="2434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91" name="Line 1888"/>
            <p:cNvSpPr>
              <a:spLocks noChangeShapeType="1"/>
            </p:cNvSpPr>
            <p:nvPr/>
          </p:nvSpPr>
          <p:spPr bwMode="auto">
            <a:xfrm flipH="1" flipV="1">
              <a:off x="5141981" y="3254145"/>
              <a:ext cx="223051" cy="4884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92" name="Line 1889"/>
            <p:cNvSpPr>
              <a:spLocks noChangeShapeType="1"/>
            </p:cNvSpPr>
            <p:nvPr/>
          </p:nvSpPr>
          <p:spPr bwMode="auto">
            <a:xfrm flipH="1" flipV="1">
              <a:off x="5277405" y="3951549"/>
              <a:ext cx="19119" cy="94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93" name="Line 1890"/>
            <p:cNvSpPr>
              <a:spLocks noChangeShapeType="1"/>
            </p:cNvSpPr>
            <p:nvPr/>
          </p:nvSpPr>
          <p:spPr bwMode="auto">
            <a:xfrm flipH="1">
              <a:off x="5127643" y="3960973"/>
              <a:ext cx="168882" cy="3581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94" name="Line 1891"/>
            <p:cNvSpPr>
              <a:spLocks noChangeShapeType="1"/>
            </p:cNvSpPr>
            <p:nvPr/>
          </p:nvSpPr>
          <p:spPr bwMode="auto">
            <a:xfrm flipV="1">
              <a:off x="5033644" y="3731646"/>
              <a:ext cx="280407" cy="1256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95" name="Line 1892"/>
            <p:cNvSpPr>
              <a:spLocks noChangeShapeType="1"/>
            </p:cNvSpPr>
            <p:nvPr/>
          </p:nvSpPr>
          <p:spPr bwMode="auto">
            <a:xfrm flipV="1">
              <a:off x="5033644" y="3717509"/>
              <a:ext cx="296339" cy="1319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96" name="Freeform 1899"/>
            <p:cNvSpPr>
              <a:spLocks/>
            </p:cNvSpPr>
            <p:nvPr/>
          </p:nvSpPr>
          <p:spPr bwMode="auto">
            <a:xfrm>
              <a:off x="4823337" y="4271979"/>
              <a:ext cx="74881" cy="274879"/>
            </a:xfrm>
            <a:custGeom>
              <a:avLst/>
              <a:gdLst>
                <a:gd name="T0" fmla="*/ 0 w 141"/>
                <a:gd name="T1" fmla="*/ 2147483647 h 525"/>
                <a:gd name="T2" fmla="*/ 2147483647 w 141"/>
                <a:gd name="T3" fmla="*/ 2147483647 h 525"/>
                <a:gd name="T4" fmla="*/ 2147483647 w 141"/>
                <a:gd name="T5" fmla="*/ 2147483647 h 525"/>
                <a:gd name="T6" fmla="*/ 2147483647 w 141"/>
                <a:gd name="T7" fmla="*/ 2147483647 h 525"/>
                <a:gd name="T8" fmla="*/ 2147483647 w 141"/>
                <a:gd name="T9" fmla="*/ 2147483647 h 525"/>
                <a:gd name="T10" fmla="*/ 2147483647 w 141"/>
                <a:gd name="T11" fmla="*/ 2147483647 h 525"/>
                <a:gd name="T12" fmla="*/ 2147483647 w 141"/>
                <a:gd name="T13" fmla="*/ 2147483647 h 525"/>
                <a:gd name="T14" fmla="*/ 2147483647 w 141"/>
                <a:gd name="T15" fmla="*/ 2147483647 h 525"/>
                <a:gd name="T16" fmla="*/ 2147483647 w 141"/>
                <a:gd name="T17" fmla="*/ 2147483647 h 525"/>
                <a:gd name="T18" fmla="*/ 2147483647 w 141"/>
                <a:gd name="T19" fmla="*/ 2147483647 h 525"/>
                <a:gd name="T20" fmla="*/ 2147483647 w 141"/>
                <a:gd name="T21" fmla="*/ 2147483647 h 525"/>
                <a:gd name="T22" fmla="*/ 2147483647 w 141"/>
                <a:gd name="T23" fmla="*/ 2147483647 h 525"/>
                <a:gd name="T24" fmla="*/ 2147483647 w 141"/>
                <a:gd name="T25" fmla="*/ 2147483647 h 525"/>
                <a:gd name="T26" fmla="*/ 2147483647 w 141"/>
                <a:gd name="T27" fmla="*/ 2147483647 h 525"/>
                <a:gd name="T28" fmla="*/ 2147483647 w 141"/>
                <a:gd name="T29" fmla="*/ 0 h 5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1" h="525">
                  <a:moveTo>
                    <a:pt x="0" y="525"/>
                  </a:moveTo>
                  <a:lnTo>
                    <a:pt x="12" y="489"/>
                  </a:lnTo>
                  <a:lnTo>
                    <a:pt x="24" y="452"/>
                  </a:lnTo>
                  <a:lnTo>
                    <a:pt x="36" y="414"/>
                  </a:lnTo>
                  <a:lnTo>
                    <a:pt x="47" y="377"/>
                  </a:lnTo>
                  <a:lnTo>
                    <a:pt x="58" y="340"/>
                  </a:lnTo>
                  <a:lnTo>
                    <a:pt x="69" y="303"/>
                  </a:lnTo>
                  <a:lnTo>
                    <a:pt x="79" y="265"/>
                  </a:lnTo>
                  <a:lnTo>
                    <a:pt x="89" y="228"/>
                  </a:lnTo>
                  <a:lnTo>
                    <a:pt x="99" y="189"/>
                  </a:lnTo>
                  <a:lnTo>
                    <a:pt x="108" y="152"/>
                  </a:lnTo>
                  <a:lnTo>
                    <a:pt x="117" y="114"/>
                  </a:lnTo>
                  <a:lnTo>
                    <a:pt x="125" y="77"/>
                  </a:lnTo>
                  <a:lnTo>
                    <a:pt x="134" y="38"/>
                  </a:lnTo>
                  <a:lnTo>
                    <a:pt x="141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97" name="Freeform 1900"/>
            <p:cNvSpPr>
              <a:spLocks/>
            </p:cNvSpPr>
            <p:nvPr/>
          </p:nvSpPr>
          <p:spPr bwMode="auto">
            <a:xfrm>
              <a:off x="4788286" y="4237423"/>
              <a:ext cx="101966" cy="361268"/>
            </a:xfrm>
            <a:custGeom>
              <a:avLst/>
              <a:gdLst>
                <a:gd name="T0" fmla="*/ 0 w 191"/>
                <a:gd name="T1" fmla="*/ 2147483647 h 690"/>
                <a:gd name="T2" fmla="*/ 2147483647 w 191"/>
                <a:gd name="T3" fmla="*/ 2147483647 h 690"/>
                <a:gd name="T4" fmla="*/ 2147483647 w 191"/>
                <a:gd name="T5" fmla="*/ 2147483647 h 690"/>
                <a:gd name="T6" fmla="*/ 2147483647 w 191"/>
                <a:gd name="T7" fmla="*/ 2147483647 h 690"/>
                <a:gd name="T8" fmla="*/ 2147483647 w 191"/>
                <a:gd name="T9" fmla="*/ 2147483647 h 690"/>
                <a:gd name="T10" fmla="*/ 2147483647 w 191"/>
                <a:gd name="T11" fmla="*/ 2147483647 h 690"/>
                <a:gd name="T12" fmla="*/ 2147483647 w 191"/>
                <a:gd name="T13" fmla="*/ 2147483647 h 690"/>
                <a:gd name="T14" fmla="*/ 2147483647 w 191"/>
                <a:gd name="T15" fmla="*/ 2147483647 h 690"/>
                <a:gd name="T16" fmla="*/ 2147483647 w 191"/>
                <a:gd name="T17" fmla="*/ 2147483647 h 690"/>
                <a:gd name="T18" fmla="*/ 2147483647 w 191"/>
                <a:gd name="T19" fmla="*/ 2147483647 h 690"/>
                <a:gd name="T20" fmla="*/ 2147483647 w 191"/>
                <a:gd name="T21" fmla="*/ 2147483647 h 690"/>
                <a:gd name="T22" fmla="*/ 2147483647 w 191"/>
                <a:gd name="T23" fmla="*/ 2147483647 h 690"/>
                <a:gd name="T24" fmla="*/ 2147483647 w 191"/>
                <a:gd name="T25" fmla="*/ 2147483647 h 690"/>
                <a:gd name="T26" fmla="*/ 2147483647 w 191"/>
                <a:gd name="T27" fmla="*/ 2147483647 h 690"/>
                <a:gd name="T28" fmla="*/ 2147483647 w 191"/>
                <a:gd name="T29" fmla="*/ 2147483647 h 690"/>
                <a:gd name="T30" fmla="*/ 2147483647 w 191"/>
                <a:gd name="T31" fmla="*/ 2147483647 h 690"/>
                <a:gd name="T32" fmla="*/ 2147483647 w 191"/>
                <a:gd name="T33" fmla="*/ 2147483647 h 690"/>
                <a:gd name="T34" fmla="*/ 2147483647 w 191"/>
                <a:gd name="T35" fmla="*/ 2147483647 h 690"/>
                <a:gd name="T36" fmla="*/ 2147483647 w 191"/>
                <a:gd name="T37" fmla="*/ 0 h 6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91" h="690">
                  <a:moveTo>
                    <a:pt x="0" y="690"/>
                  </a:moveTo>
                  <a:lnTo>
                    <a:pt x="14" y="653"/>
                  </a:lnTo>
                  <a:lnTo>
                    <a:pt x="27" y="615"/>
                  </a:lnTo>
                  <a:lnTo>
                    <a:pt x="40" y="578"/>
                  </a:lnTo>
                  <a:lnTo>
                    <a:pt x="52" y="539"/>
                  </a:lnTo>
                  <a:lnTo>
                    <a:pt x="64" y="501"/>
                  </a:lnTo>
                  <a:lnTo>
                    <a:pt x="76" y="464"/>
                  </a:lnTo>
                  <a:lnTo>
                    <a:pt x="88" y="426"/>
                  </a:lnTo>
                  <a:lnTo>
                    <a:pt x="99" y="388"/>
                  </a:lnTo>
                  <a:lnTo>
                    <a:pt x="110" y="349"/>
                  </a:lnTo>
                  <a:lnTo>
                    <a:pt x="120" y="310"/>
                  </a:lnTo>
                  <a:lnTo>
                    <a:pt x="131" y="272"/>
                  </a:lnTo>
                  <a:lnTo>
                    <a:pt x="140" y="233"/>
                  </a:lnTo>
                  <a:lnTo>
                    <a:pt x="149" y="194"/>
                  </a:lnTo>
                  <a:lnTo>
                    <a:pt x="158" y="156"/>
                  </a:lnTo>
                  <a:lnTo>
                    <a:pt x="167" y="117"/>
                  </a:lnTo>
                  <a:lnTo>
                    <a:pt x="176" y="78"/>
                  </a:lnTo>
                  <a:lnTo>
                    <a:pt x="183" y="39"/>
                  </a:lnTo>
                  <a:lnTo>
                    <a:pt x="191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98" name="Line 1901"/>
            <p:cNvSpPr>
              <a:spLocks noChangeShapeType="1"/>
            </p:cNvSpPr>
            <p:nvPr/>
          </p:nvSpPr>
          <p:spPr bwMode="auto">
            <a:xfrm flipH="1">
              <a:off x="4538149" y="4463608"/>
              <a:ext cx="14339" cy="329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99" name="Line 1902"/>
            <p:cNvSpPr>
              <a:spLocks noChangeShapeType="1"/>
            </p:cNvSpPr>
            <p:nvPr/>
          </p:nvSpPr>
          <p:spPr bwMode="auto">
            <a:xfrm>
              <a:off x="4558863" y="4465180"/>
              <a:ext cx="93999" cy="3926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00" name="Line 1903"/>
            <p:cNvSpPr>
              <a:spLocks noChangeShapeType="1"/>
            </p:cNvSpPr>
            <p:nvPr/>
          </p:nvSpPr>
          <p:spPr bwMode="auto">
            <a:xfrm>
              <a:off x="4558863" y="4465180"/>
              <a:ext cx="93999" cy="3926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01" name="Line 1904"/>
            <p:cNvSpPr>
              <a:spLocks noChangeShapeType="1"/>
            </p:cNvSpPr>
            <p:nvPr/>
          </p:nvSpPr>
          <p:spPr bwMode="auto">
            <a:xfrm flipV="1">
              <a:off x="4460082" y="4465178"/>
              <a:ext cx="98780" cy="2308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02" name="Line 1905"/>
            <p:cNvSpPr>
              <a:spLocks noChangeShapeType="1"/>
            </p:cNvSpPr>
            <p:nvPr/>
          </p:nvSpPr>
          <p:spPr bwMode="auto">
            <a:xfrm>
              <a:off x="4458489" y="4688223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03" name="Line 1906"/>
            <p:cNvSpPr>
              <a:spLocks noChangeShapeType="1"/>
            </p:cNvSpPr>
            <p:nvPr/>
          </p:nvSpPr>
          <p:spPr bwMode="auto">
            <a:xfrm>
              <a:off x="4461675" y="4678799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04" name="Line 1907"/>
            <p:cNvSpPr>
              <a:spLocks noChangeShapeType="1"/>
            </p:cNvSpPr>
            <p:nvPr/>
          </p:nvSpPr>
          <p:spPr bwMode="auto">
            <a:xfrm>
              <a:off x="4464863" y="4670943"/>
              <a:ext cx="3187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05" name="Line 1908"/>
            <p:cNvSpPr>
              <a:spLocks noChangeShapeType="1"/>
            </p:cNvSpPr>
            <p:nvPr/>
          </p:nvSpPr>
          <p:spPr bwMode="auto">
            <a:xfrm>
              <a:off x="4468049" y="4663092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06" name="Line 1909"/>
            <p:cNvSpPr>
              <a:spLocks noChangeShapeType="1"/>
            </p:cNvSpPr>
            <p:nvPr/>
          </p:nvSpPr>
          <p:spPr bwMode="auto">
            <a:xfrm>
              <a:off x="4464863" y="4653666"/>
              <a:ext cx="3187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07" name="Line 1910"/>
            <p:cNvSpPr>
              <a:spLocks noChangeShapeType="1"/>
            </p:cNvSpPr>
            <p:nvPr/>
          </p:nvSpPr>
          <p:spPr bwMode="auto">
            <a:xfrm>
              <a:off x="4472828" y="4655237"/>
              <a:ext cx="3187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08" name="Line 1911"/>
            <p:cNvSpPr>
              <a:spLocks noChangeShapeType="1"/>
            </p:cNvSpPr>
            <p:nvPr/>
          </p:nvSpPr>
          <p:spPr bwMode="auto">
            <a:xfrm>
              <a:off x="4531777" y="4496595"/>
              <a:ext cx="1594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09" name="Line 1912"/>
            <p:cNvSpPr>
              <a:spLocks noChangeShapeType="1"/>
            </p:cNvSpPr>
            <p:nvPr/>
          </p:nvSpPr>
          <p:spPr bwMode="auto">
            <a:xfrm>
              <a:off x="4538149" y="4496595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10" name="Line 1913"/>
            <p:cNvSpPr>
              <a:spLocks noChangeShapeType="1"/>
            </p:cNvSpPr>
            <p:nvPr/>
          </p:nvSpPr>
          <p:spPr bwMode="auto">
            <a:xfrm>
              <a:off x="4541336" y="4487169"/>
              <a:ext cx="4780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11" name="Line 1914"/>
            <p:cNvSpPr>
              <a:spLocks noChangeShapeType="1"/>
            </p:cNvSpPr>
            <p:nvPr/>
          </p:nvSpPr>
          <p:spPr bwMode="auto">
            <a:xfrm>
              <a:off x="4546116" y="4479315"/>
              <a:ext cx="3187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12" name="Line 1915"/>
            <p:cNvSpPr>
              <a:spLocks noChangeShapeType="1"/>
            </p:cNvSpPr>
            <p:nvPr/>
          </p:nvSpPr>
          <p:spPr bwMode="auto">
            <a:xfrm>
              <a:off x="4549303" y="4471463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13" name="Line 1916"/>
            <p:cNvSpPr>
              <a:spLocks noChangeShapeType="1"/>
            </p:cNvSpPr>
            <p:nvPr/>
          </p:nvSpPr>
          <p:spPr bwMode="auto">
            <a:xfrm>
              <a:off x="4552489" y="4463608"/>
              <a:ext cx="3187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14" name="Freeform 1917"/>
            <p:cNvSpPr>
              <a:spLocks/>
            </p:cNvSpPr>
            <p:nvPr/>
          </p:nvSpPr>
          <p:spPr bwMode="auto">
            <a:xfrm>
              <a:off x="3935913" y="4452613"/>
              <a:ext cx="23898" cy="47122"/>
            </a:xfrm>
            <a:custGeom>
              <a:avLst/>
              <a:gdLst>
                <a:gd name="T0" fmla="*/ 0 w 45"/>
                <a:gd name="T1" fmla="*/ 2147483647 h 89"/>
                <a:gd name="T2" fmla="*/ 2147483647 w 45"/>
                <a:gd name="T3" fmla="*/ 2147483647 h 89"/>
                <a:gd name="T4" fmla="*/ 2147483647 w 45"/>
                <a:gd name="T5" fmla="*/ 2147483647 h 89"/>
                <a:gd name="T6" fmla="*/ 2147483647 w 45"/>
                <a:gd name="T7" fmla="*/ 0 h 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89">
                  <a:moveTo>
                    <a:pt x="0" y="89"/>
                  </a:moveTo>
                  <a:lnTo>
                    <a:pt x="15" y="60"/>
                  </a:lnTo>
                  <a:lnTo>
                    <a:pt x="30" y="29"/>
                  </a:lnTo>
                  <a:lnTo>
                    <a:pt x="4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15" name="Line 1918"/>
            <p:cNvSpPr>
              <a:spLocks noChangeShapeType="1"/>
            </p:cNvSpPr>
            <p:nvPr/>
          </p:nvSpPr>
          <p:spPr bwMode="auto">
            <a:xfrm>
              <a:off x="4021947" y="4290827"/>
              <a:ext cx="508239" cy="2089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16" name="Line 1919"/>
            <p:cNvSpPr>
              <a:spLocks noChangeShapeType="1"/>
            </p:cNvSpPr>
            <p:nvPr/>
          </p:nvSpPr>
          <p:spPr bwMode="auto">
            <a:xfrm>
              <a:off x="4023540" y="4286114"/>
              <a:ext cx="508238" cy="2073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17" name="Line 1920"/>
            <p:cNvSpPr>
              <a:spLocks noChangeShapeType="1"/>
            </p:cNvSpPr>
            <p:nvPr/>
          </p:nvSpPr>
          <p:spPr bwMode="auto">
            <a:xfrm>
              <a:off x="3956625" y="4444758"/>
              <a:ext cx="508238" cy="2073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18" name="Line 1921"/>
            <p:cNvSpPr>
              <a:spLocks noChangeShapeType="1"/>
            </p:cNvSpPr>
            <p:nvPr/>
          </p:nvSpPr>
          <p:spPr bwMode="auto">
            <a:xfrm>
              <a:off x="3955031" y="4451041"/>
              <a:ext cx="508239" cy="2073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19" name="Line 1922"/>
            <p:cNvSpPr>
              <a:spLocks noChangeShapeType="1"/>
            </p:cNvSpPr>
            <p:nvPr/>
          </p:nvSpPr>
          <p:spPr bwMode="auto">
            <a:xfrm flipH="1">
              <a:off x="4240218" y="4945822"/>
              <a:ext cx="97186" cy="942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20" name="Line 1923"/>
            <p:cNvSpPr>
              <a:spLocks noChangeShapeType="1"/>
            </p:cNvSpPr>
            <p:nvPr/>
          </p:nvSpPr>
          <p:spPr bwMode="auto">
            <a:xfrm flipH="1">
              <a:off x="4241810" y="4953676"/>
              <a:ext cx="95593" cy="942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21" name="Line 1924"/>
            <p:cNvSpPr>
              <a:spLocks noChangeShapeType="1"/>
            </p:cNvSpPr>
            <p:nvPr/>
          </p:nvSpPr>
          <p:spPr bwMode="auto">
            <a:xfrm flipV="1">
              <a:off x="3942285" y="5091900"/>
              <a:ext cx="592679" cy="5858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22" name="Line 1925"/>
            <p:cNvSpPr>
              <a:spLocks noChangeShapeType="1"/>
            </p:cNvSpPr>
            <p:nvPr/>
          </p:nvSpPr>
          <p:spPr bwMode="auto">
            <a:xfrm flipV="1">
              <a:off x="3975744" y="5126457"/>
              <a:ext cx="544882" cy="5356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23" name="Line 1926"/>
            <p:cNvSpPr>
              <a:spLocks noChangeShapeType="1"/>
            </p:cNvSpPr>
            <p:nvPr/>
          </p:nvSpPr>
          <p:spPr bwMode="auto">
            <a:xfrm flipH="1">
              <a:off x="4534964" y="5093472"/>
              <a:ext cx="1594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24" name="Line 1927"/>
            <p:cNvSpPr>
              <a:spLocks noChangeShapeType="1"/>
            </p:cNvSpPr>
            <p:nvPr/>
          </p:nvSpPr>
          <p:spPr bwMode="auto">
            <a:xfrm flipH="1">
              <a:off x="4531777" y="5096614"/>
              <a:ext cx="7967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25" name="Line 1928"/>
            <p:cNvSpPr>
              <a:spLocks noChangeShapeType="1"/>
            </p:cNvSpPr>
            <p:nvPr/>
          </p:nvSpPr>
          <p:spPr bwMode="auto">
            <a:xfrm flipH="1">
              <a:off x="4528592" y="5099755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26" name="Line 1929"/>
            <p:cNvSpPr>
              <a:spLocks noChangeShapeType="1"/>
            </p:cNvSpPr>
            <p:nvPr/>
          </p:nvSpPr>
          <p:spPr bwMode="auto">
            <a:xfrm flipH="1">
              <a:off x="4525404" y="5102897"/>
              <a:ext cx="7967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27" name="Line 1930"/>
            <p:cNvSpPr>
              <a:spLocks noChangeShapeType="1"/>
            </p:cNvSpPr>
            <p:nvPr/>
          </p:nvSpPr>
          <p:spPr bwMode="auto">
            <a:xfrm flipH="1">
              <a:off x="4522219" y="5106038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28" name="Line 1931"/>
            <p:cNvSpPr>
              <a:spLocks noChangeShapeType="1"/>
            </p:cNvSpPr>
            <p:nvPr/>
          </p:nvSpPr>
          <p:spPr bwMode="auto">
            <a:xfrm flipH="1">
              <a:off x="4519032" y="5109180"/>
              <a:ext cx="7967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29" name="Line 1932"/>
            <p:cNvSpPr>
              <a:spLocks noChangeShapeType="1"/>
            </p:cNvSpPr>
            <p:nvPr/>
          </p:nvSpPr>
          <p:spPr bwMode="auto">
            <a:xfrm flipH="1">
              <a:off x="4515846" y="5112321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0" name="Line 1933"/>
            <p:cNvSpPr>
              <a:spLocks noChangeShapeType="1"/>
            </p:cNvSpPr>
            <p:nvPr/>
          </p:nvSpPr>
          <p:spPr bwMode="auto">
            <a:xfrm flipH="1">
              <a:off x="4512657" y="5115463"/>
              <a:ext cx="7967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1" name="Line 1934"/>
            <p:cNvSpPr>
              <a:spLocks noChangeShapeType="1"/>
            </p:cNvSpPr>
            <p:nvPr/>
          </p:nvSpPr>
          <p:spPr bwMode="auto">
            <a:xfrm flipH="1">
              <a:off x="4509472" y="5118604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2" name="Line 1935"/>
            <p:cNvSpPr>
              <a:spLocks noChangeShapeType="1"/>
            </p:cNvSpPr>
            <p:nvPr/>
          </p:nvSpPr>
          <p:spPr bwMode="auto">
            <a:xfrm flipH="1">
              <a:off x="4507880" y="5121746"/>
              <a:ext cx="7966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3" name="Line 1936"/>
            <p:cNvSpPr>
              <a:spLocks noChangeShapeType="1"/>
            </p:cNvSpPr>
            <p:nvPr/>
          </p:nvSpPr>
          <p:spPr bwMode="auto">
            <a:xfrm flipH="1">
              <a:off x="4511065" y="5124886"/>
              <a:ext cx="7966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4" name="Line 1937"/>
            <p:cNvSpPr>
              <a:spLocks noChangeShapeType="1"/>
            </p:cNvSpPr>
            <p:nvPr/>
          </p:nvSpPr>
          <p:spPr bwMode="auto">
            <a:xfrm flipH="1">
              <a:off x="4514252" y="5128028"/>
              <a:ext cx="3187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5" name="Line 1938"/>
            <p:cNvSpPr>
              <a:spLocks noChangeShapeType="1"/>
            </p:cNvSpPr>
            <p:nvPr/>
          </p:nvSpPr>
          <p:spPr bwMode="auto">
            <a:xfrm flipH="1">
              <a:off x="3969370" y="5651081"/>
              <a:ext cx="3187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6" name="Line 1939"/>
            <p:cNvSpPr>
              <a:spLocks noChangeShapeType="1"/>
            </p:cNvSpPr>
            <p:nvPr/>
          </p:nvSpPr>
          <p:spPr bwMode="auto">
            <a:xfrm flipH="1">
              <a:off x="3966183" y="5652653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7" name="Line 1940"/>
            <p:cNvSpPr>
              <a:spLocks noChangeShapeType="1"/>
            </p:cNvSpPr>
            <p:nvPr/>
          </p:nvSpPr>
          <p:spPr bwMode="auto">
            <a:xfrm flipH="1">
              <a:off x="3962997" y="5657364"/>
              <a:ext cx="15933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8" name="Line 1941"/>
            <p:cNvSpPr>
              <a:spLocks noChangeShapeType="1"/>
            </p:cNvSpPr>
            <p:nvPr/>
          </p:nvSpPr>
          <p:spPr bwMode="auto">
            <a:xfrm flipH="1">
              <a:off x="3959812" y="5660505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9" name="Line 1942"/>
            <p:cNvSpPr>
              <a:spLocks noChangeShapeType="1"/>
            </p:cNvSpPr>
            <p:nvPr/>
          </p:nvSpPr>
          <p:spPr bwMode="auto">
            <a:xfrm flipH="1">
              <a:off x="3972555" y="5660505"/>
              <a:ext cx="4779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40" name="Line 1943"/>
            <p:cNvSpPr>
              <a:spLocks noChangeShapeType="1"/>
            </p:cNvSpPr>
            <p:nvPr/>
          </p:nvSpPr>
          <p:spPr bwMode="auto">
            <a:xfrm flipH="1">
              <a:off x="3956625" y="5663648"/>
              <a:ext cx="7966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41" name="Line 1944"/>
            <p:cNvSpPr>
              <a:spLocks noChangeShapeType="1"/>
            </p:cNvSpPr>
            <p:nvPr/>
          </p:nvSpPr>
          <p:spPr bwMode="auto">
            <a:xfrm flipH="1">
              <a:off x="3953440" y="5666790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42" name="Line 1945"/>
            <p:cNvSpPr>
              <a:spLocks noChangeShapeType="1"/>
            </p:cNvSpPr>
            <p:nvPr/>
          </p:nvSpPr>
          <p:spPr bwMode="auto">
            <a:xfrm flipH="1">
              <a:off x="3950252" y="5669931"/>
              <a:ext cx="7966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43" name="Line 1946"/>
            <p:cNvSpPr>
              <a:spLocks noChangeShapeType="1"/>
            </p:cNvSpPr>
            <p:nvPr/>
          </p:nvSpPr>
          <p:spPr bwMode="auto">
            <a:xfrm flipH="1">
              <a:off x="3947065" y="5673071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44" name="Line 1947"/>
            <p:cNvSpPr>
              <a:spLocks noChangeShapeType="1"/>
            </p:cNvSpPr>
            <p:nvPr/>
          </p:nvSpPr>
          <p:spPr bwMode="auto">
            <a:xfrm flipH="1">
              <a:off x="3943878" y="5676213"/>
              <a:ext cx="7966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45" name="Line 1948"/>
            <p:cNvSpPr>
              <a:spLocks noChangeShapeType="1"/>
            </p:cNvSpPr>
            <p:nvPr/>
          </p:nvSpPr>
          <p:spPr bwMode="auto">
            <a:xfrm flipH="1">
              <a:off x="3943878" y="5679355"/>
              <a:ext cx="6372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46" name="Line 1949"/>
            <p:cNvSpPr>
              <a:spLocks noChangeShapeType="1"/>
            </p:cNvSpPr>
            <p:nvPr/>
          </p:nvSpPr>
          <p:spPr bwMode="auto">
            <a:xfrm flipH="1">
              <a:off x="3937506" y="5088758"/>
              <a:ext cx="798205" cy="7869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47" name="Line 1950"/>
            <p:cNvSpPr>
              <a:spLocks noChangeShapeType="1"/>
            </p:cNvSpPr>
            <p:nvPr/>
          </p:nvSpPr>
          <p:spPr bwMode="auto">
            <a:xfrm flipH="1">
              <a:off x="3923166" y="5073052"/>
              <a:ext cx="798205" cy="7869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48" name="Line 1951"/>
            <p:cNvSpPr>
              <a:spLocks noChangeShapeType="1"/>
            </p:cNvSpPr>
            <p:nvPr/>
          </p:nvSpPr>
          <p:spPr bwMode="auto">
            <a:xfrm flipH="1">
              <a:off x="3778183" y="4930115"/>
              <a:ext cx="592679" cy="5858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49" name="Line 1952"/>
            <p:cNvSpPr>
              <a:spLocks noChangeShapeType="1"/>
            </p:cNvSpPr>
            <p:nvPr/>
          </p:nvSpPr>
          <p:spPr bwMode="auto">
            <a:xfrm flipV="1">
              <a:off x="3851471" y="5002370"/>
              <a:ext cx="592679" cy="5858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50" name="Line 1953"/>
            <p:cNvSpPr>
              <a:spLocks noChangeShapeType="1"/>
            </p:cNvSpPr>
            <p:nvPr/>
          </p:nvSpPr>
          <p:spPr bwMode="auto">
            <a:xfrm flipV="1">
              <a:off x="3868996" y="5021218"/>
              <a:ext cx="594272" cy="5843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51" name="Line 1954"/>
            <p:cNvSpPr>
              <a:spLocks noChangeShapeType="1"/>
            </p:cNvSpPr>
            <p:nvPr/>
          </p:nvSpPr>
          <p:spPr bwMode="auto">
            <a:xfrm flipH="1">
              <a:off x="3908827" y="5058917"/>
              <a:ext cx="798205" cy="7869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52" name="Line 1955"/>
            <p:cNvSpPr>
              <a:spLocks noChangeShapeType="1"/>
            </p:cNvSpPr>
            <p:nvPr/>
          </p:nvSpPr>
          <p:spPr bwMode="auto">
            <a:xfrm flipH="1">
              <a:off x="4364489" y="4926975"/>
              <a:ext cx="3187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53" name="Line 1956"/>
            <p:cNvSpPr>
              <a:spLocks noChangeShapeType="1"/>
            </p:cNvSpPr>
            <p:nvPr/>
          </p:nvSpPr>
          <p:spPr bwMode="auto">
            <a:xfrm flipH="1">
              <a:off x="4362895" y="4930115"/>
              <a:ext cx="7967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54" name="Line 1957"/>
            <p:cNvSpPr>
              <a:spLocks noChangeShapeType="1"/>
            </p:cNvSpPr>
            <p:nvPr/>
          </p:nvSpPr>
          <p:spPr bwMode="auto">
            <a:xfrm flipH="1">
              <a:off x="4358117" y="4933257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55" name="Line 1958"/>
            <p:cNvSpPr>
              <a:spLocks noChangeShapeType="1"/>
            </p:cNvSpPr>
            <p:nvPr/>
          </p:nvSpPr>
          <p:spPr bwMode="auto">
            <a:xfrm flipH="1">
              <a:off x="4356522" y="4936398"/>
              <a:ext cx="7967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56" name="Line 1959"/>
            <p:cNvSpPr>
              <a:spLocks noChangeShapeType="1"/>
            </p:cNvSpPr>
            <p:nvPr/>
          </p:nvSpPr>
          <p:spPr bwMode="auto">
            <a:xfrm flipH="1">
              <a:off x="4351744" y="4939541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57" name="Line 1960"/>
            <p:cNvSpPr>
              <a:spLocks noChangeShapeType="1"/>
            </p:cNvSpPr>
            <p:nvPr/>
          </p:nvSpPr>
          <p:spPr bwMode="auto">
            <a:xfrm flipH="1">
              <a:off x="4350149" y="4942683"/>
              <a:ext cx="7967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58" name="Line 1961"/>
            <p:cNvSpPr>
              <a:spLocks noChangeShapeType="1"/>
            </p:cNvSpPr>
            <p:nvPr/>
          </p:nvSpPr>
          <p:spPr bwMode="auto">
            <a:xfrm flipH="1">
              <a:off x="4337404" y="4947393"/>
              <a:ext cx="1594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59" name="Line 1962"/>
            <p:cNvSpPr>
              <a:spLocks noChangeShapeType="1"/>
            </p:cNvSpPr>
            <p:nvPr/>
          </p:nvSpPr>
          <p:spPr bwMode="auto">
            <a:xfrm flipH="1">
              <a:off x="4345372" y="4947393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60" name="Line 1963"/>
            <p:cNvSpPr>
              <a:spLocks noChangeShapeType="1"/>
            </p:cNvSpPr>
            <p:nvPr/>
          </p:nvSpPr>
          <p:spPr bwMode="auto">
            <a:xfrm flipH="1">
              <a:off x="4332625" y="4948966"/>
              <a:ext cx="7966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61" name="Line 1964"/>
            <p:cNvSpPr>
              <a:spLocks noChangeShapeType="1"/>
            </p:cNvSpPr>
            <p:nvPr/>
          </p:nvSpPr>
          <p:spPr bwMode="auto">
            <a:xfrm flipH="1">
              <a:off x="4342186" y="4948966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62" name="Line 1965"/>
            <p:cNvSpPr>
              <a:spLocks noChangeShapeType="1"/>
            </p:cNvSpPr>
            <p:nvPr/>
          </p:nvSpPr>
          <p:spPr bwMode="auto">
            <a:xfrm flipH="1">
              <a:off x="4335810" y="4953676"/>
              <a:ext cx="12745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63" name="Line 1966"/>
            <p:cNvSpPr>
              <a:spLocks noChangeShapeType="1"/>
            </p:cNvSpPr>
            <p:nvPr/>
          </p:nvSpPr>
          <p:spPr bwMode="auto">
            <a:xfrm flipH="1">
              <a:off x="4338997" y="4955249"/>
              <a:ext cx="6372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64" name="Line 1967"/>
            <p:cNvSpPr>
              <a:spLocks noChangeShapeType="1"/>
            </p:cNvSpPr>
            <p:nvPr/>
          </p:nvSpPr>
          <p:spPr bwMode="auto">
            <a:xfrm flipH="1">
              <a:off x="3797303" y="5478300"/>
              <a:ext cx="1592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65" name="Line 1968"/>
            <p:cNvSpPr>
              <a:spLocks noChangeShapeType="1"/>
            </p:cNvSpPr>
            <p:nvPr/>
          </p:nvSpPr>
          <p:spPr bwMode="auto">
            <a:xfrm flipH="1">
              <a:off x="3794116" y="5481442"/>
              <a:ext cx="6372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66" name="Line 1969"/>
            <p:cNvSpPr>
              <a:spLocks noChangeShapeType="1"/>
            </p:cNvSpPr>
            <p:nvPr/>
          </p:nvSpPr>
          <p:spPr bwMode="auto">
            <a:xfrm flipH="1">
              <a:off x="3795708" y="5484583"/>
              <a:ext cx="7967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67" name="Line 1970"/>
            <p:cNvSpPr>
              <a:spLocks noChangeShapeType="1"/>
            </p:cNvSpPr>
            <p:nvPr/>
          </p:nvSpPr>
          <p:spPr bwMode="auto">
            <a:xfrm flipH="1">
              <a:off x="3797303" y="5487725"/>
              <a:ext cx="7966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68" name="Line 1971"/>
            <p:cNvSpPr>
              <a:spLocks noChangeShapeType="1"/>
            </p:cNvSpPr>
            <p:nvPr/>
          </p:nvSpPr>
          <p:spPr bwMode="auto">
            <a:xfrm flipH="1">
              <a:off x="3794116" y="5490867"/>
              <a:ext cx="7966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69" name="Line 1972"/>
            <p:cNvSpPr>
              <a:spLocks noChangeShapeType="1"/>
            </p:cNvSpPr>
            <p:nvPr/>
          </p:nvSpPr>
          <p:spPr bwMode="auto">
            <a:xfrm flipH="1">
              <a:off x="3789336" y="5494008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70" name="Line 1973"/>
            <p:cNvSpPr>
              <a:spLocks noChangeShapeType="1"/>
            </p:cNvSpPr>
            <p:nvPr/>
          </p:nvSpPr>
          <p:spPr bwMode="auto">
            <a:xfrm flipH="1">
              <a:off x="3787744" y="5497150"/>
              <a:ext cx="7966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71" name="Line 1974"/>
            <p:cNvSpPr>
              <a:spLocks noChangeShapeType="1"/>
            </p:cNvSpPr>
            <p:nvPr/>
          </p:nvSpPr>
          <p:spPr bwMode="auto">
            <a:xfrm flipH="1">
              <a:off x="3782964" y="5500291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72" name="Line 1975"/>
            <p:cNvSpPr>
              <a:spLocks noChangeShapeType="1"/>
            </p:cNvSpPr>
            <p:nvPr/>
          </p:nvSpPr>
          <p:spPr bwMode="auto">
            <a:xfrm flipH="1">
              <a:off x="3781370" y="5503433"/>
              <a:ext cx="7966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73" name="Line 1976"/>
            <p:cNvSpPr>
              <a:spLocks noChangeShapeType="1"/>
            </p:cNvSpPr>
            <p:nvPr/>
          </p:nvSpPr>
          <p:spPr bwMode="auto">
            <a:xfrm flipH="1">
              <a:off x="3776591" y="5506574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74" name="Line 1977"/>
            <p:cNvSpPr>
              <a:spLocks noChangeShapeType="1"/>
            </p:cNvSpPr>
            <p:nvPr/>
          </p:nvSpPr>
          <p:spPr bwMode="auto">
            <a:xfrm flipH="1">
              <a:off x="3774998" y="5509715"/>
              <a:ext cx="7966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75" name="Line 1978"/>
            <p:cNvSpPr>
              <a:spLocks noChangeShapeType="1"/>
            </p:cNvSpPr>
            <p:nvPr/>
          </p:nvSpPr>
          <p:spPr bwMode="auto">
            <a:xfrm flipH="1">
              <a:off x="3776591" y="5512856"/>
              <a:ext cx="3187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76" name="Line 1979"/>
            <p:cNvSpPr>
              <a:spLocks noChangeShapeType="1"/>
            </p:cNvSpPr>
            <p:nvPr/>
          </p:nvSpPr>
          <p:spPr bwMode="auto">
            <a:xfrm flipH="1">
              <a:off x="4442557" y="5003939"/>
              <a:ext cx="3187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77" name="Line 1980"/>
            <p:cNvSpPr>
              <a:spLocks noChangeShapeType="1"/>
            </p:cNvSpPr>
            <p:nvPr/>
          </p:nvSpPr>
          <p:spPr bwMode="auto">
            <a:xfrm flipH="1">
              <a:off x="4439371" y="5007081"/>
              <a:ext cx="7967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78" name="Line 1981"/>
            <p:cNvSpPr>
              <a:spLocks noChangeShapeType="1"/>
            </p:cNvSpPr>
            <p:nvPr/>
          </p:nvSpPr>
          <p:spPr bwMode="auto">
            <a:xfrm flipH="1">
              <a:off x="4436185" y="5010223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79" name="Line 1982"/>
            <p:cNvSpPr>
              <a:spLocks noChangeShapeType="1"/>
            </p:cNvSpPr>
            <p:nvPr/>
          </p:nvSpPr>
          <p:spPr bwMode="auto">
            <a:xfrm flipH="1">
              <a:off x="4432997" y="5013365"/>
              <a:ext cx="7967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80" name="Line 1983"/>
            <p:cNvSpPr>
              <a:spLocks noChangeShapeType="1"/>
            </p:cNvSpPr>
            <p:nvPr/>
          </p:nvSpPr>
          <p:spPr bwMode="auto">
            <a:xfrm flipH="1">
              <a:off x="4429811" y="5016506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81" name="Line 1984"/>
            <p:cNvSpPr>
              <a:spLocks noChangeShapeType="1"/>
            </p:cNvSpPr>
            <p:nvPr/>
          </p:nvSpPr>
          <p:spPr bwMode="auto">
            <a:xfrm flipH="1">
              <a:off x="4456897" y="5016506"/>
              <a:ext cx="1592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82" name="Line 1985"/>
            <p:cNvSpPr>
              <a:spLocks noChangeShapeType="1"/>
            </p:cNvSpPr>
            <p:nvPr/>
          </p:nvSpPr>
          <p:spPr bwMode="auto">
            <a:xfrm flipH="1">
              <a:off x="4426623" y="5019648"/>
              <a:ext cx="7967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83" name="Line 1986"/>
            <p:cNvSpPr>
              <a:spLocks noChangeShapeType="1"/>
            </p:cNvSpPr>
            <p:nvPr/>
          </p:nvSpPr>
          <p:spPr bwMode="auto">
            <a:xfrm flipH="1">
              <a:off x="4453710" y="5019648"/>
              <a:ext cx="7966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84" name="Line 1987"/>
            <p:cNvSpPr>
              <a:spLocks noChangeShapeType="1"/>
            </p:cNvSpPr>
            <p:nvPr/>
          </p:nvSpPr>
          <p:spPr bwMode="auto">
            <a:xfrm flipH="1">
              <a:off x="4423438" y="5022788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85" name="Line 1988"/>
            <p:cNvSpPr>
              <a:spLocks noChangeShapeType="1"/>
            </p:cNvSpPr>
            <p:nvPr/>
          </p:nvSpPr>
          <p:spPr bwMode="auto">
            <a:xfrm flipH="1">
              <a:off x="4450524" y="5022788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86" name="Line 1989"/>
            <p:cNvSpPr>
              <a:spLocks noChangeShapeType="1"/>
            </p:cNvSpPr>
            <p:nvPr/>
          </p:nvSpPr>
          <p:spPr bwMode="auto">
            <a:xfrm flipH="1">
              <a:off x="4420251" y="5025930"/>
              <a:ext cx="7967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87" name="Line 1990"/>
            <p:cNvSpPr>
              <a:spLocks noChangeShapeType="1"/>
            </p:cNvSpPr>
            <p:nvPr/>
          </p:nvSpPr>
          <p:spPr bwMode="auto">
            <a:xfrm flipH="1">
              <a:off x="4447336" y="5025930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88" name="Line 1991"/>
            <p:cNvSpPr>
              <a:spLocks noChangeShapeType="1"/>
            </p:cNvSpPr>
            <p:nvPr/>
          </p:nvSpPr>
          <p:spPr bwMode="auto">
            <a:xfrm flipH="1">
              <a:off x="4417065" y="5029071"/>
              <a:ext cx="7967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89" name="Line 1992"/>
            <p:cNvSpPr>
              <a:spLocks noChangeShapeType="1"/>
            </p:cNvSpPr>
            <p:nvPr/>
          </p:nvSpPr>
          <p:spPr bwMode="auto">
            <a:xfrm flipH="1">
              <a:off x="4444151" y="5029071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0" name="Line 1993"/>
            <p:cNvSpPr>
              <a:spLocks noChangeShapeType="1"/>
            </p:cNvSpPr>
            <p:nvPr/>
          </p:nvSpPr>
          <p:spPr bwMode="auto">
            <a:xfrm flipH="1">
              <a:off x="4417066" y="5032213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1" name="Line 1994"/>
            <p:cNvSpPr>
              <a:spLocks noChangeShapeType="1"/>
            </p:cNvSpPr>
            <p:nvPr/>
          </p:nvSpPr>
          <p:spPr bwMode="auto">
            <a:xfrm flipH="1">
              <a:off x="4440964" y="5032213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2" name="Line 1995"/>
            <p:cNvSpPr>
              <a:spLocks noChangeShapeType="1"/>
            </p:cNvSpPr>
            <p:nvPr/>
          </p:nvSpPr>
          <p:spPr bwMode="auto">
            <a:xfrm flipH="1">
              <a:off x="4420251" y="5035354"/>
              <a:ext cx="7967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3" name="Line 1996"/>
            <p:cNvSpPr>
              <a:spLocks noChangeShapeType="1"/>
            </p:cNvSpPr>
            <p:nvPr/>
          </p:nvSpPr>
          <p:spPr bwMode="auto">
            <a:xfrm flipH="1">
              <a:off x="4437778" y="5035354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4" name="Line 1997"/>
            <p:cNvSpPr>
              <a:spLocks noChangeShapeType="1"/>
            </p:cNvSpPr>
            <p:nvPr/>
          </p:nvSpPr>
          <p:spPr bwMode="auto">
            <a:xfrm flipH="1">
              <a:off x="4423438" y="5038496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5" name="Line 1998"/>
            <p:cNvSpPr>
              <a:spLocks noChangeShapeType="1"/>
            </p:cNvSpPr>
            <p:nvPr/>
          </p:nvSpPr>
          <p:spPr bwMode="auto">
            <a:xfrm flipH="1">
              <a:off x="4434592" y="5038496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6" name="Line 1999"/>
            <p:cNvSpPr>
              <a:spLocks noChangeShapeType="1"/>
            </p:cNvSpPr>
            <p:nvPr/>
          </p:nvSpPr>
          <p:spPr bwMode="auto">
            <a:xfrm flipH="1">
              <a:off x="4426623" y="5041637"/>
              <a:ext cx="14339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7" name="Line 2000"/>
            <p:cNvSpPr>
              <a:spLocks noChangeShapeType="1"/>
            </p:cNvSpPr>
            <p:nvPr/>
          </p:nvSpPr>
          <p:spPr bwMode="auto">
            <a:xfrm flipH="1">
              <a:off x="4429811" y="5044779"/>
              <a:ext cx="7967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8" name="Line 2001"/>
            <p:cNvSpPr>
              <a:spLocks noChangeShapeType="1"/>
            </p:cNvSpPr>
            <p:nvPr/>
          </p:nvSpPr>
          <p:spPr bwMode="auto">
            <a:xfrm flipH="1">
              <a:off x="4432997" y="5047920"/>
              <a:ext cx="1594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9" name="Line 2002"/>
            <p:cNvSpPr>
              <a:spLocks noChangeShapeType="1"/>
            </p:cNvSpPr>
            <p:nvPr/>
          </p:nvSpPr>
          <p:spPr bwMode="auto">
            <a:xfrm flipH="1">
              <a:off x="3876963" y="5561551"/>
              <a:ext cx="4779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00" name="Line 2003"/>
            <p:cNvSpPr>
              <a:spLocks noChangeShapeType="1"/>
            </p:cNvSpPr>
            <p:nvPr/>
          </p:nvSpPr>
          <p:spPr bwMode="auto">
            <a:xfrm flipH="1">
              <a:off x="3873777" y="5564692"/>
              <a:ext cx="11152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01" name="Line 2004"/>
            <p:cNvSpPr>
              <a:spLocks noChangeShapeType="1"/>
            </p:cNvSpPr>
            <p:nvPr/>
          </p:nvSpPr>
          <p:spPr bwMode="auto">
            <a:xfrm flipH="1">
              <a:off x="3870591" y="5567834"/>
              <a:ext cx="17525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02" name="Line 2005"/>
            <p:cNvSpPr>
              <a:spLocks noChangeShapeType="1"/>
            </p:cNvSpPr>
            <p:nvPr/>
          </p:nvSpPr>
          <p:spPr bwMode="auto">
            <a:xfrm flipH="1">
              <a:off x="3867405" y="5570975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03" name="Line 2006"/>
            <p:cNvSpPr>
              <a:spLocks noChangeShapeType="1"/>
            </p:cNvSpPr>
            <p:nvPr/>
          </p:nvSpPr>
          <p:spPr bwMode="auto">
            <a:xfrm flipH="1">
              <a:off x="3883336" y="5570975"/>
              <a:ext cx="7966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04" name="Line 2007"/>
            <p:cNvSpPr>
              <a:spLocks noChangeShapeType="1"/>
            </p:cNvSpPr>
            <p:nvPr/>
          </p:nvSpPr>
          <p:spPr bwMode="auto">
            <a:xfrm flipH="1">
              <a:off x="3864219" y="5574117"/>
              <a:ext cx="7966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05" name="Line 2008"/>
            <p:cNvSpPr>
              <a:spLocks noChangeShapeType="1"/>
            </p:cNvSpPr>
            <p:nvPr/>
          </p:nvSpPr>
          <p:spPr bwMode="auto">
            <a:xfrm flipH="1">
              <a:off x="3884929" y="5574117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06" name="Line 2009"/>
            <p:cNvSpPr>
              <a:spLocks noChangeShapeType="1"/>
            </p:cNvSpPr>
            <p:nvPr/>
          </p:nvSpPr>
          <p:spPr bwMode="auto">
            <a:xfrm flipH="1">
              <a:off x="3861031" y="5577258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07" name="Line 2010"/>
            <p:cNvSpPr>
              <a:spLocks noChangeShapeType="1"/>
            </p:cNvSpPr>
            <p:nvPr/>
          </p:nvSpPr>
          <p:spPr bwMode="auto">
            <a:xfrm flipH="1">
              <a:off x="3889708" y="5577258"/>
              <a:ext cx="7966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08" name="Line 2011"/>
            <p:cNvSpPr>
              <a:spLocks noChangeShapeType="1"/>
            </p:cNvSpPr>
            <p:nvPr/>
          </p:nvSpPr>
          <p:spPr bwMode="auto">
            <a:xfrm flipH="1">
              <a:off x="3857844" y="5580399"/>
              <a:ext cx="7966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09" name="Line 2012"/>
            <p:cNvSpPr>
              <a:spLocks noChangeShapeType="1"/>
            </p:cNvSpPr>
            <p:nvPr/>
          </p:nvSpPr>
          <p:spPr bwMode="auto">
            <a:xfrm flipH="1">
              <a:off x="3884929" y="5580399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10" name="Line 2013"/>
            <p:cNvSpPr>
              <a:spLocks noChangeShapeType="1"/>
            </p:cNvSpPr>
            <p:nvPr/>
          </p:nvSpPr>
          <p:spPr bwMode="auto">
            <a:xfrm flipH="1">
              <a:off x="3854659" y="5583540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11" name="Line 2014"/>
            <p:cNvSpPr>
              <a:spLocks noChangeShapeType="1"/>
            </p:cNvSpPr>
            <p:nvPr/>
          </p:nvSpPr>
          <p:spPr bwMode="auto">
            <a:xfrm flipH="1">
              <a:off x="3881744" y="5583540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12" name="Line 2015"/>
            <p:cNvSpPr>
              <a:spLocks noChangeShapeType="1"/>
            </p:cNvSpPr>
            <p:nvPr/>
          </p:nvSpPr>
          <p:spPr bwMode="auto">
            <a:xfrm flipH="1">
              <a:off x="3851472" y="5586682"/>
              <a:ext cx="7966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13" name="Line 2016"/>
            <p:cNvSpPr>
              <a:spLocks noChangeShapeType="1"/>
            </p:cNvSpPr>
            <p:nvPr/>
          </p:nvSpPr>
          <p:spPr bwMode="auto">
            <a:xfrm flipH="1">
              <a:off x="3878556" y="5586682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14" name="Line 2017"/>
            <p:cNvSpPr>
              <a:spLocks noChangeShapeType="1"/>
            </p:cNvSpPr>
            <p:nvPr/>
          </p:nvSpPr>
          <p:spPr bwMode="auto">
            <a:xfrm flipH="1">
              <a:off x="3853064" y="5589823"/>
              <a:ext cx="4780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15" name="Line 2018"/>
            <p:cNvSpPr>
              <a:spLocks noChangeShapeType="1"/>
            </p:cNvSpPr>
            <p:nvPr/>
          </p:nvSpPr>
          <p:spPr bwMode="auto">
            <a:xfrm flipH="1">
              <a:off x="3875369" y="5589823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16" name="Line 2019"/>
            <p:cNvSpPr>
              <a:spLocks noChangeShapeType="1"/>
            </p:cNvSpPr>
            <p:nvPr/>
          </p:nvSpPr>
          <p:spPr bwMode="auto">
            <a:xfrm flipH="1">
              <a:off x="3872184" y="5592965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17" name="Line 2020"/>
            <p:cNvSpPr>
              <a:spLocks noChangeShapeType="1"/>
            </p:cNvSpPr>
            <p:nvPr/>
          </p:nvSpPr>
          <p:spPr bwMode="auto">
            <a:xfrm flipH="1">
              <a:off x="3868998" y="5596108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18" name="Line 2021"/>
            <p:cNvSpPr>
              <a:spLocks noChangeShapeType="1"/>
            </p:cNvSpPr>
            <p:nvPr/>
          </p:nvSpPr>
          <p:spPr bwMode="auto">
            <a:xfrm flipH="1">
              <a:off x="3865811" y="5599249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19" name="Line 2022"/>
            <p:cNvSpPr>
              <a:spLocks noChangeShapeType="1"/>
            </p:cNvSpPr>
            <p:nvPr/>
          </p:nvSpPr>
          <p:spPr bwMode="auto">
            <a:xfrm flipH="1">
              <a:off x="3865811" y="5602391"/>
              <a:ext cx="6372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20" name="Line 2023"/>
            <p:cNvSpPr>
              <a:spLocks noChangeShapeType="1"/>
            </p:cNvSpPr>
            <p:nvPr/>
          </p:nvSpPr>
          <p:spPr bwMode="auto">
            <a:xfrm>
              <a:off x="3776591" y="5198710"/>
              <a:ext cx="78069" cy="769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21" name="Line 2024"/>
            <p:cNvSpPr>
              <a:spLocks noChangeShapeType="1"/>
            </p:cNvSpPr>
            <p:nvPr/>
          </p:nvSpPr>
          <p:spPr bwMode="auto">
            <a:xfrm>
              <a:off x="3773403" y="5203423"/>
              <a:ext cx="76475" cy="753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22" name="Line 2025"/>
            <p:cNvSpPr>
              <a:spLocks noChangeShapeType="1"/>
            </p:cNvSpPr>
            <p:nvPr/>
          </p:nvSpPr>
          <p:spPr bwMode="auto">
            <a:xfrm flipV="1">
              <a:off x="3854658" y="5005510"/>
              <a:ext cx="274034" cy="27016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23" name="Line 2026"/>
            <p:cNvSpPr>
              <a:spLocks noChangeShapeType="1"/>
            </p:cNvSpPr>
            <p:nvPr/>
          </p:nvSpPr>
          <p:spPr bwMode="auto">
            <a:xfrm flipV="1">
              <a:off x="3784557" y="5505004"/>
              <a:ext cx="33457" cy="1727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24" name="Line 2027"/>
            <p:cNvSpPr>
              <a:spLocks noChangeShapeType="1"/>
            </p:cNvSpPr>
            <p:nvPr/>
          </p:nvSpPr>
          <p:spPr bwMode="auto">
            <a:xfrm>
              <a:off x="3773405" y="5511287"/>
              <a:ext cx="81256" cy="801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25" name="Line 2028"/>
            <p:cNvSpPr>
              <a:spLocks noChangeShapeType="1"/>
            </p:cNvSpPr>
            <p:nvPr/>
          </p:nvSpPr>
          <p:spPr bwMode="auto">
            <a:xfrm flipV="1">
              <a:off x="3773405" y="5486155"/>
              <a:ext cx="23898" cy="251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26" name="Line 2029"/>
            <p:cNvSpPr>
              <a:spLocks noChangeShapeType="1"/>
            </p:cNvSpPr>
            <p:nvPr/>
          </p:nvSpPr>
          <p:spPr bwMode="auto">
            <a:xfrm flipH="1">
              <a:off x="3784557" y="5490867"/>
              <a:ext cx="19119" cy="3141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27" name="Freeform 2031"/>
            <p:cNvSpPr>
              <a:spLocks/>
            </p:cNvSpPr>
            <p:nvPr/>
          </p:nvSpPr>
          <p:spPr bwMode="auto">
            <a:xfrm>
              <a:off x="3607708" y="5674644"/>
              <a:ext cx="331391" cy="185346"/>
            </a:xfrm>
            <a:custGeom>
              <a:avLst/>
              <a:gdLst>
                <a:gd name="T0" fmla="*/ 0 w 623"/>
                <a:gd name="T1" fmla="*/ 2147483647 h 354"/>
                <a:gd name="T2" fmla="*/ 2147483647 w 623"/>
                <a:gd name="T3" fmla="*/ 2147483647 h 354"/>
                <a:gd name="T4" fmla="*/ 2147483647 w 623"/>
                <a:gd name="T5" fmla="*/ 2147483647 h 354"/>
                <a:gd name="T6" fmla="*/ 2147483647 w 623"/>
                <a:gd name="T7" fmla="*/ 2147483647 h 354"/>
                <a:gd name="T8" fmla="*/ 2147483647 w 623"/>
                <a:gd name="T9" fmla="*/ 2147483647 h 354"/>
                <a:gd name="T10" fmla="*/ 2147483647 w 623"/>
                <a:gd name="T11" fmla="*/ 2147483647 h 354"/>
                <a:gd name="T12" fmla="*/ 2147483647 w 623"/>
                <a:gd name="T13" fmla="*/ 2147483647 h 354"/>
                <a:gd name="T14" fmla="*/ 2147483647 w 623"/>
                <a:gd name="T15" fmla="*/ 2147483647 h 354"/>
                <a:gd name="T16" fmla="*/ 2147483647 w 623"/>
                <a:gd name="T17" fmla="*/ 2147483647 h 354"/>
                <a:gd name="T18" fmla="*/ 2147483647 w 623"/>
                <a:gd name="T19" fmla="*/ 2147483647 h 354"/>
                <a:gd name="T20" fmla="*/ 2147483647 w 623"/>
                <a:gd name="T21" fmla="*/ 2147483647 h 354"/>
                <a:gd name="T22" fmla="*/ 2147483647 w 623"/>
                <a:gd name="T23" fmla="*/ 2147483647 h 354"/>
                <a:gd name="T24" fmla="*/ 2147483647 w 623"/>
                <a:gd name="T25" fmla="*/ 2147483647 h 354"/>
                <a:gd name="T26" fmla="*/ 2147483647 w 623"/>
                <a:gd name="T27" fmla="*/ 2147483647 h 354"/>
                <a:gd name="T28" fmla="*/ 2147483647 w 623"/>
                <a:gd name="T29" fmla="*/ 2147483647 h 354"/>
                <a:gd name="T30" fmla="*/ 2147483647 w 623"/>
                <a:gd name="T31" fmla="*/ 2147483647 h 354"/>
                <a:gd name="T32" fmla="*/ 2147483647 w 623"/>
                <a:gd name="T33" fmla="*/ 2147483647 h 354"/>
                <a:gd name="T34" fmla="*/ 2147483647 w 623"/>
                <a:gd name="T35" fmla="*/ 2147483647 h 354"/>
                <a:gd name="T36" fmla="*/ 2147483647 w 623"/>
                <a:gd name="T37" fmla="*/ 0 h 3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23" h="354">
                  <a:moveTo>
                    <a:pt x="0" y="354"/>
                  </a:moveTo>
                  <a:lnTo>
                    <a:pt x="36" y="336"/>
                  </a:lnTo>
                  <a:lnTo>
                    <a:pt x="72" y="319"/>
                  </a:lnTo>
                  <a:lnTo>
                    <a:pt x="108" y="301"/>
                  </a:lnTo>
                  <a:lnTo>
                    <a:pt x="144" y="284"/>
                  </a:lnTo>
                  <a:lnTo>
                    <a:pt x="179" y="265"/>
                  </a:lnTo>
                  <a:lnTo>
                    <a:pt x="214" y="247"/>
                  </a:lnTo>
                  <a:lnTo>
                    <a:pt x="249" y="228"/>
                  </a:lnTo>
                  <a:lnTo>
                    <a:pt x="284" y="210"/>
                  </a:lnTo>
                  <a:lnTo>
                    <a:pt x="319" y="190"/>
                  </a:lnTo>
                  <a:lnTo>
                    <a:pt x="354" y="170"/>
                  </a:lnTo>
                  <a:lnTo>
                    <a:pt x="388" y="150"/>
                  </a:lnTo>
                  <a:lnTo>
                    <a:pt x="422" y="130"/>
                  </a:lnTo>
                  <a:lnTo>
                    <a:pt x="457" y="108"/>
                  </a:lnTo>
                  <a:lnTo>
                    <a:pt x="491" y="87"/>
                  </a:lnTo>
                  <a:lnTo>
                    <a:pt x="523" y="66"/>
                  </a:lnTo>
                  <a:lnTo>
                    <a:pt x="557" y="45"/>
                  </a:lnTo>
                  <a:lnTo>
                    <a:pt x="590" y="23"/>
                  </a:lnTo>
                  <a:lnTo>
                    <a:pt x="623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28" name="Freeform 2032"/>
            <p:cNvSpPr>
              <a:spLocks/>
            </p:cNvSpPr>
            <p:nvPr/>
          </p:nvSpPr>
          <p:spPr bwMode="auto">
            <a:xfrm>
              <a:off x="3669844" y="5704487"/>
              <a:ext cx="250135" cy="142937"/>
            </a:xfrm>
            <a:custGeom>
              <a:avLst/>
              <a:gdLst>
                <a:gd name="T0" fmla="*/ 0 w 471"/>
                <a:gd name="T1" fmla="*/ 2147483647 h 271"/>
                <a:gd name="T2" fmla="*/ 2147483647 w 471"/>
                <a:gd name="T3" fmla="*/ 2147483647 h 271"/>
                <a:gd name="T4" fmla="*/ 2147483647 w 471"/>
                <a:gd name="T5" fmla="*/ 2147483647 h 271"/>
                <a:gd name="T6" fmla="*/ 2147483647 w 471"/>
                <a:gd name="T7" fmla="*/ 2147483647 h 271"/>
                <a:gd name="T8" fmla="*/ 2147483647 w 471"/>
                <a:gd name="T9" fmla="*/ 2147483647 h 271"/>
                <a:gd name="T10" fmla="*/ 2147483647 w 471"/>
                <a:gd name="T11" fmla="*/ 2147483647 h 271"/>
                <a:gd name="T12" fmla="*/ 2147483647 w 471"/>
                <a:gd name="T13" fmla="*/ 2147483647 h 271"/>
                <a:gd name="T14" fmla="*/ 2147483647 w 471"/>
                <a:gd name="T15" fmla="*/ 2147483647 h 271"/>
                <a:gd name="T16" fmla="*/ 2147483647 w 471"/>
                <a:gd name="T17" fmla="*/ 2147483647 h 271"/>
                <a:gd name="T18" fmla="*/ 2147483647 w 471"/>
                <a:gd name="T19" fmla="*/ 2147483647 h 271"/>
                <a:gd name="T20" fmla="*/ 2147483647 w 471"/>
                <a:gd name="T21" fmla="*/ 2147483647 h 271"/>
                <a:gd name="T22" fmla="*/ 2147483647 w 471"/>
                <a:gd name="T23" fmla="*/ 2147483647 h 271"/>
                <a:gd name="T24" fmla="*/ 2147483647 w 471"/>
                <a:gd name="T25" fmla="*/ 2147483647 h 271"/>
                <a:gd name="T26" fmla="*/ 2147483647 w 471"/>
                <a:gd name="T27" fmla="*/ 2147483647 h 271"/>
                <a:gd name="T28" fmla="*/ 2147483647 w 471"/>
                <a:gd name="T29" fmla="*/ 0 h 2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71" h="271">
                  <a:moveTo>
                    <a:pt x="0" y="271"/>
                  </a:moveTo>
                  <a:lnTo>
                    <a:pt x="35" y="253"/>
                  </a:lnTo>
                  <a:lnTo>
                    <a:pt x="70" y="236"/>
                  </a:lnTo>
                  <a:lnTo>
                    <a:pt x="104" y="218"/>
                  </a:lnTo>
                  <a:lnTo>
                    <a:pt x="138" y="200"/>
                  </a:lnTo>
                  <a:lnTo>
                    <a:pt x="173" y="181"/>
                  </a:lnTo>
                  <a:lnTo>
                    <a:pt x="206" y="163"/>
                  </a:lnTo>
                  <a:lnTo>
                    <a:pt x="239" y="143"/>
                  </a:lnTo>
                  <a:lnTo>
                    <a:pt x="273" y="123"/>
                  </a:lnTo>
                  <a:lnTo>
                    <a:pt x="307" y="104"/>
                  </a:lnTo>
                  <a:lnTo>
                    <a:pt x="340" y="84"/>
                  </a:lnTo>
                  <a:lnTo>
                    <a:pt x="373" y="63"/>
                  </a:lnTo>
                  <a:lnTo>
                    <a:pt x="405" y="42"/>
                  </a:lnTo>
                  <a:lnTo>
                    <a:pt x="438" y="22"/>
                  </a:lnTo>
                  <a:lnTo>
                    <a:pt x="471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29" name="Line 2033"/>
            <p:cNvSpPr>
              <a:spLocks noChangeShapeType="1"/>
            </p:cNvSpPr>
            <p:nvPr/>
          </p:nvSpPr>
          <p:spPr bwMode="auto">
            <a:xfrm flipH="1">
              <a:off x="3529641" y="5651082"/>
              <a:ext cx="30271" cy="2356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0" name="Line 2034"/>
            <p:cNvSpPr>
              <a:spLocks noChangeShapeType="1"/>
            </p:cNvSpPr>
            <p:nvPr/>
          </p:nvSpPr>
          <p:spPr bwMode="auto">
            <a:xfrm>
              <a:off x="3539200" y="5603960"/>
              <a:ext cx="39830" cy="942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1" name="Line 2035"/>
            <p:cNvSpPr>
              <a:spLocks noChangeShapeType="1"/>
            </p:cNvSpPr>
            <p:nvPr/>
          </p:nvSpPr>
          <p:spPr bwMode="auto">
            <a:xfrm>
              <a:off x="3539200" y="5603960"/>
              <a:ext cx="39830" cy="942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2" name="Line 2036"/>
            <p:cNvSpPr>
              <a:spLocks noChangeShapeType="1"/>
            </p:cNvSpPr>
            <p:nvPr/>
          </p:nvSpPr>
          <p:spPr bwMode="auto">
            <a:xfrm flipV="1">
              <a:off x="3333674" y="5605531"/>
              <a:ext cx="167289" cy="69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3" name="Line 2037"/>
            <p:cNvSpPr>
              <a:spLocks noChangeShapeType="1"/>
            </p:cNvSpPr>
            <p:nvPr/>
          </p:nvSpPr>
          <p:spPr bwMode="auto">
            <a:xfrm flipH="1" flipV="1">
              <a:off x="3507336" y="5618097"/>
              <a:ext cx="38237" cy="942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4" name="Line 2038"/>
            <p:cNvSpPr>
              <a:spLocks noChangeShapeType="1"/>
            </p:cNvSpPr>
            <p:nvPr/>
          </p:nvSpPr>
          <p:spPr bwMode="auto">
            <a:xfrm flipV="1">
              <a:off x="3306589" y="5603960"/>
              <a:ext cx="232611" cy="958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5" name="Line 2039"/>
            <p:cNvSpPr>
              <a:spLocks noChangeShapeType="1"/>
            </p:cNvSpPr>
            <p:nvPr/>
          </p:nvSpPr>
          <p:spPr bwMode="auto">
            <a:xfrm flipH="1">
              <a:off x="3306589" y="5691921"/>
              <a:ext cx="3187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6" name="Line 2040"/>
            <p:cNvSpPr>
              <a:spLocks noChangeShapeType="1"/>
            </p:cNvSpPr>
            <p:nvPr/>
          </p:nvSpPr>
          <p:spPr bwMode="auto">
            <a:xfrm flipH="1">
              <a:off x="3314555" y="5688779"/>
              <a:ext cx="3187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7" name="Line 2041"/>
            <p:cNvSpPr>
              <a:spLocks noChangeShapeType="1"/>
            </p:cNvSpPr>
            <p:nvPr/>
          </p:nvSpPr>
          <p:spPr bwMode="auto">
            <a:xfrm flipH="1">
              <a:off x="3324114" y="5685638"/>
              <a:ext cx="3187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8" name="Line 2042"/>
            <p:cNvSpPr>
              <a:spLocks noChangeShapeType="1"/>
            </p:cNvSpPr>
            <p:nvPr/>
          </p:nvSpPr>
          <p:spPr bwMode="auto">
            <a:xfrm flipH="1">
              <a:off x="3332081" y="5680926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9" name="Line 2043"/>
            <p:cNvSpPr>
              <a:spLocks noChangeShapeType="1"/>
            </p:cNvSpPr>
            <p:nvPr/>
          </p:nvSpPr>
          <p:spPr bwMode="auto">
            <a:xfrm flipH="1">
              <a:off x="3336860" y="5673071"/>
              <a:ext cx="1594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0" name="Line 2044"/>
            <p:cNvSpPr>
              <a:spLocks noChangeShapeType="1"/>
            </p:cNvSpPr>
            <p:nvPr/>
          </p:nvSpPr>
          <p:spPr bwMode="auto">
            <a:xfrm flipH="1">
              <a:off x="3340047" y="5679355"/>
              <a:ext cx="3187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1" name="Line 2045"/>
            <p:cNvSpPr>
              <a:spLocks noChangeShapeType="1"/>
            </p:cNvSpPr>
            <p:nvPr/>
          </p:nvSpPr>
          <p:spPr bwMode="auto">
            <a:xfrm flipH="1">
              <a:off x="3497777" y="5607101"/>
              <a:ext cx="1592" cy="471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2" name="Line 2046"/>
            <p:cNvSpPr>
              <a:spLocks noChangeShapeType="1"/>
            </p:cNvSpPr>
            <p:nvPr/>
          </p:nvSpPr>
          <p:spPr bwMode="auto">
            <a:xfrm flipH="1">
              <a:off x="3500963" y="5611815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3" name="Line 2047"/>
            <p:cNvSpPr>
              <a:spLocks noChangeShapeType="1"/>
            </p:cNvSpPr>
            <p:nvPr/>
          </p:nvSpPr>
          <p:spPr bwMode="auto">
            <a:xfrm flipH="1">
              <a:off x="3508930" y="5608674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4" name="Line 2048"/>
            <p:cNvSpPr>
              <a:spLocks noChangeShapeType="1"/>
            </p:cNvSpPr>
            <p:nvPr/>
          </p:nvSpPr>
          <p:spPr bwMode="auto">
            <a:xfrm flipH="1">
              <a:off x="3518489" y="5605532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5" name="Line 2049"/>
            <p:cNvSpPr>
              <a:spLocks noChangeShapeType="1"/>
            </p:cNvSpPr>
            <p:nvPr/>
          </p:nvSpPr>
          <p:spPr bwMode="auto">
            <a:xfrm flipH="1">
              <a:off x="3526454" y="5602391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6" name="Line 2050"/>
            <p:cNvSpPr>
              <a:spLocks noChangeShapeType="1"/>
            </p:cNvSpPr>
            <p:nvPr/>
          </p:nvSpPr>
          <p:spPr bwMode="auto">
            <a:xfrm flipH="1">
              <a:off x="3534420" y="5599249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7" name="Line 2051"/>
            <p:cNvSpPr>
              <a:spLocks noChangeShapeType="1"/>
            </p:cNvSpPr>
            <p:nvPr/>
          </p:nvSpPr>
          <p:spPr bwMode="auto">
            <a:xfrm flipV="1">
              <a:off x="3529641" y="5669931"/>
              <a:ext cx="38237" cy="471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8" name="Line 2052"/>
            <p:cNvSpPr>
              <a:spLocks noChangeShapeType="1"/>
            </p:cNvSpPr>
            <p:nvPr/>
          </p:nvSpPr>
          <p:spPr bwMode="auto">
            <a:xfrm flipV="1">
              <a:off x="3537605" y="5688780"/>
              <a:ext cx="38237" cy="471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9" name="Line 2053"/>
            <p:cNvSpPr>
              <a:spLocks noChangeShapeType="1"/>
            </p:cNvSpPr>
            <p:nvPr/>
          </p:nvSpPr>
          <p:spPr bwMode="auto">
            <a:xfrm flipH="1">
              <a:off x="3537608" y="5669931"/>
              <a:ext cx="30272" cy="2356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50" name="Line 2054"/>
            <p:cNvSpPr>
              <a:spLocks noChangeShapeType="1"/>
            </p:cNvSpPr>
            <p:nvPr/>
          </p:nvSpPr>
          <p:spPr bwMode="auto">
            <a:xfrm>
              <a:off x="3540794" y="5713912"/>
              <a:ext cx="9558" cy="235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51" name="Line 2055"/>
            <p:cNvSpPr>
              <a:spLocks noChangeShapeType="1"/>
            </p:cNvSpPr>
            <p:nvPr/>
          </p:nvSpPr>
          <p:spPr bwMode="auto">
            <a:xfrm flipV="1">
              <a:off x="3355980" y="5721766"/>
              <a:ext cx="232611" cy="958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52" name="Line 2056"/>
            <p:cNvSpPr>
              <a:spLocks noChangeShapeType="1"/>
            </p:cNvSpPr>
            <p:nvPr/>
          </p:nvSpPr>
          <p:spPr bwMode="auto">
            <a:xfrm flipV="1">
              <a:off x="3355980" y="5721766"/>
              <a:ext cx="232611" cy="958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53" name="Line 2057"/>
            <p:cNvSpPr>
              <a:spLocks noChangeShapeType="1"/>
            </p:cNvSpPr>
            <p:nvPr/>
          </p:nvSpPr>
          <p:spPr bwMode="auto">
            <a:xfrm flipV="1">
              <a:off x="3344827" y="5698204"/>
              <a:ext cx="234203" cy="958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54" name="Line 2058"/>
            <p:cNvSpPr>
              <a:spLocks noChangeShapeType="1"/>
            </p:cNvSpPr>
            <p:nvPr/>
          </p:nvSpPr>
          <p:spPr bwMode="auto">
            <a:xfrm flipH="1" flipV="1">
              <a:off x="3572657" y="5701345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55" name="Line 2059"/>
            <p:cNvSpPr>
              <a:spLocks noChangeShapeType="1"/>
            </p:cNvSpPr>
            <p:nvPr/>
          </p:nvSpPr>
          <p:spPr bwMode="auto">
            <a:xfrm flipH="1" flipV="1">
              <a:off x="3563098" y="5704487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56" name="Line 2060"/>
            <p:cNvSpPr>
              <a:spLocks noChangeShapeType="1"/>
            </p:cNvSpPr>
            <p:nvPr/>
          </p:nvSpPr>
          <p:spPr bwMode="auto">
            <a:xfrm flipH="1" flipV="1">
              <a:off x="3555133" y="5707628"/>
              <a:ext cx="7966" cy="471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57" name="Line 2061"/>
            <p:cNvSpPr>
              <a:spLocks noChangeShapeType="1"/>
            </p:cNvSpPr>
            <p:nvPr/>
          </p:nvSpPr>
          <p:spPr bwMode="auto">
            <a:xfrm flipH="1" flipV="1">
              <a:off x="3580624" y="5718624"/>
              <a:ext cx="7966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58" name="Line 2062"/>
            <p:cNvSpPr>
              <a:spLocks noChangeShapeType="1"/>
            </p:cNvSpPr>
            <p:nvPr/>
          </p:nvSpPr>
          <p:spPr bwMode="auto">
            <a:xfrm flipH="1" flipV="1">
              <a:off x="3547166" y="5712341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59" name="Line 2063"/>
            <p:cNvSpPr>
              <a:spLocks noChangeShapeType="1"/>
            </p:cNvSpPr>
            <p:nvPr/>
          </p:nvSpPr>
          <p:spPr bwMode="auto">
            <a:xfrm flipH="1" flipV="1">
              <a:off x="3572657" y="5721766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60" name="Line 2064"/>
            <p:cNvSpPr>
              <a:spLocks noChangeShapeType="1"/>
            </p:cNvSpPr>
            <p:nvPr/>
          </p:nvSpPr>
          <p:spPr bwMode="auto">
            <a:xfrm flipH="1" flipV="1">
              <a:off x="3540793" y="5717052"/>
              <a:ext cx="7967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61" name="Line 2065"/>
            <p:cNvSpPr>
              <a:spLocks noChangeShapeType="1"/>
            </p:cNvSpPr>
            <p:nvPr/>
          </p:nvSpPr>
          <p:spPr bwMode="auto">
            <a:xfrm flipH="1" flipV="1">
              <a:off x="3564692" y="5724906"/>
              <a:ext cx="7966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62" name="Line 2066"/>
            <p:cNvSpPr>
              <a:spLocks noChangeShapeType="1"/>
            </p:cNvSpPr>
            <p:nvPr/>
          </p:nvSpPr>
          <p:spPr bwMode="auto">
            <a:xfrm flipH="1" flipV="1">
              <a:off x="3543980" y="5724907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63" name="Line 2067"/>
            <p:cNvSpPr>
              <a:spLocks noChangeShapeType="1"/>
            </p:cNvSpPr>
            <p:nvPr/>
          </p:nvSpPr>
          <p:spPr bwMode="auto">
            <a:xfrm flipH="1" flipV="1">
              <a:off x="3555133" y="5729618"/>
              <a:ext cx="7966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64" name="Line 2068"/>
            <p:cNvSpPr>
              <a:spLocks noChangeShapeType="1"/>
            </p:cNvSpPr>
            <p:nvPr/>
          </p:nvSpPr>
          <p:spPr bwMode="auto">
            <a:xfrm flipH="1" flipV="1">
              <a:off x="3547166" y="5732760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65" name="Line 2069"/>
            <p:cNvSpPr>
              <a:spLocks noChangeShapeType="1"/>
            </p:cNvSpPr>
            <p:nvPr/>
          </p:nvSpPr>
          <p:spPr bwMode="auto">
            <a:xfrm flipH="1" flipV="1">
              <a:off x="3378285" y="5779883"/>
              <a:ext cx="9558" cy="471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66" name="Line 2070"/>
            <p:cNvSpPr>
              <a:spLocks noChangeShapeType="1"/>
            </p:cNvSpPr>
            <p:nvPr/>
          </p:nvSpPr>
          <p:spPr bwMode="auto">
            <a:xfrm flipH="1" flipV="1">
              <a:off x="3370319" y="5784595"/>
              <a:ext cx="7966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67" name="Line 2071"/>
            <p:cNvSpPr>
              <a:spLocks noChangeShapeType="1"/>
            </p:cNvSpPr>
            <p:nvPr/>
          </p:nvSpPr>
          <p:spPr bwMode="auto">
            <a:xfrm flipH="1" flipV="1">
              <a:off x="3383066" y="5789307"/>
              <a:ext cx="7966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68" name="Line 2072"/>
            <p:cNvSpPr>
              <a:spLocks noChangeShapeType="1"/>
            </p:cNvSpPr>
            <p:nvPr/>
          </p:nvSpPr>
          <p:spPr bwMode="auto">
            <a:xfrm flipH="1" flipV="1">
              <a:off x="3360760" y="5787736"/>
              <a:ext cx="7966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69" name="Line 2073"/>
            <p:cNvSpPr>
              <a:spLocks noChangeShapeType="1"/>
            </p:cNvSpPr>
            <p:nvPr/>
          </p:nvSpPr>
          <p:spPr bwMode="auto">
            <a:xfrm flipH="1" flipV="1">
              <a:off x="3386251" y="5797161"/>
              <a:ext cx="7966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70" name="Line 2074"/>
            <p:cNvSpPr>
              <a:spLocks noChangeShapeType="1"/>
            </p:cNvSpPr>
            <p:nvPr/>
          </p:nvSpPr>
          <p:spPr bwMode="auto">
            <a:xfrm flipH="1" flipV="1">
              <a:off x="3352792" y="5790878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71" name="Line 2075"/>
            <p:cNvSpPr>
              <a:spLocks noChangeShapeType="1"/>
            </p:cNvSpPr>
            <p:nvPr/>
          </p:nvSpPr>
          <p:spPr bwMode="auto">
            <a:xfrm flipH="1" flipV="1">
              <a:off x="3378285" y="5801872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72" name="Line 2076"/>
            <p:cNvSpPr>
              <a:spLocks noChangeShapeType="1"/>
            </p:cNvSpPr>
            <p:nvPr/>
          </p:nvSpPr>
          <p:spPr bwMode="auto">
            <a:xfrm flipH="1" flipV="1">
              <a:off x="3346419" y="5795589"/>
              <a:ext cx="6372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73" name="Line 2077"/>
            <p:cNvSpPr>
              <a:spLocks noChangeShapeType="1"/>
            </p:cNvSpPr>
            <p:nvPr/>
          </p:nvSpPr>
          <p:spPr bwMode="auto">
            <a:xfrm flipH="1" flipV="1">
              <a:off x="3370319" y="5805014"/>
              <a:ext cx="7966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74" name="Line 2078"/>
            <p:cNvSpPr>
              <a:spLocks noChangeShapeType="1"/>
            </p:cNvSpPr>
            <p:nvPr/>
          </p:nvSpPr>
          <p:spPr bwMode="auto">
            <a:xfrm flipH="1" flipV="1">
              <a:off x="3362352" y="5808156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75" name="Line 2079"/>
            <p:cNvSpPr>
              <a:spLocks noChangeShapeType="1"/>
            </p:cNvSpPr>
            <p:nvPr/>
          </p:nvSpPr>
          <p:spPr bwMode="auto">
            <a:xfrm flipH="1" flipV="1">
              <a:off x="3352792" y="5811297"/>
              <a:ext cx="7967" cy="471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76" name="Line 2080"/>
            <p:cNvSpPr>
              <a:spLocks noChangeShapeType="1"/>
            </p:cNvSpPr>
            <p:nvPr/>
          </p:nvSpPr>
          <p:spPr bwMode="auto">
            <a:xfrm flipH="1">
              <a:off x="3456353" y="5954234"/>
              <a:ext cx="224644" cy="911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77" name="Line 2081"/>
            <p:cNvSpPr>
              <a:spLocks noChangeShapeType="1"/>
            </p:cNvSpPr>
            <p:nvPr/>
          </p:nvSpPr>
          <p:spPr bwMode="auto">
            <a:xfrm flipH="1">
              <a:off x="3464318" y="5973083"/>
              <a:ext cx="224644" cy="911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78" name="Line 2082"/>
            <p:cNvSpPr>
              <a:spLocks noChangeShapeType="1"/>
            </p:cNvSpPr>
            <p:nvPr/>
          </p:nvSpPr>
          <p:spPr bwMode="auto">
            <a:xfrm flipV="1">
              <a:off x="3432453" y="5841141"/>
              <a:ext cx="168882" cy="69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79" name="Line 2083"/>
            <p:cNvSpPr>
              <a:spLocks noChangeShapeType="1"/>
            </p:cNvSpPr>
            <p:nvPr/>
          </p:nvSpPr>
          <p:spPr bwMode="auto">
            <a:xfrm flipV="1">
              <a:off x="3432453" y="5841141"/>
              <a:ext cx="168882" cy="69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80" name="Line 2084"/>
            <p:cNvSpPr>
              <a:spLocks noChangeShapeType="1"/>
            </p:cNvSpPr>
            <p:nvPr/>
          </p:nvSpPr>
          <p:spPr bwMode="auto">
            <a:xfrm flipV="1">
              <a:off x="3394217" y="5816010"/>
              <a:ext cx="234204" cy="958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81" name="Line 2085"/>
            <p:cNvSpPr>
              <a:spLocks noChangeShapeType="1"/>
            </p:cNvSpPr>
            <p:nvPr/>
          </p:nvSpPr>
          <p:spPr bwMode="auto">
            <a:xfrm flipH="1">
              <a:off x="3395810" y="5910253"/>
              <a:ext cx="3187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82" name="Line 2086"/>
            <p:cNvSpPr>
              <a:spLocks noChangeShapeType="1"/>
            </p:cNvSpPr>
            <p:nvPr/>
          </p:nvSpPr>
          <p:spPr bwMode="auto">
            <a:xfrm flipH="1">
              <a:off x="3403775" y="5907111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83" name="Line 2087"/>
            <p:cNvSpPr>
              <a:spLocks noChangeShapeType="1"/>
            </p:cNvSpPr>
            <p:nvPr/>
          </p:nvSpPr>
          <p:spPr bwMode="auto">
            <a:xfrm flipH="1">
              <a:off x="3411743" y="5903971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84" name="Line 2088"/>
            <p:cNvSpPr>
              <a:spLocks noChangeShapeType="1"/>
            </p:cNvSpPr>
            <p:nvPr/>
          </p:nvSpPr>
          <p:spPr bwMode="auto">
            <a:xfrm flipH="1">
              <a:off x="3421303" y="5899257"/>
              <a:ext cx="3187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85" name="Line 2089"/>
            <p:cNvSpPr>
              <a:spLocks noChangeShapeType="1"/>
            </p:cNvSpPr>
            <p:nvPr/>
          </p:nvSpPr>
          <p:spPr bwMode="auto">
            <a:xfrm flipH="1">
              <a:off x="3429267" y="5896116"/>
              <a:ext cx="3187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86" name="Line 2090"/>
            <p:cNvSpPr>
              <a:spLocks noChangeShapeType="1"/>
            </p:cNvSpPr>
            <p:nvPr/>
          </p:nvSpPr>
          <p:spPr bwMode="auto">
            <a:xfrm flipH="1">
              <a:off x="3434048" y="5902398"/>
              <a:ext cx="3187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87" name="Line 2091"/>
            <p:cNvSpPr>
              <a:spLocks noChangeShapeType="1"/>
            </p:cNvSpPr>
            <p:nvPr/>
          </p:nvSpPr>
          <p:spPr bwMode="auto">
            <a:xfrm flipH="1">
              <a:off x="3590183" y="5830145"/>
              <a:ext cx="3187" cy="471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88" name="Line 2092"/>
            <p:cNvSpPr>
              <a:spLocks noChangeShapeType="1"/>
            </p:cNvSpPr>
            <p:nvPr/>
          </p:nvSpPr>
          <p:spPr bwMode="auto">
            <a:xfrm flipH="1">
              <a:off x="3594964" y="5834859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89" name="Line 2093"/>
            <p:cNvSpPr>
              <a:spLocks noChangeShapeType="1"/>
            </p:cNvSpPr>
            <p:nvPr/>
          </p:nvSpPr>
          <p:spPr bwMode="auto">
            <a:xfrm flipH="1">
              <a:off x="3598149" y="5827004"/>
              <a:ext cx="3187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90" name="Line 2094"/>
            <p:cNvSpPr>
              <a:spLocks noChangeShapeType="1"/>
            </p:cNvSpPr>
            <p:nvPr/>
          </p:nvSpPr>
          <p:spPr bwMode="auto">
            <a:xfrm flipH="1">
              <a:off x="3606116" y="5823862"/>
              <a:ext cx="3187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91" name="Line 2095"/>
            <p:cNvSpPr>
              <a:spLocks noChangeShapeType="1"/>
            </p:cNvSpPr>
            <p:nvPr/>
          </p:nvSpPr>
          <p:spPr bwMode="auto">
            <a:xfrm flipH="1">
              <a:off x="3614081" y="5820721"/>
              <a:ext cx="4780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92" name="Line 2096"/>
            <p:cNvSpPr>
              <a:spLocks noChangeShapeType="1"/>
            </p:cNvSpPr>
            <p:nvPr/>
          </p:nvSpPr>
          <p:spPr bwMode="auto">
            <a:xfrm flipH="1">
              <a:off x="3623641" y="5817579"/>
              <a:ext cx="3187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93" name="Line 2097"/>
            <p:cNvSpPr>
              <a:spLocks noChangeShapeType="1"/>
            </p:cNvSpPr>
            <p:nvPr/>
          </p:nvSpPr>
          <p:spPr bwMode="auto">
            <a:xfrm>
              <a:off x="3303404" y="5693491"/>
              <a:ext cx="3187" cy="62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94" name="Line 2098"/>
            <p:cNvSpPr>
              <a:spLocks noChangeShapeType="1"/>
            </p:cNvSpPr>
            <p:nvPr/>
          </p:nvSpPr>
          <p:spPr bwMode="auto">
            <a:xfrm flipV="1">
              <a:off x="3303404" y="5680926"/>
              <a:ext cx="33457" cy="125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95" name="Line 2099"/>
            <p:cNvSpPr>
              <a:spLocks noChangeShapeType="1"/>
            </p:cNvSpPr>
            <p:nvPr/>
          </p:nvSpPr>
          <p:spPr bwMode="auto">
            <a:xfrm flipV="1">
              <a:off x="3309776" y="5704487"/>
              <a:ext cx="36643" cy="471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96" name="Line 2100"/>
            <p:cNvSpPr>
              <a:spLocks noChangeShapeType="1"/>
            </p:cNvSpPr>
            <p:nvPr/>
          </p:nvSpPr>
          <p:spPr bwMode="auto">
            <a:xfrm flipH="1">
              <a:off x="3309776" y="5685639"/>
              <a:ext cx="30271" cy="2356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97" name="Line 2101"/>
            <p:cNvSpPr>
              <a:spLocks noChangeShapeType="1"/>
            </p:cNvSpPr>
            <p:nvPr/>
          </p:nvSpPr>
          <p:spPr bwMode="auto">
            <a:xfrm>
              <a:off x="3333675" y="5674643"/>
              <a:ext cx="3187" cy="62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98" name="Line 2102"/>
            <p:cNvSpPr>
              <a:spLocks noChangeShapeType="1"/>
            </p:cNvSpPr>
            <p:nvPr/>
          </p:nvSpPr>
          <p:spPr bwMode="auto">
            <a:xfrm>
              <a:off x="3340047" y="5673073"/>
              <a:ext cx="4780" cy="109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99" name="Line 2103"/>
            <p:cNvSpPr>
              <a:spLocks noChangeShapeType="1"/>
            </p:cNvSpPr>
            <p:nvPr/>
          </p:nvSpPr>
          <p:spPr bwMode="auto">
            <a:xfrm flipV="1">
              <a:off x="3348014" y="5786165"/>
              <a:ext cx="33457" cy="125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00" name="Line 2104"/>
            <p:cNvSpPr>
              <a:spLocks noChangeShapeType="1"/>
            </p:cNvSpPr>
            <p:nvPr/>
          </p:nvSpPr>
          <p:spPr bwMode="auto">
            <a:xfrm flipV="1">
              <a:off x="3341641" y="5779883"/>
              <a:ext cx="36643" cy="471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01" name="Line 2105"/>
            <p:cNvSpPr>
              <a:spLocks noChangeShapeType="1"/>
            </p:cNvSpPr>
            <p:nvPr/>
          </p:nvSpPr>
          <p:spPr bwMode="auto">
            <a:xfrm flipH="1">
              <a:off x="3341642" y="5761035"/>
              <a:ext cx="28678" cy="2356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02" name="Line 2106"/>
            <p:cNvSpPr>
              <a:spLocks noChangeShapeType="1"/>
            </p:cNvSpPr>
            <p:nvPr/>
          </p:nvSpPr>
          <p:spPr bwMode="auto">
            <a:xfrm flipV="1">
              <a:off x="3352794" y="5798731"/>
              <a:ext cx="33458" cy="125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03" name="Line 2107"/>
            <p:cNvSpPr>
              <a:spLocks noChangeShapeType="1"/>
            </p:cNvSpPr>
            <p:nvPr/>
          </p:nvSpPr>
          <p:spPr bwMode="auto">
            <a:xfrm>
              <a:off x="3381472" y="5786165"/>
              <a:ext cx="4780" cy="125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04" name="Line 2108"/>
            <p:cNvSpPr>
              <a:spLocks noChangeShapeType="1"/>
            </p:cNvSpPr>
            <p:nvPr/>
          </p:nvSpPr>
          <p:spPr bwMode="auto">
            <a:xfrm>
              <a:off x="3384658" y="5778311"/>
              <a:ext cx="9558" cy="235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05" name="Line 2109"/>
            <p:cNvSpPr>
              <a:spLocks noChangeShapeType="1"/>
            </p:cNvSpPr>
            <p:nvPr/>
          </p:nvSpPr>
          <p:spPr bwMode="auto">
            <a:xfrm>
              <a:off x="3344827" y="5794018"/>
              <a:ext cx="3187" cy="47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06" name="Line 2110"/>
            <p:cNvSpPr>
              <a:spLocks noChangeShapeType="1"/>
            </p:cNvSpPr>
            <p:nvPr/>
          </p:nvSpPr>
          <p:spPr bwMode="auto">
            <a:xfrm>
              <a:off x="3352794" y="5811296"/>
              <a:ext cx="3187" cy="62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07" name="Freeform 2111"/>
            <p:cNvSpPr>
              <a:spLocks/>
            </p:cNvSpPr>
            <p:nvPr/>
          </p:nvSpPr>
          <p:spPr bwMode="auto">
            <a:xfrm>
              <a:off x="3333675" y="5742184"/>
              <a:ext cx="36644" cy="23562"/>
            </a:xfrm>
            <a:custGeom>
              <a:avLst/>
              <a:gdLst>
                <a:gd name="T0" fmla="*/ 2147483647 w 70"/>
                <a:gd name="T1" fmla="*/ 0 h 44"/>
                <a:gd name="T2" fmla="*/ 0 w 70"/>
                <a:gd name="T3" fmla="*/ 2147483647 h 44"/>
                <a:gd name="T4" fmla="*/ 2147483647 w 70"/>
                <a:gd name="T5" fmla="*/ 2147483647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" h="44">
                  <a:moveTo>
                    <a:pt x="55" y="0"/>
                  </a:moveTo>
                  <a:lnTo>
                    <a:pt x="0" y="44"/>
                  </a:lnTo>
                  <a:lnTo>
                    <a:pt x="70" y="36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08" name="Line 2112"/>
            <p:cNvSpPr>
              <a:spLocks noChangeShapeType="1"/>
            </p:cNvSpPr>
            <p:nvPr/>
          </p:nvSpPr>
          <p:spPr bwMode="auto">
            <a:xfrm flipV="1">
              <a:off x="3325708" y="5742184"/>
              <a:ext cx="36643" cy="471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09" name="Freeform 2113"/>
            <p:cNvSpPr>
              <a:spLocks/>
            </p:cNvSpPr>
            <p:nvPr/>
          </p:nvSpPr>
          <p:spPr bwMode="auto">
            <a:xfrm>
              <a:off x="3317741" y="5723336"/>
              <a:ext cx="38237" cy="23562"/>
            </a:xfrm>
            <a:custGeom>
              <a:avLst/>
              <a:gdLst>
                <a:gd name="T0" fmla="*/ 0 w 71"/>
                <a:gd name="T1" fmla="*/ 2147483647 h 44"/>
                <a:gd name="T2" fmla="*/ 2147483647 w 71"/>
                <a:gd name="T3" fmla="*/ 0 h 44"/>
                <a:gd name="T4" fmla="*/ 2147483647 w 71"/>
                <a:gd name="T5" fmla="*/ 2147483647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1" h="44">
                  <a:moveTo>
                    <a:pt x="0" y="8"/>
                  </a:moveTo>
                  <a:lnTo>
                    <a:pt x="71" y="0"/>
                  </a:lnTo>
                  <a:lnTo>
                    <a:pt x="15" y="44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10" name="Line 2114"/>
            <p:cNvSpPr>
              <a:spLocks noChangeShapeType="1"/>
            </p:cNvSpPr>
            <p:nvPr/>
          </p:nvSpPr>
          <p:spPr bwMode="auto">
            <a:xfrm flipH="1" flipV="1">
              <a:off x="3340046" y="5685638"/>
              <a:ext cx="38237" cy="942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11" name="Freeform 2115"/>
            <p:cNvSpPr>
              <a:spLocks/>
            </p:cNvSpPr>
            <p:nvPr/>
          </p:nvSpPr>
          <p:spPr bwMode="auto">
            <a:xfrm>
              <a:off x="3306589" y="5699774"/>
              <a:ext cx="38237" cy="94244"/>
            </a:xfrm>
            <a:custGeom>
              <a:avLst/>
              <a:gdLst>
                <a:gd name="T0" fmla="*/ 2147483647 w 74"/>
                <a:gd name="T1" fmla="*/ 2147483647 h 180"/>
                <a:gd name="T2" fmla="*/ 0 w 74"/>
                <a:gd name="T3" fmla="*/ 0 h 180"/>
                <a:gd name="T4" fmla="*/ 2147483647 w 74"/>
                <a:gd name="T5" fmla="*/ 2147483647 h 1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4" h="180">
                  <a:moveTo>
                    <a:pt x="13" y="32"/>
                  </a:moveTo>
                  <a:lnTo>
                    <a:pt x="0" y="0"/>
                  </a:lnTo>
                  <a:lnTo>
                    <a:pt x="74" y="18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12" name="Line 2116"/>
            <p:cNvSpPr>
              <a:spLocks noChangeShapeType="1"/>
            </p:cNvSpPr>
            <p:nvPr/>
          </p:nvSpPr>
          <p:spPr bwMode="auto">
            <a:xfrm>
              <a:off x="3306589" y="5699774"/>
              <a:ext cx="38237" cy="942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13" name="Line 2117"/>
            <p:cNvSpPr>
              <a:spLocks noChangeShapeType="1"/>
            </p:cNvSpPr>
            <p:nvPr/>
          </p:nvSpPr>
          <p:spPr bwMode="auto">
            <a:xfrm flipH="1">
              <a:off x="3317741" y="5704487"/>
              <a:ext cx="28678" cy="2356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14" name="Line 2118"/>
            <p:cNvSpPr>
              <a:spLocks noChangeShapeType="1"/>
            </p:cNvSpPr>
            <p:nvPr/>
          </p:nvSpPr>
          <p:spPr bwMode="auto">
            <a:xfrm flipH="1">
              <a:off x="3400589" y="5966799"/>
              <a:ext cx="57356" cy="2356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15" name="Line 2119"/>
            <p:cNvSpPr>
              <a:spLocks noChangeShapeType="1"/>
            </p:cNvSpPr>
            <p:nvPr/>
          </p:nvSpPr>
          <p:spPr bwMode="auto">
            <a:xfrm flipH="1">
              <a:off x="3398997" y="5962087"/>
              <a:ext cx="55762" cy="2356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16" name="Line 2120"/>
            <p:cNvSpPr>
              <a:spLocks noChangeShapeType="1"/>
            </p:cNvSpPr>
            <p:nvPr/>
          </p:nvSpPr>
          <p:spPr bwMode="auto">
            <a:xfrm>
              <a:off x="3387844" y="5962087"/>
              <a:ext cx="12745" cy="2827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17" name="Line 2121"/>
            <p:cNvSpPr>
              <a:spLocks noChangeShapeType="1"/>
            </p:cNvSpPr>
            <p:nvPr/>
          </p:nvSpPr>
          <p:spPr bwMode="auto">
            <a:xfrm>
              <a:off x="3438827" y="5907111"/>
              <a:ext cx="52578" cy="1240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18" name="Line 2122"/>
            <p:cNvSpPr>
              <a:spLocks noChangeShapeType="1"/>
            </p:cNvSpPr>
            <p:nvPr/>
          </p:nvSpPr>
          <p:spPr bwMode="auto">
            <a:xfrm>
              <a:off x="3432453" y="5910253"/>
              <a:ext cx="44610" cy="1052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19" name="Line 2123"/>
            <p:cNvSpPr>
              <a:spLocks noChangeShapeType="1"/>
            </p:cNvSpPr>
            <p:nvPr/>
          </p:nvSpPr>
          <p:spPr bwMode="auto">
            <a:xfrm flipH="1" flipV="1">
              <a:off x="3456353" y="6045335"/>
              <a:ext cx="7966" cy="188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20" name="Line 2124"/>
            <p:cNvSpPr>
              <a:spLocks noChangeShapeType="1"/>
            </p:cNvSpPr>
            <p:nvPr/>
          </p:nvSpPr>
          <p:spPr bwMode="auto">
            <a:xfrm>
              <a:off x="3448386" y="6026487"/>
              <a:ext cx="7967" cy="188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21" name="Line 2125"/>
            <p:cNvSpPr>
              <a:spLocks noChangeShapeType="1"/>
            </p:cNvSpPr>
            <p:nvPr/>
          </p:nvSpPr>
          <p:spPr bwMode="auto">
            <a:xfrm flipH="1">
              <a:off x="3448386" y="6015493"/>
              <a:ext cx="28678" cy="109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22" name="Line 2126"/>
            <p:cNvSpPr>
              <a:spLocks noChangeShapeType="1"/>
            </p:cNvSpPr>
            <p:nvPr/>
          </p:nvSpPr>
          <p:spPr bwMode="auto">
            <a:xfrm flipV="1">
              <a:off x="3367132" y="5841141"/>
              <a:ext cx="38237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23" name="Line 2127"/>
            <p:cNvSpPr>
              <a:spLocks noChangeShapeType="1"/>
            </p:cNvSpPr>
            <p:nvPr/>
          </p:nvSpPr>
          <p:spPr bwMode="auto">
            <a:xfrm flipV="1">
              <a:off x="3397403" y="5903970"/>
              <a:ext cx="33458" cy="125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24" name="Line 2128"/>
            <p:cNvSpPr>
              <a:spLocks noChangeShapeType="1"/>
            </p:cNvSpPr>
            <p:nvPr/>
          </p:nvSpPr>
          <p:spPr bwMode="auto">
            <a:xfrm flipV="1">
              <a:off x="3391030" y="5897687"/>
              <a:ext cx="36644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25" name="Line 2129"/>
            <p:cNvSpPr>
              <a:spLocks noChangeShapeType="1"/>
            </p:cNvSpPr>
            <p:nvPr/>
          </p:nvSpPr>
          <p:spPr bwMode="auto">
            <a:xfrm flipH="1">
              <a:off x="3391031" y="5878839"/>
              <a:ext cx="28678" cy="2356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26" name="Freeform 2130"/>
            <p:cNvSpPr>
              <a:spLocks/>
            </p:cNvSpPr>
            <p:nvPr/>
          </p:nvSpPr>
          <p:spPr bwMode="auto">
            <a:xfrm>
              <a:off x="3383064" y="5859989"/>
              <a:ext cx="36643" cy="23561"/>
            </a:xfrm>
            <a:custGeom>
              <a:avLst/>
              <a:gdLst>
                <a:gd name="T0" fmla="*/ 2147483647 w 70"/>
                <a:gd name="T1" fmla="*/ 0 h 44"/>
                <a:gd name="T2" fmla="*/ 0 w 70"/>
                <a:gd name="T3" fmla="*/ 2147483647 h 44"/>
                <a:gd name="T4" fmla="*/ 2147483647 w 70"/>
                <a:gd name="T5" fmla="*/ 2147483647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" h="44">
                  <a:moveTo>
                    <a:pt x="56" y="0"/>
                  </a:moveTo>
                  <a:lnTo>
                    <a:pt x="0" y="44"/>
                  </a:lnTo>
                  <a:lnTo>
                    <a:pt x="70" y="36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27" name="Line 2131"/>
            <p:cNvSpPr>
              <a:spLocks noChangeShapeType="1"/>
            </p:cNvSpPr>
            <p:nvPr/>
          </p:nvSpPr>
          <p:spPr bwMode="auto">
            <a:xfrm flipV="1">
              <a:off x="3375096" y="5859989"/>
              <a:ext cx="38237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28" name="Line 2132"/>
            <p:cNvSpPr>
              <a:spLocks noChangeShapeType="1"/>
            </p:cNvSpPr>
            <p:nvPr/>
          </p:nvSpPr>
          <p:spPr bwMode="auto">
            <a:xfrm flipH="1" flipV="1">
              <a:off x="3430861" y="5903970"/>
              <a:ext cx="1592" cy="62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29" name="Line 2133"/>
            <p:cNvSpPr>
              <a:spLocks noChangeShapeType="1"/>
            </p:cNvSpPr>
            <p:nvPr/>
          </p:nvSpPr>
          <p:spPr bwMode="auto">
            <a:xfrm>
              <a:off x="3434048" y="5896116"/>
              <a:ext cx="4779" cy="109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30" name="Line 2134"/>
            <p:cNvSpPr>
              <a:spLocks noChangeShapeType="1"/>
            </p:cNvSpPr>
            <p:nvPr/>
          </p:nvSpPr>
          <p:spPr bwMode="auto">
            <a:xfrm>
              <a:off x="3394217" y="5911824"/>
              <a:ext cx="3187" cy="47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31" name="Line 2135"/>
            <p:cNvSpPr>
              <a:spLocks noChangeShapeType="1"/>
            </p:cNvSpPr>
            <p:nvPr/>
          </p:nvSpPr>
          <p:spPr bwMode="auto">
            <a:xfrm>
              <a:off x="3397402" y="5943238"/>
              <a:ext cx="14339" cy="3612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32" name="Line 2136"/>
            <p:cNvSpPr>
              <a:spLocks noChangeShapeType="1"/>
            </p:cNvSpPr>
            <p:nvPr/>
          </p:nvSpPr>
          <p:spPr bwMode="auto">
            <a:xfrm flipH="1">
              <a:off x="3375098" y="5841141"/>
              <a:ext cx="30272" cy="2356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33" name="Line 2137"/>
            <p:cNvSpPr>
              <a:spLocks noChangeShapeType="1"/>
            </p:cNvSpPr>
            <p:nvPr/>
          </p:nvSpPr>
          <p:spPr bwMode="auto">
            <a:xfrm flipH="1">
              <a:off x="3359166" y="5803443"/>
              <a:ext cx="30272" cy="2356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34" name="Line 2138"/>
            <p:cNvSpPr>
              <a:spLocks noChangeShapeType="1"/>
            </p:cNvSpPr>
            <p:nvPr/>
          </p:nvSpPr>
          <p:spPr bwMode="auto">
            <a:xfrm flipH="1">
              <a:off x="3367133" y="5822291"/>
              <a:ext cx="28678" cy="2356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35" name="Line 2139"/>
            <p:cNvSpPr>
              <a:spLocks noChangeShapeType="1"/>
            </p:cNvSpPr>
            <p:nvPr/>
          </p:nvSpPr>
          <p:spPr bwMode="auto">
            <a:xfrm flipV="1">
              <a:off x="3359166" y="5822291"/>
              <a:ext cx="36644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36" name="Line 2140"/>
            <p:cNvSpPr>
              <a:spLocks noChangeShapeType="1"/>
            </p:cNvSpPr>
            <p:nvPr/>
          </p:nvSpPr>
          <p:spPr bwMode="auto">
            <a:xfrm>
              <a:off x="3355980" y="5817579"/>
              <a:ext cx="38237" cy="942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37" name="Line 2141"/>
            <p:cNvSpPr>
              <a:spLocks noChangeShapeType="1"/>
            </p:cNvSpPr>
            <p:nvPr/>
          </p:nvSpPr>
          <p:spPr bwMode="auto">
            <a:xfrm flipH="1" flipV="1">
              <a:off x="3389436" y="5803443"/>
              <a:ext cx="38237" cy="942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38" name="Line 2142"/>
            <p:cNvSpPr>
              <a:spLocks noChangeShapeType="1"/>
            </p:cNvSpPr>
            <p:nvPr/>
          </p:nvSpPr>
          <p:spPr bwMode="auto">
            <a:xfrm>
              <a:off x="3579030" y="5698204"/>
              <a:ext cx="3187" cy="62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39" name="Line 2143"/>
            <p:cNvSpPr>
              <a:spLocks noChangeShapeType="1"/>
            </p:cNvSpPr>
            <p:nvPr/>
          </p:nvSpPr>
          <p:spPr bwMode="auto">
            <a:xfrm>
              <a:off x="3628422" y="5816008"/>
              <a:ext cx="3187" cy="62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40" name="Line 2144"/>
            <p:cNvSpPr>
              <a:spLocks noChangeShapeType="1"/>
            </p:cNvSpPr>
            <p:nvPr/>
          </p:nvSpPr>
          <p:spPr bwMode="auto">
            <a:xfrm flipH="1">
              <a:off x="3553538" y="5717052"/>
              <a:ext cx="33458" cy="125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41" name="Line 2145"/>
            <p:cNvSpPr>
              <a:spLocks noChangeShapeType="1"/>
            </p:cNvSpPr>
            <p:nvPr/>
          </p:nvSpPr>
          <p:spPr bwMode="auto">
            <a:xfrm>
              <a:off x="3586997" y="5717053"/>
              <a:ext cx="1592" cy="47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42" name="Line 2146"/>
            <p:cNvSpPr>
              <a:spLocks noChangeShapeType="1"/>
            </p:cNvSpPr>
            <p:nvPr/>
          </p:nvSpPr>
          <p:spPr bwMode="auto">
            <a:xfrm>
              <a:off x="3548759" y="5717052"/>
              <a:ext cx="4779" cy="125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43" name="Freeform 2147"/>
            <p:cNvSpPr>
              <a:spLocks/>
            </p:cNvSpPr>
            <p:nvPr/>
          </p:nvSpPr>
          <p:spPr bwMode="auto">
            <a:xfrm>
              <a:off x="3563098" y="5731189"/>
              <a:ext cx="38237" cy="42409"/>
            </a:xfrm>
            <a:custGeom>
              <a:avLst/>
              <a:gdLst>
                <a:gd name="T0" fmla="*/ 2147483647 w 71"/>
                <a:gd name="T1" fmla="*/ 0 h 80"/>
                <a:gd name="T2" fmla="*/ 0 w 71"/>
                <a:gd name="T3" fmla="*/ 2147483647 h 80"/>
                <a:gd name="T4" fmla="*/ 2147483647 w 71"/>
                <a:gd name="T5" fmla="*/ 2147483647 h 80"/>
                <a:gd name="T6" fmla="*/ 2147483647 w 71"/>
                <a:gd name="T7" fmla="*/ 2147483647 h 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1" h="80">
                  <a:moveTo>
                    <a:pt x="56" y="0"/>
                  </a:moveTo>
                  <a:lnTo>
                    <a:pt x="0" y="45"/>
                  </a:lnTo>
                  <a:lnTo>
                    <a:pt x="71" y="36"/>
                  </a:lnTo>
                  <a:lnTo>
                    <a:pt x="15" y="8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44" name="Line 2148"/>
            <p:cNvSpPr>
              <a:spLocks noChangeShapeType="1"/>
            </p:cNvSpPr>
            <p:nvPr/>
          </p:nvSpPr>
          <p:spPr bwMode="auto">
            <a:xfrm>
              <a:off x="3588590" y="5721765"/>
              <a:ext cx="39831" cy="942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45" name="Line 2149"/>
            <p:cNvSpPr>
              <a:spLocks noChangeShapeType="1"/>
            </p:cNvSpPr>
            <p:nvPr/>
          </p:nvSpPr>
          <p:spPr bwMode="auto">
            <a:xfrm flipV="1">
              <a:off x="3580624" y="5787735"/>
              <a:ext cx="36643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46" name="Line 2150"/>
            <p:cNvSpPr>
              <a:spLocks noChangeShapeType="1"/>
            </p:cNvSpPr>
            <p:nvPr/>
          </p:nvSpPr>
          <p:spPr bwMode="auto">
            <a:xfrm flipV="1">
              <a:off x="3586996" y="5806584"/>
              <a:ext cx="38237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47" name="Line 2151"/>
            <p:cNvSpPr>
              <a:spLocks noChangeShapeType="1"/>
            </p:cNvSpPr>
            <p:nvPr/>
          </p:nvSpPr>
          <p:spPr bwMode="auto">
            <a:xfrm flipH="1">
              <a:off x="3586996" y="5787735"/>
              <a:ext cx="30271" cy="2356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48" name="Freeform 2152"/>
            <p:cNvSpPr>
              <a:spLocks/>
            </p:cNvSpPr>
            <p:nvPr/>
          </p:nvSpPr>
          <p:spPr bwMode="auto">
            <a:xfrm>
              <a:off x="3571064" y="5768887"/>
              <a:ext cx="38237" cy="23561"/>
            </a:xfrm>
            <a:custGeom>
              <a:avLst/>
              <a:gdLst>
                <a:gd name="T0" fmla="*/ 0 w 70"/>
                <a:gd name="T1" fmla="*/ 2147483647 h 44"/>
                <a:gd name="T2" fmla="*/ 2147483647 w 70"/>
                <a:gd name="T3" fmla="*/ 0 h 44"/>
                <a:gd name="T4" fmla="*/ 2147483647 w 70"/>
                <a:gd name="T5" fmla="*/ 2147483647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" h="44">
                  <a:moveTo>
                    <a:pt x="0" y="8"/>
                  </a:moveTo>
                  <a:lnTo>
                    <a:pt x="70" y="0"/>
                  </a:lnTo>
                  <a:lnTo>
                    <a:pt x="16" y="44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49" name="Line 2153"/>
            <p:cNvSpPr>
              <a:spLocks noChangeShapeType="1"/>
            </p:cNvSpPr>
            <p:nvPr/>
          </p:nvSpPr>
          <p:spPr bwMode="auto">
            <a:xfrm flipV="1">
              <a:off x="3556725" y="5731189"/>
              <a:ext cx="36644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50" name="Line 2154"/>
            <p:cNvSpPr>
              <a:spLocks noChangeShapeType="1"/>
            </p:cNvSpPr>
            <p:nvPr/>
          </p:nvSpPr>
          <p:spPr bwMode="auto">
            <a:xfrm flipH="1">
              <a:off x="3548761" y="5704486"/>
              <a:ext cx="33457" cy="125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51" name="Line 2155"/>
            <p:cNvSpPr>
              <a:spLocks noChangeShapeType="1"/>
            </p:cNvSpPr>
            <p:nvPr/>
          </p:nvSpPr>
          <p:spPr bwMode="auto">
            <a:xfrm flipH="1">
              <a:off x="3545572" y="5688780"/>
              <a:ext cx="30271" cy="2356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52" name="Line 2156"/>
            <p:cNvSpPr>
              <a:spLocks noChangeShapeType="1"/>
            </p:cNvSpPr>
            <p:nvPr/>
          </p:nvSpPr>
          <p:spPr bwMode="auto">
            <a:xfrm flipH="1" flipV="1">
              <a:off x="3680996" y="5954233"/>
              <a:ext cx="7967" cy="188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53" name="Line 2157"/>
            <p:cNvSpPr>
              <a:spLocks noChangeShapeType="1"/>
            </p:cNvSpPr>
            <p:nvPr/>
          </p:nvSpPr>
          <p:spPr bwMode="auto">
            <a:xfrm flipH="1" flipV="1">
              <a:off x="3598149" y="5834858"/>
              <a:ext cx="3187" cy="62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54" name="Line 2158"/>
            <p:cNvSpPr>
              <a:spLocks noChangeShapeType="1"/>
            </p:cNvSpPr>
            <p:nvPr/>
          </p:nvSpPr>
          <p:spPr bwMode="auto">
            <a:xfrm>
              <a:off x="3590183" y="5831717"/>
              <a:ext cx="4779" cy="125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55" name="Line 2159"/>
            <p:cNvSpPr>
              <a:spLocks noChangeShapeType="1"/>
            </p:cNvSpPr>
            <p:nvPr/>
          </p:nvSpPr>
          <p:spPr bwMode="auto">
            <a:xfrm flipH="1">
              <a:off x="3644353" y="5935385"/>
              <a:ext cx="28678" cy="109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56" name="Line 2160"/>
            <p:cNvSpPr>
              <a:spLocks noChangeShapeType="1"/>
            </p:cNvSpPr>
            <p:nvPr/>
          </p:nvSpPr>
          <p:spPr bwMode="auto">
            <a:xfrm>
              <a:off x="3594963" y="5844283"/>
              <a:ext cx="50983" cy="1225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57" name="Line 2161"/>
            <p:cNvSpPr>
              <a:spLocks noChangeShapeType="1"/>
            </p:cNvSpPr>
            <p:nvPr/>
          </p:nvSpPr>
          <p:spPr bwMode="auto">
            <a:xfrm>
              <a:off x="3601336" y="5841141"/>
              <a:ext cx="43017" cy="1052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58" name="Line 2162"/>
            <p:cNvSpPr>
              <a:spLocks noChangeShapeType="1"/>
            </p:cNvSpPr>
            <p:nvPr/>
          </p:nvSpPr>
          <p:spPr bwMode="auto">
            <a:xfrm>
              <a:off x="3650726" y="5839570"/>
              <a:ext cx="14339" cy="3612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59" name="Line 2163"/>
            <p:cNvSpPr>
              <a:spLocks noChangeShapeType="1"/>
            </p:cNvSpPr>
            <p:nvPr/>
          </p:nvSpPr>
          <p:spPr bwMode="auto">
            <a:xfrm flipH="1">
              <a:off x="3625234" y="5875697"/>
              <a:ext cx="57356" cy="2356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60" name="Line 2164"/>
            <p:cNvSpPr>
              <a:spLocks noChangeShapeType="1"/>
            </p:cNvSpPr>
            <p:nvPr/>
          </p:nvSpPr>
          <p:spPr bwMode="auto">
            <a:xfrm flipH="1">
              <a:off x="3622048" y="5870984"/>
              <a:ext cx="57356" cy="2199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61" name="Line 2165"/>
            <p:cNvSpPr>
              <a:spLocks noChangeShapeType="1"/>
            </p:cNvSpPr>
            <p:nvPr/>
          </p:nvSpPr>
          <p:spPr bwMode="auto">
            <a:xfrm>
              <a:off x="3673031" y="5935385"/>
              <a:ext cx="7966" cy="188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62" name="Line 2166"/>
            <p:cNvSpPr>
              <a:spLocks noChangeShapeType="1"/>
            </p:cNvSpPr>
            <p:nvPr/>
          </p:nvSpPr>
          <p:spPr bwMode="auto">
            <a:xfrm>
              <a:off x="3669844" y="5847424"/>
              <a:ext cx="12745" cy="2827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63" name="Line 2167"/>
            <p:cNvSpPr>
              <a:spLocks noChangeShapeType="1"/>
            </p:cNvSpPr>
            <p:nvPr/>
          </p:nvSpPr>
          <p:spPr bwMode="auto">
            <a:xfrm flipH="1">
              <a:off x="3598149" y="5822291"/>
              <a:ext cx="33458" cy="125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64" name="Freeform 2168"/>
            <p:cNvSpPr>
              <a:spLocks/>
            </p:cNvSpPr>
            <p:nvPr/>
          </p:nvSpPr>
          <p:spPr bwMode="auto">
            <a:xfrm>
              <a:off x="3556725" y="5735901"/>
              <a:ext cx="68508" cy="94244"/>
            </a:xfrm>
            <a:custGeom>
              <a:avLst/>
              <a:gdLst>
                <a:gd name="T0" fmla="*/ 2147483647 w 130"/>
                <a:gd name="T1" fmla="*/ 2147483647 h 179"/>
                <a:gd name="T2" fmla="*/ 2147483647 w 130"/>
                <a:gd name="T3" fmla="*/ 2147483647 h 179"/>
                <a:gd name="T4" fmla="*/ 0 w 130"/>
                <a:gd name="T5" fmla="*/ 0 h 1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0" h="179">
                  <a:moveTo>
                    <a:pt x="130" y="135"/>
                  </a:moveTo>
                  <a:lnTo>
                    <a:pt x="74" y="17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65" name="Freeform 2169"/>
            <p:cNvSpPr>
              <a:spLocks/>
            </p:cNvSpPr>
            <p:nvPr/>
          </p:nvSpPr>
          <p:spPr bwMode="auto">
            <a:xfrm>
              <a:off x="3521674" y="5632233"/>
              <a:ext cx="38237" cy="23562"/>
            </a:xfrm>
            <a:custGeom>
              <a:avLst/>
              <a:gdLst>
                <a:gd name="T0" fmla="*/ 2147483647 w 70"/>
                <a:gd name="T1" fmla="*/ 0 h 45"/>
                <a:gd name="T2" fmla="*/ 0 w 70"/>
                <a:gd name="T3" fmla="*/ 2147483647 h 45"/>
                <a:gd name="T4" fmla="*/ 2147483647 w 70"/>
                <a:gd name="T5" fmla="*/ 2147483647 h 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" h="45">
                  <a:moveTo>
                    <a:pt x="56" y="0"/>
                  </a:moveTo>
                  <a:lnTo>
                    <a:pt x="0" y="45"/>
                  </a:lnTo>
                  <a:lnTo>
                    <a:pt x="70" y="36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66" name="Freeform 2170"/>
            <p:cNvSpPr>
              <a:spLocks/>
            </p:cNvSpPr>
            <p:nvPr/>
          </p:nvSpPr>
          <p:spPr bwMode="auto">
            <a:xfrm>
              <a:off x="3513708" y="5613384"/>
              <a:ext cx="38237" cy="23562"/>
            </a:xfrm>
            <a:custGeom>
              <a:avLst/>
              <a:gdLst>
                <a:gd name="T0" fmla="*/ 2147483647 w 71"/>
                <a:gd name="T1" fmla="*/ 0 h 45"/>
                <a:gd name="T2" fmla="*/ 0 w 71"/>
                <a:gd name="T3" fmla="*/ 2147483647 h 45"/>
                <a:gd name="T4" fmla="*/ 2147483647 w 71"/>
                <a:gd name="T5" fmla="*/ 2147483647 h 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1" h="45">
                  <a:moveTo>
                    <a:pt x="56" y="0"/>
                  </a:moveTo>
                  <a:lnTo>
                    <a:pt x="0" y="45"/>
                  </a:lnTo>
                  <a:lnTo>
                    <a:pt x="71" y="36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67" name="Line 2171"/>
            <p:cNvSpPr>
              <a:spLocks noChangeShapeType="1"/>
            </p:cNvSpPr>
            <p:nvPr/>
          </p:nvSpPr>
          <p:spPr bwMode="auto">
            <a:xfrm flipV="1">
              <a:off x="3507336" y="5613384"/>
              <a:ext cx="36643" cy="471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68" name="Line 2172"/>
            <p:cNvSpPr>
              <a:spLocks noChangeShapeType="1"/>
            </p:cNvSpPr>
            <p:nvPr/>
          </p:nvSpPr>
          <p:spPr bwMode="auto">
            <a:xfrm>
              <a:off x="3537608" y="5599247"/>
              <a:ext cx="1594" cy="47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69" name="Line 2173"/>
            <p:cNvSpPr>
              <a:spLocks noChangeShapeType="1"/>
            </p:cNvSpPr>
            <p:nvPr/>
          </p:nvSpPr>
          <p:spPr bwMode="auto">
            <a:xfrm>
              <a:off x="3500963" y="5605531"/>
              <a:ext cx="3187" cy="62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70" name="Line 2174"/>
            <p:cNvSpPr>
              <a:spLocks noChangeShapeType="1"/>
            </p:cNvSpPr>
            <p:nvPr/>
          </p:nvSpPr>
          <p:spPr bwMode="auto">
            <a:xfrm>
              <a:off x="3496183" y="5608673"/>
              <a:ext cx="4780" cy="109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71" name="Line 2175"/>
            <p:cNvSpPr>
              <a:spLocks noChangeShapeType="1"/>
            </p:cNvSpPr>
            <p:nvPr/>
          </p:nvSpPr>
          <p:spPr bwMode="auto">
            <a:xfrm flipH="1">
              <a:off x="3504151" y="5599247"/>
              <a:ext cx="33457" cy="125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72" name="Freeform 2176"/>
            <p:cNvSpPr>
              <a:spLocks/>
            </p:cNvSpPr>
            <p:nvPr/>
          </p:nvSpPr>
          <p:spPr bwMode="auto">
            <a:xfrm>
              <a:off x="3934319" y="5638516"/>
              <a:ext cx="33457" cy="31414"/>
            </a:xfrm>
            <a:custGeom>
              <a:avLst/>
              <a:gdLst>
                <a:gd name="T0" fmla="*/ 2147483647 w 62"/>
                <a:gd name="T1" fmla="*/ 0 h 61"/>
                <a:gd name="T2" fmla="*/ 0 w 62"/>
                <a:gd name="T3" fmla="*/ 2147483647 h 61"/>
                <a:gd name="T4" fmla="*/ 2147483647 w 62"/>
                <a:gd name="T5" fmla="*/ 2147483647 h 6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61">
                  <a:moveTo>
                    <a:pt x="34" y="0"/>
                  </a:moveTo>
                  <a:lnTo>
                    <a:pt x="0" y="61"/>
                  </a:lnTo>
                  <a:lnTo>
                    <a:pt x="62" y="27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73" name="Line 2177"/>
            <p:cNvSpPr>
              <a:spLocks noChangeShapeType="1"/>
            </p:cNvSpPr>
            <p:nvPr/>
          </p:nvSpPr>
          <p:spPr bwMode="auto">
            <a:xfrm flipV="1">
              <a:off x="3947065" y="5657364"/>
              <a:ext cx="23897" cy="251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74" name="Line 2178"/>
            <p:cNvSpPr>
              <a:spLocks noChangeShapeType="1"/>
            </p:cNvSpPr>
            <p:nvPr/>
          </p:nvSpPr>
          <p:spPr bwMode="auto">
            <a:xfrm>
              <a:off x="3980522" y="5657366"/>
              <a:ext cx="31864" cy="863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75" name="Line 2179"/>
            <p:cNvSpPr>
              <a:spLocks noChangeShapeType="1"/>
            </p:cNvSpPr>
            <p:nvPr/>
          </p:nvSpPr>
          <p:spPr bwMode="auto">
            <a:xfrm>
              <a:off x="3985303" y="5652652"/>
              <a:ext cx="31864" cy="863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76" name="Line 2180"/>
            <p:cNvSpPr>
              <a:spLocks noChangeShapeType="1"/>
            </p:cNvSpPr>
            <p:nvPr/>
          </p:nvSpPr>
          <p:spPr bwMode="auto">
            <a:xfrm>
              <a:off x="3864217" y="5600818"/>
              <a:ext cx="82847" cy="816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77" name="Line 2181"/>
            <p:cNvSpPr>
              <a:spLocks noChangeShapeType="1"/>
            </p:cNvSpPr>
            <p:nvPr/>
          </p:nvSpPr>
          <p:spPr bwMode="auto">
            <a:xfrm>
              <a:off x="3921574" y="5685639"/>
              <a:ext cx="55762" cy="5497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78" name="Line 2182"/>
            <p:cNvSpPr>
              <a:spLocks noChangeShapeType="1"/>
            </p:cNvSpPr>
            <p:nvPr/>
          </p:nvSpPr>
          <p:spPr bwMode="auto">
            <a:xfrm flipH="1" flipV="1">
              <a:off x="3999641" y="5718622"/>
              <a:ext cx="4780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79" name="Line 2183"/>
            <p:cNvSpPr>
              <a:spLocks noChangeShapeType="1"/>
            </p:cNvSpPr>
            <p:nvPr/>
          </p:nvSpPr>
          <p:spPr bwMode="auto">
            <a:xfrm flipV="1">
              <a:off x="3970963" y="5723335"/>
              <a:ext cx="33458" cy="3141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80" name="Line 2184"/>
            <p:cNvSpPr>
              <a:spLocks noChangeShapeType="1"/>
            </p:cNvSpPr>
            <p:nvPr/>
          </p:nvSpPr>
          <p:spPr bwMode="auto">
            <a:xfrm flipH="1">
              <a:off x="3966183" y="5717053"/>
              <a:ext cx="35051" cy="3455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81" name="Line 2185"/>
            <p:cNvSpPr>
              <a:spLocks noChangeShapeType="1"/>
            </p:cNvSpPr>
            <p:nvPr/>
          </p:nvSpPr>
          <p:spPr bwMode="auto">
            <a:xfrm flipH="1" flipV="1">
              <a:off x="3908827" y="5823862"/>
              <a:ext cx="50983" cy="50262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82" name="Line 2186"/>
            <p:cNvSpPr>
              <a:spLocks noChangeShapeType="1"/>
            </p:cNvSpPr>
            <p:nvPr/>
          </p:nvSpPr>
          <p:spPr bwMode="auto">
            <a:xfrm flipH="1" flipV="1">
              <a:off x="3908828" y="5845853"/>
              <a:ext cx="28678" cy="298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83" name="Line 2187"/>
            <p:cNvSpPr>
              <a:spLocks noChangeShapeType="1"/>
            </p:cNvSpPr>
            <p:nvPr/>
          </p:nvSpPr>
          <p:spPr bwMode="auto">
            <a:xfrm>
              <a:off x="3908827" y="5693491"/>
              <a:ext cx="62135" cy="6125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84" name="Line 2188"/>
            <p:cNvSpPr>
              <a:spLocks noChangeShapeType="1"/>
            </p:cNvSpPr>
            <p:nvPr/>
          </p:nvSpPr>
          <p:spPr bwMode="auto">
            <a:xfrm flipV="1">
              <a:off x="3919981" y="5638516"/>
              <a:ext cx="33458" cy="17279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85" name="Line 2189"/>
            <p:cNvSpPr>
              <a:spLocks noChangeShapeType="1"/>
            </p:cNvSpPr>
            <p:nvPr/>
          </p:nvSpPr>
          <p:spPr bwMode="auto">
            <a:xfrm flipH="1">
              <a:off x="3919981" y="5624379"/>
              <a:ext cx="19119" cy="3141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86" name="Line 2190"/>
            <p:cNvSpPr>
              <a:spLocks noChangeShapeType="1"/>
            </p:cNvSpPr>
            <p:nvPr/>
          </p:nvSpPr>
          <p:spPr bwMode="auto">
            <a:xfrm flipH="1" flipV="1">
              <a:off x="3970964" y="5649512"/>
              <a:ext cx="9558" cy="78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87" name="Line 2191"/>
            <p:cNvSpPr>
              <a:spLocks noChangeShapeType="1"/>
            </p:cNvSpPr>
            <p:nvPr/>
          </p:nvSpPr>
          <p:spPr bwMode="auto">
            <a:xfrm flipH="1" flipV="1">
              <a:off x="3970963" y="5657366"/>
              <a:ext cx="4780" cy="47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88" name="Line 2192"/>
            <p:cNvSpPr>
              <a:spLocks noChangeShapeType="1"/>
            </p:cNvSpPr>
            <p:nvPr/>
          </p:nvSpPr>
          <p:spPr bwMode="auto">
            <a:xfrm flipV="1">
              <a:off x="3794116" y="5387198"/>
              <a:ext cx="95593" cy="942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89" name="Line 2193"/>
            <p:cNvSpPr>
              <a:spLocks noChangeShapeType="1"/>
            </p:cNvSpPr>
            <p:nvPr/>
          </p:nvSpPr>
          <p:spPr bwMode="auto">
            <a:xfrm flipV="1">
              <a:off x="3802083" y="5388770"/>
              <a:ext cx="94001" cy="942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90" name="Line 2194"/>
            <p:cNvSpPr>
              <a:spLocks noChangeShapeType="1"/>
            </p:cNvSpPr>
            <p:nvPr/>
          </p:nvSpPr>
          <p:spPr bwMode="auto">
            <a:xfrm>
              <a:off x="3794116" y="5481443"/>
              <a:ext cx="3187" cy="47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91" name="Line 2195"/>
            <p:cNvSpPr>
              <a:spLocks noChangeShapeType="1"/>
            </p:cNvSpPr>
            <p:nvPr/>
          </p:nvSpPr>
          <p:spPr bwMode="auto">
            <a:xfrm flipH="1" flipV="1">
              <a:off x="3797303" y="5478300"/>
              <a:ext cx="9558" cy="78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92" name="Line 2196"/>
            <p:cNvSpPr>
              <a:spLocks noChangeShapeType="1"/>
            </p:cNvSpPr>
            <p:nvPr/>
          </p:nvSpPr>
          <p:spPr bwMode="auto">
            <a:xfrm flipH="1">
              <a:off x="3891303" y="5594535"/>
              <a:ext cx="17526" cy="3298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93" name="Line 2197"/>
            <p:cNvSpPr>
              <a:spLocks noChangeShapeType="1"/>
            </p:cNvSpPr>
            <p:nvPr/>
          </p:nvSpPr>
          <p:spPr bwMode="auto">
            <a:xfrm flipV="1">
              <a:off x="3854658" y="5567833"/>
              <a:ext cx="23897" cy="235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94" name="Line 2198"/>
            <p:cNvSpPr>
              <a:spLocks noChangeShapeType="1"/>
            </p:cNvSpPr>
            <p:nvPr/>
          </p:nvSpPr>
          <p:spPr bwMode="auto">
            <a:xfrm flipV="1">
              <a:off x="3864217" y="5577257"/>
              <a:ext cx="25492" cy="235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95" name="Line 2199"/>
            <p:cNvSpPr>
              <a:spLocks noChangeShapeType="1"/>
            </p:cNvSpPr>
            <p:nvPr/>
          </p:nvSpPr>
          <p:spPr bwMode="auto">
            <a:xfrm flipV="1">
              <a:off x="3876963" y="5594535"/>
              <a:ext cx="31864" cy="1884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96" name="Line 2200"/>
            <p:cNvSpPr>
              <a:spLocks noChangeShapeType="1"/>
            </p:cNvSpPr>
            <p:nvPr/>
          </p:nvSpPr>
          <p:spPr bwMode="auto">
            <a:xfrm flipH="1">
              <a:off x="3876963" y="5580399"/>
              <a:ext cx="17525" cy="3298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97" name="Line 2201"/>
            <p:cNvSpPr>
              <a:spLocks noChangeShapeType="1"/>
            </p:cNvSpPr>
            <p:nvPr/>
          </p:nvSpPr>
          <p:spPr bwMode="auto">
            <a:xfrm flipH="1" flipV="1">
              <a:off x="3878556" y="5558408"/>
              <a:ext cx="19119" cy="188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98" name="Line 2202"/>
            <p:cNvSpPr>
              <a:spLocks noChangeShapeType="1"/>
            </p:cNvSpPr>
            <p:nvPr/>
          </p:nvSpPr>
          <p:spPr bwMode="auto">
            <a:xfrm flipH="1" flipV="1">
              <a:off x="3878556" y="5567834"/>
              <a:ext cx="11152" cy="94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99" name="Line 2203"/>
            <p:cNvSpPr>
              <a:spLocks noChangeShapeType="1"/>
            </p:cNvSpPr>
            <p:nvPr/>
          </p:nvSpPr>
          <p:spPr bwMode="auto">
            <a:xfrm flipV="1">
              <a:off x="3800489" y="5519140"/>
              <a:ext cx="31864" cy="17279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00" name="Line 2204"/>
            <p:cNvSpPr>
              <a:spLocks noChangeShapeType="1"/>
            </p:cNvSpPr>
            <p:nvPr/>
          </p:nvSpPr>
          <p:spPr bwMode="auto">
            <a:xfrm flipH="1">
              <a:off x="3800489" y="5505004"/>
              <a:ext cx="17525" cy="3141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01" name="Line 2205"/>
            <p:cNvSpPr>
              <a:spLocks noChangeShapeType="1"/>
            </p:cNvSpPr>
            <p:nvPr/>
          </p:nvSpPr>
          <p:spPr bwMode="auto">
            <a:xfrm flipV="1">
              <a:off x="3814827" y="5533277"/>
              <a:ext cx="31864" cy="1884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02" name="Line 2206"/>
            <p:cNvSpPr>
              <a:spLocks noChangeShapeType="1"/>
            </p:cNvSpPr>
            <p:nvPr/>
          </p:nvSpPr>
          <p:spPr bwMode="auto">
            <a:xfrm flipH="1">
              <a:off x="3814828" y="5519139"/>
              <a:ext cx="17526" cy="3298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03" name="Line 2207"/>
            <p:cNvSpPr>
              <a:spLocks noChangeShapeType="1"/>
            </p:cNvSpPr>
            <p:nvPr/>
          </p:nvSpPr>
          <p:spPr bwMode="auto">
            <a:xfrm flipH="1">
              <a:off x="3829167" y="5533278"/>
              <a:ext cx="17525" cy="3298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04" name="Line 2208"/>
            <p:cNvSpPr>
              <a:spLocks noChangeShapeType="1"/>
            </p:cNvSpPr>
            <p:nvPr/>
          </p:nvSpPr>
          <p:spPr bwMode="auto">
            <a:xfrm flipV="1">
              <a:off x="3843505" y="5563122"/>
              <a:ext cx="33458" cy="17279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05" name="Freeform 2209"/>
            <p:cNvSpPr>
              <a:spLocks/>
            </p:cNvSpPr>
            <p:nvPr/>
          </p:nvSpPr>
          <p:spPr bwMode="auto">
            <a:xfrm>
              <a:off x="3829167" y="5547412"/>
              <a:ext cx="33457" cy="32986"/>
            </a:xfrm>
            <a:custGeom>
              <a:avLst/>
              <a:gdLst>
                <a:gd name="T0" fmla="*/ 0 w 63"/>
                <a:gd name="T1" fmla="*/ 2147483647 h 63"/>
                <a:gd name="T2" fmla="*/ 2147483647 w 63"/>
                <a:gd name="T3" fmla="*/ 0 h 63"/>
                <a:gd name="T4" fmla="*/ 2147483647 w 63"/>
                <a:gd name="T5" fmla="*/ 2147483647 h 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3" h="63">
                  <a:moveTo>
                    <a:pt x="0" y="35"/>
                  </a:moveTo>
                  <a:lnTo>
                    <a:pt x="63" y="0"/>
                  </a:lnTo>
                  <a:lnTo>
                    <a:pt x="28" y="63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06" name="Line 2210"/>
            <p:cNvSpPr>
              <a:spLocks noChangeShapeType="1"/>
            </p:cNvSpPr>
            <p:nvPr/>
          </p:nvSpPr>
          <p:spPr bwMode="auto">
            <a:xfrm flipH="1" flipV="1">
              <a:off x="3803676" y="5490868"/>
              <a:ext cx="73288" cy="722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07" name="Line 2211"/>
            <p:cNvSpPr>
              <a:spLocks noChangeShapeType="1"/>
            </p:cNvSpPr>
            <p:nvPr/>
          </p:nvSpPr>
          <p:spPr bwMode="auto">
            <a:xfrm>
              <a:off x="3849877" y="5278820"/>
              <a:ext cx="39831" cy="1083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08" name="Line 2212"/>
            <p:cNvSpPr>
              <a:spLocks noChangeShapeType="1"/>
            </p:cNvSpPr>
            <p:nvPr/>
          </p:nvSpPr>
          <p:spPr bwMode="auto">
            <a:xfrm>
              <a:off x="3854659" y="5275676"/>
              <a:ext cx="41422" cy="1130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09" name="Line 2213"/>
            <p:cNvSpPr>
              <a:spLocks noChangeShapeType="1"/>
            </p:cNvSpPr>
            <p:nvPr/>
          </p:nvSpPr>
          <p:spPr bwMode="auto">
            <a:xfrm flipV="1">
              <a:off x="3905642" y="5624379"/>
              <a:ext cx="33457" cy="1727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10" name="Line 2214"/>
            <p:cNvSpPr>
              <a:spLocks noChangeShapeType="1"/>
            </p:cNvSpPr>
            <p:nvPr/>
          </p:nvSpPr>
          <p:spPr bwMode="auto">
            <a:xfrm flipH="1" flipV="1">
              <a:off x="3894490" y="5580399"/>
              <a:ext cx="73288" cy="722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11" name="Line 2215"/>
            <p:cNvSpPr>
              <a:spLocks noChangeShapeType="1"/>
            </p:cNvSpPr>
            <p:nvPr/>
          </p:nvSpPr>
          <p:spPr bwMode="auto">
            <a:xfrm flipH="1">
              <a:off x="3905642" y="5608674"/>
              <a:ext cx="19119" cy="3298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12" name="Line 2216"/>
            <p:cNvSpPr>
              <a:spLocks noChangeShapeType="1"/>
            </p:cNvSpPr>
            <p:nvPr/>
          </p:nvSpPr>
          <p:spPr bwMode="auto">
            <a:xfrm flipV="1">
              <a:off x="3891302" y="5608673"/>
              <a:ext cx="33458" cy="1884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13" name="Freeform 2217"/>
            <p:cNvSpPr>
              <a:spLocks/>
            </p:cNvSpPr>
            <p:nvPr/>
          </p:nvSpPr>
          <p:spPr bwMode="auto">
            <a:xfrm>
              <a:off x="3340046" y="4928544"/>
              <a:ext cx="708985" cy="270167"/>
            </a:xfrm>
            <a:custGeom>
              <a:avLst/>
              <a:gdLst>
                <a:gd name="T0" fmla="*/ 2147483647 w 1336"/>
                <a:gd name="T1" fmla="*/ 0 h 515"/>
                <a:gd name="T2" fmla="*/ 2147483647 w 1336"/>
                <a:gd name="T3" fmla="*/ 2147483647 h 515"/>
                <a:gd name="T4" fmla="*/ 0 w 1336"/>
                <a:gd name="T5" fmla="*/ 2147483647 h 5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36" h="515">
                  <a:moveTo>
                    <a:pt x="1336" y="0"/>
                  </a:moveTo>
                  <a:lnTo>
                    <a:pt x="821" y="515"/>
                  </a:lnTo>
                  <a:lnTo>
                    <a:pt x="0" y="28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14" name="Line 2218"/>
            <p:cNvSpPr>
              <a:spLocks noChangeShapeType="1"/>
            </p:cNvSpPr>
            <p:nvPr/>
          </p:nvSpPr>
          <p:spPr bwMode="auto">
            <a:xfrm flipH="1" flipV="1">
              <a:off x="3332081" y="5084048"/>
              <a:ext cx="441322" cy="1193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15" name="Freeform 2219"/>
            <p:cNvSpPr>
              <a:spLocks/>
            </p:cNvSpPr>
            <p:nvPr/>
          </p:nvSpPr>
          <p:spPr bwMode="auto">
            <a:xfrm>
              <a:off x="3328896" y="5120175"/>
              <a:ext cx="137017" cy="73825"/>
            </a:xfrm>
            <a:custGeom>
              <a:avLst/>
              <a:gdLst>
                <a:gd name="T0" fmla="*/ 0 w 258"/>
                <a:gd name="T1" fmla="*/ 2147483647 h 141"/>
                <a:gd name="T2" fmla="*/ 2147483647 w 258"/>
                <a:gd name="T3" fmla="*/ 2147483647 h 141"/>
                <a:gd name="T4" fmla="*/ 2147483647 w 258"/>
                <a:gd name="T5" fmla="*/ 2147483647 h 141"/>
                <a:gd name="T6" fmla="*/ 2147483647 w 258"/>
                <a:gd name="T7" fmla="*/ 2147483647 h 141"/>
                <a:gd name="T8" fmla="*/ 2147483647 w 258"/>
                <a:gd name="T9" fmla="*/ 2147483647 h 141"/>
                <a:gd name="T10" fmla="*/ 2147483647 w 258"/>
                <a:gd name="T11" fmla="*/ 2147483647 h 141"/>
                <a:gd name="T12" fmla="*/ 2147483647 w 258"/>
                <a:gd name="T13" fmla="*/ 2147483647 h 141"/>
                <a:gd name="T14" fmla="*/ 2147483647 w 258"/>
                <a:gd name="T15" fmla="*/ 2147483647 h 141"/>
                <a:gd name="T16" fmla="*/ 2147483647 w 258"/>
                <a:gd name="T17" fmla="*/ 2147483647 h 141"/>
                <a:gd name="T18" fmla="*/ 2147483647 w 258"/>
                <a:gd name="T19" fmla="*/ 0 h 1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8" h="141">
                  <a:moveTo>
                    <a:pt x="0" y="141"/>
                  </a:moveTo>
                  <a:lnTo>
                    <a:pt x="30" y="127"/>
                  </a:lnTo>
                  <a:lnTo>
                    <a:pt x="59" y="111"/>
                  </a:lnTo>
                  <a:lnTo>
                    <a:pt x="88" y="97"/>
                  </a:lnTo>
                  <a:lnTo>
                    <a:pt x="117" y="81"/>
                  </a:lnTo>
                  <a:lnTo>
                    <a:pt x="146" y="66"/>
                  </a:lnTo>
                  <a:lnTo>
                    <a:pt x="174" y="49"/>
                  </a:lnTo>
                  <a:lnTo>
                    <a:pt x="203" y="33"/>
                  </a:lnTo>
                  <a:lnTo>
                    <a:pt x="230" y="16"/>
                  </a:lnTo>
                  <a:lnTo>
                    <a:pt x="25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16" name="Freeform 2220"/>
            <p:cNvSpPr>
              <a:spLocks/>
            </p:cNvSpPr>
            <p:nvPr/>
          </p:nvSpPr>
          <p:spPr bwMode="auto">
            <a:xfrm>
              <a:off x="3325709" y="5118604"/>
              <a:ext cx="132237" cy="70682"/>
            </a:xfrm>
            <a:custGeom>
              <a:avLst/>
              <a:gdLst>
                <a:gd name="T0" fmla="*/ 0 w 247"/>
                <a:gd name="T1" fmla="*/ 2147483647 h 134"/>
                <a:gd name="T2" fmla="*/ 2147483647 w 247"/>
                <a:gd name="T3" fmla="*/ 2147483647 h 134"/>
                <a:gd name="T4" fmla="*/ 2147483647 w 247"/>
                <a:gd name="T5" fmla="*/ 2147483647 h 134"/>
                <a:gd name="T6" fmla="*/ 2147483647 w 247"/>
                <a:gd name="T7" fmla="*/ 2147483647 h 134"/>
                <a:gd name="T8" fmla="*/ 2147483647 w 247"/>
                <a:gd name="T9" fmla="*/ 2147483647 h 134"/>
                <a:gd name="T10" fmla="*/ 2147483647 w 247"/>
                <a:gd name="T11" fmla="*/ 2147483647 h 134"/>
                <a:gd name="T12" fmla="*/ 2147483647 w 247"/>
                <a:gd name="T13" fmla="*/ 2147483647 h 134"/>
                <a:gd name="T14" fmla="*/ 2147483647 w 247"/>
                <a:gd name="T15" fmla="*/ 2147483647 h 134"/>
                <a:gd name="T16" fmla="*/ 2147483647 w 247"/>
                <a:gd name="T17" fmla="*/ 2147483647 h 134"/>
                <a:gd name="T18" fmla="*/ 2147483647 w 247"/>
                <a:gd name="T19" fmla="*/ 0 h 1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7" h="134">
                  <a:moveTo>
                    <a:pt x="0" y="134"/>
                  </a:moveTo>
                  <a:lnTo>
                    <a:pt x="28" y="120"/>
                  </a:lnTo>
                  <a:lnTo>
                    <a:pt x="56" y="107"/>
                  </a:lnTo>
                  <a:lnTo>
                    <a:pt x="84" y="91"/>
                  </a:lnTo>
                  <a:lnTo>
                    <a:pt x="111" y="77"/>
                  </a:lnTo>
                  <a:lnTo>
                    <a:pt x="139" y="62"/>
                  </a:lnTo>
                  <a:lnTo>
                    <a:pt x="166" y="47"/>
                  </a:lnTo>
                  <a:lnTo>
                    <a:pt x="193" y="31"/>
                  </a:lnTo>
                  <a:lnTo>
                    <a:pt x="220" y="15"/>
                  </a:lnTo>
                  <a:lnTo>
                    <a:pt x="24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17" name="Freeform 2221"/>
            <p:cNvSpPr>
              <a:spLocks/>
            </p:cNvSpPr>
            <p:nvPr/>
          </p:nvSpPr>
          <p:spPr bwMode="auto">
            <a:xfrm>
              <a:off x="3293845" y="5085618"/>
              <a:ext cx="46203" cy="25131"/>
            </a:xfrm>
            <a:custGeom>
              <a:avLst/>
              <a:gdLst>
                <a:gd name="T0" fmla="*/ 0 w 89"/>
                <a:gd name="T1" fmla="*/ 2147483647 h 46"/>
                <a:gd name="T2" fmla="*/ 2147483647 w 89"/>
                <a:gd name="T3" fmla="*/ 2147483647 h 46"/>
                <a:gd name="T4" fmla="*/ 2147483647 w 89"/>
                <a:gd name="T5" fmla="*/ 2147483647 h 46"/>
                <a:gd name="T6" fmla="*/ 2147483647 w 89"/>
                <a:gd name="T7" fmla="*/ 0 h 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46">
                  <a:moveTo>
                    <a:pt x="0" y="46"/>
                  </a:moveTo>
                  <a:lnTo>
                    <a:pt x="30" y="32"/>
                  </a:lnTo>
                  <a:lnTo>
                    <a:pt x="60" y="17"/>
                  </a:lnTo>
                  <a:lnTo>
                    <a:pt x="8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18" name="Line 2222"/>
            <p:cNvSpPr>
              <a:spLocks noChangeShapeType="1"/>
            </p:cNvSpPr>
            <p:nvPr/>
          </p:nvSpPr>
          <p:spPr bwMode="auto">
            <a:xfrm flipH="1" flipV="1">
              <a:off x="3934319" y="4491881"/>
              <a:ext cx="121085" cy="4335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19" name="Line 2223"/>
            <p:cNvSpPr>
              <a:spLocks noChangeShapeType="1"/>
            </p:cNvSpPr>
            <p:nvPr/>
          </p:nvSpPr>
          <p:spPr bwMode="auto">
            <a:xfrm flipH="1" flipV="1">
              <a:off x="3929539" y="4498164"/>
              <a:ext cx="119493" cy="4303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20" name="Line 2224"/>
            <p:cNvSpPr>
              <a:spLocks noChangeShapeType="1"/>
            </p:cNvSpPr>
            <p:nvPr/>
          </p:nvSpPr>
          <p:spPr bwMode="auto">
            <a:xfrm>
              <a:off x="4055405" y="4925403"/>
              <a:ext cx="76475" cy="753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21" name="Line 2225"/>
            <p:cNvSpPr>
              <a:spLocks noChangeShapeType="1"/>
            </p:cNvSpPr>
            <p:nvPr/>
          </p:nvSpPr>
          <p:spPr bwMode="auto">
            <a:xfrm>
              <a:off x="4049033" y="4928544"/>
              <a:ext cx="79662" cy="769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22" name="Line 2226"/>
            <p:cNvSpPr>
              <a:spLocks noChangeShapeType="1"/>
            </p:cNvSpPr>
            <p:nvPr/>
          </p:nvSpPr>
          <p:spPr bwMode="auto">
            <a:xfrm>
              <a:off x="4131880" y="5000797"/>
              <a:ext cx="108339" cy="392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23" name="Line 2227"/>
            <p:cNvSpPr>
              <a:spLocks noChangeShapeType="1"/>
            </p:cNvSpPr>
            <p:nvPr/>
          </p:nvSpPr>
          <p:spPr bwMode="auto">
            <a:xfrm>
              <a:off x="4128691" y="5005510"/>
              <a:ext cx="113119" cy="4240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24" name="Freeform 2228"/>
            <p:cNvSpPr>
              <a:spLocks/>
            </p:cNvSpPr>
            <p:nvPr/>
          </p:nvSpPr>
          <p:spPr bwMode="auto">
            <a:xfrm>
              <a:off x="3967776" y="4485599"/>
              <a:ext cx="71695" cy="128800"/>
            </a:xfrm>
            <a:custGeom>
              <a:avLst/>
              <a:gdLst>
                <a:gd name="T0" fmla="*/ 0 w 134"/>
                <a:gd name="T1" fmla="*/ 2147483647 h 247"/>
                <a:gd name="T2" fmla="*/ 2147483647 w 134"/>
                <a:gd name="T3" fmla="*/ 2147483647 h 247"/>
                <a:gd name="T4" fmla="*/ 2147483647 w 134"/>
                <a:gd name="T5" fmla="*/ 2147483647 h 247"/>
                <a:gd name="T6" fmla="*/ 2147483647 w 134"/>
                <a:gd name="T7" fmla="*/ 2147483647 h 247"/>
                <a:gd name="T8" fmla="*/ 2147483647 w 134"/>
                <a:gd name="T9" fmla="*/ 2147483647 h 247"/>
                <a:gd name="T10" fmla="*/ 2147483647 w 134"/>
                <a:gd name="T11" fmla="*/ 2147483647 h 247"/>
                <a:gd name="T12" fmla="*/ 2147483647 w 134"/>
                <a:gd name="T13" fmla="*/ 2147483647 h 247"/>
                <a:gd name="T14" fmla="*/ 2147483647 w 134"/>
                <a:gd name="T15" fmla="*/ 2147483647 h 247"/>
                <a:gd name="T16" fmla="*/ 2147483647 w 134"/>
                <a:gd name="T17" fmla="*/ 2147483647 h 247"/>
                <a:gd name="T18" fmla="*/ 2147483647 w 134"/>
                <a:gd name="T19" fmla="*/ 0 h 2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4" h="247">
                  <a:moveTo>
                    <a:pt x="0" y="247"/>
                  </a:moveTo>
                  <a:lnTo>
                    <a:pt x="16" y="220"/>
                  </a:lnTo>
                  <a:lnTo>
                    <a:pt x="31" y="192"/>
                  </a:lnTo>
                  <a:lnTo>
                    <a:pt x="48" y="166"/>
                  </a:lnTo>
                  <a:lnTo>
                    <a:pt x="63" y="139"/>
                  </a:lnTo>
                  <a:lnTo>
                    <a:pt x="77" y="111"/>
                  </a:lnTo>
                  <a:lnTo>
                    <a:pt x="92" y="83"/>
                  </a:lnTo>
                  <a:lnTo>
                    <a:pt x="107" y="56"/>
                  </a:lnTo>
                  <a:lnTo>
                    <a:pt x="121" y="27"/>
                  </a:lnTo>
                  <a:lnTo>
                    <a:pt x="13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25" name="Freeform 2229"/>
            <p:cNvSpPr>
              <a:spLocks/>
            </p:cNvSpPr>
            <p:nvPr/>
          </p:nvSpPr>
          <p:spPr bwMode="auto">
            <a:xfrm>
              <a:off x="3970963" y="4487169"/>
              <a:ext cx="74881" cy="135083"/>
            </a:xfrm>
            <a:custGeom>
              <a:avLst/>
              <a:gdLst>
                <a:gd name="T0" fmla="*/ 0 w 141"/>
                <a:gd name="T1" fmla="*/ 2147483647 h 258"/>
                <a:gd name="T2" fmla="*/ 2147483647 w 141"/>
                <a:gd name="T3" fmla="*/ 2147483647 h 258"/>
                <a:gd name="T4" fmla="*/ 2147483647 w 141"/>
                <a:gd name="T5" fmla="*/ 2147483647 h 258"/>
                <a:gd name="T6" fmla="*/ 2147483647 w 141"/>
                <a:gd name="T7" fmla="*/ 2147483647 h 258"/>
                <a:gd name="T8" fmla="*/ 2147483647 w 141"/>
                <a:gd name="T9" fmla="*/ 2147483647 h 258"/>
                <a:gd name="T10" fmla="*/ 2147483647 w 141"/>
                <a:gd name="T11" fmla="*/ 2147483647 h 258"/>
                <a:gd name="T12" fmla="*/ 2147483647 w 141"/>
                <a:gd name="T13" fmla="*/ 2147483647 h 258"/>
                <a:gd name="T14" fmla="*/ 2147483647 w 141"/>
                <a:gd name="T15" fmla="*/ 2147483647 h 258"/>
                <a:gd name="T16" fmla="*/ 2147483647 w 141"/>
                <a:gd name="T17" fmla="*/ 2147483647 h 258"/>
                <a:gd name="T18" fmla="*/ 2147483647 w 141"/>
                <a:gd name="T19" fmla="*/ 0 h 2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1" h="258">
                  <a:moveTo>
                    <a:pt x="0" y="258"/>
                  </a:moveTo>
                  <a:lnTo>
                    <a:pt x="17" y="230"/>
                  </a:lnTo>
                  <a:lnTo>
                    <a:pt x="34" y="201"/>
                  </a:lnTo>
                  <a:lnTo>
                    <a:pt x="50" y="174"/>
                  </a:lnTo>
                  <a:lnTo>
                    <a:pt x="66" y="145"/>
                  </a:lnTo>
                  <a:lnTo>
                    <a:pt x="82" y="116"/>
                  </a:lnTo>
                  <a:lnTo>
                    <a:pt x="97" y="88"/>
                  </a:lnTo>
                  <a:lnTo>
                    <a:pt x="113" y="58"/>
                  </a:lnTo>
                  <a:lnTo>
                    <a:pt x="127" y="30"/>
                  </a:lnTo>
                  <a:lnTo>
                    <a:pt x="1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26" name="Line 2235"/>
            <p:cNvSpPr>
              <a:spLocks noChangeShapeType="1"/>
            </p:cNvSpPr>
            <p:nvPr/>
          </p:nvSpPr>
          <p:spPr bwMode="auto">
            <a:xfrm>
              <a:off x="4769169" y="4597120"/>
              <a:ext cx="125863" cy="502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27" name="Line 2236"/>
            <p:cNvSpPr>
              <a:spLocks noChangeShapeType="1"/>
            </p:cNvSpPr>
            <p:nvPr/>
          </p:nvSpPr>
          <p:spPr bwMode="auto">
            <a:xfrm>
              <a:off x="4770760" y="4590837"/>
              <a:ext cx="106747" cy="439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28" name="Line 2237"/>
            <p:cNvSpPr>
              <a:spLocks noChangeShapeType="1"/>
            </p:cNvSpPr>
            <p:nvPr/>
          </p:nvSpPr>
          <p:spPr bwMode="auto">
            <a:xfrm>
              <a:off x="4703846" y="4749481"/>
              <a:ext cx="125865" cy="518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29" name="Line 2238"/>
            <p:cNvSpPr>
              <a:spLocks noChangeShapeType="1"/>
            </p:cNvSpPr>
            <p:nvPr/>
          </p:nvSpPr>
          <p:spPr bwMode="auto">
            <a:xfrm>
              <a:off x="4702253" y="4755764"/>
              <a:ext cx="106747" cy="439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30" name="Freeform 2239"/>
            <p:cNvSpPr>
              <a:spLocks/>
            </p:cNvSpPr>
            <p:nvPr/>
          </p:nvSpPr>
          <p:spPr bwMode="auto">
            <a:xfrm>
              <a:off x="4563641" y="4824877"/>
              <a:ext cx="143390" cy="246606"/>
            </a:xfrm>
            <a:custGeom>
              <a:avLst/>
              <a:gdLst>
                <a:gd name="T0" fmla="*/ 0 w 271"/>
                <a:gd name="T1" fmla="*/ 2147483647 h 471"/>
                <a:gd name="T2" fmla="*/ 2147483647 w 271"/>
                <a:gd name="T3" fmla="*/ 2147483647 h 471"/>
                <a:gd name="T4" fmla="*/ 2147483647 w 271"/>
                <a:gd name="T5" fmla="*/ 2147483647 h 471"/>
                <a:gd name="T6" fmla="*/ 2147483647 w 271"/>
                <a:gd name="T7" fmla="*/ 2147483647 h 471"/>
                <a:gd name="T8" fmla="*/ 2147483647 w 271"/>
                <a:gd name="T9" fmla="*/ 2147483647 h 471"/>
                <a:gd name="T10" fmla="*/ 2147483647 w 271"/>
                <a:gd name="T11" fmla="*/ 2147483647 h 471"/>
                <a:gd name="T12" fmla="*/ 2147483647 w 271"/>
                <a:gd name="T13" fmla="*/ 2147483647 h 471"/>
                <a:gd name="T14" fmla="*/ 2147483647 w 271"/>
                <a:gd name="T15" fmla="*/ 2147483647 h 471"/>
                <a:gd name="T16" fmla="*/ 2147483647 w 271"/>
                <a:gd name="T17" fmla="*/ 2147483647 h 471"/>
                <a:gd name="T18" fmla="*/ 2147483647 w 271"/>
                <a:gd name="T19" fmla="*/ 2147483647 h 471"/>
                <a:gd name="T20" fmla="*/ 2147483647 w 271"/>
                <a:gd name="T21" fmla="*/ 2147483647 h 471"/>
                <a:gd name="T22" fmla="*/ 2147483647 w 271"/>
                <a:gd name="T23" fmla="*/ 2147483647 h 471"/>
                <a:gd name="T24" fmla="*/ 2147483647 w 271"/>
                <a:gd name="T25" fmla="*/ 2147483647 h 471"/>
                <a:gd name="T26" fmla="*/ 2147483647 w 271"/>
                <a:gd name="T27" fmla="*/ 2147483647 h 471"/>
                <a:gd name="T28" fmla="*/ 2147483647 w 271"/>
                <a:gd name="T29" fmla="*/ 0 h 4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1" h="471">
                  <a:moveTo>
                    <a:pt x="0" y="471"/>
                  </a:moveTo>
                  <a:lnTo>
                    <a:pt x="21" y="438"/>
                  </a:lnTo>
                  <a:lnTo>
                    <a:pt x="41" y="405"/>
                  </a:lnTo>
                  <a:lnTo>
                    <a:pt x="62" y="373"/>
                  </a:lnTo>
                  <a:lnTo>
                    <a:pt x="83" y="340"/>
                  </a:lnTo>
                  <a:lnTo>
                    <a:pt x="102" y="306"/>
                  </a:lnTo>
                  <a:lnTo>
                    <a:pt x="123" y="273"/>
                  </a:lnTo>
                  <a:lnTo>
                    <a:pt x="142" y="239"/>
                  </a:lnTo>
                  <a:lnTo>
                    <a:pt x="161" y="205"/>
                  </a:lnTo>
                  <a:lnTo>
                    <a:pt x="180" y="171"/>
                  </a:lnTo>
                  <a:lnTo>
                    <a:pt x="199" y="138"/>
                  </a:lnTo>
                  <a:lnTo>
                    <a:pt x="217" y="104"/>
                  </a:lnTo>
                  <a:lnTo>
                    <a:pt x="236" y="69"/>
                  </a:lnTo>
                  <a:lnTo>
                    <a:pt x="253" y="35"/>
                  </a:lnTo>
                  <a:lnTo>
                    <a:pt x="271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31" name="Freeform 2240"/>
            <p:cNvSpPr>
              <a:spLocks/>
            </p:cNvSpPr>
            <p:nvPr/>
          </p:nvSpPr>
          <p:spPr bwMode="auto">
            <a:xfrm>
              <a:off x="4531777" y="4763618"/>
              <a:ext cx="188000" cy="325141"/>
            </a:xfrm>
            <a:custGeom>
              <a:avLst/>
              <a:gdLst>
                <a:gd name="T0" fmla="*/ 0 w 353"/>
                <a:gd name="T1" fmla="*/ 2147483647 h 623"/>
                <a:gd name="T2" fmla="*/ 2147483647 w 353"/>
                <a:gd name="T3" fmla="*/ 2147483647 h 623"/>
                <a:gd name="T4" fmla="*/ 2147483647 w 353"/>
                <a:gd name="T5" fmla="*/ 2147483647 h 623"/>
                <a:gd name="T6" fmla="*/ 2147483647 w 353"/>
                <a:gd name="T7" fmla="*/ 2147483647 h 623"/>
                <a:gd name="T8" fmla="*/ 2147483647 w 353"/>
                <a:gd name="T9" fmla="*/ 2147483647 h 623"/>
                <a:gd name="T10" fmla="*/ 2147483647 w 353"/>
                <a:gd name="T11" fmla="*/ 2147483647 h 623"/>
                <a:gd name="T12" fmla="*/ 2147483647 w 353"/>
                <a:gd name="T13" fmla="*/ 2147483647 h 623"/>
                <a:gd name="T14" fmla="*/ 2147483647 w 353"/>
                <a:gd name="T15" fmla="*/ 2147483647 h 623"/>
                <a:gd name="T16" fmla="*/ 2147483647 w 353"/>
                <a:gd name="T17" fmla="*/ 2147483647 h 623"/>
                <a:gd name="T18" fmla="*/ 2147483647 w 353"/>
                <a:gd name="T19" fmla="*/ 2147483647 h 623"/>
                <a:gd name="T20" fmla="*/ 2147483647 w 353"/>
                <a:gd name="T21" fmla="*/ 2147483647 h 623"/>
                <a:gd name="T22" fmla="*/ 2147483647 w 353"/>
                <a:gd name="T23" fmla="*/ 2147483647 h 623"/>
                <a:gd name="T24" fmla="*/ 2147483647 w 353"/>
                <a:gd name="T25" fmla="*/ 2147483647 h 623"/>
                <a:gd name="T26" fmla="*/ 2147483647 w 353"/>
                <a:gd name="T27" fmla="*/ 2147483647 h 623"/>
                <a:gd name="T28" fmla="*/ 2147483647 w 353"/>
                <a:gd name="T29" fmla="*/ 2147483647 h 623"/>
                <a:gd name="T30" fmla="*/ 2147483647 w 353"/>
                <a:gd name="T31" fmla="*/ 2147483647 h 623"/>
                <a:gd name="T32" fmla="*/ 2147483647 w 353"/>
                <a:gd name="T33" fmla="*/ 2147483647 h 623"/>
                <a:gd name="T34" fmla="*/ 2147483647 w 353"/>
                <a:gd name="T35" fmla="*/ 2147483647 h 623"/>
                <a:gd name="T36" fmla="*/ 2147483647 w 353"/>
                <a:gd name="T37" fmla="*/ 0 h 6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53" h="623">
                  <a:moveTo>
                    <a:pt x="0" y="623"/>
                  </a:moveTo>
                  <a:lnTo>
                    <a:pt x="22" y="590"/>
                  </a:lnTo>
                  <a:lnTo>
                    <a:pt x="43" y="556"/>
                  </a:lnTo>
                  <a:lnTo>
                    <a:pt x="65" y="523"/>
                  </a:lnTo>
                  <a:lnTo>
                    <a:pt x="87" y="490"/>
                  </a:lnTo>
                  <a:lnTo>
                    <a:pt x="108" y="456"/>
                  </a:lnTo>
                  <a:lnTo>
                    <a:pt x="129" y="422"/>
                  </a:lnTo>
                  <a:lnTo>
                    <a:pt x="149" y="388"/>
                  </a:lnTo>
                  <a:lnTo>
                    <a:pt x="169" y="353"/>
                  </a:lnTo>
                  <a:lnTo>
                    <a:pt x="189" y="319"/>
                  </a:lnTo>
                  <a:lnTo>
                    <a:pt x="208" y="284"/>
                  </a:lnTo>
                  <a:lnTo>
                    <a:pt x="228" y="249"/>
                  </a:lnTo>
                  <a:lnTo>
                    <a:pt x="247" y="214"/>
                  </a:lnTo>
                  <a:lnTo>
                    <a:pt x="265" y="179"/>
                  </a:lnTo>
                  <a:lnTo>
                    <a:pt x="284" y="143"/>
                  </a:lnTo>
                  <a:lnTo>
                    <a:pt x="301" y="108"/>
                  </a:lnTo>
                  <a:lnTo>
                    <a:pt x="319" y="72"/>
                  </a:lnTo>
                  <a:lnTo>
                    <a:pt x="336" y="36"/>
                  </a:lnTo>
                  <a:lnTo>
                    <a:pt x="353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32" name="Line 2241"/>
            <p:cNvSpPr>
              <a:spLocks noChangeShapeType="1"/>
            </p:cNvSpPr>
            <p:nvPr/>
          </p:nvSpPr>
          <p:spPr bwMode="auto">
            <a:xfrm>
              <a:off x="4511065" y="5134310"/>
              <a:ext cx="87628" cy="314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33" name="Line 2242"/>
            <p:cNvSpPr>
              <a:spLocks noChangeShapeType="1"/>
            </p:cNvSpPr>
            <p:nvPr/>
          </p:nvSpPr>
          <p:spPr bwMode="auto">
            <a:xfrm>
              <a:off x="4515846" y="5129598"/>
              <a:ext cx="87628" cy="314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34" name="Line 2243"/>
            <p:cNvSpPr>
              <a:spLocks noChangeShapeType="1"/>
            </p:cNvSpPr>
            <p:nvPr/>
          </p:nvSpPr>
          <p:spPr bwMode="auto">
            <a:xfrm flipH="1" flipV="1">
              <a:off x="4332625" y="4948966"/>
              <a:ext cx="9558" cy="94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35" name="Line 2244"/>
            <p:cNvSpPr>
              <a:spLocks noChangeShapeType="1"/>
            </p:cNvSpPr>
            <p:nvPr/>
          </p:nvSpPr>
          <p:spPr bwMode="auto">
            <a:xfrm flipV="1">
              <a:off x="4345372" y="4937970"/>
              <a:ext cx="33457" cy="17279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36" name="Line 2245"/>
            <p:cNvSpPr>
              <a:spLocks noChangeShapeType="1"/>
            </p:cNvSpPr>
            <p:nvPr/>
          </p:nvSpPr>
          <p:spPr bwMode="auto">
            <a:xfrm>
              <a:off x="4366082" y="4925403"/>
              <a:ext cx="82847" cy="816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37" name="Freeform 2246"/>
            <p:cNvSpPr>
              <a:spLocks/>
            </p:cNvSpPr>
            <p:nvPr/>
          </p:nvSpPr>
          <p:spPr bwMode="auto">
            <a:xfrm>
              <a:off x="4359710" y="4952107"/>
              <a:ext cx="33458" cy="32986"/>
            </a:xfrm>
            <a:custGeom>
              <a:avLst/>
              <a:gdLst>
                <a:gd name="T0" fmla="*/ 0 w 63"/>
                <a:gd name="T1" fmla="*/ 2147483647 h 62"/>
                <a:gd name="T2" fmla="*/ 2147483647 w 63"/>
                <a:gd name="T3" fmla="*/ 0 h 62"/>
                <a:gd name="T4" fmla="*/ 2147483647 w 63"/>
                <a:gd name="T5" fmla="*/ 2147483647 h 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3" h="62">
                  <a:moveTo>
                    <a:pt x="0" y="35"/>
                  </a:moveTo>
                  <a:lnTo>
                    <a:pt x="63" y="0"/>
                  </a:lnTo>
                  <a:lnTo>
                    <a:pt x="28" y="62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38" name="Line 2247"/>
            <p:cNvSpPr>
              <a:spLocks noChangeShapeType="1"/>
            </p:cNvSpPr>
            <p:nvPr/>
          </p:nvSpPr>
          <p:spPr bwMode="auto">
            <a:xfrm flipH="1">
              <a:off x="4359710" y="4937969"/>
              <a:ext cx="19119" cy="3298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39" name="Line 2248"/>
            <p:cNvSpPr>
              <a:spLocks noChangeShapeType="1"/>
            </p:cNvSpPr>
            <p:nvPr/>
          </p:nvSpPr>
          <p:spPr bwMode="auto">
            <a:xfrm flipH="1">
              <a:off x="4495134" y="5071481"/>
              <a:ext cx="19119" cy="3141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40" name="Line 2249"/>
            <p:cNvSpPr>
              <a:spLocks noChangeShapeType="1"/>
            </p:cNvSpPr>
            <p:nvPr/>
          </p:nvSpPr>
          <p:spPr bwMode="auto">
            <a:xfrm flipH="1">
              <a:off x="4515846" y="5096614"/>
              <a:ext cx="23898" cy="235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41" name="Line 2250"/>
            <p:cNvSpPr>
              <a:spLocks noChangeShapeType="1"/>
            </p:cNvSpPr>
            <p:nvPr/>
          </p:nvSpPr>
          <p:spPr bwMode="auto">
            <a:xfrm flipH="1" flipV="1">
              <a:off x="4515846" y="5120172"/>
              <a:ext cx="4780" cy="62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42" name="Line 2251"/>
            <p:cNvSpPr>
              <a:spLocks noChangeShapeType="1"/>
            </p:cNvSpPr>
            <p:nvPr/>
          </p:nvSpPr>
          <p:spPr bwMode="auto">
            <a:xfrm flipH="1" flipV="1">
              <a:off x="4506286" y="5120175"/>
              <a:ext cx="9558" cy="94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43" name="Line 2252"/>
            <p:cNvSpPr>
              <a:spLocks noChangeShapeType="1"/>
            </p:cNvSpPr>
            <p:nvPr/>
          </p:nvSpPr>
          <p:spPr bwMode="auto">
            <a:xfrm flipH="1">
              <a:off x="4509472" y="5085618"/>
              <a:ext cx="19119" cy="3298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44" name="Line 2253"/>
            <p:cNvSpPr>
              <a:spLocks noChangeShapeType="1"/>
            </p:cNvSpPr>
            <p:nvPr/>
          </p:nvSpPr>
          <p:spPr bwMode="auto">
            <a:xfrm flipV="1">
              <a:off x="4495134" y="5085618"/>
              <a:ext cx="33457" cy="17279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45" name="Freeform 2254"/>
            <p:cNvSpPr>
              <a:spLocks/>
            </p:cNvSpPr>
            <p:nvPr/>
          </p:nvSpPr>
          <p:spPr bwMode="auto">
            <a:xfrm>
              <a:off x="4480794" y="5057344"/>
              <a:ext cx="33458" cy="31414"/>
            </a:xfrm>
            <a:custGeom>
              <a:avLst/>
              <a:gdLst>
                <a:gd name="T0" fmla="*/ 2147483647 w 62"/>
                <a:gd name="T1" fmla="*/ 0 h 62"/>
                <a:gd name="T2" fmla="*/ 0 w 62"/>
                <a:gd name="T3" fmla="*/ 2147483647 h 62"/>
                <a:gd name="T4" fmla="*/ 2147483647 w 62"/>
                <a:gd name="T5" fmla="*/ 2147483647 h 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62">
                  <a:moveTo>
                    <a:pt x="34" y="0"/>
                  </a:moveTo>
                  <a:lnTo>
                    <a:pt x="0" y="62"/>
                  </a:lnTo>
                  <a:lnTo>
                    <a:pt x="62" y="27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46" name="Freeform 2255"/>
            <p:cNvSpPr>
              <a:spLocks/>
            </p:cNvSpPr>
            <p:nvPr/>
          </p:nvSpPr>
          <p:spPr bwMode="auto">
            <a:xfrm>
              <a:off x="4436185" y="5027501"/>
              <a:ext cx="33458" cy="32986"/>
            </a:xfrm>
            <a:custGeom>
              <a:avLst/>
              <a:gdLst>
                <a:gd name="T0" fmla="*/ 0 w 63"/>
                <a:gd name="T1" fmla="*/ 2147483647 h 61"/>
                <a:gd name="T2" fmla="*/ 2147483647 w 63"/>
                <a:gd name="T3" fmla="*/ 0 h 61"/>
                <a:gd name="T4" fmla="*/ 2147483647 w 63"/>
                <a:gd name="T5" fmla="*/ 2147483647 h 6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3" h="61">
                  <a:moveTo>
                    <a:pt x="0" y="34"/>
                  </a:moveTo>
                  <a:lnTo>
                    <a:pt x="63" y="0"/>
                  </a:lnTo>
                  <a:lnTo>
                    <a:pt x="29" y="61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47" name="Line 2256"/>
            <p:cNvSpPr>
              <a:spLocks noChangeShapeType="1"/>
            </p:cNvSpPr>
            <p:nvPr/>
          </p:nvSpPr>
          <p:spPr bwMode="auto">
            <a:xfrm flipH="1" flipV="1">
              <a:off x="4415472" y="5030642"/>
              <a:ext cx="17525" cy="172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48" name="Line 2257"/>
            <p:cNvSpPr>
              <a:spLocks noChangeShapeType="1"/>
            </p:cNvSpPr>
            <p:nvPr/>
          </p:nvSpPr>
          <p:spPr bwMode="auto">
            <a:xfrm flipH="1">
              <a:off x="4425032" y="5007083"/>
              <a:ext cx="23897" cy="235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49" name="Line 2258"/>
            <p:cNvSpPr>
              <a:spLocks noChangeShapeType="1"/>
            </p:cNvSpPr>
            <p:nvPr/>
          </p:nvSpPr>
          <p:spPr bwMode="auto">
            <a:xfrm flipH="1" flipV="1">
              <a:off x="4425032" y="5030642"/>
              <a:ext cx="7966" cy="94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50" name="Line 2259"/>
            <p:cNvSpPr>
              <a:spLocks noChangeShapeType="1"/>
            </p:cNvSpPr>
            <p:nvPr/>
          </p:nvSpPr>
          <p:spPr bwMode="auto">
            <a:xfrm flipH="1">
              <a:off x="4432997" y="5016506"/>
              <a:ext cx="25492" cy="235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51" name="Line 2260"/>
            <p:cNvSpPr>
              <a:spLocks noChangeShapeType="1"/>
            </p:cNvSpPr>
            <p:nvPr/>
          </p:nvSpPr>
          <p:spPr bwMode="auto">
            <a:xfrm flipV="1">
              <a:off x="4389980" y="4980379"/>
              <a:ext cx="31864" cy="1884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52" name="Line 2261"/>
            <p:cNvSpPr>
              <a:spLocks noChangeShapeType="1"/>
            </p:cNvSpPr>
            <p:nvPr/>
          </p:nvSpPr>
          <p:spPr bwMode="auto">
            <a:xfrm flipH="1">
              <a:off x="4418659" y="4996087"/>
              <a:ext cx="17525" cy="3141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53" name="Line 2262"/>
            <p:cNvSpPr>
              <a:spLocks noChangeShapeType="1"/>
            </p:cNvSpPr>
            <p:nvPr/>
          </p:nvSpPr>
          <p:spPr bwMode="auto">
            <a:xfrm flipV="1">
              <a:off x="4404319" y="4996087"/>
              <a:ext cx="31864" cy="1727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54" name="Line 2263"/>
            <p:cNvSpPr>
              <a:spLocks noChangeShapeType="1"/>
            </p:cNvSpPr>
            <p:nvPr/>
          </p:nvSpPr>
          <p:spPr bwMode="auto">
            <a:xfrm flipH="1">
              <a:off x="4404320" y="4980380"/>
              <a:ext cx="17526" cy="3298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55" name="Line 2264"/>
            <p:cNvSpPr>
              <a:spLocks noChangeShapeType="1"/>
            </p:cNvSpPr>
            <p:nvPr/>
          </p:nvSpPr>
          <p:spPr bwMode="auto">
            <a:xfrm flipH="1" flipV="1">
              <a:off x="4345372" y="4955249"/>
              <a:ext cx="73288" cy="722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56" name="Freeform 2265"/>
            <p:cNvSpPr>
              <a:spLocks/>
            </p:cNvSpPr>
            <p:nvPr/>
          </p:nvSpPr>
          <p:spPr bwMode="auto">
            <a:xfrm>
              <a:off x="4374050" y="4966241"/>
              <a:ext cx="33457" cy="32986"/>
            </a:xfrm>
            <a:custGeom>
              <a:avLst/>
              <a:gdLst>
                <a:gd name="T0" fmla="*/ 0 w 62"/>
                <a:gd name="T1" fmla="*/ 2147483647 h 61"/>
                <a:gd name="T2" fmla="*/ 2147483647 w 62"/>
                <a:gd name="T3" fmla="*/ 0 h 61"/>
                <a:gd name="T4" fmla="*/ 2147483647 w 62"/>
                <a:gd name="T5" fmla="*/ 2147483647 h 6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61">
                  <a:moveTo>
                    <a:pt x="0" y="34"/>
                  </a:moveTo>
                  <a:lnTo>
                    <a:pt x="62" y="0"/>
                  </a:lnTo>
                  <a:lnTo>
                    <a:pt x="28" y="61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57" name="Line 2266"/>
            <p:cNvSpPr>
              <a:spLocks noChangeShapeType="1"/>
            </p:cNvSpPr>
            <p:nvPr/>
          </p:nvSpPr>
          <p:spPr bwMode="auto">
            <a:xfrm>
              <a:off x="4458489" y="5016506"/>
              <a:ext cx="81256" cy="801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58" name="Line 2267"/>
            <p:cNvSpPr>
              <a:spLocks noChangeShapeType="1"/>
            </p:cNvSpPr>
            <p:nvPr/>
          </p:nvSpPr>
          <p:spPr bwMode="auto">
            <a:xfrm flipH="1" flipV="1">
              <a:off x="4436185" y="5046351"/>
              <a:ext cx="73288" cy="722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59" name="Freeform 2268"/>
            <p:cNvSpPr>
              <a:spLocks/>
            </p:cNvSpPr>
            <p:nvPr/>
          </p:nvSpPr>
          <p:spPr bwMode="auto">
            <a:xfrm>
              <a:off x="4466455" y="5041637"/>
              <a:ext cx="31864" cy="32986"/>
            </a:xfrm>
            <a:custGeom>
              <a:avLst/>
              <a:gdLst>
                <a:gd name="T0" fmla="*/ 2147483647 w 62"/>
                <a:gd name="T1" fmla="*/ 0 h 61"/>
                <a:gd name="T2" fmla="*/ 0 w 62"/>
                <a:gd name="T3" fmla="*/ 2147483647 h 61"/>
                <a:gd name="T4" fmla="*/ 2147483647 w 62"/>
                <a:gd name="T5" fmla="*/ 2147483647 h 6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61">
                  <a:moveTo>
                    <a:pt x="34" y="0"/>
                  </a:moveTo>
                  <a:lnTo>
                    <a:pt x="0" y="61"/>
                  </a:lnTo>
                  <a:lnTo>
                    <a:pt x="62" y="28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60" name="Line 2269"/>
            <p:cNvSpPr>
              <a:spLocks noChangeShapeType="1"/>
            </p:cNvSpPr>
            <p:nvPr/>
          </p:nvSpPr>
          <p:spPr bwMode="auto">
            <a:xfrm flipV="1">
              <a:off x="4452115" y="5041637"/>
              <a:ext cx="31864" cy="1884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61" name="Line 2270"/>
            <p:cNvSpPr>
              <a:spLocks noChangeShapeType="1"/>
            </p:cNvSpPr>
            <p:nvPr/>
          </p:nvSpPr>
          <p:spPr bwMode="auto">
            <a:xfrm>
              <a:off x="4337404" y="4945822"/>
              <a:ext cx="4780" cy="47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62" name="Line 2271"/>
            <p:cNvSpPr>
              <a:spLocks noChangeShapeType="1"/>
            </p:cNvSpPr>
            <p:nvPr/>
          </p:nvSpPr>
          <p:spPr bwMode="auto">
            <a:xfrm flipH="1">
              <a:off x="4342186" y="4925403"/>
              <a:ext cx="23897" cy="251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63" name="Line 2272"/>
            <p:cNvSpPr>
              <a:spLocks noChangeShapeType="1"/>
            </p:cNvSpPr>
            <p:nvPr/>
          </p:nvSpPr>
          <p:spPr bwMode="auto">
            <a:xfrm>
              <a:off x="4542930" y="5073053"/>
              <a:ext cx="57356" cy="5497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64" name="Line 2273"/>
            <p:cNvSpPr>
              <a:spLocks noChangeShapeType="1"/>
            </p:cNvSpPr>
            <p:nvPr/>
          </p:nvSpPr>
          <p:spPr bwMode="auto">
            <a:xfrm>
              <a:off x="4552489" y="5058916"/>
              <a:ext cx="62135" cy="6283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65" name="Line 2274"/>
            <p:cNvSpPr>
              <a:spLocks noChangeShapeType="1"/>
            </p:cNvSpPr>
            <p:nvPr/>
          </p:nvSpPr>
          <p:spPr bwMode="auto">
            <a:xfrm flipH="1" flipV="1">
              <a:off x="4577980" y="5150020"/>
              <a:ext cx="318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66" name="Line 2275"/>
            <p:cNvSpPr>
              <a:spLocks noChangeShapeType="1"/>
            </p:cNvSpPr>
            <p:nvPr/>
          </p:nvSpPr>
          <p:spPr bwMode="auto">
            <a:xfrm flipH="1" flipV="1">
              <a:off x="4577980" y="5150020"/>
              <a:ext cx="318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67" name="Line 2276"/>
            <p:cNvSpPr>
              <a:spLocks noChangeShapeType="1"/>
            </p:cNvSpPr>
            <p:nvPr/>
          </p:nvSpPr>
          <p:spPr bwMode="auto">
            <a:xfrm flipV="1">
              <a:off x="4574795" y="5117033"/>
              <a:ext cx="35051" cy="3455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68" name="Line 2277"/>
            <p:cNvSpPr>
              <a:spLocks noChangeShapeType="1"/>
            </p:cNvSpPr>
            <p:nvPr/>
          </p:nvSpPr>
          <p:spPr bwMode="auto">
            <a:xfrm flipH="1">
              <a:off x="4581168" y="5121745"/>
              <a:ext cx="33457" cy="3141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69" name="Line 2278"/>
            <p:cNvSpPr>
              <a:spLocks noChangeShapeType="1"/>
            </p:cNvSpPr>
            <p:nvPr/>
          </p:nvSpPr>
          <p:spPr bwMode="auto">
            <a:xfrm flipH="1" flipV="1">
              <a:off x="4707032" y="5058916"/>
              <a:ext cx="28678" cy="298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70" name="Line 2279"/>
            <p:cNvSpPr>
              <a:spLocks noChangeShapeType="1"/>
            </p:cNvSpPr>
            <p:nvPr/>
          </p:nvSpPr>
          <p:spPr bwMode="auto">
            <a:xfrm flipH="1" flipV="1">
              <a:off x="4684727" y="5060487"/>
              <a:ext cx="50983" cy="4869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71" name="Line 2280"/>
            <p:cNvSpPr>
              <a:spLocks noChangeShapeType="1"/>
            </p:cNvSpPr>
            <p:nvPr/>
          </p:nvSpPr>
          <p:spPr bwMode="auto">
            <a:xfrm>
              <a:off x="4530185" y="4499734"/>
              <a:ext cx="11152" cy="47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72" name="Line 2281"/>
            <p:cNvSpPr>
              <a:spLocks noChangeShapeType="1"/>
            </p:cNvSpPr>
            <p:nvPr/>
          </p:nvSpPr>
          <p:spPr bwMode="auto">
            <a:xfrm flipV="1">
              <a:off x="4528591" y="4694505"/>
              <a:ext cx="22306" cy="298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73" name="Line 2282"/>
            <p:cNvSpPr>
              <a:spLocks noChangeShapeType="1"/>
            </p:cNvSpPr>
            <p:nvPr/>
          </p:nvSpPr>
          <p:spPr bwMode="auto">
            <a:xfrm>
              <a:off x="4460082" y="4696076"/>
              <a:ext cx="97186" cy="39269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74" name="Line 2283"/>
            <p:cNvSpPr>
              <a:spLocks noChangeShapeType="1"/>
            </p:cNvSpPr>
            <p:nvPr/>
          </p:nvSpPr>
          <p:spPr bwMode="auto">
            <a:xfrm>
              <a:off x="4460082" y="4696076"/>
              <a:ext cx="97186" cy="39269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75" name="Line 2284"/>
            <p:cNvSpPr>
              <a:spLocks noChangeShapeType="1"/>
            </p:cNvSpPr>
            <p:nvPr/>
          </p:nvSpPr>
          <p:spPr bwMode="auto">
            <a:xfrm flipH="1" flipV="1">
              <a:off x="4474421" y="4663092"/>
              <a:ext cx="95593" cy="3926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76" name="Line 2285"/>
            <p:cNvSpPr>
              <a:spLocks noChangeShapeType="1"/>
            </p:cNvSpPr>
            <p:nvPr/>
          </p:nvSpPr>
          <p:spPr bwMode="auto">
            <a:xfrm>
              <a:off x="4531777" y="4493452"/>
              <a:ext cx="6372" cy="31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77" name="Line 2286"/>
            <p:cNvSpPr>
              <a:spLocks noChangeShapeType="1"/>
            </p:cNvSpPr>
            <p:nvPr/>
          </p:nvSpPr>
          <p:spPr bwMode="auto">
            <a:xfrm>
              <a:off x="4463270" y="4658378"/>
              <a:ext cx="6372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78" name="Line 2287"/>
            <p:cNvSpPr>
              <a:spLocks noChangeShapeType="1"/>
            </p:cNvSpPr>
            <p:nvPr/>
          </p:nvSpPr>
          <p:spPr bwMode="auto">
            <a:xfrm>
              <a:off x="4464863" y="4652096"/>
              <a:ext cx="12745" cy="47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79" name="Line 2288"/>
            <p:cNvSpPr>
              <a:spLocks noChangeShapeType="1"/>
            </p:cNvSpPr>
            <p:nvPr/>
          </p:nvSpPr>
          <p:spPr bwMode="auto">
            <a:xfrm flipV="1">
              <a:off x="4463270" y="4493452"/>
              <a:ext cx="68507" cy="1649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80" name="Line 2289"/>
            <p:cNvSpPr>
              <a:spLocks noChangeShapeType="1"/>
            </p:cNvSpPr>
            <p:nvPr/>
          </p:nvSpPr>
          <p:spPr bwMode="auto">
            <a:xfrm flipH="1">
              <a:off x="4528591" y="4686652"/>
              <a:ext cx="3187" cy="3769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81" name="Line 2290"/>
            <p:cNvSpPr>
              <a:spLocks noChangeShapeType="1"/>
            </p:cNvSpPr>
            <p:nvPr/>
          </p:nvSpPr>
          <p:spPr bwMode="auto">
            <a:xfrm flipV="1">
              <a:off x="4509472" y="4686653"/>
              <a:ext cx="22306" cy="2827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82" name="Line 2291"/>
            <p:cNvSpPr>
              <a:spLocks noChangeShapeType="1"/>
            </p:cNvSpPr>
            <p:nvPr/>
          </p:nvSpPr>
          <p:spPr bwMode="auto">
            <a:xfrm>
              <a:off x="4455302" y="4694506"/>
              <a:ext cx="4780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83" name="Line 2292"/>
            <p:cNvSpPr>
              <a:spLocks noChangeShapeType="1"/>
            </p:cNvSpPr>
            <p:nvPr/>
          </p:nvSpPr>
          <p:spPr bwMode="auto">
            <a:xfrm flipH="1" flipV="1">
              <a:off x="4460082" y="4696076"/>
              <a:ext cx="17525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84" name="Freeform 2293"/>
            <p:cNvSpPr>
              <a:spLocks/>
            </p:cNvSpPr>
            <p:nvPr/>
          </p:nvSpPr>
          <p:spPr bwMode="auto">
            <a:xfrm>
              <a:off x="4490355" y="4670943"/>
              <a:ext cx="22306" cy="43980"/>
            </a:xfrm>
            <a:custGeom>
              <a:avLst/>
              <a:gdLst>
                <a:gd name="T0" fmla="*/ 2147483647 w 44"/>
                <a:gd name="T1" fmla="*/ 0 h 85"/>
                <a:gd name="T2" fmla="*/ 0 w 44"/>
                <a:gd name="T3" fmla="*/ 2147483647 h 85"/>
                <a:gd name="T4" fmla="*/ 2147483647 w 44"/>
                <a:gd name="T5" fmla="*/ 2147483647 h 85"/>
                <a:gd name="T6" fmla="*/ 2147483647 w 44"/>
                <a:gd name="T7" fmla="*/ 2147483647 h 8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85">
                  <a:moveTo>
                    <a:pt x="8" y="0"/>
                  </a:moveTo>
                  <a:lnTo>
                    <a:pt x="0" y="70"/>
                  </a:lnTo>
                  <a:lnTo>
                    <a:pt x="44" y="15"/>
                  </a:lnTo>
                  <a:lnTo>
                    <a:pt x="36" y="85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85" name="Line 2294"/>
            <p:cNvSpPr>
              <a:spLocks noChangeShapeType="1"/>
            </p:cNvSpPr>
            <p:nvPr/>
          </p:nvSpPr>
          <p:spPr bwMode="auto">
            <a:xfrm flipV="1">
              <a:off x="4455302" y="4659951"/>
              <a:ext cx="14339" cy="345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86" name="Freeform 2295"/>
            <p:cNvSpPr>
              <a:spLocks/>
            </p:cNvSpPr>
            <p:nvPr/>
          </p:nvSpPr>
          <p:spPr bwMode="auto">
            <a:xfrm>
              <a:off x="4471236" y="4663091"/>
              <a:ext cx="22306" cy="37697"/>
            </a:xfrm>
            <a:custGeom>
              <a:avLst/>
              <a:gdLst>
                <a:gd name="T0" fmla="*/ 2147483647 w 44"/>
                <a:gd name="T1" fmla="*/ 0 h 71"/>
                <a:gd name="T2" fmla="*/ 0 w 44"/>
                <a:gd name="T3" fmla="*/ 2147483647 h 71"/>
                <a:gd name="T4" fmla="*/ 2147483647 w 44"/>
                <a:gd name="T5" fmla="*/ 2147483647 h 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71">
                  <a:moveTo>
                    <a:pt x="8" y="0"/>
                  </a:moveTo>
                  <a:lnTo>
                    <a:pt x="0" y="71"/>
                  </a:lnTo>
                  <a:lnTo>
                    <a:pt x="44" y="15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87" name="Line 2296"/>
            <p:cNvSpPr>
              <a:spLocks noChangeShapeType="1"/>
            </p:cNvSpPr>
            <p:nvPr/>
          </p:nvSpPr>
          <p:spPr bwMode="auto">
            <a:xfrm flipV="1">
              <a:off x="4721371" y="4542145"/>
              <a:ext cx="22306" cy="2827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88" name="Line 2297"/>
            <p:cNvSpPr>
              <a:spLocks noChangeShapeType="1"/>
            </p:cNvSpPr>
            <p:nvPr/>
          </p:nvSpPr>
          <p:spPr bwMode="auto">
            <a:xfrm flipH="1">
              <a:off x="4721371" y="4534291"/>
              <a:ext cx="4779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89" name="Line 2298"/>
            <p:cNvSpPr>
              <a:spLocks noChangeShapeType="1"/>
            </p:cNvSpPr>
            <p:nvPr/>
          </p:nvSpPr>
          <p:spPr bwMode="auto">
            <a:xfrm>
              <a:off x="4772354" y="4553140"/>
              <a:ext cx="6372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90" name="Line 2299"/>
            <p:cNvSpPr>
              <a:spLocks noChangeShapeType="1"/>
            </p:cNvSpPr>
            <p:nvPr/>
          </p:nvSpPr>
          <p:spPr bwMode="auto">
            <a:xfrm>
              <a:off x="4756422" y="4592408"/>
              <a:ext cx="12745" cy="47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91" name="Line 2300"/>
            <p:cNvSpPr>
              <a:spLocks noChangeShapeType="1"/>
            </p:cNvSpPr>
            <p:nvPr/>
          </p:nvSpPr>
          <p:spPr bwMode="auto">
            <a:xfrm flipH="1">
              <a:off x="4740490" y="4542145"/>
              <a:ext cx="3187" cy="3612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92" name="Line 2301"/>
            <p:cNvSpPr>
              <a:spLocks noChangeShapeType="1"/>
            </p:cNvSpPr>
            <p:nvPr/>
          </p:nvSpPr>
          <p:spPr bwMode="auto">
            <a:xfrm flipH="1" flipV="1">
              <a:off x="4764388" y="4589267"/>
              <a:ext cx="6372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93" name="Line 2302"/>
            <p:cNvSpPr>
              <a:spLocks noChangeShapeType="1"/>
            </p:cNvSpPr>
            <p:nvPr/>
          </p:nvSpPr>
          <p:spPr bwMode="auto">
            <a:xfrm flipV="1">
              <a:off x="4740491" y="4548428"/>
              <a:ext cx="22306" cy="298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94" name="Line 2303"/>
            <p:cNvSpPr>
              <a:spLocks noChangeShapeType="1"/>
            </p:cNvSpPr>
            <p:nvPr/>
          </p:nvSpPr>
          <p:spPr bwMode="auto">
            <a:xfrm flipH="1">
              <a:off x="4764388" y="4554712"/>
              <a:ext cx="14339" cy="345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95" name="Line 2304"/>
            <p:cNvSpPr>
              <a:spLocks noChangeShapeType="1"/>
            </p:cNvSpPr>
            <p:nvPr/>
          </p:nvSpPr>
          <p:spPr bwMode="auto">
            <a:xfrm flipH="1">
              <a:off x="4759608" y="4548426"/>
              <a:ext cx="3187" cy="3769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96" name="Line 2305"/>
            <p:cNvSpPr>
              <a:spLocks noChangeShapeType="1"/>
            </p:cNvSpPr>
            <p:nvPr/>
          </p:nvSpPr>
          <p:spPr bwMode="auto">
            <a:xfrm flipV="1">
              <a:off x="4664015" y="4518585"/>
              <a:ext cx="23897" cy="2827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97" name="Line 2306"/>
            <p:cNvSpPr>
              <a:spLocks noChangeShapeType="1"/>
            </p:cNvSpPr>
            <p:nvPr/>
          </p:nvSpPr>
          <p:spPr bwMode="auto">
            <a:xfrm>
              <a:off x="4671981" y="4512302"/>
              <a:ext cx="4780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98" name="Line 2307"/>
            <p:cNvSpPr>
              <a:spLocks noChangeShapeType="1"/>
            </p:cNvSpPr>
            <p:nvPr/>
          </p:nvSpPr>
          <p:spPr bwMode="auto">
            <a:xfrm>
              <a:off x="4636930" y="4542145"/>
              <a:ext cx="23898" cy="109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99" name="Freeform 2308"/>
            <p:cNvSpPr>
              <a:spLocks/>
            </p:cNvSpPr>
            <p:nvPr/>
          </p:nvSpPr>
          <p:spPr bwMode="auto">
            <a:xfrm>
              <a:off x="4644897" y="4504447"/>
              <a:ext cx="14339" cy="36127"/>
            </a:xfrm>
            <a:custGeom>
              <a:avLst/>
              <a:gdLst>
                <a:gd name="T0" fmla="*/ 2147483647 w 26"/>
                <a:gd name="T1" fmla="*/ 0 h 68"/>
                <a:gd name="T2" fmla="*/ 2147483647 w 26"/>
                <a:gd name="T3" fmla="*/ 2147483647 h 68"/>
                <a:gd name="T4" fmla="*/ 0 w 26"/>
                <a:gd name="T5" fmla="*/ 2147483647 h 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68">
                  <a:moveTo>
                    <a:pt x="15" y="0"/>
                  </a:moveTo>
                  <a:lnTo>
                    <a:pt x="26" y="4"/>
                  </a:lnTo>
                  <a:lnTo>
                    <a:pt x="0" y="6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00" name="Line 2309"/>
            <p:cNvSpPr>
              <a:spLocks noChangeShapeType="1"/>
            </p:cNvSpPr>
            <p:nvPr/>
          </p:nvSpPr>
          <p:spPr bwMode="auto">
            <a:xfrm flipH="1">
              <a:off x="4640117" y="4499734"/>
              <a:ext cx="4780" cy="3769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01" name="Line 2310"/>
            <p:cNvSpPr>
              <a:spLocks noChangeShapeType="1"/>
            </p:cNvSpPr>
            <p:nvPr/>
          </p:nvSpPr>
          <p:spPr bwMode="auto">
            <a:xfrm flipV="1">
              <a:off x="4620999" y="4499734"/>
              <a:ext cx="23898" cy="298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02" name="Line 2311"/>
            <p:cNvSpPr>
              <a:spLocks noChangeShapeType="1"/>
            </p:cNvSpPr>
            <p:nvPr/>
          </p:nvSpPr>
          <p:spPr bwMode="auto">
            <a:xfrm flipH="1">
              <a:off x="4620999" y="4491881"/>
              <a:ext cx="4780" cy="3769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03" name="Line 2312"/>
            <p:cNvSpPr>
              <a:spLocks noChangeShapeType="1"/>
            </p:cNvSpPr>
            <p:nvPr/>
          </p:nvSpPr>
          <p:spPr bwMode="auto">
            <a:xfrm flipH="1">
              <a:off x="4657642" y="4512302"/>
              <a:ext cx="14339" cy="329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04" name="Line 2313"/>
            <p:cNvSpPr>
              <a:spLocks noChangeShapeType="1"/>
            </p:cNvSpPr>
            <p:nvPr/>
          </p:nvSpPr>
          <p:spPr bwMode="auto">
            <a:xfrm>
              <a:off x="4644897" y="4540574"/>
              <a:ext cx="12745" cy="47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05" name="Freeform 2314"/>
            <p:cNvSpPr>
              <a:spLocks/>
            </p:cNvSpPr>
            <p:nvPr/>
          </p:nvSpPr>
          <p:spPr bwMode="auto">
            <a:xfrm>
              <a:off x="4683134" y="4518584"/>
              <a:ext cx="23897" cy="43980"/>
            </a:xfrm>
            <a:custGeom>
              <a:avLst/>
              <a:gdLst>
                <a:gd name="T0" fmla="*/ 2147483647 w 45"/>
                <a:gd name="T1" fmla="*/ 0 h 85"/>
                <a:gd name="T2" fmla="*/ 0 w 45"/>
                <a:gd name="T3" fmla="*/ 2147483647 h 85"/>
                <a:gd name="T4" fmla="*/ 2147483647 w 45"/>
                <a:gd name="T5" fmla="*/ 2147483647 h 85"/>
                <a:gd name="T6" fmla="*/ 2147483647 w 45"/>
                <a:gd name="T7" fmla="*/ 2147483647 h 8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85">
                  <a:moveTo>
                    <a:pt x="9" y="0"/>
                  </a:moveTo>
                  <a:lnTo>
                    <a:pt x="0" y="70"/>
                  </a:lnTo>
                  <a:lnTo>
                    <a:pt x="45" y="14"/>
                  </a:lnTo>
                  <a:lnTo>
                    <a:pt x="36" y="85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06" name="Line 2315"/>
            <p:cNvSpPr>
              <a:spLocks noChangeShapeType="1"/>
            </p:cNvSpPr>
            <p:nvPr/>
          </p:nvSpPr>
          <p:spPr bwMode="auto">
            <a:xfrm flipH="1">
              <a:off x="4563641" y="4468320"/>
              <a:ext cx="3187" cy="3769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07" name="Line 2316"/>
            <p:cNvSpPr>
              <a:spLocks noChangeShapeType="1"/>
            </p:cNvSpPr>
            <p:nvPr/>
          </p:nvSpPr>
          <p:spPr bwMode="auto">
            <a:xfrm flipH="1">
              <a:off x="4582760" y="4477745"/>
              <a:ext cx="3187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08" name="Line 2317"/>
            <p:cNvSpPr>
              <a:spLocks noChangeShapeType="1"/>
            </p:cNvSpPr>
            <p:nvPr/>
          </p:nvSpPr>
          <p:spPr bwMode="auto">
            <a:xfrm flipV="1">
              <a:off x="4563641" y="4477745"/>
              <a:ext cx="22306" cy="2827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09" name="Freeform 2318"/>
            <p:cNvSpPr>
              <a:spLocks/>
            </p:cNvSpPr>
            <p:nvPr/>
          </p:nvSpPr>
          <p:spPr bwMode="auto">
            <a:xfrm>
              <a:off x="4582762" y="4485599"/>
              <a:ext cx="23898" cy="36127"/>
            </a:xfrm>
            <a:custGeom>
              <a:avLst/>
              <a:gdLst>
                <a:gd name="T0" fmla="*/ 0 w 44"/>
                <a:gd name="T1" fmla="*/ 2147483647 h 70"/>
                <a:gd name="T2" fmla="*/ 2147483647 w 44"/>
                <a:gd name="T3" fmla="*/ 0 h 70"/>
                <a:gd name="T4" fmla="*/ 2147483647 w 44"/>
                <a:gd name="T5" fmla="*/ 2147483647 h 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70">
                  <a:moveTo>
                    <a:pt x="0" y="56"/>
                  </a:moveTo>
                  <a:lnTo>
                    <a:pt x="44" y="0"/>
                  </a:lnTo>
                  <a:lnTo>
                    <a:pt x="35" y="7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10" name="Line 2319"/>
            <p:cNvSpPr>
              <a:spLocks noChangeShapeType="1"/>
            </p:cNvSpPr>
            <p:nvPr/>
          </p:nvSpPr>
          <p:spPr bwMode="auto">
            <a:xfrm flipV="1">
              <a:off x="4544523" y="4468320"/>
              <a:ext cx="22306" cy="298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11" name="Line 2320"/>
            <p:cNvSpPr>
              <a:spLocks noChangeShapeType="1"/>
            </p:cNvSpPr>
            <p:nvPr/>
          </p:nvSpPr>
          <p:spPr bwMode="auto">
            <a:xfrm flipH="1" flipV="1">
              <a:off x="4544523" y="4498164"/>
              <a:ext cx="95593" cy="39269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12" name="Line 2321"/>
            <p:cNvSpPr>
              <a:spLocks noChangeShapeType="1"/>
            </p:cNvSpPr>
            <p:nvPr/>
          </p:nvSpPr>
          <p:spPr bwMode="auto">
            <a:xfrm flipV="1">
              <a:off x="4601879" y="4491882"/>
              <a:ext cx="23898" cy="298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13" name="Line 2322"/>
            <p:cNvSpPr>
              <a:spLocks noChangeShapeType="1"/>
            </p:cNvSpPr>
            <p:nvPr/>
          </p:nvSpPr>
          <p:spPr bwMode="auto">
            <a:xfrm flipV="1">
              <a:off x="4665608" y="4751053"/>
              <a:ext cx="23898" cy="2827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14" name="Line 2323"/>
            <p:cNvSpPr>
              <a:spLocks noChangeShapeType="1"/>
            </p:cNvSpPr>
            <p:nvPr/>
          </p:nvSpPr>
          <p:spPr bwMode="auto">
            <a:xfrm flipH="1">
              <a:off x="4628964" y="4727491"/>
              <a:ext cx="3187" cy="3612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15" name="Line 2324"/>
            <p:cNvSpPr>
              <a:spLocks noChangeShapeType="1"/>
            </p:cNvSpPr>
            <p:nvPr/>
          </p:nvSpPr>
          <p:spPr bwMode="auto">
            <a:xfrm flipH="1">
              <a:off x="4665608" y="4743199"/>
              <a:ext cx="4780" cy="3612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16" name="Freeform 2325"/>
            <p:cNvSpPr>
              <a:spLocks/>
            </p:cNvSpPr>
            <p:nvPr/>
          </p:nvSpPr>
          <p:spPr bwMode="auto">
            <a:xfrm>
              <a:off x="4646491" y="4735345"/>
              <a:ext cx="23898" cy="36126"/>
            </a:xfrm>
            <a:custGeom>
              <a:avLst/>
              <a:gdLst>
                <a:gd name="T0" fmla="*/ 2147483647 w 45"/>
                <a:gd name="T1" fmla="*/ 0 h 71"/>
                <a:gd name="T2" fmla="*/ 0 w 45"/>
                <a:gd name="T3" fmla="*/ 2147483647 h 71"/>
                <a:gd name="T4" fmla="*/ 2147483647 w 45"/>
                <a:gd name="T5" fmla="*/ 2147483647 h 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71">
                  <a:moveTo>
                    <a:pt x="9" y="0"/>
                  </a:moveTo>
                  <a:lnTo>
                    <a:pt x="0" y="71"/>
                  </a:lnTo>
                  <a:lnTo>
                    <a:pt x="45" y="16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17" name="Line 2326"/>
            <p:cNvSpPr>
              <a:spLocks noChangeShapeType="1"/>
            </p:cNvSpPr>
            <p:nvPr/>
          </p:nvSpPr>
          <p:spPr bwMode="auto">
            <a:xfrm flipV="1">
              <a:off x="4628964" y="4735345"/>
              <a:ext cx="22306" cy="2827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18" name="Line 2327"/>
            <p:cNvSpPr>
              <a:spLocks noChangeShapeType="1"/>
            </p:cNvSpPr>
            <p:nvPr/>
          </p:nvSpPr>
          <p:spPr bwMode="auto">
            <a:xfrm flipV="1">
              <a:off x="4681540" y="4752622"/>
              <a:ext cx="14339" cy="329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19" name="Line 2328"/>
            <p:cNvSpPr>
              <a:spLocks noChangeShapeType="1"/>
            </p:cNvSpPr>
            <p:nvPr/>
          </p:nvSpPr>
          <p:spPr bwMode="auto">
            <a:xfrm flipH="1" flipV="1">
              <a:off x="4695879" y="4752623"/>
              <a:ext cx="6372" cy="31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20" name="Line 2329"/>
            <p:cNvSpPr>
              <a:spLocks noChangeShapeType="1"/>
            </p:cNvSpPr>
            <p:nvPr/>
          </p:nvSpPr>
          <p:spPr bwMode="auto">
            <a:xfrm>
              <a:off x="4692692" y="4744769"/>
              <a:ext cx="11152" cy="47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21" name="Line 2330"/>
            <p:cNvSpPr>
              <a:spLocks noChangeShapeType="1"/>
            </p:cNvSpPr>
            <p:nvPr/>
          </p:nvSpPr>
          <p:spPr bwMode="auto">
            <a:xfrm>
              <a:off x="4676761" y="4784036"/>
              <a:ext cx="4779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22" name="Line 2331"/>
            <p:cNvSpPr>
              <a:spLocks noChangeShapeType="1"/>
            </p:cNvSpPr>
            <p:nvPr/>
          </p:nvSpPr>
          <p:spPr bwMode="auto">
            <a:xfrm flipV="1">
              <a:off x="4562050" y="4705500"/>
              <a:ext cx="14339" cy="314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23" name="Line 2332"/>
            <p:cNvSpPr>
              <a:spLocks noChangeShapeType="1"/>
            </p:cNvSpPr>
            <p:nvPr/>
          </p:nvSpPr>
          <p:spPr bwMode="auto">
            <a:xfrm flipV="1">
              <a:off x="4547710" y="4702360"/>
              <a:ext cx="22306" cy="2827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24" name="Line 2333"/>
            <p:cNvSpPr>
              <a:spLocks noChangeShapeType="1"/>
            </p:cNvSpPr>
            <p:nvPr/>
          </p:nvSpPr>
          <p:spPr bwMode="auto">
            <a:xfrm flipH="1">
              <a:off x="4547710" y="4694505"/>
              <a:ext cx="3187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25" name="Line 2334"/>
            <p:cNvSpPr>
              <a:spLocks noChangeShapeType="1"/>
            </p:cNvSpPr>
            <p:nvPr/>
          </p:nvSpPr>
          <p:spPr bwMode="auto">
            <a:xfrm flipV="1">
              <a:off x="4574795" y="4708643"/>
              <a:ext cx="14339" cy="345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26" name="Line 2335"/>
            <p:cNvSpPr>
              <a:spLocks noChangeShapeType="1"/>
            </p:cNvSpPr>
            <p:nvPr/>
          </p:nvSpPr>
          <p:spPr bwMode="auto">
            <a:xfrm>
              <a:off x="4576387" y="4705501"/>
              <a:ext cx="12745" cy="31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27" name="Line 2336"/>
            <p:cNvSpPr>
              <a:spLocks noChangeShapeType="1"/>
            </p:cNvSpPr>
            <p:nvPr/>
          </p:nvSpPr>
          <p:spPr bwMode="auto">
            <a:xfrm>
              <a:off x="4573202" y="4696077"/>
              <a:ext cx="23898" cy="109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28" name="Line 2337"/>
            <p:cNvSpPr>
              <a:spLocks noChangeShapeType="1"/>
            </p:cNvSpPr>
            <p:nvPr/>
          </p:nvSpPr>
          <p:spPr bwMode="auto">
            <a:xfrm>
              <a:off x="4557269" y="4735345"/>
              <a:ext cx="4780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29" name="Line 2338"/>
            <p:cNvSpPr>
              <a:spLocks noChangeShapeType="1"/>
            </p:cNvSpPr>
            <p:nvPr/>
          </p:nvSpPr>
          <p:spPr bwMode="auto">
            <a:xfrm flipH="1">
              <a:off x="4590727" y="4711783"/>
              <a:ext cx="3187" cy="3769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30" name="Line 2339"/>
            <p:cNvSpPr>
              <a:spLocks noChangeShapeType="1"/>
            </p:cNvSpPr>
            <p:nvPr/>
          </p:nvSpPr>
          <p:spPr bwMode="auto">
            <a:xfrm>
              <a:off x="4574794" y="4743198"/>
              <a:ext cx="4779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31" name="Line 2340"/>
            <p:cNvSpPr>
              <a:spLocks noChangeShapeType="1"/>
            </p:cNvSpPr>
            <p:nvPr/>
          </p:nvSpPr>
          <p:spPr bwMode="auto">
            <a:xfrm>
              <a:off x="4579574" y="4744770"/>
              <a:ext cx="97187" cy="3926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32" name="Line 2341"/>
            <p:cNvSpPr>
              <a:spLocks noChangeShapeType="1"/>
            </p:cNvSpPr>
            <p:nvPr/>
          </p:nvSpPr>
          <p:spPr bwMode="auto">
            <a:xfrm flipH="1" flipV="1">
              <a:off x="4593914" y="4711783"/>
              <a:ext cx="95593" cy="39269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33" name="Line 2342"/>
            <p:cNvSpPr>
              <a:spLocks noChangeShapeType="1"/>
            </p:cNvSpPr>
            <p:nvPr/>
          </p:nvSpPr>
          <p:spPr bwMode="auto">
            <a:xfrm flipV="1">
              <a:off x="4609846" y="4727491"/>
              <a:ext cx="22306" cy="298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34" name="Line 2343"/>
            <p:cNvSpPr>
              <a:spLocks noChangeShapeType="1"/>
            </p:cNvSpPr>
            <p:nvPr/>
          </p:nvSpPr>
          <p:spPr bwMode="auto">
            <a:xfrm flipH="1">
              <a:off x="4609845" y="4719637"/>
              <a:ext cx="3187" cy="3769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35" name="Line 2344"/>
            <p:cNvSpPr>
              <a:spLocks noChangeShapeType="1"/>
            </p:cNvSpPr>
            <p:nvPr/>
          </p:nvSpPr>
          <p:spPr bwMode="auto">
            <a:xfrm flipV="1">
              <a:off x="4590727" y="4719637"/>
              <a:ext cx="22306" cy="298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36" name="Line 2345"/>
            <p:cNvSpPr>
              <a:spLocks noChangeShapeType="1"/>
            </p:cNvSpPr>
            <p:nvPr/>
          </p:nvSpPr>
          <p:spPr bwMode="auto">
            <a:xfrm flipV="1">
              <a:off x="4557269" y="4504447"/>
              <a:ext cx="95593" cy="2308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37" name="Line 2346"/>
            <p:cNvSpPr>
              <a:spLocks noChangeShapeType="1"/>
            </p:cNvSpPr>
            <p:nvPr/>
          </p:nvSpPr>
          <p:spPr bwMode="auto">
            <a:xfrm flipV="1">
              <a:off x="4579574" y="4513872"/>
              <a:ext cx="97187" cy="2308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38" name="Line 2347"/>
            <p:cNvSpPr>
              <a:spLocks noChangeShapeType="1"/>
            </p:cNvSpPr>
            <p:nvPr/>
          </p:nvSpPr>
          <p:spPr bwMode="auto">
            <a:xfrm flipV="1">
              <a:off x="4579574" y="4513872"/>
              <a:ext cx="97187" cy="2308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39" name="Line 2348"/>
            <p:cNvSpPr>
              <a:spLocks noChangeShapeType="1"/>
            </p:cNvSpPr>
            <p:nvPr/>
          </p:nvSpPr>
          <p:spPr bwMode="auto">
            <a:xfrm flipH="1">
              <a:off x="4651270" y="4507589"/>
              <a:ext cx="7966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0" name="Line 2349"/>
            <p:cNvSpPr>
              <a:spLocks noChangeShapeType="1"/>
            </p:cNvSpPr>
            <p:nvPr/>
          </p:nvSpPr>
          <p:spPr bwMode="auto">
            <a:xfrm flipH="1">
              <a:off x="4646488" y="4517013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1" name="Line 2350"/>
            <p:cNvSpPr>
              <a:spLocks noChangeShapeType="1"/>
            </p:cNvSpPr>
            <p:nvPr/>
          </p:nvSpPr>
          <p:spPr bwMode="auto">
            <a:xfrm flipH="1">
              <a:off x="4643302" y="4524868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2" name="Line 2351"/>
            <p:cNvSpPr>
              <a:spLocks noChangeShapeType="1"/>
            </p:cNvSpPr>
            <p:nvPr/>
          </p:nvSpPr>
          <p:spPr bwMode="auto">
            <a:xfrm flipH="1">
              <a:off x="4668794" y="4513872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3" name="Line 2352"/>
            <p:cNvSpPr>
              <a:spLocks noChangeShapeType="1"/>
            </p:cNvSpPr>
            <p:nvPr/>
          </p:nvSpPr>
          <p:spPr bwMode="auto">
            <a:xfrm flipH="1">
              <a:off x="4640117" y="4532720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4" name="Line 2353"/>
            <p:cNvSpPr>
              <a:spLocks noChangeShapeType="1"/>
            </p:cNvSpPr>
            <p:nvPr/>
          </p:nvSpPr>
          <p:spPr bwMode="auto">
            <a:xfrm flipH="1">
              <a:off x="4665606" y="4523296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5" name="Line 2354"/>
            <p:cNvSpPr>
              <a:spLocks noChangeShapeType="1"/>
            </p:cNvSpPr>
            <p:nvPr/>
          </p:nvSpPr>
          <p:spPr bwMode="auto">
            <a:xfrm flipH="1">
              <a:off x="4638524" y="4540574"/>
              <a:ext cx="7966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6" name="Line 2355"/>
            <p:cNvSpPr>
              <a:spLocks noChangeShapeType="1"/>
            </p:cNvSpPr>
            <p:nvPr/>
          </p:nvSpPr>
          <p:spPr bwMode="auto">
            <a:xfrm flipH="1">
              <a:off x="4662421" y="4531151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7" name="Line 2356"/>
            <p:cNvSpPr>
              <a:spLocks noChangeShapeType="1"/>
            </p:cNvSpPr>
            <p:nvPr/>
          </p:nvSpPr>
          <p:spPr bwMode="auto">
            <a:xfrm flipH="1">
              <a:off x="4648083" y="4543716"/>
              <a:ext cx="7966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8" name="Line 2357"/>
            <p:cNvSpPr>
              <a:spLocks noChangeShapeType="1"/>
            </p:cNvSpPr>
            <p:nvPr/>
          </p:nvSpPr>
          <p:spPr bwMode="auto">
            <a:xfrm flipH="1">
              <a:off x="4659235" y="4539003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9" name="Line 2358"/>
            <p:cNvSpPr>
              <a:spLocks noChangeShapeType="1"/>
            </p:cNvSpPr>
            <p:nvPr/>
          </p:nvSpPr>
          <p:spPr bwMode="auto">
            <a:xfrm flipH="1">
              <a:off x="4656048" y="4546856"/>
              <a:ext cx="7967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50" name="Line 2359"/>
            <p:cNvSpPr>
              <a:spLocks noChangeShapeType="1"/>
            </p:cNvSpPr>
            <p:nvPr/>
          </p:nvSpPr>
          <p:spPr bwMode="auto">
            <a:xfrm flipH="1">
              <a:off x="4570015" y="4699218"/>
              <a:ext cx="9558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51" name="Line 2360"/>
            <p:cNvSpPr>
              <a:spLocks noChangeShapeType="1"/>
            </p:cNvSpPr>
            <p:nvPr/>
          </p:nvSpPr>
          <p:spPr bwMode="auto">
            <a:xfrm flipH="1">
              <a:off x="4566827" y="4708643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52" name="Line 2361"/>
            <p:cNvSpPr>
              <a:spLocks noChangeShapeType="1"/>
            </p:cNvSpPr>
            <p:nvPr/>
          </p:nvSpPr>
          <p:spPr bwMode="auto">
            <a:xfrm flipH="1">
              <a:off x="4579574" y="4702360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53" name="Line 2362"/>
            <p:cNvSpPr>
              <a:spLocks noChangeShapeType="1"/>
            </p:cNvSpPr>
            <p:nvPr/>
          </p:nvSpPr>
          <p:spPr bwMode="auto">
            <a:xfrm flipH="1">
              <a:off x="4563641" y="4716497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54" name="Line 2363"/>
            <p:cNvSpPr>
              <a:spLocks noChangeShapeType="1"/>
            </p:cNvSpPr>
            <p:nvPr/>
          </p:nvSpPr>
          <p:spPr bwMode="auto">
            <a:xfrm flipH="1">
              <a:off x="4587541" y="4705501"/>
              <a:ext cx="7966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55" name="Line 2364"/>
            <p:cNvSpPr>
              <a:spLocks noChangeShapeType="1"/>
            </p:cNvSpPr>
            <p:nvPr/>
          </p:nvSpPr>
          <p:spPr bwMode="auto">
            <a:xfrm flipH="1">
              <a:off x="4558863" y="4724349"/>
              <a:ext cx="7966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56" name="Line 2365"/>
            <p:cNvSpPr>
              <a:spLocks noChangeShapeType="1"/>
            </p:cNvSpPr>
            <p:nvPr/>
          </p:nvSpPr>
          <p:spPr bwMode="auto">
            <a:xfrm flipH="1">
              <a:off x="4585947" y="4713353"/>
              <a:ext cx="7967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57" name="Line 2366"/>
            <p:cNvSpPr>
              <a:spLocks noChangeShapeType="1"/>
            </p:cNvSpPr>
            <p:nvPr/>
          </p:nvSpPr>
          <p:spPr bwMode="auto">
            <a:xfrm flipH="1">
              <a:off x="4557269" y="4732205"/>
              <a:ext cx="6372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58" name="Line 2367"/>
            <p:cNvSpPr>
              <a:spLocks noChangeShapeType="1"/>
            </p:cNvSpPr>
            <p:nvPr/>
          </p:nvSpPr>
          <p:spPr bwMode="auto">
            <a:xfrm flipH="1">
              <a:off x="4582760" y="4722780"/>
              <a:ext cx="6372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59" name="Line 2368"/>
            <p:cNvSpPr>
              <a:spLocks noChangeShapeType="1"/>
            </p:cNvSpPr>
            <p:nvPr/>
          </p:nvSpPr>
          <p:spPr bwMode="auto">
            <a:xfrm flipH="1">
              <a:off x="4577980" y="4730633"/>
              <a:ext cx="7966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60" name="Line 2369"/>
            <p:cNvSpPr>
              <a:spLocks noChangeShapeType="1"/>
            </p:cNvSpPr>
            <p:nvPr/>
          </p:nvSpPr>
          <p:spPr bwMode="auto">
            <a:xfrm flipH="1">
              <a:off x="4574795" y="4738487"/>
              <a:ext cx="7966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61" name="Line 2370"/>
            <p:cNvSpPr>
              <a:spLocks noChangeShapeType="1"/>
            </p:cNvSpPr>
            <p:nvPr/>
          </p:nvSpPr>
          <p:spPr bwMode="auto">
            <a:xfrm flipH="1" flipV="1">
              <a:off x="4664015" y="4546857"/>
              <a:ext cx="95593" cy="3926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62" name="Line 2371"/>
            <p:cNvSpPr>
              <a:spLocks noChangeShapeType="1"/>
            </p:cNvSpPr>
            <p:nvPr/>
          </p:nvSpPr>
          <p:spPr bwMode="auto">
            <a:xfrm>
              <a:off x="4676761" y="4513871"/>
              <a:ext cx="95593" cy="39269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63" name="Line 2372"/>
            <p:cNvSpPr>
              <a:spLocks noChangeShapeType="1"/>
            </p:cNvSpPr>
            <p:nvPr/>
          </p:nvSpPr>
          <p:spPr bwMode="auto">
            <a:xfrm flipV="1">
              <a:off x="4702253" y="4590838"/>
              <a:ext cx="68507" cy="1649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64" name="Line 2373"/>
            <p:cNvSpPr>
              <a:spLocks noChangeShapeType="1"/>
            </p:cNvSpPr>
            <p:nvPr/>
          </p:nvSpPr>
          <p:spPr bwMode="auto">
            <a:xfrm flipV="1">
              <a:off x="4702253" y="4590838"/>
              <a:ext cx="68507" cy="1649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65" name="Line 2374"/>
            <p:cNvSpPr>
              <a:spLocks noChangeShapeType="1"/>
            </p:cNvSpPr>
            <p:nvPr/>
          </p:nvSpPr>
          <p:spPr bwMode="auto">
            <a:xfrm flipV="1">
              <a:off x="4676761" y="4553139"/>
              <a:ext cx="95593" cy="2308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66" name="Line 2375"/>
            <p:cNvSpPr>
              <a:spLocks noChangeShapeType="1"/>
            </p:cNvSpPr>
            <p:nvPr/>
          </p:nvSpPr>
          <p:spPr bwMode="auto">
            <a:xfrm flipV="1">
              <a:off x="4702253" y="4534292"/>
              <a:ext cx="23897" cy="2827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67" name="Line 2376"/>
            <p:cNvSpPr>
              <a:spLocks noChangeShapeType="1"/>
            </p:cNvSpPr>
            <p:nvPr/>
          </p:nvSpPr>
          <p:spPr bwMode="auto">
            <a:xfrm>
              <a:off x="4678355" y="4780897"/>
              <a:ext cx="1594" cy="471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68" name="Line 2377"/>
            <p:cNvSpPr>
              <a:spLocks noChangeShapeType="1"/>
            </p:cNvSpPr>
            <p:nvPr/>
          </p:nvSpPr>
          <p:spPr bwMode="auto">
            <a:xfrm>
              <a:off x="4681540" y="4771470"/>
              <a:ext cx="3187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69" name="Line 2378"/>
            <p:cNvSpPr>
              <a:spLocks noChangeShapeType="1"/>
            </p:cNvSpPr>
            <p:nvPr/>
          </p:nvSpPr>
          <p:spPr bwMode="auto">
            <a:xfrm>
              <a:off x="4684727" y="4763619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70" name="Line 2379"/>
            <p:cNvSpPr>
              <a:spLocks noChangeShapeType="1"/>
            </p:cNvSpPr>
            <p:nvPr/>
          </p:nvSpPr>
          <p:spPr bwMode="auto">
            <a:xfrm>
              <a:off x="4687913" y="4755764"/>
              <a:ext cx="3187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71" name="Line 2380"/>
            <p:cNvSpPr>
              <a:spLocks noChangeShapeType="1"/>
            </p:cNvSpPr>
            <p:nvPr/>
          </p:nvSpPr>
          <p:spPr bwMode="auto">
            <a:xfrm>
              <a:off x="4691099" y="4746339"/>
              <a:ext cx="3187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72" name="Line 2381"/>
            <p:cNvSpPr>
              <a:spLocks noChangeShapeType="1"/>
            </p:cNvSpPr>
            <p:nvPr/>
          </p:nvSpPr>
          <p:spPr bwMode="auto">
            <a:xfrm>
              <a:off x="4699065" y="4747912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73" name="Line 2382"/>
            <p:cNvSpPr>
              <a:spLocks noChangeShapeType="1"/>
            </p:cNvSpPr>
            <p:nvPr/>
          </p:nvSpPr>
          <p:spPr bwMode="auto">
            <a:xfrm>
              <a:off x="4758014" y="4589268"/>
              <a:ext cx="1594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74" name="Line 2383"/>
            <p:cNvSpPr>
              <a:spLocks noChangeShapeType="1"/>
            </p:cNvSpPr>
            <p:nvPr/>
          </p:nvSpPr>
          <p:spPr bwMode="auto">
            <a:xfrm>
              <a:off x="4764388" y="4589267"/>
              <a:ext cx="4780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75" name="Line 2384"/>
            <p:cNvSpPr>
              <a:spLocks noChangeShapeType="1"/>
            </p:cNvSpPr>
            <p:nvPr/>
          </p:nvSpPr>
          <p:spPr bwMode="auto">
            <a:xfrm>
              <a:off x="4761202" y="4579842"/>
              <a:ext cx="3187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76" name="Line 2385"/>
            <p:cNvSpPr>
              <a:spLocks noChangeShapeType="1"/>
            </p:cNvSpPr>
            <p:nvPr/>
          </p:nvSpPr>
          <p:spPr bwMode="auto">
            <a:xfrm>
              <a:off x="4764388" y="4571989"/>
              <a:ext cx="4780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77" name="Line 2386"/>
            <p:cNvSpPr>
              <a:spLocks noChangeShapeType="1"/>
            </p:cNvSpPr>
            <p:nvPr/>
          </p:nvSpPr>
          <p:spPr bwMode="auto">
            <a:xfrm>
              <a:off x="4769169" y="4564135"/>
              <a:ext cx="3187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78" name="Line 2387"/>
            <p:cNvSpPr>
              <a:spLocks noChangeShapeType="1"/>
            </p:cNvSpPr>
            <p:nvPr/>
          </p:nvSpPr>
          <p:spPr bwMode="auto">
            <a:xfrm>
              <a:off x="4772355" y="4554712"/>
              <a:ext cx="3187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79" name="Line 2388"/>
            <p:cNvSpPr>
              <a:spLocks noChangeShapeType="1"/>
            </p:cNvSpPr>
            <p:nvPr/>
          </p:nvSpPr>
          <p:spPr bwMode="auto">
            <a:xfrm>
              <a:off x="4700659" y="4804457"/>
              <a:ext cx="36644" cy="1570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80" name="Line 2389"/>
            <p:cNvSpPr>
              <a:spLocks noChangeShapeType="1"/>
            </p:cNvSpPr>
            <p:nvPr/>
          </p:nvSpPr>
          <p:spPr bwMode="auto">
            <a:xfrm>
              <a:off x="4707032" y="4824877"/>
              <a:ext cx="30272" cy="1099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81" name="Line 2390"/>
            <p:cNvSpPr>
              <a:spLocks noChangeShapeType="1"/>
            </p:cNvSpPr>
            <p:nvPr/>
          </p:nvSpPr>
          <p:spPr bwMode="auto">
            <a:xfrm flipH="1">
              <a:off x="4737305" y="4779325"/>
              <a:ext cx="23897" cy="5654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82" name="Line 2391"/>
            <p:cNvSpPr>
              <a:spLocks noChangeShapeType="1"/>
            </p:cNvSpPr>
            <p:nvPr/>
          </p:nvSpPr>
          <p:spPr bwMode="auto">
            <a:xfrm flipH="1">
              <a:off x="4730931" y="4777753"/>
              <a:ext cx="23897" cy="5654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83" name="Line 2392"/>
            <p:cNvSpPr>
              <a:spLocks noChangeShapeType="1"/>
            </p:cNvSpPr>
            <p:nvPr/>
          </p:nvSpPr>
          <p:spPr bwMode="auto">
            <a:xfrm>
              <a:off x="4890252" y="4606544"/>
              <a:ext cx="17525" cy="78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84" name="Line 2393"/>
            <p:cNvSpPr>
              <a:spLocks noChangeShapeType="1"/>
            </p:cNvSpPr>
            <p:nvPr/>
          </p:nvSpPr>
          <p:spPr bwMode="auto">
            <a:xfrm flipH="1">
              <a:off x="4877507" y="4606544"/>
              <a:ext cx="12745" cy="282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85" name="Line 2394"/>
            <p:cNvSpPr>
              <a:spLocks noChangeShapeType="1"/>
            </p:cNvSpPr>
            <p:nvPr/>
          </p:nvSpPr>
          <p:spPr bwMode="auto">
            <a:xfrm flipH="1" flipV="1">
              <a:off x="4907777" y="4614398"/>
              <a:ext cx="19119" cy="78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86" name="Line 2395"/>
            <p:cNvSpPr>
              <a:spLocks noChangeShapeType="1"/>
            </p:cNvSpPr>
            <p:nvPr/>
          </p:nvSpPr>
          <p:spPr bwMode="auto">
            <a:xfrm flipH="1">
              <a:off x="4823338" y="4556281"/>
              <a:ext cx="23897" cy="5654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87" name="Line 2396"/>
            <p:cNvSpPr>
              <a:spLocks noChangeShapeType="1"/>
            </p:cNvSpPr>
            <p:nvPr/>
          </p:nvSpPr>
          <p:spPr bwMode="auto">
            <a:xfrm>
              <a:off x="4804218" y="4554712"/>
              <a:ext cx="38237" cy="1570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88" name="Freeform 2397"/>
            <p:cNvSpPr>
              <a:spLocks/>
            </p:cNvSpPr>
            <p:nvPr/>
          </p:nvSpPr>
          <p:spPr bwMode="auto">
            <a:xfrm>
              <a:off x="4823337" y="4546856"/>
              <a:ext cx="30271" cy="67541"/>
            </a:xfrm>
            <a:custGeom>
              <a:avLst/>
              <a:gdLst>
                <a:gd name="T0" fmla="*/ 0 w 56"/>
                <a:gd name="T1" fmla="*/ 0 h 131"/>
                <a:gd name="T2" fmla="*/ 2147483647 w 56"/>
                <a:gd name="T3" fmla="*/ 2147483647 h 131"/>
                <a:gd name="T4" fmla="*/ 2147483647 w 56"/>
                <a:gd name="T5" fmla="*/ 2147483647 h 1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" h="131">
                  <a:moveTo>
                    <a:pt x="0" y="0"/>
                  </a:moveTo>
                  <a:lnTo>
                    <a:pt x="56" y="23"/>
                  </a:lnTo>
                  <a:lnTo>
                    <a:pt x="11" y="131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89" name="Freeform 2398"/>
            <p:cNvSpPr>
              <a:spLocks/>
            </p:cNvSpPr>
            <p:nvPr/>
          </p:nvSpPr>
          <p:spPr bwMode="auto">
            <a:xfrm>
              <a:off x="4796253" y="4799745"/>
              <a:ext cx="19119" cy="36127"/>
            </a:xfrm>
            <a:custGeom>
              <a:avLst/>
              <a:gdLst>
                <a:gd name="T0" fmla="*/ 2147483647 w 36"/>
                <a:gd name="T1" fmla="*/ 0 h 69"/>
                <a:gd name="T2" fmla="*/ 0 w 36"/>
                <a:gd name="T3" fmla="*/ 2147483647 h 69"/>
                <a:gd name="T4" fmla="*/ 2147483647 w 36"/>
                <a:gd name="T5" fmla="*/ 2147483647 h 6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69">
                  <a:moveTo>
                    <a:pt x="23" y="0"/>
                  </a:moveTo>
                  <a:lnTo>
                    <a:pt x="0" y="54"/>
                  </a:lnTo>
                  <a:lnTo>
                    <a:pt x="36" y="6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90" name="Line 2399"/>
            <p:cNvSpPr>
              <a:spLocks noChangeShapeType="1"/>
            </p:cNvSpPr>
            <p:nvPr/>
          </p:nvSpPr>
          <p:spPr bwMode="auto">
            <a:xfrm flipH="1" flipV="1">
              <a:off x="4815371" y="4835872"/>
              <a:ext cx="19119" cy="78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91" name="Line 2400"/>
            <p:cNvSpPr>
              <a:spLocks noChangeShapeType="1"/>
            </p:cNvSpPr>
            <p:nvPr/>
          </p:nvSpPr>
          <p:spPr bwMode="auto">
            <a:xfrm flipH="1">
              <a:off x="4815371" y="4614398"/>
              <a:ext cx="92408" cy="2214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92" name="Line 2401"/>
            <p:cNvSpPr>
              <a:spLocks noChangeShapeType="1"/>
            </p:cNvSpPr>
            <p:nvPr/>
          </p:nvSpPr>
          <p:spPr bwMode="auto">
            <a:xfrm flipH="1">
              <a:off x="4834490" y="4622253"/>
              <a:ext cx="92408" cy="2214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93" name="Line 2402"/>
            <p:cNvSpPr>
              <a:spLocks noChangeShapeType="1"/>
            </p:cNvSpPr>
            <p:nvPr/>
          </p:nvSpPr>
          <p:spPr bwMode="auto">
            <a:xfrm flipV="1">
              <a:off x="3955031" y="2988690"/>
              <a:ext cx="508239" cy="2073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94" name="Line 2403"/>
            <p:cNvSpPr>
              <a:spLocks noChangeShapeType="1"/>
            </p:cNvSpPr>
            <p:nvPr/>
          </p:nvSpPr>
          <p:spPr bwMode="auto">
            <a:xfrm flipV="1">
              <a:off x="3956625" y="2993401"/>
              <a:ext cx="508238" cy="2073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95" name="Line 2404"/>
            <p:cNvSpPr>
              <a:spLocks noChangeShapeType="1"/>
            </p:cNvSpPr>
            <p:nvPr/>
          </p:nvSpPr>
          <p:spPr bwMode="auto">
            <a:xfrm flipH="1" flipV="1">
              <a:off x="4037877" y="3403363"/>
              <a:ext cx="398306" cy="2230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96" name="Line 2405"/>
            <p:cNvSpPr>
              <a:spLocks noChangeShapeType="1"/>
            </p:cNvSpPr>
            <p:nvPr/>
          </p:nvSpPr>
          <p:spPr bwMode="auto">
            <a:xfrm flipH="1" flipV="1">
              <a:off x="4041066" y="3412787"/>
              <a:ext cx="393526" cy="2199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97" name="Line 2406"/>
            <p:cNvSpPr>
              <a:spLocks noChangeShapeType="1"/>
            </p:cNvSpPr>
            <p:nvPr/>
          </p:nvSpPr>
          <p:spPr bwMode="auto">
            <a:xfrm flipV="1">
              <a:off x="4023540" y="3153617"/>
              <a:ext cx="508238" cy="2073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98" name="Line 2407"/>
            <p:cNvSpPr>
              <a:spLocks noChangeShapeType="1"/>
            </p:cNvSpPr>
            <p:nvPr/>
          </p:nvSpPr>
          <p:spPr bwMode="auto">
            <a:xfrm flipV="1">
              <a:off x="4021947" y="3147334"/>
              <a:ext cx="508239" cy="2073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99" name="Line 2408"/>
            <p:cNvSpPr>
              <a:spLocks noChangeShapeType="1"/>
            </p:cNvSpPr>
            <p:nvPr/>
          </p:nvSpPr>
          <p:spPr bwMode="auto">
            <a:xfrm flipH="1">
              <a:off x="4041066" y="4012808"/>
              <a:ext cx="393526" cy="2214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00" name="Line 2409"/>
            <p:cNvSpPr>
              <a:spLocks noChangeShapeType="1"/>
            </p:cNvSpPr>
            <p:nvPr/>
          </p:nvSpPr>
          <p:spPr bwMode="auto">
            <a:xfrm flipH="1">
              <a:off x="4037877" y="4019091"/>
              <a:ext cx="398306" cy="2230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01" name="Freeform 2412"/>
            <p:cNvSpPr>
              <a:spLocks/>
            </p:cNvSpPr>
            <p:nvPr/>
          </p:nvSpPr>
          <p:spPr bwMode="auto">
            <a:xfrm>
              <a:off x="4029913" y="4238993"/>
              <a:ext cx="15933" cy="48692"/>
            </a:xfrm>
            <a:custGeom>
              <a:avLst/>
              <a:gdLst>
                <a:gd name="T0" fmla="*/ 0 w 31"/>
                <a:gd name="T1" fmla="*/ 2147483647 h 95"/>
                <a:gd name="T2" fmla="*/ 2147483647 w 31"/>
                <a:gd name="T3" fmla="*/ 2147483647 h 95"/>
                <a:gd name="T4" fmla="*/ 2147483647 w 31"/>
                <a:gd name="T5" fmla="*/ 2147483647 h 95"/>
                <a:gd name="T6" fmla="*/ 2147483647 w 31"/>
                <a:gd name="T7" fmla="*/ 0 h 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95">
                  <a:moveTo>
                    <a:pt x="0" y="95"/>
                  </a:moveTo>
                  <a:lnTo>
                    <a:pt x="11" y="63"/>
                  </a:lnTo>
                  <a:lnTo>
                    <a:pt x="21" y="32"/>
                  </a:lnTo>
                  <a:lnTo>
                    <a:pt x="3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02" name="Freeform 2413"/>
            <p:cNvSpPr>
              <a:spLocks/>
            </p:cNvSpPr>
            <p:nvPr/>
          </p:nvSpPr>
          <p:spPr bwMode="auto">
            <a:xfrm>
              <a:off x="4114353" y="4174593"/>
              <a:ext cx="44610" cy="149220"/>
            </a:xfrm>
            <a:custGeom>
              <a:avLst/>
              <a:gdLst>
                <a:gd name="T0" fmla="*/ 0 w 82"/>
                <a:gd name="T1" fmla="*/ 2147483647 h 283"/>
                <a:gd name="T2" fmla="*/ 2147483647 w 82"/>
                <a:gd name="T3" fmla="*/ 2147483647 h 283"/>
                <a:gd name="T4" fmla="*/ 2147483647 w 82"/>
                <a:gd name="T5" fmla="*/ 2147483647 h 283"/>
                <a:gd name="T6" fmla="*/ 2147483647 w 82"/>
                <a:gd name="T7" fmla="*/ 2147483647 h 283"/>
                <a:gd name="T8" fmla="*/ 2147483647 w 82"/>
                <a:gd name="T9" fmla="*/ 2147483647 h 283"/>
                <a:gd name="T10" fmla="*/ 2147483647 w 82"/>
                <a:gd name="T11" fmla="*/ 2147483647 h 283"/>
                <a:gd name="T12" fmla="*/ 2147483647 w 82"/>
                <a:gd name="T13" fmla="*/ 2147483647 h 283"/>
                <a:gd name="T14" fmla="*/ 2147483647 w 82"/>
                <a:gd name="T15" fmla="*/ 2147483647 h 283"/>
                <a:gd name="T16" fmla="*/ 2147483647 w 82"/>
                <a:gd name="T17" fmla="*/ 2147483647 h 283"/>
                <a:gd name="T18" fmla="*/ 2147483647 w 82"/>
                <a:gd name="T19" fmla="*/ 0 h 2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2" h="283">
                  <a:moveTo>
                    <a:pt x="0" y="283"/>
                  </a:moveTo>
                  <a:lnTo>
                    <a:pt x="10" y="251"/>
                  </a:lnTo>
                  <a:lnTo>
                    <a:pt x="21" y="220"/>
                  </a:lnTo>
                  <a:lnTo>
                    <a:pt x="31" y="190"/>
                  </a:lnTo>
                  <a:lnTo>
                    <a:pt x="39" y="158"/>
                  </a:lnTo>
                  <a:lnTo>
                    <a:pt x="49" y="126"/>
                  </a:lnTo>
                  <a:lnTo>
                    <a:pt x="58" y="95"/>
                  </a:lnTo>
                  <a:lnTo>
                    <a:pt x="67" y="64"/>
                  </a:lnTo>
                  <a:lnTo>
                    <a:pt x="74" y="32"/>
                  </a:lnTo>
                  <a:lnTo>
                    <a:pt x="8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03" name="Freeform 2414"/>
            <p:cNvSpPr>
              <a:spLocks/>
            </p:cNvSpPr>
            <p:nvPr/>
          </p:nvSpPr>
          <p:spPr bwMode="auto">
            <a:xfrm>
              <a:off x="4109574" y="4179306"/>
              <a:ext cx="41422" cy="141366"/>
            </a:xfrm>
            <a:custGeom>
              <a:avLst/>
              <a:gdLst>
                <a:gd name="T0" fmla="*/ 0 w 79"/>
                <a:gd name="T1" fmla="*/ 2147483647 h 270"/>
                <a:gd name="T2" fmla="*/ 2147483647 w 79"/>
                <a:gd name="T3" fmla="*/ 2147483647 h 270"/>
                <a:gd name="T4" fmla="*/ 2147483647 w 79"/>
                <a:gd name="T5" fmla="*/ 2147483647 h 270"/>
                <a:gd name="T6" fmla="*/ 2147483647 w 79"/>
                <a:gd name="T7" fmla="*/ 2147483647 h 270"/>
                <a:gd name="T8" fmla="*/ 2147483647 w 79"/>
                <a:gd name="T9" fmla="*/ 2147483647 h 270"/>
                <a:gd name="T10" fmla="*/ 2147483647 w 79"/>
                <a:gd name="T11" fmla="*/ 2147483647 h 270"/>
                <a:gd name="T12" fmla="*/ 2147483647 w 79"/>
                <a:gd name="T13" fmla="*/ 2147483647 h 270"/>
                <a:gd name="T14" fmla="*/ 2147483647 w 79"/>
                <a:gd name="T15" fmla="*/ 2147483647 h 270"/>
                <a:gd name="T16" fmla="*/ 2147483647 w 79"/>
                <a:gd name="T17" fmla="*/ 2147483647 h 270"/>
                <a:gd name="T18" fmla="*/ 2147483647 w 79"/>
                <a:gd name="T19" fmla="*/ 0 h 2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9" h="270">
                  <a:moveTo>
                    <a:pt x="0" y="270"/>
                  </a:moveTo>
                  <a:lnTo>
                    <a:pt x="10" y="241"/>
                  </a:lnTo>
                  <a:lnTo>
                    <a:pt x="20" y="210"/>
                  </a:lnTo>
                  <a:lnTo>
                    <a:pt x="30" y="181"/>
                  </a:lnTo>
                  <a:lnTo>
                    <a:pt x="38" y="151"/>
                  </a:lnTo>
                  <a:lnTo>
                    <a:pt x="47" y="121"/>
                  </a:lnTo>
                  <a:lnTo>
                    <a:pt x="56" y="91"/>
                  </a:lnTo>
                  <a:lnTo>
                    <a:pt x="64" y="60"/>
                  </a:lnTo>
                  <a:lnTo>
                    <a:pt x="71" y="30"/>
                  </a:lnTo>
                  <a:lnTo>
                    <a:pt x="7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04" name="Freeform 2416"/>
            <p:cNvSpPr>
              <a:spLocks/>
            </p:cNvSpPr>
            <p:nvPr/>
          </p:nvSpPr>
          <p:spPr bwMode="auto">
            <a:xfrm>
              <a:off x="4029913" y="3357812"/>
              <a:ext cx="15933" cy="50262"/>
            </a:xfrm>
            <a:custGeom>
              <a:avLst/>
              <a:gdLst>
                <a:gd name="T0" fmla="*/ 2147483647 w 31"/>
                <a:gd name="T1" fmla="*/ 2147483647 h 95"/>
                <a:gd name="T2" fmla="*/ 2147483647 w 31"/>
                <a:gd name="T3" fmla="*/ 2147483647 h 95"/>
                <a:gd name="T4" fmla="*/ 2147483647 w 31"/>
                <a:gd name="T5" fmla="*/ 2147483647 h 95"/>
                <a:gd name="T6" fmla="*/ 0 w 31"/>
                <a:gd name="T7" fmla="*/ 0 h 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95">
                  <a:moveTo>
                    <a:pt x="31" y="95"/>
                  </a:moveTo>
                  <a:lnTo>
                    <a:pt x="21" y="63"/>
                  </a:lnTo>
                  <a:lnTo>
                    <a:pt x="11" y="3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05" name="Freeform 2417"/>
            <p:cNvSpPr>
              <a:spLocks/>
            </p:cNvSpPr>
            <p:nvPr/>
          </p:nvSpPr>
          <p:spPr bwMode="auto">
            <a:xfrm>
              <a:off x="4114353" y="3323256"/>
              <a:ext cx="44610" cy="147648"/>
            </a:xfrm>
            <a:custGeom>
              <a:avLst/>
              <a:gdLst>
                <a:gd name="T0" fmla="*/ 2147483647 w 82"/>
                <a:gd name="T1" fmla="*/ 2147483647 h 282"/>
                <a:gd name="T2" fmla="*/ 2147483647 w 82"/>
                <a:gd name="T3" fmla="*/ 2147483647 h 282"/>
                <a:gd name="T4" fmla="*/ 2147483647 w 82"/>
                <a:gd name="T5" fmla="*/ 2147483647 h 282"/>
                <a:gd name="T6" fmla="*/ 2147483647 w 82"/>
                <a:gd name="T7" fmla="*/ 2147483647 h 282"/>
                <a:gd name="T8" fmla="*/ 2147483647 w 82"/>
                <a:gd name="T9" fmla="*/ 2147483647 h 282"/>
                <a:gd name="T10" fmla="*/ 2147483647 w 82"/>
                <a:gd name="T11" fmla="*/ 2147483647 h 282"/>
                <a:gd name="T12" fmla="*/ 2147483647 w 82"/>
                <a:gd name="T13" fmla="*/ 2147483647 h 282"/>
                <a:gd name="T14" fmla="*/ 2147483647 w 82"/>
                <a:gd name="T15" fmla="*/ 2147483647 h 282"/>
                <a:gd name="T16" fmla="*/ 2147483647 w 82"/>
                <a:gd name="T17" fmla="*/ 2147483647 h 282"/>
                <a:gd name="T18" fmla="*/ 0 w 82"/>
                <a:gd name="T19" fmla="*/ 0 h 2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2" h="282">
                  <a:moveTo>
                    <a:pt x="82" y="282"/>
                  </a:moveTo>
                  <a:lnTo>
                    <a:pt x="74" y="251"/>
                  </a:lnTo>
                  <a:lnTo>
                    <a:pt x="67" y="219"/>
                  </a:lnTo>
                  <a:lnTo>
                    <a:pt x="58" y="187"/>
                  </a:lnTo>
                  <a:lnTo>
                    <a:pt x="49" y="157"/>
                  </a:lnTo>
                  <a:lnTo>
                    <a:pt x="39" y="125"/>
                  </a:lnTo>
                  <a:lnTo>
                    <a:pt x="31" y="93"/>
                  </a:lnTo>
                  <a:lnTo>
                    <a:pt x="21" y="63"/>
                  </a:lnTo>
                  <a:lnTo>
                    <a:pt x="10" y="3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06" name="Freeform 2418"/>
            <p:cNvSpPr>
              <a:spLocks/>
            </p:cNvSpPr>
            <p:nvPr/>
          </p:nvSpPr>
          <p:spPr bwMode="auto">
            <a:xfrm>
              <a:off x="4109574" y="3326397"/>
              <a:ext cx="41422" cy="141366"/>
            </a:xfrm>
            <a:custGeom>
              <a:avLst/>
              <a:gdLst>
                <a:gd name="T0" fmla="*/ 2147483647 w 79"/>
                <a:gd name="T1" fmla="*/ 2147483647 h 270"/>
                <a:gd name="T2" fmla="*/ 2147483647 w 79"/>
                <a:gd name="T3" fmla="*/ 2147483647 h 270"/>
                <a:gd name="T4" fmla="*/ 2147483647 w 79"/>
                <a:gd name="T5" fmla="*/ 2147483647 h 270"/>
                <a:gd name="T6" fmla="*/ 2147483647 w 79"/>
                <a:gd name="T7" fmla="*/ 2147483647 h 270"/>
                <a:gd name="T8" fmla="*/ 2147483647 w 79"/>
                <a:gd name="T9" fmla="*/ 2147483647 h 270"/>
                <a:gd name="T10" fmla="*/ 2147483647 w 79"/>
                <a:gd name="T11" fmla="*/ 2147483647 h 270"/>
                <a:gd name="T12" fmla="*/ 2147483647 w 79"/>
                <a:gd name="T13" fmla="*/ 2147483647 h 270"/>
                <a:gd name="T14" fmla="*/ 2147483647 w 79"/>
                <a:gd name="T15" fmla="*/ 2147483647 h 270"/>
                <a:gd name="T16" fmla="*/ 2147483647 w 79"/>
                <a:gd name="T17" fmla="*/ 2147483647 h 270"/>
                <a:gd name="T18" fmla="*/ 0 w 79"/>
                <a:gd name="T19" fmla="*/ 0 h 2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9" h="270">
                  <a:moveTo>
                    <a:pt x="79" y="270"/>
                  </a:moveTo>
                  <a:lnTo>
                    <a:pt x="71" y="239"/>
                  </a:lnTo>
                  <a:lnTo>
                    <a:pt x="64" y="210"/>
                  </a:lnTo>
                  <a:lnTo>
                    <a:pt x="56" y="179"/>
                  </a:lnTo>
                  <a:lnTo>
                    <a:pt x="47" y="148"/>
                  </a:lnTo>
                  <a:lnTo>
                    <a:pt x="38" y="119"/>
                  </a:lnTo>
                  <a:lnTo>
                    <a:pt x="30" y="89"/>
                  </a:lnTo>
                  <a:lnTo>
                    <a:pt x="20" y="59"/>
                  </a:lnTo>
                  <a:lnTo>
                    <a:pt x="10" y="2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07" name="Freeform 2419"/>
            <p:cNvSpPr>
              <a:spLocks/>
            </p:cNvSpPr>
            <p:nvPr/>
          </p:nvSpPr>
          <p:spPr bwMode="auto">
            <a:xfrm>
              <a:off x="3875369" y="2897587"/>
              <a:ext cx="164102" cy="263883"/>
            </a:xfrm>
            <a:custGeom>
              <a:avLst/>
              <a:gdLst>
                <a:gd name="T0" fmla="*/ 2147483647 w 309"/>
                <a:gd name="T1" fmla="*/ 2147483647 h 502"/>
                <a:gd name="T2" fmla="*/ 2147483647 w 309"/>
                <a:gd name="T3" fmla="*/ 2147483647 h 502"/>
                <a:gd name="T4" fmla="*/ 2147483647 w 309"/>
                <a:gd name="T5" fmla="*/ 2147483647 h 502"/>
                <a:gd name="T6" fmla="*/ 2147483647 w 309"/>
                <a:gd name="T7" fmla="*/ 2147483647 h 502"/>
                <a:gd name="T8" fmla="*/ 2147483647 w 309"/>
                <a:gd name="T9" fmla="*/ 2147483647 h 502"/>
                <a:gd name="T10" fmla="*/ 2147483647 w 309"/>
                <a:gd name="T11" fmla="*/ 2147483647 h 502"/>
                <a:gd name="T12" fmla="*/ 2147483647 w 309"/>
                <a:gd name="T13" fmla="*/ 2147483647 h 502"/>
                <a:gd name="T14" fmla="*/ 2147483647 w 309"/>
                <a:gd name="T15" fmla="*/ 2147483647 h 502"/>
                <a:gd name="T16" fmla="*/ 2147483647 w 309"/>
                <a:gd name="T17" fmla="*/ 2147483647 h 502"/>
                <a:gd name="T18" fmla="*/ 2147483647 w 309"/>
                <a:gd name="T19" fmla="*/ 2147483647 h 502"/>
                <a:gd name="T20" fmla="*/ 2147483647 w 309"/>
                <a:gd name="T21" fmla="*/ 2147483647 h 502"/>
                <a:gd name="T22" fmla="*/ 2147483647 w 309"/>
                <a:gd name="T23" fmla="*/ 2147483647 h 502"/>
                <a:gd name="T24" fmla="*/ 2147483647 w 309"/>
                <a:gd name="T25" fmla="*/ 2147483647 h 502"/>
                <a:gd name="T26" fmla="*/ 2147483647 w 309"/>
                <a:gd name="T27" fmla="*/ 2147483647 h 502"/>
                <a:gd name="T28" fmla="*/ 2147483647 w 309"/>
                <a:gd name="T29" fmla="*/ 2147483647 h 502"/>
                <a:gd name="T30" fmla="*/ 2147483647 w 309"/>
                <a:gd name="T31" fmla="*/ 2147483647 h 502"/>
                <a:gd name="T32" fmla="*/ 2147483647 w 309"/>
                <a:gd name="T33" fmla="*/ 2147483647 h 502"/>
                <a:gd name="T34" fmla="*/ 2147483647 w 309"/>
                <a:gd name="T35" fmla="*/ 2147483647 h 502"/>
                <a:gd name="T36" fmla="*/ 0 w 309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09" h="502">
                  <a:moveTo>
                    <a:pt x="309" y="502"/>
                  </a:moveTo>
                  <a:lnTo>
                    <a:pt x="295" y="473"/>
                  </a:lnTo>
                  <a:lnTo>
                    <a:pt x="281" y="443"/>
                  </a:lnTo>
                  <a:lnTo>
                    <a:pt x="265" y="415"/>
                  </a:lnTo>
                  <a:lnTo>
                    <a:pt x="250" y="385"/>
                  </a:lnTo>
                  <a:lnTo>
                    <a:pt x="234" y="357"/>
                  </a:lnTo>
                  <a:lnTo>
                    <a:pt x="217" y="328"/>
                  </a:lnTo>
                  <a:lnTo>
                    <a:pt x="201" y="300"/>
                  </a:lnTo>
                  <a:lnTo>
                    <a:pt x="184" y="271"/>
                  </a:lnTo>
                  <a:lnTo>
                    <a:pt x="167" y="243"/>
                  </a:lnTo>
                  <a:lnTo>
                    <a:pt x="149" y="216"/>
                  </a:lnTo>
                  <a:lnTo>
                    <a:pt x="132" y="187"/>
                  </a:lnTo>
                  <a:lnTo>
                    <a:pt x="115" y="160"/>
                  </a:lnTo>
                  <a:lnTo>
                    <a:pt x="96" y="133"/>
                  </a:lnTo>
                  <a:lnTo>
                    <a:pt x="77" y="106"/>
                  </a:lnTo>
                  <a:lnTo>
                    <a:pt x="58" y="79"/>
                  </a:lnTo>
                  <a:lnTo>
                    <a:pt x="39" y="53"/>
                  </a:lnTo>
                  <a:lnTo>
                    <a:pt x="19" y="2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08" name="Freeform 2420"/>
            <p:cNvSpPr>
              <a:spLocks/>
            </p:cNvSpPr>
            <p:nvPr/>
          </p:nvSpPr>
          <p:spPr bwMode="auto">
            <a:xfrm>
              <a:off x="3878556" y="2894446"/>
              <a:ext cx="167289" cy="263883"/>
            </a:xfrm>
            <a:custGeom>
              <a:avLst/>
              <a:gdLst>
                <a:gd name="T0" fmla="*/ 2147483647 w 313"/>
                <a:gd name="T1" fmla="*/ 2147483647 h 506"/>
                <a:gd name="T2" fmla="*/ 2147483647 w 313"/>
                <a:gd name="T3" fmla="*/ 2147483647 h 506"/>
                <a:gd name="T4" fmla="*/ 2147483647 w 313"/>
                <a:gd name="T5" fmla="*/ 2147483647 h 506"/>
                <a:gd name="T6" fmla="*/ 2147483647 w 313"/>
                <a:gd name="T7" fmla="*/ 2147483647 h 506"/>
                <a:gd name="T8" fmla="*/ 2147483647 w 313"/>
                <a:gd name="T9" fmla="*/ 2147483647 h 506"/>
                <a:gd name="T10" fmla="*/ 2147483647 w 313"/>
                <a:gd name="T11" fmla="*/ 2147483647 h 506"/>
                <a:gd name="T12" fmla="*/ 2147483647 w 313"/>
                <a:gd name="T13" fmla="*/ 2147483647 h 506"/>
                <a:gd name="T14" fmla="*/ 2147483647 w 313"/>
                <a:gd name="T15" fmla="*/ 2147483647 h 506"/>
                <a:gd name="T16" fmla="*/ 2147483647 w 313"/>
                <a:gd name="T17" fmla="*/ 2147483647 h 506"/>
                <a:gd name="T18" fmla="*/ 2147483647 w 313"/>
                <a:gd name="T19" fmla="*/ 2147483647 h 506"/>
                <a:gd name="T20" fmla="*/ 2147483647 w 313"/>
                <a:gd name="T21" fmla="*/ 2147483647 h 506"/>
                <a:gd name="T22" fmla="*/ 2147483647 w 313"/>
                <a:gd name="T23" fmla="*/ 2147483647 h 506"/>
                <a:gd name="T24" fmla="*/ 2147483647 w 313"/>
                <a:gd name="T25" fmla="*/ 2147483647 h 506"/>
                <a:gd name="T26" fmla="*/ 2147483647 w 313"/>
                <a:gd name="T27" fmla="*/ 2147483647 h 506"/>
                <a:gd name="T28" fmla="*/ 2147483647 w 313"/>
                <a:gd name="T29" fmla="*/ 2147483647 h 506"/>
                <a:gd name="T30" fmla="*/ 2147483647 w 313"/>
                <a:gd name="T31" fmla="*/ 2147483647 h 506"/>
                <a:gd name="T32" fmla="*/ 2147483647 w 313"/>
                <a:gd name="T33" fmla="*/ 2147483647 h 506"/>
                <a:gd name="T34" fmla="*/ 2147483647 w 313"/>
                <a:gd name="T35" fmla="*/ 2147483647 h 506"/>
                <a:gd name="T36" fmla="*/ 2147483647 w 313"/>
                <a:gd name="T37" fmla="*/ 2147483647 h 506"/>
                <a:gd name="T38" fmla="*/ 0 w 313"/>
                <a:gd name="T39" fmla="*/ 0 h 50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3" h="506">
                  <a:moveTo>
                    <a:pt x="313" y="506"/>
                  </a:moveTo>
                  <a:lnTo>
                    <a:pt x="300" y="477"/>
                  </a:lnTo>
                  <a:lnTo>
                    <a:pt x="286" y="450"/>
                  </a:lnTo>
                  <a:lnTo>
                    <a:pt x="271" y="422"/>
                  </a:lnTo>
                  <a:lnTo>
                    <a:pt x="256" y="394"/>
                  </a:lnTo>
                  <a:lnTo>
                    <a:pt x="241" y="367"/>
                  </a:lnTo>
                  <a:lnTo>
                    <a:pt x="226" y="340"/>
                  </a:lnTo>
                  <a:lnTo>
                    <a:pt x="210" y="312"/>
                  </a:lnTo>
                  <a:lnTo>
                    <a:pt x="195" y="285"/>
                  </a:lnTo>
                  <a:lnTo>
                    <a:pt x="179" y="258"/>
                  </a:lnTo>
                  <a:lnTo>
                    <a:pt x="162" y="231"/>
                  </a:lnTo>
                  <a:lnTo>
                    <a:pt x="145" y="205"/>
                  </a:lnTo>
                  <a:lnTo>
                    <a:pt x="128" y="179"/>
                  </a:lnTo>
                  <a:lnTo>
                    <a:pt x="111" y="153"/>
                  </a:lnTo>
                  <a:lnTo>
                    <a:pt x="93" y="126"/>
                  </a:lnTo>
                  <a:lnTo>
                    <a:pt x="75" y="100"/>
                  </a:lnTo>
                  <a:lnTo>
                    <a:pt x="57" y="75"/>
                  </a:lnTo>
                  <a:lnTo>
                    <a:pt x="39" y="50"/>
                  </a:lnTo>
                  <a:lnTo>
                    <a:pt x="20" y="25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09" name="Freeform 2421"/>
            <p:cNvSpPr>
              <a:spLocks/>
            </p:cNvSpPr>
            <p:nvPr/>
          </p:nvSpPr>
          <p:spPr bwMode="auto">
            <a:xfrm>
              <a:off x="3813234" y="2958846"/>
              <a:ext cx="146578" cy="234040"/>
            </a:xfrm>
            <a:custGeom>
              <a:avLst/>
              <a:gdLst>
                <a:gd name="T0" fmla="*/ 2147483647 w 276"/>
                <a:gd name="T1" fmla="*/ 2147483647 h 449"/>
                <a:gd name="T2" fmla="*/ 2147483647 w 276"/>
                <a:gd name="T3" fmla="*/ 2147483647 h 449"/>
                <a:gd name="T4" fmla="*/ 2147483647 w 276"/>
                <a:gd name="T5" fmla="*/ 2147483647 h 449"/>
                <a:gd name="T6" fmla="*/ 2147483647 w 276"/>
                <a:gd name="T7" fmla="*/ 2147483647 h 449"/>
                <a:gd name="T8" fmla="*/ 2147483647 w 276"/>
                <a:gd name="T9" fmla="*/ 2147483647 h 449"/>
                <a:gd name="T10" fmla="*/ 2147483647 w 276"/>
                <a:gd name="T11" fmla="*/ 2147483647 h 449"/>
                <a:gd name="T12" fmla="*/ 2147483647 w 276"/>
                <a:gd name="T13" fmla="*/ 2147483647 h 449"/>
                <a:gd name="T14" fmla="*/ 2147483647 w 276"/>
                <a:gd name="T15" fmla="*/ 2147483647 h 449"/>
                <a:gd name="T16" fmla="*/ 2147483647 w 276"/>
                <a:gd name="T17" fmla="*/ 2147483647 h 449"/>
                <a:gd name="T18" fmla="*/ 2147483647 w 276"/>
                <a:gd name="T19" fmla="*/ 2147483647 h 449"/>
                <a:gd name="T20" fmla="*/ 2147483647 w 276"/>
                <a:gd name="T21" fmla="*/ 2147483647 h 449"/>
                <a:gd name="T22" fmla="*/ 2147483647 w 276"/>
                <a:gd name="T23" fmla="*/ 2147483647 h 449"/>
                <a:gd name="T24" fmla="*/ 2147483647 w 276"/>
                <a:gd name="T25" fmla="*/ 2147483647 h 449"/>
                <a:gd name="T26" fmla="*/ 2147483647 w 276"/>
                <a:gd name="T27" fmla="*/ 2147483647 h 449"/>
                <a:gd name="T28" fmla="*/ 2147483647 w 276"/>
                <a:gd name="T29" fmla="*/ 2147483647 h 449"/>
                <a:gd name="T30" fmla="*/ 2147483647 w 276"/>
                <a:gd name="T31" fmla="*/ 2147483647 h 449"/>
                <a:gd name="T32" fmla="*/ 2147483647 w 276"/>
                <a:gd name="T33" fmla="*/ 2147483647 h 449"/>
                <a:gd name="T34" fmla="*/ 0 w 276"/>
                <a:gd name="T35" fmla="*/ 0 h 4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76" h="449">
                  <a:moveTo>
                    <a:pt x="276" y="449"/>
                  </a:moveTo>
                  <a:lnTo>
                    <a:pt x="262" y="421"/>
                  </a:lnTo>
                  <a:lnTo>
                    <a:pt x="248" y="394"/>
                  </a:lnTo>
                  <a:lnTo>
                    <a:pt x="234" y="366"/>
                  </a:lnTo>
                  <a:lnTo>
                    <a:pt x="218" y="339"/>
                  </a:lnTo>
                  <a:lnTo>
                    <a:pt x="204" y="312"/>
                  </a:lnTo>
                  <a:lnTo>
                    <a:pt x="189" y="284"/>
                  </a:lnTo>
                  <a:lnTo>
                    <a:pt x="173" y="258"/>
                  </a:lnTo>
                  <a:lnTo>
                    <a:pt x="157" y="231"/>
                  </a:lnTo>
                  <a:lnTo>
                    <a:pt x="141" y="205"/>
                  </a:lnTo>
                  <a:lnTo>
                    <a:pt x="125" y="178"/>
                  </a:lnTo>
                  <a:lnTo>
                    <a:pt x="107" y="152"/>
                  </a:lnTo>
                  <a:lnTo>
                    <a:pt x="91" y="127"/>
                  </a:lnTo>
                  <a:lnTo>
                    <a:pt x="73" y="101"/>
                  </a:lnTo>
                  <a:lnTo>
                    <a:pt x="55" y="76"/>
                  </a:lnTo>
                  <a:lnTo>
                    <a:pt x="37" y="50"/>
                  </a:lnTo>
                  <a:lnTo>
                    <a:pt x="19" y="25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10" name="Line 2427"/>
            <p:cNvSpPr>
              <a:spLocks noChangeShapeType="1"/>
            </p:cNvSpPr>
            <p:nvPr/>
          </p:nvSpPr>
          <p:spPr bwMode="auto">
            <a:xfrm>
              <a:off x="4662421" y="3409645"/>
              <a:ext cx="1594" cy="8277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11" name="Line 2428"/>
            <p:cNvSpPr>
              <a:spLocks noChangeShapeType="1"/>
            </p:cNvSpPr>
            <p:nvPr/>
          </p:nvSpPr>
          <p:spPr bwMode="auto">
            <a:xfrm flipV="1">
              <a:off x="4544523" y="3632691"/>
              <a:ext cx="1594" cy="3801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12" name="Line 2429"/>
            <p:cNvSpPr>
              <a:spLocks noChangeShapeType="1"/>
            </p:cNvSpPr>
            <p:nvPr/>
          </p:nvSpPr>
          <p:spPr bwMode="auto">
            <a:xfrm>
              <a:off x="4434592" y="3632691"/>
              <a:ext cx="1592" cy="3801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13" name="Line 2430"/>
            <p:cNvSpPr>
              <a:spLocks noChangeShapeType="1"/>
            </p:cNvSpPr>
            <p:nvPr/>
          </p:nvSpPr>
          <p:spPr bwMode="auto">
            <a:xfrm>
              <a:off x="4992219" y="3266709"/>
              <a:ext cx="1592" cy="1113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14" name="Line 2431"/>
            <p:cNvSpPr>
              <a:spLocks noChangeShapeType="1"/>
            </p:cNvSpPr>
            <p:nvPr/>
          </p:nvSpPr>
          <p:spPr bwMode="auto">
            <a:xfrm>
              <a:off x="5012930" y="3266709"/>
              <a:ext cx="1594" cy="1113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15" name="Line 2433"/>
            <p:cNvSpPr>
              <a:spLocks noChangeShapeType="1"/>
            </p:cNvSpPr>
            <p:nvPr/>
          </p:nvSpPr>
          <p:spPr bwMode="auto">
            <a:xfrm>
              <a:off x="5033644" y="3266709"/>
              <a:ext cx="1592" cy="1113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16" name="Line 2434"/>
            <p:cNvSpPr>
              <a:spLocks noChangeShapeType="1"/>
            </p:cNvSpPr>
            <p:nvPr/>
          </p:nvSpPr>
          <p:spPr bwMode="auto">
            <a:xfrm flipV="1">
              <a:off x="4765982" y="3409645"/>
              <a:ext cx="1592" cy="8277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17" name="Line 2435"/>
            <p:cNvSpPr>
              <a:spLocks noChangeShapeType="1"/>
            </p:cNvSpPr>
            <p:nvPr/>
          </p:nvSpPr>
          <p:spPr bwMode="auto">
            <a:xfrm flipV="1">
              <a:off x="4791472" y="3409645"/>
              <a:ext cx="1592" cy="8277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18" name="Line 2436"/>
            <p:cNvSpPr>
              <a:spLocks noChangeShapeType="1"/>
            </p:cNvSpPr>
            <p:nvPr/>
          </p:nvSpPr>
          <p:spPr bwMode="auto">
            <a:xfrm flipV="1">
              <a:off x="4895032" y="3409645"/>
              <a:ext cx="1594" cy="8277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19" name="Line 2437"/>
            <p:cNvSpPr>
              <a:spLocks noChangeShapeType="1"/>
            </p:cNvSpPr>
            <p:nvPr/>
          </p:nvSpPr>
          <p:spPr bwMode="auto">
            <a:xfrm flipV="1">
              <a:off x="4907777" y="3444202"/>
              <a:ext cx="1594" cy="7586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20" name="Line 2438"/>
            <p:cNvSpPr>
              <a:spLocks noChangeShapeType="1"/>
            </p:cNvSpPr>
            <p:nvPr/>
          </p:nvSpPr>
          <p:spPr bwMode="auto">
            <a:xfrm flipH="1">
              <a:off x="4656049" y="3409647"/>
              <a:ext cx="1594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21" name="Line 2439"/>
            <p:cNvSpPr>
              <a:spLocks noChangeShapeType="1"/>
            </p:cNvSpPr>
            <p:nvPr/>
          </p:nvSpPr>
          <p:spPr bwMode="auto">
            <a:xfrm flipH="1">
              <a:off x="4656049" y="3409645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22" name="Line 2440"/>
            <p:cNvSpPr>
              <a:spLocks noChangeShapeType="1"/>
            </p:cNvSpPr>
            <p:nvPr/>
          </p:nvSpPr>
          <p:spPr bwMode="auto">
            <a:xfrm flipH="1">
              <a:off x="4656049" y="3414358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23" name="Line 2441"/>
            <p:cNvSpPr>
              <a:spLocks noChangeShapeType="1"/>
            </p:cNvSpPr>
            <p:nvPr/>
          </p:nvSpPr>
          <p:spPr bwMode="auto">
            <a:xfrm flipH="1">
              <a:off x="4656049" y="3419071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24" name="Line 2442"/>
            <p:cNvSpPr>
              <a:spLocks noChangeShapeType="1"/>
            </p:cNvSpPr>
            <p:nvPr/>
          </p:nvSpPr>
          <p:spPr bwMode="auto">
            <a:xfrm flipH="1">
              <a:off x="4656049" y="3423783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25" name="Line 2443"/>
            <p:cNvSpPr>
              <a:spLocks noChangeShapeType="1"/>
            </p:cNvSpPr>
            <p:nvPr/>
          </p:nvSpPr>
          <p:spPr bwMode="auto">
            <a:xfrm flipH="1">
              <a:off x="4656049" y="3426924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26" name="Line 2444"/>
            <p:cNvSpPr>
              <a:spLocks noChangeShapeType="1"/>
            </p:cNvSpPr>
            <p:nvPr/>
          </p:nvSpPr>
          <p:spPr bwMode="auto">
            <a:xfrm flipH="1">
              <a:off x="4649676" y="3444203"/>
              <a:ext cx="1594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27" name="Line 2445"/>
            <p:cNvSpPr>
              <a:spLocks noChangeShapeType="1"/>
            </p:cNvSpPr>
            <p:nvPr/>
          </p:nvSpPr>
          <p:spPr bwMode="auto">
            <a:xfrm flipH="1">
              <a:off x="4656049" y="3431637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28" name="Line 2446"/>
            <p:cNvSpPr>
              <a:spLocks noChangeShapeType="1"/>
            </p:cNvSpPr>
            <p:nvPr/>
          </p:nvSpPr>
          <p:spPr bwMode="auto">
            <a:xfrm flipH="1">
              <a:off x="4649676" y="3444202"/>
              <a:ext cx="4780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29" name="Line 2447"/>
            <p:cNvSpPr>
              <a:spLocks noChangeShapeType="1"/>
            </p:cNvSpPr>
            <p:nvPr/>
          </p:nvSpPr>
          <p:spPr bwMode="auto">
            <a:xfrm flipH="1">
              <a:off x="4656049" y="3436348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30" name="Line 2448"/>
            <p:cNvSpPr>
              <a:spLocks noChangeShapeType="1"/>
            </p:cNvSpPr>
            <p:nvPr/>
          </p:nvSpPr>
          <p:spPr bwMode="auto">
            <a:xfrm flipH="1">
              <a:off x="4654455" y="3441062"/>
              <a:ext cx="7966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31" name="Line 2449"/>
            <p:cNvSpPr>
              <a:spLocks noChangeShapeType="1"/>
            </p:cNvSpPr>
            <p:nvPr/>
          </p:nvSpPr>
          <p:spPr bwMode="auto">
            <a:xfrm flipH="1">
              <a:off x="4659235" y="3445773"/>
              <a:ext cx="3187" cy="471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32" name="Line 2450"/>
            <p:cNvSpPr>
              <a:spLocks noChangeShapeType="1"/>
            </p:cNvSpPr>
            <p:nvPr/>
          </p:nvSpPr>
          <p:spPr bwMode="auto">
            <a:xfrm flipH="1">
              <a:off x="4649676" y="4196583"/>
              <a:ext cx="1594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33" name="Line 2451"/>
            <p:cNvSpPr>
              <a:spLocks noChangeShapeType="1"/>
            </p:cNvSpPr>
            <p:nvPr/>
          </p:nvSpPr>
          <p:spPr bwMode="auto">
            <a:xfrm flipH="1">
              <a:off x="4649676" y="4196584"/>
              <a:ext cx="4780" cy="471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34" name="Line 2452"/>
            <p:cNvSpPr>
              <a:spLocks noChangeShapeType="1"/>
            </p:cNvSpPr>
            <p:nvPr/>
          </p:nvSpPr>
          <p:spPr bwMode="auto">
            <a:xfrm flipH="1">
              <a:off x="4654455" y="4196583"/>
              <a:ext cx="4779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35" name="Line 2453"/>
            <p:cNvSpPr>
              <a:spLocks noChangeShapeType="1"/>
            </p:cNvSpPr>
            <p:nvPr/>
          </p:nvSpPr>
          <p:spPr bwMode="auto">
            <a:xfrm flipH="1">
              <a:off x="4656049" y="4198154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36" name="Line 2454"/>
            <p:cNvSpPr>
              <a:spLocks noChangeShapeType="1"/>
            </p:cNvSpPr>
            <p:nvPr/>
          </p:nvSpPr>
          <p:spPr bwMode="auto">
            <a:xfrm flipH="1">
              <a:off x="4656049" y="4202866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37" name="Line 2455"/>
            <p:cNvSpPr>
              <a:spLocks noChangeShapeType="1"/>
            </p:cNvSpPr>
            <p:nvPr/>
          </p:nvSpPr>
          <p:spPr bwMode="auto">
            <a:xfrm flipH="1">
              <a:off x="4656049" y="4207579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38" name="Line 2456"/>
            <p:cNvSpPr>
              <a:spLocks noChangeShapeType="1"/>
            </p:cNvSpPr>
            <p:nvPr/>
          </p:nvSpPr>
          <p:spPr bwMode="auto">
            <a:xfrm flipH="1">
              <a:off x="4656049" y="4210721"/>
              <a:ext cx="6372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39" name="Line 2457"/>
            <p:cNvSpPr>
              <a:spLocks noChangeShapeType="1"/>
            </p:cNvSpPr>
            <p:nvPr/>
          </p:nvSpPr>
          <p:spPr bwMode="auto">
            <a:xfrm flipH="1">
              <a:off x="4656049" y="4215431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0" name="Line 2458"/>
            <p:cNvSpPr>
              <a:spLocks noChangeShapeType="1"/>
            </p:cNvSpPr>
            <p:nvPr/>
          </p:nvSpPr>
          <p:spPr bwMode="auto">
            <a:xfrm flipH="1">
              <a:off x="4656049" y="4220145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1" name="Line 2459"/>
            <p:cNvSpPr>
              <a:spLocks noChangeShapeType="1"/>
            </p:cNvSpPr>
            <p:nvPr/>
          </p:nvSpPr>
          <p:spPr bwMode="auto">
            <a:xfrm flipH="1">
              <a:off x="4656049" y="4224856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2" name="Line 2460"/>
            <p:cNvSpPr>
              <a:spLocks noChangeShapeType="1"/>
            </p:cNvSpPr>
            <p:nvPr/>
          </p:nvSpPr>
          <p:spPr bwMode="auto">
            <a:xfrm flipH="1">
              <a:off x="4656049" y="4229568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3" name="Line 2461"/>
            <p:cNvSpPr>
              <a:spLocks noChangeShapeType="1"/>
            </p:cNvSpPr>
            <p:nvPr/>
          </p:nvSpPr>
          <p:spPr bwMode="auto">
            <a:xfrm flipH="1">
              <a:off x="4659235" y="4234280"/>
              <a:ext cx="318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4" name="Line 2462"/>
            <p:cNvSpPr>
              <a:spLocks noChangeShapeType="1"/>
            </p:cNvSpPr>
            <p:nvPr/>
          </p:nvSpPr>
          <p:spPr bwMode="auto">
            <a:xfrm flipH="1">
              <a:off x="4895032" y="3409647"/>
              <a:ext cx="1594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5" name="Line 2463"/>
            <p:cNvSpPr>
              <a:spLocks noChangeShapeType="1"/>
            </p:cNvSpPr>
            <p:nvPr/>
          </p:nvSpPr>
          <p:spPr bwMode="auto">
            <a:xfrm flipH="1">
              <a:off x="4895032" y="3409645"/>
              <a:ext cx="4780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6" name="Line 2464"/>
            <p:cNvSpPr>
              <a:spLocks noChangeShapeType="1"/>
            </p:cNvSpPr>
            <p:nvPr/>
          </p:nvSpPr>
          <p:spPr bwMode="auto">
            <a:xfrm flipH="1">
              <a:off x="4895032" y="3412787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7" name="Line 2465"/>
            <p:cNvSpPr>
              <a:spLocks noChangeShapeType="1"/>
            </p:cNvSpPr>
            <p:nvPr/>
          </p:nvSpPr>
          <p:spPr bwMode="auto">
            <a:xfrm flipH="1">
              <a:off x="4895032" y="3417500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8" name="Line 2466"/>
            <p:cNvSpPr>
              <a:spLocks noChangeShapeType="1"/>
            </p:cNvSpPr>
            <p:nvPr/>
          </p:nvSpPr>
          <p:spPr bwMode="auto">
            <a:xfrm flipH="1">
              <a:off x="4895032" y="3422212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9" name="Line 2467"/>
            <p:cNvSpPr>
              <a:spLocks noChangeShapeType="1"/>
            </p:cNvSpPr>
            <p:nvPr/>
          </p:nvSpPr>
          <p:spPr bwMode="auto">
            <a:xfrm flipH="1">
              <a:off x="4895032" y="3426924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50" name="Line 2468"/>
            <p:cNvSpPr>
              <a:spLocks noChangeShapeType="1"/>
            </p:cNvSpPr>
            <p:nvPr/>
          </p:nvSpPr>
          <p:spPr bwMode="auto">
            <a:xfrm flipH="1">
              <a:off x="4895032" y="3431637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51" name="Line 2469"/>
            <p:cNvSpPr>
              <a:spLocks noChangeShapeType="1"/>
            </p:cNvSpPr>
            <p:nvPr/>
          </p:nvSpPr>
          <p:spPr bwMode="auto">
            <a:xfrm flipH="1">
              <a:off x="4895032" y="3436348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52" name="Line 2470"/>
            <p:cNvSpPr>
              <a:spLocks noChangeShapeType="1"/>
            </p:cNvSpPr>
            <p:nvPr/>
          </p:nvSpPr>
          <p:spPr bwMode="auto">
            <a:xfrm flipH="1">
              <a:off x="4895032" y="3439489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53" name="Line 2471"/>
            <p:cNvSpPr>
              <a:spLocks noChangeShapeType="1"/>
            </p:cNvSpPr>
            <p:nvPr/>
          </p:nvSpPr>
          <p:spPr bwMode="auto">
            <a:xfrm flipH="1">
              <a:off x="4896625" y="3444202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54" name="Line 2472"/>
            <p:cNvSpPr>
              <a:spLocks noChangeShapeType="1"/>
            </p:cNvSpPr>
            <p:nvPr/>
          </p:nvSpPr>
          <p:spPr bwMode="auto">
            <a:xfrm flipH="1">
              <a:off x="4901404" y="3444202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55" name="Line 2473"/>
            <p:cNvSpPr>
              <a:spLocks noChangeShapeType="1"/>
            </p:cNvSpPr>
            <p:nvPr/>
          </p:nvSpPr>
          <p:spPr bwMode="auto">
            <a:xfrm flipH="1">
              <a:off x="4904591" y="3447345"/>
              <a:ext cx="318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56" name="Line 2474"/>
            <p:cNvSpPr>
              <a:spLocks noChangeShapeType="1"/>
            </p:cNvSpPr>
            <p:nvPr/>
          </p:nvSpPr>
          <p:spPr bwMode="auto">
            <a:xfrm flipH="1">
              <a:off x="4895032" y="4196583"/>
              <a:ext cx="1594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57" name="Line 2475"/>
            <p:cNvSpPr>
              <a:spLocks noChangeShapeType="1"/>
            </p:cNvSpPr>
            <p:nvPr/>
          </p:nvSpPr>
          <p:spPr bwMode="auto">
            <a:xfrm flipH="1">
              <a:off x="4895032" y="4196583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58" name="Line 2476"/>
            <p:cNvSpPr>
              <a:spLocks noChangeShapeType="1"/>
            </p:cNvSpPr>
            <p:nvPr/>
          </p:nvSpPr>
          <p:spPr bwMode="auto">
            <a:xfrm flipH="1">
              <a:off x="4895032" y="4196583"/>
              <a:ext cx="11152" cy="1099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59" name="Line 2477"/>
            <p:cNvSpPr>
              <a:spLocks noChangeShapeType="1"/>
            </p:cNvSpPr>
            <p:nvPr/>
          </p:nvSpPr>
          <p:spPr bwMode="auto">
            <a:xfrm flipH="1">
              <a:off x="4895032" y="4206007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60" name="Line 2478"/>
            <p:cNvSpPr>
              <a:spLocks noChangeShapeType="1"/>
            </p:cNvSpPr>
            <p:nvPr/>
          </p:nvSpPr>
          <p:spPr bwMode="auto">
            <a:xfrm flipH="1">
              <a:off x="4904591" y="4199725"/>
              <a:ext cx="318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61" name="Line 2479"/>
            <p:cNvSpPr>
              <a:spLocks noChangeShapeType="1"/>
            </p:cNvSpPr>
            <p:nvPr/>
          </p:nvSpPr>
          <p:spPr bwMode="auto">
            <a:xfrm flipH="1">
              <a:off x="4895032" y="4210720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62" name="Line 2480"/>
            <p:cNvSpPr>
              <a:spLocks noChangeShapeType="1"/>
            </p:cNvSpPr>
            <p:nvPr/>
          </p:nvSpPr>
          <p:spPr bwMode="auto">
            <a:xfrm flipH="1">
              <a:off x="4895032" y="4215431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63" name="Line 2481"/>
            <p:cNvSpPr>
              <a:spLocks noChangeShapeType="1"/>
            </p:cNvSpPr>
            <p:nvPr/>
          </p:nvSpPr>
          <p:spPr bwMode="auto">
            <a:xfrm flipH="1">
              <a:off x="4895032" y="4220145"/>
              <a:ext cx="6372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64" name="Line 2482"/>
            <p:cNvSpPr>
              <a:spLocks noChangeShapeType="1"/>
            </p:cNvSpPr>
            <p:nvPr/>
          </p:nvSpPr>
          <p:spPr bwMode="auto">
            <a:xfrm flipH="1">
              <a:off x="4895032" y="4224858"/>
              <a:ext cx="6372" cy="471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65" name="Line 2483"/>
            <p:cNvSpPr>
              <a:spLocks noChangeShapeType="1"/>
            </p:cNvSpPr>
            <p:nvPr/>
          </p:nvSpPr>
          <p:spPr bwMode="auto">
            <a:xfrm flipH="1">
              <a:off x="4895032" y="4227997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66" name="Line 2484"/>
            <p:cNvSpPr>
              <a:spLocks noChangeShapeType="1"/>
            </p:cNvSpPr>
            <p:nvPr/>
          </p:nvSpPr>
          <p:spPr bwMode="auto">
            <a:xfrm flipH="1">
              <a:off x="4896625" y="4232710"/>
              <a:ext cx="4779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67" name="Line 2485"/>
            <p:cNvSpPr>
              <a:spLocks noChangeShapeType="1"/>
            </p:cNvSpPr>
            <p:nvPr/>
          </p:nvSpPr>
          <p:spPr bwMode="auto">
            <a:xfrm flipH="1">
              <a:off x="4765982" y="3409647"/>
              <a:ext cx="1592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68" name="Line 2486"/>
            <p:cNvSpPr>
              <a:spLocks noChangeShapeType="1"/>
            </p:cNvSpPr>
            <p:nvPr/>
          </p:nvSpPr>
          <p:spPr bwMode="auto">
            <a:xfrm flipH="1">
              <a:off x="4765982" y="3409645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69" name="Line 2487"/>
            <p:cNvSpPr>
              <a:spLocks noChangeShapeType="1"/>
            </p:cNvSpPr>
            <p:nvPr/>
          </p:nvSpPr>
          <p:spPr bwMode="auto">
            <a:xfrm flipH="1">
              <a:off x="4765982" y="3414358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70" name="Line 2488"/>
            <p:cNvSpPr>
              <a:spLocks noChangeShapeType="1"/>
            </p:cNvSpPr>
            <p:nvPr/>
          </p:nvSpPr>
          <p:spPr bwMode="auto">
            <a:xfrm flipH="1">
              <a:off x="4765982" y="3419071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71" name="Line 2489"/>
            <p:cNvSpPr>
              <a:spLocks noChangeShapeType="1"/>
            </p:cNvSpPr>
            <p:nvPr/>
          </p:nvSpPr>
          <p:spPr bwMode="auto">
            <a:xfrm flipH="1">
              <a:off x="4765982" y="3423783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72" name="Line 2490"/>
            <p:cNvSpPr>
              <a:spLocks noChangeShapeType="1"/>
            </p:cNvSpPr>
            <p:nvPr/>
          </p:nvSpPr>
          <p:spPr bwMode="auto">
            <a:xfrm flipH="1">
              <a:off x="4785100" y="3409647"/>
              <a:ext cx="1592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73" name="Line 2491"/>
            <p:cNvSpPr>
              <a:spLocks noChangeShapeType="1"/>
            </p:cNvSpPr>
            <p:nvPr/>
          </p:nvSpPr>
          <p:spPr bwMode="auto">
            <a:xfrm flipH="1">
              <a:off x="4765982" y="3426924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74" name="Line 2492"/>
            <p:cNvSpPr>
              <a:spLocks noChangeShapeType="1"/>
            </p:cNvSpPr>
            <p:nvPr/>
          </p:nvSpPr>
          <p:spPr bwMode="auto">
            <a:xfrm flipH="1">
              <a:off x="4785099" y="3409645"/>
              <a:ext cx="4779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75" name="Line 2493"/>
            <p:cNvSpPr>
              <a:spLocks noChangeShapeType="1"/>
            </p:cNvSpPr>
            <p:nvPr/>
          </p:nvSpPr>
          <p:spPr bwMode="auto">
            <a:xfrm flipH="1">
              <a:off x="4765982" y="3431637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76" name="Line 2494"/>
            <p:cNvSpPr>
              <a:spLocks noChangeShapeType="1"/>
            </p:cNvSpPr>
            <p:nvPr/>
          </p:nvSpPr>
          <p:spPr bwMode="auto">
            <a:xfrm flipH="1">
              <a:off x="4785099" y="3412787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77" name="Line 2495"/>
            <p:cNvSpPr>
              <a:spLocks noChangeShapeType="1"/>
            </p:cNvSpPr>
            <p:nvPr/>
          </p:nvSpPr>
          <p:spPr bwMode="auto">
            <a:xfrm flipH="1">
              <a:off x="4765982" y="3436348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78" name="Line 2496"/>
            <p:cNvSpPr>
              <a:spLocks noChangeShapeType="1"/>
            </p:cNvSpPr>
            <p:nvPr/>
          </p:nvSpPr>
          <p:spPr bwMode="auto">
            <a:xfrm flipH="1">
              <a:off x="4785099" y="3417500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79" name="Line 2497"/>
            <p:cNvSpPr>
              <a:spLocks noChangeShapeType="1"/>
            </p:cNvSpPr>
            <p:nvPr/>
          </p:nvSpPr>
          <p:spPr bwMode="auto">
            <a:xfrm flipH="1">
              <a:off x="4765982" y="3441061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80" name="Line 2498"/>
            <p:cNvSpPr>
              <a:spLocks noChangeShapeType="1"/>
            </p:cNvSpPr>
            <p:nvPr/>
          </p:nvSpPr>
          <p:spPr bwMode="auto">
            <a:xfrm flipH="1">
              <a:off x="4785099" y="3422212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81" name="Line 2499"/>
            <p:cNvSpPr>
              <a:spLocks noChangeShapeType="1"/>
            </p:cNvSpPr>
            <p:nvPr/>
          </p:nvSpPr>
          <p:spPr bwMode="auto">
            <a:xfrm flipH="1">
              <a:off x="4769169" y="3444202"/>
              <a:ext cx="4779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82" name="Line 2500"/>
            <p:cNvSpPr>
              <a:spLocks noChangeShapeType="1"/>
            </p:cNvSpPr>
            <p:nvPr/>
          </p:nvSpPr>
          <p:spPr bwMode="auto">
            <a:xfrm flipH="1">
              <a:off x="4785099" y="3426924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83" name="Line 2501"/>
            <p:cNvSpPr>
              <a:spLocks noChangeShapeType="1"/>
            </p:cNvSpPr>
            <p:nvPr/>
          </p:nvSpPr>
          <p:spPr bwMode="auto">
            <a:xfrm flipH="1">
              <a:off x="4772354" y="3444202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84" name="Line 2502"/>
            <p:cNvSpPr>
              <a:spLocks noChangeShapeType="1"/>
            </p:cNvSpPr>
            <p:nvPr/>
          </p:nvSpPr>
          <p:spPr bwMode="auto">
            <a:xfrm flipH="1">
              <a:off x="4785099" y="3431637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85" name="Line 2503"/>
            <p:cNvSpPr>
              <a:spLocks noChangeShapeType="1"/>
            </p:cNvSpPr>
            <p:nvPr/>
          </p:nvSpPr>
          <p:spPr bwMode="auto">
            <a:xfrm flipH="1">
              <a:off x="4777133" y="3444202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86" name="Line 2504"/>
            <p:cNvSpPr>
              <a:spLocks noChangeShapeType="1"/>
            </p:cNvSpPr>
            <p:nvPr/>
          </p:nvSpPr>
          <p:spPr bwMode="auto">
            <a:xfrm flipH="1">
              <a:off x="4785099" y="3436348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87" name="Line 2505"/>
            <p:cNvSpPr>
              <a:spLocks noChangeShapeType="1"/>
            </p:cNvSpPr>
            <p:nvPr/>
          </p:nvSpPr>
          <p:spPr bwMode="auto">
            <a:xfrm flipH="1">
              <a:off x="4781914" y="3439490"/>
              <a:ext cx="9558" cy="1099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88" name="Line 2506"/>
            <p:cNvSpPr>
              <a:spLocks noChangeShapeType="1"/>
            </p:cNvSpPr>
            <p:nvPr/>
          </p:nvSpPr>
          <p:spPr bwMode="auto">
            <a:xfrm flipH="1">
              <a:off x="4786693" y="3444202"/>
              <a:ext cx="4780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89" name="Line 2507"/>
            <p:cNvSpPr>
              <a:spLocks noChangeShapeType="1"/>
            </p:cNvSpPr>
            <p:nvPr/>
          </p:nvSpPr>
          <p:spPr bwMode="auto">
            <a:xfrm flipH="1">
              <a:off x="4791472" y="3448914"/>
              <a:ext cx="1592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90" name="Line 2508"/>
            <p:cNvSpPr>
              <a:spLocks noChangeShapeType="1"/>
            </p:cNvSpPr>
            <p:nvPr/>
          </p:nvSpPr>
          <p:spPr bwMode="auto">
            <a:xfrm flipH="1">
              <a:off x="4765982" y="4196584"/>
              <a:ext cx="318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91" name="Line 2509"/>
            <p:cNvSpPr>
              <a:spLocks noChangeShapeType="1"/>
            </p:cNvSpPr>
            <p:nvPr/>
          </p:nvSpPr>
          <p:spPr bwMode="auto">
            <a:xfrm flipH="1">
              <a:off x="4765982" y="4196583"/>
              <a:ext cx="7966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92" name="Line 2510"/>
            <p:cNvSpPr>
              <a:spLocks noChangeShapeType="1"/>
            </p:cNvSpPr>
            <p:nvPr/>
          </p:nvSpPr>
          <p:spPr bwMode="auto">
            <a:xfrm flipH="1">
              <a:off x="4765982" y="4196583"/>
              <a:ext cx="12745" cy="1256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93" name="Line 2511"/>
            <p:cNvSpPr>
              <a:spLocks noChangeShapeType="1"/>
            </p:cNvSpPr>
            <p:nvPr/>
          </p:nvSpPr>
          <p:spPr bwMode="auto">
            <a:xfrm flipH="1">
              <a:off x="4765982" y="4207579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94" name="Line 2512"/>
            <p:cNvSpPr>
              <a:spLocks noChangeShapeType="1"/>
            </p:cNvSpPr>
            <p:nvPr/>
          </p:nvSpPr>
          <p:spPr bwMode="auto">
            <a:xfrm flipH="1">
              <a:off x="4777133" y="4196583"/>
              <a:ext cx="4780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95" name="Line 2513"/>
            <p:cNvSpPr>
              <a:spLocks noChangeShapeType="1"/>
            </p:cNvSpPr>
            <p:nvPr/>
          </p:nvSpPr>
          <p:spPr bwMode="auto">
            <a:xfrm flipH="1">
              <a:off x="4765982" y="4210721"/>
              <a:ext cx="6372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96" name="Line 2514"/>
            <p:cNvSpPr>
              <a:spLocks noChangeShapeType="1"/>
            </p:cNvSpPr>
            <p:nvPr/>
          </p:nvSpPr>
          <p:spPr bwMode="auto">
            <a:xfrm flipH="1">
              <a:off x="4781913" y="4196583"/>
              <a:ext cx="4779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97" name="Line 2515"/>
            <p:cNvSpPr>
              <a:spLocks noChangeShapeType="1"/>
            </p:cNvSpPr>
            <p:nvPr/>
          </p:nvSpPr>
          <p:spPr bwMode="auto">
            <a:xfrm flipH="1">
              <a:off x="4765982" y="4215431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98" name="Line 2516"/>
            <p:cNvSpPr>
              <a:spLocks noChangeShapeType="1"/>
            </p:cNvSpPr>
            <p:nvPr/>
          </p:nvSpPr>
          <p:spPr bwMode="auto">
            <a:xfrm flipH="1">
              <a:off x="4785099" y="4196583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99" name="Line 2517"/>
            <p:cNvSpPr>
              <a:spLocks noChangeShapeType="1"/>
            </p:cNvSpPr>
            <p:nvPr/>
          </p:nvSpPr>
          <p:spPr bwMode="auto">
            <a:xfrm flipH="1">
              <a:off x="4765982" y="4220145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00" name="Line 2518"/>
            <p:cNvSpPr>
              <a:spLocks noChangeShapeType="1"/>
            </p:cNvSpPr>
            <p:nvPr/>
          </p:nvSpPr>
          <p:spPr bwMode="auto">
            <a:xfrm flipH="1">
              <a:off x="4785099" y="4201296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01" name="Line 2519"/>
            <p:cNvSpPr>
              <a:spLocks noChangeShapeType="1"/>
            </p:cNvSpPr>
            <p:nvPr/>
          </p:nvSpPr>
          <p:spPr bwMode="auto">
            <a:xfrm flipH="1">
              <a:off x="4765982" y="4224856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02" name="Line 2520"/>
            <p:cNvSpPr>
              <a:spLocks noChangeShapeType="1"/>
            </p:cNvSpPr>
            <p:nvPr/>
          </p:nvSpPr>
          <p:spPr bwMode="auto">
            <a:xfrm flipH="1">
              <a:off x="4785099" y="4206007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03" name="Line 2521"/>
            <p:cNvSpPr>
              <a:spLocks noChangeShapeType="1"/>
            </p:cNvSpPr>
            <p:nvPr/>
          </p:nvSpPr>
          <p:spPr bwMode="auto">
            <a:xfrm flipH="1">
              <a:off x="4765982" y="4229568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04" name="Line 2522"/>
            <p:cNvSpPr>
              <a:spLocks noChangeShapeType="1"/>
            </p:cNvSpPr>
            <p:nvPr/>
          </p:nvSpPr>
          <p:spPr bwMode="auto">
            <a:xfrm flipH="1">
              <a:off x="4785099" y="4210720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05" name="Line 2523"/>
            <p:cNvSpPr>
              <a:spLocks noChangeShapeType="1"/>
            </p:cNvSpPr>
            <p:nvPr/>
          </p:nvSpPr>
          <p:spPr bwMode="auto">
            <a:xfrm flipH="1">
              <a:off x="4769169" y="4234280"/>
              <a:ext cx="318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06" name="Line 2524"/>
            <p:cNvSpPr>
              <a:spLocks noChangeShapeType="1"/>
            </p:cNvSpPr>
            <p:nvPr/>
          </p:nvSpPr>
          <p:spPr bwMode="auto">
            <a:xfrm flipH="1">
              <a:off x="4785099" y="4215432"/>
              <a:ext cx="6372" cy="471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07" name="Line 2525"/>
            <p:cNvSpPr>
              <a:spLocks noChangeShapeType="1"/>
            </p:cNvSpPr>
            <p:nvPr/>
          </p:nvSpPr>
          <p:spPr bwMode="auto">
            <a:xfrm flipH="1">
              <a:off x="4785099" y="4220145"/>
              <a:ext cx="6372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08" name="Line 2526"/>
            <p:cNvSpPr>
              <a:spLocks noChangeShapeType="1"/>
            </p:cNvSpPr>
            <p:nvPr/>
          </p:nvSpPr>
          <p:spPr bwMode="auto">
            <a:xfrm flipH="1">
              <a:off x="4785099" y="4224858"/>
              <a:ext cx="6372" cy="471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09" name="Line 2527"/>
            <p:cNvSpPr>
              <a:spLocks noChangeShapeType="1"/>
            </p:cNvSpPr>
            <p:nvPr/>
          </p:nvSpPr>
          <p:spPr bwMode="auto">
            <a:xfrm flipH="1">
              <a:off x="4785099" y="4227997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10" name="Line 2528"/>
            <p:cNvSpPr>
              <a:spLocks noChangeShapeType="1"/>
            </p:cNvSpPr>
            <p:nvPr/>
          </p:nvSpPr>
          <p:spPr bwMode="auto">
            <a:xfrm flipH="1">
              <a:off x="4788286" y="4232710"/>
              <a:ext cx="3187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11" name="Line 2529"/>
            <p:cNvSpPr>
              <a:spLocks noChangeShapeType="1"/>
            </p:cNvSpPr>
            <p:nvPr/>
          </p:nvSpPr>
          <p:spPr bwMode="auto">
            <a:xfrm flipH="1">
              <a:off x="4765982" y="4196583"/>
              <a:ext cx="25492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12" name="Line 2530"/>
            <p:cNvSpPr>
              <a:spLocks noChangeShapeType="1"/>
            </p:cNvSpPr>
            <p:nvPr/>
          </p:nvSpPr>
          <p:spPr bwMode="auto">
            <a:xfrm>
              <a:off x="4785099" y="4237423"/>
              <a:ext cx="116305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13" name="Line 2539"/>
            <p:cNvSpPr>
              <a:spLocks noChangeShapeType="1"/>
            </p:cNvSpPr>
            <p:nvPr/>
          </p:nvSpPr>
          <p:spPr bwMode="auto">
            <a:xfrm>
              <a:off x="4544523" y="4019091"/>
              <a:ext cx="105153" cy="4869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14" name="Line 2540"/>
            <p:cNvSpPr>
              <a:spLocks noChangeShapeType="1"/>
            </p:cNvSpPr>
            <p:nvPr/>
          </p:nvSpPr>
          <p:spPr bwMode="auto">
            <a:xfrm flipV="1">
              <a:off x="4656049" y="4064641"/>
              <a:ext cx="1594" cy="1319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15" name="Line 2541"/>
            <p:cNvSpPr>
              <a:spLocks noChangeShapeType="1"/>
            </p:cNvSpPr>
            <p:nvPr/>
          </p:nvSpPr>
          <p:spPr bwMode="auto">
            <a:xfrm>
              <a:off x="4724558" y="4201296"/>
              <a:ext cx="9558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16" name="Line 2542"/>
            <p:cNvSpPr>
              <a:spLocks noChangeShapeType="1"/>
            </p:cNvSpPr>
            <p:nvPr/>
          </p:nvSpPr>
          <p:spPr bwMode="auto">
            <a:xfrm flipV="1">
              <a:off x="4713405" y="4201296"/>
              <a:ext cx="11152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17" name="Freeform 2543"/>
            <p:cNvSpPr>
              <a:spLocks/>
            </p:cNvSpPr>
            <p:nvPr/>
          </p:nvSpPr>
          <p:spPr bwMode="auto">
            <a:xfrm>
              <a:off x="4772354" y="4202866"/>
              <a:ext cx="12745" cy="34556"/>
            </a:xfrm>
            <a:custGeom>
              <a:avLst/>
              <a:gdLst>
                <a:gd name="T0" fmla="*/ 2147483647 w 25"/>
                <a:gd name="T1" fmla="*/ 2147483647 h 65"/>
                <a:gd name="T2" fmla="*/ 2147483647 w 25"/>
                <a:gd name="T3" fmla="*/ 0 h 65"/>
                <a:gd name="T4" fmla="*/ 0 w 25"/>
                <a:gd name="T5" fmla="*/ 0 h 6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65">
                  <a:moveTo>
                    <a:pt x="25" y="65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18" name="Line 2544"/>
            <p:cNvSpPr>
              <a:spLocks noChangeShapeType="1"/>
            </p:cNvSpPr>
            <p:nvPr/>
          </p:nvSpPr>
          <p:spPr bwMode="auto">
            <a:xfrm flipV="1">
              <a:off x="4772355" y="4202866"/>
              <a:ext cx="1592" cy="345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19" name="Freeform 2545"/>
            <p:cNvSpPr>
              <a:spLocks/>
            </p:cNvSpPr>
            <p:nvPr/>
          </p:nvSpPr>
          <p:spPr bwMode="auto">
            <a:xfrm>
              <a:off x="4745268" y="4201296"/>
              <a:ext cx="20713" cy="36126"/>
            </a:xfrm>
            <a:custGeom>
              <a:avLst/>
              <a:gdLst>
                <a:gd name="T0" fmla="*/ 0 w 39"/>
                <a:gd name="T1" fmla="*/ 0 h 68"/>
                <a:gd name="T2" fmla="*/ 2147483647 w 39"/>
                <a:gd name="T3" fmla="*/ 2147483647 h 68"/>
                <a:gd name="T4" fmla="*/ 2147483647 w 39"/>
                <a:gd name="T5" fmla="*/ 0 h 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68">
                  <a:moveTo>
                    <a:pt x="0" y="0"/>
                  </a:moveTo>
                  <a:lnTo>
                    <a:pt x="19" y="68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20" name="Line 2546"/>
            <p:cNvSpPr>
              <a:spLocks noChangeShapeType="1"/>
            </p:cNvSpPr>
            <p:nvPr/>
          </p:nvSpPr>
          <p:spPr bwMode="auto">
            <a:xfrm flipV="1">
              <a:off x="4734116" y="4201296"/>
              <a:ext cx="11152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21" name="Line 2547"/>
            <p:cNvSpPr>
              <a:spLocks noChangeShapeType="1"/>
            </p:cNvSpPr>
            <p:nvPr/>
          </p:nvSpPr>
          <p:spPr bwMode="auto">
            <a:xfrm flipV="1">
              <a:off x="4656049" y="4202866"/>
              <a:ext cx="1594" cy="345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22" name="Line 2548"/>
            <p:cNvSpPr>
              <a:spLocks noChangeShapeType="1"/>
            </p:cNvSpPr>
            <p:nvPr/>
          </p:nvSpPr>
          <p:spPr bwMode="auto">
            <a:xfrm>
              <a:off x="4649676" y="4202866"/>
              <a:ext cx="6372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23" name="Line 2549"/>
            <p:cNvSpPr>
              <a:spLocks noChangeShapeType="1"/>
            </p:cNvSpPr>
            <p:nvPr/>
          </p:nvSpPr>
          <p:spPr bwMode="auto">
            <a:xfrm flipH="1">
              <a:off x="4649676" y="4196583"/>
              <a:ext cx="12745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24" name="Freeform 2550"/>
            <p:cNvSpPr>
              <a:spLocks/>
            </p:cNvSpPr>
            <p:nvPr/>
          </p:nvSpPr>
          <p:spPr bwMode="auto">
            <a:xfrm>
              <a:off x="4662421" y="4201296"/>
              <a:ext cx="20713" cy="36126"/>
            </a:xfrm>
            <a:custGeom>
              <a:avLst/>
              <a:gdLst>
                <a:gd name="T0" fmla="*/ 0 w 39"/>
                <a:gd name="T1" fmla="*/ 0 h 68"/>
                <a:gd name="T2" fmla="*/ 2147483647 w 39"/>
                <a:gd name="T3" fmla="*/ 2147483647 h 68"/>
                <a:gd name="T4" fmla="*/ 2147483647 w 39"/>
                <a:gd name="T5" fmla="*/ 0 h 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68">
                  <a:moveTo>
                    <a:pt x="0" y="0"/>
                  </a:moveTo>
                  <a:lnTo>
                    <a:pt x="19" y="68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25" name="Line 2551"/>
            <p:cNvSpPr>
              <a:spLocks noChangeShapeType="1"/>
            </p:cNvSpPr>
            <p:nvPr/>
          </p:nvSpPr>
          <p:spPr bwMode="auto">
            <a:xfrm flipV="1">
              <a:off x="4694285" y="4201296"/>
              <a:ext cx="9558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26" name="Line 2552"/>
            <p:cNvSpPr>
              <a:spLocks noChangeShapeType="1"/>
            </p:cNvSpPr>
            <p:nvPr/>
          </p:nvSpPr>
          <p:spPr bwMode="auto">
            <a:xfrm>
              <a:off x="4683133" y="4201296"/>
              <a:ext cx="11152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27" name="Line 2553"/>
            <p:cNvSpPr>
              <a:spLocks noChangeShapeType="1"/>
            </p:cNvSpPr>
            <p:nvPr/>
          </p:nvSpPr>
          <p:spPr bwMode="auto">
            <a:xfrm flipV="1">
              <a:off x="4649676" y="4067783"/>
              <a:ext cx="1594" cy="1350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28" name="Line 2554"/>
            <p:cNvSpPr>
              <a:spLocks noChangeShapeType="1"/>
            </p:cNvSpPr>
            <p:nvPr/>
          </p:nvSpPr>
          <p:spPr bwMode="auto">
            <a:xfrm>
              <a:off x="4552489" y="4463608"/>
              <a:ext cx="6372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29" name="Line 2555"/>
            <p:cNvSpPr>
              <a:spLocks noChangeShapeType="1"/>
            </p:cNvSpPr>
            <p:nvPr/>
          </p:nvSpPr>
          <p:spPr bwMode="auto">
            <a:xfrm>
              <a:off x="4656048" y="4237423"/>
              <a:ext cx="116306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30" name="Line 2556"/>
            <p:cNvSpPr>
              <a:spLocks noChangeShapeType="1"/>
            </p:cNvSpPr>
            <p:nvPr/>
          </p:nvSpPr>
          <p:spPr bwMode="auto">
            <a:xfrm flipH="1">
              <a:off x="4662421" y="4201296"/>
              <a:ext cx="103559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31" name="Line 2557"/>
            <p:cNvSpPr>
              <a:spLocks noChangeShapeType="1"/>
            </p:cNvSpPr>
            <p:nvPr/>
          </p:nvSpPr>
          <p:spPr bwMode="auto">
            <a:xfrm>
              <a:off x="4703847" y="4201296"/>
              <a:ext cx="9558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32" name="Line 2558"/>
            <p:cNvSpPr>
              <a:spLocks noChangeShapeType="1"/>
            </p:cNvSpPr>
            <p:nvPr/>
          </p:nvSpPr>
          <p:spPr bwMode="auto">
            <a:xfrm>
              <a:off x="4434592" y="4012809"/>
              <a:ext cx="109932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33" name="Line 2559"/>
            <p:cNvSpPr>
              <a:spLocks noChangeShapeType="1"/>
            </p:cNvSpPr>
            <p:nvPr/>
          </p:nvSpPr>
          <p:spPr bwMode="auto">
            <a:xfrm>
              <a:off x="4436185" y="4019091"/>
              <a:ext cx="108339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34" name="Line 2561"/>
            <p:cNvSpPr>
              <a:spLocks noChangeShapeType="1"/>
            </p:cNvSpPr>
            <p:nvPr/>
          </p:nvSpPr>
          <p:spPr bwMode="auto">
            <a:xfrm>
              <a:off x="4544523" y="4012809"/>
              <a:ext cx="111526" cy="518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35" name="Line 2562"/>
            <p:cNvSpPr>
              <a:spLocks noChangeShapeType="1"/>
            </p:cNvSpPr>
            <p:nvPr/>
          </p:nvSpPr>
          <p:spPr bwMode="auto">
            <a:xfrm flipV="1">
              <a:off x="5192965" y="3951549"/>
              <a:ext cx="84441" cy="1790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36" name="Line 2563"/>
            <p:cNvSpPr>
              <a:spLocks noChangeShapeType="1"/>
            </p:cNvSpPr>
            <p:nvPr/>
          </p:nvSpPr>
          <p:spPr bwMode="auto">
            <a:xfrm>
              <a:off x="5033643" y="4242135"/>
              <a:ext cx="68507" cy="314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37" name="Line 2564"/>
            <p:cNvSpPr>
              <a:spLocks noChangeShapeType="1"/>
            </p:cNvSpPr>
            <p:nvPr/>
          </p:nvSpPr>
          <p:spPr bwMode="auto">
            <a:xfrm>
              <a:off x="5033644" y="4234280"/>
              <a:ext cx="90813" cy="424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38" name="Line 2565"/>
            <p:cNvSpPr>
              <a:spLocks noChangeShapeType="1"/>
            </p:cNvSpPr>
            <p:nvPr/>
          </p:nvSpPr>
          <p:spPr bwMode="auto">
            <a:xfrm flipH="1">
              <a:off x="4977879" y="4363081"/>
              <a:ext cx="70102" cy="157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39" name="Line 2566"/>
            <p:cNvSpPr>
              <a:spLocks noChangeShapeType="1"/>
            </p:cNvSpPr>
            <p:nvPr/>
          </p:nvSpPr>
          <p:spPr bwMode="auto">
            <a:xfrm flipH="1">
              <a:off x="4895031" y="4196583"/>
              <a:ext cx="12745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40" name="Line 2567"/>
            <p:cNvSpPr>
              <a:spLocks noChangeShapeType="1"/>
            </p:cNvSpPr>
            <p:nvPr/>
          </p:nvSpPr>
          <p:spPr bwMode="auto">
            <a:xfrm flipH="1">
              <a:off x="4901404" y="4202866"/>
              <a:ext cx="6372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41" name="Line 2568"/>
            <p:cNvSpPr>
              <a:spLocks noChangeShapeType="1"/>
            </p:cNvSpPr>
            <p:nvPr/>
          </p:nvSpPr>
          <p:spPr bwMode="auto">
            <a:xfrm flipV="1">
              <a:off x="4901404" y="4202866"/>
              <a:ext cx="1594" cy="345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42" name="Freeform 2569"/>
            <p:cNvSpPr>
              <a:spLocks/>
            </p:cNvSpPr>
            <p:nvPr/>
          </p:nvSpPr>
          <p:spPr bwMode="auto">
            <a:xfrm>
              <a:off x="4874320" y="4201296"/>
              <a:ext cx="20712" cy="36126"/>
            </a:xfrm>
            <a:custGeom>
              <a:avLst/>
              <a:gdLst>
                <a:gd name="T0" fmla="*/ 0 w 39"/>
                <a:gd name="T1" fmla="*/ 0 h 68"/>
                <a:gd name="T2" fmla="*/ 2147483647 w 39"/>
                <a:gd name="T3" fmla="*/ 2147483647 h 68"/>
                <a:gd name="T4" fmla="*/ 2147483647 w 39"/>
                <a:gd name="T5" fmla="*/ 0 h 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68">
                  <a:moveTo>
                    <a:pt x="0" y="0"/>
                  </a:moveTo>
                  <a:lnTo>
                    <a:pt x="19" y="68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43" name="Line 2570"/>
            <p:cNvSpPr>
              <a:spLocks noChangeShapeType="1"/>
            </p:cNvSpPr>
            <p:nvPr/>
          </p:nvSpPr>
          <p:spPr bwMode="auto">
            <a:xfrm flipV="1">
              <a:off x="4895032" y="4196584"/>
              <a:ext cx="1594" cy="408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44" name="Line 2571"/>
            <p:cNvSpPr>
              <a:spLocks noChangeShapeType="1"/>
            </p:cNvSpPr>
            <p:nvPr/>
          </p:nvSpPr>
          <p:spPr bwMode="auto">
            <a:xfrm>
              <a:off x="4907777" y="4196583"/>
              <a:ext cx="84442" cy="392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45" name="Line 2572"/>
            <p:cNvSpPr>
              <a:spLocks noChangeShapeType="1"/>
            </p:cNvSpPr>
            <p:nvPr/>
          </p:nvSpPr>
          <p:spPr bwMode="auto">
            <a:xfrm>
              <a:off x="4907777" y="4190300"/>
              <a:ext cx="84442" cy="376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46" name="Freeform 2573"/>
            <p:cNvSpPr>
              <a:spLocks/>
            </p:cNvSpPr>
            <p:nvPr/>
          </p:nvSpPr>
          <p:spPr bwMode="auto">
            <a:xfrm>
              <a:off x="4883880" y="4226428"/>
              <a:ext cx="87628" cy="45551"/>
            </a:xfrm>
            <a:custGeom>
              <a:avLst/>
              <a:gdLst>
                <a:gd name="T0" fmla="*/ 0 w 166"/>
                <a:gd name="T1" fmla="*/ 2147483647 h 87"/>
                <a:gd name="T2" fmla="*/ 2147483647 w 166"/>
                <a:gd name="T3" fmla="*/ 2147483647 h 87"/>
                <a:gd name="T4" fmla="*/ 2147483647 w 166"/>
                <a:gd name="T5" fmla="*/ 0 h 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6" h="87">
                  <a:moveTo>
                    <a:pt x="0" y="87"/>
                  </a:moveTo>
                  <a:lnTo>
                    <a:pt x="166" y="87"/>
                  </a:lnTo>
                  <a:lnTo>
                    <a:pt x="166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47" name="Line 2574"/>
            <p:cNvSpPr>
              <a:spLocks noChangeShapeType="1"/>
            </p:cNvSpPr>
            <p:nvPr/>
          </p:nvSpPr>
          <p:spPr bwMode="auto">
            <a:xfrm>
              <a:off x="4965132" y="4223285"/>
              <a:ext cx="1594" cy="486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48" name="Line 2575"/>
            <p:cNvSpPr>
              <a:spLocks noChangeShapeType="1"/>
            </p:cNvSpPr>
            <p:nvPr/>
          </p:nvSpPr>
          <p:spPr bwMode="auto">
            <a:xfrm>
              <a:off x="4885474" y="4256271"/>
              <a:ext cx="79662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49" name="Line 2576"/>
            <p:cNvSpPr>
              <a:spLocks noChangeShapeType="1"/>
            </p:cNvSpPr>
            <p:nvPr/>
          </p:nvSpPr>
          <p:spPr bwMode="auto">
            <a:xfrm flipV="1">
              <a:off x="4802626" y="4201296"/>
              <a:ext cx="9558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50" name="Line 2577"/>
            <p:cNvSpPr>
              <a:spLocks noChangeShapeType="1"/>
            </p:cNvSpPr>
            <p:nvPr/>
          </p:nvSpPr>
          <p:spPr bwMode="auto">
            <a:xfrm>
              <a:off x="4791472" y="4201296"/>
              <a:ext cx="11152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51" name="Line 2578"/>
            <p:cNvSpPr>
              <a:spLocks noChangeShapeType="1"/>
            </p:cNvSpPr>
            <p:nvPr/>
          </p:nvSpPr>
          <p:spPr bwMode="auto">
            <a:xfrm>
              <a:off x="4812185" y="4201296"/>
              <a:ext cx="11152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52" name="Line 2579"/>
            <p:cNvSpPr>
              <a:spLocks noChangeShapeType="1"/>
            </p:cNvSpPr>
            <p:nvPr/>
          </p:nvSpPr>
          <p:spPr bwMode="auto">
            <a:xfrm>
              <a:off x="4832897" y="4201296"/>
              <a:ext cx="9558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53" name="Line 2580"/>
            <p:cNvSpPr>
              <a:spLocks noChangeShapeType="1"/>
            </p:cNvSpPr>
            <p:nvPr/>
          </p:nvSpPr>
          <p:spPr bwMode="auto">
            <a:xfrm flipV="1">
              <a:off x="4823338" y="4201296"/>
              <a:ext cx="9558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54" name="Line 2581"/>
            <p:cNvSpPr>
              <a:spLocks noChangeShapeType="1"/>
            </p:cNvSpPr>
            <p:nvPr/>
          </p:nvSpPr>
          <p:spPr bwMode="auto">
            <a:xfrm>
              <a:off x="4853609" y="4201296"/>
              <a:ext cx="11152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55" name="Line 2582"/>
            <p:cNvSpPr>
              <a:spLocks noChangeShapeType="1"/>
            </p:cNvSpPr>
            <p:nvPr/>
          </p:nvSpPr>
          <p:spPr bwMode="auto">
            <a:xfrm flipV="1">
              <a:off x="4842455" y="4201296"/>
              <a:ext cx="11152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56" name="Line 2583"/>
            <p:cNvSpPr>
              <a:spLocks noChangeShapeType="1"/>
            </p:cNvSpPr>
            <p:nvPr/>
          </p:nvSpPr>
          <p:spPr bwMode="auto">
            <a:xfrm flipV="1">
              <a:off x="4864761" y="4201296"/>
              <a:ext cx="9558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57" name="Line 2584"/>
            <p:cNvSpPr>
              <a:spLocks noChangeShapeType="1"/>
            </p:cNvSpPr>
            <p:nvPr/>
          </p:nvSpPr>
          <p:spPr bwMode="auto">
            <a:xfrm flipH="1">
              <a:off x="4791472" y="4201296"/>
              <a:ext cx="103559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58" name="Line 2585"/>
            <p:cNvSpPr>
              <a:spLocks noChangeShapeType="1"/>
            </p:cNvSpPr>
            <p:nvPr/>
          </p:nvSpPr>
          <p:spPr bwMode="auto">
            <a:xfrm>
              <a:off x="5012930" y="4312816"/>
              <a:ext cx="20713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59" name="Line 2586"/>
            <p:cNvSpPr>
              <a:spLocks noChangeShapeType="1"/>
            </p:cNvSpPr>
            <p:nvPr/>
          </p:nvSpPr>
          <p:spPr bwMode="auto">
            <a:xfrm flipH="1">
              <a:off x="4992219" y="4380359"/>
              <a:ext cx="41422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60" name="Line 2587"/>
            <p:cNvSpPr>
              <a:spLocks noChangeShapeType="1"/>
            </p:cNvSpPr>
            <p:nvPr/>
          </p:nvSpPr>
          <p:spPr bwMode="auto">
            <a:xfrm flipV="1">
              <a:off x="5012930" y="4169882"/>
              <a:ext cx="1594" cy="2104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61" name="Line 2588"/>
            <p:cNvSpPr>
              <a:spLocks noChangeShapeType="1"/>
            </p:cNvSpPr>
            <p:nvPr/>
          </p:nvSpPr>
          <p:spPr bwMode="auto">
            <a:xfrm>
              <a:off x="4992219" y="4281403"/>
              <a:ext cx="1592" cy="989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62" name="Line 2589"/>
            <p:cNvSpPr>
              <a:spLocks noChangeShapeType="1"/>
            </p:cNvSpPr>
            <p:nvPr/>
          </p:nvSpPr>
          <p:spPr bwMode="auto">
            <a:xfrm flipH="1" flipV="1">
              <a:off x="5108523" y="4309676"/>
              <a:ext cx="19119" cy="94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63" name="Line 2590"/>
            <p:cNvSpPr>
              <a:spLocks noChangeShapeType="1"/>
            </p:cNvSpPr>
            <p:nvPr/>
          </p:nvSpPr>
          <p:spPr bwMode="auto">
            <a:xfrm>
              <a:off x="5089404" y="4301824"/>
              <a:ext cx="19119" cy="78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64" name="Line 2591"/>
            <p:cNvSpPr>
              <a:spLocks noChangeShapeType="1"/>
            </p:cNvSpPr>
            <p:nvPr/>
          </p:nvSpPr>
          <p:spPr bwMode="auto">
            <a:xfrm flipH="1">
              <a:off x="5108523" y="4130614"/>
              <a:ext cx="84442" cy="1790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65" name="Line 2592"/>
            <p:cNvSpPr>
              <a:spLocks noChangeShapeType="1"/>
            </p:cNvSpPr>
            <p:nvPr/>
          </p:nvSpPr>
          <p:spPr bwMode="auto">
            <a:xfrm flipH="1">
              <a:off x="5089404" y="4273551"/>
              <a:ext cx="12745" cy="282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66" name="Line 2593"/>
            <p:cNvSpPr>
              <a:spLocks noChangeShapeType="1"/>
            </p:cNvSpPr>
            <p:nvPr/>
          </p:nvSpPr>
          <p:spPr bwMode="auto">
            <a:xfrm>
              <a:off x="5033644" y="3874584"/>
              <a:ext cx="211897" cy="958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67" name="Line 2594"/>
            <p:cNvSpPr>
              <a:spLocks noChangeShapeType="1"/>
            </p:cNvSpPr>
            <p:nvPr/>
          </p:nvSpPr>
          <p:spPr bwMode="auto">
            <a:xfrm>
              <a:off x="5033643" y="3880866"/>
              <a:ext cx="227831" cy="1052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68" name="Freeform 2597"/>
            <p:cNvSpPr>
              <a:spLocks/>
            </p:cNvSpPr>
            <p:nvPr/>
          </p:nvSpPr>
          <p:spPr bwMode="auto">
            <a:xfrm>
              <a:off x="5245541" y="3943696"/>
              <a:ext cx="31864" cy="26703"/>
            </a:xfrm>
            <a:custGeom>
              <a:avLst/>
              <a:gdLst>
                <a:gd name="T0" fmla="*/ 0 w 60"/>
                <a:gd name="T1" fmla="*/ 2147483647 h 52"/>
                <a:gd name="T2" fmla="*/ 2147483647 w 60"/>
                <a:gd name="T3" fmla="*/ 0 h 52"/>
                <a:gd name="T4" fmla="*/ 2147483647 w 60"/>
                <a:gd name="T5" fmla="*/ 2147483647 h 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0" h="52">
                  <a:moveTo>
                    <a:pt x="0" y="52"/>
                  </a:moveTo>
                  <a:lnTo>
                    <a:pt x="25" y="0"/>
                  </a:lnTo>
                  <a:lnTo>
                    <a:pt x="60" y="1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69" name="Line 2598"/>
            <p:cNvSpPr>
              <a:spLocks noChangeShapeType="1"/>
            </p:cNvSpPr>
            <p:nvPr/>
          </p:nvSpPr>
          <p:spPr bwMode="auto">
            <a:xfrm flipV="1">
              <a:off x="4770760" y="3012250"/>
              <a:ext cx="106747" cy="439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70" name="Line 2599"/>
            <p:cNvSpPr>
              <a:spLocks noChangeShapeType="1"/>
            </p:cNvSpPr>
            <p:nvPr/>
          </p:nvSpPr>
          <p:spPr bwMode="auto">
            <a:xfrm flipV="1">
              <a:off x="4769169" y="2998115"/>
              <a:ext cx="125863" cy="518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71" name="Line 2600"/>
            <p:cNvSpPr>
              <a:spLocks noChangeShapeType="1"/>
            </p:cNvSpPr>
            <p:nvPr/>
          </p:nvSpPr>
          <p:spPr bwMode="auto">
            <a:xfrm flipH="1">
              <a:off x="4765982" y="3450486"/>
              <a:ext cx="25492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72" name="Line 2601"/>
            <p:cNvSpPr>
              <a:spLocks noChangeShapeType="1"/>
            </p:cNvSpPr>
            <p:nvPr/>
          </p:nvSpPr>
          <p:spPr bwMode="auto">
            <a:xfrm>
              <a:off x="4785099" y="3409647"/>
              <a:ext cx="116305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73" name="Freeform 2602"/>
            <p:cNvSpPr>
              <a:spLocks/>
            </p:cNvSpPr>
            <p:nvPr/>
          </p:nvSpPr>
          <p:spPr bwMode="auto">
            <a:xfrm>
              <a:off x="4788286" y="3048378"/>
              <a:ext cx="101966" cy="361268"/>
            </a:xfrm>
            <a:custGeom>
              <a:avLst/>
              <a:gdLst>
                <a:gd name="T0" fmla="*/ 2147483647 w 191"/>
                <a:gd name="T1" fmla="*/ 2147483647 h 690"/>
                <a:gd name="T2" fmla="*/ 2147483647 w 191"/>
                <a:gd name="T3" fmla="*/ 2147483647 h 690"/>
                <a:gd name="T4" fmla="*/ 2147483647 w 191"/>
                <a:gd name="T5" fmla="*/ 2147483647 h 690"/>
                <a:gd name="T6" fmla="*/ 2147483647 w 191"/>
                <a:gd name="T7" fmla="*/ 2147483647 h 690"/>
                <a:gd name="T8" fmla="*/ 2147483647 w 191"/>
                <a:gd name="T9" fmla="*/ 2147483647 h 690"/>
                <a:gd name="T10" fmla="*/ 2147483647 w 191"/>
                <a:gd name="T11" fmla="*/ 2147483647 h 690"/>
                <a:gd name="T12" fmla="*/ 2147483647 w 191"/>
                <a:gd name="T13" fmla="*/ 2147483647 h 690"/>
                <a:gd name="T14" fmla="*/ 2147483647 w 191"/>
                <a:gd name="T15" fmla="*/ 2147483647 h 690"/>
                <a:gd name="T16" fmla="*/ 2147483647 w 191"/>
                <a:gd name="T17" fmla="*/ 2147483647 h 690"/>
                <a:gd name="T18" fmla="*/ 2147483647 w 191"/>
                <a:gd name="T19" fmla="*/ 2147483647 h 690"/>
                <a:gd name="T20" fmla="*/ 2147483647 w 191"/>
                <a:gd name="T21" fmla="*/ 2147483647 h 690"/>
                <a:gd name="T22" fmla="*/ 2147483647 w 191"/>
                <a:gd name="T23" fmla="*/ 2147483647 h 690"/>
                <a:gd name="T24" fmla="*/ 2147483647 w 191"/>
                <a:gd name="T25" fmla="*/ 2147483647 h 690"/>
                <a:gd name="T26" fmla="*/ 2147483647 w 191"/>
                <a:gd name="T27" fmla="*/ 2147483647 h 690"/>
                <a:gd name="T28" fmla="*/ 2147483647 w 191"/>
                <a:gd name="T29" fmla="*/ 2147483647 h 690"/>
                <a:gd name="T30" fmla="*/ 2147483647 w 191"/>
                <a:gd name="T31" fmla="*/ 2147483647 h 690"/>
                <a:gd name="T32" fmla="*/ 2147483647 w 191"/>
                <a:gd name="T33" fmla="*/ 2147483647 h 690"/>
                <a:gd name="T34" fmla="*/ 2147483647 w 191"/>
                <a:gd name="T35" fmla="*/ 2147483647 h 690"/>
                <a:gd name="T36" fmla="*/ 0 w 191"/>
                <a:gd name="T37" fmla="*/ 0 h 6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91" h="690">
                  <a:moveTo>
                    <a:pt x="191" y="690"/>
                  </a:moveTo>
                  <a:lnTo>
                    <a:pt x="183" y="651"/>
                  </a:lnTo>
                  <a:lnTo>
                    <a:pt x="176" y="612"/>
                  </a:lnTo>
                  <a:lnTo>
                    <a:pt x="167" y="572"/>
                  </a:lnTo>
                  <a:lnTo>
                    <a:pt x="158" y="534"/>
                  </a:lnTo>
                  <a:lnTo>
                    <a:pt x="149" y="495"/>
                  </a:lnTo>
                  <a:lnTo>
                    <a:pt x="140" y="457"/>
                  </a:lnTo>
                  <a:lnTo>
                    <a:pt x="131" y="418"/>
                  </a:lnTo>
                  <a:lnTo>
                    <a:pt x="120" y="379"/>
                  </a:lnTo>
                  <a:lnTo>
                    <a:pt x="110" y="341"/>
                  </a:lnTo>
                  <a:lnTo>
                    <a:pt x="99" y="302"/>
                  </a:lnTo>
                  <a:lnTo>
                    <a:pt x="88" y="264"/>
                  </a:lnTo>
                  <a:lnTo>
                    <a:pt x="76" y="226"/>
                  </a:lnTo>
                  <a:lnTo>
                    <a:pt x="64" y="188"/>
                  </a:lnTo>
                  <a:lnTo>
                    <a:pt x="52" y="151"/>
                  </a:lnTo>
                  <a:lnTo>
                    <a:pt x="40" y="112"/>
                  </a:lnTo>
                  <a:lnTo>
                    <a:pt x="27" y="74"/>
                  </a:lnTo>
                  <a:lnTo>
                    <a:pt x="14" y="3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74" name="Line 2603"/>
            <p:cNvSpPr>
              <a:spLocks noChangeShapeType="1"/>
            </p:cNvSpPr>
            <p:nvPr/>
          </p:nvSpPr>
          <p:spPr bwMode="auto">
            <a:xfrm>
              <a:off x="4436185" y="3626409"/>
              <a:ext cx="108339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75" name="Line 2604"/>
            <p:cNvSpPr>
              <a:spLocks noChangeShapeType="1"/>
            </p:cNvSpPr>
            <p:nvPr/>
          </p:nvSpPr>
          <p:spPr bwMode="auto">
            <a:xfrm>
              <a:off x="4434592" y="3632691"/>
              <a:ext cx="109932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76" name="Line 2605"/>
            <p:cNvSpPr>
              <a:spLocks noChangeShapeType="1"/>
            </p:cNvSpPr>
            <p:nvPr/>
          </p:nvSpPr>
          <p:spPr bwMode="auto">
            <a:xfrm flipV="1">
              <a:off x="4724558" y="3409645"/>
              <a:ext cx="9558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77" name="Line 2606"/>
            <p:cNvSpPr>
              <a:spLocks noChangeShapeType="1"/>
            </p:cNvSpPr>
            <p:nvPr/>
          </p:nvSpPr>
          <p:spPr bwMode="auto">
            <a:xfrm>
              <a:off x="4713405" y="3409645"/>
              <a:ext cx="11152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78" name="Line 2607"/>
            <p:cNvSpPr>
              <a:spLocks noChangeShapeType="1"/>
            </p:cNvSpPr>
            <p:nvPr/>
          </p:nvSpPr>
          <p:spPr bwMode="auto">
            <a:xfrm>
              <a:off x="4772355" y="3409647"/>
              <a:ext cx="1592" cy="345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79" name="Line 2608"/>
            <p:cNvSpPr>
              <a:spLocks noChangeShapeType="1"/>
            </p:cNvSpPr>
            <p:nvPr/>
          </p:nvSpPr>
          <p:spPr bwMode="auto">
            <a:xfrm>
              <a:off x="4785100" y="3409647"/>
              <a:ext cx="1592" cy="345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80" name="Line 2609"/>
            <p:cNvSpPr>
              <a:spLocks noChangeShapeType="1"/>
            </p:cNvSpPr>
            <p:nvPr/>
          </p:nvSpPr>
          <p:spPr bwMode="auto">
            <a:xfrm>
              <a:off x="4754829" y="3409645"/>
              <a:ext cx="11152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81" name="Line 2610"/>
            <p:cNvSpPr>
              <a:spLocks noChangeShapeType="1"/>
            </p:cNvSpPr>
            <p:nvPr/>
          </p:nvSpPr>
          <p:spPr bwMode="auto">
            <a:xfrm flipV="1">
              <a:off x="4745269" y="3409645"/>
              <a:ext cx="9558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82" name="Line 2611"/>
            <p:cNvSpPr>
              <a:spLocks noChangeShapeType="1"/>
            </p:cNvSpPr>
            <p:nvPr/>
          </p:nvSpPr>
          <p:spPr bwMode="auto">
            <a:xfrm>
              <a:off x="4734116" y="3409645"/>
              <a:ext cx="11152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83" name="Line 2612"/>
            <p:cNvSpPr>
              <a:spLocks noChangeShapeType="1"/>
            </p:cNvSpPr>
            <p:nvPr/>
          </p:nvSpPr>
          <p:spPr bwMode="auto">
            <a:xfrm flipH="1">
              <a:off x="4772354" y="3444203"/>
              <a:ext cx="12745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84" name="Line 2613"/>
            <p:cNvSpPr>
              <a:spLocks noChangeShapeType="1"/>
            </p:cNvSpPr>
            <p:nvPr/>
          </p:nvSpPr>
          <p:spPr bwMode="auto">
            <a:xfrm>
              <a:off x="4656049" y="3409647"/>
              <a:ext cx="1594" cy="345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85" name="Freeform 2614"/>
            <p:cNvSpPr>
              <a:spLocks/>
            </p:cNvSpPr>
            <p:nvPr/>
          </p:nvSpPr>
          <p:spPr bwMode="auto">
            <a:xfrm>
              <a:off x="4683134" y="3409645"/>
              <a:ext cx="20712" cy="36126"/>
            </a:xfrm>
            <a:custGeom>
              <a:avLst/>
              <a:gdLst>
                <a:gd name="T0" fmla="*/ 0 w 39"/>
                <a:gd name="T1" fmla="*/ 2147483647 h 68"/>
                <a:gd name="T2" fmla="*/ 2147483647 w 39"/>
                <a:gd name="T3" fmla="*/ 0 h 68"/>
                <a:gd name="T4" fmla="*/ 2147483647 w 39"/>
                <a:gd name="T5" fmla="*/ 2147483647 h 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68">
                  <a:moveTo>
                    <a:pt x="0" y="68"/>
                  </a:moveTo>
                  <a:lnTo>
                    <a:pt x="20" y="0"/>
                  </a:lnTo>
                  <a:lnTo>
                    <a:pt x="39" y="68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86" name="Line 2615"/>
            <p:cNvSpPr>
              <a:spLocks noChangeShapeType="1"/>
            </p:cNvSpPr>
            <p:nvPr/>
          </p:nvSpPr>
          <p:spPr bwMode="auto">
            <a:xfrm>
              <a:off x="4671981" y="3409645"/>
              <a:ext cx="11152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87" name="Line 2616"/>
            <p:cNvSpPr>
              <a:spLocks noChangeShapeType="1"/>
            </p:cNvSpPr>
            <p:nvPr/>
          </p:nvSpPr>
          <p:spPr bwMode="auto">
            <a:xfrm flipV="1">
              <a:off x="4662421" y="3409645"/>
              <a:ext cx="9558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88" name="Line 2617"/>
            <p:cNvSpPr>
              <a:spLocks noChangeShapeType="1"/>
            </p:cNvSpPr>
            <p:nvPr/>
          </p:nvSpPr>
          <p:spPr bwMode="auto">
            <a:xfrm>
              <a:off x="4649676" y="3444203"/>
              <a:ext cx="6372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89" name="Line 2618"/>
            <p:cNvSpPr>
              <a:spLocks noChangeShapeType="1"/>
            </p:cNvSpPr>
            <p:nvPr/>
          </p:nvSpPr>
          <p:spPr bwMode="auto">
            <a:xfrm flipH="1">
              <a:off x="4649676" y="3450486"/>
              <a:ext cx="12745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90" name="Line 2619"/>
            <p:cNvSpPr>
              <a:spLocks noChangeShapeType="1"/>
            </p:cNvSpPr>
            <p:nvPr/>
          </p:nvSpPr>
          <p:spPr bwMode="auto">
            <a:xfrm flipV="1">
              <a:off x="4544523" y="3577716"/>
              <a:ext cx="105153" cy="486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91" name="Line 2620"/>
            <p:cNvSpPr>
              <a:spLocks noChangeShapeType="1"/>
            </p:cNvSpPr>
            <p:nvPr/>
          </p:nvSpPr>
          <p:spPr bwMode="auto">
            <a:xfrm flipV="1">
              <a:off x="4544523" y="3580856"/>
              <a:ext cx="111526" cy="518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92" name="Line 2621"/>
            <p:cNvSpPr>
              <a:spLocks noChangeShapeType="1"/>
            </p:cNvSpPr>
            <p:nvPr/>
          </p:nvSpPr>
          <p:spPr bwMode="auto">
            <a:xfrm>
              <a:off x="4649676" y="3444203"/>
              <a:ext cx="1594" cy="1335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93" name="Line 2622"/>
            <p:cNvSpPr>
              <a:spLocks noChangeShapeType="1"/>
            </p:cNvSpPr>
            <p:nvPr/>
          </p:nvSpPr>
          <p:spPr bwMode="auto">
            <a:xfrm>
              <a:off x="4656049" y="3450485"/>
              <a:ext cx="1594" cy="1303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94" name="Line 2623"/>
            <p:cNvSpPr>
              <a:spLocks noChangeShapeType="1"/>
            </p:cNvSpPr>
            <p:nvPr/>
          </p:nvSpPr>
          <p:spPr bwMode="auto">
            <a:xfrm>
              <a:off x="4656048" y="3409647"/>
              <a:ext cx="116306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95" name="Line 2624"/>
            <p:cNvSpPr>
              <a:spLocks noChangeShapeType="1"/>
            </p:cNvSpPr>
            <p:nvPr/>
          </p:nvSpPr>
          <p:spPr bwMode="auto">
            <a:xfrm flipH="1">
              <a:off x="4662421" y="3445772"/>
              <a:ext cx="103559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96" name="Line 2625"/>
            <p:cNvSpPr>
              <a:spLocks noChangeShapeType="1"/>
            </p:cNvSpPr>
            <p:nvPr/>
          </p:nvSpPr>
          <p:spPr bwMode="auto">
            <a:xfrm flipV="1">
              <a:off x="4703847" y="3409645"/>
              <a:ext cx="9558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97" name="Line 2626"/>
            <p:cNvSpPr>
              <a:spLocks noChangeShapeType="1"/>
            </p:cNvSpPr>
            <p:nvPr/>
          </p:nvSpPr>
          <p:spPr bwMode="auto">
            <a:xfrm>
              <a:off x="4528591" y="2922718"/>
              <a:ext cx="22306" cy="298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98" name="Line 2627"/>
            <p:cNvSpPr>
              <a:spLocks noChangeShapeType="1"/>
            </p:cNvSpPr>
            <p:nvPr/>
          </p:nvSpPr>
          <p:spPr bwMode="auto">
            <a:xfrm flipH="1">
              <a:off x="4474421" y="2944709"/>
              <a:ext cx="95593" cy="3769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99" name="Line 2628"/>
            <p:cNvSpPr>
              <a:spLocks noChangeShapeType="1"/>
            </p:cNvSpPr>
            <p:nvPr/>
          </p:nvSpPr>
          <p:spPr bwMode="auto">
            <a:xfrm flipV="1">
              <a:off x="4460082" y="2911723"/>
              <a:ext cx="97186" cy="39269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00" name="Line 2629"/>
            <p:cNvSpPr>
              <a:spLocks noChangeShapeType="1"/>
            </p:cNvSpPr>
            <p:nvPr/>
          </p:nvSpPr>
          <p:spPr bwMode="auto">
            <a:xfrm flipV="1">
              <a:off x="4460082" y="2911723"/>
              <a:ext cx="97186" cy="39269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01" name="Line 2630"/>
            <p:cNvSpPr>
              <a:spLocks noChangeShapeType="1"/>
            </p:cNvSpPr>
            <p:nvPr/>
          </p:nvSpPr>
          <p:spPr bwMode="auto">
            <a:xfrm flipV="1">
              <a:off x="4530185" y="3142622"/>
              <a:ext cx="11152" cy="47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02" name="Line 2631"/>
            <p:cNvSpPr>
              <a:spLocks noChangeShapeType="1"/>
            </p:cNvSpPr>
            <p:nvPr/>
          </p:nvSpPr>
          <p:spPr bwMode="auto">
            <a:xfrm flipH="1" flipV="1">
              <a:off x="4538149" y="3150475"/>
              <a:ext cx="14339" cy="329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03" name="Line 2632"/>
            <p:cNvSpPr>
              <a:spLocks noChangeShapeType="1"/>
            </p:cNvSpPr>
            <p:nvPr/>
          </p:nvSpPr>
          <p:spPr bwMode="auto">
            <a:xfrm flipH="1" flipV="1">
              <a:off x="4460082" y="2950992"/>
              <a:ext cx="98780" cy="2293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04" name="Line 2634"/>
            <p:cNvSpPr>
              <a:spLocks noChangeShapeType="1"/>
            </p:cNvSpPr>
            <p:nvPr/>
          </p:nvSpPr>
          <p:spPr bwMode="auto">
            <a:xfrm>
              <a:off x="4549303" y="3177178"/>
              <a:ext cx="7966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05" name="Line 2635"/>
            <p:cNvSpPr>
              <a:spLocks noChangeShapeType="1"/>
            </p:cNvSpPr>
            <p:nvPr/>
          </p:nvSpPr>
          <p:spPr bwMode="auto">
            <a:xfrm>
              <a:off x="4546116" y="3169324"/>
              <a:ext cx="7966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06" name="Line 2636"/>
            <p:cNvSpPr>
              <a:spLocks noChangeShapeType="1"/>
            </p:cNvSpPr>
            <p:nvPr/>
          </p:nvSpPr>
          <p:spPr bwMode="auto">
            <a:xfrm>
              <a:off x="4542931" y="3159901"/>
              <a:ext cx="7966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07" name="Line 2637"/>
            <p:cNvSpPr>
              <a:spLocks noChangeShapeType="1"/>
            </p:cNvSpPr>
            <p:nvPr/>
          </p:nvSpPr>
          <p:spPr bwMode="auto">
            <a:xfrm>
              <a:off x="4539744" y="3152047"/>
              <a:ext cx="7966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08" name="Line 2638"/>
            <p:cNvSpPr>
              <a:spLocks noChangeShapeType="1"/>
            </p:cNvSpPr>
            <p:nvPr/>
          </p:nvSpPr>
          <p:spPr bwMode="auto">
            <a:xfrm>
              <a:off x="4530186" y="3148905"/>
              <a:ext cx="6372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09" name="Line 2639"/>
            <p:cNvSpPr>
              <a:spLocks noChangeShapeType="1"/>
            </p:cNvSpPr>
            <p:nvPr/>
          </p:nvSpPr>
          <p:spPr bwMode="auto">
            <a:xfrm>
              <a:off x="4536558" y="3144193"/>
              <a:ext cx="7966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10" name="Line 2640"/>
            <p:cNvSpPr>
              <a:spLocks noChangeShapeType="1"/>
            </p:cNvSpPr>
            <p:nvPr/>
          </p:nvSpPr>
          <p:spPr bwMode="auto">
            <a:xfrm>
              <a:off x="4463270" y="2990260"/>
              <a:ext cx="6372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11" name="Line 2641"/>
            <p:cNvSpPr>
              <a:spLocks noChangeShapeType="1"/>
            </p:cNvSpPr>
            <p:nvPr/>
          </p:nvSpPr>
          <p:spPr bwMode="auto">
            <a:xfrm>
              <a:off x="4469642" y="2985549"/>
              <a:ext cx="7966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12" name="Line 2642"/>
            <p:cNvSpPr>
              <a:spLocks noChangeShapeType="1"/>
            </p:cNvSpPr>
            <p:nvPr/>
          </p:nvSpPr>
          <p:spPr bwMode="auto">
            <a:xfrm>
              <a:off x="4464863" y="2977695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13" name="Line 2643"/>
            <p:cNvSpPr>
              <a:spLocks noChangeShapeType="1"/>
            </p:cNvSpPr>
            <p:nvPr/>
          </p:nvSpPr>
          <p:spPr bwMode="auto">
            <a:xfrm>
              <a:off x="4461675" y="2968270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14" name="Line 2644"/>
            <p:cNvSpPr>
              <a:spLocks noChangeShapeType="1"/>
            </p:cNvSpPr>
            <p:nvPr/>
          </p:nvSpPr>
          <p:spPr bwMode="auto">
            <a:xfrm>
              <a:off x="4458489" y="2960417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15" name="Line 2645"/>
            <p:cNvSpPr>
              <a:spLocks noChangeShapeType="1"/>
            </p:cNvSpPr>
            <p:nvPr/>
          </p:nvSpPr>
          <p:spPr bwMode="auto">
            <a:xfrm>
              <a:off x="4455302" y="2952564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16" name="Freeform 2646"/>
            <p:cNvSpPr>
              <a:spLocks/>
            </p:cNvSpPr>
            <p:nvPr/>
          </p:nvSpPr>
          <p:spPr bwMode="auto">
            <a:xfrm>
              <a:off x="4509472" y="2930573"/>
              <a:ext cx="22306" cy="37697"/>
            </a:xfrm>
            <a:custGeom>
              <a:avLst/>
              <a:gdLst>
                <a:gd name="T0" fmla="*/ 2147483647 w 44"/>
                <a:gd name="T1" fmla="*/ 2147483647 h 70"/>
                <a:gd name="T2" fmla="*/ 0 w 44"/>
                <a:gd name="T3" fmla="*/ 0 h 70"/>
                <a:gd name="T4" fmla="*/ 2147483647 w 44"/>
                <a:gd name="T5" fmla="*/ 2147483647 h 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70">
                  <a:moveTo>
                    <a:pt x="8" y="70"/>
                  </a:moveTo>
                  <a:lnTo>
                    <a:pt x="0" y="0"/>
                  </a:lnTo>
                  <a:lnTo>
                    <a:pt x="44" y="55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17" name="Freeform 2647"/>
            <p:cNvSpPr>
              <a:spLocks/>
            </p:cNvSpPr>
            <p:nvPr/>
          </p:nvSpPr>
          <p:spPr bwMode="auto">
            <a:xfrm>
              <a:off x="4490355" y="2938426"/>
              <a:ext cx="22306" cy="37697"/>
            </a:xfrm>
            <a:custGeom>
              <a:avLst/>
              <a:gdLst>
                <a:gd name="T0" fmla="*/ 2147483647 w 44"/>
                <a:gd name="T1" fmla="*/ 2147483647 h 71"/>
                <a:gd name="T2" fmla="*/ 0 w 44"/>
                <a:gd name="T3" fmla="*/ 0 h 71"/>
                <a:gd name="T4" fmla="*/ 2147483647 w 44"/>
                <a:gd name="T5" fmla="*/ 2147483647 h 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71">
                  <a:moveTo>
                    <a:pt x="8" y="71"/>
                  </a:moveTo>
                  <a:lnTo>
                    <a:pt x="0" y="0"/>
                  </a:lnTo>
                  <a:lnTo>
                    <a:pt x="44" y="56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18" name="Line 2648"/>
            <p:cNvSpPr>
              <a:spLocks noChangeShapeType="1"/>
            </p:cNvSpPr>
            <p:nvPr/>
          </p:nvSpPr>
          <p:spPr bwMode="auto">
            <a:xfrm flipH="1" flipV="1">
              <a:off x="4528591" y="2922718"/>
              <a:ext cx="3187" cy="3769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19" name="Freeform 2649"/>
            <p:cNvSpPr>
              <a:spLocks/>
            </p:cNvSpPr>
            <p:nvPr/>
          </p:nvSpPr>
          <p:spPr bwMode="auto">
            <a:xfrm>
              <a:off x="4471236" y="2946281"/>
              <a:ext cx="22306" cy="36127"/>
            </a:xfrm>
            <a:custGeom>
              <a:avLst/>
              <a:gdLst>
                <a:gd name="T0" fmla="*/ 2147483647 w 44"/>
                <a:gd name="T1" fmla="*/ 2147483647 h 70"/>
                <a:gd name="T2" fmla="*/ 0 w 44"/>
                <a:gd name="T3" fmla="*/ 0 h 70"/>
                <a:gd name="T4" fmla="*/ 2147483647 w 44"/>
                <a:gd name="T5" fmla="*/ 2147483647 h 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70">
                  <a:moveTo>
                    <a:pt x="8" y="70"/>
                  </a:moveTo>
                  <a:lnTo>
                    <a:pt x="0" y="0"/>
                  </a:lnTo>
                  <a:lnTo>
                    <a:pt x="44" y="56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20" name="Line 2650"/>
            <p:cNvSpPr>
              <a:spLocks noChangeShapeType="1"/>
            </p:cNvSpPr>
            <p:nvPr/>
          </p:nvSpPr>
          <p:spPr bwMode="auto">
            <a:xfrm flipV="1">
              <a:off x="4455302" y="2950992"/>
              <a:ext cx="4780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21" name="Line 2651"/>
            <p:cNvSpPr>
              <a:spLocks noChangeShapeType="1"/>
            </p:cNvSpPr>
            <p:nvPr/>
          </p:nvSpPr>
          <p:spPr bwMode="auto">
            <a:xfrm>
              <a:off x="4455302" y="2952563"/>
              <a:ext cx="14339" cy="329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22" name="Line 2652"/>
            <p:cNvSpPr>
              <a:spLocks noChangeShapeType="1"/>
            </p:cNvSpPr>
            <p:nvPr/>
          </p:nvSpPr>
          <p:spPr bwMode="auto">
            <a:xfrm flipV="1">
              <a:off x="4463270" y="2985549"/>
              <a:ext cx="6372" cy="31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23" name="Line 2653"/>
            <p:cNvSpPr>
              <a:spLocks noChangeShapeType="1"/>
            </p:cNvSpPr>
            <p:nvPr/>
          </p:nvSpPr>
          <p:spPr bwMode="auto">
            <a:xfrm flipV="1">
              <a:off x="4464863" y="2988690"/>
              <a:ext cx="12745" cy="47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24" name="Line 2654"/>
            <p:cNvSpPr>
              <a:spLocks noChangeShapeType="1"/>
            </p:cNvSpPr>
            <p:nvPr/>
          </p:nvSpPr>
          <p:spPr bwMode="auto">
            <a:xfrm flipV="1">
              <a:off x="4531777" y="3150476"/>
              <a:ext cx="6372" cy="31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25" name="Line 2655"/>
            <p:cNvSpPr>
              <a:spLocks noChangeShapeType="1"/>
            </p:cNvSpPr>
            <p:nvPr/>
          </p:nvSpPr>
          <p:spPr bwMode="auto">
            <a:xfrm flipH="1" flipV="1">
              <a:off x="4463270" y="2988691"/>
              <a:ext cx="68507" cy="1649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26" name="Line 2656"/>
            <p:cNvSpPr>
              <a:spLocks noChangeShapeType="1"/>
            </p:cNvSpPr>
            <p:nvPr/>
          </p:nvSpPr>
          <p:spPr bwMode="auto">
            <a:xfrm>
              <a:off x="4721371" y="3075080"/>
              <a:ext cx="22306" cy="298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27" name="Line 2657"/>
            <p:cNvSpPr>
              <a:spLocks noChangeShapeType="1"/>
            </p:cNvSpPr>
            <p:nvPr/>
          </p:nvSpPr>
          <p:spPr bwMode="auto">
            <a:xfrm flipH="1" flipV="1">
              <a:off x="4721371" y="3075079"/>
              <a:ext cx="4779" cy="3769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28" name="Line 2658"/>
            <p:cNvSpPr>
              <a:spLocks noChangeShapeType="1"/>
            </p:cNvSpPr>
            <p:nvPr/>
          </p:nvSpPr>
          <p:spPr bwMode="auto">
            <a:xfrm flipV="1">
              <a:off x="4772354" y="3090788"/>
              <a:ext cx="6372" cy="31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29" name="Line 2659"/>
            <p:cNvSpPr>
              <a:spLocks noChangeShapeType="1"/>
            </p:cNvSpPr>
            <p:nvPr/>
          </p:nvSpPr>
          <p:spPr bwMode="auto">
            <a:xfrm flipV="1">
              <a:off x="4756422" y="3049949"/>
              <a:ext cx="12745" cy="47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30" name="Line 2660"/>
            <p:cNvSpPr>
              <a:spLocks noChangeShapeType="1"/>
            </p:cNvSpPr>
            <p:nvPr/>
          </p:nvSpPr>
          <p:spPr bwMode="auto">
            <a:xfrm flipH="1">
              <a:off x="4764388" y="3056231"/>
              <a:ext cx="6372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31" name="Freeform 2661"/>
            <p:cNvSpPr>
              <a:spLocks/>
            </p:cNvSpPr>
            <p:nvPr/>
          </p:nvSpPr>
          <p:spPr bwMode="auto">
            <a:xfrm>
              <a:off x="4740491" y="3060943"/>
              <a:ext cx="22306" cy="43980"/>
            </a:xfrm>
            <a:custGeom>
              <a:avLst/>
              <a:gdLst>
                <a:gd name="T0" fmla="*/ 2147483647 w 44"/>
                <a:gd name="T1" fmla="*/ 2147483647 h 85"/>
                <a:gd name="T2" fmla="*/ 0 w 44"/>
                <a:gd name="T3" fmla="*/ 2147483647 h 85"/>
                <a:gd name="T4" fmla="*/ 2147483647 w 44"/>
                <a:gd name="T5" fmla="*/ 2147483647 h 85"/>
                <a:gd name="T6" fmla="*/ 2147483647 w 44"/>
                <a:gd name="T7" fmla="*/ 0 h 8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85">
                  <a:moveTo>
                    <a:pt x="8" y="85"/>
                  </a:moveTo>
                  <a:lnTo>
                    <a:pt x="0" y="15"/>
                  </a:lnTo>
                  <a:lnTo>
                    <a:pt x="44" y="71"/>
                  </a:lnTo>
                  <a:lnTo>
                    <a:pt x="36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32" name="Line 2662"/>
            <p:cNvSpPr>
              <a:spLocks noChangeShapeType="1"/>
            </p:cNvSpPr>
            <p:nvPr/>
          </p:nvSpPr>
          <p:spPr bwMode="auto">
            <a:xfrm flipH="1" flipV="1">
              <a:off x="4764388" y="3057803"/>
              <a:ext cx="14339" cy="329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33" name="Line 2663"/>
            <p:cNvSpPr>
              <a:spLocks noChangeShapeType="1"/>
            </p:cNvSpPr>
            <p:nvPr/>
          </p:nvSpPr>
          <p:spPr bwMode="auto">
            <a:xfrm>
              <a:off x="4628964" y="2881881"/>
              <a:ext cx="22306" cy="2827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34" name="Line 2664"/>
            <p:cNvSpPr>
              <a:spLocks noChangeShapeType="1"/>
            </p:cNvSpPr>
            <p:nvPr/>
          </p:nvSpPr>
          <p:spPr bwMode="auto">
            <a:xfrm flipH="1" flipV="1">
              <a:off x="4628964" y="2881881"/>
              <a:ext cx="3187" cy="3769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35" name="Freeform 2665"/>
            <p:cNvSpPr>
              <a:spLocks/>
            </p:cNvSpPr>
            <p:nvPr/>
          </p:nvSpPr>
          <p:spPr bwMode="auto">
            <a:xfrm>
              <a:off x="4646491" y="2866173"/>
              <a:ext cx="23898" cy="37697"/>
            </a:xfrm>
            <a:custGeom>
              <a:avLst/>
              <a:gdLst>
                <a:gd name="T0" fmla="*/ 0 w 45"/>
                <a:gd name="T1" fmla="*/ 2147483647 h 71"/>
                <a:gd name="T2" fmla="*/ 2147483647 w 45"/>
                <a:gd name="T3" fmla="*/ 2147483647 h 71"/>
                <a:gd name="T4" fmla="*/ 2147483647 w 45"/>
                <a:gd name="T5" fmla="*/ 0 h 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71">
                  <a:moveTo>
                    <a:pt x="0" y="16"/>
                  </a:moveTo>
                  <a:lnTo>
                    <a:pt x="45" y="71"/>
                  </a:lnTo>
                  <a:lnTo>
                    <a:pt x="36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36" name="Line 2666"/>
            <p:cNvSpPr>
              <a:spLocks noChangeShapeType="1"/>
            </p:cNvSpPr>
            <p:nvPr/>
          </p:nvSpPr>
          <p:spPr bwMode="auto">
            <a:xfrm flipH="1" flipV="1">
              <a:off x="4646491" y="2874026"/>
              <a:ext cx="4780" cy="3612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37" name="Line 2667"/>
            <p:cNvSpPr>
              <a:spLocks noChangeShapeType="1"/>
            </p:cNvSpPr>
            <p:nvPr/>
          </p:nvSpPr>
          <p:spPr bwMode="auto">
            <a:xfrm flipV="1">
              <a:off x="4692692" y="2896017"/>
              <a:ext cx="11152" cy="47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38" name="Line 2668"/>
            <p:cNvSpPr>
              <a:spLocks noChangeShapeType="1"/>
            </p:cNvSpPr>
            <p:nvPr/>
          </p:nvSpPr>
          <p:spPr bwMode="auto">
            <a:xfrm flipH="1" flipV="1">
              <a:off x="4590727" y="2897587"/>
              <a:ext cx="3187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39" name="Line 2669"/>
            <p:cNvSpPr>
              <a:spLocks noChangeShapeType="1"/>
            </p:cNvSpPr>
            <p:nvPr/>
          </p:nvSpPr>
          <p:spPr bwMode="auto">
            <a:xfrm flipH="1">
              <a:off x="4593914" y="2896016"/>
              <a:ext cx="95593" cy="3769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40" name="Line 2670"/>
            <p:cNvSpPr>
              <a:spLocks noChangeShapeType="1"/>
            </p:cNvSpPr>
            <p:nvPr/>
          </p:nvSpPr>
          <p:spPr bwMode="auto">
            <a:xfrm>
              <a:off x="4609846" y="2889734"/>
              <a:ext cx="22306" cy="298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41" name="Line 2671"/>
            <p:cNvSpPr>
              <a:spLocks noChangeShapeType="1"/>
            </p:cNvSpPr>
            <p:nvPr/>
          </p:nvSpPr>
          <p:spPr bwMode="auto">
            <a:xfrm flipH="1" flipV="1">
              <a:off x="4609845" y="2889733"/>
              <a:ext cx="3187" cy="3769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42" name="Line 2672"/>
            <p:cNvSpPr>
              <a:spLocks noChangeShapeType="1"/>
            </p:cNvSpPr>
            <p:nvPr/>
          </p:nvSpPr>
          <p:spPr bwMode="auto">
            <a:xfrm>
              <a:off x="4590727" y="2897587"/>
              <a:ext cx="22306" cy="298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43" name="Line 2673"/>
            <p:cNvSpPr>
              <a:spLocks noChangeShapeType="1"/>
            </p:cNvSpPr>
            <p:nvPr/>
          </p:nvSpPr>
          <p:spPr bwMode="auto">
            <a:xfrm flipV="1">
              <a:off x="4576387" y="2936856"/>
              <a:ext cx="12745" cy="47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44" name="Line 2674"/>
            <p:cNvSpPr>
              <a:spLocks noChangeShapeType="1"/>
            </p:cNvSpPr>
            <p:nvPr/>
          </p:nvSpPr>
          <p:spPr bwMode="auto">
            <a:xfrm flipV="1">
              <a:off x="4574794" y="2902299"/>
              <a:ext cx="4779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45" name="Line 2675"/>
            <p:cNvSpPr>
              <a:spLocks noChangeShapeType="1"/>
            </p:cNvSpPr>
            <p:nvPr/>
          </p:nvSpPr>
          <p:spPr bwMode="auto">
            <a:xfrm>
              <a:off x="4574795" y="2903871"/>
              <a:ext cx="14339" cy="329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46" name="Freeform 2676"/>
            <p:cNvSpPr>
              <a:spLocks/>
            </p:cNvSpPr>
            <p:nvPr/>
          </p:nvSpPr>
          <p:spPr bwMode="auto">
            <a:xfrm>
              <a:off x="4547710" y="2914864"/>
              <a:ext cx="22306" cy="37697"/>
            </a:xfrm>
            <a:custGeom>
              <a:avLst/>
              <a:gdLst>
                <a:gd name="T0" fmla="*/ 2147483647 w 44"/>
                <a:gd name="T1" fmla="*/ 2147483647 h 70"/>
                <a:gd name="T2" fmla="*/ 0 w 44"/>
                <a:gd name="T3" fmla="*/ 0 h 70"/>
                <a:gd name="T4" fmla="*/ 2147483647 w 44"/>
                <a:gd name="T5" fmla="*/ 2147483647 h 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70">
                  <a:moveTo>
                    <a:pt x="8" y="70"/>
                  </a:moveTo>
                  <a:lnTo>
                    <a:pt x="0" y="0"/>
                  </a:lnTo>
                  <a:lnTo>
                    <a:pt x="44" y="55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47" name="Line 2677"/>
            <p:cNvSpPr>
              <a:spLocks noChangeShapeType="1"/>
            </p:cNvSpPr>
            <p:nvPr/>
          </p:nvSpPr>
          <p:spPr bwMode="auto">
            <a:xfrm>
              <a:off x="4562050" y="2908581"/>
              <a:ext cx="14339" cy="329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48" name="Line 2678"/>
            <p:cNvSpPr>
              <a:spLocks noChangeShapeType="1"/>
            </p:cNvSpPr>
            <p:nvPr/>
          </p:nvSpPr>
          <p:spPr bwMode="auto">
            <a:xfrm flipV="1">
              <a:off x="4557269" y="2908582"/>
              <a:ext cx="4780" cy="31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49" name="Line 2679"/>
            <p:cNvSpPr>
              <a:spLocks noChangeShapeType="1"/>
            </p:cNvSpPr>
            <p:nvPr/>
          </p:nvSpPr>
          <p:spPr bwMode="auto">
            <a:xfrm flipV="1">
              <a:off x="4573202" y="2939998"/>
              <a:ext cx="23898" cy="94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50" name="Line 2680"/>
            <p:cNvSpPr>
              <a:spLocks noChangeShapeType="1"/>
            </p:cNvSpPr>
            <p:nvPr/>
          </p:nvSpPr>
          <p:spPr bwMode="auto">
            <a:xfrm flipV="1">
              <a:off x="4671981" y="3131626"/>
              <a:ext cx="4780" cy="31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51" name="Line 2681"/>
            <p:cNvSpPr>
              <a:spLocks noChangeShapeType="1"/>
            </p:cNvSpPr>
            <p:nvPr/>
          </p:nvSpPr>
          <p:spPr bwMode="auto">
            <a:xfrm>
              <a:off x="4664015" y="3098641"/>
              <a:ext cx="23897" cy="298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52" name="Line 2682"/>
            <p:cNvSpPr>
              <a:spLocks noChangeShapeType="1"/>
            </p:cNvSpPr>
            <p:nvPr/>
          </p:nvSpPr>
          <p:spPr bwMode="auto">
            <a:xfrm flipV="1">
              <a:off x="4636930" y="3093930"/>
              <a:ext cx="23898" cy="94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53" name="Line 2683"/>
            <p:cNvSpPr>
              <a:spLocks noChangeShapeType="1"/>
            </p:cNvSpPr>
            <p:nvPr/>
          </p:nvSpPr>
          <p:spPr bwMode="auto">
            <a:xfrm flipV="1">
              <a:off x="4644897" y="3101783"/>
              <a:ext cx="12745" cy="47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54" name="Line 2684"/>
            <p:cNvSpPr>
              <a:spLocks noChangeShapeType="1"/>
            </p:cNvSpPr>
            <p:nvPr/>
          </p:nvSpPr>
          <p:spPr bwMode="auto">
            <a:xfrm flipH="1" flipV="1">
              <a:off x="4657642" y="3101784"/>
              <a:ext cx="14339" cy="329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55" name="Line 2685"/>
            <p:cNvSpPr>
              <a:spLocks noChangeShapeType="1"/>
            </p:cNvSpPr>
            <p:nvPr/>
          </p:nvSpPr>
          <p:spPr bwMode="auto">
            <a:xfrm flipH="1" flipV="1">
              <a:off x="4644897" y="3106494"/>
              <a:ext cx="14339" cy="329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56" name="Freeform 2686"/>
            <p:cNvSpPr>
              <a:spLocks/>
            </p:cNvSpPr>
            <p:nvPr/>
          </p:nvSpPr>
          <p:spPr bwMode="auto">
            <a:xfrm>
              <a:off x="4683134" y="3082935"/>
              <a:ext cx="23897" cy="45551"/>
            </a:xfrm>
            <a:custGeom>
              <a:avLst/>
              <a:gdLst>
                <a:gd name="T0" fmla="*/ 2147483647 w 45"/>
                <a:gd name="T1" fmla="*/ 2147483647 h 86"/>
                <a:gd name="T2" fmla="*/ 0 w 45"/>
                <a:gd name="T3" fmla="*/ 2147483647 h 86"/>
                <a:gd name="T4" fmla="*/ 2147483647 w 45"/>
                <a:gd name="T5" fmla="*/ 2147483647 h 86"/>
                <a:gd name="T6" fmla="*/ 2147483647 w 45"/>
                <a:gd name="T7" fmla="*/ 0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86">
                  <a:moveTo>
                    <a:pt x="9" y="86"/>
                  </a:moveTo>
                  <a:lnTo>
                    <a:pt x="0" y="16"/>
                  </a:lnTo>
                  <a:lnTo>
                    <a:pt x="45" y="70"/>
                  </a:lnTo>
                  <a:lnTo>
                    <a:pt x="36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57" name="Line 2687"/>
            <p:cNvSpPr>
              <a:spLocks noChangeShapeType="1"/>
            </p:cNvSpPr>
            <p:nvPr/>
          </p:nvSpPr>
          <p:spPr bwMode="auto">
            <a:xfrm flipH="1" flipV="1">
              <a:off x="4579574" y="2902299"/>
              <a:ext cx="97187" cy="2293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58" name="Line 2688"/>
            <p:cNvSpPr>
              <a:spLocks noChangeShapeType="1"/>
            </p:cNvSpPr>
            <p:nvPr/>
          </p:nvSpPr>
          <p:spPr bwMode="auto">
            <a:xfrm flipH="1" flipV="1">
              <a:off x="4579574" y="2902299"/>
              <a:ext cx="97187" cy="2293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59" name="Line 2689"/>
            <p:cNvSpPr>
              <a:spLocks noChangeShapeType="1"/>
            </p:cNvSpPr>
            <p:nvPr/>
          </p:nvSpPr>
          <p:spPr bwMode="auto">
            <a:xfrm flipV="1">
              <a:off x="4552489" y="3180319"/>
              <a:ext cx="6372" cy="31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60" name="Line 2690"/>
            <p:cNvSpPr>
              <a:spLocks noChangeShapeType="1"/>
            </p:cNvSpPr>
            <p:nvPr/>
          </p:nvSpPr>
          <p:spPr bwMode="auto">
            <a:xfrm>
              <a:off x="4544523" y="3147335"/>
              <a:ext cx="22306" cy="298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61" name="Freeform 2691"/>
            <p:cNvSpPr>
              <a:spLocks/>
            </p:cNvSpPr>
            <p:nvPr/>
          </p:nvSpPr>
          <p:spPr bwMode="auto">
            <a:xfrm>
              <a:off x="4558863" y="3142622"/>
              <a:ext cx="93999" cy="37697"/>
            </a:xfrm>
            <a:custGeom>
              <a:avLst/>
              <a:gdLst>
                <a:gd name="T0" fmla="*/ 2147483647 w 179"/>
                <a:gd name="T1" fmla="*/ 2147483647 h 74"/>
                <a:gd name="T2" fmla="*/ 0 w 179"/>
                <a:gd name="T3" fmla="*/ 2147483647 h 74"/>
                <a:gd name="T4" fmla="*/ 2147483647 w 179"/>
                <a:gd name="T5" fmla="*/ 0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9" h="74">
                  <a:moveTo>
                    <a:pt x="31" y="61"/>
                  </a:moveTo>
                  <a:lnTo>
                    <a:pt x="0" y="74"/>
                  </a:lnTo>
                  <a:lnTo>
                    <a:pt x="179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62" name="Line 2692"/>
            <p:cNvSpPr>
              <a:spLocks noChangeShapeType="1"/>
            </p:cNvSpPr>
            <p:nvPr/>
          </p:nvSpPr>
          <p:spPr bwMode="auto">
            <a:xfrm flipV="1">
              <a:off x="4558863" y="3142622"/>
              <a:ext cx="93999" cy="3769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63" name="Line 2693"/>
            <p:cNvSpPr>
              <a:spLocks noChangeShapeType="1"/>
            </p:cNvSpPr>
            <p:nvPr/>
          </p:nvSpPr>
          <p:spPr bwMode="auto">
            <a:xfrm flipV="1">
              <a:off x="4652863" y="3139481"/>
              <a:ext cx="6372" cy="31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64" name="Line 2694"/>
            <p:cNvSpPr>
              <a:spLocks noChangeShapeType="1"/>
            </p:cNvSpPr>
            <p:nvPr/>
          </p:nvSpPr>
          <p:spPr bwMode="auto">
            <a:xfrm>
              <a:off x="4620999" y="3117491"/>
              <a:ext cx="23898" cy="2827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65" name="Line 2695"/>
            <p:cNvSpPr>
              <a:spLocks noChangeShapeType="1"/>
            </p:cNvSpPr>
            <p:nvPr/>
          </p:nvSpPr>
          <p:spPr bwMode="auto">
            <a:xfrm flipH="1" flipV="1">
              <a:off x="4620999" y="3117490"/>
              <a:ext cx="4780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66" name="Line 2696"/>
            <p:cNvSpPr>
              <a:spLocks noChangeShapeType="1"/>
            </p:cNvSpPr>
            <p:nvPr/>
          </p:nvSpPr>
          <p:spPr bwMode="auto">
            <a:xfrm flipH="1" flipV="1">
              <a:off x="4640117" y="3109636"/>
              <a:ext cx="4780" cy="3612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67" name="Freeform 2697"/>
            <p:cNvSpPr>
              <a:spLocks/>
            </p:cNvSpPr>
            <p:nvPr/>
          </p:nvSpPr>
          <p:spPr bwMode="auto">
            <a:xfrm>
              <a:off x="4582762" y="3125345"/>
              <a:ext cx="23898" cy="36127"/>
            </a:xfrm>
            <a:custGeom>
              <a:avLst/>
              <a:gdLst>
                <a:gd name="T0" fmla="*/ 0 w 44"/>
                <a:gd name="T1" fmla="*/ 2147483647 h 70"/>
                <a:gd name="T2" fmla="*/ 2147483647 w 44"/>
                <a:gd name="T3" fmla="*/ 2147483647 h 70"/>
                <a:gd name="T4" fmla="*/ 2147483647 w 44"/>
                <a:gd name="T5" fmla="*/ 0 h 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70">
                  <a:moveTo>
                    <a:pt x="0" y="14"/>
                  </a:moveTo>
                  <a:lnTo>
                    <a:pt x="44" y="70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68" name="Line 2698"/>
            <p:cNvSpPr>
              <a:spLocks noChangeShapeType="1"/>
            </p:cNvSpPr>
            <p:nvPr/>
          </p:nvSpPr>
          <p:spPr bwMode="auto">
            <a:xfrm flipH="1" flipV="1">
              <a:off x="4582760" y="3131626"/>
              <a:ext cx="3187" cy="3769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69" name="Line 2699"/>
            <p:cNvSpPr>
              <a:spLocks noChangeShapeType="1"/>
            </p:cNvSpPr>
            <p:nvPr/>
          </p:nvSpPr>
          <p:spPr bwMode="auto">
            <a:xfrm>
              <a:off x="4563641" y="3141052"/>
              <a:ext cx="22306" cy="2827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70" name="Line 2700"/>
            <p:cNvSpPr>
              <a:spLocks noChangeShapeType="1"/>
            </p:cNvSpPr>
            <p:nvPr/>
          </p:nvSpPr>
          <p:spPr bwMode="auto">
            <a:xfrm flipH="1" flipV="1">
              <a:off x="4563641" y="3141052"/>
              <a:ext cx="3187" cy="3612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71" name="Line 2701"/>
            <p:cNvSpPr>
              <a:spLocks noChangeShapeType="1"/>
            </p:cNvSpPr>
            <p:nvPr/>
          </p:nvSpPr>
          <p:spPr bwMode="auto">
            <a:xfrm>
              <a:off x="4601879" y="3125345"/>
              <a:ext cx="23898" cy="2827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72" name="Line 2702"/>
            <p:cNvSpPr>
              <a:spLocks noChangeShapeType="1"/>
            </p:cNvSpPr>
            <p:nvPr/>
          </p:nvSpPr>
          <p:spPr bwMode="auto">
            <a:xfrm flipH="1">
              <a:off x="4544523" y="3109635"/>
              <a:ext cx="95593" cy="3769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73" name="Line 2703"/>
            <p:cNvSpPr>
              <a:spLocks noChangeShapeType="1"/>
            </p:cNvSpPr>
            <p:nvPr/>
          </p:nvSpPr>
          <p:spPr bwMode="auto">
            <a:xfrm flipH="1" flipV="1">
              <a:off x="4557269" y="2911724"/>
              <a:ext cx="95593" cy="2308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74" name="Line 2704"/>
            <p:cNvSpPr>
              <a:spLocks noChangeShapeType="1"/>
            </p:cNvSpPr>
            <p:nvPr/>
          </p:nvSpPr>
          <p:spPr bwMode="auto">
            <a:xfrm>
              <a:off x="4665608" y="2866173"/>
              <a:ext cx="23898" cy="298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75" name="Line 2705"/>
            <p:cNvSpPr>
              <a:spLocks noChangeShapeType="1"/>
            </p:cNvSpPr>
            <p:nvPr/>
          </p:nvSpPr>
          <p:spPr bwMode="auto">
            <a:xfrm flipH="1">
              <a:off x="4695879" y="2891305"/>
              <a:ext cx="6372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76" name="Line 2706"/>
            <p:cNvSpPr>
              <a:spLocks noChangeShapeType="1"/>
            </p:cNvSpPr>
            <p:nvPr/>
          </p:nvSpPr>
          <p:spPr bwMode="auto">
            <a:xfrm flipH="1">
              <a:off x="4558863" y="2910155"/>
              <a:ext cx="4779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77" name="Line 2707"/>
            <p:cNvSpPr>
              <a:spLocks noChangeShapeType="1"/>
            </p:cNvSpPr>
            <p:nvPr/>
          </p:nvSpPr>
          <p:spPr bwMode="auto">
            <a:xfrm flipH="1">
              <a:off x="4563641" y="2919578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78" name="Line 2708"/>
            <p:cNvSpPr>
              <a:spLocks noChangeShapeType="1"/>
            </p:cNvSpPr>
            <p:nvPr/>
          </p:nvSpPr>
          <p:spPr bwMode="auto">
            <a:xfrm flipH="1">
              <a:off x="4566828" y="2927431"/>
              <a:ext cx="3187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79" name="Line 2709"/>
            <p:cNvSpPr>
              <a:spLocks noChangeShapeType="1"/>
            </p:cNvSpPr>
            <p:nvPr/>
          </p:nvSpPr>
          <p:spPr bwMode="auto">
            <a:xfrm flipH="1">
              <a:off x="4577981" y="2902299"/>
              <a:ext cx="1592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80" name="Line 2710"/>
            <p:cNvSpPr>
              <a:spLocks noChangeShapeType="1"/>
            </p:cNvSpPr>
            <p:nvPr/>
          </p:nvSpPr>
          <p:spPr bwMode="auto">
            <a:xfrm flipH="1">
              <a:off x="4570015" y="2935286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81" name="Line 2711"/>
            <p:cNvSpPr>
              <a:spLocks noChangeShapeType="1"/>
            </p:cNvSpPr>
            <p:nvPr/>
          </p:nvSpPr>
          <p:spPr bwMode="auto">
            <a:xfrm flipH="1">
              <a:off x="4581168" y="2910155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82" name="Line 2712"/>
            <p:cNvSpPr>
              <a:spLocks noChangeShapeType="1"/>
            </p:cNvSpPr>
            <p:nvPr/>
          </p:nvSpPr>
          <p:spPr bwMode="auto">
            <a:xfrm flipH="1">
              <a:off x="4574795" y="2941569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83" name="Line 2713"/>
            <p:cNvSpPr>
              <a:spLocks noChangeShapeType="1"/>
            </p:cNvSpPr>
            <p:nvPr/>
          </p:nvSpPr>
          <p:spPr bwMode="auto">
            <a:xfrm flipH="1">
              <a:off x="4584355" y="2918006"/>
              <a:ext cx="3187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84" name="Line 2714"/>
            <p:cNvSpPr>
              <a:spLocks noChangeShapeType="1"/>
            </p:cNvSpPr>
            <p:nvPr/>
          </p:nvSpPr>
          <p:spPr bwMode="auto">
            <a:xfrm flipH="1">
              <a:off x="4582760" y="2938427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85" name="Line 2715"/>
            <p:cNvSpPr>
              <a:spLocks noChangeShapeType="1"/>
            </p:cNvSpPr>
            <p:nvPr/>
          </p:nvSpPr>
          <p:spPr bwMode="auto">
            <a:xfrm flipH="1">
              <a:off x="4587541" y="2927431"/>
              <a:ext cx="3187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86" name="Line 2716"/>
            <p:cNvSpPr>
              <a:spLocks noChangeShapeType="1"/>
            </p:cNvSpPr>
            <p:nvPr/>
          </p:nvSpPr>
          <p:spPr bwMode="auto">
            <a:xfrm flipH="1">
              <a:off x="4590727" y="2935286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87" name="Line 2717"/>
            <p:cNvSpPr>
              <a:spLocks noChangeShapeType="1"/>
            </p:cNvSpPr>
            <p:nvPr/>
          </p:nvSpPr>
          <p:spPr bwMode="auto">
            <a:xfrm flipH="1">
              <a:off x="4640117" y="3100212"/>
              <a:ext cx="3187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88" name="Line 2718"/>
            <p:cNvSpPr>
              <a:spLocks noChangeShapeType="1"/>
            </p:cNvSpPr>
            <p:nvPr/>
          </p:nvSpPr>
          <p:spPr bwMode="auto">
            <a:xfrm flipH="1">
              <a:off x="4643303" y="3109635"/>
              <a:ext cx="3187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89" name="Line 2719"/>
            <p:cNvSpPr>
              <a:spLocks noChangeShapeType="1"/>
            </p:cNvSpPr>
            <p:nvPr/>
          </p:nvSpPr>
          <p:spPr bwMode="auto">
            <a:xfrm flipH="1">
              <a:off x="4648083" y="3097070"/>
              <a:ext cx="4779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90" name="Line 2720"/>
            <p:cNvSpPr>
              <a:spLocks noChangeShapeType="1"/>
            </p:cNvSpPr>
            <p:nvPr/>
          </p:nvSpPr>
          <p:spPr bwMode="auto">
            <a:xfrm flipH="1">
              <a:off x="4646491" y="3119060"/>
              <a:ext cx="4780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91" name="Line 2721"/>
            <p:cNvSpPr>
              <a:spLocks noChangeShapeType="1"/>
            </p:cNvSpPr>
            <p:nvPr/>
          </p:nvSpPr>
          <p:spPr bwMode="auto">
            <a:xfrm flipH="1">
              <a:off x="4657642" y="3093929"/>
              <a:ext cx="3187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92" name="Line 2722"/>
            <p:cNvSpPr>
              <a:spLocks noChangeShapeType="1"/>
            </p:cNvSpPr>
            <p:nvPr/>
          </p:nvSpPr>
          <p:spPr bwMode="auto">
            <a:xfrm flipH="1">
              <a:off x="4651270" y="3126915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93" name="Line 2723"/>
            <p:cNvSpPr>
              <a:spLocks noChangeShapeType="1"/>
            </p:cNvSpPr>
            <p:nvPr/>
          </p:nvSpPr>
          <p:spPr bwMode="auto">
            <a:xfrm flipH="1">
              <a:off x="4660829" y="3101784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94" name="Line 2724"/>
            <p:cNvSpPr>
              <a:spLocks noChangeShapeType="1"/>
            </p:cNvSpPr>
            <p:nvPr/>
          </p:nvSpPr>
          <p:spPr bwMode="auto">
            <a:xfrm flipH="1">
              <a:off x="4654455" y="3134767"/>
              <a:ext cx="3187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95" name="Line 2725"/>
            <p:cNvSpPr>
              <a:spLocks noChangeShapeType="1"/>
            </p:cNvSpPr>
            <p:nvPr/>
          </p:nvSpPr>
          <p:spPr bwMode="auto">
            <a:xfrm flipH="1">
              <a:off x="4664015" y="3109635"/>
              <a:ext cx="3187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96" name="Line 2726"/>
            <p:cNvSpPr>
              <a:spLocks noChangeShapeType="1"/>
            </p:cNvSpPr>
            <p:nvPr/>
          </p:nvSpPr>
          <p:spPr bwMode="auto">
            <a:xfrm flipH="1">
              <a:off x="4667201" y="3117491"/>
              <a:ext cx="4779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97" name="Line 2727"/>
            <p:cNvSpPr>
              <a:spLocks noChangeShapeType="1"/>
            </p:cNvSpPr>
            <p:nvPr/>
          </p:nvSpPr>
          <p:spPr bwMode="auto">
            <a:xfrm flipH="1">
              <a:off x="4671981" y="3126915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98" name="Line 2728"/>
            <p:cNvSpPr>
              <a:spLocks noChangeShapeType="1"/>
            </p:cNvSpPr>
            <p:nvPr/>
          </p:nvSpPr>
          <p:spPr bwMode="auto">
            <a:xfrm flipH="1">
              <a:off x="4664015" y="3060943"/>
              <a:ext cx="95593" cy="3769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99" name="Line 2729"/>
            <p:cNvSpPr>
              <a:spLocks noChangeShapeType="1"/>
            </p:cNvSpPr>
            <p:nvPr/>
          </p:nvSpPr>
          <p:spPr bwMode="auto">
            <a:xfrm flipV="1">
              <a:off x="4676761" y="3093929"/>
              <a:ext cx="95593" cy="3769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00" name="Line 2730"/>
            <p:cNvSpPr>
              <a:spLocks noChangeShapeType="1"/>
            </p:cNvSpPr>
            <p:nvPr/>
          </p:nvSpPr>
          <p:spPr bwMode="auto">
            <a:xfrm flipH="1" flipV="1">
              <a:off x="4702253" y="2891305"/>
              <a:ext cx="68507" cy="1649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01" name="Line 2731"/>
            <p:cNvSpPr>
              <a:spLocks noChangeShapeType="1"/>
            </p:cNvSpPr>
            <p:nvPr/>
          </p:nvSpPr>
          <p:spPr bwMode="auto">
            <a:xfrm flipH="1" flipV="1">
              <a:off x="4702253" y="2891305"/>
              <a:ext cx="68507" cy="1649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02" name="Line 2732"/>
            <p:cNvSpPr>
              <a:spLocks noChangeShapeType="1"/>
            </p:cNvSpPr>
            <p:nvPr/>
          </p:nvSpPr>
          <p:spPr bwMode="auto">
            <a:xfrm>
              <a:off x="4702253" y="3082933"/>
              <a:ext cx="23897" cy="298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03" name="Line 2733"/>
            <p:cNvSpPr>
              <a:spLocks noChangeShapeType="1"/>
            </p:cNvSpPr>
            <p:nvPr/>
          </p:nvSpPr>
          <p:spPr bwMode="auto">
            <a:xfrm>
              <a:off x="5122863" y="3263568"/>
              <a:ext cx="111526" cy="2434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04" name="Line 2734"/>
            <p:cNvSpPr>
              <a:spLocks noChangeShapeType="1"/>
            </p:cNvSpPr>
            <p:nvPr/>
          </p:nvSpPr>
          <p:spPr bwMode="auto">
            <a:xfrm flipV="1">
              <a:off x="5103744" y="3263568"/>
              <a:ext cx="19119" cy="78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05" name="Freeform 2735"/>
            <p:cNvSpPr>
              <a:spLocks/>
            </p:cNvSpPr>
            <p:nvPr/>
          </p:nvSpPr>
          <p:spPr bwMode="auto">
            <a:xfrm>
              <a:off x="4823337" y="3100212"/>
              <a:ext cx="74881" cy="274879"/>
            </a:xfrm>
            <a:custGeom>
              <a:avLst/>
              <a:gdLst>
                <a:gd name="T0" fmla="*/ 2147483647 w 141"/>
                <a:gd name="T1" fmla="*/ 2147483647 h 526"/>
                <a:gd name="T2" fmla="*/ 2147483647 w 141"/>
                <a:gd name="T3" fmla="*/ 2147483647 h 526"/>
                <a:gd name="T4" fmla="*/ 2147483647 w 141"/>
                <a:gd name="T5" fmla="*/ 2147483647 h 526"/>
                <a:gd name="T6" fmla="*/ 2147483647 w 141"/>
                <a:gd name="T7" fmla="*/ 2147483647 h 526"/>
                <a:gd name="T8" fmla="*/ 2147483647 w 141"/>
                <a:gd name="T9" fmla="*/ 2147483647 h 526"/>
                <a:gd name="T10" fmla="*/ 2147483647 w 141"/>
                <a:gd name="T11" fmla="*/ 2147483647 h 526"/>
                <a:gd name="T12" fmla="*/ 2147483647 w 141"/>
                <a:gd name="T13" fmla="*/ 2147483647 h 526"/>
                <a:gd name="T14" fmla="*/ 2147483647 w 141"/>
                <a:gd name="T15" fmla="*/ 2147483647 h 526"/>
                <a:gd name="T16" fmla="*/ 2147483647 w 141"/>
                <a:gd name="T17" fmla="*/ 2147483647 h 526"/>
                <a:gd name="T18" fmla="*/ 2147483647 w 141"/>
                <a:gd name="T19" fmla="*/ 2147483647 h 526"/>
                <a:gd name="T20" fmla="*/ 2147483647 w 141"/>
                <a:gd name="T21" fmla="*/ 2147483647 h 526"/>
                <a:gd name="T22" fmla="*/ 2147483647 w 141"/>
                <a:gd name="T23" fmla="*/ 2147483647 h 526"/>
                <a:gd name="T24" fmla="*/ 2147483647 w 141"/>
                <a:gd name="T25" fmla="*/ 2147483647 h 526"/>
                <a:gd name="T26" fmla="*/ 2147483647 w 141"/>
                <a:gd name="T27" fmla="*/ 2147483647 h 526"/>
                <a:gd name="T28" fmla="*/ 0 w 141"/>
                <a:gd name="T29" fmla="*/ 0 h 5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1" h="526">
                  <a:moveTo>
                    <a:pt x="141" y="526"/>
                  </a:moveTo>
                  <a:lnTo>
                    <a:pt x="134" y="488"/>
                  </a:lnTo>
                  <a:lnTo>
                    <a:pt x="125" y="449"/>
                  </a:lnTo>
                  <a:lnTo>
                    <a:pt x="117" y="411"/>
                  </a:lnTo>
                  <a:lnTo>
                    <a:pt x="108" y="374"/>
                  </a:lnTo>
                  <a:lnTo>
                    <a:pt x="99" y="336"/>
                  </a:lnTo>
                  <a:lnTo>
                    <a:pt x="89" y="298"/>
                  </a:lnTo>
                  <a:lnTo>
                    <a:pt x="79" y="260"/>
                  </a:lnTo>
                  <a:lnTo>
                    <a:pt x="69" y="223"/>
                  </a:lnTo>
                  <a:lnTo>
                    <a:pt x="58" y="186"/>
                  </a:lnTo>
                  <a:lnTo>
                    <a:pt x="47" y="149"/>
                  </a:lnTo>
                  <a:lnTo>
                    <a:pt x="36" y="112"/>
                  </a:lnTo>
                  <a:lnTo>
                    <a:pt x="24" y="74"/>
                  </a:lnTo>
                  <a:lnTo>
                    <a:pt x="12" y="3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06" name="Line 2736"/>
            <p:cNvSpPr>
              <a:spLocks noChangeShapeType="1"/>
            </p:cNvSpPr>
            <p:nvPr/>
          </p:nvSpPr>
          <p:spPr bwMode="auto">
            <a:xfrm flipH="1">
              <a:off x="4977879" y="3282417"/>
              <a:ext cx="70102" cy="157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07" name="Line 2739"/>
            <p:cNvSpPr>
              <a:spLocks noChangeShapeType="1"/>
            </p:cNvSpPr>
            <p:nvPr/>
          </p:nvSpPr>
          <p:spPr bwMode="auto">
            <a:xfrm flipV="1">
              <a:off x="5033644" y="3296555"/>
              <a:ext cx="105153" cy="455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08" name="Line 2740"/>
            <p:cNvSpPr>
              <a:spLocks noChangeShapeType="1"/>
            </p:cNvSpPr>
            <p:nvPr/>
          </p:nvSpPr>
          <p:spPr bwMode="auto">
            <a:xfrm flipV="1">
              <a:off x="5033644" y="3298123"/>
              <a:ext cx="82847" cy="376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09" name="Line 2741"/>
            <p:cNvSpPr>
              <a:spLocks noChangeShapeType="1"/>
            </p:cNvSpPr>
            <p:nvPr/>
          </p:nvSpPr>
          <p:spPr bwMode="auto">
            <a:xfrm flipV="1">
              <a:off x="4965132" y="3375090"/>
              <a:ext cx="1594" cy="486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10" name="Line 2742"/>
            <p:cNvSpPr>
              <a:spLocks noChangeShapeType="1"/>
            </p:cNvSpPr>
            <p:nvPr/>
          </p:nvSpPr>
          <p:spPr bwMode="auto">
            <a:xfrm>
              <a:off x="4971508" y="3375090"/>
              <a:ext cx="1594" cy="4555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11" name="Line 2743"/>
            <p:cNvSpPr>
              <a:spLocks noChangeShapeType="1"/>
            </p:cNvSpPr>
            <p:nvPr/>
          </p:nvSpPr>
          <p:spPr bwMode="auto">
            <a:xfrm>
              <a:off x="4901404" y="3409647"/>
              <a:ext cx="1594" cy="345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12" name="Line 2744"/>
            <p:cNvSpPr>
              <a:spLocks noChangeShapeType="1"/>
            </p:cNvSpPr>
            <p:nvPr/>
          </p:nvSpPr>
          <p:spPr bwMode="auto">
            <a:xfrm>
              <a:off x="4883880" y="3409645"/>
              <a:ext cx="11152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13" name="Line 2745"/>
            <p:cNvSpPr>
              <a:spLocks noChangeShapeType="1"/>
            </p:cNvSpPr>
            <p:nvPr/>
          </p:nvSpPr>
          <p:spPr bwMode="auto">
            <a:xfrm flipV="1">
              <a:off x="4874320" y="3409645"/>
              <a:ext cx="9558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14" name="Line 2746"/>
            <p:cNvSpPr>
              <a:spLocks noChangeShapeType="1"/>
            </p:cNvSpPr>
            <p:nvPr/>
          </p:nvSpPr>
          <p:spPr bwMode="auto">
            <a:xfrm flipV="1">
              <a:off x="4907777" y="3411216"/>
              <a:ext cx="84442" cy="392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15" name="Freeform 2747"/>
            <p:cNvSpPr>
              <a:spLocks/>
            </p:cNvSpPr>
            <p:nvPr/>
          </p:nvSpPr>
          <p:spPr bwMode="auto">
            <a:xfrm>
              <a:off x="4842455" y="3409645"/>
              <a:ext cx="22306" cy="36126"/>
            </a:xfrm>
            <a:custGeom>
              <a:avLst/>
              <a:gdLst>
                <a:gd name="T0" fmla="*/ 0 w 40"/>
                <a:gd name="T1" fmla="*/ 0 h 68"/>
                <a:gd name="T2" fmla="*/ 2147483647 w 40"/>
                <a:gd name="T3" fmla="*/ 2147483647 h 68"/>
                <a:gd name="T4" fmla="*/ 2147483647 w 40"/>
                <a:gd name="T5" fmla="*/ 0 h 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68">
                  <a:moveTo>
                    <a:pt x="0" y="0"/>
                  </a:moveTo>
                  <a:lnTo>
                    <a:pt x="20" y="68"/>
                  </a:lnTo>
                  <a:lnTo>
                    <a:pt x="40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16" name="Freeform 2748"/>
            <p:cNvSpPr>
              <a:spLocks/>
            </p:cNvSpPr>
            <p:nvPr/>
          </p:nvSpPr>
          <p:spPr bwMode="auto">
            <a:xfrm>
              <a:off x="4823338" y="3409645"/>
              <a:ext cx="19119" cy="36126"/>
            </a:xfrm>
            <a:custGeom>
              <a:avLst/>
              <a:gdLst>
                <a:gd name="T0" fmla="*/ 0 w 38"/>
                <a:gd name="T1" fmla="*/ 0 h 68"/>
                <a:gd name="T2" fmla="*/ 2147483647 w 38"/>
                <a:gd name="T3" fmla="*/ 2147483647 h 68"/>
                <a:gd name="T4" fmla="*/ 2147483647 w 38"/>
                <a:gd name="T5" fmla="*/ 0 h 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68">
                  <a:moveTo>
                    <a:pt x="0" y="0"/>
                  </a:moveTo>
                  <a:lnTo>
                    <a:pt x="19" y="68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17" name="Line 2749"/>
            <p:cNvSpPr>
              <a:spLocks noChangeShapeType="1"/>
            </p:cNvSpPr>
            <p:nvPr/>
          </p:nvSpPr>
          <p:spPr bwMode="auto">
            <a:xfrm flipV="1">
              <a:off x="4812185" y="3409645"/>
              <a:ext cx="11152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18" name="Freeform 2750"/>
            <p:cNvSpPr>
              <a:spLocks/>
            </p:cNvSpPr>
            <p:nvPr/>
          </p:nvSpPr>
          <p:spPr bwMode="auto">
            <a:xfrm>
              <a:off x="4791472" y="3409645"/>
              <a:ext cx="20712" cy="36126"/>
            </a:xfrm>
            <a:custGeom>
              <a:avLst/>
              <a:gdLst>
                <a:gd name="T0" fmla="*/ 0 w 40"/>
                <a:gd name="T1" fmla="*/ 2147483647 h 68"/>
                <a:gd name="T2" fmla="*/ 2147483647 w 40"/>
                <a:gd name="T3" fmla="*/ 0 h 68"/>
                <a:gd name="T4" fmla="*/ 2147483647 w 40"/>
                <a:gd name="T5" fmla="*/ 2147483647 h 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68">
                  <a:moveTo>
                    <a:pt x="0" y="68"/>
                  </a:moveTo>
                  <a:lnTo>
                    <a:pt x="20" y="0"/>
                  </a:lnTo>
                  <a:lnTo>
                    <a:pt x="40" y="68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19" name="Line 2751"/>
            <p:cNvSpPr>
              <a:spLocks noChangeShapeType="1"/>
            </p:cNvSpPr>
            <p:nvPr/>
          </p:nvSpPr>
          <p:spPr bwMode="auto">
            <a:xfrm>
              <a:off x="4864761" y="3409645"/>
              <a:ext cx="9558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20" name="Line 2752"/>
            <p:cNvSpPr>
              <a:spLocks noChangeShapeType="1"/>
            </p:cNvSpPr>
            <p:nvPr/>
          </p:nvSpPr>
          <p:spPr bwMode="auto">
            <a:xfrm flipH="1">
              <a:off x="4901404" y="3444203"/>
              <a:ext cx="6372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21" name="Line 2753"/>
            <p:cNvSpPr>
              <a:spLocks noChangeShapeType="1"/>
            </p:cNvSpPr>
            <p:nvPr/>
          </p:nvSpPr>
          <p:spPr bwMode="auto">
            <a:xfrm flipH="1">
              <a:off x="4895031" y="3450486"/>
              <a:ext cx="12745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22" name="Line 2754"/>
            <p:cNvSpPr>
              <a:spLocks noChangeShapeType="1"/>
            </p:cNvSpPr>
            <p:nvPr/>
          </p:nvSpPr>
          <p:spPr bwMode="auto">
            <a:xfrm flipV="1">
              <a:off x="4907777" y="3417500"/>
              <a:ext cx="84442" cy="392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23" name="Line 2755"/>
            <p:cNvSpPr>
              <a:spLocks noChangeShapeType="1"/>
            </p:cNvSpPr>
            <p:nvPr/>
          </p:nvSpPr>
          <p:spPr bwMode="auto">
            <a:xfrm flipH="1">
              <a:off x="4791472" y="3445772"/>
              <a:ext cx="103559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24" name="Line 2756"/>
            <p:cNvSpPr>
              <a:spLocks noChangeShapeType="1"/>
            </p:cNvSpPr>
            <p:nvPr/>
          </p:nvSpPr>
          <p:spPr bwMode="auto">
            <a:xfrm flipH="1">
              <a:off x="4992219" y="3266709"/>
              <a:ext cx="41422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25" name="Line 2758"/>
            <p:cNvSpPr>
              <a:spLocks noChangeShapeType="1"/>
            </p:cNvSpPr>
            <p:nvPr/>
          </p:nvSpPr>
          <p:spPr bwMode="auto">
            <a:xfrm>
              <a:off x="4885474" y="3389227"/>
              <a:ext cx="79662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26" name="Line 2759"/>
            <p:cNvSpPr>
              <a:spLocks noChangeShapeType="1"/>
            </p:cNvSpPr>
            <p:nvPr/>
          </p:nvSpPr>
          <p:spPr bwMode="auto">
            <a:xfrm>
              <a:off x="4883880" y="3375090"/>
              <a:ext cx="8762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27" name="Line 2760"/>
            <p:cNvSpPr>
              <a:spLocks noChangeShapeType="1"/>
            </p:cNvSpPr>
            <p:nvPr/>
          </p:nvSpPr>
          <p:spPr bwMode="auto">
            <a:xfrm flipH="1" flipV="1">
              <a:off x="5181813" y="3294983"/>
              <a:ext cx="6372" cy="1413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28" name="Line 2761"/>
            <p:cNvSpPr>
              <a:spLocks noChangeShapeType="1"/>
            </p:cNvSpPr>
            <p:nvPr/>
          </p:nvSpPr>
          <p:spPr bwMode="auto">
            <a:xfrm>
              <a:off x="5103744" y="3271422"/>
              <a:ext cx="12745" cy="267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29" name="Line 2762"/>
            <p:cNvSpPr>
              <a:spLocks noChangeShapeType="1"/>
            </p:cNvSpPr>
            <p:nvPr/>
          </p:nvSpPr>
          <p:spPr bwMode="auto">
            <a:xfrm flipV="1">
              <a:off x="4890252" y="3032671"/>
              <a:ext cx="17525" cy="78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30" name="Line 2763"/>
            <p:cNvSpPr>
              <a:spLocks noChangeShapeType="1"/>
            </p:cNvSpPr>
            <p:nvPr/>
          </p:nvSpPr>
          <p:spPr bwMode="auto">
            <a:xfrm flipH="1">
              <a:off x="4907777" y="3024816"/>
              <a:ext cx="19119" cy="78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31" name="Line 2764"/>
            <p:cNvSpPr>
              <a:spLocks noChangeShapeType="1"/>
            </p:cNvSpPr>
            <p:nvPr/>
          </p:nvSpPr>
          <p:spPr bwMode="auto">
            <a:xfrm>
              <a:off x="4877507" y="3012251"/>
              <a:ext cx="12745" cy="282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32" name="Line 2765"/>
            <p:cNvSpPr>
              <a:spLocks noChangeShapeType="1"/>
            </p:cNvSpPr>
            <p:nvPr/>
          </p:nvSpPr>
          <p:spPr bwMode="auto">
            <a:xfrm flipV="1">
              <a:off x="4823337" y="3087645"/>
              <a:ext cx="30271" cy="1256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33" name="Line 2766"/>
            <p:cNvSpPr>
              <a:spLocks noChangeShapeType="1"/>
            </p:cNvSpPr>
            <p:nvPr/>
          </p:nvSpPr>
          <p:spPr bwMode="auto">
            <a:xfrm flipV="1">
              <a:off x="4804218" y="3076651"/>
              <a:ext cx="38237" cy="1413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34" name="Line 2767"/>
            <p:cNvSpPr>
              <a:spLocks noChangeShapeType="1"/>
            </p:cNvSpPr>
            <p:nvPr/>
          </p:nvSpPr>
          <p:spPr bwMode="auto">
            <a:xfrm>
              <a:off x="4823338" y="3034242"/>
              <a:ext cx="23897" cy="5654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35" name="Line 2768"/>
            <p:cNvSpPr>
              <a:spLocks noChangeShapeType="1"/>
            </p:cNvSpPr>
            <p:nvPr/>
          </p:nvSpPr>
          <p:spPr bwMode="auto">
            <a:xfrm>
              <a:off x="4829710" y="3031100"/>
              <a:ext cx="23897" cy="5654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36" name="Line 2769"/>
            <p:cNvSpPr>
              <a:spLocks noChangeShapeType="1"/>
            </p:cNvSpPr>
            <p:nvPr/>
          </p:nvSpPr>
          <p:spPr bwMode="auto">
            <a:xfrm flipH="1">
              <a:off x="5122863" y="3254145"/>
              <a:ext cx="19119" cy="94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37" name="Line 2771"/>
            <p:cNvSpPr>
              <a:spLocks noChangeShapeType="1"/>
            </p:cNvSpPr>
            <p:nvPr/>
          </p:nvSpPr>
          <p:spPr bwMode="auto">
            <a:xfrm flipH="1" flipV="1">
              <a:off x="5314050" y="3731647"/>
              <a:ext cx="12745" cy="282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38" name="Line 2772"/>
            <p:cNvSpPr>
              <a:spLocks noChangeShapeType="1"/>
            </p:cNvSpPr>
            <p:nvPr/>
          </p:nvSpPr>
          <p:spPr bwMode="auto">
            <a:xfrm flipV="1">
              <a:off x="5326796" y="3750495"/>
              <a:ext cx="19119" cy="94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39" name="Line 2773"/>
            <p:cNvSpPr>
              <a:spLocks noChangeShapeType="1"/>
            </p:cNvSpPr>
            <p:nvPr/>
          </p:nvSpPr>
          <p:spPr bwMode="auto">
            <a:xfrm flipH="1">
              <a:off x="5345914" y="3742643"/>
              <a:ext cx="19119" cy="78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40" name="Line 2774"/>
            <p:cNvSpPr>
              <a:spLocks noChangeShapeType="1"/>
            </p:cNvSpPr>
            <p:nvPr/>
          </p:nvSpPr>
          <p:spPr bwMode="auto">
            <a:xfrm>
              <a:off x="3290659" y="1702259"/>
              <a:ext cx="36643" cy="471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41" name="Line 2775"/>
            <p:cNvSpPr>
              <a:spLocks noChangeShapeType="1"/>
            </p:cNvSpPr>
            <p:nvPr/>
          </p:nvSpPr>
          <p:spPr bwMode="auto">
            <a:xfrm flipV="1">
              <a:off x="3287471" y="1615870"/>
              <a:ext cx="14339" cy="3769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42" name="Freeform 2776"/>
            <p:cNvSpPr>
              <a:spLocks/>
            </p:cNvSpPr>
            <p:nvPr/>
          </p:nvSpPr>
          <p:spPr bwMode="auto">
            <a:xfrm>
              <a:off x="2854115" y="1589166"/>
              <a:ext cx="482745" cy="94244"/>
            </a:xfrm>
            <a:custGeom>
              <a:avLst/>
              <a:gdLst>
                <a:gd name="T0" fmla="*/ 2147483647 w 910"/>
                <a:gd name="T1" fmla="*/ 2147483647 h 181"/>
                <a:gd name="T2" fmla="*/ 2147483647 w 910"/>
                <a:gd name="T3" fmla="*/ 2147483647 h 181"/>
                <a:gd name="T4" fmla="*/ 2147483647 w 910"/>
                <a:gd name="T5" fmla="*/ 2147483647 h 181"/>
                <a:gd name="T6" fmla="*/ 2147483647 w 910"/>
                <a:gd name="T7" fmla="*/ 2147483647 h 181"/>
                <a:gd name="T8" fmla="*/ 2147483647 w 910"/>
                <a:gd name="T9" fmla="*/ 2147483647 h 181"/>
                <a:gd name="T10" fmla="*/ 2147483647 w 910"/>
                <a:gd name="T11" fmla="*/ 2147483647 h 181"/>
                <a:gd name="T12" fmla="*/ 2147483647 w 910"/>
                <a:gd name="T13" fmla="*/ 2147483647 h 181"/>
                <a:gd name="T14" fmla="*/ 2147483647 w 910"/>
                <a:gd name="T15" fmla="*/ 2147483647 h 181"/>
                <a:gd name="T16" fmla="*/ 2147483647 w 910"/>
                <a:gd name="T17" fmla="*/ 2147483647 h 181"/>
                <a:gd name="T18" fmla="*/ 2147483647 w 910"/>
                <a:gd name="T19" fmla="*/ 2147483647 h 181"/>
                <a:gd name="T20" fmla="*/ 2147483647 w 910"/>
                <a:gd name="T21" fmla="*/ 2147483647 h 181"/>
                <a:gd name="T22" fmla="*/ 2147483647 w 910"/>
                <a:gd name="T23" fmla="*/ 2147483647 h 181"/>
                <a:gd name="T24" fmla="*/ 2147483647 w 910"/>
                <a:gd name="T25" fmla="*/ 2147483647 h 181"/>
                <a:gd name="T26" fmla="*/ 2147483647 w 910"/>
                <a:gd name="T27" fmla="*/ 2147483647 h 181"/>
                <a:gd name="T28" fmla="*/ 2147483647 w 910"/>
                <a:gd name="T29" fmla="*/ 2147483647 h 181"/>
                <a:gd name="T30" fmla="*/ 2147483647 w 910"/>
                <a:gd name="T31" fmla="*/ 2147483647 h 181"/>
                <a:gd name="T32" fmla="*/ 2147483647 w 910"/>
                <a:gd name="T33" fmla="*/ 2147483647 h 181"/>
                <a:gd name="T34" fmla="*/ 2147483647 w 910"/>
                <a:gd name="T35" fmla="*/ 2147483647 h 181"/>
                <a:gd name="T36" fmla="*/ 2147483647 w 910"/>
                <a:gd name="T37" fmla="*/ 2147483647 h 181"/>
                <a:gd name="T38" fmla="*/ 2147483647 w 910"/>
                <a:gd name="T39" fmla="*/ 2147483647 h 181"/>
                <a:gd name="T40" fmla="*/ 2147483647 w 910"/>
                <a:gd name="T41" fmla="*/ 2147483647 h 181"/>
                <a:gd name="T42" fmla="*/ 2147483647 w 910"/>
                <a:gd name="T43" fmla="*/ 2147483647 h 181"/>
                <a:gd name="T44" fmla="*/ 2147483647 w 910"/>
                <a:gd name="T45" fmla="*/ 2147483647 h 181"/>
                <a:gd name="T46" fmla="*/ 2147483647 w 910"/>
                <a:gd name="T47" fmla="*/ 2147483647 h 181"/>
                <a:gd name="T48" fmla="*/ 0 w 910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10" h="181">
                  <a:moveTo>
                    <a:pt x="910" y="181"/>
                  </a:moveTo>
                  <a:lnTo>
                    <a:pt x="873" y="169"/>
                  </a:lnTo>
                  <a:lnTo>
                    <a:pt x="835" y="158"/>
                  </a:lnTo>
                  <a:lnTo>
                    <a:pt x="798" y="148"/>
                  </a:lnTo>
                  <a:lnTo>
                    <a:pt x="761" y="138"/>
                  </a:lnTo>
                  <a:lnTo>
                    <a:pt x="724" y="128"/>
                  </a:lnTo>
                  <a:lnTo>
                    <a:pt x="687" y="118"/>
                  </a:lnTo>
                  <a:lnTo>
                    <a:pt x="649" y="108"/>
                  </a:lnTo>
                  <a:lnTo>
                    <a:pt x="611" y="99"/>
                  </a:lnTo>
                  <a:lnTo>
                    <a:pt x="573" y="91"/>
                  </a:lnTo>
                  <a:lnTo>
                    <a:pt x="536" y="82"/>
                  </a:lnTo>
                  <a:lnTo>
                    <a:pt x="498" y="74"/>
                  </a:lnTo>
                  <a:lnTo>
                    <a:pt x="460" y="67"/>
                  </a:lnTo>
                  <a:lnTo>
                    <a:pt x="421" y="59"/>
                  </a:lnTo>
                  <a:lnTo>
                    <a:pt x="384" y="51"/>
                  </a:lnTo>
                  <a:lnTo>
                    <a:pt x="346" y="45"/>
                  </a:lnTo>
                  <a:lnTo>
                    <a:pt x="308" y="38"/>
                  </a:lnTo>
                  <a:lnTo>
                    <a:pt x="269" y="33"/>
                  </a:lnTo>
                  <a:lnTo>
                    <a:pt x="231" y="27"/>
                  </a:lnTo>
                  <a:lnTo>
                    <a:pt x="192" y="22"/>
                  </a:lnTo>
                  <a:lnTo>
                    <a:pt x="154" y="16"/>
                  </a:lnTo>
                  <a:lnTo>
                    <a:pt x="115" y="12"/>
                  </a:lnTo>
                  <a:lnTo>
                    <a:pt x="77" y="8"/>
                  </a:lnTo>
                  <a:lnTo>
                    <a:pt x="39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43" name="Freeform 2777"/>
            <p:cNvSpPr>
              <a:spLocks/>
            </p:cNvSpPr>
            <p:nvPr/>
          </p:nvSpPr>
          <p:spPr bwMode="auto">
            <a:xfrm>
              <a:off x="3282691" y="1722680"/>
              <a:ext cx="36644" cy="21990"/>
            </a:xfrm>
            <a:custGeom>
              <a:avLst/>
              <a:gdLst>
                <a:gd name="T0" fmla="*/ 2147483647 w 71"/>
                <a:gd name="T1" fmla="*/ 2147483647 h 43"/>
                <a:gd name="T2" fmla="*/ 0 w 71"/>
                <a:gd name="T3" fmla="*/ 0 h 43"/>
                <a:gd name="T4" fmla="*/ 2147483647 w 71"/>
                <a:gd name="T5" fmla="*/ 2147483647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1" h="43">
                  <a:moveTo>
                    <a:pt x="56" y="43"/>
                  </a:moveTo>
                  <a:lnTo>
                    <a:pt x="0" y="0"/>
                  </a:lnTo>
                  <a:lnTo>
                    <a:pt x="71" y="7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44" name="Line 2778"/>
            <p:cNvSpPr>
              <a:spLocks noChangeShapeType="1"/>
            </p:cNvSpPr>
            <p:nvPr/>
          </p:nvSpPr>
          <p:spPr bwMode="auto">
            <a:xfrm flipV="1">
              <a:off x="3284286" y="1804358"/>
              <a:ext cx="9558" cy="235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45" name="Line 2779"/>
            <p:cNvSpPr>
              <a:spLocks noChangeShapeType="1"/>
            </p:cNvSpPr>
            <p:nvPr/>
          </p:nvSpPr>
          <p:spPr bwMode="auto">
            <a:xfrm>
              <a:off x="3266759" y="1760378"/>
              <a:ext cx="36644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46" name="Line 2780"/>
            <p:cNvSpPr>
              <a:spLocks noChangeShapeType="1"/>
            </p:cNvSpPr>
            <p:nvPr/>
          </p:nvSpPr>
          <p:spPr bwMode="auto">
            <a:xfrm>
              <a:off x="3274725" y="1741529"/>
              <a:ext cx="36643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47" name="Line 2781"/>
            <p:cNvSpPr>
              <a:spLocks noChangeShapeType="1"/>
            </p:cNvSpPr>
            <p:nvPr/>
          </p:nvSpPr>
          <p:spPr bwMode="auto">
            <a:xfrm flipH="1" flipV="1">
              <a:off x="3274726" y="1741529"/>
              <a:ext cx="28678" cy="2199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48" name="Freeform 2782"/>
            <p:cNvSpPr>
              <a:spLocks/>
            </p:cNvSpPr>
            <p:nvPr/>
          </p:nvSpPr>
          <p:spPr bwMode="auto">
            <a:xfrm>
              <a:off x="3258794" y="1760378"/>
              <a:ext cx="36643" cy="21990"/>
            </a:xfrm>
            <a:custGeom>
              <a:avLst/>
              <a:gdLst>
                <a:gd name="T0" fmla="*/ 0 w 71"/>
                <a:gd name="T1" fmla="*/ 2147483647 h 43"/>
                <a:gd name="T2" fmla="*/ 2147483647 w 71"/>
                <a:gd name="T3" fmla="*/ 2147483647 h 43"/>
                <a:gd name="T4" fmla="*/ 2147483647 w 71"/>
                <a:gd name="T5" fmla="*/ 0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1" h="43">
                  <a:moveTo>
                    <a:pt x="0" y="36"/>
                  </a:moveTo>
                  <a:lnTo>
                    <a:pt x="71" y="43"/>
                  </a:lnTo>
                  <a:lnTo>
                    <a:pt x="15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49" name="Line 2783"/>
            <p:cNvSpPr>
              <a:spLocks noChangeShapeType="1"/>
            </p:cNvSpPr>
            <p:nvPr/>
          </p:nvSpPr>
          <p:spPr bwMode="auto">
            <a:xfrm flipH="1" flipV="1">
              <a:off x="3254013" y="1787080"/>
              <a:ext cx="436544" cy="1790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0" name="Line 2784"/>
            <p:cNvSpPr>
              <a:spLocks noChangeShapeType="1"/>
            </p:cNvSpPr>
            <p:nvPr/>
          </p:nvSpPr>
          <p:spPr bwMode="auto">
            <a:xfrm flipH="1" flipV="1">
              <a:off x="3254013" y="1787080"/>
              <a:ext cx="436544" cy="1790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1" name="Line 2785"/>
            <p:cNvSpPr>
              <a:spLocks noChangeShapeType="1"/>
            </p:cNvSpPr>
            <p:nvPr/>
          </p:nvSpPr>
          <p:spPr bwMode="auto">
            <a:xfrm flipH="1" flipV="1">
              <a:off x="3244454" y="1810641"/>
              <a:ext cx="436544" cy="1790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2" name="Line 2786"/>
            <p:cNvSpPr>
              <a:spLocks noChangeShapeType="1"/>
            </p:cNvSpPr>
            <p:nvPr/>
          </p:nvSpPr>
          <p:spPr bwMode="auto">
            <a:xfrm flipH="1" flipV="1">
              <a:off x="3233303" y="1930016"/>
              <a:ext cx="369627" cy="1507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3" name="Line 2787"/>
            <p:cNvSpPr>
              <a:spLocks noChangeShapeType="1"/>
            </p:cNvSpPr>
            <p:nvPr/>
          </p:nvSpPr>
          <p:spPr bwMode="auto">
            <a:xfrm flipH="1" flipV="1">
              <a:off x="3204625" y="1904885"/>
              <a:ext cx="436544" cy="1790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" name="Line 2788"/>
            <p:cNvSpPr>
              <a:spLocks noChangeShapeType="1"/>
            </p:cNvSpPr>
            <p:nvPr/>
          </p:nvSpPr>
          <p:spPr bwMode="auto">
            <a:xfrm flipV="1">
              <a:off x="3634794" y="2085518"/>
              <a:ext cx="4779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" name="Line 2789"/>
            <p:cNvSpPr>
              <a:spLocks noChangeShapeType="1"/>
            </p:cNvSpPr>
            <p:nvPr/>
          </p:nvSpPr>
          <p:spPr bwMode="auto">
            <a:xfrm flipV="1">
              <a:off x="3628422" y="2082377"/>
              <a:ext cx="7966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" name="Line 2790"/>
            <p:cNvSpPr>
              <a:spLocks noChangeShapeType="1"/>
            </p:cNvSpPr>
            <p:nvPr/>
          </p:nvSpPr>
          <p:spPr bwMode="auto">
            <a:xfrm flipV="1">
              <a:off x="3622049" y="2079235"/>
              <a:ext cx="7966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" name="Line 2791"/>
            <p:cNvSpPr>
              <a:spLocks noChangeShapeType="1"/>
            </p:cNvSpPr>
            <p:nvPr/>
          </p:nvSpPr>
          <p:spPr bwMode="auto">
            <a:xfrm flipV="1">
              <a:off x="3614080" y="2076095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" name="Line 2792"/>
            <p:cNvSpPr>
              <a:spLocks noChangeShapeType="1"/>
            </p:cNvSpPr>
            <p:nvPr/>
          </p:nvSpPr>
          <p:spPr bwMode="auto">
            <a:xfrm flipV="1">
              <a:off x="3607708" y="2072953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" name="Line 2793"/>
            <p:cNvSpPr>
              <a:spLocks noChangeShapeType="1"/>
            </p:cNvSpPr>
            <p:nvPr/>
          </p:nvSpPr>
          <p:spPr bwMode="auto">
            <a:xfrm flipV="1">
              <a:off x="3599743" y="2077665"/>
              <a:ext cx="318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" name="Line 2794"/>
            <p:cNvSpPr>
              <a:spLocks noChangeShapeType="1"/>
            </p:cNvSpPr>
            <p:nvPr/>
          </p:nvSpPr>
          <p:spPr bwMode="auto">
            <a:xfrm flipV="1">
              <a:off x="3598150" y="2069812"/>
              <a:ext cx="11152" cy="471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" name="Line 2795"/>
            <p:cNvSpPr>
              <a:spLocks noChangeShapeType="1"/>
            </p:cNvSpPr>
            <p:nvPr/>
          </p:nvSpPr>
          <p:spPr bwMode="auto">
            <a:xfrm flipV="1">
              <a:off x="3601336" y="2068240"/>
              <a:ext cx="1594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" name="Line 2796"/>
            <p:cNvSpPr>
              <a:spLocks noChangeShapeType="1"/>
            </p:cNvSpPr>
            <p:nvPr/>
          </p:nvSpPr>
          <p:spPr bwMode="auto">
            <a:xfrm flipV="1">
              <a:off x="3234894" y="1928445"/>
              <a:ext cx="6372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" name="Line 2797"/>
            <p:cNvSpPr>
              <a:spLocks noChangeShapeType="1"/>
            </p:cNvSpPr>
            <p:nvPr/>
          </p:nvSpPr>
          <p:spPr bwMode="auto">
            <a:xfrm flipV="1">
              <a:off x="3236489" y="1922162"/>
              <a:ext cx="7966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" name="Line 2798"/>
            <p:cNvSpPr>
              <a:spLocks noChangeShapeType="1"/>
            </p:cNvSpPr>
            <p:nvPr/>
          </p:nvSpPr>
          <p:spPr bwMode="auto">
            <a:xfrm flipV="1">
              <a:off x="3230115" y="1919021"/>
              <a:ext cx="7966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" name="Line 2799"/>
            <p:cNvSpPr>
              <a:spLocks noChangeShapeType="1"/>
            </p:cNvSpPr>
            <p:nvPr/>
          </p:nvSpPr>
          <p:spPr bwMode="auto">
            <a:xfrm flipV="1">
              <a:off x="3223742" y="1915880"/>
              <a:ext cx="7966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" name="Line 2800"/>
            <p:cNvSpPr>
              <a:spLocks noChangeShapeType="1"/>
            </p:cNvSpPr>
            <p:nvPr/>
          </p:nvSpPr>
          <p:spPr bwMode="auto">
            <a:xfrm flipV="1">
              <a:off x="3215775" y="1914309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" name="Line 2801"/>
            <p:cNvSpPr>
              <a:spLocks noChangeShapeType="1"/>
            </p:cNvSpPr>
            <p:nvPr/>
          </p:nvSpPr>
          <p:spPr bwMode="auto">
            <a:xfrm flipV="1">
              <a:off x="3209402" y="1911168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" name="Line 2802"/>
            <p:cNvSpPr>
              <a:spLocks noChangeShapeType="1"/>
            </p:cNvSpPr>
            <p:nvPr/>
          </p:nvSpPr>
          <p:spPr bwMode="auto">
            <a:xfrm flipV="1">
              <a:off x="3203030" y="1908026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" name="Line 2803"/>
            <p:cNvSpPr>
              <a:spLocks noChangeShapeType="1"/>
            </p:cNvSpPr>
            <p:nvPr/>
          </p:nvSpPr>
          <p:spPr bwMode="auto">
            <a:xfrm>
              <a:off x="3249234" y="1805927"/>
              <a:ext cx="3187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" name="Line 2804"/>
            <p:cNvSpPr>
              <a:spLocks noChangeShapeType="1"/>
            </p:cNvSpPr>
            <p:nvPr/>
          </p:nvSpPr>
          <p:spPr bwMode="auto">
            <a:xfrm>
              <a:off x="3255606" y="1809068"/>
              <a:ext cx="3187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" name="Line 2805"/>
            <p:cNvSpPr>
              <a:spLocks noChangeShapeType="1"/>
            </p:cNvSpPr>
            <p:nvPr/>
          </p:nvSpPr>
          <p:spPr bwMode="auto">
            <a:xfrm>
              <a:off x="3261981" y="1812210"/>
              <a:ext cx="3187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" name="Line 2806"/>
            <p:cNvSpPr>
              <a:spLocks noChangeShapeType="1"/>
            </p:cNvSpPr>
            <p:nvPr/>
          </p:nvSpPr>
          <p:spPr bwMode="auto">
            <a:xfrm>
              <a:off x="3252419" y="1791793"/>
              <a:ext cx="318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3" name="Line 2807"/>
            <p:cNvSpPr>
              <a:spLocks noChangeShapeType="1"/>
            </p:cNvSpPr>
            <p:nvPr/>
          </p:nvSpPr>
          <p:spPr bwMode="auto">
            <a:xfrm>
              <a:off x="3268353" y="1815351"/>
              <a:ext cx="3187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4" name="Line 2808"/>
            <p:cNvSpPr>
              <a:spLocks noChangeShapeType="1"/>
            </p:cNvSpPr>
            <p:nvPr/>
          </p:nvSpPr>
          <p:spPr bwMode="auto">
            <a:xfrm>
              <a:off x="3257200" y="1788651"/>
              <a:ext cx="4780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5" name="Line 2809"/>
            <p:cNvSpPr>
              <a:spLocks noChangeShapeType="1"/>
            </p:cNvSpPr>
            <p:nvPr/>
          </p:nvSpPr>
          <p:spPr bwMode="auto">
            <a:xfrm>
              <a:off x="3274725" y="1816924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6" name="Line 2810"/>
            <p:cNvSpPr>
              <a:spLocks noChangeShapeType="1"/>
            </p:cNvSpPr>
            <p:nvPr/>
          </p:nvSpPr>
          <p:spPr bwMode="auto">
            <a:xfrm>
              <a:off x="3265167" y="1791793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7" name="Line 2811"/>
            <p:cNvSpPr>
              <a:spLocks noChangeShapeType="1"/>
            </p:cNvSpPr>
            <p:nvPr/>
          </p:nvSpPr>
          <p:spPr bwMode="auto">
            <a:xfrm>
              <a:off x="3281098" y="1816924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8" name="Line 2812"/>
            <p:cNvSpPr>
              <a:spLocks noChangeShapeType="1"/>
            </p:cNvSpPr>
            <p:nvPr/>
          </p:nvSpPr>
          <p:spPr bwMode="auto">
            <a:xfrm>
              <a:off x="3271540" y="1794934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9" name="Line 2813"/>
            <p:cNvSpPr>
              <a:spLocks noChangeShapeType="1"/>
            </p:cNvSpPr>
            <p:nvPr/>
          </p:nvSpPr>
          <p:spPr bwMode="auto">
            <a:xfrm>
              <a:off x="3284284" y="1810641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80" name="Line 2814"/>
            <p:cNvSpPr>
              <a:spLocks noChangeShapeType="1"/>
            </p:cNvSpPr>
            <p:nvPr/>
          </p:nvSpPr>
          <p:spPr bwMode="auto">
            <a:xfrm>
              <a:off x="3277912" y="1798076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81" name="Line 2815"/>
            <p:cNvSpPr>
              <a:spLocks noChangeShapeType="1"/>
            </p:cNvSpPr>
            <p:nvPr/>
          </p:nvSpPr>
          <p:spPr bwMode="auto">
            <a:xfrm>
              <a:off x="3284284" y="1799645"/>
              <a:ext cx="6372" cy="1256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82" name="Line 2816"/>
            <p:cNvSpPr>
              <a:spLocks noChangeShapeType="1"/>
            </p:cNvSpPr>
            <p:nvPr/>
          </p:nvSpPr>
          <p:spPr bwMode="auto">
            <a:xfrm>
              <a:off x="3292250" y="1802786"/>
              <a:ext cx="1594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83" name="Line 2817"/>
            <p:cNvSpPr>
              <a:spLocks noChangeShapeType="1"/>
            </p:cNvSpPr>
            <p:nvPr/>
          </p:nvSpPr>
          <p:spPr bwMode="auto">
            <a:xfrm>
              <a:off x="3641167" y="1970855"/>
              <a:ext cx="318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84" name="Line 2818"/>
            <p:cNvSpPr>
              <a:spLocks noChangeShapeType="1"/>
            </p:cNvSpPr>
            <p:nvPr/>
          </p:nvSpPr>
          <p:spPr bwMode="auto">
            <a:xfrm>
              <a:off x="3644352" y="1964572"/>
              <a:ext cx="6372" cy="1256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85" name="Line 2819"/>
            <p:cNvSpPr>
              <a:spLocks noChangeShapeType="1"/>
            </p:cNvSpPr>
            <p:nvPr/>
          </p:nvSpPr>
          <p:spPr bwMode="auto">
            <a:xfrm>
              <a:off x="3653914" y="1970855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86" name="Line 2820"/>
            <p:cNvSpPr>
              <a:spLocks noChangeShapeType="1"/>
            </p:cNvSpPr>
            <p:nvPr/>
          </p:nvSpPr>
          <p:spPr bwMode="auto">
            <a:xfrm>
              <a:off x="3647539" y="1958290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87" name="Line 2821"/>
            <p:cNvSpPr>
              <a:spLocks noChangeShapeType="1"/>
            </p:cNvSpPr>
            <p:nvPr/>
          </p:nvSpPr>
          <p:spPr bwMode="auto">
            <a:xfrm>
              <a:off x="3660286" y="1973996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88" name="Line 2822"/>
            <p:cNvSpPr>
              <a:spLocks noChangeShapeType="1"/>
            </p:cNvSpPr>
            <p:nvPr/>
          </p:nvSpPr>
          <p:spPr bwMode="auto">
            <a:xfrm>
              <a:off x="3650726" y="1950435"/>
              <a:ext cx="3187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89" name="Line 2823"/>
            <p:cNvSpPr>
              <a:spLocks noChangeShapeType="1"/>
            </p:cNvSpPr>
            <p:nvPr/>
          </p:nvSpPr>
          <p:spPr bwMode="auto">
            <a:xfrm>
              <a:off x="3666659" y="1977138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90" name="Line 2824"/>
            <p:cNvSpPr>
              <a:spLocks noChangeShapeType="1"/>
            </p:cNvSpPr>
            <p:nvPr/>
          </p:nvSpPr>
          <p:spPr bwMode="auto">
            <a:xfrm>
              <a:off x="3657099" y="1952006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91" name="Line 2825"/>
            <p:cNvSpPr>
              <a:spLocks noChangeShapeType="1"/>
            </p:cNvSpPr>
            <p:nvPr/>
          </p:nvSpPr>
          <p:spPr bwMode="auto">
            <a:xfrm>
              <a:off x="3674623" y="1980281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92" name="Line 2826"/>
            <p:cNvSpPr>
              <a:spLocks noChangeShapeType="1"/>
            </p:cNvSpPr>
            <p:nvPr/>
          </p:nvSpPr>
          <p:spPr bwMode="auto">
            <a:xfrm>
              <a:off x="3663472" y="1955148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93" name="Line 2827"/>
            <p:cNvSpPr>
              <a:spLocks noChangeShapeType="1"/>
            </p:cNvSpPr>
            <p:nvPr/>
          </p:nvSpPr>
          <p:spPr bwMode="auto">
            <a:xfrm>
              <a:off x="3680998" y="1983422"/>
              <a:ext cx="1594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94" name="Line 2828"/>
            <p:cNvSpPr>
              <a:spLocks noChangeShapeType="1"/>
            </p:cNvSpPr>
            <p:nvPr/>
          </p:nvSpPr>
          <p:spPr bwMode="auto">
            <a:xfrm>
              <a:off x="3669844" y="1958289"/>
              <a:ext cx="3187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95" name="Line 2829"/>
            <p:cNvSpPr>
              <a:spLocks noChangeShapeType="1"/>
            </p:cNvSpPr>
            <p:nvPr/>
          </p:nvSpPr>
          <p:spPr bwMode="auto">
            <a:xfrm>
              <a:off x="3676216" y="1959860"/>
              <a:ext cx="4779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96" name="Line 2830"/>
            <p:cNvSpPr>
              <a:spLocks noChangeShapeType="1"/>
            </p:cNvSpPr>
            <p:nvPr/>
          </p:nvSpPr>
          <p:spPr bwMode="auto">
            <a:xfrm>
              <a:off x="3684183" y="1963002"/>
              <a:ext cx="3187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97" name="Line 2831"/>
            <p:cNvSpPr>
              <a:spLocks noChangeShapeType="1"/>
            </p:cNvSpPr>
            <p:nvPr/>
          </p:nvSpPr>
          <p:spPr bwMode="auto">
            <a:xfrm flipH="1" flipV="1">
              <a:off x="3290659" y="1702259"/>
              <a:ext cx="28678" cy="2356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98" name="Line 2832"/>
            <p:cNvSpPr>
              <a:spLocks noChangeShapeType="1"/>
            </p:cNvSpPr>
            <p:nvPr/>
          </p:nvSpPr>
          <p:spPr bwMode="auto">
            <a:xfrm flipH="1">
              <a:off x="3287471" y="1706972"/>
              <a:ext cx="39830" cy="942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99" name="Line 2833"/>
            <p:cNvSpPr>
              <a:spLocks noChangeShapeType="1"/>
            </p:cNvSpPr>
            <p:nvPr/>
          </p:nvSpPr>
          <p:spPr bwMode="auto">
            <a:xfrm flipV="1">
              <a:off x="3254012" y="1692835"/>
              <a:ext cx="39831" cy="942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00" name="Line 2836"/>
            <p:cNvSpPr>
              <a:spLocks noChangeShapeType="1"/>
            </p:cNvSpPr>
            <p:nvPr/>
          </p:nvSpPr>
          <p:spPr bwMode="auto">
            <a:xfrm flipH="1" flipV="1">
              <a:off x="1287979" y="2198612"/>
              <a:ext cx="11152" cy="94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01" name="Line 2837"/>
            <p:cNvSpPr>
              <a:spLocks noChangeShapeType="1"/>
            </p:cNvSpPr>
            <p:nvPr/>
          </p:nvSpPr>
          <p:spPr bwMode="auto">
            <a:xfrm flipH="1" flipV="1">
              <a:off x="1280012" y="2198611"/>
              <a:ext cx="19119" cy="188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02" name="Line 2838"/>
            <p:cNvSpPr>
              <a:spLocks noChangeShapeType="1"/>
            </p:cNvSpPr>
            <p:nvPr/>
          </p:nvSpPr>
          <p:spPr bwMode="auto">
            <a:xfrm flipH="1">
              <a:off x="1287976" y="2173479"/>
              <a:ext cx="25492" cy="251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03" name="Freeform 2839"/>
            <p:cNvSpPr>
              <a:spLocks/>
            </p:cNvSpPr>
            <p:nvPr/>
          </p:nvSpPr>
          <p:spPr bwMode="auto">
            <a:xfrm>
              <a:off x="1270451" y="2162484"/>
              <a:ext cx="31864" cy="31414"/>
            </a:xfrm>
            <a:custGeom>
              <a:avLst/>
              <a:gdLst>
                <a:gd name="T0" fmla="*/ 2147483647 w 62"/>
                <a:gd name="T1" fmla="*/ 2147483647 h 62"/>
                <a:gd name="T2" fmla="*/ 2147483647 w 62"/>
                <a:gd name="T3" fmla="*/ 0 h 62"/>
                <a:gd name="T4" fmla="*/ 0 w 62"/>
                <a:gd name="T5" fmla="*/ 2147483647 h 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62">
                  <a:moveTo>
                    <a:pt x="28" y="62"/>
                  </a:moveTo>
                  <a:lnTo>
                    <a:pt x="62" y="0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04" name="Line 2840"/>
            <p:cNvSpPr>
              <a:spLocks noChangeShapeType="1"/>
            </p:cNvSpPr>
            <p:nvPr/>
          </p:nvSpPr>
          <p:spPr bwMode="auto">
            <a:xfrm flipH="1" flipV="1">
              <a:off x="1236993" y="2096515"/>
              <a:ext cx="73288" cy="722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05" name="Line 2841"/>
            <p:cNvSpPr>
              <a:spLocks noChangeShapeType="1"/>
            </p:cNvSpPr>
            <p:nvPr/>
          </p:nvSpPr>
          <p:spPr bwMode="auto">
            <a:xfrm flipH="1">
              <a:off x="1103163" y="2292855"/>
              <a:ext cx="282001" cy="2780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06" name="Line 2842"/>
            <p:cNvSpPr>
              <a:spLocks noChangeShapeType="1"/>
            </p:cNvSpPr>
            <p:nvPr/>
          </p:nvSpPr>
          <p:spPr bwMode="auto">
            <a:xfrm flipH="1">
              <a:off x="1068112" y="2259871"/>
              <a:ext cx="332984" cy="3282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07" name="Line 2843"/>
            <p:cNvSpPr>
              <a:spLocks noChangeShapeType="1"/>
            </p:cNvSpPr>
            <p:nvPr/>
          </p:nvSpPr>
          <p:spPr bwMode="auto">
            <a:xfrm flipV="1">
              <a:off x="1404285" y="2261441"/>
              <a:ext cx="1592" cy="471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08" name="Line 2844"/>
            <p:cNvSpPr>
              <a:spLocks noChangeShapeType="1"/>
            </p:cNvSpPr>
            <p:nvPr/>
          </p:nvSpPr>
          <p:spPr bwMode="auto">
            <a:xfrm flipV="1">
              <a:off x="1397909" y="2263012"/>
              <a:ext cx="1592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09" name="Line 2845"/>
            <p:cNvSpPr>
              <a:spLocks noChangeShapeType="1"/>
            </p:cNvSpPr>
            <p:nvPr/>
          </p:nvSpPr>
          <p:spPr bwMode="auto">
            <a:xfrm flipV="1">
              <a:off x="1393129" y="2267722"/>
              <a:ext cx="1594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10" name="Line 2846"/>
            <p:cNvSpPr>
              <a:spLocks noChangeShapeType="1"/>
            </p:cNvSpPr>
            <p:nvPr/>
          </p:nvSpPr>
          <p:spPr bwMode="auto">
            <a:xfrm flipV="1">
              <a:off x="1388351" y="2272436"/>
              <a:ext cx="1592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11" name="Line 2847"/>
            <p:cNvSpPr>
              <a:spLocks noChangeShapeType="1"/>
            </p:cNvSpPr>
            <p:nvPr/>
          </p:nvSpPr>
          <p:spPr bwMode="auto">
            <a:xfrm flipV="1">
              <a:off x="1381979" y="2277149"/>
              <a:ext cx="1592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12" name="Line 2848"/>
            <p:cNvSpPr>
              <a:spLocks noChangeShapeType="1"/>
            </p:cNvSpPr>
            <p:nvPr/>
          </p:nvSpPr>
          <p:spPr bwMode="auto">
            <a:xfrm flipV="1">
              <a:off x="1381979" y="2291284"/>
              <a:ext cx="1592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13" name="Line 2849"/>
            <p:cNvSpPr>
              <a:spLocks noChangeShapeType="1"/>
            </p:cNvSpPr>
            <p:nvPr/>
          </p:nvSpPr>
          <p:spPr bwMode="auto">
            <a:xfrm flipV="1">
              <a:off x="1377198" y="2283431"/>
              <a:ext cx="1594" cy="1099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14" name="Line 2850"/>
            <p:cNvSpPr>
              <a:spLocks noChangeShapeType="1"/>
            </p:cNvSpPr>
            <p:nvPr/>
          </p:nvSpPr>
          <p:spPr bwMode="auto">
            <a:xfrm flipV="1">
              <a:off x="1372420" y="2288144"/>
              <a:ext cx="1592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15" name="Line 2851"/>
            <p:cNvSpPr>
              <a:spLocks noChangeShapeType="1"/>
            </p:cNvSpPr>
            <p:nvPr/>
          </p:nvSpPr>
          <p:spPr bwMode="auto">
            <a:xfrm flipV="1">
              <a:off x="1103163" y="2563020"/>
              <a:ext cx="1594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16" name="Line 2852"/>
            <p:cNvSpPr>
              <a:spLocks noChangeShapeType="1"/>
            </p:cNvSpPr>
            <p:nvPr/>
          </p:nvSpPr>
          <p:spPr bwMode="auto">
            <a:xfrm flipV="1">
              <a:off x="1098385" y="2558310"/>
              <a:ext cx="1592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17" name="Line 2853"/>
            <p:cNvSpPr>
              <a:spLocks noChangeShapeType="1"/>
            </p:cNvSpPr>
            <p:nvPr/>
          </p:nvSpPr>
          <p:spPr bwMode="auto">
            <a:xfrm flipV="1">
              <a:off x="1093603" y="2563020"/>
              <a:ext cx="1594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18" name="Line 2854"/>
            <p:cNvSpPr>
              <a:spLocks noChangeShapeType="1"/>
            </p:cNvSpPr>
            <p:nvPr/>
          </p:nvSpPr>
          <p:spPr bwMode="auto">
            <a:xfrm flipV="1">
              <a:off x="1087231" y="2567734"/>
              <a:ext cx="1594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19" name="Line 2855"/>
            <p:cNvSpPr>
              <a:spLocks noChangeShapeType="1"/>
            </p:cNvSpPr>
            <p:nvPr/>
          </p:nvSpPr>
          <p:spPr bwMode="auto">
            <a:xfrm flipV="1">
              <a:off x="1082452" y="2574017"/>
              <a:ext cx="1592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20" name="Line 2856"/>
            <p:cNvSpPr>
              <a:spLocks noChangeShapeType="1"/>
            </p:cNvSpPr>
            <p:nvPr/>
          </p:nvSpPr>
          <p:spPr bwMode="auto">
            <a:xfrm flipV="1">
              <a:off x="1077671" y="2578728"/>
              <a:ext cx="1594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21" name="Line 2857"/>
            <p:cNvSpPr>
              <a:spLocks noChangeShapeType="1"/>
            </p:cNvSpPr>
            <p:nvPr/>
          </p:nvSpPr>
          <p:spPr bwMode="auto">
            <a:xfrm flipV="1">
              <a:off x="1072894" y="2583442"/>
              <a:ext cx="1592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22" name="Line 2858"/>
            <p:cNvSpPr>
              <a:spLocks noChangeShapeType="1"/>
            </p:cNvSpPr>
            <p:nvPr/>
          </p:nvSpPr>
          <p:spPr bwMode="auto">
            <a:xfrm flipH="1">
              <a:off x="975706" y="2168768"/>
              <a:ext cx="334576" cy="3282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23" name="Line 2859"/>
            <p:cNvSpPr>
              <a:spLocks noChangeShapeType="1"/>
            </p:cNvSpPr>
            <p:nvPr/>
          </p:nvSpPr>
          <p:spPr bwMode="auto">
            <a:xfrm flipH="1">
              <a:off x="994824" y="2187617"/>
              <a:ext cx="332984" cy="3282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24" name="Line 2861"/>
            <p:cNvSpPr>
              <a:spLocks noChangeShapeType="1"/>
            </p:cNvSpPr>
            <p:nvPr/>
          </p:nvSpPr>
          <p:spPr bwMode="auto">
            <a:xfrm flipH="1">
              <a:off x="975706" y="2168768"/>
              <a:ext cx="334576" cy="3282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25" name="Line 2871"/>
            <p:cNvSpPr>
              <a:spLocks noChangeShapeType="1"/>
            </p:cNvSpPr>
            <p:nvPr/>
          </p:nvSpPr>
          <p:spPr bwMode="auto">
            <a:xfrm flipV="1">
              <a:off x="1372420" y="2289714"/>
              <a:ext cx="1592" cy="1570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26" name="Line 2877"/>
            <p:cNvSpPr>
              <a:spLocks noChangeShapeType="1"/>
            </p:cNvSpPr>
            <p:nvPr/>
          </p:nvSpPr>
          <p:spPr bwMode="auto">
            <a:xfrm flipV="1">
              <a:off x="1294351" y="2212748"/>
              <a:ext cx="1594" cy="628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27" name="Line 2889"/>
            <p:cNvSpPr>
              <a:spLocks noChangeShapeType="1"/>
            </p:cNvSpPr>
            <p:nvPr/>
          </p:nvSpPr>
          <p:spPr bwMode="auto">
            <a:xfrm>
              <a:off x="994824" y="2515899"/>
              <a:ext cx="1594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28" name="Line 2890"/>
            <p:cNvSpPr>
              <a:spLocks noChangeShapeType="1"/>
            </p:cNvSpPr>
            <p:nvPr/>
          </p:nvSpPr>
          <p:spPr bwMode="auto">
            <a:xfrm>
              <a:off x="991637" y="2509616"/>
              <a:ext cx="7967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29" name="Line 2891"/>
            <p:cNvSpPr>
              <a:spLocks noChangeShapeType="1"/>
            </p:cNvSpPr>
            <p:nvPr/>
          </p:nvSpPr>
          <p:spPr bwMode="auto">
            <a:xfrm>
              <a:off x="996418" y="2504905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30" name="Line 2892"/>
            <p:cNvSpPr>
              <a:spLocks noChangeShapeType="1"/>
            </p:cNvSpPr>
            <p:nvPr/>
          </p:nvSpPr>
          <p:spPr bwMode="auto">
            <a:xfrm>
              <a:off x="1002790" y="2500192"/>
              <a:ext cx="7966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31" name="Line 2893"/>
            <p:cNvSpPr>
              <a:spLocks noChangeShapeType="1"/>
            </p:cNvSpPr>
            <p:nvPr/>
          </p:nvSpPr>
          <p:spPr bwMode="auto">
            <a:xfrm>
              <a:off x="978893" y="2500192"/>
              <a:ext cx="4780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32" name="Line 2894"/>
            <p:cNvSpPr>
              <a:spLocks noChangeShapeType="1"/>
            </p:cNvSpPr>
            <p:nvPr/>
          </p:nvSpPr>
          <p:spPr bwMode="auto">
            <a:xfrm>
              <a:off x="1007571" y="2495480"/>
              <a:ext cx="7967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33" name="Line 2895"/>
            <p:cNvSpPr>
              <a:spLocks noChangeShapeType="1"/>
            </p:cNvSpPr>
            <p:nvPr/>
          </p:nvSpPr>
          <p:spPr bwMode="auto">
            <a:xfrm>
              <a:off x="978893" y="2495480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34" name="Line 2896"/>
            <p:cNvSpPr>
              <a:spLocks noChangeShapeType="1"/>
            </p:cNvSpPr>
            <p:nvPr/>
          </p:nvSpPr>
          <p:spPr bwMode="auto">
            <a:xfrm>
              <a:off x="1012351" y="2489198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35" name="Line 2897"/>
            <p:cNvSpPr>
              <a:spLocks noChangeShapeType="1"/>
            </p:cNvSpPr>
            <p:nvPr/>
          </p:nvSpPr>
          <p:spPr bwMode="auto">
            <a:xfrm>
              <a:off x="985265" y="2489198"/>
              <a:ext cx="7967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36" name="Line 2898"/>
            <p:cNvSpPr>
              <a:spLocks noChangeShapeType="1"/>
            </p:cNvSpPr>
            <p:nvPr/>
          </p:nvSpPr>
          <p:spPr bwMode="auto">
            <a:xfrm>
              <a:off x="1015538" y="2484483"/>
              <a:ext cx="7966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37" name="Line 2899"/>
            <p:cNvSpPr>
              <a:spLocks noChangeShapeType="1"/>
            </p:cNvSpPr>
            <p:nvPr/>
          </p:nvSpPr>
          <p:spPr bwMode="auto">
            <a:xfrm>
              <a:off x="990045" y="2484483"/>
              <a:ext cx="7966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38" name="Line 2900"/>
            <p:cNvSpPr>
              <a:spLocks noChangeShapeType="1"/>
            </p:cNvSpPr>
            <p:nvPr/>
          </p:nvSpPr>
          <p:spPr bwMode="auto">
            <a:xfrm>
              <a:off x="1009163" y="2479773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39" name="Line 2901"/>
            <p:cNvSpPr>
              <a:spLocks noChangeShapeType="1"/>
            </p:cNvSpPr>
            <p:nvPr/>
          </p:nvSpPr>
          <p:spPr bwMode="auto">
            <a:xfrm>
              <a:off x="994824" y="2479773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40" name="Line 2902"/>
            <p:cNvSpPr>
              <a:spLocks noChangeShapeType="1"/>
            </p:cNvSpPr>
            <p:nvPr/>
          </p:nvSpPr>
          <p:spPr bwMode="auto">
            <a:xfrm>
              <a:off x="999604" y="2475059"/>
              <a:ext cx="14339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41" name="Line 2903"/>
            <p:cNvSpPr>
              <a:spLocks noChangeShapeType="1"/>
            </p:cNvSpPr>
            <p:nvPr/>
          </p:nvSpPr>
          <p:spPr bwMode="auto">
            <a:xfrm>
              <a:off x="1004383" y="2470349"/>
              <a:ext cx="4780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42" name="Line 2904"/>
            <p:cNvSpPr>
              <a:spLocks noChangeShapeType="1"/>
            </p:cNvSpPr>
            <p:nvPr/>
          </p:nvSpPr>
          <p:spPr bwMode="auto">
            <a:xfrm>
              <a:off x="1297537" y="2214318"/>
              <a:ext cx="3187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43" name="Line 2905"/>
            <p:cNvSpPr>
              <a:spLocks noChangeShapeType="1"/>
            </p:cNvSpPr>
            <p:nvPr/>
          </p:nvSpPr>
          <p:spPr bwMode="auto">
            <a:xfrm>
              <a:off x="1291164" y="2209608"/>
              <a:ext cx="14339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44" name="Line 2906"/>
            <p:cNvSpPr>
              <a:spLocks noChangeShapeType="1"/>
            </p:cNvSpPr>
            <p:nvPr/>
          </p:nvSpPr>
          <p:spPr bwMode="auto">
            <a:xfrm>
              <a:off x="1300722" y="2204894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45" name="Line 2907"/>
            <p:cNvSpPr>
              <a:spLocks noChangeShapeType="1"/>
            </p:cNvSpPr>
            <p:nvPr/>
          </p:nvSpPr>
          <p:spPr bwMode="auto">
            <a:xfrm>
              <a:off x="1286385" y="2204894"/>
              <a:ext cx="7966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46" name="Line 2908"/>
            <p:cNvSpPr>
              <a:spLocks noChangeShapeType="1"/>
            </p:cNvSpPr>
            <p:nvPr/>
          </p:nvSpPr>
          <p:spPr bwMode="auto">
            <a:xfrm>
              <a:off x="1307095" y="2200183"/>
              <a:ext cx="7967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47" name="Line 2909"/>
            <p:cNvSpPr>
              <a:spLocks noChangeShapeType="1"/>
            </p:cNvSpPr>
            <p:nvPr/>
          </p:nvSpPr>
          <p:spPr bwMode="auto">
            <a:xfrm>
              <a:off x="1281604" y="2200183"/>
              <a:ext cx="7967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48" name="Line 2910"/>
            <p:cNvSpPr>
              <a:spLocks noChangeShapeType="1"/>
            </p:cNvSpPr>
            <p:nvPr/>
          </p:nvSpPr>
          <p:spPr bwMode="auto">
            <a:xfrm>
              <a:off x="1311877" y="2193901"/>
              <a:ext cx="7966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49" name="Line 2911"/>
            <p:cNvSpPr>
              <a:spLocks noChangeShapeType="1"/>
            </p:cNvSpPr>
            <p:nvPr/>
          </p:nvSpPr>
          <p:spPr bwMode="auto">
            <a:xfrm>
              <a:off x="1284790" y="2193901"/>
              <a:ext cx="7967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0" name="Line 2912"/>
            <p:cNvSpPr>
              <a:spLocks noChangeShapeType="1"/>
            </p:cNvSpPr>
            <p:nvPr/>
          </p:nvSpPr>
          <p:spPr bwMode="auto">
            <a:xfrm>
              <a:off x="1316656" y="2189187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1" name="Line 2913"/>
            <p:cNvSpPr>
              <a:spLocks noChangeShapeType="1"/>
            </p:cNvSpPr>
            <p:nvPr/>
          </p:nvSpPr>
          <p:spPr bwMode="auto">
            <a:xfrm>
              <a:off x="1289571" y="2189187"/>
              <a:ext cx="7966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2" name="Line 2914"/>
            <p:cNvSpPr>
              <a:spLocks noChangeShapeType="1"/>
            </p:cNvSpPr>
            <p:nvPr/>
          </p:nvSpPr>
          <p:spPr bwMode="auto">
            <a:xfrm>
              <a:off x="1323028" y="2184475"/>
              <a:ext cx="1594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3" name="Line 2915"/>
            <p:cNvSpPr>
              <a:spLocks noChangeShapeType="1"/>
            </p:cNvSpPr>
            <p:nvPr/>
          </p:nvSpPr>
          <p:spPr bwMode="auto">
            <a:xfrm>
              <a:off x="1294351" y="2184475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4" name="Line 2916"/>
            <p:cNvSpPr>
              <a:spLocks noChangeShapeType="1"/>
            </p:cNvSpPr>
            <p:nvPr/>
          </p:nvSpPr>
          <p:spPr bwMode="auto">
            <a:xfrm>
              <a:off x="1299130" y="2179762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5" name="Line 2917"/>
            <p:cNvSpPr>
              <a:spLocks noChangeShapeType="1"/>
            </p:cNvSpPr>
            <p:nvPr/>
          </p:nvSpPr>
          <p:spPr bwMode="auto">
            <a:xfrm>
              <a:off x="1305503" y="2173479"/>
              <a:ext cx="7966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" name="Freeform 2918"/>
            <p:cNvSpPr>
              <a:spLocks/>
            </p:cNvSpPr>
            <p:nvPr/>
          </p:nvSpPr>
          <p:spPr bwMode="auto">
            <a:xfrm>
              <a:off x="1229029" y="1799645"/>
              <a:ext cx="409458" cy="257600"/>
            </a:xfrm>
            <a:custGeom>
              <a:avLst/>
              <a:gdLst>
                <a:gd name="T0" fmla="*/ 2147483647 w 773"/>
                <a:gd name="T1" fmla="*/ 0 h 491"/>
                <a:gd name="T2" fmla="*/ 2147483647 w 773"/>
                <a:gd name="T3" fmla="*/ 2147483647 h 491"/>
                <a:gd name="T4" fmla="*/ 2147483647 w 773"/>
                <a:gd name="T5" fmla="*/ 2147483647 h 491"/>
                <a:gd name="T6" fmla="*/ 2147483647 w 773"/>
                <a:gd name="T7" fmla="*/ 2147483647 h 491"/>
                <a:gd name="T8" fmla="*/ 2147483647 w 773"/>
                <a:gd name="T9" fmla="*/ 2147483647 h 491"/>
                <a:gd name="T10" fmla="*/ 2147483647 w 773"/>
                <a:gd name="T11" fmla="*/ 2147483647 h 491"/>
                <a:gd name="T12" fmla="*/ 2147483647 w 773"/>
                <a:gd name="T13" fmla="*/ 2147483647 h 491"/>
                <a:gd name="T14" fmla="*/ 2147483647 w 773"/>
                <a:gd name="T15" fmla="*/ 2147483647 h 491"/>
                <a:gd name="T16" fmla="*/ 2147483647 w 773"/>
                <a:gd name="T17" fmla="*/ 2147483647 h 491"/>
                <a:gd name="T18" fmla="*/ 2147483647 w 773"/>
                <a:gd name="T19" fmla="*/ 2147483647 h 491"/>
                <a:gd name="T20" fmla="*/ 2147483647 w 773"/>
                <a:gd name="T21" fmla="*/ 2147483647 h 491"/>
                <a:gd name="T22" fmla="*/ 2147483647 w 773"/>
                <a:gd name="T23" fmla="*/ 2147483647 h 491"/>
                <a:gd name="T24" fmla="*/ 2147483647 w 773"/>
                <a:gd name="T25" fmla="*/ 2147483647 h 491"/>
                <a:gd name="T26" fmla="*/ 2147483647 w 773"/>
                <a:gd name="T27" fmla="*/ 2147483647 h 491"/>
                <a:gd name="T28" fmla="*/ 2147483647 w 773"/>
                <a:gd name="T29" fmla="*/ 2147483647 h 491"/>
                <a:gd name="T30" fmla="*/ 2147483647 w 773"/>
                <a:gd name="T31" fmla="*/ 2147483647 h 491"/>
                <a:gd name="T32" fmla="*/ 2147483647 w 773"/>
                <a:gd name="T33" fmla="*/ 2147483647 h 491"/>
                <a:gd name="T34" fmla="*/ 2147483647 w 773"/>
                <a:gd name="T35" fmla="*/ 2147483647 h 491"/>
                <a:gd name="T36" fmla="*/ 2147483647 w 773"/>
                <a:gd name="T37" fmla="*/ 2147483647 h 491"/>
                <a:gd name="T38" fmla="*/ 2147483647 w 773"/>
                <a:gd name="T39" fmla="*/ 2147483647 h 491"/>
                <a:gd name="T40" fmla="*/ 2147483647 w 773"/>
                <a:gd name="T41" fmla="*/ 2147483647 h 491"/>
                <a:gd name="T42" fmla="*/ 2147483647 w 773"/>
                <a:gd name="T43" fmla="*/ 2147483647 h 491"/>
                <a:gd name="T44" fmla="*/ 2147483647 w 773"/>
                <a:gd name="T45" fmla="*/ 2147483647 h 491"/>
                <a:gd name="T46" fmla="*/ 0 w 773"/>
                <a:gd name="T47" fmla="*/ 2147483647 h 49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3" h="491">
                  <a:moveTo>
                    <a:pt x="773" y="0"/>
                  </a:moveTo>
                  <a:lnTo>
                    <a:pt x="737" y="18"/>
                  </a:lnTo>
                  <a:lnTo>
                    <a:pt x="702" y="36"/>
                  </a:lnTo>
                  <a:lnTo>
                    <a:pt x="666" y="54"/>
                  </a:lnTo>
                  <a:lnTo>
                    <a:pt x="631" y="73"/>
                  </a:lnTo>
                  <a:lnTo>
                    <a:pt x="596" y="92"/>
                  </a:lnTo>
                  <a:lnTo>
                    <a:pt x="561" y="112"/>
                  </a:lnTo>
                  <a:lnTo>
                    <a:pt x="528" y="131"/>
                  </a:lnTo>
                  <a:lnTo>
                    <a:pt x="493" y="152"/>
                  </a:lnTo>
                  <a:lnTo>
                    <a:pt x="459" y="172"/>
                  </a:lnTo>
                  <a:lnTo>
                    <a:pt x="424" y="192"/>
                  </a:lnTo>
                  <a:lnTo>
                    <a:pt x="390" y="214"/>
                  </a:lnTo>
                  <a:lnTo>
                    <a:pt x="357" y="235"/>
                  </a:lnTo>
                  <a:lnTo>
                    <a:pt x="323" y="257"/>
                  </a:lnTo>
                  <a:lnTo>
                    <a:pt x="289" y="279"/>
                  </a:lnTo>
                  <a:lnTo>
                    <a:pt x="257" y="302"/>
                  </a:lnTo>
                  <a:lnTo>
                    <a:pt x="224" y="324"/>
                  </a:lnTo>
                  <a:lnTo>
                    <a:pt x="191" y="347"/>
                  </a:lnTo>
                  <a:lnTo>
                    <a:pt x="158" y="371"/>
                  </a:lnTo>
                  <a:lnTo>
                    <a:pt x="126" y="394"/>
                  </a:lnTo>
                  <a:lnTo>
                    <a:pt x="95" y="418"/>
                  </a:lnTo>
                  <a:lnTo>
                    <a:pt x="62" y="442"/>
                  </a:lnTo>
                  <a:lnTo>
                    <a:pt x="31" y="467"/>
                  </a:lnTo>
                  <a:lnTo>
                    <a:pt x="0" y="491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" name="Freeform 2919"/>
            <p:cNvSpPr>
              <a:spLocks/>
            </p:cNvSpPr>
            <p:nvPr/>
          </p:nvSpPr>
          <p:spPr bwMode="auto">
            <a:xfrm>
              <a:off x="1193977" y="1787080"/>
              <a:ext cx="506645" cy="317288"/>
            </a:xfrm>
            <a:custGeom>
              <a:avLst/>
              <a:gdLst>
                <a:gd name="T0" fmla="*/ 2147483647 w 956"/>
                <a:gd name="T1" fmla="*/ 0 h 607"/>
                <a:gd name="T2" fmla="*/ 2147483647 w 956"/>
                <a:gd name="T3" fmla="*/ 2147483647 h 607"/>
                <a:gd name="T4" fmla="*/ 2147483647 w 956"/>
                <a:gd name="T5" fmla="*/ 2147483647 h 607"/>
                <a:gd name="T6" fmla="*/ 2147483647 w 956"/>
                <a:gd name="T7" fmla="*/ 2147483647 h 607"/>
                <a:gd name="T8" fmla="*/ 2147483647 w 956"/>
                <a:gd name="T9" fmla="*/ 2147483647 h 607"/>
                <a:gd name="T10" fmla="*/ 2147483647 w 956"/>
                <a:gd name="T11" fmla="*/ 2147483647 h 607"/>
                <a:gd name="T12" fmla="*/ 2147483647 w 956"/>
                <a:gd name="T13" fmla="*/ 2147483647 h 607"/>
                <a:gd name="T14" fmla="*/ 2147483647 w 956"/>
                <a:gd name="T15" fmla="*/ 2147483647 h 607"/>
                <a:gd name="T16" fmla="*/ 2147483647 w 956"/>
                <a:gd name="T17" fmla="*/ 2147483647 h 607"/>
                <a:gd name="T18" fmla="*/ 2147483647 w 956"/>
                <a:gd name="T19" fmla="*/ 2147483647 h 607"/>
                <a:gd name="T20" fmla="*/ 2147483647 w 956"/>
                <a:gd name="T21" fmla="*/ 2147483647 h 607"/>
                <a:gd name="T22" fmla="*/ 2147483647 w 956"/>
                <a:gd name="T23" fmla="*/ 2147483647 h 607"/>
                <a:gd name="T24" fmla="*/ 2147483647 w 956"/>
                <a:gd name="T25" fmla="*/ 2147483647 h 607"/>
                <a:gd name="T26" fmla="*/ 2147483647 w 956"/>
                <a:gd name="T27" fmla="*/ 2147483647 h 607"/>
                <a:gd name="T28" fmla="*/ 2147483647 w 956"/>
                <a:gd name="T29" fmla="*/ 2147483647 h 607"/>
                <a:gd name="T30" fmla="*/ 2147483647 w 956"/>
                <a:gd name="T31" fmla="*/ 2147483647 h 607"/>
                <a:gd name="T32" fmla="*/ 2147483647 w 956"/>
                <a:gd name="T33" fmla="*/ 2147483647 h 607"/>
                <a:gd name="T34" fmla="*/ 2147483647 w 956"/>
                <a:gd name="T35" fmla="*/ 2147483647 h 607"/>
                <a:gd name="T36" fmla="*/ 2147483647 w 956"/>
                <a:gd name="T37" fmla="*/ 2147483647 h 607"/>
                <a:gd name="T38" fmla="*/ 2147483647 w 956"/>
                <a:gd name="T39" fmla="*/ 2147483647 h 607"/>
                <a:gd name="T40" fmla="*/ 2147483647 w 956"/>
                <a:gd name="T41" fmla="*/ 2147483647 h 607"/>
                <a:gd name="T42" fmla="*/ 2147483647 w 956"/>
                <a:gd name="T43" fmla="*/ 2147483647 h 607"/>
                <a:gd name="T44" fmla="*/ 2147483647 w 956"/>
                <a:gd name="T45" fmla="*/ 2147483647 h 607"/>
                <a:gd name="T46" fmla="*/ 2147483647 w 956"/>
                <a:gd name="T47" fmla="*/ 2147483647 h 607"/>
                <a:gd name="T48" fmla="*/ 2147483647 w 956"/>
                <a:gd name="T49" fmla="*/ 2147483647 h 607"/>
                <a:gd name="T50" fmla="*/ 2147483647 w 956"/>
                <a:gd name="T51" fmla="*/ 2147483647 h 607"/>
                <a:gd name="T52" fmla="*/ 2147483647 w 956"/>
                <a:gd name="T53" fmla="*/ 2147483647 h 607"/>
                <a:gd name="T54" fmla="*/ 2147483647 w 956"/>
                <a:gd name="T55" fmla="*/ 2147483647 h 607"/>
                <a:gd name="T56" fmla="*/ 2147483647 w 956"/>
                <a:gd name="T57" fmla="*/ 2147483647 h 607"/>
                <a:gd name="T58" fmla="*/ 0 w 956"/>
                <a:gd name="T59" fmla="*/ 2147483647 h 60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956" h="607">
                  <a:moveTo>
                    <a:pt x="956" y="0"/>
                  </a:moveTo>
                  <a:lnTo>
                    <a:pt x="920" y="17"/>
                  </a:lnTo>
                  <a:lnTo>
                    <a:pt x="885" y="34"/>
                  </a:lnTo>
                  <a:lnTo>
                    <a:pt x="850" y="50"/>
                  </a:lnTo>
                  <a:lnTo>
                    <a:pt x="815" y="69"/>
                  </a:lnTo>
                  <a:lnTo>
                    <a:pt x="780" y="86"/>
                  </a:lnTo>
                  <a:lnTo>
                    <a:pt x="745" y="104"/>
                  </a:lnTo>
                  <a:lnTo>
                    <a:pt x="712" y="123"/>
                  </a:lnTo>
                  <a:lnTo>
                    <a:pt x="677" y="142"/>
                  </a:lnTo>
                  <a:lnTo>
                    <a:pt x="643" y="161"/>
                  </a:lnTo>
                  <a:lnTo>
                    <a:pt x="609" y="180"/>
                  </a:lnTo>
                  <a:lnTo>
                    <a:pt x="575" y="200"/>
                  </a:lnTo>
                  <a:lnTo>
                    <a:pt x="541" y="220"/>
                  </a:lnTo>
                  <a:lnTo>
                    <a:pt x="507" y="241"/>
                  </a:lnTo>
                  <a:lnTo>
                    <a:pt x="474" y="261"/>
                  </a:lnTo>
                  <a:lnTo>
                    <a:pt x="442" y="282"/>
                  </a:lnTo>
                  <a:lnTo>
                    <a:pt x="409" y="303"/>
                  </a:lnTo>
                  <a:lnTo>
                    <a:pt x="376" y="325"/>
                  </a:lnTo>
                  <a:lnTo>
                    <a:pt x="343" y="347"/>
                  </a:lnTo>
                  <a:lnTo>
                    <a:pt x="312" y="368"/>
                  </a:lnTo>
                  <a:lnTo>
                    <a:pt x="279" y="391"/>
                  </a:lnTo>
                  <a:lnTo>
                    <a:pt x="247" y="414"/>
                  </a:lnTo>
                  <a:lnTo>
                    <a:pt x="215" y="437"/>
                  </a:lnTo>
                  <a:lnTo>
                    <a:pt x="184" y="460"/>
                  </a:lnTo>
                  <a:lnTo>
                    <a:pt x="153" y="484"/>
                  </a:lnTo>
                  <a:lnTo>
                    <a:pt x="121" y="508"/>
                  </a:lnTo>
                  <a:lnTo>
                    <a:pt x="91" y="532"/>
                  </a:lnTo>
                  <a:lnTo>
                    <a:pt x="60" y="556"/>
                  </a:lnTo>
                  <a:lnTo>
                    <a:pt x="30" y="582"/>
                  </a:lnTo>
                  <a:lnTo>
                    <a:pt x="0" y="607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" name="Line 2945"/>
            <p:cNvSpPr>
              <a:spLocks noChangeShapeType="1"/>
            </p:cNvSpPr>
            <p:nvPr/>
          </p:nvSpPr>
          <p:spPr bwMode="auto">
            <a:xfrm flipV="1">
              <a:off x="1157334" y="2027403"/>
              <a:ext cx="41422" cy="40839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" name="Line 2946"/>
            <p:cNvSpPr>
              <a:spLocks noChangeShapeType="1"/>
            </p:cNvSpPr>
            <p:nvPr/>
          </p:nvSpPr>
          <p:spPr bwMode="auto">
            <a:xfrm flipV="1">
              <a:off x="1162114" y="2032113"/>
              <a:ext cx="41422" cy="40839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" name="Line 2947"/>
            <p:cNvSpPr>
              <a:spLocks noChangeShapeType="1"/>
            </p:cNvSpPr>
            <p:nvPr/>
          </p:nvSpPr>
          <p:spPr bwMode="auto">
            <a:xfrm flipH="1" flipV="1">
              <a:off x="1192384" y="2043109"/>
              <a:ext cx="35051" cy="3455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" name="Line 2948"/>
            <p:cNvSpPr>
              <a:spLocks noChangeShapeType="1"/>
            </p:cNvSpPr>
            <p:nvPr/>
          </p:nvSpPr>
          <p:spPr bwMode="auto">
            <a:xfrm flipH="1" flipV="1">
              <a:off x="1120689" y="2032112"/>
              <a:ext cx="81254" cy="816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" name="Line 2949"/>
            <p:cNvSpPr>
              <a:spLocks noChangeShapeType="1"/>
            </p:cNvSpPr>
            <p:nvPr/>
          </p:nvSpPr>
          <p:spPr bwMode="auto">
            <a:xfrm flipH="1" flipV="1">
              <a:off x="1101571" y="2022689"/>
              <a:ext cx="95593" cy="942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" name="Line 2950"/>
            <p:cNvSpPr>
              <a:spLocks noChangeShapeType="1"/>
            </p:cNvSpPr>
            <p:nvPr/>
          </p:nvSpPr>
          <p:spPr bwMode="auto">
            <a:xfrm flipV="1">
              <a:off x="787704" y="1981850"/>
              <a:ext cx="325017" cy="3220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" name="Line 2951"/>
            <p:cNvSpPr>
              <a:spLocks noChangeShapeType="1"/>
            </p:cNvSpPr>
            <p:nvPr/>
          </p:nvSpPr>
          <p:spPr bwMode="auto">
            <a:xfrm flipV="1">
              <a:off x="802045" y="1995988"/>
              <a:ext cx="326611" cy="3220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" name="Line 2952"/>
            <p:cNvSpPr>
              <a:spLocks noChangeShapeType="1"/>
            </p:cNvSpPr>
            <p:nvPr/>
          </p:nvSpPr>
          <p:spPr bwMode="auto">
            <a:xfrm>
              <a:off x="787704" y="2303850"/>
              <a:ext cx="14339" cy="141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" name="Freeform 2953"/>
            <p:cNvSpPr>
              <a:spLocks/>
            </p:cNvSpPr>
            <p:nvPr/>
          </p:nvSpPr>
          <p:spPr bwMode="auto">
            <a:xfrm>
              <a:off x="601298" y="2416945"/>
              <a:ext cx="261289" cy="405250"/>
            </a:xfrm>
            <a:custGeom>
              <a:avLst/>
              <a:gdLst>
                <a:gd name="T0" fmla="*/ 2147483647 w 491"/>
                <a:gd name="T1" fmla="*/ 0 h 774"/>
                <a:gd name="T2" fmla="*/ 2147483647 w 491"/>
                <a:gd name="T3" fmla="*/ 2147483647 h 774"/>
                <a:gd name="T4" fmla="*/ 2147483647 w 491"/>
                <a:gd name="T5" fmla="*/ 2147483647 h 774"/>
                <a:gd name="T6" fmla="*/ 2147483647 w 491"/>
                <a:gd name="T7" fmla="*/ 2147483647 h 774"/>
                <a:gd name="T8" fmla="*/ 2147483647 w 491"/>
                <a:gd name="T9" fmla="*/ 2147483647 h 774"/>
                <a:gd name="T10" fmla="*/ 2147483647 w 491"/>
                <a:gd name="T11" fmla="*/ 2147483647 h 774"/>
                <a:gd name="T12" fmla="*/ 2147483647 w 491"/>
                <a:gd name="T13" fmla="*/ 2147483647 h 774"/>
                <a:gd name="T14" fmla="*/ 2147483647 w 491"/>
                <a:gd name="T15" fmla="*/ 2147483647 h 774"/>
                <a:gd name="T16" fmla="*/ 2147483647 w 491"/>
                <a:gd name="T17" fmla="*/ 2147483647 h 774"/>
                <a:gd name="T18" fmla="*/ 2147483647 w 491"/>
                <a:gd name="T19" fmla="*/ 2147483647 h 774"/>
                <a:gd name="T20" fmla="*/ 2147483647 w 491"/>
                <a:gd name="T21" fmla="*/ 2147483647 h 774"/>
                <a:gd name="T22" fmla="*/ 2147483647 w 491"/>
                <a:gd name="T23" fmla="*/ 2147483647 h 774"/>
                <a:gd name="T24" fmla="*/ 2147483647 w 491"/>
                <a:gd name="T25" fmla="*/ 2147483647 h 774"/>
                <a:gd name="T26" fmla="*/ 2147483647 w 491"/>
                <a:gd name="T27" fmla="*/ 2147483647 h 774"/>
                <a:gd name="T28" fmla="*/ 2147483647 w 491"/>
                <a:gd name="T29" fmla="*/ 2147483647 h 774"/>
                <a:gd name="T30" fmla="*/ 2147483647 w 491"/>
                <a:gd name="T31" fmla="*/ 2147483647 h 774"/>
                <a:gd name="T32" fmla="*/ 2147483647 w 491"/>
                <a:gd name="T33" fmla="*/ 2147483647 h 774"/>
                <a:gd name="T34" fmla="*/ 2147483647 w 491"/>
                <a:gd name="T35" fmla="*/ 2147483647 h 774"/>
                <a:gd name="T36" fmla="*/ 2147483647 w 491"/>
                <a:gd name="T37" fmla="*/ 2147483647 h 774"/>
                <a:gd name="T38" fmla="*/ 2147483647 w 491"/>
                <a:gd name="T39" fmla="*/ 2147483647 h 774"/>
                <a:gd name="T40" fmla="*/ 2147483647 w 491"/>
                <a:gd name="T41" fmla="*/ 2147483647 h 774"/>
                <a:gd name="T42" fmla="*/ 2147483647 w 491"/>
                <a:gd name="T43" fmla="*/ 2147483647 h 774"/>
                <a:gd name="T44" fmla="*/ 2147483647 w 491"/>
                <a:gd name="T45" fmla="*/ 2147483647 h 774"/>
                <a:gd name="T46" fmla="*/ 0 w 491"/>
                <a:gd name="T47" fmla="*/ 2147483647 h 77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91" h="774">
                  <a:moveTo>
                    <a:pt x="491" y="0"/>
                  </a:moveTo>
                  <a:lnTo>
                    <a:pt x="466" y="32"/>
                  </a:lnTo>
                  <a:lnTo>
                    <a:pt x="442" y="64"/>
                  </a:lnTo>
                  <a:lnTo>
                    <a:pt x="418" y="95"/>
                  </a:lnTo>
                  <a:lnTo>
                    <a:pt x="394" y="127"/>
                  </a:lnTo>
                  <a:lnTo>
                    <a:pt x="371" y="159"/>
                  </a:lnTo>
                  <a:lnTo>
                    <a:pt x="347" y="192"/>
                  </a:lnTo>
                  <a:lnTo>
                    <a:pt x="324" y="224"/>
                  </a:lnTo>
                  <a:lnTo>
                    <a:pt x="302" y="257"/>
                  </a:lnTo>
                  <a:lnTo>
                    <a:pt x="279" y="290"/>
                  </a:lnTo>
                  <a:lnTo>
                    <a:pt x="257" y="324"/>
                  </a:lnTo>
                  <a:lnTo>
                    <a:pt x="236" y="358"/>
                  </a:lnTo>
                  <a:lnTo>
                    <a:pt x="215" y="390"/>
                  </a:lnTo>
                  <a:lnTo>
                    <a:pt x="193" y="424"/>
                  </a:lnTo>
                  <a:lnTo>
                    <a:pt x="172" y="459"/>
                  </a:lnTo>
                  <a:lnTo>
                    <a:pt x="153" y="493"/>
                  </a:lnTo>
                  <a:lnTo>
                    <a:pt x="132" y="528"/>
                  </a:lnTo>
                  <a:lnTo>
                    <a:pt x="112" y="562"/>
                  </a:lnTo>
                  <a:lnTo>
                    <a:pt x="92" y="597"/>
                  </a:lnTo>
                  <a:lnTo>
                    <a:pt x="74" y="632"/>
                  </a:lnTo>
                  <a:lnTo>
                    <a:pt x="54" y="667"/>
                  </a:lnTo>
                  <a:lnTo>
                    <a:pt x="36" y="703"/>
                  </a:lnTo>
                  <a:lnTo>
                    <a:pt x="18" y="738"/>
                  </a:lnTo>
                  <a:lnTo>
                    <a:pt x="0" y="774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" name="Line 2954"/>
            <p:cNvSpPr>
              <a:spLocks noChangeShapeType="1"/>
            </p:cNvSpPr>
            <p:nvPr/>
          </p:nvSpPr>
          <p:spPr bwMode="auto">
            <a:xfrm>
              <a:off x="473841" y="2803344"/>
              <a:ext cx="19119" cy="78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" name="Line 2955"/>
            <p:cNvSpPr>
              <a:spLocks noChangeShapeType="1"/>
            </p:cNvSpPr>
            <p:nvPr/>
          </p:nvSpPr>
          <p:spPr bwMode="auto">
            <a:xfrm flipH="1" flipV="1">
              <a:off x="492959" y="2811195"/>
              <a:ext cx="19119" cy="78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" name="Line 2956"/>
            <p:cNvSpPr>
              <a:spLocks noChangeShapeType="1"/>
            </p:cNvSpPr>
            <p:nvPr/>
          </p:nvSpPr>
          <p:spPr bwMode="auto">
            <a:xfrm flipV="1">
              <a:off x="500927" y="2819051"/>
              <a:ext cx="11152" cy="282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" name="Line 2957"/>
            <p:cNvSpPr>
              <a:spLocks noChangeShapeType="1"/>
            </p:cNvSpPr>
            <p:nvPr/>
          </p:nvSpPr>
          <p:spPr bwMode="auto">
            <a:xfrm flipH="1" flipV="1">
              <a:off x="572622" y="2809626"/>
              <a:ext cx="28678" cy="1256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" name="Line 2958"/>
            <p:cNvSpPr>
              <a:spLocks noChangeShapeType="1"/>
            </p:cNvSpPr>
            <p:nvPr/>
          </p:nvSpPr>
          <p:spPr bwMode="auto">
            <a:xfrm flipH="1" flipV="1">
              <a:off x="626790" y="2859891"/>
              <a:ext cx="6372" cy="31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" name="Line 2959"/>
            <p:cNvSpPr>
              <a:spLocks noChangeShapeType="1"/>
            </p:cNvSpPr>
            <p:nvPr/>
          </p:nvSpPr>
          <p:spPr bwMode="auto">
            <a:xfrm flipH="1" flipV="1">
              <a:off x="572621" y="2826904"/>
              <a:ext cx="36643" cy="1413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" name="Line 2960"/>
            <p:cNvSpPr>
              <a:spLocks noChangeShapeType="1"/>
            </p:cNvSpPr>
            <p:nvPr/>
          </p:nvSpPr>
          <p:spPr bwMode="auto">
            <a:xfrm>
              <a:off x="929503" y="2401236"/>
              <a:ext cx="73288" cy="7068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" name="Line 2961"/>
            <p:cNvSpPr>
              <a:spLocks noChangeShapeType="1"/>
            </p:cNvSpPr>
            <p:nvPr/>
          </p:nvSpPr>
          <p:spPr bwMode="auto">
            <a:xfrm flipV="1">
              <a:off x="954994" y="2443645"/>
              <a:ext cx="17525" cy="3298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5" name="Line 2962"/>
            <p:cNvSpPr>
              <a:spLocks noChangeShapeType="1"/>
            </p:cNvSpPr>
            <p:nvPr/>
          </p:nvSpPr>
          <p:spPr bwMode="auto">
            <a:xfrm flipH="1">
              <a:off x="954994" y="2457783"/>
              <a:ext cx="31864" cy="1884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6" name="Line 2963"/>
            <p:cNvSpPr>
              <a:spLocks noChangeShapeType="1"/>
            </p:cNvSpPr>
            <p:nvPr/>
          </p:nvSpPr>
          <p:spPr bwMode="auto">
            <a:xfrm flipV="1">
              <a:off x="969333" y="2457783"/>
              <a:ext cx="17526" cy="3298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7" name="Line 2964"/>
            <p:cNvSpPr>
              <a:spLocks noChangeShapeType="1"/>
            </p:cNvSpPr>
            <p:nvPr/>
          </p:nvSpPr>
          <p:spPr bwMode="auto">
            <a:xfrm flipH="1" flipV="1">
              <a:off x="904011" y="2426368"/>
              <a:ext cx="71694" cy="7068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8" name="Line 2965"/>
            <p:cNvSpPr>
              <a:spLocks noChangeShapeType="1"/>
            </p:cNvSpPr>
            <p:nvPr/>
          </p:nvSpPr>
          <p:spPr bwMode="auto">
            <a:xfrm flipV="1">
              <a:off x="1045807" y="2533179"/>
              <a:ext cx="19119" cy="3298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9" name="Line 2966"/>
            <p:cNvSpPr>
              <a:spLocks noChangeShapeType="1"/>
            </p:cNvSpPr>
            <p:nvPr/>
          </p:nvSpPr>
          <p:spPr bwMode="auto">
            <a:xfrm flipH="1">
              <a:off x="1045807" y="2548885"/>
              <a:ext cx="33458" cy="1727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80" name="Line 2967"/>
            <p:cNvSpPr>
              <a:spLocks noChangeShapeType="1"/>
            </p:cNvSpPr>
            <p:nvPr/>
          </p:nvSpPr>
          <p:spPr bwMode="auto">
            <a:xfrm>
              <a:off x="1020316" y="2490768"/>
              <a:ext cx="73288" cy="722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81" name="Line 2968"/>
            <p:cNvSpPr>
              <a:spLocks noChangeShapeType="1"/>
            </p:cNvSpPr>
            <p:nvPr/>
          </p:nvSpPr>
          <p:spPr bwMode="auto">
            <a:xfrm flipH="1" flipV="1">
              <a:off x="994824" y="2515899"/>
              <a:ext cx="73288" cy="722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82" name="Line 2969"/>
            <p:cNvSpPr>
              <a:spLocks noChangeShapeType="1"/>
            </p:cNvSpPr>
            <p:nvPr/>
          </p:nvSpPr>
          <p:spPr bwMode="auto">
            <a:xfrm flipH="1" flipV="1">
              <a:off x="994824" y="2515899"/>
              <a:ext cx="73288" cy="722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83" name="Line 2970"/>
            <p:cNvSpPr>
              <a:spLocks noChangeShapeType="1"/>
            </p:cNvSpPr>
            <p:nvPr/>
          </p:nvSpPr>
          <p:spPr bwMode="auto">
            <a:xfrm flipV="1">
              <a:off x="1031468" y="2519040"/>
              <a:ext cx="17525" cy="3298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84" name="Line 2971"/>
            <p:cNvSpPr>
              <a:spLocks noChangeShapeType="1"/>
            </p:cNvSpPr>
            <p:nvPr/>
          </p:nvSpPr>
          <p:spPr bwMode="auto">
            <a:xfrm flipH="1">
              <a:off x="1031469" y="2533176"/>
              <a:ext cx="33457" cy="1884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85" name="Freeform 2972"/>
            <p:cNvSpPr>
              <a:spLocks/>
            </p:cNvSpPr>
            <p:nvPr/>
          </p:nvSpPr>
          <p:spPr bwMode="auto">
            <a:xfrm>
              <a:off x="1017129" y="2504905"/>
              <a:ext cx="31864" cy="32986"/>
            </a:xfrm>
            <a:custGeom>
              <a:avLst/>
              <a:gdLst>
                <a:gd name="T0" fmla="*/ 2147483647 w 61"/>
                <a:gd name="T1" fmla="*/ 2147483647 h 62"/>
                <a:gd name="T2" fmla="*/ 0 w 61"/>
                <a:gd name="T3" fmla="*/ 2147483647 h 62"/>
                <a:gd name="T4" fmla="*/ 2147483647 w 61"/>
                <a:gd name="T5" fmla="*/ 0 h 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" h="62">
                  <a:moveTo>
                    <a:pt x="61" y="28"/>
                  </a:moveTo>
                  <a:lnTo>
                    <a:pt x="0" y="62"/>
                  </a:lnTo>
                  <a:lnTo>
                    <a:pt x="34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86" name="Line 2973"/>
            <p:cNvSpPr>
              <a:spLocks noChangeShapeType="1"/>
            </p:cNvSpPr>
            <p:nvPr/>
          </p:nvSpPr>
          <p:spPr bwMode="auto">
            <a:xfrm flipH="1" flipV="1">
              <a:off x="990045" y="2511187"/>
              <a:ext cx="4779" cy="47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87" name="Line 2974"/>
            <p:cNvSpPr>
              <a:spLocks noChangeShapeType="1"/>
            </p:cNvSpPr>
            <p:nvPr/>
          </p:nvSpPr>
          <p:spPr bwMode="auto">
            <a:xfrm flipH="1" flipV="1">
              <a:off x="975706" y="2497051"/>
              <a:ext cx="4780" cy="47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88" name="Line 2975"/>
            <p:cNvSpPr>
              <a:spLocks noChangeShapeType="1"/>
            </p:cNvSpPr>
            <p:nvPr/>
          </p:nvSpPr>
          <p:spPr bwMode="auto">
            <a:xfrm flipV="1">
              <a:off x="990045" y="2486055"/>
              <a:ext cx="25492" cy="251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89" name="Line 2976"/>
            <p:cNvSpPr>
              <a:spLocks noChangeShapeType="1"/>
            </p:cNvSpPr>
            <p:nvPr/>
          </p:nvSpPr>
          <p:spPr bwMode="auto">
            <a:xfrm flipV="1">
              <a:off x="1002790" y="2490767"/>
              <a:ext cx="17525" cy="3298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90" name="Line 2977"/>
            <p:cNvSpPr>
              <a:spLocks noChangeShapeType="1"/>
            </p:cNvSpPr>
            <p:nvPr/>
          </p:nvSpPr>
          <p:spPr bwMode="auto">
            <a:xfrm flipH="1">
              <a:off x="1002790" y="2504904"/>
              <a:ext cx="31864" cy="1884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91" name="Line 2978"/>
            <p:cNvSpPr>
              <a:spLocks noChangeShapeType="1"/>
            </p:cNvSpPr>
            <p:nvPr/>
          </p:nvSpPr>
          <p:spPr bwMode="auto">
            <a:xfrm flipV="1">
              <a:off x="980485" y="2476631"/>
              <a:ext cx="25492" cy="251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92" name="Line 2979"/>
            <p:cNvSpPr>
              <a:spLocks noChangeShapeType="1"/>
            </p:cNvSpPr>
            <p:nvPr/>
          </p:nvSpPr>
          <p:spPr bwMode="auto">
            <a:xfrm flipH="1" flipV="1">
              <a:off x="1005977" y="2476632"/>
              <a:ext cx="9558" cy="94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93" name="Line 2980"/>
            <p:cNvSpPr>
              <a:spLocks noChangeShapeType="1"/>
            </p:cNvSpPr>
            <p:nvPr/>
          </p:nvSpPr>
          <p:spPr bwMode="auto">
            <a:xfrm flipH="1" flipV="1">
              <a:off x="1005977" y="2468777"/>
              <a:ext cx="19119" cy="172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94" name="Line 2981"/>
            <p:cNvSpPr>
              <a:spLocks noChangeShapeType="1"/>
            </p:cNvSpPr>
            <p:nvPr/>
          </p:nvSpPr>
          <p:spPr bwMode="auto">
            <a:xfrm flipH="1">
              <a:off x="969331" y="2471918"/>
              <a:ext cx="33458" cy="1884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95" name="Line 2982"/>
            <p:cNvSpPr>
              <a:spLocks noChangeShapeType="1"/>
            </p:cNvSpPr>
            <p:nvPr/>
          </p:nvSpPr>
          <p:spPr bwMode="auto">
            <a:xfrm flipH="1" flipV="1">
              <a:off x="1098385" y="2567734"/>
              <a:ext cx="4779" cy="31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96" name="Line 2983"/>
            <p:cNvSpPr>
              <a:spLocks noChangeShapeType="1"/>
            </p:cNvSpPr>
            <p:nvPr/>
          </p:nvSpPr>
          <p:spPr bwMode="auto">
            <a:xfrm flipV="1">
              <a:off x="1072893" y="2567733"/>
              <a:ext cx="25492" cy="251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97" name="Line 2984"/>
            <p:cNvSpPr>
              <a:spLocks noChangeShapeType="1"/>
            </p:cNvSpPr>
            <p:nvPr/>
          </p:nvSpPr>
          <p:spPr bwMode="auto">
            <a:xfrm flipH="1" flipV="1">
              <a:off x="1068112" y="2588154"/>
              <a:ext cx="4780" cy="47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98" name="Line 2985"/>
            <p:cNvSpPr>
              <a:spLocks noChangeShapeType="1"/>
            </p:cNvSpPr>
            <p:nvPr/>
          </p:nvSpPr>
          <p:spPr bwMode="auto">
            <a:xfrm flipH="1">
              <a:off x="1060147" y="2563021"/>
              <a:ext cx="33457" cy="17279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99" name="Line 2986"/>
            <p:cNvSpPr>
              <a:spLocks noChangeShapeType="1"/>
            </p:cNvSpPr>
            <p:nvPr/>
          </p:nvSpPr>
          <p:spPr bwMode="auto">
            <a:xfrm flipH="1" flipV="1">
              <a:off x="1098385" y="2558310"/>
              <a:ext cx="7966" cy="94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00" name="Line 2987"/>
            <p:cNvSpPr>
              <a:spLocks noChangeShapeType="1"/>
            </p:cNvSpPr>
            <p:nvPr/>
          </p:nvSpPr>
          <p:spPr bwMode="auto">
            <a:xfrm flipV="1">
              <a:off x="1060147" y="2548885"/>
              <a:ext cx="19119" cy="3141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01" name="Line 2988"/>
            <p:cNvSpPr>
              <a:spLocks noChangeShapeType="1"/>
            </p:cNvSpPr>
            <p:nvPr/>
          </p:nvSpPr>
          <p:spPr bwMode="auto">
            <a:xfrm flipH="1">
              <a:off x="919943" y="2113791"/>
              <a:ext cx="281999" cy="2780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02" name="Line 2989"/>
            <p:cNvSpPr>
              <a:spLocks noChangeShapeType="1"/>
            </p:cNvSpPr>
            <p:nvPr/>
          </p:nvSpPr>
          <p:spPr bwMode="auto">
            <a:xfrm flipH="1">
              <a:off x="904011" y="2096515"/>
              <a:ext cx="332983" cy="3298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03" name="Line 2990"/>
            <p:cNvSpPr>
              <a:spLocks noChangeShapeType="1"/>
            </p:cNvSpPr>
            <p:nvPr/>
          </p:nvSpPr>
          <p:spPr bwMode="auto">
            <a:xfrm flipV="1">
              <a:off x="1232215" y="2093374"/>
              <a:ext cx="1592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04" name="Line 2991"/>
            <p:cNvSpPr>
              <a:spLocks noChangeShapeType="1"/>
            </p:cNvSpPr>
            <p:nvPr/>
          </p:nvSpPr>
          <p:spPr bwMode="auto">
            <a:xfrm flipV="1">
              <a:off x="1227435" y="2096514"/>
              <a:ext cx="1594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05" name="Line 2992"/>
            <p:cNvSpPr>
              <a:spLocks noChangeShapeType="1"/>
            </p:cNvSpPr>
            <p:nvPr/>
          </p:nvSpPr>
          <p:spPr bwMode="auto">
            <a:xfrm flipV="1">
              <a:off x="1222657" y="2102797"/>
              <a:ext cx="1592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06" name="Line 2993"/>
            <p:cNvSpPr>
              <a:spLocks noChangeShapeType="1"/>
            </p:cNvSpPr>
            <p:nvPr/>
          </p:nvSpPr>
          <p:spPr bwMode="auto">
            <a:xfrm flipV="1">
              <a:off x="1217876" y="2107509"/>
              <a:ext cx="1594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07" name="Line 2994"/>
            <p:cNvSpPr>
              <a:spLocks noChangeShapeType="1"/>
            </p:cNvSpPr>
            <p:nvPr/>
          </p:nvSpPr>
          <p:spPr bwMode="auto">
            <a:xfrm flipV="1">
              <a:off x="1211501" y="2112222"/>
              <a:ext cx="1594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08" name="Line 2997"/>
            <p:cNvSpPr>
              <a:spLocks noChangeShapeType="1"/>
            </p:cNvSpPr>
            <p:nvPr/>
          </p:nvSpPr>
          <p:spPr bwMode="auto">
            <a:xfrm flipV="1">
              <a:off x="932690" y="2394953"/>
              <a:ext cx="1592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09" name="Line 2998"/>
            <p:cNvSpPr>
              <a:spLocks noChangeShapeType="1"/>
            </p:cNvSpPr>
            <p:nvPr/>
          </p:nvSpPr>
          <p:spPr bwMode="auto">
            <a:xfrm flipV="1">
              <a:off x="927909" y="2390241"/>
              <a:ext cx="1594" cy="1099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10" name="Line 2999"/>
            <p:cNvSpPr>
              <a:spLocks noChangeShapeType="1"/>
            </p:cNvSpPr>
            <p:nvPr/>
          </p:nvSpPr>
          <p:spPr bwMode="auto">
            <a:xfrm flipV="1">
              <a:off x="923131" y="2388670"/>
              <a:ext cx="159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11" name="Line 3000"/>
            <p:cNvSpPr>
              <a:spLocks noChangeShapeType="1"/>
            </p:cNvSpPr>
            <p:nvPr/>
          </p:nvSpPr>
          <p:spPr bwMode="auto">
            <a:xfrm flipV="1">
              <a:off x="923131" y="2398094"/>
              <a:ext cx="1592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12" name="Line 3001"/>
            <p:cNvSpPr>
              <a:spLocks noChangeShapeType="1"/>
            </p:cNvSpPr>
            <p:nvPr/>
          </p:nvSpPr>
          <p:spPr bwMode="auto">
            <a:xfrm flipV="1">
              <a:off x="916757" y="2402807"/>
              <a:ext cx="1592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13" name="Line 3002"/>
            <p:cNvSpPr>
              <a:spLocks noChangeShapeType="1"/>
            </p:cNvSpPr>
            <p:nvPr/>
          </p:nvSpPr>
          <p:spPr bwMode="auto">
            <a:xfrm flipV="1">
              <a:off x="911976" y="2409089"/>
              <a:ext cx="1594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14" name="Line 3003"/>
            <p:cNvSpPr>
              <a:spLocks noChangeShapeType="1"/>
            </p:cNvSpPr>
            <p:nvPr/>
          </p:nvSpPr>
          <p:spPr bwMode="auto">
            <a:xfrm flipV="1">
              <a:off x="907198" y="2413803"/>
              <a:ext cx="1592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15" name="Line 3004"/>
            <p:cNvSpPr>
              <a:spLocks noChangeShapeType="1"/>
            </p:cNvSpPr>
            <p:nvPr/>
          </p:nvSpPr>
          <p:spPr bwMode="auto">
            <a:xfrm flipV="1">
              <a:off x="902417" y="2418514"/>
              <a:ext cx="1594" cy="471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16" name="Line 3005"/>
            <p:cNvSpPr>
              <a:spLocks noChangeShapeType="1"/>
            </p:cNvSpPr>
            <p:nvPr/>
          </p:nvSpPr>
          <p:spPr bwMode="auto">
            <a:xfrm flipV="1">
              <a:off x="833911" y="2347832"/>
              <a:ext cx="41422" cy="40839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17" name="Line 3006"/>
            <p:cNvSpPr>
              <a:spLocks noChangeShapeType="1"/>
            </p:cNvSpPr>
            <p:nvPr/>
          </p:nvSpPr>
          <p:spPr bwMode="auto">
            <a:xfrm flipV="1">
              <a:off x="837096" y="2350974"/>
              <a:ext cx="43016" cy="40839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18" name="Line 3007"/>
            <p:cNvSpPr>
              <a:spLocks noChangeShapeType="1"/>
            </p:cNvSpPr>
            <p:nvPr/>
          </p:nvSpPr>
          <p:spPr bwMode="auto">
            <a:xfrm flipH="1" flipV="1">
              <a:off x="848248" y="2382388"/>
              <a:ext cx="35051" cy="3298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19" name="Line 3008"/>
            <p:cNvSpPr>
              <a:spLocks noChangeShapeType="1"/>
            </p:cNvSpPr>
            <p:nvPr/>
          </p:nvSpPr>
          <p:spPr bwMode="auto">
            <a:xfrm flipH="1" flipV="1">
              <a:off x="838690" y="2311705"/>
              <a:ext cx="81256" cy="801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20" name="Line 3009"/>
            <p:cNvSpPr>
              <a:spLocks noChangeShapeType="1"/>
            </p:cNvSpPr>
            <p:nvPr/>
          </p:nvSpPr>
          <p:spPr bwMode="auto">
            <a:xfrm flipH="1" flipV="1">
              <a:off x="829129" y="2292855"/>
              <a:ext cx="95593" cy="942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21" name="Line 3010"/>
            <p:cNvSpPr>
              <a:spLocks noChangeShapeType="1"/>
            </p:cNvSpPr>
            <p:nvPr/>
          </p:nvSpPr>
          <p:spPr bwMode="auto">
            <a:xfrm flipH="1">
              <a:off x="940654" y="2443645"/>
              <a:ext cx="31864" cy="1884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22" name="Line 3011"/>
            <p:cNvSpPr>
              <a:spLocks noChangeShapeType="1"/>
            </p:cNvSpPr>
            <p:nvPr/>
          </p:nvSpPr>
          <p:spPr bwMode="auto">
            <a:xfrm flipV="1">
              <a:off x="924722" y="2415372"/>
              <a:ext cx="19119" cy="3141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23" name="Freeform 3012"/>
            <p:cNvSpPr>
              <a:spLocks/>
            </p:cNvSpPr>
            <p:nvPr/>
          </p:nvSpPr>
          <p:spPr bwMode="auto">
            <a:xfrm>
              <a:off x="924722" y="2429510"/>
              <a:ext cx="33458" cy="32986"/>
            </a:xfrm>
            <a:custGeom>
              <a:avLst/>
              <a:gdLst>
                <a:gd name="T0" fmla="*/ 2147483647 w 63"/>
                <a:gd name="T1" fmla="*/ 2147483647 h 63"/>
                <a:gd name="T2" fmla="*/ 2147483647 w 63"/>
                <a:gd name="T3" fmla="*/ 0 h 63"/>
                <a:gd name="T4" fmla="*/ 0 w 63"/>
                <a:gd name="T5" fmla="*/ 2147483647 h 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3" h="63">
                  <a:moveTo>
                    <a:pt x="28" y="63"/>
                  </a:moveTo>
                  <a:lnTo>
                    <a:pt x="63" y="0"/>
                  </a:lnTo>
                  <a:lnTo>
                    <a:pt x="0" y="35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24" name="Line 3013"/>
            <p:cNvSpPr>
              <a:spLocks noChangeShapeType="1"/>
            </p:cNvSpPr>
            <p:nvPr/>
          </p:nvSpPr>
          <p:spPr bwMode="auto">
            <a:xfrm flipH="1" flipV="1">
              <a:off x="924724" y="2387100"/>
              <a:ext cx="9558" cy="94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25" name="Line 3014"/>
            <p:cNvSpPr>
              <a:spLocks noChangeShapeType="1"/>
            </p:cNvSpPr>
            <p:nvPr/>
          </p:nvSpPr>
          <p:spPr bwMode="auto">
            <a:xfrm>
              <a:off x="919943" y="2391811"/>
              <a:ext cx="4779" cy="47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26" name="Freeform 3015"/>
            <p:cNvSpPr>
              <a:spLocks/>
            </p:cNvSpPr>
            <p:nvPr/>
          </p:nvSpPr>
          <p:spPr bwMode="auto">
            <a:xfrm>
              <a:off x="910385" y="2401235"/>
              <a:ext cx="33457" cy="31414"/>
            </a:xfrm>
            <a:custGeom>
              <a:avLst/>
              <a:gdLst>
                <a:gd name="T0" fmla="*/ 2147483647 w 62"/>
                <a:gd name="T1" fmla="*/ 2147483647 h 62"/>
                <a:gd name="T2" fmla="*/ 0 w 62"/>
                <a:gd name="T3" fmla="*/ 2147483647 h 62"/>
                <a:gd name="T4" fmla="*/ 2147483647 w 62"/>
                <a:gd name="T5" fmla="*/ 0 h 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62">
                  <a:moveTo>
                    <a:pt x="62" y="27"/>
                  </a:moveTo>
                  <a:lnTo>
                    <a:pt x="0" y="62"/>
                  </a:lnTo>
                  <a:lnTo>
                    <a:pt x="34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27" name="Line 3016"/>
            <p:cNvSpPr>
              <a:spLocks noChangeShapeType="1"/>
            </p:cNvSpPr>
            <p:nvPr/>
          </p:nvSpPr>
          <p:spPr bwMode="auto">
            <a:xfrm flipH="1" flipV="1">
              <a:off x="833911" y="2388671"/>
              <a:ext cx="28678" cy="2827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28" name="Freeform 3017"/>
            <p:cNvSpPr>
              <a:spLocks/>
            </p:cNvSpPr>
            <p:nvPr/>
          </p:nvSpPr>
          <p:spPr bwMode="auto">
            <a:xfrm>
              <a:off x="899230" y="2396524"/>
              <a:ext cx="25492" cy="29844"/>
            </a:xfrm>
            <a:custGeom>
              <a:avLst/>
              <a:gdLst>
                <a:gd name="T0" fmla="*/ 2147483647 w 48"/>
                <a:gd name="T1" fmla="*/ 2147483647 h 57"/>
                <a:gd name="T2" fmla="*/ 0 w 48"/>
                <a:gd name="T3" fmla="*/ 2147483647 h 57"/>
                <a:gd name="T4" fmla="*/ 2147483647 w 48"/>
                <a:gd name="T5" fmla="*/ 0 h 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57">
                  <a:moveTo>
                    <a:pt x="8" y="57"/>
                  </a:moveTo>
                  <a:lnTo>
                    <a:pt x="0" y="48"/>
                  </a:lnTo>
                  <a:lnTo>
                    <a:pt x="4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29" name="Line 3018"/>
            <p:cNvSpPr>
              <a:spLocks noChangeShapeType="1"/>
            </p:cNvSpPr>
            <p:nvPr/>
          </p:nvSpPr>
          <p:spPr bwMode="auto">
            <a:xfrm flipH="1" flipV="1">
              <a:off x="802047" y="2317987"/>
              <a:ext cx="14339" cy="141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30" name="Line 3019"/>
            <p:cNvSpPr>
              <a:spLocks noChangeShapeType="1"/>
            </p:cNvSpPr>
            <p:nvPr/>
          </p:nvSpPr>
          <p:spPr bwMode="auto">
            <a:xfrm flipV="1">
              <a:off x="816384" y="2311704"/>
              <a:ext cx="22306" cy="204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31" name="Line 3021"/>
            <p:cNvSpPr>
              <a:spLocks noChangeShapeType="1"/>
            </p:cNvSpPr>
            <p:nvPr/>
          </p:nvSpPr>
          <p:spPr bwMode="auto">
            <a:xfrm flipH="1" flipV="1">
              <a:off x="1232215" y="2093374"/>
              <a:ext cx="4779" cy="31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32" name="Freeform 3022"/>
            <p:cNvSpPr>
              <a:spLocks/>
            </p:cNvSpPr>
            <p:nvPr/>
          </p:nvSpPr>
          <p:spPr bwMode="auto">
            <a:xfrm>
              <a:off x="1240181" y="2132639"/>
              <a:ext cx="33458" cy="32986"/>
            </a:xfrm>
            <a:custGeom>
              <a:avLst/>
              <a:gdLst>
                <a:gd name="T0" fmla="*/ 2147483647 w 62"/>
                <a:gd name="T1" fmla="*/ 2147483647 h 62"/>
                <a:gd name="T2" fmla="*/ 2147483647 w 62"/>
                <a:gd name="T3" fmla="*/ 0 h 62"/>
                <a:gd name="T4" fmla="*/ 0 w 62"/>
                <a:gd name="T5" fmla="*/ 2147483647 h 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62">
                  <a:moveTo>
                    <a:pt x="27" y="62"/>
                  </a:moveTo>
                  <a:lnTo>
                    <a:pt x="62" y="0"/>
                  </a:lnTo>
                  <a:lnTo>
                    <a:pt x="0" y="35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33" name="Line 3023"/>
            <p:cNvSpPr>
              <a:spLocks noChangeShapeType="1"/>
            </p:cNvSpPr>
            <p:nvPr/>
          </p:nvSpPr>
          <p:spPr bwMode="auto">
            <a:xfrm flipH="1">
              <a:off x="1254521" y="2148349"/>
              <a:ext cx="33457" cy="17279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34" name="Line 3024"/>
            <p:cNvSpPr>
              <a:spLocks noChangeShapeType="1"/>
            </p:cNvSpPr>
            <p:nvPr/>
          </p:nvSpPr>
          <p:spPr bwMode="auto">
            <a:xfrm flipV="1">
              <a:off x="1270451" y="2148347"/>
              <a:ext cx="17525" cy="3141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35" name="Line 3025"/>
            <p:cNvSpPr>
              <a:spLocks noChangeShapeType="1"/>
            </p:cNvSpPr>
            <p:nvPr/>
          </p:nvSpPr>
          <p:spPr bwMode="auto">
            <a:xfrm>
              <a:off x="1211503" y="2123216"/>
              <a:ext cx="73288" cy="706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36" name="Freeform 3026"/>
            <p:cNvSpPr>
              <a:spLocks/>
            </p:cNvSpPr>
            <p:nvPr/>
          </p:nvSpPr>
          <p:spPr bwMode="auto">
            <a:xfrm>
              <a:off x="1225843" y="2118505"/>
              <a:ext cx="33457" cy="32986"/>
            </a:xfrm>
            <a:custGeom>
              <a:avLst/>
              <a:gdLst>
                <a:gd name="T0" fmla="*/ 2147483647 w 63"/>
                <a:gd name="T1" fmla="*/ 2147483647 h 62"/>
                <a:gd name="T2" fmla="*/ 2147483647 w 63"/>
                <a:gd name="T3" fmla="*/ 0 h 62"/>
                <a:gd name="T4" fmla="*/ 0 w 63"/>
                <a:gd name="T5" fmla="*/ 2147483647 h 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3" h="62">
                  <a:moveTo>
                    <a:pt x="28" y="62"/>
                  </a:moveTo>
                  <a:lnTo>
                    <a:pt x="63" y="0"/>
                  </a:lnTo>
                  <a:lnTo>
                    <a:pt x="0" y="35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37" name="Line 3029"/>
            <p:cNvSpPr>
              <a:spLocks noChangeShapeType="1"/>
            </p:cNvSpPr>
            <p:nvPr/>
          </p:nvSpPr>
          <p:spPr bwMode="auto">
            <a:xfrm flipH="1">
              <a:off x="1206723" y="2093372"/>
              <a:ext cx="25492" cy="251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38" name="Line 3031"/>
            <p:cNvSpPr>
              <a:spLocks noChangeShapeType="1"/>
            </p:cNvSpPr>
            <p:nvPr/>
          </p:nvSpPr>
          <p:spPr bwMode="auto">
            <a:xfrm flipH="1">
              <a:off x="1211501" y="2104367"/>
              <a:ext cx="31864" cy="1884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39" name="Line 3032"/>
            <p:cNvSpPr>
              <a:spLocks noChangeShapeType="1"/>
            </p:cNvSpPr>
            <p:nvPr/>
          </p:nvSpPr>
          <p:spPr bwMode="auto">
            <a:xfrm flipV="1">
              <a:off x="1225842" y="2104367"/>
              <a:ext cx="17525" cy="3298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40" name="Line 3040"/>
            <p:cNvSpPr>
              <a:spLocks noChangeShapeType="1"/>
            </p:cNvSpPr>
            <p:nvPr/>
          </p:nvSpPr>
          <p:spPr bwMode="auto">
            <a:xfrm flipH="1" flipV="1">
              <a:off x="1198757" y="2027402"/>
              <a:ext cx="30272" cy="298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41" name="Freeform 3041"/>
            <p:cNvSpPr>
              <a:spLocks/>
            </p:cNvSpPr>
            <p:nvPr/>
          </p:nvSpPr>
          <p:spPr bwMode="auto">
            <a:xfrm>
              <a:off x="1120689" y="1995987"/>
              <a:ext cx="22306" cy="36126"/>
            </a:xfrm>
            <a:custGeom>
              <a:avLst/>
              <a:gdLst>
                <a:gd name="T0" fmla="*/ 0 w 40"/>
                <a:gd name="T1" fmla="*/ 2147483647 h 69"/>
                <a:gd name="T2" fmla="*/ 2147483647 w 40"/>
                <a:gd name="T3" fmla="*/ 2147483647 h 69"/>
                <a:gd name="T4" fmla="*/ 2147483647 w 40"/>
                <a:gd name="T5" fmla="*/ 0 h 6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69">
                  <a:moveTo>
                    <a:pt x="0" y="69"/>
                  </a:moveTo>
                  <a:lnTo>
                    <a:pt x="40" y="29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42" name="Line 3042"/>
            <p:cNvSpPr>
              <a:spLocks noChangeShapeType="1"/>
            </p:cNvSpPr>
            <p:nvPr/>
          </p:nvSpPr>
          <p:spPr bwMode="auto">
            <a:xfrm>
              <a:off x="1112722" y="1981850"/>
              <a:ext cx="15933" cy="141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43" name="Freeform 3043"/>
            <p:cNvSpPr>
              <a:spLocks/>
            </p:cNvSpPr>
            <p:nvPr/>
          </p:nvSpPr>
          <p:spPr bwMode="auto">
            <a:xfrm>
              <a:off x="2149912" y="2317987"/>
              <a:ext cx="305899" cy="70683"/>
            </a:xfrm>
            <a:custGeom>
              <a:avLst/>
              <a:gdLst>
                <a:gd name="T0" fmla="*/ 2147483647 w 575"/>
                <a:gd name="T1" fmla="*/ 0 h 136"/>
                <a:gd name="T2" fmla="*/ 2147483647 w 575"/>
                <a:gd name="T3" fmla="*/ 2147483647 h 136"/>
                <a:gd name="T4" fmla="*/ 2147483647 w 575"/>
                <a:gd name="T5" fmla="*/ 2147483647 h 136"/>
                <a:gd name="T6" fmla="*/ 2147483647 w 575"/>
                <a:gd name="T7" fmla="*/ 2147483647 h 136"/>
                <a:gd name="T8" fmla="*/ 2147483647 w 575"/>
                <a:gd name="T9" fmla="*/ 2147483647 h 136"/>
                <a:gd name="T10" fmla="*/ 2147483647 w 575"/>
                <a:gd name="T11" fmla="*/ 2147483647 h 136"/>
                <a:gd name="T12" fmla="*/ 2147483647 w 575"/>
                <a:gd name="T13" fmla="*/ 2147483647 h 136"/>
                <a:gd name="T14" fmla="*/ 2147483647 w 575"/>
                <a:gd name="T15" fmla="*/ 2147483647 h 136"/>
                <a:gd name="T16" fmla="*/ 2147483647 w 575"/>
                <a:gd name="T17" fmla="*/ 2147483647 h 136"/>
                <a:gd name="T18" fmla="*/ 2147483647 w 575"/>
                <a:gd name="T19" fmla="*/ 2147483647 h 136"/>
                <a:gd name="T20" fmla="*/ 2147483647 w 575"/>
                <a:gd name="T21" fmla="*/ 2147483647 h 136"/>
                <a:gd name="T22" fmla="*/ 2147483647 w 575"/>
                <a:gd name="T23" fmla="*/ 2147483647 h 136"/>
                <a:gd name="T24" fmla="*/ 2147483647 w 575"/>
                <a:gd name="T25" fmla="*/ 2147483647 h 136"/>
                <a:gd name="T26" fmla="*/ 2147483647 w 575"/>
                <a:gd name="T27" fmla="*/ 2147483647 h 136"/>
                <a:gd name="T28" fmla="*/ 2147483647 w 575"/>
                <a:gd name="T29" fmla="*/ 2147483647 h 136"/>
                <a:gd name="T30" fmla="*/ 2147483647 w 575"/>
                <a:gd name="T31" fmla="*/ 2147483647 h 136"/>
                <a:gd name="T32" fmla="*/ 2147483647 w 575"/>
                <a:gd name="T33" fmla="*/ 2147483647 h 136"/>
                <a:gd name="T34" fmla="*/ 2147483647 w 575"/>
                <a:gd name="T35" fmla="*/ 2147483647 h 136"/>
                <a:gd name="T36" fmla="*/ 0 w 575"/>
                <a:gd name="T37" fmla="*/ 2147483647 h 1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75" h="136">
                  <a:moveTo>
                    <a:pt x="575" y="0"/>
                  </a:moveTo>
                  <a:lnTo>
                    <a:pt x="542" y="5"/>
                  </a:lnTo>
                  <a:lnTo>
                    <a:pt x="509" y="10"/>
                  </a:lnTo>
                  <a:lnTo>
                    <a:pt x="476" y="14"/>
                  </a:lnTo>
                  <a:lnTo>
                    <a:pt x="445" y="20"/>
                  </a:lnTo>
                  <a:lnTo>
                    <a:pt x="412" y="27"/>
                  </a:lnTo>
                  <a:lnTo>
                    <a:pt x="380" y="33"/>
                  </a:lnTo>
                  <a:lnTo>
                    <a:pt x="348" y="40"/>
                  </a:lnTo>
                  <a:lnTo>
                    <a:pt x="316" y="46"/>
                  </a:lnTo>
                  <a:lnTo>
                    <a:pt x="284" y="54"/>
                  </a:lnTo>
                  <a:lnTo>
                    <a:pt x="252" y="61"/>
                  </a:lnTo>
                  <a:lnTo>
                    <a:pt x="220" y="69"/>
                  </a:lnTo>
                  <a:lnTo>
                    <a:pt x="188" y="78"/>
                  </a:lnTo>
                  <a:lnTo>
                    <a:pt x="156" y="87"/>
                  </a:lnTo>
                  <a:lnTo>
                    <a:pt x="126" y="96"/>
                  </a:lnTo>
                  <a:lnTo>
                    <a:pt x="94" y="105"/>
                  </a:lnTo>
                  <a:lnTo>
                    <a:pt x="62" y="115"/>
                  </a:lnTo>
                  <a:lnTo>
                    <a:pt x="32" y="126"/>
                  </a:lnTo>
                  <a:lnTo>
                    <a:pt x="0" y="13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44" name="Freeform 3044"/>
            <p:cNvSpPr>
              <a:spLocks/>
            </p:cNvSpPr>
            <p:nvPr/>
          </p:nvSpPr>
          <p:spPr bwMode="auto">
            <a:xfrm>
              <a:off x="2183368" y="2402806"/>
              <a:ext cx="272442" cy="64400"/>
            </a:xfrm>
            <a:custGeom>
              <a:avLst/>
              <a:gdLst>
                <a:gd name="T0" fmla="*/ 2147483647 w 513"/>
                <a:gd name="T1" fmla="*/ 0 h 123"/>
                <a:gd name="T2" fmla="*/ 2147483647 w 513"/>
                <a:gd name="T3" fmla="*/ 2147483647 h 123"/>
                <a:gd name="T4" fmla="*/ 2147483647 w 513"/>
                <a:gd name="T5" fmla="*/ 2147483647 h 123"/>
                <a:gd name="T6" fmla="*/ 2147483647 w 513"/>
                <a:gd name="T7" fmla="*/ 2147483647 h 123"/>
                <a:gd name="T8" fmla="*/ 2147483647 w 513"/>
                <a:gd name="T9" fmla="*/ 2147483647 h 123"/>
                <a:gd name="T10" fmla="*/ 2147483647 w 513"/>
                <a:gd name="T11" fmla="*/ 2147483647 h 123"/>
                <a:gd name="T12" fmla="*/ 2147483647 w 513"/>
                <a:gd name="T13" fmla="*/ 2147483647 h 123"/>
                <a:gd name="T14" fmla="*/ 2147483647 w 513"/>
                <a:gd name="T15" fmla="*/ 2147483647 h 123"/>
                <a:gd name="T16" fmla="*/ 2147483647 w 513"/>
                <a:gd name="T17" fmla="*/ 2147483647 h 123"/>
                <a:gd name="T18" fmla="*/ 2147483647 w 513"/>
                <a:gd name="T19" fmla="*/ 2147483647 h 123"/>
                <a:gd name="T20" fmla="*/ 2147483647 w 513"/>
                <a:gd name="T21" fmla="*/ 2147483647 h 123"/>
                <a:gd name="T22" fmla="*/ 2147483647 w 513"/>
                <a:gd name="T23" fmla="*/ 2147483647 h 123"/>
                <a:gd name="T24" fmla="*/ 2147483647 w 513"/>
                <a:gd name="T25" fmla="*/ 2147483647 h 123"/>
                <a:gd name="T26" fmla="*/ 2147483647 w 513"/>
                <a:gd name="T27" fmla="*/ 2147483647 h 123"/>
                <a:gd name="T28" fmla="*/ 2147483647 w 513"/>
                <a:gd name="T29" fmla="*/ 2147483647 h 123"/>
                <a:gd name="T30" fmla="*/ 2147483647 w 513"/>
                <a:gd name="T31" fmla="*/ 2147483647 h 123"/>
                <a:gd name="T32" fmla="*/ 2147483647 w 513"/>
                <a:gd name="T33" fmla="*/ 2147483647 h 123"/>
                <a:gd name="T34" fmla="*/ 0 w 513"/>
                <a:gd name="T35" fmla="*/ 2147483647 h 1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13" h="123">
                  <a:moveTo>
                    <a:pt x="513" y="0"/>
                  </a:moveTo>
                  <a:lnTo>
                    <a:pt x="482" y="4"/>
                  </a:lnTo>
                  <a:lnTo>
                    <a:pt x="452" y="10"/>
                  </a:lnTo>
                  <a:lnTo>
                    <a:pt x="421" y="15"/>
                  </a:lnTo>
                  <a:lnTo>
                    <a:pt x="390" y="21"/>
                  </a:lnTo>
                  <a:lnTo>
                    <a:pt x="360" y="26"/>
                  </a:lnTo>
                  <a:lnTo>
                    <a:pt x="329" y="33"/>
                  </a:lnTo>
                  <a:lnTo>
                    <a:pt x="299" y="38"/>
                  </a:lnTo>
                  <a:lnTo>
                    <a:pt x="268" y="46"/>
                  </a:lnTo>
                  <a:lnTo>
                    <a:pt x="239" y="53"/>
                  </a:lnTo>
                  <a:lnTo>
                    <a:pt x="208" y="60"/>
                  </a:lnTo>
                  <a:lnTo>
                    <a:pt x="178" y="68"/>
                  </a:lnTo>
                  <a:lnTo>
                    <a:pt x="148" y="77"/>
                  </a:lnTo>
                  <a:lnTo>
                    <a:pt x="118" y="85"/>
                  </a:lnTo>
                  <a:lnTo>
                    <a:pt x="89" y="94"/>
                  </a:lnTo>
                  <a:lnTo>
                    <a:pt x="59" y="103"/>
                  </a:lnTo>
                  <a:lnTo>
                    <a:pt x="30" y="113"/>
                  </a:lnTo>
                  <a:lnTo>
                    <a:pt x="0" y="12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45" name="Freeform 3045"/>
            <p:cNvSpPr>
              <a:spLocks/>
            </p:cNvSpPr>
            <p:nvPr/>
          </p:nvSpPr>
          <p:spPr bwMode="auto">
            <a:xfrm>
              <a:off x="2148318" y="2311705"/>
              <a:ext cx="307492" cy="72254"/>
            </a:xfrm>
            <a:custGeom>
              <a:avLst/>
              <a:gdLst>
                <a:gd name="T0" fmla="*/ 2147483647 w 579"/>
                <a:gd name="T1" fmla="*/ 0 h 137"/>
                <a:gd name="T2" fmla="*/ 2147483647 w 579"/>
                <a:gd name="T3" fmla="*/ 2147483647 h 137"/>
                <a:gd name="T4" fmla="*/ 2147483647 w 579"/>
                <a:gd name="T5" fmla="*/ 2147483647 h 137"/>
                <a:gd name="T6" fmla="*/ 2147483647 w 579"/>
                <a:gd name="T7" fmla="*/ 2147483647 h 137"/>
                <a:gd name="T8" fmla="*/ 2147483647 w 579"/>
                <a:gd name="T9" fmla="*/ 2147483647 h 137"/>
                <a:gd name="T10" fmla="*/ 2147483647 w 579"/>
                <a:gd name="T11" fmla="*/ 2147483647 h 137"/>
                <a:gd name="T12" fmla="*/ 2147483647 w 579"/>
                <a:gd name="T13" fmla="*/ 2147483647 h 137"/>
                <a:gd name="T14" fmla="*/ 2147483647 w 579"/>
                <a:gd name="T15" fmla="*/ 2147483647 h 137"/>
                <a:gd name="T16" fmla="*/ 2147483647 w 579"/>
                <a:gd name="T17" fmla="*/ 2147483647 h 137"/>
                <a:gd name="T18" fmla="*/ 2147483647 w 579"/>
                <a:gd name="T19" fmla="*/ 2147483647 h 137"/>
                <a:gd name="T20" fmla="*/ 2147483647 w 579"/>
                <a:gd name="T21" fmla="*/ 2147483647 h 137"/>
                <a:gd name="T22" fmla="*/ 2147483647 w 579"/>
                <a:gd name="T23" fmla="*/ 2147483647 h 137"/>
                <a:gd name="T24" fmla="*/ 2147483647 w 579"/>
                <a:gd name="T25" fmla="*/ 2147483647 h 137"/>
                <a:gd name="T26" fmla="*/ 2147483647 w 579"/>
                <a:gd name="T27" fmla="*/ 2147483647 h 137"/>
                <a:gd name="T28" fmla="*/ 2147483647 w 579"/>
                <a:gd name="T29" fmla="*/ 2147483647 h 137"/>
                <a:gd name="T30" fmla="*/ 2147483647 w 579"/>
                <a:gd name="T31" fmla="*/ 2147483647 h 137"/>
                <a:gd name="T32" fmla="*/ 2147483647 w 579"/>
                <a:gd name="T33" fmla="*/ 2147483647 h 137"/>
                <a:gd name="T34" fmla="*/ 2147483647 w 579"/>
                <a:gd name="T35" fmla="*/ 2147483647 h 137"/>
                <a:gd name="T36" fmla="*/ 2147483647 w 579"/>
                <a:gd name="T37" fmla="*/ 2147483647 h 137"/>
                <a:gd name="T38" fmla="*/ 0 w 579"/>
                <a:gd name="T39" fmla="*/ 2147483647 h 1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79" h="137">
                  <a:moveTo>
                    <a:pt x="579" y="0"/>
                  </a:moveTo>
                  <a:lnTo>
                    <a:pt x="547" y="5"/>
                  </a:lnTo>
                  <a:lnTo>
                    <a:pt x="517" y="9"/>
                  </a:lnTo>
                  <a:lnTo>
                    <a:pt x="486" y="14"/>
                  </a:lnTo>
                  <a:lnTo>
                    <a:pt x="454" y="20"/>
                  </a:lnTo>
                  <a:lnTo>
                    <a:pt x="424" y="25"/>
                  </a:lnTo>
                  <a:lnTo>
                    <a:pt x="393" y="31"/>
                  </a:lnTo>
                  <a:lnTo>
                    <a:pt x="362" y="37"/>
                  </a:lnTo>
                  <a:lnTo>
                    <a:pt x="332" y="44"/>
                  </a:lnTo>
                  <a:lnTo>
                    <a:pt x="301" y="51"/>
                  </a:lnTo>
                  <a:lnTo>
                    <a:pt x="271" y="58"/>
                  </a:lnTo>
                  <a:lnTo>
                    <a:pt x="240" y="66"/>
                  </a:lnTo>
                  <a:lnTo>
                    <a:pt x="209" y="73"/>
                  </a:lnTo>
                  <a:lnTo>
                    <a:pt x="179" y="81"/>
                  </a:lnTo>
                  <a:lnTo>
                    <a:pt x="149" y="90"/>
                  </a:lnTo>
                  <a:lnTo>
                    <a:pt x="119" y="99"/>
                  </a:lnTo>
                  <a:lnTo>
                    <a:pt x="89" y="108"/>
                  </a:lnTo>
                  <a:lnTo>
                    <a:pt x="59" y="117"/>
                  </a:lnTo>
                  <a:lnTo>
                    <a:pt x="29" y="127"/>
                  </a:lnTo>
                  <a:lnTo>
                    <a:pt x="0" y="13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46" name="Freeform 3046"/>
            <p:cNvSpPr>
              <a:spLocks/>
            </p:cNvSpPr>
            <p:nvPr/>
          </p:nvSpPr>
          <p:spPr bwMode="auto">
            <a:xfrm>
              <a:off x="1920487" y="1579742"/>
              <a:ext cx="474781" cy="103669"/>
            </a:xfrm>
            <a:custGeom>
              <a:avLst/>
              <a:gdLst>
                <a:gd name="T0" fmla="*/ 2147483647 w 894"/>
                <a:gd name="T1" fmla="*/ 0 h 198"/>
                <a:gd name="T2" fmla="*/ 2147483647 w 894"/>
                <a:gd name="T3" fmla="*/ 2147483647 h 198"/>
                <a:gd name="T4" fmla="*/ 2147483647 w 894"/>
                <a:gd name="T5" fmla="*/ 2147483647 h 198"/>
                <a:gd name="T6" fmla="*/ 2147483647 w 894"/>
                <a:gd name="T7" fmla="*/ 2147483647 h 198"/>
                <a:gd name="T8" fmla="*/ 2147483647 w 894"/>
                <a:gd name="T9" fmla="*/ 2147483647 h 198"/>
                <a:gd name="T10" fmla="*/ 2147483647 w 894"/>
                <a:gd name="T11" fmla="*/ 2147483647 h 198"/>
                <a:gd name="T12" fmla="*/ 2147483647 w 894"/>
                <a:gd name="T13" fmla="*/ 2147483647 h 198"/>
                <a:gd name="T14" fmla="*/ 2147483647 w 894"/>
                <a:gd name="T15" fmla="*/ 2147483647 h 198"/>
                <a:gd name="T16" fmla="*/ 2147483647 w 894"/>
                <a:gd name="T17" fmla="*/ 2147483647 h 198"/>
                <a:gd name="T18" fmla="*/ 2147483647 w 894"/>
                <a:gd name="T19" fmla="*/ 2147483647 h 198"/>
                <a:gd name="T20" fmla="*/ 2147483647 w 894"/>
                <a:gd name="T21" fmla="*/ 2147483647 h 198"/>
                <a:gd name="T22" fmla="*/ 2147483647 w 894"/>
                <a:gd name="T23" fmla="*/ 2147483647 h 198"/>
                <a:gd name="T24" fmla="*/ 2147483647 w 894"/>
                <a:gd name="T25" fmla="*/ 2147483647 h 198"/>
                <a:gd name="T26" fmla="*/ 2147483647 w 894"/>
                <a:gd name="T27" fmla="*/ 2147483647 h 198"/>
                <a:gd name="T28" fmla="*/ 2147483647 w 894"/>
                <a:gd name="T29" fmla="*/ 2147483647 h 198"/>
                <a:gd name="T30" fmla="*/ 2147483647 w 894"/>
                <a:gd name="T31" fmla="*/ 2147483647 h 198"/>
                <a:gd name="T32" fmla="*/ 2147483647 w 894"/>
                <a:gd name="T33" fmla="*/ 2147483647 h 198"/>
                <a:gd name="T34" fmla="*/ 2147483647 w 894"/>
                <a:gd name="T35" fmla="*/ 2147483647 h 198"/>
                <a:gd name="T36" fmla="*/ 2147483647 w 894"/>
                <a:gd name="T37" fmla="*/ 2147483647 h 198"/>
                <a:gd name="T38" fmla="*/ 2147483647 w 894"/>
                <a:gd name="T39" fmla="*/ 2147483647 h 198"/>
                <a:gd name="T40" fmla="*/ 2147483647 w 894"/>
                <a:gd name="T41" fmla="*/ 2147483647 h 198"/>
                <a:gd name="T42" fmla="*/ 2147483647 w 894"/>
                <a:gd name="T43" fmla="*/ 2147483647 h 198"/>
                <a:gd name="T44" fmla="*/ 2147483647 w 894"/>
                <a:gd name="T45" fmla="*/ 2147483647 h 198"/>
                <a:gd name="T46" fmla="*/ 0 w 894"/>
                <a:gd name="T47" fmla="*/ 2147483647 h 1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94" h="198">
                  <a:moveTo>
                    <a:pt x="894" y="0"/>
                  </a:moveTo>
                  <a:lnTo>
                    <a:pt x="855" y="4"/>
                  </a:lnTo>
                  <a:lnTo>
                    <a:pt x="816" y="9"/>
                  </a:lnTo>
                  <a:lnTo>
                    <a:pt x="775" y="15"/>
                  </a:lnTo>
                  <a:lnTo>
                    <a:pt x="736" y="20"/>
                  </a:lnTo>
                  <a:lnTo>
                    <a:pt x="697" y="27"/>
                  </a:lnTo>
                  <a:lnTo>
                    <a:pt x="657" y="33"/>
                  </a:lnTo>
                  <a:lnTo>
                    <a:pt x="618" y="40"/>
                  </a:lnTo>
                  <a:lnTo>
                    <a:pt x="579" y="47"/>
                  </a:lnTo>
                  <a:lnTo>
                    <a:pt x="539" y="54"/>
                  </a:lnTo>
                  <a:lnTo>
                    <a:pt x="501" y="63"/>
                  </a:lnTo>
                  <a:lnTo>
                    <a:pt x="462" y="71"/>
                  </a:lnTo>
                  <a:lnTo>
                    <a:pt x="422" y="79"/>
                  </a:lnTo>
                  <a:lnTo>
                    <a:pt x="384" y="89"/>
                  </a:lnTo>
                  <a:lnTo>
                    <a:pt x="345" y="98"/>
                  </a:lnTo>
                  <a:lnTo>
                    <a:pt x="306" y="108"/>
                  </a:lnTo>
                  <a:lnTo>
                    <a:pt x="267" y="118"/>
                  </a:lnTo>
                  <a:lnTo>
                    <a:pt x="229" y="128"/>
                  </a:lnTo>
                  <a:lnTo>
                    <a:pt x="191" y="139"/>
                  </a:lnTo>
                  <a:lnTo>
                    <a:pt x="152" y="150"/>
                  </a:lnTo>
                  <a:lnTo>
                    <a:pt x="114" y="162"/>
                  </a:lnTo>
                  <a:lnTo>
                    <a:pt x="76" y="174"/>
                  </a:lnTo>
                  <a:lnTo>
                    <a:pt x="38" y="186"/>
                  </a:lnTo>
                  <a:lnTo>
                    <a:pt x="0" y="198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47" name="Freeform 3047"/>
            <p:cNvSpPr>
              <a:spLocks/>
            </p:cNvSpPr>
            <p:nvPr/>
          </p:nvSpPr>
          <p:spPr bwMode="auto">
            <a:xfrm>
              <a:off x="1867909" y="1589167"/>
              <a:ext cx="587899" cy="130371"/>
            </a:xfrm>
            <a:custGeom>
              <a:avLst/>
              <a:gdLst>
                <a:gd name="T0" fmla="*/ 2147483647 w 1105"/>
                <a:gd name="T1" fmla="*/ 0 h 248"/>
                <a:gd name="T2" fmla="*/ 2147483647 w 1105"/>
                <a:gd name="T3" fmla="*/ 2147483647 h 248"/>
                <a:gd name="T4" fmla="*/ 2147483647 w 1105"/>
                <a:gd name="T5" fmla="*/ 2147483647 h 248"/>
                <a:gd name="T6" fmla="*/ 2147483647 w 1105"/>
                <a:gd name="T7" fmla="*/ 2147483647 h 248"/>
                <a:gd name="T8" fmla="*/ 2147483647 w 1105"/>
                <a:gd name="T9" fmla="*/ 2147483647 h 248"/>
                <a:gd name="T10" fmla="*/ 2147483647 w 1105"/>
                <a:gd name="T11" fmla="*/ 2147483647 h 248"/>
                <a:gd name="T12" fmla="*/ 2147483647 w 1105"/>
                <a:gd name="T13" fmla="*/ 2147483647 h 248"/>
                <a:gd name="T14" fmla="*/ 2147483647 w 1105"/>
                <a:gd name="T15" fmla="*/ 2147483647 h 248"/>
                <a:gd name="T16" fmla="*/ 2147483647 w 1105"/>
                <a:gd name="T17" fmla="*/ 2147483647 h 248"/>
                <a:gd name="T18" fmla="*/ 2147483647 w 1105"/>
                <a:gd name="T19" fmla="*/ 2147483647 h 248"/>
                <a:gd name="T20" fmla="*/ 2147483647 w 1105"/>
                <a:gd name="T21" fmla="*/ 2147483647 h 248"/>
                <a:gd name="T22" fmla="*/ 2147483647 w 1105"/>
                <a:gd name="T23" fmla="*/ 2147483647 h 248"/>
                <a:gd name="T24" fmla="*/ 2147483647 w 1105"/>
                <a:gd name="T25" fmla="*/ 2147483647 h 248"/>
                <a:gd name="T26" fmla="*/ 2147483647 w 1105"/>
                <a:gd name="T27" fmla="*/ 2147483647 h 248"/>
                <a:gd name="T28" fmla="*/ 2147483647 w 1105"/>
                <a:gd name="T29" fmla="*/ 2147483647 h 248"/>
                <a:gd name="T30" fmla="*/ 2147483647 w 1105"/>
                <a:gd name="T31" fmla="*/ 2147483647 h 248"/>
                <a:gd name="T32" fmla="*/ 2147483647 w 1105"/>
                <a:gd name="T33" fmla="*/ 2147483647 h 248"/>
                <a:gd name="T34" fmla="*/ 2147483647 w 1105"/>
                <a:gd name="T35" fmla="*/ 2147483647 h 248"/>
                <a:gd name="T36" fmla="*/ 2147483647 w 1105"/>
                <a:gd name="T37" fmla="*/ 2147483647 h 248"/>
                <a:gd name="T38" fmla="*/ 2147483647 w 1105"/>
                <a:gd name="T39" fmla="*/ 2147483647 h 248"/>
                <a:gd name="T40" fmla="*/ 2147483647 w 1105"/>
                <a:gd name="T41" fmla="*/ 2147483647 h 248"/>
                <a:gd name="T42" fmla="*/ 2147483647 w 1105"/>
                <a:gd name="T43" fmla="*/ 2147483647 h 248"/>
                <a:gd name="T44" fmla="*/ 2147483647 w 1105"/>
                <a:gd name="T45" fmla="*/ 2147483647 h 248"/>
                <a:gd name="T46" fmla="*/ 2147483647 w 1105"/>
                <a:gd name="T47" fmla="*/ 2147483647 h 248"/>
                <a:gd name="T48" fmla="*/ 2147483647 w 1105"/>
                <a:gd name="T49" fmla="*/ 2147483647 h 248"/>
                <a:gd name="T50" fmla="*/ 2147483647 w 1105"/>
                <a:gd name="T51" fmla="*/ 2147483647 h 248"/>
                <a:gd name="T52" fmla="*/ 2147483647 w 1105"/>
                <a:gd name="T53" fmla="*/ 2147483647 h 248"/>
                <a:gd name="T54" fmla="*/ 2147483647 w 1105"/>
                <a:gd name="T55" fmla="*/ 2147483647 h 248"/>
                <a:gd name="T56" fmla="*/ 2147483647 w 1105"/>
                <a:gd name="T57" fmla="*/ 2147483647 h 248"/>
                <a:gd name="T58" fmla="*/ 0 w 1105"/>
                <a:gd name="T59" fmla="*/ 2147483647 h 24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105" h="248">
                  <a:moveTo>
                    <a:pt x="1105" y="0"/>
                  </a:moveTo>
                  <a:lnTo>
                    <a:pt x="1065" y="4"/>
                  </a:lnTo>
                  <a:lnTo>
                    <a:pt x="1026" y="8"/>
                  </a:lnTo>
                  <a:lnTo>
                    <a:pt x="988" y="12"/>
                  </a:lnTo>
                  <a:lnTo>
                    <a:pt x="949" y="17"/>
                  </a:lnTo>
                  <a:lnTo>
                    <a:pt x="910" y="22"/>
                  </a:lnTo>
                  <a:lnTo>
                    <a:pt x="871" y="27"/>
                  </a:lnTo>
                  <a:lnTo>
                    <a:pt x="833" y="33"/>
                  </a:lnTo>
                  <a:lnTo>
                    <a:pt x="793" y="39"/>
                  </a:lnTo>
                  <a:lnTo>
                    <a:pt x="755" y="46"/>
                  </a:lnTo>
                  <a:lnTo>
                    <a:pt x="717" y="52"/>
                  </a:lnTo>
                  <a:lnTo>
                    <a:pt x="679" y="60"/>
                  </a:lnTo>
                  <a:lnTo>
                    <a:pt x="639" y="67"/>
                  </a:lnTo>
                  <a:lnTo>
                    <a:pt x="601" y="75"/>
                  </a:lnTo>
                  <a:lnTo>
                    <a:pt x="563" y="83"/>
                  </a:lnTo>
                  <a:lnTo>
                    <a:pt x="525" y="92"/>
                  </a:lnTo>
                  <a:lnTo>
                    <a:pt x="486" y="101"/>
                  </a:lnTo>
                  <a:lnTo>
                    <a:pt x="449" y="110"/>
                  </a:lnTo>
                  <a:lnTo>
                    <a:pt x="411" y="119"/>
                  </a:lnTo>
                  <a:lnTo>
                    <a:pt x="373" y="130"/>
                  </a:lnTo>
                  <a:lnTo>
                    <a:pt x="336" y="140"/>
                  </a:lnTo>
                  <a:lnTo>
                    <a:pt x="297" y="151"/>
                  </a:lnTo>
                  <a:lnTo>
                    <a:pt x="260" y="162"/>
                  </a:lnTo>
                  <a:lnTo>
                    <a:pt x="222" y="173"/>
                  </a:lnTo>
                  <a:lnTo>
                    <a:pt x="185" y="185"/>
                  </a:lnTo>
                  <a:lnTo>
                    <a:pt x="148" y="197"/>
                  </a:lnTo>
                  <a:lnTo>
                    <a:pt x="110" y="209"/>
                  </a:lnTo>
                  <a:lnTo>
                    <a:pt x="73" y="222"/>
                  </a:lnTo>
                  <a:lnTo>
                    <a:pt x="36" y="235"/>
                  </a:lnTo>
                  <a:lnTo>
                    <a:pt x="0" y="248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48" name="Line 3048"/>
            <p:cNvSpPr>
              <a:spLocks noChangeShapeType="1"/>
            </p:cNvSpPr>
            <p:nvPr/>
          </p:nvSpPr>
          <p:spPr bwMode="auto">
            <a:xfrm flipH="1" flipV="1">
              <a:off x="1968284" y="1973996"/>
              <a:ext cx="211897" cy="5010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49" name="Line 3049"/>
            <p:cNvSpPr>
              <a:spLocks noChangeShapeType="1"/>
            </p:cNvSpPr>
            <p:nvPr/>
          </p:nvSpPr>
          <p:spPr bwMode="auto">
            <a:xfrm flipH="1" flipV="1">
              <a:off x="1974657" y="1972426"/>
              <a:ext cx="210306" cy="5010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50" name="Line 3050"/>
            <p:cNvSpPr>
              <a:spLocks noChangeShapeType="1"/>
            </p:cNvSpPr>
            <p:nvPr/>
          </p:nvSpPr>
          <p:spPr bwMode="auto">
            <a:xfrm flipH="1" flipV="1">
              <a:off x="1813739" y="2038397"/>
              <a:ext cx="210306" cy="5010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51" name="Line 3051"/>
            <p:cNvSpPr>
              <a:spLocks noChangeShapeType="1"/>
            </p:cNvSpPr>
            <p:nvPr/>
          </p:nvSpPr>
          <p:spPr bwMode="auto">
            <a:xfrm flipH="1" flipV="1">
              <a:off x="1807367" y="2039968"/>
              <a:ext cx="210306" cy="5010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52" name="Freeform 3052"/>
            <p:cNvSpPr>
              <a:spLocks/>
            </p:cNvSpPr>
            <p:nvPr/>
          </p:nvSpPr>
          <p:spPr bwMode="auto">
            <a:xfrm>
              <a:off x="1716554" y="2457783"/>
              <a:ext cx="266067" cy="161785"/>
            </a:xfrm>
            <a:custGeom>
              <a:avLst/>
              <a:gdLst>
                <a:gd name="T0" fmla="*/ 2147483647 w 501"/>
                <a:gd name="T1" fmla="*/ 0 h 309"/>
                <a:gd name="T2" fmla="*/ 2147483647 w 501"/>
                <a:gd name="T3" fmla="*/ 2147483647 h 309"/>
                <a:gd name="T4" fmla="*/ 2147483647 w 501"/>
                <a:gd name="T5" fmla="*/ 2147483647 h 309"/>
                <a:gd name="T6" fmla="*/ 2147483647 w 501"/>
                <a:gd name="T7" fmla="*/ 2147483647 h 309"/>
                <a:gd name="T8" fmla="*/ 2147483647 w 501"/>
                <a:gd name="T9" fmla="*/ 2147483647 h 309"/>
                <a:gd name="T10" fmla="*/ 2147483647 w 501"/>
                <a:gd name="T11" fmla="*/ 2147483647 h 309"/>
                <a:gd name="T12" fmla="*/ 2147483647 w 501"/>
                <a:gd name="T13" fmla="*/ 2147483647 h 309"/>
                <a:gd name="T14" fmla="*/ 2147483647 w 501"/>
                <a:gd name="T15" fmla="*/ 2147483647 h 309"/>
                <a:gd name="T16" fmla="*/ 2147483647 w 501"/>
                <a:gd name="T17" fmla="*/ 2147483647 h 309"/>
                <a:gd name="T18" fmla="*/ 2147483647 w 501"/>
                <a:gd name="T19" fmla="*/ 2147483647 h 309"/>
                <a:gd name="T20" fmla="*/ 2147483647 w 501"/>
                <a:gd name="T21" fmla="*/ 2147483647 h 309"/>
                <a:gd name="T22" fmla="*/ 2147483647 w 501"/>
                <a:gd name="T23" fmla="*/ 2147483647 h 309"/>
                <a:gd name="T24" fmla="*/ 2147483647 w 501"/>
                <a:gd name="T25" fmla="*/ 2147483647 h 309"/>
                <a:gd name="T26" fmla="*/ 2147483647 w 501"/>
                <a:gd name="T27" fmla="*/ 2147483647 h 309"/>
                <a:gd name="T28" fmla="*/ 2147483647 w 501"/>
                <a:gd name="T29" fmla="*/ 2147483647 h 309"/>
                <a:gd name="T30" fmla="*/ 2147483647 w 501"/>
                <a:gd name="T31" fmla="*/ 2147483647 h 309"/>
                <a:gd name="T32" fmla="*/ 2147483647 w 501"/>
                <a:gd name="T33" fmla="*/ 2147483647 h 309"/>
                <a:gd name="T34" fmla="*/ 2147483647 w 501"/>
                <a:gd name="T35" fmla="*/ 2147483647 h 309"/>
                <a:gd name="T36" fmla="*/ 0 w 501"/>
                <a:gd name="T37" fmla="*/ 2147483647 h 3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01" h="309">
                  <a:moveTo>
                    <a:pt x="501" y="0"/>
                  </a:moveTo>
                  <a:lnTo>
                    <a:pt x="472" y="14"/>
                  </a:lnTo>
                  <a:lnTo>
                    <a:pt x="442" y="28"/>
                  </a:lnTo>
                  <a:lnTo>
                    <a:pt x="414" y="44"/>
                  </a:lnTo>
                  <a:lnTo>
                    <a:pt x="384" y="60"/>
                  </a:lnTo>
                  <a:lnTo>
                    <a:pt x="356" y="75"/>
                  </a:lnTo>
                  <a:lnTo>
                    <a:pt x="328" y="92"/>
                  </a:lnTo>
                  <a:lnTo>
                    <a:pt x="299" y="108"/>
                  </a:lnTo>
                  <a:lnTo>
                    <a:pt x="271" y="125"/>
                  </a:lnTo>
                  <a:lnTo>
                    <a:pt x="242" y="142"/>
                  </a:lnTo>
                  <a:lnTo>
                    <a:pt x="215" y="159"/>
                  </a:lnTo>
                  <a:lnTo>
                    <a:pt x="187" y="177"/>
                  </a:lnTo>
                  <a:lnTo>
                    <a:pt x="159" y="196"/>
                  </a:lnTo>
                  <a:lnTo>
                    <a:pt x="132" y="213"/>
                  </a:lnTo>
                  <a:lnTo>
                    <a:pt x="106" y="232"/>
                  </a:lnTo>
                  <a:lnTo>
                    <a:pt x="78" y="251"/>
                  </a:lnTo>
                  <a:lnTo>
                    <a:pt x="52" y="270"/>
                  </a:lnTo>
                  <a:lnTo>
                    <a:pt x="26" y="290"/>
                  </a:lnTo>
                  <a:lnTo>
                    <a:pt x="0" y="30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53" name="Freeform 3053"/>
            <p:cNvSpPr>
              <a:spLocks/>
            </p:cNvSpPr>
            <p:nvPr/>
          </p:nvSpPr>
          <p:spPr bwMode="auto">
            <a:xfrm>
              <a:off x="1711773" y="2451501"/>
              <a:ext cx="269256" cy="164927"/>
            </a:xfrm>
            <a:custGeom>
              <a:avLst/>
              <a:gdLst>
                <a:gd name="T0" fmla="*/ 2147483647 w 506"/>
                <a:gd name="T1" fmla="*/ 0 h 313"/>
                <a:gd name="T2" fmla="*/ 2147483647 w 506"/>
                <a:gd name="T3" fmla="*/ 2147483647 h 313"/>
                <a:gd name="T4" fmla="*/ 2147483647 w 506"/>
                <a:gd name="T5" fmla="*/ 2147483647 h 313"/>
                <a:gd name="T6" fmla="*/ 2147483647 w 506"/>
                <a:gd name="T7" fmla="*/ 2147483647 h 313"/>
                <a:gd name="T8" fmla="*/ 2147483647 w 506"/>
                <a:gd name="T9" fmla="*/ 2147483647 h 313"/>
                <a:gd name="T10" fmla="*/ 2147483647 w 506"/>
                <a:gd name="T11" fmla="*/ 2147483647 h 313"/>
                <a:gd name="T12" fmla="*/ 2147483647 w 506"/>
                <a:gd name="T13" fmla="*/ 2147483647 h 313"/>
                <a:gd name="T14" fmla="*/ 2147483647 w 506"/>
                <a:gd name="T15" fmla="*/ 2147483647 h 313"/>
                <a:gd name="T16" fmla="*/ 2147483647 w 506"/>
                <a:gd name="T17" fmla="*/ 2147483647 h 313"/>
                <a:gd name="T18" fmla="*/ 2147483647 w 506"/>
                <a:gd name="T19" fmla="*/ 2147483647 h 313"/>
                <a:gd name="T20" fmla="*/ 2147483647 w 506"/>
                <a:gd name="T21" fmla="*/ 2147483647 h 313"/>
                <a:gd name="T22" fmla="*/ 2147483647 w 506"/>
                <a:gd name="T23" fmla="*/ 2147483647 h 313"/>
                <a:gd name="T24" fmla="*/ 2147483647 w 506"/>
                <a:gd name="T25" fmla="*/ 2147483647 h 313"/>
                <a:gd name="T26" fmla="*/ 2147483647 w 506"/>
                <a:gd name="T27" fmla="*/ 2147483647 h 313"/>
                <a:gd name="T28" fmla="*/ 2147483647 w 506"/>
                <a:gd name="T29" fmla="*/ 2147483647 h 313"/>
                <a:gd name="T30" fmla="*/ 2147483647 w 506"/>
                <a:gd name="T31" fmla="*/ 2147483647 h 313"/>
                <a:gd name="T32" fmla="*/ 2147483647 w 506"/>
                <a:gd name="T33" fmla="*/ 2147483647 h 313"/>
                <a:gd name="T34" fmla="*/ 2147483647 w 506"/>
                <a:gd name="T35" fmla="*/ 2147483647 h 313"/>
                <a:gd name="T36" fmla="*/ 2147483647 w 506"/>
                <a:gd name="T37" fmla="*/ 2147483647 h 313"/>
                <a:gd name="T38" fmla="*/ 0 w 506"/>
                <a:gd name="T39" fmla="*/ 2147483647 h 3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06" h="313">
                  <a:moveTo>
                    <a:pt x="506" y="0"/>
                  </a:moveTo>
                  <a:lnTo>
                    <a:pt x="478" y="13"/>
                  </a:lnTo>
                  <a:lnTo>
                    <a:pt x="450" y="27"/>
                  </a:lnTo>
                  <a:lnTo>
                    <a:pt x="422" y="43"/>
                  </a:lnTo>
                  <a:lnTo>
                    <a:pt x="394" y="57"/>
                  </a:lnTo>
                  <a:lnTo>
                    <a:pt x="367" y="72"/>
                  </a:lnTo>
                  <a:lnTo>
                    <a:pt x="340" y="87"/>
                  </a:lnTo>
                  <a:lnTo>
                    <a:pt x="313" y="103"/>
                  </a:lnTo>
                  <a:lnTo>
                    <a:pt x="285" y="119"/>
                  </a:lnTo>
                  <a:lnTo>
                    <a:pt x="258" y="134"/>
                  </a:lnTo>
                  <a:lnTo>
                    <a:pt x="232" y="152"/>
                  </a:lnTo>
                  <a:lnTo>
                    <a:pt x="205" y="168"/>
                  </a:lnTo>
                  <a:lnTo>
                    <a:pt x="179" y="185"/>
                  </a:lnTo>
                  <a:lnTo>
                    <a:pt x="153" y="202"/>
                  </a:lnTo>
                  <a:lnTo>
                    <a:pt x="127" y="220"/>
                  </a:lnTo>
                  <a:lnTo>
                    <a:pt x="101" y="238"/>
                  </a:lnTo>
                  <a:lnTo>
                    <a:pt x="75" y="256"/>
                  </a:lnTo>
                  <a:lnTo>
                    <a:pt x="50" y="274"/>
                  </a:lnTo>
                  <a:lnTo>
                    <a:pt x="25" y="293"/>
                  </a:lnTo>
                  <a:lnTo>
                    <a:pt x="0" y="31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54" name="Freeform 3054"/>
            <p:cNvSpPr>
              <a:spLocks/>
            </p:cNvSpPr>
            <p:nvPr/>
          </p:nvSpPr>
          <p:spPr bwMode="auto">
            <a:xfrm>
              <a:off x="1777096" y="2536318"/>
              <a:ext cx="238983" cy="144508"/>
            </a:xfrm>
            <a:custGeom>
              <a:avLst/>
              <a:gdLst>
                <a:gd name="T0" fmla="*/ 2147483647 w 450"/>
                <a:gd name="T1" fmla="*/ 0 h 276"/>
                <a:gd name="T2" fmla="*/ 2147483647 w 450"/>
                <a:gd name="T3" fmla="*/ 2147483647 h 276"/>
                <a:gd name="T4" fmla="*/ 2147483647 w 450"/>
                <a:gd name="T5" fmla="*/ 2147483647 h 276"/>
                <a:gd name="T6" fmla="*/ 2147483647 w 450"/>
                <a:gd name="T7" fmla="*/ 2147483647 h 276"/>
                <a:gd name="T8" fmla="*/ 2147483647 w 450"/>
                <a:gd name="T9" fmla="*/ 2147483647 h 276"/>
                <a:gd name="T10" fmla="*/ 2147483647 w 450"/>
                <a:gd name="T11" fmla="*/ 2147483647 h 276"/>
                <a:gd name="T12" fmla="*/ 2147483647 w 450"/>
                <a:gd name="T13" fmla="*/ 2147483647 h 276"/>
                <a:gd name="T14" fmla="*/ 2147483647 w 450"/>
                <a:gd name="T15" fmla="*/ 2147483647 h 276"/>
                <a:gd name="T16" fmla="*/ 2147483647 w 450"/>
                <a:gd name="T17" fmla="*/ 2147483647 h 276"/>
                <a:gd name="T18" fmla="*/ 2147483647 w 450"/>
                <a:gd name="T19" fmla="*/ 2147483647 h 276"/>
                <a:gd name="T20" fmla="*/ 2147483647 w 450"/>
                <a:gd name="T21" fmla="*/ 2147483647 h 276"/>
                <a:gd name="T22" fmla="*/ 2147483647 w 450"/>
                <a:gd name="T23" fmla="*/ 2147483647 h 276"/>
                <a:gd name="T24" fmla="*/ 2147483647 w 450"/>
                <a:gd name="T25" fmla="*/ 2147483647 h 276"/>
                <a:gd name="T26" fmla="*/ 2147483647 w 450"/>
                <a:gd name="T27" fmla="*/ 2147483647 h 276"/>
                <a:gd name="T28" fmla="*/ 2147483647 w 450"/>
                <a:gd name="T29" fmla="*/ 2147483647 h 276"/>
                <a:gd name="T30" fmla="*/ 2147483647 w 450"/>
                <a:gd name="T31" fmla="*/ 2147483647 h 276"/>
                <a:gd name="T32" fmla="*/ 2147483647 w 450"/>
                <a:gd name="T33" fmla="*/ 2147483647 h 276"/>
                <a:gd name="T34" fmla="*/ 0 w 450"/>
                <a:gd name="T35" fmla="*/ 2147483647 h 2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50" h="276">
                  <a:moveTo>
                    <a:pt x="450" y="0"/>
                  </a:moveTo>
                  <a:lnTo>
                    <a:pt x="421" y="14"/>
                  </a:lnTo>
                  <a:lnTo>
                    <a:pt x="394" y="28"/>
                  </a:lnTo>
                  <a:lnTo>
                    <a:pt x="367" y="42"/>
                  </a:lnTo>
                  <a:lnTo>
                    <a:pt x="339" y="57"/>
                  </a:lnTo>
                  <a:lnTo>
                    <a:pt x="312" y="72"/>
                  </a:lnTo>
                  <a:lnTo>
                    <a:pt x="285" y="88"/>
                  </a:lnTo>
                  <a:lnTo>
                    <a:pt x="258" y="103"/>
                  </a:lnTo>
                  <a:lnTo>
                    <a:pt x="232" y="119"/>
                  </a:lnTo>
                  <a:lnTo>
                    <a:pt x="205" y="135"/>
                  </a:lnTo>
                  <a:lnTo>
                    <a:pt x="179" y="151"/>
                  </a:lnTo>
                  <a:lnTo>
                    <a:pt x="152" y="169"/>
                  </a:lnTo>
                  <a:lnTo>
                    <a:pt x="127" y="186"/>
                  </a:lnTo>
                  <a:lnTo>
                    <a:pt x="101" y="204"/>
                  </a:lnTo>
                  <a:lnTo>
                    <a:pt x="76" y="221"/>
                  </a:lnTo>
                  <a:lnTo>
                    <a:pt x="51" y="239"/>
                  </a:lnTo>
                  <a:lnTo>
                    <a:pt x="26" y="257"/>
                  </a:lnTo>
                  <a:lnTo>
                    <a:pt x="0" y="27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55" name="Line 3056"/>
            <p:cNvSpPr>
              <a:spLocks noChangeShapeType="1"/>
            </p:cNvSpPr>
            <p:nvPr/>
          </p:nvSpPr>
          <p:spPr bwMode="auto">
            <a:xfrm flipH="1" flipV="1">
              <a:off x="1385165" y="2292856"/>
              <a:ext cx="396711" cy="3926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56" name="Line 3057"/>
            <p:cNvSpPr>
              <a:spLocks noChangeShapeType="1"/>
            </p:cNvSpPr>
            <p:nvPr/>
          </p:nvSpPr>
          <p:spPr bwMode="auto">
            <a:xfrm flipH="1" flipV="1">
              <a:off x="1380384" y="2297567"/>
              <a:ext cx="396713" cy="3911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57" name="Line 3059"/>
            <p:cNvSpPr>
              <a:spLocks noChangeShapeType="1"/>
            </p:cNvSpPr>
            <p:nvPr/>
          </p:nvSpPr>
          <p:spPr bwMode="auto">
            <a:xfrm flipH="1">
              <a:off x="1316656" y="2209605"/>
              <a:ext cx="33458" cy="1727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58" name="Line 3060"/>
            <p:cNvSpPr>
              <a:spLocks noChangeShapeType="1"/>
            </p:cNvSpPr>
            <p:nvPr/>
          </p:nvSpPr>
          <p:spPr bwMode="auto">
            <a:xfrm flipH="1" flipV="1">
              <a:off x="1324622" y="2182905"/>
              <a:ext cx="3187" cy="47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59" name="Line 3061"/>
            <p:cNvSpPr>
              <a:spLocks noChangeShapeType="1"/>
            </p:cNvSpPr>
            <p:nvPr/>
          </p:nvSpPr>
          <p:spPr bwMode="auto">
            <a:xfrm flipH="1" flipV="1">
              <a:off x="1310282" y="2168768"/>
              <a:ext cx="3187" cy="47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60" name="Line 3062"/>
            <p:cNvSpPr>
              <a:spLocks noChangeShapeType="1"/>
            </p:cNvSpPr>
            <p:nvPr/>
          </p:nvSpPr>
          <p:spPr bwMode="auto">
            <a:xfrm flipH="1">
              <a:off x="1302317" y="2193899"/>
              <a:ext cx="33457" cy="1884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61" name="Line 3063"/>
            <p:cNvSpPr>
              <a:spLocks noChangeShapeType="1"/>
            </p:cNvSpPr>
            <p:nvPr/>
          </p:nvSpPr>
          <p:spPr bwMode="auto">
            <a:xfrm flipV="1">
              <a:off x="1316656" y="2193901"/>
              <a:ext cx="19119" cy="3298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62" name="Line 3064"/>
            <p:cNvSpPr>
              <a:spLocks noChangeShapeType="1"/>
            </p:cNvSpPr>
            <p:nvPr/>
          </p:nvSpPr>
          <p:spPr bwMode="auto">
            <a:xfrm flipH="1">
              <a:off x="1299129" y="2182904"/>
              <a:ext cx="25492" cy="251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63" name="Line 3065"/>
            <p:cNvSpPr>
              <a:spLocks noChangeShapeType="1"/>
            </p:cNvSpPr>
            <p:nvPr/>
          </p:nvSpPr>
          <p:spPr bwMode="auto">
            <a:xfrm flipH="1">
              <a:off x="1346926" y="2237879"/>
              <a:ext cx="31864" cy="1727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64" name="Line 3066"/>
            <p:cNvSpPr>
              <a:spLocks noChangeShapeType="1"/>
            </p:cNvSpPr>
            <p:nvPr/>
          </p:nvSpPr>
          <p:spPr bwMode="auto">
            <a:xfrm flipH="1" flipV="1">
              <a:off x="1380384" y="2289714"/>
              <a:ext cx="4780" cy="31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65" name="Line 3067"/>
            <p:cNvSpPr>
              <a:spLocks noChangeShapeType="1"/>
            </p:cNvSpPr>
            <p:nvPr/>
          </p:nvSpPr>
          <p:spPr bwMode="auto">
            <a:xfrm flipH="1">
              <a:off x="1380383" y="2263012"/>
              <a:ext cx="25492" cy="267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66" name="Line 3068"/>
            <p:cNvSpPr>
              <a:spLocks noChangeShapeType="1"/>
            </p:cNvSpPr>
            <p:nvPr/>
          </p:nvSpPr>
          <p:spPr bwMode="auto">
            <a:xfrm flipH="1" flipV="1">
              <a:off x="1401096" y="2259871"/>
              <a:ext cx="4779" cy="31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67" name="Line 3069"/>
            <p:cNvSpPr>
              <a:spLocks noChangeShapeType="1"/>
            </p:cNvSpPr>
            <p:nvPr/>
          </p:nvSpPr>
          <p:spPr bwMode="auto">
            <a:xfrm flipV="1">
              <a:off x="1375605" y="2252016"/>
              <a:ext cx="19119" cy="3298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68" name="Line 3070"/>
            <p:cNvSpPr>
              <a:spLocks noChangeShapeType="1"/>
            </p:cNvSpPr>
            <p:nvPr/>
          </p:nvSpPr>
          <p:spPr bwMode="auto">
            <a:xfrm flipV="1">
              <a:off x="1361265" y="2237879"/>
              <a:ext cx="17526" cy="3141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69" name="Line 3071"/>
            <p:cNvSpPr>
              <a:spLocks noChangeShapeType="1"/>
            </p:cNvSpPr>
            <p:nvPr/>
          </p:nvSpPr>
          <p:spPr bwMode="auto">
            <a:xfrm flipH="1">
              <a:off x="1361265" y="2252016"/>
              <a:ext cx="33458" cy="17279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70" name="Line 3072"/>
            <p:cNvSpPr>
              <a:spLocks noChangeShapeType="1"/>
            </p:cNvSpPr>
            <p:nvPr/>
          </p:nvSpPr>
          <p:spPr bwMode="auto">
            <a:xfrm flipH="1" flipV="1">
              <a:off x="1372418" y="2289713"/>
              <a:ext cx="7966" cy="78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71" name="Line 3073"/>
            <p:cNvSpPr>
              <a:spLocks noChangeShapeType="1"/>
            </p:cNvSpPr>
            <p:nvPr/>
          </p:nvSpPr>
          <p:spPr bwMode="auto">
            <a:xfrm flipH="1" flipV="1">
              <a:off x="1327809" y="2187617"/>
              <a:ext cx="73288" cy="722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72" name="Line 3074"/>
            <p:cNvSpPr>
              <a:spLocks noChangeShapeType="1"/>
            </p:cNvSpPr>
            <p:nvPr/>
          </p:nvSpPr>
          <p:spPr bwMode="auto">
            <a:xfrm flipH="1" flipV="1">
              <a:off x="1327809" y="2187617"/>
              <a:ext cx="73288" cy="722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73" name="Line 3075"/>
            <p:cNvSpPr>
              <a:spLocks noChangeShapeType="1"/>
            </p:cNvSpPr>
            <p:nvPr/>
          </p:nvSpPr>
          <p:spPr bwMode="auto">
            <a:xfrm>
              <a:off x="1302317" y="2212749"/>
              <a:ext cx="73288" cy="722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74" name="Line 3076"/>
            <p:cNvSpPr>
              <a:spLocks noChangeShapeType="1"/>
            </p:cNvSpPr>
            <p:nvPr/>
          </p:nvSpPr>
          <p:spPr bwMode="auto">
            <a:xfrm flipH="1">
              <a:off x="1332586" y="2223743"/>
              <a:ext cx="31864" cy="17279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75" name="Line 3077"/>
            <p:cNvSpPr>
              <a:spLocks noChangeShapeType="1"/>
            </p:cNvSpPr>
            <p:nvPr/>
          </p:nvSpPr>
          <p:spPr bwMode="auto">
            <a:xfrm flipV="1">
              <a:off x="1346926" y="2223743"/>
              <a:ext cx="17525" cy="3141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76" name="Line 3078"/>
            <p:cNvSpPr>
              <a:spLocks noChangeShapeType="1"/>
            </p:cNvSpPr>
            <p:nvPr/>
          </p:nvSpPr>
          <p:spPr bwMode="auto">
            <a:xfrm flipV="1">
              <a:off x="1332586" y="2209605"/>
              <a:ext cx="17526" cy="3141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77" name="Line 3079"/>
            <p:cNvSpPr>
              <a:spLocks noChangeShapeType="1"/>
            </p:cNvSpPr>
            <p:nvPr/>
          </p:nvSpPr>
          <p:spPr bwMode="auto">
            <a:xfrm flipV="1">
              <a:off x="1628926" y="1601732"/>
              <a:ext cx="223051" cy="911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78" name="Line 3080"/>
            <p:cNvSpPr>
              <a:spLocks noChangeShapeType="1"/>
            </p:cNvSpPr>
            <p:nvPr/>
          </p:nvSpPr>
          <p:spPr bwMode="auto">
            <a:xfrm flipV="1">
              <a:off x="1619367" y="1582884"/>
              <a:ext cx="224644" cy="911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79" name="Line 3081"/>
            <p:cNvSpPr>
              <a:spLocks noChangeShapeType="1"/>
            </p:cNvSpPr>
            <p:nvPr/>
          </p:nvSpPr>
          <p:spPr bwMode="auto">
            <a:xfrm flipV="1">
              <a:off x="1772317" y="2033686"/>
              <a:ext cx="33458" cy="141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80" name="Line 3082"/>
            <p:cNvSpPr>
              <a:spLocks noChangeShapeType="1"/>
            </p:cNvSpPr>
            <p:nvPr/>
          </p:nvSpPr>
          <p:spPr bwMode="auto">
            <a:xfrm flipH="1">
              <a:off x="1765945" y="2028972"/>
              <a:ext cx="36644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81" name="Line 3083"/>
            <p:cNvSpPr>
              <a:spLocks noChangeShapeType="1"/>
            </p:cNvSpPr>
            <p:nvPr/>
          </p:nvSpPr>
          <p:spPr bwMode="auto">
            <a:xfrm>
              <a:off x="1762757" y="1934727"/>
              <a:ext cx="39831" cy="942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82" name="Line 3084"/>
            <p:cNvSpPr>
              <a:spLocks noChangeShapeType="1"/>
            </p:cNvSpPr>
            <p:nvPr/>
          </p:nvSpPr>
          <p:spPr bwMode="auto">
            <a:xfrm flipH="1">
              <a:off x="1708588" y="1736816"/>
              <a:ext cx="167289" cy="675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83" name="Line 3085"/>
            <p:cNvSpPr>
              <a:spLocks noChangeShapeType="1"/>
            </p:cNvSpPr>
            <p:nvPr/>
          </p:nvSpPr>
          <p:spPr bwMode="auto">
            <a:xfrm flipH="1">
              <a:off x="1708588" y="1736816"/>
              <a:ext cx="167289" cy="675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84" name="Line 3086"/>
            <p:cNvSpPr>
              <a:spLocks noChangeShapeType="1"/>
            </p:cNvSpPr>
            <p:nvPr/>
          </p:nvSpPr>
          <p:spPr bwMode="auto">
            <a:xfrm flipH="1">
              <a:off x="1679910" y="1735245"/>
              <a:ext cx="234204" cy="942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85" name="Line 3087"/>
            <p:cNvSpPr>
              <a:spLocks noChangeShapeType="1"/>
            </p:cNvSpPr>
            <p:nvPr/>
          </p:nvSpPr>
          <p:spPr bwMode="auto">
            <a:xfrm flipV="1">
              <a:off x="1910929" y="1730533"/>
              <a:ext cx="159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86" name="Line 3088"/>
            <p:cNvSpPr>
              <a:spLocks noChangeShapeType="1"/>
            </p:cNvSpPr>
            <p:nvPr/>
          </p:nvSpPr>
          <p:spPr bwMode="auto">
            <a:xfrm flipV="1">
              <a:off x="1901368" y="1732104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87" name="Line 3089"/>
            <p:cNvSpPr>
              <a:spLocks noChangeShapeType="1"/>
            </p:cNvSpPr>
            <p:nvPr/>
          </p:nvSpPr>
          <p:spPr bwMode="auto">
            <a:xfrm flipV="1">
              <a:off x="1893401" y="1735246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88" name="Line 3090"/>
            <p:cNvSpPr>
              <a:spLocks noChangeShapeType="1"/>
            </p:cNvSpPr>
            <p:nvPr/>
          </p:nvSpPr>
          <p:spPr bwMode="auto">
            <a:xfrm flipV="1">
              <a:off x="1885436" y="1738388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89" name="Line 3091"/>
            <p:cNvSpPr>
              <a:spLocks noChangeShapeType="1"/>
            </p:cNvSpPr>
            <p:nvPr/>
          </p:nvSpPr>
          <p:spPr bwMode="auto">
            <a:xfrm flipV="1">
              <a:off x="1875876" y="1741529"/>
              <a:ext cx="4779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90" name="Line 3092"/>
            <p:cNvSpPr>
              <a:spLocks noChangeShapeType="1"/>
            </p:cNvSpPr>
            <p:nvPr/>
          </p:nvSpPr>
          <p:spPr bwMode="auto">
            <a:xfrm flipV="1">
              <a:off x="1872690" y="1736815"/>
              <a:ext cx="159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91" name="Line 3093"/>
            <p:cNvSpPr>
              <a:spLocks noChangeShapeType="1"/>
            </p:cNvSpPr>
            <p:nvPr/>
          </p:nvSpPr>
          <p:spPr bwMode="auto">
            <a:xfrm flipV="1">
              <a:off x="1716554" y="1810641"/>
              <a:ext cx="1592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92" name="Line 3094"/>
            <p:cNvSpPr>
              <a:spLocks noChangeShapeType="1"/>
            </p:cNvSpPr>
            <p:nvPr/>
          </p:nvSpPr>
          <p:spPr bwMode="auto">
            <a:xfrm flipV="1">
              <a:off x="1711775" y="1802785"/>
              <a:ext cx="3187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93" name="Line 3095"/>
            <p:cNvSpPr>
              <a:spLocks noChangeShapeType="1"/>
            </p:cNvSpPr>
            <p:nvPr/>
          </p:nvSpPr>
          <p:spPr bwMode="auto">
            <a:xfrm flipV="1">
              <a:off x="1706995" y="1810641"/>
              <a:ext cx="4779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94" name="Line 3096"/>
            <p:cNvSpPr>
              <a:spLocks noChangeShapeType="1"/>
            </p:cNvSpPr>
            <p:nvPr/>
          </p:nvSpPr>
          <p:spPr bwMode="auto">
            <a:xfrm flipV="1">
              <a:off x="1699029" y="1815351"/>
              <a:ext cx="3187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95" name="Line 3097"/>
            <p:cNvSpPr>
              <a:spLocks noChangeShapeType="1"/>
            </p:cNvSpPr>
            <p:nvPr/>
          </p:nvSpPr>
          <p:spPr bwMode="auto">
            <a:xfrm flipV="1">
              <a:off x="1691062" y="1818493"/>
              <a:ext cx="3187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96" name="Line 3098"/>
            <p:cNvSpPr>
              <a:spLocks noChangeShapeType="1"/>
            </p:cNvSpPr>
            <p:nvPr/>
          </p:nvSpPr>
          <p:spPr bwMode="auto">
            <a:xfrm flipV="1">
              <a:off x="1681504" y="1821634"/>
              <a:ext cx="4779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97" name="Line 3099"/>
            <p:cNvSpPr>
              <a:spLocks noChangeShapeType="1"/>
            </p:cNvSpPr>
            <p:nvPr/>
          </p:nvSpPr>
          <p:spPr bwMode="auto">
            <a:xfrm flipH="1">
              <a:off x="1729300" y="1853050"/>
              <a:ext cx="234203" cy="942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98" name="Line 3100"/>
            <p:cNvSpPr>
              <a:spLocks noChangeShapeType="1"/>
            </p:cNvSpPr>
            <p:nvPr/>
          </p:nvSpPr>
          <p:spPr bwMode="auto">
            <a:xfrm flipH="1">
              <a:off x="1719740" y="1829489"/>
              <a:ext cx="234203" cy="942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99" name="Line 3101"/>
            <p:cNvSpPr>
              <a:spLocks noChangeShapeType="1"/>
            </p:cNvSpPr>
            <p:nvPr/>
          </p:nvSpPr>
          <p:spPr bwMode="auto">
            <a:xfrm flipH="1">
              <a:off x="1719740" y="1829489"/>
              <a:ext cx="234203" cy="942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00" name="Line 3102"/>
            <p:cNvSpPr>
              <a:spLocks noChangeShapeType="1"/>
            </p:cNvSpPr>
            <p:nvPr/>
          </p:nvSpPr>
          <p:spPr bwMode="auto">
            <a:xfrm flipH="1">
              <a:off x="1769131" y="1947294"/>
              <a:ext cx="234204" cy="958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01" name="Line 3103"/>
            <p:cNvSpPr>
              <a:spLocks noChangeShapeType="1"/>
            </p:cNvSpPr>
            <p:nvPr/>
          </p:nvSpPr>
          <p:spPr bwMode="auto">
            <a:xfrm flipV="1">
              <a:off x="1998554" y="1947294"/>
              <a:ext cx="3187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02" name="Line 3104"/>
            <p:cNvSpPr>
              <a:spLocks noChangeShapeType="1"/>
            </p:cNvSpPr>
            <p:nvPr/>
          </p:nvSpPr>
          <p:spPr bwMode="auto">
            <a:xfrm flipV="1">
              <a:off x="1990589" y="1950435"/>
              <a:ext cx="3187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03" name="Line 3105"/>
            <p:cNvSpPr>
              <a:spLocks noChangeShapeType="1"/>
            </p:cNvSpPr>
            <p:nvPr/>
          </p:nvSpPr>
          <p:spPr bwMode="auto">
            <a:xfrm flipV="1">
              <a:off x="1982622" y="1953577"/>
              <a:ext cx="3187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04" name="Line 3106"/>
            <p:cNvSpPr>
              <a:spLocks noChangeShapeType="1"/>
            </p:cNvSpPr>
            <p:nvPr/>
          </p:nvSpPr>
          <p:spPr bwMode="auto">
            <a:xfrm flipV="1">
              <a:off x="1974657" y="1956719"/>
              <a:ext cx="1592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05" name="Line 3107"/>
            <p:cNvSpPr>
              <a:spLocks noChangeShapeType="1"/>
            </p:cNvSpPr>
            <p:nvPr/>
          </p:nvSpPr>
          <p:spPr bwMode="auto">
            <a:xfrm flipV="1">
              <a:off x="1969876" y="1967713"/>
              <a:ext cx="3187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06" name="Line 3108"/>
            <p:cNvSpPr>
              <a:spLocks noChangeShapeType="1"/>
            </p:cNvSpPr>
            <p:nvPr/>
          </p:nvSpPr>
          <p:spPr bwMode="auto">
            <a:xfrm flipV="1">
              <a:off x="1966690" y="1959860"/>
              <a:ext cx="1594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07" name="Line 3109"/>
            <p:cNvSpPr>
              <a:spLocks noChangeShapeType="1"/>
            </p:cNvSpPr>
            <p:nvPr/>
          </p:nvSpPr>
          <p:spPr bwMode="auto">
            <a:xfrm flipV="1">
              <a:off x="1810554" y="2033685"/>
              <a:ext cx="1594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08" name="Line 3110"/>
            <p:cNvSpPr>
              <a:spLocks noChangeShapeType="1"/>
            </p:cNvSpPr>
            <p:nvPr/>
          </p:nvSpPr>
          <p:spPr bwMode="auto">
            <a:xfrm flipV="1">
              <a:off x="1805776" y="2025830"/>
              <a:ext cx="1592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09" name="Line 3111"/>
            <p:cNvSpPr>
              <a:spLocks noChangeShapeType="1"/>
            </p:cNvSpPr>
            <p:nvPr/>
          </p:nvSpPr>
          <p:spPr bwMode="auto">
            <a:xfrm flipV="1">
              <a:off x="1796215" y="2028972"/>
              <a:ext cx="3187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10" name="Line 3112"/>
            <p:cNvSpPr>
              <a:spLocks noChangeShapeType="1"/>
            </p:cNvSpPr>
            <p:nvPr/>
          </p:nvSpPr>
          <p:spPr bwMode="auto">
            <a:xfrm flipV="1">
              <a:off x="1788249" y="2033686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11" name="Line 3113"/>
            <p:cNvSpPr>
              <a:spLocks noChangeShapeType="1"/>
            </p:cNvSpPr>
            <p:nvPr/>
          </p:nvSpPr>
          <p:spPr bwMode="auto">
            <a:xfrm flipV="1">
              <a:off x="1780284" y="2036826"/>
              <a:ext cx="3187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12" name="Line 3114"/>
            <p:cNvSpPr>
              <a:spLocks noChangeShapeType="1"/>
            </p:cNvSpPr>
            <p:nvPr/>
          </p:nvSpPr>
          <p:spPr bwMode="auto">
            <a:xfrm flipV="1">
              <a:off x="1772317" y="2039968"/>
              <a:ext cx="1594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13" name="Line 3115"/>
            <p:cNvSpPr>
              <a:spLocks noChangeShapeType="1"/>
            </p:cNvSpPr>
            <p:nvPr/>
          </p:nvSpPr>
          <p:spPr bwMode="auto">
            <a:xfrm>
              <a:off x="1729300" y="1941012"/>
              <a:ext cx="7966" cy="471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14" name="Line 3116"/>
            <p:cNvSpPr>
              <a:spLocks noChangeShapeType="1"/>
            </p:cNvSpPr>
            <p:nvPr/>
          </p:nvSpPr>
          <p:spPr bwMode="auto">
            <a:xfrm>
              <a:off x="1737265" y="1937870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15" name="Line 3117"/>
            <p:cNvSpPr>
              <a:spLocks noChangeShapeType="1"/>
            </p:cNvSpPr>
            <p:nvPr/>
          </p:nvSpPr>
          <p:spPr bwMode="auto">
            <a:xfrm>
              <a:off x="1745232" y="1934729"/>
              <a:ext cx="7966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16" name="Line 3118"/>
            <p:cNvSpPr>
              <a:spLocks noChangeShapeType="1"/>
            </p:cNvSpPr>
            <p:nvPr/>
          </p:nvSpPr>
          <p:spPr bwMode="auto">
            <a:xfrm>
              <a:off x="1719740" y="1923733"/>
              <a:ext cx="7966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17" name="Line 3119"/>
            <p:cNvSpPr>
              <a:spLocks noChangeShapeType="1"/>
            </p:cNvSpPr>
            <p:nvPr/>
          </p:nvSpPr>
          <p:spPr bwMode="auto">
            <a:xfrm>
              <a:off x="1754791" y="1931587"/>
              <a:ext cx="7966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18" name="Line 3120"/>
            <p:cNvSpPr>
              <a:spLocks noChangeShapeType="1"/>
            </p:cNvSpPr>
            <p:nvPr/>
          </p:nvSpPr>
          <p:spPr bwMode="auto">
            <a:xfrm>
              <a:off x="1729300" y="1920592"/>
              <a:ext cx="7966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19" name="Line 3121"/>
            <p:cNvSpPr>
              <a:spLocks noChangeShapeType="1"/>
            </p:cNvSpPr>
            <p:nvPr/>
          </p:nvSpPr>
          <p:spPr bwMode="auto">
            <a:xfrm>
              <a:off x="1759571" y="1926874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20" name="Line 3122"/>
            <p:cNvSpPr>
              <a:spLocks noChangeShapeType="1"/>
            </p:cNvSpPr>
            <p:nvPr/>
          </p:nvSpPr>
          <p:spPr bwMode="auto">
            <a:xfrm>
              <a:off x="1737265" y="1917450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21" name="Line 3123"/>
            <p:cNvSpPr>
              <a:spLocks noChangeShapeType="1"/>
            </p:cNvSpPr>
            <p:nvPr/>
          </p:nvSpPr>
          <p:spPr bwMode="auto">
            <a:xfrm>
              <a:off x="1756384" y="1919021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22" name="Line 3124"/>
            <p:cNvSpPr>
              <a:spLocks noChangeShapeType="1"/>
            </p:cNvSpPr>
            <p:nvPr/>
          </p:nvSpPr>
          <p:spPr bwMode="auto">
            <a:xfrm>
              <a:off x="1745232" y="1914309"/>
              <a:ext cx="7966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23" name="Line 3125"/>
            <p:cNvSpPr>
              <a:spLocks noChangeShapeType="1"/>
            </p:cNvSpPr>
            <p:nvPr/>
          </p:nvSpPr>
          <p:spPr bwMode="auto">
            <a:xfrm>
              <a:off x="1753197" y="1911168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24" name="Line 3126"/>
            <p:cNvSpPr>
              <a:spLocks noChangeShapeType="1"/>
            </p:cNvSpPr>
            <p:nvPr/>
          </p:nvSpPr>
          <p:spPr bwMode="auto">
            <a:xfrm>
              <a:off x="1922080" y="1862475"/>
              <a:ext cx="9558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25" name="Line 3127"/>
            <p:cNvSpPr>
              <a:spLocks noChangeShapeType="1"/>
            </p:cNvSpPr>
            <p:nvPr/>
          </p:nvSpPr>
          <p:spPr bwMode="auto">
            <a:xfrm>
              <a:off x="1931638" y="1859334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26" name="Line 3128"/>
            <p:cNvSpPr>
              <a:spLocks noChangeShapeType="1"/>
            </p:cNvSpPr>
            <p:nvPr/>
          </p:nvSpPr>
          <p:spPr bwMode="auto">
            <a:xfrm>
              <a:off x="1918892" y="1853051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27" name="Line 3129"/>
            <p:cNvSpPr>
              <a:spLocks noChangeShapeType="1"/>
            </p:cNvSpPr>
            <p:nvPr/>
          </p:nvSpPr>
          <p:spPr bwMode="auto">
            <a:xfrm>
              <a:off x="1939606" y="1856193"/>
              <a:ext cx="7966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28" name="Line 3130"/>
            <p:cNvSpPr>
              <a:spLocks noChangeShapeType="1"/>
            </p:cNvSpPr>
            <p:nvPr/>
          </p:nvSpPr>
          <p:spPr bwMode="auto">
            <a:xfrm>
              <a:off x="1914115" y="1845197"/>
              <a:ext cx="9558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29" name="Line 3131"/>
            <p:cNvSpPr>
              <a:spLocks noChangeShapeType="1"/>
            </p:cNvSpPr>
            <p:nvPr/>
          </p:nvSpPr>
          <p:spPr bwMode="auto">
            <a:xfrm>
              <a:off x="1947571" y="1853050"/>
              <a:ext cx="7967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30" name="Line 3132"/>
            <p:cNvSpPr>
              <a:spLocks noChangeShapeType="1"/>
            </p:cNvSpPr>
            <p:nvPr/>
          </p:nvSpPr>
          <p:spPr bwMode="auto">
            <a:xfrm>
              <a:off x="1922079" y="1842055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31" name="Line 3133"/>
            <p:cNvSpPr>
              <a:spLocks noChangeShapeType="1"/>
            </p:cNvSpPr>
            <p:nvPr/>
          </p:nvSpPr>
          <p:spPr bwMode="auto">
            <a:xfrm>
              <a:off x="1957130" y="1848338"/>
              <a:ext cx="6372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32" name="Line 3134"/>
            <p:cNvSpPr>
              <a:spLocks noChangeShapeType="1"/>
            </p:cNvSpPr>
            <p:nvPr/>
          </p:nvSpPr>
          <p:spPr bwMode="auto">
            <a:xfrm>
              <a:off x="1931638" y="1837343"/>
              <a:ext cx="7967" cy="471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33" name="Line 3135"/>
            <p:cNvSpPr>
              <a:spLocks noChangeShapeType="1"/>
            </p:cNvSpPr>
            <p:nvPr/>
          </p:nvSpPr>
          <p:spPr bwMode="auto">
            <a:xfrm>
              <a:off x="1939606" y="1834202"/>
              <a:ext cx="7966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34" name="Line 3136"/>
            <p:cNvSpPr>
              <a:spLocks noChangeShapeType="1"/>
            </p:cNvSpPr>
            <p:nvPr/>
          </p:nvSpPr>
          <p:spPr bwMode="auto">
            <a:xfrm>
              <a:off x="1947571" y="1831060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35" name="Line 3137"/>
            <p:cNvSpPr>
              <a:spLocks noChangeShapeType="1"/>
            </p:cNvSpPr>
            <p:nvPr/>
          </p:nvSpPr>
          <p:spPr bwMode="auto">
            <a:xfrm flipH="1" flipV="1">
              <a:off x="1628926" y="1692835"/>
              <a:ext cx="6372" cy="188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36" name="Line 3138"/>
            <p:cNvSpPr>
              <a:spLocks noChangeShapeType="1"/>
            </p:cNvSpPr>
            <p:nvPr/>
          </p:nvSpPr>
          <p:spPr bwMode="auto">
            <a:xfrm flipV="1">
              <a:off x="1635300" y="1699118"/>
              <a:ext cx="28678" cy="125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37" name="Line 3139"/>
            <p:cNvSpPr>
              <a:spLocks noChangeShapeType="1"/>
            </p:cNvSpPr>
            <p:nvPr/>
          </p:nvSpPr>
          <p:spPr bwMode="auto">
            <a:xfrm>
              <a:off x="1619367" y="1673985"/>
              <a:ext cx="9558" cy="188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38" name="Line 3140"/>
            <p:cNvSpPr>
              <a:spLocks noChangeShapeType="1"/>
            </p:cNvSpPr>
            <p:nvPr/>
          </p:nvSpPr>
          <p:spPr bwMode="auto">
            <a:xfrm flipV="1">
              <a:off x="1700623" y="1854620"/>
              <a:ext cx="28678" cy="2356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39" name="Line 3141"/>
            <p:cNvSpPr>
              <a:spLocks noChangeShapeType="1"/>
            </p:cNvSpPr>
            <p:nvPr/>
          </p:nvSpPr>
          <p:spPr bwMode="auto">
            <a:xfrm>
              <a:off x="1713368" y="1816923"/>
              <a:ext cx="39830" cy="942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40" name="Line 3142"/>
            <p:cNvSpPr>
              <a:spLocks noChangeShapeType="1"/>
            </p:cNvSpPr>
            <p:nvPr/>
          </p:nvSpPr>
          <p:spPr bwMode="auto">
            <a:xfrm flipH="1" flipV="1">
              <a:off x="1679909" y="1829489"/>
              <a:ext cx="39831" cy="942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41" name="Line 3143"/>
            <p:cNvSpPr>
              <a:spLocks noChangeShapeType="1"/>
            </p:cNvSpPr>
            <p:nvPr/>
          </p:nvSpPr>
          <p:spPr bwMode="auto">
            <a:xfrm flipH="1" flipV="1">
              <a:off x="1759571" y="1908026"/>
              <a:ext cx="9558" cy="235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42" name="Freeform 3144"/>
            <p:cNvSpPr>
              <a:spLocks/>
            </p:cNvSpPr>
            <p:nvPr/>
          </p:nvSpPr>
          <p:spPr bwMode="auto">
            <a:xfrm>
              <a:off x="1727707" y="1928445"/>
              <a:ext cx="33458" cy="18848"/>
            </a:xfrm>
            <a:custGeom>
              <a:avLst/>
              <a:gdLst>
                <a:gd name="T0" fmla="*/ 2147483647 w 62"/>
                <a:gd name="T1" fmla="*/ 2147483647 h 37"/>
                <a:gd name="T2" fmla="*/ 0 w 62"/>
                <a:gd name="T3" fmla="*/ 2147483647 h 37"/>
                <a:gd name="T4" fmla="*/ 2147483647 w 62"/>
                <a:gd name="T5" fmla="*/ 0 h 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37">
                  <a:moveTo>
                    <a:pt x="4" y="37"/>
                  </a:moveTo>
                  <a:lnTo>
                    <a:pt x="0" y="26"/>
                  </a:lnTo>
                  <a:lnTo>
                    <a:pt x="6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43" name="Line 3145"/>
            <p:cNvSpPr>
              <a:spLocks noChangeShapeType="1"/>
            </p:cNvSpPr>
            <p:nvPr/>
          </p:nvSpPr>
          <p:spPr bwMode="auto">
            <a:xfrm flipV="1">
              <a:off x="1722926" y="1915878"/>
              <a:ext cx="31864" cy="141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44" name="Line 3146"/>
            <p:cNvSpPr>
              <a:spLocks noChangeShapeType="1"/>
            </p:cNvSpPr>
            <p:nvPr/>
          </p:nvSpPr>
          <p:spPr bwMode="auto">
            <a:xfrm flipH="1" flipV="1">
              <a:off x="1719740" y="1923733"/>
              <a:ext cx="3187" cy="62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45" name="Line 3147"/>
            <p:cNvSpPr>
              <a:spLocks noChangeShapeType="1"/>
            </p:cNvSpPr>
            <p:nvPr/>
          </p:nvSpPr>
          <p:spPr bwMode="auto">
            <a:xfrm flipV="1">
              <a:off x="1716554" y="1892319"/>
              <a:ext cx="28678" cy="2356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46" name="Line 3148"/>
            <p:cNvSpPr>
              <a:spLocks noChangeShapeType="1"/>
            </p:cNvSpPr>
            <p:nvPr/>
          </p:nvSpPr>
          <p:spPr bwMode="auto">
            <a:xfrm flipH="1">
              <a:off x="1716553" y="1911168"/>
              <a:ext cx="36643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47" name="Freeform 3149"/>
            <p:cNvSpPr>
              <a:spLocks/>
            </p:cNvSpPr>
            <p:nvPr/>
          </p:nvSpPr>
          <p:spPr bwMode="auto">
            <a:xfrm>
              <a:off x="1700623" y="1873470"/>
              <a:ext cx="44610" cy="23561"/>
            </a:xfrm>
            <a:custGeom>
              <a:avLst/>
              <a:gdLst>
                <a:gd name="T0" fmla="*/ 2147483647 w 85"/>
                <a:gd name="T1" fmla="*/ 2147483647 h 45"/>
                <a:gd name="T2" fmla="*/ 2147483647 w 85"/>
                <a:gd name="T3" fmla="*/ 2147483647 h 45"/>
                <a:gd name="T4" fmla="*/ 2147483647 w 85"/>
                <a:gd name="T5" fmla="*/ 0 h 45"/>
                <a:gd name="T6" fmla="*/ 0 w 85"/>
                <a:gd name="T7" fmla="*/ 2147483647 h 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5" h="45">
                  <a:moveTo>
                    <a:pt x="85" y="36"/>
                  </a:moveTo>
                  <a:lnTo>
                    <a:pt x="14" y="45"/>
                  </a:lnTo>
                  <a:lnTo>
                    <a:pt x="70" y="0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48" name="Line 3150"/>
            <p:cNvSpPr>
              <a:spLocks noChangeShapeType="1"/>
            </p:cNvSpPr>
            <p:nvPr/>
          </p:nvSpPr>
          <p:spPr bwMode="auto">
            <a:xfrm flipH="1" flipV="1">
              <a:off x="1754791" y="1915878"/>
              <a:ext cx="6372" cy="125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49" name="Line 3151"/>
            <p:cNvSpPr>
              <a:spLocks noChangeShapeType="1"/>
            </p:cNvSpPr>
            <p:nvPr/>
          </p:nvSpPr>
          <p:spPr bwMode="auto">
            <a:xfrm flipV="1">
              <a:off x="1765945" y="2010124"/>
              <a:ext cx="28678" cy="2199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50" name="Line 3152"/>
            <p:cNvSpPr>
              <a:spLocks noChangeShapeType="1"/>
            </p:cNvSpPr>
            <p:nvPr/>
          </p:nvSpPr>
          <p:spPr bwMode="auto">
            <a:xfrm flipV="1">
              <a:off x="1756384" y="1991274"/>
              <a:ext cx="30272" cy="2199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51" name="Line 3153"/>
            <p:cNvSpPr>
              <a:spLocks noChangeShapeType="1"/>
            </p:cNvSpPr>
            <p:nvPr/>
          </p:nvSpPr>
          <p:spPr bwMode="auto">
            <a:xfrm flipH="1">
              <a:off x="1756384" y="2010122"/>
              <a:ext cx="3823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52" name="Line 3154"/>
            <p:cNvSpPr>
              <a:spLocks noChangeShapeType="1"/>
            </p:cNvSpPr>
            <p:nvPr/>
          </p:nvSpPr>
          <p:spPr bwMode="auto">
            <a:xfrm flipH="1">
              <a:off x="1750011" y="1991274"/>
              <a:ext cx="36644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53" name="Line 3155"/>
            <p:cNvSpPr>
              <a:spLocks noChangeShapeType="1"/>
            </p:cNvSpPr>
            <p:nvPr/>
          </p:nvSpPr>
          <p:spPr bwMode="auto">
            <a:xfrm flipH="1">
              <a:off x="1742045" y="1972426"/>
              <a:ext cx="36643" cy="471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54" name="Line 3156"/>
            <p:cNvSpPr>
              <a:spLocks noChangeShapeType="1"/>
            </p:cNvSpPr>
            <p:nvPr/>
          </p:nvSpPr>
          <p:spPr bwMode="auto">
            <a:xfrm flipV="1">
              <a:off x="1750012" y="1972426"/>
              <a:ext cx="28678" cy="2199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55" name="Line 3157"/>
            <p:cNvSpPr>
              <a:spLocks noChangeShapeType="1"/>
            </p:cNvSpPr>
            <p:nvPr/>
          </p:nvSpPr>
          <p:spPr bwMode="auto">
            <a:xfrm flipH="1" flipV="1">
              <a:off x="1769130" y="2043108"/>
              <a:ext cx="3187" cy="47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56" name="Line 3158"/>
            <p:cNvSpPr>
              <a:spLocks noChangeShapeType="1"/>
            </p:cNvSpPr>
            <p:nvPr/>
          </p:nvSpPr>
          <p:spPr bwMode="auto">
            <a:xfrm flipH="1" flipV="1">
              <a:off x="1729300" y="1947294"/>
              <a:ext cx="39830" cy="9581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57" name="Line 3159"/>
            <p:cNvSpPr>
              <a:spLocks noChangeShapeType="1"/>
            </p:cNvSpPr>
            <p:nvPr/>
          </p:nvSpPr>
          <p:spPr bwMode="auto">
            <a:xfrm flipH="1" flipV="1">
              <a:off x="1729300" y="1947294"/>
              <a:ext cx="39830" cy="9581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58" name="Line 3160"/>
            <p:cNvSpPr>
              <a:spLocks noChangeShapeType="1"/>
            </p:cNvSpPr>
            <p:nvPr/>
          </p:nvSpPr>
          <p:spPr bwMode="auto">
            <a:xfrm flipV="1">
              <a:off x="1734080" y="1934729"/>
              <a:ext cx="28678" cy="2356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59" name="Line 3161"/>
            <p:cNvSpPr>
              <a:spLocks noChangeShapeType="1"/>
            </p:cNvSpPr>
            <p:nvPr/>
          </p:nvSpPr>
          <p:spPr bwMode="auto">
            <a:xfrm flipH="1">
              <a:off x="1734080" y="1953577"/>
              <a:ext cx="36644" cy="471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60" name="Line 3162"/>
            <p:cNvSpPr>
              <a:spLocks noChangeShapeType="1"/>
            </p:cNvSpPr>
            <p:nvPr/>
          </p:nvSpPr>
          <p:spPr bwMode="auto">
            <a:xfrm flipV="1">
              <a:off x="1742047" y="1953577"/>
              <a:ext cx="28678" cy="2356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61" name="Line 3163"/>
            <p:cNvSpPr>
              <a:spLocks noChangeShapeType="1"/>
            </p:cNvSpPr>
            <p:nvPr/>
          </p:nvSpPr>
          <p:spPr bwMode="auto">
            <a:xfrm flipH="1" flipV="1">
              <a:off x="1713368" y="1802786"/>
              <a:ext cx="6372" cy="109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62" name="Line 3164"/>
            <p:cNvSpPr>
              <a:spLocks noChangeShapeType="1"/>
            </p:cNvSpPr>
            <p:nvPr/>
          </p:nvSpPr>
          <p:spPr bwMode="auto">
            <a:xfrm>
              <a:off x="1708588" y="1804358"/>
              <a:ext cx="3187" cy="62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63" name="Line 3165"/>
            <p:cNvSpPr>
              <a:spLocks noChangeShapeType="1"/>
            </p:cNvSpPr>
            <p:nvPr/>
          </p:nvSpPr>
          <p:spPr bwMode="auto">
            <a:xfrm flipH="1" flipV="1">
              <a:off x="1678318" y="1824778"/>
              <a:ext cx="1592" cy="47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64" name="Line 3166"/>
            <p:cNvSpPr>
              <a:spLocks noChangeShapeType="1"/>
            </p:cNvSpPr>
            <p:nvPr/>
          </p:nvSpPr>
          <p:spPr bwMode="auto">
            <a:xfrm flipH="1" flipV="1">
              <a:off x="1643266" y="1769802"/>
              <a:ext cx="15933" cy="3612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65" name="Freeform 3167"/>
            <p:cNvSpPr>
              <a:spLocks/>
            </p:cNvSpPr>
            <p:nvPr/>
          </p:nvSpPr>
          <p:spPr bwMode="auto">
            <a:xfrm>
              <a:off x="1627333" y="1747811"/>
              <a:ext cx="57356" cy="51834"/>
            </a:xfrm>
            <a:custGeom>
              <a:avLst/>
              <a:gdLst>
                <a:gd name="T0" fmla="*/ 2147483647 w 109"/>
                <a:gd name="T1" fmla="*/ 2147483647 h 100"/>
                <a:gd name="T2" fmla="*/ 0 w 109"/>
                <a:gd name="T3" fmla="*/ 2147483647 h 100"/>
                <a:gd name="T4" fmla="*/ 2147483647 w 109"/>
                <a:gd name="T5" fmla="*/ 0 h 1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9" h="100">
                  <a:moveTo>
                    <a:pt x="23" y="100"/>
                  </a:moveTo>
                  <a:lnTo>
                    <a:pt x="0" y="44"/>
                  </a:lnTo>
                  <a:lnTo>
                    <a:pt x="109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66" name="Line 3168"/>
            <p:cNvSpPr>
              <a:spLocks noChangeShapeType="1"/>
            </p:cNvSpPr>
            <p:nvPr/>
          </p:nvSpPr>
          <p:spPr bwMode="auto">
            <a:xfrm flipV="1">
              <a:off x="1628926" y="1752524"/>
              <a:ext cx="57356" cy="2356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67" name="Line 3169"/>
            <p:cNvSpPr>
              <a:spLocks noChangeShapeType="1"/>
            </p:cNvSpPr>
            <p:nvPr/>
          </p:nvSpPr>
          <p:spPr bwMode="auto">
            <a:xfrm flipH="1">
              <a:off x="1692656" y="1854620"/>
              <a:ext cx="36644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68" name="Line 3170"/>
            <p:cNvSpPr>
              <a:spLocks noChangeShapeType="1"/>
            </p:cNvSpPr>
            <p:nvPr/>
          </p:nvSpPr>
          <p:spPr bwMode="auto">
            <a:xfrm flipH="1">
              <a:off x="1684689" y="1835772"/>
              <a:ext cx="36643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69" name="Line 3171"/>
            <p:cNvSpPr>
              <a:spLocks noChangeShapeType="1"/>
            </p:cNvSpPr>
            <p:nvPr/>
          </p:nvSpPr>
          <p:spPr bwMode="auto">
            <a:xfrm flipV="1">
              <a:off x="1692656" y="1835772"/>
              <a:ext cx="28678" cy="2356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70" name="Line 3172"/>
            <p:cNvSpPr>
              <a:spLocks noChangeShapeType="1"/>
            </p:cNvSpPr>
            <p:nvPr/>
          </p:nvSpPr>
          <p:spPr bwMode="auto">
            <a:xfrm flipV="1">
              <a:off x="1684690" y="1816923"/>
              <a:ext cx="28678" cy="2356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71" name="Line 3173"/>
            <p:cNvSpPr>
              <a:spLocks noChangeShapeType="1"/>
            </p:cNvSpPr>
            <p:nvPr/>
          </p:nvSpPr>
          <p:spPr bwMode="auto">
            <a:xfrm flipV="1">
              <a:off x="1678318" y="1810641"/>
              <a:ext cx="33457" cy="141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72" name="Line 3174"/>
            <p:cNvSpPr>
              <a:spLocks noChangeShapeType="1"/>
            </p:cNvSpPr>
            <p:nvPr/>
          </p:nvSpPr>
          <p:spPr bwMode="auto">
            <a:xfrm flipH="1" flipV="1">
              <a:off x="1662385" y="1678699"/>
              <a:ext cx="50983" cy="1240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73" name="Line 3175"/>
            <p:cNvSpPr>
              <a:spLocks noChangeShapeType="1"/>
            </p:cNvSpPr>
            <p:nvPr/>
          </p:nvSpPr>
          <p:spPr bwMode="auto">
            <a:xfrm flipH="1" flipV="1">
              <a:off x="1663977" y="1699118"/>
              <a:ext cx="44610" cy="1052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74" name="Line 3176"/>
            <p:cNvSpPr>
              <a:spLocks noChangeShapeType="1"/>
            </p:cNvSpPr>
            <p:nvPr/>
          </p:nvSpPr>
          <p:spPr bwMode="auto">
            <a:xfrm flipV="1">
              <a:off x="1851979" y="1655138"/>
              <a:ext cx="55763" cy="2356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75" name="Line 3177"/>
            <p:cNvSpPr>
              <a:spLocks noChangeShapeType="1"/>
            </p:cNvSpPr>
            <p:nvPr/>
          </p:nvSpPr>
          <p:spPr bwMode="auto">
            <a:xfrm flipV="1">
              <a:off x="1853571" y="1661421"/>
              <a:ext cx="57356" cy="2199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76" name="Line 3178"/>
            <p:cNvSpPr>
              <a:spLocks noChangeShapeType="1"/>
            </p:cNvSpPr>
            <p:nvPr/>
          </p:nvSpPr>
          <p:spPr bwMode="auto">
            <a:xfrm flipH="1" flipV="1">
              <a:off x="1907740" y="1655138"/>
              <a:ext cx="12745" cy="2827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77" name="Line 3179"/>
            <p:cNvSpPr>
              <a:spLocks noChangeShapeType="1"/>
            </p:cNvSpPr>
            <p:nvPr/>
          </p:nvSpPr>
          <p:spPr bwMode="auto">
            <a:xfrm flipH="1" flipV="1">
              <a:off x="1818521" y="1614299"/>
              <a:ext cx="50983" cy="12408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78" name="Line 3180"/>
            <p:cNvSpPr>
              <a:spLocks noChangeShapeType="1"/>
            </p:cNvSpPr>
            <p:nvPr/>
          </p:nvSpPr>
          <p:spPr bwMode="auto">
            <a:xfrm flipH="1" flipV="1">
              <a:off x="1831267" y="1631576"/>
              <a:ext cx="44610" cy="1052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79" name="Line 3181"/>
            <p:cNvSpPr>
              <a:spLocks noChangeShapeType="1"/>
            </p:cNvSpPr>
            <p:nvPr/>
          </p:nvSpPr>
          <p:spPr bwMode="auto">
            <a:xfrm flipH="1" flipV="1">
              <a:off x="1896588" y="1667703"/>
              <a:ext cx="15933" cy="3612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80" name="Line 3182"/>
            <p:cNvSpPr>
              <a:spLocks noChangeShapeType="1"/>
            </p:cNvSpPr>
            <p:nvPr/>
          </p:nvSpPr>
          <p:spPr bwMode="auto">
            <a:xfrm flipH="1" flipV="1">
              <a:off x="1963502" y="1853050"/>
              <a:ext cx="39831" cy="942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81" name="Line 3183"/>
            <p:cNvSpPr>
              <a:spLocks noChangeShapeType="1"/>
            </p:cNvSpPr>
            <p:nvPr/>
          </p:nvSpPr>
          <p:spPr bwMode="auto">
            <a:xfrm flipH="1" flipV="1">
              <a:off x="1963502" y="1853050"/>
              <a:ext cx="39831" cy="942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82" name="Line 3184"/>
            <p:cNvSpPr>
              <a:spLocks noChangeShapeType="1"/>
            </p:cNvSpPr>
            <p:nvPr/>
          </p:nvSpPr>
          <p:spPr bwMode="auto">
            <a:xfrm flipV="1">
              <a:off x="1938012" y="1862475"/>
              <a:ext cx="30272" cy="2199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83" name="Line 3185"/>
            <p:cNvSpPr>
              <a:spLocks noChangeShapeType="1"/>
            </p:cNvSpPr>
            <p:nvPr/>
          </p:nvSpPr>
          <p:spPr bwMode="auto">
            <a:xfrm flipH="1">
              <a:off x="1953944" y="1917450"/>
              <a:ext cx="38237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84" name="Line 3186"/>
            <p:cNvSpPr>
              <a:spLocks noChangeShapeType="1"/>
            </p:cNvSpPr>
            <p:nvPr/>
          </p:nvSpPr>
          <p:spPr bwMode="auto">
            <a:xfrm flipH="1">
              <a:off x="1938012" y="1879751"/>
              <a:ext cx="36644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85" name="Freeform 3187"/>
            <p:cNvSpPr>
              <a:spLocks/>
            </p:cNvSpPr>
            <p:nvPr/>
          </p:nvSpPr>
          <p:spPr bwMode="auto">
            <a:xfrm>
              <a:off x="1945979" y="1879751"/>
              <a:ext cx="36643" cy="23561"/>
            </a:xfrm>
            <a:custGeom>
              <a:avLst/>
              <a:gdLst>
                <a:gd name="T0" fmla="*/ 2147483647 w 70"/>
                <a:gd name="T1" fmla="*/ 2147483647 h 45"/>
                <a:gd name="T2" fmla="*/ 0 w 70"/>
                <a:gd name="T3" fmla="*/ 2147483647 h 45"/>
                <a:gd name="T4" fmla="*/ 2147483647 w 70"/>
                <a:gd name="T5" fmla="*/ 0 h 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" h="45">
                  <a:moveTo>
                    <a:pt x="70" y="36"/>
                  </a:moveTo>
                  <a:lnTo>
                    <a:pt x="0" y="45"/>
                  </a:lnTo>
                  <a:lnTo>
                    <a:pt x="55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86" name="Line 3188"/>
            <p:cNvSpPr>
              <a:spLocks noChangeShapeType="1"/>
            </p:cNvSpPr>
            <p:nvPr/>
          </p:nvSpPr>
          <p:spPr bwMode="auto">
            <a:xfrm flipV="1">
              <a:off x="1953945" y="1898602"/>
              <a:ext cx="28678" cy="2356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87" name="Line 3189"/>
            <p:cNvSpPr>
              <a:spLocks noChangeShapeType="1"/>
            </p:cNvSpPr>
            <p:nvPr/>
          </p:nvSpPr>
          <p:spPr bwMode="auto">
            <a:xfrm flipH="1">
              <a:off x="1961909" y="1936299"/>
              <a:ext cx="36643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88" name="Line 3190"/>
            <p:cNvSpPr>
              <a:spLocks noChangeShapeType="1"/>
            </p:cNvSpPr>
            <p:nvPr/>
          </p:nvSpPr>
          <p:spPr bwMode="auto">
            <a:xfrm>
              <a:off x="1995367" y="1930016"/>
              <a:ext cx="7967" cy="1727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89" name="Line 3191"/>
            <p:cNvSpPr>
              <a:spLocks noChangeShapeType="1"/>
            </p:cNvSpPr>
            <p:nvPr/>
          </p:nvSpPr>
          <p:spPr bwMode="auto">
            <a:xfrm flipH="1" flipV="1">
              <a:off x="2003335" y="1947295"/>
              <a:ext cx="1592" cy="47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90" name="Line 3192"/>
            <p:cNvSpPr>
              <a:spLocks noChangeShapeType="1"/>
            </p:cNvSpPr>
            <p:nvPr/>
          </p:nvSpPr>
          <p:spPr bwMode="auto">
            <a:xfrm flipV="1">
              <a:off x="1961909" y="1917450"/>
              <a:ext cx="30271" cy="2356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91" name="Line 3193"/>
            <p:cNvSpPr>
              <a:spLocks noChangeShapeType="1"/>
            </p:cNvSpPr>
            <p:nvPr/>
          </p:nvSpPr>
          <p:spPr bwMode="auto">
            <a:xfrm flipH="1" flipV="1">
              <a:off x="1973063" y="1966142"/>
              <a:ext cx="1594" cy="62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92" name="Line 3194"/>
            <p:cNvSpPr>
              <a:spLocks noChangeShapeType="1"/>
            </p:cNvSpPr>
            <p:nvPr/>
          </p:nvSpPr>
          <p:spPr bwMode="auto">
            <a:xfrm flipH="1" flipV="1">
              <a:off x="1963503" y="1963002"/>
              <a:ext cx="4780" cy="109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93" name="Line 3195"/>
            <p:cNvSpPr>
              <a:spLocks noChangeShapeType="1"/>
            </p:cNvSpPr>
            <p:nvPr/>
          </p:nvSpPr>
          <p:spPr bwMode="auto">
            <a:xfrm flipH="1">
              <a:off x="1973063" y="1952007"/>
              <a:ext cx="31864" cy="141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94" name="Line 3196"/>
            <p:cNvSpPr>
              <a:spLocks noChangeShapeType="1"/>
            </p:cNvSpPr>
            <p:nvPr/>
          </p:nvSpPr>
          <p:spPr bwMode="auto">
            <a:xfrm flipV="1">
              <a:off x="1969876" y="1936299"/>
              <a:ext cx="28678" cy="2356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95" name="Line 3197"/>
            <p:cNvSpPr>
              <a:spLocks noChangeShapeType="1"/>
            </p:cNvSpPr>
            <p:nvPr/>
          </p:nvSpPr>
          <p:spPr bwMode="auto">
            <a:xfrm flipH="1" flipV="1">
              <a:off x="1953944" y="1829489"/>
              <a:ext cx="1594" cy="47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96" name="Line 3198"/>
            <p:cNvSpPr>
              <a:spLocks noChangeShapeType="1"/>
            </p:cNvSpPr>
            <p:nvPr/>
          </p:nvSpPr>
          <p:spPr bwMode="auto">
            <a:xfrm flipH="1" flipV="1">
              <a:off x="1961912" y="1846767"/>
              <a:ext cx="1592" cy="62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97" name="Line 3199"/>
            <p:cNvSpPr>
              <a:spLocks noChangeShapeType="1"/>
            </p:cNvSpPr>
            <p:nvPr/>
          </p:nvSpPr>
          <p:spPr bwMode="auto">
            <a:xfrm flipH="1" flipV="1">
              <a:off x="1805776" y="2033685"/>
              <a:ext cx="1592" cy="62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98" name="Line 3200"/>
            <p:cNvSpPr>
              <a:spLocks noChangeShapeType="1"/>
            </p:cNvSpPr>
            <p:nvPr/>
          </p:nvSpPr>
          <p:spPr bwMode="auto">
            <a:xfrm flipH="1" flipV="1">
              <a:off x="1807367" y="2025830"/>
              <a:ext cx="6372" cy="125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99" name="Line 3201"/>
            <p:cNvSpPr>
              <a:spLocks noChangeShapeType="1"/>
            </p:cNvSpPr>
            <p:nvPr/>
          </p:nvSpPr>
          <p:spPr bwMode="auto">
            <a:xfrm flipH="1">
              <a:off x="1879062" y="1728963"/>
              <a:ext cx="33457" cy="141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00" name="Line 3202"/>
            <p:cNvSpPr>
              <a:spLocks noChangeShapeType="1"/>
            </p:cNvSpPr>
            <p:nvPr/>
          </p:nvSpPr>
          <p:spPr bwMode="auto">
            <a:xfrm flipH="1">
              <a:off x="1880656" y="1744670"/>
              <a:ext cx="3823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01" name="Line 3203"/>
            <p:cNvSpPr>
              <a:spLocks noChangeShapeType="1"/>
            </p:cNvSpPr>
            <p:nvPr/>
          </p:nvSpPr>
          <p:spPr bwMode="auto">
            <a:xfrm flipV="1">
              <a:off x="1888623" y="1744670"/>
              <a:ext cx="30271" cy="2199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02" name="Line 3204"/>
            <p:cNvSpPr>
              <a:spLocks noChangeShapeType="1"/>
            </p:cNvSpPr>
            <p:nvPr/>
          </p:nvSpPr>
          <p:spPr bwMode="auto">
            <a:xfrm flipH="1">
              <a:off x="1888623" y="1763520"/>
              <a:ext cx="36643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03" name="Line 3205"/>
            <p:cNvSpPr>
              <a:spLocks noChangeShapeType="1"/>
            </p:cNvSpPr>
            <p:nvPr/>
          </p:nvSpPr>
          <p:spPr bwMode="auto">
            <a:xfrm>
              <a:off x="1875876" y="1736815"/>
              <a:ext cx="3187" cy="62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04" name="Line 3206"/>
            <p:cNvSpPr>
              <a:spLocks noChangeShapeType="1"/>
            </p:cNvSpPr>
            <p:nvPr/>
          </p:nvSpPr>
          <p:spPr bwMode="auto">
            <a:xfrm flipH="1" flipV="1">
              <a:off x="1869503" y="1738386"/>
              <a:ext cx="4779" cy="125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05" name="Line 3207"/>
            <p:cNvSpPr>
              <a:spLocks noChangeShapeType="1"/>
            </p:cNvSpPr>
            <p:nvPr/>
          </p:nvSpPr>
          <p:spPr bwMode="auto">
            <a:xfrm flipH="1" flipV="1">
              <a:off x="1912520" y="1728962"/>
              <a:ext cx="1594" cy="62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06" name="Freeform 3208"/>
            <p:cNvSpPr>
              <a:spLocks/>
            </p:cNvSpPr>
            <p:nvPr/>
          </p:nvSpPr>
          <p:spPr bwMode="auto">
            <a:xfrm>
              <a:off x="1896586" y="1782368"/>
              <a:ext cx="38237" cy="21990"/>
            </a:xfrm>
            <a:custGeom>
              <a:avLst/>
              <a:gdLst>
                <a:gd name="T0" fmla="*/ 2147483647 w 72"/>
                <a:gd name="T1" fmla="*/ 2147483647 h 44"/>
                <a:gd name="T2" fmla="*/ 2147483647 w 72"/>
                <a:gd name="T3" fmla="*/ 0 h 44"/>
                <a:gd name="T4" fmla="*/ 0 w 72"/>
                <a:gd name="T5" fmla="*/ 2147483647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" h="44">
                  <a:moveTo>
                    <a:pt x="16" y="44"/>
                  </a:moveTo>
                  <a:lnTo>
                    <a:pt x="72" y="0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07" name="Line 3209"/>
            <p:cNvSpPr>
              <a:spLocks noChangeShapeType="1"/>
            </p:cNvSpPr>
            <p:nvPr/>
          </p:nvSpPr>
          <p:spPr bwMode="auto">
            <a:xfrm flipH="1" flipV="1">
              <a:off x="1922080" y="1848337"/>
              <a:ext cx="4780" cy="125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08" name="Line 3210"/>
            <p:cNvSpPr>
              <a:spLocks noChangeShapeType="1"/>
            </p:cNvSpPr>
            <p:nvPr/>
          </p:nvSpPr>
          <p:spPr bwMode="auto">
            <a:xfrm flipH="1" flipV="1">
              <a:off x="1914115" y="1845197"/>
              <a:ext cx="9558" cy="235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09" name="Line 3211"/>
            <p:cNvSpPr>
              <a:spLocks noChangeShapeType="1"/>
            </p:cNvSpPr>
            <p:nvPr/>
          </p:nvSpPr>
          <p:spPr bwMode="auto">
            <a:xfrm flipV="1">
              <a:off x="1896588" y="1763520"/>
              <a:ext cx="28678" cy="2199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10" name="Line 3212"/>
            <p:cNvSpPr>
              <a:spLocks noChangeShapeType="1"/>
            </p:cNvSpPr>
            <p:nvPr/>
          </p:nvSpPr>
          <p:spPr bwMode="auto">
            <a:xfrm>
              <a:off x="1880656" y="1747811"/>
              <a:ext cx="39831" cy="942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11" name="Line 3213"/>
            <p:cNvSpPr>
              <a:spLocks noChangeShapeType="1"/>
            </p:cNvSpPr>
            <p:nvPr/>
          </p:nvSpPr>
          <p:spPr bwMode="auto">
            <a:xfrm>
              <a:off x="1930045" y="1865616"/>
              <a:ext cx="39830" cy="942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12" name="Line 3214"/>
            <p:cNvSpPr>
              <a:spLocks noChangeShapeType="1"/>
            </p:cNvSpPr>
            <p:nvPr/>
          </p:nvSpPr>
          <p:spPr bwMode="auto">
            <a:xfrm flipH="1">
              <a:off x="1807367" y="1972426"/>
              <a:ext cx="167289" cy="675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13" name="Line 3215"/>
            <p:cNvSpPr>
              <a:spLocks noChangeShapeType="1"/>
            </p:cNvSpPr>
            <p:nvPr/>
          </p:nvSpPr>
          <p:spPr bwMode="auto">
            <a:xfrm flipH="1">
              <a:off x="1926860" y="1846767"/>
              <a:ext cx="35051" cy="141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14" name="Line 3216"/>
            <p:cNvSpPr>
              <a:spLocks noChangeShapeType="1"/>
            </p:cNvSpPr>
            <p:nvPr/>
          </p:nvSpPr>
          <p:spPr bwMode="auto">
            <a:xfrm flipH="1">
              <a:off x="1930045" y="1862475"/>
              <a:ext cx="3823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15" name="Line 3217"/>
            <p:cNvSpPr>
              <a:spLocks noChangeShapeType="1"/>
            </p:cNvSpPr>
            <p:nvPr/>
          </p:nvSpPr>
          <p:spPr bwMode="auto">
            <a:xfrm flipH="1">
              <a:off x="1904553" y="1801217"/>
              <a:ext cx="36643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16" name="Line 3218"/>
            <p:cNvSpPr>
              <a:spLocks noChangeShapeType="1"/>
            </p:cNvSpPr>
            <p:nvPr/>
          </p:nvSpPr>
          <p:spPr bwMode="auto">
            <a:xfrm flipV="1">
              <a:off x="1912521" y="1801217"/>
              <a:ext cx="28678" cy="2199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17" name="Line 3219"/>
            <p:cNvSpPr>
              <a:spLocks noChangeShapeType="1"/>
            </p:cNvSpPr>
            <p:nvPr/>
          </p:nvSpPr>
          <p:spPr bwMode="auto">
            <a:xfrm flipH="1">
              <a:off x="1912521" y="1820065"/>
              <a:ext cx="36644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18" name="Line 3220"/>
            <p:cNvSpPr>
              <a:spLocks noChangeShapeType="1"/>
            </p:cNvSpPr>
            <p:nvPr/>
          </p:nvSpPr>
          <p:spPr bwMode="auto">
            <a:xfrm flipH="1" flipV="1">
              <a:off x="1914115" y="1735245"/>
              <a:ext cx="39830" cy="942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19" name="Line 3221"/>
            <p:cNvSpPr>
              <a:spLocks noChangeShapeType="1"/>
            </p:cNvSpPr>
            <p:nvPr/>
          </p:nvSpPr>
          <p:spPr bwMode="auto">
            <a:xfrm flipH="1">
              <a:off x="1922079" y="1834200"/>
              <a:ext cx="33458" cy="141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20" name="Line 3222"/>
            <p:cNvSpPr>
              <a:spLocks noChangeShapeType="1"/>
            </p:cNvSpPr>
            <p:nvPr/>
          </p:nvSpPr>
          <p:spPr bwMode="auto">
            <a:xfrm flipV="1">
              <a:off x="1920487" y="1820065"/>
              <a:ext cx="28678" cy="2199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21" name="Line 3223"/>
            <p:cNvSpPr>
              <a:spLocks noChangeShapeType="1"/>
            </p:cNvSpPr>
            <p:nvPr/>
          </p:nvSpPr>
          <p:spPr bwMode="auto">
            <a:xfrm flipH="1" flipV="1">
              <a:off x="1851977" y="1601732"/>
              <a:ext cx="7967" cy="188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22" name="Line 3224"/>
            <p:cNvSpPr>
              <a:spLocks noChangeShapeType="1"/>
            </p:cNvSpPr>
            <p:nvPr/>
          </p:nvSpPr>
          <p:spPr bwMode="auto">
            <a:xfrm flipV="1">
              <a:off x="1831268" y="1620583"/>
              <a:ext cx="28678" cy="109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23" name="Line 3225"/>
            <p:cNvSpPr>
              <a:spLocks noChangeShapeType="1"/>
            </p:cNvSpPr>
            <p:nvPr/>
          </p:nvSpPr>
          <p:spPr bwMode="auto">
            <a:xfrm>
              <a:off x="1844012" y="1582883"/>
              <a:ext cx="7966" cy="188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24" name="Line 3226"/>
            <p:cNvSpPr>
              <a:spLocks noChangeShapeType="1"/>
            </p:cNvSpPr>
            <p:nvPr/>
          </p:nvSpPr>
          <p:spPr bwMode="auto">
            <a:xfrm flipV="1">
              <a:off x="2854115" y="1856191"/>
              <a:ext cx="1592" cy="5528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25" name="Line 3227"/>
            <p:cNvSpPr>
              <a:spLocks noChangeShapeType="1"/>
            </p:cNvSpPr>
            <p:nvPr/>
          </p:nvSpPr>
          <p:spPr bwMode="auto">
            <a:xfrm flipV="1">
              <a:off x="2847743" y="1856191"/>
              <a:ext cx="1592" cy="5528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26" name="Line 3228"/>
            <p:cNvSpPr>
              <a:spLocks noChangeShapeType="1"/>
            </p:cNvSpPr>
            <p:nvPr/>
          </p:nvSpPr>
          <p:spPr bwMode="auto">
            <a:xfrm flipV="1">
              <a:off x="2455811" y="1856191"/>
              <a:ext cx="1592" cy="5528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27" name="Line 3229"/>
            <p:cNvSpPr>
              <a:spLocks noChangeShapeType="1"/>
            </p:cNvSpPr>
            <p:nvPr/>
          </p:nvSpPr>
          <p:spPr bwMode="auto">
            <a:xfrm flipV="1">
              <a:off x="2460589" y="1856191"/>
              <a:ext cx="1594" cy="5528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28" name="Line 3230"/>
            <p:cNvSpPr>
              <a:spLocks noChangeShapeType="1"/>
            </p:cNvSpPr>
            <p:nvPr/>
          </p:nvSpPr>
          <p:spPr bwMode="auto">
            <a:xfrm flipV="1">
              <a:off x="3024590" y="1933159"/>
              <a:ext cx="215086" cy="5104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29" name="Line 3231"/>
            <p:cNvSpPr>
              <a:spLocks noChangeShapeType="1"/>
            </p:cNvSpPr>
            <p:nvPr/>
          </p:nvSpPr>
          <p:spPr bwMode="auto">
            <a:xfrm flipV="1">
              <a:off x="3018217" y="1930017"/>
              <a:ext cx="215086" cy="5120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30" name="Freeform 3232"/>
            <p:cNvSpPr>
              <a:spLocks/>
            </p:cNvSpPr>
            <p:nvPr/>
          </p:nvSpPr>
          <p:spPr bwMode="auto">
            <a:xfrm>
              <a:off x="2854115" y="2317987"/>
              <a:ext cx="200747" cy="39269"/>
            </a:xfrm>
            <a:custGeom>
              <a:avLst/>
              <a:gdLst>
                <a:gd name="T0" fmla="*/ 2147483647 w 377"/>
                <a:gd name="T1" fmla="*/ 2147483647 h 76"/>
                <a:gd name="T2" fmla="*/ 2147483647 w 377"/>
                <a:gd name="T3" fmla="*/ 2147483647 h 76"/>
                <a:gd name="T4" fmla="*/ 2147483647 w 377"/>
                <a:gd name="T5" fmla="*/ 2147483647 h 76"/>
                <a:gd name="T6" fmla="*/ 2147483647 w 377"/>
                <a:gd name="T7" fmla="*/ 2147483647 h 76"/>
                <a:gd name="T8" fmla="*/ 2147483647 w 377"/>
                <a:gd name="T9" fmla="*/ 2147483647 h 76"/>
                <a:gd name="T10" fmla="*/ 2147483647 w 377"/>
                <a:gd name="T11" fmla="*/ 2147483647 h 76"/>
                <a:gd name="T12" fmla="*/ 2147483647 w 377"/>
                <a:gd name="T13" fmla="*/ 2147483647 h 76"/>
                <a:gd name="T14" fmla="*/ 2147483647 w 377"/>
                <a:gd name="T15" fmla="*/ 2147483647 h 76"/>
                <a:gd name="T16" fmla="*/ 2147483647 w 377"/>
                <a:gd name="T17" fmla="*/ 2147483647 h 76"/>
                <a:gd name="T18" fmla="*/ 2147483647 w 377"/>
                <a:gd name="T19" fmla="*/ 2147483647 h 76"/>
                <a:gd name="T20" fmla="*/ 2147483647 w 377"/>
                <a:gd name="T21" fmla="*/ 2147483647 h 76"/>
                <a:gd name="T22" fmla="*/ 2147483647 w 377"/>
                <a:gd name="T23" fmla="*/ 2147483647 h 76"/>
                <a:gd name="T24" fmla="*/ 0 w 377"/>
                <a:gd name="T25" fmla="*/ 0 h 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7" h="76">
                  <a:moveTo>
                    <a:pt x="377" y="76"/>
                  </a:moveTo>
                  <a:lnTo>
                    <a:pt x="346" y="67"/>
                  </a:lnTo>
                  <a:lnTo>
                    <a:pt x="315" y="59"/>
                  </a:lnTo>
                  <a:lnTo>
                    <a:pt x="284" y="52"/>
                  </a:lnTo>
                  <a:lnTo>
                    <a:pt x="252" y="45"/>
                  </a:lnTo>
                  <a:lnTo>
                    <a:pt x="221" y="39"/>
                  </a:lnTo>
                  <a:lnTo>
                    <a:pt x="190" y="32"/>
                  </a:lnTo>
                  <a:lnTo>
                    <a:pt x="158" y="25"/>
                  </a:lnTo>
                  <a:lnTo>
                    <a:pt x="126" y="20"/>
                  </a:lnTo>
                  <a:lnTo>
                    <a:pt x="95" y="14"/>
                  </a:lnTo>
                  <a:lnTo>
                    <a:pt x="63" y="9"/>
                  </a:lnTo>
                  <a:lnTo>
                    <a:pt x="31" y="5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31" name="Freeform 3233"/>
            <p:cNvSpPr>
              <a:spLocks/>
            </p:cNvSpPr>
            <p:nvPr/>
          </p:nvSpPr>
          <p:spPr bwMode="auto">
            <a:xfrm>
              <a:off x="2854115" y="2311705"/>
              <a:ext cx="202339" cy="40839"/>
            </a:xfrm>
            <a:custGeom>
              <a:avLst/>
              <a:gdLst>
                <a:gd name="T0" fmla="*/ 2147483647 w 382"/>
                <a:gd name="T1" fmla="*/ 2147483647 h 77"/>
                <a:gd name="T2" fmla="*/ 2147483647 w 382"/>
                <a:gd name="T3" fmla="*/ 2147483647 h 77"/>
                <a:gd name="T4" fmla="*/ 2147483647 w 382"/>
                <a:gd name="T5" fmla="*/ 2147483647 h 77"/>
                <a:gd name="T6" fmla="*/ 2147483647 w 382"/>
                <a:gd name="T7" fmla="*/ 2147483647 h 77"/>
                <a:gd name="T8" fmla="*/ 2147483647 w 382"/>
                <a:gd name="T9" fmla="*/ 2147483647 h 77"/>
                <a:gd name="T10" fmla="*/ 2147483647 w 382"/>
                <a:gd name="T11" fmla="*/ 2147483647 h 77"/>
                <a:gd name="T12" fmla="*/ 2147483647 w 382"/>
                <a:gd name="T13" fmla="*/ 2147483647 h 77"/>
                <a:gd name="T14" fmla="*/ 2147483647 w 382"/>
                <a:gd name="T15" fmla="*/ 2147483647 h 77"/>
                <a:gd name="T16" fmla="*/ 2147483647 w 382"/>
                <a:gd name="T17" fmla="*/ 2147483647 h 77"/>
                <a:gd name="T18" fmla="*/ 2147483647 w 382"/>
                <a:gd name="T19" fmla="*/ 2147483647 h 77"/>
                <a:gd name="T20" fmla="*/ 2147483647 w 382"/>
                <a:gd name="T21" fmla="*/ 2147483647 h 77"/>
                <a:gd name="T22" fmla="*/ 2147483647 w 382"/>
                <a:gd name="T23" fmla="*/ 2147483647 h 77"/>
                <a:gd name="T24" fmla="*/ 0 w 382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77">
                  <a:moveTo>
                    <a:pt x="382" y="77"/>
                  </a:moveTo>
                  <a:lnTo>
                    <a:pt x="350" y="68"/>
                  </a:lnTo>
                  <a:lnTo>
                    <a:pt x="319" y="60"/>
                  </a:lnTo>
                  <a:lnTo>
                    <a:pt x="287" y="53"/>
                  </a:lnTo>
                  <a:lnTo>
                    <a:pt x="255" y="46"/>
                  </a:lnTo>
                  <a:lnTo>
                    <a:pt x="224" y="39"/>
                  </a:lnTo>
                  <a:lnTo>
                    <a:pt x="192" y="32"/>
                  </a:lnTo>
                  <a:lnTo>
                    <a:pt x="160" y="26"/>
                  </a:lnTo>
                  <a:lnTo>
                    <a:pt x="128" y="20"/>
                  </a:lnTo>
                  <a:lnTo>
                    <a:pt x="96" y="14"/>
                  </a:lnTo>
                  <a:lnTo>
                    <a:pt x="64" y="10"/>
                  </a:lnTo>
                  <a:lnTo>
                    <a:pt x="32" y="5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32" name="Freeform 3234"/>
            <p:cNvSpPr>
              <a:spLocks/>
            </p:cNvSpPr>
            <p:nvPr/>
          </p:nvSpPr>
          <p:spPr bwMode="auto">
            <a:xfrm>
              <a:off x="2854115" y="2402806"/>
              <a:ext cx="167288" cy="32986"/>
            </a:xfrm>
            <a:custGeom>
              <a:avLst/>
              <a:gdLst>
                <a:gd name="T0" fmla="*/ 2147483647 w 314"/>
                <a:gd name="T1" fmla="*/ 2147483647 h 63"/>
                <a:gd name="T2" fmla="*/ 2147483647 w 314"/>
                <a:gd name="T3" fmla="*/ 2147483647 h 63"/>
                <a:gd name="T4" fmla="*/ 2147483647 w 314"/>
                <a:gd name="T5" fmla="*/ 2147483647 h 63"/>
                <a:gd name="T6" fmla="*/ 2147483647 w 314"/>
                <a:gd name="T7" fmla="*/ 2147483647 h 63"/>
                <a:gd name="T8" fmla="*/ 2147483647 w 314"/>
                <a:gd name="T9" fmla="*/ 2147483647 h 63"/>
                <a:gd name="T10" fmla="*/ 2147483647 w 314"/>
                <a:gd name="T11" fmla="*/ 2147483647 h 63"/>
                <a:gd name="T12" fmla="*/ 2147483647 w 314"/>
                <a:gd name="T13" fmla="*/ 2147483647 h 63"/>
                <a:gd name="T14" fmla="*/ 2147483647 w 314"/>
                <a:gd name="T15" fmla="*/ 2147483647 h 63"/>
                <a:gd name="T16" fmla="*/ 2147483647 w 314"/>
                <a:gd name="T17" fmla="*/ 2147483647 h 63"/>
                <a:gd name="T18" fmla="*/ 2147483647 w 314"/>
                <a:gd name="T19" fmla="*/ 2147483647 h 63"/>
                <a:gd name="T20" fmla="*/ 0 w 314"/>
                <a:gd name="T21" fmla="*/ 0 h 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14" h="63">
                  <a:moveTo>
                    <a:pt x="314" y="63"/>
                  </a:moveTo>
                  <a:lnTo>
                    <a:pt x="284" y="55"/>
                  </a:lnTo>
                  <a:lnTo>
                    <a:pt x="252" y="48"/>
                  </a:lnTo>
                  <a:lnTo>
                    <a:pt x="221" y="41"/>
                  </a:lnTo>
                  <a:lnTo>
                    <a:pt x="190" y="34"/>
                  </a:lnTo>
                  <a:lnTo>
                    <a:pt x="158" y="27"/>
                  </a:lnTo>
                  <a:lnTo>
                    <a:pt x="126" y="21"/>
                  </a:lnTo>
                  <a:lnTo>
                    <a:pt x="95" y="15"/>
                  </a:lnTo>
                  <a:lnTo>
                    <a:pt x="63" y="10"/>
                  </a:lnTo>
                  <a:lnTo>
                    <a:pt x="31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33" name="Line 3235"/>
            <p:cNvSpPr>
              <a:spLocks noChangeShapeType="1"/>
            </p:cNvSpPr>
            <p:nvPr/>
          </p:nvSpPr>
          <p:spPr bwMode="auto">
            <a:xfrm>
              <a:off x="2423945" y="1468222"/>
              <a:ext cx="462034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34" name="Line 3237"/>
            <p:cNvSpPr>
              <a:spLocks noChangeShapeType="1"/>
            </p:cNvSpPr>
            <p:nvPr/>
          </p:nvSpPr>
          <p:spPr bwMode="auto">
            <a:xfrm>
              <a:off x="2423945" y="1447800"/>
              <a:ext cx="462034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35" name="Line 3238"/>
            <p:cNvSpPr>
              <a:spLocks noChangeShapeType="1"/>
            </p:cNvSpPr>
            <p:nvPr/>
          </p:nvSpPr>
          <p:spPr bwMode="auto">
            <a:xfrm flipH="1">
              <a:off x="2419165" y="1614298"/>
              <a:ext cx="471594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36" name="Line 3239"/>
            <p:cNvSpPr>
              <a:spLocks noChangeShapeType="1"/>
            </p:cNvSpPr>
            <p:nvPr/>
          </p:nvSpPr>
          <p:spPr bwMode="auto">
            <a:xfrm flipH="1">
              <a:off x="2455809" y="1601732"/>
              <a:ext cx="398306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37" name="Line 3240"/>
            <p:cNvSpPr>
              <a:spLocks noChangeShapeType="1"/>
            </p:cNvSpPr>
            <p:nvPr/>
          </p:nvSpPr>
          <p:spPr bwMode="auto">
            <a:xfrm flipV="1">
              <a:off x="2884385" y="1608014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38" name="Line 3241"/>
            <p:cNvSpPr>
              <a:spLocks noChangeShapeType="1"/>
            </p:cNvSpPr>
            <p:nvPr/>
          </p:nvSpPr>
          <p:spPr bwMode="auto">
            <a:xfrm flipV="1">
              <a:off x="2876421" y="1608014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39" name="Line 3242"/>
            <p:cNvSpPr>
              <a:spLocks noChangeShapeType="1"/>
            </p:cNvSpPr>
            <p:nvPr/>
          </p:nvSpPr>
          <p:spPr bwMode="auto">
            <a:xfrm flipV="1">
              <a:off x="2870048" y="1608014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40" name="Line 3243"/>
            <p:cNvSpPr>
              <a:spLocks noChangeShapeType="1"/>
            </p:cNvSpPr>
            <p:nvPr/>
          </p:nvSpPr>
          <p:spPr bwMode="auto">
            <a:xfrm flipV="1">
              <a:off x="2862080" y="1608014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41" name="Line 3244"/>
            <p:cNvSpPr>
              <a:spLocks noChangeShapeType="1"/>
            </p:cNvSpPr>
            <p:nvPr/>
          </p:nvSpPr>
          <p:spPr bwMode="auto">
            <a:xfrm flipV="1">
              <a:off x="2855708" y="1608014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42" name="Line 3245"/>
            <p:cNvSpPr>
              <a:spLocks noChangeShapeType="1"/>
            </p:cNvSpPr>
            <p:nvPr/>
          </p:nvSpPr>
          <p:spPr bwMode="auto">
            <a:xfrm flipV="1">
              <a:off x="2847742" y="1608014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43" name="Line 3246"/>
            <p:cNvSpPr>
              <a:spLocks noChangeShapeType="1"/>
            </p:cNvSpPr>
            <p:nvPr/>
          </p:nvSpPr>
          <p:spPr bwMode="auto">
            <a:xfrm flipV="1">
              <a:off x="2847742" y="1601732"/>
              <a:ext cx="4779" cy="471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44" name="Line 3247"/>
            <p:cNvSpPr>
              <a:spLocks noChangeShapeType="1"/>
            </p:cNvSpPr>
            <p:nvPr/>
          </p:nvSpPr>
          <p:spPr bwMode="auto">
            <a:xfrm flipV="1">
              <a:off x="2460589" y="1614298"/>
              <a:ext cx="1594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45" name="Line 3248"/>
            <p:cNvSpPr>
              <a:spLocks noChangeShapeType="1"/>
            </p:cNvSpPr>
            <p:nvPr/>
          </p:nvSpPr>
          <p:spPr bwMode="auto">
            <a:xfrm flipV="1">
              <a:off x="2452624" y="1606446"/>
              <a:ext cx="7966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46" name="Line 3249"/>
            <p:cNvSpPr>
              <a:spLocks noChangeShapeType="1"/>
            </p:cNvSpPr>
            <p:nvPr/>
          </p:nvSpPr>
          <p:spPr bwMode="auto">
            <a:xfrm flipV="1">
              <a:off x="2455809" y="1601732"/>
              <a:ext cx="318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47" name="Line 3250"/>
            <p:cNvSpPr>
              <a:spLocks noChangeShapeType="1"/>
            </p:cNvSpPr>
            <p:nvPr/>
          </p:nvSpPr>
          <p:spPr bwMode="auto">
            <a:xfrm flipV="1">
              <a:off x="2446250" y="1608014"/>
              <a:ext cx="4779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48" name="Line 3251"/>
            <p:cNvSpPr>
              <a:spLocks noChangeShapeType="1"/>
            </p:cNvSpPr>
            <p:nvPr/>
          </p:nvSpPr>
          <p:spPr bwMode="auto">
            <a:xfrm flipV="1">
              <a:off x="2438283" y="1608014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49" name="Line 3252"/>
            <p:cNvSpPr>
              <a:spLocks noChangeShapeType="1"/>
            </p:cNvSpPr>
            <p:nvPr/>
          </p:nvSpPr>
          <p:spPr bwMode="auto">
            <a:xfrm flipV="1">
              <a:off x="2430317" y="1608014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50" name="Line 3253"/>
            <p:cNvSpPr>
              <a:spLocks noChangeShapeType="1"/>
            </p:cNvSpPr>
            <p:nvPr/>
          </p:nvSpPr>
          <p:spPr bwMode="auto">
            <a:xfrm flipV="1">
              <a:off x="2423945" y="1608014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51" name="Line 3254"/>
            <p:cNvSpPr>
              <a:spLocks noChangeShapeType="1"/>
            </p:cNvSpPr>
            <p:nvPr/>
          </p:nvSpPr>
          <p:spPr bwMode="auto">
            <a:xfrm flipV="1">
              <a:off x="2419165" y="1608016"/>
              <a:ext cx="3187" cy="471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52" name="Line 3255"/>
            <p:cNvSpPr>
              <a:spLocks noChangeShapeType="1"/>
            </p:cNvSpPr>
            <p:nvPr/>
          </p:nvSpPr>
          <p:spPr bwMode="auto">
            <a:xfrm flipH="1">
              <a:off x="2419165" y="1843625"/>
              <a:ext cx="471594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53" name="Line 3256"/>
            <p:cNvSpPr>
              <a:spLocks noChangeShapeType="1"/>
            </p:cNvSpPr>
            <p:nvPr/>
          </p:nvSpPr>
          <p:spPr bwMode="auto">
            <a:xfrm flipH="1">
              <a:off x="2455809" y="1856191"/>
              <a:ext cx="398306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54" name="Line 3257"/>
            <p:cNvSpPr>
              <a:spLocks noChangeShapeType="1"/>
            </p:cNvSpPr>
            <p:nvPr/>
          </p:nvSpPr>
          <p:spPr bwMode="auto">
            <a:xfrm flipH="1">
              <a:off x="2419165" y="1741529"/>
              <a:ext cx="471594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55" name="Line 3258"/>
            <p:cNvSpPr>
              <a:spLocks noChangeShapeType="1"/>
            </p:cNvSpPr>
            <p:nvPr/>
          </p:nvSpPr>
          <p:spPr bwMode="auto">
            <a:xfrm flipH="1">
              <a:off x="2419165" y="1716397"/>
              <a:ext cx="471594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56" name="Line 3259"/>
            <p:cNvSpPr>
              <a:spLocks noChangeShapeType="1"/>
            </p:cNvSpPr>
            <p:nvPr/>
          </p:nvSpPr>
          <p:spPr bwMode="auto">
            <a:xfrm flipH="1">
              <a:off x="2419165" y="1716397"/>
              <a:ext cx="471594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57" name="Line 3260"/>
            <p:cNvSpPr>
              <a:spLocks noChangeShapeType="1"/>
            </p:cNvSpPr>
            <p:nvPr/>
          </p:nvSpPr>
          <p:spPr bwMode="auto">
            <a:xfrm flipV="1">
              <a:off x="2887572" y="1846768"/>
              <a:ext cx="318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58" name="Line 3261"/>
            <p:cNvSpPr>
              <a:spLocks noChangeShapeType="1"/>
            </p:cNvSpPr>
            <p:nvPr/>
          </p:nvSpPr>
          <p:spPr bwMode="auto">
            <a:xfrm flipV="1">
              <a:off x="2879606" y="1843625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59" name="Line 3262"/>
            <p:cNvSpPr>
              <a:spLocks noChangeShapeType="1"/>
            </p:cNvSpPr>
            <p:nvPr/>
          </p:nvSpPr>
          <p:spPr bwMode="auto">
            <a:xfrm flipV="1">
              <a:off x="2871640" y="1843625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0" name="Line 3263"/>
            <p:cNvSpPr>
              <a:spLocks noChangeShapeType="1"/>
            </p:cNvSpPr>
            <p:nvPr/>
          </p:nvSpPr>
          <p:spPr bwMode="auto">
            <a:xfrm flipV="1">
              <a:off x="2865266" y="1843625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1" name="Line 3264"/>
            <p:cNvSpPr>
              <a:spLocks noChangeShapeType="1"/>
            </p:cNvSpPr>
            <p:nvPr/>
          </p:nvSpPr>
          <p:spPr bwMode="auto">
            <a:xfrm flipV="1">
              <a:off x="2857300" y="1843625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2" name="Line 3265"/>
            <p:cNvSpPr>
              <a:spLocks noChangeShapeType="1"/>
            </p:cNvSpPr>
            <p:nvPr/>
          </p:nvSpPr>
          <p:spPr bwMode="auto">
            <a:xfrm flipV="1">
              <a:off x="2850928" y="1853051"/>
              <a:ext cx="318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3" name="Line 3266"/>
            <p:cNvSpPr>
              <a:spLocks noChangeShapeType="1"/>
            </p:cNvSpPr>
            <p:nvPr/>
          </p:nvSpPr>
          <p:spPr bwMode="auto">
            <a:xfrm flipV="1">
              <a:off x="2847742" y="1843626"/>
              <a:ext cx="7966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4" name="Line 3267"/>
            <p:cNvSpPr>
              <a:spLocks noChangeShapeType="1"/>
            </p:cNvSpPr>
            <p:nvPr/>
          </p:nvSpPr>
          <p:spPr bwMode="auto">
            <a:xfrm flipV="1">
              <a:off x="2847743" y="1843625"/>
              <a:ext cx="1592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5" name="Line 3268"/>
            <p:cNvSpPr>
              <a:spLocks noChangeShapeType="1"/>
            </p:cNvSpPr>
            <p:nvPr/>
          </p:nvSpPr>
          <p:spPr bwMode="auto">
            <a:xfrm flipV="1">
              <a:off x="2455809" y="1851479"/>
              <a:ext cx="4779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6" name="Line 3269"/>
            <p:cNvSpPr>
              <a:spLocks noChangeShapeType="1"/>
            </p:cNvSpPr>
            <p:nvPr/>
          </p:nvSpPr>
          <p:spPr bwMode="auto">
            <a:xfrm flipV="1">
              <a:off x="2455809" y="1843625"/>
              <a:ext cx="4779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7" name="Line 3270"/>
            <p:cNvSpPr>
              <a:spLocks noChangeShapeType="1"/>
            </p:cNvSpPr>
            <p:nvPr/>
          </p:nvSpPr>
          <p:spPr bwMode="auto">
            <a:xfrm flipV="1">
              <a:off x="2447843" y="1843625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8" name="Line 3271"/>
            <p:cNvSpPr>
              <a:spLocks noChangeShapeType="1"/>
            </p:cNvSpPr>
            <p:nvPr/>
          </p:nvSpPr>
          <p:spPr bwMode="auto">
            <a:xfrm flipV="1">
              <a:off x="2439878" y="1843625"/>
              <a:ext cx="7966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9" name="Line 3272"/>
            <p:cNvSpPr>
              <a:spLocks noChangeShapeType="1"/>
            </p:cNvSpPr>
            <p:nvPr/>
          </p:nvSpPr>
          <p:spPr bwMode="auto">
            <a:xfrm flipV="1">
              <a:off x="2433504" y="1843625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70" name="Line 3273"/>
            <p:cNvSpPr>
              <a:spLocks noChangeShapeType="1"/>
            </p:cNvSpPr>
            <p:nvPr/>
          </p:nvSpPr>
          <p:spPr bwMode="auto">
            <a:xfrm flipV="1">
              <a:off x="2425537" y="1843625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71" name="Line 3274"/>
            <p:cNvSpPr>
              <a:spLocks noChangeShapeType="1"/>
            </p:cNvSpPr>
            <p:nvPr/>
          </p:nvSpPr>
          <p:spPr bwMode="auto">
            <a:xfrm flipV="1">
              <a:off x="2419165" y="1843625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72" name="Line 3275"/>
            <p:cNvSpPr>
              <a:spLocks noChangeShapeType="1"/>
            </p:cNvSpPr>
            <p:nvPr/>
          </p:nvSpPr>
          <p:spPr bwMode="auto">
            <a:xfrm>
              <a:off x="2419165" y="1741529"/>
              <a:ext cx="1594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73" name="Line 3276"/>
            <p:cNvSpPr>
              <a:spLocks noChangeShapeType="1"/>
            </p:cNvSpPr>
            <p:nvPr/>
          </p:nvSpPr>
          <p:spPr bwMode="auto">
            <a:xfrm>
              <a:off x="2420759" y="1735245"/>
              <a:ext cx="4779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74" name="Line 3277"/>
            <p:cNvSpPr>
              <a:spLocks noChangeShapeType="1"/>
            </p:cNvSpPr>
            <p:nvPr/>
          </p:nvSpPr>
          <p:spPr bwMode="auto">
            <a:xfrm>
              <a:off x="2427132" y="1735245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75" name="Line 3278"/>
            <p:cNvSpPr>
              <a:spLocks noChangeShapeType="1"/>
            </p:cNvSpPr>
            <p:nvPr/>
          </p:nvSpPr>
          <p:spPr bwMode="auto">
            <a:xfrm>
              <a:off x="2435098" y="1735245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76" name="Line 3279"/>
            <p:cNvSpPr>
              <a:spLocks noChangeShapeType="1"/>
            </p:cNvSpPr>
            <p:nvPr/>
          </p:nvSpPr>
          <p:spPr bwMode="auto">
            <a:xfrm>
              <a:off x="2419165" y="1719538"/>
              <a:ext cx="1594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77" name="Line 3280"/>
            <p:cNvSpPr>
              <a:spLocks noChangeShapeType="1"/>
            </p:cNvSpPr>
            <p:nvPr/>
          </p:nvSpPr>
          <p:spPr bwMode="auto">
            <a:xfrm>
              <a:off x="2443063" y="1735245"/>
              <a:ext cx="4779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78" name="Line 3281"/>
            <p:cNvSpPr>
              <a:spLocks noChangeShapeType="1"/>
            </p:cNvSpPr>
            <p:nvPr/>
          </p:nvSpPr>
          <p:spPr bwMode="auto">
            <a:xfrm>
              <a:off x="2422352" y="1716397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79" name="Line 3282"/>
            <p:cNvSpPr>
              <a:spLocks noChangeShapeType="1"/>
            </p:cNvSpPr>
            <p:nvPr/>
          </p:nvSpPr>
          <p:spPr bwMode="auto">
            <a:xfrm>
              <a:off x="2449436" y="1735245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80" name="Line 3283"/>
            <p:cNvSpPr>
              <a:spLocks noChangeShapeType="1"/>
            </p:cNvSpPr>
            <p:nvPr/>
          </p:nvSpPr>
          <p:spPr bwMode="auto">
            <a:xfrm>
              <a:off x="2430317" y="1716397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81" name="Line 3284"/>
            <p:cNvSpPr>
              <a:spLocks noChangeShapeType="1"/>
            </p:cNvSpPr>
            <p:nvPr/>
          </p:nvSpPr>
          <p:spPr bwMode="auto">
            <a:xfrm>
              <a:off x="2455809" y="1733675"/>
              <a:ext cx="4779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82" name="Line 3285"/>
            <p:cNvSpPr>
              <a:spLocks noChangeShapeType="1"/>
            </p:cNvSpPr>
            <p:nvPr/>
          </p:nvSpPr>
          <p:spPr bwMode="auto">
            <a:xfrm>
              <a:off x="2436690" y="1716397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83" name="Line 3286"/>
            <p:cNvSpPr>
              <a:spLocks noChangeShapeType="1"/>
            </p:cNvSpPr>
            <p:nvPr/>
          </p:nvSpPr>
          <p:spPr bwMode="auto">
            <a:xfrm>
              <a:off x="2455809" y="1725820"/>
              <a:ext cx="4779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84" name="Line 3287"/>
            <p:cNvSpPr>
              <a:spLocks noChangeShapeType="1"/>
            </p:cNvSpPr>
            <p:nvPr/>
          </p:nvSpPr>
          <p:spPr bwMode="auto">
            <a:xfrm>
              <a:off x="2444656" y="1716397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85" name="Line 3288"/>
            <p:cNvSpPr>
              <a:spLocks noChangeShapeType="1"/>
            </p:cNvSpPr>
            <p:nvPr/>
          </p:nvSpPr>
          <p:spPr bwMode="auto">
            <a:xfrm>
              <a:off x="2451029" y="1716397"/>
              <a:ext cx="9558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86" name="Line 3289"/>
            <p:cNvSpPr>
              <a:spLocks noChangeShapeType="1"/>
            </p:cNvSpPr>
            <p:nvPr/>
          </p:nvSpPr>
          <p:spPr bwMode="auto">
            <a:xfrm>
              <a:off x="2458996" y="1716397"/>
              <a:ext cx="1592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87" name="Line 3290"/>
            <p:cNvSpPr>
              <a:spLocks noChangeShapeType="1"/>
            </p:cNvSpPr>
            <p:nvPr/>
          </p:nvSpPr>
          <p:spPr bwMode="auto">
            <a:xfrm>
              <a:off x="2847742" y="1738388"/>
              <a:ext cx="318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88" name="Line 3291"/>
            <p:cNvSpPr>
              <a:spLocks noChangeShapeType="1"/>
            </p:cNvSpPr>
            <p:nvPr/>
          </p:nvSpPr>
          <p:spPr bwMode="auto">
            <a:xfrm>
              <a:off x="2847743" y="1732104"/>
              <a:ext cx="9558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89" name="Line 3292"/>
            <p:cNvSpPr>
              <a:spLocks noChangeShapeType="1"/>
            </p:cNvSpPr>
            <p:nvPr/>
          </p:nvSpPr>
          <p:spPr bwMode="auto">
            <a:xfrm>
              <a:off x="2858894" y="1735245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90" name="Line 3293"/>
            <p:cNvSpPr>
              <a:spLocks noChangeShapeType="1"/>
            </p:cNvSpPr>
            <p:nvPr/>
          </p:nvSpPr>
          <p:spPr bwMode="auto">
            <a:xfrm>
              <a:off x="2847742" y="1724250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91" name="Line 3294"/>
            <p:cNvSpPr>
              <a:spLocks noChangeShapeType="1"/>
            </p:cNvSpPr>
            <p:nvPr/>
          </p:nvSpPr>
          <p:spPr bwMode="auto">
            <a:xfrm>
              <a:off x="2865266" y="1735245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92" name="Line 3295"/>
            <p:cNvSpPr>
              <a:spLocks noChangeShapeType="1"/>
            </p:cNvSpPr>
            <p:nvPr/>
          </p:nvSpPr>
          <p:spPr bwMode="auto">
            <a:xfrm>
              <a:off x="2847742" y="1717966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93" name="Line 3296"/>
            <p:cNvSpPr>
              <a:spLocks noChangeShapeType="1"/>
            </p:cNvSpPr>
            <p:nvPr/>
          </p:nvSpPr>
          <p:spPr bwMode="auto">
            <a:xfrm>
              <a:off x="2873234" y="1735245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94" name="Line 3297"/>
            <p:cNvSpPr>
              <a:spLocks noChangeShapeType="1"/>
            </p:cNvSpPr>
            <p:nvPr/>
          </p:nvSpPr>
          <p:spPr bwMode="auto">
            <a:xfrm>
              <a:off x="2854115" y="1716397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95" name="Line 3298"/>
            <p:cNvSpPr>
              <a:spLocks noChangeShapeType="1"/>
            </p:cNvSpPr>
            <p:nvPr/>
          </p:nvSpPr>
          <p:spPr bwMode="auto">
            <a:xfrm>
              <a:off x="2881200" y="1735245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96" name="Line 3299"/>
            <p:cNvSpPr>
              <a:spLocks noChangeShapeType="1"/>
            </p:cNvSpPr>
            <p:nvPr/>
          </p:nvSpPr>
          <p:spPr bwMode="auto">
            <a:xfrm>
              <a:off x="2862081" y="1716397"/>
              <a:ext cx="4780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97" name="Line 3300"/>
            <p:cNvSpPr>
              <a:spLocks noChangeShapeType="1"/>
            </p:cNvSpPr>
            <p:nvPr/>
          </p:nvSpPr>
          <p:spPr bwMode="auto">
            <a:xfrm>
              <a:off x="2887572" y="1735246"/>
              <a:ext cx="318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98" name="Line 3301"/>
            <p:cNvSpPr>
              <a:spLocks noChangeShapeType="1"/>
            </p:cNvSpPr>
            <p:nvPr/>
          </p:nvSpPr>
          <p:spPr bwMode="auto">
            <a:xfrm>
              <a:off x="2868454" y="1716397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99" name="Line 3302"/>
            <p:cNvSpPr>
              <a:spLocks noChangeShapeType="1"/>
            </p:cNvSpPr>
            <p:nvPr/>
          </p:nvSpPr>
          <p:spPr bwMode="auto">
            <a:xfrm>
              <a:off x="2876420" y="1716397"/>
              <a:ext cx="4779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00" name="Line 3303"/>
            <p:cNvSpPr>
              <a:spLocks noChangeShapeType="1"/>
            </p:cNvSpPr>
            <p:nvPr/>
          </p:nvSpPr>
          <p:spPr bwMode="auto">
            <a:xfrm>
              <a:off x="2882793" y="1716397"/>
              <a:ext cx="6372" cy="62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01" name="Line 3304"/>
            <p:cNvSpPr>
              <a:spLocks noChangeShapeType="1"/>
            </p:cNvSpPr>
            <p:nvPr/>
          </p:nvSpPr>
          <p:spPr bwMode="auto">
            <a:xfrm flipV="1">
              <a:off x="2419165" y="1655138"/>
              <a:ext cx="36644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02" name="Line 3305"/>
            <p:cNvSpPr>
              <a:spLocks noChangeShapeType="1"/>
            </p:cNvSpPr>
            <p:nvPr/>
          </p:nvSpPr>
          <p:spPr bwMode="auto">
            <a:xfrm>
              <a:off x="2455811" y="1614298"/>
              <a:ext cx="1592" cy="10209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03" name="Line 3306"/>
            <p:cNvSpPr>
              <a:spLocks noChangeShapeType="1"/>
            </p:cNvSpPr>
            <p:nvPr/>
          </p:nvSpPr>
          <p:spPr bwMode="auto">
            <a:xfrm flipV="1">
              <a:off x="2419165" y="1614298"/>
              <a:ext cx="1594" cy="10209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04" name="Line 3307"/>
            <p:cNvSpPr>
              <a:spLocks noChangeShapeType="1"/>
            </p:cNvSpPr>
            <p:nvPr/>
          </p:nvSpPr>
          <p:spPr bwMode="auto">
            <a:xfrm flipH="1" flipV="1">
              <a:off x="2419165" y="1686553"/>
              <a:ext cx="36644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05" name="Line 3308"/>
            <p:cNvSpPr>
              <a:spLocks noChangeShapeType="1"/>
            </p:cNvSpPr>
            <p:nvPr/>
          </p:nvSpPr>
          <p:spPr bwMode="auto">
            <a:xfrm flipV="1">
              <a:off x="2419165" y="1695977"/>
              <a:ext cx="36644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06" name="Line 3309"/>
            <p:cNvSpPr>
              <a:spLocks noChangeShapeType="1"/>
            </p:cNvSpPr>
            <p:nvPr/>
          </p:nvSpPr>
          <p:spPr bwMode="auto">
            <a:xfrm flipH="1" flipV="1">
              <a:off x="2419165" y="1664562"/>
              <a:ext cx="36644" cy="1099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07" name="Line 3310"/>
            <p:cNvSpPr>
              <a:spLocks noChangeShapeType="1"/>
            </p:cNvSpPr>
            <p:nvPr/>
          </p:nvSpPr>
          <p:spPr bwMode="auto">
            <a:xfrm flipV="1">
              <a:off x="2419165" y="1675558"/>
              <a:ext cx="36644" cy="1099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08" name="Line 3311"/>
            <p:cNvSpPr>
              <a:spLocks noChangeShapeType="1"/>
            </p:cNvSpPr>
            <p:nvPr/>
          </p:nvSpPr>
          <p:spPr bwMode="auto">
            <a:xfrm flipV="1">
              <a:off x="2455811" y="1722679"/>
              <a:ext cx="1592" cy="125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09" name="Line 3312"/>
            <p:cNvSpPr>
              <a:spLocks noChangeShapeType="1"/>
            </p:cNvSpPr>
            <p:nvPr/>
          </p:nvSpPr>
          <p:spPr bwMode="auto">
            <a:xfrm flipV="1">
              <a:off x="2460589" y="1716397"/>
              <a:ext cx="1594" cy="251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10" name="Line 3313"/>
            <p:cNvSpPr>
              <a:spLocks noChangeShapeType="1"/>
            </p:cNvSpPr>
            <p:nvPr/>
          </p:nvSpPr>
          <p:spPr bwMode="auto">
            <a:xfrm flipV="1">
              <a:off x="2455811" y="1849908"/>
              <a:ext cx="1592" cy="62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11" name="Line 3314"/>
            <p:cNvSpPr>
              <a:spLocks noChangeShapeType="1"/>
            </p:cNvSpPr>
            <p:nvPr/>
          </p:nvSpPr>
          <p:spPr bwMode="auto">
            <a:xfrm flipV="1">
              <a:off x="2460589" y="1843625"/>
              <a:ext cx="1594" cy="125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12" name="Line 3315"/>
            <p:cNvSpPr>
              <a:spLocks noChangeShapeType="1"/>
            </p:cNvSpPr>
            <p:nvPr/>
          </p:nvSpPr>
          <p:spPr bwMode="auto">
            <a:xfrm>
              <a:off x="2455811" y="1741529"/>
              <a:ext cx="1592" cy="10209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13" name="Line 3316"/>
            <p:cNvSpPr>
              <a:spLocks noChangeShapeType="1"/>
            </p:cNvSpPr>
            <p:nvPr/>
          </p:nvSpPr>
          <p:spPr bwMode="auto">
            <a:xfrm flipV="1">
              <a:off x="2419165" y="1735245"/>
              <a:ext cx="1594" cy="62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14" name="Line 3317"/>
            <p:cNvSpPr>
              <a:spLocks noChangeShapeType="1"/>
            </p:cNvSpPr>
            <p:nvPr/>
          </p:nvSpPr>
          <p:spPr bwMode="auto">
            <a:xfrm flipV="1">
              <a:off x="2419165" y="1716397"/>
              <a:ext cx="1594" cy="62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15" name="Line 3318"/>
            <p:cNvSpPr>
              <a:spLocks noChangeShapeType="1"/>
            </p:cNvSpPr>
            <p:nvPr/>
          </p:nvSpPr>
          <p:spPr bwMode="auto">
            <a:xfrm flipV="1">
              <a:off x="2419165" y="1843625"/>
              <a:ext cx="1594" cy="62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16" name="Line 3319"/>
            <p:cNvSpPr>
              <a:spLocks noChangeShapeType="1"/>
            </p:cNvSpPr>
            <p:nvPr/>
          </p:nvSpPr>
          <p:spPr bwMode="auto">
            <a:xfrm flipV="1">
              <a:off x="2419165" y="1741529"/>
              <a:ext cx="1594" cy="10209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17" name="Line 3320"/>
            <p:cNvSpPr>
              <a:spLocks noChangeShapeType="1"/>
            </p:cNvSpPr>
            <p:nvPr/>
          </p:nvSpPr>
          <p:spPr bwMode="auto">
            <a:xfrm flipV="1">
              <a:off x="2419165" y="1741529"/>
              <a:ext cx="1594" cy="10209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18" name="Line 3321"/>
            <p:cNvSpPr>
              <a:spLocks noChangeShapeType="1"/>
            </p:cNvSpPr>
            <p:nvPr/>
          </p:nvSpPr>
          <p:spPr bwMode="auto">
            <a:xfrm flipV="1">
              <a:off x="2419165" y="1802786"/>
              <a:ext cx="36644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19" name="Line 3322"/>
            <p:cNvSpPr>
              <a:spLocks noChangeShapeType="1"/>
            </p:cNvSpPr>
            <p:nvPr/>
          </p:nvSpPr>
          <p:spPr bwMode="auto">
            <a:xfrm flipV="1">
              <a:off x="2419165" y="1782367"/>
              <a:ext cx="36644" cy="1099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20" name="Line 3323"/>
            <p:cNvSpPr>
              <a:spLocks noChangeShapeType="1"/>
            </p:cNvSpPr>
            <p:nvPr/>
          </p:nvSpPr>
          <p:spPr bwMode="auto">
            <a:xfrm flipH="1" flipV="1">
              <a:off x="2419165" y="1793363"/>
              <a:ext cx="36644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21" name="Freeform 3324"/>
            <p:cNvSpPr>
              <a:spLocks/>
            </p:cNvSpPr>
            <p:nvPr/>
          </p:nvSpPr>
          <p:spPr bwMode="auto">
            <a:xfrm>
              <a:off x="2419165" y="1752524"/>
              <a:ext cx="36644" cy="29844"/>
            </a:xfrm>
            <a:custGeom>
              <a:avLst/>
              <a:gdLst>
                <a:gd name="T0" fmla="*/ 2147483647 w 69"/>
                <a:gd name="T1" fmla="*/ 2147483647 h 58"/>
                <a:gd name="T2" fmla="*/ 0 w 69"/>
                <a:gd name="T3" fmla="*/ 2147483647 h 58"/>
                <a:gd name="T4" fmla="*/ 2147483647 w 69"/>
                <a:gd name="T5" fmla="*/ 2147483647 h 58"/>
                <a:gd name="T6" fmla="*/ 0 w 69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9" h="58">
                  <a:moveTo>
                    <a:pt x="69" y="58"/>
                  </a:moveTo>
                  <a:lnTo>
                    <a:pt x="0" y="39"/>
                  </a:lnTo>
                  <a:lnTo>
                    <a:pt x="69" y="1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22" name="Line 3325"/>
            <p:cNvSpPr>
              <a:spLocks noChangeShapeType="1"/>
            </p:cNvSpPr>
            <p:nvPr/>
          </p:nvSpPr>
          <p:spPr bwMode="auto">
            <a:xfrm>
              <a:off x="2419165" y="1849908"/>
              <a:ext cx="36644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23" name="Line 3326"/>
            <p:cNvSpPr>
              <a:spLocks noChangeShapeType="1"/>
            </p:cNvSpPr>
            <p:nvPr/>
          </p:nvSpPr>
          <p:spPr bwMode="auto">
            <a:xfrm flipH="1" flipV="1">
              <a:off x="2419165" y="1834202"/>
              <a:ext cx="36644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24" name="Line 3327"/>
            <p:cNvSpPr>
              <a:spLocks noChangeShapeType="1"/>
            </p:cNvSpPr>
            <p:nvPr/>
          </p:nvSpPr>
          <p:spPr bwMode="auto">
            <a:xfrm flipH="1" flipV="1">
              <a:off x="2419165" y="1812211"/>
              <a:ext cx="36644" cy="1099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25" name="Line 3328"/>
            <p:cNvSpPr>
              <a:spLocks noChangeShapeType="1"/>
            </p:cNvSpPr>
            <p:nvPr/>
          </p:nvSpPr>
          <p:spPr bwMode="auto">
            <a:xfrm flipV="1">
              <a:off x="2419165" y="1823206"/>
              <a:ext cx="36644" cy="1099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26" name="Line 3329"/>
            <p:cNvSpPr>
              <a:spLocks noChangeShapeType="1"/>
            </p:cNvSpPr>
            <p:nvPr/>
          </p:nvSpPr>
          <p:spPr bwMode="auto">
            <a:xfrm>
              <a:off x="2419165" y="1735246"/>
              <a:ext cx="36644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27" name="Line 3330"/>
            <p:cNvSpPr>
              <a:spLocks noChangeShapeType="1"/>
            </p:cNvSpPr>
            <p:nvPr/>
          </p:nvSpPr>
          <p:spPr bwMode="auto">
            <a:xfrm>
              <a:off x="2419165" y="1722680"/>
              <a:ext cx="36644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28" name="Line 3331"/>
            <p:cNvSpPr>
              <a:spLocks noChangeShapeType="1"/>
            </p:cNvSpPr>
            <p:nvPr/>
          </p:nvSpPr>
          <p:spPr bwMode="auto">
            <a:xfrm flipV="1">
              <a:off x="2419165" y="1741528"/>
              <a:ext cx="36644" cy="1099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29" name="Line 3332"/>
            <p:cNvSpPr>
              <a:spLocks noChangeShapeType="1"/>
            </p:cNvSpPr>
            <p:nvPr/>
          </p:nvSpPr>
          <p:spPr bwMode="auto">
            <a:xfrm flipH="1" flipV="1">
              <a:off x="2419165" y="1705401"/>
              <a:ext cx="36644" cy="1099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30" name="Line 3333"/>
            <p:cNvSpPr>
              <a:spLocks noChangeShapeType="1"/>
            </p:cNvSpPr>
            <p:nvPr/>
          </p:nvSpPr>
          <p:spPr bwMode="auto">
            <a:xfrm flipV="1">
              <a:off x="2423945" y="1468222"/>
              <a:ext cx="1592" cy="204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31" name="Line 3334"/>
            <p:cNvSpPr>
              <a:spLocks noChangeShapeType="1"/>
            </p:cNvSpPr>
            <p:nvPr/>
          </p:nvSpPr>
          <p:spPr bwMode="auto">
            <a:xfrm flipV="1">
              <a:off x="2395268" y="1538904"/>
              <a:ext cx="1592" cy="40839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32" name="Line 3335"/>
            <p:cNvSpPr>
              <a:spLocks noChangeShapeType="1"/>
            </p:cNvSpPr>
            <p:nvPr/>
          </p:nvSpPr>
          <p:spPr bwMode="auto">
            <a:xfrm flipV="1">
              <a:off x="2411200" y="1545187"/>
              <a:ext cx="1592" cy="4869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33" name="Line 3336"/>
            <p:cNvSpPr>
              <a:spLocks noChangeShapeType="1"/>
            </p:cNvSpPr>
            <p:nvPr/>
          </p:nvSpPr>
          <p:spPr bwMode="auto">
            <a:xfrm>
              <a:off x="2423945" y="1447800"/>
              <a:ext cx="1592" cy="204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34" name="Line 3337"/>
            <p:cNvSpPr>
              <a:spLocks noChangeShapeType="1"/>
            </p:cNvSpPr>
            <p:nvPr/>
          </p:nvSpPr>
          <p:spPr bwMode="auto">
            <a:xfrm>
              <a:off x="2423945" y="1488639"/>
              <a:ext cx="31864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35" name="Line 3338"/>
            <p:cNvSpPr>
              <a:spLocks noChangeShapeType="1"/>
            </p:cNvSpPr>
            <p:nvPr/>
          </p:nvSpPr>
          <p:spPr bwMode="auto">
            <a:xfrm>
              <a:off x="2395268" y="1538904"/>
              <a:ext cx="60542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36" name="Line 3339"/>
            <p:cNvSpPr>
              <a:spLocks noChangeShapeType="1"/>
            </p:cNvSpPr>
            <p:nvPr/>
          </p:nvSpPr>
          <p:spPr bwMode="auto">
            <a:xfrm>
              <a:off x="2395268" y="1545186"/>
              <a:ext cx="60542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37" name="Line 3340"/>
            <p:cNvSpPr>
              <a:spLocks noChangeShapeType="1"/>
            </p:cNvSpPr>
            <p:nvPr/>
          </p:nvSpPr>
          <p:spPr bwMode="auto">
            <a:xfrm flipV="1">
              <a:off x="2460589" y="1601732"/>
              <a:ext cx="1594" cy="125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38" name="Line 3341"/>
            <p:cNvSpPr>
              <a:spLocks noChangeShapeType="1"/>
            </p:cNvSpPr>
            <p:nvPr/>
          </p:nvSpPr>
          <p:spPr bwMode="auto">
            <a:xfrm>
              <a:off x="2455811" y="1601732"/>
              <a:ext cx="1592" cy="62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39" name="Line 3342"/>
            <p:cNvSpPr>
              <a:spLocks noChangeShapeType="1"/>
            </p:cNvSpPr>
            <p:nvPr/>
          </p:nvSpPr>
          <p:spPr bwMode="auto">
            <a:xfrm flipV="1">
              <a:off x="2419165" y="1608014"/>
              <a:ext cx="1594" cy="62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40" name="Line 3343"/>
            <p:cNvSpPr>
              <a:spLocks noChangeShapeType="1"/>
            </p:cNvSpPr>
            <p:nvPr/>
          </p:nvSpPr>
          <p:spPr bwMode="auto">
            <a:xfrm flipV="1">
              <a:off x="2419165" y="1634719"/>
              <a:ext cx="36644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41" name="Line 3344"/>
            <p:cNvSpPr>
              <a:spLocks noChangeShapeType="1"/>
            </p:cNvSpPr>
            <p:nvPr/>
          </p:nvSpPr>
          <p:spPr bwMode="auto">
            <a:xfrm flipH="1" flipV="1">
              <a:off x="2419165" y="1644142"/>
              <a:ext cx="36644" cy="1099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42" name="Line 3345"/>
            <p:cNvSpPr>
              <a:spLocks noChangeShapeType="1"/>
            </p:cNvSpPr>
            <p:nvPr/>
          </p:nvSpPr>
          <p:spPr bwMode="auto">
            <a:xfrm flipH="1" flipV="1">
              <a:off x="2419165" y="1625294"/>
              <a:ext cx="36644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43" name="Line 3346"/>
            <p:cNvSpPr>
              <a:spLocks noChangeShapeType="1"/>
            </p:cNvSpPr>
            <p:nvPr/>
          </p:nvSpPr>
          <p:spPr bwMode="auto">
            <a:xfrm>
              <a:off x="2419165" y="1608014"/>
              <a:ext cx="36644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44" name="Line 3347"/>
            <p:cNvSpPr>
              <a:spLocks noChangeShapeType="1"/>
            </p:cNvSpPr>
            <p:nvPr/>
          </p:nvSpPr>
          <p:spPr bwMode="auto">
            <a:xfrm flipV="1">
              <a:off x="2419165" y="1614299"/>
              <a:ext cx="36644" cy="1099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45" name="Line 3348"/>
            <p:cNvSpPr>
              <a:spLocks noChangeShapeType="1"/>
            </p:cNvSpPr>
            <p:nvPr/>
          </p:nvSpPr>
          <p:spPr bwMode="auto">
            <a:xfrm flipV="1">
              <a:off x="2455811" y="1488639"/>
              <a:ext cx="1592" cy="1130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46" name="Line 3349"/>
            <p:cNvSpPr>
              <a:spLocks noChangeShapeType="1"/>
            </p:cNvSpPr>
            <p:nvPr/>
          </p:nvSpPr>
          <p:spPr bwMode="auto">
            <a:xfrm flipV="1">
              <a:off x="2460589" y="1468222"/>
              <a:ext cx="1594" cy="1335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47" name="Line 3350"/>
            <p:cNvSpPr>
              <a:spLocks noChangeShapeType="1"/>
            </p:cNvSpPr>
            <p:nvPr/>
          </p:nvSpPr>
          <p:spPr bwMode="auto">
            <a:xfrm flipH="1" flipV="1">
              <a:off x="2854115" y="1655138"/>
              <a:ext cx="36643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48" name="Line 3351"/>
            <p:cNvSpPr>
              <a:spLocks noChangeShapeType="1"/>
            </p:cNvSpPr>
            <p:nvPr/>
          </p:nvSpPr>
          <p:spPr bwMode="auto">
            <a:xfrm flipV="1">
              <a:off x="2890758" y="1614298"/>
              <a:ext cx="1594" cy="10209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49" name="Line 3352"/>
            <p:cNvSpPr>
              <a:spLocks noChangeShapeType="1"/>
            </p:cNvSpPr>
            <p:nvPr/>
          </p:nvSpPr>
          <p:spPr bwMode="auto">
            <a:xfrm>
              <a:off x="2854115" y="1614298"/>
              <a:ext cx="1592" cy="10209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50" name="Line 3353"/>
            <p:cNvSpPr>
              <a:spLocks noChangeShapeType="1"/>
            </p:cNvSpPr>
            <p:nvPr/>
          </p:nvSpPr>
          <p:spPr bwMode="auto">
            <a:xfrm flipV="1">
              <a:off x="2854115" y="1686553"/>
              <a:ext cx="36643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51" name="Line 3354"/>
            <p:cNvSpPr>
              <a:spLocks noChangeShapeType="1"/>
            </p:cNvSpPr>
            <p:nvPr/>
          </p:nvSpPr>
          <p:spPr bwMode="auto">
            <a:xfrm flipH="1" flipV="1">
              <a:off x="2854115" y="1695977"/>
              <a:ext cx="36643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52" name="Line 3355"/>
            <p:cNvSpPr>
              <a:spLocks noChangeShapeType="1"/>
            </p:cNvSpPr>
            <p:nvPr/>
          </p:nvSpPr>
          <p:spPr bwMode="auto">
            <a:xfrm flipV="1">
              <a:off x="2854115" y="1664562"/>
              <a:ext cx="36643" cy="1099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53" name="Line 3356"/>
            <p:cNvSpPr>
              <a:spLocks noChangeShapeType="1"/>
            </p:cNvSpPr>
            <p:nvPr/>
          </p:nvSpPr>
          <p:spPr bwMode="auto">
            <a:xfrm flipH="1" flipV="1">
              <a:off x="2854115" y="1675558"/>
              <a:ext cx="36643" cy="1099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54" name="Line 3357"/>
            <p:cNvSpPr>
              <a:spLocks noChangeShapeType="1"/>
            </p:cNvSpPr>
            <p:nvPr/>
          </p:nvSpPr>
          <p:spPr bwMode="auto">
            <a:xfrm flipV="1">
              <a:off x="2890758" y="1735245"/>
              <a:ext cx="1594" cy="62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55" name="Line 3358"/>
            <p:cNvSpPr>
              <a:spLocks noChangeShapeType="1"/>
            </p:cNvSpPr>
            <p:nvPr/>
          </p:nvSpPr>
          <p:spPr bwMode="auto">
            <a:xfrm flipV="1">
              <a:off x="2890758" y="1716397"/>
              <a:ext cx="1594" cy="62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56" name="Line 3359"/>
            <p:cNvSpPr>
              <a:spLocks noChangeShapeType="1"/>
            </p:cNvSpPr>
            <p:nvPr/>
          </p:nvSpPr>
          <p:spPr bwMode="auto">
            <a:xfrm flipV="1">
              <a:off x="2890758" y="1843625"/>
              <a:ext cx="1594" cy="62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57" name="Line 3360"/>
            <p:cNvSpPr>
              <a:spLocks noChangeShapeType="1"/>
            </p:cNvSpPr>
            <p:nvPr/>
          </p:nvSpPr>
          <p:spPr bwMode="auto">
            <a:xfrm flipV="1">
              <a:off x="2890758" y="1741529"/>
              <a:ext cx="1594" cy="10209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58" name="Line 3361"/>
            <p:cNvSpPr>
              <a:spLocks noChangeShapeType="1"/>
            </p:cNvSpPr>
            <p:nvPr/>
          </p:nvSpPr>
          <p:spPr bwMode="auto">
            <a:xfrm flipV="1">
              <a:off x="2890758" y="1741529"/>
              <a:ext cx="1594" cy="10209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59" name="Line 3362"/>
            <p:cNvSpPr>
              <a:spLocks noChangeShapeType="1"/>
            </p:cNvSpPr>
            <p:nvPr/>
          </p:nvSpPr>
          <p:spPr bwMode="auto">
            <a:xfrm flipV="1">
              <a:off x="2847743" y="1716397"/>
              <a:ext cx="1592" cy="251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0" name="Line 3363"/>
            <p:cNvSpPr>
              <a:spLocks noChangeShapeType="1"/>
            </p:cNvSpPr>
            <p:nvPr/>
          </p:nvSpPr>
          <p:spPr bwMode="auto">
            <a:xfrm flipV="1">
              <a:off x="2854115" y="1722679"/>
              <a:ext cx="1592" cy="125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1" name="Line 3364"/>
            <p:cNvSpPr>
              <a:spLocks noChangeShapeType="1"/>
            </p:cNvSpPr>
            <p:nvPr/>
          </p:nvSpPr>
          <p:spPr bwMode="auto">
            <a:xfrm flipV="1">
              <a:off x="2847743" y="1843625"/>
              <a:ext cx="1592" cy="125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2" name="Line 3365"/>
            <p:cNvSpPr>
              <a:spLocks noChangeShapeType="1"/>
            </p:cNvSpPr>
            <p:nvPr/>
          </p:nvSpPr>
          <p:spPr bwMode="auto">
            <a:xfrm flipV="1">
              <a:off x="2854115" y="1849908"/>
              <a:ext cx="1592" cy="62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3" name="Line 3366"/>
            <p:cNvSpPr>
              <a:spLocks noChangeShapeType="1"/>
            </p:cNvSpPr>
            <p:nvPr/>
          </p:nvSpPr>
          <p:spPr bwMode="auto">
            <a:xfrm>
              <a:off x="2854115" y="1741529"/>
              <a:ext cx="1592" cy="10209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4" name="Freeform 3367"/>
            <p:cNvSpPr>
              <a:spLocks/>
            </p:cNvSpPr>
            <p:nvPr/>
          </p:nvSpPr>
          <p:spPr bwMode="auto">
            <a:xfrm>
              <a:off x="2854115" y="1752523"/>
              <a:ext cx="36643" cy="20421"/>
            </a:xfrm>
            <a:custGeom>
              <a:avLst/>
              <a:gdLst>
                <a:gd name="T0" fmla="*/ 2147483647 w 68"/>
                <a:gd name="T1" fmla="*/ 2147483647 h 39"/>
                <a:gd name="T2" fmla="*/ 0 w 68"/>
                <a:gd name="T3" fmla="*/ 2147483647 h 39"/>
                <a:gd name="T4" fmla="*/ 2147483647 w 68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39">
                  <a:moveTo>
                    <a:pt x="68" y="39"/>
                  </a:moveTo>
                  <a:lnTo>
                    <a:pt x="0" y="19"/>
                  </a:lnTo>
                  <a:lnTo>
                    <a:pt x="68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5" name="Line 3368"/>
            <p:cNvSpPr>
              <a:spLocks noChangeShapeType="1"/>
            </p:cNvSpPr>
            <p:nvPr/>
          </p:nvSpPr>
          <p:spPr bwMode="auto">
            <a:xfrm flipH="1">
              <a:off x="2854115" y="1735246"/>
              <a:ext cx="36643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6" name="Line 3369"/>
            <p:cNvSpPr>
              <a:spLocks noChangeShapeType="1"/>
            </p:cNvSpPr>
            <p:nvPr/>
          </p:nvSpPr>
          <p:spPr bwMode="auto">
            <a:xfrm flipH="1">
              <a:off x="2854115" y="1722680"/>
              <a:ext cx="36643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7" name="Line 3370"/>
            <p:cNvSpPr>
              <a:spLocks noChangeShapeType="1"/>
            </p:cNvSpPr>
            <p:nvPr/>
          </p:nvSpPr>
          <p:spPr bwMode="auto">
            <a:xfrm flipH="1" flipV="1">
              <a:off x="2854115" y="1741528"/>
              <a:ext cx="36643" cy="1099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8" name="Line 3371"/>
            <p:cNvSpPr>
              <a:spLocks noChangeShapeType="1"/>
            </p:cNvSpPr>
            <p:nvPr/>
          </p:nvSpPr>
          <p:spPr bwMode="auto">
            <a:xfrm flipH="1" flipV="1">
              <a:off x="2854115" y="1802786"/>
              <a:ext cx="36643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9" name="Line 3372"/>
            <p:cNvSpPr>
              <a:spLocks noChangeShapeType="1"/>
            </p:cNvSpPr>
            <p:nvPr/>
          </p:nvSpPr>
          <p:spPr bwMode="auto">
            <a:xfrm flipH="1" flipV="1">
              <a:off x="2854115" y="1782367"/>
              <a:ext cx="36643" cy="1099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70" name="Line 3373"/>
            <p:cNvSpPr>
              <a:spLocks noChangeShapeType="1"/>
            </p:cNvSpPr>
            <p:nvPr/>
          </p:nvSpPr>
          <p:spPr bwMode="auto">
            <a:xfrm flipV="1">
              <a:off x="2854115" y="1793363"/>
              <a:ext cx="36643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71" name="Line 3374"/>
            <p:cNvSpPr>
              <a:spLocks noChangeShapeType="1"/>
            </p:cNvSpPr>
            <p:nvPr/>
          </p:nvSpPr>
          <p:spPr bwMode="auto">
            <a:xfrm flipH="1">
              <a:off x="2854115" y="1849908"/>
              <a:ext cx="36643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72" name="Line 3375"/>
            <p:cNvSpPr>
              <a:spLocks noChangeShapeType="1"/>
            </p:cNvSpPr>
            <p:nvPr/>
          </p:nvSpPr>
          <p:spPr bwMode="auto">
            <a:xfrm flipV="1">
              <a:off x="2854115" y="1834202"/>
              <a:ext cx="36643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73" name="Line 3376"/>
            <p:cNvSpPr>
              <a:spLocks noChangeShapeType="1"/>
            </p:cNvSpPr>
            <p:nvPr/>
          </p:nvSpPr>
          <p:spPr bwMode="auto">
            <a:xfrm flipV="1">
              <a:off x="2854115" y="1812211"/>
              <a:ext cx="36643" cy="1099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74" name="Line 3377"/>
            <p:cNvSpPr>
              <a:spLocks noChangeShapeType="1"/>
            </p:cNvSpPr>
            <p:nvPr/>
          </p:nvSpPr>
          <p:spPr bwMode="auto">
            <a:xfrm flipH="1" flipV="1">
              <a:off x="2854115" y="1823206"/>
              <a:ext cx="36643" cy="1099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75" name="Line 3378"/>
            <p:cNvSpPr>
              <a:spLocks noChangeShapeType="1"/>
            </p:cNvSpPr>
            <p:nvPr/>
          </p:nvSpPr>
          <p:spPr bwMode="auto">
            <a:xfrm flipV="1">
              <a:off x="2854115" y="1772944"/>
              <a:ext cx="36643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76" name="Line 3379"/>
            <p:cNvSpPr>
              <a:spLocks noChangeShapeType="1"/>
            </p:cNvSpPr>
            <p:nvPr/>
          </p:nvSpPr>
          <p:spPr bwMode="auto">
            <a:xfrm flipV="1">
              <a:off x="2854115" y="1705401"/>
              <a:ext cx="36643" cy="1099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77" name="Line 3380"/>
            <p:cNvSpPr>
              <a:spLocks noChangeShapeType="1"/>
            </p:cNvSpPr>
            <p:nvPr/>
          </p:nvSpPr>
          <p:spPr bwMode="auto">
            <a:xfrm flipH="1">
              <a:off x="3238081" y="1824777"/>
              <a:ext cx="39831" cy="942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78" name="Line 3381"/>
            <p:cNvSpPr>
              <a:spLocks noChangeShapeType="1"/>
            </p:cNvSpPr>
            <p:nvPr/>
          </p:nvSpPr>
          <p:spPr bwMode="auto">
            <a:xfrm flipH="1" flipV="1">
              <a:off x="3225336" y="1857762"/>
              <a:ext cx="28678" cy="2356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79" name="Line 3382"/>
            <p:cNvSpPr>
              <a:spLocks noChangeShapeType="1"/>
            </p:cNvSpPr>
            <p:nvPr/>
          </p:nvSpPr>
          <p:spPr bwMode="auto">
            <a:xfrm flipV="1">
              <a:off x="3204625" y="1810641"/>
              <a:ext cx="39830" cy="942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80" name="Line 3383"/>
            <p:cNvSpPr>
              <a:spLocks noChangeShapeType="1"/>
            </p:cNvSpPr>
            <p:nvPr/>
          </p:nvSpPr>
          <p:spPr bwMode="auto">
            <a:xfrm flipV="1">
              <a:off x="3204625" y="1810641"/>
              <a:ext cx="39830" cy="942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81" name="Freeform 3384"/>
            <p:cNvSpPr>
              <a:spLocks/>
            </p:cNvSpPr>
            <p:nvPr/>
          </p:nvSpPr>
          <p:spPr bwMode="auto">
            <a:xfrm>
              <a:off x="3217369" y="1876612"/>
              <a:ext cx="36643" cy="23561"/>
            </a:xfrm>
            <a:custGeom>
              <a:avLst/>
              <a:gdLst>
                <a:gd name="T0" fmla="*/ 2147483647 w 70"/>
                <a:gd name="T1" fmla="*/ 2147483647 h 44"/>
                <a:gd name="T2" fmla="*/ 0 w 70"/>
                <a:gd name="T3" fmla="*/ 0 h 44"/>
                <a:gd name="T4" fmla="*/ 2147483647 w 70"/>
                <a:gd name="T5" fmla="*/ 2147483647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" h="44">
                  <a:moveTo>
                    <a:pt x="55" y="44"/>
                  </a:moveTo>
                  <a:lnTo>
                    <a:pt x="0" y="0"/>
                  </a:lnTo>
                  <a:lnTo>
                    <a:pt x="70" y="8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82" name="Line 3385"/>
            <p:cNvSpPr>
              <a:spLocks noChangeShapeType="1"/>
            </p:cNvSpPr>
            <p:nvPr/>
          </p:nvSpPr>
          <p:spPr bwMode="auto">
            <a:xfrm flipV="1">
              <a:off x="3239675" y="1922164"/>
              <a:ext cx="4779" cy="109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83" name="Line 3386"/>
            <p:cNvSpPr>
              <a:spLocks noChangeShapeType="1"/>
            </p:cNvSpPr>
            <p:nvPr/>
          </p:nvSpPr>
          <p:spPr bwMode="auto">
            <a:xfrm flipV="1">
              <a:off x="3233303" y="1925303"/>
              <a:ext cx="3187" cy="47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84" name="Line 3387"/>
            <p:cNvSpPr>
              <a:spLocks noChangeShapeType="1"/>
            </p:cNvSpPr>
            <p:nvPr/>
          </p:nvSpPr>
          <p:spPr bwMode="auto">
            <a:xfrm flipV="1">
              <a:off x="3203030" y="1904885"/>
              <a:ext cx="1594" cy="62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85" name="Line 3388"/>
            <p:cNvSpPr>
              <a:spLocks noChangeShapeType="1"/>
            </p:cNvSpPr>
            <p:nvPr/>
          </p:nvSpPr>
          <p:spPr bwMode="auto">
            <a:xfrm flipH="1" flipV="1">
              <a:off x="3209403" y="1895460"/>
              <a:ext cx="28678" cy="2356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86" name="Line 3389"/>
            <p:cNvSpPr>
              <a:spLocks noChangeShapeType="1"/>
            </p:cNvSpPr>
            <p:nvPr/>
          </p:nvSpPr>
          <p:spPr bwMode="auto">
            <a:xfrm>
              <a:off x="3203030" y="1911168"/>
              <a:ext cx="33458" cy="141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87" name="Line 3390"/>
            <p:cNvSpPr>
              <a:spLocks noChangeShapeType="1"/>
            </p:cNvSpPr>
            <p:nvPr/>
          </p:nvSpPr>
          <p:spPr bwMode="auto">
            <a:xfrm>
              <a:off x="3209403" y="1895460"/>
              <a:ext cx="36644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88" name="Line 3391"/>
            <p:cNvSpPr>
              <a:spLocks noChangeShapeType="1"/>
            </p:cNvSpPr>
            <p:nvPr/>
          </p:nvSpPr>
          <p:spPr bwMode="auto">
            <a:xfrm>
              <a:off x="3241267" y="1821637"/>
              <a:ext cx="36644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89" name="Line 3392"/>
            <p:cNvSpPr>
              <a:spLocks noChangeShapeType="1"/>
            </p:cNvSpPr>
            <p:nvPr/>
          </p:nvSpPr>
          <p:spPr bwMode="auto">
            <a:xfrm>
              <a:off x="3247640" y="1805927"/>
              <a:ext cx="33458" cy="125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90" name="Line 3393"/>
            <p:cNvSpPr>
              <a:spLocks noChangeShapeType="1"/>
            </p:cNvSpPr>
            <p:nvPr/>
          </p:nvSpPr>
          <p:spPr bwMode="auto">
            <a:xfrm flipV="1">
              <a:off x="3252421" y="1787079"/>
              <a:ext cx="1592" cy="62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91" name="Line 3394"/>
            <p:cNvSpPr>
              <a:spLocks noChangeShapeType="1"/>
            </p:cNvSpPr>
            <p:nvPr/>
          </p:nvSpPr>
          <p:spPr bwMode="auto">
            <a:xfrm flipV="1">
              <a:off x="3244454" y="1805928"/>
              <a:ext cx="3187" cy="47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92" name="Line 3395"/>
            <p:cNvSpPr>
              <a:spLocks noChangeShapeType="1"/>
            </p:cNvSpPr>
            <p:nvPr/>
          </p:nvSpPr>
          <p:spPr bwMode="auto">
            <a:xfrm flipH="1" flipV="1">
              <a:off x="3241267" y="1821637"/>
              <a:ext cx="28678" cy="2199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93" name="Line 3396"/>
            <p:cNvSpPr>
              <a:spLocks noChangeShapeType="1"/>
            </p:cNvSpPr>
            <p:nvPr/>
          </p:nvSpPr>
          <p:spPr bwMode="auto">
            <a:xfrm>
              <a:off x="3233303" y="1840485"/>
              <a:ext cx="36643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94" name="Line 3397"/>
            <p:cNvSpPr>
              <a:spLocks noChangeShapeType="1"/>
            </p:cNvSpPr>
            <p:nvPr/>
          </p:nvSpPr>
          <p:spPr bwMode="auto">
            <a:xfrm flipH="1" flipV="1">
              <a:off x="3233303" y="1840485"/>
              <a:ext cx="28678" cy="2199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95" name="Line 3398"/>
            <p:cNvSpPr>
              <a:spLocks noChangeShapeType="1"/>
            </p:cNvSpPr>
            <p:nvPr/>
          </p:nvSpPr>
          <p:spPr bwMode="auto">
            <a:xfrm>
              <a:off x="3225336" y="1857762"/>
              <a:ext cx="36644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96" name="Line 3399"/>
            <p:cNvSpPr>
              <a:spLocks noChangeShapeType="1"/>
            </p:cNvSpPr>
            <p:nvPr/>
          </p:nvSpPr>
          <p:spPr bwMode="auto">
            <a:xfrm flipH="1" flipV="1">
              <a:off x="3258794" y="1779226"/>
              <a:ext cx="28678" cy="2199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97" name="Line 3400"/>
            <p:cNvSpPr>
              <a:spLocks noChangeShapeType="1"/>
            </p:cNvSpPr>
            <p:nvPr/>
          </p:nvSpPr>
          <p:spPr bwMode="auto">
            <a:xfrm flipV="1">
              <a:off x="3281098" y="1807499"/>
              <a:ext cx="4779" cy="109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98" name="Line 3401"/>
            <p:cNvSpPr>
              <a:spLocks noChangeShapeType="1"/>
            </p:cNvSpPr>
            <p:nvPr/>
          </p:nvSpPr>
          <p:spPr bwMode="auto">
            <a:xfrm>
              <a:off x="3252421" y="1793362"/>
              <a:ext cx="33457" cy="141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99" name="Freeform 3402"/>
            <p:cNvSpPr>
              <a:spLocks/>
            </p:cNvSpPr>
            <p:nvPr/>
          </p:nvSpPr>
          <p:spPr bwMode="auto">
            <a:xfrm>
              <a:off x="2913064" y="1538904"/>
              <a:ext cx="374407" cy="114665"/>
            </a:xfrm>
            <a:custGeom>
              <a:avLst/>
              <a:gdLst>
                <a:gd name="T0" fmla="*/ 2147483647 w 704"/>
                <a:gd name="T1" fmla="*/ 2147483647 h 218"/>
                <a:gd name="T2" fmla="*/ 2147483647 w 704"/>
                <a:gd name="T3" fmla="*/ 2147483647 h 218"/>
                <a:gd name="T4" fmla="*/ 2147483647 w 704"/>
                <a:gd name="T5" fmla="*/ 2147483647 h 218"/>
                <a:gd name="T6" fmla="*/ 2147483647 w 704"/>
                <a:gd name="T7" fmla="*/ 2147483647 h 218"/>
                <a:gd name="T8" fmla="*/ 2147483647 w 704"/>
                <a:gd name="T9" fmla="*/ 2147483647 h 218"/>
                <a:gd name="T10" fmla="*/ 2147483647 w 704"/>
                <a:gd name="T11" fmla="*/ 2147483647 h 218"/>
                <a:gd name="T12" fmla="*/ 2147483647 w 704"/>
                <a:gd name="T13" fmla="*/ 2147483647 h 218"/>
                <a:gd name="T14" fmla="*/ 2147483647 w 704"/>
                <a:gd name="T15" fmla="*/ 2147483647 h 218"/>
                <a:gd name="T16" fmla="*/ 2147483647 w 704"/>
                <a:gd name="T17" fmla="*/ 2147483647 h 218"/>
                <a:gd name="T18" fmla="*/ 2147483647 w 704"/>
                <a:gd name="T19" fmla="*/ 2147483647 h 218"/>
                <a:gd name="T20" fmla="*/ 2147483647 w 704"/>
                <a:gd name="T21" fmla="*/ 2147483647 h 218"/>
                <a:gd name="T22" fmla="*/ 2147483647 w 704"/>
                <a:gd name="T23" fmla="*/ 2147483647 h 218"/>
                <a:gd name="T24" fmla="*/ 2147483647 w 704"/>
                <a:gd name="T25" fmla="*/ 2147483647 h 218"/>
                <a:gd name="T26" fmla="*/ 2147483647 w 704"/>
                <a:gd name="T27" fmla="*/ 2147483647 h 218"/>
                <a:gd name="T28" fmla="*/ 2147483647 w 704"/>
                <a:gd name="T29" fmla="*/ 2147483647 h 218"/>
                <a:gd name="T30" fmla="*/ 2147483647 w 704"/>
                <a:gd name="T31" fmla="*/ 2147483647 h 218"/>
                <a:gd name="T32" fmla="*/ 2147483647 w 704"/>
                <a:gd name="T33" fmla="*/ 2147483647 h 218"/>
                <a:gd name="T34" fmla="*/ 2147483647 w 704"/>
                <a:gd name="T35" fmla="*/ 2147483647 h 218"/>
                <a:gd name="T36" fmla="*/ 0 w 704"/>
                <a:gd name="T37" fmla="*/ 2147483647 h 218"/>
                <a:gd name="T38" fmla="*/ 0 w 704"/>
                <a:gd name="T39" fmla="*/ 0 h 2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04" h="218">
                  <a:moveTo>
                    <a:pt x="704" y="218"/>
                  </a:moveTo>
                  <a:lnTo>
                    <a:pt x="664" y="207"/>
                  </a:lnTo>
                  <a:lnTo>
                    <a:pt x="626" y="197"/>
                  </a:lnTo>
                  <a:lnTo>
                    <a:pt x="588" y="187"/>
                  </a:lnTo>
                  <a:lnTo>
                    <a:pt x="549" y="177"/>
                  </a:lnTo>
                  <a:lnTo>
                    <a:pt x="510" y="167"/>
                  </a:lnTo>
                  <a:lnTo>
                    <a:pt x="471" y="158"/>
                  </a:lnTo>
                  <a:lnTo>
                    <a:pt x="433" y="150"/>
                  </a:lnTo>
                  <a:lnTo>
                    <a:pt x="393" y="142"/>
                  </a:lnTo>
                  <a:lnTo>
                    <a:pt x="354" y="133"/>
                  </a:lnTo>
                  <a:lnTo>
                    <a:pt x="316" y="126"/>
                  </a:lnTo>
                  <a:lnTo>
                    <a:pt x="276" y="119"/>
                  </a:lnTo>
                  <a:lnTo>
                    <a:pt x="237" y="111"/>
                  </a:lnTo>
                  <a:lnTo>
                    <a:pt x="198" y="106"/>
                  </a:lnTo>
                  <a:lnTo>
                    <a:pt x="158" y="99"/>
                  </a:lnTo>
                  <a:lnTo>
                    <a:pt x="119" y="94"/>
                  </a:lnTo>
                  <a:lnTo>
                    <a:pt x="79" y="88"/>
                  </a:lnTo>
                  <a:lnTo>
                    <a:pt x="39" y="83"/>
                  </a:lnTo>
                  <a:lnTo>
                    <a:pt x="0" y="7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00" name="Line 3403"/>
            <p:cNvSpPr>
              <a:spLocks noChangeShapeType="1"/>
            </p:cNvSpPr>
            <p:nvPr/>
          </p:nvSpPr>
          <p:spPr bwMode="auto">
            <a:xfrm flipV="1">
              <a:off x="2897131" y="1545187"/>
              <a:ext cx="1594" cy="4869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01" name="Freeform 3404"/>
            <p:cNvSpPr>
              <a:spLocks/>
            </p:cNvSpPr>
            <p:nvPr/>
          </p:nvSpPr>
          <p:spPr bwMode="auto">
            <a:xfrm>
              <a:off x="2854115" y="1468222"/>
              <a:ext cx="31864" cy="20419"/>
            </a:xfrm>
            <a:custGeom>
              <a:avLst/>
              <a:gdLst>
                <a:gd name="T0" fmla="*/ 0 w 59"/>
                <a:gd name="T1" fmla="*/ 2147483647 h 39"/>
                <a:gd name="T2" fmla="*/ 2147483647 w 59"/>
                <a:gd name="T3" fmla="*/ 2147483647 h 39"/>
                <a:gd name="T4" fmla="*/ 2147483647 w 59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39">
                  <a:moveTo>
                    <a:pt x="0" y="39"/>
                  </a:moveTo>
                  <a:lnTo>
                    <a:pt x="59" y="39"/>
                  </a:lnTo>
                  <a:lnTo>
                    <a:pt x="5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02" name="Line 3405"/>
            <p:cNvSpPr>
              <a:spLocks noChangeShapeType="1"/>
            </p:cNvSpPr>
            <p:nvPr/>
          </p:nvSpPr>
          <p:spPr bwMode="auto">
            <a:xfrm>
              <a:off x="2885979" y="1447800"/>
              <a:ext cx="1592" cy="204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03" name="Line 3406"/>
            <p:cNvSpPr>
              <a:spLocks noChangeShapeType="1"/>
            </p:cNvSpPr>
            <p:nvPr/>
          </p:nvSpPr>
          <p:spPr bwMode="auto">
            <a:xfrm>
              <a:off x="2854115" y="1538904"/>
              <a:ext cx="58949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04" name="Line 3407"/>
            <p:cNvSpPr>
              <a:spLocks noChangeShapeType="1"/>
            </p:cNvSpPr>
            <p:nvPr/>
          </p:nvSpPr>
          <p:spPr bwMode="auto">
            <a:xfrm>
              <a:off x="2854115" y="1545186"/>
              <a:ext cx="58949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05" name="Line 3408"/>
            <p:cNvSpPr>
              <a:spLocks noChangeShapeType="1"/>
            </p:cNvSpPr>
            <p:nvPr/>
          </p:nvSpPr>
          <p:spPr bwMode="auto">
            <a:xfrm flipV="1">
              <a:off x="2890758" y="1608014"/>
              <a:ext cx="1594" cy="62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06" name="Line 3409"/>
            <p:cNvSpPr>
              <a:spLocks noChangeShapeType="1"/>
            </p:cNvSpPr>
            <p:nvPr/>
          </p:nvSpPr>
          <p:spPr bwMode="auto">
            <a:xfrm>
              <a:off x="2854115" y="1601732"/>
              <a:ext cx="1592" cy="62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07" name="Line 3410"/>
            <p:cNvSpPr>
              <a:spLocks noChangeShapeType="1"/>
            </p:cNvSpPr>
            <p:nvPr/>
          </p:nvSpPr>
          <p:spPr bwMode="auto">
            <a:xfrm flipV="1">
              <a:off x="2847743" y="1601732"/>
              <a:ext cx="1592" cy="125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08" name="Line 3411"/>
            <p:cNvSpPr>
              <a:spLocks noChangeShapeType="1"/>
            </p:cNvSpPr>
            <p:nvPr/>
          </p:nvSpPr>
          <p:spPr bwMode="auto">
            <a:xfrm flipV="1">
              <a:off x="2854115" y="1625294"/>
              <a:ext cx="36643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09" name="Freeform 3412"/>
            <p:cNvSpPr>
              <a:spLocks/>
            </p:cNvSpPr>
            <p:nvPr/>
          </p:nvSpPr>
          <p:spPr bwMode="auto">
            <a:xfrm>
              <a:off x="2854115" y="1634719"/>
              <a:ext cx="36643" cy="20419"/>
            </a:xfrm>
            <a:custGeom>
              <a:avLst/>
              <a:gdLst>
                <a:gd name="T0" fmla="*/ 0 w 68"/>
                <a:gd name="T1" fmla="*/ 2147483647 h 39"/>
                <a:gd name="T2" fmla="*/ 2147483647 w 68"/>
                <a:gd name="T3" fmla="*/ 2147483647 h 39"/>
                <a:gd name="T4" fmla="*/ 0 w 68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39">
                  <a:moveTo>
                    <a:pt x="0" y="39"/>
                  </a:moveTo>
                  <a:lnTo>
                    <a:pt x="68" y="1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10" name="Line 3413"/>
            <p:cNvSpPr>
              <a:spLocks noChangeShapeType="1"/>
            </p:cNvSpPr>
            <p:nvPr/>
          </p:nvSpPr>
          <p:spPr bwMode="auto">
            <a:xfrm flipH="1">
              <a:off x="2854115" y="1608014"/>
              <a:ext cx="36643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11" name="Line 3414"/>
            <p:cNvSpPr>
              <a:spLocks noChangeShapeType="1"/>
            </p:cNvSpPr>
            <p:nvPr/>
          </p:nvSpPr>
          <p:spPr bwMode="auto">
            <a:xfrm flipH="1" flipV="1">
              <a:off x="2854115" y="1614299"/>
              <a:ext cx="36643" cy="1099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12" name="Line 3415"/>
            <p:cNvSpPr>
              <a:spLocks noChangeShapeType="1"/>
            </p:cNvSpPr>
            <p:nvPr/>
          </p:nvSpPr>
          <p:spPr bwMode="auto">
            <a:xfrm flipV="1">
              <a:off x="2854115" y="1488639"/>
              <a:ext cx="1592" cy="1130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13" name="Line 3416"/>
            <p:cNvSpPr>
              <a:spLocks noChangeShapeType="1"/>
            </p:cNvSpPr>
            <p:nvPr/>
          </p:nvSpPr>
          <p:spPr bwMode="auto">
            <a:xfrm flipV="1">
              <a:off x="2847743" y="1468222"/>
              <a:ext cx="1592" cy="1335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14" name="Line 3456"/>
            <p:cNvSpPr>
              <a:spLocks noChangeShapeType="1"/>
            </p:cNvSpPr>
            <p:nvPr/>
          </p:nvSpPr>
          <p:spPr bwMode="auto">
            <a:xfrm flipH="1" flipV="1">
              <a:off x="4273675" y="2504905"/>
              <a:ext cx="17526" cy="3298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15" name="Line 3457"/>
            <p:cNvSpPr>
              <a:spLocks noChangeShapeType="1"/>
            </p:cNvSpPr>
            <p:nvPr/>
          </p:nvSpPr>
          <p:spPr bwMode="auto">
            <a:xfrm>
              <a:off x="4259336" y="2519040"/>
              <a:ext cx="31864" cy="1884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16" name="Freeform 3458"/>
            <p:cNvSpPr>
              <a:spLocks/>
            </p:cNvSpPr>
            <p:nvPr/>
          </p:nvSpPr>
          <p:spPr bwMode="auto">
            <a:xfrm>
              <a:off x="4273675" y="2490767"/>
              <a:ext cx="33458" cy="32986"/>
            </a:xfrm>
            <a:custGeom>
              <a:avLst/>
              <a:gdLst>
                <a:gd name="T0" fmla="*/ 0 w 63"/>
                <a:gd name="T1" fmla="*/ 2147483647 h 63"/>
                <a:gd name="T2" fmla="*/ 2147483647 w 63"/>
                <a:gd name="T3" fmla="*/ 2147483647 h 63"/>
                <a:gd name="T4" fmla="*/ 2147483647 w 63"/>
                <a:gd name="T5" fmla="*/ 0 h 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3" h="63">
                  <a:moveTo>
                    <a:pt x="0" y="28"/>
                  </a:moveTo>
                  <a:lnTo>
                    <a:pt x="63" y="63"/>
                  </a:lnTo>
                  <a:lnTo>
                    <a:pt x="28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17" name="Line 3459"/>
            <p:cNvSpPr>
              <a:spLocks noChangeShapeType="1"/>
            </p:cNvSpPr>
            <p:nvPr/>
          </p:nvSpPr>
          <p:spPr bwMode="auto">
            <a:xfrm flipV="1">
              <a:off x="4284828" y="2468777"/>
              <a:ext cx="17525" cy="172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18" name="Line 3460"/>
            <p:cNvSpPr>
              <a:spLocks noChangeShapeType="1"/>
            </p:cNvSpPr>
            <p:nvPr/>
          </p:nvSpPr>
          <p:spPr bwMode="auto">
            <a:xfrm flipV="1">
              <a:off x="4240218" y="2515899"/>
              <a:ext cx="73288" cy="722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19" name="Line 3461"/>
            <p:cNvSpPr>
              <a:spLocks noChangeShapeType="1"/>
            </p:cNvSpPr>
            <p:nvPr/>
          </p:nvSpPr>
          <p:spPr bwMode="auto">
            <a:xfrm flipV="1">
              <a:off x="4240218" y="2515899"/>
              <a:ext cx="73288" cy="722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20" name="Line 3462"/>
            <p:cNvSpPr>
              <a:spLocks noChangeShapeType="1"/>
            </p:cNvSpPr>
            <p:nvPr/>
          </p:nvSpPr>
          <p:spPr bwMode="auto">
            <a:xfrm flipH="1" flipV="1">
              <a:off x="4106388" y="2113791"/>
              <a:ext cx="281999" cy="2780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21" name="Line 3463"/>
            <p:cNvSpPr>
              <a:spLocks noChangeShapeType="1"/>
            </p:cNvSpPr>
            <p:nvPr/>
          </p:nvSpPr>
          <p:spPr bwMode="auto">
            <a:xfrm flipH="1" flipV="1">
              <a:off x="3980522" y="2187617"/>
              <a:ext cx="332984" cy="3282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22" name="Line 3464"/>
            <p:cNvSpPr>
              <a:spLocks noChangeShapeType="1"/>
            </p:cNvSpPr>
            <p:nvPr/>
          </p:nvSpPr>
          <p:spPr bwMode="auto">
            <a:xfrm flipH="1" flipV="1">
              <a:off x="3999640" y="2168768"/>
              <a:ext cx="332984" cy="3282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23" name="Line 3465"/>
            <p:cNvSpPr>
              <a:spLocks noChangeShapeType="1"/>
            </p:cNvSpPr>
            <p:nvPr/>
          </p:nvSpPr>
          <p:spPr bwMode="auto">
            <a:xfrm flipH="1" flipV="1">
              <a:off x="3999640" y="2168768"/>
              <a:ext cx="332984" cy="3282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24" name="Line 3466"/>
            <p:cNvSpPr>
              <a:spLocks noChangeShapeType="1"/>
            </p:cNvSpPr>
            <p:nvPr/>
          </p:nvSpPr>
          <p:spPr bwMode="auto">
            <a:xfrm flipH="1" flipV="1">
              <a:off x="4071336" y="2096515"/>
              <a:ext cx="334576" cy="3298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25" name="Line 3467"/>
            <p:cNvSpPr>
              <a:spLocks noChangeShapeType="1"/>
            </p:cNvSpPr>
            <p:nvPr/>
          </p:nvSpPr>
          <p:spPr bwMode="auto">
            <a:xfrm>
              <a:off x="4195608" y="1981850"/>
              <a:ext cx="326611" cy="3220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26" name="Line 3468"/>
            <p:cNvSpPr>
              <a:spLocks noChangeShapeType="1"/>
            </p:cNvSpPr>
            <p:nvPr/>
          </p:nvSpPr>
          <p:spPr bwMode="auto">
            <a:xfrm>
              <a:off x="4181268" y="1995988"/>
              <a:ext cx="326612" cy="3220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27" name="Line 3469"/>
            <p:cNvSpPr>
              <a:spLocks noChangeShapeType="1"/>
            </p:cNvSpPr>
            <p:nvPr/>
          </p:nvSpPr>
          <p:spPr bwMode="auto">
            <a:xfrm>
              <a:off x="3985304" y="2182905"/>
              <a:ext cx="1592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28" name="Line 3470"/>
            <p:cNvSpPr>
              <a:spLocks noChangeShapeType="1"/>
            </p:cNvSpPr>
            <p:nvPr/>
          </p:nvSpPr>
          <p:spPr bwMode="auto">
            <a:xfrm>
              <a:off x="3991676" y="2189187"/>
              <a:ext cx="1592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29" name="Line 3471"/>
            <p:cNvSpPr>
              <a:spLocks noChangeShapeType="1"/>
            </p:cNvSpPr>
            <p:nvPr/>
          </p:nvSpPr>
          <p:spPr bwMode="auto">
            <a:xfrm>
              <a:off x="3996455" y="2193901"/>
              <a:ext cx="1594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30" name="Line 3472"/>
            <p:cNvSpPr>
              <a:spLocks noChangeShapeType="1"/>
            </p:cNvSpPr>
            <p:nvPr/>
          </p:nvSpPr>
          <p:spPr bwMode="auto">
            <a:xfrm>
              <a:off x="3996455" y="2171909"/>
              <a:ext cx="1594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31" name="Line 3473"/>
            <p:cNvSpPr>
              <a:spLocks noChangeShapeType="1"/>
            </p:cNvSpPr>
            <p:nvPr/>
          </p:nvSpPr>
          <p:spPr bwMode="auto">
            <a:xfrm>
              <a:off x="4001235" y="2198612"/>
              <a:ext cx="1592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32" name="Line 3474"/>
            <p:cNvSpPr>
              <a:spLocks noChangeShapeType="1"/>
            </p:cNvSpPr>
            <p:nvPr/>
          </p:nvSpPr>
          <p:spPr bwMode="auto">
            <a:xfrm>
              <a:off x="4001235" y="2171909"/>
              <a:ext cx="1592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33" name="Line 3475"/>
            <p:cNvSpPr>
              <a:spLocks noChangeShapeType="1"/>
            </p:cNvSpPr>
            <p:nvPr/>
          </p:nvSpPr>
          <p:spPr bwMode="auto">
            <a:xfrm>
              <a:off x="4007608" y="2204894"/>
              <a:ext cx="1592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34" name="Line 3476"/>
            <p:cNvSpPr>
              <a:spLocks noChangeShapeType="1"/>
            </p:cNvSpPr>
            <p:nvPr/>
          </p:nvSpPr>
          <p:spPr bwMode="auto">
            <a:xfrm>
              <a:off x="4007608" y="2176622"/>
              <a:ext cx="1592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35" name="Line 3477"/>
            <p:cNvSpPr>
              <a:spLocks noChangeShapeType="1"/>
            </p:cNvSpPr>
            <p:nvPr/>
          </p:nvSpPr>
          <p:spPr bwMode="auto">
            <a:xfrm>
              <a:off x="4012386" y="2206466"/>
              <a:ext cx="1594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36" name="Line 3478"/>
            <p:cNvSpPr>
              <a:spLocks noChangeShapeType="1"/>
            </p:cNvSpPr>
            <p:nvPr/>
          </p:nvSpPr>
          <p:spPr bwMode="auto">
            <a:xfrm>
              <a:off x="4012386" y="2181334"/>
              <a:ext cx="1594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37" name="Line 3479"/>
            <p:cNvSpPr>
              <a:spLocks noChangeShapeType="1"/>
            </p:cNvSpPr>
            <p:nvPr/>
          </p:nvSpPr>
          <p:spPr bwMode="auto">
            <a:xfrm>
              <a:off x="4017168" y="2201753"/>
              <a:ext cx="1592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38" name="Line 3480"/>
            <p:cNvSpPr>
              <a:spLocks noChangeShapeType="1"/>
            </p:cNvSpPr>
            <p:nvPr/>
          </p:nvSpPr>
          <p:spPr bwMode="auto">
            <a:xfrm>
              <a:off x="4017168" y="2187617"/>
              <a:ext cx="1592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39" name="Line 3481"/>
            <p:cNvSpPr>
              <a:spLocks noChangeShapeType="1"/>
            </p:cNvSpPr>
            <p:nvPr/>
          </p:nvSpPr>
          <p:spPr bwMode="auto">
            <a:xfrm>
              <a:off x="4021946" y="2192327"/>
              <a:ext cx="1594" cy="1256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40" name="Line 3482"/>
            <p:cNvSpPr>
              <a:spLocks noChangeShapeType="1"/>
            </p:cNvSpPr>
            <p:nvPr/>
          </p:nvSpPr>
          <p:spPr bwMode="auto">
            <a:xfrm>
              <a:off x="4026727" y="2197043"/>
              <a:ext cx="1592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41" name="Line 3483"/>
            <p:cNvSpPr>
              <a:spLocks noChangeShapeType="1"/>
            </p:cNvSpPr>
            <p:nvPr/>
          </p:nvSpPr>
          <p:spPr bwMode="auto">
            <a:xfrm>
              <a:off x="4286421" y="2484485"/>
              <a:ext cx="1594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42" name="Line 3484"/>
            <p:cNvSpPr>
              <a:spLocks noChangeShapeType="1"/>
            </p:cNvSpPr>
            <p:nvPr/>
          </p:nvSpPr>
          <p:spPr bwMode="auto">
            <a:xfrm>
              <a:off x="4291203" y="2479773"/>
              <a:ext cx="1592" cy="1413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43" name="Line 3485"/>
            <p:cNvSpPr>
              <a:spLocks noChangeShapeType="1"/>
            </p:cNvSpPr>
            <p:nvPr/>
          </p:nvSpPr>
          <p:spPr bwMode="auto">
            <a:xfrm>
              <a:off x="4295980" y="2489198"/>
              <a:ext cx="1594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44" name="Line 3486"/>
            <p:cNvSpPr>
              <a:spLocks noChangeShapeType="1"/>
            </p:cNvSpPr>
            <p:nvPr/>
          </p:nvSpPr>
          <p:spPr bwMode="auto">
            <a:xfrm>
              <a:off x="4295980" y="2475059"/>
              <a:ext cx="1594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45" name="Line 3487"/>
            <p:cNvSpPr>
              <a:spLocks noChangeShapeType="1"/>
            </p:cNvSpPr>
            <p:nvPr/>
          </p:nvSpPr>
          <p:spPr bwMode="auto">
            <a:xfrm>
              <a:off x="4300761" y="2493910"/>
              <a:ext cx="1592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46" name="Line 3488"/>
            <p:cNvSpPr>
              <a:spLocks noChangeShapeType="1"/>
            </p:cNvSpPr>
            <p:nvPr/>
          </p:nvSpPr>
          <p:spPr bwMode="auto">
            <a:xfrm>
              <a:off x="4300761" y="2468777"/>
              <a:ext cx="1592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47" name="Line 3489"/>
            <p:cNvSpPr>
              <a:spLocks noChangeShapeType="1"/>
            </p:cNvSpPr>
            <p:nvPr/>
          </p:nvSpPr>
          <p:spPr bwMode="auto">
            <a:xfrm>
              <a:off x="4307133" y="2500192"/>
              <a:ext cx="1592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48" name="Line 3490"/>
            <p:cNvSpPr>
              <a:spLocks noChangeShapeType="1"/>
            </p:cNvSpPr>
            <p:nvPr/>
          </p:nvSpPr>
          <p:spPr bwMode="auto">
            <a:xfrm>
              <a:off x="4307133" y="2471920"/>
              <a:ext cx="1592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49" name="Line 3491"/>
            <p:cNvSpPr>
              <a:spLocks noChangeShapeType="1"/>
            </p:cNvSpPr>
            <p:nvPr/>
          </p:nvSpPr>
          <p:spPr bwMode="auto">
            <a:xfrm>
              <a:off x="4311913" y="2504905"/>
              <a:ext cx="1594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50" name="Line 3492"/>
            <p:cNvSpPr>
              <a:spLocks noChangeShapeType="1"/>
            </p:cNvSpPr>
            <p:nvPr/>
          </p:nvSpPr>
          <p:spPr bwMode="auto">
            <a:xfrm>
              <a:off x="4311913" y="2476632"/>
              <a:ext cx="1594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51" name="Line 3493"/>
            <p:cNvSpPr>
              <a:spLocks noChangeShapeType="1"/>
            </p:cNvSpPr>
            <p:nvPr/>
          </p:nvSpPr>
          <p:spPr bwMode="auto">
            <a:xfrm>
              <a:off x="4316695" y="2509618"/>
              <a:ext cx="1592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52" name="Line 3494"/>
            <p:cNvSpPr>
              <a:spLocks noChangeShapeType="1"/>
            </p:cNvSpPr>
            <p:nvPr/>
          </p:nvSpPr>
          <p:spPr bwMode="auto">
            <a:xfrm>
              <a:off x="4316695" y="2482915"/>
              <a:ext cx="1592" cy="785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53" name="Line 3495"/>
            <p:cNvSpPr>
              <a:spLocks noChangeShapeType="1"/>
            </p:cNvSpPr>
            <p:nvPr/>
          </p:nvSpPr>
          <p:spPr bwMode="auto">
            <a:xfrm>
              <a:off x="4321472" y="2487625"/>
              <a:ext cx="1594" cy="78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54" name="Line 3496"/>
            <p:cNvSpPr>
              <a:spLocks noChangeShapeType="1"/>
            </p:cNvSpPr>
            <p:nvPr/>
          </p:nvSpPr>
          <p:spPr bwMode="auto">
            <a:xfrm>
              <a:off x="4327845" y="2492338"/>
              <a:ext cx="1594" cy="942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55" name="Line 3497"/>
            <p:cNvSpPr>
              <a:spLocks noChangeShapeType="1"/>
            </p:cNvSpPr>
            <p:nvPr/>
          </p:nvSpPr>
          <p:spPr bwMode="auto">
            <a:xfrm>
              <a:off x="4401133" y="2421654"/>
              <a:ext cx="7967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56" name="Line 3498"/>
            <p:cNvSpPr>
              <a:spLocks noChangeShapeType="1"/>
            </p:cNvSpPr>
            <p:nvPr/>
          </p:nvSpPr>
          <p:spPr bwMode="auto">
            <a:xfrm>
              <a:off x="4396354" y="2416945"/>
              <a:ext cx="7966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57" name="Line 3499"/>
            <p:cNvSpPr>
              <a:spLocks noChangeShapeType="1"/>
            </p:cNvSpPr>
            <p:nvPr/>
          </p:nvSpPr>
          <p:spPr bwMode="auto">
            <a:xfrm>
              <a:off x="4391573" y="2410661"/>
              <a:ext cx="7967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58" name="Line 3500"/>
            <p:cNvSpPr>
              <a:spLocks noChangeShapeType="1"/>
            </p:cNvSpPr>
            <p:nvPr/>
          </p:nvSpPr>
          <p:spPr bwMode="auto">
            <a:xfrm>
              <a:off x="4385202" y="2405948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59" name="Line 3501"/>
            <p:cNvSpPr>
              <a:spLocks noChangeShapeType="1"/>
            </p:cNvSpPr>
            <p:nvPr/>
          </p:nvSpPr>
          <p:spPr bwMode="auto">
            <a:xfrm>
              <a:off x="4380423" y="2401236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60" name="Line 3502"/>
            <p:cNvSpPr>
              <a:spLocks noChangeShapeType="1"/>
            </p:cNvSpPr>
            <p:nvPr/>
          </p:nvSpPr>
          <p:spPr bwMode="auto">
            <a:xfrm>
              <a:off x="4375641" y="2396523"/>
              <a:ext cx="7967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61" name="Line 3503"/>
            <p:cNvSpPr>
              <a:spLocks noChangeShapeType="1"/>
            </p:cNvSpPr>
            <p:nvPr/>
          </p:nvSpPr>
          <p:spPr bwMode="auto">
            <a:xfrm>
              <a:off x="4380422" y="2390240"/>
              <a:ext cx="7966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62" name="Line 3504"/>
            <p:cNvSpPr>
              <a:spLocks noChangeShapeType="1"/>
            </p:cNvSpPr>
            <p:nvPr/>
          </p:nvSpPr>
          <p:spPr bwMode="auto">
            <a:xfrm>
              <a:off x="4101608" y="2126357"/>
              <a:ext cx="1594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63" name="Line 3505"/>
            <p:cNvSpPr>
              <a:spLocks noChangeShapeType="1"/>
            </p:cNvSpPr>
            <p:nvPr/>
          </p:nvSpPr>
          <p:spPr bwMode="auto">
            <a:xfrm>
              <a:off x="4096827" y="2120074"/>
              <a:ext cx="11152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64" name="Line 3506"/>
            <p:cNvSpPr>
              <a:spLocks noChangeShapeType="1"/>
            </p:cNvSpPr>
            <p:nvPr/>
          </p:nvSpPr>
          <p:spPr bwMode="auto">
            <a:xfrm>
              <a:off x="4104794" y="2115364"/>
              <a:ext cx="4780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65" name="Line 3507"/>
            <p:cNvSpPr>
              <a:spLocks noChangeShapeType="1"/>
            </p:cNvSpPr>
            <p:nvPr/>
          </p:nvSpPr>
          <p:spPr bwMode="auto">
            <a:xfrm>
              <a:off x="4090455" y="2115364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66" name="Line 3508"/>
            <p:cNvSpPr>
              <a:spLocks noChangeShapeType="1"/>
            </p:cNvSpPr>
            <p:nvPr/>
          </p:nvSpPr>
          <p:spPr bwMode="auto">
            <a:xfrm>
              <a:off x="4085675" y="2110650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67" name="Line 3509"/>
            <p:cNvSpPr>
              <a:spLocks noChangeShapeType="1"/>
            </p:cNvSpPr>
            <p:nvPr/>
          </p:nvSpPr>
          <p:spPr bwMode="auto">
            <a:xfrm>
              <a:off x="4080897" y="2105939"/>
              <a:ext cx="7966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68" name="Line 3510"/>
            <p:cNvSpPr>
              <a:spLocks noChangeShapeType="1"/>
            </p:cNvSpPr>
            <p:nvPr/>
          </p:nvSpPr>
          <p:spPr bwMode="auto">
            <a:xfrm>
              <a:off x="4076115" y="2101225"/>
              <a:ext cx="7967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69" name="Line 3511"/>
            <p:cNvSpPr>
              <a:spLocks noChangeShapeType="1"/>
            </p:cNvSpPr>
            <p:nvPr/>
          </p:nvSpPr>
          <p:spPr bwMode="auto">
            <a:xfrm>
              <a:off x="4072930" y="2094942"/>
              <a:ext cx="6372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70" name="Line 3512"/>
            <p:cNvSpPr>
              <a:spLocks noChangeShapeType="1"/>
            </p:cNvSpPr>
            <p:nvPr/>
          </p:nvSpPr>
          <p:spPr bwMode="auto">
            <a:xfrm flipV="1">
              <a:off x="4106388" y="2032112"/>
              <a:ext cx="82847" cy="816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71" name="Line 3513"/>
            <p:cNvSpPr>
              <a:spLocks noChangeShapeType="1"/>
            </p:cNvSpPr>
            <p:nvPr/>
          </p:nvSpPr>
          <p:spPr bwMode="auto">
            <a:xfrm>
              <a:off x="4109574" y="2027403"/>
              <a:ext cx="43016" cy="40839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72" name="Line 3514"/>
            <p:cNvSpPr>
              <a:spLocks noChangeShapeType="1"/>
            </p:cNvSpPr>
            <p:nvPr/>
          </p:nvSpPr>
          <p:spPr bwMode="auto">
            <a:xfrm>
              <a:off x="4106389" y="2032113"/>
              <a:ext cx="41422" cy="40839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73" name="Line 3515"/>
            <p:cNvSpPr>
              <a:spLocks noChangeShapeType="1"/>
            </p:cNvSpPr>
            <p:nvPr/>
          </p:nvSpPr>
          <p:spPr bwMode="auto">
            <a:xfrm flipV="1">
              <a:off x="4082489" y="2043109"/>
              <a:ext cx="33458" cy="3455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74" name="Line 3516"/>
            <p:cNvSpPr>
              <a:spLocks noChangeShapeType="1"/>
            </p:cNvSpPr>
            <p:nvPr/>
          </p:nvSpPr>
          <p:spPr bwMode="auto">
            <a:xfrm flipV="1">
              <a:off x="4111166" y="2022689"/>
              <a:ext cx="95593" cy="942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75" name="Line 3517"/>
            <p:cNvSpPr>
              <a:spLocks noChangeShapeType="1"/>
            </p:cNvSpPr>
            <p:nvPr/>
          </p:nvSpPr>
          <p:spPr bwMode="auto">
            <a:xfrm flipH="1">
              <a:off x="3607708" y="1975567"/>
              <a:ext cx="38237" cy="942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76" name="Line 3518"/>
            <p:cNvSpPr>
              <a:spLocks noChangeShapeType="1"/>
            </p:cNvSpPr>
            <p:nvPr/>
          </p:nvSpPr>
          <p:spPr bwMode="auto">
            <a:xfrm flipH="1" flipV="1">
              <a:off x="3615676" y="2050964"/>
              <a:ext cx="28678" cy="2356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77" name="Line 3519"/>
            <p:cNvSpPr>
              <a:spLocks noChangeShapeType="1"/>
            </p:cNvSpPr>
            <p:nvPr/>
          </p:nvSpPr>
          <p:spPr bwMode="auto">
            <a:xfrm flipV="1">
              <a:off x="3641167" y="1989704"/>
              <a:ext cx="39830" cy="942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78" name="Line 3520"/>
            <p:cNvSpPr>
              <a:spLocks noChangeShapeType="1"/>
            </p:cNvSpPr>
            <p:nvPr/>
          </p:nvSpPr>
          <p:spPr bwMode="auto">
            <a:xfrm flipV="1">
              <a:off x="3641167" y="1989704"/>
              <a:ext cx="39830" cy="942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79" name="Freeform 3521"/>
            <p:cNvSpPr>
              <a:spLocks/>
            </p:cNvSpPr>
            <p:nvPr/>
          </p:nvSpPr>
          <p:spPr bwMode="auto">
            <a:xfrm>
              <a:off x="3706487" y="1834200"/>
              <a:ext cx="409459" cy="270167"/>
            </a:xfrm>
            <a:custGeom>
              <a:avLst/>
              <a:gdLst>
                <a:gd name="T0" fmla="*/ 2147483647 w 771"/>
                <a:gd name="T1" fmla="*/ 2147483647 h 516"/>
                <a:gd name="T2" fmla="*/ 2147483647 w 771"/>
                <a:gd name="T3" fmla="*/ 2147483647 h 516"/>
                <a:gd name="T4" fmla="*/ 2147483647 w 771"/>
                <a:gd name="T5" fmla="*/ 2147483647 h 516"/>
                <a:gd name="T6" fmla="*/ 2147483647 w 771"/>
                <a:gd name="T7" fmla="*/ 2147483647 h 516"/>
                <a:gd name="T8" fmla="*/ 2147483647 w 771"/>
                <a:gd name="T9" fmla="*/ 2147483647 h 516"/>
                <a:gd name="T10" fmla="*/ 2147483647 w 771"/>
                <a:gd name="T11" fmla="*/ 2147483647 h 516"/>
                <a:gd name="T12" fmla="*/ 2147483647 w 771"/>
                <a:gd name="T13" fmla="*/ 2147483647 h 516"/>
                <a:gd name="T14" fmla="*/ 2147483647 w 771"/>
                <a:gd name="T15" fmla="*/ 2147483647 h 516"/>
                <a:gd name="T16" fmla="*/ 2147483647 w 771"/>
                <a:gd name="T17" fmla="*/ 2147483647 h 516"/>
                <a:gd name="T18" fmla="*/ 2147483647 w 771"/>
                <a:gd name="T19" fmla="*/ 2147483647 h 516"/>
                <a:gd name="T20" fmla="*/ 2147483647 w 771"/>
                <a:gd name="T21" fmla="*/ 2147483647 h 516"/>
                <a:gd name="T22" fmla="*/ 2147483647 w 771"/>
                <a:gd name="T23" fmla="*/ 2147483647 h 516"/>
                <a:gd name="T24" fmla="*/ 2147483647 w 771"/>
                <a:gd name="T25" fmla="*/ 2147483647 h 516"/>
                <a:gd name="T26" fmla="*/ 2147483647 w 771"/>
                <a:gd name="T27" fmla="*/ 2147483647 h 516"/>
                <a:gd name="T28" fmla="*/ 2147483647 w 771"/>
                <a:gd name="T29" fmla="*/ 2147483647 h 516"/>
                <a:gd name="T30" fmla="*/ 2147483647 w 771"/>
                <a:gd name="T31" fmla="*/ 2147483647 h 516"/>
                <a:gd name="T32" fmla="*/ 2147483647 w 771"/>
                <a:gd name="T33" fmla="*/ 2147483647 h 516"/>
                <a:gd name="T34" fmla="*/ 2147483647 w 771"/>
                <a:gd name="T35" fmla="*/ 2147483647 h 516"/>
                <a:gd name="T36" fmla="*/ 2147483647 w 771"/>
                <a:gd name="T37" fmla="*/ 2147483647 h 516"/>
                <a:gd name="T38" fmla="*/ 2147483647 w 771"/>
                <a:gd name="T39" fmla="*/ 2147483647 h 516"/>
                <a:gd name="T40" fmla="*/ 2147483647 w 771"/>
                <a:gd name="T41" fmla="*/ 2147483647 h 516"/>
                <a:gd name="T42" fmla="*/ 2147483647 w 771"/>
                <a:gd name="T43" fmla="*/ 2147483647 h 516"/>
                <a:gd name="T44" fmla="*/ 2147483647 w 771"/>
                <a:gd name="T45" fmla="*/ 2147483647 h 516"/>
                <a:gd name="T46" fmla="*/ 2147483647 w 771"/>
                <a:gd name="T47" fmla="*/ 2147483647 h 516"/>
                <a:gd name="T48" fmla="*/ 0 w 771"/>
                <a:gd name="T49" fmla="*/ 0 h 5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1" h="516">
                  <a:moveTo>
                    <a:pt x="771" y="516"/>
                  </a:moveTo>
                  <a:lnTo>
                    <a:pt x="742" y="491"/>
                  </a:lnTo>
                  <a:lnTo>
                    <a:pt x="711" y="466"/>
                  </a:lnTo>
                  <a:lnTo>
                    <a:pt x="682" y="442"/>
                  </a:lnTo>
                  <a:lnTo>
                    <a:pt x="651" y="418"/>
                  </a:lnTo>
                  <a:lnTo>
                    <a:pt x="620" y="394"/>
                  </a:lnTo>
                  <a:lnTo>
                    <a:pt x="590" y="371"/>
                  </a:lnTo>
                  <a:lnTo>
                    <a:pt x="558" y="347"/>
                  </a:lnTo>
                  <a:lnTo>
                    <a:pt x="527" y="325"/>
                  </a:lnTo>
                  <a:lnTo>
                    <a:pt x="496" y="303"/>
                  </a:lnTo>
                  <a:lnTo>
                    <a:pt x="464" y="281"/>
                  </a:lnTo>
                  <a:lnTo>
                    <a:pt x="431" y="259"/>
                  </a:lnTo>
                  <a:lnTo>
                    <a:pt x="400" y="237"/>
                  </a:lnTo>
                  <a:lnTo>
                    <a:pt x="368" y="215"/>
                  </a:lnTo>
                  <a:lnTo>
                    <a:pt x="335" y="194"/>
                  </a:lnTo>
                  <a:lnTo>
                    <a:pt x="302" y="174"/>
                  </a:lnTo>
                  <a:lnTo>
                    <a:pt x="270" y="153"/>
                  </a:lnTo>
                  <a:lnTo>
                    <a:pt x="237" y="133"/>
                  </a:lnTo>
                  <a:lnTo>
                    <a:pt x="203" y="112"/>
                  </a:lnTo>
                  <a:lnTo>
                    <a:pt x="170" y="94"/>
                  </a:lnTo>
                  <a:lnTo>
                    <a:pt x="136" y="74"/>
                  </a:lnTo>
                  <a:lnTo>
                    <a:pt x="102" y="56"/>
                  </a:lnTo>
                  <a:lnTo>
                    <a:pt x="69" y="36"/>
                  </a:lnTo>
                  <a:lnTo>
                    <a:pt x="35" y="1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80" name="Line 3522"/>
            <p:cNvSpPr>
              <a:spLocks noChangeShapeType="1"/>
            </p:cNvSpPr>
            <p:nvPr/>
          </p:nvSpPr>
          <p:spPr bwMode="auto">
            <a:xfrm flipV="1">
              <a:off x="3526454" y="2292856"/>
              <a:ext cx="398306" cy="3926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81" name="Line 3523"/>
            <p:cNvSpPr>
              <a:spLocks noChangeShapeType="1"/>
            </p:cNvSpPr>
            <p:nvPr/>
          </p:nvSpPr>
          <p:spPr bwMode="auto">
            <a:xfrm flipV="1">
              <a:off x="3532827" y="2297567"/>
              <a:ext cx="395119" cy="3911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82" name="Line 3524"/>
            <p:cNvSpPr>
              <a:spLocks noChangeShapeType="1"/>
            </p:cNvSpPr>
            <p:nvPr/>
          </p:nvSpPr>
          <p:spPr bwMode="auto">
            <a:xfrm flipV="1">
              <a:off x="3381472" y="2079235"/>
              <a:ext cx="215086" cy="51048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83" name="Line 3525"/>
            <p:cNvSpPr>
              <a:spLocks noChangeShapeType="1"/>
            </p:cNvSpPr>
            <p:nvPr/>
          </p:nvSpPr>
          <p:spPr bwMode="auto">
            <a:xfrm flipV="1">
              <a:off x="3387845" y="2080807"/>
              <a:ext cx="215086" cy="5120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84" name="Freeform 3526"/>
            <p:cNvSpPr>
              <a:spLocks/>
            </p:cNvSpPr>
            <p:nvPr/>
          </p:nvSpPr>
          <p:spPr bwMode="auto">
            <a:xfrm>
              <a:off x="3422894" y="2508045"/>
              <a:ext cx="170476" cy="111521"/>
            </a:xfrm>
            <a:custGeom>
              <a:avLst/>
              <a:gdLst>
                <a:gd name="T0" fmla="*/ 2147483647 w 319"/>
                <a:gd name="T1" fmla="*/ 2147483647 h 213"/>
                <a:gd name="T2" fmla="*/ 2147483647 w 319"/>
                <a:gd name="T3" fmla="*/ 2147483647 h 213"/>
                <a:gd name="T4" fmla="*/ 2147483647 w 319"/>
                <a:gd name="T5" fmla="*/ 2147483647 h 213"/>
                <a:gd name="T6" fmla="*/ 2147483647 w 319"/>
                <a:gd name="T7" fmla="*/ 2147483647 h 213"/>
                <a:gd name="T8" fmla="*/ 2147483647 w 319"/>
                <a:gd name="T9" fmla="*/ 2147483647 h 213"/>
                <a:gd name="T10" fmla="*/ 2147483647 w 319"/>
                <a:gd name="T11" fmla="*/ 2147483647 h 213"/>
                <a:gd name="T12" fmla="*/ 2147483647 w 319"/>
                <a:gd name="T13" fmla="*/ 2147483647 h 213"/>
                <a:gd name="T14" fmla="*/ 2147483647 w 319"/>
                <a:gd name="T15" fmla="*/ 2147483647 h 213"/>
                <a:gd name="T16" fmla="*/ 2147483647 w 319"/>
                <a:gd name="T17" fmla="*/ 2147483647 h 213"/>
                <a:gd name="T18" fmla="*/ 2147483647 w 319"/>
                <a:gd name="T19" fmla="*/ 2147483647 h 213"/>
                <a:gd name="T20" fmla="*/ 2147483647 w 319"/>
                <a:gd name="T21" fmla="*/ 2147483647 h 213"/>
                <a:gd name="T22" fmla="*/ 2147483647 w 319"/>
                <a:gd name="T23" fmla="*/ 2147483647 h 213"/>
                <a:gd name="T24" fmla="*/ 0 w 319"/>
                <a:gd name="T25" fmla="*/ 0 h 2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9" h="213">
                  <a:moveTo>
                    <a:pt x="319" y="213"/>
                  </a:moveTo>
                  <a:lnTo>
                    <a:pt x="293" y="195"/>
                  </a:lnTo>
                  <a:lnTo>
                    <a:pt x="267" y="175"/>
                  </a:lnTo>
                  <a:lnTo>
                    <a:pt x="242" y="156"/>
                  </a:lnTo>
                  <a:lnTo>
                    <a:pt x="216" y="138"/>
                  </a:lnTo>
                  <a:lnTo>
                    <a:pt x="190" y="119"/>
                  </a:lnTo>
                  <a:lnTo>
                    <a:pt x="162" y="102"/>
                  </a:lnTo>
                  <a:lnTo>
                    <a:pt x="136" y="84"/>
                  </a:lnTo>
                  <a:lnTo>
                    <a:pt x="109" y="67"/>
                  </a:lnTo>
                  <a:lnTo>
                    <a:pt x="81" y="49"/>
                  </a:lnTo>
                  <a:lnTo>
                    <a:pt x="54" y="33"/>
                  </a:lnTo>
                  <a:lnTo>
                    <a:pt x="27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85" name="Freeform 3527"/>
            <p:cNvSpPr>
              <a:spLocks/>
            </p:cNvSpPr>
            <p:nvPr/>
          </p:nvSpPr>
          <p:spPr bwMode="auto">
            <a:xfrm>
              <a:off x="3426081" y="2501763"/>
              <a:ext cx="170476" cy="114662"/>
            </a:xfrm>
            <a:custGeom>
              <a:avLst/>
              <a:gdLst>
                <a:gd name="T0" fmla="*/ 2147483647 w 323"/>
                <a:gd name="T1" fmla="*/ 2147483647 h 217"/>
                <a:gd name="T2" fmla="*/ 2147483647 w 323"/>
                <a:gd name="T3" fmla="*/ 2147483647 h 217"/>
                <a:gd name="T4" fmla="*/ 2147483647 w 323"/>
                <a:gd name="T5" fmla="*/ 2147483647 h 217"/>
                <a:gd name="T6" fmla="*/ 2147483647 w 323"/>
                <a:gd name="T7" fmla="*/ 2147483647 h 217"/>
                <a:gd name="T8" fmla="*/ 2147483647 w 323"/>
                <a:gd name="T9" fmla="*/ 2147483647 h 217"/>
                <a:gd name="T10" fmla="*/ 2147483647 w 323"/>
                <a:gd name="T11" fmla="*/ 2147483647 h 217"/>
                <a:gd name="T12" fmla="*/ 2147483647 w 323"/>
                <a:gd name="T13" fmla="*/ 2147483647 h 217"/>
                <a:gd name="T14" fmla="*/ 2147483647 w 323"/>
                <a:gd name="T15" fmla="*/ 2147483647 h 217"/>
                <a:gd name="T16" fmla="*/ 2147483647 w 323"/>
                <a:gd name="T17" fmla="*/ 2147483647 h 217"/>
                <a:gd name="T18" fmla="*/ 2147483647 w 323"/>
                <a:gd name="T19" fmla="*/ 2147483647 h 217"/>
                <a:gd name="T20" fmla="*/ 2147483647 w 323"/>
                <a:gd name="T21" fmla="*/ 2147483647 h 217"/>
                <a:gd name="T22" fmla="*/ 2147483647 w 323"/>
                <a:gd name="T23" fmla="*/ 2147483647 h 217"/>
                <a:gd name="T24" fmla="*/ 0 w 323"/>
                <a:gd name="T25" fmla="*/ 0 h 2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3" h="217">
                  <a:moveTo>
                    <a:pt x="323" y="217"/>
                  </a:moveTo>
                  <a:lnTo>
                    <a:pt x="297" y="197"/>
                  </a:lnTo>
                  <a:lnTo>
                    <a:pt x="272" y="177"/>
                  </a:lnTo>
                  <a:lnTo>
                    <a:pt x="246" y="159"/>
                  </a:lnTo>
                  <a:lnTo>
                    <a:pt x="218" y="140"/>
                  </a:lnTo>
                  <a:lnTo>
                    <a:pt x="192" y="121"/>
                  </a:lnTo>
                  <a:lnTo>
                    <a:pt x="165" y="103"/>
                  </a:lnTo>
                  <a:lnTo>
                    <a:pt x="138" y="85"/>
                  </a:lnTo>
                  <a:lnTo>
                    <a:pt x="111" y="68"/>
                  </a:lnTo>
                  <a:lnTo>
                    <a:pt x="83" y="50"/>
                  </a:lnTo>
                  <a:lnTo>
                    <a:pt x="56" y="33"/>
                  </a:lnTo>
                  <a:lnTo>
                    <a:pt x="28" y="1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86" name="Freeform 3528"/>
            <p:cNvSpPr>
              <a:spLocks/>
            </p:cNvSpPr>
            <p:nvPr/>
          </p:nvSpPr>
          <p:spPr bwMode="auto">
            <a:xfrm>
              <a:off x="3389439" y="2586582"/>
              <a:ext cx="141797" cy="94244"/>
            </a:xfrm>
            <a:custGeom>
              <a:avLst/>
              <a:gdLst>
                <a:gd name="T0" fmla="*/ 2147483647 w 267"/>
                <a:gd name="T1" fmla="*/ 2147483647 h 178"/>
                <a:gd name="T2" fmla="*/ 2147483647 w 267"/>
                <a:gd name="T3" fmla="*/ 2147483647 h 178"/>
                <a:gd name="T4" fmla="*/ 2147483647 w 267"/>
                <a:gd name="T5" fmla="*/ 2147483647 h 178"/>
                <a:gd name="T6" fmla="*/ 2147483647 w 267"/>
                <a:gd name="T7" fmla="*/ 2147483647 h 178"/>
                <a:gd name="T8" fmla="*/ 2147483647 w 267"/>
                <a:gd name="T9" fmla="*/ 2147483647 h 178"/>
                <a:gd name="T10" fmla="*/ 2147483647 w 267"/>
                <a:gd name="T11" fmla="*/ 2147483647 h 178"/>
                <a:gd name="T12" fmla="*/ 2147483647 w 267"/>
                <a:gd name="T13" fmla="*/ 2147483647 h 178"/>
                <a:gd name="T14" fmla="*/ 2147483647 w 267"/>
                <a:gd name="T15" fmla="*/ 2147483647 h 178"/>
                <a:gd name="T16" fmla="*/ 2147483647 w 267"/>
                <a:gd name="T17" fmla="*/ 2147483647 h 178"/>
                <a:gd name="T18" fmla="*/ 2147483647 w 267"/>
                <a:gd name="T19" fmla="*/ 2147483647 h 178"/>
                <a:gd name="T20" fmla="*/ 0 w 267"/>
                <a:gd name="T21" fmla="*/ 0 h 1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7" h="178">
                  <a:moveTo>
                    <a:pt x="267" y="178"/>
                  </a:moveTo>
                  <a:lnTo>
                    <a:pt x="241" y="158"/>
                  </a:lnTo>
                  <a:lnTo>
                    <a:pt x="216" y="140"/>
                  </a:lnTo>
                  <a:lnTo>
                    <a:pt x="189" y="121"/>
                  </a:lnTo>
                  <a:lnTo>
                    <a:pt x="163" y="103"/>
                  </a:lnTo>
                  <a:lnTo>
                    <a:pt x="136" y="85"/>
                  </a:lnTo>
                  <a:lnTo>
                    <a:pt x="110" y="68"/>
                  </a:lnTo>
                  <a:lnTo>
                    <a:pt x="82" y="50"/>
                  </a:lnTo>
                  <a:lnTo>
                    <a:pt x="55" y="33"/>
                  </a:lnTo>
                  <a:lnTo>
                    <a:pt x="28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87" name="Line 3529"/>
            <p:cNvSpPr>
              <a:spLocks noChangeShapeType="1"/>
            </p:cNvSpPr>
            <p:nvPr/>
          </p:nvSpPr>
          <p:spPr bwMode="auto">
            <a:xfrm flipV="1">
              <a:off x="3637980" y="2083947"/>
              <a:ext cx="3187" cy="47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88" name="Line 3530"/>
            <p:cNvSpPr>
              <a:spLocks noChangeShapeType="1"/>
            </p:cNvSpPr>
            <p:nvPr/>
          </p:nvSpPr>
          <p:spPr bwMode="auto">
            <a:xfrm flipH="1" flipV="1">
              <a:off x="3604522" y="2076094"/>
              <a:ext cx="33458" cy="125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89" name="Line 3531"/>
            <p:cNvSpPr>
              <a:spLocks noChangeShapeType="1"/>
            </p:cNvSpPr>
            <p:nvPr/>
          </p:nvSpPr>
          <p:spPr bwMode="auto">
            <a:xfrm flipV="1">
              <a:off x="3602931" y="2076094"/>
              <a:ext cx="1592" cy="47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90" name="Line 3532"/>
            <p:cNvSpPr>
              <a:spLocks noChangeShapeType="1"/>
            </p:cNvSpPr>
            <p:nvPr/>
          </p:nvSpPr>
          <p:spPr bwMode="auto">
            <a:xfrm>
              <a:off x="3607709" y="2069812"/>
              <a:ext cx="36644" cy="471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91" name="Line 3533"/>
            <p:cNvSpPr>
              <a:spLocks noChangeShapeType="1"/>
            </p:cNvSpPr>
            <p:nvPr/>
          </p:nvSpPr>
          <p:spPr bwMode="auto">
            <a:xfrm flipV="1">
              <a:off x="3596557" y="2068240"/>
              <a:ext cx="4779" cy="109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92" name="Line 3534"/>
            <p:cNvSpPr>
              <a:spLocks noChangeShapeType="1"/>
            </p:cNvSpPr>
            <p:nvPr/>
          </p:nvSpPr>
          <p:spPr bwMode="auto">
            <a:xfrm flipH="1" flipV="1">
              <a:off x="3924761" y="2292855"/>
              <a:ext cx="281999" cy="2780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93" name="Line 3535"/>
            <p:cNvSpPr>
              <a:spLocks noChangeShapeType="1"/>
            </p:cNvSpPr>
            <p:nvPr/>
          </p:nvSpPr>
          <p:spPr bwMode="auto">
            <a:xfrm flipH="1" flipV="1">
              <a:off x="3907233" y="2259871"/>
              <a:ext cx="332984" cy="3282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94" name="Line 3536"/>
            <p:cNvSpPr>
              <a:spLocks noChangeShapeType="1"/>
            </p:cNvSpPr>
            <p:nvPr/>
          </p:nvSpPr>
          <p:spPr bwMode="auto">
            <a:xfrm>
              <a:off x="4233844" y="2589724"/>
              <a:ext cx="4779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95" name="Line 3537"/>
            <p:cNvSpPr>
              <a:spLocks noChangeShapeType="1"/>
            </p:cNvSpPr>
            <p:nvPr/>
          </p:nvSpPr>
          <p:spPr bwMode="auto">
            <a:xfrm>
              <a:off x="4229066" y="2585010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96" name="Line 3538"/>
            <p:cNvSpPr>
              <a:spLocks noChangeShapeType="1"/>
            </p:cNvSpPr>
            <p:nvPr/>
          </p:nvSpPr>
          <p:spPr bwMode="auto">
            <a:xfrm>
              <a:off x="4224287" y="2580301"/>
              <a:ext cx="7966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97" name="Line 3539"/>
            <p:cNvSpPr>
              <a:spLocks noChangeShapeType="1"/>
            </p:cNvSpPr>
            <p:nvPr/>
          </p:nvSpPr>
          <p:spPr bwMode="auto">
            <a:xfrm>
              <a:off x="4219505" y="2574017"/>
              <a:ext cx="7967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98" name="Line 3540"/>
            <p:cNvSpPr>
              <a:spLocks noChangeShapeType="1"/>
            </p:cNvSpPr>
            <p:nvPr/>
          </p:nvSpPr>
          <p:spPr bwMode="auto">
            <a:xfrm>
              <a:off x="4213132" y="2569303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99" name="Line 3541"/>
            <p:cNvSpPr>
              <a:spLocks noChangeShapeType="1"/>
            </p:cNvSpPr>
            <p:nvPr/>
          </p:nvSpPr>
          <p:spPr bwMode="auto">
            <a:xfrm>
              <a:off x="4203574" y="2569303"/>
              <a:ext cx="4780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00" name="Line 3542"/>
            <p:cNvSpPr>
              <a:spLocks noChangeShapeType="1"/>
            </p:cNvSpPr>
            <p:nvPr/>
          </p:nvSpPr>
          <p:spPr bwMode="auto">
            <a:xfrm>
              <a:off x="4205167" y="2564593"/>
              <a:ext cx="11152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01" name="Line 3543"/>
            <p:cNvSpPr>
              <a:spLocks noChangeShapeType="1"/>
            </p:cNvSpPr>
            <p:nvPr/>
          </p:nvSpPr>
          <p:spPr bwMode="auto">
            <a:xfrm>
              <a:off x="4209946" y="2558310"/>
              <a:ext cx="1594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02" name="Line 3544"/>
            <p:cNvSpPr>
              <a:spLocks noChangeShapeType="1"/>
            </p:cNvSpPr>
            <p:nvPr/>
          </p:nvSpPr>
          <p:spPr bwMode="auto">
            <a:xfrm>
              <a:off x="3924761" y="2294427"/>
              <a:ext cx="7966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03" name="Line 3545"/>
            <p:cNvSpPr>
              <a:spLocks noChangeShapeType="1"/>
            </p:cNvSpPr>
            <p:nvPr/>
          </p:nvSpPr>
          <p:spPr bwMode="auto">
            <a:xfrm>
              <a:off x="3927948" y="2289713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04" name="Line 3546"/>
            <p:cNvSpPr>
              <a:spLocks noChangeShapeType="1"/>
            </p:cNvSpPr>
            <p:nvPr/>
          </p:nvSpPr>
          <p:spPr bwMode="auto">
            <a:xfrm>
              <a:off x="3924761" y="2283431"/>
              <a:ext cx="7966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05" name="Line 3547"/>
            <p:cNvSpPr>
              <a:spLocks noChangeShapeType="1"/>
            </p:cNvSpPr>
            <p:nvPr/>
          </p:nvSpPr>
          <p:spPr bwMode="auto">
            <a:xfrm>
              <a:off x="3918387" y="2278719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06" name="Line 3548"/>
            <p:cNvSpPr>
              <a:spLocks noChangeShapeType="1"/>
            </p:cNvSpPr>
            <p:nvPr/>
          </p:nvSpPr>
          <p:spPr bwMode="auto">
            <a:xfrm>
              <a:off x="3913607" y="2274006"/>
              <a:ext cx="7967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07" name="Line 3549"/>
            <p:cNvSpPr>
              <a:spLocks noChangeShapeType="1"/>
            </p:cNvSpPr>
            <p:nvPr/>
          </p:nvSpPr>
          <p:spPr bwMode="auto">
            <a:xfrm>
              <a:off x="3908827" y="2267722"/>
              <a:ext cx="7966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08" name="Line 3550"/>
            <p:cNvSpPr>
              <a:spLocks noChangeShapeType="1"/>
            </p:cNvSpPr>
            <p:nvPr/>
          </p:nvSpPr>
          <p:spPr bwMode="auto">
            <a:xfrm>
              <a:off x="3902455" y="2263012"/>
              <a:ext cx="9558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09" name="Line 3551"/>
            <p:cNvSpPr>
              <a:spLocks noChangeShapeType="1"/>
            </p:cNvSpPr>
            <p:nvPr/>
          </p:nvSpPr>
          <p:spPr bwMode="auto">
            <a:xfrm flipH="1" flipV="1">
              <a:off x="4229066" y="2548885"/>
              <a:ext cx="19119" cy="3141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10" name="Line 3552"/>
            <p:cNvSpPr>
              <a:spLocks noChangeShapeType="1"/>
            </p:cNvSpPr>
            <p:nvPr/>
          </p:nvSpPr>
          <p:spPr bwMode="auto">
            <a:xfrm flipH="1" flipV="1">
              <a:off x="4244996" y="2533179"/>
              <a:ext cx="17526" cy="3298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11" name="Line 3553"/>
            <p:cNvSpPr>
              <a:spLocks noChangeShapeType="1"/>
            </p:cNvSpPr>
            <p:nvPr/>
          </p:nvSpPr>
          <p:spPr bwMode="auto">
            <a:xfrm flipH="1" flipV="1">
              <a:off x="4259336" y="2519040"/>
              <a:ext cx="17525" cy="3298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12" name="Line 3554"/>
            <p:cNvSpPr>
              <a:spLocks noChangeShapeType="1"/>
            </p:cNvSpPr>
            <p:nvPr/>
          </p:nvSpPr>
          <p:spPr bwMode="auto">
            <a:xfrm>
              <a:off x="4244996" y="2533176"/>
              <a:ext cx="31864" cy="1884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13" name="Line 3555"/>
            <p:cNvSpPr>
              <a:spLocks noChangeShapeType="1"/>
            </p:cNvSpPr>
            <p:nvPr/>
          </p:nvSpPr>
          <p:spPr bwMode="auto">
            <a:xfrm>
              <a:off x="4229066" y="2548885"/>
              <a:ext cx="33458" cy="1727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14" name="Line 3556"/>
            <p:cNvSpPr>
              <a:spLocks noChangeShapeType="1"/>
            </p:cNvSpPr>
            <p:nvPr/>
          </p:nvSpPr>
          <p:spPr bwMode="auto">
            <a:xfrm flipV="1">
              <a:off x="4237031" y="2588154"/>
              <a:ext cx="3187" cy="47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15" name="Line 3557"/>
            <p:cNvSpPr>
              <a:spLocks noChangeShapeType="1"/>
            </p:cNvSpPr>
            <p:nvPr/>
          </p:nvSpPr>
          <p:spPr bwMode="auto">
            <a:xfrm flipV="1">
              <a:off x="4201981" y="2558310"/>
              <a:ext cx="9558" cy="94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16" name="Line 3558"/>
            <p:cNvSpPr>
              <a:spLocks noChangeShapeType="1"/>
            </p:cNvSpPr>
            <p:nvPr/>
          </p:nvSpPr>
          <p:spPr bwMode="auto">
            <a:xfrm flipV="1">
              <a:off x="4206760" y="2567734"/>
              <a:ext cx="4780" cy="31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17" name="Line 3559"/>
            <p:cNvSpPr>
              <a:spLocks noChangeShapeType="1"/>
            </p:cNvSpPr>
            <p:nvPr/>
          </p:nvSpPr>
          <p:spPr bwMode="auto">
            <a:xfrm>
              <a:off x="4214727" y="2563021"/>
              <a:ext cx="33457" cy="17279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18" name="Line 3560"/>
            <p:cNvSpPr>
              <a:spLocks noChangeShapeType="1"/>
            </p:cNvSpPr>
            <p:nvPr/>
          </p:nvSpPr>
          <p:spPr bwMode="auto">
            <a:xfrm flipH="1">
              <a:off x="4214727" y="2490768"/>
              <a:ext cx="73288" cy="722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19" name="Line 3561"/>
            <p:cNvSpPr>
              <a:spLocks noChangeShapeType="1"/>
            </p:cNvSpPr>
            <p:nvPr/>
          </p:nvSpPr>
          <p:spPr bwMode="auto">
            <a:xfrm flipH="1" flipV="1">
              <a:off x="4211539" y="2567733"/>
              <a:ext cx="25492" cy="251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20" name="Freeform 3562"/>
            <p:cNvSpPr>
              <a:spLocks/>
            </p:cNvSpPr>
            <p:nvPr/>
          </p:nvSpPr>
          <p:spPr bwMode="auto">
            <a:xfrm>
              <a:off x="4034691" y="2132639"/>
              <a:ext cx="33458" cy="32986"/>
            </a:xfrm>
            <a:custGeom>
              <a:avLst/>
              <a:gdLst>
                <a:gd name="T0" fmla="*/ 2147483647 w 63"/>
                <a:gd name="T1" fmla="*/ 2147483647 h 62"/>
                <a:gd name="T2" fmla="*/ 0 w 63"/>
                <a:gd name="T3" fmla="*/ 0 h 62"/>
                <a:gd name="T4" fmla="*/ 2147483647 w 63"/>
                <a:gd name="T5" fmla="*/ 2147483647 h 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3" h="62">
                  <a:moveTo>
                    <a:pt x="35" y="62"/>
                  </a:moveTo>
                  <a:lnTo>
                    <a:pt x="0" y="0"/>
                  </a:lnTo>
                  <a:lnTo>
                    <a:pt x="63" y="35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21" name="Line 3563"/>
            <p:cNvSpPr>
              <a:spLocks noChangeShapeType="1"/>
            </p:cNvSpPr>
            <p:nvPr/>
          </p:nvSpPr>
          <p:spPr bwMode="auto">
            <a:xfrm>
              <a:off x="4020354" y="2148349"/>
              <a:ext cx="33457" cy="17279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22" name="Line 3564"/>
            <p:cNvSpPr>
              <a:spLocks noChangeShapeType="1"/>
            </p:cNvSpPr>
            <p:nvPr/>
          </p:nvSpPr>
          <p:spPr bwMode="auto">
            <a:xfrm flipV="1">
              <a:off x="3999640" y="2096515"/>
              <a:ext cx="71695" cy="722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23" name="Line 3565"/>
            <p:cNvSpPr>
              <a:spLocks noChangeShapeType="1"/>
            </p:cNvSpPr>
            <p:nvPr/>
          </p:nvSpPr>
          <p:spPr bwMode="auto">
            <a:xfrm flipH="1">
              <a:off x="4025132" y="2123216"/>
              <a:ext cx="71695" cy="7068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24" name="Line 3566"/>
            <p:cNvSpPr>
              <a:spLocks noChangeShapeType="1"/>
            </p:cNvSpPr>
            <p:nvPr/>
          </p:nvSpPr>
          <p:spPr bwMode="auto">
            <a:xfrm flipV="1">
              <a:off x="3980522" y="2182905"/>
              <a:ext cx="4780" cy="47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25" name="Line 3567"/>
            <p:cNvSpPr>
              <a:spLocks noChangeShapeType="1"/>
            </p:cNvSpPr>
            <p:nvPr/>
          </p:nvSpPr>
          <p:spPr bwMode="auto">
            <a:xfrm flipV="1">
              <a:off x="3994861" y="2168768"/>
              <a:ext cx="4779" cy="47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26" name="Line 3568"/>
            <p:cNvSpPr>
              <a:spLocks noChangeShapeType="1"/>
            </p:cNvSpPr>
            <p:nvPr/>
          </p:nvSpPr>
          <p:spPr bwMode="auto">
            <a:xfrm>
              <a:off x="3985303" y="2182904"/>
              <a:ext cx="25492" cy="251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27" name="Line 3569"/>
            <p:cNvSpPr>
              <a:spLocks noChangeShapeType="1"/>
            </p:cNvSpPr>
            <p:nvPr/>
          </p:nvSpPr>
          <p:spPr bwMode="auto">
            <a:xfrm>
              <a:off x="3994861" y="2173479"/>
              <a:ext cx="25492" cy="251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28" name="Line 3570"/>
            <p:cNvSpPr>
              <a:spLocks noChangeShapeType="1"/>
            </p:cNvSpPr>
            <p:nvPr/>
          </p:nvSpPr>
          <p:spPr bwMode="auto">
            <a:xfrm flipV="1">
              <a:off x="4010795" y="2198612"/>
              <a:ext cx="9558" cy="94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29" name="Line 3571"/>
            <p:cNvSpPr>
              <a:spLocks noChangeShapeType="1"/>
            </p:cNvSpPr>
            <p:nvPr/>
          </p:nvSpPr>
          <p:spPr bwMode="auto">
            <a:xfrm flipV="1">
              <a:off x="4010795" y="2198611"/>
              <a:ext cx="17525" cy="188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30" name="Line 3572"/>
            <p:cNvSpPr>
              <a:spLocks noChangeShapeType="1"/>
            </p:cNvSpPr>
            <p:nvPr/>
          </p:nvSpPr>
          <p:spPr bwMode="auto">
            <a:xfrm>
              <a:off x="4006013" y="2162484"/>
              <a:ext cx="33458" cy="1727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31" name="Line 3573"/>
            <p:cNvSpPr>
              <a:spLocks noChangeShapeType="1"/>
            </p:cNvSpPr>
            <p:nvPr/>
          </p:nvSpPr>
          <p:spPr bwMode="auto">
            <a:xfrm flipH="1" flipV="1">
              <a:off x="4006013" y="2162484"/>
              <a:ext cx="19119" cy="3141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32" name="Line 3574"/>
            <p:cNvSpPr>
              <a:spLocks noChangeShapeType="1"/>
            </p:cNvSpPr>
            <p:nvPr/>
          </p:nvSpPr>
          <p:spPr bwMode="auto">
            <a:xfrm flipH="1" flipV="1">
              <a:off x="4020353" y="2148347"/>
              <a:ext cx="19119" cy="3141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33" name="Freeform 3575"/>
            <p:cNvSpPr>
              <a:spLocks/>
            </p:cNvSpPr>
            <p:nvPr/>
          </p:nvSpPr>
          <p:spPr bwMode="auto">
            <a:xfrm>
              <a:off x="3958217" y="2193901"/>
              <a:ext cx="47798" cy="32986"/>
            </a:xfrm>
            <a:custGeom>
              <a:avLst/>
              <a:gdLst>
                <a:gd name="T0" fmla="*/ 0 w 90"/>
                <a:gd name="T1" fmla="*/ 2147483647 h 61"/>
                <a:gd name="T2" fmla="*/ 2147483647 w 90"/>
                <a:gd name="T3" fmla="*/ 2147483647 h 61"/>
                <a:gd name="T4" fmla="*/ 2147483647 w 90"/>
                <a:gd name="T5" fmla="*/ 0 h 61"/>
                <a:gd name="T6" fmla="*/ 2147483647 w 90"/>
                <a:gd name="T7" fmla="*/ 2147483647 h 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" h="61">
                  <a:moveTo>
                    <a:pt x="0" y="28"/>
                  </a:moveTo>
                  <a:lnTo>
                    <a:pt x="62" y="61"/>
                  </a:lnTo>
                  <a:lnTo>
                    <a:pt x="27" y="0"/>
                  </a:lnTo>
                  <a:lnTo>
                    <a:pt x="90" y="34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34" name="Line 3576"/>
            <p:cNvSpPr>
              <a:spLocks noChangeShapeType="1"/>
            </p:cNvSpPr>
            <p:nvPr/>
          </p:nvSpPr>
          <p:spPr bwMode="auto">
            <a:xfrm>
              <a:off x="3929539" y="2237879"/>
              <a:ext cx="33458" cy="1727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35" name="Line 3577"/>
            <p:cNvSpPr>
              <a:spLocks noChangeShapeType="1"/>
            </p:cNvSpPr>
            <p:nvPr/>
          </p:nvSpPr>
          <p:spPr bwMode="auto">
            <a:xfrm flipH="1" flipV="1">
              <a:off x="3929539" y="2237879"/>
              <a:ext cx="17526" cy="3141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36" name="Line 3578"/>
            <p:cNvSpPr>
              <a:spLocks noChangeShapeType="1"/>
            </p:cNvSpPr>
            <p:nvPr/>
          </p:nvSpPr>
          <p:spPr bwMode="auto">
            <a:xfrm flipV="1">
              <a:off x="3927948" y="2289713"/>
              <a:ext cx="9558" cy="78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37" name="Line 3579"/>
            <p:cNvSpPr>
              <a:spLocks noChangeShapeType="1"/>
            </p:cNvSpPr>
            <p:nvPr/>
          </p:nvSpPr>
          <p:spPr bwMode="auto">
            <a:xfrm flipV="1">
              <a:off x="3924761" y="2289714"/>
              <a:ext cx="3187" cy="31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38" name="Line 3580"/>
            <p:cNvSpPr>
              <a:spLocks noChangeShapeType="1"/>
            </p:cNvSpPr>
            <p:nvPr/>
          </p:nvSpPr>
          <p:spPr bwMode="auto">
            <a:xfrm flipH="1">
              <a:off x="3932727" y="2212749"/>
              <a:ext cx="73288" cy="722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39" name="Freeform 3581"/>
            <p:cNvSpPr>
              <a:spLocks/>
            </p:cNvSpPr>
            <p:nvPr/>
          </p:nvSpPr>
          <p:spPr bwMode="auto">
            <a:xfrm>
              <a:off x="3943880" y="2209608"/>
              <a:ext cx="33457" cy="45551"/>
            </a:xfrm>
            <a:custGeom>
              <a:avLst/>
              <a:gdLst>
                <a:gd name="T0" fmla="*/ 2147483647 w 61"/>
                <a:gd name="T1" fmla="*/ 2147483647 h 89"/>
                <a:gd name="T2" fmla="*/ 0 w 61"/>
                <a:gd name="T3" fmla="*/ 2147483647 h 89"/>
                <a:gd name="T4" fmla="*/ 2147483647 w 61"/>
                <a:gd name="T5" fmla="*/ 2147483647 h 89"/>
                <a:gd name="T6" fmla="*/ 2147483647 w 61"/>
                <a:gd name="T7" fmla="*/ 0 h 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1" h="89">
                  <a:moveTo>
                    <a:pt x="34" y="89"/>
                  </a:moveTo>
                  <a:lnTo>
                    <a:pt x="0" y="27"/>
                  </a:lnTo>
                  <a:lnTo>
                    <a:pt x="61" y="61"/>
                  </a:lnTo>
                  <a:lnTo>
                    <a:pt x="27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40" name="Line 3582"/>
            <p:cNvSpPr>
              <a:spLocks noChangeShapeType="1"/>
            </p:cNvSpPr>
            <p:nvPr/>
          </p:nvSpPr>
          <p:spPr bwMode="auto">
            <a:xfrm flipV="1">
              <a:off x="3902455" y="2259871"/>
              <a:ext cx="4779" cy="31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41" name="Line 3583"/>
            <p:cNvSpPr>
              <a:spLocks noChangeShapeType="1"/>
            </p:cNvSpPr>
            <p:nvPr/>
          </p:nvSpPr>
          <p:spPr bwMode="auto">
            <a:xfrm>
              <a:off x="3915200" y="2252016"/>
              <a:ext cx="31864" cy="17279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42" name="Line 3584"/>
            <p:cNvSpPr>
              <a:spLocks noChangeShapeType="1"/>
            </p:cNvSpPr>
            <p:nvPr/>
          </p:nvSpPr>
          <p:spPr bwMode="auto">
            <a:xfrm flipV="1">
              <a:off x="3907233" y="2187617"/>
              <a:ext cx="73288" cy="722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43" name="Line 3585"/>
            <p:cNvSpPr>
              <a:spLocks noChangeShapeType="1"/>
            </p:cNvSpPr>
            <p:nvPr/>
          </p:nvSpPr>
          <p:spPr bwMode="auto">
            <a:xfrm flipV="1">
              <a:off x="3907233" y="2187617"/>
              <a:ext cx="73288" cy="7225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44" name="Line 3586"/>
            <p:cNvSpPr>
              <a:spLocks noChangeShapeType="1"/>
            </p:cNvSpPr>
            <p:nvPr/>
          </p:nvSpPr>
          <p:spPr bwMode="auto">
            <a:xfrm>
              <a:off x="3902455" y="2263012"/>
              <a:ext cx="25492" cy="267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45" name="Line 3587"/>
            <p:cNvSpPr>
              <a:spLocks noChangeShapeType="1"/>
            </p:cNvSpPr>
            <p:nvPr/>
          </p:nvSpPr>
          <p:spPr bwMode="auto">
            <a:xfrm flipH="1" flipV="1">
              <a:off x="3915200" y="2252016"/>
              <a:ext cx="17525" cy="3298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46" name="Line 3588"/>
            <p:cNvSpPr>
              <a:spLocks noChangeShapeType="1"/>
            </p:cNvSpPr>
            <p:nvPr/>
          </p:nvSpPr>
          <p:spPr bwMode="auto">
            <a:xfrm flipV="1">
              <a:off x="4101608" y="2116934"/>
              <a:ext cx="9558" cy="94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47" name="Line 3589"/>
            <p:cNvSpPr>
              <a:spLocks noChangeShapeType="1"/>
            </p:cNvSpPr>
            <p:nvPr/>
          </p:nvSpPr>
          <p:spPr bwMode="auto">
            <a:xfrm flipH="1">
              <a:off x="4101608" y="2113792"/>
              <a:ext cx="4780" cy="47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48" name="Line 3590"/>
            <p:cNvSpPr>
              <a:spLocks noChangeShapeType="1"/>
            </p:cNvSpPr>
            <p:nvPr/>
          </p:nvSpPr>
          <p:spPr bwMode="auto">
            <a:xfrm>
              <a:off x="4076115" y="2093372"/>
              <a:ext cx="25492" cy="251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49" name="Line 3591"/>
            <p:cNvSpPr>
              <a:spLocks noChangeShapeType="1"/>
            </p:cNvSpPr>
            <p:nvPr/>
          </p:nvSpPr>
          <p:spPr bwMode="auto">
            <a:xfrm flipH="1" flipV="1">
              <a:off x="4050624" y="2118505"/>
              <a:ext cx="17526" cy="3298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50" name="Line 3592"/>
            <p:cNvSpPr>
              <a:spLocks noChangeShapeType="1"/>
            </p:cNvSpPr>
            <p:nvPr/>
          </p:nvSpPr>
          <p:spPr bwMode="auto">
            <a:xfrm>
              <a:off x="4064963" y="2104367"/>
              <a:ext cx="31864" cy="1884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51" name="Line 3593"/>
            <p:cNvSpPr>
              <a:spLocks noChangeShapeType="1"/>
            </p:cNvSpPr>
            <p:nvPr/>
          </p:nvSpPr>
          <p:spPr bwMode="auto">
            <a:xfrm flipV="1">
              <a:off x="4071336" y="2093374"/>
              <a:ext cx="4779" cy="31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52" name="Freeform 3594"/>
            <p:cNvSpPr>
              <a:spLocks/>
            </p:cNvSpPr>
            <p:nvPr/>
          </p:nvSpPr>
          <p:spPr bwMode="auto">
            <a:xfrm>
              <a:off x="4050624" y="2104367"/>
              <a:ext cx="31864" cy="32986"/>
            </a:xfrm>
            <a:custGeom>
              <a:avLst/>
              <a:gdLst>
                <a:gd name="T0" fmla="*/ 0 w 62"/>
                <a:gd name="T1" fmla="*/ 2147483647 h 62"/>
                <a:gd name="T2" fmla="*/ 2147483647 w 62"/>
                <a:gd name="T3" fmla="*/ 2147483647 h 62"/>
                <a:gd name="T4" fmla="*/ 2147483647 w 62"/>
                <a:gd name="T5" fmla="*/ 0 h 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62">
                  <a:moveTo>
                    <a:pt x="0" y="27"/>
                  </a:moveTo>
                  <a:lnTo>
                    <a:pt x="62" y="62"/>
                  </a:lnTo>
                  <a:lnTo>
                    <a:pt x="28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53" name="Freeform 3595"/>
            <p:cNvSpPr>
              <a:spLocks/>
            </p:cNvSpPr>
            <p:nvPr/>
          </p:nvSpPr>
          <p:spPr bwMode="auto">
            <a:xfrm>
              <a:off x="3763845" y="1848338"/>
              <a:ext cx="317052" cy="208906"/>
            </a:xfrm>
            <a:custGeom>
              <a:avLst/>
              <a:gdLst>
                <a:gd name="T0" fmla="*/ 2147483647 w 596"/>
                <a:gd name="T1" fmla="*/ 2147483647 h 398"/>
                <a:gd name="T2" fmla="*/ 2147483647 w 596"/>
                <a:gd name="T3" fmla="*/ 2147483647 h 398"/>
                <a:gd name="T4" fmla="*/ 2147483647 w 596"/>
                <a:gd name="T5" fmla="*/ 2147483647 h 398"/>
                <a:gd name="T6" fmla="*/ 2147483647 w 596"/>
                <a:gd name="T7" fmla="*/ 2147483647 h 398"/>
                <a:gd name="T8" fmla="*/ 2147483647 w 596"/>
                <a:gd name="T9" fmla="*/ 2147483647 h 398"/>
                <a:gd name="T10" fmla="*/ 2147483647 w 596"/>
                <a:gd name="T11" fmla="*/ 2147483647 h 398"/>
                <a:gd name="T12" fmla="*/ 2147483647 w 596"/>
                <a:gd name="T13" fmla="*/ 2147483647 h 398"/>
                <a:gd name="T14" fmla="*/ 2147483647 w 596"/>
                <a:gd name="T15" fmla="*/ 2147483647 h 398"/>
                <a:gd name="T16" fmla="*/ 2147483647 w 596"/>
                <a:gd name="T17" fmla="*/ 2147483647 h 398"/>
                <a:gd name="T18" fmla="*/ 2147483647 w 596"/>
                <a:gd name="T19" fmla="*/ 2147483647 h 398"/>
                <a:gd name="T20" fmla="*/ 2147483647 w 596"/>
                <a:gd name="T21" fmla="*/ 2147483647 h 398"/>
                <a:gd name="T22" fmla="*/ 2147483647 w 596"/>
                <a:gd name="T23" fmla="*/ 2147483647 h 398"/>
                <a:gd name="T24" fmla="*/ 2147483647 w 596"/>
                <a:gd name="T25" fmla="*/ 2147483647 h 398"/>
                <a:gd name="T26" fmla="*/ 2147483647 w 596"/>
                <a:gd name="T27" fmla="*/ 2147483647 h 398"/>
                <a:gd name="T28" fmla="*/ 2147483647 w 596"/>
                <a:gd name="T29" fmla="*/ 2147483647 h 398"/>
                <a:gd name="T30" fmla="*/ 2147483647 w 596"/>
                <a:gd name="T31" fmla="*/ 2147483647 h 398"/>
                <a:gd name="T32" fmla="*/ 2147483647 w 596"/>
                <a:gd name="T33" fmla="*/ 2147483647 h 398"/>
                <a:gd name="T34" fmla="*/ 2147483647 w 596"/>
                <a:gd name="T35" fmla="*/ 2147483647 h 398"/>
                <a:gd name="T36" fmla="*/ 0 w 596"/>
                <a:gd name="T37" fmla="*/ 0 h 3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96" h="398">
                  <a:moveTo>
                    <a:pt x="596" y="398"/>
                  </a:moveTo>
                  <a:lnTo>
                    <a:pt x="564" y="374"/>
                  </a:lnTo>
                  <a:lnTo>
                    <a:pt x="533" y="349"/>
                  </a:lnTo>
                  <a:lnTo>
                    <a:pt x="502" y="325"/>
                  </a:lnTo>
                  <a:lnTo>
                    <a:pt x="469" y="301"/>
                  </a:lnTo>
                  <a:lnTo>
                    <a:pt x="437" y="278"/>
                  </a:lnTo>
                  <a:lnTo>
                    <a:pt x="404" y="255"/>
                  </a:lnTo>
                  <a:lnTo>
                    <a:pt x="372" y="232"/>
                  </a:lnTo>
                  <a:lnTo>
                    <a:pt x="339" y="209"/>
                  </a:lnTo>
                  <a:lnTo>
                    <a:pt x="306" y="187"/>
                  </a:lnTo>
                  <a:lnTo>
                    <a:pt x="272" y="164"/>
                  </a:lnTo>
                  <a:lnTo>
                    <a:pt x="239" y="143"/>
                  </a:lnTo>
                  <a:lnTo>
                    <a:pt x="205" y="121"/>
                  </a:lnTo>
                  <a:lnTo>
                    <a:pt x="172" y="101"/>
                  </a:lnTo>
                  <a:lnTo>
                    <a:pt x="138" y="80"/>
                  </a:lnTo>
                  <a:lnTo>
                    <a:pt x="104" y="59"/>
                  </a:lnTo>
                  <a:lnTo>
                    <a:pt x="69" y="39"/>
                  </a:lnTo>
                  <a:lnTo>
                    <a:pt x="34" y="1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54" name="Line 3596"/>
            <p:cNvSpPr>
              <a:spLocks noChangeShapeType="1"/>
            </p:cNvSpPr>
            <p:nvPr/>
          </p:nvSpPr>
          <p:spPr bwMode="auto">
            <a:xfrm flipV="1">
              <a:off x="3295437" y="1626865"/>
              <a:ext cx="19119" cy="4398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55" name="Line 3597"/>
            <p:cNvSpPr>
              <a:spLocks noChangeShapeType="1"/>
            </p:cNvSpPr>
            <p:nvPr/>
          </p:nvSpPr>
          <p:spPr bwMode="auto">
            <a:xfrm flipV="1">
              <a:off x="3338453" y="1573459"/>
              <a:ext cx="50983" cy="12408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56" name="Line 3598"/>
            <p:cNvSpPr>
              <a:spLocks noChangeShapeType="1"/>
            </p:cNvSpPr>
            <p:nvPr/>
          </p:nvSpPr>
          <p:spPr bwMode="auto">
            <a:xfrm flipV="1">
              <a:off x="3332081" y="1590737"/>
              <a:ext cx="44610" cy="1052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57" name="Line 3599"/>
            <p:cNvSpPr>
              <a:spLocks noChangeShapeType="1"/>
            </p:cNvSpPr>
            <p:nvPr/>
          </p:nvSpPr>
          <p:spPr bwMode="auto">
            <a:xfrm>
              <a:off x="3355980" y="1559323"/>
              <a:ext cx="425392" cy="1743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58" name="Line 3600"/>
            <p:cNvSpPr>
              <a:spLocks noChangeShapeType="1"/>
            </p:cNvSpPr>
            <p:nvPr/>
          </p:nvSpPr>
          <p:spPr bwMode="auto">
            <a:xfrm>
              <a:off x="3363945" y="1540474"/>
              <a:ext cx="425390" cy="1743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59" name="Line 3601"/>
            <p:cNvSpPr>
              <a:spLocks noChangeShapeType="1"/>
            </p:cNvSpPr>
            <p:nvPr/>
          </p:nvSpPr>
          <p:spPr bwMode="auto">
            <a:xfrm flipH="1" flipV="1">
              <a:off x="3293845" y="1692836"/>
              <a:ext cx="434950" cy="1790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60" name="Line 3602"/>
            <p:cNvSpPr>
              <a:spLocks noChangeShapeType="1"/>
            </p:cNvSpPr>
            <p:nvPr/>
          </p:nvSpPr>
          <p:spPr bwMode="auto">
            <a:xfrm flipH="1" flipV="1">
              <a:off x="3332081" y="1695976"/>
              <a:ext cx="369627" cy="1507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61" name="Line 3603"/>
            <p:cNvSpPr>
              <a:spLocks noChangeShapeType="1"/>
            </p:cNvSpPr>
            <p:nvPr/>
          </p:nvSpPr>
          <p:spPr bwMode="auto">
            <a:xfrm flipV="1">
              <a:off x="3724014" y="1865616"/>
              <a:ext cx="7966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62" name="Line 3604"/>
            <p:cNvSpPr>
              <a:spLocks noChangeShapeType="1"/>
            </p:cNvSpPr>
            <p:nvPr/>
          </p:nvSpPr>
          <p:spPr bwMode="auto">
            <a:xfrm flipV="1">
              <a:off x="3717642" y="1862475"/>
              <a:ext cx="7966" cy="471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63" name="Line 3605"/>
            <p:cNvSpPr>
              <a:spLocks noChangeShapeType="1"/>
            </p:cNvSpPr>
            <p:nvPr/>
          </p:nvSpPr>
          <p:spPr bwMode="auto">
            <a:xfrm flipV="1">
              <a:off x="3711269" y="1860904"/>
              <a:ext cx="7966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64" name="Line 3606"/>
            <p:cNvSpPr>
              <a:spLocks noChangeShapeType="1"/>
            </p:cNvSpPr>
            <p:nvPr/>
          </p:nvSpPr>
          <p:spPr bwMode="auto">
            <a:xfrm flipV="1">
              <a:off x="3703302" y="1857763"/>
              <a:ext cx="9558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65" name="Line 3607"/>
            <p:cNvSpPr>
              <a:spLocks noChangeShapeType="1"/>
            </p:cNvSpPr>
            <p:nvPr/>
          </p:nvSpPr>
          <p:spPr bwMode="auto">
            <a:xfrm flipV="1">
              <a:off x="3696929" y="1854621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66" name="Line 3608"/>
            <p:cNvSpPr>
              <a:spLocks noChangeShapeType="1"/>
            </p:cNvSpPr>
            <p:nvPr/>
          </p:nvSpPr>
          <p:spPr bwMode="auto">
            <a:xfrm flipV="1">
              <a:off x="3690555" y="1851480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67" name="Line 3609"/>
            <p:cNvSpPr>
              <a:spLocks noChangeShapeType="1"/>
            </p:cNvSpPr>
            <p:nvPr/>
          </p:nvSpPr>
          <p:spPr bwMode="auto">
            <a:xfrm flipV="1">
              <a:off x="3693742" y="1845197"/>
              <a:ext cx="6372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68" name="Line 3610"/>
            <p:cNvSpPr>
              <a:spLocks noChangeShapeType="1"/>
            </p:cNvSpPr>
            <p:nvPr/>
          </p:nvSpPr>
          <p:spPr bwMode="auto">
            <a:xfrm flipV="1">
              <a:off x="3332081" y="1708541"/>
              <a:ext cx="1592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69" name="Line 3611"/>
            <p:cNvSpPr>
              <a:spLocks noChangeShapeType="1"/>
            </p:cNvSpPr>
            <p:nvPr/>
          </p:nvSpPr>
          <p:spPr bwMode="auto">
            <a:xfrm flipV="1">
              <a:off x="3325708" y="1702259"/>
              <a:ext cx="11152" cy="471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70" name="Line 3612"/>
            <p:cNvSpPr>
              <a:spLocks noChangeShapeType="1"/>
            </p:cNvSpPr>
            <p:nvPr/>
          </p:nvSpPr>
          <p:spPr bwMode="auto">
            <a:xfrm flipV="1">
              <a:off x="3330489" y="1695977"/>
              <a:ext cx="6372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71" name="Line 3613"/>
            <p:cNvSpPr>
              <a:spLocks noChangeShapeType="1"/>
            </p:cNvSpPr>
            <p:nvPr/>
          </p:nvSpPr>
          <p:spPr bwMode="auto">
            <a:xfrm flipV="1">
              <a:off x="3319336" y="1700690"/>
              <a:ext cx="7966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72" name="Line 3614"/>
            <p:cNvSpPr>
              <a:spLocks noChangeShapeType="1"/>
            </p:cNvSpPr>
            <p:nvPr/>
          </p:nvSpPr>
          <p:spPr bwMode="auto">
            <a:xfrm flipV="1">
              <a:off x="3312963" y="1697549"/>
              <a:ext cx="7966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73" name="Line 3615"/>
            <p:cNvSpPr>
              <a:spLocks noChangeShapeType="1"/>
            </p:cNvSpPr>
            <p:nvPr/>
          </p:nvSpPr>
          <p:spPr bwMode="auto">
            <a:xfrm flipV="1">
              <a:off x="3304996" y="1694406"/>
              <a:ext cx="7967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74" name="Line 3616"/>
            <p:cNvSpPr>
              <a:spLocks noChangeShapeType="1"/>
            </p:cNvSpPr>
            <p:nvPr/>
          </p:nvSpPr>
          <p:spPr bwMode="auto">
            <a:xfrm flipV="1">
              <a:off x="3298622" y="1692836"/>
              <a:ext cx="7967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75" name="Line 3617"/>
            <p:cNvSpPr>
              <a:spLocks noChangeShapeType="1"/>
            </p:cNvSpPr>
            <p:nvPr/>
          </p:nvSpPr>
          <p:spPr bwMode="auto">
            <a:xfrm flipV="1">
              <a:off x="3295437" y="1689693"/>
              <a:ext cx="4780" cy="157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76" name="Line 3618"/>
            <p:cNvSpPr>
              <a:spLocks noChangeShapeType="1"/>
            </p:cNvSpPr>
            <p:nvPr/>
          </p:nvSpPr>
          <p:spPr bwMode="auto">
            <a:xfrm flipH="1">
              <a:off x="3330489" y="1695977"/>
              <a:ext cx="1594" cy="47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77" name="Freeform 3619"/>
            <p:cNvSpPr>
              <a:spLocks/>
            </p:cNvSpPr>
            <p:nvPr/>
          </p:nvSpPr>
          <p:spPr bwMode="auto">
            <a:xfrm>
              <a:off x="3293844" y="1688123"/>
              <a:ext cx="36643" cy="12566"/>
            </a:xfrm>
            <a:custGeom>
              <a:avLst/>
              <a:gdLst>
                <a:gd name="T0" fmla="*/ 0 w 67"/>
                <a:gd name="T1" fmla="*/ 2147483647 h 25"/>
                <a:gd name="T2" fmla="*/ 2147483647 w 67"/>
                <a:gd name="T3" fmla="*/ 0 h 25"/>
                <a:gd name="T4" fmla="*/ 2147483647 w 67"/>
                <a:gd name="T5" fmla="*/ 2147483647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7" h="25">
                  <a:moveTo>
                    <a:pt x="0" y="10"/>
                  </a:moveTo>
                  <a:lnTo>
                    <a:pt x="4" y="0"/>
                  </a:lnTo>
                  <a:lnTo>
                    <a:pt x="67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78" name="Line 3620"/>
            <p:cNvSpPr>
              <a:spLocks noChangeShapeType="1"/>
            </p:cNvSpPr>
            <p:nvPr/>
          </p:nvSpPr>
          <p:spPr bwMode="auto">
            <a:xfrm flipV="1">
              <a:off x="3333675" y="1697548"/>
              <a:ext cx="4780" cy="109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79" name="Line 3621"/>
            <p:cNvSpPr>
              <a:spLocks noChangeShapeType="1"/>
            </p:cNvSpPr>
            <p:nvPr/>
          </p:nvSpPr>
          <p:spPr bwMode="auto">
            <a:xfrm flipV="1">
              <a:off x="3728793" y="1865616"/>
              <a:ext cx="3187" cy="62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80" name="Freeform 3622"/>
            <p:cNvSpPr>
              <a:spLocks/>
            </p:cNvSpPr>
            <p:nvPr/>
          </p:nvSpPr>
          <p:spPr bwMode="auto">
            <a:xfrm>
              <a:off x="3657099" y="1857762"/>
              <a:ext cx="68507" cy="94244"/>
            </a:xfrm>
            <a:custGeom>
              <a:avLst/>
              <a:gdLst>
                <a:gd name="T0" fmla="*/ 2147483647 w 130"/>
                <a:gd name="T1" fmla="*/ 2147483647 h 180"/>
                <a:gd name="T2" fmla="*/ 2147483647 w 130"/>
                <a:gd name="T3" fmla="*/ 0 h 180"/>
                <a:gd name="T4" fmla="*/ 0 w 130"/>
                <a:gd name="T5" fmla="*/ 2147483647 h 1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0" h="180">
                  <a:moveTo>
                    <a:pt x="130" y="44"/>
                  </a:moveTo>
                  <a:lnTo>
                    <a:pt x="75" y="0"/>
                  </a:lnTo>
                  <a:lnTo>
                    <a:pt x="0" y="18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81" name="Line 3623"/>
            <p:cNvSpPr>
              <a:spLocks noChangeShapeType="1"/>
            </p:cNvSpPr>
            <p:nvPr/>
          </p:nvSpPr>
          <p:spPr bwMode="auto">
            <a:xfrm flipH="1" flipV="1">
              <a:off x="3680998" y="1895460"/>
              <a:ext cx="28678" cy="2356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82" name="Line 3624"/>
            <p:cNvSpPr>
              <a:spLocks noChangeShapeType="1"/>
            </p:cNvSpPr>
            <p:nvPr/>
          </p:nvSpPr>
          <p:spPr bwMode="auto">
            <a:xfrm flipH="1" flipV="1">
              <a:off x="3688964" y="1876612"/>
              <a:ext cx="28678" cy="2356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83" name="Line 3625"/>
            <p:cNvSpPr>
              <a:spLocks noChangeShapeType="1"/>
            </p:cNvSpPr>
            <p:nvPr/>
          </p:nvSpPr>
          <p:spPr bwMode="auto">
            <a:xfrm>
              <a:off x="3680998" y="1895460"/>
              <a:ext cx="36644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84" name="Line 3626"/>
            <p:cNvSpPr>
              <a:spLocks noChangeShapeType="1"/>
            </p:cNvSpPr>
            <p:nvPr/>
          </p:nvSpPr>
          <p:spPr bwMode="auto">
            <a:xfrm flipV="1">
              <a:off x="3687369" y="1966143"/>
              <a:ext cx="3187" cy="47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85" name="Line 3627"/>
            <p:cNvSpPr>
              <a:spLocks noChangeShapeType="1"/>
            </p:cNvSpPr>
            <p:nvPr/>
          </p:nvSpPr>
          <p:spPr bwMode="auto">
            <a:xfrm flipV="1">
              <a:off x="3680998" y="1983420"/>
              <a:ext cx="1594" cy="62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86" name="Line 3628"/>
            <p:cNvSpPr>
              <a:spLocks noChangeShapeType="1"/>
            </p:cNvSpPr>
            <p:nvPr/>
          </p:nvSpPr>
          <p:spPr bwMode="auto">
            <a:xfrm flipV="1">
              <a:off x="3690555" y="1871898"/>
              <a:ext cx="38237" cy="942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87" name="Line 3629"/>
            <p:cNvSpPr>
              <a:spLocks noChangeShapeType="1"/>
            </p:cNvSpPr>
            <p:nvPr/>
          </p:nvSpPr>
          <p:spPr bwMode="auto">
            <a:xfrm>
              <a:off x="3688963" y="1876612"/>
              <a:ext cx="36643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88" name="Line 3630"/>
            <p:cNvSpPr>
              <a:spLocks noChangeShapeType="1"/>
            </p:cNvSpPr>
            <p:nvPr/>
          </p:nvSpPr>
          <p:spPr bwMode="auto">
            <a:xfrm flipH="1" flipV="1">
              <a:off x="3645946" y="1975568"/>
              <a:ext cx="30272" cy="2356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89" name="Line 3631"/>
            <p:cNvSpPr>
              <a:spLocks noChangeShapeType="1"/>
            </p:cNvSpPr>
            <p:nvPr/>
          </p:nvSpPr>
          <p:spPr bwMode="auto">
            <a:xfrm flipV="1">
              <a:off x="3649132" y="1958289"/>
              <a:ext cx="4780" cy="109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90" name="Line 3632"/>
            <p:cNvSpPr>
              <a:spLocks noChangeShapeType="1"/>
            </p:cNvSpPr>
            <p:nvPr/>
          </p:nvSpPr>
          <p:spPr bwMode="auto">
            <a:xfrm>
              <a:off x="3615675" y="2050964"/>
              <a:ext cx="36643" cy="471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91" name="Line 3633"/>
            <p:cNvSpPr>
              <a:spLocks noChangeShapeType="1"/>
            </p:cNvSpPr>
            <p:nvPr/>
          </p:nvSpPr>
          <p:spPr bwMode="auto">
            <a:xfrm>
              <a:off x="3639573" y="1994416"/>
              <a:ext cx="36644" cy="471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92" name="Line 3634"/>
            <p:cNvSpPr>
              <a:spLocks noChangeShapeType="1"/>
            </p:cNvSpPr>
            <p:nvPr/>
          </p:nvSpPr>
          <p:spPr bwMode="auto">
            <a:xfrm>
              <a:off x="3631608" y="2013265"/>
              <a:ext cx="36643" cy="31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93" name="Freeform 3635"/>
            <p:cNvSpPr>
              <a:spLocks/>
            </p:cNvSpPr>
            <p:nvPr/>
          </p:nvSpPr>
          <p:spPr bwMode="auto">
            <a:xfrm>
              <a:off x="3622048" y="2013264"/>
              <a:ext cx="38237" cy="23562"/>
            </a:xfrm>
            <a:custGeom>
              <a:avLst/>
              <a:gdLst>
                <a:gd name="T0" fmla="*/ 0 w 71"/>
                <a:gd name="T1" fmla="*/ 2147483647 h 44"/>
                <a:gd name="T2" fmla="*/ 2147483647 w 71"/>
                <a:gd name="T3" fmla="*/ 2147483647 h 44"/>
                <a:gd name="T4" fmla="*/ 2147483647 w 71"/>
                <a:gd name="T5" fmla="*/ 0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1" h="44">
                  <a:moveTo>
                    <a:pt x="0" y="36"/>
                  </a:moveTo>
                  <a:lnTo>
                    <a:pt x="71" y="44"/>
                  </a:lnTo>
                  <a:lnTo>
                    <a:pt x="16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94" name="Line 3636"/>
            <p:cNvSpPr>
              <a:spLocks noChangeShapeType="1"/>
            </p:cNvSpPr>
            <p:nvPr/>
          </p:nvSpPr>
          <p:spPr bwMode="auto">
            <a:xfrm flipH="1" flipV="1">
              <a:off x="3639573" y="1994416"/>
              <a:ext cx="28678" cy="2199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95" name="Line 3637"/>
            <p:cNvSpPr>
              <a:spLocks noChangeShapeType="1"/>
            </p:cNvSpPr>
            <p:nvPr/>
          </p:nvSpPr>
          <p:spPr bwMode="auto">
            <a:xfrm flipH="1" flipV="1">
              <a:off x="3622048" y="2032113"/>
              <a:ext cx="30271" cy="2356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96" name="Line 3639"/>
            <p:cNvSpPr>
              <a:spLocks noChangeShapeType="1"/>
            </p:cNvSpPr>
            <p:nvPr/>
          </p:nvSpPr>
          <p:spPr bwMode="auto">
            <a:xfrm flipV="1">
              <a:off x="3641167" y="1948864"/>
              <a:ext cx="9558" cy="235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97" name="Freeform 3640"/>
            <p:cNvSpPr>
              <a:spLocks/>
            </p:cNvSpPr>
            <p:nvPr/>
          </p:nvSpPr>
          <p:spPr bwMode="auto">
            <a:xfrm>
              <a:off x="3673031" y="1914308"/>
              <a:ext cx="36643" cy="23561"/>
            </a:xfrm>
            <a:custGeom>
              <a:avLst/>
              <a:gdLst>
                <a:gd name="T0" fmla="*/ 2147483647 w 70"/>
                <a:gd name="T1" fmla="*/ 2147483647 h 45"/>
                <a:gd name="T2" fmla="*/ 0 w 70"/>
                <a:gd name="T3" fmla="*/ 0 h 45"/>
                <a:gd name="T4" fmla="*/ 2147483647 w 70"/>
                <a:gd name="T5" fmla="*/ 2147483647 h 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" h="45">
                  <a:moveTo>
                    <a:pt x="56" y="45"/>
                  </a:moveTo>
                  <a:lnTo>
                    <a:pt x="0" y="0"/>
                  </a:lnTo>
                  <a:lnTo>
                    <a:pt x="70" y="8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98" name="Line 3641"/>
            <p:cNvSpPr>
              <a:spLocks noChangeShapeType="1"/>
            </p:cNvSpPr>
            <p:nvPr/>
          </p:nvSpPr>
          <p:spPr bwMode="auto">
            <a:xfrm>
              <a:off x="3665064" y="1933158"/>
              <a:ext cx="36644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99" name="Line 3642"/>
            <p:cNvSpPr>
              <a:spLocks noChangeShapeType="1"/>
            </p:cNvSpPr>
            <p:nvPr/>
          </p:nvSpPr>
          <p:spPr bwMode="auto">
            <a:xfrm flipH="1" flipV="1">
              <a:off x="3653914" y="1958289"/>
              <a:ext cx="33457" cy="125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00" name="Line 3643"/>
            <p:cNvSpPr>
              <a:spLocks noChangeShapeType="1"/>
            </p:cNvSpPr>
            <p:nvPr/>
          </p:nvSpPr>
          <p:spPr bwMode="auto">
            <a:xfrm flipH="1" flipV="1">
              <a:off x="3649132" y="1969284"/>
              <a:ext cx="33458" cy="141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01" name="Line 3644"/>
            <p:cNvSpPr>
              <a:spLocks noChangeShapeType="1"/>
            </p:cNvSpPr>
            <p:nvPr/>
          </p:nvSpPr>
          <p:spPr bwMode="auto">
            <a:xfrm flipH="1" flipV="1">
              <a:off x="3665065" y="1933158"/>
              <a:ext cx="28678" cy="2356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02" name="Line 3645"/>
            <p:cNvSpPr>
              <a:spLocks noChangeShapeType="1"/>
            </p:cNvSpPr>
            <p:nvPr/>
          </p:nvSpPr>
          <p:spPr bwMode="auto">
            <a:xfrm>
              <a:off x="3657099" y="1952006"/>
              <a:ext cx="36643" cy="471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03" name="Line 3646"/>
            <p:cNvSpPr>
              <a:spLocks noChangeShapeType="1"/>
            </p:cNvSpPr>
            <p:nvPr/>
          </p:nvSpPr>
          <p:spPr bwMode="auto">
            <a:xfrm flipV="1">
              <a:off x="3774998" y="1733675"/>
              <a:ext cx="6372" cy="188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04" name="Line 3647"/>
            <p:cNvSpPr>
              <a:spLocks noChangeShapeType="1"/>
            </p:cNvSpPr>
            <p:nvPr/>
          </p:nvSpPr>
          <p:spPr bwMode="auto">
            <a:xfrm>
              <a:off x="3744726" y="1741528"/>
              <a:ext cx="30272" cy="109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05" name="Line 3648"/>
            <p:cNvSpPr>
              <a:spLocks noChangeShapeType="1"/>
            </p:cNvSpPr>
            <p:nvPr/>
          </p:nvSpPr>
          <p:spPr bwMode="auto">
            <a:xfrm flipH="1">
              <a:off x="3781370" y="1714824"/>
              <a:ext cx="7966" cy="188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06" name="Line 3649"/>
            <p:cNvSpPr>
              <a:spLocks noChangeShapeType="1"/>
            </p:cNvSpPr>
            <p:nvPr/>
          </p:nvSpPr>
          <p:spPr bwMode="auto">
            <a:xfrm>
              <a:off x="3722421" y="1793363"/>
              <a:ext cx="55763" cy="2199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07" name="Line 3650"/>
            <p:cNvSpPr>
              <a:spLocks noChangeShapeType="1"/>
            </p:cNvSpPr>
            <p:nvPr/>
          </p:nvSpPr>
          <p:spPr bwMode="auto">
            <a:xfrm>
              <a:off x="3725608" y="1788651"/>
              <a:ext cx="54170" cy="2199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08" name="Line 3651"/>
            <p:cNvSpPr>
              <a:spLocks noChangeShapeType="1"/>
            </p:cNvSpPr>
            <p:nvPr/>
          </p:nvSpPr>
          <p:spPr bwMode="auto">
            <a:xfrm flipV="1">
              <a:off x="3744726" y="1810641"/>
              <a:ext cx="19119" cy="4398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09" name="Line 3652"/>
            <p:cNvSpPr>
              <a:spLocks noChangeShapeType="1"/>
            </p:cNvSpPr>
            <p:nvPr/>
          </p:nvSpPr>
          <p:spPr bwMode="auto">
            <a:xfrm flipV="1">
              <a:off x="3763844" y="1810641"/>
              <a:ext cx="15933" cy="3769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10" name="Line 3653"/>
            <p:cNvSpPr>
              <a:spLocks noChangeShapeType="1"/>
            </p:cNvSpPr>
            <p:nvPr/>
          </p:nvSpPr>
          <p:spPr bwMode="auto">
            <a:xfrm flipV="1">
              <a:off x="3690556" y="1843626"/>
              <a:ext cx="4780" cy="109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11" name="Line 3654"/>
            <p:cNvSpPr>
              <a:spLocks noChangeShapeType="1"/>
            </p:cNvSpPr>
            <p:nvPr/>
          </p:nvSpPr>
          <p:spPr bwMode="auto">
            <a:xfrm flipH="1">
              <a:off x="3698523" y="1846767"/>
              <a:ext cx="3187" cy="62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12" name="Line 3655"/>
            <p:cNvSpPr>
              <a:spLocks noChangeShapeType="1"/>
            </p:cNvSpPr>
            <p:nvPr/>
          </p:nvSpPr>
          <p:spPr bwMode="auto">
            <a:xfrm flipV="1">
              <a:off x="3695336" y="1719537"/>
              <a:ext cx="52576" cy="1240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13" name="Line 3656"/>
            <p:cNvSpPr>
              <a:spLocks noChangeShapeType="1"/>
            </p:cNvSpPr>
            <p:nvPr/>
          </p:nvSpPr>
          <p:spPr bwMode="auto">
            <a:xfrm flipV="1">
              <a:off x="3701708" y="1741528"/>
              <a:ext cx="43016" cy="1052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14" name="Line 3657"/>
            <p:cNvSpPr>
              <a:spLocks noChangeShapeType="1"/>
            </p:cNvSpPr>
            <p:nvPr/>
          </p:nvSpPr>
          <p:spPr bwMode="auto">
            <a:xfrm flipH="1" flipV="1">
              <a:off x="3698523" y="1853050"/>
              <a:ext cx="33457" cy="125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15" name="Line 3658"/>
            <p:cNvSpPr>
              <a:spLocks noChangeShapeType="1"/>
            </p:cNvSpPr>
            <p:nvPr/>
          </p:nvSpPr>
          <p:spPr bwMode="auto">
            <a:xfrm>
              <a:off x="3348014" y="1578172"/>
              <a:ext cx="28678" cy="125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16" name="Line 3659"/>
            <p:cNvSpPr>
              <a:spLocks noChangeShapeType="1"/>
            </p:cNvSpPr>
            <p:nvPr/>
          </p:nvSpPr>
          <p:spPr bwMode="auto">
            <a:xfrm flipV="1">
              <a:off x="3348014" y="1559323"/>
              <a:ext cx="7966" cy="188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17" name="Line 3660"/>
            <p:cNvSpPr>
              <a:spLocks noChangeShapeType="1"/>
            </p:cNvSpPr>
            <p:nvPr/>
          </p:nvSpPr>
          <p:spPr bwMode="auto">
            <a:xfrm flipH="1">
              <a:off x="3355980" y="1540474"/>
              <a:ext cx="7967" cy="188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18" name="Line 3661"/>
            <p:cNvSpPr>
              <a:spLocks noChangeShapeType="1"/>
            </p:cNvSpPr>
            <p:nvPr/>
          </p:nvSpPr>
          <p:spPr bwMode="auto">
            <a:xfrm>
              <a:off x="3300217" y="1620583"/>
              <a:ext cx="54170" cy="2199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19" name="Line 3662"/>
            <p:cNvSpPr>
              <a:spLocks noChangeShapeType="1"/>
            </p:cNvSpPr>
            <p:nvPr/>
          </p:nvSpPr>
          <p:spPr bwMode="auto">
            <a:xfrm>
              <a:off x="3301811" y="1615870"/>
              <a:ext cx="55763" cy="2199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20" name="Line 3663"/>
            <p:cNvSpPr>
              <a:spLocks noChangeShapeType="1"/>
            </p:cNvSpPr>
            <p:nvPr/>
          </p:nvSpPr>
          <p:spPr bwMode="auto">
            <a:xfrm flipV="1">
              <a:off x="4166931" y="1995988"/>
              <a:ext cx="14339" cy="157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21" name="Line 3664"/>
            <p:cNvSpPr>
              <a:spLocks noChangeShapeType="1"/>
            </p:cNvSpPr>
            <p:nvPr/>
          </p:nvSpPr>
          <p:spPr bwMode="auto">
            <a:xfrm>
              <a:off x="4166931" y="2011695"/>
              <a:ext cx="22306" cy="204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22" name="Line 3665"/>
            <p:cNvSpPr>
              <a:spLocks noChangeShapeType="1"/>
            </p:cNvSpPr>
            <p:nvPr/>
          </p:nvSpPr>
          <p:spPr bwMode="auto">
            <a:xfrm flipH="1">
              <a:off x="4181268" y="1981850"/>
              <a:ext cx="14339" cy="141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23" name="Line 3666"/>
            <p:cNvSpPr>
              <a:spLocks noChangeShapeType="1"/>
            </p:cNvSpPr>
            <p:nvPr/>
          </p:nvSpPr>
          <p:spPr bwMode="auto">
            <a:xfrm flipV="1">
              <a:off x="4080897" y="2027402"/>
              <a:ext cx="28678" cy="2984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24" name="Line 3667"/>
            <p:cNvSpPr>
              <a:spLocks noChangeShapeType="1"/>
            </p:cNvSpPr>
            <p:nvPr/>
          </p:nvSpPr>
          <p:spPr bwMode="auto">
            <a:xfrm>
              <a:off x="4321472" y="2457783"/>
              <a:ext cx="33458" cy="1884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25" name="Line 3668"/>
            <p:cNvSpPr>
              <a:spLocks noChangeShapeType="1"/>
            </p:cNvSpPr>
            <p:nvPr/>
          </p:nvSpPr>
          <p:spPr bwMode="auto">
            <a:xfrm flipH="1" flipV="1">
              <a:off x="4321472" y="2457783"/>
              <a:ext cx="17526" cy="3298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26" name="Line 3669"/>
            <p:cNvSpPr>
              <a:spLocks noChangeShapeType="1"/>
            </p:cNvSpPr>
            <p:nvPr/>
          </p:nvSpPr>
          <p:spPr bwMode="auto">
            <a:xfrm flipV="1">
              <a:off x="4332625" y="2426368"/>
              <a:ext cx="73288" cy="7068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27" name="Line 3670"/>
            <p:cNvSpPr>
              <a:spLocks noChangeShapeType="1"/>
            </p:cNvSpPr>
            <p:nvPr/>
          </p:nvSpPr>
          <p:spPr bwMode="auto">
            <a:xfrm flipH="1" flipV="1">
              <a:off x="4335810" y="2443645"/>
              <a:ext cx="19119" cy="3298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28" name="Line 3671"/>
            <p:cNvSpPr>
              <a:spLocks noChangeShapeType="1"/>
            </p:cNvSpPr>
            <p:nvPr/>
          </p:nvSpPr>
          <p:spPr bwMode="auto">
            <a:xfrm flipH="1">
              <a:off x="4307133" y="2401236"/>
              <a:ext cx="73288" cy="7068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29" name="Freeform 3672"/>
            <p:cNvSpPr>
              <a:spLocks/>
            </p:cNvSpPr>
            <p:nvPr/>
          </p:nvSpPr>
          <p:spPr bwMode="auto">
            <a:xfrm>
              <a:off x="4445744" y="2416945"/>
              <a:ext cx="261289" cy="405250"/>
            </a:xfrm>
            <a:custGeom>
              <a:avLst/>
              <a:gdLst>
                <a:gd name="T0" fmla="*/ 2147483647 w 492"/>
                <a:gd name="T1" fmla="*/ 2147483647 h 774"/>
                <a:gd name="T2" fmla="*/ 2147483647 w 492"/>
                <a:gd name="T3" fmla="*/ 2147483647 h 774"/>
                <a:gd name="T4" fmla="*/ 2147483647 w 492"/>
                <a:gd name="T5" fmla="*/ 2147483647 h 774"/>
                <a:gd name="T6" fmla="*/ 2147483647 w 492"/>
                <a:gd name="T7" fmla="*/ 2147483647 h 774"/>
                <a:gd name="T8" fmla="*/ 2147483647 w 492"/>
                <a:gd name="T9" fmla="*/ 2147483647 h 774"/>
                <a:gd name="T10" fmla="*/ 2147483647 w 492"/>
                <a:gd name="T11" fmla="*/ 2147483647 h 774"/>
                <a:gd name="T12" fmla="*/ 2147483647 w 492"/>
                <a:gd name="T13" fmla="*/ 2147483647 h 774"/>
                <a:gd name="T14" fmla="*/ 2147483647 w 492"/>
                <a:gd name="T15" fmla="*/ 2147483647 h 774"/>
                <a:gd name="T16" fmla="*/ 2147483647 w 492"/>
                <a:gd name="T17" fmla="*/ 2147483647 h 774"/>
                <a:gd name="T18" fmla="*/ 2147483647 w 492"/>
                <a:gd name="T19" fmla="*/ 2147483647 h 774"/>
                <a:gd name="T20" fmla="*/ 2147483647 w 492"/>
                <a:gd name="T21" fmla="*/ 2147483647 h 774"/>
                <a:gd name="T22" fmla="*/ 2147483647 w 492"/>
                <a:gd name="T23" fmla="*/ 2147483647 h 774"/>
                <a:gd name="T24" fmla="*/ 2147483647 w 492"/>
                <a:gd name="T25" fmla="*/ 2147483647 h 774"/>
                <a:gd name="T26" fmla="*/ 2147483647 w 492"/>
                <a:gd name="T27" fmla="*/ 2147483647 h 774"/>
                <a:gd name="T28" fmla="*/ 2147483647 w 492"/>
                <a:gd name="T29" fmla="*/ 2147483647 h 774"/>
                <a:gd name="T30" fmla="*/ 2147483647 w 492"/>
                <a:gd name="T31" fmla="*/ 2147483647 h 774"/>
                <a:gd name="T32" fmla="*/ 2147483647 w 492"/>
                <a:gd name="T33" fmla="*/ 2147483647 h 774"/>
                <a:gd name="T34" fmla="*/ 2147483647 w 492"/>
                <a:gd name="T35" fmla="*/ 2147483647 h 774"/>
                <a:gd name="T36" fmla="*/ 2147483647 w 492"/>
                <a:gd name="T37" fmla="*/ 2147483647 h 774"/>
                <a:gd name="T38" fmla="*/ 2147483647 w 492"/>
                <a:gd name="T39" fmla="*/ 2147483647 h 774"/>
                <a:gd name="T40" fmla="*/ 2147483647 w 492"/>
                <a:gd name="T41" fmla="*/ 2147483647 h 774"/>
                <a:gd name="T42" fmla="*/ 2147483647 w 492"/>
                <a:gd name="T43" fmla="*/ 2147483647 h 774"/>
                <a:gd name="T44" fmla="*/ 2147483647 w 492"/>
                <a:gd name="T45" fmla="*/ 2147483647 h 774"/>
                <a:gd name="T46" fmla="*/ 0 w 492"/>
                <a:gd name="T47" fmla="*/ 0 h 77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92" h="774">
                  <a:moveTo>
                    <a:pt x="492" y="774"/>
                  </a:moveTo>
                  <a:lnTo>
                    <a:pt x="473" y="738"/>
                  </a:lnTo>
                  <a:lnTo>
                    <a:pt x="456" y="703"/>
                  </a:lnTo>
                  <a:lnTo>
                    <a:pt x="437" y="667"/>
                  </a:lnTo>
                  <a:lnTo>
                    <a:pt x="419" y="632"/>
                  </a:lnTo>
                  <a:lnTo>
                    <a:pt x="399" y="597"/>
                  </a:lnTo>
                  <a:lnTo>
                    <a:pt x="379" y="562"/>
                  </a:lnTo>
                  <a:lnTo>
                    <a:pt x="360" y="528"/>
                  </a:lnTo>
                  <a:lnTo>
                    <a:pt x="340" y="493"/>
                  </a:lnTo>
                  <a:lnTo>
                    <a:pt x="319" y="459"/>
                  </a:lnTo>
                  <a:lnTo>
                    <a:pt x="298" y="424"/>
                  </a:lnTo>
                  <a:lnTo>
                    <a:pt x="278" y="390"/>
                  </a:lnTo>
                  <a:lnTo>
                    <a:pt x="256" y="358"/>
                  </a:lnTo>
                  <a:lnTo>
                    <a:pt x="234" y="324"/>
                  </a:lnTo>
                  <a:lnTo>
                    <a:pt x="212" y="290"/>
                  </a:lnTo>
                  <a:lnTo>
                    <a:pt x="189" y="257"/>
                  </a:lnTo>
                  <a:lnTo>
                    <a:pt x="167" y="224"/>
                  </a:lnTo>
                  <a:lnTo>
                    <a:pt x="144" y="192"/>
                  </a:lnTo>
                  <a:lnTo>
                    <a:pt x="120" y="159"/>
                  </a:lnTo>
                  <a:lnTo>
                    <a:pt x="97" y="127"/>
                  </a:lnTo>
                  <a:lnTo>
                    <a:pt x="73" y="95"/>
                  </a:lnTo>
                  <a:lnTo>
                    <a:pt x="49" y="64"/>
                  </a:lnTo>
                  <a:lnTo>
                    <a:pt x="25" y="3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30" name="Line 3673"/>
            <p:cNvSpPr>
              <a:spLocks noChangeShapeType="1"/>
            </p:cNvSpPr>
            <p:nvPr/>
          </p:nvSpPr>
          <p:spPr bwMode="auto">
            <a:xfrm flipV="1">
              <a:off x="4313506" y="2511187"/>
              <a:ext cx="4779" cy="47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31" name="Line 3674"/>
            <p:cNvSpPr>
              <a:spLocks noChangeShapeType="1"/>
            </p:cNvSpPr>
            <p:nvPr/>
          </p:nvSpPr>
          <p:spPr bwMode="auto">
            <a:xfrm flipV="1">
              <a:off x="4327845" y="2497051"/>
              <a:ext cx="4780" cy="47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32" name="Line 3675"/>
            <p:cNvSpPr>
              <a:spLocks noChangeShapeType="1"/>
            </p:cNvSpPr>
            <p:nvPr/>
          </p:nvSpPr>
          <p:spPr bwMode="auto">
            <a:xfrm flipV="1">
              <a:off x="4292794" y="2476632"/>
              <a:ext cx="9558" cy="94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33" name="Line 3676"/>
            <p:cNvSpPr>
              <a:spLocks noChangeShapeType="1"/>
            </p:cNvSpPr>
            <p:nvPr/>
          </p:nvSpPr>
          <p:spPr bwMode="auto">
            <a:xfrm>
              <a:off x="4307133" y="2471918"/>
              <a:ext cx="31864" cy="1884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34" name="Line 3677"/>
            <p:cNvSpPr>
              <a:spLocks noChangeShapeType="1"/>
            </p:cNvSpPr>
            <p:nvPr/>
          </p:nvSpPr>
          <p:spPr bwMode="auto">
            <a:xfrm flipH="1" flipV="1">
              <a:off x="4292793" y="2486055"/>
              <a:ext cx="25492" cy="251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35" name="Line 3678"/>
            <p:cNvSpPr>
              <a:spLocks noChangeShapeType="1"/>
            </p:cNvSpPr>
            <p:nvPr/>
          </p:nvSpPr>
          <p:spPr bwMode="auto">
            <a:xfrm flipH="1" flipV="1">
              <a:off x="4302353" y="2476631"/>
              <a:ext cx="25492" cy="251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36" name="Line 3679"/>
            <p:cNvSpPr>
              <a:spLocks noChangeShapeType="1"/>
            </p:cNvSpPr>
            <p:nvPr/>
          </p:nvSpPr>
          <p:spPr bwMode="auto">
            <a:xfrm flipV="1">
              <a:off x="4676761" y="2859891"/>
              <a:ext cx="4779" cy="31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37" name="Line 3680"/>
            <p:cNvSpPr>
              <a:spLocks noChangeShapeType="1"/>
            </p:cNvSpPr>
            <p:nvPr/>
          </p:nvSpPr>
          <p:spPr bwMode="auto">
            <a:xfrm flipV="1">
              <a:off x="4707032" y="2809626"/>
              <a:ext cx="30272" cy="1256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38" name="Line 3681"/>
            <p:cNvSpPr>
              <a:spLocks noChangeShapeType="1"/>
            </p:cNvSpPr>
            <p:nvPr/>
          </p:nvSpPr>
          <p:spPr bwMode="auto">
            <a:xfrm flipV="1">
              <a:off x="4700659" y="2826904"/>
              <a:ext cx="36644" cy="14137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39" name="Line 3682"/>
            <p:cNvSpPr>
              <a:spLocks noChangeShapeType="1"/>
            </p:cNvSpPr>
            <p:nvPr/>
          </p:nvSpPr>
          <p:spPr bwMode="auto">
            <a:xfrm flipV="1">
              <a:off x="4425032" y="2382388"/>
              <a:ext cx="35051" cy="32986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40" name="Line 3683"/>
            <p:cNvSpPr>
              <a:spLocks noChangeShapeType="1"/>
            </p:cNvSpPr>
            <p:nvPr/>
          </p:nvSpPr>
          <p:spPr bwMode="auto">
            <a:xfrm flipV="1">
              <a:off x="4388387" y="2311705"/>
              <a:ext cx="82847" cy="801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41" name="Line 3684"/>
            <p:cNvSpPr>
              <a:spLocks noChangeShapeType="1"/>
            </p:cNvSpPr>
            <p:nvPr/>
          </p:nvSpPr>
          <p:spPr bwMode="auto">
            <a:xfrm>
              <a:off x="4434592" y="2347832"/>
              <a:ext cx="41422" cy="40839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42" name="Line 3685"/>
            <p:cNvSpPr>
              <a:spLocks noChangeShapeType="1"/>
            </p:cNvSpPr>
            <p:nvPr/>
          </p:nvSpPr>
          <p:spPr bwMode="auto">
            <a:xfrm>
              <a:off x="4429811" y="2350974"/>
              <a:ext cx="41422" cy="40839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43" name="Line 3686"/>
            <p:cNvSpPr>
              <a:spLocks noChangeShapeType="1"/>
            </p:cNvSpPr>
            <p:nvPr/>
          </p:nvSpPr>
          <p:spPr bwMode="auto">
            <a:xfrm flipV="1">
              <a:off x="4385201" y="2292855"/>
              <a:ext cx="95593" cy="942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44" name="Line 3687"/>
            <p:cNvSpPr>
              <a:spLocks noChangeShapeType="1"/>
            </p:cNvSpPr>
            <p:nvPr/>
          </p:nvSpPr>
          <p:spPr bwMode="auto">
            <a:xfrm>
              <a:off x="4364489" y="2415372"/>
              <a:ext cx="33457" cy="17279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45" name="Line 3688"/>
            <p:cNvSpPr>
              <a:spLocks noChangeShapeType="1"/>
            </p:cNvSpPr>
            <p:nvPr/>
          </p:nvSpPr>
          <p:spPr bwMode="auto">
            <a:xfrm flipH="1" flipV="1">
              <a:off x="4364489" y="2415372"/>
              <a:ext cx="19119" cy="3141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46" name="Line 3689"/>
            <p:cNvSpPr>
              <a:spLocks noChangeShapeType="1"/>
            </p:cNvSpPr>
            <p:nvPr/>
          </p:nvSpPr>
          <p:spPr bwMode="auto">
            <a:xfrm flipH="1" flipV="1">
              <a:off x="4383608" y="2396523"/>
              <a:ext cx="25492" cy="251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47" name="Line 3690"/>
            <p:cNvSpPr>
              <a:spLocks noChangeShapeType="1"/>
            </p:cNvSpPr>
            <p:nvPr/>
          </p:nvSpPr>
          <p:spPr bwMode="auto">
            <a:xfrm flipH="1">
              <a:off x="4383608" y="2391811"/>
              <a:ext cx="4779" cy="47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48" name="Line 3691"/>
            <p:cNvSpPr>
              <a:spLocks noChangeShapeType="1"/>
            </p:cNvSpPr>
            <p:nvPr/>
          </p:nvSpPr>
          <p:spPr bwMode="auto">
            <a:xfrm flipV="1">
              <a:off x="4375642" y="2387100"/>
              <a:ext cx="9558" cy="94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49" name="Line 3692"/>
            <p:cNvSpPr>
              <a:spLocks noChangeShapeType="1"/>
            </p:cNvSpPr>
            <p:nvPr/>
          </p:nvSpPr>
          <p:spPr bwMode="auto">
            <a:xfrm flipV="1">
              <a:off x="4405914" y="2421655"/>
              <a:ext cx="3187" cy="47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50" name="Line 3693"/>
            <p:cNvSpPr>
              <a:spLocks noChangeShapeType="1"/>
            </p:cNvSpPr>
            <p:nvPr/>
          </p:nvSpPr>
          <p:spPr bwMode="auto">
            <a:xfrm flipH="1" flipV="1">
              <a:off x="4380422" y="2401235"/>
              <a:ext cx="17525" cy="31414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51" name="Freeform 3694"/>
            <p:cNvSpPr>
              <a:spLocks/>
            </p:cNvSpPr>
            <p:nvPr/>
          </p:nvSpPr>
          <p:spPr bwMode="auto">
            <a:xfrm>
              <a:off x="4335810" y="2429510"/>
              <a:ext cx="47798" cy="32986"/>
            </a:xfrm>
            <a:custGeom>
              <a:avLst/>
              <a:gdLst>
                <a:gd name="T0" fmla="*/ 0 w 90"/>
                <a:gd name="T1" fmla="*/ 2147483647 h 63"/>
                <a:gd name="T2" fmla="*/ 2147483647 w 90"/>
                <a:gd name="T3" fmla="*/ 2147483647 h 63"/>
                <a:gd name="T4" fmla="*/ 2147483647 w 90"/>
                <a:gd name="T5" fmla="*/ 0 h 63"/>
                <a:gd name="T6" fmla="*/ 2147483647 w 90"/>
                <a:gd name="T7" fmla="*/ 2147483647 h 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" h="63">
                  <a:moveTo>
                    <a:pt x="0" y="28"/>
                  </a:moveTo>
                  <a:lnTo>
                    <a:pt x="63" y="63"/>
                  </a:lnTo>
                  <a:lnTo>
                    <a:pt x="28" y="0"/>
                  </a:lnTo>
                  <a:lnTo>
                    <a:pt x="90" y="35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52" name="Line 3695"/>
            <p:cNvSpPr>
              <a:spLocks noChangeShapeType="1"/>
            </p:cNvSpPr>
            <p:nvPr/>
          </p:nvSpPr>
          <p:spPr bwMode="auto">
            <a:xfrm flipV="1">
              <a:off x="4445744" y="2388671"/>
              <a:ext cx="30272" cy="2827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53" name="Line 3696"/>
            <p:cNvSpPr>
              <a:spLocks noChangeShapeType="1"/>
            </p:cNvSpPr>
            <p:nvPr/>
          </p:nvSpPr>
          <p:spPr bwMode="auto">
            <a:xfrm flipV="1">
              <a:off x="4491947" y="2317987"/>
              <a:ext cx="15933" cy="141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54" name="Line 3697"/>
            <p:cNvSpPr>
              <a:spLocks noChangeShapeType="1"/>
            </p:cNvSpPr>
            <p:nvPr/>
          </p:nvSpPr>
          <p:spPr bwMode="auto">
            <a:xfrm>
              <a:off x="4471235" y="2311704"/>
              <a:ext cx="20713" cy="204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55" name="Line 3698"/>
            <p:cNvSpPr>
              <a:spLocks noChangeShapeType="1"/>
            </p:cNvSpPr>
            <p:nvPr/>
          </p:nvSpPr>
          <p:spPr bwMode="auto">
            <a:xfrm flipH="1">
              <a:off x="4507880" y="2303850"/>
              <a:ext cx="14339" cy="141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56" name="Line 3699"/>
            <p:cNvSpPr>
              <a:spLocks noChangeShapeType="1"/>
            </p:cNvSpPr>
            <p:nvPr/>
          </p:nvSpPr>
          <p:spPr bwMode="auto">
            <a:xfrm flipV="1">
              <a:off x="4796253" y="2811195"/>
              <a:ext cx="19119" cy="78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57" name="Line 3700"/>
            <p:cNvSpPr>
              <a:spLocks noChangeShapeType="1"/>
            </p:cNvSpPr>
            <p:nvPr/>
          </p:nvSpPr>
          <p:spPr bwMode="auto">
            <a:xfrm flipH="1">
              <a:off x="4815371" y="2803344"/>
              <a:ext cx="19119" cy="78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58" name="Line 3701"/>
            <p:cNvSpPr>
              <a:spLocks noChangeShapeType="1"/>
            </p:cNvSpPr>
            <p:nvPr/>
          </p:nvSpPr>
          <p:spPr bwMode="auto">
            <a:xfrm>
              <a:off x="4796251" y="2819051"/>
              <a:ext cx="12745" cy="282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59" name="아래쪽 화살표 2986"/>
            <p:cNvSpPr>
              <a:spLocks noChangeArrowheads="1"/>
            </p:cNvSpPr>
            <p:nvPr/>
          </p:nvSpPr>
          <p:spPr bwMode="auto">
            <a:xfrm rot="3540000">
              <a:off x="3931170" y="2089384"/>
              <a:ext cx="148123" cy="4102166"/>
            </a:xfrm>
            <a:prstGeom prst="downArrow">
              <a:avLst>
                <a:gd name="adj1" fmla="val 50000"/>
                <a:gd name="adj2" fmla="val 79654"/>
              </a:avLst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anchor="ctr"/>
            <a:lstStyle/>
            <a:p>
              <a:pPr algn="ctr">
                <a:defRPr/>
              </a:pPr>
              <a:endParaRPr lang="ko-KR" altLang="en-US">
                <a:solidFill>
                  <a:srgbClr val="FFFFFF"/>
                </a:solidFill>
                <a:latin typeface="+mn-lt"/>
                <a:ea typeface="굴림" pitchFamily="50" charset="-127"/>
              </a:endParaRPr>
            </a:p>
          </p:txBody>
        </p:sp>
        <p:cxnSp>
          <p:nvCxnSpPr>
            <p:cNvPr id="2960" name="직선 연결선 36"/>
            <p:cNvCxnSpPr/>
            <p:nvPr/>
          </p:nvCxnSpPr>
          <p:spPr bwMode="auto">
            <a:xfrm flipH="1" flipV="1">
              <a:off x="3817324" y="3272890"/>
              <a:ext cx="179966" cy="846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1" name="직선 연결선 37"/>
            <p:cNvCxnSpPr/>
            <p:nvPr/>
          </p:nvCxnSpPr>
          <p:spPr bwMode="auto">
            <a:xfrm flipV="1">
              <a:off x="3812032" y="2944903"/>
              <a:ext cx="804554" cy="3226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2" name="직선 연결선 38"/>
            <p:cNvCxnSpPr/>
            <p:nvPr/>
          </p:nvCxnSpPr>
          <p:spPr bwMode="auto">
            <a:xfrm flipV="1">
              <a:off x="3991998" y="3098315"/>
              <a:ext cx="661638" cy="2539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63" name="아래쪽 화살표 20"/>
            <p:cNvSpPr>
              <a:spLocks noChangeArrowheads="1"/>
            </p:cNvSpPr>
            <p:nvPr/>
          </p:nvSpPr>
          <p:spPr bwMode="auto">
            <a:xfrm rot="3840000">
              <a:off x="3917932" y="2076158"/>
              <a:ext cx="142835" cy="4112752"/>
            </a:xfrm>
            <a:prstGeom prst="downArrow">
              <a:avLst>
                <a:gd name="adj1" fmla="val 50000"/>
                <a:gd name="adj2" fmla="val 79735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anchor="ctr"/>
            <a:lstStyle/>
            <a:p>
              <a:pPr algn="ctr">
                <a:defRPr/>
              </a:pPr>
              <a:endParaRPr lang="ko-KR" altLang="en-US">
                <a:solidFill>
                  <a:srgbClr val="FFFFFF"/>
                </a:solidFill>
                <a:latin typeface="+mn-lt"/>
                <a:ea typeface="굴림" pitchFamily="50" charset="-127"/>
              </a:endParaRPr>
            </a:p>
          </p:txBody>
        </p:sp>
        <p:cxnSp>
          <p:nvCxnSpPr>
            <p:cNvPr id="2964" name="직선 연결선 40"/>
            <p:cNvCxnSpPr/>
            <p:nvPr/>
          </p:nvCxnSpPr>
          <p:spPr bwMode="auto">
            <a:xfrm flipH="1">
              <a:off x="3579135" y="3315211"/>
              <a:ext cx="328173" cy="104215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5" name="직선 연결선 41"/>
            <p:cNvCxnSpPr/>
            <p:nvPr/>
          </p:nvCxnSpPr>
          <p:spPr bwMode="auto">
            <a:xfrm flipH="1">
              <a:off x="3335652" y="3315211"/>
              <a:ext cx="566362" cy="1211434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6" name="직선 연결선 39"/>
            <p:cNvCxnSpPr/>
            <p:nvPr/>
          </p:nvCxnSpPr>
          <p:spPr bwMode="auto">
            <a:xfrm flipH="1">
              <a:off x="2732237" y="3315211"/>
              <a:ext cx="1175072" cy="1613482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67" name="TextBox 5884"/>
          <p:cNvSpPr txBox="1">
            <a:spLocks noChangeArrowheads="1"/>
          </p:cNvSpPr>
          <p:nvPr/>
        </p:nvSpPr>
        <p:spPr bwMode="auto">
          <a:xfrm>
            <a:off x="5252440" y="1780908"/>
            <a:ext cx="293350" cy="1692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 b="1" dirty="0" smtClean="0">
                <a:solidFill>
                  <a:srgbClr val="00B050"/>
                </a:solidFill>
              </a:rPr>
              <a:t>LOS*</a:t>
            </a:r>
            <a:endParaRPr lang="ko-KR" altLang="en-US" sz="1100" b="1" dirty="0">
              <a:solidFill>
                <a:srgbClr val="00B050"/>
              </a:solidFill>
            </a:endParaRPr>
          </a:p>
        </p:txBody>
      </p:sp>
      <p:sp>
        <p:nvSpPr>
          <p:cNvPr id="2968" name="TextBox 5885"/>
          <p:cNvSpPr txBox="1">
            <a:spLocks noChangeArrowheads="1"/>
          </p:cNvSpPr>
          <p:nvPr/>
        </p:nvSpPr>
        <p:spPr bwMode="auto">
          <a:xfrm rot="20322132">
            <a:off x="5810118" y="1640395"/>
            <a:ext cx="3937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 b="1" dirty="0">
                <a:solidFill>
                  <a:srgbClr val="FF0000"/>
                </a:solidFill>
              </a:rPr>
              <a:t>NBI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  <p:cxnSp>
        <p:nvCxnSpPr>
          <p:cNvPr id="2969" name="직선 화살표 연결선 2968"/>
          <p:cNvCxnSpPr/>
          <p:nvPr/>
        </p:nvCxnSpPr>
        <p:spPr>
          <a:xfrm flipH="1" flipV="1">
            <a:off x="5209579" y="2057599"/>
            <a:ext cx="838200" cy="381000"/>
          </a:xfrm>
          <a:prstGeom prst="straightConnector1">
            <a:avLst/>
          </a:prstGeom>
          <a:ln w="190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" name="TextBox 5889"/>
          <p:cNvSpPr txBox="1">
            <a:spLocks noChangeArrowheads="1"/>
          </p:cNvSpPr>
          <p:nvPr/>
        </p:nvSpPr>
        <p:spPr bwMode="auto">
          <a:xfrm rot="1486912">
            <a:off x="5788566" y="2241130"/>
            <a:ext cx="6127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 b="1" dirty="0">
                <a:solidFill>
                  <a:srgbClr val="7030A0"/>
                </a:solidFill>
              </a:rPr>
              <a:t>LiBeam</a:t>
            </a:r>
            <a:endParaRPr lang="ko-KR" altLang="en-US" sz="1100" b="1" dirty="0">
              <a:solidFill>
                <a:srgbClr val="7030A0"/>
              </a:solidFill>
            </a:endParaRPr>
          </a:p>
        </p:txBody>
      </p:sp>
      <p:sp>
        <p:nvSpPr>
          <p:cNvPr id="2971" name="TextBox 2970"/>
          <p:cNvSpPr txBox="1"/>
          <p:nvPr/>
        </p:nvSpPr>
        <p:spPr>
          <a:xfrm>
            <a:off x="4247964" y="5967049"/>
            <a:ext cx="4644516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ko-KR" sz="1600" b="1" dirty="0" smtClean="0">
                <a:solidFill>
                  <a:srgbClr val="FF0000"/>
                </a:solidFill>
                <a:latin typeface="+mn-ea"/>
                <a:ea typeface="+mn-ea"/>
              </a:rPr>
              <a:t>For the Zeeman polarimetry to measure the edge J(r), vertical views are more preferred. </a:t>
            </a:r>
          </a:p>
        </p:txBody>
      </p:sp>
      <p:sp>
        <p:nvSpPr>
          <p:cNvPr id="2972" name="TextBox 5884"/>
          <p:cNvSpPr txBox="1">
            <a:spLocks noChangeArrowheads="1"/>
          </p:cNvSpPr>
          <p:nvPr/>
        </p:nvSpPr>
        <p:spPr bwMode="auto">
          <a:xfrm>
            <a:off x="4494673" y="2899683"/>
            <a:ext cx="1684869" cy="244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ko-KR" sz="1100" b="1" dirty="0" smtClean="0">
                <a:solidFill>
                  <a:srgbClr val="00B050"/>
                </a:solidFill>
              </a:rPr>
              <a:t>*Lines of sight in 2013 are  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ko-KR" sz="1100" b="1" dirty="0">
                <a:solidFill>
                  <a:srgbClr val="00B050"/>
                </a:solidFill>
              </a:rPr>
              <a:t> </a:t>
            </a:r>
            <a:r>
              <a:rPr lang="en-US" altLang="ko-KR" sz="1100" b="1" dirty="0" smtClean="0">
                <a:solidFill>
                  <a:srgbClr val="00B050"/>
                </a:solidFill>
              </a:rPr>
              <a:t> horizontal at the midplane.</a:t>
            </a:r>
            <a:endParaRPr lang="ko-KR" altLang="en-US" sz="11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1032" y="3964994"/>
            <a:ext cx="1018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latin typeface="+mn-ea"/>
                <a:ea typeface="+mn-ea"/>
              </a:rPr>
              <a:t>c</a:t>
            </a:r>
            <a:r>
              <a:rPr lang="en-US" altLang="ko-KR" sz="1000" b="1" dirty="0" smtClean="0">
                <a:latin typeface="+mn-ea"/>
                <a:ea typeface="+mn-ea"/>
              </a:rPr>
              <a:t>alculation</a:t>
            </a:r>
          </a:p>
          <a:p>
            <a:r>
              <a:rPr lang="en-US" altLang="ko-KR" sz="1000" b="1" dirty="0" smtClean="0">
                <a:latin typeface="+mn-ea"/>
                <a:ea typeface="+mn-ea"/>
              </a:rPr>
              <a:t>measurement</a:t>
            </a:r>
            <a:endParaRPr lang="ko-KR" altLang="en-US" sz="1000" b="1" dirty="0" smtClean="0">
              <a:latin typeface="+mn-ea"/>
              <a:ea typeface="+mn-ea"/>
            </a:endParaRPr>
          </a:p>
        </p:txBody>
      </p:sp>
      <p:sp>
        <p:nvSpPr>
          <p:cNvPr id="2974" name="Oval 25"/>
          <p:cNvSpPr>
            <a:spLocks noChangeAspect="1" noChangeArrowheads="1"/>
          </p:cNvSpPr>
          <p:nvPr/>
        </p:nvSpPr>
        <p:spPr bwMode="auto">
          <a:xfrm>
            <a:off x="7198089" y="4197632"/>
            <a:ext cx="95568" cy="9556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9pPr>
          </a:lstStyle>
          <a:p>
            <a:pPr eaLnBrk="1" hangingPunct="1"/>
            <a:endParaRPr lang="ko-KR" altLang="en-US"/>
          </a:p>
        </p:txBody>
      </p:sp>
      <p:cxnSp>
        <p:nvCxnSpPr>
          <p:cNvPr id="2973" name="직선 연결선 2972"/>
          <p:cNvCxnSpPr/>
          <p:nvPr/>
        </p:nvCxnSpPr>
        <p:spPr>
          <a:xfrm>
            <a:off x="7164288" y="4077072"/>
            <a:ext cx="1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7" name="직선 연결선 2976"/>
          <p:cNvCxnSpPr/>
          <p:nvPr/>
        </p:nvCxnSpPr>
        <p:spPr>
          <a:xfrm>
            <a:off x="7164288" y="4140988"/>
            <a:ext cx="180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KO\Documents\doc\presentation\201309LAPD\201309LAPD_Poster\jinst_ko_fig05_left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400" y="1317600"/>
            <a:ext cx="2468880" cy="232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214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KSTAR Pedestal &amp; ELM characteristics 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4752528" cy="457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834" y="908720"/>
            <a:ext cx="4075602" cy="5811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1560" y="5661248"/>
            <a:ext cx="4286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+mn-ea"/>
                <a:ea typeface="+mn-ea"/>
              </a:rPr>
              <a:t>NBI power scan shows type-I character</a:t>
            </a:r>
          </a:p>
          <a:p>
            <a:r>
              <a:rPr lang="en-US" altLang="ko-KR" dirty="0" smtClean="0">
                <a:latin typeface="+mn-ea"/>
                <a:ea typeface="+mn-ea"/>
              </a:rPr>
              <a:t>2x PNBI -&gt; ~2x </a:t>
            </a:r>
            <a:r>
              <a:rPr lang="en-US" altLang="ko-KR" dirty="0" err="1" smtClean="0">
                <a:latin typeface="+mn-ea"/>
                <a:ea typeface="+mn-ea"/>
              </a:rPr>
              <a:t>f</a:t>
            </a:r>
            <a:r>
              <a:rPr lang="en-US" altLang="ko-KR" baseline="-25000" dirty="0" err="1" smtClean="0">
                <a:latin typeface="+mn-ea"/>
                <a:ea typeface="+mn-ea"/>
              </a:rPr>
              <a:t>ELM</a:t>
            </a:r>
            <a:endParaRPr lang="ko-KR" altLang="en-US" baseline="-25000" dirty="0" smtClean="0">
              <a:latin typeface="+mn-ea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44208" y="72405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+mn-ea"/>
                <a:ea typeface="+mn-ea"/>
              </a:rPr>
              <a:t>Shot 7242</a:t>
            </a:r>
            <a:endParaRPr lang="ko-KR" altLang="en-US" dirty="0" smtClean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50004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Pedestal evolution in-between ELMs</a:t>
            </a:r>
            <a:endParaRPr lang="ko-KR" altLang="en-US" dirty="0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77B60-E919-457C-A554-D0EE28E0A5D4}" type="slidenum">
              <a:rPr lang="ko-KR" altLang="en-US" smtClean="0">
                <a:solidFill>
                  <a:srgbClr val="FFFFFF"/>
                </a:solidFill>
              </a:rPr>
              <a:pPr/>
              <a:t>4</a:t>
            </a:fld>
            <a:endParaRPr lang="ko-KR" altLang="en-US">
              <a:solidFill>
                <a:srgbClr val="FFFF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4" y="807036"/>
            <a:ext cx="5044413" cy="572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66203" y="906115"/>
            <a:ext cx="139412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dirty="0" smtClean="0">
                <a:solidFill>
                  <a:srgbClr val="000000"/>
                </a:solidFill>
                <a:latin typeface="Arial"/>
              </a:rPr>
              <a:t>D</a:t>
            </a:r>
            <a:r>
              <a:rPr kumimoji="0" lang="el-GR" altLang="ko-KR" baseline="-25000" dirty="0" smtClean="0">
                <a:solidFill>
                  <a:srgbClr val="000000"/>
                </a:solidFill>
                <a:latin typeface="Arial"/>
              </a:rPr>
              <a:t>α</a:t>
            </a:r>
            <a:r>
              <a:rPr kumimoji="0" lang="en-US" altLang="ko-KR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kumimoji="0" lang="en-US" altLang="ko-KR" dirty="0" err="1" smtClean="0">
                <a:solidFill>
                  <a:srgbClr val="000000"/>
                </a:solidFill>
                <a:latin typeface="Arial"/>
              </a:rPr>
              <a:t>Div</a:t>
            </a:r>
            <a:r>
              <a:rPr kumimoji="0" lang="en-US" altLang="ko-KR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kumimoji="0" lang="en-US" altLang="ko-KR" dirty="0">
                <a:solidFill>
                  <a:srgbClr val="000000"/>
                </a:solidFill>
                <a:latin typeface="Arial"/>
              </a:rPr>
              <a:t>[</a:t>
            </a:r>
            <a:r>
              <a:rPr kumimoji="0" lang="en-US" altLang="ko-KR" dirty="0" err="1">
                <a:solidFill>
                  <a:srgbClr val="000000"/>
                </a:solidFill>
                <a:latin typeface="Arial"/>
              </a:rPr>
              <a:t>a.u</a:t>
            </a:r>
            <a:r>
              <a:rPr kumimoji="0" lang="en-US" altLang="ko-KR" dirty="0" smtClean="0">
                <a:solidFill>
                  <a:srgbClr val="000000"/>
                </a:solidFill>
                <a:latin typeface="Arial"/>
              </a:rPr>
              <a:t>.]</a:t>
            </a:r>
            <a:endParaRPr kumimoji="0" lang="ko-KR" alt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31477" y="827825"/>
            <a:ext cx="43490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dirty="0" smtClean="0">
                <a:solidFill>
                  <a:srgbClr val="000000"/>
                </a:solidFill>
                <a:latin typeface="Arial"/>
              </a:rPr>
              <a:t>Different time scales during ELM cycle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dirty="0" smtClean="0">
                <a:solidFill>
                  <a:srgbClr val="000000"/>
                </a:solidFill>
                <a:latin typeface="Arial"/>
              </a:rPr>
              <a:t>(For large infrequent ELMs)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dirty="0" smtClean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dirty="0" smtClean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dirty="0" smtClean="0">
                <a:solidFill>
                  <a:srgbClr val="000000"/>
                </a:solidFill>
                <a:latin typeface="Arial"/>
              </a:rPr>
              <a:t>- Thermal (</a:t>
            </a:r>
            <a:r>
              <a:rPr kumimoji="0" lang="en-US" altLang="ko-KR" dirty="0" err="1" smtClean="0">
                <a:solidFill>
                  <a:srgbClr val="000000"/>
                </a:solidFill>
                <a:latin typeface="Arial"/>
              </a:rPr>
              <a:t>T</a:t>
            </a:r>
            <a:r>
              <a:rPr kumimoji="0" lang="en-US" altLang="ko-KR" baseline="-25000" dirty="0" err="1" smtClean="0">
                <a:solidFill>
                  <a:srgbClr val="000000"/>
                </a:solidFill>
                <a:latin typeface="Arial"/>
              </a:rPr>
              <a:t>e,ped</a:t>
            </a:r>
            <a:r>
              <a:rPr kumimoji="0" lang="en-US" altLang="ko-KR" dirty="0" smtClean="0">
                <a:solidFill>
                  <a:srgbClr val="000000"/>
                </a:solidFill>
                <a:latin typeface="Arial"/>
              </a:rPr>
              <a:t> &amp; </a:t>
            </a:r>
            <a:r>
              <a:rPr kumimoji="0" lang="en-US" altLang="ko-KR" dirty="0" err="1" smtClean="0">
                <a:solidFill>
                  <a:srgbClr val="000000"/>
                </a:solidFill>
                <a:latin typeface="Arial"/>
              </a:rPr>
              <a:t>T</a:t>
            </a:r>
            <a:r>
              <a:rPr kumimoji="0" lang="en-US" altLang="ko-KR" baseline="-25000" dirty="0" err="1" smtClean="0">
                <a:solidFill>
                  <a:srgbClr val="000000"/>
                </a:solidFill>
                <a:latin typeface="Arial"/>
              </a:rPr>
              <a:t>i,ped</a:t>
            </a:r>
            <a:r>
              <a:rPr kumimoji="0" lang="en-US" altLang="ko-KR" dirty="0" smtClean="0">
                <a:solidFill>
                  <a:srgbClr val="000000"/>
                </a:solidFill>
                <a:latin typeface="Arial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dirty="0">
                <a:solidFill>
                  <a:srgbClr val="000000"/>
                </a:solidFill>
                <a:latin typeface="Arial"/>
              </a:rPr>
              <a:t> </a:t>
            </a:r>
            <a:r>
              <a:rPr kumimoji="0" lang="en-US" altLang="ko-KR" dirty="0" smtClean="0">
                <a:solidFill>
                  <a:srgbClr val="000000"/>
                </a:solidFill>
                <a:latin typeface="Arial"/>
              </a:rPr>
              <a:t> Fast </a:t>
            </a:r>
            <a:r>
              <a:rPr kumimoji="0" lang="en-US" altLang="ko-KR" dirty="0" err="1" smtClean="0">
                <a:solidFill>
                  <a:srgbClr val="000000"/>
                </a:solidFill>
                <a:latin typeface="Arial"/>
              </a:rPr>
              <a:t>bulidup</a:t>
            </a:r>
            <a:r>
              <a:rPr kumimoji="0" lang="en-US" altLang="ko-KR" dirty="0" smtClean="0">
                <a:solidFill>
                  <a:srgbClr val="000000"/>
                </a:solidFill>
                <a:latin typeface="Arial"/>
              </a:rPr>
              <a:t> &amp; saturation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dirty="0">
                <a:solidFill>
                  <a:srgbClr val="000000"/>
                </a:solidFill>
                <a:latin typeface="Arial"/>
              </a:rPr>
              <a:t> </a:t>
            </a:r>
            <a:r>
              <a:rPr kumimoji="0" lang="en-US" altLang="ko-KR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kumimoji="0" lang="en-US" altLang="ko-KR" dirty="0">
                <a:solidFill>
                  <a:srgbClr val="000000"/>
                </a:solidFill>
                <a:latin typeface="Arial"/>
              </a:rPr>
              <a:t>Faster saturation of </a:t>
            </a:r>
            <a:r>
              <a:rPr kumimoji="0" lang="en-US" altLang="ko-KR" dirty="0" err="1">
                <a:solidFill>
                  <a:srgbClr val="000000"/>
                </a:solidFill>
                <a:latin typeface="Arial"/>
              </a:rPr>
              <a:t>Te</a:t>
            </a:r>
            <a:endParaRPr kumimoji="0" lang="en-US" altLang="ko-KR" dirty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dirty="0" smtClean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dirty="0">
              <a:solidFill>
                <a:srgbClr val="000000"/>
              </a:solidFill>
              <a:latin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kumimoji="0" lang="en-US" altLang="ko-KR" dirty="0" smtClean="0">
                <a:solidFill>
                  <a:srgbClr val="000000"/>
                </a:solidFill>
                <a:latin typeface="Arial"/>
              </a:rPr>
              <a:t>Rotation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dirty="0">
                <a:solidFill>
                  <a:srgbClr val="000000"/>
                </a:solidFill>
                <a:latin typeface="Arial"/>
              </a:rPr>
              <a:t> </a:t>
            </a:r>
            <a:r>
              <a:rPr kumimoji="0" lang="en-US" altLang="ko-KR" dirty="0" smtClean="0">
                <a:solidFill>
                  <a:srgbClr val="000000"/>
                </a:solidFill>
                <a:latin typeface="Arial"/>
              </a:rPr>
              <a:t> steady increase in entire phase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dirty="0" smtClean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dirty="0" smtClean="0">
                <a:solidFill>
                  <a:srgbClr val="000000"/>
                </a:solidFill>
                <a:latin typeface="Arial"/>
              </a:rPr>
              <a:t>Rotation (&amp; shear) is the main driver?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dirty="0" smtClean="0">
                <a:solidFill>
                  <a:srgbClr val="000000"/>
                </a:solidFill>
                <a:latin typeface="Arial"/>
              </a:rPr>
              <a:t>(need pedestal density measurement)</a:t>
            </a:r>
            <a:endParaRPr kumimoji="0" lang="en-US" altLang="ko-KR" dirty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dirty="0" smtClean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dirty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dirty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dirty="0" smtClean="0">
                <a:solidFill>
                  <a:srgbClr val="000000"/>
                </a:solidFill>
                <a:latin typeface="Arial"/>
              </a:rPr>
              <a:t>Fluctuation analysis is on-going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dirty="0" smtClean="0">
                <a:solidFill>
                  <a:srgbClr val="000000"/>
                </a:solidFill>
                <a:latin typeface="Arial"/>
              </a:rPr>
              <a:t>(using Edge BES)</a:t>
            </a:r>
            <a:endParaRPr kumimoji="0" lang="ko-KR" alt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6204" y="2115235"/>
            <a:ext cx="112715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dirty="0" smtClean="0">
                <a:solidFill>
                  <a:srgbClr val="000000"/>
                </a:solidFill>
                <a:latin typeface="Arial"/>
              </a:rPr>
              <a:t>W</a:t>
            </a:r>
            <a:r>
              <a:rPr kumimoji="0" lang="en-US" altLang="ko-KR" baseline="-25000" dirty="0" smtClean="0">
                <a:solidFill>
                  <a:srgbClr val="000000"/>
                </a:solidFill>
                <a:latin typeface="Arial"/>
              </a:rPr>
              <a:t>MHD </a:t>
            </a:r>
            <a:r>
              <a:rPr kumimoji="0" lang="en-US" altLang="ko-KR" dirty="0">
                <a:solidFill>
                  <a:srgbClr val="000000"/>
                </a:solidFill>
                <a:latin typeface="Arial"/>
              </a:rPr>
              <a:t>[kJ</a:t>
            </a:r>
            <a:r>
              <a:rPr kumimoji="0" lang="en-US" altLang="ko-KR" dirty="0" smtClean="0">
                <a:solidFill>
                  <a:srgbClr val="000000"/>
                </a:solidFill>
                <a:latin typeface="Arial"/>
              </a:rPr>
              <a:t>]</a:t>
            </a:r>
            <a:endParaRPr kumimoji="0" lang="ko-KR" alt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605" y="2771636"/>
            <a:ext cx="1392569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dirty="0" smtClean="0">
                <a:solidFill>
                  <a:srgbClr val="000000"/>
                </a:solidFill>
                <a:latin typeface="Arial"/>
              </a:rPr>
              <a:t>N</a:t>
            </a:r>
            <a:r>
              <a:rPr kumimoji="0" lang="en-US" altLang="ko-KR" baseline="-25000" dirty="0" smtClean="0">
                <a:solidFill>
                  <a:srgbClr val="000000"/>
                </a:solidFill>
                <a:latin typeface="Arial"/>
              </a:rPr>
              <a:t>e </a:t>
            </a:r>
            <a:r>
              <a:rPr kumimoji="0" lang="en-US" altLang="ko-KR" dirty="0" smtClean="0">
                <a:solidFill>
                  <a:srgbClr val="000000"/>
                </a:solidFill>
                <a:latin typeface="Arial"/>
              </a:rPr>
              <a:t>[</a:t>
            </a:r>
            <a:r>
              <a:rPr kumimoji="0" lang="en-US" altLang="ko-KR" dirty="0">
                <a:solidFill>
                  <a:srgbClr val="000000"/>
                </a:solidFill>
                <a:latin typeface="Arial"/>
              </a:rPr>
              <a:t>1e</a:t>
            </a:r>
            <a:r>
              <a:rPr kumimoji="0" lang="en-US" altLang="ko-KR" baseline="30000" dirty="0">
                <a:solidFill>
                  <a:srgbClr val="000000"/>
                </a:solidFill>
                <a:latin typeface="Arial"/>
              </a:rPr>
              <a:t>19</a:t>
            </a:r>
            <a:r>
              <a:rPr kumimoji="0" lang="en-US" altLang="ko-KR" dirty="0">
                <a:solidFill>
                  <a:srgbClr val="000000"/>
                </a:solidFill>
                <a:latin typeface="Arial"/>
              </a:rPr>
              <a:t>/m</a:t>
            </a:r>
            <a:r>
              <a:rPr kumimoji="0" lang="en-US" altLang="ko-KR" baseline="30000" dirty="0">
                <a:solidFill>
                  <a:srgbClr val="000000"/>
                </a:solidFill>
                <a:latin typeface="Arial"/>
              </a:rPr>
              <a:t>3</a:t>
            </a:r>
            <a:r>
              <a:rPr kumimoji="0" lang="en-US" altLang="ko-KR" dirty="0" smtClean="0">
                <a:solidFill>
                  <a:srgbClr val="000000"/>
                </a:solidFill>
                <a:latin typeface="Arial"/>
              </a:rPr>
              <a:t>]</a:t>
            </a:r>
            <a:endParaRPr kumimoji="0" lang="ko-KR" alt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9927" y="5968137"/>
            <a:ext cx="1094499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dirty="0" err="1" smtClean="0">
                <a:solidFill>
                  <a:srgbClr val="000000"/>
                </a:solidFill>
                <a:latin typeface="Arial"/>
              </a:rPr>
              <a:t>T</a:t>
            </a:r>
            <a:r>
              <a:rPr kumimoji="0" lang="en-US" altLang="ko-KR" baseline="-25000" dirty="0" err="1" smtClean="0">
                <a:solidFill>
                  <a:srgbClr val="000000"/>
                </a:solidFill>
                <a:latin typeface="Arial"/>
              </a:rPr>
              <a:t>e,ped</a:t>
            </a:r>
            <a:r>
              <a:rPr kumimoji="0" lang="ko-KR" altLang="en-US" baseline="-25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kumimoji="0" lang="en-US" altLang="ko-KR" dirty="0" smtClean="0">
                <a:solidFill>
                  <a:srgbClr val="000000"/>
                </a:solidFill>
                <a:latin typeface="Arial"/>
              </a:rPr>
              <a:t>[</a:t>
            </a:r>
            <a:r>
              <a:rPr kumimoji="0" lang="en-US" altLang="ko-KR" dirty="0" err="1" smtClean="0">
                <a:solidFill>
                  <a:srgbClr val="000000"/>
                </a:solidFill>
                <a:latin typeface="Arial"/>
              </a:rPr>
              <a:t>eV</a:t>
            </a:r>
            <a:r>
              <a:rPr kumimoji="0" lang="en-US" altLang="ko-KR" dirty="0" smtClean="0">
                <a:solidFill>
                  <a:srgbClr val="000000"/>
                </a:solidFill>
                <a:latin typeface="Arial"/>
              </a:rPr>
              <a:t>]</a:t>
            </a:r>
            <a:endParaRPr kumimoji="0" lang="ko-KR" alt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7497" y="5038431"/>
            <a:ext cx="134755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dirty="0" err="1" smtClean="0">
                <a:solidFill>
                  <a:srgbClr val="000000"/>
                </a:solidFill>
                <a:latin typeface="Arial"/>
              </a:rPr>
              <a:t>V</a:t>
            </a:r>
            <a:r>
              <a:rPr kumimoji="0" lang="en-US" altLang="ko-KR" baseline="-25000" dirty="0" err="1" smtClean="0">
                <a:solidFill>
                  <a:srgbClr val="000000"/>
                </a:solidFill>
                <a:latin typeface="Arial"/>
              </a:rPr>
              <a:t>t,ped</a:t>
            </a:r>
            <a:r>
              <a:rPr kumimoji="0" lang="ko-KR" altLang="en-US" baseline="-25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kumimoji="0" lang="en-US" altLang="ko-KR" dirty="0" smtClean="0">
                <a:solidFill>
                  <a:srgbClr val="000000"/>
                </a:solidFill>
                <a:latin typeface="Arial"/>
              </a:rPr>
              <a:t>[km/s]</a:t>
            </a:r>
            <a:endParaRPr kumimoji="0" lang="ko-KR" alt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7498" y="4149080"/>
            <a:ext cx="107748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dirty="0" err="1" smtClean="0">
                <a:solidFill>
                  <a:srgbClr val="000000"/>
                </a:solidFill>
                <a:latin typeface="Arial"/>
              </a:rPr>
              <a:t>T</a:t>
            </a:r>
            <a:r>
              <a:rPr kumimoji="0" lang="en-US" altLang="ko-KR" baseline="-25000" dirty="0" err="1" smtClean="0">
                <a:solidFill>
                  <a:srgbClr val="000000"/>
                </a:solidFill>
                <a:latin typeface="Arial"/>
              </a:rPr>
              <a:t>i,ped</a:t>
            </a:r>
            <a:r>
              <a:rPr kumimoji="0" lang="ko-KR" altLang="en-US" baseline="-25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kumimoji="0" lang="en-US" altLang="ko-KR" dirty="0" smtClean="0">
                <a:solidFill>
                  <a:srgbClr val="000000"/>
                </a:solidFill>
                <a:latin typeface="Arial"/>
              </a:rPr>
              <a:t>[</a:t>
            </a:r>
            <a:r>
              <a:rPr kumimoji="0" lang="en-US" altLang="ko-KR" dirty="0" err="1" smtClean="0">
                <a:solidFill>
                  <a:srgbClr val="000000"/>
                </a:solidFill>
                <a:latin typeface="Arial"/>
              </a:rPr>
              <a:t>eV</a:t>
            </a:r>
            <a:r>
              <a:rPr kumimoji="0" lang="en-US" altLang="ko-KR" dirty="0" smtClean="0">
                <a:solidFill>
                  <a:srgbClr val="000000"/>
                </a:solidFill>
                <a:latin typeface="Arial"/>
              </a:rPr>
              <a:t>]</a:t>
            </a:r>
            <a:endParaRPr kumimoji="0" lang="ko-KR" alt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27984" y="5968137"/>
            <a:ext cx="703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dirty="0" smtClean="0">
                <a:solidFill>
                  <a:srgbClr val="000000"/>
                </a:solidFill>
                <a:latin typeface="Arial"/>
              </a:rPr>
              <a:t>ECE</a:t>
            </a:r>
            <a:endParaRPr kumimoji="0" lang="ko-KR" alt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03105" y="3609715"/>
            <a:ext cx="753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dirty="0" smtClean="0">
                <a:solidFill>
                  <a:srgbClr val="000000"/>
                </a:solidFill>
                <a:latin typeface="Arial"/>
              </a:rPr>
              <a:t>CES</a:t>
            </a:r>
            <a:endParaRPr kumimoji="0" lang="ko-KR" alt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56422" y="5038431"/>
            <a:ext cx="69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dirty="0" smtClean="0">
                <a:solidFill>
                  <a:srgbClr val="000000"/>
                </a:solidFill>
                <a:latin typeface="Arial"/>
              </a:rPr>
              <a:t>CES</a:t>
            </a:r>
            <a:endParaRPr kumimoji="0" lang="ko-KR" alt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65055" y="6522885"/>
            <a:ext cx="877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400" b="1" dirty="0" smtClean="0">
                <a:solidFill>
                  <a:srgbClr val="000000"/>
                </a:solidFill>
                <a:latin typeface="Arial"/>
              </a:rPr>
              <a:t>Time [s]</a:t>
            </a:r>
            <a:endParaRPr kumimoji="0" lang="ko-KR" altLang="en-US" sz="1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43844" y="906115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dirty="0" smtClean="0">
                <a:solidFill>
                  <a:srgbClr val="000000"/>
                </a:solidFill>
                <a:latin typeface="Arial"/>
              </a:rPr>
              <a:t>#7552</a:t>
            </a:r>
            <a:endParaRPr kumimoji="0" lang="ko-KR" alt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932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2" y="1057974"/>
            <a:ext cx="5809211" cy="5741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With SMBI, Stimulated </a:t>
            </a:r>
            <a:r>
              <a:rPr kumimoji="1" lang="en-US" altLang="ja-JP" dirty="0" smtClean="0"/>
              <a:t>transitions </a:t>
            </a:r>
            <a:r>
              <a:rPr lang="en-US" altLang="ja-JP" dirty="0" smtClean="0"/>
              <a:t>found with 30% reduced absorbed power</a:t>
            </a:r>
            <a:endParaRPr kumimoji="1" lang="ja-JP" alt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814487" y="1077377"/>
            <a:ext cx="967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L-mode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4465" y="4103925"/>
            <a:ext cx="1467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SMBI (8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ms</a:t>
            </a:r>
            <a:r>
              <a:rPr kumimoji="1" lang="en-US" altLang="ja-JP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13973" y="962450"/>
            <a:ext cx="1842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Back transition</a:t>
            </a:r>
          </a:p>
          <a:p>
            <a:r>
              <a:rPr kumimoji="1" lang="en-US" altLang="ja-JP" sz="1400" dirty="0" smtClean="0"/>
              <a:t>(vertical oscillations)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4323170" y="1856279"/>
            <a:ext cx="1477695" cy="0"/>
          </a:xfrm>
          <a:prstGeom prst="straightConnector1">
            <a:avLst/>
          </a:prstGeom>
          <a:noFill/>
          <a:ln w="25400" algn="ctr">
            <a:solidFill>
              <a:srgbClr val="FF33CC"/>
            </a:solidFill>
            <a:round/>
            <a:headEnd type="arrow"/>
            <a:tailEnd type="arrow"/>
          </a:ln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2270573" y="1856279"/>
            <a:ext cx="2064809" cy="0"/>
          </a:xfrm>
          <a:prstGeom prst="straightConnector1">
            <a:avLst/>
          </a:prstGeom>
          <a:noFill/>
          <a:ln w="25400" algn="ctr">
            <a:solidFill>
              <a:srgbClr val="FF33CC"/>
            </a:solidFill>
            <a:round/>
            <a:headEnd type="arrow"/>
            <a:tailEnd type="arrow"/>
          </a:ln>
        </p:spPr>
      </p:cxnSp>
      <p:sp>
        <p:nvSpPr>
          <p:cNvPr id="19" name="TextBox 18"/>
          <p:cNvSpPr txBox="1"/>
          <p:nvPr/>
        </p:nvSpPr>
        <p:spPr>
          <a:xfrm>
            <a:off x="2678488" y="3652661"/>
            <a:ext cx="1217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n</a:t>
            </a:r>
            <a:r>
              <a:rPr kumimoji="1" lang="en-US" altLang="ja-JP" sz="1600" dirty="0" smtClean="0"/>
              <a:t>e ~2.3e19</a:t>
            </a:r>
            <a:endParaRPr kumimoji="1" lang="ja-JP" altLang="en-US" sz="1600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2258362" y="3919626"/>
            <a:ext cx="407914" cy="236249"/>
          </a:xfrm>
          <a:prstGeom prst="straightConnector1">
            <a:avLst/>
          </a:prstGeom>
          <a:noFill/>
          <a:ln w="25400" algn="ctr">
            <a:solidFill>
              <a:srgbClr val="FF33CC"/>
            </a:solidFill>
            <a:round/>
            <a:headEnd/>
            <a:tailEnd type="arrow"/>
          </a:ln>
        </p:spPr>
      </p:cxnSp>
      <p:sp>
        <p:nvSpPr>
          <p:cNvPr id="4" name="TextBox 3"/>
          <p:cNvSpPr txBox="1"/>
          <p:nvPr/>
        </p:nvSpPr>
        <p:spPr>
          <a:xfrm>
            <a:off x="2427402" y="1004220"/>
            <a:ext cx="12752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Stimulated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Transition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(~300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ms</a:t>
            </a:r>
            <a:r>
              <a:rPr kumimoji="1" lang="en-US" altLang="ja-JP" dirty="0" smtClean="0">
                <a:solidFill>
                  <a:srgbClr val="FF0000"/>
                </a:solidFill>
              </a:rPr>
              <a:t>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57533" y="962450"/>
            <a:ext cx="32577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latinLnBrk="0"/>
            <a:r>
              <a:rPr kumimoji="1" lang="en-US" altLang="ja-JP" b="1" dirty="0" smtClean="0"/>
              <a:t>Triggering of L-H &amp; small ELM is observed by 8 </a:t>
            </a:r>
            <a:r>
              <a:rPr kumimoji="1" lang="en-US" altLang="ja-JP" b="1" dirty="0" err="1" smtClean="0"/>
              <a:t>ms</a:t>
            </a:r>
            <a:r>
              <a:rPr kumimoji="1" lang="en-US" altLang="ja-JP" b="1" dirty="0" smtClean="0"/>
              <a:t> of SMBI</a:t>
            </a:r>
            <a:endParaRPr kumimoji="1" lang="en-US" altLang="ja-JP" b="1" dirty="0"/>
          </a:p>
          <a:p>
            <a:pPr eaLnBrk="0" latinLnBrk="0"/>
            <a:r>
              <a:rPr kumimoji="1" lang="en-US" altLang="ja-JP" dirty="0" smtClean="0"/>
              <a:t> - Transition occurred for less absorbed power </a:t>
            </a:r>
          </a:p>
          <a:p>
            <a:pPr eaLnBrk="0" latinLnBrk="0"/>
            <a:r>
              <a:rPr kumimoji="1" lang="en-US" altLang="ja-JP" dirty="0"/>
              <a:t> </a:t>
            </a:r>
            <a:r>
              <a:rPr kumimoji="1" lang="en-US" altLang="ja-JP" dirty="0" smtClean="0"/>
              <a:t> </a:t>
            </a:r>
            <a:r>
              <a:rPr kumimoji="1" lang="en-US" altLang="ja-JP" sz="2000" dirty="0" err="1" smtClean="0"/>
              <a:t>P</a:t>
            </a:r>
            <a:r>
              <a:rPr kumimoji="1" lang="en-US" altLang="ja-JP" sz="2000" baseline="-25000" dirty="0" err="1" smtClean="0"/>
              <a:t>abs</a:t>
            </a:r>
            <a:r>
              <a:rPr kumimoji="1" lang="en-US" altLang="ja-JP" sz="2000" dirty="0" smtClean="0"/>
              <a:t>= </a:t>
            </a:r>
            <a:r>
              <a:rPr kumimoji="1" lang="en-US" altLang="ja-JP" sz="2000" dirty="0" err="1" smtClean="0"/>
              <a:t>P</a:t>
            </a:r>
            <a:r>
              <a:rPr kumimoji="1" lang="en-US" altLang="ja-JP" sz="2000" baseline="-25000" dirty="0" err="1" smtClean="0"/>
              <a:t>inj</a:t>
            </a:r>
            <a:r>
              <a:rPr kumimoji="1" lang="en-US" altLang="ja-JP" sz="2000" dirty="0" smtClean="0"/>
              <a:t> – </a:t>
            </a:r>
            <a:r>
              <a:rPr kumimoji="1" lang="en-US" altLang="ja-JP" sz="2000" dirty="0" err="1" smtClean="0"/>
              <a:t>dW</a:t>
            </a:r>
            <a:r>
              <a:rPr kumimoji="1" lang="en-US" altLang="ja-JP" sz="2000" dirty="0" smtClean="0"/>
              <a:t>/</a:t>
            </a:r>
            <a:r>
              <a:rPr kumimoji="1" lang="en-US" altLang="ja-JP" sz="2000" dirty="0" err="1" smtClean="0"/>
              <a:t>dt</a:t>
            </a:r>
            <a:r>
              <a:rPr kumimoji="1" lang="en-US" altLang="ja-JP" sz="2000" dirty="0" smtClean="0"/>
              <a:t> - </a:t>
            </a:r>
            <a:r>
              <a:rPr kumimoji="1" lang="en-US" altLang="ja-JP" sz="2000" dirty="0" err="1" smtClean="0"/>
              <a:t>P</a:t>
            </a:r>
            <a:r>
              <a:rPr kumimoji="1" lang="en-US" altLang="ja-JP" sz="2000" baseline="-25000" dirty="0" err="1" smtClean="0"/>
              <a:t>rad</a:t>
            </a:r>
            <a:r>
              <a:rPr kumimoji="1" lang="en-US" altLang="ja-JP" dirty="0" smtClean="0"/>
              <a:t> </a:t>
            </a:r>
          </a:p>
          <a:p>
            <a:pPr eaLnBrk="0" latinLnBrk="0"/>
            <a:r>
              <a:rPr kumimoji="1" lang="en-US" altLang="ja-JP" dirty="0"/>
              <a:t> </a:t>
            </a:r>
            <a:r>
              <a:rPr kumimoji="1" lang="en-US" altLang="ja-JP" dirty="0" smtClean="0"/>
              <a:t> (</a:t>
            </a:r>
            <a:r>
              <a:rPr kumimoji="1" lang="en-US" altLang="ja-JP" dirty="0" smtClean="0">
                <a:solidFill>
                  <a:srgbClr val="66CCFF"/>
                </a:solidFill>
              </a:rPr>
              <a:t>cyan line</a:t>
            </a:r>
            <a:r>
              <a:rPr kumimoji="1" lang="en-US" altLang="ja-JP" dirty="0" smtClean="0"/>
              <a:t>)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2270574" y="1077377"/>
            <a:ext cx="0" cy="5360375"/>
          </a:xfrm>
          <a:prstGeom prst="line">
            <a:avLst/>
          </a:prstGeom>
          <a:noFill/>
          <a:ln w="12700" algn="ctr">
            <a:solidFill>
              <a:srgbClr val="FF0000"/>
            </a:solidFill>
            <a:prstDash val="dash"/>
            <a:round/>
            <a:headEnd/>
            <a:tailEnd type="none" w="lg" len="lg"/>
          </a:ln>
        </p:spPr>
      </p:cxnSp>
      <p:cxnSp>
        <p:nvCxnSpPr>
          <p:cNvPr id="39" name="Straight Connector 38"/>
          <p:cNvCxnSpPr/>
          <p:nvPr/>
        </p:nvCxnSpPr>
        <p:spPr bwMode="auto">
          <a:xfrm>
            <a:off x="4364734" y="1531356"/>
            <a:ext cx="0" cy="4764846"/>
          </a:xfrm>
          <a:prstGeom prst="line">
            <a:avLst/>
          </a:prstGeom>
          <a:noFill/>
          <a:ln w="12700" algn="ctr">
            <a:solidFill>
              <a:srgbClr val="FF0000"/>
            </a:solidFill>
            <a:prstDash val="dash"/>
            <a:round/>
            <a:headEnd/>
            <a:tailEnd type="none" w="lg" len="lg"/>
          </a:ln>
        </p:spPr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2205552"/>
            <a:ext cx="406116" cy="273687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741465" y="3098663"/>
            <a:ext cx="9880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#9078</a:t>
            </a:r>
          </a:p>
          <a:p>
            <a:r>
              <a:rPr kumimoji="1" lang="en-US" altLang="ja-JP" sz="1400" dirty="0" smtClean="0"/>
              <a:t>B</a:t>
            </a:r>
            <a:r>
              <a:rPr kumimoji="1" lang="en-US" altLang="ja-JP" sz="1400" baseline="-25000" dirty="0" smtClean="0"/>
              <a:t>T</a:t>
            </a:r>
            <a:r>
              <a:rPr kumimoji="1" lang="en-US" altLang="ja-JP" sz="1400" dirty="0" smtClean="0"/>
              <a:t> = 2.5 T</a:t>
            </a:r>
            <a:endParaRPr kumimoji="1" lang="ja-JP" altLang="en-US" sz="14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5847517" y="3113812"/>
            <a:ext cx="3267808" cy="3397857"/>
            <a:chOff x="5847517" y="3113812"/>
            <a:chExt cx="3267808" cy="3397857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47517" y="3260337"/>
              <a:ext cx="3267808" cy="3251332"/>
            </a:xfrm>
            <a:prstGeom prst="rect">
              <a:avLst/>
            </a:prstGeom>
          </p:spPr>
        </p:pic>
        <p:cxnSp>
          <p:nvCxnSpPr>
            <p:cNvPr id="46" name="Straight Connector 45"/>
            <p:cNvCxnSpPr/>
            <p:nvPr/>
          </p:nvCxnSpPr>
          <p:spPr bwMode="auto">
            <a:xfrm>
              <a:off x="7564374" y="3663299"/>
              <a:ext cx="0" cy="2637575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prstDash val="dash"/>
              <a:round/>
              <a:headEnd/>
              <a:tailEnd type="none" w="lg" len="lg"/>
            </a:ln>
          </p:spPr>
        </p:cxnSp>
        <p:sp>
          <p:nvSpPr>
            <p:cNvPr id="49" name="TextBox 48"/>
            <p:cNvSpPr txBox="1"/>
            <p:nvPr/>
          </p:nvSpPr>
          <p:spPr>
            <a:xfrm>
              <a:off x="7928181" y="3113812"/>
              <a:ext cx="98802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#9077</a:t>
              </a:r>
            </a:p>
            <a:p>
              <a:r>
                <a:rPr kumimoji="1" lang="en-US" altLang="ja-JP" sz="1400" dirty="0" smtClean="0"/>
                <a:t>B</a:t>
              </a:r>
              <a:r>
                <a:rPr kumimoji="1" lang="en-US" altLang="ja-JP" sz="1400" baseline="-25000" dirty="0" smtClean="0"/>
                <a:t>T</a:t>
              </a:r>
              <a:r>
                <a:rPr kumimoji="1" lang="en-US" altLang="ja-JP" sz="1400" dirty="0" smtClean="0"/>
                <a:t> = 2.0 T</a:t>
              </a:r>
              <a:endParaRPr kumimoji="1" lang="ja-JP" altLang="en-US" sz="1400" dirty="0"/>
            </a:p>
          </p:txBody>
        </p:sp>
        <p:cxnSp>
          <p:nvCxnSpPr>
            <p:cNvPr id="51" name="Straight Connector 50"/>
            <p:cNvCxnSpPr/>
            <p:nvPr/>
          </p:nvCxnSpPr>
          <p:spPr bwMode="auto">
            <a:xfrm>
              <a:off x="6228301" y="5177462"/>
              <a:ext cx="2381409" cy="0"/>
            </a:xfrm>
            <a:prstGeom prst="line">
              <a:avLst/>
            </a:prstGeom>
            <a:noFill/>
            <a:ln w="25400" algn="ctr">
              <a:solidFill>
                <a:srgbClr val="00CC99"/>
              </a:solidFill>
              <a:round/>
              <a:headEnd/>
              <a:tailEnd type="none" w="lg" len="lg"/>
            </a:ln>
          </p:spPr>
        </p:cxnSp>
        <p:sp>
          <p:nvSpPr>
            <p:cNvPr id="52" name="TextBox 51"/>
            <p:cNvSpPr txBox="1"/>
            <p:nvPr/>
          </p:nvSpPr>
          <p:spPr>
            <a:xfrm>
              <a:off x="8064687" y="4502385"/>
              <a:ext cx="85151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Known</a:t>
              </a:r>
            </a:p>
            <a:p>
              <a:r>
                <a:rPr kumimoji="1" lang="en-US" altLang="ja-JP" sz="1400" dirty="0"/>
                <a:t>d</a:t>
              </a:r>
              <a:r>
                <a:rPr kumimoji="1" lang="en-US" altLang="ja-JP" sz="1400" dirty="0" smtClean="0"/>
                <a:t>ensity</a:t>
              </a:r>
            </a:p>
            <a:p>
              <a:r>
                <a:rPr kumimoji="1" lang="en-US" altLang="ja-JP" sz="1400" dirty="0" smtClean="0"/>
                <a:t>turnover</a:t>
              </a:r>
              <a:endParaRPr kumimoji="1" lang="ja-JP" altLang="en-US" sz="1400" dirty="0"/>
            </a:p>
          </p:txBody>
        </p:sp>
        <p:cxnSp>
          <p:nvCxnSpPr>
            <p:cNvPr id="54" name="Straight Arrow Connector 53"/>
            <p:cNvCxnSpPr>
              <a:stCxn id="52" idx="1"/>
            </p:cNvCxnSpPr>
            <p:nvPr/>
          </p:nvCxnSpPr>
          <p:spPr bwMode="auto">
            <a:xfrm flipH="1">
              <a:off x="7779269" y="4871717"/>
              <a:ext cx="285418" cy="305745"/>
            </a:xfrm>
            <a:prstGeom prst="straightConnector1">
              <a:avLst/>
            </a:prstGeom>
            <a:noFill/>
            <a:ln w="25400" algn="ctr">
              <a:solidFill>
                <a:srgbClr val="00CC99"/>
              </a:solidFill>
              <a:round/>
              <a:headEnd/>
              <a:tailEnd type="arrow"/>
            </a:ln>
          </p:spPr>
        </p:cxnSp>
      </p:grpSp>
      <p:sp>
        <p:nvSpPr>
          <p:cNvPr id="5" name="TextBox 4"/>
          <p:cNvSpPr txBox="1"/>
          <p:nvPr/>
        </p:nvSpPr>
        <p:spPr>
          <a:xfrm>
            <a:off x="2132511" y="4901260"/>
            <a:ext cx="586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P</a:t>
            </a:r>
            <a:r>
              <a:rPr kumimoji="1" lang="en-US" altLang="ja-JP" baseline="-25000" dirty="0" err="1" smtClean="0"/>
              <a:t>abs</a:t>
            </a:r>
            <a:endParaRPr kumimoji="1" lang="ja-JP" altLang="en-US" baseline="-25000" dirty="0"/>
          </a:p>
        </p:txBody>
      </p:sp>
      <p:cxnSp>
        <p:nvCxnSpPr>
          <p:cNvPr id="11" name="Straight Arrow Connector 10"/>
          <p:cNvCxnSpPr>
            <a:stCxn id="5" idx="1"/>
          </p:cNvCxnSpPr>
          <p:nvPr/>
        </p:nvCxnSpPr>
        <p:spPr bwMode="auto">
          <a:xfrm flipH="1">
            <a:off x="1781820" y="5085926"/>
            <a:ext cx="350691" cy="155124"/>
          </a:xfrm>
          <a:prstGeom prst="straightConnector1">
            <a:avLst/>
          </a:prstGeom>
          <a:noFill/>
          <a:ln w="25400" algn="ctr">
            <a:solidFill>
              <a:srgbClr val="FF33CC"/>
            </a:solidFill>
            <a:round/>
            <a:headEnd/>
            <a:tailEnd type="arrow"/>
          </a:ln>
        </p:spPr>
      </p:cxnSp>
    </p:spTree>
    <p:extLst>
      <p:ext uri="{BB962C8B-B14F-4D97-AF65-F5344CB8AC3E}">
        <p14:creationId xmlns:p14="http://schemas.microsoft.com/office/powerpoint/2010/main" val="2964713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r_7865_rh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7" y="1223094"/>
            <a:ext cx="4921193" cy="2417428"/>
          </a:xfrm>
          <a:prstGeom prst="rect">
            <a:avLst/>
          </a:prstGeom>
        </p:spPr>
      </p:pic>
      <p:pic>
        <p:nvPicPr>
          <p:cNvPr id="16" name="Picture 15" descr="shot7865_density_bet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87" y="3631582"/>
            <a:ext cx="4193419" cy="2670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Edge </a:t>
            </a:r>
            <a:r>
              <a:rPr kumimoji="1" lang="en-US" altLang="ja-JP" dirty="0" smtClean="0"/>
              <a:t>profile changes are accompanied for the stimulated dynamics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9235" y="1062108"/>
            <a:ext cx="4274766" cy="5408614"/>
          </a:xfrm>
        </p:spPr>
        <p:txBody>
          <a:bodyPr>
            <a:normAutofit/>
          </a:bodyPr>
          <a:lstStyle/>
          <a:p>
            <a:r>
              <a:rPr lang="en-US" altLang="ja-JP" sz="1600" dirty="0" smtClean="0"/>
              <a:t>Lower n</a:t>
            </a:r>
            <a:r>
              <a:rPr lang="en-US" altLang="ja-JP" sz="1600" baseline="-25000" dirty="0" smtClean="0"/>
              <a:t>e</a:t>
            </a:r>
            <a:r>
              <a:rPr lang="en-US" altLang="ja-JP" sz="1600" dirty="0" smtClean="0"/>
              <a:t> branch case (#7865)</a:t>
            </a:r>
          </a:p>
          <a:p>
            <a:r>
              <a:rPr lang="en-US" altLang="ja-JP" sz="1600" b="1" dirty="0" smtClean="0"/>
              <a:t>The induced density profile steepening is maintained</a:t>
            </a:r>
            <a:r>
              <a:rPr lang="en-US" altLang="ja-JP" sz="1600" dirty="0" smtClean="0"/>
              <a:t> more than ~200 </a:t>
            </a:r>
            <a:r>
              <a:rPr lang="en-US" altLang="ja-JP" sz="1600" dirty="0" err="1" smtClean="0"/>
              <a:t>ms</a:t>
            </a:r>
            <a:r>
              <a:rPr lang="en-US" altLang="ja-JP" sz="1600" dirty="0" smtClean="0"/>
              <a:t> until the H-mode onset at 2.65s</a:t>
            </a:r>
          </a:p>
          <a:p>
            <a:pPr lvl="1"/>
            <a:r>
              <a:rPr lang="en-US" altLang="ja-JP" sz="1600" dirty="0" smtClean="0"/>
              <a:t>Longer than particle confinement time</a:t>
            </a:r>
          </a:p>
          <a:p>
            <a:r>
              <a:rPr lang="en-US" altLang="ja-JP" sz="1600" dirty="0" smtClean="0"/>
              <a:t>Possible mechanism: </a:t>
            </a:r>
          </a:p>
          <a:p>
            <a:pPr marL="0" indent="0">
              <a:buNone/>
            </a:pPr>
            <a:r>
              <a:rPr lang="en-US" altLang="ja-JP" sz="1600" dirty="0" smtClean="0"/>
              <a:t>   SMBI deposit on pedestal </a:t>
            </a:r>
            <a:r>
              <a:rPr lang="en-US" altLang="ja-JP" sz="1600" dirty="0" smtClean="0">
                <a:sym typeface="Wingdings"/>
              </a:rPr>
              <a:t>local profile changes  changes on</a:t>
            </a:r>
          </a:p>
          <a:p>
            <a:pPr marL="0" indent="0">
              <a:buNone/>
            </a:pPr>
            <a:endParaRPr lang="en-US" altLang="ja-JP" sz="1600" dirty="0" smtClean="0">
              <a:sym typeface="Wingdings"/>
            </a:endParaRPr>
          </a:p>
          <a:p>
            <a:pPr marL="0" indent="0">
              <a:buNone/>
            </a:pPr>
            <a:r>
              <a:rPr lang="en-US" altLang="ja-JP" sz="1600" i="1" dirty="0" smtClean="0">
                <a:solidFill>
                  <a:schemeClr val="accent2"/>
                </a:solidFill>
                <a:sym typeface="Wingdings"/>
              </a:rPr>
              <a:t>                                        </a:t>
            </a:r>
            <a:endParaRPr lang="en-US" altLang="ja-JP" sz="1600" i="1" dirty="0" smtClean="0">
              <a:sym typeface="Wingdings"/>
            </a:endParaRPr>
          </a:p>
          <a:p>
            <a:pPr marL="0" indent="0">
              <a:buNone/>
            </a:pPr>
            <a:endParaRPr lang="en-US" altLang="ja-JP" sz="1600" i="1" dirty="0" smtClean="0">
              <a:sym typeface="Wingdings"/>
            </a:endParaRPr>
          </a:p>
          <a:p>
            <a:pPr marL="0" indent="0">
              <a:buNone/>
            </a:pPr>
            <a:endParaRPr lang="en-US" altLang="ja-JP" sz="1600" i="1" dirty="0">
              <a:sym typeface="Wingdings"/>
            </a:endParaRPr>
          </a:p>
          <a:p>
            <a:pPr marL="0" indent="0">
              <a:buNone/>
            </a:pPr>
            <a:endParaRPr lang="en-US" altLang="ja-JP" sz="1600" i="1" dirty="0" smtClean="0">
              <a:sym typeface="Wingdings"/>
            </a:endParaRPr>
          </a:p>
          <a:p>
            <a:pPr marL="0" indent="0">
              <a:buNone/>
            </a:pPr>
            <a:endParaRPr lang="en-US" altLang="ja-JP" sz="1600" i="1" dirty="0">
              <a:sym typeface="Wingdings"/>
            </a:endParaRPr>
          </a:p>
          <a:p>
            <a:pPr marL="0" indent="0">
              <a:buNone/>
            </a:pPr>
            <a:r>
              <a:rPr lang="en-US" altLang="ja-JP" sz="1600" i="1" dirty="0" smtClean="0">
                <a:solidFill>
                  <a:schemeClr val="accent2"/>
                </a:solidFill>
                <a:sym typeface="Wingdings"/>
              </a:rPr>
              <a:t>                                          K</a:t>
            </a:r>
            <a:r>
              <a:rPr lang="en-US" altLang="ja-JP" sz="1600" i="1" dirty="0">
                <a:solidFill>
                  <a:schemeClr val="accent2"/>
                </a:solidFill>
                <a:sym typeface="Wingdings"/>
              </a:rPr>
              <a:t>. Miki, PRL 2013 </a:t>
            </a:r>
            <a:endParaRPr lang="en-US" altLang="ja-JP" sz="1600" i="1" dirty="0" smtClean="0">
              <a:sym typeface="Wingdings"/>
            </a:endParaRPr>
          </a:p>
          <a:p>
            <a:pPr marL="0" indent="0">
              <a:buNone/>
            </a:pPr>
            <a:r>
              <a:rPr lang="en-US" altLang="ja-JP" sz="1600" i="1" dirty="0" smtClean="0">
                <a:sym typeface="Wingdings"/>
              </a:rPr>
              <a:t>cf. DIII-D 1.3 mm smaller pellet scan  did not report any stimulated transition with no change on pedestal (2013)</a:t>
            </a:r>
            <a:endParaRPr lang="en-US" altLang="ja-JP" sz="1600" i="1" dirty="0">
              <a:sym typeface="Wingdings"/>
            </a:endParaRPr>
          </a:p>
          <a:p>
            <a:pPr marL="0" indent="0">
              <a:buNone/>
            </a:pPr>
            <a:endParaRPr lang="en-US" altLang="ja-JP" sz="1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770035" y="3932381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ne</a:t>
            </a:r>
            <a:endParaRPr kumimoji="1" lang="ja-JP" alt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669743" y="3556393"/>
            <a:ext cx="0" cy="2918727"/>
          </a:xfrm>
          <a:prstGeom prst="line">
            <a:avLst/>
          </a:prstGeom>
          <a:noFill/>
          <a:ln w="25400" algn="ctr">
            <a:solidFill>
              <a:srgbClr val="0000FF"/>
            </a:solidFill>
            <a:round/>
            <a:headEnd/>
            <a:tailEnd type="none" w="lg" len="lg"/>
          </a:ln>
        </p:spPr>
      </p:cxnSp>
      <p:sp>
        <p:nvSpPr>
          <p:cNvPr id="12" name="TextBox 11"/>
          <p:cNvSpPr txBox="1"/>
          <p:nvPr/>
        </p:nvSpPr>
        <p:spPr>
          <a:xfrm>
            <a:off x="1786182" y="6321231"/>
            <a:ext cx="8163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Time [s]</a:t>
            </a:r>
            <a:endParaRPr kumimoji="1" lang="ja-JP" alt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157333" y="5517648"/>
            <a:ext cx="1711902" cy="646331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SMBI injection</a:t>
            </a:r>
          </a:p>
          <a:p>
            <a:r>
              <a:rPr kumimoji="1" lang="en-US" altLang="ja-JP" dirty="0" smtClean="0">
                <a:solidFill>
                  <a:srgbClr val="0000FF"/>
                </a:solidFill>
              </a:rPr>
              <a:t>at 2.4 s, #7865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1761992" y="3551995"/>
            <a:ext cx="0" cy="2918727"/>
          </a:xfrm>
          <a:prstGeom prst="line">
            <a:avLst/>
          </a:prstGeom>
          <a:noFill/>
          <a:ln w="25400" algn="ctr">
            <a:solidFill>
              <a:srgbClr val="008000"/>
            </a:solidFill>
            <a:round/>
            <a:headEnd/>
            <a:tailEnd type="none" w="lg" len="lg"/>
          </a:ln>
        </p:spPr>
      </p:cxnSp>
      <p:cxnSp>
        <p:nvCxnSpPr>
          <p:cNvPr id="26" name="Straight Connector 25"/>
          <p:cNvCxnSpPr/>
          <p:nvPr/>
        </p:nvCxnSpPr>
        <p:spPr bwMode="auto">
          <a:xfrm>
            <a:off x="2180486" y="3556393"/>
            <a:ext cx="0" cy="2918727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none" w="lg" len="lg"/>
          </a:ln>
        </p:spPr>
      </p:cxnSp>
      <p:cxnSp>
        <p:nvCxnSpPr>
          <p:cNvPr id="27" name="Straight Connector 26"/>
          <p:cNvCxnSpPr/>
          <p:nvPr/>
        </p:nvCxnSpPr>
        <p:spPr bwMode="auto">
          <a:xfrm>
            <a:off x="2631150" y="3527805"/>
            <a:ext cx="0" cy="2918727"/>
          </a:xfrm>
          <a:prstGeom prst="line">
            <a:avLst/>
          </a:prstGeom>
          <a:noFill/>
          <a:ln w="25400" algn="ctr">
            <a:solidFill>
              <a:schemeClr val="accent1">
                <a:lumMod val="40000"/>
                <a:lumOff val="60000"/>
              </a:schemeClr>
            </a:solidFill>
            <a:round/>
            <a:headEnd/>
            <a:tailEnd type="none" w="lg" len="lg"/>
          </a:ln>
        </p:spPr>
      </p:cxnSp>
      <p:cxnSp>
        <p:nvCxnSpPr>
          <p:cNvPr id="28" name="Straight Connector 27"/>
          <p:cNvCxnSpPr/>
          <p:nvPr/>
        </p:nvCxnSpPr>
        <p:spPr bwMode="auto">
          <a:xfrm>
            <a:off x="3073835" y="3527805"/>
            <a:ext cx="0" cy="2918727"/>
          </a:xfrm>
          <a:prstGeom prst="line">
            <a:avLst/>
          </a:prstGeom>
          <a:noFill/>
          <a:ln w="25400" algn="ctr">
            <a:solidFill>
              <a:srgbClr val="FF00FF"/>
            </a:solidFill>
            <a:round/>
            <a:headEnd/>
            <a:tailEnd type="none" w="lg" len="lg"/>
          </a:ln>
        </p:spPr>
      </p:cxnSp>
      <p:sp>
        <p:nvSpPr>
          <p:cNvPr id="6" name="TextBox 5"/>
          <p:cNvSpPr txBox="1"/>
          <p:nvPr/>
        </p:nvSpPr>
        <p:spPr>
          <a:xfrm>
            <a:off x="751984" y="2438906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+mn-lt"/>
              </a:rPr>
              <a:t>Edge </a:t>
            </a:r>
            <a:r>
              <a:rPr kumimoji="1" lang="en-US" altLang="ja-JP" dirty="0" err="1" smtClean="0">
                <a:latin typeface="+mn-lt"/>
              </a:rPr>
              <a:t>reflectometry</a:t>
            </a:r>
            <a:r>
              <a:rPr kumimoji="1" lang="en-US" altLang="ja-JP" dirty="0" smtClean="0">
                <a:latin typeface="+mn-lt"/>
              </a:rPr>
              <a:t> </a:t>
            </a:r>
          </a:p>
          <a:p>
            <a:r>
              <a:rPr kumimoji="1" lang="en-US" altLang="ja-JP" dirty="0" smtClean="0">
                <a:latin typeface="+mn-lt"/>
              </a:rPr>
              <a:t>@ 7865</a:t>
            </a:r>
            <a:endParaRPr kumimoji="1" lang="ja-JP" altLang="en-US" dirty="0"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983731" y="1405880"/>
            <a:ext cx="1430091" cy="1759243"/>
          </a:xfrm>
          <a:prstGeom prst="line">
            <a:avLst/>
          </a:prstGeom>
          <a:noFill/>
          <a:ln w="12700" algn="ctr">
            <a:solidFill>
              <a:srgbClr val="008000"/>
            </a:solidFill>
            <a:prstDash val="dash"/>
            <a:round/>
            <a:headEnd/>
            <a:tailEnd type="none" w="lg" len="lg"/>
          </a:ln>
        </p:spPr>
      </p:cxnSp>
      <p:cxnSp>
        <p:nvCxnSpPr>
          <p:cNvPr id="23" name="Straight Connector 22"/>
          <p:cNvCxnSpPr/>
          <p:nvPr/>
        </p:nvCxnSpPr>
        <p:spPr bwMode="auto">
          <a:xfrm>
            <a:off x="1480339" y="1517486"/>
            <a:ext cx="2289696" cy="1576065"/>
          </a:xfrm>
          <a:prstGeom prst="line">
            <a:avLst/>
          </a:prstGeom>
          <a:noFill/>
          <a:ln w="12700" algn="ctr">
            <a:solidFill>
              <a:srgbClr val="0000FF"/>
            </a:solidFill>
            <a:prstDash val="dash"/>
            <a:round/>
            <a:headEnd/>
            <a:tailEnd type="none" w="lg" len="lg"/>
          </a:ln>
        </p:spPr>
      </p:cxnSp>
      <p:sp>
        <p:nvSpPr>
          <p:cNvPr id="13" name="TextBox 12"/>
          <p:cNvSpPr txBox="1"/>
          <p:nvPr/>
        </p:nvSpPr>
        <p:spPr>
          <a:xfrm>
            <a:off x="916654" y="1012028"/>
            <a:ext cx="638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0000FF"/>
                </a:solidFill>
              </a:rPr>
              <a:t>Before</a:t>
            </a:r>
          </a:p>
          <a:p>
            <a:r>
              <a:rPr kumimoji="1" lang="en-US" altLang="ja-JP" sz="1200" dirty="0" smtClean="0">
                <a:solidFill>
                  <a:srgbClr val="0000FF"/>
                </a:solidFill>
              </a:rPr>
              <a:t>SMBI</a:t>
            </a:r>
            <a:endParaRPr kumimoji="1" lang="ja-JP" altLang="en-US" sz="1200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52242" y="972919"/>
            <a:ext cx="573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008000"/>
                </a:solidFill>
              </a:rPr>
              <a:t>After</a:t>
            </a:r>
          </a:p>
          <a:p>
            <a:r>
              <a:rPr kumimoji="1" lang="en-US" altLang="ja-JP" sz="1200" dirty="0" smtClean="0">
                <a:solidFill>
                  <a:srgbClr val="008000"/>
                </a:solidFill>
              </a:rPr>
              <a:t>SMBI</a:t>
            </a:r>
            <a:endParaRPr kumimoji="1" lang="ja-JP" altLang="en-US" sz="1200" dirty="0">
              <a:solidFill>
                <a:srgbClr val="008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2968011" y="1412067"/>
            <a:ext cx="339987" cy="1753056"/>
          </a:xfrm>
          <a:prstGeom prst="line">
            <a:avLst/>
          </a:prstGeom>
          <a:noFill/>
          <a:ln w="12700" algn="ctr">
            <a:solidFill>
              <a:srgbClr val="FF00FF"/>
            </a:solidFill>
            <a:prstDash val="dash"/>
            <a:round/>
            <a:headEnd/>
            <a:tailEnd type="none" w="lg" len="lg"/>
          </a:ln>
        </p:spPr>
      </p:cxnSp>
      <p:sp>
        <p:nvSpPr>
          <p:cNvPr id="25" name="TextBox 24"/>
          <p:cNvSpPr txBox="1"/>
          <p:nvPr/>
        </p:nvSpPr>
        <p:spPr>
          <a:xfrm>
            <a:off x="2873929" y="963381"/>
            <a:ext cx="823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FF"/>
                </a:solidFill>
              </a:rPr>
              <a:t>H-mode</a:t>
            </a:r>
            <a:endParaRPr kumimoji="1" lang="en-US" altLang="ja-JP" sz="1400" dirty="0">
              <a:solidFill>
                <a:srgbClr val="FF00FF"/>
              </a:solidFill>
            </a:endParaRPr>
          </a:p>
          <a:p>
            <a:r>
              <a:rPr kumimoji="1" lang="en-US" altLang="ja-JP" sz="1400" dirty="0" err="1" smtClean="0">
                <a:solidFill>
                  <a:srgbClr val="FF00FF"/>
                </a:solidFill>
              </a:rPr>
              <a:t>Ped</a:t>
            </a:r>
            <a:r>
              <a:rPr kumimoji="1" lang="en-US" altLang="ja-JP" sz="1400" dirty="0" smtClean="0">
                <a:solidFill>
                  <a:srgbClr val="FF00FF"/>
                </a:solidFill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288" y="3216430"/>
            <a:ext cx="531246" cy="33806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088" y="4835631"/>
            <a:ext cx="314519" cy="323505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3"/>
          <a:stretch/>
        </p:blipFill>
        <p:spPr bwMode="auto">
          <a:xfrm>
            <a:off x="4763497" y="3669226"/>
            <a:ext cx="4380504" cy="16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868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852936"/>
            <a:ext cx="561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800" b="1" dirty="0">
                <a:latin typeface="+mn-ea"/>
              </a:rPr>
              <a:t>Status of pedestal diagnostics</a:t>
            </a:r>
          </a:p>
        </p:txBody>
      </p:sp>
    </p:spTree>
    <p:extLst>
      <p:ext uri="{BB962C8B-B14F-4D97-AF65-F5344CB8AC3E}">
        <p14:creationId xmlns:p14="http://schemas.microsoft.com/office/powerpoint/2010/main" val="3550305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_x153168672" descr="EMB000012a002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344" y="1078228"/>
            <a:ext cx="4147824" cy="273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36512" y="-118824"/>
            <a:ext cx="8496944" cy="864096"/>
          </a:xfrm>
        </p:spPr>
        <p:txBody>
          <a:bodyPr/>
          <a:lstStyle/>
          <a:p>
            <a:pPr algn="l"/>
            <a:r>
              <a:rPr lang="en-US" altLang="ko-KR" b="1" dirty="0" smtClean="0">
                <a:solidFill>
                  <a:schemeClr val="bg1"/>
                </a:solidFill>
              </a:rPr>
              <a:t>Profile </a:t>
            </a:r>
            <a:r>
              <a:rPr lang="en-US" altLang="ko-KR" b="1" dirty="0" err="1" smtClean="0">
                <a:solidFill>
                  <a:schemeClr val="bg1"/>
                </a:solidFill>
              </a:rPr>
              <a:t>Reflectometry</a:t>
            </a:r>
            <a:r>
              <a:rPr lang="en-US" altLang="ko-KR" b="1" dirty="0" smtClean="0">
                <a:solidFill>
                  <a:schemeClr val="bg1"/>
                </a:solidFill>
              </a:rPr>
              <a:t> </a:t>
            </a:r>
            <a:br>
              <a:rPr lang="en-US" altLang="ko-KR" b="1" dirty="0" smtClean="0">
                <a:solidFill>
                  <a:schemeClr val="bg1"/>
                </a:solidFill>
              </a:rPr>
            </a:br>
            <a:r>
              <a:rPr lang="en-US" altLang="ko-KR" b="1" dirty="0" smtClean="0">
                <a:solidFill>
                  <a:schemeClr val="bg1"/>
                </a:solidFill>
              </a:rPr>
              <a:t>which covers full radial range 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77B60-E919-457C-A554-D0EE28E0A5D4}" type="slidenum">
              <a:rPr lang="ko-KR" altLang="en-US" smtClean="0">
                <a:solidFill>
                  <a:srgbClr val="FFFFFF"/>
                </a:solidFill>
              </a:rPr>
              <a:pPr/>
              <a:t>8</a:t>
            </a:fld>
            <a:endParaRPr lang="ko-KR" alt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96595" y="940078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D-port</a:t>
            </a:r>
            <a:endParaRPr lang="ko-KR" altLang="en-US" b="1" dirty="0"/>
          </a:p>
        </p:txBody>
      </p:sp>
      <p:pic>
        <p:nvPicPr>
          <p:cNvPr id="42" name="_x153167872" descr="EMB000012a002e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51752"/>
            <a:ext cx="2233203" cy="312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501008"/>
            <a:ext cx="3221584" cy="2988967"/>
          </a:xfrm>
          <a:prstGeom prst="rect">
            <a:avLst/>
          </a:prstGeom>
        </p:spPr>
      </p:pic>
      <p:graphicFrame>
        <p:nvGraphicFramePr>
          <p:cNvPr id="58" name="표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836870"/>
              </p:ext>
            </p:extLst>
          </p:nvPr>
        </p:nvGraphicFramePr>
        <p:xfrm>
          <a:off x="1475656" y="3429000"/>
          <a:ext cx="4320480" cy="3078480"/>
        </p:xfrm>
        <a:graphic>
          <a:graphicData uri="http://schemas.openxmlformats.org/drawingml/2006/table">
            <a:tbl>
              <a:tblPr firstRow="1" bandRow="1"/>
              <a:tblGrid>
                <a:gridCol w="1489821"/>
                <a:gridCol w="2830659"/>
              </a:tblGrid>
              <a:tr h="282147">
                <a:tc gridSpan="2">
                  <a:txBody>
                    <a:bodyPr/>
                    <a:lstStyle>
                      <a:lvl1pPr marL="0" algn="l" defTabSz="914385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193" algn="l" defTabSz="914385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385" algn="l" defTabSz="914385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578" algn="l" defTabSz="914385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769" algn="l" defTabSz="914385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5962" algn="l" defTabSz="914385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154" algn="l" defTabSz="914385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347" algn="l" defTabSz="914385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539" algn="l" defTabSz="914385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latinLnBrk="1"/>
                      <a:r>
                        <a:rPr lang="en-US" altLang="ko-KR" sz="1400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Reflectometry</a:t>
                      </a:r>
                      <a:r>
                        <a:rPr lang="en-US" altLang="ko-KR" sz="14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Specification</a:t>
                      </a: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385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193" algn="l" defTabSz="914385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385" algn="l" defTabSz="914385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578" algn="l" defTabSz="914385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769" algn="l" defTabSz="914385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5962" algn="l" defTabSz="914385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154" algn="l" defTabSz="914385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347" algn="l" defTabSz="914385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539" algn="l" defTabSz="914385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latinLnBrk="1"/>
                      <a:endParaRPr lang="ko-KR" altLang="en-US" sz="14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282147">
                <a:tc>
                  <a:txBody>
                    <a:bodyPr/>
                    <a:lstStyle>
                      <a:lvl1pPr marL="0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193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385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578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769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5962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154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347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539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  <a:cs typeface="Calibri" pitchFamily="34" charset="0"/>
                        </a:rPr>
                        <a:t># of channel</a:t>
                      </a:r>
                      <a:endParaRPr lang="ko-KR" alt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193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385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578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769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5962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154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347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539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  <a:cs typeface="Calibri" pitchFamily="34" charset="0"/>
                        </a:rPr>
                        <a:t>3 bands (Q, V, and W)</a:t>
                      </a:r>
                      <a:endParaRPr lang="ko-KR" alt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82147">
                <a:tc>
                  <a:txBody>
                    <a:bodyPr/>
                    <a:lstStyle>
                      <a:lvl1pPr marL="0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193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385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578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769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5962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154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347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539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  <a:cs typeface="Calibri" pitchFamily="34" charset="0"/>
                        </a:rPr>
                        <a:t>frequency</a:t>
                      </a:r>
                      <a:endParaRPr lang="ko-KR" alt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193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385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578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769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5962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154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347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539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  <a:cs typeface="Calibri" pitchFamily="34" charset="0"/>
                        </a:rPr>
                        <a:t>33.6-54 GHz (Q band)</a:t>
                      </a:r>
                    </a:p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  <a:cs typeface="Calibri" pitchFamily="34" charset="0"/>
                        </a:rPr>
                        <a:t>48-72 GHz (V band)</a:t>
                      </a:r>
                    </a:p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  <a:cs typeface="Calibri" pitchFamily="34" charset="0"/>
                        </a:rPr>
                        <a:t>72-108 GHz (W band)</a:t>
                      </a:r>
                      <a:endParaRPr lang="ko-KR" alt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82147">
                <a:tc>
                  <a:txBody>
                    <a:bodyPr/>
                    <a:lstStyle>
                      <a:lvl1pPr marL="0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193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385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578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769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5962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154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347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539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  <a:cs typeface="Calibri" pitchFamily="34" charset="0"/>
                        </a:rPr>
                        <a:t>time resolution</a:t>
                      </a:r>
                      <a:endParaRPr lang="ko-KR" alt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193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385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578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769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5962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154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347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539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  <a:cs typeface="Calibri" pitchFamily="34" charset="0"/>
                        </a:rPr>
                        <a:t>25 </a:t>
                      </a:r>
                      <a:r>
                        <a:rPr lang="en-US" altLang="ko-KR" sz="1400" dirty="0" err="1" smtClean="0">
                          <a:latin typeface="Symbol" pitchFamily="18" charset="2"/>
                          <a:cs typeface="Calibri" pitchFamily="34" charset="0"/>
                        </a:rPr>
                        <a:t>m</a:t>
                      </a:r>
                      <a:r>
                        <a:rPr lang="en-US" altLang="ko-KR" sz="1400" dirty="0" err="1" smtClean="0">
                          <a:latin typeface="Calibri" pitchFamily="34" charset="0"/>
                          <a:cs typeface="Calibri" pitchFamily="34" charset="0"/>
                        </a:rPr>
                        <a:t>s</a:t>
                      </a:r>
                      <a:endParaRPr lang="ko-KR" alt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82147">
                <a:tc>
                  <a:txBody>
                    <a:bodyPr/>
                    <a:lstStyle>
                      <a:lvl1pPr marL="0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193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385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578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769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5962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154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347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539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  <a:cs typeface="Calibri" pitchFamily="34" charset="0"/>
                        </a:rPr>
                        <a:t>spatial resolution</a:t>
                      </a:r>
                      <a:endParaRPr lang="ko-KR" alt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193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385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578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769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5962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154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347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539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  <a:cs typeface="Calibri" pitchFamily="34" charset="0"/>
                        </a:rPr>
                        <a:t>0.5 mm</a:t>
                      </a:r>
                      <a:endParaRPr lang="ko-KR" alt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82147">
                <a:tc>
                  <a:txBody>
                    <a:bodyPr/>
                    <a:lstStyle>
                      <a:lvl1pPr marL="0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193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385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578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769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5962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154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347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539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latinLnBrk="1"/>
                      <a:r>
                        <a:rPr lang="en-US" altLang="ko-KR" sz="1400" baseline="0" dirty="0" smtClean="0">
                          <a:latin typeface="Calibri" pitchFamily="34" charset="0"/>
                          <a:cs typeface="Calibri" pitchFamily="34" charset="0"/>
                        </a:rPr>
                        <a:t>maximum storage</a:t>
                      </a:r>
                      <a:endParaRPr lang="ko-KR" alt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193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385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578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769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5962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154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347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539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  <a:cs typeface="Calibri" pitchFamily="34" charset="0"/>
                        </a:rPr>
                        <a:t>160 </a:t>
                      </a:r>
                      <a:r>
                        <a:rPr lang="en-US" altLang="ko-KR" sz="1400" dirty="0" err="1" smtClean="0">
                          <a:latin typeface="Calibri" pitchFamily="34" charset="0"/>
                          <a:cs typeface="Calibri" pitchFamily="34" charset="0"/>
                        </a:rPr>
                        <a:t>ms</a:t>
                      </a:r>
                      <a:r>
                        <a:rPr lang="en-US" altLang="ko-KR" sz="1400" dirty="0" smtClean="0">
                          <a:latin typeface="Calibri" pitchFamily="34" charset="0"/>
                          <a:cs typeface="Calibri" pitchFamily="34" charset="0"/>
                        </a:rPr>
                        <a:t> (32 Mbytes memory)</a:t>
                      </a:r>
                      <a:endParaRPr lang="ko-KR" alt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64760">
                <a:tc>
                  <a:txBody>
                    <a:bodyPr/>
                    <a:lstStyle>
                      <a:lvl1pPr marL="0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193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385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578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769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5962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154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347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539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  <a:cs typeface="Calibri" pitchFamily="34" charset="0"/>
                        </a:rPr>
                        <a:t>antenna</a:t>
                      </a:r>
                      <a:endParaRPr lang="ko-KR" alt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193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385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578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769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5962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154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347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539" algn="l" defTabSz="914385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  <a:cs typeface="Calibri" pitchFamily="34" charset="0"/>
                        </a:rPr>
                        <a:t>pyramidal long horn antenna</a:t>
                      </a:r>
                    </a:p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  <a:cs typeface="Calibri" pitchFamily="34" charset="0"/>
                        </a:rPr>
                        <a:t>(40 mm x 32 mm x 300 mm) </a:t>
                      </a:r>
                      <a:endParaRPr lang="ko-KR" alt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26476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  <a:cs typeface="Calibri" pitchFamily="34" charset="0"/>
                        </a:rPr>
                        <a:t>antenna position</a:t>
                      </a:r>
                      <a:endParaRPr lang="ko-KR" alt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  <a:cs typeface="Calibri" pitchFamily="34" charset="0"/>
                        </a:rPr>
                        <a:t>antenna entrance @ R = 2.624</a:t>
                      </a:r>
                      <a:r>
                        <a:rPr lang="en-US" altLang="ko-KR" sz="1400" baseline="0" dirty="0" smtClean="0">
                          <a:latin typeface="Calibri" pitchFamily="34" charset="0"/>
                          <a:cs typeface="Calibri" pitchFamily="34" charset="0"/>
                        </a:rPr>
                        <a:t> m</a:t>
                      </a:r>
                      <a:endParaRPr lang="ko-KR" alt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740352" y="4856991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#9422</a:t>
            </a:r>
            <a:endParaRPr lang="ko-KR" altLang="en-US" sz="1200" dirty="0"/>
          </a:p>
        </p:txBody>
      </p:sp>
      <p:pic>
        <p:nvPicPr>
          <p:cNvPr id="1026" name="Picture 2" descr="F:\Seo\Submit\reflectometer\fig2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24744"/>
            <a:ext cx="3062675" cy="98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48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+mn-ea"/>
            <a:ea typeface="+mn-e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15201</TotalTime>
  <Words>2560</Words>
  <Application>Microsoft Office PowerPoint</Application>
  <PresentationFormat>화면 슬라이드 쇼(4:3)</PresentationFormat>
  <Paragraphs>555</Paragraphs>
  <Slides>33</Slides>
  <Notes>6</Notes>
  <HiddenSlides>0</HiddenSlides>
  <MMClips>0</MMClips>
  <ScaleCrop>false</ScaleCrop>
  <HeadingPairs>
    <vt:vector size="6" baseType="variant">
      <vt:variant>
        <vt:lpstr>테마</vt:lpstr>
      </vt:variant>
      <vt:variant>
        <vt:i4>2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33</vt:i4>
      </vt:variant>
    </vt:vector>
  </HeadingPairs>
  <TitlesOfParts>
    <vt:vector size="37" baseType="lpstr">
      <vt:lpstr>디자인 사용자 지정</vt:lpstr>
      <vt:lpstr>Blank Presentation</vt:lpstr>
      <vt:lpstr>Graph</vt:lpstr>
      <vt:lpstr>Acrobat Document</vt:lpstr>
      <vt:lpstr>PowerPoint 프레젠테이션</vt:lpstr>
      <vt:lpstr>Contents</vt:lpstr>
      <vt:lpstr>PowerPoint 프레젠테이션</vt:lpstr>
      <vt:lpstr>KSTAR Pedestal &amp; ELM characteristics </vt:lpstr>
      <vt:lpstr>Pedestal evolution in-between ELMs</vt:lpstr>
      <vt:lpstr>With SMBI, Stimulated transitions found with 30% reduced absorbed power</vt:lpstr>
      <vt:lpstr>Edge profile changes are accompanied for the stimulated dynamics</vt:lpstr>
      <vt:lpstr>PowerPoint 프레젠테이션</vt:lpstr>
      <vt:lpstr>Profile Reflectometry  which covers full radial range </vt:lpstr>
      <vt:lpstr>PowerPoint 프레젠테이션</vt:lpstr>
      <vt:lpstr>PowerPoint 프레젠테이션</vt:lpstr>
      <vt:lpstr>Li/D Beam Emission Spectroscopy System</vt:lpstr>
      <vt:lpstr>Typical KSTAR Pedestal profiles</vt:lpstr>
      <vt:lpstr>PowerPoint 프레젠테이션</vt:lpstr>
      <vt:lpstr>PowerPoint 프레젠테이션</vt:lpstr>
      <vt:lpstr>Optimal RMP configurations for KSTAR</vt:lpstr>
      <vt:lpstr>In 2012, ELM-suppressions have been successfully demonstrated using both n=1 or n=2 RMP</vt:lpstr>
      <vt:lpstr>A generalized criterion suggested for ELM-suppression</vt:lpstr>
      <vt:lpstr>ELMs suppressed using +90 phased n=2 RMP</vt:lpstr>
      <vt:lpstr>ELM responses to n=2 RMP field strength</vt:lpstr>
      <vt:lpstr>Distinctive fast time scale phenomena that are directly linked to the transition to ELM-suppressed state</vt:lpstr>
      <vt:lpstr>How the uniform broadband increase of EM fluctuations can be produced ?</vt:lpstr>
      <vt:lpstr>Rapidly increased, steady fluctuations on Ion saturation current suggests a persistent bursty event as well</vt:lpstr>
      <vt:lpstr>The persistent bursty event occurred in the plasma edge : Increased D emission near the plasma boundary</vt:lpstr>
      <vt:lpstr>Scan of position of ECH deposition</vt:lpstr>
      <vt:lpstr>PowerPoint 프레젠테이션</vt:lpstr>
      <vt:lpstr>PowerPoint 프레젠테이션</vt:lpstr>
      <vt:lpstr>PowerPoint 프레젠테이션</vt:lpstr>
      <vt:lpstr>Temporary transition to grassy ELMs  by Supersonic Molecular Beam Injection </vt:lpstr>
      <vt:lpstr>PowerPoint 프레젠테이션</vt:lpstr>
      <vt:lpstr>PowerPoint 프레젠테이션</vt:lpstr>
      <vt:lpstr>KSTAR Doppler Reflectometry (2014)</vt:lpstr>
      <vt:lpstr>Lithium-beam Zeeman polarimetry (2015)</vt:lpstr>
    </vt:vector>
  </TitlesOfParts>
  <Company>Extra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EndUser</dc:creator>
  <cp:lastModifiedBy>swyoon</cp:lastModifiedBy>
  <cp:revision>1005</cp:revision>
  <cp:lastPrinted>2013-09-30T10:19:29Z</cp:lastPrinted>
  <dcterms:created xsi:type="dcterms:W3CDTF">2007-07-24T02:21:33Z</dcterms:created>
  <dcterms:modified xsi:type="dcterms:W3CDTF">2013-10-21T13:48:21Z</dcterms:modified>
</cp:coreProperties>
</file>