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
  </p:notesMasterIdLst>
  <p:handoutMasterIdLst>
    <p:handoutMasterId r:id="rId11"/>
  </p:handoutMasterIdLst>
  <p:sldIdLst>
    <p:sldId id="1576" r:id="rId2"/>
    <p:sldId id="1647" r:id="rId3"/>
    <p:sldId id="1646" r:id="rId4"/>
    <p:sldId id="1651" r:id="rId5"/>
    <p:sldId id="1654" r:id="rId6"/>
    <p:sldId id="1655" r:id="rId7"/>
    <p:sldId id="1650" r:id="rId8"/>
    <p:sldId id="1652" r:id="rId9"/>
  </p:sldIdLst>
  <p:sldSz cx="9144000" cy="6858000" type="screen4x3"/>
  <p:notesSz cx="6950075" cy="9236075"/>
  <p:custDataLst>
    <p:tags r:id="rId12"/>
  </p:custDataLst>
  <p:defaultTextStyle>
    <a:defPPr>
      <a:defRPr lang="en-US"/>
    </a:defPPr>
    <a:lvl1pPr algn="l" rtl="0" fontAlgn="base">
      <a:spcBef>
        <a:spcPct val="0"/>
      </a:spcBef>
      <a:spcAft>
        <a:spcPct val="0"/>
      </a:spcAft>
      <a:defRPr sz="1200" b="1" i="1" kern="1200">
        <a:solidFill>
          <a:srgbClr val="1822CD"/>
        </a:solidFill>
        <a:latin typeface="Helvetica" pitchFamily="34" charset="0"/>
        <a:ea typeface="+mn-ea"/>
        <a:cs typeface="Arial" pitchFamily="34" charset="0"/>
      </a:defRPr>
    </a:lvl1pPr>
    <a:lvl2pPr marL="457092" algn="l" rtl="0" fontAlgn="base">
      <a:spcBef>
        <a:spcPct val="0"/>
      </a:spcBef>
      <a:spcAft>
        <a:spcPct val="0"/>
      </a:spcAft>
      <a:defRPr sz="1200" b="1" i="1" kern="1200">
        <a:solidFill>
          <a:srgbClr val="1822CD"/>
        </a:solidFill>
        <a:latin typeface="Helvetica" pitchFamily="34" charset="0"/>
        <a:ea typeface="+mn-ea"/>
        <a:cs typeface="Arial" pitchFamily="34" charset="0"/>
      </a:defRPr>
    </a:lvl2pPr>
    <a:lvl3pPr marL="914186" algn="l" rtl="0" fontAlgn="base">
      <a:spcBef>
        <a:spcPct val="0"/>
      </a:spcBef>
      <a:spcAft>
        <a:spcPct val="0"/>
      </a:spcAft>
      <a:defRPr sz="1200" b="1" i="1" kern="1200">
        <a:solidFill>
          <a:srgbClr val="1822CD"/>
        </a:solidFill>
        <a:latin typeface="Helvetica" pitchFamily="34" charset="0"/>
        <a:ea typeface="+mn-ea"/>
        <a:cs typeface="Arial" pitchFamily="34" charset="0"/>
      </a:defRPr>
    </a:lvl3pPr>
    <a:lvl4pPr marL="1371279" algn="l" rtl="0" fontAlgn="base">
      <a:spcBef>
        <a:spcPct val="0"/>
      </a:spcBef>
      <a:spcAft>
        <a:spcPct val="0"/>
      </a:spcAft>
      <a:defRPr sz="1200" b="1" i="1" kern="1200">
        <a:solidFill>
          <a:srgbClr val="1822CD"/>
        </a:solidFill>
        <a:latin typeface="Helvetica" pitchFamily="34" charset="0"/>
        <a:ea typeface="+mn-ea"/>
        <a:cs typeface="Arial" pitchFamily="34" charset="0"/>
      </a:defRPr>
    </a:lvl4pPr>
    <a:lvl5pPr marL="1828373" algn="l" rtl="0" fontAlgn="base">
      <a:spcBef>
        <a:spcPct val="0"/>
      </a:spcBef>
      <a:spcAft>
        <a:spcPct val="0"/>
      </a:spcAft>
      <a:defRPr sz="1200" b="1" i="1" kern="1200">
        <a:solidFill>
          <a:srgbClr val="1822CD"/>
        </a:solidFill>
        <a:latin typeface="Helvetica" pitchFamily="34" charset="0"/>
        <a:ea typeface="+mn-ea"/>
        <a:cs typeface="Arial" pitchFamily="34" charset="0"/>
      </a:defRPr>
    </a:lvl5pPr>
    <a:lvl6pPr marL="2285466" algn="l" defTabSz="914186" rtl="0" eaLnBrk="1" latinLnBrk="0" hangingPunct="1">
      <a:defRPr sz="1200" b="1" i="1" kern="1200">
        <a:solidFill>
          <a:srgbClr val="1822CD"/>
        </a:solidFill>
        <a:latin typeface="Helvetica" pitchFamily="34" charset="0"/>
        <a:ea typeface="+mn-ea"/>
        <a:cs typeface="Arial" pitchFamily="34" charset="0"/>
      </a:defRPr>
    </a:lvl6pPr>
    <a:lvl7pPr marL="2742558" algn="l" defTabSz="914186" rtl="0" eaLnBrk="1" latinLnBrk="0" hangingPunct="1">
      <a:defRPr sz="1200" b="1" i="1" kern="1200">
        <a:solidFill>
          <a:srgbClr val="1822CD"/>
        </a:solidFill>
        <a:latin typeface="Helvetica" pitchFamily="34" charset="0"/>
        <a:ea typeface="+mn-ea"/>
        <a:cs typeface="Arial" pitchFamily="34" charset="0"/>
      </a:defRPr>
    </a:lvl7pPr>
    <a:lvl8pPr marL="3199652" algn="l" defTabSz="914186" rtl="0" eaLnBrk="1" latinLnBrk="0" hangingPunct="1">
      <a:defRPr sz="1200" b="1" i="1" kern="1200">
        <a:solidFill>
          <a:srgbClr val="1822CD"/>
        </a:solidFill>
        <a:latin typeface="Helvetica" pitchFamily="34" charset="0"/>
        <a:ea typeface="+mn-ea"/>
        <a:cs typeface="Arial" pitchFamily="34" charset="0"/>
      </a:defRPr>
    </a:lvl8pPr>
    <a:lvl9pPr marL="3656744" algn="l" defTabSz="914186" rtl="0" eaLnBrk="1" latinLnBrk="0" hangingPunct="1">
      <a:defRPr sz="1200" b="1" i="1" kern="1200">
        <a:solidFill>
          <a:srgbClr val="1822CD"/>
        </a:solidFill>
        <a:latin typeface="Helvetic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99"/>
    <a:srgbClr val="FFFF99"/>
    <a:srgbClr val="66FFFF"/>
    <a:srgbClr val="FFFFCC"/>
    <a:srgbClr val="CC99FF"/>
    <a:srgbClr val="CCFF99"/>
    <a:srgbClr val="339933"/>
    <a:srgbClr val="CC00FF"/>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4294" autoAdjust="0"/>
  </p:normalViewPr>
  <p:slideViewPr>
    <p:cSldViewPr snapToGrid="0">
      <p:cViewPr varScale="1">
        <p:scale>
          <a:sx n="131" d="100"/>
          <a:sy n="131" d="100"/>
        </p:scale>
        <p:origin x="-1134"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4" d="100"/>
          <a:sy n="104" d="100"/>
        </p:scale>
        <p:origin x="-343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4"/>
            <a:ext cx="3012018" cy="462758"/>
          </a:xfrm>
          <a:prstGeom prst="rect">
            <a:avLst/>
          </a:prstGeom>
          <a:noFill/>
          <a:ln w="9525">
            <a:noFill/>
            <a:miter lim="800000"/>
            <a:headEnd/>
            <a:tailEnd/>
          </a:ln>
          <a:effectLst/>
        </p:spPr>
        <p:txBody>
          <a:bodyPr vert="horz" wrap="square" lIns="92506" tIns="46254" rIns="92506" bIns="46254" numCol="1" anchor="t" anchorCtr="0" compatLnSpc="1">
            <a:prstTxWarp prst="textNoShape">
              <a:avLst/>
            </a:prstTxWarp>
          </a:bodyPr>
          <a:lstStyle>
            <a:lvl1pPr defTabSz="92539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3938062" y="4"/>
            <a:ext cx="3012017" cy="462758"/>
          </a:xfrm>
          <a:prstGeom prst="rect">
            <a:avLst/>
          </a:prstGeom>
          <a:noFill/>
          <a:ln w="9525">
            <a:noFill/>
            <a:miter lim="800000"/>
            <a:headEnd/>
            <a:tailEnd/>
          </a:ln>
          <a:effectLst/>
        </p:spPr>
        <p:txBody>
          <a:bodyPr vert="horz" wrap="square" lIns="92506" tIns="46254" rIns="92506" bIns="46254" numCol="1" anchor="t" anchorCtr="0" compatLnSpc="1">
            <a:prstTxWarp prst="textNoShape">
              <a:avLst/>
            </a:prstTxWarp>
          </a:bodyPr>
          <a:lstStyle>
            <a:lvl1pPr algn="r" defTabSz="92539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73321"/>
            <a:ext cx="3012018" cy="462757"/>
          </a:xfrm>
          <a:prstGeom prst="rect">
            <a:avLst/>
          </a:prstGeom>
          <a:noFill/>
          <a:ln w="9525">
            <a:noFill/>
            <a:miter lim="800000"/>
            <a:headEnd/>
            <a:tailEnd/>
          </a:ln>
          <a:effectLst/>
        </p:spPr>
        <p:txBody>
          <a:bodyPr vert="horz" wrap="square" lIns="92506" tIns="46254" rIns="92506" bIns="46254" numCol="1" anchor="b" anchorCtr="0" compatLnSpc="1">
            <a:prstTxWarp prst="textNoShape">
              <a:avLst/>
            </a:prstTxWarp>
          </a:bodyPr>
          <a:lstStyle>
            <a:lvl1pPr defTabSz="92539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38062" y="8773321"/>
            <a:ext cx="3012017" cy="462757"/>
          </a:xfrm>
          <a:prstGeom prst="rect">
            <a:avLst/>
          </a:prstGeom>
          <a:noFill/>
          <a:ln w="9525">
            <a:noFill/>
            <a:miter lim="800000"/>
            <a:headEnd/>
            <a:tailEnd/>
          </a:ln>
          <a:effectLst/>
        </p:spPr>
        <p:txBody>
          <a:bodyPr vert="horz" wrap="square" lIns="92506" tIns="46254" rIns="92506" bIns="46254" numCol="1" anchor="b" anchorCtr="0" compatLnSpc="1">
            <a:prstTxWarp prst="textNoShape">
              <a:avLst/>
            </a:prstTxWarp>
          </a:bodyPr>
          <a:lstStyle>
            <a:lvl1pPr algn="r" defTabSz="925392">
              <a:spcBef>
                <a:spcPct val="0"/>
              </a:spcBef>
              <a:buFontTx/>
              <a:buNone/>
              <a:defRPr b="0" i="0">
                <a:solidFill>
                  <a:schemeClr val="tx1"/>
                </a:solidFill>
                <a:latin typeface="Times New Roman" pitchFamily="18" charset="0"/>
                <a:cs typeface="+mn-cs"/>
              </a:defRPr>
            </a:lvl1pPr>
          </a:lstStyle>
          <a:p>
            <a:pPr>
              <a:defRPr/>
            </a:pPr>
            <a:fld id="{7F98E86E-3874-46EC-BEEE-36752E0DDFA8}" type="slidenum">
              <a:rPr lang="en-US"/>
              <a:pPr>
                <a:defRPr/>
              </a:pPr>
              <a:t>‹#›</a:t>
            </a:fld>
            <a:endParaRPr lang="en-US"/>
          </a:p>
        </p:txBody>
      </p:sp>
    </p:spTree>
    <p:extLst>
      <p:ext uri="{BB962C8B-B14F-4D97-AF65-F5344CB8AC3E}">
        <p14:creationId xmlns:p14="http://schemas.microsoft.com/office/powerpoint/2010/main" val="242840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8604" cy="457987"/>
          </a:xfrm>
          <a:prstGeom prst="rect">
            <a:avLst/>
          </a:prstGeom>
          <a:noFill/>
          <a:ln w="9525">
            <a:noFill/>
            <a:miter lim="800000"/>
            <a:headEnd/>
            <a:tailEnd/>
          </a:ln>
          <a:effectLst/>
        </p:spPr>
        <p:txBody>
          <a:bodyPr vert="horz" wrap="square" lIns="91566" tIns="45782" rIns="91566" bIns="45782"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3971471" y="0"/>
            <a:ext cx="2978604" cy="457987"/>
          </a:xfrm>
          <a:prstGeom prst="rect">
            <a:avLst/>
          </a:prstGeom>
          <a:noFill/>
          <a:ln w="9525">
            <a:noFill/>
            <a:miter lim="800000"/>
            <a:headEnd/>
            <a:tailEnd/>
          </a:ln>
          <a:effectLst/>
        </p:spPr>
        <p:txBody>
          <a:bodyPr vert="horz" wrap="square" lIns="91566" tIns="45782" rIns="91566" bIns="45782"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36650" y="685800"/>
            <a:ext cx="4676775" cy="3506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18089" y="4420848"/>
            <a:ext cx="5113906" cy="4117115"/>
          </a:xfrm>
          <a:prstGeom prst="rect">
            <a:avLst/>
          </a:prstGeom>
          <a:noFill/>
          <a:ln w="9525">
            <a:noFill/>
            <a:miter lim="800000"/>
            <a:headEnd/>
            <a:tailEnd/>
          </a:ln>
          <a:effectLst/>
        </p:spPr>
        <p:txBody>
          <a:bodyPr vert="horz" wrap="square" lIns="91566" tIns="45782" rIns="91566" bIns="457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65366"/>
            <a:ext cx="2978604" cy="457987"/>
          </a:xfrm>
          <a:prstGeom prst="rect">
            <a:avLst/>
          </a:prstGeom>
          <a:noFill/>
          <a:ln w="9525">
            <a:noFill/>
            <a:miter lim="800000"/>
            <a:headEnd/>
            <a:tailEnd/>
          </a:ln>
          <a:effectLst/>
        </p:spPr>
        <p:txBody>
          <a:bodyPr vert="horz" wrap="square" lIns="91566" tIns="45782" rIns="91566" bIns="45782"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71471" y="8765366"/>
            <a:ext cx="2978604" cy="457987"/>
          </a:xfrm>
          <a:prstGeom prst="rect">
            <a:avLst/>
          </a:prstGeom>
          <a:noFill/>
          <a:ln w="9525">
            <a:noFill/>
            <a:miter lim="800000"/>
            <a:headEnd/>
            <a:tailEnd/>
          </a:ln>
          <a:effectLst/>
        </p:spPr>
        <p:txBody>
          <a:bodyPr vert="horz" wrap="square" lIns="91566" tIns="45782" rIns="91566" bIns="45782"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7B12EACA-6CC7-4CC4-86F7-9AC9FF739E75}" type="slidenum">
              <a:rPr lang="en-US"/>
              <a:pPr>
                <a:defRPr/>
              </a:pPr>
              <a:t>‹#›</a:t>
            </a:fld>
            <a:endParaRPr lang="en-US"/>
          </a:p>
        </p:txBody>
      </p:sp>
    </p:spTree>
    <p:extLst>
      <p:ext uri="{BB962C8B-B14F-4D97-AF65-F5344CB8AC3E}">
        <p14:creationId xmlns:p14="http://schemas.microsoft.com/office/powerpoint/2010/main" val="68857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9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18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27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37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b="1" i="1">
                <a:solidFill>
                  <a:srgbClr val="1822CD"/>
                </a:solidFill>
                <a:latin typeface="Helvetica" charset="0"/>
                <a:cs typeface="Arial" pitchFamily="34" charset="0"/>
              </a:defRPr>
            </a:lvl1pPr>
            <a:lvl2pPr marL="37995905" indent="-37537933" eaLnBrk="0" hangingPunct="0">
              <a:defRPr sz="1300" b="1" i="1">
                <a:solidFill>
                  <a:srgbClr val="1822CD"/>
                </a:solidFill>
                <a:latin typeface="Helvetica" charset="0"/>
                <a:cs typeface="Arial" pitchFamily="34" charset="0"/>
              </a:defRPr>
            </a:lvl2pPr>
            <a:lvl3pPr eaLnBrk="0" hangingPunct="0">
              <a:defRPr sz="1300" b="1" i="1">
                <a:solidFill>
                  <a:srgbClr val="1822CD"/>
                </a:solidFill>
                <a:latin typeface="Helvetica" charset="0"/>
                <a:cs typeface="Arial" pitchFamily="34" charset="0"/>
              </a:defRPr>
            </a:lvl3pPr>
            <a:lvl4pPr eaLnBrk="0" hangingPunct="0">
              <a:defRPr sz="1300" b="1" i="1">
                <a:solidFill>
                  <a:srgbClr val="1822CD"/>
                </a:solidFill>
                <a:latin typeface="Helvetica" charset="0"/>
                <a:cs typeface="Arial" pitchFamily="34" charset="0"/>
              </a:defRPr>
            </a:lvl4pPr>
            <a:lvl5pPr eaLnBrk="0" hangingPunct="0">
              <a:defRPr sz="1300" b="1" i="1">
                <a:solidFill>
                  <a:srgbClr val="1822CD"/>
                </a:solidFill>
                <a:latin typeface="Helvetica" charset="0"/>
                <a:cs typeface="Arial" pitchFamily="34" charset="0"/>
              </a:defRPr>
            </a:lvl5pPr>
            <a:lvl6pPr marL="457975" eaLnBrk="0" fontAlgn="base" hangingPunct="0">
              <a:spcBef>
                <a:spcPct val="0"/>
              </a:spcBef>
              <a:spcAft>
                <a:spcPct val="0"/>
              </a:spcAft>
              <a:defRPr sz="1300" b="1" i="1">
                <a:solidFill>
                  <a:srgbClr val="1822CD"/>
                </a:solidFill>
                <a:latin typeface="Helvetica" charset="0"/>
                <a:cs typeface="Arial" pitchFamily="34" charset="0"/>
              </a:defRPr>
            </a:lvl6pPr>
            <a:lvl7pPr marL="915947" eaLnBrk="0" fontAlgn="base" hangingPunct="0">
              <a:spcBef>
                <a:spcPct val="0"/>
              </a:spcBef>
              <a:spcAft>
                <a:spcPct val="0"/>
              </a:spcAft>
              <a:defRPr sz="1300" b="1" i="1">
                <a:solidFill>
                  <a:srgbClr val="1822CD"/>
                </a:solidFill>
                <a:latin typeface="Helvetica" charset="0"/>
                <a:cs typeface="Arial" pitchFamily="34" charset="0"/>
              </a:defRPr>
            </a:lvl7pPr>
            <a:lvl8pPr marL="1373922" eaLnBrk="0" fontAlgn="base" hangingPunct="0">
              <a:spcBef>
                <a:spcPct val="0"/>
              </a:spcBef>
              <a:spcAft>
                <a:spcPct val="0"/>
              </a:spcAft>
              <a:defRPr sz="1300" b="1" i="1">
                <a:solidFill>
                  <a:srgbClr val="1822CD"/>
                </a:solidFill>
                <a:latin typeface="Helvetica" charset="0"/>
                <a:cs typeface="Arial" pitchFamily="34" charset="0"/>
              </a:defRPr>
            </a:lvl8pPr>
            <a:lvl9pPr marL="1831894" eaLnBrk="0" fontAlgn="base" hangingPunct="0">
              <a:spcBef>
                <a:spcPct val="0"/>
              </a:spcBef>
              <a:spcAft>
                <a:spcPct val="0"/>
              </a:spcAft>
              <a:defRPr sz="1300" b="1" i="1">
                <a:solidFill>
                  <a:srgbClr val="1822CD"/>
                </a:solidFill>
                <a:latin typeface="Helvetica" charset="0"/>
                <a:cs typeface="Arial" pitchFamily="34" charset="0"/>
              </a:defRPr>
            </a:lvl9pPr>
          </a:lstStyle>
          <a:p>
            <a:pPr eaLnBrk="1" hangingPunct="1"/>
            <a:fld id="{8E9B0B96-E0C9-4F99-ADDE-3EAC13A03F3B}" type="slidenum">
              <a:rPr lang="en-US" b="0" i="0">
                <a:solidFill>
                  <a:prstClr val="black"/>
                </a:solidFill>
                <a:latin typeface="Times New Roman" pitchFamily="18" charset="0"/>
              </a:rPr>
              <a:pPr eaLnBrk="1" hangingPunct="1"/>
              <a:t>1</a:t>
            </a:fld>
            <a:endParaRPr lang="en-US" b="0" i="0">
              <a:solidFill>
                <a:prstClr val="black"/>
              </a:solidFill>
              <a:latin typeface="Times New Roman" pitchFamily="18" charset="0"/>
            </a:endParaRPr>
          </a:p>
        </p:txBody>
      </p:sp>
      <p:sp>
        <p:nvSpPr>
          <p:cNvPr id="6147" name="Rectangle 2"/>
          <p:cNvSpPr>
            <a:spLocks noGrp="1" noRot="1" noChangeAspect="1" noChangeArrowheads="1" noTextEdit="1"/>
          </p:cNvSpPr>
          <p:nvPr>
            <p:ph type="sldImg"/>
          </p:nvPr>
        </p:nvSpPr>
        <p:spPr>
          <a:xfrm>
            <a:off x="1165225" y="693738"/>
            <a:ext cx="4619625" cy="34639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2</a:t>
            </a:fld>
            <a:endParaRPr lang="en-US"/>
          </a:p>
        </p:txBody>
      </p:sp>
    </p:spTree>
    <p:extLst>
      <p:ext uri="{BB962C8B-B14F-4D97-AF65-F5344CB8AC3E}">
        <p14:creationId xmlns:p14="http://schemas.microsoft.com/office/powerpoint/2010/main" val="285376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3</a:t>
            </a:fld>
            <a:endParaRPr lang="en-US"/>
          </a:p>
        </p:txBody>
      </p:sp>
    </p:spTree>
    <p:extLst>
      <p:ext uri="{BB962C8B-B14F-4D97-AF65-F5344CB8AC3E}">
        <p14:creationId xmlns:p14="http://schemas.microsoft.com/office/powerpoint/2010/main" val="285376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6DED200-E38F-4EBB-A5B9-A464DFDD22CB}" type="slidenum">
              <a:rPr lang="en-US" smtClean="0"/>
              <a:pPr/>
              <a:t>4</a:t>
            </a:fld>
            <a:endParaRPr lang="en-US" smtClean="0"/>
          </a:p>
        </p:txBody>
      </p:sp>
      <p:sp>
        <p:nvSpPr>
          <p:cNvPr id="57347" name="Rectangle 2"/>
          <p:cNvSpPr>
            <a:spLocks noGrp="1" noRot="1" noChangeAspect="1" noChangeArrowheads="1" noTextEdit="1"/>
          </p:cNvSpPr>
          <p:nvPr>
            <p:ph type="sldImg"/>
          </p:nvPr>
        </p:nvSpPr>
        <p:spPr>
          <a:xfrm>
            <a:off x="1136650" y="685800"/>
            <a:ext cx="4676775" cy="3506788"/>
          </a:xfrm>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6DED200-E38F-4EBB-A5B9-A464DFDD22CB}" type="slidenum">
              <a:rPr lang="en-US" smtClean="0"/>
              <a:pPr/>
              <a:t>5</a:t>
            </a:fld>
            <a:endParaRPr lang="en-US" smtClean="0"/>
          </a:p>
        </p:txBody>
      </p:sp>
      <p:sp>
        <p:nvSpPr>
          <p:cNvPr id="57347" name="Rectangle 2"/>
          <p:cNvSpPr>
            <a:spLocks noGrp="1" noRot="1" noChangeAspect="1" noChangeArrowheads="1" noTextEdit="1"/>
          </p:cNvSpPr>
          <p:nvPr>
            <p:ph type="sldImg"/>
          </p:nvPr>
        </p:nvSpPr>
        <p:spPr>
          <a:xfrm>
            <a:off x="1136650" y="685800"/>
            <a:ext cx="4676775" cy="3506788"/>
          </a:xfrm>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7</a:t>
            </a:fld>
            <a:endParaRPr lang="en-US"/>
          </a:p>
        </p:txBody>
      </p:sp>
    </p:spTree>
    <p:extLst>
      <p:ext uri="{BB962C8B-B14F-4D97-AF65-F5344CB8AC3E}">
        <p14:creationId xmlns:p14="http://schemas.microsoft.com/office/powerpoint/2010/main" val="285376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8</a:t>
            </a:fld>
            <a:endParaRPr lang="en-US"/>
          </a:p>
        </p:txBody>
      </p:sp>
    </p:spTree>
    <p:extLst>
      <p:ext uri="{BB962C8B-B14F-4D97-AF65-F5344CB8AC3E}">
        <p14:creationId xmlns:p14="http://schemas.microsoft.com/office/powerpoint/2010/main" val="285376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235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69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39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681"/>
            <a:ext cx="762000" cy="152680"/>
          </a:xfrm>
          <a:prstGeom prst="rect">
            <a:avLst/>
          </a:prstGeom>
        </p:spPr>
        <p:txBody>
          <a:bodyPr vert="horz" wrap="square" lIns="82058" tIns="41029" rIns="82058" bIns="41029" numCol="1" anchor="t" anchorCtr="0" compatLnSpc="1">
            <a:prstTxWarp prst="textNoShape">
              <a:avLst/>
            </a:prstTxWarp>
          </a:bodyPr>
          <a:lstStyle>
            <a:lvl1pPr>
              <a:defRPr/>
            </a:lvl1pPr>
          </a:lstStyle>
          <a:p>
            <a:fld id="{CA4564B1-3526-48DE-B3DE-F2535F7EF5EA}" type="slidenum">
              <a:rPr lang="en-US" smtClean="0">
                <a:latin typeface="Helvetica" charset="0"/>
              </a:rPr>
              <a:pPr/>
              <a:t>‹#›</a:t>
            </a:fld>
            <a:endParaRPr lang="en-US" smtClean="0">
              <a:latin typeface="Helvetica" charset="0"/>
            </a:endParaRPr>
          </a:p>
        </p:txBody>
      </p:sp>
    </p:spTree>
    <p:extLst>
      <p:ext uri="{BB962C8B-B14F-4D97-AF65-F5344CB8AC3E}">
        <p14:creationId xmlns:p14="http://schemas.microsoft.com/office/powerpoint/2010/main" val="371670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5608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157103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23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03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0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422794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226345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8601"/>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22" name="Rectangle 206"/>
          <p:cNvSpPr>
            <a:spLocks noChangeArrowheads="1"/>
          </p:cNvSpPr>
          <p:nvPr/>
        </p:nvSpPr>
        <p:spPr bwMode="auto">
          <a:xfrm>
            <a:off x="812799" y="6580188"/>
            <a:ext cx="7726289" cy="277812"/>
          </a:xfrm>
          <a:prstGeom prst="rect">
            <a:avLst/>
          </a:prstGeom>
          <a:noFill/>
          <a:ln w="9525">
            <a:noFill/>
            <a:miter lim="800000"/>
            <a:headEnd/>
            <a:tailEnd/>
          </a:ln>
          <a:effectLst/>
        </p:spPr>
        <p:txBody>
          <a:bodyPr lIns="0" tIns="0" rIns="0" bIns="0" anchor="ctr"/>
          <a:lstStyle/>
          <a:p>
            <a:pPr algn="ctr">
              <a:defRPr/>
            </a:pPr>
            <a:r>
              <a:rPr lang="en-US" sz="1100" b="1" i="0" kern="1200" dirty="0" smtClean="0">
                <a:solidFill>
                  <a:srgbClr val="3333CC"/>
                </a:solidFill>
                <a:latin typeface="Calibri" pitchFamily="34" charset="0"/>
                <a:ea typeface="+mn-ea"/>
                <a:cs typeface="Calibri" pitchFamily="34" charset="0"/>
              </a:rPr>
              <a:t>JRT15</a:t>
            </a:r>
            <a:r>
              <a:rPr lang="en-US" sz="1100" b="1" i="0" kern="1200" baseline="0" dirty="0" smtClean="0">
                <a:solidFill>
                  <a:srgbClr val="3333CC"/>
                </a:solidFill>
                <a:latin typeface="Calibri" pitchFamily="34" charset="0"/>
                <a:ea typeface="+mn-ea"/>
                <a:cs typeface="Calibri" pitchFamily="34" charset="0"/>
              </a:rPr>
              <a:t> Meeting, December 6</a:t>
            </a:r>
            <a:r>
              <a:rPr lang="en-US" sz="1100" b="1" i="0" kern="1200" baseline="30000" dirty="0" smtClean="0">
                <a:solidFill>
                  <a:srgbClr val="3333CC"/>
                </a:solidFill>
                <a:latin typeface="Calibri" pitchFamily="34" charset="0"/>
                <a:ea typeface="+mn-ea"/>
                <a:cs typeface="Calibri" pitchFamily="34" charset="0"/>
              </a:rPr>
              <a:t>th</a:t>
            </a:r>
            <a:r>
              <a:rPr lang="en-US" sz="1100" b="1" i="0" kern="1200" baseline="0" dirty="0" smtClean="0">
                <a:solidFill>
                  <a:srgbClr val="3333CC"/>
                </a:solidFill>
                <a:latin typeface="Calibri" pitchFamily="34" charset="0"/>
                <a:ea typeface="+mn-ea"/>
                <a:cs typeface="Calibri" pitchFamily="34" charset="0"/>
              </a:rPr>
              <a:t>, 2103 </a:t>
            </a:r>
            <a:r>
              <a:rPr lang="en-US" sz="1100" b="1" i="0" dirty="0" smtClean="0">
                <a:solidFill>
                  <a:schemeClr val="accent2"/>
                </a:solidFill>
                <a:latin typeface="Calibri" pitchFamily="34" charset="0"/>
                <a:cs typeface="Calibri" pitchFamily="34" charset="0"/>
              </a:rPr>
              <a:t>(J.W. Berkery)</a:t>
            </a:r>
            <a:endParaRPr lang="en-US" sz="1100" b="1" i="0" dirty="0">
              <a:solidFill>
                <a:schemeClr val="accent2"/>
              </a:solidFill>
              <a:latin typeface="Calibri" pitchFamily="34" charset="0"/>
              <a:cs typeface="Calibri" pitchFamily="34" charset="0"/>
            </a:endParaRPr>
          </a:p>
        </p:txBody>
      </p:sp>
      <p:sp>
        <p:nvSpPr>
          <p:cNvPr id="10" name="Text Box 199"/>
          <p:cNvSpPr txBox="1">
            <a:spLocks noChangeArrowheads="1"/>
          </p:cNvSpPr>
          <p:nvPr/>
        </p:nvSpPr>
        <p:spPr bwMode="auto">
          <a:xfrm>
            <a:off x="273050" y="6635752"/>
            <a:ext cx="539750" cy="184666"/>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cs typeface="+mn-cs"/>
              </a:rPr>
              <a:t>NSTX</a:t>
            </a:r>
          </a:p>
        </p:txBody>
      </p:sp>
      <p:sp>
        <p:nvSpPr>
          <p:cNvPr id="2" name="TextBox 1"/>
          <p:cNvSpPr txBox="1"/>
          <p:nvPr userDrawn="1"/>
        </p:nvSpPr>
        <p:spPr>
          <a:xfrm>
            <a:off x="8194433" y="6588531"/>
            <a:ext cx="949569" cy="261610"/>
          </a:xfrm>
          <a:prstGeom prst="rect">
            <a:avLst/>
          </a:prstGeom>
          <a:noFill/>
        </p:spPr>
        <p:txBody>
          <a:bodyPr wrap="square" lIns="91418" tIns="45709" rIns="91418" bIns="45709" rtlCol="0">
            <a:spAutoFit/>
          </a:bodyPr>
          <a:lstStyle/>
          <a:p>
            <a:pPr algn="r"/>
            <a:fld id="{244AB052-E20D-46FE-A583-9F6DD0086CCC}" type="slidenum">
              <a:rPr lang="en-US" sz="1100" i="0" smtClean="0">
                <a:latin typeface="Calibri" pitchFamily="34" charset="0"/>
                <a:cs typeface="Calibri" pitchFamily="34" charset="0"/>
              </a:rPr>
              <a:pPr algn="r"/>
              <a:t>‹#›</a:t>
            </a:fld>
            <a:endParaRPr lang="en-US" sz="1100" i="0" dirty="0">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092" algn="ctr" rtl="0" eaLnBrk="0" fontAlgn="base" hangingPunct="0">
        <a:spcBef>
          <a:spcPct val="0"/>
        </a:spcBef>
        <a:spcAft>
          <a:spcPct val="0"/>
        </a:spcAft>
        <a:defRPr sz="2400" b="1">
          <a:solidFill>
            <a:schemeClr val="accent2"/>
          </a:solidFill>
          <a:latin typeface="Arial" pitchFamily="34" charset="0"/>
        </a:defRPr>
      </a:lvl6pPr>
      <a:lvl7pPr marL="914186" algn="ctr" rtl="0" eaLnBrk="0" fontAlgn="base" hangingPunct="0">
        <a:spcBef>
          <a:spcPct val="0"/>
        </a:spcBef>
        <a:spcAft>
          <a:spcPct val="0"/>
        </a:spcAft>
        <a:defRPr sz="2400" b="1">
          <a:solidFill>
            <a:schemeClr val="accent2"/>
          </a:solidFill>
          <a:latin typeface="Arial" pitchFamily="34" charset="0"/>
        </a:defRPr>
      </a:lvl7pPr>
      <a:lvl8pPr marL="1371279" algn="ctr" rtl="0" eaLnBrk="0" fontAlgn="base" hangingPunct="0">
        <a:spcBef>
          <a:spcPct val="0"/>
        </a:spcBef>
        <a:spcAft>
          <a:spcPct val="0"/>
        </a:spcAft>
        <a:defRPr sz="2400" b="1">
          <a:solidFill>
            <a:schemeClr val="accent2"/>
          </a:solidFill>
          <a:latin typeface="Arial" pitchFamily="34" charset="0"/>
        </a:defRPr>
      </a:lvl8pPr>
      <a:lvl9pPr marL="1828373" algn="ctr" rtl="0" eaLnBrk="0" fontAlgn="base" hangingPunct="0">
        <a:spcBef>
          <a:spcPct val="0"/>
        </a:spcBef>
        <a:spcAft>
          <a:spcPct val="0"/>
        </a:spcAft>
        <a:defRPr sz="2400" b="1">
          <a:solidFill>
            <a:schemeClr val="accent2"/>
          </a:solidFill>
          <a:latin typeface="Arial" pitchFamily="34" charset="0"/>
        </a:defRPr>
      </a:lvl9pPr>
    </p:titleStyle>
    <p:body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00"/>
            <a:ext cx="9144000" cy="83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525888" name="Text Box 128"/>
          <p:cNvSpPr txBox="1">
            <a:spLocks noChangeArrowheads="1"/>
          </p:cNvSpPr>
          <p:nvPr/>
        </p:nvSpPr>
        <p:spPr bwMode="auto">
          <a:xfrm>
            <a:off x="838489" y="109257"/>
            <a:ext cx="1905000" cy="554691"/>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rPr>
              <a:t>NSTX-U</a:t>
            </a:r>
          </a:p>
        </p:txBody>
      </p:sp>
      <p:sp>
        <p:nvSpPr>
          <p:cNvPr id="5127" name="Rectangle 129"/>
          <p:cNvSpPr>
            <a:spLocks noChangeArrowheads="1"/>
          </p:cNvSpPr>
          <p:nvPr/>
        </p:nvSpPr>
        <p:spPr bwMode="auto">
          <a:xfrm>
            <a:off x="3651251" y="228320"/>
            <a:ext cx="152977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0" hangingPunct="0"/>
            <a:r>
              <a:rPr lang="en-US" sz="1800">
                <a:solidFill>
                  <a:srgbClr val="3333CC"/>
                </a:solidFill>
                <a:latin typeface="Arial" pitchFamily="34" charset="0"/>
              </a:rPr>
              <a:t>Supported by   </a:t>
            </a:r>
          </a:p>
        </p:txBody>
      </p:sp>
      <p:pic>
        <p:nvPicPr>
          <p:cNvPr id="5128" name="Picture 53" descr="ppi224.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696489" y="2286001"/>
            <a:ext cx="1294534" cy="441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53"/>
          <p:cNvSpPr txBox="1">
            <a:spLocks noChangeArrowheads="1"/>
          </p:cNvSpPr>
          <p:nvPr/>
        </p:nvSpPr>
        <p:spPr bwMode="auto">
          <a:xfrm>
            <a:off x="7696489" y="2317626"/>
            <a:ext cx="1294534" cy="43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7" tIns="45704" rIns="91407" bIns="45704" anchor="b">
            <a:spAutoFit/>
          </a:bodyPr>
          <a:lstStyle>
            <a:lvl1pPr eaLnBrk="0" hangingPunct="0">
              <a:defRPr sz="1300" b="1" i="1">
                <a:solidFill>
                  <a:srgbClr val="1822CD"/>
                </a:solidFill>
                <a:latin typeface="Helvetica" charset="0"/>
                <a:cs typeface="Arial" pitchFamily="34" charset="0"/>
              </a:defRPr>
            </a:lvl1pPr>
            <a:lvl2pPr marL="37931725" indent="-37474525" eaLnBrk="0" hangingPunct="0">
              <a:defRPr sz="1300" b="1" i="1">
                <a:solidFill>
                  <a:srgbClr val="1822CD"/>
                </a:solidFill>
                <a:latin typeface="Helvetica" charset="0"/>
                <a:cs typeface="Arial" pitchFamily="34" charset="0"/>
              </a:defRPr>
            </a:lvl2pPr>
            <a:lvl3pPr eaLnBrk="0" hangingPunct="0">
              <a:defRPr sz="1300" b="1" i="1">
                <a:solidFill>
                  <a:srgbClr val="1822CD"/>
                </a:solidFill>
                <a:latin typeface="Helvetica" charset="0"/>
                <a:cs typeface="Arial" pitchFamily="34" charset="0"/>
              </a:defRPr>
            </a:lvl3pPr>
            <a:lvl4pPr eaLnBrk="0" hangingPunct="0">
              <a:defRPr sz="1300" b="1" i="1">
                <a:solidFill>
                  <a:srgbClr val="1822CD"/>
                </a:solidFill>
                <a:latin typeface="Helvetica" charset="0"/>
                <a:cs typeface="Arial" pitchFamily="34" charset="0"/>
              </a:defRPr>
            </a:lvl4pPr>
            <a:lvl5pPr eaLnBrk="0" hangingPunct="0">
              <a:defRPr sz="1300" b="1" i="1">
                <a:solidFill>
                  <a:srgbClr val="1822CD"/>
                </a:solidFill>
                <a:latin typeface="Helvetica" charset="0"/>
                <a:cs typeface="Arial" pitchFamily="34" charset="0"/>
              </a:defRPr>
            </a:lvl5pPr>
            <a:lvl6pPr marL="457200" eaLnBrk="0" fontAlgn="base" hangingPunct="0">
              <a:spcBef>
                <a:spcPct val="0"/>
              </a:spcBef>
              <a:spcAft>
                <a:spcPct val="0"/>
              </a:spcAft>
              <a:defRPr sz="1300" b="1" i="1">
                <a:solidFill>
                  <a:srgbClr val="1822CD"/>
                </a:solidFill>
                <a:latin typeface="Helvetica" charset="0"/>
                <a:cs typeface="Arial" pitchFamily="34" charset="0"/>
              </a:defRPr>
            </a:lvl6pPr>
            <a:lvl7pPr marL="914400" eaLnBrk="0" fontAlgn="base" hangingPunct="0">
              <a:spcBef>
                <a:spcPct val="0"/>
              </a:spcBef>
              <a:spcAft>
                <a:spcPct val="0"/>
              </a:spcAft>
              <a:defRPr sz="1300" b="1" i="1">
                <a:solidFill>
                  <a:srgbClr val="1822CD"/>
                </a:solidFill>
                <a:latin typeface="Helvetica" charset="0"/>
                <a:cs typeface="Arial" pitchFamily="34" charset="0"/>
              </a:defRPr>
            </a:lvl7pPr>
            <a:lvl8pPr marL="1371600" eaLnBrk="0" fontAlgn="base" hangingPunct="0">
              <a:spcBef>
                <a:spcPct val="0"/>
              </a:spcBef>
              <a:spcAft>
                <a:spcPct val="0"/>
              </a:spcAft>
              <a:defRPr sz="1300" b="1" i="1">
                <a:solidFill>
                  <a:srgbClr val="1822CD"/>
                </a:solidFill>
                <a:latin typeface="Helvetica" charset="0"/>
                <a:cs typeface="Arial" pitchFamily="34" charset="0"/>
              </a:defRPr>
            </a:lvl8pPr>
            <a:lvl9pPr marL="1828800" eaLnBrk="0" fontAlgn="base" hangingPunct="0">
              <a:spcBef>
                <a:spcPct val="0"/>
              </a:spcBef>
              <a:spcAft>
                <a:spcPct val="0"/>
              </a:spcAft>
              <a:defRPr sz="1300" b="1" i="1">
                <a:solidFill>
                  <a:srgbClr val="1822CD"/>
                </a:solidFill>
                <a:latin typeface="Helvetica" charset="0"/>
                <a:cs typeface="Arial" pitchFamily="34" charset="0"/>
              </a:defRPr>
            </a:lvl9pPr>
          </a:lstStyle>
          <a:p>
            <a:pPr algn="r">
              <a:lnSpc>
                <a:spcPct val="90000"/>
              </a:lnSpc>
              <a:spcBef>
                <a:spcPct val="8000"/>
              </a:spcBef>
              <a:spcAft>
                <a:spcPct val="8000"/>
              </a:spcAft>
            </a:pPr>
            <a:r>
              <a:rPr lang="en-US" sz="900">
                <a:solidFill>
                  <a:srgbClr val="FF0000"/>
                </a:solidFill>
                <a:latin typeface="Arial" pitchFamily="34" charset="0"/>
              </a:rPr>
              <a:t>Culham Sci Ctr</a:t>
            </a:r>
          </a:p>
          <a:p>
            <a:pPr algn="r">
              <a:lnSpc>
                <a:spcPct val="90000"/>
              </a:lnSpc>
              <a:spcBef>
                <a:spcPct val="8000"/>
              </a:spcBef>
              <a:spcAft>
                <a:spcPct val="8000"/>
              </a:spcAft>
            </a:pPr>
            <a:r>
              <a:rPr lang="en-US" sz="900">
                <a:solidFill>
                  <a:srgbClr val="FF0000"/>
                </a:solidFill>
                <a:latin typeface="Arial" pitchFamily="34" charset="0"/>
              </a:rPr>
              <a:t>York U</a:t>
            </a:r>
          </a:p>
          <a:p>
            <a:pPr algn="r">
              <a:lnSpc>
                <a:spcPct val="90000"/>
              </a:lnSpc>
              <a:spcBef>
                <a:spcPct val="8000"/>
              </a:spcBef>
              <a:spcAft>
                <a:spcPct val="8000"/>
              </a:spcAft>
            </a:pPr>
            <a:r>
              <a:rPr lang="en-US" sz="900">
                <a:solidFill>
                  <a:srgbClr val="FF0000"/>
                </a:solidFill>
                <a:latin typeface="Arial" pitchFamily="34" charset="0"/>
              </a:rPr>
              <a:t>Chubu U</a:t>
            </a:r>
          </a:p>
          <a:p>
            <a:pPr algn="r">
              <a:lnSpc>
                <a:spcPct val="90000"/>
              </a:lnSpc>
              <a:spcBef>
                <a:spcPct val="8000"/>
              </a:spcBef>
              <a:spcAft>
                <a:spcPct val="8000"/>
              </a:spcAft>
            </a:pPr>
            <a:r>
              <a:rPr lang="en-US" sz="900">
                <a:solidFill>
                  <a:srgbClr val="FF0000"/>
                </a:solidFill>
                <a:latin typeface="Arial" pitchFamily="34" charset="0"/>
              </a:rPr>
              <a:t>Fukui U</a:t>
            </a:r>
          </a:p>
          <a:p>
            <a:pPr algn="r">
              <a:lnSpc>
                <a:spcPct val="90000"/>
              </a:lnSpc>
              <a:spcBef>
                <a:spcPct val="8000"/>
              </a:spcBef>
              <a:spcAft>
                <a:spcPct val="8000"/>
              </a:spcAft>
            </a:pPr>
            <a:r>
              <a:rPr lang="en-US" sz="900">
                <a:solidFill>
                  <a:srgbClr val="FF0000"/>
                </a:solidFill>
                <a:latin typeface="Arial" pitchFamily="34" charset="0"/>
              </a:rPr>
              <a:t>Hiroshima U</a:t>
            </a:r>
          </a:p>
          <a:p>
            <a:pPr algn="r">
              <a:lnSpc>
                <a:spcPct val="90000"/>
              </a:lnSpc>
              <a:spcBef>
                <a:spcPct val="8000"/>
              </a:spcBef>
              <a:spcAft>
                <a:spcPct val="8000"/>
              </a:spcAft>
            </a:pPr>
            <a:r>
              <a:rPr lang="en-US" sz="900">
                <a:solidFill>
                  <a:srgbClr val="FF0000"/>
                </a:solidFill>
                <a:latin typeface="Arial" pitchFamily="34" charset="0"/>
              </a:rPr>
              <a:t>Hyogo U</a:t>
            </a:r>
          </a:p>
          <a:p>
            <a:pPr algn="r">
              <a:lnSpc>
                <a:spcPct val="90000"/>
              </a:lnSpc>
              <a:spcBef>
                <a:spcPct val="8000"/>
              </a:spcBef>
              <a:spcAft>
                <a:spcPct val="8000"/>
              </a:spcAft>
            </a:pPr>
            <a:r>
              <a:rPr lang="en-US" sz="900">
                <a:solidFill>
                  <a:srgbClr val="FF0000"/>
                </a:solidFill>
                <a:latin typeface="Arial" pitchFamily="34" charset="0"/>
              </a:rPr>
              <a:t>Kyoto U</a:t>
            </a:r>
          </a:p>
          <a:p>
            <a:pPr algn="r">
              <a:lnSpc>
                <a:spcPct val="90000"/>
              </a:lnSpc>
              <a:spcBef>
                <a:spcPct val="8000"/>
              </a:spcBef>
              <a:spcAft>
                <a:spcPct val="8000"/>
              </a:spcAft>
            </a:pPr>
            <a:r>
              <a:rPr lang="en-US" sz="900">
                <a:solidFill>
                  <a:srgbClr val="FF0000"/>
                </a:solidFill>
                <a:latin typeface="Arial" pitchFamily="34" charset="0"/>
              </a:rPr>
              <a:t>Kyushu U</a:t>
            </a:r>
          </a:p>
          <a:p>
            <a:pPr algn="r">
              <a:lnSpc>
                <a:spcPct val="90000"/>
              </a:lnSpc>
              <a:spcBef>
                <a:spcPct val="8000"/>
              </a:spcBef>
              <a:spcAft>
                <a:spcPct val="8000"/>
              </a:spcAft>
            </a:pPr>
            <a:r>
              <a:rPr lang="en-US" sz="900">
                <a:solidFill>
                  <a:srgbClr val="FF0000"/>
                </a:solidFill>
                <a:latin typeface="Arial" pitchFamily="34" charset="0"/>
              </a:rPr>
              <a:t>Kyushu Tokai U</a:t>
            </a:r>
          </a:p>
          <a:p>
            <a:pPr algn="r">
              <a:lnSpc>
                <a:spcPct val="90000"/>
              </a:lnSpc>
              <a:spcBef>
                <a:spcPct val="8000"/>
              </a:spcBef>
              <a:spcAft>
                <a:spcPct val="8000"/>
              </a:spcAft>
            </a:pPr>
            <a:r>
              <a:rPr lang="en-US" sz="900">
                <a:solidFill>
                  <a:srgbClr val="FF0000"/>
                </a:solidFill>
                <a:latin typeface="Arial" pitchFamily="34" charset="0"/>
              </a:rPr>
              <a:t>NIFS</a:t>
            </a:r>
          </a:p>
          <a:p>
            <a:pPr algn="r">
              <a:lnSpc>
                <a:spcPct val="90000"/>
              </a:lnSpc>
              <a:spcBef>
                <a:spcPct val="8000"/>
              </a:spcBef>
              <a:spcAft>
                <a:spcPct val="8000"/>
              </a:spcAft>
            </a:pPr>
            <a:r>
              <a:rPr lang="en-US" sz="900">
                <a:solidFill>
                  <a:srgbClr val="FF0000"/>
                </a:solidFill>
                <a:latin typeface="Arial" pitchFamily="34" charset="0"/>
              </a:rPr>
              <a:t>Niigata U</a:t>
            </a:r>
          </a:p>
          <a:p>
            <a:pPr algn="r">
              <a:lnSpc>
                <a:spcPct val="90000"/>
              </a:lnSpc>
              <a:spcBef>
                <a:spcPct val="8000"/>
              </a:spcBef>
              <a:spcAft>
                <a:spcPct val="8000"/>
              </a:spcAft>
            </a:pPr>
            <a:r>
              <a:rPr lang="en-US" sz="900">
                <a:solidFill>
                  <a:srgbClr val="FF0000"/>
                </a:solidFill>
                <a:latin typeface="Arial" pitchFamily="34" charset="0"/>
              </a:rPr>
              <a:t>U Tokyo</a:t>
            </a:r>
          </a:p>
          <a:p>
            <a:pPr algn="r">
              <a:lnSpc>
                <a:spcPct val="90000"/>
              </a:lnSpc>
              <a:spcBef>
                <a:spcPct val="8000"/>
              </a:spcBef>
              <a:spcAft>
                <a:spcPct val="8000"/>
              </a:spcAft>
            </a:pPr>
            <a:r>
              <a:rPr lang="en-US" sz="900">
                <a:solidFill>
                  <a:srgbClr val="FF0000"/>
                </a:solidFill>
                <a:latin typeface="Arial" pitchFamily="34" charset="0"/>
              </a:rPr>
              <a:t>JAEA</a:t>
            </a:r>
          </a:p>
          <a:p>
            <a:pPr algn="r">
              <a:lnSpc>
                <a:spcPct val="90000"/>
              </a:lnSpc>
              <a:spcBef>
                <a:spcPct val="8000"/>
              </a:spcBef>
              <a:spcAft>
                <a:spcPct val="8000"/>
              </a:spcAft>
            </a:pPr>
            <a:r>
              <a:rPr lang="en-US" sz="800">
                <a:solidFill>
                  <a:srgbClr val="FF0000"/>
                </a:solidFill>
                <a:latin typeface="Arial" pitchFamily="34" charset="0"/>
              </a:rPr>
              <a:t>Inst for Nucl Res, Kiev</a:t>
            </a:r>
          </a:p>
          <a:p>
            <a:pPr algn="r">
              <a:lnSpc>
                <a:spcPct val="90000"/>
              </a:lnSpc>
              <a:spcBef>
                <a:spcPct val="8000"/>
              </a:spcBef>
              <a:spcAft>
                <a:spcPct val="8000"/>
              </a:spcAft>
            </a:pPr>
            <a:r>
              <a:rPr lang="en-US" sz="900">
                <a:solidFill>
                  <a:srgbClr val="FF0000"/>
                </a:solidFill>
                <a:latin typeface="Arial" pitchFamily="34" charset="0"/>
              </a:rPr>
              <a:t>Ioffe Inst</a:t>
            </a:r>
          </a:p>
          <a:p>
            <a:pPr algn="r">
              <a:lnSpc>
                <a:spcPct val="90000"/>
              </a:lnSpc>
              <a:spcBef>
                <a:spcPct val="8000"/>
              </a:spcBef>
              <a:spcAft>
                <a:spcPct val="8000"/>
              </a:spcAft>
            </a:pPr>
            <a:r>
              <a:rPr lang="en-US" sz="900">
                <a:solidFill>
                  <a:srgbClr val="FF0000"/>
                </a:solidFill>
                <a:latin typeface="Arial" pitchFamily="34" charset="0"/>
              </a:rPr>
              <a:t>TRINITI</a:t>
            </a:r>
          </a:p>
          <a:p>
            <a:pPr algn="r">
              <a:lnSpc>
                <a:spcPct val="90000"/>
              </a:lnSpc>
              <a:spcBef>
                <a:spcPct val="8000"/>
              </a:spcBef>
              <a:spcAft>
                <a:spcPct val="8000"/>
              </a:spcAft>
            </a:pPr>
            <a:r>
              <a:rPr lang="en-US" sz="900">
                <a:solidFill>
                  <a:srgbClr val="FF0000"/>
                </a:solidFill>
                <a:latin typeface="Arial" pitchFamily="34" charset="0"/>
              </a:rPr>
              <a:t>Chonbuk Natl U</a:t>
            </a:r>
          </a:p>
          <a:p>
            <a:pPr algn="r">
              <a:lnSpc>
                <a:spcPct val="90000"/>
              </a:lnSpc>
              <a:spcBef>
                <a:spcPct val="8000"/>
              </a:spcBef>
              <a:spcAft>
                <a:spcPct val="8000"/>
              </a:spcAft>
            </a:pPr>
            <a:r>
              <a:rPr lang="en-US" sz="900">
                <a:solidFill>
                  <a:srgbClr val="FF0000"/>
                </a:solidFill>
                <a:latin typeface="Arial" pitchFamily="34" charset="0"/>
              </a:rPr>
              <a:t>NFRI</a:t>
            </a:r>
          </a:p>
          <a:p>
            <a:pPr algn="r">
              <a:lnSpc>
                <a:spcPct val="90000"/>
              </a:lnSpc>
              <a:spcBef>
                <a:spcPct val="8000"/>
              </a:spcBef>
              <a:spcAft>
                <a:spcPct val="8000"/>
              </a:spcAft>
            </a:pPr>
            <a:r>
              <a:rPr lang="en-US" sz="900">
                <a:solidFill>
                  <a:srgbClr val="FF0000"/>
                </a:solidFill>
                <a:latin typeface="Arial" pitchFamily="34" charset="0"/>
              </a:rPr>
              <a:t>KAIST</a:t>
            </a:r>
          </a:p>
          <a:p>
            <a:pPr algn="r">
              <a:lnSpc>
                <a:spcPct val="90000"/>
              </a:lnSpc>
              <a:spcBef>
                <a:spcPct val="8000"/>
              </a:spcBef>
              <a:spcAft>
                <a:spcPct val="8000"/>
              </a:spcAft>
            </a:pPr>
            <a:r>
              <a:rPr lang="en-US" sz="900">
                <a:solidFill>
                  <a:srgbClr val="FF0000"/>
                </a:solidFill>
                <a:latin typeface="Arial" pitchFamily="34" charset="0"/>
              </a:rPr>
              <a:t>POSTECH</a:t>
            </a:r>
          </a:p>
          <a:p>
            <a:pPr algn="r">
              <a:lnSpc>
                <a:spcPct val="90000"/>
              </a:lnSpc>
              <a:spcBef>
                <a:spcPct val="8000"/>
              </a:spcBef>
              <a:spcAft>
                <a:spcPct val="8000"/>
              </a:spcAft>
            </a:pPr>
            <a:r>
              <a:rPr lang="en-US" sz="900">
                <a:solidFill>
                  <a:srgbClr val="FF0000"/>
                </a:solidFill>
                <a:latin typeface="Arial" pitchFamily="34" charset="0"/>
              </a:rPr>
              <a:t>Seoul Natl U</a:t>
            </a:r>
          </a:p>
          <a:p>
            <a:pPr algn="r">
              <a:lnSpc>
                <a:spcPct val="90000"/>
              </a:lnSpc>
              <a:spcBef>
                <a:spcPct val="8000"/>
              </a:spcBef>
              <a:spcAft>
                <a:spcPct val="8000"/>
              </a:spcAft>
            </a:pPr>
            <a:r>
              <a:rPr lang="en-US" sz="900">
                <a:solidFill>
                  <a:srgbClr val="FF0000"/>
                </a:solidFill>
                <a:latin typeface="Arial" pitchFamily="34" charset="0"/>
              </a:rPr>
              <a:t>ASIPP</a:t>
            </a:r>
          </a:p>
          <a:p>
            <a:pPr algn="r">
              <a:lnSpc>
                <a:spcPct val="90000"/>
              </a:lnSpc>
              <a:spcBef>
                <a:spcPct val="8000"/>
              </a:spcBef>
              <a:spcAft>
                <a:spcPct val="8000"/>
              </a:spcAft>
            </a:pPr>
            <a:r>
              <a:rPr lang="en-US" sz="900">
                <a:solidFill>
                  <a:srgbClr val="FF0000"/>
                </a:solidFill>
                <a:latin typeface="Arial" pitchFamily="34" charset="0"/>
              </a:rPr>
              <a:t>CIEMAT</a:t>
            </a:r>
          </a:p>
          <a:p>
            <a:pPr algn="r">
              <a:lnSpc>
                <a:spcPct val="90000"/>
              </a:lnSpc>
              <a:spcBef>
                <a:spcPct val="8000"/>
              </a:spcBef>
              <a:spcAft>
                <a:spcPct val="8000"/>
              </a:spcAft>
            </a:pPr>
            <a:r>
              <a:rPr lang="en-US" sz="900">
                <a:solidFill>
                  <a:srgbClr val="FF0000"/>
                </a:solidFill>
                <a:latin typeface="Arial" pitchFamily="34" charset="0"/>
              </a:rPr>
              <a:t>FOM Inst DIFFER</a:t>
            </a:r>
          </a:p>
          <a:p>
            <a:pPr algn="r">
              <a:lnSpc>
                <a:spcPct val="90000"/>
              </a:lnSpc>
              <a:spcBef>
                <a:spcPct val="8000"/>
              </a:spcBef>
              <a:spcAft>
                <a:spcPct val="8000"/>
              </a:spcAft>
            </a:pPr>
            <a:r>
              <a:rPr lang="en-US" sz="900">
                <a:solidFill>
                  <a:srgbClr val="FF0000"/>
                </a:solidFill>
                <a:latin typeface="Arial" pitchFamily="34" charset="0"/>
              </a:rPr>
              <a:t>ENEA, Frascati</a:t>
            </a:r>
          </a:p>
          <a:p>
            <a:pPr algn="r">
              <a:lnSpc>
                <a:spcPct val="90000"/>
              </a:lnSpc>
              <a:spcBef>
                <a:spcPct val="8000"/>
              </a:spcBef>
              <a:spcAft>
                <a:spcPct val="8000"/>
              </a:spcAft>
            </a:pPr>
            <a:r>
              <a:rPr lang="en-US" sz="900">
                <a:solidFill>
                  <a:srgbClr val="FF0000"/>
                </a:solidFill>
                <a:latin typeface="Arial" pitchFamily="34" charset="0"/>
              </a:rPr>
              <a:t>CEA, Cadarache</a:t>
            </a:r>
          </a:p>
          <a:p>
            <a:pPr algn="r">
              <a:lnSpc>
                <a:spcPct val="90000"/>
              </a:lnSpc>
              <a:spcBef>
                <a:spcPct val="8000"/>
              </a:spcBef>
              <a:spcAft>
                <a:spcPct val="8000"/>
              </a:spcAft>
            </a:pPr>
            <a:r>
              <a:rPr lang="en-US" sz="900">
                <a:solidFill>
                  <a:srgbClr val="FF0000"/>
                </a:solidFill>
                <a:latin typeface="Arial" pitchFamily="34" charset="0"/>
              </a:rPr>
              <a:t>IPP, Jülich</a:t>
            </a:r>
          </a:p>
          <a:p>
            <a:pPr algn="r">
              <a:lnSpc>
                <a:spcPct val="90000"/>
              </a:lnSpc>
              <a:spcBef>
                <a:spcPct val="8000"/>
              </a:spcBef>
              <a:spcAft>
                <a:spcPct val="8000"/>
              </a:spcAft>
            </a:pPr>
            <a:r>
              <a:rPr lang="en-US" sz="900">
                <a:solidFill>
                  <a:srgbClr val="FF0000"/>
                </a:solidFill>
                <a:latin typeface="Arial" pitchFamily="34" charset="0"/>
              </a:rPr>
              <a:t>IPP, Garching</a:t>
            </a:r>
          </a:p>
          <a:p>
            <a:pPr algn="r">
              <a:lnSpc>
                <a:spcPct val="90000"/>
              </a:lnSpc>
              <a:spcBef>
                <a:spcPct val="8000"/>
              </a:spcBef>
              <a:spcAft>
                <a:spcPct val="8000"/>
              </a:spcAft>
            </a:pPr>
            <a:r>
              <a:rPr lang="en-US" sz="900">
                <a:solidFill>
                  <a:srgbClr val="FF0000"/>
                </a:solidFill>
                <a:latin typeface="Arial" pitchFamily="34" charset="0"/>
              </a:rPr>
              <a:t>ASCR, Czech Rep</a:t>
            </a:r>
          </a:p>
        </p:txBody>
      </p:sp>
      <p:pic>
        <p:nvPicPr>
          <p:cNvPr id="5130" name="Picture 3" descr="C:\Users\jmenard\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183" y="4496360"/>
            <a:ext cx="3078307" cy="22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48" descr="ppi221.tmp"/>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52978" y="2210360"/>
            <a:ext cx="1294535" cy="4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52"/>
          <p:cNvSpPr txBox="1">
            <a:spLocks noChangeArrowheads="1"/>
          </p:cNvSpPr>
          <p:nvPr/>
        </p:nvSpPr>
        <p:spPr bwMode="auto">
          <a:xfrm>
            <a:off x="152979" y="2210362"/>
            <a:ext cx="1257012" cy="451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7" tIns="45704" rIns="91407" bIns="45704">
            <a:spAutoFit/>
          </a:bodyPr>
          <a:lstStyle>
            <a:lvl1pPr eaLnBrk="0" hangingPunct="0">
              <a:defRPr sz="1300" b="1" i="1">
                <a:solidFill>
                  <a:srgbClr val="1822CD"/>
                </a:solidFill>
                <a:latin typeface="Helvetica" charset="0"/>
                <a:cs typeface="Arial" pitchFamily="34" charset="0"/>
              </a:defRPr>
            </a:lvl1pPr>
            <a:lvl2pPr marL="37931725" indent="-37474525" eaLnBrk="0" hangingPunct="0">
              <a:defRPr sz="1300" b="1" i="1">
                <a:solidFill>
                  <a:srgbClr val="1822CD"/>
                </a:solidFill>
                <a:latin typeface="Helvetica" charset="0"/>
                <a:cs typeface="Arial" pitchFamily="34" charset="0"/>
              </a:defRPr>
            </a:lvl2pPr>
            <a:lvl3pPr eaLnBrk="0" hangingPunct="0">
              <a:defRPr sz="1300" b="1" i="1">
                <a:solidFill>
                  <a:srgbClr val="1822CD"/>
                </a:solidFill>
                <a:latin typeface="Helvetica" charset="0"/>
                <a:cs typeface="Arial" pitchFamily="34" charset="0"/>
              </a:defRPr>
            </a:lvl3pPr>
            <a:lvl4pPr eaLnBrk="0" hangingPunct="0">
              <a:defRPr sz="1300" b="1" i="1">
                <a:solidFill>
                  <a:srgbClr val="1822CD"/>
                </a:solidFill>
                <a:latin typeface="Helvetica" charset="0"/>
                <a:cs typeface="Arial" pitchFamily="34" charset="0"/>
              </a:defRPr>
            </a:lvl4pPr>
            <a:lvl5pPr eaLnBrk="0" hangingPunct="0">
              <a:defRPr sz="1300" b="1" i="1">
                <a:solidFill>
                  <a:srgbClr val="1822CD"/>
                </a:solidFill>
                <a:latin typeface="Helvetica" charset="0"/>
                <a:cs typeface="Arial" pitchFamily="34" charset="0"/>
              </a:defRPr>
            </a:lvl5pPr>
            <a:lvl6pPr marL="457200" eaLnBrk="0" fontAlgn="base" hangingPunct="0">
              <a:spcBef>
                <a:spcPct val="0"/>
              </a:spcBef>
              <a:spcAft>
                <a:spcPct val="0"/>
              </a:spcAft>
              <a:defRPr sz="1300" b="1" i="1">
                <a:solidFill>
                  <a:srgbClr val="1822CD"/>
                </a:solidFill>
                <a:latin typeface="Helvetica" charset="0"/>
                <a:cs typeface="Arial" pitchFamily="34" charset="0"/>
              </a:defRPr>
            </a:lvl6pPr>
            <a:lvl7pPr marL="914400" eaLnBrk="0" fontAlgn="base" hangingPunct="0">
              <a:spcBef>
                <a:spcPct val="0"/>
              </a:spcBef>
              <a:spcAft>
                <a:spcPct val="0"/>
              </a:spcAft>
              <a:defRPr sz="1300" b="1" i="1">
                <a:solidFill>
                  <a:srgbClr val="1822CD"/>
                </a:solidFill>
                <a:latin typeface="Helvetica" charset="0"/>
                <a:cs typeface="Arial" pitchFamily="34" charset="0"/>
              </a:defRPr>
            </a:lvl7pPr>
            <a:lvl8pPr marL="1371600" eaLnBrk="0" fontAlgn="base" hangingPunct="0">
              <a:spcBef>
                <a:spcPct val="0"/>
              </a:spcBef>
              <a:spcAft>
                <a:spcPct val="0"/>
              </a:spcAft>
              <a:defRPr sz="1300" b="1" i="1">
                <a:solidFill>
                  <a:srgbClr val="1822CD"/>
                </a:solidFill>
                <a:latin typeface="Helvetica" charset="0"/>
                <a:cs typeface="Arial" pitchFamily="34" charset="0"/>
              </a:defRPr>
            </a:lvl8pPr>
            <a:lvl9pPr marL="1828800" eaLnBrk="0" fontAlgn="base" hangingPunct="0">
              <a:spcBef>
                <a:spcPct val="0"/>
              </a:spcBef>
              <a:spcAft>
                <a:spcPct val="0"/>
              </a:spcAft>
              <a:defRPr sz="1300" b="1" i="1">
                <a:solidFill>
                  <a:srgbClr val="1822CD"/>
                </a:solidFill>
                <a:latin typeface="Helvetica" charset="0"/>
                <a:cs typeface="Arial" pitchFamily="34" charset="0"/>
              </a:defRPr>
            </a:lvl9pPr>
          </a:lstStyle>
          <a:p>
            <a:pPr>
              <a:lnSpc>
                <a:spcPct val="90000"/>
              </a:lnSpc>
              <a:spcBef>
                <a:spcPct val="5000"/>
              </a:spcBef>
              <a:spcAft>
                <a:spcPct val="5000"/>
              </a:spcAft>
            </a:pPr>
            <a:r>
              <a:rPr lang="en-US" sz="900">
                <a:solidFill>
                  <a:srgbClr val="0000FF"/>
                </a:solidFill>
                <a:latin typeface="Arial" pitchFamily="34" charset="0"/>
              </a:rPr>
              <a:t>Coll of Wm &amp; Mary</a:t>
            </a:r>
          </a:p>
          <a:p>
            <a:pPr>
              <a:lnSpc>
                <a:spcPct val="90000"/>
              </a:lnSpc>
              <a:spcBef>
                <a:spcPct val="5000"/>
              </a:spcBef>
              <a:spcAft>
                <a:spcPct val="5000"/>
              </a:spcAft>
            </a:pPr>
            <a:r>
              <a:rPr lang="en-US" sz="900">
                <a:solidFill>
                  <a:srgbClr val="0000FF"/>
                </a:solidFill>
                <a:latin typeface="Arial" pitchFamily="34" charset="0"/>
              </a:rPr>
              <a:t>Columbia U</a:t>
            </a:r>
          </a:p>
          <a:p>
            <a:pPr>
              <a:lnSpc>
                <a:spcPct val="90000"/>
              </a:lnSpc>
              <a:spcBef>
                <a:spcPct val="5000"/>
              </a:spcBef>
              <a:spcAft>
                <a:spcPct val="5000"/>
              </a:spcAft>
            </a:pPr>
            <a:r>
              <a:rPr lang="en-US" sz="900">
                <a:solidFill>
                  <a:srgbClr val="0000FF"/>
                </a:solidFill>
                <a:latin typeface="Arial" pitchFamily="34" charset="0"/>
              </a:rPr>
              <a:t>CompX</a:t>
            </a:r>
          </a:p>
          <a:p>
            <a:pPr>
              <a:lnSpc>
                <a:spcPct val="90000"/>
              </a:lnSpc>
              <a:spcBef>
                <a:spcPct val="5000"/>
              </a:spcBef>
              <a:spcAft>
                <a:spcPct val="5000"/>
              </a:spcAft>
            </a:pPr>
            <a:r>
              <a:rPr lang="en-US" sz="900">
                <a:solidFill>
                  <a:srgbClr val="0000FF"/>
                </a:solidFill>
                <a:latin typeface="Arial" pitchFamily="34" charset="0"/>
              </a:rPr>
              <a:t>General Atomics</a:t>
            </a:r>
          </a:p>
          <a:p>
            <a:pPr>
              <a:lnSpc>
                <a:spcPct val="90000"/>
              </a:lnSpc>
              <a:spcBef>
                <a:spcPct val="5000"/>
              </a:spcBef>
              <a:spcAft>
                <a:spcPct val="5000"/>
              </a:spcAft>
            </a:pPr>
            <a:r>
              <a:rPr lang="en-US" sz="900">
                <a:solidFill>
                  <a:srgbClr val="0000FF"/>
                </a:solidFill>
                <a:latin typeface="Arial" pitchFamily="34" charset="0"/>
              </a:rPr>
              <a:t>FIU</a:t>
            </a:r>
          </a:p>
          <a:p>
            <a:pPr>
              <a:lnSpc>
                <a:spcPct val="90000"/>
              </a:lnSpc>
              <a:spcBef>
                <a:spcPct val="5000"/>
              </a:spcBef>
              <a:spcAft>
                <a:spcPct val="5000"/>
              </a:spcAft>
            </a:pPr>
            <a:r>
              <a:rPr lang="en-US" sz="900">
                <a:solidFill>
                  <a:srgbClr val="0000FF"/>
                </a:solidFill>
                <a:latin typeface="Arial" pitchFamily="34" charset="0"/>
              </a:rPr>
              <a:t>INL</a:t>
            </a:r>
          </a:p>
          <a:p>
            <a:pPr>
              <a:lnSpc>
                <a:spcPct val="90000"/>
              </a:lnSpc>
              <a:spcBef>
                <a:spcPct val="5000"/>
              </a:spcBef>
              <a:spcAft>
                <a:spcPct val="5000"/>
              </a:spcAft>
            </a:pPr>
            <a:r>
              <a:rPr lang="en-US" sz="900">
                <a:solidFill>
                  <a:srgbClr val="0000FF"/>
                </a:solidFill>
                <a:latin typeface="Arial" pitchFamily="34" charset="0"/>
              </a:rPr>
              <a:t>Johns Hopkins U</a:t>
            </a:r>
          </a:p>
          <a:p>
            <a:pPr>
              <a:lnSpc>
                <a:spcPct val="90000"/>
              </a:lnSpc>
              <a:spcBef>
                <a:spcPct val="5000"/>
              </a:spcBef>
              <a:spcAft>
                <a:spcPct val="5000"/>
              </a:spcAft>
            </a:pPr>
            <a:r>
              <a:rPr lang="en-US" sz="900">
                <a:solidFill>
                  <a:srgbClr val="0000FF"/>
                </a:solidFill>
                <a:latin typeface="Arial" pitchFamily="34" charset="0"/>
              </a:rPr>
              <a:t>LANL</a:t>
            </a:r>
          </a:p>
          <a:p>
            <a:pPr>
              <a:lnSpc>
                <a:spcPct val="90000"/>
              </a:lnSpc>
              <a:spcBef>
                <a:spcPct val="5000"/>
              </a:spcBef>
              <a:spcAft>
                <a:spcPct val="5000"/>
              </a:spcAft>
            </a:pPr>
            <a:r>
              <a:rPr lang="en-US" sz="900">
                <a:solidFill>
                  <a:srgbClr val="0000FF"/>
                </a:solidFill>
                <a:latin typeface="Arial" pitchFamily="34" charset="0"/>
              </a:rPr>
              <a:t>LLNL</a:t>
            </a:r>
          </a:p>
          <a:p>
            <a:pPr>
              <a:lnSpc>
                <a:spcPct val="90000"/>
              </a:lnSpc>
              <a:spcBef>
                <a:spcPct val="5000"/>
              </a:spcBef>
              <a:spcAft>
                <a:spcPct val="5000"/>
              </a:spcAft>
            </a:pPr>
            <a:r>
              <a:rPr lang="en-US" sz="900">
                <a:solidFill>
                  <a:srgbClr val="0000FF"/>
                </a:solidFill>
                <a:latin typeface="Arial" pitchFamily="34" charset="0"/>
              </a:rPr>
              <a:t>Lodestar</a:t>
            </a:r>
          </a:p>
          <a:p>
            <a:pPr>
              <a:lnSpc>
                <a:spcPct val="90000"/>
              </a:lnSpc>
              <a:spcBef>
                <a:spcPct val="5000"/>
              </a:spcBef>
              <a:spcAft>
                <a:spcPct val="5000"/>
              </a:spcAft>
            </a:pPr>
            <a:r>
              <a:rPr lang="en-US" sz="900">
                <a:solidFill>
                  <a:srgbClr val="0000FF"/>
                </a:solidFill>
                <a:latin typeface="Arial" pitchFamily="34" charset="0"/>
              </a:rPr>
              <a:t>MIT</a:t>
            </a:r>
          </a:p>
          <a:p>
            <a:pPr>
              <a:lnSpc>
                <a:spcPct val="90000"/>
              </a:lnSpc>
              <a:spcBef>
                <a:spcPct val="5000"/>
              </a:spcBef>
              <a:spcAft>
                <a:spcPct val="5000"/>
              </a:spcAft>
            </a:pPr>
            <a:r>
              <a:rPr lang="en-US" sz="900">
                <a:solidFill>
                  <a:srgbClr val="0000FF"/>
                </a:solidFill>
                <a:latin typeface="Arial" pitchFamily="34" charset="0"/>
              </a:rPr>
              <a:t>Lehigh U</a:t>
            </a:r>
          </a:p>
          <a:p>
            <a:pPr>
              <a:lnSpc>
                <a:spcPct val="90000"/>
              </a:lnSpc>
              <a:spcBef>
                <a:spcPct val="5000"/>
              </a:spcBef>
              <a:spcAft>
                <a:spcPct val="5000"/>
              </a:spcAft>
            </a:pPr>
            <a:r>
              <a:rPr lang="en-US" sz="900">
                <a:solidFill>
                  <a:srgbClr val="0000FF"/>
                </a:solidFill>
                <a:latin typeface="Arial" pitchFamily="34" charset="0"/>
              </a:rPr>
              <a:t>Nova Photonics</a:t>
            </a:r>
          </a:p>
          <a:p>
            <a:pPr>
              <a:lnSpc>
                <a:spcPct val="90000"/>
              </a:lnSpc>
              <a:spcBef>
                <a:spcPct val="5000"/>
              </a:spcBef>
              <a:spcAft>
                <a:spcPct val="5000"/>
              </a:spcAft>
            </a:pPr>
            <a:r>
              <a:rPr lang="en-US" sz="900">
                <a:solidFill>
                  <a:srgbClr val="0000FF"/>
                </a:solidFill>
                <a:latin typeface="Arial" pitchFamily="34" charset="0"/>
              </a:rPr>
              <a:t>ORNL</a:t>
            </a:r>
          </a:p>
          <a:p>
            <a:pPr>
              <a:lnSpc>
                <a:spcPct val="90000"/>
              </a:lnSpc>
              <a:spcBef>
                <a:spcPct val="5000"/>
              </a:spcBef>
              <a:spcAft>
                <a:spcPct val="5000"/>
              </a:spcAft>
            </a:pPr>
            <a:r>
              <a:rPr lang="en-US" sz="900">
                <a:solidFill>
                  <a:srgbClr val="0000FF"/>
                </a:solidFill>
                <a:latin typeface="Arial" pitchFamily="34" charset="0"/>
              </a:rPr>
              <a:t>PPPL</a:t>
            </a:r>
          </a:p>
          <a:p>
            <a:pPr>
              <a:lnSpc>
                <a:spcPct val="90000"/>
              </a:lnSpc>
              <a:spcBef>
                <a:spcPct val="5000"/>
              </a:spcBef>
              <a:spcAft>
                <a:spcPct val="5000"/>
              </a:spcAft>
            </a:pPr>
            <a:r>
              <a:rPr lang="en-US" sz="900">
                <a:solidFill>
                  <a:srgbClr val="0000FF"/>
                </a:solidFill>
                <a:latin typeface="Arial" pitchFamily="34" charset="0"/>
              </a:rPr>
              <a:t>Princeton U</a:t>
            </a:r>
          </a:p>
          <a:p>
            <a:pPr>
              <a:lnSpc>
                <a:spcPct val="90000"/>
              </a:lnSpc>
              <a:spcBef>
                <a:spcPct val="5000"/>
              </a:spcBef>
              <a:spcAft>
                <a:spcPct val="5000"/>
              </a:spcAft>
            </a:pPr>
            <a:r>
              <a:rPr lang="en-US" sz="900">
                <a:solidFill>
                  <a:srgbClr val="0000FF"/>
                </a:solidFill>
                <a:latin typeface="Arial" pitchFamily="34" charset="0"/>
              </a:rPr>
              <a:t>Purdue U</a:t>
            </a:r>
          </a:p>
          <a:p>
            <a:pPr>
              <a:lnSpc>
                <a:spcPct val="90000"/>
              </a:lnSpc>
              <a:spcBef>
                <a:spcPct val="5000"/>
              </a:spcBef>
              <a:spcAft>
                <a:spcPct val="5000"/>
              </a:spcAft>
            </a:pPr>
            <a:r>
              <a:rPr lang="en-US" sz="900">
                <a:solidFill>
                  <a:srgbClr val="0000FF"/>
                </a:solidFill>
                <a:latin typeface="Arial" pitchFamily="34" charset="0"/>
              </a:rPr>
              <a:t>SNL</a:t>
            </a:r>
          </a:p>
          <a:p>
            <a:pPr>
              <a:lnSpc>
                <a:spcPct val="90000"/>
              </a:lnSpc>
              <a:spcBef>
                <a:spcPct val="5000"/>
              </a:spcBef>
              <a:spcAft>
                <a:spcPct val="5000"/>
              </a:spcAft>
            </a:pPr>
            <a:r>
              <a:rPr lang="en-US" sz="900">
                <a:solidFill>
                  <a:srgbClr val="0000FF"/>
                </a:solidFill>
                <a:latin typeface="Arial" pitchFamily="34" charset="0"/>
              </a:rPr>
              <a:t>Think Tank, Inc.</a:t>
            </a:r>
          </a:p>
          <a:p>
            <a:pPr>
              <a:lnSpc>
                <a:spcPct val="90000"/>
              </a:lnSpc>
              <a:spcBef>
                <a:spcPct val="5000"/>
              </a:spcBef>
              <a:spcAft>
                <a:spcPct val="5000"/>
              </a:spcAft>
            </a:pPr>
            <a:r>
              <a:rPr lang="en-US" sz="900">
                <a:solidFill>
                  <a:srgbClr val="0000FF"/>
                </a:solidFill>
                <a:latin typeface="Arial" pitchFamily="34" charset="0"/>
              </a:rPr>
              <a:t>UC Davis</a:t>
            </a:r>
          </a:p>
          <a:p>
            <a:pPr>
              <a:lnSpc>
                <a:spcPct val="90000"/>
              </a:lnSpc>
              <a:spcBef>
                <a:spcPct val="5000"/>
              </a:spcBef>
              <a:spcAft>
                <a:spcPct val="5000"/>
              </a:spcAft>
            </a:pPr>
            <a:r>
              <a:rPr lang="en-US" sz="900">
                <a:solidFill>
                  <a:srgbClr val="0000FF"/>
                </a:solidFill>
                <a:latin typeface="Arial" pitchFamily="34" charset="0"/>
              </a:rPr>
              <a:t>UC Irvine</a:t>
            </a:r>
          </a:p>
          <a:p>
            <a:pPr>
              <a:lnSpc>
                <a:spcPct val="90000"/>
              </a:lnSpc>
              <a:spcBef>
                <a:spcPct val="5000"/>
              </a:spcBef>
              <a:spcAft>
                <a:spcPct val="5000"/>
              </a:spcAft>
            </a:pPr>
            <a:r>
              <a:rPr lang="en-US" sz="900">
                <a:solidFill>
                  <a:srgbClr val="0000FF"/>
                </a:solidFill>
                <a:latin typeface="Arial" pitchFamily="34" charset="0"/>
              </a:rPr>
              <a:t>UCLA</a:t>
            </a:r>
          </a:p>
          <a:p>
            <a:pPr>
              <a:lnSpc>
                <a:spcPct val="90000"/>
              </a:lnSpc>
              <a:spcBef>
                <a:spcPct val="5000"/>
              </a:spcBef>
              <a:spcAft>
                <a:spcPct val="5000"/>
              </a:spcAft>
            </a:pPr>
            <a:r>
              <a:rPr lang="en-US" sz="900">
                <a:solidFill>
                  <a:srgbClr val="0000FF"/>
                </a:solidFill>
                <a:latin typeface="Arial" pitchFamily="34" charset="0"/>
              </a:rPr>
              <a:t>UCSD</a:t>
            </a:r>
          </a:p>
          <a:p>
            <a:pPr>
              <a:lnSpc>
                <a:spcPct val="90000"/>
              </a:lnSpc>
              <a:spcBef>
                <a:spcPct val="5000"/>
              </a:spcBef>
              <a:spcAft>
                <a:spcPct val="5000"/>
              </a:spcAft>
            </a:pPr>
            <a:r>
              <a:rPr lang="en-US" sz="900">
                <a:solidFill>
                  <a:srgbClr val="0000FF"/>
                </a:solidFill>
                <a:latin typeface="Arial" pitchFamily="34" charset="0"/>
              </a:rPr>
              <a:t>U Colorado</a:t>
            </a:r>
          </a:p>
          <a:p>
            <a:pPr>
              <a:lnSpc>
                <a:spcPct val="90000"/>
              </a:lnSpc>
              <a:spcBef>
                <a:spcPct val="5000"/>
              </a:spcBef>
              <a:spcAft>
                <a:spcPct val="5000"/>
              </a:spcAft>
            </a:pPr>
            <a:r>
              <a:rPr lang="en-US" sz="900">
                <a:solidFill>
                  <a:srgbClr val="0000FF"/>
                </a:solidFill>
                <a:latin typeface="Arial" pitchFamily="34" charset="0"/>
              </a:rPr>
              <a:t>U Illinois</a:t>
            </a:r>
          </a:p>
          <a:p>
            <a:pPr>
              <a:lnSpc>
                <a:spcPct val="90000"/>
              </a:lnSpc>
              <a:spcBef>
                <a:spcPct val="5000"/>
              </a:spcBef>
              <a:spcAft>
                <a:spcPct val="5000"/>
              </a:spcAft>
            </a:pPr>
            <a:r>
              <a:rPr lang="en-US" sz="900">
                <a:solidFill>
                  <a:srgbClr val="0000FF"/>
                </a:solidFill>
                <a:latin typeface="Arial" pitchFamily="34" charset="0"/>
              </a:rPr>
              <a:t>U Maryland</a:t>
            </a:r>
          </a:p>
          <a:p>
            <a:pPr>
              <a:lnSpc>
                <a:spcPct val="90000"/>
              </a:lnSpc>
              <a:spcBef>
                <a:spcPct val="5000"/>
              </a:spcBef>
              <a:spcAft>
                <a:spcPct val="5000"/>
              </a:spcAft>
            </a:pPr>
            <a:r>
              <a:rPr lang="en-US" sz="900">
                <a:solidFill>
                  <a:srgbClr val="0000FF"/>
                </a:solidFill>
                <a:latin typeface="Arial" pitchFamily="34" charset="0"/>
              </a:rPr>
              <a:t>U Rochester</a:t>
            </a:r>
          </a:p>
          <a:p>
            <a:pPr>
              <a:lnSpc>
                <a:spcPct val="90000"/>
              </a:lnSpc>
              <a:spcBef>
                <a:spcPct val="5000"/>
              </a:spcBef>
              <a:spcAft>
                <a:spcPct val="5000"/>
              </a:spcAft>
            </a:pPr>
            <a:r>
              <a:rPr lang="en-US" sz="900">
                <a:solidFill>
                  <a:srgbClr val="0000FF"/>
                </a:solidFill>
                <a:latin typeface="Arial" pitchFamily="34" charset="0"/>
              </a:rPr>
              <a:t>U Tennessee</a:t>
            </a:r>
          </a:p>
          <a:p>
            <a:pPr>
              <a:lnSpc>
                <a:spcPct val="90000"/>
              </a:lnSpc>
              <a:spcBef>
                <a:spcPct val="5000"/>
              </a:spcBef>
              <a:spcAft>
                <a:spcPct val="5000"/>
              </a:spcAft>
            </a:pPr>
            <a:r>
              <a:rPr lang="en-US" sz="900">
                <a:solidFill>
                  <a:srgbClr val="0000FF"/>
                </a:solidFill>
                <a:latin typeface="Arial" pitchFamily="34" charset="0"/>
              </a:rPr>
              <a:t>U Tulsa</a:t>
            </a:r>
          </a:p>
          <a:p>
            <a:pPr>
              <a:lnSpc>
                <a:spcPct val="90000"/>
              </a:lnSpc>
              <a:spcBef>
                <a:spcPct val="5000"/>
              </a:spcBef>
              <a:spcAft>
                <a:spcPct val="5000"/>
              </a:spcAft>
            </a:pPr>
            <a:r>
              <a:rPr lang="en-US" sz="900">
                <a:solidFill>
                  <a:srgbClr val="0000FF"/>
                </a:solidFill>
                <a:latin typeface="Arial" pitchFamily="34" charset="0"/>
              </a:rPr>
              <a:t>U Washington</a:t>
            </a:r>
          </a:p>
          <a:p>
            <a:pPr>
              <a:lnSpc>
                <a:spcPct val="90000"/>
              </a:lnSpc>
              <a:spcBef>
                <a:spcPct val="5000"/>
              </a:spcBef>
              <a:spcAft>
                <a:spcPct val="5000"/>
              </a:spcAft>
            </a:pPr>
            <a:r>
              <a:rPr lang="en-US" sz="900">
                <a:solidFill>
                  <a:srgbClr val="0000FF"/>
                </a:solidFill>
                <a:latin typeface="Arial" pitchFamily="34" charset="0"/>
              </a:rPr>
              <a:t>U Wisconsin</a:t>
            </a:r>
          </a:p>
          <a:p>
            <a:pPr>
              <a:lnSpc>
                <a:spcPct val="90000"/>
              </a:lnSpc>
              <a:spcBef>
                <a:spcPct val="5000"/>
              </a:spcBef>
              <a:spcAft>
                <a:spcPct val="5000"/>
              </a:spcAft>
            </a:pPr>
            <a:r>
              <a:rPr lang="en-US" sz="900">
                <a:solidFill>
                  <a:srgbClr val="0000FF"/>
                </a:solidFill>
                <a:latin typeface="Arial" pitchFamily="34" charset="0"/>
              </a:rPr>
              <a:t>X Science LLC</a:t>
            </a:r>
          </a:p>
        </p:txBody>
      </p:sp>
      <p:pic>
        <p:nvPicPr>
          <p:cNvPr id="5133"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569" y="4343682"/>
            <a:ext cx="2274455" cy="24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00"/>
            <a:ext cx="9144000" cy="81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87" name="Text Box 128"/>
          <p:cNvSpPr txBox="1">
            <a:spLocks noChangeArrowheads="1"/>
          </p:cNvSpPr>
          <p:nvPr/>
        </p:nvSpPr>
        <p:spPr bwMode="auto">
          <a:xfrm>
            <a:off x="815359" y="119324"/>
            <a:ext cx="1666875" cy="488856"/>
          </a:xfrm>
          <a:prstGeom prst="rect">
            <a:avLst/>
          </a:prstGeom>
          <a:noFill/>
          <a:ln w="15875" algn="ctr">
            <a:noFill/>
            <a:miter lim="800000"/>
            <a:headEnd/>
            <a:tailEnd/>
          </a:ln>
          <a:effectLst/>
        </p:spPr>
        <p:txBody>
          <a:bodyPr lIns="0" tIns="0" rIns="0" bIns="0">
            <a:spAutoFit/>
          </a:bodyPr>
          <a:lstStyle/>
          <a:p>
            <a:pPr>
              <a:spcBef>
                <a:spcPct val="20000"/>
              </a:spcBef>
              <a:defRPr/>
            </a:pPr>
            <a:r>
              <a:rPr lang="en-US" sz="3200" b="0" dirty="0">
                <a:solidFill>
                  <a:srgbClr val="171FC7"/>
                </a:solidFill>
                <a:effectLst>
                  <a:outerShdw blurRad="38100" dist="38100" dir="2700000" algn="tl">
                    <a:srgbClr val="C0C0C0"/>
                  </a:outerShdw>
                </a:effectLst>
                <a:latin typeface="Arial" charset="0"/>
              </a:rPr>
              <a:t>NSTX-U</a:t>
            </a:r>
          </a:p>
        </p:txBody>
      </p:sp>
      <p:sp>
        <p:nvSpPr>
          <p:cNvPr id="5136" name="Rectangle 129"/>
          <p:cNvSpPr>
            <a:spLocks noChangeArrowheads="1"/>
          </p:cNvSpPr>
          <p:nvPr/>
        </p:nvSpPr>
        <p:spPr bwMode="auto">
          <a:xfrm>
            <a:off x="3319319" y="201706"/>
            <a:ext cx="1339273"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0" hangingPunct="0"/>
            <a:r>
              <a:rPr lang="en-US" sz="1600">
                <a:solidFill>
                  <a:srgbClr val="3333CC"/>
                </a:solidFill>
                <a:latin typeface="Arial" pitchFamily="34" charset="0"/>
              </a:rPr>
              <a:t>Supported by   </a:t>
            </a:r>
          </a:p>
        </p:txBody>
      </p:sp>
      <p:sp>
        <p:nvSpPr>
          <p:cNvPr id="17" name="Rectangle 2"/>
          <p:cNvSpPr>
            <a:spLocks noChangeArrowheads="1"/>
          </p:cNvSpPr>
          <p:nvPr/>
        </p:nvSpPr>
        <p:spPr bwMode="auto">
          <a:xfrm>
            <a:off x="0" y="1084941"/>
            <a:ext cx="9144000" cy="914400"/>
          </a:xfrm>
          <a:prstGeom prst="rect">
            <a:avLst/>
          </a:prstGeom>
          <a:noFill/>
          <a:ln w="9525">
            <a:noFill/>
            <a:miter lim="800000"/>
            <a:headEnd/>
            <a:tailEnd/>
          </a:ln>
          <a:effectLst/>
        </p:spPr>
        <p:txBody>
          <a:bodyPr lIns="91418" tIns="45709" rIns="91418" bIns="45709" anchor="ctr"/>
          <a:lstStyle/>
          <a:p>
            <a:pPr algn="ctr" eaLnBrk="0" hangingPunct="0">
              <a:lnSpc>
                <a:spcPct val="90000"/>
              </a:lnSpc>
              <a:defRPr/>
            </a:pPr>
            <a:r>
              <a:rPr lang="en-US" sz="3000" i="0" dirty="0" smtClean="0">
                <a:effectLst>
                  <a:outerShdw blurRad="38100" dist="38100" dir="2700000" algn="tl">
                    <a:srgbClr val="000000">
                      <a:alpha val="43137"/>
                    </a:srgbClr>
                  </a:outerShdw>
                </a:effectLst>
                <a:latin typeface="+mj-lt"/>
              </a:rPr>
              <a:t>JRT15</a:t>
            </a:r>
            <a:endParaRPr lang="en-US" sz="3000" i="0" dirty="0">
              <a:solidFill>
                <a:srgbClr val="3333CC"/>
              </a:solidFill>
              <a:effectLst>
                <a:outerShdw blurRad="38100" dist="38100" dir="2700000" algn="tl">
                  <a:srgbClr val="000000">
                    <a:alpha val="43137"/>
                  </a:srgbClr>
                </a:outerShdw>
              </a:effectLst>
              <a:latin typeface="+mj-lt"/>
              <a:cs typeface="Arial" charset="0"/>
            </a:endParaRPr>
          </a:p>
        </p:txBody>
      </p:sp>
      <p:sp>
        <p:nvSpPr>
          <p:cNvPr id="18" name="Text Box 9"/>
          <p:cNvSpPr txBox="1">
            <a:spLocks noChangeArrowheads="1"/>
          </p:cNvSpPr>
          <p:nvPr/>
        </p:nvSpPr>
        <p:spPr bwMode="auto">
          <a:xfrm>
            <a:off x="1447800" y="2170757"/>
            <a:ext cx="6248400" cy="75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ctr" eaLnBrk="1" hangingPunct="1"/>
            <a:r>
              <a:rPr lang="en-US" sz="2000" dirty="0">
                <a:solidFill>
                  <a:srgbClr val="000000"/>
                </a:solidFill>
                <a:latin typeface="Arial" charset="0"/>
              </a:rPr>
              <a:t>J.W. Berkery</a:t>
            </a:r>
            <a:r>
              <a:rPr lang="en-US" sz="2000" baseline="30000" dirty="0">
                <a:solidFill>
                  <a:srgbClr val="000000"/>
                </a:solidFill>
                <a:latin typeface="Arial" charset="0"/>
              </a:rPr>
              <a:t>1</a:t>
            </a:r>
            <a:r>
              <a:rPr lang="en-US" sz="2000" dirty="0">
                <a:solidFill>
                  <a:srgbClr val="000000"/>
                </a:solidFill>
                <a:latin typeface="Arial" charset="0"/>
              </a:rPr>
              <a:t>, </a:t>
            </a:r>
            <a:r>
              <a:rPr lang="en-GB" sz="1800" b="0" dirty="0">
                <a:solidFill>
                  <a:schemeClr val="tx1"/>
                </a:solidFill>
                <a:latin typeface="+mn-lt"/>
              </a:rPr>
              <a:t>S.A. Sabbagh</a:t>
            </a:r>
            <a:r>
              <a:rPr lang="en-GB" sz="1800" b="0" baseline="30000" dirty="0">
                <a:solidFill>
                  <a:schemeClr val="tx1"/>
                </a:solidFill>
                <a:latin typeface="+mn-lt"/>
              </a:rPr>
              <a:t>1</a:t>
            </a:r>
            <a:r>
              <a:rPr lang="en-GB" sz="1800" b="0" dirty="0" smtClean="0">
                <a:solidFill>
                  <a:schemeClr val="tx1"/>
                </a:solidFill>
                <a:latin typeface="+mn-lt"/>
              </a:rPr>
              <a:t>, J.-K. Park </a:t>
            </a:r>
            <a:r>
              <a:rPr lang="en-GB" sz="1800" b="0" baseline="30000" dirty="0" smtClean="0">
                <a:solidFill>
                  <a:schemeClr val="tx1"/>
                </a:solidFill>
                <a:latin typeface="+mn-lt"/>
              </a:rPr>
              <a:t>2</a:t>
            </a:r>
            <a:r>
              <a:rPr lang="en-GB" sz="1800" b="0" dirty="0" smtClean="0">
                <a:solidFill>
                  <a:schemeClr val="tx1"/>
                </a:solidFill>
                <a:latin typeface="+mn-lt"/>
              </a:rPr>
              <a:t> </a:t>
            </a:r>
          </a:p>
          <a:p>
            <a:pPr algn="ctr" eaLnBrk="1" hangingPunct="1"/>
            <a:endParaRPr lang="en-GB" sz="800" b="0" baseline="30000" dirty="0">
              <a:solidFill>
                <a:schemeClr val="tx1"/>
              </a:solidFill>
              <a:latin typeface="+mn-lt"/>
            </a:endParaRPr>
          </a:p>
          <a:p>
            <a:pPr algn="ctr" eaLnBrk="1" hangingPunct="1"/>
            <a:r>
              <a:rPr lang="en-GB" sz="1800" b="0" i="0" baseline="30000" dirty="0">
                <a:solidFill>
                  <a:schemeClr val="tx1"/>
                </a:solidFill>
                <a:latin typeface="+mn-lt"/>
              </a:rPr>
              <a:t>1</a:t>
            </a:r>
            <a:r>
              <a:rPr lang="en-GB" sz="1800" b="0" i="0" dirty="0">
                <a:solidFill>
                  <a:schemeClr val="tx1"/>
                </a:solidFill>
                <a:latin typeface="+mn-lt"/>
              </a:rPr>
              <a:t>Columbia U., </a:t>
            </a:r>
            <a:r>
              <a:rPr lang="en-GB" sz="1800" b="0" i="0" baseline="30000" dirty="0" smtClean="0">
                <a:solidFill>
                  <a:schemeClr val="tx1"/>
                </a:solidFill>
                <a:latin typeface="+mn-lt"/>
              </a:rPr>
              <a:t>2</a:t>
            </a:r>
            <a:r>
              <a:rPr lang="en-GB" sz="1800" b="0" i="0" dirty="0" smtClean="0">
                <a:solidFill>
                  <a:schemeClr val="tx1"/>
                </a:solidFill>
                <a:latin typeface="+mn-lt"/>
              </a:rPr>
              <a:t>PPPL</a:t>
            </a:r>
            <a:endParaRPr lang="en-US" sz="1600" b="0" i="0" dirty="0">
              <a:solidFill>
                <a:srgbClr val="000000"/>
              </a:solidFill>
              <a:latin typeface="Arial" charset="0"/>
            </a:endParaRPr>
          </a:p>
        </p:txBody>
      </p:sp>
      <p:sp>
        <p:nvSpPr>
          <p:cNvPr id="19" name="Text Box 10"/>
          <p:cNvSpPr txBox="1">
            <a:spLocks noChangeArrowheads="1"/>
          </p:cNvSpPr>
          <p:nvPr/>
        </p:nvSpPr>
        <p:spPr bwMode="auto">
          <a:xfrm>
            <a:off x="1676400" y="3769569"/>
            <a:ext cx="57150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ctr" eaLnBrk="1" hangingPunct="1">
              <a:lnSpc>
                <a:spcPct val="70000"/>
              </a:lnSpc>
              <a:spcBef>
                <a:spcPct val="20000"/>
              </a:spcBef>
            </a:pPr>
            <a:r>
              <a:rPr lang="en-US" sz="1600" i="0" dirty="0" smtClean="0">
                <a:solidFill>
                  <a:srgbClr val="FF0000"/>
                </a:solidFill>
              </a:rPr>
              <a:t>PPPL</a:t>
            </a:r>
            <a:endParaRPr lang="en-US" sz="1600" i="0" dirty="0">
              <a:solidFill>
                <a:srgbClr val="FF0000"/>
              </a:solidFill>
            </a:endParaRPr>
          </a:p>
          <a:p>
            <a:pPr algn="ctr" eaLnBrk="1" hangingPunct="1">
              <a:lnSpc>
                <a:spcPct val="70000"/>
              </a:lnSpc>
              <a:spcBef>
                <a:spcPct val="20000"/>
              </a:spcBef>
            </a:pPr>
            <a:r>
              <a:rPr lang="en-US" sz="1600" i="0" dirty="0" smtClean="0">
                <a:solidFill>
                  <a:srgbClr val="FF0000"/>
                </a:solidFill>
              </a:rPr>
              <a:t>December 6, 2013</a:t>
            </a:r>
            <a:endParaRPr lang="en-US" sz="1600" i="0" dirty="0">
              <a:solidFill>
                <a:srgbClr val="FF0000"/>
              </a:solidFill>
            </a:endParaRPr>
          </a:p>
        </p:txBody>
      </p:sp>
    </p:spTree>
    <p:extLst>
      <p:ext uri="{BB962C8B-B14F-4D97-AF65-F5344CB8AC3E}">
        <p14:creationId xmlns:p14="http://schemas.microsoft.com/office/powerpoint/2010/main" val="104621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869058"/>
          </a:xfrm>
        </p:spPr>
        <p:txBody>
          <a:bodyPr/>
          <a:lstStyle/>
          <a:p>
            <a:r>
              <a:rPr lang="en-US" sz="2500" dirty="0" smtClean="0">
                <a:latin typeface="Calibri" pitchFamily="34" charset="0"/>
                <a:cs typeface="Calibri" pitchFamily="34" charset="0"/>
              </a:rPr>
              <a:t>“Broadened </a:t>
            </a:r>
            <a:r>
              <a:rPr lang="en-US" sz="2500" dirty="0">
                <a:latin typeface="Calibri" pitchFamily="34" charset="0"/>
                <a:cs typeface="Calibri" pitchFamily="34" charset="0"/>
              </a:rPr>
              <a:t>pressure profiles generally improve global </a:t>
            </a:r>
            <a:r>
              <a:rPr lang="en-US" sz="2500" dirty="0" smtClean="0">
                <a:latin typeface="Calibri" pitchFamily="34" charset="0"/>
                <a:cs typeface="Calibri" pitchFamily="34" charset="0"/>
              </a:rPr>
              <a:t>stability”</a:t>
            </a:r>
            <a:endParaRPr lang="en-US" sz="2500" dirty="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5750"/>
            <a:ext cx="365572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053" y="1025750"/>
            <a:ext cx="376494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93594" y="1305840"/>
            <a:ext cx="1778628" cy="369332"/>
          </a:xfrm>
          <a:prstGeom prst="rect">
            <a:avLst/>
          </a:prstGeom>
          <a:noFill/>
        </p:spPr>
        <p:txBody>
          <a:bodyPr wrap="none" rtlCol="0">
            <a:spAutoFit/>
          </a:bodyPr>
          <a:lstStyle/>
          <a:p>
            <a:pPr>
              <a:buNone/>
            </a:pPr>
            <a:r>
              <a:rPr lang="en-US" sz="1800" b="0" i="0" dirty="0" smtClean="0">
                <a:solidFill>
                  <a:schemeClr val="tx1"/>
                </a:solidFill>
                <a:latin typeface="Calibri" pitchFamily="34" charset="0"/>
                <a:cs typeface="Calibri" pitchFamily="34" charset="0"/>
              </a:rPr>
              <a:t>NSTX </a:t>
            </a:r>
            <a:r>
              <a:rPr lang="en-US" sz="1800" b="0" i="0" dirty="0" err="1" smtClean="0">
                <a:solidFill>
                  <a:schemeClr val="tx1"/>
                </a:solidFill>
                <a:latin typeface="Calibri" pitchFamily="34" charset="0"/>
                <a:cs typeface="Calibri" pitchFamily="34" charset="0"/>
              </a:rPr>
              <a:t>disruptivity</a:t>
            </a:r>
            <a:endParaRPr lang="en-US" sz="1800" b="0" i="0" dirty="0">
              <a:solidFill>
                <a:schemeClr val="tx1"/>
              </a:solidFill>
              <a:latin typeface="Calibri" pitchFamily="34" charset="0"/>
              <a:cs typeface="Calibri" pitchFamily="34" charset="0"/>
            </a:endParaRPr>
          </a:p>
        </p:txBody>
      </p:sp>
      <p:sp>
        <p:nvSpPr>
          <p:cNvPr id="7" name="TextBox 6"/>
          <p:cNvSpPr txBox="1"/>
          <p:nvPr/>
        </p:nvSpPr>
        <p:spPr>
          <a:xfrm>
            <a:off x="3473424" y="3345096"/>
            <a:ext cx="1905630" cy="646331"/>
          </a:xfrm>
          <a:prstGeom prst="rect">
            <a:avLst/>
          </a:prstGeom>
          <a:noFill/>
        </p:spPr>
        <p:txBody>
          <a:bodyPr wrap="square" rtlCol="0">
            <a:spAutoFit/>
          </a:bodyPr>
          <a:lstStyle/>
          <a:p>
            <a:pPr>
              <a:buNone/>
            </a:pPr>
            <a:r>
              <a:rPr lang="en-US" sz="1800" b="0" i="0" dirty="0" smtClean="0">
                <a:solidFill>
                  <a:schemeClr val="tx1"/>
                </a:solidFill>
                <a:latin typeface="Calibri" pitchFamily="34" charset="0"/>
                <a:cs typeface="Calibri" pitchFamily="34" charset="0"/>
              </a:rPr>
              <a:t>NSTX-U projected ideal stability</a:t>
            </a:r>
            <a:endParaRPr lang="en-US" sz="1800" b="0" i="0" dirty="0">
              <a:solidFill>
                <a:schemeClr val="tx1"/>
              </a:solidFill>
              <a:latin typeface="Calibri" pitchFamily="34" charset="0"/>
              <a:cs typeface="Calibri" pitchFamily="34" charset="0"/>
            </a:endParaRPr>
          </a:p>
        </p:txBody>
      </p:sp>
      <p:cxnSp>
        <p:nvCxnSpPr>
          <p:cNvPr id="3" name="Straight Arrow Connector 2"/>
          <p:cNvCxnSpPr/>
          <p:nvPr/>
        </p:nvCxnSpPr>
        <p:spPr bwMode="auto">
          <a:xfrm flipH="1" flipV="1">
            <a:off x="3473424" y="1836057"/>
            <a:ext cx="1229205" cy="0"/>
          </a:xfrm>
          <a:prstGeom prst="straightConnector1">
            <a:avLst/>
          </a:prstGeom>
          <a:noFill/>
          <a:ln w="1587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099226" y="4093028"/>
            <a:ext cx="1206806" cy="0"/>
          </a:xfrm>
          <a:prstGeom prst="straightConnector1">
            <a:avLst/>
          </a:prstGeom>
          <a:no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6034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97544" y="1101225"/>
            <a:ext cx="8846456" cy="529231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8" tIns="44440" rIns="90468" bIns="4444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0" indent="0">
              <a:buClrTx/>
              <a:buSzPct val="100000"/>
              <a:buNone/>
            </a:pPr>
            <a:r>
              <a:rPr lang="en-US" b="0" i="0" dirty="0" smtClean="0">
                <a:solidFill>
                  <a:schemeClr val="tx1"/>
                </a:solidFill>
                <a:latin typeface="Calibri" pitchFamily="34" charset="0"/>
                <a:cs typeface="Calibri" pitchFamily="34" charset="0"/>
              </a:rPr>
              <a:t>Focus on:</a:t>
            </a:r>
          </a:p>
          <a:p>
            <a:pPr>
              <a:lnSpc>
                <a:spcPct val="100000"/>
              </a:lnSpc>
              <a:buClrTx/>
              <a:buSzPct val="100000"/>
            </a:pPr>
            <a:r>
              <a:rPr lang="en-US" b="0" i="0" dirty="0">
                <a:solidFill>
                  <a:schemeClr val="tx1"/>
                </a:solidFill>
                <a:latin typeface="Calibri" pitchFamily="34" charset="0"/>
                <a:cs typeface="Calibri" pitchFamily="34" charset="0"/>
              </a:rPr>
              <a:t>details of plasma at pressure peaking / current peaking/broadening </a:t>
            </a:r>
            <a:r>
              <a:rPr lang="en-US" b="0" i="0" u="sng" dirty="0">
                <a:solidFill>
                  <a:schemeClr val="tx1"/>
                </a:solidFill>
                <a:latin typeface="Calibri" pitchFamily="34" charset="0"/>
                <a:cs typeface="Calibri" pitchFamily="34" charset="0"/>
              </a:rPr>
              <a:t>disruptive limits</a:t>
            </a:r>
            <a:r>
              <a:rPr lang="en-US" b="0" i="0" dirty="0">
                <a:solidFill>
                  <a:schemeClr val="tx1"/>
                </a:solidFill>
                <a:latin typeface="Calibri" pitchFamily="34" charset="0"/>
                <a:cs typeface="Calibri" pitchFamily="34" charset="0"/>
              </a:rPr>
              <a:t>, and how to avoid such </a:t>
            </a:r>
            <a:r>
              <a:rPr lang="en-US" b="0" i="0" dirty="0" smtClean="0">
                <a:solidFill>
                  <a:schemeClr val="tx1"/>
                </a:solidFill>
                <a:latin typeface="Calibri" pitchFamily="34" charset="0"/>
                <a:cs typeface="Calibri" pitchFamily="34" charset="0"/>
              </a:rPr>
              <a:t>limits (previous slide)</a:t>
            </a:r>
            <a:endParaRPr lang="en-US" b="0" i="0" dirty="0">
              <a:solidFill>
                <a:schemeClr val="tx1"/>
              </a:solidFill>
              <a:latin typeface="Calibri" pitchFamily="34" charset="0"/>
              <a:cs typeface="Calibri" pitchFamily="34" charset="0"/>
            </a:endParaRPr>
          </a:p>
          <a:p>
            <a:pPr>
              <a:lnSpc>
                <a:spcPct val="100000"/>
              </a:lnSpc>
              <a:buClrTx/>
              <a:buSzPct val="100000"/>
            </a:pPr>
            <a:r>
              <a:rPr lang="en-US" b="0" i="0" dirty="0">
                <a:solidFill>
                  <a:schemeClr val="tx1"/>
                </a:solidFill>
                <a:latin typeface="Calibri" pitchFamily="34" charset="0"/>
                <a:cs typeface="Calibri" pitchFamily="34" charset="0"/>
              </a:rPr>
              <a:t>the impact of broadened current and pressure profiles </a:t>
            </a:r>
            <a:r>
              <a:rPr lang="en-US" b="0" i="0" dirty="0" smtClean="0">
                <a:solidFill>
                  <a:schemeClr val="tx1"/>
                </a:solidFill>
                <a:latin typeface="Calibri" pitchFamily="34" charset="0"/>
                <a:cs typeface="Calibri" pitchFamily="34" charset="0"/>
              </a:rPr>
              <a:t>on stability in plasmas </a:t>
            </a:r>
            <a:r>
              <a:rPr lang="en-US" b="0" i="0" dirty="0">
                <a:solidFill>
                  <a:schemeClr val="tx1"/>
                </a:solidFill>
                <a:latin typeface="Calibri" pitchFamily="34" charset="0"/>
                <a:cs typeface="Calibri" pitchFamily="34" charset="0"/>
              </a:rPr>
              <a:t>that are </a:t>
            </a:r>
            <a:r>
              <a:rPr lang="en-US" b="0" i="0" dirty="0" smtClean="0">
                <a:solidFill>
                  <a:schemeClr val="tx1"/>
                </a:solidFill>
                <a:latin typeface="Calibri" pitchFamily="34" charset="0"/>
                <a:cs typeface="Calibri" pitchFamily="34" charset="0"/>
              </a:rPr>
              <a:t>close </a:t>
            </a:r>
            <a:r>
              <a:rPr lang="en-US" b="0" i="0" dirty="0">
                <a:solidFill>
                  <a:schemeClr val="tx1"/>
                </a:solidFill>
                <a:latin typeface="Calibri" pitchFamily="34" charset="0"/>
                <a:cs typeface="Calibri" pitchFamily="34" charset="0"/>
              </a:rPr>
              <a:t>to being fully </a:t>
            </a:r>
            <a:r>
              <a:rPr lang="en-US" b="0" i="0" u="sng" dirty="0">
                <a:solidFill>
                  <a:schemeClr val="tx1"/>
                </a:solidFill>
                <a:latin typeface="Calibri" pitchFamily="34" charset="0"/>
                <a:cs typeface="Calibri" pitchFamily="34" charset="0"/>
              </a:rPr>
              <a:t>non-inductive</a:t>
            </a:r>
            <a:r>
              <a:rPr lang="en-US" b="0" i="0" dirty="0">
                <a:solidFill>
                  <a:schemeClr val="tx1"/>
                </a:solidFill>
                <a:latin typeface="Calibri" pitchFamily="34" charset="0"/>
                <a:cs typeface="Calibri" pitchFamily="34" charset="0"/>
              </a:rPr>
              <a:t> </a:t>
            </a:r>
            <a:endParaRPr lang="en-US" b="0" i="0" dirty="0" smtClean="0">
              <a:solidFill>
                <a:schemeClr val="tx1"/>
              </a:solidFill>
              <a:latin typeface="Calibri" pitchFamily="34" charset="0"/>
              <a:cs typeface="Calibri" pitchFamily="34" charset="0"/>
            </a:endParaRPr>
          </a:p>
          <a:p>
            <a:pPr>
              <a:lnSpc>
                <a:spcPct val="100000"/>
              </a:lnSpc>
              <a:buClrTx/>
              <a:buSzPct val="100000"/>
            </a:pPr>
            <a:r>
              <a:rPr lang="en-US" b="0" i="0" dirty="0" smtClean="0">
                <a:solidFill>
                  <a:schemeClr val="tx1"/>
                </a:solidFill>
                <a:latin typeface="Calibri" pitchFamily="34" charset="0"/>
                <a:cs typeface="Calibri" pitchFamily="34" charset="0"/>
              </a:rPr>
              <a:t>pressure </a:t>
            </a:r>
            <a:r>
              <a:rPr lang="en-US" b="0" i="0" dirty="0">
                <a:solidFill>
                  <a:schemeClr val="tx1"/>
                </a:solidFill>
                <a:latin typeface="Calibri" pitchFamily="34" charset="0"/>
                <a:cs typeface="Calibri" pitchFamily="34" charset="0"/>
              </a:rPr>
              <a:t>peaking / current profile data in light of a plasma under </a:t>
            </a:r>
            <a:r>
              <a:rPr lang="en-US" b="0" i="0" u="sng" dirty="0">
                <a:solidFill>
                  <a:schemeClr val="tx1"/>
                </a:solidFill>
                <a:latin typeface="Calibri" pitchFamily="34" charset="0"/>
                <a:cs typeface="Calibri" pitchFamily="34" charset="0"/>
              </a:rPr>
              <a:t>active MHD control</a:t>
            </a:r>
          </a:p>
          <a:p>
            <a:pPr>
              <a:lnSpc>
                <a:spcPct val="100000"/>
              </a:lnSpc>
              <a:buClrTx/>
              <a:buSzPct val="100000"/>
            </a:pPr>
            <a:r>
              <a:rPr lang="en-US" b="0" i="0" dirty="0" smtClean="0">
                <a:solidFill>
                  <a:schemeClr val="tx1"/>
                </a:solidFill>
                <a:latin typeface="Calibri" pitchFamily="34" charset="0"/>
                <a:cs typeface="Calibri" pitchFamily="34" charset="0"/>
              </a:rPr>
              <a:t>how </a:t>
            </a:r>
            <a:r>
              <a:rPr lang="en-US" b="0" i="0" dirty="0">
                <a:solidFill>
                  <a:schemeClr val="tx1"/>
                </a:solidFill>
                <a:latin typeface="Calibri" pitchFamily="34" charset="0"/>
                <a:cs typeface="Calibri" pitchFamily="34" charset="0"/>
              </a:rPr>
              <a:t>these </a:t>
            </a:r>
            <a:r>
              <a:rPr lang="en-US" b="0" i="0" dirty="0" err="1">
                <a:solidFill>
                  <a:schemeClr val="tx1"/>
                </a:solidFill>
                <a:latin typeface="Calibri" pitchFamily="34" charset="0"/>
                <a:cs typeface="Calibri" pitchFamily="34" charset="0"/>
              </a:rPr>
              <a:t>zeroth</a:t>
            </a:r>
            <a:r>
              <a:rPr lang="en-US" b="0" i="0" dirty="0">
                <a:solidFill>
                  <a:schemeClr val="tx1"/>
                </a:solidFill>
                <a:latin typeface="Calibri" pitchFamily="34" charset="0"/>
                <a:cs typeface="Calibri" pitchFamily="34" charset="0"/>
              </a:rPr>
              <a:t> order parameters can be influenced by more modern hypotheses – e.g. </a:t>
            </a:r>
            <a:r>
              <a:rPr lang="en-US" b="0" i="0" u="sng" dirty="0">
                <a:solidFill>
                  <a:schemeClr val="tx1"/>
                </a:solidFill>
                <a:latin typeface="Calibri" pitchFamily="34" charset="0"/>
                <a:cs typeface="Calibri" pitchFamily="34" charset="0"/>
              </a:rPr>
              <a:t>kinetic stabilization</a:t>
            </a:r>
          </a:p>
          <a:p>
            <a:pPr>
              <a:lnSpc>
                <a:spcPct val="100000"/>
              </a:lnSpc>
              <a:buClrTx/>
              <a:buSzPct val="100000"/>
            </a:pPr>
            <a:r>
              <a:rPr lang="en-US" b="0" i="0" u="sng" dirty="0" smtClean="0">
                <a:solidFill>
                  <a:schemeClr val="tx1"/>
                </a:solidFill>
                <a:latin typeface="Calibri" pitchFamily="34" charset="0"/>
                <a:cs typeface="Calibri" pitchFamily="34" charset="0"/>
              </a:rPr>
              <a:t>different dependencies </a:t>
            </a:r>
            <a:r>
              <a:rPr lang="en-US" b="0" i="0" dirty="0" smtClean="0">
                <a:solidFill>
                  <a:schemeClr val="tx1"/>
                </a:solidFill>
                <a:latin typeface="Calibri" pitchFamily="34" charset="0"/>
                <a:cs typeface="Calibri" pitchFamily="34" charset="0"/>
              </a:rPr>
              <a:t>not explicitly stated in the JRT15:              the </a:t>
            </a:r>
            <a:r>
              <a:rPr lang="en-US" b="0" i="0" dirty="0">
                <a:solidFill>
                  <a:schemeClr val="tx1"/>
                </a:solidFill>
                <a:latin typeface="Calibri" pitchFamily="34" charset="0"/>
                <a:cs typeface="Calibri" pitchFamily="34" charset="0"/>
              </a:rPr>
              <a:t>effect of rotation, </a:t>
            </a:r>
            <a:r>
              <a:rPr lang="en-US" b="0" i="0" dirty="0" smtClean="0">
                <a:solidFill>
                  <a:schemeClr val="tx1"/>
                </a:solidFill>
                <a:latin typeface="Calibri" pitchFamily="34" charset="0"/>
                <a:cs typeface="Calibri" pitchFamily="34" charset="0"/>
              </a:rPr>
              <a:t>q, anisotropic EP distribution…</a:t>
            </a:r>
            <a:endParaRPr lang="en-US" b="0" i="0" dirty="0">
              <a:solidFill>
                <a:schemeClr val="tx1"/>
              </a:solidFill>
              <a:latin typeface="Calibri" pitchFamily="34" charset="0"/>
              <a:cs typeface="Calibri" pitchFamily="34" charset="0"/>
            </a:endParaRPr>
          </a:p>
        </p:txBody>
      </p:sp>
      <p:sp>
        <p:nvSpPr>
          <p:cNvPr id="4" name="Rectangle 2"/>
          <p:cNvSpPr>
            <a:spLocks noGrp="1" noChangeArrowheads="1"/>
          </p:cNvSpPr>
          <p:nvPr>
            <p:ph type="title"/>
          </p:nvPr>
        </p:nvSpPr>
        <p:spPr>
          <a:xfrm>
            <a:off x="0" y="0"/>
            <a:ext cx="9144000" cy="869058"/>
          </a:xfrm>
        </p:spPr>
        <p:txBody>
          <a:bodyPr/>
          <a:lstStyle/>
          <a:p>
            <a:r>
              <a:rPr lang="en-US" sz="2500" dirty="0" smtClean="0">
                <a:latin typeface="Calibri" pitchFamily="34" charset="0"/>
                <a:cs typeface="Calibri" pitchFamily="34" charset="0"/>
              </a:rPr>
              <a:t>MS TSG suggestions for the direction of the JRT15</a:t>
            </a:r>
            <a:endParaRPr lang="en-US" sz="2500" dirty="0">
              <a:latin typeface="Calibri" pitchFamily="34" charset="0"/>
              <a:cs typeface="Calibri" pitchFamily="34" charset="0"/>
            </a:endParaRPr>
          </a:p>
        </p:txBody>
      </p:sp>
    </p:spTree>
    <p:extLst>
      <p:ext uri="{BB962C8B-B14F-4D97-AF65-F5344CB8AC3E}">
        <p14:creationId xmlns:p14="http://schemas.microsoft.com/office/powerpoint/2010/main" val="2885189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950" y="942848"/>
            <a:ext cx="3840480" cy="273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190"/>
          <a:stretch/>
        </p:blipFill>
        <p:spPr bwMode="auto">
          <a:xfrm>
            <a:off x="4929779" y="3588219"/>
            <a:ext cx="4206240" cy="297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089" b="33456"/>
          <a:stretch/>
        </p:blipFill>
        <p:spPr bwMode="auto">
          <a:xfrm>
            <a:off x="7257" y="4303391"/>
            <a:ext cx="4572000" cy="19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Pressure profile effects kinetic stability by changing the location of mode-particle resonances</a:t>
            </a:r>
          </a:p>
        </p:txBody>
      </p:sp>
      <p:sp>
        <p:nvSpPr>
          <p:cNvPr id="14" name="TextBox 13"/>
          <p:cNvSpPr txBox="1"/>
          <p:nvPr/>
        </p:nvSpPr>
        <p:spPr>
          <a:xfrm>
            <a:off x="-1" y="1048458"/>
            <a:ext cx="5493658" cy="1661993"/>
          </a:xfrm>
          <a:prstGeom prst="rect">
            <a:avLst/>
          </a:prstGeom>
          <a:noFill/>
        </p:spPr>
        <p:txBody>
          <a:bodyPr wrap="square" rtlCol="0">
            <a:spAutoFit/>
          </a:bodyPr>
          <a:lstStyle/>
          <a:p>
            <a:pPr marL="285750" indent="-285750"/>
            <a:r>
              <a:rPr lang="en-US" sz="2400" b="0" i="0" dirty="0" smtClean="0">
                <a:solidFill>
                  <a:schemeClr val="tx1"/>
                </a:solidFill>
                <a:latin typeface="Calibri" pitchFamily="34" charset="0"/>
              </a:rPr>
              <a:t>Example: ITER case with ITB:</a:t>
            </a:r>
          </a:p>
          <a:p>
            <a:pPr marL="285750" indent="-285750"/>
            <a:r>
              <a:rPr lang="en-US" sz="2400" b="0" i="0" dirty="0" smtClean="0">
                <a:solidFill>
                  <a:schemeClr val="tx1"/>
                </a:solidFill>
                <a:latin typeface="Calibri" pitchFamily="34" charset="0"/>
              </a:rPr>
              <a:t>Strong internal gradients create large </a:t>
            </a:r>
            <a:r>
              <a:rPr lang="el-GR" sz="2400" b="0" i="0" dirty="0" smtClean="0">
                <a:solidFill>
                  <a:schemeClr val="tx1"/>
                </a:solidFill>
                <a:latin typeface="Calibri" pitchFamily="34" charset="0"/>
              </a:rPr>
              <a:t>ω</a:t>
            </a:r>
            <a:r>
              <a:rPr lang="en-US" sz="2400" b="0" i="0" baseline="-25000" dirty="0" smtClean="0">
                <a:solidFill>
                  <a:schemeClr val="tx1"/>
                </a:solidFill>
                <a:latin typeface="Calibri" pitchFamily="34" charset="0"/>
              </a:rPr>
              <a:t>*</a:t>
            </a:r>
          </a:p>
          <a:p>
            <a:pPr marL="742950" lvl="1" indent="-285750">
              <a:buFont typeface="Calibri" pitchFamily="34" charset="0"/>
              <a:buChar char="—"/>
            </a:pPr>
            <a:r>
              <a:rPr lang="en-US" sz="1800" b="0" i="0" dirty="0" smtClean="0">
                <a:solidFill>
                  <a:schemeClr val="accent2"/>
                </a:solidFill>
                <a:latin typeface="Calibri" pitchFamily="34" charset="0"/>
                <a:ea typeface="Cambria Math"/>
                <a:sym typeface="Symbol"/>
              </a:rPr>
              <a:t>Cause difference between </a:t>
            </a:r>
            <a:r>
              <a:rPr lang="el-GR" sz="1800" b="0" i="0" dirty="0" smtClean="0">
                <a:solidFill>
                  <a:schemeClr val="accent2"/>
                </a:solidFill>
                <a:latin typeface="Calibri" pitchFamily="34" charset="0"/>
                <a:ea typeface="Cambria Math"/>
                <a:sym typeface="Symbol"/>
              </a:rPr>
              <a:t>ω</a:t>
            </a:r>
            <a:r>
              <a:rPr lang="el-GR" sz="1800" b="0" i="0" baseline="-25000" dirty="0" smtClean="0">
                <a:solidFill>
                  <a:schemeClr val="accent2"/>
                </a:solidFill>
                <a:latin typeface="Calibri" pitchFamily="34" charset="0"/>
                <a:ea typeface="Cambria Math"/>
                <a:sym typeface="Symbol"/>
              </a:rPr>
              <a:t>φ</a:t>
            </a:r>
            <a:r>
              <a:rPr lang="en-US" sz="1800" b="0" i="0" dirty="0" smtClean="0">
                <a:solidFill>
                  <a:schemeClr val="accent2"/>
                </a:solidFill>
                <a:latin typeface="Calibri" pitchFamily="34" charset="0"/>
                <a:ea typeface="Cambria Math"/>
                <a:sym typeface="Symbol"/>
              </a:rPr>
              <a:t> and </a:t>
            </a:r>
            <a:r>
              <a:rPr lang="el-GR" sz="1800" b="0" i="0" dirty="0" smtClean="0">
                <a:solidFill>
                  <a:schemeClr val="accent2"/>
                </a:solidFill>
                <a:latin typeface="Calibri" pitchFamily="34" charset="0"/>
                <a:ea typeface="Cambria Math"/>
                <a:sym typeface="Symbol"/>
              </a:rPr>
              <a:t>ω</a:t>
            </a:r>
            <a:r>
              <a:rPr lang="en-US" sz="1800" b="0" i="0" baseline="-25000" dirty="0" smtClean="0">
                <a:solidFill>
                  <a:schemeClr val="accent2"/>
                </a:solidFill>
                <a:latin typeface="Calibri" pitchFamily="34" charset="0"/>
                <a:ea typeface="Cambria Math"/>
                <a:sym typeface="Symbol"/>
              </a:rPr>
              <a:t>EXB</a:t>
            </a:r>
            <a:r>
              <a:rPr lang="en-US" sz="1800" b="0" i="0" dirty="0" smtClean="0">
                <a:solidFill>
                  <a:schemeClr val="accent2"/>
                </a:solidFill>
                <a:latin typeface="Calibri" pitchFamily="34" charset="0"/>
                <a:ea typeface="Cambria Math"/>
                <a:sym typeface="Symbol"/>
              </a:rPr>
              <a:t>.</a:t>
            </a:r>
          </a:p>
          <a:p>
            <a:pPr marL="742950" lvl="1" indent="-285750">
              <a:buFont typeface="Calibri" pitchFamily="34" charset="0"/>
              <a:buChar char="—"/>
            </a:pPr>
            <a:r>
              <a:rPr lang="en-US" sz="1800" b="0" i="0" dirty="0" smtClean="0">
                <a:solidFill>
                  <a:schemeClr val="accent2"/>
                </a:solidFill>
                <a:latin typeface="Calibri" pitchFamily="34" charset="0"/>
                <a:ea typeface="Cambria Math"/>
                <a:sym typeface="Symbol"/>
              </a:rPr>
              <a:t>Enables resonance with precession </a:t>
            </a:r>
          </a:p>
          <a:p>
            <a:pPr lvl="1">
              <a:buNone/>
            </a:pPr>
            <a:r>
              <a:rPr lang="en-US" sz="1800" b="0" i="0" dirty="0" smtClean="0">
                <a:solidFill>
                  <a:schemeClr val="accent2"/>
                </a:solidFill>
                <a:latin typeface="Calibri" pitchFamily="34" charset="0"/>
                <a:ea typeface="Cambria Math"/>
                <a:sym typeface="Symbol"/>
              </a:rPr>
              <a:t>     drift of trapped thermal ions if </a:t>
            </a:r>
            <a:r>
              <a:rPr lang="el-GR" sz="1800" b="0" i="0" dirty="0">
                <a:solidFill>
                  <a:schemeClr val="accent2"/>
                </a:solidFill>
                <a:latin typeface="Calibri" pitchFamily="34" charset="0"/>
                <a:ea typeface="Cambria Math"/>
                <a:sym typeface="Symbol"/>
              </a:rPr>
              <a:t>ω</a:t>
            </a:r>
            <a:r>
              <a:rPr lang="el-GR" sz="1800" b="0" i="0" baseline="-25000" dirty="0">
                <a:solidFill>
                  <a:schemeClr val="accent2"/>
                </a:solidFill>
                <a:latin typeface="Calibri" pitchFamily="34" charset="0"/>
                <a:ea typeface="Cambria Math"/>
                <a:sym typeface="Symbol"/>
              </a:rPr>
              <a:t>φ</a:t>
            </a:r>
            <a:r>
              <a:rPr lang="en-US" sz="1800" b="0" i="0" dirty="0" smtClean="0">
                <a:solidFill>
                  <a:schemeClr val="accent2"/>
                </a:solidFill>
                <a:latin typeface="Calibri" pitchFamily="34" charset="0"/>
                <a:ea typeface="Cambria Math"/>
                <a:sym typeface="Symbol"/>
              </a:rPr>
              <a:t> is low.</a:t>
            </a:r>
          </a:p>
        </p:txBody>
      </p:sp>
      <p:pic>
        <p:nvPicPr>
          <p:cNvPr id="19" name="Picture 1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681209" y="2911460"/>
            <a:ext cx="1588770" cy="224790"/>
          </a:xfrm>
          <a:prstGeom prst="rect">
            <a:avLst/>
          </a:prstGeom>
        </p:spPr>
      </p:pic>
      <p:cxnSp>
        <p:nvCxnSpPr>
          <p:cNvPr id="12" name="Straight Arrow Connector 11"/>
          <p:cNvCxnSpPr/>
          <p:nvPr/>
        </p:nvCxnSpPr>
        <p:spPr bwMode="auto">
          <a:xfrm flipV="1">
            <a:off x="4579257" y="1665416"/>
            <a:ext cx="1538514" cy="323041"/>
          </a:xfrm>
          <a:prstGeom prst="straightConnector1">
            <a:avLst/>
          </a:prstGeom>
          <a:noFill/>
          <a:ln w="15875" cap="flat" cmpd="sng" algn="ctr">
            <a:solidFill>
              <a:schemeClr val="tx1"/>
            </a:solidFill>
            <a:prstDash val="solid"/>
            <a:round/>
            <a:headEnd type="none" w="med" len="med"/>
            <a:tailEnd type="arrow"/>
          </a:ln>
          <a:effectLst/>
        </p:spPr>
      </p:cxnSp>
      <p:sp>
        <p:nvSpPr>
          <p:cNvPr id="13" name="Left Brace 12"/>
          <p:cNvSpPr/>
          <p:nvPr/>
        </p:nvSpPr>
        <p:spPr bwMode="auto">
          <a:xfrm>
            <a:off x="6169140" y="1095633"/>
            <a:ext cx="348343" cy="1139566"/>
          </a:xfrm>
          <a:prstGeom prst="leftBrace">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cxnSp>
        <p:nvCxnSpPr>
          <p:cNvPr id="24" name="Straight Arrow Connector 23"/>
          <p:cNvCxnSpPr/>
          <p:nvPr/>
        </p:nvCxnSpPr>
        <p:spPr bwMode="auto">
          <a:xfrm>
            <a:off x="892629" y="3962796"/>
            <a:ext cx="0" cy="776124"/>
          </a:xfrm>
          <a:prstGeom prst="straightConnector1">
            <a:avLst/>
          </a:prstGeom>
          <a:noFill/>
          <a:ln w="1587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3084287" y="3962796"/>
            <a:ext cx="0" cy="689033"/>
          </a:xfrm>
          <a:prstGeom prst="straightConnector1">
            <a:avLst/>
          </a:prstGeom>
          <a:noFill/>
          <a:ln w="15875" cap="flat" cmpd="sng" algn="ctr">
            <a:solidFill>
              <a:schemeClr val="tx1"/>
            </a:solidFill>
            <a:prstDash val="solid"/>
            <a:round/>
            <a:headEnd type="none" w="med" len="med"/>
            <a:tailEnd type="arrow"/>
          </a:ln>
          <a:effectLst/>
        </p:spPr>
      </p:cxnSp>
      <p:sp>
        <p:nvSpPr>
          <p:cNvPr id="25" name="TextBox 24"/>
          <p:cNvSpPr txBox="1"/>
          <p:nvPr/>
        </p:nvSpPr>
        <p:spPr>
          <a:xfrm>
            <a:off x="1116560" y="3778130"/>
            <a:ext cx="1720984" cy="369332"/>
          </a:xfrm>
          <a:prstGeom prst="rect">
            <a:avLst/>
          </a:prstGeom>
          <a:noFill/>
        </p:spPr>
        <p:txBody>
          <a:bodyPr wrap="none" rtlCol="0">
            <a:spAutoFit/>
          </a:bodyPr>
          <a:lstStyle/>
          <a:p>
            <a:pPr>
              <a:buNone/>
            </a:pPr>
            <a:r>
              <a:rPr lang="en-US" sz="1800" b="0" i="0" dirty="0" smtClean="0">
                <a:solidFill>
                  <a:schemeClr val="tx1"/>
                </a:solidFill>
                <a:latin typeface="Calibri" pitchFamily="34" charset="0"/>
                <a:cs typeface="Calibri" pitchFamily="34" charset="0"/>
              </a:rPr>
              <a:t>Strong gradients</a:t>
            </a:r>
            <a:endParaRPr lang="en-US" sz="1800" b="0" i="0" dirty="0">
              <a:solidFill>
                <a:schemeClr val="tx1"/>
              </a:solidFill>
              <a:latin typeface="Calibri" pitchFamily="34" charset="0"/>
              <a:cs typeface="Calibri" pitchFamily="34" charset="0"/>
            </a:endParaRPr>
          </a:p>
        </p:txBody>
      </p:sp>
      <p:sp>
        <p:nvSpPr>
          <p:cNvPr id="20" name="TextBox 19"/>
          <p:cNvSpPr txBox="1"/>
          <p:nvPr/>
        </p:nvSpPr>
        <p:spPr>
          <a:xfrm>
            <a:off x="-1" y="6189897"/>
            <a:ext cx="4841775" cy="369332"/>
          </a:xfrm>
          <a:prstGeom prst="rect">
            <a:avLst/>
          </a:prstGeom>
          <a:noFill/>
        </p:spPr>
        <p:txBody>
          <a:bodyPr wrap="none" rtlCol="0">
            <a:spAutoFit/>
          </a:bodyPr>
          <a:lstStyle/>
          <a:p>
            <a:pPr>
              <a:buNone/>
            </a:pPr>
            <a:r>
              <a:rPr lang="en-US" sz="1800" b="0" i="0" dirty="0" smtClean="0">
                <a:solidFill>
                  <a:schemeClr val="tx1"/>
                </a:solidFill>
                <a:latin typeface="Calibri" pitchFamily="34" charset="0"/>
                <a:cs typeface="Calibri" pitchFamily="34" charset="0"/>
              </a:rPr>
              <a:t>dashed lines = “standard” ITER advanced scenario</a:t>
            </a:r>
            <a:endParaRPr lang="en-US" sz="1800" b="0" i="0" dirty="0">
              <a:solidFill>
                <a:schemeClr val="tx1"/>
              </a:solidFill>
              <a:latin typeface="Calibri" pitchFamily="34" charset="0"/>
              <a:cs typeface="Calibri" pitchFamily="34" charset="0"/>
            </a:endParaRPr>
          </a:p>
        </p:txBody>
      </p:sp>
      <p:cxnSp>
        <p:nvCxnSpPr>
          <p:cNvPr id="3" name="Straight Connector 2"/>
          <p:cNvCxnSpPr>
            <a:stCxn id="25" idx="1"/>
          </p:cNvCxnSpPr>
          <p:nvPr/>
        </p:nvCxnSpPr>
        <p:spPr bwMode="auto">
          <a:xfrm flipH="1">
            <a:off x="892629" y="3962796"/>
            <a:ext cx="223931" cy="0"/>
          </a:xfrm>
          <a:prstGeom prst="line">
            <a:avLst/>
          </a:prstGeom>
          <a:noFill/>
          <a:ln w="15875" cap="flat" cmpd="sng" algn="ctr">
            <a:solidFill>
              <a:schemeClr val="tx1"/>
            </a:solidFill>
            <a:prstDash val="solid"/>
            <a:round/>
            <a:headEnd type="none" w="med" len="med"/>
            <a:tailEnd type="none" w="med" len="med"/>
          </a:ln>
          <a:effectLst/>
        </p:spPr>
      </p:cxnSp>
      <p:cxnSp>
        <p:nvCxnSpPr>
          <p:cNvPr id="6" name="Straight Connector 5"/>
          <p:cNvCxnSpPr>
            <a:stCxn id="25" idx="3"/>
          </p:cNvCxnSpPr>
          <p:nvPr/>
        </p:nvCxnSpPr>
        <p:spPr bwMode="auto">
          <a:xfrm>
            <a:off x="2837544" y="3962796"/>
            <a:ext cx="246743" cy="0"/>
          </a:xfrm>
          <a:prstGeom prst="line">
            <a:avLst/>
          </a:prstGeom>
          <a:noFill/>
          <a:ln w="158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02996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noFill/>
        </p:spPr>
        <p:txBody>
          <a:bodyPr/>
          <a:lstStyle/>
          <a:p>
            <a:pPr>
              <a:lnSpc>
                <a:spcPct val="90000"/>
              </a:lnSpc>
            </a:pPr>
            <a:r>
              <a:rPr lang="en-US" sz="2800" dirty="0">
                <a:latin typeface="Calibri" pitchFamily="34" charset="0"/>
                <a:cs typeface="Calibri" pitchFamily="34" charset="0"/>
              </a:rPr>
              <a:t>“Validate theoretical </a:t>
            </a:r>
            <a:r>
              <a:rPr lang="en-US" sz="2800">
                <a:latin typeface="Calibri" pitchFamily="34" charset="0"/>
                <a:cs typeface="Calibri" pitchFamily="34" charset="0"/>
              </a:rPr>
              <a:t>models </a:t>
            </a:r>
            <a:r>
              <a:rPr lang="en-US" sz="2800" smtClean="0">
                <a:latin typeface="Calibri" pitchFamily="34" charset="0"/>
                <a:cs typeface="Calibri" pitchFamily="34" charset="0"/>
              </a:rPr>
              <a:t>of… </a:t>
            </a:r>
            <a:r>
              <a:rPr lang="en-US" sz="2800" dirty="0">
                <a:latin typeface="Calibri" pitchFamily="34" charset="0"/>
                <a:cs typeface="Calibri" pitchFamily="34" charset="0"/>
              </a:rPr>
              <a:t>global stability response to varied heating and current drive deposition”</a:t>
            </a:r>
            <a:endParaRPr lang="en-US" sz="2800" dirty="0" smtClean="0">
              <a:latin typeface="Calibri"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9" y="2187912"/>
            <a:ext cx="4114800" cy="42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0" y="1061432"/>
            <a:ext cx="4325257" cy="707886"/>
          </a:xfrm>
          <a:prstGeom prst="rect">
            <a:avLst/>
          </a:prstGeom>
          <a:noFill/>
        </p:spPr>
        <p:txBody>
          <a:bodyPr wrap="square" rtlCol="0">
            <a:spAutoFit/>
          </a:bodyPr>
          <a:lstStyle/>
          <a:p>
            <a:pPr algn="ctr">
              <a:buNone/>
            </a:pPr>
            <a:r>
              <a:rPr lang="en-US" sz="2000" b="0" i="0" dirty="0" smtClean="0">
                <a:latin typeface="Calibri" pitchFamily="34" charset="0"/>
              </a:rPr>
              <a:t>Anisotropy of EPs can effect stability and we plan to study this in NSTX-U</a:t>
            </a:r>
            <a:endParaRPr lang="en-US" sz="2000" b="0" i="0" dirty="0">
              <a:latin typeface="Calibri" pitchFamily="34" charset="0"/>
            </a:endParaRPr>
          </a:p>
        </p:txBody>
      </p:sp>
      <p:sp>
        <p:nvSpPr>
          <p:cNvPr id="19" name="TextBox 18"/>
          <p:cNvSpPr txBox="1"/>
          <p:nvPr/>
        </p:nvSpPr>
        <p:spPr>
          <a:xfrm>
            <a:off x="5864798" y="6177678"/>
            <a:ext cx="1923988" cy="400110"/>
          </a:xfrm>
          <a:prstGeom prst="rect">
            <a:avLst/>
          </a:prstGeom>
          <a:solidFill>
            <a:schemeClr val="bg1"/>
          </a:solidFill>
        </p:spPr>
        <p:txBody>
          <a:bodyPr wrap="none" rtlCol="0">
            <a:spAutoFit/>
          </a:bodyPr>
          <a:lstStyle/>
          <a:p>
            <a:pPr>
              <a:buNone/>
            </a:pPr>
            <a:r>
              <a:rPr lang="en-US" sz="2000" b="0" i="0" dirty="0" smtClean="0">
                <a:solidFill>
                  <a:schemeClr val="tx1"/>
                </a:solidFill>
                <a:latin typeface="Calibri" pitchFamily="34" charset="0"/>
                <a:cs typeface="Calibri" pitchFamily="34" charset="0"/>
              </a:rPr>
              <a:t>injection pitch </a:t>
            </a:r>
            <a:r>
              <a:rPr lang="el-GR" sz="2000" b="0" i="0" dirty="0" smtClean="0">
                <a:solidFill>
                  <a:schemeClr val="tx1"/>
                </a:solidFill>
                <a:latin typeface="Calibri" pitchFamily="34" charset="0"/>
                <a:cs typeface="Calibri" pitchFamily="34" charset="0"/>
              </a:rPr>
              <a:t>χ</a:t>
            </a:r>
            <a:r>
              <a:rPr lang="en-US" sz="2000" b="0" i="0" baseline="-25000" dirty="0" smtClean="0">
                <a:solidFill>
                  <a:schemeClr val="tx1"/>
                </a:solidFill>
                <a:latin typeface="Calibri" pitchFamily="34" charset="0"/>
                <a:cs typeface="Calibri" pitchFamily="34" charset="0"/>
              </a:rPr>
              <a:t>0</a:t>
            </a:r>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02" y="934918"/>
            <a:ext cx="4572000" cy="23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981" y="3771079"/>
            <a:ext cx="4114800" cy="254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p:nvPr/>
        </p:nvCxnSpPr>
        <p:spPr bwMode="auto">
          <a:xfrm flipH="1">
            <a:off x="6944946" y="4567883"/>
            <a:ext cx="377371" cy="682170"/>
          </a:xfrm>
          <a:prstGeom prst="straightConnector1">
            <a:avLst/>
          </a:prstGeom>
          <a:noFill/>
          <a:ln w="15875" cap="flat" cmpd="sng" algn="ctr">
            <a:solidFill>
              <a:schemeClr val="tx1"/>
            </a:solidFill>
            <a:prstDash val="solid"/>
            <a:round/>
            <a:headEnd type="none" w="med" len="med"/>
            <a:tailEnd type="arrow"/>
          </a:ln>
          <a:effectLst/>
        </p:spPr>
      </p:cxnSp>
      <p:sp>
        <p:nvSpPr>
          <p:cNvPr id="26" name="TextBox 25"/>
          <p:cNvSpPr txBox="1"/>
          <p:nvPr/>
        </p:nvSpPr>
        <p:spPr>
          <a:xfrm>
            <a:off x="7198945" y="4349556"/>
            <a:ext cx="651525" cy="307777"/>
          </a:xfrm>
          <a:prstGeom prst="rect">
            <a:avLst/>
          </a:prstGeom>
          <a:noFill/>
        </p:spPr>
        <p:txBody>
          <a:bodyPr wrap="none" rtlCol="0">
            <a:spAutoFit/>
          </a:bodyPr>
          <a:lstStyle/>
          <a:p>
            <a:pPr>
              <a:buNone/>
            </a:pPr>
            <a:r>
              <a:rPr lang="en-US" sz="1400" b="0" i="0" dirty="0" smtClean="0">
                <a:solidFill>
                  <a:schemeClr val="tx1"/>
                </a:solidFill>
                <a:effectLst>
                  <a:outerShdw blurRad="50800" dist="38100" dir="2700000" sx="104000" sy="104000" algn="tl" rotWithShape="0">
                    <a:schemeClr val="bg1">
                      <a:alpha val="40000"/>
                    </a:schemeClr>
                  </a:outerShdw>
                </a:effectLst>
                <a:latin typeface="Calibri" pitchFamily="34" charset="0"/>
                <a:cs typeface="Calibri" pitchFamily="34" charset="0"/>
              </a:rPr>
              <a:t>~NSTX</a:t>
            </a:r>
            <a:endParaRPr lang="en-US" sz="1400" b="0" i="0" dirty="0">
              <a:solidFill>
                <a:schemeClr val="tx1"/>
              </a:solidFill>
              <a:effectLst>
                <a:outerShdw blurRad="50800" dist="38100" dir="2700000" sx="104000" sy="104000" algn="tl" rotWithShape="0">
                  <a:schemeClr val="bg1">
                    <a:alpha val="40000"/>
                  </a:schemeClr>
                </a:outerShdw>
              </a:effectLst>
              <a:latin typeface="Calibri" pitchFamily="34" charset="0"/>
              <a:cs typeface="Calibri" pitchFamily="34" charset="0"/>
            </a:endParaRPr>
          </a:p>
        </p:txBody>
      </p:sp>
      <p:sp>
        <p:nvSpPr>
          <p:cNvPr id="27" name="TextBox 26"/>
          <p:cNvSpPr txBox="1"/>
          <p:nvPr/>
        </p:nvSpPr>
        <p:spPr>
          <a:xfrm>
            <a:off x="4517502" y="3151488"/>
            <a:ext cx="4651828" cy="646331"/>
          </a:xfrm>
          <a:prstGeom prst="rect">
            <a:avLst/>
          </a:prstGeom>
          <a:noFill/>
        </p:spPr>
        <p:txBody>
          <a:bodyPr wrap="square" rtlCol="0">
            <a:spAutoFit/>
          </a:bodyPr>
          <a:lstStyle/>
          <a:p>
            <a:pPr algn="ctr">
              <a:buNone/>
            </a:pPr>
            <a:r>
              <a:rPr lang="en-US" sz="1800" b="0" i="0" u="sng" dirty="0" smtClean="0">
                <a:latin typeface="Calibri" pitchFamily="34" charset="0"/>
              </a:rPr>
              <a:t>Contours of </a:t>
            </a:r>
            <a:r>
              <a:rPr lang="el-GR" sz="1800" b="0" i="0" u="sng" dirty="0" smtClean="0">
                <a:latin typeface="Calibri" pitchFamily="34" charset="0"/>
              </a:rPr>
              <a:t>γτ</a:t>
            </a:r>
            <a:r>
              <a:rPr lang="en-US" sz="1800" b="0" i="0" u="sng" baseline="-25000" dirty="0" smtClean="0">
                <a:latin typeface="Calibri" pitchFamily="34" charset="0"/>
              </a:rPr>
              <a:t>w</a:t>
            </a:r>
            <a:r>
              <a:rPr lang="en-US" sz="1800" b="0" i="0" u="sng" dirty="0" smtClean="0">
                <a:latin typeface="Calibri" pitchFamily="34" charset="0"/>
              </a:rPr>
              <a:t> with isotropic thermal particles </a:t>
            </a:r>
          </a:p>
          <a:p>
            <a:pPr algn="ctr">
              <a:buNone/>
            </a:pPr>
            <a:r>
              <a:rPr lang="en-US" sz="1800" b="0" i="0" u="sng" dirty="0" smtClean="0">
                <a:latin typeface="Calibri" pitchFamily="34" charset="0"/>
              </a:rPr>
              <a:t>+ anisotropic EPs: fluid correction and </a:t>
            </a:r>
            <a:r>
              <a:rPr lang="el-GR" sz="1800" b="0" i="0" u="sng" dirty="0">
                <a:latin typeface="Calibri" pitchFamily="34" charset="0"/>
              </a:rPr>
              <a:t>δ</a:t>
            </a:r>
            <a:r>
              <a:rPr lang="en-US" sz="1800" b="0" i="0" u="sng" dirty="0" smtClean="0">
                <a:latin typeface="Calibri" pitchFamily="34" charset="0"/>
              </a:rPr>
              <a:t>W</a:t>
            </a:r>
            <a:r>
              <a:rPr lang="en-US" sz="1800" b="0" i="0" u="sng" baseline="-25000" dirty="0" smtClean="0">
                <a:latin typeface="Calibri" pitchFamily="34" charset="0"/>
              </a:rPr>
              <a:t>K</a:t>
            </a:r>
            <a:endParaRPr lang="en-US" sz="1800" b="0" i="0" u="sng" dirty="0">
              <a:latin typeface="Calibri" pitchFamily="34" charset="0"/>
            </a:endParaRPr>
          </a:p>
        </p:txBody>
      </p:sp>
      <p:sp>
        <p:nvSpPr>
          <p:cNvPr id="28" name="TextBox 27"/>
          <p:cNvSpPr txBox="1"/>
          <p:nvPr/>
        </p:nvSpPr>
        <p:spPr>
          <a:xfrm>
            <a:off x="4517502" y="4344571"/>
            <a:ext cx="492443" cy="1188595"/>
          </a:xfrm>
          <a:prstGeom prst="rect">
            <a:avLst/>
          </a:prstGeom>
          <a:solidFill>
            <a:schemeClr val="bg1"/>
          </a:solidFill>
        </p:spPr>
        <p:txBody>
          <a:bodyPr vert="vert270" wrap="none" rtlCol="0">
            <a:spAutoFit/>
          </a:bodyPr>
          <a:lstStyle/>
          <a:p>
            <a:pPr>
              <a:buNone/>
            </a:pPr>
            <a:r>
              <a:rPr lang="en-US" sz="2000" b="0" i="0" dirty="0" smtClean="0">
                <a:solidFill>
                  <a:schemeClr val="tx1"/>
                </a:solidFill>
                <a:latin typeface="Calibri" pitchFamily="34" charset="0"/>
                <a:cs typeface="Calibri" pitchFamily="34" charset="0"/>
              </a:rPr>
              <a:t>spread </a:t>
            </a:r>
            <a:r>
              <a:rPr lang="el-GR" sz="2000" b="0" i="0" dirty="0" smtClean="0">
                <a:solidFill>
                  <a:schemeClr val="tx1"/>
                </a:solidFill>
                <a:latin typeface="Calibri" pitchFamily="34" charset="0"/>
                <a:cs typeface="Calibri" pitchFamily="34" charset="0"/>
              </a:rPr>
              <a:t>δχ</a:t>
            </a:r>
            <a:r>
              <a:rPr lang="en-US" sz="2000" b="0" i="0" baseline="-25000" dirty="0" smtClean="0">
                <a:solidFill>
                  <a:schemeClr val="tx1"/>
                </a:solidFill>
                <a:latin typeface="Calibri" pitchFamily="34" charset="0"/>
                <a:cs typeface="Calibri" pitchFamily="34" charset="0"/>
              </a:rPr>
              <a:t>0</a:t>
            </a:r>
          </a:p>
        </p:txBody>
      </p:sp>
      <p:sp>
        <p:nvSpPr>
          <p:cNvPr id="29" name="Oval 28"/>
          <p:cNvSpPr/>
          <p:nvPr/>
        </p:nvSpPr>
        <p:spPr bwMode="auto">
          <a:xfrm>
            <a:off x="6795947" y="5250053"/>
            <a:ext cx="182880" cy="182880"/>
          </a:xfrm>
          <a:prstGeom prst="ellipse">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30" name="TextBox 29"/>
          <p:cNvSpPr txBox="1"/>
          <p:nvPr/>
        </p:nvSpPr>
        <p:spPr>
          <a:xfrm>
            <a:off x="5280244" y="3992729"/>
            <a:ext cx="1505797" cy="276999"/>
          </a:xfrm>
          <a:prstGeom prst="rect">
            <a:avLst/>
          </a:prstGeom>
          <a:solidFill>
            <a:schemeClr val="bg1"/>
          </a:solidFill>
        </p:spPr>
        <p:txBody>
          <a:bodyPr wrap="none" rtlCol="0">
            <a:spAutoFit/>
          </a:bodyPr>
          <a:lstStyle/>
          <a:p>
            <a:pPr>
              <a:buNone/>
            </a:pPr>
            <a:r>
              <a:rPr lang="en-US" b="0" i="0" dirty="0" smtClean="0">
                <a:solidFill>
                  <a:srgbClr val="FF0000"/>
                </a:solidFill>
                <a:latin typeface="Calibri" pitchFamily="34" charset="0"/>
                <a:cs typeface="Calibri" pitchFamily="34" charset="0"/>
              </a:rPr>
              <a:t>Fluid + Kinetic Effects</a:t>
            </a:r>
          </a:p>
        </p:txBody>
      </p:sp>
    </p:spTree>
    <p:extLst>
      <p:ext uri="{BB962C8B-B14F-4D97-AF65-F5344CB8AC3E}">
        <p14:creationId xmlns:p14="http://schemas.microsoft.com/office/powerpoint/2010/main" val="3981744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Study of classical and neoclassical tearing mode stability vs. pressure gradient and q-shear</a:t>
            </a:r>
          </a:p>
        </p:txBody>
      </p:sp>
      <p:sp>
        <p:nvSpPr>
          <p:cNvPr id="5" name="Content Placeholder 4"/>
          <p:cNvSpPr>
            <a:spLocks noGrp="1"/>
          </p:cNvSpPr>
          <p:nvPr>
            <p:ph idx="1"/>
          </p:nvPr>
        </p:nvSpPr>
        <p:spPr/>
        <p:txBody>
          <a:bodyPr/>
          <a:lstStyle/>
          <a:p>
            <a:r>
              <a:rPr lang="en-US" sz="2000" dirty="0" smtClean="0"/>
              <a:t>Classical and neoclassical tearing modes can be more important in NSTX-U, despite the favorable </a:t>
            </a:r>
            <a:r>
              <a:rPr lang="en-US" sz="2000" dirty="0" err="1" smtClean="0"/>
              <a:t>Glasser</a:t>
            </a:r>
            <a:r>
              <a:rPr lang="en-US" sz="2000" dirty="0" smtClean="0"/>
              <a:t> and curvature effects, due to high pressure and bootstrap current fraction</a:t>
            </a:r>
          </a:p>
          <a:p>
            <a:endParaRPr lang="en-US" sz="2000" dirty="0"/>
          </a:p>
          <a:p>
            <a:r>
              <a:rPr lang="en-US" sz="2000" dirty="0" smtClean="0"/>
              <a:t>Study on classical tearing mode </a:t>
            </a:r>
          </a:p>
          <a:p>
            <a:pPr lvl="1"/>
            <a:r>
              <a:rPr lang="en-US" sz="1600" dirty="0"/>
              <a:t>C</a:t>
            </a:r>
            <a:r>
              <a:rPr lang="en-US" sz="1600" dirty="0" smtClean="0"/>
              <a:t>an be destabilized by both pressure and current broadening</a:t>
            </a:r>
          </a:p>
          <a:p>
            <a:pPr lvl="1"/>
            <a:r>
              <a:rPr lang="en-US" sz="1600" dirty="0" smtClean="0"/>
              <a:t>Resistive DCON can be used to more precisely estimate classical tearing mode index △′ and can be compared with experiments </a:t>
            </a:r>
          </a:p>
          <a:p>
            <a:endParaRPr lang="en-US" sz="2000" dirty="0"/>
          </a:p>
          <a:p>
            <a:r>
              <a:rPr lang="en-US" sz="2000" dirty="0" smtClean="0"/>
              <a:t>Neoclassical tearing mode (NTM)</a:t>
            </a:r>
          </a:p>
          <a:p>
            <a:pPr lvl="1"/>
            <a:r>
              <a:rPr lang="en-US" sz="1600" dirty="0" smtClean="0"/>
              <a:t>In low aspect ratio, neoclassical and resistive interchange effects can be comparable</a:t>
            </a:r>
          </a:p>
          <a:p>
            <a:pPr lvl="1"/>
            <a:r>
              <a:rPr lang="en-US" sz="1600" dirty="0" smtClean="0"/>
              <a:t>Depending on (p′/q′) and (p′/q′)</a:t>
            </a:r>
            <a:r>
              <a:rPr lang="en-US" sz="1600" baseline="30000" dirty="0" smtClean="0"/>
              <a:t>2</a:t>
            </a:r>
            <a:r>
              <a:rPr lang="en-US" sz="1600" dirty="0" smtClean="0"/>
              <a:t>, respectively, and thus can be further destabilized if current broadening leads to q-shear reduction</a:t>
            </a:r>
          </a:p>
          <a:p>
            <a:pPr lvl="1"/>
            <a:endParaRPr lang="en-US" sz="1600" dirty="0"/>
          </a:p>
          <a:p>
            <a:r>
              <a:rPr lang="en-US" sz="2000" dirty="0" smtClean="0"/>
              <a:t>Study can be extended onto rotational-shear stabilization as shown in NSTX </a:t>
            </a:r>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358091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869058"/>
          </a:xfrm>
        </p:spPr>
        <p:txBody>
          <a:bodyPr/>
          <a:lstStyle/>
          <a:p>
            <a:r>
              <a:rPr lang="en-US" sz="2500" dirty="0" smtClean="0">
                <a:latin typeface="Calibri" pitchFamily="34" charset="0"/>
                <a:cs typeface="Calibri" pitchFamily="34" charset="0"/>
              </a:rPr>
              <a:t>xxx</a:t>
            </a:r>
            <a:endParaRPr lang="en-US" sz="2500" dirty="0">
              <a:latin typeface="Calibri" pitchFamily="34" charset="0"/>
              <a:cs typeface="Calibri" pitchFamily="34" charset="0"/>
            </a:endParaRPr>
          </a:p>
        </p:txBody>
      </p:sp>
    </p:spTree>
    <p:extLst>
      <p:ext uri="{BB962C8B-B14F-4D97-AF65-F5344CB8AC3E}">
        <p14:creationId xmlns:p14="http://schemas.microsoft.com/office/powerpoint/2010/main" val="513441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97543" y="1318941"/>
            <a:ext cx="8846456" cy="382637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8" tIns="44440" rIns="90468" bIns="4444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a:lnSpc>
                <a:spcPct val="100000"/>
              </a:lnSpc>
              <a:buClrTx/>
              <a:buSzPct val="100000"/>
            </a:pPr>
            <a:r>
              <a:rPr lang="en-US" b="0" i="0" dirty="0" smtClean="0">
                <a:solidFill>
                  <a:schemeClr val="tx1"/>
                </a:solidFill>
                <a:latin typeface="Calibri" pitchFamily="34" charset="0"/>
                <a:cs typeface="Calibri" pitchFamily="34" charset="0"/>
              </a:rPr>
              <a:t>Conduct </a:t>
            </a:r>
            <a:r>
              <a:rPr lang="en-US" b="0" i="0" dirty="0">
                <a:solidFill>
                  <a:schemeClr val="tx1"/>
                </a:solidFill>
                <a:latin typeface="Calibri" pitchFamily="34" charset="0"/>
                <a:cs typeface="Calibri" pitchFamily="34" charset="0"/>
              </a:rPr>
              <a:t>experiments and analysis to quantify the impact of broadened current and pressure profiles on </a:t>
            </a:r>
            <a:r>
              <a:rPr lang="en-US" b="0" i="0" dirty="0" err="1">
                <a:solidFill>
                  <a:schemeClr val="tx1"/>
                </a:solidFill>
                <a:latin typeface="Calibri" pitchFamily="34" charset="0"/>
                <a:cs typeface="Calibri" pitchFamily="34" charset="0"/>
              </a:rPr>
              <a:t>tokamak</a:t>
            </a:r>
            <a:r>
              <a:rPr lang="en-US" b="0" i="0" dirty="0">
                <a:solidFill>
                  <a:schemeClr val="tx1"/>
                </a:solidFill>
                <a:latin typeface="Calibri" pitchFamily="34" charset="0"/>
                <a:cs typeface="Calibri" pitchFamily="34" charset="0"/>
              </a:rPr>
              <a:t> plasma confinement and stability.  Broadened pressure profiles generally improve global stability but can also affect transport and confinement, while broadened current profiles can have both beneficial and adverse impacts on confinement and stability.  This research will examine a variety of heating and current drive techniques in order to validate theoretical models of both the actuator performance and the transport and global stability response to varied heating and current drive deposition. </a:t>
            </a:r>
            <a:endParaRPr lang="en-US" b="0" i="0" dirty="0" smtClean="0">
              <a:solidFill>
                <a:schemeClr val="tx1"/>
              </a:solidFill>
              <a:latin typeface="Calibri" pitchFamily="34" charset="0"/>
              <a:cs typeface="Calibri" pitchFamily="34" charset="0"/>
            </a:endParaRPr>
          </a:p>
        </p:txBody>
      </p:sp>
      <p:sp>
        <p:nvSpPr>
          <p:cNvPr id="4" name="Rectangle 2"/>
          <p:cNvSpPr>
            <a:spLocks noGrp="1" noChangeArrowheads="1"/>
          </p:cNvSpPr>
          <p:nvPr>
            <p:ph type="title"/>
          </p:nvPr>
        </p:nvSpPr>
        <p:spPr>
          <a:xfrm>
            <a:off x="0" y="0"/>
            <a:ext cx="9144000" cy="869058"/>
          </a:xfrm>
        </p:spPr>
        <p:txBody>
          <a:bodyPr/>
          <a:lstStyle/>
          <a:p>
            <a:r>
              <a:rPr lang="en-US" sz="2500" dirty="0" smtClean="0">
                <a:latin typeface="Calibri" pitchFamily="34" charset="0"/>
                <a:cs typeface="Calibri" pitchFamily="34" charset="0"/>
              </a:rPr>
              <a:t>JRT15</a:t>
            </a:r>
            <a:endParaRPr lang="en-US" sz="2500" dirty="0">
              <a:latin typeface="Calibri" pitchFamily="34" charset="0"/>
              <a:cs typeface="Calibri" pitchFamily="34" charset="0"/>
            </a:endParaRPr>
          </a:p>
        </p:txBody>
      </p:sp>
    </p:spTree>
    <p:extLst>
      <p:ext uri="{BB962C8B-B14F-4D97-AF65-F5344CB8AC3E}">
        <p14:creationId xmlns:p14="http://schemas.microsoft.com/office/powerpoint/2010/main" val="113643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JBERKERY@TCHOKNNFUVWZY5H8" val="503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 \omega_{\phi} \approx \omega_{E} + \omega_{*i} \nonumber&#10;\end{equation}&#10;\end{document}"/>
  <p:tag name="IGUANATEXSIZE" val="20"/>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89467</TotalTime>
  <Words>632</Words>
  <Application>Microsoft Office PowerPoint</Application>
  <PresentationFormat>On-screen Show (4:3)</PresentationFormat>
  <Paragraphs>121</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Blank Presentation</vt:lpstr>
      <vt:lpstr>PowerPoint Presentation</vt:lpstr>
      <vt:lpstr>“Broadened pressure profiles generally improve global stability”</vt:lpstr>
      <vt:lpstr>MS TSG suggestions for the direction of the JRT15</vt:lpstr>
      <vt:lpstr>Pressure profile effects kinetic stability by changing the location of mode-particle resonances</vt:lpstr>
      <vt:lpstr>“Validate theoretical models of… global stability response to varied heating and current drive deposition”</vt:lpstr>
      <vt:lpstr>Study of classical and neoclassical tearing mode stability vs. pressure gradient and q-shear</vt:lpstr>
      <vt:lpstr>xxx</vt:lpstr>
      <vt:lpstr>JRT15</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jberkery</cp:lastModifiedBy>
  <cp:revision>13575</cp:revision>
  <cp:lastPrinted>2013-10-29T15:16:34Z</cp:lastPrinted>
  <dcterms:created xsi:type="dcterms:W3CDTF">2003-10-01T16:23:57Z</dcterms:created>
  <dcterms:modified xsi:type="dcterms:W3CDTF">2013-12-05T21:18:26Z</dcterms:modified>
</cp:coreProperties>
</file>