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319" r:id="rId4"/>
    <p:sldId id="292" r:id="rId5"/>
    <p:sldId id="293" r:id="rId6"/>
    <p:sldId id="298" r:id="rId7"/>
    <p:sldId id="297" r:id="rId8"/>
    <p:sldId id="299" r:id="rId9"/>
    <p:sldId id="320" r:id="rId10"/>
    <p:sldId id="322" r:id="rId11"/>
    <p:sldId id="294" r:id="rId12"/>
    <p:sldId id="295" r:id="rId13"/>
    <p:sldId id="300" r:id="rId14"/>
    <p:sldId id="323" r:id="rId15"/>
    <p:sldId id="301" r:id="rId16"/>
    <p:sldId id="304" r:id="rId17"/>
    <p:sldId id="303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24" r:id="rId28"/>
    <p:sldId id="325" r:id="rId29"/>
    <p:sldId id="314" r:id="rId30"/>
    <p:sldId id="321" r:id="rId31"/>
    <p:sldId id="315" r:id="rId32"/>
    <p:sldId id="335" r:id="rId33"/>
    <p:sldId id="316" r:id="rId34"/>
    <p:sldId id="317" r:id="rId35"/>
    <p:sldId id="318" r:id="rId36"/>
    <p:sldId id="338" r:id="rId37"/>
    <p:sldId id="336" r:id="rId38"/>
    <p:sldId id="337" r:id="rId3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 showGuides="1">
      <p:cViewPr>
        <p:scale>
          <a:sx n="66" d="100"/>
          <a:sy n="66" d="100"/>
        </p:scale>
        <p:origin x="-2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-2070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31/10/2014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31/10/2014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A6175BE3-1179-4FC1-B715-543B6A39AD33}" type="slidenum">
              <a:rPr lang="en-GB">
                <a:cs typeface="Arial" pitchFamily="34" charset="0"/>
              </a:rPr>
              <a:pPr/>
              <a:t>6</a:t>
            </a:fld>
            <a:endParaRPr lang="en-GB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894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84EAF17-2653-47C4-A39F-63C2660F7741}" type="slidenum">
              <a:rPr lang="en-GB">
                <a:cs typeface="Arial" pitchFamily="34" charset="0"/>
              </a:rPr>
              <a:pPr/>
              <a:t>7</a:t>
            </a:fld>
            <a:endParaRPr lang="en-GB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Show neped/ngw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A2F7A1-6D24-4D11-80ED-1C889EB8FBA2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382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93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125" y="4827401"/>
            <a:ext cx="5224112" cy="312350"/>
          </a:xfrm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D473CEB0-2A8A-402E-A2D9-51E4A3395525}" type="slidenum">
              <a:rPr lang="en-GB">
                <a:cs typeface="Arial" pitchFamily="34" charset="0"/>
              </a:rPr>
              <a:pPr/>
              <a:t>33</a:t>
            </a:fld>
            <a:endParaRPr lang="en-GB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7B63717-3427-4113-AD3A-1AFDD5846463}" type="slidenum">
              <a:rPr lang="en-GB">
                <a:cs typeface="Arial" pitchFamily="34" charset="0"/>
              </a:rPr>
              <a:pPr/>
              <a:t>34</a:t>
            </a:fld>
            <a:endParaRPr lang="en-GB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148281E7-BC19-430C-B2C9-9CC54807082C}" type="slidenum">
              <a:rPr lang="en-GB">
                <a:cs typeface="Arial" pitchFamily="34" charset="0"/>
              </a:rPr>
              <a:pPr/>
              <a:t>35</a:t>
            </a:fld>
            <a:endParaRPr lang="en-GB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Test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24544" y="0"/>
            <a:ext cx="9468544" cy="7200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330824" cy="891216"/>
          </a:xfrm>
        </p:spPr>
        <p:txBody>
          <a:bodyPr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S. </a:t>
            </a:r>
            <a:r>
              <a:rPr lang="en-GB" dirty="0" err="1" smtClean="0"/>
              <a:t>Saarelma</a:t>
            </a:r>
            <a:r>
              <a:rPr lang="en-GB" dirty="0" smtClean="0"/>
              <a:t> | JET pedestals | Princeton | 3 November 2014 | Page </a:t>
            </a:r>
            <a:fld id="{ABDE1CA8-6065-4587-9167-E6195B47F5EC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Placeholder 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" y="6428094"/>
            <a:ext cx="1296000" cy="429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smtClean="0"/>
              <a:t>S. Saarelma | JET pedestals | Princeton | 3 November 2014 | Page ‹#›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JET-ILW pedestals, known </a:t>
            </a:r>
            <a:r>
              <a:rPr lang="en-GB" dirty="0" err="1" smtClean="0"/>
              <a:t>knowns</a:t>
            </a:r>
            <a:r>
              <a:rPr lang="en-GB" dirty="0" smtClean="0"/>
              <a:t>, known unknowns and unknown unknowns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184576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S. </a:t>
            </a:r>
            <a:r>
              <a:rPr lang="en-GB" dirty="0" err="1" smtClean="0"/>
              <a:t>Saarelma</a:t>
            </a:r>
            <a:endParaRPr lang="en-GB" dirty="0" smtClean="0"/>
          </a:p>
          <a:p>
            <a:r>
              <a:rPr lang="en-GB" dirty="0" smtClean="0"/>
              <a:t>CCFE, UK</a:t>
            </a:r>
          </a:p>
        </p:txBody>
      </p:sp>
      <p:pic>
        <p:nvPicPr>
          <p:cNvPr id="4" name="Picture Placeholder 1"/>
          <p:cNvPicPr>
            <a:picLocks noGrp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86295"/>
            <a:ext cx="1296000" cy="429906"/>
          </a:xfrm>
        </p:spPr>
      </p:pic>
    </p:spTree>
    <p:extLst>
      <p:ext uri="{BB962C8B-B14F-4D97-AF65-F5344CB8AC3E}">
        <p14:creationId xmlns=""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 compatible pedestals </a:t>
            </a:r>
          </a:p>
          <a:p>
            <a:r>
              <a:rPr lang="en-GB" dirty="0" smtClean="0"/>
              <a:t>Slow </a:t>
            </a:r>
            <a:r>
              <a:rPr lang="en-GB" dirty="0" smtClean="0"/>
              <a:t>ELMs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Impurity seeding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EPED testing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Power scan, high and low gas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ELMs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63" y="912713"/>
            <a:ext cx="8272462" cy="157331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 ELMs in JET-ILW have much longer duration than in JET-C</a:t>
            </a:r>
          </a:p>
          <a:p>
            <a:r>
              <a:rPr lang="en-GB" dirty="0" smtClean="0"/>
              <a:t>Nitrogen seeding recovers similar fast ELMs as in </a:t>
            </a:r>
            <a:r>
              <a:rPr lang="en-GB" dirty="0" smtClean="0"/>
              <a:t>JET-C</a:t>
            </a:r>
          </a:p>
          <a:p>
            <a:r>
              <a:rPr lang="en-GB" dirty="0" smtClean="0"/>
              <a:t>Slow ELMs also seen in AUG with full W wall [Schneider 2014]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Picture 7" descr="CPS14.098-4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004" y="2700338"/>
            <a:ext cx="8076372" cy="356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5972175" cy="891216"/>
          </a:xfrm>
        </p:spPr>
        <p:txBody>
          <a:bodyPr/>
          <a:lstStyle/>
          <a:p>
            <a:r>
              <a:rPr lang="en-GB" dirty="0" smtClean="0"/>
              <a:t>Slow ELMs are “negative” ELMs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476"/>
            <a:ext cx="8229600" cy="17386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Fast ELMs can be recovered also by placing strike point to the maximum pumping position.</a:t>
            </a:r>
          </a:p>
          <a:p>
            <a:r>
              <a:rPr lang="en-GB" dirty="0" smtClean="0"/>
              <a:t>The slow ELMs are “negative” in D</a:t>
            </a:r>
            <a:r>
              <a:rPr lang="en-GB" baseline="-25000" dirty="0" smtClean="0">
                <a:latin typeface="Symbol" pitchFamily="18" charset="2"/>
              </a:rPr>
              <a:t>a</a:t>
            </a:r>
            <a:r>
              <a:rPr lang="en-GB" dirty="0" smtClean="0"/>
              <a:t>.</a:t>
            </a:r>
          </a:p>
          <a:p>
            <a:r>
              <a:rPr lang="en-GB" dirty="0" smtClean="0"/>
              <a:t>MHD activity for only 300-400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s. </a:t>
            </a:r>
          </a:p>
          <a:p>
            <a:r>
              <a:rPr lang="en-GB" dirty="0" smtClean="0"/>
              <a:t>Proposed explanation: W acts temporarily as a sink to particles.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dirty="0" err="1" smtClean="0"/>
              <a:t>Saarelma</a:t>
            </a:r>
            <a:r>
              <a:rPr lang="en-GB" dirty="0" smtClean="0"/>
              <a:t> | JET pedestals | Princeton | 3 November 2014 | Page </a:t>
            </a:r>
            <a:fld id="{ABDE1CA8-6065-4587-9167-E6195B47F5EC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957" y="2604208"/>
            <a:ext cx="8091487" cy="40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6786563" cy="891216"/>
          </a:xfrm>
        </p:spPr>
        <p:txBody>
          <a:bodyPr/>
          <a:lstStyle/>
          <a:p>
            <a:r>
              <a:rPr lang="en-GB" dirty="0" smtClean="0"/>
              <a:t>Slow ELMs lead to high ELM losses</a:t>
            </a:r>
            <a:endParaRPr lang="en-GB" dirty="0"/>
          </a:p>
        </p:txBody>
      </p:sp>
      <p:pic>
        <p:nvPicPr>
          <p:cNvPr id="5" name="Content Placeholder 4" descr="CPS14.098-9c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18" y="1327150"/>
            <a:ext cx="5858040" cy="48958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1571625"/>
            <a:ext cx="244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Blue&amp;Cyan</a:t>
            </a:r>
            <a:r>
              <a:rPr lang="en-GB" dirty="0" smtClean="0"/>
              <a:t>: JET-C</a:t>
            </a:r>
          </a:p>
          <a:p>
            <a:r>
              <a:rPr lang="en-GB" dirty="0" smtClean="0"/>
              <a:t>Red: JET-ILW, </a:t>
            </a:r>
            <a:r>
              <a:rPr lang="en-GB" dirty="0" err="1" smtClean="0"/>
              <a:t>unseeded</a:t>
            </a:r>
            <a:r>
              <a:rPr lang="en-GB" dirty="0" smtClean="0"/>
              <a:t>, fast ELMs</a:t>
            </a:r>
          </a:p>
          <a:p>
            <a:r>
              <a:rPr lang="en-GB" dirty="0" smtClean="0"/>
              <a:t>Green: JET-ILW N</a:t>
            </a:r>
            <a:r>
              <a:rPr lang="en-GB" baseline="-25000" dirty="0" smtClean="0"/>
              <a:t>2</a:t>
            </a:r>
            <a:r>
              <a:rPr lang="en-GB" dirty="0" smtClean="0"/>
              <a:t> seeded</a:t>
            </a:r>
          </a:p>
          <a:p>
            <a:r>
              <a:rPr lang="en-GB" dirty="0" smtClean="0"/>
              <a:t>Black: JET-ILW slow ELMs</a:t>
            </a:r>
          </a:p>
          <a:p>
            <a:r>
              <a:rPr lang="en-GB" dirty="0" smtClean="0"/>
              <a:t>Grey: </a:t>
            </a:r>
            <a:r>
              <a:rPr lang="en-GB" dirty="0" err="1" smtClean="0"/>
              <a:t>Loarte</a:t>
            </a:r>
            <a:r>
              <a:rPr lang="en-GB" dirty="0" smtClean="0"/>
              <a:t> PPCF 2003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 compatible pedestals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Slow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ELMs</a:t>
            </a:r>
          </a:p>
          <a:p>
            <a:r>
              <a:rPr lang="en-GB" dirty="0" smtClean="0"/>
              <a:t>Impurity seeding</a:t>
            </a:r>
            <a:endParaRPr lang="en-GB" dirty="0" smtClean="0"/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EPED testing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Power scan, high and low gas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920480" y="1141489"/>
            <a:ext cx="4377600" cy="4673297"/>
          </a:xfrm>
          <a:prstGeom prst="rect">
            <a:avLst/>
          </a:prstGeom>
        </p:spPr>
        <p:txBody>
          <a:bodyPr lIns="84644" tIns="42322" rIns="84644" bIns="42322"/>
          <a:lstStyle>
            <a:lvl1pPr marL="369888" indent="-369888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801688" indent="-307975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1235075" indent="-247650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Font typeface="Courier New" pitchFamily="49" charset="0"/>
              <a:buChar char="o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728788" indent="-247650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222500" indent="-247650" algn="l" defTabSz="9874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79700" indent="-247650" algn="l" defTabSz="98742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36900" indent="-247650" algn="l" defTabSz="98742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94100" indent="-247650" algn="l" defTabSz="98742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51300" indent="-247650" algn="l" defTabSz="987425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u="sng" kern="0" dirty="0" smtClean="0"/>
              <a:t>Without N</a:t>
            </a:r>
            <a:r>
              <a:rPr lang="en-GB" altLang="en-US" kern="0" dirty="0" smtClean="0"/>
              <a:t>:</a:t>
            </a:r>
          </a:p>
          <a:p>
            <a:pPr>
              <a:buFontTx/>
              <a:buNone/>
              <a:defRPr/>
            </a:pPr>
            <a:r>
              <a:rPr lang="en-GB" altLang="en-US" dirty="0" smtClean="0"/>
              <a:t>    the </a:t>
            </a:r>
            <a:r>
              <a:rPr lang="en-GB" altLang="en-US" dirty="0"/>
              <a:t>benefit of </a:t>
            </a:r>
            <a:r>
              <a:rPr lang="en-GB" altLang="en-US" dirty="0" err="1" smtClean="0"/>
              <a:t>triangularity</a:t>
            </a:r>
            <a:r>
              <a:rPr lang="en-GB" altLang="en-US" dirty="0" smtClean="0"/>
              <a:t> on confinement </a:t>
            </a:r>
            <a:r>
              <a:rPr lang="en-GB" altLang="en-US" dirty="0"/>
              <a:t>is </a:t>
            </a:r>
            <a:r>
              <a:rPr lang="en-GB" altLang="en-US" dirty="0" smtClean="0"/>
              <a:t>lost</a:t>
            </a:r>
          </a:p>
          <a:p>
            <a:pPr>
              <a:buFontTx/>
              <a:buNone/>
              <a:defRPr/>
            </a:pPr>
            <a:endParaRPr lang="en-GB" altLang="en-US" kern="0" dirty="0" smtClean="0"/>
          </a:p>
          <a:p>
            <a:pPr>
              <a:defRPr/>
            </a:pPr>
            <a:r>
              <a:rPr lang="en-GB" altLang="en-US" u="sng" kern="0" dirty="0" smtClean="0"/>
              <a:t>With N:</a:t>
            </a:r>
          </a:p>
          <a:p>
            <a:pPr>
              <a:defRPr/>
            </a:pPr>
            <a:endParaRPr lang="en-GB" altLang="en-US" kern="0" dirty="0" smtClean="0"/>
          </a:p>
          <a:p>
            <a:pPr marL="399706" lvl="1" indent="0">
              <a:buNone/>
              <a:defRPr/>
            </a:pPr>
            <a:r>
              <a:rPr lang="en-GB" altLang="en-US" kern="0" dirty="0" smtClean="0"/>
              <a:t>In </a:t>
            </a:r>
            <a:r>
              <a:rPr lang="en-GB" altLang="en-US" kern="0" dirty="0" smtClean="0">
                <a:solidFill>
                  <a:srgbClr val="FF0000"/>
                </a:solidFill>
              </a:rPr>
              <a:t>low </a:t>
            </a:r>
            <a:r>
              <a:rPr lang="en-GB" altLang="en-US" kern="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altLang="en-US" kern="0" dirty="0" smtClean="0">
                <a:solidFill>
                  <a:srgbClr val="FF0000"/>
                </a:solidFill>
              </a:rPr>
              <a:t> plasma</a:t>
            </a:r>
            <a:r>
              <a:rPr lang="en-GB" altLang="en-US" kern="0" dirty="0" smtClean="0"/>
              <a:t>, N seeding increases stored energy by </a:t>
            </a:r>
            <a:r>
              <a:rPr lang="en-GB" altLang="en-US" kern="0" dirty="0" smtClean="0">
                <a:solidFill>
                  <a:srgbClr val="FF0000"/>
                </a:solidFill>
              </a:rPr>
              <a:t>~15%</a:t>
            </a:r>
          </a:p>
          <a:p>
            <a:pPr marL="399706" lvl="1" indent="0">
              <a:defRPr/>
            </a:pPr>
            <a:endParaRPr lang="en-GB" altLang="en-US" kern="0" dirty="0" smtClean="0"/>
          </a:p>
          <a:p>
            <a:pPr marL="399706" lvl="1" indent="0">
              <a:buNone/>
              <a:defRPr/>
            </a:pPr>
            <a:r>
              <a:rPr lang="en-GB" altLang="en-US" kern="0" dirty="0" smtClean="0"/>
              <a:t>In </a:t>
            </a:r>
            <a:r>
              <a:rPr lang="en-GB" altLang="en-US" kern="0" dirty="0" smtClean="0">
                <a:solidFill>
                  <a:srgbClr val="FF0000"/>
                </a:solidFill>
              </a:rPr>
              <a:t>high </a:t>
            </a:r>
            <a:r>
              <a:rPr lang="en-GB" altLang="en-US" kern="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altLang="en-US" kern="0" dirty="0" smtClean="0">
                <a:solidFill>
                  <a:srgbClr val="FF0000"/>
                </a:solidFill>
              </a:rPr>
              <a:t> plasma</a:t>
            </a:r>
            <a:r>
              <a:rPr lang="en-GB" altLang="en-US" kern="0" dirty="0" smtClean="0"/>
              <a:t>, N seeding increases stored energy by </a:t>
            </a:r>
            <a:r>
              <a:rPr lang="en-GB" altLang="en-US" kern="0" dirty="0" smtClean="0">
                <a:solidFill>
                  <a:srgbClr val="FF0000"/>
                </a:solidFill>
              </a:rPr>
              <a:t>~40% </a:t>
            </a:r>
            <a:r>
              <a:rPr lang="en-GB" altLang="en-US" kern="0" dirty="0" smtClean="0"/>
              <a:t>!</a:t>
            </a:r>
          </a:p>
          <a:p>
            <a:pPr>
              <a:buFontTx/>
              <a:buNone/>
              <a:defRPr/>
            </a:pPr>
            <a:endParaRPr lang="en-GB" altLang="en-US" kern="0" dirty="0">
              <a:sym typeface="Wingdings" pitchFamily="2" charset="2"/>
            </a:endParaRPr>
          </a:p>
          <a:p>
            <a:pPr>
              <a:buFontTx/>
              <a:buNone/>
              <a:defRPr/>
            </a:pPr>
            <a:r>
              <a:rPr lang="en-GB" altLang="en-US" kern="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altLang="en-US" kern="0" dirty="0">
                <a:sym typeface="Wingdings" pitchFamily="2" charset="2"/>
              </a:rPr>
              <a:t> </a:t>
            </a:r>
            <a:r>
              <a:rPr lang="en-GB" altLang="en-US" kern="0" dirty="0" smtClean="0">
                <a:sym typeface="Wingdings" pitchFamily="2" charset="2"/>
              </a:rPr>
              <a:t>Re-establish with N the benefit of </a:t>
            </a:r>
            <a:r>
              <a:rPr lang="en-GB" altLang="en-US" kern="0" dirty="0" smtClean="0">
                <a:latin typeface="Symbol" panose="05050102010706020507" pitchFamily="18" charset="2"/>
                <a:sym typeface="Wingdings" pitchFamily="2" charset="2"/>
              </a:rPr>
              <a:t>d</a:t>
            </a:r>
            <a:r>
              <a:rPr lang="en-GB" altLang="en-US" kern="0" dirty="0" smtClean="0">
                <a:sym typeface="Wingdings" pitchFamily="2" charset="2"/>
              </a:rPr>
              <a:t> on confinement as in JET-C</a:t>
            </a:r>
            <a:endParaRPr lang="en-GB" altLang="en-US" kern="0" dirty="0"/>
          </a:p>
          <a:p>
            <a:pPr>
              <a:defRPr/>
            </a:pPr>
            <a:endParaRPr lang="en-GB" altLang="en-US" kern="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5307"/>
            <a:ext cx="5200650" cy="555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7187" y="0"/>
            <a:ext cx="6657975" cy="891216"/>
          </a:xfrm>
        </p:spPr>
        <p:txBody>
          <a:bodyPr/>
          <a:lstStyle/>
          <a:p>
            <a:r>
              <a:rPr lang="en-GB" kern="0" dirty="0" smtClean="0">
                <a:latin typeface="Verdana" panose="020B0604030504040204" pitchFamily="34" charset="0"/>
              </a:rPr>
              <a:t>Confinement rise with N linked to  </a:t>
            </a:r>
            <a:r>
              <a:rPr lang="en-GB" kern="0" dirty="0" smtClean="0">
                <a:latin typeface="Symbol" panose="05050102010706020507" pitchFamily="18" charset="2"/>
              </a:rPr>
              <a:t>d</a:t>
            </a:r>
            <a:br>
              <a:rPr lang="en-GB" kern="0" dirty="0" smtClean="0">
                <a:latin typeface="Symbol" panose="05050102010706020507" pitchFamily="18" charset="2"/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53600" y="802822"/>
            <a:ext cx="3414240" cy="4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altLang="en-US" sz="2200" dirty="0">
                <a:solidFill>
                  <a:srgbClr val="0000FF"/>
                </a:solidFill>
              </a:rPr>
              <a:t>ELM-averaged data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6080" y="4600727"/>
            <a:ext cx="8691840" cy="1545167"/>
          </a:xfrm>
          <a:prstGeom prst="rect">
            <a:avLst/>
          </a:prstGeom>
        </p:spPr>
        <p:txBody>
          <a:bodyPr lIns="84664" tIns="42332" rIns="84664" bIns="42332"/>
          <a:lstStyle>
            <a:lvl1pPr marL="368300" indent="-368300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800100" indent="-306388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1233488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Font typeface="Courier New" pitchFamily="49" charset="0"/>
              <a:buChar char="o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727200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220913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7905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3614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93232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5032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1900" kern="0" dirty="0" smtClean="0"/>
              <a:t>ELM-average pedestal pressure and temperature increase with N seeding in high-</a:t>
            </a:r>
            <a:r>
              <a:rPr lang="en-GB" altLang="en-US" sz="1900" kern="0" dirty="0" smtClean="0">
                <a:latin typeface="Symbol" panose="05050102010706020507" pitchFamily="18" charset="2"/>
              </a:rPr>
              <a:t>d</a:t>
            </a:r>
            <a:r>
              <a:rPr lang="en-GB" altLang="en-US" sz="1900" kern="0" dirty="0" smtClean="0"/>
              <a:t> HT and VT plasmas</a:t>
            </a:r>
          </a:p>
          <a:p>
            <a:pPr marL="0" indent="0">
              <a:buNone/>
              <a:defRPr/>
            </a:pPr>
            <a:endParaRPr lang="en-GB" altLang="en-US" sz="1900" kern="0" dirty="0" smtClean="0"/>
          </a:p>
          <a:p>
            <a:pPr>
              <a:defRPr/>
            </a:pPr>
            <a:r>
              <a:rPr lang="en-GB" altLang="en-US" sz="1900" kern="0" dirty="0" smtClean="0"/>
              <a:t>Opposite trend for the pedestal density </a:t>
            </a:r>
            <a:r>
              <a:rPr lang="en-GB" altLang="en-US" sz="1900" kern="0" dirty="0" smtClean="0">
                <a:sym typeface="Wingdings" panose="05000000000000000000" pitchFamily="2" charset="2"/>
              </a:rPr>
              <a:t> likely linked to the difference in </a:t>
            </a:r>
            <a:r>
              <a:rPr lang="en-GB" altLang="en-US" sz="1900" kern="0" dirty="0" err="1" smtClean="0">
                <a:sym typeface="Wingdings" panose="05000000000000000000" pitchFamily="2" charset="2"/>
              </a:rPr>
              <a:t>divertor</a:t>
            </a:r>
            <a:r>
              <a:rPr lang="en-GB" altLang="en-US" sz="1900" kern="0" dirty="0" smtClean="0">
                <a:sym typeface="Wingdings" panose="05000000000000000000" pitchFamily="2" charset="2"/>
              </a:rPr>
              <a:t> geometry and its effect on neutral recycling.</a:t>
            </a:r>
            <a:endParaRPr lang="en-GB" altLang="en-US" sz="1900" kern="0" dirty="0"/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" y="1294191"/>
            <a:ext cx="8631360" cy="313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686880" y="1353156"/>
            <a:ext cx="2216160" cy="362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algn="r"/>
            <a:r>
              <a:rPr lang="en-GB"/>
              <a:t>P</a:t>
            </a:r>
            <a:r>
              <a:rPr lang="en-GB" baseline="-25000"/>
              <a:t>e,ped </a:t>
            </a:r>
            <a:r>
              <a:rPr lang="en-GB"/>
              <a:t>(kPa)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520800" y="1318381"/>
            <a:ext cx="2216160" cy="362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algn="r"/>
            <a:r>
              <a:rPr lang="en-GB"/>
              <a:t>T</a:t>
            </a:r>
            <a:r>
              <a:rPr lang="en-GB" baseline="-25000"/>
              <a:t>e,ped </a:t>
            </a:r>
            <a:r>
              <a:rPr lang="en-GB"/>
              <a:t>(keV)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307200" y="1318381"/>
            <a:ext cx="2416320" cy="362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algn="r"/>
            <a:r>
              <a:rPr lang="en-GB"/>
              <a:t>n</a:t>
            </a:r>
            <a:r>
              <a:rPr lang="en-GB" baseline="-25000"/>
              <a:t>e,ped </a:t>
            </a:r>
            <a:r>
              <a:rPr lang="en-GB"/>
              <a:t>(10</a:t>
            </a:r>
            <a:r>
              <a:rPr lang="en-GB" baseline="30000"/>
              <a:t>19</a:t>
            </a:r>
            <a:r>
              <a:rPr lang="en-GB"/>
              <a:t>m</a:t>
            </a:r>
            <a:r>
              <a:rPr lang="en-GB" baseline="30000"/>
              <a:t>-3</a:t>
            </a:r>
            <a:r>
              <a:rPr lang="en-GB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081" y="3123595"/>
            <a:ext cx="1707840" cy="639489"/>
          </a:xfrm>
          <a:prstGeom prst="rect">
            <a:avLst/>
          </a:prstGeom>
          <a:solidFill>
            <a:schemeClr val="bg1"/>
          </a:solidFill>
        </p:spPr>
        <p:txBody>
          <a:bodyPr lIns="84664" tIns="42332" rIns="84664" bIns="42332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HT high-</a:t>
            </a:r>
            <a:r>
              <a:rPr lang="en-GB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  <a:p>
            <a:pPr>
              <a:defRPr/>
            </a:pPr>
            <a:r>
              <a:rPr lang="en-GB" dirty="0">
                <a:latin typeface="+mj-lt"/>
              </a:rPr>
              <a:t>VT high-</a:t>
            </a:r>
            <a:r>
              <a:rPr lang="en-GB" dirty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4232161" y="3474357"/>
            <a:ext cx="1504800" cy="5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sz="2800" dirty="0"/>
              <a:t>Nitrogen</a:t>
            </a:r>
          </a:p>
        </p:txBody>
      </p:sp>
      <p:cxnSp>
        <p:nvCxnSpPr>
          <p:cNvPr id="15371" name="Straight Arrow Connector 11"/>
          <p:cNvCxnSpPr>
            <a:cxnSpLocks noChangeShapeType="1"/>
          </p:cNvCxnSpPr>
          <p:nvPr/>
        </p:nvCxnSpPr>
        <p:spPr bwMode="auto">
          <a:xfrm flipV="1">
            <a:off x="869760" y="1892905"/>
            <a:ext cx="420480" cy="353786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72" name="Straight Arrow Connector 12"/>
          <p:cNvCxnSpPr>
            <a:cxnSpLocks noChangeShapeType="1"/>
          </p:cNvCxnSpPr>
          <p:nvPr/>
        </p:nvCxnSpPr>
        <p:spPr bwMode="auto">
          <a:xfrm flipV="1">
            <a:off x="1101600" y="2493131"/>
            <a:ext cx="610560" cy="368905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73" name="Straight Arrow Connector 14"/>
          <p:cNvCxnSpPr>
            <a:cxnSpLocks noChangeShapeType="1"/>
          </p:cNvCxnSpPr>
          <p:nvPr/>
        </p:nvCxnSpPr>
        <p:spPr bwMode="auto">
          <a:xfrm flipV="1">
            <a:off x="4197600" y="2806096"/>
            <a:ext cx="420480" cy="353786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74" name="Straight Arrow Connector 15"/>
          <p:cNvCxnSpPr>
            <a:cxnSpLocks noChangeShapeType="1"/>
          </p:cNvCxnSpPr>
          <p:nvPr/>
        </p:nvCxnSpPr>
        <p:spPr bwMode="auto">
          <a:xfrm flipV="1">
            <a:off x="3745441" y="2251227"/>
            <a:ext cx="329760" cy="539750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75" name="Straight Arrow Connector 17"/>
          <p:cNvCxnSpPr>
            <a:cxnSpLocks noChangeShapeType="1"/>
          </p:cNvCxnSpPr>
          <p:nvPr/>
        </p:nvCxnSpPr>
        <p:spPr bwMode="auto">
          <a:xfrm flipV="1">
            <a:off x="6357600" y="2251226"/>
            <a:ext cx="564480" cy="610810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376" name="Straight Arrow Connector 20"/>
          <p:cNvCxnSpPr>
            <a:cxnSpLocks noChangeShapeType="1"/>
          </p:cNvCxnSpPr>
          <p:nvPr/>
        </p:nvCxnSpPr>
        <p:spPr bwMode="auto">
          <a:xfrm>
            <a:off x="6357601" y="3577167"/>
            <a:ext cx="750240" cy="175381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8624" y="0"/>
            <a:ext cx="6643688" cy="891216"/>
          </a:xfrm>
        </p:spPr>
        <p:txBody>
          <a:bodyPr/>
          <a:lstStyle/>
          <a:p>
            <a:r>
              <a:rPr lang="en-GB" altLang="en-US" kern="0" dirty="0" smtClean="0"/>
              <a:t>Pedestal height of N-seeded high-</a:t>
            </a:r>
            <a:r>
              <a:rPr lang="en-GB" altLang="en-US" kern="0" dirty="0" smtClean="0">
                <a:latin typeface="Symbol" panose="05050102010706020507" pitchFamily="18" charset="2"/>
              </a:rPr>
              <a:t>d</a:t>
            </a:r>
            <a:br>
              <a:rPr lang="en-GB" altLang="en-US" kern="0" dirty="0" smtClean="0">
                <a:latin typeface="Symbol" panose="05050102010706020507" pitchFamily="18" charset="2"/>
              </a:rPr>
            </a:b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18881" y="696988"/>
            <a:ext cx="3414240" cy="4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altLang="en-US" sz="2200" dirty="0">
                <a:solidFill>
                  <a:srgbClr val="0000FF"/>
                </a:solidFill>
              </a:rPr>
              <a:t>pre-ELM data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6080" y="4756453"/>
            <a:ext cx="8691840" cy="1545167"/>
          </a:xfrm>
          <a:prstGeom prst="rect">
            <a:avLst/>
          </a:prstGeom>
        </p:spPr>
        <p:txBody>
          <a:bodyPr lIns="84664" tIns="42332" rIns="84664" bIns="42332"/>
          <a:lstStyle>
            <a:lvl1pPr marL="368300" indent="-368300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800100" indent="-306388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2pPr>
            <a:lvl3pPr marL="1233488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FF"/>
              </a:buClr>
              <a:buFont typeface="Courier New" pitchFamily="49" charset="0"/>
              <a:buChar char="o"/>
              <a:defRPr sz="2100">
                <a:solidFill>
                  <a:schemeClr val="tx1"/>
                </a:solidFill>
                <a:latin typeface="+mn-lt"/>
                <a:cs typeface="+mn-cs"/>
              </a:defRPr>
            </a:lvl3pPr>
            <a:lvl4pPr marL="1727200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220913" indent="-246063" algn="l" defTabSz="9858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7905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13614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593232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050324" indent="-247590" algn="l" defTabSz="987187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1900" kern="0" dirty="0" smtClean="0"/>
              <a:t>Pre-ELM pedestal pressure shows a smaller increase with N-seeding in high-</a:t>
            </a:r>
            <a:r>
              <a:rPr lang="en-GB" altLang="en-US" sz="1900" kern="0" dirty="0" smtClean="0">
                <a:latin typeface="Symbol" panose="05050102010706020507" pitchFamily="18" charset="2"/>
              </a:rPr>
              <a:t>d</a:t>
            </a:r>
            <a:r>
              <a:rPr lang="en-GB" altLang="en-US" sz="1900" kern="0" dirty="0" smtClean="0"/>
              <a:t> VT plasmas. </a:t>
            </a:r>
          </a:p>
          <a:p>
            <a:pPr marL="0" indent="0">
              <a:buNone/>
              <a:defRPr/>
            </a:pPr>
            <a:endParaRPr lang="en-GB" altLang="en-US" sz="1900" kern="0" dirty="0" smtClean="0"/>
          </a:p>
          <a:p>
            <a:pPr>
              <a:defRPr/>
            </a:pPr>
            <a:r>
              <a:rPr lang="en-GB" altLang="en-US" sz="1900" kern="0" dirty="0" smtClean="0"/>
              <a:t>Common feature between high-</a:t>
            </a:r>
            <a:r>
              <a:rPr lang="en-GB" altLang="en-US" sz="1900" kern="0" dirty="0" smtClean="0">
                <a:latin typeface="Symbol" panose="05050102010706020507" pitchFamily="18" charset="2"/>
              </a:rPr>
              <a:t>d</a:t>
            </a:r>
            <a:r>
              <a:rPr lang="en-GB" altLang="en-US" sz="1900" kern="0" dirty="0" smtClean="0"/>
              <a:t> HT and VT: increase in </a:t>
            </a:r>
            <a:r>
              <a:rPr lang="en-GB" altLang="en-US" sz="1900" kern="0" dirty="0" err="1" smtClean="0"/>
              <a:t>T</a:t>
            </a:r>
            <a:r>
              <a:rPr lang="en-GB" altLang="en-US" sz="1900" kern="0" baseline="-25000" dirty="0" err="1" smtClean="0"/>
              <a:t>e,ped</a:t>
            </a:r>
            <a:endParaRPr lang="en-GB" altLang="en-US" sz="1900" kern="0" baseline="-25000" dirty="0"/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1242786"/>
            <a:ext cx="8593920" cy="335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0" name="Straight Arrow Connector 6"/>
          <p:cNvCxnSpPr>
            <a:cxnSpLocks noChangeShapeType="1"/>
          </p:cNvCxnSpPr>
          <p:nvPr/>
        </p:nvCxnSpPr>
        <p:spPr bwMode="auto">
          <a:xfrm flipV="1">
            <a:off x="7202881" y="2372179"/>
            <a:ext cx="419040" cy="355297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1" name="Straight Arrow Connector 7"/>
          <p:cNvCxnSpPr>
            <a:cxnSpLocks noChangeShapeType="1"/>
          </p:cNvCxnSpPr>
          <p:nvPr/>
        </p:nvCxnSpPr>
        <p:spPr bwMode="auto">
          <a:xfrm>
            <a:off x="7215841" y="3046489"/>
            <a:ext cx="554400" cy="223762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2" name="Straight Arrow Connector 8"/>
          <p:cNvCxnSpPr>
            <a:cxnSpLocks noChangeShapeType="1"/>
          </p:cNvCxnSpPr>
          <p:nvPr/>
        </p:nvCxnSpPr>
        <p:spPr bwMode="auto">
          <a:xfrm flipV="1">
            <a:off x="4397760" y="2128762"/>
            <a:ext cx="468000" cy="420310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3" name="Straight Arrow Connector 10"/>
          <p:cNvCxnSpPr>
            <a:cxnSpLocks noChangeShapeType="1"/>
          </p:cNvCxnSpPr>
          <p:nvPr/>
        </p:nvCxnSpPr>
        <p:spPr bwMode="auto">
          <a:xfrm flipV="1">
            <a:off x="4610880" y="2668512"/>
            <a:ext cx="485280" cy="252488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4" name="Straight Arrow Connector 11"/>
          <p:cNvCxnSpPr>
            <a:cxnSpLocks noChangeShapeType="1"/>
          </p:cNvCxnSpPr>
          <p:nvPr/>
        </p:nvCxnSpPr>
        <p:spPr bwMode="auto">
          <a:xfrm flipV="1">
            <a:off x="1504800" y="1631346"/>
            <a:ext cx="420480" cy="353786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95" name="Straight Arrow Connector 12"/>
          <p:cNvCxnSpPr>
            <a:cxnSpLocks noChangeShapeType="1"/>
          </p:cNvCxnSpPr>
          <p:nvPr/>
        </p:nvCxnSpPr>
        <p:spPr bwMode="auto">
          <a:xfrm flipV="1">
            <a:off x="1504801" y="2338917"/>
            <a:ext cx="640800" cy="96762"/>
          </a:xfrm>
          <a:prstGeom prst="straightConnector1">
            <a:avLst/>
          </a:prstGeom>
          <a:noFill/>
          <a:ln w="5397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7413120" y="1436310"/>
            <a:ext cx="1504800" cy="51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sz="2800" dirty="0"/>
              <a:t>Nitrogen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0049" y="0"/>
            <a:ext cx="7229475" cy="891216"/>
          </a:xfrm>
        </p:spPr>
        <p:txBody>
          <a:bodyPr/>
          <a:lstStyle/>
          <a:p>
            <a:r>
              <a:rPr lang="en-GB" altLang="en-US" kern="0" dirty="0" smtClean="0"/>
              <a:t>Pedestal height of N-seeded high-</a:t>
            </a:r>
            <a:r>
              <a:rPr lang="en-GB" altLang="en-US" kern="0" dirty="0" smtClean="0">
                <a:latin typeface="Symbol" panose="05050102010706020507" pitchFamily="18" charset="2"/>
              </a:rPr>
              <a:t>d</a:t>
            </a:r>
            <a:br>
              <a:rPr lang="en-GB" altLang="en-US" kern="0" dirty="0" smtClean="0">
                <a:latin typeface="Symbol" panose="05050102010706020507" pitchFamily="18" charset="2"/>
              </a:rPr>
            </a:b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1682080"/>
            <a:ext cx="4571999" cy="3430913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5791200" cy="891216"/>
          </a:xfrm>
        </p:spPr>
        <p:txBody>
          <a:bodyPr/>
          <a:lstStyle/>
          <a:p>
            <a:pPr eaLnBrk="1" hangingPunct="1"/>
            <a:r>
              <a:rPr lang="en-GB" altLang="en-US" dirty="0"/>
              <a:t>L</a:t>
            </a:r>
            <a:r>
              <a:rPr lang="en-GB" altLang="en-US" dirty="0" smtClean="0"/>
              <a:t>ow-Z impurity effects on pedestal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03086"/>
            <a:ext cx="8229600" cy="520623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dirty="0" smtClean="0"/>
              <a:t>Impurities lower the bootstrap current, which is the dominant current component at the edge. 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r>
              <a:rPr lang="en-GB" altLang="en-US" dirty="0" smtClean="0"/>
              <a:t>Low-Z impurities dilute the (edge) plasma and result in lower </a:t>
            </a:r>
            <a:r>
              <a:rPr lang="en-GB" altLang="en-US" dirty="0" err="1" smtClean="0"/>
              <a:t>p</a:t>
            </a:r>
            <a:r>
              <a:rPr lang="en-GB" altLang="en-US" baseline="-25000" dirty="0" err="1" smtClean="0"/>
              <a:t>ped</a:t>
            </a:r>
            <a:r>
              <a:rPr lang="en-GB" altLang="en-US" dirty="0" smtClean="0"/>
              <a:t> for the same T</a:t>
            </a:r>
            <a:r>
              <a:rPr lang="en-GB" altLang="en-US" baseline="-25000" dirty="0" smtClean="0"/>
              <a:t>e</a:t>
            </a:r>
            <a:r>
              <a:rPr lang="en-GB" altLang="en-US" dirty="0" smtClean="0"/>
              <a:t> and n</a:t>
            </a:r>
            <a:r>
              <a:rPr lang="en-GB" altLang="en-US" baseline="-25000" dirty="0" smtClean="0"/>
              <a:t>e</a:t>
            </a:r>
            <a:r>
              <a:rPr lang="en-GB" altLang="en-US" dirty="0" smtClean="0"/>
              <a:t> profiles. </a:t>
            </a:r>
          </a:p>
          <a:p>
            <a:pPr eaLnBrk="1" hangingPunct="1"/>
            <a:r>
              <a:rPr lang="en-GB" altLang="en-US" dirty="0" smtClean="0"/>
              <a:t>Radiation from impurities lowers the </a:t>
            </a:r>
            <a:r>
              <a:rPr lang="en-GB" altLang="en-US" dirty="0" err="1" smtClean="0"/>
              <a:t>separatrix</a:t>
            </a:r>
            <a:r>
              <a:rPr lang="en-GB" altLang="en-US" dirty="0" smtClean="0"/>
              <a:t> temperature.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8883" y="2272267"/>
            <a:ext cx="282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Calculated using formulas in</a:t>
            </a:r>
          </a:p>
          <a:p>
            <a:r>
              <a:rPr lang="en-GB" dirty="0" err="1" smtClean="0"/>
              <a:t>Sauter</a:t>
            </a:r>
            <a:r>
              <a:rPr lang="en-GB" dirty="0" smtClean="0"/>
              <a:t> et al. </a:t>
            </a:r>
            <a:r>
              <a:rPr lang="en-GB" dirty="0" err="1" smtClean="0"/>
              <a:t>PoP</a:t>
            </a:r>
            <a:r>
              <a:rPr lang="en-GB" dirty="0" smtClean="0"/>
              <a:t> 1999/2002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536" y="2992583"/>
            <a:ext cx="4401545" cy="35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7786255" cy="891216"/>
          </a:xfrm>
        </p:spPr>
        <p:txBody>
          <a:bodyPr/>
          <a:lstStyle/>
          <a:p>
            <a:r>
              <a:rPr lang="en-GB" altLang="en-US" dirty="0" err="1" smtClean="0"/>
              <a:t>T</a:t>
            </a:r>
            <a:r>
              <a:rPr lang="en-GB" altLang="en-US" baseline="-25000" dirty="0" err="1" smtClean="0"/>
              <a:t>e,sep</a:t>
            </a:r>
            <a:r>
              <a:rPr lang="en-GB" altLang="en-US" dirty="0" smtClean="0"/>
              <a:t> is used to fix the radial position of the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60" y="931334"/>
            <a:ext cx="8216640" cy="24885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EFIT equilibrium is not accurate enough to accurately fix the profiles from Thomson scattering with respect to the </a:t>
            </a:r>
            <a:r>
              <a:rPr lang="en-GB" dirty="0" err="1" smtClean="0"/>
              <a:t>separatrix</a:t>
            </a:r>
            <a:r>
              <a:rPr lang="en-GB" dirty="0" smtClean="0"/>
              <a:t> location. </a:t>
            </a:r>
          </a:p>
          <a:p>
            <a:pPr>
              <a:defRPr/>
            </a:pPr>
            <a:r>
              <a:rPr lang="en-GB" dirty="0" smtClean="0"/>
              <a:t>Before stability analysis we shift the measured profiles (both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e</a:t>
            </a:r>
            <a:r>
              <a:rPr lang="en-GB" dirty="0" smtClean="0"/>
              <a:t> and n</a:t>
            </a:r>
            <a:r>
              <a:rPr lang="en-GB" baseline="-25000" dirty="0" smtClean="0"/>
              <a:t>e</a:t>
            </a:r>
            <a:r>
              <a:rPr lang="en-GB" dirty="0" smtClean="0"/>
              <a:t>) to be consistent with the modelled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e,sep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4341" name="Straight Arrow Connector 5"/>
          <p:cNvCxnSpPr>
            <a:cxnSpLocks noChangeShapeType="1"/>
          </p:cNvCxnSpPr>
          <p:nvPr/>
        </p:nvCxnSpPr>
        <p:spPr bwMode="auto">
          <a:xfrm>
            <a:off x="4341354" y="5164115"/>
            <a:ext cx="1509717" cy="907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513259" y="4792219"/>
            <a:ext cx="582954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en-GB" altLang="en-US" dirty="0"/>
              <a:t>shift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Co-authors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55639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dirty="0" smtClean="0"/>
              <a:t>IAEA presentations: C. Maggi</a:t>
            </a:r>
            <a:r>
              <a:rPr lang="en-GB" baseline="30000" dirty="0" smtClean="0"/>
              <a:t>1</a:t>
            </a:r>
            <a:r>
              <a:rPr lang="en-GB" dirty="0" smtClean="0"/>
              <a:t>, C. Challis</a:t>
            </a:r>
            <a:r>
              <a:rPr lang="en-GB" baseline="30000" dirty="0" smtClean="0"/>
              <a:t>1</a:t>
            </a:r>
            <a:r>
              <a:rPr lang="en-GB" dirty="0" smtClean="0"/>
              <a:t>, C. Giroud</a:t>
            </a:r>
            <a:r>
              <a:rPr lang="en-GB" baseline="30000" dirty="0" smtClean="0"/>
              <a:t>1</a:t>
            </a:r>
            <a:r>
              <a:rPr lang="en-GB" dirty="0" smtClean="0"/>
              <a:t>, E. de la Luna</a:t>
            </a:r>
            <a:r>
              <a:rPr lang="en-GB" baseline="30000" dirty="0" smtClean="0"/>
              <a:t>2</a:t>
            </a:r>
            <a:r>
              <a:rPr lang="en-GB" dirty="0" smtClean="0"/>
              <a:t>, E. Joffrin</a:t>
            </a:r>
            <a:r>
              <a:rPr lang="en-GB" baseline="30000" dirty="0" smtClean="0"/>
              <a:t>3</a:t>
            </a:r>
            <a:r>
              <a:rPr lang="en-GB" dirty="0" smtClean="0"/>
              <a:t>,</a:t>
            </a:r>
          </a:p>
          <a:p>
            <a:pPr marL="0" indent="0">
              <a:buNone/>
              <a:defRPr/>
            </a:pPr>
            <a:r>
              <a:rPr lang="en-GB" dirty="0" smtClean="0"/>
              <a:t>Other contributions: M</a:t>
            </a:r>
            <a:r>
              <a:rPr lang="en-GB" dirty="0" smtClean="0"/>
              <a:t>. Beurskens</a:t>
            </a:r>
            <a:r>
              <a:rPr lang="en-GB" baseline="30000" dirty="0" smtClean="0"/>
              <a:t>1</a:t>
            </a:r>
            <a:r>
              <a:rPr lang="en-GB" dirty="0" smtClean="0"/>
              <a:t>, L. Frassinetti</a:t>
            </a:r>
            <a:r>
              <a:rPr lang="en-GB" baseline="30000" dirty="0" smtClean="0"/>
              <a:t>4</a:t>
            </a:r>
            <a:r>
              <a:rPr lang="en-GB" dirty="0" smtClean="0"/>
              <a:t>, M. Groth</a:t>
            </a:r>
            <a:r>
              <a:rPr lang="en-GB" baseline="30000" dirty="0" smtClean="0"/>
              <a:t>5</a:t>
            </a:r>
            <a:r>
              <a:rPr lang="en-GB" dirty="0" smtClean="0"/>
              <a:t>, A. J</a:t>
            </a:r>
            <a:r>
              <a:rPr lang="fi-FI" dirty="0" smtClean="0"/>
              <a:t>ärvinen</a:t>
            </a:r>
            <a:r>
              <a:rPr lang="fi-FI" baseline="30000" dirty="0" smtClean="0"/>
              <a:t>5</a:t>
            </a:r>
            <a:r>
              <a:rPr lang="fi-FI" dirty="0" smtClean="0"/>
              <a:t>, </a:t>
            </a:r>
            <a:r>
              <a:rPr lang="en-GB" dirty="0" smtClean="0"/>
              <a:t>M. Leyland</a:t>
            </a:r>
            <a:r>
              <a:rPr lang="en-GB" baseline="30000" dirty="0" smtClean="0"/>
              <a:t>6</a:t>
            </a:r>
            <a:r>
              <a:rPr lang="en-GB" dirty="0" smtClean="0"/>
              <a:t>, JET contributors*</a:t>
            </a:r>
            <a:endParaRPr lang="en-GB" baseline="30000" dirty="0" smtClean="0"/>
          </a:p>
          <a:p>
            <a:pPr marL="0" indent="0">
              <a:buNone/>
              <a:defRPr/>
            </a:pPr>
            <a:endParaRPr lang="en-GB" sz="1500" dirty="0" smtClean="0"/>
          </a:p>
          <a:p>
            <a:pPr eaLnBrk="1" hangingPunct="1">
              <a:defRPr/>
            </a:pPr>
            <a:endParaRPr lang="en-GB" sz="130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  <a:defRPr/>
            </a:pPr>
            <a:r>
              <a:rPr lang="en-GB" sz="1600" dirty="0" err="1" smtClean="0"/>
              <a:t>EUROfusion</a:t>
            </a:r>
            <a:r>
              <a:rPr lang="en-GB" sz="1600" dirty="0" smtClean="0"/>
              <a:t> Consortium, JET, </a:t>
            </a:r>
            <a:r>
              <a:rPr lang="en-GB" sz="1600" dirty="0" err="1" smtClean="0"/>
              <a:t>Culham</a:t>
            </a:r>
            <a:r>
              <a:rPr lang="en-GB" sz="1600" dirty="0" smtClean="0"/>
              <a:t> Science Centre, Abingdon, OX14 3DB, UK</a:t>
            </a:r>
            <a:r>
              <a:rPr lang="fr-FR" sz="1500" dirty="0" smtClean="0">
                <a:latin typeface="Verdana"/>
              </a:rPr>
              <a:t> </a:t>
            </a:r>
          </a:p>
          <a:p>
            <a:pPr marL="0" indent="0">
              <a:buNone/>
              <a:defRPr/>
            </a:pPr>
            <a:r>
              <a:rPr lang="en-GB" sz="1500" baseline="30000" dirty="0" smtClean="0">
                <a:latin typeface="Verdana"/>
              </a:rPr>
              <a:t>1</a:t>
            </a:r>
            <a:r>
              <a:rPr lang="en-GB" sz="1500" dirty="0" smtClean="0">
                <a:latin typeface="Verdana"/>
              </a:rPr>
              <a:t>CCFE, </a:t>
            </a:r>
            <a:r>
              <a:rPr lang="en-GB" sz="1500" dirty="0" err="1" smtClean="0">
                <a:latin typeface="Verdana"/>
              </a:rPr>
              <a:t>Culham</a:t>
            </a:r>
            <a:r>
              <a:rPr lang="en-GB" sz="1500" dirty="0" smtClean="0">
                <a:latin typeface="Verdana"/>
              </a:rPr>
              <a:t> Science Centre, Abingdon, OX14 3DB, UK </a:t>
            </a:r>
          </a:p>
          <a:p>
            <a:pPr marL="0" indent="0">
              <a:buNone/>
              <a:defRPr/>
            </a:pPr>
            <a:r>
              <a:rPr lang="en-GB" sz="1500" baseline="30000" dirty="0" smtClean="0">
                <a:latin typeface="Verdana"/>
              </a:rPr>
              <a:t>2</a:t>
            </a:r>
            <a:r>
              <a:rPr lang="es-ES" sz="1600" dirty="0" smtClean="0"/>
              <a:t>Laboratorio Nacional de </a:t>
            </a:r>
            <a:r>
              <a:rPr lang="es-ES" sz="1600" dirty="0" err="1" smtClean="0"/>
              <a:t>Fusion</a:t>
            </a:r>
            <a:r>
              <a:rPr lang="es-ES" sz="1600" dirty="0" smtClean="0"/>
              <a:t>, CIEMAT, 28040, Madrid, </a:t>
            </a:r>
            <a:r>
              <a:rPr lang="es-ES" sz="1600" dirty="0" err="1" smtClean="0"/>
              <a:t>Spain</a:t>
            </a:r>
            <a:endParaRPr lang="en-GB" sz="1500" dirty="0" smtClean="0">
              <a:latin typeface="Verdana"/>
            </a:endParaRPr>
          </a:p>
          <a:p>
            <a:pPr>
              <a:buNone/>
            </a:pPr>
            <a:r>
              <a:rPr lang="en-GB" sz="1500" baseline="30000" dirty="0" smtClean="0">
                <a:latin typeface="Verdana"/>
              </a:rPr>
              <a:t>3</a:t>
            </a:r>
            <a:r>
              <a:rPr lang="en-GB" sz="1600" i="1" dirty="0" smtClean="0"/>
              <a:t>CEA-Cadarache, Association </a:t>
            </a:r>
            <a:r>
              <a:rPr lang="en-GB" sz="1600" i="1" dirty="0" err="1" smtClean="0"/>
              <a:t>Euratom</a:t>
            </a:r>
            <a:r>
              <a:rPr lang="en-GB" sz="1600" i="1" dirty="0" smtClean="0"/>
              <a:t>-CEA, 13108 St Paul-</a:t>
            </a:r>
            <a:r>
              <a:rPr lang="en-GB" sz="1600" i="1" dirty="0" err="1" smtClean="0"/>
              <a:t>lez</a:t>
            </a:r>
            <a:r>
              <a:rPr lang="en-GB" sz="1600" i="1" dirty="0" smtClean="0"/>
              <a:t>-Durance France. </a:t>
            </a:r>
            <a:endParaRPr lang="en-GB" sz="1500" dirty="0" smtClean="0">
              <a:latin typeface="Verdana"/>
            </a:endParaRPr>
          </a:p>
          <a:p>
            <a:pPr marL="0" indent="0">
              <a:buNone/>
              <a:defRPr/>
            </a:pPr>
            <a:r>
              <a:rPr lang="en-GB" sz="1500" baseline="30000" dirty="0" smtClean="0">
                <a:latin typeface="Verdana"/>
              </a:rPr>
              <a:t>4</a:t>
            </a:r>
            <a:r>
              <a:rPr lang="en-GB" sz="1500" dirty="0" smtClean="0">
                <a:latin typeface="Verdana"/>
              </a:rPr>
              <a:t>Division </a:t>
            </a:r>
            <a:r>
              <a:rPr lang="en-GB" sz="1500" dirty="0">
                <a:latin typeface="Verdana"/>
              </a:rPr>
              <a:t>of Fusion Plasma Physics, School of </a:t>
            </a:r>
            <a:r>
              <a:rPr lang="en-GB" sz="1500" dirty="0" smtClean="0">
                <a:latin typeface="Verdana"/>
              </a:rPr>
              <a:t>Electrical Engineering</a:t>
            </a:r>
            <a:r>
              <a:rPr lang="en-GB" sz="1500" dirty="0">
                <a:latin typeface="Verdana"/>
              </a:rPr>
              <a:t>, Royal Institute of Technology</a:t>
            </a:r>
            <a:r>
              <a:rPr lang="en-GB" sz="1500" dirty="0" smtClean="0">
                <a:latin typeface="Verdana"/>
              </a:rPr>
              <a:t>, Stockholm, Sweden</a:t>
            </a:r>
            <a:endParaRPr lang="en-GB" sz="1500" dirty="0" smtClean="0"/>
          </a:p>
          <a:p>
            <a:pPr marL="0" indent="0">
              <a:buNone/>
              <a:defRPr/>
            </a:pPr>
            <a:r>
              <a:rPr lang="en-GB" sz="1500" baseline="30000" dirty="0"/>
              <a:t>5</a:t>
            </a:r>
            <a:r>
              <a:rPr lang="en-GB" sz="1500" dirty="0" smtClean="0"/>
              <a:t>Aalto University, </a:t>
            </a:r>
            <a:r>
              <a:rPr lang="en-GB" sz="1500" dirty="0" err="1" smtClean="0"/>
              <a:t>Otakaari</a:t>
            </a:r>
            <a:r>
              <a:rPr lang="en-GB" sz="1500" dirty="0" smtClean="0"/>
              <a:t> 4, 02150 Espoo, Finland  </a:t>
            </a:r>
          </a:p>
          <a:p>
            <a:pPr marL="0" indent="0">
              <a:buNone/>
              <a:defRPr/>
            </a:pPr>
            <a:r>
              <a:rPr lang="en-GB" sz="1500" baseline="30000" dirty="0" smtClean="0"/>
              <a:t>6</a:t>
            </a:r>
            <a:r>
              <a:rPr lang="en-GB" sz="1500" dirty="0" smtClean="0"/>
              <a:t>York Plasma Institute, Department of Physics, University of York, </a:t>
            </a:r>
            <a:r>
              <a:rPr lang="en-GB" sz="1500" dirty="0" err="1" smtClean="0"/>
              <a:t>Heslington</a:t>
            </a:r>
            <a:r>
              <a:rPr lang="en-GB" sz="1500" dirty="0" smtClean="0"/>
              <a:t>, York, YO10 5DD, UK. </a:t>
            </a:r>
          </a:p>
          <a:p>
            <a:pPr marL="0" indent="0">
              <a:buNone/>
              <a:defRPr/>
            </a:pPr>
            <a:r>
              <a:rPr lang="en-GB" sz="1500" dirty="0" smtClean="0"/>
              <a:t>*</a:t>
            </a:r>
            <a:r>
              <a:rPr lang="en-GB" sz="1600" dirty="0"/>
              <a:t>See the Appendix of F. </a:t>
            </a:r>
            <a:r>
              <a:rPr lang="en-GB" sz="1600" dirty="0" err="1"/>
              <a:t>Romanelli</a:t>
            </a:r>
            <a:r>
              <a:rPr lang="en-GB" sz="1600" dirty="0"/>
              <a:t> et al., Proceedings of the 25</a:t>
            </a:r>
            <a:r>
              <a:rPr lang="en-GB" sz="1600" baseline="30000" dirty="0"/>
              <a:t>th</a:t>
            </a:r>
            <a:r>
              <a:rPr lang="en-GB" sz="1600" dirty="0"/>
              <a:t> IAEA Fusion Energy Conference 2014, St Petersburg, Russia</a:t>
            </a:r>
            <a:endParaRPr lang="en-GB" sz="15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83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512" y="109352"/>
            <a:ext cx="6622560" cy="544286"/>
          </a:xfrm>
        </p:spPr>
        <p:txBody>
          <a:bodyPr/>
          <a:lstStyle/>
          <a:p>
            <a:r>
              <a:rPr lang="en-GB" altLang="en-US" sz="2200" dirty="0" err="1" smtClean="0"/>
              <a:t>T</a:t>
            </a:r>
            <a:r>
              <a:rPr lang="en-GB" altLang="en-US" sz="2200" baseline="-25000" dirty="0" err="1" smtClean="0"/>
              <a:t>e,sep</a:t>
            </a:r>
            <a:r>
              <a:rPr lang="en-GB" altLang="en-US" sz="2200" dirty="0" smtClean="0"/>
              <a:t> decreases with the increasing impurity content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921" y="5408084"/>
            <a:ext cx="8229600" cy="994833"/>
          </a:xfrm>
        </p:spPr>
        <p:txBody>
          <a:bodyPr/>
          <a:lstStyle/>
          <a:p>
            <a:r>
              <a:rPr lang="en-GB" altLang="en-US" sz="2200" dirty="0" smtClean="0"/>
              <a:t>EDGE2D-EIRENE SOL-modelling for steady-state inter-ELM  profiles, Beryllium sputtering included.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3" y="928406"/>
            <a:ext cx="5248275" cy="45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9" descr="high_low_delta_tsep_stability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2" y="803564"/>
            <a:ext cx="4353267" cy="36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200" y="4515327"/>
            <a:ext cx="257904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6601"/>
            <a:ext cx="2599200" cy="206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e,sep</a:t>
            </a:r>
            <a:r>
              <a:rPr lang="en-US" altLang="en-US" dirty="0" smtClean="0"/>
              <a:t> and pedestal stability</a:t>
            </a:r>
          </a:p>
        </p:txBody>
      </p:sp>
      <p:sp>
        <p:nvSpPr>
          <p:cNvPr id="16389" name="Content Placeholder 13"/>
          <p:cNvSpPr>
            <a:spLocks noGrp="1"/>
          </p:cNvSpPr>
          <p:nvPr>
            <p:ph idx="1"/>
          </p:nvPr>
        </p:nvSpPr>
        <p:spPr>
          <a:xfrm>
            <a:off x="4572000" y="1412776"/>
            <a:ext cx="4114800" cy="4896544"/>
          </a:xfrm>
        </p:spPr>
        <p:txBody>
          <a:bodyPr/>
          <a:lstStyle/>
          <a:p>
            <a:r>
              <a:rPr lang="fi-FI" altLang="en-US" dirty="0" smtClean="0"/>
              <a:t>Moving the pedestal inwards (with lower T</a:t>
            </a:r>
            <a:r>
              <a:rPr lang="fi-FI" altLang="en-US" baseline="-25000" dirty="0" smtClean="0"/>
              <a:t>e,sep</a:t>
            </a:r>
            <a:r>
              <a:rPr lang="fi-FI" altLang="en-US" dirty="0" smtClean="0"/>
              <a:t>) leads to the expansion of the peeling-ballooning stability diagram ”nose”.</a:t>
            </a:r>
          </a:p>
          <a:p>
            <a:r>
              <a:rPr lang="fi-FI" altLang="en-US" dirty="0" smtClean="0"/>
              <a:t>Note that the low current part of the diagram is not affected.</a:t>
            </a:r>
            <a:endParaRPr lang="en-GB" altLang="en-US" dirty="0" smtClean="0"/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970561" y="4315755"/>
            <a:ext cx="1022177" cy="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en-GB" sz="1900" dirty="0"/>
              <a:t>Pressure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047040" y="4315755"/>
            <a:ext cx="1902994" cy="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en-GB" sz="1900" dirty="0"/>
              <a:t>Pressure gradient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7453745" cy="891216"/>
          </a:xfrm>
        </p:spPr>
        <p:txBody>
          <a:bodyPr/>
          <a:lstStyle/>
          <a:p>
            <a:r>
              <a:rPr lang="en-GB" altLang="en-US" dirty="0" smtClean="0"/>
              <a:t>Self-consistent analysis of the </a:t>
            </a:r>
            <a:r>
              <a:rPr lang="en-GB" altLang="en-US" dirty="0" err="1" smtClean="0"/>
              <a:t>T</a:t>
            </a:r>
            <a:r>
              <a:rPr lang="en-GB" altLang="en-US" baseline="-25000" dirty="0" err="1" smtClean="0"/>
              <a:t>e,sep</a:t>
            </a:r>
            <a:r>
              <a:rPr lang="en-GB" altLang="en-US" dirty="0" smtClean="0"/>
              <a:t> effect on pedestal</a:t>
            </a:r>
          </a:p>
        </p:txBody>
      </p:sp>
      <p:sp>
        <p:nvSpPr>
          <p:cNvPr id="17417" name="TextBox 18"/>
          <p:cNvSpPr txBox="1">
            <a:spLocks noChangeArrowheads="1"/>
          </p:cNvSpPr>
          <p:nvPr/>
        </p:nvSpPr>
        <p:spPr bwMode="auto">
          <a:xfrm>
            <a:off x="31680" y="822476"/>
            <a:ext cx="8683200" cy="128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/>
          <a:lstStyle/>
          <a:p>
            <a:pPr marL="423321" indent="-423321">
              <a:buFontTx/>
              <a:buChar char="•"/>
            </a:pPr>
            <a:r>
              <a:rPr lang="en-GB" altLang="en-US" sz="2400" dirty="0"/>
              <a:t>Vary the </a:t>
            </a:r>
            <a:r>
              <a:rPr lang="en-GB" altLang="en-US" sz="2400" dirty="0" err="1"/>
              <a:t>T</a:t>
            </a:r>
            <a:r>
              <a:rPr lang="en-GB" altLang="en-US" sz="2400" baseline="-25000" dirty="0" err="1"/>
              <a:t>e,ped</a:t>
            </a:r>
            <a:r>
              <a:rPr lang="en-GB" altLang="en-US" sz="2400" dirty="0"/>
              <a:t> self-consistently with the bootstrap current and find the marginally stable </a:t>
            </a:r>
            <a:r>
              <a:rPr lang="en-GB" altLang="en-US" sz="2400" dirty="0" err="1"/>
              <a:t>T</a:t>
            </a:r>
            <a:r>
              <a:rPr lang="en-GB" altLang="en-US" sz="2400" baseline="-25000" dirty="0" err="1"/>
              <a:t>e,ped</a:t>
            </a:r>
            <a:r>
              <a:rPr lang="en-GB" altLang="en-US" sz="2400" dirty="0"/>
              <a:t> value. </a:t>
            </a:r>
          </a:p>
        </p:txBody>
      </p:sp>
      <p:pic>
        <p:nvPicPr>
          <p:cNvPr id="17418" name="Picture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53" y="2294187"/>
            <a:ext cx="4157218" cy="32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9" name="Straight Connector 21"/>
          <p:cNvCxnSpPr>
            <a:cxnSpLocks noChangeShapeType="1"/>
          </p:cNvCxnSpPr>
          <p:nvPr/>
        </p:nvCxnSpPr>
        <p:spPr bwMode="auto">
          <a:xfrm flipH="1">
            <a:off x="2217973" y="4080428"/>
            <a:ext cx="1062720" cy="31145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49796" y="4125403"/>
            <a:ext cx="160299" cy="134408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lIns="84664" tIns="42332" rIns="84664" bIns="42332" anchor="ctr"/>
          <a:lstStyle/>
          <a:p>
            <a:pPr defTabSz="914257"/>
            <a:endParaRPr lang="en-US" altLang="en-US" dirty="0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2562224" y="4199863"/>
            <a:ext cx="176864" cy="145296"/>
          </a:xfrm>
          <a:prstGeom prst="ellipse">
            <a:avLst/>
          </a:prstGeom>
          <a:solidFill>
            <a:srgbClr val="002060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lIns="84664" tIns="42332" rIns="84664" bIns="42332" anchor="ctr"/>
          <a:lstStyle/>
          <a:p>
            <a:pPr defTabSz="914257"/>
            <a:endParaRPr lang="en-US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95171" y="5767918"/>
            <a:ext cx="4484298" cy="722690"/>
          </a:xfrm>
          <a:prstGeom prst="rect">
            <a:avLst/>
          </a:prstGeom>
          <a:noFill/>
        </p:spPr>
        <p:txBody>
          <a:bodyPr lIns="84664" tIns="42332" rIns="84664" bIns="42332">
            <a:normAutofit/>
          </a:bodyPr>
          <a:lstStyle/>
          <a:p>
            <a:pPr algn="l">
              <a:defRPr/>
            </a:pPr>
            <a:r>
              <a:rPr lang="en-GB" b="1" dirty="0"/>
              <a:t>1</a:t>
            </a:r>
            <a:r>
              <a:rPr lang="en-GB" b="1" dirty="0" smtClean="0"/>
              <a:t>0</a:t>
            </a:r>
            <a:r>
              <a:rPr lang="en-GB" b="1" dirty="0"/>
              <a:t>% increase of </a:t>
            </a:r>
            <a:r>
              <a:rPr lang="en-GB" b="1" dirty="0" err="1"/>
              <a:t>T</a:t>
            </a:r>
            <a:r>
              <a:rPr lang="en-GB" b="1" baseline="-25000" dirty="0" err="1"/>
              <a:t>e,ped</a:t>
            </a:r>
            <a:r>
              <a:rPr lang="en-GB" b="1" dirty="0"/>
              <a:t> by </a:t>
            </a:r>
            <a:r>
              <a:rPr lang="en-GB" b="1" dirty="0" smtClean="0"/>
              <a:t>lowering </a:t>
            </a:r>
            <a:r>
              <a:rPr lang="en-GB" b="1" dirty="0" err="1"/>
              <a:t>T</a:t>
            </a:r>
            <a:r>
              <a:rPr lang="en-GB" b="1" baseline="-25000" dirty="0" err="1"/>
              <a:t>e,sep</a:t>
            </a:r>
            <a:r>
              <a:rPr lang="en-GB" b="1" dirty="0"/>
              <a:t> from </a:t>
            </a:r>
            <a:r>
              <a:rPr lang="en-GB" b="1" dirty="0" smtClean="0"/>
              <a:t>100 </a:t>
            </a:r>
            <a:r>
              <a:rPr lang="en-GB" b="1" dirty="0"/>
              <a:t>eV to 80 eV.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1" y="2294186"/>
            <a:ext cx="4352083" cy="3273174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0" y="2399992"/>
            <a:ext cx="4749281" cy="3941342"/>
          </a:xfrm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6419056" cy="891216"/>
          </a:xfrm>
        </p:spPr>
        <p:txBody>
          <a:bodyPr/>
          <a:lstStyle/>
          <a:p>
            <a:r>
              <a:rPr lang="fi-FI" altLang="en-US" sz="2600" dirty="0" smtClean="0"/>
              <a:t>The effect of impurity type on stability</a:t>
            </a:r>
            <a:endParaRPr lang="en-GB" altLang="en-US" sz="2600" dirty="0" smtClean="0"/>
          </a:p>
        </p:txBody>
      </p:sp>
      <p:sp>
        <p:nvSpPr>
          <p:cNvPr id="19460" name="Content Placeholder 5"/>
          <p:cNvSpPr>
            <a:spLocks noGrp="1"/>
          </p:cNvSpPr>
          <p:nvPr>
            <p:ph sz="half" idx="4294967295"/>
          </p:nvPr>
        </p:nvSpPr>
        <p:spPr>
          <a:xfrm>
            <a:off x="5097463" y="1265238"/>
            <a:ext cx="4046537" cy="4527550"/>
          </a:xfrm>
        </p:spPr>
        <p:txBody>
          <a:bodyPr>
            <a:normAutofit fontScale="85000" lnSpcReduction="20000"/>
          </a:bodyPr>
          <a:lstStyle/>
          <a:p>
            <a:r>
              <a:rPr lang="fi-FI" altLang="en-US" dirty="0" smtClean="0"/>
              <a:t>With fixed T</a:t>
            </a:r>
            <a:r>
              <a:rPr lang="fi-FI" altLang="en-US" baseline="-25000" dirty="0" smtClean="0"/>
              <a:t>e,sep</a:t>
            </a:r>
            <a:r>
              <a:rPr lang="fi-FI" altLang="en-US" dirty="0" smtClean="0"/>
              <a:t> and Z</a:t>
            </a:r>
            <a:r>
              <a:rPr lang="fi-FI" altLang="en-US" baseline="-25000" dirty="0" smtClean="0"/>
              <a:t>eff</a:t>
            </a:r>
            <a:r>
              <a:rPr lang="fi-FI" altLang="en-US" dirty="0" smtClean="0"/>
              <a:t>, the low-Z impurities lead to most improvement of T</a:t>
            </a:r>
            <a:r>
              <a:rPr lang="fi-FI" altLang="en-US" baseline="-25000" dirty="0" smtClean="0"/>
              <a:t>e,ped</a:t>
            </a:r>
            <a:r>
              <a:rPr lang="fi-FI" altLang="en-US" dirty="0" smtClean="0"/>
              <a:t>. </a:t>
            </a:r>
          </a:p>
          <a:p>
            <a:r>
              <a:rPr lang="fi-FI" altLang="en-US" dirty="0" smtClean="0"/>
              <a:t>The improvement is due to ion dilution. </a:t>
            </a:r>
          </a:p>
          <a:p>
            <a:r>
              <a:rPr lang="fi-FI" altLang="en-US" dirty="0" smtClean="0"/>
              <a:t>At high Z</a:t>
            </a:r>
            <a:r>
              <a:rPr lang="fi-FI" altLang="en-US" baseline="-25000" dirty="0" smtClean="0"/>
              <a:t>imp</a:t>
            </a:r>
            <a:r>
              <a:rPr lang="fi-FI" altLang="en-US" dirty="0" smtClean="0"/>
              <a:t> the dilution is less effective and the reduction of the bootstrap current cancels the stability improvement.</a:t>
            </a:r>
            <a:endParaRPr lang="en-GB" altLang="en-US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53125" y="3645024"/>
            <a:ext cx="0" cy="1526596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846721" y="5004087"/>
            <a:ext cx="8640" cy="199571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572178" y="5203658"/>
            <a:ext cx="0" cy="532124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19464" name="TextBox 23"/>
          <p:cNvSpPr txBox="1">
            <a:spLocks noChangeArrowheads="1"/>
          </p:cNvSpPr>
          <p:nvPr/>
        </p:nvSpPr>
        <p:spPr bwMode="auto">
          <a:xfrm>
            <a:off x="1157910" y="3103739"/>
            <a:ext cx="411432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fi-FI" altLang="en-US" dirty="0"/>
              <a:t>Be</a:t>
            </a:r>
            <a:endParaRPr lang="en-GB" altLang="en-US" dirty="0"/>
          </a:p>
        </p:txBody>
      </p: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2695330" y="4423954"/>
            <a:ext cx="320061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fi-FI" altLang="en-US" dirty="0"/>
              <a:t>N</a:t>
            </a:r>
            <a:endParaRPr lang="en-GB" altLang="en-US" dirty="0"/>
          </a:p>
        </p:txBody>
      </p:sp>
      <p:sp>
        <p:nvSpPr>
          <p:cNvPr id="19466" name="TextBox 25"/>
          <p:cNvSpPr txBox="1">
            <a:spLocks noChangeArrowheads="1"/>
          </p:cNvSpPr>
          <p:nvPr/>
        </p:nvSpPr>
        <p:spPr bwMode="auto">
          <a:xfrm>
            <a:off x="4215390" y="4786444"/>
            <a:ext cx="435478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fi-FI" altLang="en-US" dirty="0"/>
              <a:t>Ne</a:t>
            </a:r>
            <a:endParaRPr lang="en-GB" altLang="en-US" dirty="0"/>
          </a:p>
        </p:txBody>
      </p:sp>
      <p:sp>
        <p:nvSpPr>
          <p:cNvPr id="19467" name="TextBox 26"/>
          <p:cNvSpPr txBox="1">
            <a:spLocks noChangeArrowheads="1"/>
          </p:cNvSpPr>
          <p:nvPr/>
        </p:nvSpPr>
        <p:spPr bwMode="auto">
          <a:xfrm>
            <a:off x="276480" y="1637393"/>
            <a:ext cx="4426560" cy="7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altLang="en-US" sz="2200" dirty="0"/>
              <a:t>Marginally stable </a:t>
            </a:r>
            <a:r>
              <a:rPr lang="en-GB" altLang="en-US" sz="2200" dirty="0" err="1"/>
              <a:t>T</a:t>
            </a:r>
            <a:r>
              <a:rPr lang="en-GB" altLang="en-US" sz="2200" baseline="-25000" dirty="0" err="1"/>
              <a:t>e,ped</a:t>
            </a:r>
            <a:r>
              <a:rPr lang="en-GB" altLang="en-US" sz="2200" dirty="0"/>
              <a:t> for varying </a:t>
            </a:r>
            <a:r>
              <a:rPr lang="en-GB" altLang="en-US" sz="2200" dirty="0" err="1" smtClean="0"/>
              <a:t>Z</a:t>
            </a:r>
            <a:r>
              <a:rPr lang="en-GB" altLang="en-US" sz="2200" baseline="-25000" dirty="0" err="1" smtClean="0"/>
              <a:t>impurity</a:t>
            </a:r>
            <a:r>
              <a:rPr lang="en-GB" altLang="en-US" sz="2200" dirty="0" smtClean="0"/>
              <a:t>, fixed </a:t>
            </a:r>
            <a:r>
              <a:rPr lang="en-GB" altLang="en-US" sz="2200" dirty="0" err="1" smtClean="0"/>
              <a:t>T</a:t>
            </a:r>
            <a:r>
              <a:rPr lang="en-GB" altLang="en-US" sz="2200" baseline="-25000" dirty="0" err="1" smtClean="0"/>
              <a:t>sep</a:t>
            </a:r>
            <a:r>
              <a:rPr lang="en-GB" altLang="en-US" sz="2200" dirty="0" smtClean="0"/>
              <a:t>=100eV</a:t>
            </a:r>
            <a:endParaRPr lang="en-GB" altLang="en-US" sz="2200" baseline="-25000" dirty="0"/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2071875" y="4065818"/>
            <a:ext cx="294413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64" tIns="42332" rIns="84664" bIns="42332">
            <a:spAutoFit/>
          </a:bodyPr>
          <a:lstStyle/>
          <a:p>
            <a:r>
              <a:rPr lang="fi-FI" altLang="en-US" dirty="0" smtClean="0"/>
              <a:t>C</a:t>
            </a:r>
            <a:endParaRPr lang="en-GB" alt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20406" y="4605199"/>
            <a:ext cx="8640" cy="642619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19" name="Picture 18" descr="jet_ilw_impurity_type_with_he_li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83544"/>
            <a:ext cx="5056555" cy="379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6483927" cy="891216"/>
          </a:xfrm>
        </p:spPr>
        <p:txBody>
          <a:bodyPr/>
          <a:lstStyle/>
          <a:p>
            <a:r>
              <a:rPr lang="en-GB" dirty="0" smtClean="0"/>
              <a:t>Impurities in pedestal: all the effects combined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713018" cy="4896544"/>
          </a:xfrm>
        </p:spPr>
        <p:txBody>
          <a:bodyPr/>
          <a:lstStyle/>
          <a:p>
            <a:r>
              <a:rPr lang="en-GB" dirty="0" err="1" smtClean="0"/>
              <a:t>T</a:t>
            </a:r>
            <a:r>
              <a:rPr lang="en-GB" baseline="-25000" dirty="0" err="1" smtClean="0"/>
              <a:t>sep</a:t>
            </a:r>
            <a:endParaRPr lang="en-GB" baseline="-25000" dirty="0"/>
          </a:p>
          <a:p>
            <a:r>
              <a:rPr lang="en-GB" dirty="0" smtClean="0"/>
              <a:t>Ion dilution</a:t>
            </a:r>
          </a:p>
          <a:p>
            <a:r>
              <a:rPr lang="en-GB" dirty="0" smtClean="0"/>
              <a:t>Modified </a:t>
            </a:r>
            <a:r>
              <a:rPr lang="en-GB" dirty="0" err="1" smtClean="0"/>
              <a:t>j</a:t>
            </a:r>
            <a:r>
              <a:rPr lang="en-GB" baseline="-25000" dirty="0" err="1" smtClean="0"/>
              <a:t>bs</a:t>
            </a:r>
            <a:endParaRPr lang="en-GB" baseline="-25000" dirty="0" smtClean="0"/>
          </a:p>
          <a:p>
            <a:r>
              <a:rPr lang="en-GB" dirty="0" smtClean="0"/>
              <a:t>Pedestal widening with height: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744933"/>
              </p:ext>
            </p:extLst>
          </p:nvPr>
        </p:nvGraphicFramePr>
        <p:xfrm>
          <a:off x="1918999" y="3084278"/>
          <a:ext cx="1918710" cy="571091"/>
        </p:xfrm>
        <a:graphic>
          <a:graphicData uri="http://schemas.openxmlformats.org/presentationml/2006/ole">
            <p:oleObj spid="_x0000_s86018" name="Equation" r:id="rId4" imgW="939800" imgH="279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7078" y="5457617"/>
            <a:ext cx="762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Optimal impurity: as low Z as possible, radiates in the edge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05" y="940920"/>
            <a:ext cx="4881995" cy="405147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85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Neon does not recover pedestal like nitrogen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25</a:t>
            </a:fld>
            <a:endParaRPr lang="en-GB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38" y="1438022"/>
            <a:ext cx="4414837" cy="47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5427"/>
            <a:ext cx="4429125" cy="477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VT N-seeded not PB limited</a:t>
            </a:r>
            <a:endParaRPr lang="en-GB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42912" y="5486399"/>
            <a:ext cx="8229600" cy="722907"/>
          </a:xfrm>
        </p:spPr>
        <p:txBody>
          <a:bodyPr>
            <a:noAutofit/>
          </a:bodyPr>
          <a:lstStyle/>
          <a:p>
            <a:r>
              <a:rPr lang="en-GB" altLang="en-US" sz="1800" dirty="0" smtClean="0"/>
              <a:t>Stored energy increases but ELMs are small and not typical of  type-I ELMs. </a:t>
            </a:r>
          </a:p>
          <a:p>
            <a:r>
              <a:rPr lang="en-GB" altLang="en-US" sz="1800" dirty="0" smtClean="0"/>
              <a:t>Experimental points in stability diagrams are far removed from PB boundary: ELMs not type-I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288480" y="727227"/>
            <a:ext cx="2855520" cy="3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algn="r"/>
            <a:r>
              <a:rPr lang="en-GB" altLang="en-US">
                <a:solidFill>
                  <a:srgbClr val="FF0000"/>
                </a:solidFill>
              </a:rPr>
              <a:t>JET-ILW  VT+ N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0" y="749905"/>
            <a:ext cx="4214880" cy="477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881" y="1345595"/>
            <a:ext cx="4736160" cy="376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 compatible pedestals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Slow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ELMs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Impurity seeding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/>
              <a:t>EPED testing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Power scan, high and low gas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e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9124"/>
            <a:ext cx="4549775" cy="341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te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734" y="767550"/>
            <a:ext cx="4591266" cy="343040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42887" y="4197956"/>
            <a:ext cx="8646469" cy="23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marL="266700" indent="-2667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 smtClean="0">
                <a:latin typeface="Times New Roman" pitchFamily="18" charset="0"/>
              </a:rPr>
              <a:t>JET-C: pedestal height and width span across range of EPED1 predictive accuracy (±20%)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 smtClean="0">
                <a:latin typeface="Times New Roman" pitchFamily="18" charset="0"/>
              </a:rPr>
              <a:t>JET-ILW </a:t>
            </a:r>
            <a:r>
              <a:rPr lang="en-GB" altLang="en-US" sz="2400" dirty="0" err="1" smtClean="0">
                <a:latin typeface="Times New Roman" pitchFamily="18" charset="0"/>
              </a:rPr>
              <a:t>p</a:t>
            </a:r>
            <a:r>
              <a:rPr lang="en-GB" altLang="en-US" sz="2400" baseline="-25000" dirty="0" err="1" smtClean="0">
                <a:latin typeface="Times New Roman" pitchFamily="18" charset="0"/>
              </a:rPr>
              <a:t>e,ped</a:t>
            </a:r>
            <a:r>
              <a:rPr lang="en-GB" altLang="en-US" sz="2400" dirty="0" smtClean="0">
                <a:latin typeface="Times New Roman" pitchFamily="18" charset="0"/>
              </a:rPr>
              <a:t>: In good agreement for D</a:t>
            </a:r>
            <a:r>
              <a:rPr lang="en-GB" altLang="en-US" sz="2400" baseline="-25000" dirty="0" smtClean="0">
                <a:latin typeface="Times New Roman" pitchFamily="18" charset="0"/>
              </a:rPr>
              <a:t>2</a:t>
            </a:r>
            <a:r>
              <a:rPr lang="en-GB" altLang="en-US" sz="2400" dirty="0" smtClean="0">
                <a:latin typeface="Times New Roman" pitchFamily="18" charset="0"/>
              </a:rPr>
              <a:t> whereas measurements show increase with N</a:t>
            </a:r>
            <a:r>
              <a:rPr lang="en-GB" altLang="en-US" sz="2400" baseline="-25000" dirty="0" smtClean="0">
                <a:latin typeface="Times New Roman" pitchFamily="18" charset="0"/>
              </a:rPr>
              <a:t>2</a:t>
            </a:r>
            <a:r>
              <a:rPr lang="en-GB" altLang="en-US" sz="2400" dirty="0" smtClean="0">
                <a:latin typeface="Times New Roman" pitchFamily="18" charset="0"/>
              </a:rPr>
              <a:t> at the extremity of predictive accuracy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 dirty="0" smtClean="0">
                <a:latin typeface="Times New Roman" pitchFamily="18" charset="0"/>
              </a:rPr>
              <a:t>JET-ILW </a:t>
            </a:r>
            <a:r>
              <a:rPr lang="en-GB" altLang="en-US" sz="2400" dirty="0" err="1" smtClean="0">
                <a:latin typeface="Symbol" panose="05050102010706020507" pitchFamily="18" charset="2"/>
              </a:rPr>
              <a:t>D</a:t>
            </a:r>
            <a:r>
              <a:rPr lang="en-GB" altLang="en-US" sz="2400" baseline="-25000" dirty="0" err="1" smtClean="0">
                <a:latin typeface="Times New Roman" pitchFamily="18" charset="0"/>
              </a:rPr>
              <a:t>pe</a:t>
            </a:r>
            <a:r>
              <a:rPr lang="en-GB" altLang="en-US" sz="2400" dirty="0" smtClean="0">
                <a:latin typeface="Times New Roman" pitchFamily="18" charset="0"/>
              </a:rPr>
              <a:t>: broadens to extremity of prediction accuracy</a:t>
            </a:r>
            <a:endParaRPr lang="en-GB" altLang="en-US" sz="2400" dirty="0"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4288" y="655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1"/>
                </a:solidFill>
                <a:latin typeface="Times New Roman" pitchFamily="18" charset="0"/>
              </a:rPr>
              <a:t>31 (33)</a:t>
            </a:r>
            <a:endParaRPr lang="en-GB" alt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High </a:t>
            </a:r>
            <a:r>
              <a:rPr lang="en-GB" altLang="en-US" dirty="0" smtClean="0">
                <a:latin typeface="Symbol" pitchFamily="18" charset="2"/>
              </a:rPr>
              <a:t>d</a:t>
            </a:r>
            <a:r>
              <a:rPr lang="en-GB" altLang="en-US" dirty="0" smtClean="0"/>
              <a:t> D</a:t>
            </a:r>
            <a:r>
              <a:rPr lang="en-GB" altLang="en-US" baseline="-25000" dirty="0" smtClean="0"/>
              <a:t>2</a:t>
            </a:r>
            <a:r>
              <a:rPr lang="en-GB" altLang="en-US" dirty="0" smtClean="0"/>
              <a:t> &amp; N</a:t>
            </a:r>
            <a:r>
              <a:rPr lang="en-GB" altLang="en-US" baseline="-25000" dirty="0" smtClean="0"/>
              <a:t>2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Z</a:t>
            </a:r>
            <a:r>
              <a:rPr lang="en-GB" altLang="en-US" baseline="-25000" dirty="0" err="1" smtClean="0"/>
              <a:t>eff</a:t>
            </a:r>
            <a:r>
              <a:rPr lang="en-GB" altLang="en-US" dirty="0" smtClean="0"/>
              <a:t> </a:t>
            </a:r>
            <a:r>
              <a:rPr lang="en-GB" altLang="en-US" dirty="0" smtClean="0">
                <a:sym typeface="Symbol"/>
              </a:rPr>
              <a:t> 2.0)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34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 noChangeArrowheads="1"/>
          </p:cNvSpPr>
          <p:nvPr/>
        </p:nvSpPr>
        <p:spPr bwMode="auto">
          <a:xfrm>
            <a:off x="2521440" y="0"/>
            <a:ext cx="6622560" cy="6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 anchor="ctr"/>
          <a:lstStyle/>
          <a:p>
            <a:pPr algn="ctr" defTabSz="914257" eaLnBrk="0" hangingPunct="0"/>
            <a:endParaRPr lang="en-GB" sz="3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5235840" y="3113013"/>
            <a:ext cx="3710880" cy="173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/>
          <a:lstStyle/>
          <a:p>
            <a:pPr marL="423321" indent="-423321" defTabSz="914257" eaLnBrk="0" hangingPunct="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FF0000"/>
                </a:solidFill>
                <a:latin typeface="Arial Narrow" pitchFamily="34" charset="0"/>
              </a:rPr>
              <a:t>With increasing N</a:t>
            </a:r>
            <a:r>
              <a:rPr lang="en-GB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Arial Narrow" pitchFamily="34" charset="0"/>
              </a:rPr>
              <a:t>, temperature pedestal widens and peak density gradient increases</a:t>
            </a:r>
          </a:p>
          <a:p>
            <a:pPr marL="423321" indent="-423321" defTabSz="914257" eaLnBrk="0" hangingPunct="0">
              <a:spcBef>
                <a:spcPct val="20000"/>
              </a:spcBef>
              <a:buFontTx/>
              <a:buAutoNum type="arabicPeriod" startAt="2"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5974560" y="6079370"/>
            <a:ext cx="3169440" cy="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64" tIns="42332" rIns="84664" bIns="42332">
            <a:spAutoFit/>
          </a:bodyPr>
          <a:lstStyle/>
          <a:p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[Leyland, 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Nucl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. Fusion, accepted</a:t>
            </a:r>
            <a:r>
              <a:rPr lang="en-GB" sz="1900" i="1" dirty="0">
                <a:solidFill>
                  <a:srgbClr val="6699FF"/>
                </a:solidFill>
                <a:latin typeface="Century Gothic" pitchFamily="34" charset="0"/>
              </a:rPr>
              <a:t>]</a:t>
            </a:r>
          </a:p>
        </p:txBody>
      </p:sp>
      <p:sp>
        <p:nvSpPr>
          <p:cNvPr id="29700" name="TextBox 12"/>
          <p:cNvSpPr txBox="1">
            <a:spLocks noChangeArrowheads="1"/>
          </p:cNvSpPr>
          <p:nvPr/>
        </p:nvSpPr>
        <p:spPr bwMode="auto">
          <a:xfrm>
            <a:off x="316799" y="845155"/>
            <a:ext cx="5555363" cy="4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64" tIns="42332" rIns="84664" bIns="42332">
            <a:spAutoFit/>
          </a:bodyPr>
          <a:lstStyle/>
          <a:p>
            <a:r>
              <a:rPr lang="en-US" sz="2200" dirty="0">
                <a:latin typeface="Arial Narrow" pitchFamily="34" charset="0"/>
              </a:rPr>
              <a:t>2.5MA/2.7T, High </a:t>
            </a:r>
            <a:r>
              <a:rPr lang="en-US" sz="2200" dirty="0" err="1">
                <a:latin typeface="Arial Narrow" pitchFamily="34" charset="0"/>
              </a:rPr>
              <a:t>Triangularity</a:t>
            </a:r>
            <a:r>
              <a:rPr lang="en-US" sz="2200" dirty="0">
                <a:latin typeface="Arial Narrow" pitchFamily="34" charset="0"/>
              </a:rPr>
              <a:t>, V/H Configuration</a:t>
            </a:r>
          </a:p>
        </p:txBody>
      </p:sp>
      <p:sp>
        <p:nvSpPr>
          <p:cNvPr id="29702" name="Rectangle 3"/>
          <p:cNvSpPr txBox="1">
            <a:spLocks noChangeArrowheads="1"/>
          </p:cNvSpPr>
          <p:nvPr/>
        </p:nvSpPr>
        <p:spPr bwMode="auto">
          <a:xfrm>
            <a:off x="5228640" y="1359203"/>
            <a:ext cx="3680640" cy="17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/>
          <a:lstStyle/>
          <a:p>
            <a:pPr marL="317491" indent="-317491" defTabSz="914257" eaLnBrk="0" hangingPunct="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0835F6"/>
                </a:solidFill>
                <a:latin typeface="Arial Narrow" pitchFamily="34" charset="0"/>
              </a:rPr>
              <a:t>With increasing D</a:t>
            </a:r>
            <a:r>
              <a:rPr lang="en-GB" baseline="-25000" dirty="0">
                <a:solidFill>
                  <a:srgbClr val="0835F6"/>
                </a:solidFill>
                <a:latin typeface="Arial Narrow" pitchFamily="34" charset="0"/>
              </a:rPr>
              <a:t>2</a:t>
            </a:r>
            <a:r>
              <a:rPr lang="en-GB" dirty="0">
                <a:solidFill>
                  <a:srgbClr val="0835F6"/>
                </a:solidFill>
                <a:latin typeface="Arial Narrow" pitchFamily="34" charset="0"/>
              </a:rPr>
              <a:t> rate, pressure gradient decreases and width increases at constant </a:t>
            </a:r>
            <a:r>
              <a:rPr lang="en-GB" dirty="0" err="1">
                <a:solidFill>
                  <a:srgbClr val="0835F6"/>
                </a:solidFill>
                <a:latin typeface="Symbol" pitchFamily="18" charset="2"/>
              </a:rPr>
              <a:t>b</a:t>
            </a:r>
            <a:r>
              <a:rPr lang="en-GB" baseline="-25000" dirty="0" err="1">
                <a:solidFill>
                  <a:srgbClr val="0835F6"/>
                </a:solidFill>
                <a:latin typeface="Arial Narrow" pitchFamily="34" charset="0"/>
              </a:rPr>
              <a:t>pol</a:t>
            </a:r>
            <a:r>
              <a:rPr lang="en-GB" baseline="-25000" dirty="0">
                <a:solidFill>
                  <a:srgbClr val="0835F6"/>
                </a:solidFill>
                <a:latin typeface="Arial Narrow" pitchFamily="34" charset="0"/>
              </a:rPr>
              <a:t> </a:t>
            </a:r>
            <a:endParaRPr lang="en-GB" dirty="0">
              <a:solidFill>
                <a:srgbClr val="0835F6"/>
              </a:solidFill>
              <a:latin typeface="Arial Narrow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5829300" cy="891216"/>
          </a:xfrm>
        </p:spPr>
        <p:txBody>
          <a:bodyPr/>
          <a:lstStyle/>
          <a:p>
            <a:r>
              <a:rPr lang="en-GB" dirty="0" smtClean="0"/>
              <a:t>Pedestal structure with D</a:t>
            </a:r>
            <a:r>
              <a:rPr lang="en-GB" baseline="-25000" dirty="0" smtClean="0"/>
              <a:t>2</a:t>
            </a:r>
            <a:r>
              <a:rPr lang="en-GB" dirty="0" smtClean="0"/>
              <a:t> and  N</a:t>
            </a:r>
            <a:r>
              <a:rPr lang="en-GB" baseline="-25000" dirty="0" smtClean="0"/>
              <a:t>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1447016"/>
            <a:ext cx="5594380" cy="4195566"/>
            <a:chOff x="0" y="0"/>
            <a:chExt cx="5910262" cy="44323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10262" cy="443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3967162" y="1208088"/>
              <a:ext cx="465138" cy="590550"/>
            </a:xfrm>
            <a:prstGeom prst="straightConnector1">
              <a:avLst/>
            </a:prstGeom>
            <a:noFill/>
            <a:ln w="31750" algn="ctr">
              <a:solidFill>
                <a:srgbClr val="008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871787" y="1312863"/>
              <a:ext cx="1101725" cy="677862"/>
            </a:xfrm>
            <a:custGeom>
              <a:avLst/>
              <a:gdLst>
                <a:gd name="T0" fmla="*/ 0 w 1284417"/>
                <a:gd name="T1" fmla="*/ 652232 h 698642"/>
                <a:gd name="T2" fmla="*/ 294649 w 1284417"/>
                <a:gd name="T3" fmla="*/ 469989 h 698642"/>
                <a:gd name="T4" fmla="*/ 678248 w 1284417"/>
                <a:gd name="T5" fmla="*/ 239791 h 698642"/>
                <a:gd name="T6" fmla="*/ 628215 w 1284417"/>
                <a:gd name="T7" fmla="*/ 0 h 698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4417"/>
                <a:gd name="T13" fmla="*/ 0 h 698642"/>
                <a:gd name="T14" fmla="*/ 1284417 w 1284417"/>
                <a:gd name="T15" fmla="*/ 698642 h 698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4417" h="698642">
                  <a:moveTo>
                    <a:pt x="0" y="698642"/>
                  </a:moveTo>
                  <a:cubicBezTo>
                    <a:pt x="182366" y="636141"/>
                    <a:pt x="335622" y="577064"/>
                    <a:pt x="544530" y="503433"/>
                  </a:cubicBezTo>
                  <a:cubicBezTo>
                    <a:pt x="753438" y="429802"/>
                    <a:pt x="1150705" y="340759"/>
                    <a:pt x="1253447" y="256854"/>
                  </a:cubicBezTo>
                  <a:cubicBezTo>
                    <a:pt x="1356189" y="172948"/>
                    <a:pt x="1171254" y="96748"/>
                    <a:pt x="1160980" y="0"/>
                  </a:cubicBezTo>
                </a:path>
              </a:pathLst>
            </a:custGeom>
            <a:noFill/>
            <a:ln w="31750" algn="ctr">
              <a:solidFill>
                <a:srgbClr val="3131D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427287" y="1049338"/>
              <a:ext cx="306388" cy="1244600"/>
            </a:xfrm>
            <a:custGeom>
              <a:avLst/>
              <a:gdLst>
                <a:gd name="T0" fmla="*/ 149451 w 389275"/>
                <a:gd name="T1" fmla="*/ 803022 h 1440180"/>
                <a:gd name="T2" fmla="*/ 32432 w 389275"/>
                <a:gd name="T3" fmla="*/ 446123 h 1440180"/>
                <a:gd name="T4" fmla="*/ 252 w 389275"/>
                <a:gd name="T5" fmla="*/ 144458 h 1440180"/>
                <a:gd name="T6" fmla="*/ 44134 w 389275"/>
                <a:gd name="T7" fmla="*/ 38239 h 1440180"/>
                <a:gd name="T8" fmla="*/ 120196 w 389275"/>
                <a:gd name="T9" fmla="*/ 0 h 1440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275"/>
                <a:gd name="T16" fmla="*/ 0 h 1440180"/>
                <a:gd name="T17" fmla="*/ 389275 w 389275"/>
                <a:gd name="T18" fmla="*/ 1440180 h 1440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275" h="1440180">
                  <a:moveTo>
                    <a:pt x="389275" y="1440180"/>
                  </a:moveTo>
                  <a:cubicBezTo>
                    <a:pt x="269260" y="1218565"/>
                    <a:pt x="149245" y="996950"/>
                    <a:pt x="84475" y="800100"/>
                  </a:cubicBezTo>
                  <a:cubicBezTo>
                    <a:pt x="19705" y="603250"/>
                    <a:pt x="-4425" y="381000"/>
                    <a:pt x="655" y="259080"/>
                  </a:cubicBezTo>
                  <a:cubicBezTo>
                    <a:pt x="5735" y="137160"/>
                    <a:pt x="62885" y="111760"/>
                    <a:pt x="114955" y="68580"/>
                  </a:cubicBezTo>
                  <a:cubicBezTo>
                    <a:pt x="167025" y="25400"/>
                    <a:pt x="240050" y="12700"/>
                    <a:pt x="313075" y="0"/>
                  </a:cubicBezTo>
                </a:path>
              </a:pathLst>
            </a:custGeom>
            <a:noFill/>
            <a:ln w="31750" algn="ctr">
              <a:solidFill>
                <a:srgbClr val="FF33CC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125816" y="1468755"/>
              <a:ext cx="895398" cy="46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800" b="1" kern="1200" dirty="0">
                  <a:solidFill>
                    <a:srgbClr val="008000"/>
                  </a:solidFill>
                  <a:effectLst/>
                  <a:latin typeface="Arial"/>
                  <a:ea typeface="MS Mincho"/>
                </a:rPr>
                <a:t>D</a:t>
              </a:r>
              <a:r>
                <a:rPr lang="en-GB" sz="1800" b="1" kern="1200" baseline="-25000" dirty="0">
                  <a:solidFill>
                    <a:srgbClr val="008000"/>
                  </a:solidFill>
                  <a:effectLst/>
                  <a:latin typeface="Arial"/>
                  <a:ea typeface="MS Mincho"/>
                </a:rPr>
                <a:t>2</a:t>
              </a:r>
              <a:r>
                <a:rPr lang="en-GB" sz="1800" b="1" kern="1200" dirty="0">
                  <a:solidFill>
                    <a:srgbClr val="008000"/>
                  </a:solidFill>
                  <a:effectLst/>
                  <a:latin typeface="Arial"/>
                  <a:ea typeface="MS Mincho"/>
                </a:rPr>
                <a:t> </a:t>
              </a:r>
              <a:r>
                <a:rPr lang="en-GB" sz="1800" b="1" kern="1200" dirty="0">
                  <a:solidFill>
                    <a:srgbClr val="008000"/>
                  </a:solidFill>
                  <a:effectLst/>
                  <a:latin typeface="Symbol"/>
                  <a:ea typeface="MS Mincho"/>
                  <a:cs typeface="Arial"/>
                </a:rPr>
                <a:t>G</a:t>
              </a:r>
              <a:r>
                <a:rPr lang="en-GB" sz="1800" b="1" kern="1200" baseline="-25000" dirty="0">
                  <a:solidFill>
                    <a:srgbClr val="008000"/>
                  </a:solidFill>
                  <a:effectLst/>
                  <a:latin typeface="Arial"/>
                  <a:ea typeface="MS Mincho"/>
                </a:rPr>
                <a:t>el</a:t>
              </a:r>
              <a:endParaRPr lang="en-GB" sz="18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2957354" y="1897380"/>
              <a:ext cx="850945" cy="46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800" b="1" kern="1200">
                  <a:solidFill>
                    <a:srgbClr val="3131DB"/>
                  </a:solidFill>
                  <a:effectLst/>
                  <a:latin typeface="Arial"/>
                  <a:ea typeface="MS Mincho"/>
                </a:rPr>
                <a:t>N</a:t>
              </a:r>
              <a:r>
                <a:rPr lang="en-GB" sz="1800" b="1" kern="1200" baseline="-25000">
                  <a:solidFill>
                    <a:srgbClr val="3131DB"/>
                  </a:solidFill>
                  <a:effectLst/>
                  <a:latin typeface="Arial"/>
                  <a:ea typeface="MS Mincho"/>
                </a:rPr>
                <a:t>2</a:t>
              </a:r>
              <a:r>
                <a:rPr lang="en-GB" sz="1800" b="1" kern="1200">
                  <a:solidFill>
                    <a:srgbClr val="3131DB"/>
                  </a:solidFill>
                  <a:effectLst/>
                  <a:latin typeface="Arial"/>
                  <a:ea typeface="MS Mincho"/>
                </a:rPr>
                <a:t> </a:t>
              </a:r>
              <a:r>
                <a:rPr lang="en-GB" sz="1800" b="1" kern="1200">
                  <a:solidFill>
                    <a:srgbClr val="3131DB"/>
                  </a:solidFill>
                  <a:effectLst/>
                  <a:latin typeface="Symbol"/>
                  <a:ea typeface="MS Mincho"/>
                  <a:cs typeface="Arial"/>
                </a:rPr>
                <a:t>G</a:t>
              </a:r>
              <a:r>
                <a:rPr lang="en-GB" sz="1800" b="1" kern="1200" baseline="-25000">
                  <a:solidFill>
                    <a:srgbClr val="3131DB"/>
                  </a:solidFill>
                  <a:effectLst/>
                  <a:latin typeface="Arial"/>
                  <a:ea typeface="MS Mincho"/>
                </a:rPr>
                <a:t>el</a:t>
              </a:r>
              <a:endParaRPr lang="en-GB" sz="18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1601556" y="1171575"/>
              <a:ext cx="894128" cy="46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800" b="1" kern="1200">
                  <a:solidFill>
                    <a:srgbClr val="FF33CC"/>
                  </a:solidFill>
                  <a:effectLst/>
                  <a:latin typeface="Arial"/>
                  <a:ea typeface="MS Mincho"/>
                </a:rPr>
                <a:t>D</a:t>
              </a:r>
              <a:r>
                <a:rPr lang="en-GB" sz="1800" b="1" kern="1200" baseline="-25000">
                  <a:solidFill>
                    <a:srgbClr val="FF33CC"/>
                  </a:solidFill>
                  <a:effectLst/>
                  <a:latin typeface="Arial"/>
                  <a:ea typeface="MS Mincho"/>
                </a:rPr>
                <a:t>2</a:t>
              </a:r>
              <a:r>
                <a:rPr lang="en-GB" sz="1800" b="1" kern="1200">
                  <a:solidFill>
                    <a:srgbClr val="FF33CC"/>
                  </a:solidFill>
                  <a:effectLst/>
                  <a:latin typeface="Arial"/>
                  <a:ea typeface="MS Mincho"/>
                </a:rPr>
                <a:t> </a:t>
              </a:r>
              <a:r>
                <a:rPr lang="en-GB" sz="1800" b="1" kern="1200">
                  <a:solidFill>
                    <a:srgbClr val="FF33CC"/>
                  </a:solidFill>
                  <a:effectLst/>
                  <a:latin typeface="Symbol"/>
                  <a:ea typeface="MS Mincho"/>
                  <a:cs typeface="Arial"/>
                </a:rPr>
                <a:t>G</a:t>
              </a:r>
              <a:r>
                <a:rPr lang="en-GB" sz="1800" b="1" kern="1200" baseline="-25000">
                  <a:solidFill>
                    <a:srgbClr val="FF33CC"/>
                  </a:solidFill>
                  <a:effectLst/>
                  <a:latin typeface="Arial"/>
                  <a:ea typeface="MS Mincho"/>
                </a:rPr>
                <a:t>el</a:t>
              </a:r>
              <a:endParaRPr lang="en-GB" sz="18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51162" y="1173163"/>
              <a:ext cx="677863" cy="500062"/>
            </a:xfrm>
            <a:custGeom>
              <a:avLst/>
              <a:gdLst>
                <a:gd name="T0" fmla="*/ 0 w 733281"/>
                <a:gd name="T1" fmla="*/ 303492 h 590550"/>
                <a:gd name="T2" fmla="*/ 452070 w 733281"/>
                <a:gd name="T3" fmla="*/ 220276 h 590550"/>
                <a:gd name="T4" fmla="*/ 528574 w 733281"/>
                <a:gd name="T5" fmla="*/ 107690 h 590550"/>
                <a:gd name="T6" fmla="*/ 361655 w 733281"/>
                <a:gd name="T7" fmla="*/ 0 h 590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3281"/>
                <a:gd name="T13" fmla="*/ 0 h 590550"/>
                <a:gd name="T14" fmla="*/ 733281 w 733281"/>
                <a:gd name="T15" fmla="*/ 590550 h 590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3281" h="590550">
                  <a:moveTo>
                    <a:pt x="0" y="590550"/>
                  </a:moveTo>
                  <a:cubicBezTo>
                    <a:pt x="249237" y="541337"/>
                    <a:pt x="498475" y="492125"/>
                    <a:pt x="619125" y="428625"/>
                  </a:cubicBezTo>
                  <a:cubicBezTo>
                    <a:pt x="739775" y="365125"/>
                    <a:pt x="744537" y="280987"/>
                    <a:pt x="723900" y="209550"/>
                  </a:cubicBezTo>
                  <a:cubicBezTo>
                    <a:pt x="703263" y="138113"/>
                    <a:pt x="599281" y="69056"/>
                    <a:pt x="495300" y="0"/>
                  </a:cubicBezTo>
                </a:path>
              </a:pathLst>
            </a:custGeom>
            <a:noFill/>
            <a:ln w="31750" algn="ctr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2858923" y="567055"/>
              <a:ext cx="884603" cy="46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1800" b="1" kern="120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N</a:t>
              </a:r>
              <a:r>
                <a:rPr lang="en-GB" sz="1800" b="1" kern="1200" baseline="-2500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2</a:t>
              </a:r>
              <a:r>
                <a:rPr lang="en-GB" sz="1800" b="1" kern="120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 </a:t>
              </a:r>
              <a:r>
                <a:rPr lang="en-GB" sz="1800" b="1" kern="1200">
                  <a:solidFill>
                    <a:srgbClr val="FF0000"/>
                  </a:solidFill>
                  <a:effectLst/>
                  <a:latin typeface="Symbol"/>
                  <a:ea typeface="MS Mincho"/>
                  <a:cs typeface="Arial"/>
                </a:rPr>
                <a:t>G</a:t>
              </a:r>
              <a:r>
                <a:rPr lang="en-GB" sz="1800" b="1" kern="1200" baseline="-25000">
                  <a:solidFill>
                    <a:srgbClr val="FF0000"/>
                  </a:solidFill>
                  <a:effectLst/>
                  <a:latin typeface="Arial"/>
                  <a:ea typeface="MS Mincho"/>
                </a:rPr>
                <a:t>el</a:t>
              </a:r>
              <a:endParaRPr lang="en-GB" sz="18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1489075" y="2638425"/>
              <a:ext cx="112712" cy="250825"/>
            </a:xfrm>
            <a:prstGeom prst="straightConnector1">
              <a:avLst/>
            </a:prstGeom>
            <a:noFill/>
            <a:ln w="31750" algn="ctr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Pie 9"/>
            <p:cNvSpPr>
              <a:spLocks/>
            </p:cNvSpPr>
            <p:nvPr/>
          </p:nvSpPr>
          <p:spPr bwMode="auto">
            <a:xfrm rot="10800000">
              <a:off x="2717800" y="1947863"/>
              <a:ext cx="141287" cy="150812"/>
            </a:xfrm>
            <a:custGeom>
              <a:avLst/>
              <a:gdLst>
                <a:gd name="T0" fmla="*/ 70643 w 141287"/>
                <a:gd name="T1" fmla="*/ 150812 h 150812"/>
                <a:gd name="T2" fmla="*/ 0 w 141287"/>
                <a:gd name="T3" fmla="*/ 75406 h 150812"/>
                <a:gd name="T4" fmla="*/ 70644 w 141287"/>
                <a:gd name="T5" fmla="*/ 0 h 150812"/>
                <a:gd name="T6" fmla="*/ 70644 w 141287"/>
                <a:gd name="T7" fmla="*/ 75406 h 150812"/>
                <a:gd name="T8" fmla="*/ 70643 w 141287"/>
                <a:gd name="T9" fmla="*/ 150812 h 150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287"/>
                <a:gd name="T16" fmla="*/ 0 h 150812"/>
                <a:gd name="T17" fmla="*/ 141287 w 141287"/>
                <a:gd name="T18" fmla="*/ 150812 h 150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287" h="150812">
                  <a:moveTo>
                    <a:pt x="70643" y="150812"/>
                  </a:moveTo>
                  <a:cubicBezTo>
                    <a:pt x="31628" y="150812"/>
                    <a:pt x="-1" y="117051"/>
                    <a:pt x="0" y="75406"/>
                  </a:cubicBezTo>
                  <a:cubicBezTo>
                    <a:pt x="0" y="33761"/>
                    <a:pt x="31628" y="0"/>
                    <a:pt x="70644" y="0"/>
                  </a:cubicBezTo>
                  <a:lnTo>
                    <a:pt x="70644" y="75406"/>
                  </a:lnTo>
                  <a:cubicBezTo>
                    <a:pt x="70644" y="100541"/>
                    <a:pt x="70643" y="125677"/>
                    <a:pt x="70643" y="15081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Known </a:t>
            </a:r>
            <a:r>
              <a:rPr lang="en-GB" dirty="0" err="1" smtClean="0"/>
              <a:t>knowns</a:t>
            </a:r>
            <a:r>
              <a:rPr lang="en-GB" dirty="0" smtClean="0"/>
              <a:t>: Things we understand</a:t>
            </a:r>
          </a:p>
          <a:p>
            <a:r>
              <a:rPr lang="en-GB" dirty="0" smtClean="0"/>
              <a:t>Known unknowns: Things we have seen in the experiment, but don’t understand yet</a:t>
            </a:r>
          </a:p>
          <a:p>
            <a:r>
              <a:rPr lang="en-GB" dirty="0" smtClean="0"/>
              <a:t>Unknown unknowns: Things we haven’t yet seen in the experiment, but could be important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272338" cy="891216"/>
          </a:xfrm>
        </p:spPr>
        <p:txBody>
          <a:bodyPr/>
          <a:lstStyle/>
          <a:p>
            <a:r>
              <a:rPr lang="en-GB" dirty="0" smtClean="0"/>
              <a:t>Pedestals at </a:t>
            </a:r>
            <a:r>
              <a:rPr lang="en-GB" dirty="0" smtClean="0"/>
              <a:t>high gas </a:t>
            </a:r>
            <a:r>
              <a:rPr lang="en-GB" dirty="0" smtClean="0"/>
              <a:t>not on the peeling-ballooning 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257" y="890262"/>
            <a:ext cx="8236857" cy="128688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High gas Type I plasmas are close but not limited by high-n ballooning modes. </a:t>
            </a:r>
          </a:p>
          <a:p>
            <a:r>
              <a:rPr lang="en-GB" dirty="0" smtClean="0"/>
              <a:t>Question: Is the </a:t>
            </a:r>
            <a:r>
              <a:rPr lang="en-GB" dirty="0" err="1" smtClean="0"/>
              <a:t>Sauter</a:t>
            </a:r>
            <a:r>
              <a:rPr lang="en-GB" dirty="0" smtClean="0"/>
              <a:t> formula giving the right bootstrap current at high </a:t>
            </a:r>
            <a:r>
              <a:rPr lang="en-GB" dirty="0" err="1" smtClean="0"/>
              <a:t>collisionality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30</a:t>
            </a:fld>
            <a:endParaRPr lang="en-GB" dirty="0"/>
          </a:p>
        </p:txBody>
      </p:sp>
      <p:pic>
        <p:nvPicPr>
          <p:cNvPr id="5" name="Content Placeholder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5" y="2077409"/>
            <a:ext cx="6000749" cy="438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21440" y="0"/>
            <a:ext cx="6622560" cy="696989"/>
          </a:xfrm>
          <a:prstGeom prst="rect">
            <a:avLst/>
          </a:prstGeom>
        </p:spPr>
        <p:txBody>
          <a:bodyPr lIns="84664" tIns="42332" rIns="84664" bIns="42332" anchor="ctr"/>
          <a:lstStyle>
            <a:lvl1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lang="en-GB" sz="3300" kern="0" dirty="0">
              <a:latin typeface="Arial Narrow"/>
              <a:cs typeface="Arial Narrow"/>
            </a:endParaRPr>
          </a:p>
        </p:txBody>
      </p:sp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302401" y="786191"/>
            <a:ext cx="8494560" cy="7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/>
          <a:lstStyle/>
          <a:p>
            <a:pPr defTabSz="914257" eaLnBrk="0" hangingPunct="0">
              <a:spcBef>
                <a:spcPct val="20000"/>
              </a:spcBef>
            </a:pPr>
            <a:r>
              <a:rPr lang="en-GB" sz="2400" dirty="0">
                <a:latin typeface="Arial Narrow" pitchFamily="34" charset="0"/>
              </a:rPr>
              <a:t>Local flux tube simulation (GS2) indicates that JET pedestal is stable to KBMs due to high bootstrap current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6042240" y="6032500"/>
            <a:ext cx="3101760" cy="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64" tIns="42332" rIns="84664" bIns="42332">
            <a:spAutoFit/>
          </a:bodyPr>
          <a:lstStyle/>
          <a:p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[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Saarelma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, 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Nucl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. Fusion 2013]</a:t>
            </a: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 cstate="print"/>
          <a:srcRect t="8688" b="816"/>
          <a:stretch>
            <a:fillRect/>
          </a:stretch>
        </p:blipFill>
        <p:spPr bwMode="auto">
          <a:xfrm>
            <a:off x="1660320" y="2224012"/>
            <a:ext cx="5472000" cy="39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091041" y="1932214"/>
            <a:ext cx="2760480" cy="3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US" sz="1900" dirty="0">
                <a:latin typeface="Arial Narrow" pitchFamily="34" charset="0"/>
              </a:rPr>
              <a:t>JET-C,  #79498, 2.5MA /2.7T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1486" y="0"/>
            <a:ext cx="6486525" cy="891216"/>
          </a:xfrm>
        </p:spPr>
        <p:txBody>
          <a:bodyPr/>
          <a:lstStyle/>
          <a:p>
            <a:r>
              <a:rPr lang="en-GB" kern="0" dirty="0" err="1" smtClean="0"/>
              <a:t>Gyrokinetic</a:t>
            </a:r>
            <a:r>
              <a:rPr lang="en-GB" kern="0" dirty="0" smtClean="0"/>
              <a:t> analysis of the pedestal</a:t>
            </a:r>
            <a:br>
              <a:rPr lang="en-GB" kern="0" dirty="0" smtClean="0"/>
            </a:b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 compatible pedestals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Slow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ELMs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Impurity seeding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EPED testing</a:t>
            </a:r>
          </a:p>
          <a:p>
            <a:r>
              <a:rPr lang="en-GB" dirty="0" smtClean="0"/>
              <a:t>Power scan, high and low gas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199" y="-99392"/>
            <a:ext cx="6557963" cy="891216"/>
          </a:xfrm>
        </p:spPr>
        <p:txBody>
          <a:bodyPr/>
          <a:lstStyle>
            <a:lvl1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defTabSz="98742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defTabSz="987425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Pedestal stability consistent with P-B</a:t>
            </a:r>
            <a:endParaRPr lang="en-GB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370081" y="780143"/>
            <a:ext cx="8458560" cy="8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/>
          <a:lstStyle/>
          <a:p>
            <a:pPr marL="317491" indent="-317491" defTabSz="914257" eaLnBrk="0" hangingPunct="0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Increasing core pressure stabilises ballooning modes due to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Shafranov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shift, which raises P-B boundary</a:t>
            </a:r>
          </a:p>
          <a:p>
            <a:pPr marL="317491" indent="-317491" defTabSz="914257" eaLnBrk="0" hangingPunct="0">
              <a:spcBef>
                <a:spcPct val="20000"/>
              </a:spcBef>
              <a:buFontTx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17491" indent="-317491" defTabSz="914257" eaLnBrk="0" hangingPunct="0">
              <a:spcBef>
                <a:spcPct val="20000"/>
              </a:spcBef>
              <a:buFontTx/>
              <a:buChar char="•"/>
            </a:pPr>
            <a:endParaRPr lang="en-GB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5065920" y="1702405"/>
            <a:ext cx="4078080" cy="25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5" tIns="45638" rIns="91275" bIns="45638"/>
          <a:lstStyle/>
          <a:p>
            <a:pPr marL="317491" indent="-317491" defTabSz="914257" eaLnBrk="0" hangingPunct="0">
              <a:spcBef>
                <a:spcPct val="20000"/>
              </a:spcBef>
              <a:buFontTx/>
              <a:buChar char="•"/>
            </a:pPr>
            <a:r>
              <a:rPr lang="en-GB" sz="2400" dirty="0">
                <a:latin typeface="Arial Narrow" pitchFamily="34" charset="0"/>
              </a:rPr>
              <a:t>Pedestals limited by intermediate-</a:t>
            </a:r>
            <a:r>
              <a:rPr lang="en-GB" sz="2400" i="1" dirty="0">
                <a:latin typeface="Arial Narrow" pitchFamily="34" charset="0"/>
              </a:rPr>
              <a:t>n</a:t>
            </a:r>
            <a:r>
              <a:rPr lang="en-GB" sz="2400" dirty="0">
                <a:latin typeface="Arial Narrow" pitchFamily="34" charset="0"/>
              </a:rPr>
              <a:t> P-B instabilities before type I ELM crash, </a:t>
            </a:r>
            <a:r>
              <a:rPr lang="en-GB" sz="2400" dirty="0">
                <a:solidFill>
                  <a:srgbClr val="FF0000"/>
                </a:solidFill>
                <a:latin typeface="Arial Narrow" pitchFamily="34" charset="0"/>
              </a:rPr>
              <a:t>both at low and high </a:t>
            </a:r>
            <a:r>
              <a:rPr lang="en-GB" sz="2400" dirty="0">
                <a:solidFill>
                  <a:srgbClr val="FF0000"/>
                </a:solidFill>
                <a:latin typeface="Symbol" pitchFamily="18" charset="2"/>
              </a:rPr>
              <a:t>d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/>
          <a:srcRect l="6483" t="8948" r="9058" b="6914"/>
          <a:stretch>
            <a:fillRect/>
          </a:stretch>
        </p:blipFill>
        <p:spPr bwMode="auto">
          <a:xfrm>
            <a:off x="609121" y="1773465"/>
            <a:ext cx="4183200" cy="40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51953" y="5766859"/>
            <a:ext cx="2244960" cy="763209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 lIns="91275" tIns="45638" rIns="91275" bIns="45638"/>
          <a:lstStyle>
            <a:lvl1pPr>
              <a:defRPr sz="35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30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hangingPunct="0">
              <a:defRPr sz="2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257" eaLnBrk="0" hangingPunct="0">
              <a:spcBef>
                <a:spcPct val="20000"/>
              </a:spcBef>
              <a:defRPr/>
            </a:pPr>
            <a:r>
              <a:rPr lang="en-GB" sz="2200" dirty="0" smtClean="0">
                <a:latin typeface="Arial Narrow" charset="0"/>
              </a:rPr>
              <a:t>Low D</a:t>
            </a:r>
            <a:r>
              <a:rPr lang="en-GB" sz="2200" baseline="-25000" dirty="0" smtClean="0">
                <a:latin typeface="Arial Narrow" charset="0"/>
              </a:rPr>
              <a:t>2</a:t>
            </a:r>
            <a:r>
              <a:rPr lang="en-GB" sz="2200" dirty="0" smtClean="0">
                <a:latin typeface="Arial Narrow" charset="0"/>
              </a:rPr>
              <a:t> gas injection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33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091" y="3243497"/>
            <a:ext cx="3947138" cy="29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2206171" y="4209143"/>
            <a:ext cx="4140619" cy="120468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4049486" y="2714171"/>
            <a:ext cx="3329190" cy="16546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4473" y="0"/>
            <a:ext cx="6567840" cy="72117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Power scans at higher gas rates</a:t>
            </a:r>
            <a:endParaRPr lang="en-GB" dirty="0"/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102720" y="4724703"/>
            <a:ext cx="2566080" cy="4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algn="ctr"/>
            <a:r>
              <a:rPr lang="en-GB" sz="2200" i="1" dirty="0">
                <a:latin typeface="Arial Narrow" pitchFamily="34" charset="0"/>
                <a:sym typeface="Wingdings" pitchFamily="2" charset="2"/>
              </a:rPr>
              <a:t>(</a:t>
            </a:r>
            <a:r>
              <a:rPr lang="en-GB" sz="2200" i="1" dirty="0" err="1">
                <a:latin typeface="Arial Narrow" pitchFamily="34" charset="0"/>
                <a:sym typeface="Wingdings" pitchFamily="2" charset="2"/>
              </a:rPr>
              <a:t>P</a:t>
            </a:r>
            <a:r>
              <a:rPr lang="en-GB" sz="2200" i="1" baseline="-25000" dirty="0" err="1">
                <a:latin typeface="Arial Narrow" pitchFamily="34" charset="0"/>
                <a:sym typeface="Wingdings" pitchFamily="2" charset="2"/>
              </a:rPr>
              <a:t>sep</a:t>
            </a:r>
            <a:r>
              <a:rPr lang="en-GB" sz="2200" i="1" dirty="0">
                <a:latin typeface="Arial Narrow" pitchFamily="34" charset="0"/>
                <a:sym typeface="Wingdings" pitchFamily="2" charset="2"/>
              </a:rPr>
              <a:t> = </a:t>
            </a:r>
            <a:r>
              <a:rPr lang="en-GB" sz="2200" i="1" dirty="0" err="1">
                <a:latin typeface="Arial Narrow" pitchFamily="34" charset="0"/>
                <a:sym typeface="Wingdings" pitchFamily="2" charset="2"/>
              </a:rPr>
              <a:t>P</a:t>
            </a:r>
            <a:r>
              <a:rPr lang="en-GB" sz="2200" i="1" baseline="-25000" dirty="0" err="1">
                <a:latin typeface="Arial Narrow" pitchFamily="34" charset="0"/>
                <a:sym typeface="Wingdings" pitchFamily="2" charset="2"/>
              </a:rPr>
              <a:t>heat</a:t>
            </a:r>
            <a:r>
              <a:rPr lang="en-GB" sz="2200" i="1" dirty="0">
                <a:latin typeface="Arial Narrow" pitchFamily="34" charset="0"/>
                <a:sym typeface="Wingdings" pitchFamily="2" charset="2"/>
              </a:rPr>
              <a:t> – </a:t>
            </a:r>
            <a:r>
              <a:rPr lang="en-GB" sz="2200" i="1" dirty="0" err="1">
                <a:latin typeface="Arial Narrow" pitchFamily="34" charset="0"/>
                <a:sym typeface="Wingdings" pitchFamily="2" charset="2"/>
              </a:rPr>
              <a:t>P</a:t>
            </a:r>
            <a:r>
              <a:rPr lang="en-GB" sz="2200" i="1" baseline="-25000" dirty="0" err="1">
                <a:latin typeface="Arial Narrow" pitchFamily="34" charset="0"/>
                <a:sym typeface="Wingdings" pitchFamily="2" charset="2"/>
              </a:rPr>
              <a:t>rad,bulk</a:t>
            </a:r>
            <a:r>
              <a:rPr lang="en-GB" sz="2200" i="1" dirty="0">
                <a:latin typeface="Arial Narrow" pitchFamily="34" charset="0"/>
                <a:sym typeface="Wingdings" pitchFamily="2" charset="2"/>
              </a:rPr>
              <a:t>)</a:t>
            </a:r>
            <a:endParaRPr lang="en-GB" sz="2200" i="1" baseline="-25000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23661" y="1387403"/>
            <a:ext cx="3506654" cy="439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81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664" tIns="42332" rIns="84664" bIns="42332">
            <a:spAutoFit/>
          </a:bodyPr>
          <a:lstStyle/>
          <a:p>
            <a:pPr algn="ctr"/>
            <a:r>
              <a:rPr lang="en-GB" sz="2200" i="1" dirty="0">
                <a:latin typeface="Arial Narrow" pitchFamily="34" charset="0"/>
                <a:sym typeface="Wingdings" pitchFamily="2" charset="2"/>
              </a:rPr>
              <a:t>1.4MA /1.7T, Low </a:t>
            </a:r>
            <a:r>
              <a:rPr lang="en-GB" sz="2200" i="1" dirty="0" err="1">
                <a:latin typeface="Arial Narrow" pitchFamily="34" charset="0"/>
                <a:sym typeface="Wingdings" pitchFamily="2" charset="2"/>
              </a:rPr>
              <a:t>triangularity</a:t>
            </a:r>
            <a:endParaRPr lang="en-GB" sz="2200" i="1" baseline="-25000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37120" y="4751918"/>
            <a:ext cx="5857920" cy="1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marL="105830" indent="-317491">
              <a:buFontTx/>
              <a:buChar char="•"/>
            </a:pPr>
            <a:r>
              <a:rPr lang="en-GB" sz="2800" dirty="0">
                <a:latin typeface="Arial Narrow" pitchFamily="34" charset="0"/>
                <a:sym typeface="Wingdings" pitchFamily="2" charset="2"/>
              </a:rPr>
              <a:t>Lower </a:t>
            </a:r>
            <a:r>
              <a:rPr lang="en-GB" sz="2800" dirty="0" err="1">
                <a:latin typeface="Symbol" pitchFamily="18" charset="2"/>
                <a:sym typeface="Wingdings" pitchFamily="2" charset="2"/>
              </a:rPr>
              <a:t>b</a:t>
            </a:r>
            <a:r>
              <a:rPr lang="en-GB" sz="2800" baseline="-25000" dirty="0" err="1">
                <a:latin typeface="Arial Narrow" pitchFamily="34" charset="0"/>
                <a:sym typeface="Wingdings" pitchFamily="2" charset="2"/>
              </a:rPr>
              <a:t>N</a:t>
            </a:r>
            <a:r>
              <a:rPr lang="en-GB" sz="2800" dirty="0">
                <a:latin typeface="Arial Narrow" pitchFamily="34" charset="0"/>
                <a:sym typeface="Wingdings" pitchFamily="2" charset="2"/>
              </a:rPr>
              <a:t> at higher D</a:t>
            </a:r>
            <a:r>
              <a:rPr lang="en-GB" sz="2800" baseline="-25000" dirty="0">
                <a:latin typeface="Arial Narrow" pitchFamily="34" charset="0"/>
                <a:sym typeface="Wingdings" pitchFamily="2" charset="2"/>
              </a:rPr>
              <a:t>2</a:t>
            </a:r>
            <a:r>
              <a:rPr lang="en-GB" sz="2800" dirty="0">
                <a:latin typeface="Arial Narrow" pitchFamily="34" charset="0"/>
                <a:sym typeface="Wingdings" pitchFamily="2" charset="2"/>
              </a:rPr>
              <a:t> gas rate</a:t>
            </a:r>
          </a:p>
          <a:p>
            <a:pPr marL="105830" indent="-317491">
              <a:buFontTx/>
              <a:buChar char="•"/>
            </a:pPr>
            <a:endParaRPr lang="en-GB" sz="700" dirty="0">
              <a:latin typeface="Arial Narrow" pitchFamily="34" charset="0"/>
              <a:sym typeface="Wingdings" pitchFamily="2" charset="2"/>
            </a:endParaRPr>
          </a:p>
          <a:p>
            <a:pPr marL="105830" indent="-317491">
              <a:buFontTx/>
              <a:buChar char="•"/>
            </a:pPr>
            <a:r>
              <a:rPr lang="en-GB" sz="2800" dirty="0">
                <a:latin typeface="Arial Narrow" pitchFamily="34" charset="0"/>
                <a:sym typeface="Wingdings" pitchFamily="2" charset="2"/>
              </a:rPr>
              <a:t>Type I ELMs</a:t>
            </a:r>
          </a:p>
          <a:p>
            <a:pPr marL="105830" indent="-317491">
              <a:buFontTx/>
              <a:buChar char="•"/>
            </a:pPr>
            <a:endParaRPr lang="en-GB" sz="700" dirty="0">
              <a:latin typeface="Arial Narrow" pitchFamily="34" charset="0"/>
              <a:sym typeface="Wingdings" pitchFamily="2" charset="2"/>
            </a:endParaRPr>
          </a:p>
          <a:p>
            <a:pPr marL="105830" indent="-317491">
              <a:buFontTx/>
              <a:buChar char="•"/>
            </a:pPr>
            <a:r>
              <a:rPr lang="en-GB" sz="2800" dirty="0">
                <a:latin typeface="Arial Narrow" pitchFamily="34" charset="0"/>
                <a:sym typeface="Wingdings" pitchFamily="2" charset="2"/>
              </a:rPr>
              <a:t>Lower </a:t>
            </a:r>
            <a:r>
              <a:rPr lang="en-GB" sz="2800" dirty="0" err="1">
                <a:latin typeface="Arial Narrow" pitchFamily="34" charset="0"/>
                <a:sym typeface="Wingdings" pitchFamily="2" charset="2"/>
              </a:rPr>
              <a:t>p</a:t>
            </a:r>
            <a:r>
              <a:rPr lang="en-GB" sz="2800" baseline="-25000" dirty="0" err="1">
                <a:latin typeface="Arial Narrow" pitchFamily="34" charset="0"/>
                <a:sym typeface="Wingdings" pitchFamily="2" charset="2"/>
              </a:rPr>
              <a:t>PED</a:t>
            </a:r>
            <a:r>
              <a:rPr lang="en-GB" sz="2800" dirty="0">
                <a:latin typeface="Arial Narrow" pitchFamily="34" charset="0"/>
                <a:sym typeface="Wingdings" pitchFamily="2" charset="2"/>
              </a:rPr>
              <a:t> at larger gas rate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3" cstate="print"/>
          <a:srcRect l="7246" t="9277" r="9807" b="6485"/>
          <a:stretch>
            <a:fillRect/>
          </a:stretch>
        </p:blipFill>
        <p:spPr bwMode="auto">
          <a:xfrm>
            <a:off x="0" y="1711477"/>
            <a:ext cx="3134880" cy="30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4" cstate="print"/>
          <a:srcRect l="7014" t="10818" r="9731" b="5618"/>
          <a:stretch>
            <a:fillRect/>
          </a:stretch>
        </p:blipFill>
        <p:spPr bwMode="auto">
          <a:xfrm>
            <a:off x="2980800" y="1784048"/>
            <a:ext cx="3134880" cy="30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5" cstate="print"/>
          <a:srcRect l="7706" t="9483" r="10107" b="6479"/>
          <a:stretch>
            <a:fillRect/>
          </a:stretch>
        </p:blipFill>
        <p:spPr bwMode="auto">
          <a:xfrm>
            <a:off x="6001921" y="1738691"/>
            <a:ext cx="3068640" cy="30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371521" y="810381"/>
            <a:ext cx="8051040" cy="63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marL="105830" indent="-317491">
              <a:buFontTx/>
              <a:buChar char="•"/>
            </a:pPr>
            <a:r>
              <a:rPr lang="en-GB" sz="2800" dirty="0">
                <a:latin typeface="Arial Narrow" pitchFamily="34" charset="0"/>
                <a:sym typeface="Wingdings" pitchFamily="2" charset="2"/>
              </a:rPr>
              <a:t>Higher D</a:t>
            </a:r>
            <a:r>
              <a:rPr lang="en-GB" sz="2800" baseline="-25000" dirty="0">
                <a:latin typeface="Arial Narrow" pitchFamily="34" charset="0"/>
                <a:sym typeface="Wingdings" pitchFamily="2" charset="2"/>
              </a:rPr>
              <a:t>2</a:t>
            </a:r>
            <a:r>
              <a:rPr lang="en-GB" sz="2800" dirty="0">
                <a:latin typeface="Arial Narrow" pitchFamily="34" charset="0"/>
                <a:sym typeface="Wingdings" pitchFamily="2" charset="2"/>
              </a:rPr>
              <a:t> gas rate, typical of JET-ILW steady H-modes</a:t>
            </a:r>
          </a:p>
          <a:p>
            <a:pPr marL="105830" indent="-317491">
              <a:buFontTx/>
              <a:buChar char="•"/>
            </a:pPr>
            <a:endParaRPr lang="en-GB" sz="700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0975" y="0"/>
            <a:ext cx="6465600" cy="72117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Peeling-Ballooning</a:t>
            </a:r>
            <a:r>
              <a:rPr lang="en-GB" dirty="0" smtClean="0">
                <a:latin typeface="Arial Narrow"/>
                <a:cs typeface="Arial Narrow"/>
              </a:rPr>
              <a:t> stability</a:t>
            </a:r>
            <a:endParaRPr lang="en-GB" dirty="0">
              <a:latin typeface="Arial Narrow"/>
              <a:cs typeface="Arial Narrow"/>
            </a:endParaRP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910401" y="966108"/>
            <a:ext cx="3967200" cy="377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marL="423321" indent="-423321"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At low gas rates, pedestals are at P-B boundary </a:t>
            </a:r>
          </a:p>
          <a:p>
            <a:pPr marL="423321" indent="-423321"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23321" indent="-423321"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At high gas rates, pedestals are stable to P-B modes at higher beta</a:t>
            </a:r>
          </a:p>
          <a:p>
            <a:pPr marL="423321" indent="-423321">
              <a:buFontTx/>
              <a:buChar char="•"/>
            </a:pPr>
            <a:endParaRPr lang="en-GB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23321" indent="-423321">
              <a:buFontTx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All type I </a:t>
            </a:r>
            <a:r>
              <a:rPr lang="en-GB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ELMy</a:t>
            </a:r>
            <a:r>
              <a:rPr lang="en-GB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H-modes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31200" y="5273524"/>
            <a:ext cx="8418240" cy="8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sz="2400" dirty="0">
                <a:solidFill>
                  <a:srgbClr val="0835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Weaker increase of pedestal pressure with power at </a:t>
            </a:r>
            <a:r>
              <a:rPr lang="en-GB" sz="2400" u="sng" dirty="0">
                <a:solidFill>
                  <a:srgbClr val="0835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high D</a:t>
            </a:r>
            <a:r>
              <a:rPr lang="en-GB" sz="2400" u="sng" baseline="-25000" dirty="0">
                <a:solidFill>
                  <a:srgbClr val="0835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GB" sz="2400" u="sng" dirty="0">
                <a:solidFill>
                  <a:srgbClr val="0835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gas rates </a:t>
            </a:r>
            <a:r>
              <a:rPr lang="en-GB" sz="2400" dirty="0">
                <a:solidFill>
                  <a:srgbClr val="0835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is not consistent with peeling-ballooning model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 cstate="print"/>
          <a:srcRect l="5978" t="8711" r="9464" b="6856"/>
          <a:stretch>
            <a:fillRect/>
          </a:stretch>
        </p:blipFill>
        <p:spPr bwMode="auto">
          <a:xfrm>
            <a:off x="528480" y="867834"/>
            <a:ext cx="4343040" cy="43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Virtuous cycle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21440" y="3719286"/>
            <a:ext cx="1609920" cy="78165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Increased </a:t>
            </a:r>
            <a:r>
              <a:rPr lang="en-GB" sz="1500" kern="0" dirty="0" smtClean="0">
                <a:solidFill>
                  <a:prstClr val="black"/>
                </a:solidFill>
                <a:latin typeface="Calibri"/>
              </a:rPr>
              <a:t>pedestal temperature </a:t>
            </a:r>
            <a:endParaRPr lang="en-GB" sz="15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1440" y="1655537"/>
            <a:ext cx="1609920" cy="78316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Increased low-Z impurity content in the pedestal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21440" y="2695727"/>
            <a:ext cx="1609920" cy="78165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latin typeface="Calibri"/>
              </a:rPr>
              <a:t>Higher stability </a:t>
            </a:r>
            <a:r>
              <a:rPr lang="en-GB" sz="1500" kern="0" dirty="0" smtClean="0">
                <a:latin typeface="Calibri"/>
              </a:rPr>
              <a:t>limit in for </a:t>
            </a:r>
            <a:r>
              <a:rPr lang="en-GB" sz="1500" kern="0" dirty="0" smtClean="0">
                <a:latin typeface="Symbol" panose="05050102010706020507" pitchFamily="18" charset="2"/>
              </a:rPr>
              <a:t>a</a:t>
            </a:r>
            <a:endParaRPr lang="en-GB" sz="1500" kern="0" baseline="-25000" dirty="0"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293120" y="2689679"/>
            <a:ext cx="1609920" cy="78316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Increased core pressure</a:t>
            </a:r>
          </a:p>
        </p:txBody>
      </p: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3018240" y="5761870"/>
            <a:ext cx="1133644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en-US" sz="1500" kern="0" dirty="0" smtClean="0">
                <a:solidFill>
                  <a:prstClr val="black"/>
                </a:solidFill>
              </a:rPr>
              <a:t>Stiff profiles</a:t>
            </a:r>
          </a:p>
        </p:txBody>
      </p:sp>
      <p:cxnSp>
        <p:nvCxnSpPr>
          <p:cNvPr id="34825" name="Straight Arrow Connector 44"/>
          <p:cNvCxnSpPr>
            <a:cxnSpLocks noChangeShapeType="1"/>
            <a:stCxn id="43" idx="3"/>
            <a:endCxn id="42" idx="1"/>
          </p:cNvCxnSpPr>
          <p:nvPr/>
        </p:nvCxnSpPr>
        <p:spPr bwMode="auto">
          <a:xfrm>
            <a:off x="2903345" y="3081380"/>
            <a:ext cx="518369" cy="3983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4826" name="Straight Arrow Connector 45"/>
          <p:cNvCxnSpPr>
            <a:cxnSpLocks noChangeShapeType="1"/>
            <a:stCxn id="42" idx="2"/>
            <a:endCxn id="40" idx="0"/>
          </p:cNvCxnSpPr>
          <p:nvPr/>
        </p:nvCxnSpPr>
        <p:spPr bwMode="auto">
          <a:xfrm>
            <a:off x="4226517" y="3476978"/>
            <a:ext cx="0" cy="241607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4827" name="Straight Arrow Connector 46"/>
          <p:cNvCxnSpPr>
            <a:cxnSpLocks noChangeShapeType="1"/>
            <a:stCxn id="41" idx="2"/>
            <a:endCxn id="42" idx="0"/>
          </p:cNvCxnSpPr>
          <p:nvPr/>
        </p:nvCxnSpPr>
        <p:spPr bwMode="auto">
          <a:xfrm>
            <a:off x="4226517" y="2438866"/>
            <a:ext cx="0" cy="25621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48" name="Rectangle 47"/>
          <p:cNvSpPr/>
          <p:nvPr/>
        </p:nvSpPr>
        <p:spPr bwMode="auto">
          <a:xfrm>
            <a:off x="1287360" y="5761870"/>
            <a:ext cx="1609920" cy="78165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Increased core temperature</a:t>
            </a:r>
          </a:p>
        </p:txBody>
      </p:sp>
      <p:cxnSp>
        <p:nvCxnSpPr>
          <p:cNvPr id="34829" name="Straight Connector 48"/>
          <p:cNvCxnSpPr>
            <a:cxnSpLocks noChangeShapeType="1"/>
            <a:stCxn id="40" idx="2"/>
          </p:cNvCxnSpPr>
          <p:nvPr/>
        </p:nvCxnSpPr>
        <p:spPr bwMode="auto">
          <a:xfrm flipH="1">
            <a:off x="4226517" y="4500488"/>
            <a:ext cx="0" cy="165142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4830" name="Straight Arrow Connector 49"/>
          <p:cNvCxnSpPr>
            <a:cxnSpLocks noChangeShapeType="1"/>
          </p:cNvCxnSpPr>
          <p:nvPr/>
        </p:nvCxnSpPr>
        <p:spPr bwMode="auto">
          <a:xfrm flipH="1" flipV="1">
            <a:off x="2900810" y="6124031"/>
            <a:ext cx="1325707" cy="2787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1" name="Rectangle 50"/>
          <p:cNvSpPr/>
          <p:nvPr/>
        </p:nvSpPr>
        <p:spPr bwMode="auto">
          <a:xfrm>
            <a:off x="1293120" y="3686024"/>
            <a:ext cx="1609920" cy="78165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Peaked core density</a:t>
            </a:r>
          </a:p>
        </p:txBody>
      </p:sp>
      <p:cxnSp>
        <p:nvCxnSpPr>
          <p:cNvPr id="34832" name="Straight Arrow Connector 51"/>
          <p:cNvCxnSpPr>
            <a:cxnSpLocks noChangeShapeType="1"/>
            <a:stCxn id="48" idx="0"/>
            <a:endCxn id="53" idx="2"/>
          </p:cNvCxnSpPr>
          <p:nvPr/>
        </p:nvCxnSpPr>
        <p:spPr bwMode="auto">
          <a:xfrm flipV="1">
            <a:off x="2092205" y="5534617"/>
            <a:ext cx="3802" cy="227004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3" name="Rectangle 52"/>
          <p:cNvSpPr/>
          <p:nvPr/>
        </p:nvSpPr>
        <p:spPr bwMode="auto">
          <a:xfrm>
            <a:off x="1291681" y="4753429"/>
            <a:ext cx="1608480" cy="78165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Lower </a:t>
            </a:r>
            <a:r>
              <a:rPr lang="en-GB" sz="1500" kern="0" dirty="0" err="1">
                <a:solidFill>
                  <a:prstClr val="black"/>
                </a:solidFill>
                <a:latin typeface="Calibri"/>
              </a:rPr>
              <a:t>collisionality</a:t>
            </a:r>
            <a:r>
              <a:rPr lang="en-GB" sz="1500" kern="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cxnSp>
        <p:nvCxnSpPr>
          <p:cNvPr id="34834" name="Straight Arrow Connector 53"/>
          <p:cNvCxnSpPr>
            <a:cxnSpLocks noChangeShapeType="1"/>
            <a:stCxn id="53" idx="0"/>
            <a:endCxn id="51" idx="2"/>
          </p:cNvCxnSpPr>
          <p:nvPr/>
        </p:nvCxnSpPr>
        <p:spPr bwMode="auto">
          <a:xfrm flipV="1">
            <a:off x="2096007" y="4467300"/>
            <a:ext cx="2535" cy="28541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4835" name="Straight Connector 54"/>
          <p:cNvCxnSpPr>
            <a:cxnSpLocks noChangeShapeType="1"/>
            <a:stCxn id="48" idx="1"/>
          </p:cNvCxnSpPr>
          <p:nvPr/>
        </p:nvCxnSpPr>
        <p:spPr bwMode="auto">
          <a:xfrm flipH="1" flipV="1">
            <a:off x="1033920" y="6151909"/>
            <a:ext cx="253481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4836" name="Straight Connector 55"/>
          <p:cNvCxnSpPr>
            <a:cxnSpLocks noChangeShapeType="1"/>
          </p:cNvCxnSpPr>
          <p:nvPr/>
        </p:nvCxnSpPr>
        <p:spPr bwMode="auto">
          <a:xfrm flipV="1">
            <a:off x="1064338" y="3085363"/>
            <a:ext cx="0" cy="306654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34837" name="Straight Arrow Connector 56"/>
          <p:cNvCxnSpPr>
            <a:cxnSpLocks noChangeShapeType="1"/>
            <a:endCxn id="43" idx="1"/>
          </p:cNvCxnSpPr>
          <p:nvPr/>
        </p:nvCxnSpPr>
        <p:spPr bwMode="auto">
          <a:xfrm>
            <a:off x="1064338" y="3081380"/>
            <a:ext cx="229401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4838" name="Straight Arrow Connector 57"/>
          <p:cNvCxnSpPr>
            <a:cxnSpLocks noChangeShapeType="1"/>
            <a:stCxn id="51" idx="0"/>
            <a:endCxn id="43" idx="2"/>
          </p:cNvCxnSpPr>
          <p:nvPr/>
        </p:nvCxnSpPr>
        <p:spPr bwMode="auto">
          <a:xfrm flipV="1">
            <a:off x="2098541" y="3472996"/>
            <a:ext cx="0" cy="212401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9" name="Rectangle 58"/>
          <p:cNvSpPr/>
          <p:nvPr/>
        </p:nvSpPr>
        <p:spPr bwMode="auto">
          <a:xfrm>
            <a:off x="3421440" y="752929"/>
            <a:ext cx="1609920" cy="78316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Impurity seeding</a:t>
            </a:r>
          </a:p>
        </p:txBody>
      </p:sp>
      <p:cxnSp>
        <p:nvCxnSpPr>
          <p:cNvPr id="34840" name="Straight Arrow Connector 59"/>
          <p:cNvCxnSpPr>
            <a:cxnSpLocks noChangeShapeType="1"/>
            <a:stCxn id="59" idx="2"/>
            <a:endCxn id="41" idx="0"/>
          </p:cNvCxnSpPr>
          <p:nvPr/>
        </p:nvCxnSpPr>
        <p:spPr bwMode="auto">
          <a:xfrm>
            <a:off x="4226517" y="1536159"/>
            <a:ext cx="0" cy="119476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61" name="Rectangle 60"/>
          <p:cNvSpPr/>
          <p:nvPr/>
        </p:nvSpPr>
        <p:spPr bwMode="auto">
          <a:xfrm>
            <a:off x="6423840" y="3719286"/>
            <a:ext cx="1609920" cy="78165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Lower </a:t>
            </a:r>
            <a:r>
              <a:rPr lang="en-GB" sz="1500" kern="0" dirty="0" err="1">
                <a:solidFill>
                  <a:prstClr val="black"/>
                </a:solidFill>
                <a:latin typeface="Calibri"/>
              </a:rPr>
              <a:t>collisionality</a:t>
            </a:r>
            <a:r>
              <a:rPr lang="en-GB" sz="1500" kern="0" dirty="0">
                <a:solidFill>
                  <a:prstClr val="black"/>
                </a:solidFill>
                <a:latin typeface="Calibri"/>
              </a:rPr>
              <a:t> in the pedestal</a:t>
            </a:r>
          </a:p>
        </p:txBody>
      </p:sp>
      <p:cxnSp>
        <p:nvCxnSpPr>
          <p:cNvPr id="34842" name="Straight Arrow Connector 61"/>
          <p:cNvCxnSpPr>
            <a:cxnSpLocks noChangeShapeType="1"/>
            <a:stCxn id="40" idx="3"/>
            <a:endCxn id="61" idx="1"/>
          </p:cNvCxnSpPr>
          <p:nvPr/>
        </p:nvCxnSpPr>
        <p:spPr bwMode="auto">
          <a:xfrm>
            <a:off x="5031319" y="4109536"/>
            <a:ext cx="1392834" cy="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63" name="Rectangle 62"/>
          <p:cNvSpPr/>
          <p:nvPr/>
        </p:nvSpPr>
        <p:spPr bwMode="auto">
          <a:xfrm>
            <a:off x="6423840" y="2695727"/>
            <a:ext cx="1609920" cy="78165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Higher bootstrap current in the pedestal</a:t>
            </a:r>
          </a:p>
        </p:txBody>
      </p:sp>
      <p:cxnSp>
        <p:nvCxnSpPr>
          <p:cNvPr id="34844" name="Straight Arrow Connector 63"/>
          <p:cNvCxnSpPr>
            <a:cxnSpLocks noChangeShapeType="1"/>
            <a:stCxn id="61" idx="0"/>
            <a:endCxn id="63" idx="2"/>
          </p:cNvCxnSpPr>
          <p:nvPr/>
        </p:nvCxnSpPr>
        <p:spPr bwMode="auto">
          <a:xfrm flipV="1">
            <a:off x="7228956" y="3477839"/>
            <a:ext cx="1" cy="24074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34845" name="Straight Arrow Connector 64"/>
          <p:cNvCxnSpPr>
            <a:cxnSpLocks noChangeShapeType="1"/>
            <a:stCxn id="63" idx="1"/>
            <a:endCxn id="42" idx="3"/>
          </p:cNvCxnSpPr>
          <p:nvPr/>
        </p:nvCxnSpPr>
        <p:spPr bwMode="auto">
          <a:xfrm flipH="1" flipV="1">
            <a:off x="5031319" y="3086027"/>
            <a:ext cx="1392835" cy="861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68" name="TextBox 32"/>
          <p:cNvSpPr txBox="1">
            <a:spLocks noChangeArrowheads="1"/>
          </p:cNvSpPr>
          <p:nvPr/>
        </p:nvSpPr>
        <p:spPr bwMode="auto">
          <a:xfrm>
            <a:off x="5047200" y="2347989"/>
            <a:ext cx="1376640" cy="12594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kern="0" dirty="0" smtClean="0">
                <a:solidFill>
                  <a:prstClr val="black"/>
                </a:solidFill>
              </a:rPr>
              <a:t>Access the “nose” of the PB-stability diagram (only high-</a:t>
            </a:r>
            <a:r>
              <a:rPr lang="en-GB" altLang="en-US" sz="1500" kern="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GB" altLang="en-US" sz="1500" kern="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1287360" y="1655537"/>
            <a:ext cx="1609920" cy="78316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>
                <a:solidFill>
                  <a:prstClr val="black"/>
                </a:solidFill>
                <a:latin typeface="Calibri"/>
              </a:rPr>
              <a:t>Increased heating</a:t>
            </a:r>
          </a:p>
        </p:txBody>
      </p:sp>
      <p:cxnSp>
        <p:nvCxnSpPr>
          <p:cNvPr id="34848" name="Straight Arrow Connector 69"/>
          <p:cNvCxnSpPr>
            <a:cxnSpLocks noChangeShapeType="1"/>
            <a:stCxn id="69" idx="2"/>
            <a:endCxn id="43" idx="0"/>
          </p:cNvCxnSpPr>
          <p:nvPr/>
        </p:nvCxnSpPr>
        <p:spPr bwMode="auto">
          <a:xfrm>
            <a:off x="2092205" y="2438866"/>
            <a:ext cx="6337" cy="250900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56th APS DPP conference | New Orleans | 27-31 October 2014 | Page </a:t>
            </a:r>
            <a:fld id="{ABDE1CA8-6065-4587-9167-E6195B47F5EC}" type="slidenum">
              <a:rPr lang="en-GB" smtClean="0"/>
              <a:pPr algn="r"/>
              <a:t>36</a:t>
            </a:fld>
            <a:endParaRPr lang="en-GB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4930560" y="4753429"/>
            <a:ext cx="1609920" cy="78165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1500" kern="0" dirty="0" smtClean="0">
                <a:solidFill>
                  <a:prstClr val="black"/>
                </a:solidFill>
                <a:latin typeface="Calibri"/>
              </a:rPr>
              <a:t>Wider pedestal</a:t>
            </a:r>
            <a:endParaRPr lang="en-GB" sz="15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Elbow Connector 2"/>
          <p:cNvCxnSpPr>
            <a:stCxn id="40" idx="2"/>
            <a:endCxn id="33" idx="1"/>
          </p:cNvCxnSpPr>
          <p:nvPr/>
        </p:nvCxnSpPr>
        <p:spPr>
          <a:xfrm rot="16200000" flipH="1">
            <a:off x="4256822" y="4470519"/>
            <a:ext cx="643316" cy="7041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33" idx="0"/>
          </p:cNvCxnSpPr>
          <p:nvPr/>
        </p:nvCxnSpPr>
        <p:spPr>
          <a:xfrm flipH="1" flipV="1">
            <a:off x="5031321" y="3297383"/>
            <a:ext cx="704199" cy="1456046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5031320" y="4467301"/>
            <a:ext cx="352101" cy="2854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8" grpId="0" animBg="1"/>
      <p:bldP spid="51" grpId="0" animBg="1"/>
      <p:bldP spid="53" grpId="0" animBg="1"/>
      <p:bldP spid="61" grpId="0" animBg="1"/>
      <p:bldP spid="63" grpId="0" animBg="1"/>
      <p:bldP spid="68" grpId="0"/>
      <p:bldP spid="69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Unknown </a:t>
            </a:r>
            <a:r>
              <a:rPr lang="en-GB" dirty="0" err="1" smtClean="0"/>
              <a:t>unkowns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Isotope effect on pedestals (H-campaign cancelled)</a:t>
            </a:r>
          </a:p>
          <a:p>
            <a:pPr lvl="1"/>
            <a:r>
              <a:rPr lang="en-GB" dirty="0" smtClean="0"/>
              <a:t>Important for coming DT-campaign</a:t>
            </a:r>
          </a:p>
          <a:p>
            <a:r>
              <a:rPr lang="en-GB" dirty="0" smtClean="0"/>
              <a:t>The effect of other low-Z impurities (seeded CD</a:t>
            </a:r>
            <a:r>
              <a:rPr lang="en-GB" baseline="-25000" dirty="0" smtClean="0"/>
              <a:t>4</a:t>
            </a:r>
            <a:r>
              <a:rPr lang="en-GB" dirty="0" smtClean="0"/>
              <a:t>, B, etc.)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37</a:t>
            </a:fld>
            <a:endParaRPr lang="en-GB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4" y="2792185"/>
            <a:ext cx="3554639" cy="36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4058" y="3788229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Saibene</a:t>
            </a:r>
            <a:r>
              <a:rPr lang="en-GB" dirty="0" smtClean="0"/>
              <a:t> NF 1999]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open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effect of neutrals on pedestals</a:t>
            </a:r>
          </a:p>
          <a:p>
            <a:pPr lvl="1"/>
            <a:r>
              <a:rPr lang="en-GB" dirty="0" err="1" smtClean="0"/>
              <a:t>Divertor</a:t>
            </a:r>
            <a:r>
              <a:rPr lang="en-GB" dirty="0" smtClean="0"/>
              <a:t> configuration and gas-fuelling has clearly a strong effect on pedestals. What is the mechanism?</a:t>
            </a:r>
          </a:p>
          <a:p>
            <a:r>
              <a:rPr lang="en-GB" dirty="0" smtClean="0"/>
              <a:t>Slow ELMs</a:t>
            </a:r>
          </a:p>
          <a:p>
            <a:pPr lvl="1"/>
            <a:r>
              <a:rPr lang="en-GB" dirty="0" smtClean="0"/>
              <a:t>What is the mechanism that leads to much longer lasting ELM losses?</a:t>
            </a:r>
          </a:p>
          <a:p>
            <a:r>
              <a:rPr lang="en-GB" dirty="0" smtClean="0"/>
              <a:t>Impurity effects with ELMs</a:t>
            </a:r>
          </a:p>
          <a:p>
            <a:pPr lvl="1"/>
            <a:r>
              <a:rPr lang="en-GB" dirty="0" smtClean="0"/>
              <a:t>Different pedestal improvement seen in ELM-averaged and pre-ELM pedestals.</a:t>
            </a:r>
          </a:p>
          <a:p>
            <a:pPr lvl="1"/>
            <a:r>
              <a:rPr lang="en-GB" dirty="0" smtClean="0"/>
              <a:t>Type III ELMs in N2-seeded plasmas have higher ELM averaged pedestals than Type I </a:t>
            </a:r>
            <a:r>
              <a:rPr lang="en-GB" dirty="0" err="1" smtClean="0"/>
              <a:t>unseeded</a:t>
            </a:r>
            <a:r>
              <a:rPr lang="en-GB" dirty="0" smtClean="0"/>
              <a:t> plasmas.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38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 compatible pedestals </a:t>
            </a:r>
          </a:p>
          <a:p>
            <a:r>
              <a:rPr lang="en-GB" dirty="0" smtClean="0"/>
              <a:t>Slow </a:t>
            </a:r>
            <a:r>
              <a:rPr lang="en-GB" dirty="0" smtClean="0"/>
              <a:t>ELMs</a:t>
            </a:r>
          </a:p>
          <a:p>
            <a:r>
              <a:rPr lang="en-GB" dirty="0" smtClean="0"/>
              <a:t>Impurity seeding</a:t>
            </a:r>
            <a:endParaRPr lang="en-GB" dirty="0" smtClean="0"/>
          </a:p>
          <a:p>
            <a:r>
              <a:rPr lang="en-GB" dirty="0" smtClean="0"/>
              <a:t>EPED testing</a:t>
            </a:r>
          </a:p>
          <a:p>
            <a:r>
              <a:rPr lang="en-GB" dirty="0" smtClean="0"/>
              <a:t>Power scan, high and low gas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6500813" cy="891216"/>
          </a:xfrm>
        </p:spPr>
        <p:txBody>
          <a:bodyPr/>
          <a:lstStyle/>
          <a:p>
            <a:r>
              <a:rPr lang="en-GB" dirty="0" smtClean="0"/>
              <a:t>Smaller pedestals in JET-ILW at high gas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846719"/>
            <a:ext cx="8229600" cy="4896544"/>
          </a:xfrm>
        </p:spPr>
        <p:txBody>
          <a:bodyPr/>
          <a:lstStyle/>
          <a:p>
            <a:r>
              <a:rPr lang="en-GB" dirty="0" smtClean="0"/>
              <a:t>JET-ILW uses gas fuelling to control W, but it also decreases the pedestals and global confinement.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 l="6290" t="9354" r="8240" b="6409"/>
          <a:stretch>
            <a:fillRect/>
          </a:stretch>
        </p:blipFill>
        <p:spPr bwMode="auto">
          <a:xfrm>
            <a:off x="297544" y="2449741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975" y="1822193"/>
            <a:ext cx="2918892" cy="23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5061179" y="4383314"/>
            <a:ext cx="3066822" cy="2242457"/>
            <a:chOff x="5148263" y="1774825"/>
            <a:chExt cx="4752975" cy="3671888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 cstate="print"/>
            <a:srcRect l="980" t="4076" r="4057" b="-1865"/>
            <a:stretch>
              <a:fillRect/>
            </a:stretch>
          </p:blipFill>
          <p:spPr bwMode="auto">
            <a:xfrm>
              <a:off x="5148263" y="1774825"/>
              <a:ext cx="4752975" cy="36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4"/>
            <p:cNvCxnSpPr>
              <a:cxnSpLocks noChangeShapeType="1"/>
            </p:cNvCxnSpPr>
            <p:nvPr/>
          </p:nvCxnSpPr>
          <p:spPr bwMode="auto">
            <a:xfrm>
              <a:off x="6762750" y="3797301"/>
              <a:ext cx="762000" cy="0"/>
            </a:xfrm>
            <a:prstGeom prst="line">
              <a:avLst/>
            </a:prstGeom>
            <a:noFill/>
            <a:ln w="19050">
              <a:solidFill>
                <a:srgbClr val="00B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7"/>
            <p:cNvCxnSpPr>
              <a:cxnSpLocks noChangeShapeType="1"/>
            </p:cNvCxnSpPr>
            <p:nvPr/>
          </p:nvCxnSpPr>
          <p:spPr bwMode="auto">
            <a:xfrm>
              <a:off x="7156450" y="3402012"/>
              <a:ext cx="20638" cy="830263"/>
            </a:xfrm>
            <a:prstGeom prst="line">
              <a:avLst/>
            </a:prstGeom>
            <a:noFill/>
            <a:ln w="19050">
              <a:solidFill>
                <a:srgbClr val="00B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7165975" y="2735262"/>
              <a:ext cx="1819275" cy="1062038"/>
            </a:xfrm>
            <a:prstGeom prst="straightConnector1">
              <a:avLst/>
            </a:prstGeom>
            <a:noFill/>
            <a:ln w="25400">
              <a:solidFill>
                <a:srgbClr val="00B900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6212115" y="1625600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JET-C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58115" y="4085772"/>
            <a:ext cx="155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JET-ILW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7110" y="0"/>
            <a:ext cx="6567840" cy="7000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Varying the plasma neutral content</a:t>
            </a:r>
            <a:endParaRPr lang="en-GB" dirty="0"/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19681" y="690941"/>
            <a:ext cx="8730720" cy="1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r>
              <a:rPr lang="en-GB" sz="2400" dirty="0">
                <a:latin typeface="Arial Narrow" pitchFamily="34" charset="0"/>
                <a:sym typeface="Wingdings" pitchFamily="2" charset="2"/>
              </a:rPr>
              <a:t>Neutral D content increases when </a:t>
            </a:r>
          </a:p>
          <a:p>
            <a:pPr marL="687897" lvl="1" indent="-264576">
              <a:buFontTx/>
              <a:buChar char="•"/>
            </a:pPr>
            <a:r>
              <a:rPr lang="en-GB" sz="2400" dirty="0">
                <a:latin typeface="Arial Narrow" pitchFamily="34" charset="0"/>
                <a:sym typeface="Wingdings" pitchFamily="2" charset="2"/>
              </a:rPr>
              <a:t>D</a:t>
            </a:r>
            <a:r>
              <a:rPr lang="en-GB" sz="2400" baseline="-25000" dirty="0">
                <a:latin typeface="Arial Narrow" pitchFamily="34" charset="0"/>
                <a:sym typeface="Wingdings" pitchFamily="2" charset="2"/>
              </a:rPr>
              <a:t>2</a:t>
            </a:r>
            <a:r>
              <a:rPr lang="en-GB" sz="2400" dirty="0">
                <a:latin typeface="Arial Narrow" pitchFamily="34" charset="0"/>
                <a:sym typeface="Wingdings" pitchFamily="2" charset="2"/>
              </a:rPr>
              <a:t> injection rate is increased  W control tool</a:t>
            </a:r>
          </a:p>
          <a:p>
            <a:pPr marL="687897" lvl="1" indent="-264576">
              <a:buFontTx/>
              <a:buChar char="•"/>
            </a:pPr>
            <a:r>
              <a:rPr lang="en-GB" sz="2400" dirty="0" err="1">
                <a:latin typeface="Arial Narrow" pitchFamily="34" charset="0"/>
                <a:sym typeface="Wingdings" pitchFamily="2" charset="2"/>
              </a:rPr>
              <a:t>Divertor</a:t>
            </a:r>
            <a:r>
              <a:rPr lang="en-GB" sz="2400" dirty="0">
                <a:latin typeface="Arial Narrow" pitchFamily="34" charset="0"/>
                <a:sym typeface="Wingdings" pitchFamily="2" charset="2"/>
              </a:rPr>
              <a:t> configuration is varied from </a:t>
            </a:r>
            <a:r>
              <a:rPr lang="en-GB" sz="2400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C/C </a:t>
            </a:r>
            <a:r>
              <a:rPr lang="en-GB" sz="2400" dirty="0">
                <a:latin typeface="Arial Narrow" pitchFamily="34" charset="0"/>
                <a:sym typeface="Wingdings" pitchFamily="2" charset="2"/>
              </a:rPr>
              <a:t>or </a:t>
            </a:r>
            <a:r>
              <a:rPr lang="en-GB" sz="2400" dirty="0">
                <a:solidFill>
                  <a:srgbClr val="0835F6"/>
                </a:solidFill>
                <a:latin typeface="Arial Narrow" pitchFamily="34" charset="0"/>
                <a:sym typeface="Wingdings" pitchFamily="2" charset="2"/>
              </a:rPr>
              <a:t>V/H</a:t>
            </a:r>
            <a:r>
              <a:rPr lang="en-GB" sz="2400" dirty="0">
                <a:latin typeface="Arial Narrow" pitchFamily="34" charset="0"/>
                <a:sym typeface="Wingdings" pitchFamily="2" charset="2"/>
              </a:rPr>
              <a:t>  </a:t>
            </a:r>
            <a:r>
              <a:rPr lang="en-GB" sz="2400" dirty="0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C/V      </a:t>
            </a:r>
            <a:r>
              <a:rPr lang="en-GB" sz="2400" dirty="0">
                <a:latin typeface="Arial Narrow" pitchFamily="34" charset="0"/>
                <a:sym typeface="Wingdings" pitchFamily="2" charset="2"/>
              </a:rPr>
              <a:t>(pumping efficiency + neutrals recirculation to main chamber)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956320" y="6144381"/>
            <a:ext cx="4092180" cy="6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64" tIns="42332" rIns="84664" bIns="42332">
            <a:spAutoFit/>
          </a:bodyPr>
          <a:lstStyle/>
          <a:p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[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Tamain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, PSI 2014], [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Frassinetti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, EPS 2014</a:t>
            </a:r>
            <a:r>
              <a:rPr lang="en-GB" sz="1900" i="1" dirty="0" smtClean="0">
                <a:solidFill>
                  <a:srgbClr val="6699FF"/>
                </a:solidFill>
                <a:latin typeface="Arial Narrow" pitchFamily="34" charset="0"/>
              </a:rPr>
              <a:t>], [</a:t>
            </a:r>
            <a:r>
              <a:rPr lang="en-GB" sz="1900" i="1" dirty="0" err="1" smtClean="0">
                <a:solidFill>
                  <a:srgbClr val="6699FF"/>
                </a:solidFill>
                <a:latin typeface="Arial Narrow" pitchFamily="34" charset="0"/>
              </a:rPr>
              <a:t>Joffrin</a:t>
            </a:r>
            <a:r>
              <a:rPr lang="en-GB" sz="1900" i="1" dirty="0" smtClean="0">
                <a:solidFill>
                  <a:srgbClr val="6699FF"/>
                </a:solidFill>
                <a:latin typeface="Arial Narrow" pitchFamily="34" charset="0"/>
              </a:rPr>
              <a:t> IAEA 2014]</a:t>
            </a:r>
            <a:endParaRPr lang="en-GB" sz="1900" i="1" dirty="0">
              <a:solidFill>
                <a:srgbClr val="6699FF"/>
              </a:solidFill>
              <a:latin typeface="Arial Narrow" pitchFamily="34" charset="0"/>
            </a:endParaRPr>
          </a:p>
        </p:txBody>
      </p:sp>
      <p:pic>
        <p:nvPicPr>
          <p:cNvPr id="22533" name="Picture 1" descr="Press_RSO.png"/>
          <p:cNvPicPr>
            <a:picLocks noChangeAspect="1"/>
          </p:cNvPicPr>
          <p:nvPr/>
        </p:nvPicPr>
        <p:blipFill>
          <a:blip r:embed="rId3" cstate="print"/>
          <a:srcRect l="6609" t="9892" r="7397" b="6599"/>
          <a:stretch>
            <a:fillRect/>
          </a:stretch>
        </p:blipFill>
        <p:spPr bwMode="auto">
          <a:xfrm>
            <a:off x="4812480" y="2467429"/>
            <a:ext cx="3814560" cy="34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1"/>
          <p:cNvGrpSpPr>
            <a:grpSpLocks/>
          </p:cNvGrpSpPr>
          <p:nvPr/>
        </p:nvGrpSpPr>
        <p:grpSpPr bwMode="auto">
          <a:xfrm>
            <a:off x="0" y="2160588"/>
            <a:ext cx="5057775" cy="4087812"/>
            <a:chOff x="152400" y="2787650"/>
            <a:chExt cx="5470525" cy="3538538"/>
          </a:xfrm>
        </p:grpSpPr>
        <p:sp>
          <p:nvSpPr>
            <p:cNvPr id="33" name="Freeform 3"/>
            <p:cNvSpPr>
              <a:spLocks/>
            </p:cNvSpPr>
            <p:nvPr/>
          </p:nvSpPr>
          <p:spPr bwMode="auto">
            <a:xfrm>
              <a:off x="1881188" y="3273425"/>
              <a:ext cx="2147887" cy="2019300"/>
            </a:xfrm>
            <a:custGeom>
              <a:avLst/>
              <a:gdLst>
                <a:gd name="T0" fmla="*/ 1127521 w 2513874"/>
                <a:gd name="T1" fmla="*/ 0 h 2360023"/>
                <a:gd name="T2" fmla="*/ 755153 w 2513874"/>
                <a:gd name="T3" fmla="*/ 289211 h 2360023"/>
                <a:gd name="T4" fmla="*/ 548136 w 2513874"/>
                <a:gd name="T5" fmla="*/ 456013 h 2360023"/>
                <a:gd name="T6" fmla="*/ 425750 w 2513874"/>
                <a:gd name="T7" fmla="*/ 563627 h 2360023"/>
                <a:gd name="T8" fmla="*/ 212223 w 2513874"/>
                <a:gd name="T9" fmla="*/ 781546 h 2360023"/>
                <a:gd name="T10" fmla="*/ 70308 w 2513874"/>
                <a:gd name="T11" fmla="*/ 971215 h 2360023"/>
                <a:gd name="T12" fmla="*/ 0 w 2513874"/>
                <a:gd name="T13" fmla="*/ 1093626 h 23600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3874" h="2360023">
                  <a:moveTo>
                    <a:pt x="2513874" y="0"/>
                  </a:moveTo>
                  <a:lnTo>
                    <a:pt x="1683657" y="624114"/>
                  </a:lnTo>
                  <a:cubicBezTo>
                    <a:pt x="1468362" y="788125"/>
                    <a:pt x="1344506" y="885371"/>
                    <a:pt x="1222102" y="984068"/>
                  </a:cubicBezTo>
                  <a:cubicBezTo>
                    <a:pt x="1099698" y="1082765"/>
                    <a:pt x="1074057" y="1099215"/>
                    <a:pt x="949234" y="1216297"/>
                  </a:cubicBezTo>
                  <a:cubicBezTo>
                    <a:pt x="824411" y="1333379"/>
                    <a:pt x="605245" y="1539966"/>
                    <a:pt x="473165" y="1686560"/>
                  </a:cubicBezTo>
                  <a:cubicBezTo>
                    <a:pt x="341085" y="1833154"/>
                    <a:pt x="235615" y="1983619"/>
                    <a:pt x="156754" y="2095863"/>
                  </a:cubicBezTo>
                  <a:cubicBezTo>
                    <a:pt x="77893" y="2208107"/>
                    <a:pt x="38946" y="2284065"/>
                    <a:pt x="0" y="2360023"/>
                  </a:cubicBez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1928813" y="3282950"/>
              <a:ext cx="2119312" cy="2009775"/>
              <a:chOff x="1928581" y="3282385"/>
              <a:chExt cx="2119449" cy="2010001"/>
            </a:xfrm>
          </p:grpSpPr>
          <p:sp>
            <p:nvSpPr>
              <p:cNvPr id="51" name="Freeform 4"/>
              <p:cNvSpPr>
                <a:spLocks/>
              </p:cNvSpPr>
              <p:nvPr/>
            </p:nvSpPr>
            <p:spPr bwMode="auto">
              <a:xfrm>
                <a:off x="1928581" y="3291877"/>
                <a:ext cx="1736711" cy="2000509"/>
              </a:xfrm>
              <a:custGeom>
                <a:avLst/>
                <a:gdLst>
                  <a:gd name="T0" fmla="*/ 0 w 2032000"/>
                  <a:gd name="T1" fmla="*/ 0 h 2339703"/>
                  <a:gd name="T2" fmla="*/ 133711 w 2032000"/>
                  <a:gd name="T3" fmla="*/ 201335 h 2339703"/>
                  <a:gd name="T4" fmla="*/ 284632 w 2032000"/>
                  <a:gd name="T5" fmla="*/ 398670 h 2339703"/>
                  <a:gd name="T6" fmla="*/ 435552 w 2032000"/>
                  <a:gd name="T7" fmla="*/ 566678 h 2339703"/>
                  <a:gd name="T8" fmla="*/ 618247 w 2032000"/>
                  <a:gd name="T9" fmla="*/ 740012 h 2339703"/>
                  <a:gd name="T10" fmla="*/ 822122 w 2032000"/>
                  <a:gd name="T11" fmla="*/ 942684 h 2339703"/>
                  <a:gd name="T12" fmla="*/ 926708 w 2032000"/>
                  <a:gd name="T13" fmla="*/ 1074684 h 2339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2000" h="2339703">
                    <a:moveTo>
                      <a:pt x="0" y="0"/>
                    </a:moveTo>
                    <a:cubicBezTo>
                      <a:pt x="94584" y="146836"/>
                      <a:pt x="189169" y="293673"/>
                      <a:pt x="293188" y="438332"/>
                    </a:cubicBezTo>
                    <a:cubicBezTo>
                      <a:pt x="397207" y="582991"/>
                      <a:pt x="513805" y="735390"/>
                      <a:pt x="624114" y="867954"/>
                    </a:cubicBezTo>
                    <a:cubicBezTo>
                      <a:pt x="734423" y="1000518"/>
                      <a:pt x="833120" y="1109859"/>
                      <a:pt x="955040" y="1233714"/>
                    </a:cubicBezTo>
                    <a:cubicBezTo>
                      <a:pt x="1076960" y="1357569"/>
                      <a:pt x="1214362" y="1474652"/>
                      <a:pt x="1355634" y="1611086"/>
                    </a:cubicBezTo>
                    <a:cubicBezTo>
                      <a:pt x="1496906" y="1747520"/>
                      <a:pt x="1689947" y="1930884"/>
                      <a:pt x="1802674" y="2052320"/>
                    </a:cubicBezTo>
                    <a:cubicBezTo>
                      <a:pt x="1915401" y="2173756"/>
                      <a:pt x="1973700" y="2256729"/>
                      <a:pt x="2032000" y="2339703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2" name="Freeform 1"/>
              <p:cNvSpPr>
                <a:spLocks/>
              </p:cNvSpPr>
              <p:nvPr/>
            </p:nvSpPr>
            <p:spPr bwMode="auto">
              <a:xfrm>
                <a:off x="2055983" y="3282385"/>
                <a:ext cx="1478918" cy="1617779"/>
              </a:xfrm>
              <a:custGeom>
                <a:avLst/>
                <a:gdLst>
                  <a:gd name="T0" fmla="*/ 0 w 1730103"/>
                  <a:gd name="T1" fmla="*/ 0 h 1892663"/>
                  <a:gd name="T2" fmla="*/ 197453 w 1730103"/>
                  <a:gd name="T3" fmla="*/ 257421 h 1892663"/>
                  <a:gd name="T4" fmla="*/ 421578 w 1730103"/>
                  <a:gd name="T5" fmla="*/ 505651 h 1892663"/>
                  <a:gd name="T6" fmla="*/ 721750 w 1730103"/>
                  <a:gd name="T7" fmla="*/ 778832 h 1892663"/>
                  <a:gd name="T8" fmla="*/ 795128 w 1730103"/>
                  <a:gd name="T9" fmla="*/ 856322 h 1892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0103" h="1892663">
                    <a:moveTo>
                      <a:pt x="0" y="0"/>
                    </a:moveTo>
                    <a:cubicBezTo>
                      <a:pt x="138369" y="191346"/>
                      <a:pt x="276739" y="382693"/>
                      <a:pt x="429623" y="568960"/>
                    </a:cubicBezTo>
                    <a:cubicBezTo>
                      <a:pt x="582507" y="755227"/>
                      <a:pt x="727166" y="925528"/>
                      <a:pt x="917303" y="1117600"/>
                    </a:cubicBezTo>
                    <a:cubicBezTo>
                      <a:pt x="1107440" y="1309672"/>
                      <a:pt x="1434978" y="1592217"/>
                      <a:pt x="1570445" y="1721394"/>
                    </a:cubicBezTo>
                    <a:cubicBezTo>
                      <a:pt x="1705912" y="1850571"/>
                      <a:pt x="1718007" y="1871617"/>
                      <a:pt x="1730103" y="1892663"/>
                    </a:cubicBezTo>
                  </a:path>
                </a:pathLst>
              </a:custGeom>
              <a:noFill/>
              <a:ln w="222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1939469" y="3305458"/>
                <a:ext cx="1244190" cy="1746713"/>
              </a:xfrm>
              <a:custGeom>
                <a:avLst/>
                <a:gdLst>
                  <a:gd name="T0" fmla="*/ 0 w 1457235"/>
                  <a:gd name="T1" fmla="*/ 0 h 2043612"/>
                  <a:gd name="T2" fmla="*/ 181267 w 1457235"/>
                  <a:gd name="T3" fmla="*/ 314396 h 2043612"/>
                  <a:gd name="T4" fmla="*/ 322254 w 1457235"/>
                  <a:gd name="T5" fmla="*/ 506963 h 2043612"/>
                  <a:gd name="T6" fmla="*/ 436805 w 1457235"/>
                  <a:gd name="T7" fmla="*/ 658921 h 2043612"/>
                  <a:gd name="T8" fmla="*/ 631918 w 1457235"/>
                  <a:gd name="T9" fmla="*/ 922228 h 2043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7235" h="2043612">
                    <a:moveTo>
                      <a:pt x="0" y="0"/>
                    </a:moveTo>
                    <a:cubicBezTo>
                      <a:pt x="147078" y="254726"/>
                      <a:pt x="294157" y="509452"/>
                      <a:pt x="418012" y="696686"/>
                    </a:cubicBezTo>
                    <a:cubicBezTo>
                      <a:pt x="541867" y="883920"/>
                      <a:pt x="644919" y="996164"/>
                      <a:pt x="743132" y="1123406"/>
                    </a:cubicBezTo>
                    <a:cubicBezTo>
                      <a:pt x="841345" y="1250648"/>
                      <a:pt x="1007292" y="1460138"/>
                      <a:pt x="1007292" y="1460138"/>
                    </a:cubicBezTo>
                    <a:lnTo>
                      <a:pt x="1457235" y="2043612"/>
                    </a:lnTo>
                  </a:path>
                </a:pathLst>
              </a:custGeom>
              <a:noFill/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950579" y="3296599"/>
                <a:ext cx="2005359" cy="1372127"/>
              </a:xfrm>
              <a:custGeom>
                <a:avLst/>
                <a:gdLst>
                  <a:gd name="T0" fmla="*/ 1088076 w 2345509"/>
                  <a:gd name="T1" fmla="*/ 0 h 1605280"/>
                  <a:gd name="T2" fmla="*/ 492867 w 2345509"/>
                  <a:gd name="T3" fmla="*/ 397844 h 1605280"/>
                  <a:gd name="T4" fmla="*/ 114463 w 2345509"/>
                  <a:gd name="T5" fmla="*/ 648628 h 1605280"/>
                  <a:gd name="T6" fmla="*/ 0 w 2345509"/>
                  <a:gd name="T7" fmla="*/ 726096 h 1605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5509" h="1605280">
                    <a:moveTo>
                      <a:pt x="2345509" y="0"/>
                    </a:moveTo>
                    <a:lnTo>
                      <a:pt x="1062446" y="879566"/>
                    </a:lnTo>
                    <a:lnTo>
                      <a:pt x="246743" y="1434012"/>
                    </a:lnTo>
                    <a:cubicBezTo>
                      <a:pt x="69669" y="1554964"/>
                      <a:pt x="34834" y="1580122"/>
                      <a:pt x="0" y="1605280"/>
                    </a:cubicBezTo>
                  </a:path>
                </a:pathLst>
              </a:custGeom>
              <a:noFill/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5" name="Freeform 2"/>
              <p:cNvSpPr>
                <a:spLocks/>
              </p:cNvSpPr>
              <p:nvPr/>
            </p:nvSpPr>
            <p:spPr bwMode="auto">
              <a:xfrm>
                <a:off x="2058953" y="3285742"/>
                <a:ext cx="1989077" cy="1946221"/>
              </a:xfrm>
              <a:custGeom>
                <a:avLst/>
                <a:gdLst>
                  <a:gd name="T0" fmla="*/ 1043661 w 2328091"/>
                  <a:gd name="T1" fmla="*/ 0 h 2275840"/>
                  <a:gd name="T2" fmla="*/ 809422 w 2328091"/>
                  <a:gd name="T3" fmla="*/ 196228 h 2275840"/>
                  <a:gd name="T4" fmla="*/ 508817 w 2328091"/>
                  <a:gd name="T5" fmla="*/ 439498 h 2275840"/>
                  <a:gd name="T6" fmla="*/ 363069 w 2328091"/>
                  <a:gd name="T7" fmla="*/ 575245 h 2275840"/>
                  <a:gd name="T8" fmla="*/ 210813 w 2328091"/>
                  <a:gd name="T9" fmla="*/ 733839 h 2275840"/>
                  <a:gd name="T10" fmla="*/ 59861 w 2328091"/>
                  <a:gd name="T11" fmla="*/ 942165 h 2275840"/>
                  <a:gd name="T12" fmla="*/ 0 w 2328091"/>
                  <a:gd name="T13" fmla="*/ 1053718 h 22758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28091" h="2275840">
                    <a:moveTo>
                      <a:pt x="2328091" y="0"/>
                    </a:moveTo>
                    <a:lnTo>
                      <a:pt x="1805577" y="423817"/>
                    </a:lnTo>
                    <a:cubicBezTo>
                      <a:pt x="1606731" y="582023"/>
                      <a:pt x="1300964" y="812800"/>
                      <a:pt x="1135017" y="949234"/>
                    </a:cubicBezTo>
                    <a:cubicBezTo>
                      <a:pt x="969070" y="1085668"/>
                      <a:pt x="920689" y="1136469"/>
                      <a:pt x="809897" y="1242423"/>
                    </a:cubicBezTo>
                    <a:cubicBezTo>
                      <a:pt x="699105" y="1348377"/>
                      <a:pt x="582991" y="1452880"/>
                      <a:pt x="470263" y="1584960"/>
                    </a:cubicBezTo>
                    <a:cubicBezTo>
                      <a:pt x="357535" y="1717040"/>
                      <a:pt x="211908" y="1919756"/>
                      <a:pt x="133531" y="2034903"/>
                    </a:cubicBezTo>
                    <a:cubicBezTo>
                      <a:pt x="55154" y="2150050"/>
                      <a:pt x="27577" y="2212945"/>
                      <a:pt x="0" y="2275840"/>
                    </a:cubicBezTo>
                  </a:path>
                </a:pathLst>
              </a:custGeom>
              <a:noFill/>
              <a:ln w="190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5" name="Oval 1"/>
            <p:cNvSpPr>
              <a:spLocks noChangeArrowheads="1"/>
            </p:cNvSpPr>
            <p:nvPr/>
          </p:nvSpPr>
          <p:spPr bwMode="auto">
            <a:xfrm>
              <a:off x="3667125" y="4859338"/>
              <a:ext cx="922338" cy="73025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87425"/>
              <a:endParaRPr lang="en-US"/>
            </a:p>
          </p:txBody>
        </p: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936625" y="2787650"/>
              <a:ext cx="3868738" cy="2863850"/>
              <a:chOff x="936000" y="2787650"/>
              <a:chExt cx="3869363" cy="2864350"/>
            </a:xfrm>
          </p:grpSpPr>
          <p:pic>
            <p:nvPicPr>
              <p:cNvPr id="44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249" t="12372" r="11690" b="12947"/>
              <a:stretch>
                <a:fillRect/>
              </a:stretch>
            </p:blipFill>
            <p:spPr bwMode="auto">
              <a:xfrm>
                <a:off x="936000" y="3240000"/>
                <a:ext cx="36720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2"/>
              <p:cNvGrpSpPr>
                <a:grpSpLocks/>
              </p:cNvGrpSpPr>
              <p:nvPr/>
            </p:nvGrpSpPr>
            <p:grpSpPr bwMode="auto">
              <a:xfrm>
                <a:off x="1004888" y="2787650"/>
                <a:ext cx="3800475" cy="939800"/>
                <a:chOff x="1004888" y="2787650"/>
                <a:chExt cx="3800475" cy="939110"/>
              </a:xfrm>
            </p:grpSpPr>
            <p:grpSp>
              <p:nvGrpSpPr>
                <p:cNvPr id="46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1004888" y="2787650"/>
                  <a:ext cx="3800475" cy="557213"/>
                  <a:chOff x="1316176" y="2336515"/>
                  <a:chExt cx="3467998" cy="508409"/>
                </a:xfrm>
              </p:grpSpPr>
              <p:sp>
                <p:nvSpPr>
                  <p:cNvPr id="48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6176" y="2366899"/>
                    <a:ext cx="858837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835F6"/>
                        </a:solidFill>
                        <a:latin typeface="Arial Narrow" pitchFamily="34" charset="0"/>
                      </a:rPr>
                      <a:t>V/H</a:t>
                    </a:r>
                  </a:p>
                </p:txBody>
              </p:sp>
              <p:sp>
                <p:nvSpPr>
                  <p:cNvPr id="49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2302" y="2348234"/>
                    <a:ext cx="858837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 Narrow" pitchFamily="34" charset="0"/>
                      </a:rPr>
                      <a:t>C/C</a:t>
                    </a:r>
                  </a:p>
                </p:txBody>
              </p:sp>
              <p:sp>
                <p:nvSpPr>
                  <p:cNvPr id="50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5336" y="2336515"/>
                    <a:ext cx="858838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B900"/>
                        </a:solidFill>
                        <a:latin typeface="Arial Narrow" pitchFamily="34" charset="0"/>
                      </a:rPr>
                      <a:t>C/V</a:t>
                    </a:r>
                  </a:p>
                </p:txBody>
              </p:sp>
            </p:grpSp>
            <p:sp>
              <p:nvSpPr>
                <p:cNvPr id="47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130778" y="3203540"/>
                  <a:ext cx="142522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latin typeface="Arial Narrow" pitchFamily="34" charset="0"/>
                    </a:rPr>
                    <a:t>Low </a:t>
                  </a:r>
                  <a:r>
                    <a:rPr lang="en-US">
                      <a:latin typeface="Symbol" pitchFamily="18" charset="2"/>
                    </a:rPr>
                    <a:t>d</a:t>
                  </a:r>
                </a:p>
              </p:txBody>
            </p:sp>
          </p:grpSp>
        </p:grpSp>
        <p:grpSp>
          <p:nvGrpSpPr>
            <p:cNvPr id="37" name="Group 3"/>
            <p:cNvGrpSpPr>
              <a:grpSpLocks/>
            </p:cNvGrpSpPr>
            <p:nvPr/>
          </p:nvGrpSpPr>
          <p:grpSpPr bwMode="auto">
            <a:xfrm>
              <a:off x="152400" y="3267075"/>
              <a:ext cx="4478338" cy="2994025"/>
              <a:chOff x="152851" y="3267644"/>
              <a:chExt cx="4478334" cy="2992763"/>
            </a:xfrm>
          </p:grpSpPr>
          <p:sp>
            <p:nvSpPr>
              <p:cNvPr id="40" name="TextBox 4"/>
              <p:cNvSpPr txBox="1">
                <a:spLocks noChangeArrowheads="1"/>
              </p:cNvSpPr>
              <p:nvPr/>
            </p:nvSpPr>
            <p:spPr bwMode="auto">
              <a:xfrm>
                <a:off x="1704975" y="5892107"/>
                <a:ext cx="2030413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/>
                  <a:t>Major Radius [m]</a:t>
                </a:r>
              </a:p>
            </p:txBody>
          </p:sp>
          <p:sp>
            <p:nvSpPr>
              <p:cNvPr id="41" name="TextBox 5"/>
              <p:cNvSpPr txBox="1"/>
              <p:nvPr/>
            </p:nvSpPr>
            <p:spPr>
              <a:xfrm>
                <a:off x="152851" y="3437701"/>
                <a:ext cx="461665" cy="1462071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latin typeface="Arial" charset="0"/>
                  </a:rPr>
                  <a:t>Height  [m]</a:t>
                </a:r>
              </a:p>
            </p:txBody>
          </p:sp>
          <p:sp>
            <p:nvSpPr>
              <p:cNvPr id="42" name="TextBox 1"/>
              <p:cNvSpPr txBox="1">
                <a:spLocks noChangeArrowheads="1"/>
              </p:cNvSpPr>
              <p:nvPr/>
            </p:nvSpPr>
            <p:spPr bwMode="auto">
              <a:xfrm>
                <a:off x="746106" y="5517822"/>
                <a:ext cx="38850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000">
                    <a:latin typeface="Arial Narrow" pitchFamily="34" charset="0"/>
                  </a:rPr>
                  <a:t>    </a:t>
                </a:r>
                <a:r>
                  <a:rPr lang="en-GB" sz="1800">
                    <a:latin typeface="Arial Narrow" pitchFamily="34" charset="0"/>
                  </a:rPr>
                  <a:t>2.2</a:t>
                </a:r>
                <a:r>
                  <a:rPr lang="en-GB" sz="2000">
                    <a:latin typeface="Arial Narrow" pitchFamily="34" charset="0"/>
                  </a:rPr>
                  <a:t>	</a:t>
                </a:r>
                <a:r>
                  <a:rPr lang="en-GB" sz="1800">
                    <a:latin typeface="Arial Narrow" pitchFamily="34" charset="0"/>
                  </a:rPr>
                  <a:t>2.4</a:t>
                </a:r>
                <a:r>
                  <a:rPr lang="en-GB" sz="2000">
                    <a:latin typeface="Arial Narrow" pitchFamily="34" charset="0"/>
                  </a:rPr>
                  <a:t>        </a:t>
                </a:r>
                <a:r>
                  <a:rPr lang="en-GB" sz="1800">
                    <a:latin typeface="Arial Narrow" pitchFamily="34" charset="0"/>
                  </a:rPr>
                  <a:t>2.6</a:t>
                </a:r>
                <a:r>
                  <a:rPr lang="en-GB" sz="2000">
                    <a:latin typeface="Arial Narrow" pitchFamily="34" charset="0"/>
                  </a:rPr>
                  <a:t>       </a:t>
                </a:r>
                <a:r>
                  <a:rPr lang="en-GB" sz="1800">
                    <a:latin typeface="Arial Narrow" pitchFamily="34" charset="0"/>
                  </a:rPr>
                  <a:t>2.8</a:t>
                </a:r>
                <a:r>
                  <a:rPr lang="en-GB" sz="2000">
                    <a:latin typeface="Arial Narrow" pitchFamily="34" charset="0"/>
                  </a:rPr>
                  <a:t>	    </a:t>
                </a:r>
                <a:r>
                  <a:rPr lang="en-GB" sz="1800">
                    <a:latin typeface="Arial Narrow" pitchFamily="34" charset="0"/>
                  </a:rPr>
                  <a:t>3.0</a:t>
                </a:r>
              </a:p>
            </p:txBody>
          </p:sp>
          <p:sp>
            <p:nvSpPr>
              <p:cNvPr id="43" name="TextBox 2"/>
              <p:cNvSpPr txBox="1">
                <a:spLocks noChangeArrowheads="1"/>
              </p:cNvSpPr>
              <p:nvPr/>
            </p:nvSpPr>
            <p:spPr bwMode="auto">
              <a:xfrm>
                <a:off x="452950" y="3267644"/>
                <a:ext cx="578403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 dirty="0"/>
                  <a:t>-1.2</a:t>
                </a:r>
              </a:p>
              <a:p>
                <a:endParaRPr lang="en-GB" dirty="0"/>
              </a:p>
              <a:p>
                <a:r>
                  <a:rPr lang="en-GB" sz="1800" dirty="0"/>
                  <a:t>-1.4</a:t>
                </a:r>
              </a:p>
              <a:p>
                <a:endParaRPr lang="en-GB" dirty="0"/>
              </a:p>
              <a:p>
                <a:r>
                  <a:rPr lang="en-GB" sz="1800" dirty="0"/>
                  <a:t>-1.6</a:t>
                </a:r>
              </a:p>
              <a:p>
                <a:endParaRPr lang="en-GB" dirty="0"/>
              </a:p>
              <a:p>
                <a:r>
                  <a:rPr lang="en-GB" sz="1800" dirty="0"/>
                  <a:t>-1.8</a:t>
                </a:r>
              </a:p>
            </p:txBody>
          </p:sp>
        </p:grpSp>
        <p:sp>
          <p:nvSpPr>
            <p:cNvPr id="38" name="TextBox 2"/>
            <p:cNvSpPr txBox="1">
              <a:spLocks noChangeArrowheads="1"/>
            </p:cNvSpPr>
            <p:nvPr/>
          </p:nvSpPr>
          <p:spPr bwMode="auto">
            <a:xfrm>
              <a:off x="4022725" y="5803900"/>
              <a:ext cx="16002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Arial Narrow" pitchFamily="34" charset="0"/>
                </a:rPr>
                <a:t>Cryopump</a:t>
              </a:r>
            </a:p>
          </p:txBody>
        </p:sp>
        <p:cxnSp>
          <p:nvCxnSpPr>
            <p:cNvPr id="39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4129088" y="5292725"/>
              <a:ext cx="654050" cy="60007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Te_ne_configs.png"/>
          <p:cNvPicPr>
            <a:picLocks noChangeAspect="1"/>
          </p:cNvPicPr>
          <p:nvPr/>
        </p:nvPicPr>
        <p:blipFill>
          <a:blip r:embed="rId3" cstate="print"/>
          <a:srcRect l="5067" t="10326" r="8588" b="3151"/>
          <a:stretch>
            <a:fillRect/>
          </a:stretch>
        </p:blipFill>
        <p:spPr bwMode="auto">
          <a:xfrm>
            <a:off x="4573440" y="1818444"/>
            <a:ext cx="4570560" cy="436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19521" y="875394"/>
            <a:ext cx="8976960" cy="8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64" tIns="42332" rIns="84664" bIns="42332">
            <a:spAutoFit/>
          </a:bodyPr>
          <a:lstStyle/>
          <a:p>
            <a:pPr marL="423321" indent="-423321">
              <a:buFontTx/>
              <a:buChar char="•"/>
            </a:pPr>
            <a:r>
              <a:rPr lang="en-GB" sz="2400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C/C: good pumping + lower neutral content  </a:t>
            </a:r>
            <a:r>
              <a:rPr lang="en-GB" sz="2400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n</a:t>
            </a:r>
            <a:r>
              <a:rPr lang="en-GB" sz="2400" baseline="-25000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e,PED</a:t>
            </a:r>
            <a:r>
              <a:rPr lang="en-GB" sz="2400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</a:t>
            </a:r>
            <a:r>
              <a:rPr lang="en-GB" sz="2400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T</a:t>
            </a:r>
            <a:r>
              <a:rPr lang="en-GB" sz="2400" baseline="-25000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e&amp;i,PED</a:t>
            </a:r>
            <a:r>
              <a:rPr lang="en-GB" sz="2400" baseline="-25000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</a:t>
            </a:r>
            <a:endParaRPr lang="en-GB" sz="2400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  <a:p>
            <a:pPr marL="423321" indent="-423321">
              <a:buFontTx/>
              <a:buChar char="•"/>
            </a:pPr>
            <a:r>
              <a:rPr lang="en-GB" sz="2400" dirty="0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C/V: good pumping + higher neutral content  </a:t>
            </a:r>
            <a:r>
              <a:rPr lang="en-GB" sz="2400" dirty="0" err="1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n</a:t>
            </a:r>
            <a:r>
              <a:rPr lang="en-GB" sz="2400" baseline="-25000" dirty="0" err="1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e,PED</a:t>
            </a:r>
            <a:r>
              <a:rPr lang="en-GB" sz="2400" baseline="-25000" dirty="0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GB" sz="2400" dirty="0">
                <a:solidFill>
                  <a:srgbClr val="00B900"/>
                </a:solidFill>
                <a:latin typeface="Wingdings" pitchFamily="2" charset="2"/>
                <a:sym typeface="Wingdings" pitchFamily="2" charset="2"/>
              </a:rPr>
              <a:t></a:t>
            </a:r>
            <a:r>
              <a:rPr lang="en-GB" sz="2400" dirty="0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, low </a:t>
            </a:r>
            <a:r>
              <a:rPr lang="en-GB" sz="2400" dirty="0" err="1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T</a:t>
            </a:r>
            <a:r>
              <a:rPr lang="en-GB" sz="2400" baseline="-25000" dirty="0" err="1">
                <a:solidFill>
                  <a:srgbClr val="00B900"/>
                </a:solidFill>
                <a:latin typeface="Arial Narrow" pitchFamily="34" charset="0"/>
                <a:sym typeface="Wingdings" pitchFamily="2" charset="2"/>
              </a:rPr>
              <a:t>e&amp;i,PED</a:t>
            </a:r>
            <a:endParaRPr lang="en-GB" sz="2400" baseline="-25000" dirty="0">
              <a:solidFill>
                <a:srgbClr val="00B900"/>
              </a:solidFill>
              <a:latin typeface="Arial Narrow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579040" y="1"/>
            <a:ext cx="6564960" cy="7000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Pedestal pressure and neutrals</a:t>
            </a:r>
            <a:endParaRPr lang="en-GB" dirty="0"/>
          </a:p>
        </p:txBody>
      </p:sp>
      <p:cxnSp>
        <p:nvCxnSpPr>
          <p:cNvPr id="13326" name="Straight Arrow Connector 2"/>
          <p:cNvCxnSpPr>
            <a:cxnSpLocks noChangeShapeType="1"/>
          </p:cNvCxnSpPr>
          <p:nvPr/>
        </p:nvCxnSpPr>
        <p:spPr bwMode="auto">
          <a:xfrm flipH="1" flipV="1">
            <a:off x="6105600" y="2972405"/>
            <a:ext cx="934560" cy="82096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27" name="Straight Arrow Connector 6"/>
          <p:cNvCxnSpPr>
            <a:cxnSpLocks noChangeShapeType="1"/>
          </p:cNvCxnSpPr>
          <p:nvPr/>
        </p:nvCxnSpPr>
        <p:spPr bwMode="auto">
          <a:xfrm flipH="1">
            <a:off x="6017761" y="3876524"/>
            <a:ext cx="1022400" cy="0"/>
          </a:xfrm>
          <a:prstGeom prst="straightConnector1">
            <a:avLst/>
          </a:prstGeom>
          <a:noFill/>
          <a:ln w="31750">
            <a:solidFill>
              <a:srgbClr val="00A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3" name="Group 1"/>
          <p:cNvGrpSpPr>
            <a:grpSpLocks/>
          </p:cNvGrpSpPr>
          <p:nvPr/>
        </p:nvGrpSpPr>
        <p:grpSpPr bwMode="auto">
          <a:xfrm>
            <a:off x="0" y="2185988"/>
            <a:ext cx="5057775" cy="4087812"/>
            <a:chOff x="152400" y="2787650"/>
            <a:chExt cx="5470525" cy="3538538"/>
          </a:xfrm>
        </p:grpSpPr>
        <p:sp>
          <p:nvSpPr>
            <p:cNvPr id="35" name="Freeform 3"/>
            <p:cNvSpPr>
              <a:spLocks/>
            </p:cNvSpPr>
            <p:nvPr/>
          </p:nvSpPr>
          <p:spPr bwMode="auto">
            <a:xfrm>
              <a:off x="1881188" y="3273425"/>
              <a:ext cx="2147887" cy="2019300"/>
            </a:xfrm>
            <a:custGeom>
              <a:avLst/>
              <a:gdLst>
                <a:gd name="T0" fmla="*/ 1127521 w 2513874"/>
                <a:gd name="T1" fmla="*/ 0 h 2360023"/>
                <a:gd name="T2" fmla="*/ 755153 w 2513874"/>
                <a:gd name="T3" fmla="*/ 289211 h 2360023"/>
                <a:gd name="T4" fmla="*/ 548136 w 2513874"/>
                <a:gd name="T5" fmla="*/ 456013 h 2360023"/>
                <a:gd name="T6" fmla="*/ 425750 w 2513874"/>
                <a:gd name="T7" fmla="*/ 563627 h 2360023"/>
                <a:gd name="T8" fmla="*/ 212223 w 2513874"/>
                <a:gd name="T9" fmla="*/ 781546 h 2360023"/>
                <a:gd name="T10" fmla="*/ 70308 w 2513874"/>
                <a:gd name="T11" fmla="*/ 971215 h 2360023"/>
                <a:gd name="T12" fmla="*/ 0 w 2513874"/>
                <a:gd name="T13" fmla="*/ 1093626 h 23600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3874" h="2360023">
                  <a:moveTo>
                    <a:pt x="2513874" y="0"/>
                  </a:moveTo>
                  <a:lnTo>
                    <a:pt x="1683657" y="624114"/>
                  </a:lnTo>
                  <a:cubicBezTo>
                    <a:pt x="1468362" y="788125"/>
                    <a:pt x="1344506" y="885371"/>
                    <a:pt x="1222102" y="984068"/>
                  </a:cubicBezTo>
                  <a:cubicBezTo>
                    <a:pt x="1099698" y="1082765"/>
                    <a:pt x="1074057" y="1099215"/>
                    <a:pt x="949234" y="1216297"/>
                  </a:cubicBezTo>
                  <a:cubicBezTo>
                    <a:pt x="824411" y="1333379"/>
                    <a:pt x="605245" y="1539966"/>
                    <a:pt x="473165" y="1686560"/>
                  </a:cubicBezTo>
                  <a:cubicBezTo>
                    <a:pt x="341085" y="1833154"/>
                    <a:pt x="235615" y="1983619"/>
                    <a:pt x="156754" y="2095863"/>
                  </a:cubicBezTo>
                  <a:cubicBezTo>
                    <a:pt x="77893" y="2208107"/>
                    <a:pt x="38946" y="2284065"/>
                    <a:pt x="0" y="2360023"/>
                  </a:cubicBez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1928813" y="3282950"/>
              <a:ext cx="2119312" cy="2009775"/>
              <a:chOff x="1928581" y="3282385"/>
              <a:chExt cx="2119449" cy="2010001"/>
            </a:xfrm>
          </p:grpSpPr>
          <p:sp>
            <p:nvSpPr>
              <p:cNvPr id="53" name="Freeform 4"/>
              <p:cNvSpPr>
                <a:spLocks/>
              </p:cNvSpPr>
              <p:nvPr/>
            </p:nvSpPr>
            <p:spPr bwMode="auto">
              <a:xfrm>
                <a:off x="1928581" y="3291877"/>
                <a:ext cx="1736711" cy="2000509"/>
              </a:xfrm>
              <a:custGeom>
                <a:avLst/>
                <a:gdLst>
                  <a:gd name="T0" fmla="*/ 0 w 2032000"/>
                  <a:gd name="T1" fmla="*/ 0 h 2339703"/>
                  <a:gd name="T2" fmla="*/ 133711 w 2032000"/>
                  <a:gd name="T3" fmla="*/ 201335 h 2339703"/>
                  <a:gd name="T4" fmla="*/ 284632 w 2032000"/>
                  <a:gd name="T5" fmla="*/ 398670 h 2339703"/>
                  <a:gd name="T6" fmla="*/ 435552 w 2032000"/>
                  <a:gd name="T7" fmla="*/ 566678 h 2339703"/>
                  <a:gd name="T8" fmla="*/ 618247 w 2032000"/>
                  <a:gd name="T9" fmla="*/ 740012 h 2339703"/>
                  <a:gd name="T10" fmla="*/ 822122 w 2032000"/>
                  <a:gd name="T11" fmla="*/ 942684 h 2339703"/>
                  <a:gd name="T12" fmla="*/ 926708 w 2032000"/>
                  <a:gd name="T13" fmla="*/ 1074684 h 2339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2000" h="2339703">
                    <a:moveTo>
                      <a:pt x="0" y="0"/>
                    </a:moveTo>
                    <a:cubicBezTo>
                      <a:pt x="94584" y="146836"/>
                      <a:pt x="189169" y="293673"/>
                      <a:pt x="293188" y="438332"/>
                    </a:cubicBezTo>
                    <a:cubicBezTo>
                      <a:pt x="397207" y="582991"/>
                      <a:pt x="513805" y="735390"/>
                      <a:pt x="624114" y="867954"/>
                    </a:cubicBezTo>
                    <a:cubicBezTo>
                      <a:pt x="734423" y="1000518"/>
                      <a:pt x="833120" y="1109859"/>
                      <a:pt x="955040" y="1233714"/>
                    </a:cubicBezTo>
                    <a:cubicBezTo>
                      <a:pt x="1076960" y="1357569"/>
                      <a:pt x="1214362" y="1474652"/>
                      <a:pt x="1355634" y="1611086"/>
                    </a:cubicBezTo>
                    <a:cubicBezTo>
                      <a:pt x="1496906" y="1747520"/>
                      <a:pt x="1689947" y="1930884"/>
                      <a:pt x="1802674" y="2052320"/>
                    </a:cubicBezTo>
                    <a:cubicBezTo>
                      <a:pt x="1915401" y="2173756"/>
                      <a:pt x="1973700" y="2256729"/>
                      <a:pt x="2032000" y="2339703"/>
                    </a:cubicBez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4" name="Freeform 1"/>
              <p:cNvSpPr>
                <a:spLocks/>
              </p:cNvSpPr>
              <p:nvPr/>
            </p:nvSpPr>
            <p:spPr bwMode="auto">
              <a:xfrm>
                <a:off x="2055983" y="3282385"/>
                <a:ext cx="1478918" cy="1617779"/>
              </a:xfrm>
              <a:custGeom>
                <a:avLst/>
                <a:gdLst>
                  <a:gd name="T0" fmla="*/ 0 w 1730103"/>
                  <a:gd name="T1" fmla="*/ 0 h 1892663"/>
                  <a:gd name="T2" fmla="*/ 197453 w 1730103"/>
                  <a:gd name="T3" fmla="*/ 257421 h 1892663"/>
                  <a:gd name="T4" fmla="*/ 421578 w 1730103"/>
                  <a:gd name="T5" fmla="*/ 505651 h 1892663"/>
                  <a:gd name="T6" fmla="*/ 721750 w 1730103"/>
                  <a:gd name="T7" fmla="*/ 778832 h 1892663"/>
                  <a:gd name="T8" fmla="*/ 795128 w 1730103"/>
                  <a:gd name="T9" fmla="*/ 856322 h 18926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30103" h="1892663">
                    <a:moveTo>
                      <a:pt x="0" y="0"/>
                    </a:moveTo>
                    <a:cubicBezTo>
                      <a:pt x="138369" y="191346"/>
                      <a:pt x="276739" y="382693"/>
                      <a:pt x="429623" y="568960"/>
                    </a:cubicBezTo>
                    <a:cubicBezTo>
                      <a:pt x="582507" y="755227"/>
                      <a:pt x="727166" y="925528"/>
                      <a:pt x="917303" y="1117600"/>
                    </a:cubicBezTo>
                    <a:cubicBezTo>
                      <a:pt x="1107440" y="1309672"/>
                      <a:pt x="1434978" y="1592217"/>
                      <a:pt x="1570445" y="1721394"/>
                    </a:cubicBezTo>
                    <a:cubicBezTo>
                      <a:pt x="1705912" y="1850571"/>
                      <a:pt x="1718007" y="1871617"/>
                      <a:pt x="1730103" y="1892663"/>
                    </a:cubicBezTo>
                  </a:path>
                </a:pathLst>
              </a:custGeom>
              <a:noFill/>
              <a:ln w="222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1939469" y="3305458"/>
                <a:ext cx="1244190" cy="1746713"/>
              </a:xfrm>
              <a:custGeom>
                <a:avLst/>
                <a:gdLst>
                  <a:gd name="T0" fmla="*/ 0 w 1457235"/>
                  <a:gd name="T1" fmla="*/ 0 h 2043612"/>
                  <a:gd name="T2" fmla="*/ 181267 w 1457235"/>
                  <a:gd name="T3" fmla="*/ 314396 h 2043612"/>
                  <a:gd name="T4" fmla="*/ 322254 w 1457235"/>
                  <a:gd name="T5" fmla="*/ 506963 h 2043612"/>
                  <a:gd name="T6" fmla="*/ 436805 w 1457235"/>
                  <a:gd name="T7" fmla="*/ 658921 h 2043612"/>
                  <a:gd name="T8" fmla="*/ 631918 w 1457235"/>
                  <a:gd name="T9" fmla="*/ 922228 h 2043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7235" h="2043612">
                    <a:moveTo>
                      <a:pt x="0" y="0"/>
                    </a:moveTo>
                    <a:cubicBezTo>
                      <a:pt x="147078" y="254726"/>
                      <a:pt x="294157" y="509452"/>
                      <a:pt x="418012" y="696686"/>
                    </a:cubicBezTo>
                    <a:cubicBezTo>
                      <a:pt x="541867" y="883920"/>
                      <a:pt x="644919" y="996164"/>
                      <a:pt x="743132" y="1123406"/>
                    </a:cubicBezTo>
                    <a:cubicBezTo>
                      <a:pt x="841345" y="1250648"/>
                      <a:pt x="1007292" y="1460138"/>
                      <a:pt x="1007292" y="1460138"/>
                    </a:cubicBezTo>
                    <a:lnTo>
                      <a:pt x="1457235" y="2043612"/>
                    </a:lnTo>
                  </a:path>
                </a:pathLst>
              </a:custGeom>
              <a:noFill/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1950579" y="3296599"/>
                <a:ext cx="2005359" cy="1372127"/>
              </a:xfrm>
              <a:custGeom>
                <a:avLst/>
                <a:gdLst>
                  <a:gd name="T0" fmla="*/ 1088076 w 2345509"/>
                  <a:gd name="T1" fmla="*/ 0 h 1605280"/>
                  <a:gd name="T2" fmla="*/ 492867 w 2345509"/>
                  <a:gd name="T3" fmla="*/ 397844 h 1605280"/>
                  <a:gd name="T4" fmla="*/ 114463 w 2345509"/>
                  <a:gd name="T5" fmla="*/ 648628 h 1605280"/>
                  <a:gd name="T6" fmla="*/ 0 w 2345509"/>
                  <a:gd name="T7" fmla="*/ 726096 h 1605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5509" h="1605280">
                    <a:moveTo>
                      <a:pt x="2345509" y="0"/>
                    </a:moveTo>
                    <a:lnTo>
                      <a:pt x="1062446" y="879566"/>
                    </a:lnTo>
                    <a:lnTo>
                      <a:pt x="246743" y="1434012"/>
                    </a:lnTo>
                    <a:cubicBezTo>
                      <a:pt x="69669" y="1554964"/>
                      <a:pt x="34834" y="1580122"/>
                      <a:pt x="0" y="1605280"/>
                    </a:cubicBezTo>
                  </a:path>
                </a:pathLst>
              </a:custGeom>
              <a:noFill/>
              <a:ln w="222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7" name="Freeform 2"/>
              <p:cNvSpPr>
                <a:spLocks/>
              </p:cNvSpPr>
              <p:nvPr/>
            </p:nvSpPr>
            <p:spPr bwMode="auto">
              <a:xfrm>
                <a:off x="2058953" y="3285742"/>
                <a:ext cx="1989077" cy="1946221"/>
              </a:xfrm>
              <a:custGeom>
                <a:avLst/>
                <a:gdLst>
                  <a:gd name="T0" fmla="*/ 1043661 w 2328091"/>
                  <a:gd name="T1" fmla="*/ 0 h 2275840"/>
                  <a:gd name="T2" fmla="*/ 809422 w 2328091"/>
                  <a:gd name="T3" fmla="*/ 196228 h 2275840"/>
                  <a:gd name="T4" fmla="*/ 508817 w 2328091"/>
                  <a:gd name="T5" fmla="*/ 439498 h 2275840"/>
                  <a:gd name="T6" fmla="*/ 363069 w 2328091"/>
                  <a:gd name="T7" fmla="*/ 575245 h 2275840"/>
                  <a:gd name="T8" fmla="*/ 210813 w 2328091"/>
                  <a:gd name="T9" fmla="*/ 733839 h 2275840"/>
                  <a:gd name="T10" fmla="*/ 59861 w 2328091"/>
                  <a:gd name="T11" fmla="*/ 942165 h 2275840"/>
                  <a:gd name="T12" fmla="*/ 0 w 2328091"/>
                  <a:gd name="T13" fmla="*/ 1053718 h 22758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28091" h="2275840">
                    <a:moveTo>
                      <a:pt x="2328091" y="0"/>
                    </a:moveTo>
                    <a:lnTo>
                      <a:pt x="1805577" y="423817"/>
                    </a:lnTo>
                    <a:cubicBezTo>
                      <a:pt x="1606731" y="582023"/>
                      <a:pt x="1300964" y="812800"/>
                      <a:pt x="1135017" y="949234"/>
                    </a:cubicBezTo>
                    <a:cubicBezTo>
                      <a:pt x="969070" y="1085668"/>
                      <a:pt x="920689" y="1136469"/>
                      <a:pt x="809897" y="1242423"/>
                    </a:cubicBezTo>
                    <a:cubicBezTo>
                      <a:pt x="699105" y="1348377"/>
                      <a:pt x="582991" y="1452880"/>
                      <a:pt x="470263" y="1584960"/>
                    </a:cubicBezTo>
                    <a:cubicBezTo>
                      <a:pt x="357535" y="1717040"/>
                      <a:pt x="211908" y="1919756"/>
                      <a:pt x="133531" y="2034903"/>
                    </a:cubicBezTo>
                    <a:cubicBezTo>
                      <a:pt x="55154" y="2150050"/>
                      <a:pt x="27577" y="2212945"/>
                      <a:pt x="0" y="2275840"/>
                    </a:cubicBezTo>
                  </a:path>
                </a:pathLst>
              </a:custGeom>
              <a:noFill/>
              <a:ln w="1905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37" name="Oval 1"/>
            <p:cNvSpPr>
              <a:spLocks noChangeArrowheads="1"/>
            </p:cNvSpPr>
            <p:nvPr/>
          </p:nvSpPr>
          <p:spPr bwMode="auto">
            <a:xfrm>
              <a:off x="3667125" y="4859338"/>
              <a:ext cx="922338" cy="73025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87425"/>
              <a:endParaRPr lang="en-US"/>
            </a:p>
          </p:txBody>
        </p:sp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936625" y="2787650"/>
              <a:ext cx="3868738" cy="2863850"/>
              <a:chOff x="936000" y="2787650"/>
              <a:chExt cx="3869363" cy="2864350"/>
            </a:xfrm>
          </p:grpSpPr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249" t="12372" r="11690" b="12947"/>
              <a:stretch>
                <a:fillRect/>
              </a:stretch>
            </p:blipFill>
            <p:spPr bwMode="auto">
              <a:xfrm>
                <a:off x="936000" y="3240000"/>
                <a:ext cx="3672000" cy="241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7" name="Group 2"/>
              <p:cNvGrpSpPr>
                <a:grpSpLocks/>
              </p:cNvGrpSpPr>
              <p:nvPr/>
            </p:nvGrpSpPr>
            <p:grpSpPr bwMode="auto">
              <a:xfrm>
                <a:off x="1004888" y="2787650"/>
                <a:ext cx="3800475" cy="939800"/>
                <a:chOff x="1004888" y="2787650"/>
                <a:chExt cx="3800475" cy="939110"/>
              </a:xfrm>
            </p:grpSpPr>
            <p:grpSp>
              <p:nvGrpSpPr>
                <p:cNvPr id="48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1004888" y="2787650"/>
                  <a:ext cx="3800475" cy="557213"/>
                  <a:chOff x="1316176" y="2336515"/>
                  <a:chExt cx="3467998" cy="508409"/>
                </a:xfrm>
              </p:grpSpPr>
              <p:sp>
                <p:nvSpPr>
                  <p:cNvPr id="50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6176" y="2366899"/>
                    <a:ext cx="858837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835F6"/>
                        </a:solidFill>
                        <a:latin typeface="Arial Narrow" pitchFamily="34" charset="0"/>
                      </a:rPr>
                      <a:t>V/H</a:t>
                    </a:r>
                  </a:p>
                </p:txBody>
              </p:sp>
              <p:sp>
                <p:nvSpPr>
                  <p:cNvPr id="51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2302" y="2348234"/>
                    <a:ext cx="858837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 Narrow" pitchFamily="34" charset="0"/>
                      </a:rPr>
                      <a:t>C/C</a:t>
                    </a:r>
                  </a:p>
                </p:txBody>
              </p:sp>
              <p:sp>
                <p:nvSpPr>
                  <p:cNvPr id="52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5336" y="2336515"/>
                    <a:ext cx="858838" cy="478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>
                        <a:solidFill>
                          <a:srgbClr val="00B900"/>
                        </a:solidFill>
                        <a:latin typeface="Arial Narrow" pitchFamily="34" charset="0"/>
                      </a:rPr>
                      <a:t>C/V</a:t>
                    </a:r>
                  </a:p>
                </p:txBody>
              </p:sp>
            </p:grpSp>
            <p:sp>
              <p:nvSpPr>
                <p:cNvPr id="49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2130778" y="3203540"/>
                  <a:ext cx="142522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>
                      <a:latin typeface="Arial Narrow" pitchFamily="34" charset="0"/>
                    </a:rPr>
                    <a:t>Low </a:t>
                  </a:r>
                  <a:r>
                    <a:rPr lang="en-US">
                      <a:latin typeface="Symbol" pitchFamily="18" charset="2"/>
                    </a:rPr>
                    <a:t>d</a:t>
                  </a:r>
                </a:p>
              </p:txBody>
            </p:sp>
          </p:grpSp>
        </p:grpSp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152400" y="3267075"/>
              <a:ext cx="4478338" cy="2994025"/>
              <a:chOff x="152851" y="3267644"/>
              <a:chExt cx="4478334" cy="2992763"/>
            </a:xfrm>
          </p:grpSpPr>
          <p:sp>
            <p:nvSpPr>
              <p:cNvPr id="42" name="TextBox 4"/>
              <p:cNvSpPr txBox="1">
                <a:spLocks noChangeArrowheads="1"/>
              </p:cNvSpPr>
              <p:nvPr/>
            </p:nvSpPr>
            <p:spPr bwMode="auto">
              <a:xfrm>
                <a:off x="1704975" y="5892107"/>
                <a:ext cx="2030413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/>
                  <a:t>Major Radius [m]</a:t>
                </a:r>
              </a:p>
            </p:txBody>
          </p:sp>
          <p:sp>
            <p:nvSpPr>
              <p:cNvPr id="43" name="TextBox 5"/>
              <p:cNvSpPr txBox="1"/>
              <p:nvPr/>
            </p:nvSpPr>
            <p:spPr>
              <a:xfrm>
                <a:off x="152851" y="3437701"/>
                <a:ext cx="461665" cy="1462071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GB" sz="1800" dirty="0">
                    <a:latin typeface="Arial" charset="0"/>
                  </a:rPr>
                  <a:t>Height  [m]</a:t>
                </a:r>
              </a:p>
            </p:txBody>
          </p:sp>
          <p:sp>
            <p:nvSpPr>
              <p:cNvPr id="44" name="TextBox 1"/>
              <p:cNvSpPr txBox="1">
                <a:spLocks noChangeArrowheads="1"/>
              </p:cNvSpPr>
              <p:nvPr/>
            </p:nvSpPr>
            <p:spPr bwMode="auto">
              <a:xfrm>
                <a:off x="746106" y="5517822"/>
                <a:ext cx="388507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000">
                    <a:latin typeface="Arial Narrow" pitchFamily="34" charset="0"/>
                  </a:rPr>
                  <a:t>    </a:t>
                </a:r>
                <a:r>
                  <a:rPr lang="en-GB" sz="1800">
                    <a:latin typeface="Arial Narrow" pitchFamily="34" charset="0"/>
                  </a:rPr>
                  <a:t>2.2</a:t>
                </a:r>
                <a:r>
                  <a:rPr lang="en-GB" sz="2000">
                    <a:latin typeface="Arial Narrow" pitchFamily="34" charset="0"/>
                  </a:rPr>
                  <a:t>	</a:t>
                </a:r>
                <a:r>
                  <a:rPr lang="en-GB" sz="1800">
                    <a:latin typeface="Arial Narrow" pitchFamily="34" charset="0"/>
                  </a:rPr>
                  <a:t>2.4</a:t>
                </a:r>
                <a:r>
                  <a:rPr lang="en-GB" sz="2000">
                    <a:latin typeface="Arial Narrow" pitchFamily="34" charset="0"/>
                  </a:rPr>
                  <a:t>        </a:t>
                </a:r>
                <a:r>
                  <a:rPr lang="en-GB" sz="1800">
                    <a:latin typeface="Arial Narrow" pitchFamily="34" charset="0"/>
                  </a:rPr>
                  <a:t>2.6</a:t>
                </a:r>
                <a:r>
                  <a:rPr lang="en-GB" sz="2000">
                    <a:latin typeface="Arial Narrow" pitchFamily="34" charset="0"/>
                  </a:rPr>
                  <a:t>       </a:t>
                </a:r>
                <a:r>
                  <a:rPr lang="en-GB" sz="1800">
                    <a:latin typeface="Arial Narrow" pitchFamily="34" charset="0"/>
                  </a:rPr>
                  <a:t>2.8</a:t>
                </a:r>
                <a:r>
                  <a:rPr lang="en-GB" sz="2000">
                    <a:latin typeface="Arial Narrow" pitchFamily="34" charset="0"/>
                  </a:rPr>
                  <a:t>	    </a:t>
                </a:r>
                <a:r>
                  <a:rPr lang="en-GB" sz="1800">
                    <a:latin typeface="Arial Narrow" pitchFamily="34" charset="0"/>
                  </a:rPr>
                  <a:t>3.0</a:t>
                </a:r>
              </a:p>
            </p:txBody>
          </p:sp>
          <p:sp>
            <p:nvSpPr>
              <p:cNvPr id="45" name="TextBox 2"/>
              <p:cNvSpPr txBox="1">
                <a:spLocks noChangeArrowheads="1"/>
              </p:cNvSpPr>
              <p:nvPr/>
            </p:nvSpPr>
            <p:spPr bwMode="auto">
              <a:xfrm>
                <a:off x="452950" y="3267644"/>
                <a:ext cx="578403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800" dirty="0"/>
                  <a:t>-1.2</a:t>
                </a:r>
              </a:p>
              <a:p>
                <a:endParaRPr lang="en-GB" dirty="0"/>
              </a:p>
              <a:p>
                <a:r>
                  <a:rPr lang="en-GB" sz="1800" dirty="0"/>
                  <a:t>-1.4</a:t>
                </a:r>
              </a:p>
              <a:p>
                <a:endParaRPr lang="en-GB" dirty="0"/>
              </a:p>
              <a:p>
                <a:r>
                  <a:rPr lang="en-GB" sz="1800" dirty="0"/>
                  <a:t>-1.6</a:t>
                </a:r>
              </a:p>
              <a:p>
                <a:endParaRPr lang="en-GB" dirty="0"/>
              </a:p>
              <a:p>
                <a:r>
                  <a:rPr lang="en-GB" sz="1800" dirty="0"/>
                  <a:t>-1.8</a:t>
                </a:r>
              </a:p>
            </p:txBody>
          </p:sp>
        </p:grpSp>
        <p:sp>
          <p:nvSpPr>
            <p:cNvPr id="40" name="TextBox 2"/>
            <p:cNvSpPr txBox="1">
              <a:spLocks noChangeArrowheads="1"/>
            </p:cNvSpPr>
            <p:nvPr/>
          </p:nvSpPr>
          <p:spPr bwMode="auto">
            <a:xfrm>
              <a:off x="4022725" y="5803900"/>
              <a:ext cx="16002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Arial Narrow" pitchFamily="34" charset="0"/>
                </a:rPr>
                <a:t>Cryopump</a:t>
              </a:r>
            </a:p>
          </p:txBody>
        </p:sp>
        <p:cxnSp>
          <p:nvCxnSpPr>
            <p:cNvPr id="41" name="Straight Arrow Connector 4"/>
            <p:cNvCxnSpPr>
              <a:cxnSpLocks noChangeShapeType="1"/>
            </p:cNvCxnSpPr>
            <p:nvPr/>
          </p:nvCxnSpPr>
          <p:spPr bwMode="auto">
            <a:xfrm flipH="1" flipV="1">
              <a:off x="4129088" y="5292725"/>
              <a:ext cx="654050" cy="60007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321" y="816429"/>
            <a:ext cx="2371680" cy="57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" y="816429"/>
            <a:ext cx="2282400" cy="57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188160" y="1994203"/>
            <a:ext cx="1216849" cy="307764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 defTabSz="457145">
              <a:defRPr/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sv-SE" sz="1400" b="1" baseline="-25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sv-SE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400" b="1" dirty="0" err="1">
                <a:solidFill>
                  <a:prstClr val="black"/>
                </a:solidFill>
                <a:latin typeface="Calibri"/>
              </a:rPr>
              <a:t>normalized</a:t>
            </a:r>
            <a:endParaRPr lang="sv-SE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652" name="Straight Arrow Connector 26"/>
          <p:cNvCxnSpPr>
            <a:cxnSpLocks noChangeShapeType="1"/>
          </p:cNvCxnSpPr>
          <p:nvPr/>
        </p:nvCxnSpPr>
        <p:spPr bwMode="auto">
          <a:xfrm flipV="1">
            <a:off x="3702240" y="947965"/>
            <a:ext cx="0" cy="64255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653" name="Straight Arrow Connector 27"/>
          <p:cNvCxnSpPr>
            <a:cxnSpLocks noChangeShapeType="1"/>
          </p:cNvCxnSpPr>
          <p:nvPr/>
        </p:nvCxnSpPr>
        <p:spPr bwMode="auto">
          <a:xfrm flipV="1">
            <a:off x="3778560" y="4987774"/>
            <a:ext cx="0" cy="7967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654" name="TextBox 11"/>
          <p:cNvSpPr txBox="1">
            <a:spLocks noChangeArrowheads="1"/>
          </p:cNvSpPr>
          <p:nvPr/>
        </p:nvSpPr>
        <p:spPr bwMode="auto">
          <a:xfrm>
            <a:off x="698401" y="2004786"/>
            <a:ext cx="32976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sv-SE" sz="1200" b="1" dirty="0"/>
              <a:t>n</a:t>
            </a:r>
            <a:r>
              <a:rPr lang="sv-SE" sz="1200" b="1" baseline="-25000" dirty="0"/>
              <a:t>e</a:t>
            </a:r>
          </a:p>
        </p:txBody>
      </p:sp>
      <p:sp>
        <p:nvSpPr>
          <p:cNvPr id="27655" name="TextBox 35"/>
          <p:cNvSpPr txBox="1">
            <a:spLocks noChangeArrowheads="1"/>
          </p:cNvSpPr>
          <p:nvPr/>
        </p:nvSpPr>
        <p:spPr bwMode="auto">
          <a:xfrm>
            <a:off x="761761" y="3973286"/>
            <a:ext cx="299612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sv-SE" sz="1200" b="1" dirty="0"/>
              <a:t>T</a:t>
            </a:r>
            <a:r>
              <a:rPr lang="sv-SE" sz="1200" b="1" baseline="-25000" dirty="0"/>
              <a:t>e</a:t>
            </a:r>
          </a:p>
        </p:txBody>
      </p:sp>
      <p:sp>
        <p:nvSpPr>
          <p:cNvPr id="27656" name="TextBox 36"/>
          <p:cNvSpPr txBox="1">
            <a:spLocks noChangeArrowheads="1"/>
          </p:cNvSpPr>
          <p:nvPr/>
        </p:nvSpPr>
        <p:spPr bwMode="auto">
          <a:xfrm>
            <a:off x="722880" y="5798155"/>
            <a:ext cx="328320" cy="2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sv-SE" sz="1200" b="1" dirty="0"/>
              <a:t>p</a:t>
            </a:r>
            <a:r>
              <a:rPr lang="sv-SE" sz="1200" b="1" baseline="-25000" dirty="0"/>
              <a:t>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65120" y="3924905"/>
            <a:ext cx="1193318" cy="307764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 defTabSz="457145">
              <a:defRPr/>
            </a:pPr>
            <a:r>
              <a:rPr lang="sv-SE" sz="14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sv-SE" sz="1400" b="1" baseline="-25000" dirty="0">
                <a:solidFill>
                  <a:prstClr val="black"/>
                </a:solidFill>
                <a:latin typeface="Calibri"/>
              </a:rPr>
              <a:t>e</a:t>
            </a:r>
            <a:r>
              <a:rPr lang="sv-SE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400" b="1" dirty="0" err="1">
                <a:solidFill>
                  <a:prstClr val="black"/>
                </a:solidFill>
                <a:latin typeface="Calibri"/>
              </a:rPr>
              <a:t>normalized</a:t>
            </a:r>
            <a:endParaRPr lang="sv-S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8160" y="5872238"/>
            <a:ext cx="1216849" cy="307764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 defTabSz="457145">
              <a:defRPr/>
            </a:pPr>
            <a:r>
              <a:rPr lang="sv-SE" sz="1400" b="1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sv-SE" sz="1400" b="1" baseline="-25000" dirty="0" err="1">
                <a:solidFill>
                  <a:prstClr val="black"/>
                </a:solidFill>
                <a:latin typeface="Calibri"/>
              </a:rPr>
              <a:t>e</a:t>
            </a:r>
            <a:r>
              <a:rPr lang="sv-SE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400" b="1" dirty="0" err="1">
                <a:solidFill>
                  <a:prstClr val="black"/>
                </a:solidFill>
                <a:latin typeface="Calibri"/>
              </a:rPr>
              <a:t>normalized</a:t>
            </a:r>
            <a:endParaRPr lang="sv-S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06813" y="0"/>
            <a:ext cx="6359040" cy="70001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ym typeface="Wingdings" charset="0"/>
              </a:rPr>
              <a:t>In C/</a:t>
            </a:r>
            <a:r>
              <a:rPr lang="en-GB" dirty="0" smtClean="0">
                <a:sym typeface="Wingdings" charset="0"/>
              </a:rPr>
              <a:t>C,</a:t>
            </a:r>
            <a:r>
              <a:rPr lang="en-GB" dirty="0" smtClean="0"/>
              <a:t> </a:t>
            </a:r>
            <a:r>
              <a:rPr lang="en-GB" dirty="0"/>
              <a:t>H</a:t>
            </a:r>
            <a:r>
              <a:rPr lang="en-GB" baseline="-25000" dirty="0"/>
              <a:t>98</a:t>
            </a:r>
            <a:r>
              <a:rPr lang="en-GB" dirty="0"/>
              <a:t> </a:t>
            </a:r>
            <a:r>
              <a:rPr lang="en-GB" dirty="0" smtClean="0"/>
              <a:t>~ 1 </a:t>
            </a:r>
            <a:r>
              <a:rPr lang="en-GB" dirty="0"/>
              <a:t>and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baseline="-25000" dirty="0" err="1"/>
              <a:t>N</a:t>
            </a:r>
            <a:r>
              <a:rPr lang="en-GB" dirty="0"/>
              <a:t> ~ </a:t>
            </a:r>
            <a:r>
              <a:rPr lang="en-GB" dirty="0" smtClean="0"/>
              <a:t>1.8 at 2.5MA </a:t>
            </a:r>
            <a:endParaRPr lang="en-GB" dirty="0"/>
          </a:p>
        </p:txBody>
      </p:sp>
      <p:sp>
        <p:nvSpPr>
          <p:cNvPr id="27660" name="TextBox 3"/>
          <p:cNvSpPr txBox="1">
            <a:spLocks noChangeArrowheads="1"/>
          </p:cNvSpPr>
          <p:nvPr/>
        </p:nvSpPr>
        <p:spPr bwMode="auto">
          <a:xfrm>
            <a:off x="6372225" y="6105071"/>
            <a:ext cx="2524095" cy="3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64" tIns="42332" rIns="84664" bIns="42332">
            <a:spAutoFit/>
          </a:bodyPr>
          <a:lstStyle/>
          <a:p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[</a:t>
            </a:r>
            <a:r>
              <a:rPr lang="en-GB" sz="1900" i="1" dirty="0" err="1">
                <a:solidFill>
                  <a:srgbClr val="6699FF"/>
                </a:solidFill>
                <a:latin typeface="Arial Narrow" pitchFamily="34" charset="0"/>
              </a:rPr>
              <a:t>Frassinetti</a:t>
            </a:r>
            <a:r>
              <a:rPr lang="en-GB" sz="1900" i="1" dirty="0">
                <a:solidFill>
                  <a:srgbClr val="6699FF"/>
                </a:solidFill>
                <a:latin typeface="Arial Narrow" pitchFamily="34" charset="0"/>
              </a:rPr>
              <a:t>, EPS 2014]</a:t>
            </a:r>
          </a:p>
        </p:txBody>
      </p:sp>
      <p:sp>
        <p:nvSpPr>
          <p:cNvPr id="27661" name="Rectangle 23"/>
          <p:cNvSpPr>
            <a:spLocks noChangeArrowheads="1"/>
          </p:cNvSpPr>
          <p:nvPr/>
        </p:nvSpPr>
        <p:spPr bwMode="auto">
          <a:xfrm>
            <a:off x="5427361" y="4862286"/>
            <a:ext cx="3647520" cy="12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sv-SE" sz="2400" b="1" dirty="0">
                <a:solidFill>
                  <a:srgbClr val="0835F6"/>
                </a:solidFill>
                <a:latin typeface="Arial Narrow" pitchFamily="34" charset="0"/>
              </a:rPr>
              <a:t>V/H </a:t>
            </a:r>
            <a:r>
              <a:rPr lang="sv-SE" sz="2400" b="1" dirty="0">
                <a:latin typeface="Arial Narrow" pitchFamily="34" charset="0"/>
                <a:sym typeface="Wingdings" pitchFamily="2" charset="2"/>
              </a:rPr>
              <a:t></a:t>
            </a:r>
            <a:r>
              <a:rPr lang="sv-SE" sz="2400" b="1" dirty="0">
                <a:solidFill>
                  <a:srgbClr val="00CC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sv-SE" sz="2400" b="1" dirty="0">
                <a:solidFill>
                  <a:srgbClr val="00CC00"/>
                </a:solidFill>
                <a:latin typeface="Arial Narrow" pitchFamily="34" charset="0"/>
              </a:rPr>
              <a:t>C/V</a:t>
            </a:r>
          </a:p>
          <a:p>
            <a:r>
              <a:rPr lang="sv-SE" sz="2400" dirty="0">
                <a:latin typeface="Arial Narrow" pitchFamily="34" charset="0"/>
                <a:sym typeface="Wingdings" pitchFamily="2" charset="2"/>
              </a:rPr>
              <a:t>Low pedestal and core pressure</a:t>
            </a:r>
            <a:endParaRPr lang="sv-SE" sz="2400" dirty="0">
              <a:latin typeface="Arial Narrow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22880" y="879929"/>
            <a:ext cx="3921120" cy="3819071"/>
            <a:chOff x="5757863" y="923925"/>
            <a:chExt cx="4322762" cy="4010149"/>
          </a:xfrm>
        </p:grpSpPr>
        <p:sp>
          <p:nvSpPr>
            <p:cNvPr id="27663" name="Rectangle 23"/>
            <p:cNvSpPr>
              <a:spLocks noChangeArrowheads="1"/>
            </p:cNvSpPr>
            <p:nvPr/>
          </p:nvSpPr>
          <p:spPr bwMode="auto">
            <a:xfrm>
              <a:off x="5757863" y="923925"/>
              <a:ext cx="4322762" cy="1268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8746" tIns="49373" rIns="98746" bIns="49373">
              <a:spAutoFit/>
            </a:bodyPr>
            <a:lstStyle/>
            <a:p>
              <a:pPr defTabSz="457129"/>
              <a:r>
                <a:rPr lang="sv-SE" sz="2400" b="1" dirty="0">
                  <a:solidFill>
                    <a:srgbClr val="0000FF"/>
                  </a:solidFill>
                  <a:latin typeface="Arial Narrow" pitchFamily="34" charset="0"/>
                </a:rPr>
                <a:t>V/H </a:t>
              </a:r>
              <a:r>
                <a:rPr lang="sv-SE" sz="2400" b="1" dirty="0">
                  <a:latin typeface="Arial Narrow" pitchFamily="34" charset="0"/>
                  <a:sym typeface="Wingdings" pitchFamily="2" charset="2"/>
                </a:rPr>
                <a:t></a:t>
              </a:r>
              <a:r>
                <a:rPr lang="sv-SE" sz="2400" b="1" dirty="0">
                  <a:solidFill>
                    <a:srgbClr val="0000FF"/>
                  </a:solidFill>
                  <a:latin typeface="Arial Narrow" pitchFamily="34" charset="0"/>
                  <a:sym typeface="Wingdings" pitchFamily="2" charset="2"/>
                </a:rPr>
                <a:t> </a:t>
              </a:r>
              <a:r>
                <a:rPr lang="sv-SE" sz="2400" b="1" dirty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C/C</a:t>
              </a:r>
              <a:endParaRPr lang="sv-SE" sz="2400" b="1" baseline="-25000" dirty="0">
                <a:latin typeface="Arial Narrow" pitchFamily="34" charset="0"/>
                <a:sym typeface="Wingdings" pitchFamily="2" charset="2"/>
              </a:endParaRPr>
            </a:p>
            <a:p>
              <a:pPr defTabSz="457129"/>
              <a:r>
                <a:rPr lang="sv-SE" sz="2400" dirty="0">
                  <a:latin typeface="Arial Narrow" pitchFamily="34" charset="0"/>
                  <a:sym typeface="Wingdings" pitchFamily="2" charset="2"/>
                </a:rPr>
                <a:t>Increase of W</a:t>
              </a:r>
              <a:r>
                <a:rPr lang="sv-SE" sz="2400" baseline="-25000" dirty="0">
                  <a:latin typeface="Arial Narrow" pitchFamily="34" charset="0"/>
                  <a:sym typeface="Wingdings" pitchFamily="2" charset="2"/>
                </a:rPr>
                <a:t>th</a:t>
              </a:r>
              <a:r>
                <a:rPr lang="sv-SE" sz="2400" dirty="0">
                  <a:latin typeface="Arial Narrow" pitchFamily="34" charset="0"/>
                  <a:sym typeface="Wingdings" pitchFamily="2" charset="2"/>
                </a:rPr>
                <a:t> at similar p</a:t>
              </a:r>
              <a:r>
                <a:rPr lang="sv-SE" sz="2400" baseline="-25000" dirty="0">
                  <a:latin typeface="Arial Narrow" pitchFamily="34" charset="0"/>
                  <a:sym typeface="Wingdings" pitchFamily="2" charset="2"/>
                </a:rPr>
                <a:t>PED </a:t>
              </a:r>
              <a:r>
                <a:rPr lang="sv-SE" sz="2400" dirty="0">
                  <a:latin typeface="Arial Narrow" pitchFamily="34" charset="0"/>
                  <a:sym typeface="Wingdings" pitchFamily="2" charset="2"/>
                </a:rPr>
                <a:t>but  lower collisionality</a:t>
              </a:r>
              <a:endParaRPr lang="sv-SE" sz="2400" b="1" baseline="-25000" dirty="0">
                <a:latin typeface="Arial Narrow" pitchFamily="34" charset="0"/>
              </a:endParaRPr>
            </a:p>
          </p:txBody>
        </p:sp>
        <p:pic>
          <p:nvPicPr>
            <p:cNvPr id="27664" name="Picture 21"/>
            <p:cNvPicPr>
              <a:picLocks noChangeAspect="1"/>
            </p:cNvPicPr>
            <p:nvPr/>
          </p:nvPicPr>
          <p:blipFill>
            <a:blip r:embed="rId4" cstate="print"/>
            <a:srcRect l="5064" t="9209" r="8968" b="4765"/>
            <a:stretch>
              <a:fillRect/>
            </a:stretch>
          </p:blipFill>
          <p:spPr bwMode="auto">
            <a:xfrm>
              <a:off x="6161610" y="2370948"/>
              <a:ext cx="2880001" cy="256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129589" cy="891216"/>
          </a:xfrm>
        </p:spPr>
        <p:txBody>
          <a:bodyPr/>
          <a:lstStyle/>
          <a:p>
            <a:r>
              <a:rPr lang="en-GB" dirty="0" smtClean="0"/>
              <a:t>Neutral pressure clearly correlates with the pedestal height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5672138"/>
            <a:ext cx="8801100" cy="73657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mechanism of neutrals regulating the pedestal is still open.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4" y="6644629"/>
            <a:ext cx="8240228" cy="268139"/>
          </a:xfrm>
        </p:spPr>
        <p:txBody>
          <a:bodyPr/>
          <a:lstStyle/>
          <a:p>
            <a:pPr algn="r"/>
            <a:r>
              <a:rPr lang="en-GB" smtClean="0"/>
              <a:t>S. Saarelma | JET pedestals | Princeton | 3 November 2014 | Page </a:t>
            </a:r>
            <a:fld id="{ABDE1CA8-6065-4587-9167-E6195B47F5EC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4836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7" y="985838"/>
            <a:ext cx="4498111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57276" y="277177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V/H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09813" y="203835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C/C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2838" y="185261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C/V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14954</TotalTime>
  <Words>2160</Words>
  <Application>Microsoft Office PowerPoint</Application>
  <PresentationFormat>On-screen Show (4:3)</PresentationFormat>
  <Paragraphs>314</Paragraphs>
  <Slides>38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JET-ILW pedestals, known knowns, known unknowns and unknown unknowns </vt:lpstr>
      <vt:lpstr>Co-authors</vt:lpstr>
      <vt:lpstr>Terms</vt:lpstr>
      <vt:lpstr>Outline</vt:lpstr>
      <vt:lpstr>Smaller pedestals in JET-ILW at high gas</vt:lpstr>
      <vt:lpstr>Varying the plasma neutral content</vt:lpstr>
      <vt:lpstr>Pedestal pressure and neutrals</vt:lpstr>
      <vt:lpstr>In C/C, H98 ~ 1 and bN ~ 1.8 at 2.5MA </vt:lpstr>
      <vt:lpstr>Neutral pressure clearly correlates with the pedestal height</vt:lpstr>
      <vt:lpstr>Outline</vt:lpstr>
      <vt:lpstr>Slow ELMs</vt:lpstr>
      <vt:lpstr>Slow ELMs are “negative” ELMs</vt:lpstr>
      <vt:lpstr>Slow ELMs lead to high ELM losses</vt:lpstr>
      <vt:lpstr>Outline</vt:lpstr>
      <vt:lpstr>Confinement rise with N linked to  d </vt:lpstr>
      <vt:lpstr>Pedestal height of N-seeded high-d </vt:lpstr>
      <vt:lpstr>Pedestal height of N-seeded high-d </vt:lpstr>
      <vt:lpstr>Low-Z impurity effects on pedestal</vt:lpstr>
      <vt:lpstr>Te,sep is used to fix the radial position of the profiles</vt:lpstr>
      <vt:lpstr>Te,sep decreases with the increasing impurity content</vt:lpstr>
      <vt:lpstr>Te,sep and pedestal stability</vt:lpstr>
      <vt:lpstr>Self-consistent analysis of the Te,sep effect on pedestal</vt:lpstr>
      <vt:lpstr>The effect of impurity type on stability</vt:lpstr>
      <vt:lpstr>Impurities in pedestal: all the effects combined</vt:lpstr>
      <vt:lpstr>Neon does not recover pedestal like nitrogen</vt:lpstr>
      <vt:lpstr>VT N-seeded not PB limited</vt:lpstr>
      <vt:lpstr>Outline</vt:lpstr>
      <vt:lpstr>High d D2 &amp; N2 (Zeff  2.0)</vt:lpstr>
      <vt:lpstr>Pedestal structure with D2 and  N2 </vt:lpstr>
      <vt:lpstr>Pedestals at high gas not on the peeling-ballooning boundary</vt:lpstr>
      <vt:lpstr>Gyrokinetic analysis of the pedestal </vt:lpstr>
      <vt:lpstr>Outline</vt:lpstr>
      <vt:lpstr>Pedestal stability consistent with P-B</vt:lpstr>
      <vt:lpstr>Power scans at higher gas rates</vt:lpstr>
      <vt:lpstr>Peeling-Ballooning stability</vt:lpstr>
      <vt:lpstr>Virtuous cycle</vt:lpstr>
      <vt:lpstr>Unknown unkowns</vt:lpstr>
      <vt:lpstr>Summary of open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Samuli</cp:lastModifiedBy>
  <cp:revision>118</cp:revision>
  <cp:lastPrinted>2014-10-16T14:51:28Z</cp:lastPrinted>
  <dcterms:created xsi:type="dcterms:W3CDTF">2014-10-15T16:57:42Z</dcterms:created>
  <dcterms:modified xsi:type="dcterms:W3CDTF">2014-11-03T15:36:18Z</dcterms:modified>
</cp:coreProperties>
</file>