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.xml" ContentType="application/vnd.openxmlformats-officedocument.presentationml.tags+xml"/>
  <Override PartName="/ppt/notesSlides/notesSlide26.xml" ContentType="application/vnd.openxmlformats-officedocument.presentationml.notesSlide+xml"/>
  <Override PartName="/ppt/tags/tag5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309" r:id="rId4"/>
    <p:sldId id="330" r:id="rId5"/>
    <p:sldId id="352" r:id="rId6"/>
    <p:sldId id="279" r:id="rId7"/>
    <p:sldId id="417" r:id="rId8"/>
    <p:sldId id="306" r:id="rId9"/>
    <p:sldId id="259" r:id="rId10"/>
    <p:sldId id="260" r:id="rId11"/>
    <p:sldId id="296" r:id="rId12"/>
    <p:sldId id="416" r:id="rId13"/>
    <p:sldId id="337" r:id="rId14"/>
    <p:sldId id="289" r:id="rId15"/>
    <p:sldId id="383" r:id="rId16"/>
    <p:sldId id="339" r:id="rId17"/>
    <p:sldId id="321" r:id="rId18"/>
    <p:sldId id="311" r:id="rId19"/>
    <p:sldId id="349" r:id="rId20"/>
    <p:sldId id="274" r:id="rId21"/>
    <p:sldId id="391" r:id="rId22"/>
    <p:sldId id="266" r:id="rId23"/>
    <p:sldId id="403" r:id="rId24"/>
    <p:sldId id="393" r:id="rId25"/>
    <p:sldId id="395" r:id="rId26"/>
    <p:sldId id="345" r:id="rId27"/>
    <p:sldId id="344" r:id="rId28"/>
    <p:sldId id="372" r:id="rId29"/>
    <p:sldId id="397" r:id="rId30"/>
    <p:sldId id="412" r:id="rId31"/>
    <p:sldId id="390" r:id="rId32"/>
    <p:sldId id="408" r:id="rId33"/>
    <p:sldId id="399" r:id="rId34"/>
    <p:sldId id="398" r:id="rId35"/>
    <p:sldId id="406" r:id="rId36"/>
    <p:sldId id="377" r:id="rId37"/>
    <p:sldId id="342" r:id="rId38"/>
    <p:sldId id="358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FA"/>
    <a:srgbClr val="280CF8"/>
    <a:srgbClr val="00B0F0"/>
    <a:srgbClr val="1F06D4"/>
    <a:srgbClr val="FD9DF6"/>
    <a:srgbClr val="FDC78B"/>
    <a:srgbClr val="FEFEC6"/>
    <a:srgbClr val="FCB76C"/>
    <a:srgbClr val="FB9E37"/>
    <a:srgbClr val="DDD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75844" autoAdjust="0"/>
  </p:normalViewPr>
  <p:slideViewPr>
    <p:cSldViewPr>
      <p:cViewPr>
        <p:scale>
          <a:sx n="70" d="100"/>
          <a:sy n="70" d="100"/>
        </p:scale>
        <p:origin x="-1464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4" y="24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2496"/>
    </p:cViewPr>
  </p:sorterViewPr>
  <p:notesViewPr>
    <p:cSldViewPr>
      <p:cViewPr varScale="1">
        <p:scale>
          <a:sx n="55" d="100"/>
          <a:sy n="55" d="100"/>
        </p:scale>
        <p:origin x="-286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878236A-702D-40B2-9307-61BD180DECDA}" type="datetimeFigureOut">
              <a:rPr lang="en-US" smtClean="0"/>
              <a:t>12/19/2014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E9768E5-0827-4A9A-87E9-1F28B5CF9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3036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294113-CA49-48DB-9CE7-859672DEFDF4}" type="datetimeFigureOut">
              <a:rPr lang="en-US" smtClean="0"/>
              <a:t>12/19/2014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58DBE7-213B-4B45-8B83-DBFE84D30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2115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0F69AF8-9B96-44D8-9ECA-BEEBBEF4160A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3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E0586DC-B5BE-4AF5-8CF1-BB5CCCF4D5CB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95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1B04943-9C41-4C44-9BEE-7CC6EC82839C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0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393AD51-3CDD-4C65-B453-EFB8CF7D8E6E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8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6641171-2FC2-4D50-90B3-5322CB0BFC93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59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29DF026-2688-4927-8FE1-88B0CFA170E7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59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B83EFA6-9E8F-46BE-87D7-C380B8117078}" type="datetime1">
              <a:rPr lang="en-US" smtClean="0"/>
              <a:t>12/19/2014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33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63A1C0F-3CCA-486E-9511-4FF3A9D99344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31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262861C-E95B-4625-A47A-21791BAC92BE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22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E0B24F5-A31A-44DB-8A78-AD9872ABBBCC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20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Pronounced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EE63915-EEBE-418C-BD43-9B7096040735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8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BAC18F9-B91E-4058-81DA-5DA89A83A9D3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25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EFAE156-3DB7-4C42-B6D7-5586D283B65B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0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9D0AF4C-02E2-4C2E-9E42-98FB949DD448}" type="datetime1">
              <a:rPr lang="en-US" smtClean="0"/>
              <a:t>12/19/2014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53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205900B-861A-4606-A729-C2996EB3A7C9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76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F2148FC-74A4-4354-A6E3-448E6CA8E01E}" type="datetime1">
              <a:rPr lang="en-US" smtClean="0"/>
              <a:t>12/19/2014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58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718FB28-F6C9-45F9-8711-0065BCF5298C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65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However, as discussed earlier the sign of the turbulent Reynolds work changes in the region of inward particle flux. There is therefore a spatial correlation between this location and the region of inward particle flux. To test for a possible causal link between the shear flow and the inward flux, we compute the cross-correlation between shear rate and fluctuation-driven particle flux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Corr (𝑉 ̅_𝜃^′, Γ_𝑝𝑎𝑟𝑡𝑖𝑐𝑙𝑒 )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at 4.75 cm. 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98F41A2-EF20-4928-AEC7-278FD40A6B54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462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4AA4D11-F378-412B-95FD-2DEF76116F08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87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Frequency</a:t>
                </a:r>
                <a:r>
                  <a:rPr lang="en-US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resolved particle flux, 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At </a:t>
                </a:r>
                <a:r>
                  <a:rPr lang="el-GR" sz="1200" i="1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</a:t>
                </a:r>
                <a:r>
                  <a:rPr lang="el-GR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= 4.5cm, 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inward flux is due primarily to fluctuations at </a:t>
                </a:r>
                <a:r>
                  <a:rPr lang="en-US" sz="1200" i="1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~ 5 kHz </a:t>
                </a:r>
              </a:p>
              <a:p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By considering the net nonlinear kinetic energy transfer into/out of frequency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𝑇_𝑢 (𝑓)=∑1_(𝑓_1)▒〖𝑇_𝑢 (𝑓,𝑓_1)〗</a:t>
                </a:r>
                <a:r>
                  <a:rPr lang="en-US" sz="1200" b="0" i="0" kern="1200" smtClean="0">
                    <a:solidFill>
                      <a:schemeClr val="tx1"/>
                    </a:solidFill>
                    <a:effectLst/>
                    <a:latin typeface="Cambria Math"/>
                    <a:ea typeface="+mn-ea"/>
                    <a:cs typeface="+mn-cs"/>
                  </a:rPr>
                  <a:t>,"</a:t>
                </a:r>
                <a:r>
                  <a:rPr lang="en-US" sz="1200" i="0" kern="1200" smtClean="0">
                    <a:solidFill>
                      <a:schemeClr val="tx1"/>
                    </a:solidFill>
                    <a:effectLst/>
                    <a:latin typeface="Cambria Math"/>
                    <a:ea typeface="+mn-ea"/>
                    <a:cs typeface="+mn-cs"/>
                  </a:rPr>
                  <a:t>we can gain a better insight of the origin of inward particle transport. </a:t>
                </a:r>
                <a:r>
                  <a:rPr lang="el-GR" sz="1200" i="0" kern="1200" smtClean="0">
                    <a:solidFill>
                      <a:schemeClr val="tx1"/>
                    </a:solidFill>
                    <a:effectLst/>
                    <a:latin typeface="Cambria Math"/>
                    <a:ea typeface="+mn-ea"/>
                    <a:cs typeface="+mn-cs"/>
                  </a:rPr>
                  <a:t>Here</a:t>
                </a:r>
                <a:r>
                  <a:rPr lang="en-US" sz="1200" i="0" kern="1200" smtClean="0">
                    <a:solidFill>
                      <a:schemeClr val="tx1"/>
                    </a:solidFill>
                    <a:effectLst/>
                    <a:latin typeface="Cambria Math"/>
                    <a:ea typeface="+mn-ea"/>
                    <a:cs typeface="+mn-cs"/>
                  </a:rPr>
                  <a:t> a positive (negative) value of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𝑇_𝑢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/>
                    <a:ea typeface="+mn-ea"/>
                    <a:cs typeface="+mn-cs"/>
                  </a:rPr>
                  <a:t>"(f) indicates the kinetic energy is being nonlinearly transferred into (out of) the frequency f due to phase coherent interactions between fluctuations at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 𝑓_1 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/>
                    <a:ea typeface="+mn-ea"/>
                    <a:cs typeface="+mn-cs"/>
                  </a:rPr>
                  <a:t>"and 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 𝑓−𝑓_1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/>
                    <a:ea typeface="+mn-ea"/>
                    <a:cs typeface="+mn-cs"/>
                  </a:rPr>
                  <a:t>".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we find that </a:t>
                </a:r>
                <a:r>
                  <a:rPr lang="el-G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at </a:t>
                </a:r>
                <a:r>
                  <a:rPr lang="el-GR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</a:t>
                </a:r>
                <a:r>
                  <a:rPr lang="el-G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= 4.5cm, where the net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particle</a:t>
                </a:r>
                <a:r>
                  <a:rPr lang="el-G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flux is negative,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</a:t>
                </a:r>
                <a:r>
                  <a:rPr lang="el-G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region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from  </a:t>
                </a:r>
                <a:r>
                  <a:rPr lang="el-G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several kilohertz up to 12 kHz is gaining energy from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low frequency (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&lt;1-2kHz) sheared </a:t>
                </a:r>
                <a:r>
                  <a:rPr lang="el-G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flow. 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88FE352-37E7-4183-8AA7-91B4192E71A1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263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8AA3B36-84B9-42F5-B4FB-0E058EF18F20}" type="datetime1">
              <a:rPr lang="en-US" smtClean="0"/>
              <a:t>12/19/2014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934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black portion of the schematic presents the classic paradigm of drift wave-zonal flow turbulence energetics and saturation. A mean density gradient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/>
                    <a:ea typeface="+mn-ea"/>
                    <a:cs typeface="+mn-cs"/>
                  </a:rPr>
                  <a:t>𝛻𝑛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can drive collisional drift wave turbulence that causes an outward turbulent particle flux that flattens the density gradient. A finite turbulence-driven Reynolds stress in turn can amplify the shear flow by doing positive Reynolds work on it. This results in a feedback loop that leads to down-gradient turbulent flux and shear flow saturation set by the linear drive associated with the free energy source, the high-k dissipation rate of the turbulence, and the (presumably linear) damping rate of the shear flow. The results here show that, at least under some conditions, a new feedback loop can develop as shown by the red portion of Fig. </a:t>
                </a:r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5.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A07330E-E63A-423C-834E-B27C19179C5A}" type="datetime1">
              <a:rPr lang="en-US" smtClean="0"/>
              <a:t>12/19/2014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AF23E93-A647-4C9D-B6DA-765904B7E1D1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37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31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B8148C9-7AC5-4994-8AB8-4F1D665E443F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48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49465BC-005C-4B36-AFCB-A92A8FA160CA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876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radial localization of the instabilities and their appearance in parameter space is determined by the availability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free energy sources that drive these instabilities: density gradient for DW, strong rotation for the R–T and velocity shear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case of the K–H. To understand the origin of the underlying instability mechanisms, one can look for the locations (both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for the maximum linear growth rate of the three instabilities.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D0725A-F593-403F-A693-E8E0E2929B66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834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38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96F5AF4-4B14-47E9-911A-4796C2D59454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8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sz="1000" b="1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Drift</a:t>
                </a:r>
                <a:r>
                  <a:rPr lang="en-US" sz="1000" b="1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wave:</a:t>
                </a:r>
                <a:endParaRPr lang="en-US" sz="1000" b="1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457200" indent="-457200" eaLnBrk="1" hangingPunct="1">
                  <a:buAutoNum type="arabicPeriod"/>
                </a:pPr>
                <a:r>
                  <a:rPr lang="en-US" sz="1000" b="1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Quasi-neutrality: </a:t>
                </a:r>
                <a:r>
                  <a:rPr lang="en-US" b="1" i="0" smtClean="0">
                    <a:latin typeface="Cambria Math"/>
                  </a:rPr>
                  <a:t>𝒏_𝒆= 𝒏_𝒊</a:t>
                </a:r>
                <a:endParaRPr lang="en-US" sz="1000" b="1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457200" indent="-457200" eaLnBrk="1" hangingPunct="1">
                  <a:buFontTx/>
                  <a:buAutoNum type="arabicPeriod"/>
                </a:pPr>
                <a:r>
                  <a:rPr lang="en-US" sz="1000" b="1" i="1" kern="1200" dirty="0" smtClean="0">
                    <a:solidFill>
                      <a:srgbClr val="FF0000"/>
                    </a:solidFill>
                    <a:latin typeface="+mn-lt"/>
                    <a:ea typeface="Symbol Proportional BT" charset="0"/>
                    <a:cs typeface="Symbol Proportional BT" charset="0"/>
                    <a:sym typeface="Math1" charset="0"/>
                  </a:rPr>
                  <a:t>Boltzmann Relation: </a:t>
                </a:r>
                <a:r>
                  <a:rPr lang="en-US" b="1" i="0" smtClean="0">
                    <a:solidFill>
                      <a:srgbClr val="FF0000"/>
                    </a:solidFill>
                    <a:latin typeface="Cambria Math"/>
                    <a:sym typeface="Math1" charset="0"/>
                  </a:rPr>
                  <a:t>𝒏 ̃</a:t>
                </a:r>
                <a:r>
                  <a:rPr lang="en-US" b="1" i="0" smtClean="0">
                    <a:solidFill>
                      <a:srgbClr val="FF0000"/>
                    </a:solidFill>
                    <a:latin typeface="Cambria Math"/>
                    <a:ea typeface="Cambria Math"/>
                    <a:sym typeface="Math1" charset="0"/>
                  </a:rPr>
                  <a:t>≈</a:t>
                </a:r>
                <a:r>
                  <a:rPr lang="en-US" b="1" i="0">
                    <a:solidFill>
                      <a:srgbClr val="FF0000"/>
                    </a:solidFill>
                    <a:latin typeface="Cambria Math"/>
                    <a:ea typeface="Cambria Math"/>
                    <a:sym typeface="Math1" charset="0"/>
                  </a:rPr>
                  <a:t>𝝋</a:t>
                </a:r>
                <a:r>
                  <a:rPr lang="en-US" b="1" i="0" smtClean="0">
                    <a:solidFill>
                      <a:srgbClr val="FF0000"/>
                    </a:solidFill>
                    <a:latin typeface="Cambria Math"/>
                    <a:ea typeface="Cambria Math"/>
                    <a:sym typeface="Math1" charset="0"/>
                  </a:rPr>
                  <a:t> ̃</a:t>
                </a:r>
                <a:r>
                  <a:rPr lang="en-US" sz="1000" b="1" i="1" kern="1200" dirty="0" smtClean="0">
                    <a:solidFill>
                      <a:schemeClr val="tx1"/>
                    </a:solidFill>
                    <a:latin typeface="+mn-lt"/>
                    <a:ea typeface="Symbol Proportional BT" charset="0"/>
                    <a:cs typeface="Symbol Proportional BT" charset="0"/>
                  </a:rPr>
                  <a:t> </a:t>
                </a:r>
                <a:r>
                  <a:rPr lang="en-US" sz="1400" b="1" i="1" kern="1200" dirty="0" smtClean="0">
                    <a:solidFill>
                      <a:schemeClr val="tx1"/>
                    </a:solidFill>
                    <a:latin typeface="+mn-lt"/>
                    <a:ea typeface="Symbol Proportional BT" charset="0"/>
                    <a:cs typeface="Symbol Proportional BT" charset="0"/>
                  </a:rPr>
                  <a:t>(thermodynamic equilibrium)</a:t>
                </a:r>
              </a:p>
              <a:p>
                <a:pPr marL="457200" indent="-457200" eaLnBrk="1" hangingPunct="1">
                  <a:buFontTx/>
                  <a:buAutoNum type="arabicPeriod"/>
                </a:pPr>
                <a:r>
                  <a:rPr lang="en-US" sz="1000" b="1" kern="1200" dirty="0">
                    <a:solidFill>
                      <a:schemeClr val="tx1"/>
                    </a:solidFill>
                    <a:latin typeface="+mn-lt"/>
                    <a:ea typeface="Symbol Proportional BT" charset="0"/>
                    <a:cs typeface="Symbol Proportional BT" charset="0"/>
                  </a:rPr>
                  <a:t>Propagates in Electron Diamagnetic Drift </a:t>
                </a:r>
                <a:r>
                  <a:rPr lang="en-US" sz="1000" b="1" kern="1200" dirty="0" smtClean="0">
                    <a:solidFill>
                      <a:schemeClr val="tx1"/>
                    </a:solidFill>
                    <a:latin typeface="+mn-lt"/>
                    <a:ea typeface="Symbol Proportional BT" charset="0"/>
                    <a:cs typeface="Symbol Proportional BT" charset="0"/>
                  </a:rPr>
                  <a:t>Direction</a:t>
                </a:r>
                <a:endParaRPr lang="en-US" dirty="0" smtClean="0"/>
              </a:p>
              <a:p>
                <a:r>
                  <a:rPr lang="en-US" b="1" dirty="0" smtClean="0">
                    <a:solidFill>
                      <a:srgbClr val="FF0000"/>
                    </a:solidFill>
                  </a:rPr>
                  <a:t>DW instability:</a:t>
                </a:r>
              </a:p>
              <a:p>
                <a:r>
                  <a:rPr lang="en-US" dirty="0" smtClean="0"/>
                  <a:t>resistivity </a:t>
                </a:r>
                <a:r>
                  <a:rPr lang="en-US" altLang="zh-CN" dirty="0" smtClean="0"/>
                  <a:t>needed</a:t>
                </a:r>
                <a:r>
                  <a:rPr lang="en-US" dirty="0" smtClean="0"/>
                  <a:t>!!</a:t>
                </a:r>
                <a:r>
                  <a:rPr lang="en-US" baseline="0" dirty="0" smtClean="0"/>
                  <a:t>  </a:t>
                </a:r>
              </a:p>
              <a:p>
                <a:r>
                  <a:rPr lang="en-US" dirty="0" smtClean="0"/>
                  <a:t>Phase</a:t>
                </a:r>
                <a:r>
                  <a:rPr lang="en-US" baseline="0" dirty="0" smtClean="0"/>
                  <a:t> shift between potential and density fluctuations!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802A43B-6EA4-4D84-8C74-BDA32424DAF4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98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6C6697D-D197-451F-80E7-E41007CB050E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08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 smtClean="0"/>
                  <a:t> </a:t>
                </a:r>
                <a:r>
                  <a:rPr lang="en-US" sz="2400" i="0">
                    <a:latin typeface="Cambria Math"/>
                  </a:rPr>
                  <a:t>&lt;𝑁&gt; :</a:t>
                </a:r>
                <a:r>
                  <a:rPr lang="en-US" sz="2400" dirty="0"/>
                  <a:t>the total particle number enclosed in a volume  V </a:t>
                </a:r>
                <a:r>
                  <a:rPr lang="en-US" sz="2400" i="0">
                    <a:latin typeface="Cambria Math"/>
                  </a:rPr>
                  <a:t>∮18_𝜕V▒〖𝑑^2 𝜎∙&lt;Γ&gt;≅2𝜋𝑅𝐿_𝑒𝑓𝑓&lt;𝑛 ̃𝑣 ̃_𝜌&gt;〗: </a:t>
                </a:r>
                <a:r>
                  <a:rPr lang="en-US" sz="2400" i="0" dirty="0">
                    <a:latin typeface="Cambria Math"/>
                  </a:rPr>
                  <a:t>"transport term</a:t>
                </a:r>
                <a:r>
                  <a:rPr lang="en-US" sz="2400" i="0" dirty="0"/>
                  <a:t>"</a:t>
                </a:r>
                <a:endParaRPr lang="en-US" sz="24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58F20FF-707D-4D9C-A4A7-CF1BEC68BDDB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31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FCFAC5D-FD9E-427D-8DDE-175FE9A88265}" type="datetime1">
              <a:rPr lang="en-US" smtClean="0"/>
              <a:t>12/19/2014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62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442CDFD-B111-4A78-A397-C3AB7769E354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4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DBE7-213B-4B45-8B83-DBFE84D30FAA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331F771-4B62-43B5-AE47-0E7962466E60}" type="datetime1">
              <a:rPr lang="en-US" smtClean="0"/>
              <a:t>12/19/2014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9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29516" y="6096000"/>
            <a:ext cx="481084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8F0BFC7-EAD5-3E47-8ED6-07DB34D3DE4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384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9001125" cy="5867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29516" y="6096000"/>
            <a:ext cx="481084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8F0BFC7-EAD5-3E47-8ED6-07DB34D3DE4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621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914400"/>
            <a:ext cx="9001125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077200" y="6553200"/>
            <a:ext cx="3048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7"/>
          <p:cNvSpPr>
            <a:spLocks noChangeShapeType="1"/>
          </p:cNvSpPr>
          <p:nvPr userDrawn="1"/>
        </p:nvSpPr>
        <p:spPr bwMode="auto">
          <a:xfrm>
            <a:off x="1600200" y="6477000"/>
            <a:ext cx="5143500" cy="0"/>
          </a:xfrm>
          <a:prstGeom prst="line">
            <a:avLst/>
          </a:prstGeom>
          <a:noFill/>
          <a:ln w="12700">
            <a:solidFill>
              <a:srgbClr val="3872B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2057400" y="6629400"/>
            <a:ext cx="5257800" cy="0"/>
          </a:xfrm>
          <a:prstGeom prst="line">
            <a:avLst/>
          </a:prstGeom>
          <a:noFill/>
          <a:ln w="12700">
            <a:solidFill>
              <a:srgbClr val="7B030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13" name="Picture 9" descr="JSOE_horizontal_color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260353"/>
            <a:ext cx="1905000" cy="52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ERLogo_Color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3600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29516" y="6096000"/>
            <a:ext cx="690634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dirty="0" smtClean="0"/>
              <a:t>[</a:t>
            </a:r>
            <a:fld id="{98F0BFC7-EAD5-3E47-8ED6-07DB34D3DE4C}" type="slidenum">
              <a:rPr lang="en-US" smtClean="0"/>
              <a:pPr/>
              <a:t>‹#›</a:t>
            </a:fld>
            <a:r>
              <a:rPr lang="en-US" dirty="0" smtClean="0"/>
              <a:t>]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883443"/>
            <a:ext cx="9144000" cy="0"/>
          </a:xfrm>
          <a:prstGeom prst="line">
            <a:avLst/>
          </a:prstGeom>
          <a:ln w="28575">
            <a:solidFill>
              <a:srgbClr val="1F06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2"/>
          <p:cNvSpPr txBox="1">
            <a:spLocks noChangeArrowheads="1"/>
          </p:cNvSpPr>
          <p:nvPr userDrawn="1"/>
        </p:nvSpPr>
        <p:spPr bwMode="auto">
          <a:xfrm>
            <a:off x="8001000" y="700087"/>
            <a:ext cx="8191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kumimoji="1" lang="en-US" altLang="ja-JP" sz="1800" b="1" i="1" dirty="0">
                <a:solidFill>
                  <a:srgbClr val="1F06D4"/>
                </a:solidFill>
                <a:latin typeface="Helvetica" pitchFamily="-65" charset="0"/>
                <a:ea typeface="Osaka" pitchFamily="-65" charset="-128"/>
              </a:rPr>
              <a:t>CSDX</a:t>
            </a:r>
            <a:endParaRPr kumimoji="1" lang="en-US" altLang="ja-JP" sz="1400" b="1" i="1" dirty="0">
              <a:solidFill>
                <a:srgbClr val="1F06D4"/>
              </a:solidFill>
              <a:latin typeface="Helvetica" pitchFamily="-65" charset="0"/>
              <a:ea typeface="Osaka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85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5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6.png"/><Relationship Id="rId4" Type="http://schemas.openxmlformats.org/officeDocument/2006/relationships/image" Target="../media/image180.png"/><Relationship Id="rId9" Type="http://schemas.openxmlformats.org/officeDocument/2006/relationships/image" Target="../media/image2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microsoft.com/office/2007/relationships/media" Target="../media/media2.avi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39.png"/><Relationship Id="rId5" Type="http://schemas.microsoft.com/office/2007/relationships/media" Target="../media/media3.avi"/><Relationship Id="rId10" Type="http://schemas.openxmlformats.org/officeDocument/2006/relationships/image" Target="../media/image37.png"/><Relationship Id="rId4" Type="http://schemas.openxmlformats.org/officeDocument/2006/relationships/video" Target="../media/media2.avi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7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6.emf"/><Relationship Id="rId5" Type="http://schemas.openxmlformats.org/officeDocument/2006/relationships/image" Target="../media/image75.png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200" y="1371600"/>
            <a:ext cx="8839200" cy="1679575"/>
          </a:xfrm>
        </p:spPr>
        <p:txBody>
          <a:bodyPr>
            <a:noAutofit/>
          </a:bodyPr>
          <a:lstStyle/>
          <a:p>
            <a:pPr eaLnBrk="0"/>
            <a:r>
              <a:rPr lang="en-US" sz="3200" b="1" dirty="0" smtClean="0"/>
              <a:t>Up-Gradient </a:t>
            </a:r>
            <a:r>
              <a:rPr lang="en-US" sz="3200" b="1" dirty="0"/>
              <a:t>Particle Flux Driven by Nonlinear Sheared Flow-to-Fluctuation Energy Transfer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04800" y="3200400"/>
            <a:ext cx="8534400" cy="2590800"/>
          </a:xfrm>
        </p:spPr>
        <p:txBody>
          <a:bodyPr>
            <a:normAutofit/>
          </a:bodyPr>
          <a:lstStyle/>
          <a:p>
            <a:pPr marL="0" indent="0" algn="ctr" eaLnBrk="0"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L. Cui</a:t>
            </a:r>
            <a:r>
              <a:rPr lang="en-US" sz="2200" b="1" baseline="30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1, 2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, G. R. Tynan</a:t>
            </a:r>
            <a:r>
              <a:rPr lang="en-US" sz="2200" b="1" baseline="30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1, 2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, P.H. Diamond</a:t>
            </a:r>
            <a:r>
              <a:rPr lang="en-US" sz="2200" b="1" baseline="30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1, 3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, S.C. Thakur</a:t>
            </a:r>
            <a:r>
              <a:rPr lang="en-US" sz="2200" b="1" baseline="30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1, 2 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and </a:t>
            </a:r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C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. Brandt</a:t>
            </a:r>
            <a:r>
              <a:rPr lang="en-US" sz="2200" b="1" baseline="30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  </a:t>
            </a:r>
            <a:endParaRPr lang="en-US" sz="2200" b="1" i="1" baseline="30000" dirty="0">
              <a:solidFill>
                <a:schemeClr val="bg2">
                  <a:lumMod val="2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 eaLnBrk="0">
              <a:buNone/>
            </a:pPr>
            <a:r>
              <a:rPr lang="en-US" sz="1800" baseline="30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Center for Momentum Transport and Flow Organization, </a:t>
            </a:r>
            <a:endParaRPr lang="en-US" sz="1800" dirty="0" smtClean="0">
              <a:solidFill>
                <a:schemeClr val="bg2">
                  <a:lumMod val="2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 eaLnBrk="0">
              <a:buNone/>
            </a:pPr>
            <a:r>
              <a:rPr lang="en-US" sz="1800" baseline="30000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Center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for Energy Research, </a:t>
            </a:r>
            <a:endParaRPr lang="en-US" sz="1800" dirty="0" smtClean="0">
              <a:solidFill>
                <a:schemeClr val="bg2">
                  <a:lumMod val="2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 eaLnBrk="0">
              <a:buNone/>
            </a:pPr>
            <a:r>
              <a:rPr lang="en-US" sz="1800" baseline="30000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Center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for Astrophysics and Space Sciences (CASS) &amp; Department of Physics, </a:t>
            </a:r>
            <a:endParaRPr lang="en-US" sz="1800" dirty="0" smtClean="0">
              <a:solidFill>
                <a:schemeClr val="bg2">
                  <a:lumMod val="2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 eaLnBrk="0">
              <a:buNone/>
            </a:pP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UC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San Diego, La Jolla, CA, </a:t>
            </a:r>
            <a:r>
              <a:rPr lang="en-US" sz="1800" dirty="0"/>
              <a:t>92093 USA</a:t>
            </a:r>
            <a:endParaRPr lang="en-US" sz="1800" dirty="0">
              <a:solidFill>
                <a:schemeClr val="bg2">
                  <a:lumMod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7633" y="6054022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80CF8"/>
                </a:solidFill>
              </a:rPr>
              <a:t>12/18/2014   PPPL</a:t>
            </a:r>
            <a:endParaRPr lang="en-US" b="1" dirty="0">
              <a:solidFill>
                <a:srgbClr val="280C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4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72"/>
    </mc:Choice>
    <mc:Fallback xmlns="">
      <p:transition spd="slow" advTm="339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Diagnostics - Langmuir probes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9001125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                   </a:t>
            </a:r>
            <a:r>
              <a:rPr lang="en-US" sz="2800" b="1" i="1" dirty="0" smtClean="0"/>
              <a:t>18-tip probe                             4-tip probe      </a:t>
            </a:r>
            <a:endParaRPr lang="en-US" sz="28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191000"/>
            <a:ext cx="4082745" cy="20116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33600"/>
            <a:ext cx="2900368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38600"/>
            <a:ext cx="154505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" y="2083243"/>
            <a:ext cx="3017520" cy="195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8600" y="1523999"/>
            <a:ext cx="4158945" cy="4876801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CC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24400" y="1523999"/>
            <a:ext cx="4114800" cy="4876801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7966821" y="6020117"/>
            <a:ext cx="535094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84"/>
    </mc:Choice>
    <mc:Fallback xmlns="">
      <p:transition spd="slow" advTm="8298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prstClr val="black"/>
                </a:solidFill>
              </a:rPr>
              <a:t>Methods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b="1" dirty="0">
                <a:solidFill>
                  <a:prstClr val="black"/>
                </a:solidFill>
              </a:rPr>
              <a:t>of analysis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altLang="zh-CN" sz="2600" b="1" dirty="0" smtClean="0">
                    <a:solidFill>
                      <a:srgbClr val="3514F8"/>
                    </a:solidFill>
                  </a:rPr>
                  <a:t>Time-delay estimation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altLang="zh-CN" sz="2400" b="1" i="1" dirty="0" smtClean="0"/>
                  <a:t> </a:t>
                </a:r>
                <a:r>
                  <a:rPr lang="en-US" sz="2200" i="1" dirty="0" smtClean="0"/>
                  <a:t>mean fluctuating </a:t>
                </a:r>
                <a:r>
                  <a:rPr lang="en-US" sz="2200" i="1" dirty="0"/>
                  <a:t>velocity </a:t>
                </a:r>
                <a:r>
                  <a:rPr lang="en-US" sz="2200" i="1" dirty="0" smtClean="0"/>
                  <a:t>field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US" sz="2800" i="1" dirty="0" smtClean="0"/>
                  <a:t>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𝑇𝐷𝐸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</m:den>
                    </m:f>
                  </m:oMath>
                </a14:m>
                <a:endParaRPr lang="en-US" sz="2400" b="1" dirty="0" smtClean="0">
                  <a:solidFill>
                    <a:srgbClr val="3514F8"/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600" b="1" dirty="0" smtClean="0">
                    <a:solidFill>
                      <a:srgbClr val="3514F8"/>
                    </a:solidFill>
                  </a:rPr>
                  <a:t>Conditional </a:t>
                </a:r>
                <a:r>
                  <a:rPr lang="en-US" sz="2600" b="1" dirty="0">
                    <a:solidFill>
                      <a:srgbClr val="3514F8"/>
                    </a:solidFill>
                  </a:rPr>
                  <a:t>average </a:t>
                </a:r>
                <a:r>
                  <a:rPr lang="en-US" sz="2600" b="1" dirty="0" smtClean="0">
                    <a:solidFill>
                      <a:srgbClr val="3514F8"/>
                    </a:solidFill>
                  </a:rPr>
                  <a:t>analysis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400" b="1" dirty="0" smtClean="0"/>
                  <a:t> </a:t>
                </a:r>
                <a:r>
                  <a:rPr lang="en-US" sz="2200" i="1" dirty="0" smtClean="0"/>
                  <a:t>motion </a:t>
                </a:r>
                <a:r>
                  <a:rPr lang="en-US" sz="2200" i="1" dirty="0"/>
                  <a:t>of Intermittent </a:t>
                </a:r>
                <a:r>
                  <a:rPr lang="en-US" sz="2200" i="1" dirty="0" smtClean="0"/>
                  <a:t>structures</a:t>
                </a:r>
              </a:p>
              <a:p>
                <a:pPr lvl="1">
                  <a:spcBef>
                    <a:spcPts val="6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sz="2400" i="1" smtClean="0">
                        <a:latin typeface="Cambria Math"/>
                        <a:ea typeface="Cambria Math"/>
                      </a:rPr>
                      <m:t>&gt;</m:t>
                    </m:r>
                    <m:sSub>
                      <m:sSubPr>
                        <m:ctrlPr>
                          <a:rPr lang="en-US" sz="24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400" i="1" dirty="0" smtClean="0"/>
                  <a:t>    </a:t>
                </a:r>
                <a:r>
                  <a:rPr lang="en-US" sz="2400" dirty="0" smtClean="0"/>
                  <a:t>(“</a:t>
                </a:r>
                <a:r>
                  <a:rPr lang="en-US" sz="2400" b="1" i="1" dirty="0">
                    <a:solidFill>
                      <a:srgbClr val="FF0000"/>
                    </a:solidFill>
                  </a:rPr>
                  <a:t>blobs</a:t>
                </a:r>
                <a:r>
                  <a:rPr lang="en-US" sz="2400" dirty="0" smtClean="0"/>
                  <a:t>”)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; 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𝑟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/>
                                  </a:rPr>
                                  <m:t>𝑒𝑓𝑓</m:t>
                                </m:r>
                              </m:sup>
                            </m:sSubSup>
                          </m:e>
                        </m:d>
                      </m:e>
                      <m:sub>
                        <m:acc>
                          <m:accPr>
                            <m:chr m:val="̃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𝑛</m:t>
                            </m:r>
                          </m:e>
                        </m:acc>
                        <m:r>
                          <a:rPr lang="en-US" sz="2400" i="1">
                            <a:latin typeface="Cambria Math"/>
                          </a:rPr>
                          <m:t>&gt;</m:t>
                        </m:r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 dirty="0"/>
                  <a:t> </a:t>
                </a:r>
                <a:endParaRPr lang="en-US" sz="2400" i="1" dirty="0" smtClean="0">
                  <a:latin typeface="Cambria Math"/>
                </a:endParaRPr>
              </a:p>
              <a:p>
                <a:pPr lvl="1">
                  <a:spcBef>
                    <a:spcPts val="6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sz="2400" b="0" i="1" smtClean="0">
                        <a:latin typeface="Cambria Math"/>
                      </a:rPr>
                      <m:t>&lt;−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400" i="1" dirty="0" smtClean="0"/>
                  <a:t> </a:t>
                </a:r>
                <a:r>
                  <a:rPr lang="en-US" sz="2400" dirty="0"/>
                  <a:t>(“</a:t>
                </a:r>
                <a:r>
                  <a:rPr lang="en-US" sz="2400" b="1" i="1" dirty="0">
                    <a:solidFill>
                      <a:srgbClr val="FF0000"/>
                    </a:solidFill>
                  </a:rPr>
                  <a:t>holes</a:t>
                </a:r>
                <a:r>
                  <a:rPr lang="en-US" sz="2400" dirty="0" smtClean="0"/>
                  <a:t>”)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;  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𝑟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/>
                                  </a:rPr>
                                  <m:t>𝑒𝑓𝑓</m:t>
                                </m:r>
                              </m:sup>
                            </m:sSubSup>
                          </m:e>
                        </m:d>
                      </m:e>
                      <m:sub>
                        <m:acc>
                          <m:accPr>
                            <m:chr m:val="̃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𝑛</m:t>
                            </m:r>
                          </m:e>
                        </m:acc>
                        <m:r>
                          <a:rPr lang="en-US" sz="2400" i="1">
                            <a:latin typeface="Cambria Math"/>
                          </a:rPr>
                          <m:t>&lt;−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sub>
                    </m:sSub>
                  </m:oMath>
                </a14:m>
                <a:endParaRPr lang="en-US" sz="2400" dirty="0"/>
              </a:p>
              <a:p>
                <a:pPr>
                  <a:spcBef>
                    <a:spcPts val="600"/>
                  </a:spcBef>
                </a:pPr>
                <a:r>
                  <a:rPr lang="en-US" sz="2600" b="1" dirty="0" smtClean="0">
                    <a:solidFill>
                      <a:srgbClr val="3514F8"/>
                    </a:solidFill>
                  </a:rPr>
                  <a:t>Three-field </a:t>
                </a:r>
                <a:r>
                  <a:rPr lang="en-US" sz="2600" b="1" dirty="0">
                    <a:solidFill>
                      <a:srgbClr val="3514F8"/>
                    </a:solidFill>
                  </a:rPr>
                  <a:t>cross </a:t>
                </a:r>
                <a:r>
                  <a:rPr lang="en-US" sz="2600" b="1" dirty="0" err="1">
                    <a:solidFill>
                      <a:srgbClr val="3514F8"/>
                    </a:solidFill>
                  </a:rPr>
                  <a:t>bispectrum</a:t>
                </a:r>
                <a:endParaRPr lang="en-US" sz="2600" b="1" dirty="0">
                  <a:solidFill>
                    <a:srgbClr val="3514F8"/>
                  </a:solidFill>
                </a:endParaRPr>
              </a:p>
              <a:p>
                <a:pPr lvl="1">
                  <a:spcBef>
                    <a:spcPts val="600"/>
                  </a:spcBef>
                </a:pPr>
                <a:r>
                  <a:rPr lang="en-US" altLang="zh-CN" sz="2400" b="1" i="1" dirty="0" smtClean="0"/>
                  <a:t> </a:t>
                </a:r>
                <a:r>
                  <a:rPr lang="en-US" altLang="zh-CN" sz="2200" i="1" dirty="0" smtClean="0"/>
                  <a:t>n</a:t>
                </a:r>
                <a:r>
                  <a:rPr lang="en-US" sz="2200" i="1" dirty="0" smtClean="0"/>
                  <a:t>onlinear </a:t>
                </a:r>
                <a:r>
                  <a:rPr lang="en-US" sz="2200" i="1" dirty="0"/>
                  <a:t>energy transfer in f </a:t>
                </a:r>
                <a:r>
                  <a:rPr lang="en-US" sz="2200" i="1" dirty="0" smtClean="0"/>
                  <a:t>domain</a:t>
                </a:r>
              </a:p>
              <a:p>
                <a:pPr marL="0" indent="0" algn="ctr">
                  <a:spcBef>
                    <a:spcPts val="6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𝑋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𝑓</m:t>
                            </m:r>
                          </m:e>
                        </m:d>
                        <m:sSup>
                          <m:s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/>
                          </a:rPr>
                          <m:t>)</m:t>
                        </m:r>
                        <m:sSup>
                          <m:sSup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en-US" sz="24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2400" i="1" dirty="0" smtClean="0"/>
                  <a:t>,      f </a:t>
                </a:r>
                <a:r>
                  <a:rPr lang="en-US" sz="2400" i="1" dirty="0"/>
                  <a:t>= f</a:t>
                </a:r>
                <a:r>
                  <a:rPr lang="en-US" sz="2400" i="1" baseline="-25000" dirty="0"/>
                  <a:t>1 </a:t>
                </a:r>
                <a:r>
                  <a:rPr lang="en-US" sz="2400" i="1" dirty="0"/>
                  <a:t>+</a:t>
                </a:r>
                <a:r>
                  <a:rPr lang="en-US" sz="2400" i="1" baseline="-25000" dirty="0"/>
                  <a:t> </a:t>
                </a:r>
                <a:r>
                  <a:rPr lang="en-US" sz="2400" i="1" dirty="0"/>
                  <a:t>f</a:t>
                </a:r>
                <a:r>
                  <a:rPr lang="en-US" sz="2400" i="1" baseline="-25000" dirty="0"/>
                  <a:t>2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084" t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9600" y="6019800"/>
            <a:ext cx="535094" cy="381000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74"/>
    </mc:Choice>
    <mc:Fallback xmlns="">
      <p:transition spd="slow" advTm="8387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Flow-Turbulence: </a:t>
            </a:r>
            <a:r>
              <a:rPr lang="en-US" sz="3200" b="1" i="1" dirty="0" smtClean="0">
                <a:solidFill>
                  <a:srgbClr val="FF0000"/>
                </a:solidFill>
              </a:rPr>
              <a:t>two-way</a:t>
            </a:r>
            <a:r>
              <a:rPr lang="en-US" sz="3200" b="1" dirty="0" smtClean="0"/>
              <a:t> energy transfer</a:t>
            </a:r>
            <a:endParaRPr lang="en-US" sz="32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9"/>
          <a:stretch/>
        </p:blipFill>
        <p:spPr bwMode="auto">
          <a:xfrm>
            <a:off x="428623" y="1017977"/>
            <a:ext cx="3383280" cy="309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1867" y="1792761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Reynolds </a:t>
            </a:r>
            <a:r>
              <a:rPr lang="en-US" sz="2400" b="1" dirty="0"/>
              <a:t>Force: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397867" y="1547017"/>
                <a:ext cx="1887055" cy="72462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𝜕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000" b="0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867" y="1547017"/>
                <a:ext cx="1887055" cy="72462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185724" y="3086822"/>
            <a:ext cx="1445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RS work:</a:t>
            </a:r>
            <a:endParaRPr 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598639" y="3009178"/>
                <a:ext cx="3451073" cy="72462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𝑅𝑆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𝜕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000" b="0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639" y="3009178"/>
                <a:ext cx="3451073" cy="72462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9600" y="1013451"/>
                <a:ext cx="838200" cy="5011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𝑽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𝜽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013451"/>
                <a:ext cx="838200" cy="501127"/>
              </a:xfrm>
              <a:prstGeom prst="rect">
                <a:avLst/>
              </a:prstGeom>
              <a:blipFill rotWithShape="1">
                <a:blip r:embed="rId6"/>
                <a:stretch>
                  <a:fillRect r="-2253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62000" y="4338935"/>
                <a:ext cx="1349408" cy="4616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US" sz="2400" b="1" i="1">
                              <a:latin typeface="Cambria Math"/>
                            </a:rPr>
                            <m:t>𝑹𝑺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&gt;</m:t>
                      </m:r>
                      <m:r>
                        <a:rPr lang="en-US" sz="2400" b="1" i="1" smtClean="0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sz="2400" b="1" i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338935"/>
                <a:ext cx="1349408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316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/>
          <p:cNvSpPr/>
          <p:nvPr/>
        </p:nvSpPr>
        <p:spPr>
          <a:xfrm>
            <a:off x="2292717" y="4431268"/>
            <a:ext cx="446372" cy="2931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78717" y="4338935"/>
            <a:ext cx="4636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Turbulence Nonlinearly drives flow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86873" y="4876800"/>
                <a:ext cx="1349408" cy="461665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𝑹𝑺</m:t>
                          </m:r>
                        </m:sub>
                      </m:sSub>
                      <m:r>
                        <a:rPr lang="en-US" sz="24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&lt;</m:t>
                      </m:r>
                      <m:r>
                        <a:rPr lang="en-US" sz="24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73" y="4876800"/>
                <a:ext cx="1349408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316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/>
          <p:cNvSpPr/>
          <p:nvPr/>
        </p:nvSpPr>
        <p:spPr>
          <a:xfrm>
            <a:off x="2286000" y="4953000"/>
            <a:ext cx="446372" cy="2931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15504" y="4872335"/>
            <a:ext cx="398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Turbulence N.L driven by flow</a:t>
            </a:r>
            <a:endParaRPr 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09601" y="5514021"/>
                <a:ext cx="7772400" cy="505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latin typeface="Cambria Math"/>
                          </a:rPr>
                          <m:t>𝑭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𝜽</m:t>
                        </m:r>
                      </m:sub>
                    </m:sSub>
                    <m:sSub>
                      <m:sSubPr>
                        <m:ctrlPr>
                          <a:rPr lang="en-US" sz="24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∙</m:t>
                        </m:r>
                        <m:acc>
                          <m:accPr>
                            <m:chr m:val="̅"/>
                            <m:ctrlPr>
                              <a:rPr lang="en-US" sz="2400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/>
                              </a:rPr>
                              <m:t>𝑽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𝜽</m:t>
                        </m:r>
                      </m:sub>
                    </m:sSub>
                    <m:r>
                      <a:rPr lang="en-US" sz="2400" b="1" i="0" smtClean="0">
                        <a:latin typeface="Cambria Math"/>
                        <a:ea typeface="Cambria Math"/>
                      </a:rPr>
                      <m:t>&lt;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r>
                  <a:rPr lang="en-US" sz="2400" b="1" dirty="0" smtClean="0"/>
                  <a:t>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400" b="1" i="1">
                                <a:latin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sz="2400" b="1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/>
                                  </a:rPr>
                                  <m:t>𝒏</m:t>
                                </m:r>
                              </m:e>
                            </m:acc>
                            <m:sSub>
                              <m:sSubPr>
                                <m:ctrlPr>
                                  <a:rPr lang="en-US" sz="2400" b="1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400" b="1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1" i="1">
                                        <a:latin typeface="Cambria Math"/>
                                      </a:rPr>
                                      <m:t>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1" i="1">
                                    <a:latin typeface="Cambria Math"/>
                                  </a:rPr>
                                  <m:t>𝒓</m:t>
                                </m:r>
                              </m:sub>
                            </m:sSub>
                          </m:e>
                        </m:d>
                        <m:r>
                          <a:rPr lang="en-US" sz="2400" b="1">
                            <a:latin typeface="Cambria Math"/>
                          </a:rPr>
                          <m:t>=</m:t>
                        </m:r>
                        <m:r>
                          <a:rPr lang="en-US" sz="2400" b="1" i="1">
                            <a:latin typeface="Cambria Math"/>
                          </a:rPr>
                          <m:t>𝜞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</a:rPr>
                          <m:t>𝒕𝒖𝒓𝒃</m:t>
                        </m:r>
                      </m:sub>
                    </m:sSub>
                    <m:r>
                      <a:rPr lang="en-US" sz="2400" b="1" i="0" smtClean="0">
                        <a:latin typeface="Cambria Math"/>
                      </a:rPr>
                      <m:t>&lt;</m:t>
                    </m:r>
                    <m:r>
                      <a:rPr lang="en-US" sz="2400" b="1" i="0" smtClean="0">
                        <a:latin typeface="Cambria Math"/>
                      </a:rPr>
                      <m:t>𝟎</m:t>
                    </m:r>
                  </m:oMath>
                </a14:m>
                <a:r>
                  <a:rPr lang="en-US" sz="2400" b="1" dirty="0" smtClean="0"/>
                  <a:t> </a:t>
                </a:r>
                <a:r>
                  <a:rPr lang="en-US" sz="2000" b="1" i="1" dirty="0" smtClean="0">
                    <a:solidFill>
                      <a:srgbClr val="FF0000"/>
                    </a:solidFill>
                  </a:rPr>
                  <a:t>(inward flux)</a:t>
                </a:r>
                <a:endParaRPr lang="en-US" sz="2000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5514021"/>
                <a:ext cx="7772400" cy="505779"/>
              </a:xfrm>
              <a:prstGeom prst="rect">
                <a:avLst/>
              </a:prstGeom>
              <a:blipFill rotWithShape="1">
                <a:blip r:embed="rId9"/>
                <a:stretch>
                  <a:fillRect b="-15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533400" y="4343831"/>
            <a:ext cx="7842776" cy="19045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2559691" y="5638800"/>
            <a:ext cx="564509" cy="251603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8505643" y="6143297"/>
            <a:ext cx="544069" cy="2889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12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598639" y="2511623"/>
            <a:ext cx="2884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/>
              <a:t>[</a:t>
            </a:r>
            <a:r>
              <a:rPr lang="en-US" sz="1400" dirty="0"/>
              <a:t>Diamond and Kim </a:t>
            </a:r>
            <a:r>
              <a:rPr lang="en-US" sz="1400" i="1" dirty="0"/>
              <a:t>Phys. Fluids 1991</a:t>
            </a:r>
            <a:r>
              <a:rPr lang="en-US" sz="1400" b="1" i="1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170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83"/>
    </mc:Choice>
    <mc:Fallback xmlns="">
      <p:transition spd="slow" advTm="13098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sz="2400" b="1" dirty="0" smtClean="0"/>
          </a:p>
          <a:p>
            <a:pPr marL="457200" lvl="1" indent="0">
              <a:buNone/>
            </a:pPr>
            <a:endParaRPr lang="en-US" sz="2400" b="1" dirty="0"/>
          </a:p>
          <a:p>
            <a:pPr marL="457200" lvl="1" indent="0">
              <a:buNone/>
            </a:pPr>
            <a:endParaRPr lang="en-US" sz="2400" b="1" dirty="0" smtClean="0"/>
          </a:p>
          <a:p>
            <a:pPr marL="457200" lvl="1" indent="0">
              <a:buNone/>
            </a:pPr>
            <a:endParaRPr lang="en-US" sz="2400" b="1" dirty="0"/>
          </a:p>
          <a:p>
            <a:pPr marL="57150" indent="0" algn="ctr">
              <a:buNone/>
            </a:pPr>
            <a:r>
              <a:rPr lang="en-US" sz="4400" b="1" dirty="0" smtClean="0">
                <a:solidFill>
                  <a:srgbClr val="3514F8"/>
                </a:solidFill>
              </a:rPr>
              <a:t>Previous </a:t>
            </a:r>
            <a:r>
              <a:rPr lang="en-US" sz="4400" b="1" dirty="0">
                <a:solidFill>
                  <a:srgbClr val="3514F8"/>
                </a:solidFill>
              </a:rPr>
              <a:t>studies on </a:t>
            </a:r>
            <a:r>
              <a:rPr lang="en-US" sz="4400" b="1" dirty="0" smtClean="0">
                <a:solidFill>
                  <a:srgbClr val="3514F8"/>
                </a:solidFill>
              </a:rPr>
              <a:t>CSDX</a:t>
            </a:r>
          </a:p>
          <a:p>
            <a:pPr marL="1737360" lvl="1"/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Development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of Weak DW Turbulence </a:t>
            </a:r>
          </a:p>
          <a:p>
            <a:pPr marL="1737360" lvl="1"/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Turbulence-driven Zonal Flow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57150" indent="0" algn="ctr">
              <a:buNone/>
            </a:pPr>
            <a:endParaRPr lang="en-US" sz="4400" b="1" i="1" dirty="0">
              <a:solidFill>
                <a:srgbClr val="3514F8"/>
              </a:solidFill>
            </a:endParaRPr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05800" y="6019800"/>
            <a:ext cx="533400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8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3"/>
    </mc:Choice>
    <mc:Fallback xmlns="">
      <p:transition spd="slow" advTm="3105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2800" b="1" dirty="0" smtClean="0">
                <a:latin typeface="+mj-lt"/>
              </a:rPr>
              <a:t>Development of Weak Turbulence from Drift Waves </a:t>
            </a:r>
            <a:endParaRPr lang="en-US" sz="2800" b="1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fr-FR" sz="1400" dirty="0" smtClean="0"/>
              <a:t>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fr-FR" sz="1400" dirty="0"/>
              <a:t> </a:t>
            </a:r>
            <a:r>
              <a:rPr lang="fr-FR" sz="1400" dirty="0" smtClean="0"/>
              <a:t>                                                       				      </a:t>
            </a:r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1400" dirty="0" smtClean="0"/>
              <a:t>  </a:t>
            </a:r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1400" dirty="0" smtClean="0"/>
              <a:t>                                                                                          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73480"/>
            <a:ext cx="7315200" cy="4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9260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otential fluctuation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59896" y="914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Density fluctuation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886200" y="6172200"/>
            <a:ext cx="2743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 smtClean="0">
              <a:solidFill>
                <a:schemeClr val="tx1"/>
              </a:solidFill>
            </a:endParaRP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 [Burin et al, Phys. Plasmas (2005)]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8284060" y="6019800"/>
            <a:ext cx="458893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61857" y="6019800"/>
                <a:ext cx="7619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𝜵</m:t>
                      </m:r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857" y="6019800"/>
                <a:ext cx="761999" cy="33855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3429000" y="5715000"/>
            <a:ext cx="0" cy="381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858000" y="6002923"/>
                <a:ext cx="7619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𝜵</m:t>
                      </m:r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6002923"/>
                <a:ext cx="761999" cy="3385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>
            <a:off x="7239000" y="5715000"/>
            <a:ext cx="0" cy="381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29000" y="4514850"/>
            <a:ext cx="0" cy="118327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39000" y="4514849"/>
            <a:ext cx="0" cy="118327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45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63"/>
    </mc:Choice>
    <mc:Fallback xmlns="">
      <p:transition spd="slow" advTm="5886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/>
              <a:t>Turbulence-driven Zonal </a:t>
            </a:r>
            <a:r>
              <a:rPr lang="en-US" sz="3200" b="1" dirty="0" smtClean="0"/>
              <a:t>Flow observed</a:t>
            </a:r>
            <a:endParaRPr lang="en-US" sz="3200" dirty="0"/>
          </a:p>
        </p:txBody>
      </p:sp>
      <p:pic>
        <p:nvPicPr>
          <p:cNvPr id="4" name="Picture 16" descr="Bfieldscaling02_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50000" b="5224"/>
          <a:stretch/>
        </p:blipFill>
        <p:spPr bwMode="auto">
          <a:xfrm>
            <a:off x="47847" y="1219200"/>
            <a:ext cx="4296841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1251" y="4515134"/>
            <a:ext cx="3810000" cy="6664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Shear flow develops with increased B field</a:t>
            </a:r>
          </a:p>
        </p:txBody>
      </p:sp>
      <p:pic>
        <p:nvPicPr>
          <p:cNvPr id="6" name="Content Placeholder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066800"/>
            <a:ext cx="401545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70126" y="4515134"/>
            <a:ext cx="2335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/>
              <a:t>Non-local inverse </a:t>
            </a:r>
          </a:p>
          <a:p>
            <a:r>
              <a:rPr lang="en-US" altLang="zh-CN" sz="2200" b="1" dirty="0" smtClean="0"/>
              <a:t>energy transfer</a:t>
            </a:r>
            <a:endParaRPr lang="en-US" sz="2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5486400"/>
            <a:ext cx="3024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err="1" smtClean="0"/>
              <a:t>Z.Yan</a:t>
            </a:r>
            <a:r>
              <a:rPr lang="en-US" sz="1600" dirty="0" smtClean="0"/>
              <a:t> et al., </a:t>
            </a:r>
            <a:r>
              <a:rPr lang="fr-FR" sz="1600" dirty="0"/>
              <a:t>Phys. Plasmas </a:t>
            </a:r>
            <a:r>
              <a:rPr lang="en-US" sz="1600" dirty="0" smtClean="0"/>
              <a:t>(2010)]</a:t>
            </a:r>
            <a:endParaRPr lang="en-US" sz="1600" dirty="0"/>
          </a:p>
        </p:txBody>
      </p:sp>
      <p:sp>
        <p:nvSpPr>
          <p:cNvPr id="44" name="Rectangle 43"/>
          <p:cNvSpPr/>
          <p:nvPr/>
        </p:nvSpPr>
        <p:spPr>
          <a:xfrm>
            <a:off x="5589126" y="5486400"/>
            <a:ext cx="3173873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 smtClean="0">
              <a:solidFill>
                <a:schemeClr val="tx1"/>
              </a:solidFill>
            </a:endParaRP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 [Burin et al, Phys. Plasmas (2005)]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29516" y="6096000"/>
            <a:ext cx="481084" cy="457200"/>
          </a:xfrm>
        </p:spPr>
        <p:txBody>
          <a:bodyPr/>
          <a:lstStyle/>
          <a:p>
            <a:fld id="{98F0BFC7-EAD5-3E47-8ED6-07DB34D3DE4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6" name="Slide Number Placeholder 3"/>
          <p:cNvSpPr txBox="1">
            <a:spLocks/>
          </p:cNvSpPr>
          <p:nvPr/>
        </p:nvSpPr>
        <p:spPr>
          <a:xfrm>
            <a:off x="8129516" y="6096000"/>
            <a:ext cx="481084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F0BFC7-EAD5-3E47-8ED6-07DB34D3DE4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914400"/>
            <a:ext cx="9144000" cy="59382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"/>
          <a:stretch/>
        </p:blipFill>
        <p:spPr bwMode="auto">
          <a:xfrm>
            <a:off x="5013960" y="3657600"/>
            <a:ext cx="3749040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5715000" y="3733800"/>
            <a:ext cx="246470" cy="2438400"/>
          </a:xfrm>
          <a:prstGeom prst="rect">
            <a:avLst/>
          </a:prstGeom>
          <a:solidFill>
            <a:srgbClr val="F39F79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/>
          <p:cNvSpPr/>
          <p:nvPr/>
        </p:nvSpPr>
        <p:spPr>
          <a:xfrm>
            <a:off x="7010400" y="3733800"/>
            <a:ext cx="838200" cy="2438400"/>
          </a:xfrm>
          <a:prstGeom prst="rect">
            <a:avLst/>
          </a:prstGeom>
          <a:solidFill>
            <a:srgbClr val="C198E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843705" y="3733800"/>
            <a:ext cx="1171160" cy="830997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g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aining energy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014865" y="4239193"/>
            <a:ext cx="845533" cy="396180"/>
          </a:xfrm>
          <a:prstGeom prst="straightConnector1">
            <a:avLst/>
          </a:prstGeom>
          <a:ln w="28575">
            <a:solidFill>
              <a:srgbClr val="3514F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685420" y="5483263"/>
            <a:ext cx="1057918" cy="830997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losing </a:t>
            </a:r>
          </a:p>
          <a:p>
            <a:r>
              <a:rPr lang="en-US" altLang="zh-CN" sz="2400" b="1" dirty="0" smtClean="0">
                <a:solidFill>
                  <a:srgbClr val="FF0000"/>
                </a:solidFill>
              </a:rPr>
              <a:t>energy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1737" y="5517177"/>
            <a:ext cx="1867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M.Xu</a:t>
            </a:r>
            <a:r>
              <a:rPr lang="en-US" sz="1400" dirty="0" smtClean="0"/>
              <a:t> et al Pop (2010)]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491559" y="2203012"/>
                <a:ext cx="2195134" cy="71904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/>
                            </a:rPr>
                            <m:t>𝒖</m:t>
                          </m:r>
                        </m:sub>
                      </m:sSub>
                      <m:d>
                        <m:dPr>
                          <m:ctrlPr>
                            <a:rPr lang="en-US" sz="1600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latin typeface="Cambria Math"/>
                            </a:rPr>
                            <m:t>𝒇</m:t>
                          </m:r>
                          <m:r>
                            <a:rPr lang="en-US" sz="1600" b="1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≡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1" i="1" smtClean="0"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600" b="1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/>
                                  <a:ea typeface="Cambria Math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1600" b="1" i="1"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sz="16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600" b="1" i="1">
                                  <a:latin typeface="Cambria Math"/>
                                </a:rPr>
                                <m:t>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latin typeface="Cambria Math"/>
                                </a:rPr>
                                <m:t>𝒇</m:t>
                              </m:r>
                              <m:r>
                                <a:rPr lang="en-US" sz="1600" b="1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1600" b="1" i="1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559" y="2203012"/>
                <a:ext cx="2195134" cy="71904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464746" y="914400"/>
                <a:ext cx="2925491" cy="1274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/>
                            </a:rPr>
                            <m:t>𝒖</m:t>
                          </m:r>
                        </m:sub>
                      </m:sSub>
                      <m:d>
                        <m:dPr>
                          <m:ctrlPr>
                            <a:rPr lang="en-US" sz="1600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latin typeface="Cambria Math"/>
                            </a:rPr>
                            <m:t>𝒇</m:t>
                          </m:r>
                          <m:r>
                            <a:rPr lang="en-US" sz="1600" b="1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≡</m:t>
                      </m:r>
                    </m:oMath>
                  </m:oMathPara>
                </a14:m>
                <a:endParaRPr lang="en-US" sz="1600" b="1" i="1" dirty="0" smtClean="0">
                  <a:latin typeface="Cambria Math"/>
                  <a:ea typeface="Cambria Math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𝑹𝒆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b="1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sz="1600" b="1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  <m:t>𝒖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b="1" i="1"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  <m:r>
                                    <a:rPr lang="en-US" sz="1600" b="1" i="1">
                                      <a:latin typeface="Cambria Math"/>
                                      <a:ea typeface="Cambria Math"/>
                                    </a:rPr>
                                    <m:t>𝒇</m:t>
                                  </m:r>
                                </m:sub>
                                <m:sup/>
                              </m:sSubSup>
                            </m:e>
                            <m:sup>
                              <m:r>
                                <a:rPr lang="en-US" sz="1600" b="1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600" b="1" i="1" smtClean="0">
                              <a:latin typeface="Cambria Math"/>
                              <a:ea typeface="Cambria Math"/>
                            </a:rPr>
                            <m:t>∙(</m:t>
                          </m:r>
                          <m:sSubSup>
                            <m:sSubSupPr>
                              <m:ctrlPr>
                                <a:rPr lang="en-US" sz="1600" b="1" i="1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b="1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latin typeface="Cambria Math"/>
                                      <a:ea typeface="Cambria Math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/>
                                      <a:ea typeface="Cambria Math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b>
                              </m:sSub>
                            </m:sub>
                            <m:sup/>
                          </m:sSubSup>
                          <m:r>
                            <a:rPr lang="en-US" sz="16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6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/>
                                  <a:ea typeface="Cambria Math"/>
                                </a:rPr>
                                <m:t>𝜵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600" b="1" i="1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b="1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>
                                      <a:latin typeface="Cambria Math"/>
                                      <a:ea typeface="Cambria Math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sSub>
                                <m:sSubPr>
                                  <m:ctrlPr>
                                    <a:rPr lang="en-US" sz="1600" b="1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latin typeface="Cambria Math"/>
                                      <a:ea typeface="Cambria Math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/>
                                      <a:ea typeface="Cambria Math"/>
                                    </a:rPr>
                                    <m:t>𝟏</m:t>
                                  </m:r>
                                </m:sub>
                              </m:sSub>
                            </m:sub>
                            <m:sup/>
                          </m:sSubSup>
                          <m:r>
                            <a:rPr lang="en-US" sz="1600" b="1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1600" b="1" dirty="0" smtClean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>
                          <a:latin typeface="Cambria Math"/>
                        </a:rPr>
                        <m:t>𝒇</m:t>
                      </m:r>
                      <m:r>
                        <a:rPr lang="en-US" sz="16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1600" b="1" i="1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1600" b="1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1600" b="1" i="1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46" y="914400"/>
                <a:ext cx="2925491" cy="127496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5029200" y="3200400"/>
            <a:ext cx="37614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Net kinetic energy transfer rate</a:t>
            </a:r>
            <a:endParaRPr lang="en-US" sz="2000" b="1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4748654" y="5325397"/>
            <a:ext cx="2520257" cy="618203"/>
          </a:xfrm>
          <a:prstGeom prst="straightConnector1">
            <a:avLst/>
          </a:prstGeom>
          <a:ln w="28575">
            <a:solidFill>
              <a:srgbClr val="3514F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033668" y="2004536"/>
            <a:ext cx="1867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M.Xu</a:t>
            </a:r>
            <a:r>
              <a:rPr lang="en-US" sz="1400" dirty="0" smtClean="0"/>
              <a:t> et al Pop (2009)]</a:t>
            </a:r>
            <a:endParaRPr lang="en-US" sz="1400" dirty="0"/>
          </a:p>
        </p:txBody>
      </p:sp>
      <p:pic>
        <p:nvPicPr>
          <p:cNvPr id="40" name="Picture 4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91"/>
          <a:stretch/>
        </p:blipFill>
        <p:spPr bwMode="auto">
          <a:xfrm>
            <a:off x="398066" y="1751662"/>
            <a:ext cx="3383280" cy="274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9" descr="C:\Users\langer\AppData\Roaming\Tencent\Users\441899046\QQ\WinTemp\RichOle\%BL3YDT6M7%7LNH)$%)7DNC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0"/>
          <a:stretch/>
        </p:blipFill>
        <p:spPr bwMode="auto">
          <a:xfrm>
            <a:off x="398066" y="4534713"/>
            <a:ext cx="3383280" cy="49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1010567" y="1066800"/>
            <a:ext cx="2418433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A</a:t>
            </a:r>
            <a:r>
              <a:rPr lang="en-US" b="1" dirty="0" err="1" smtClean="0">
                <a:solidFill>
                  <a:schemeClr val="tx1"/>
                </a:solidFill>
              </a:rPr>
              <a:t>utospectra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B </a:t>
            </a:r>
            <a:r>
              <a:rPr lang="en-US" dirty="0">
                <a:solidFill>
                  <a:schemeClr val="tx1"/>
                </a:solidFill>
              </a:rPr>
              <a:t>=</a:t>
            </a:r>
            <a:r>
              <a:rPr lang="en-US" dirty="0" smtClean="0">
                <a:solidFill>
                  <a:schemeClr val="tx1"/>
                </a:solidFill>
              </a:rPr>
              <a:t>1000G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(a)density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(b) potential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1981200"/>
            <a:ext cx="946706" cy="2491264"/>
          </a:xfrm>
          <a:prstGeom prst="rect">
            <a:avLst/>
          </a:prstGeom>
          <a:solidFill>
            <a:srgbClr val="FEC6FA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4400" y="1981200"/>
            <a:ext cx="96167" cy="2491264"/>
          </a:xfrm>
          <a:prstGeom prst="rect">
            <a:avLst/>
          </a:prstGeom>
          <a:solidFill>
            <a:srgbClr val="00B0F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0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73"/>
    </mc:Choice>
    <mc:Fallback xmlns="">
      <p:transition spd="slow" advTm="12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3" grpId="0" animBg="1"/>
      <p:bldP spid="34" grpId="0"/>
      <p:bldP spid="35" grpId="0"/>
      <p:bldP spid="36" grpId="0"/>
      <p:bldP spid="37" grpId="0" animBg="1"/>
      <p:bldP spid="39" grpId="0"/>
      <p:bldP spid="42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 smtClean="0">
              <a:solidFill>
                <a:srgbClr val="3514F8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rgbClr val="3514F8"/>
              </a:solidFill>
            </a:endParaRPr>
          </a:p>
          <a:p>
            <a:pPr marL="5715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Up-Gradient Particle Flux </a:t>
            </a:r>
          </a:p>
          <a:p>
            <a:pPr marL="1737360" lvl="1"/>
            <a:r>
              <a:rPr lang="en-US" sz="3200" b="1" dirty="0"/>
              <a:t>Identification </a:t>
            </a:r>
            <a:endParaRPr lang="en-US" sz="3200" b="1" dirty="0" smtClean="0"/>
          </a:p>
          <a:p>
            <a:pPr marL="1737360" lvl="1"/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Explanation</a:t>
            </a:r>
          </a:p>
          <a:p>
            <a:pPr marL="0" indent="0" algn="ctr"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3514F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53400" y="6019800"/>
            <a:ext cx="611294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1"/>
    </mc:Choice>
    <mc:Fallback xmlns="">
      <p:transition spd="slow" advTm="431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Equilibrium profiles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868681"/>
              </a:xfrm>
            </p:spPr>
            <p:txBody>
              <a:bodyPr>
                <a:norm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3200" i="1" smtClean="0">
                        <a:latin typeface="Cambria Math"/>
                        <a:ea typeface="Cambria Math"/>
                      </a:rPr>
                      <m:t>𝛁</m:t>
                    </m:r>
                    <m:sSub>
                      <m:sSubPr>
                        <m:ctrlPr>
                          <a:rPr lang="en-US" sz="3200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𝒏</m:t>
                        </m:r>
                      </m:e>
                      <m:sub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𝟎</m:t>
                        </m:r>
                      </m:sub>
                    </m:sSub>
                    <m:r>
                      <a:rPr lang="en-US" sz="3200" b="1" i="1" smtClean="0">
                        <a:latin typeface="Cambria Math"/>
                        <a:ea typeface="Cambria Math"/>
                      </a:rPr>
                      <m:t> ,</m:t>
                    </m:r>
                    <m:r>
                      <a:rPr lang="en-US" sz="3200" b="1" i="1" smtClean="0">
                        <a:latin typeface="Cambria Math"/>
                        <a:ea typeface="Cambria Math"/>
                      </a:rPr>
                      <m:t>𝜵</m:t>
                    </m:r>
                    <m:sSub>
                      <m:sSubPr>
                        <m:ctrlPr>
                          <a:rPr lang="en-US" sz="3200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𝜱</m:t>
                        </m:r>
                      </m:e>
                      <m:sub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𝒑</m:t>
                        </m:r>
                      </m:sub>
                    </m:sSub>
                    <m:r>
                      <a:rPr lang="en-US" sz="3200" b="1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3200" b="1" dirty="0" smtClean="0"/>
                  <a:t>steepe</a:t>
                </a:r>
                <a:r>
                  <a:rPr lang="en-US" altLang="zh-CN" sz="3200" b="1" dirty="0" smtClean="0"/>
                  <a:t>st</a:t>
                </a:r>
                <a:r>
                  <a:rPr lang="en-US" sz="3200" b="1" dirty="0" smtClean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/>
                          </a:rPr>
                          <m:t>𝑩</m:t>
                        </m:r>
                      </m:e>
                      <m:sub>
                        <m:r>
                          <a:rPr lang="en-US" sz="3200" b="1" i="1" smtClean="0">
                            <a:latin typeface="Cambria Math"/>
                          </a:rPr>
                          <m:t>𝒄𝒓</m:t>
                        </m:r>
                      </m:sub>
                    </m:sSub>
                    <m:r>
                      <a:rPr lang="en-US" sz="3200" b="1" i="1" smtClean="0">
                        <a:latin typeface="Cambria Math"/>
                      </a:rPr>
                      <m:t>~</m:t>
                    </m:r>
                    <m:r>
                      <a:rPr lang="en-US" sz="3200" b="1" i="1" smtClean="0">
                        <a:latin typeface="Cambria Math"/>
                      </a:rPr>
                      <m:t>𝟏𝟒𝟎𝟎</m:t>
                    </m:r>
                    <m:r>
                      <a:rPr lang="en-US" sz="3200" b="1" i="1" smtClean="0">
                        <a:latin typeface="Cambria Math"/>
                      </a:rPr>
                      <m:t>𝑮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868681"/>
              </a:xfrm>
              <a:blipFill rotWithShape="1">
                <a:blip r:embed="rId3"/>
                <a:stretch>
                  <a:fillRect b="-4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4053896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941253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001000" y="1662223"/>
            <a:ext cx="533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19200" y="1591339"/>
            <a:ext cx="533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28753" y="6019800"/>
            <a:ext cx="611294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2"/>
    </mc:Choice>
    <mc:Fallback xmlns="">
      <p:transition spd="slow" advTm="5420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fr-FR" sz="2800" b="1" i="1" dirty="0"/>
              <a:t>N</a:t>
            </a:r>
            <a:r>
              <a:rPr lang="fr-FR" sz="2800" b="1" i="1" dirty="0" smtClean="0"/>
              <a:t>et </a:t>
            </a:r>
            <a:r>
              <a:rPr lang="fr-FR" sz="2800" b="1" i="1" dirty="0" err="1" smtClean="0"/>
              <a:t>inward</a:t>
            </a:r>
            <a:r>
              <a:rPr lang="fr-FR" sz="2800" b="1" i="1" dirty="0" smtClean="0"/>
              <a:t> </a:t>
            </a:r>
            <a:r>
              <a:rPr lang="fr-FR" sz="2800" b="1" dirty="0" smtClean="0"/>
              <a:t>turbulent </a:t>
            </a:r>
            <a:r>
              <a:rPr lang="fr-FR" sz="2800" b="1" dirty="0" err="1" smtClean="0"/>
              <a:t>particle</a:t>
            </a:r>
            <a:r>
              <a:rPr lang="fr-FR" sz="2800" b="1" dirty="0" smtClean="0"/>
              <a:t> flux by Langmuir probe</a:t>
            </a:r>
            <a:endParaRPr lang="en-US" sz="2800" b="1" dirty="0"/>
          </a:p>
        </p:txBody>
      </p:sp>
      <p:pic>
        <p:nvPicPr>
          <p:cNvPr id="51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08652"/>
            <a:ext cx="4297680" cy="24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33800"/>
            <a:ext cx="3566160" cy="37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05400" y="1080052"/>
            <a:ext cx="333756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Net </a:t>
            </a:r>
            <a:r>
              <a:rPr lang="en-US" sz="2400" b="1" dirty="0">
                <a:solidFill>
                  <a:srgbClr val="C00000"/>
                </a:solidFill>
              </a:rPr>
              <a:t>inward particle flux</a:t>
            </a: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 rot="20602122">
            <a:off x="2011355" y="2519657"/>
            <a:ext cx="1184320" cy="858821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48000" y="1374914"/>
            <a:ext cx="2057400" cy="99322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133600" y="3657602"/>
            <a:ext cx="0" cy="11429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133600" y="4800600"/>
            <a:ext cx="254654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2" name="Straight Connector 5121"/>
          <p:cNvCxnSpPr/>
          <p:nvPr/>
        </p:nvCxnSpPr>
        <p:spPr>
          <a:xfrm flipV="1">
            <a:off x="1905001" y="1524000"/>
            <a:ext cx="0" cy="213360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362200" y="1524000"/>
            <a:ext cx="0" cy="213360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5548" r="10975"/>
          <a:stretch/>
        </p:blipFill>
        <p:spPr bwMode="auto">
          <a:xfrm>
            <a:off x="4495800" y="2230594"/>
            <a:ext cx="4389120" cy="376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200054" y="5994126"/>
            <a:ext cx="687494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18</a:t>
            </a:fld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721074" y="4431130"/>
            <a:ext cx="1371600" cy="738940"/>
          </a:xfrm>
          <a:prstGeom prst="rect">
            <a:avLst/>
          </a:prstGeom>
          <a:solidFill>
            <a:schemeClr val="bg1"/>
          </a:solidFill>
          <a:ln w="28575">
            <a:solidFill>
              <a:srgbClr val="3514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3514F8"/>
                </a:solidFill>
              </a:rPr>
              <a:t>Onset of inward flux</a:t>
            </a:r>
            <a:endParaRPr lang="en-US" sz="2000" b="1" dirty="0">
              <a:solidFill>
                <a:srgbClr val="3514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83"/>
    </mc:Choice>
    <mc:Fallback xmlns="">
      <p:transition spd="slow" advTm="7818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00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b="12390"/>
          <a:stretch/>
        </p:blipFill>
        <p:spPr>
          <a:xfrm>
            <a:off x="1180071" y="876300"/>
            <a:ext cx="6583680" cy="2019300"/>
          </a:xfrm>
        </p:spPr>
      </p:pic>
      <p:pic>
        <p:nvPicPr>
          <p:cNvPr id="5" name="1300G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8970" b="11252"/>
          <a:stretch/>
        </p:blipFill>
        <p:spPr>
          <a:xfrm>
            <a:off x="1180071" y="2847976"/>
            <a:ext cx="6583680" cy="1838324"/>
          </a:xfrm>
          <a:prstGeom prst="rect">
            <a:avLst/>
          </a:prstGeom>
        </p:spPr>
      </p:pic>
      <p:pic>
        <p:nvPicPr>
          <p:cNvPr id="6" name="2400G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t="8970"/>
          <a:stretch/>
        </p:blipFill>
        <p:spPr>
          <a:xfrm>
            <a:off x="1171421" y="4648200"/>
            <a:ext cx="6600979" cy="2103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1871" y="1724025"/>
            <a:ext cx="83820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1000G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871" y="3538538"/>
            <a:ext cx="83820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1300G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871" y="5334000"/>
            <a:ext cx="83820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2400G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84871" y="65532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71" y="6419850"/>
            <a:ext cx="1733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671" y="6419850"/>
            <a:ext cx="1733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71" y="6400800"/>
            <a:ext cx="1733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229600" y="6111875"/>
            <a:ext cx="717974" cy="5175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2286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Imaging data confirms inward particle transport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600200" y="751820"/>
            <a:ext cx="1447800" cy="314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1F06D4"/>
                </a:solidFill>
              </a:rPr>
              <a:t>Raw data</a:t>
            </a:r>
            <a:endParaRPr lang="en-US" sz="1600" b="1" dirty="0">
              <a:solidFill>
                <a:srgbClr val="1F06D4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0" y="746730"/>
            <a:ext cx="1447800" cy="314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1F06D4"/>
                </a:solidFill>
              </a:rPr>
              <a:t>Ave. removed</a:t>
            </a:r>
            <a:endParaRPr lang="en-US" sz="1600" b="1" dirty="0">
              <a:solidFill>
                <a:srgbClr val="1F06D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1200" y="757406"/>
            <a:ext cx="1618221" cy="30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F06D4"/>
                </a:solidFill>
              </a:rPr>
              <a:t>Normalized</a:t>
            </a:r>
            <a:endParaRPr lang="en-US" b="1" dirty="0">
              <a:solidFill>
                <a:srgbClr val="1F06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7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"/>
    </mc:Choice>
    <mc:Fallback xmlns="">
      <p:transition spd="slow" advTm="194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Outline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Background</a:t>
            </a:r>
          </a:p>
          <a:p>
            <a:pPr lvl="1"/>
            <a:r>
              <a:rPr lang="en-US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Drift wave instability </a:t>
            </a: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Zonal flow</a:t>
            </a:r>
          </a:p>
          <a:p>
            <a:pPr lvl="1"/>
            <a:r>
              <a:rPr lang="en-US" altLang="zh-CN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Turbulent particle transport</a:t>
            </a:r>
            <a:endParaRPr lang="en-US" sz="20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Observations of Inward particle flux in different devices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Experimental Setup</a:t>
            </a:r>
          </a:p>
          <a:p>
            <a:pPr lvl="1">
              <a:spcAft>
                <a:spcPts val="600"/>
              </a:spcAft>
            </a:pPr>
            <a:r>
              <a:rPr lang="en-US" sz="2000" b="1" dirty="0">
                <a:solidFill>
                  <a:srgbClr val="0000FF"/>
                </a:solidFill>
              </a:rPr>
              <a:t>C</a:t>
            </a:r>
            <a:r>
              <a:rPr lang="en-US" sz="2000" dirty="0"/>
              <a:t>ontrolled </a:t>
            </a:r>
            <a:r>
              <a:rPr lang="en-US" sz="2000" b="1" dirty="0">
                <a:solidFill>
                  <a:srgbClr val="0000FF"/>
                </a:solidFill>
              </a:rPr>
              <a:t>S</a:t>
            </a:r>
            <a:r>
              <a:rPr lang="en-US" sz="2000" dirty="0"/>
              <a:t>hear </a:t>
            </a:r>
            <a:r>
              <a:rPr lang="en-US" sz="2000" b="1" dirty="0">
                <a:solidFill>
                  <a:srgbClr val="0000FF"/>
                </a:solidFill>
              </a:rPr>
              <a:t>D</a:t>
            </a:r>
            <a:r>
              <a:rPr lang="en-US" sz="2000" dirty="0"/>
              <a:t>ecorrelation e</a:t>
            </a:r>
            <a:r>
              <a:rPr lang="en-US" sz="2000" b="1" dirty="0">
                <a:solidFill>
                  <a:srgbClr val="0000FF"/>
                </a:solidFill>
              </a:rPr>
              <a:t>X</a:t>
            </a:r>
            <a:r>
              <a:rPr lang="en-US" sz="2000" dirty="0"/>
              <a:t>periment </a:t>
            </a:r>
            <a:r>
              <a:rPr lang="en-US" sz="2000" b="1" dirty="0"/>
              <a:t>(</a:t>
            </a:r>
            <a:r>
              <a:rPr lang="en-US" sz="2000" b="1" dirty="0" smtClean="0"/>
              <a:t>CSDX)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Diagnostics and methods of analysis 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Definition of Reynolds work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Up-Gradient </a:t>
            </a:r>
            <a:r>
              <a:rPr lang="en-US" sz="2800" b="1" dirty="0">
                <a:solidFill>
                  <a:srgbClr val="C00000"/>
                </a:solidFill>
              </a:rPr>
              <a:t>Particle Flux </a:t>
            </a:r>
            <a:endParaRPr lang="en-US" sz="2800" b="1" dirty="0"/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Identification of net </a:t>
            </a:r>
            <a:r>
              <a:rPr lang="en-US" sz="2000" i="1" dirty="0">
                <a:solidFill>
                  <a:srgbClr val="C00000"/>
                </a:solidFill>
              </a:rPr>
              <a:t>Inward </a:t>
            </a:r>
            <a:r>
              <a:rPr lang="en-US" sz="2000" dirty="0">
                <a:solidFill>
                  <a:srgbClr val="C00000"/>
                </a:solidFill>
              </a:rPr>
              <a:t>Particle Transport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Nonlinear Sheared Flow-to-Fluctuation Energy Transfer </a:t>
            </a:r>
          </a:p>
          <a:p>
            <a:r>
              <a:rPr lang="en-US" sz="2800" b="1" dirty="0" smtClean="0"/>
              <a:t>Summary and </a:t>
            </a:r>
            <a:r>
              <a:rPr lang="en-US" sz="2800" b="1" dirty="0"/>
              <a:t>open questions </a:t>
            </a:r>
          </a:p>
          <a:p>
            <a:pPr lvl="1">
              <a:spcAft>
                <a:spcPts val="600"/>
              </a:spcAft>
            </a:pP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BFC7-EAD5-3E47-8ED6-07DB34D3DE4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55"/>
    </mc:Choice>
    <mc:Fallback xmlns="">
      <p:transition spd="slow" advTm="6005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Imaging data confirms inward particle transport</a:t>
            </a:r>
            <a:endParaRPr 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799"/>
            <a:ext cx="3840480" cy="539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 bwMode="auto">
          <a:xfrm>
            <a:off x="5474268" y="1341675"/>
            <a:ext cx="2221932" cy="2468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1299" y="3807023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1000G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4800" y="3807023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2400G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3807023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1300G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86856"/>
            <a:ext cx="4846320" cy="200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5181600" y="5105400"/>
            <a:ext cx="181682" cy="102177"/>
          </a:xfrm>
          <a:prstGeom prst="straightConnector1">
            <a:avLst/>
          </a:prstGeom>
          <a:ln w="19050">
            <a:solidFill>
              <a:srgbClr val="3514F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553200" y="5105400"/>
            <a:ext cx="167640" cy="202623"/>
          </a:xfrm>
          <a:prstGeom prst="straightConnector1">
            <a:avLst/>
          </a:prstGeom>
          <a:ln w="19050">
            <a:solidFill>
              <a:srgbClr val="3514F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924799" y="5157354"/>
            <a:ext cx="304801" cy="100446"/>
          </a:xfrm>
          <a:prstGeom prst="straightConnector1">
            <a:avLst/>
          </a:prstGeom>
          <a:ln w="19050">
            <a:solidFill>
              <a:srgbClr val="3514F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33400" y="1066799"/>
            <a:ext cx="3688080" cy="22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B=1000G       B=1300G      B=2400G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162387"/>
            <a:ext cx="535094" cy="2889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8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5"/>
    </mc:Choice>
    <mc:Fallback xmlns="">
      <p:transition spd="slow" advTm="1782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Intensity flux VS particle flux</a:t>
            </a:r>
            <a:endParaRPr lang="en-US" sz="2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b="1" dirty="0" smtClean="0"/>
              <a:t>Inward flux confirmed by independent diagnostics</a:t>
            </a:r>
            <a:endParaRPr lang="en-US" sz="3200" b="1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5330" r="13669"/>
          <a:stretch/>
        </p:blipFill>
        <p:spPr bwMode="auto">
          <a:xfrm>
            <a:off x="737287" y="1752600"/>
            <a:ext cx="7720913" cy="4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BFC7-EAD5-3E47-8ED6-07DB34D3DE4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88"/>
    </mc:Choice>
    <mc:Fallback xmlns="">
      <p:transition spd="slow" advTm="4958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4" r="14967" b="10610"/>
          <a:stretch/>
        </p:blipFill>
        <p:spPr bwMode="auto">
          <a:xfrm>
            <a:off x="847060" y="1258186"/>
            <a:ext cx="3587117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5000" y="1396169"/>
            <a:ext cx="866753" cy="4562475"/>
          </a:xfrm>
          <a:prstGeom prst="rect">
            <a:avLst/>
          </a:prstGeom>
          <a:solidFill>
            <a:schemeClr val="accent2">
              <a:lumMod val="7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Motion of </a:t>
            </a:r>
            <a:r>
              <a:rPr lang="en-US" sz="3200" b="1" dirty="0"/>
              <a:t>Intermittent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1439545" y="1040765"/>
                <a:ext cx="541655" cy="25463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1600" b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(</m:t>
                          </m:r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𝛁</m:t>
                          </m:r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𝐧</m:t>
                          </m:r>
                          <m:r>
                            <a:rPr lang="en-US" sz="1600" b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)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US" sz="1200" dirty="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545" y="1040765"/>
                <a:ext cx="541655" cy="254635"/>
              </a:xfrm>
              <a:prstGeom prst="rect">
                <a:avLst/>
              </a:prstGeom>
              <a:blipFill rotWithShape="1">
                <a:blip r:embed="rId5"/>
                <a:stretch>
                  <a:fillRect r="-52809" b="-190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3124200" y="1040765"/>
                <a:ext cx="563245" cy="25463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1600" b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(</m:t>
                          </m:r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𝛁</m:t>
                          </m:r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𝐯</m:t>
                          </m:r>
                          <m:r>
                            <a:rPr lang="en-US" sz="1600" b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)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US" sz="2000" dirty="0">
                  <a:effectLst/>
                  <a:latin typeface="Calibri"/>
                  <a:ea typeface="宋体"/>
                  <a:cs typeface="Times New Roman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libri"/>
                    <a:ea typeface="宋体"/>
                    <a:cs typeface="Times New Roman"/>
                  </a:rPr>
                  <a:t> </a:t>
                </a:r>
                <a:endParaRPr lang="en-US" sz="2000" dirty="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24200" y="1040765"/>
                <a:ext cx="563245" cy="254635"/>
              </a:xfrm>
              <a:prstGeom prst="rect">
                <a:avLst/>
              </a:prstGeom>
              <a:blipFill rotWithShape="1">
                <a:blip r:embed="rId6"/>
                <a:stretch>
                  <a:fillRect r="-43478" b="-190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160579" y="2286000"/>
            <a:ext cx="3505200" cy="19851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514F8"/>
                </a:solidFill>
              </a:rPr>
              <a:t>blobs </a:t>
            </a:r>
            <a:r>
              <a:rPr lang="en-US" b="1" i="1" dirty="0">
                <a:solidFill>
                  <a:srgbClr val="3514F8"/>
                </a:solidFill>
              </a:rPr>
              <a:t>propagate </a:t>
            </a:r>
            <a:r>
              <a:rPr lang="en-US" b="1" i="1" dirty="0" smtClean="0">
                <a:solidFill>
                  <a:srgbClr val="3514F8"/>
                </a:solidFill>
              </a:rPr>
              <a:t>inwards</a:t>
            </a:r>
            <a:endParaRPr lang="en-US" b="1" dirty="0" smtClean="0"/>
          </a:p>
          <a:p>
            <a:pPr>
              <a:spcBef>
                <a:spcPts val="600"/>
              </a:spcBef>
            </a:pPr>
            <a:r>
              <a:rPr lang="en-US" b="1" dirty="0" smtClean="0"/>
              <a:t>     </a:t>
            </a:r>
            <a:r>
              <a:rPr lang="en-US" b="1" i="1" dirty="0" smtClean="0">
                <a:solidFill>
                  <a:srgbClr val="FF0000"/>
                </a:solidFill>
              </a:rPr>
              <a:t>holes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propagate outwards</a:t>
            </a:r>
            <a:r>
              <a:rPr lang="en-US" b="1" i="1" dirty="0" smtClean="0"/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i="1" dirty="0" smtClean="0"/>
              <a:t>Opposite to </a:t>
            </a:r>
            <a:r>
              <a:rPr lang="en-US" b="1" dirty="0" smtClean="0"/>
              <a:t>blob/hole </a:t>
            </a:r>
            <a:r>
              <a:rPr lang="en-US" b="1" dirty="0"/>
              <a:t>dynamics </a:t>
            </a:r>
            <a:r>
              <a:rPr lang="en-US" b="1" dirty="0" smtClean="0"/>
              <a:t>density </a:t>
            </a:r>
            <a:r>
              <a:rPr lang="en-US" b="1" dirty="0"/>
              <a:t>gradient relaxation</a:t>
            </a:r>
            <a:endParaRPr lang="en-US" b="1" i="1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i="1" dirty="0"/>
              <a:t>structure dynamics are </a:t>
            </a:r>
            <a:r>
              <a:rPr lang="en-US" b="1" i="1" dirty="0" smtClean="0"/>
              <a:t>material </a:t>
            </a:r>
            <a:r>
              <a:rPr lang="en-US" b="1" i="1" dirty="0"/>
              <a:t>to the total turbulent </a:t>
            </a:r>
            <a:r>
              <a:rPr lang="en-US" b="1" i="1" dirty="0" smtClean="0"/>
              <a:t>flux.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9200" y="1119415"/>
            <a:ext cx="12954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 =1300G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27906" y="6019800"/>
            <a:ext cx="535094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2619353" y="1530985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1854041" y="2743200"/>
            <a:ext cx="423227" cy="366132"/>
          </a:xfrm>
          <a:prstGeom prst="leftArrow">
            <a:avLst/>
          </a:prstGeom>
          <a:solidFill>
            <a:srgbClr val="351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155859" y="1600200"/>
            <a:ext cx="567372" cy="36549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6200" y="1040765"/>
                <a:ext cx="1066800" cy="680720"/>
              </a:xfrm>
              <a:prstGeom prst="rect">
                <a:avLst/>
              </a:prstGeom>
              <a:solidFill>
                <a:srgbClr val="FDC78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𝜵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𝒏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b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steepens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040765"/>
                <a:ext cx="1066800" cy="680720"/>
              </a:xfrm>
              <a:prstGeom prst="rect">
                <a:avLst/>
              </a:prstGeom>
              <a:blipFill rotWithShape="1">
                <a:blip r:embed="rId7"/>
                <a:stretch>
                  <a:fillRect l="-2793" r="-1676" b="-95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 r="50000" b="40673"/>
          <a:stretch/>
        </p:blipFill>
        <p:spPr bwMode="auto">
          <a:xfrm>
            <a:off x="2146416" y="1802887"/>
            <a:ext cx="4575522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1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89"/>
    </mc:Choice>
    <mc:Fallback xmlns="">
      <p:transition spd="slow" advTm="83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endParaRPr lang="en-US" dirty="0"/>
          </a:p>
          <a:p>
            <a:pPr marL="57150" indent="0" algn="ctr">
              <a:buNone/>
            </a:pPr>
            <a:endParaRPr lang="en-US" sz="4400" b="1" dirty="0" smtClean="0">
              <a:solidFill>
                <a:srgbClr val="FF0000"/>
              </a:solidFill>
            </a:endParaRPr>
          </a:p>
          <a:p>
            <a:pPr marL="5715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Up-Gradient </a:t>
            </a:r>
            <a:r>
              <a:rPr lang="en-US" sz="4400" b="1" dirty="0">
                <a:solidFill>
                  <a:srgbClr val="FF0000"/>
                </a:solidFill>
              </a:rPr>
              <a:t>Particle Flux </a:t>
            </a:r>
          </a:p>
          <a:p>
            <a:pPr marL="1737360" lvl="1"/>
            <a:r>
              <a:rPr lang="en-US" sz="3000" b="1" dirty="0">
                <a:solidFill>
                  <a:schemeClr val="bg1">
                    <a:lumMod val="50000"/>
                  </a:schemeClr>
                </a:solidFill>
              </a:rPr>
              <a:t>Identified net inward particle transport by both Langmuir probes and fast camera.</a:t>
            </a:r>
          </a:p>
          <a:p>
            <a:pPr marL="1737360" lvl="1"/>
            <a:r>
              <a:rPr lang="en-US" sz="3000" b="1" dirty="0" smtClean="0"/>
              <a:t>Explanation</a:t>
            </a:r>
            <a:endParaRPr lang="en-US" sz="30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BFC7-EAD5-3E47-8ED6-07DB34D3DE4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5"/>
    </mc:Choice>
    <mc:Fallback xmlns="">
      <p:transition spd="slow" advTm="740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Autofit/>
          </a:bodyPr>
          <a:lstStyle/>
          <a:p>
            <a:pPr marL="0" lvl="1" indent="0"/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Nonlinear Sheared Flow-to-Fluctuation Energy Transfer 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5" t="7642" r="7561" b="46498"/>
          <a:stretch/>
        </p:blipFill>
        <p:spPr bwMode="auto">
          <a:xfrm>
            <a:off x="4286428" y="838200"/>
            <a:ext cx="3943172" cy="3017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r="7835" b="5623"/>
          <a:stretch/>
        </p:blipFill>
        <p:spPr bwMode="auto">
          <a:xfrm>
            <a:off x="304798" y="914400"/>
            <a:ext cx="3695305" cy="274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1866900" y="1447800"/>
            <a:ext cx="335037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209800" y="990600"/>
                <a:ext cx="838200" cy="457200"/>
              </a:xfrm>
              <a:prstGeom prst="rect">
                <a:avLst/>
              </a:prstGeom>
              <a:solidFill>
                <a:srgbClr val="FDC7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𝛁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│</m:t>
                      </m:r>
                      <m:r>
                        <a:rPr lang="en-US" sz="1600" b="1" i="1" baseline="-2500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𝒎𝒂𝒙</m:t>
                      </m:r>
                    </m:oMath>
                  </m:oMathPara>
                </a14:m>
                <a:endParaRPr lang="en-US" sz="1600" b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990600"/>
                <a:ext cx="838200" cy="457200"/>
              </a:xfrm>
              <a:prstGeom prst="rect">
                <a:avLst/>
              </a:prstGeom>
              <a:blipFill rotWithShape="1">
                <a:blip r:embed="rId6"/>
                <a:stretch>
                  <a:fillRect l="-8759" b="-9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2" b="10110"/>
          <a:stretch/>
        </p:blipFill>
        <p:spPr bwMode="auto">
          <a:xfrm>
            <a:off x="365275" y="3520440"/>
            <a:ext cx="3605718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2" t="43949" r="9024" b="11879"/>
          <a:stretch/>
        </p:blipFill>
        <p:spPr bwMode="auto">
          <a:xfrm>
            <a:off x="4267200" y="3562350"/>
            <a:ext cx="3845105" cy="2914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96000" y="990600"/>
            <a:ext cx="762000" cy="5181600"/>
          </a:xfrm>
          <a:prstGeom prst="rect">
            <a:avLst/>
          </a:prstGeom>
          <a:solidFill>
            <a:srgbClr val="00B050">
              <a:alpha val="29020"/>
            </a:srgb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200398" y="3886200"/>
            <a:ext cx="228602" cy="8686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721067" y="3291840"/>
                <a:ext cx="1727108" cy="594360"/>
              </a:xfrm>
              <a:prstGeom prst="rect">
                <a:avLst/>
              </a:prstGeom>
              <a:solidFill>
                <a:srgbClr val="D8BE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  <a:ea typeface="Cambria Math"/>
                  </a:rPr>
                  <a:t>Strong Velocity shear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𝜵</m:t>
                    </m:r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𝒗</m:t>
                    </m:r>
                    <m:r>
                      <a:rPr lang="en-US" sz="1600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│</m:t>
                    </m:r>
                    <m:r>
                      <a:rPr lang="en-US" sz="1600" b="1" i="1" baseline="-25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𝒎𝒂𝒙</m:t>
                    </m:r>
                  </m:oMath>
                </a14:m>
                <a:endParaRPr lang="en-US" sz="16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067" y="3291840"/>
                <a:ext cx="1727108" cy="594360"/>
              </a:xfrm>
              <a:prstGeom prst="rect">
                <a:avLst/>
              </a:prstGeom>
              <a:blipFill rotWithShape="1">
                <a:blip r:embed="rId9"/>
                <a:stretch>
                  <a:fillRect t="-5102" b="-153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 flipH="1" flipV="1">
            <a:off x="1066800" y="4648200"/>
            <a:ext cx="152400" cy="838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6201" y="3554730"/>
            <a:ext cx="1371599" cy="1093470"/>
          </a:xfrm>
          <a:prstGeom prst="rect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ea typeface="Cambria Math"/>
              </a:rPr>
              <a:t>Velocity shear</a:t>
            </a: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  <a:ea typeface="Cambria Math"/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  <a:ea typeface="Cambria Math"/>
              </a:rPr>
              <a:t>n ion diamagnetic direction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67258" y="2926080"/>
            <a:ext cx="1241334" cy="960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fluctuations </a:t>
            </a:r>
            <a:r>
              <a:rPr lang="en-US" sz="1600" b="1" dirty="0" smtClean="0">
                <a:solidFill>
                  <a:schemeClr val="tx1"/>
                </a:solidFill>
              </a:rPr>
              <a:t>NL drives shear flow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257658" y="3886200"/>
            <a:ext cx="609600" cy="5217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286428" y="4320540"/>
            <a:ext cx="1295400" cy="838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shear </a:t>
            </a:r>
            <a:r>
              <a:rPr lang="en-US" sz="1600" b="1" dirty="0" smtClean="0">
                <a:solidFill>
                  <a:srgbClr val="FF0000"/>
                </a:solidFill>
              </a:rPr>
              <a:t>flow NL drives fluctuations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543550" y="4876800"/>
            <a:ext cx="714464" cy="2819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85448" y="6035675"/>
            <a:ext cx="477552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24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52800" y="10668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0946" y="2404110"/>
            <a:ext cx="9032391" cy="22326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The </a:t>
            </a:r>
            <a:r>
              <a:rPr lang="en-US" sz="3600" b="1" dirty="0">
                <a:solidFill>
                  <a:schemeClr val="tx1"/>
                </a:solidFill>
              </a:rPr>
              <a:t>up-gradient flux occurs when and where the shear flow drives the fluctuations. 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548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08"/>
    </mc:Choice>
    <mc:Fallback xmlns="">
      <p:transition spd="slow" advTm="114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9" grpId="0" animBg="1"/>
      <p:bldP spid="25" grpId="0" animBg="1"/>
      <p:bldP spid="26" grpId="0" animBg="1"/>
      <p:bldP spid="29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Causality b/t shear </a:t>
            </a:r>
            <a:r>
              <a:rPr lang="en-US" sz="2800" b="1" dirty="0"/>
              <a:t>flow and the inward </a:t>
            </a:r>
            <a:r>
              <a:rPr lang="en-US" sz="2800" b="1" dirty="0" smtClean="0"/>
              <a:t>flux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105400" y="1981200"/>
                <a:ext cx="3886200" cy="309161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𝐂𝐨𝐫𝐫</m:t>
                    </m:r>
                    <m:r>
                      <a:rPr lang="en-US" b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b="1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/>
                                  </a:rPr>
                                  <m:t>𝑽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>
                                <a:latin typeface="Cambria Math"/>
                              </a:rPr>
                              <m:t>𝜽</m:t>
                            </m:r>
                          </m:sub>
                          <m:sup>
                            <m:r>
                              <a:rPr lang="en-US" b="1" i="1">
                                <a:latin typeface="Cambria Math"/>
                              </a:rPr>
                              <m:t>′</m:t>
                            </m:r>
                          </m:sup>
                        </m:sSubSup>
                        <m:r>
                          <a:rPr lang="en-US" b="1">
                            <a:latin typeface="Cambria Math"/>
                          </a:rPr>
                          <m:t>, 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/>
                              </a:rPr>
                              <m:t>𝜞</m:t>
                            </m:r>
                          </m:e>
                          <m:sub>
                            <m:r>
                              <a:rPr lang="en-US" b="1" i="1">
                                <a:latin typeface="Cambria Math"/>
                              </a:rPr>
                              <m:t>𝒑𝒂𝒓𝒕𝒊𝒄𝒍𝒆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 dirty="0" smtClean="0"/>
                  <a:t> ~ 0.4 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b="1" dirty="0"/>
                  <a:t>a transient increase in the </a:t>
                </a:r>
                <a:r>
                  <a:rPr lang="en-US" b="1" dirty="0" smtClean="0"/>
                  <a:t>azimuthal </a:t>
                </a:r>
                <a:r>
                  <a:rPr lang="en-US" b="1" dirty="0"/>
                  <a:t>shearing rate is followed by a subsequent increase in the </a:t>
                </a:r>
                <a:r>
                  <a:rPr lang="en-US" b="1" dirty="0" smtClean="0"/>
                  <a:t>inward fluctuation-driven flux.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𝝉</m:t>
                    </m:r>
                    <m:r>
                      <a:rPr lang="en-US" b="1" i="0" smtClean="0">
                        <a:latin typeface="Cambria Math"/>
                        <a:ea typeface="Cambria Math"/>
                      </a:rPr>
                      <m:t> ~ </m:t>
                    </m:r>
                  </m:oMath>
                </a14:m>
                <a:r>
                  <a:rPr lang="en-US" b="1" dirty="0" smtClean="0"/>
                  <a:t>18 </a:t>
                </a:r>
                <a:r>
                  <a:rPr lang="en-US" b="1" dirty="0" err="1" smtClean="0"/>
                  <a:t>μs</a:t>
                </a:r>
                <a:endParaRPr lang="en-US" b="1" dirty="0" smtClean="0"/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FF0000"/>
                    </a:solidFill>
                  </a:rPr>
                  <a:t>S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hear </a:t>
                </a:r>
                <a:r>
                  <a:rPr lang="en-US" b="1" dirty="0">
                    <a:solidFill>
                      <a:srgbClr val="FF0000"/>
                    </a:solidFill>
                  </a:rPr>
                  <a:t>flow appears to be responsible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for </a:t>
                </a:r>
                <a:r>
                  <a:rPr lang="en-US" b="1" dirty="0">
                    <a:solidFill>
                      <a:srgbClr val="FF0000"/>
                    </a:solidFill>
                  </a:rPr>
                  <a:t>the inward particle flux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.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1981200"/>
                <a:ext cx="3886200" cy="3091616"/>
              </a:xfrm>
              <a:prstGeom prst="rect">
                <a:avLst/>
              </a:prstGeom>
              <a:blipFill rotWithShape="1">
                <a:blip r:embed="rId3"/>
                <a:stretch>
                  <a:fillRect l="-779" b="-156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t="8960" r="8849" b="2022"/>
          <a:stretch/>
        </p:blipFill>
        <p:spPr bwMode="auto">
          <a:xfrm>
            <a:off x="369738" y="1828800"/>
            <a:ext cx="4627440" cy="3749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23517" y="5562600"/>
                <a:ext cx="3319883" cy="715260"/>
              </a:xfrm>
              <a:prstGeom prst="rect">
                <a:avLst/>
              </a:prstGeom>
              <a:noFill/>
              <a:ln w="12700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𝐶𝑜𝑟𝑟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</a:rPr>
                        <m:t>)=</m:t>
                      </m:r>
                      <m:nary>
                        <m:nary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517" y="5562600"/>
                <a:ext cx="3319883" cy="7152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27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04106" y="6035675"/>
            <a:ext cx="611294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914400"/>
            <a:ext cx="876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ea typeface="宋体" pitchFamily="2" charset="-122"/>
                <a:cs typeface="Times New Roman" pitchFamily="18" charset="0"/>
              </a:rPr>
              <a:t>Cross correlation between shear rate and inward particle flux </a:t>
            </a:r>
            <a:endParaRPr lang="en-US" altLang="en-US" sz="2200" b="1" dirty="0" smtClean="0">
              <a:ea typeface="宋体" pitchFamily="2" charset="-122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 smtClean="0">
                <a:ea typeface="宋体" pitchFamily="2" charset="-122"/>
                <a:cs typeface="Times New Roman" pitchFamily="18" charset="0"/>
              </a:rPr>
              <a:t>B </a:t>
            </a:r>
            <a:r>
              <a:rPr lang="en-US" altLang="en-US" sz="2200" b="1" dirty="0">
                <a:ea typeface="宋体" pitchFamily="2" charset="-122"/>
                <a:cs typeface="Times New Roman" pitchFamily="18" charset="0"/>
              </a:rPr>
              <a:t>= 1300G, </a:t>
            </a:r>
            <a:r>
              <a:rPr lang="en-US" altLang="en-US" sz="2200" b="1" i="1" dirty="0">
                <a:ea typeface="宋体" pitchFamily="2" charset="-122"/>
                <a:cs typeface="Times New Roman" pitchFamily="18" charset="0"/>
              </a:rPr>
              <a:t>r</a:t>
            </a:r>
            <a:r>
              <a:rPr lang="en-US" altLang="en-US" sz="2200" b="1" dirty="0">
                <a:ea typeface="宋体" pitchFamily="2" charset="-122"/>
                <a:cs typeface="Times New Roman" pitchFamily="18" charset="0"/>
              </a:rPr>
              <a:t> = 4.75cm </a:t>
            </a:r>
            <a:endParaRPr lang="en-US" altLang="en-US" sz="22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99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09"/>
    </mc:Choice>
    <mc:Fallback xmlns="">
      <p:transition spd="slow" advTm="7940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2362200" y="2610228"/>
            <a:ext cx="220664" cy="2037972"/>
          </a:xfrm>
          <a:prstGeom prst="rect">
            <a:avLst/>
          </a:prstGeom>
          <a:solidFill>
            <a:srgbClr val="FEC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Turbulence-driven ZF</a:t>
            </a:r>
            <a:endParaRPr lang="en-US" sz="3200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8214360" y="6019800"/>
            <a:ext cx="657015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26</a:t>
            </a:fld>
            <a:endParaRPr lang="en-US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r="6945"/>
          <a:stretch/>
        </p:blipFill>
        <p:spPr bwMode="auto">
          <a:xfrm>
            <a:off x="304800" y="2255073"/>
            <a:ext cx="3291840" cy="29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2193171" y="4191000"/>
                <a:ext cx="702429" cy="406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𝛁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𝐯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US" sz="2400" dirty="0">
                  <a:effectLst/>
                  <a:latin typeface="Calibri"/>
                  <a:ea typeface="宋体"/>
                  <a:cs typeface="Times New Roman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libri"/>
                    <a:ea typeface="宋体"/>
                    <a:cs typeface="Times New Roman"/>
                  </a:rPr>
                  <a:t> </a:t>
                </a:r>
                <a:endParaRPr lang="en-US" sz="2400" dirty="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3171" y="4191000"/>
                <a:ext cx="702429" cy="406160"/>
              </a:xfrm>
              <a:prstGeom prst="rect">
                <a:avLst/>
              </a:prstGeom>
              <a:blipFill rotWithShape="1">
                <a:blip r:embed="rId5"/>
                <a:stretch>
                  <a:fillRect r="-1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18" name="Rectangle 25617"/>
          <p:cNvSpPr/>
          <p:nvPr/>
        </p:nvSpPr>
        <p:spPr>
          <a:xfrm>
            <a:off x="7437120" y="1524000"/>
            <a:ext cx="1554480" cy="876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err="1" smtClean="0">
                <a:solidFill>
                  <a:schemeClr val="tx1"/>
                </a:solidFill>
              </a:rPr>
              <a:t>Freq</a:t>
            </a:r>
            <a:r>
              <a:rPr lang="en-US" altLang="zh-CN" b="1" dirty="0" smtClean="0">
                <a:solidFill>
                  <a:schemeClr val="tx1"/>
                </a:solidFill>
              </a:rPr>
              <a:t>-resolved Particle flux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573754" y="4457700"/>
            <a:ext cx="1417846" cy="876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Net Kinetic energy transfer rate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5625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3"/>
          <a:stretch/>
        </p:blipFill>
        <p:spPr bwMode="auto">
          <a:xfrm>
            <a:off x="3997403" y="747713"/>
            <a:ext cx="3439718" cy="29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26" name="Right Arrow 25625"/>
          <p:cNvSpPr/>
          <p:nvPr/>
        </p:nvSpPr>
        <p:spPr>
          <a:xfrm rot="19939443" flipV="1">
            <a:off x="3330971" y="2150240"/>
            <a:ext cx="1185605" cy="5261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7" name="TextBox 25626"/>
          <p:cNvSpPr txBox="1"/>
          <p:nvPr/>
        </p:nvSpPr>
        <p:spPr>
          <a:xfrm>
            <a:off x="1104095" y="5213152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</a:t>
            </a:r>
            <a:r>
              <a:rPr lang="en-US" sz="2000" b="1" dirty="0" smtClean="0"/>
              <a:t> = 6 cm, B = 1300G</a:t>
            </a:r>
            <a:endParaRPr lang="en-US" sz="2000" b="1" dirty="0"/>
          </a:p>
        </p:txBody>
      </p:sp>
      <p:pic>
        <p:nvPicPr>
          <p:cNvPr id="2562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403" y="3505200"/>
            <a:ext cx="3900487" cy="29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8" name="Straight Arrow Connector 67"/>
          <p:cNvCxnSpPr/>
          <p:nvPr/>
        </p:nvCxnSpPr>
        <p:spPr>
          <a:xfrm flipH="1" flipV="1">
            <a:off x="5544207" y="4495800"/>
            <a:ext cx="9144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4953000" y="4895850"/>
            <a:ext cx="1493044" cy="5400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52400" y="2255073"/>
            <a:ext cx="8839200" cy="2057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the </a:t>
            </a:r>
            <a:r>
              <a:rPr lang="en-US" sz="3600" b="1" dirty="0" smtClean="0">
                <a:solidFill>
                  <a:schemeClr val="tx1"/>
                </a:solidFill>
              </a:rPr>
              <a:t>low-</a:t>
            </a:r>
            <a:r>
              <a:rPr lang="en-US" sz="3600" b="1" dirty="0" err="1" smtClean="0">
                <a:solidFill>
                  <a:schemeClr val="tx1"/>
                </a:solidFill>
              </a:rPr>
              <a:t>freq</a:t>
            </a:r>
            <a:r>
              <a:rPr lang="en-US" sz="3600" b="1" dirty="0" smtClean="0">
                <a:solidFill>
                  <a:schemeClr val="tx1"/>
                </a:solidFill>
              </a:rPr>
              <a:t> flows </a:t>
            </a:r>
            <a:r>
              <a:rPr lang="en-US" sz="3600" b="1" dirty="0">
                <a:solidFill>
                  <a:schemeClr val="tx1"/>
                </a:solidFill>
              </a:rPr>
              <a:t>are gaining energy from the </a:t>
            </a:r>
            <a:r>
              <a:rPr lang="en-US" sz="3600" b="1" dirty="0" smtClean="0">
                <a:solidFill>
                  <a:schemeClr val="tx1"/>
                </a:solidFill>
              </a:rPr>
              <a:t>finite-</a:t>
            </a:r>
            <a:r>
              <a:rPr lang="en-US" sz="3600" b="1" dirty="0" err="1" smtClean="0">
                <a:solidFill>
                  <a:schemeClr val="tx1"/>
                </a:solidFill>
              </a:rPr>
              <a:t>freq</a:t>
            </a:r>
            <a:r>
              <a:rPr lang="en-US" sz="3600" b="1" dirty="0" smtClean="0">
                <a:solidFill>
                  <a:schemeClr val="tx1"/>
                </a:solidFill>
              </a:rPr>
              <a:t> fluctuations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4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65"/>
    </mc:Choice>
    <mc:Fallback xmlns="">
      <p:transition spd="slow" advTm="97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5618" grpId="0" animBg="1"/>
      <p:bldP spid="60" grpId="0" animBg="1"/>
      <p:bldP spid="2562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 Flow-driven fluctuations</a:t>
            </a:r>
            <a:endParaRPr lang="en-US" sz="32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29600" y="5959475"/>
            <a:ext cx="657014" cy="4413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27</a:t>
            </a:fld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06" y="2133600"/>
            <a:ext cx="4022725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ight Arrow 17"/>
          <p:cNvSpPr/>
          <p:nvPr/>
        </p:nvSpPr>
        <p:spPr>
          <a:xfrm rot="19939443" flipV="1">
            <a:off x="3408224" y="2428998"/>
            <a:ext cx="1185605" cy="5261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04095" y="5213152"/>
            <a:ext cx="2416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</a:t>
            </a:r>
            <a:r>
              <a:rPr lang="en-US" sz="2000" b="1" dirty="0" smtClean="0"/>
              <a:t> = 4.5 cm, B = 1300G</a:t>
            </a:r>
            <a:endParaRPr lang="en-US" sz="2000" b="1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1" r="12674"/>
          <a:stretch/>
        </p:blipFill>
        <p:spPr bwMode="auto">
          <a:xfrm>
            <a:off x="4137654" y="991457"/>
            <a:ext cx="3406146" cy="281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437120" y="1524000"/>
            <a:ext cx="1554480" cy="876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err="1" smtClean="0">
                <a:solidFill>
                  <a:schemeClr val="tx1"/>
                </a:solidFill>
              </a:rPr>
              <a:t>Freq</a:t>
            </a:r>
            <a:r>
              <a:rPr lang="en-US" altLang="zh-CN" b="1" dirty="0" smtClean="0">
                <a:solidFill>
                  <a:schemeClr val="tx1"/>
                </a:solidFill>
              </a:rPr>
              <a:t>-resolved Particle flux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3444875"/>
            <a:ext cx="4022725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573754" y="4457700"/>
            <a:ext cx="1417846" cy="876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Net Kinetic energy transfer rate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953000" y="4572000"/>
            <a:ext cx="609600" cy="6699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953000" y="4800600"/>
            <a:ext cx="1524000" cy="4413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2400" y="2438400"/>
            <a:ext cx="8839200" cy="2057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chemeClr val="tx1"/>
                </a:solidFill>
              </a:rPr>
              <a:t>Shear flow drives fluctuations when and where a net inward flux occurs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23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2"/>
    </mc:Choice>
    <mc:Fallback xmlns="">
      <p:transition spd="slow" advTm="6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3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/>
              <a:t>Filtered </a:t>
            </a:r>
            <a:r>
              <a:rPr lang="en-US" sz="3200" b="1" i="1" dirty="0" smtClean="0"/>
              <a:t>f</a:t>
            </a:r>
            <a:r>
              <a:rPr lang="en-US" sz="3200" b="1" dirty="0" smtClean="0"/>
              <a:t> = 5 kHz structure motion</a:t>
            </a:r>
            <a:endParaRPr lang="en-US" sz="3200" b="1" dirty="0"/>
          </a:p>
        </p:txBody>
      </p:sp>
      <p:pic>
        <p:nvPicPr>
          <p:cNvPr id="4" name="filtered_5kHz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891" t="15585" b="4138"/>
          <a:stretch/>
        </p:blipFill>
        <p:spPr>
          <a:xfrm>
            <a:off x="1371600" y="990600"/>
            <a:ext cx="6458908" cy="539496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BFC7-EAD5-3E47-8ED6-07DB34D3DE4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6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14"/>
    </mc:Choice>
    <mc:Fallback xmlns="">
      <p:transition spd="slow" advTm="2401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9" objId="4"/>
        <p14:triggerEvt type="onClick" time="829" objId="4"/>
        <p14:stopEvt time="7221" objId="4"/>
        <p14:playEvt time="10694" objId="4"/>
        <p14:triggerEvt type="onClick" time="10694" objId="4"/>
        <p14:triggerEvt type="onClick" time="16910" objId="4"/>
        <p14:stopEvt time="17070" objId="4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2454" y="4898827"/>
            <a:ext cx="1588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Reynolds work&lt;0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Curved Left Arrow 4"/>
          <p:cNvSpPr/>
          <p:nvPr/>
        </p:nvSpPr>
        <p:spPr>
          <a:xfrm>
            <a:off x="7524748" y="3070027"/>
            <a:ext cx="533400" cy="2212212"/>
          </a:xfrm>
          <a:prstGeom prst="curved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286248" y="2079427"/>
            <a:ext cx="0" cy="49530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067548" y="2231827"/>
            <a:ext cx="228600" cy="40005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819148" y="2489002"/>
                <a:ext cx="1447800" cy="11906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 smtClean="0">
                    <a:solidFill>
                      <a:schemeClr val="tx1"/>
                    </a:solidFill>
                  </a:rPr>
                  <a:t>Free Energy</a:t>
                </a:r>
                <a:endParaRPr lang="en-US" b="1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𝜵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𝒏</m:t>
                    </m:r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b="1" dirty="0" smtClean="0">
                    <a:solidFill>
                      <a:schemeClr val="tx1"/>
                    </a:solidFill>
                  </a:rPr>
                  <a:t>drive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48" y="2489002"/>
                <a:ext cx="1447800" cy="1190625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/>
          <p:cNvSpPr/>
          <p:nvPr/>
        </p:nvSpPr>
        <p:spPr>
          <a:xfrm>
            <a:off x="2343148" y="2765227"/>
            <a:ext cx="1219200" cy="20955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619497" y="2612827"/>
            <a:ext cx="1333501" cy="10096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Collisional drift wave turbulence </a:t>
            </a:r>
          </a:p>
        </p:txBody>
      </p:sp>
      <p:sp>
        <p:nvSpPr>
          <p:cNvPr id="11" name="Left Arrow 10"/>
          <p:cNvSpPr/>
          <p:nvPr/>
        </p:nvSpPr>
        <p:spPr>
          <a:xfrm>
            <a:off x="2343148" y="3231953"/>
            <a:ext cx="1143000" cy="219074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5010148" y="2765227"/>
            <a:ext cx="1219200" cy="20955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5005385" y="3198616"/>
            <a:ext cx="1143000" cy="219074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038848" y="4594027"/>
                <a:ext cx="1409700" cy="116208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Free energy </a:t>
                </a:r>
                <a14:m>
                  <m:oMath xmlns:m="http://schemas.openxmlformats.org/officeDocument/2006/math">
                    <m:r>
                      <a:rPr lang="en-US" b="1" i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𝛁</m:t>
                    </m:r>
                    <m:r>
                      <a:rPr lang="en-US" b="1" i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𝐯</m:t>
                    </m:r>
                  </m:oMath>
                </a14:m>
                <a:r>
                  <a:rPr lang="en-US" altLang="zh-CN" b="1" dirty="0" smtClean="0">
                    <a:solidFill>
                      <a:srgbClr val="FF0000"/>
                    </a:solidFill>
                  </a:rPr>
                  <a:t> drive</a:t>
                </a:r>
                <a:endParaRPr lang="en-US" altLang="zh-CN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848" y="4594027"/>
                <a:ext cx="1409700" cy="1162080"/>
              </a:xfrm>
              <a:prstGeom prst="ellipse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Arrow 14"/>
          <p:cNvSpPr/>
          <p:nvPr/>
        </p:nvSpPr>
        <p:spPr>
          <a:xfrm>
            <a:off x="4412850" y="5203627"/>
            <a:ext cx="1435498" cy="239910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Down Arrow 15"/>
          <p:cNvSpPr/>
          <p:nvPr/>
        </p:nvSpPr>
        <p:spPr>
          <a:xfrm rot="14634555">
            <a:off x="726488" y="4387584"/>
            <a:ext cx="1929144" cy="677151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07615" y="2689027"/>
            <a:ext cx="1140933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Zonal </a:t>
            </a:r>
            <a:r>
              <a:rPr lang="en-US" b="1" dirty="0" smtClean="0">
                <a:solidFill>
                  <a:schemeClr val="tx1"/>
                </a:solidFill>
              </a:rPr>
              <a:t>Flow</a:t>
            </a:r>
            <a:endParaRPr lang="en-US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2571748" y="4822627"/>
                <a:ext cx="1676400" cy="100968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Inward particle flux</a:t>
                </a: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(against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𝜵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𝒏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48" y="4822627"/>
                <a:ext cx="1676400" cy="1009680"/>
              </a:xfrm>
              <a:prstGeom prst="roundRect">
                <a:avLst/>
              </a:prstGeom>
              <a:blipFill rotWithShape="1">
                <a:blip r:embed="rId6"/>
                <a:stretch>
                  <a:fillRect b="-352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276290" y="3451027"/>
                <a:ext cx="1336904" cy="548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b="1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1400" b="1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b="1" i="1" smtClean="0">
                                  <a:latin typeface="Cambria Math"/>
                                </a:rPr>
                                <m:t>𝒏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1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1400" b="1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1" i="1" smtClean="0">
                                      <a:latin typeface="Cambria Math"/>
                                    </a:rPr>
                                    <m:t>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1" i="1" smtClean="0">
                                  <a:latin typeface="Cambria Math"/>
                                </a:rPr>
                                <m:t>𝒓</m:t>
                              </m:r>
                            </m:sub>
                          </m:sSub>
                        </m:e>
                      </m:d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sz="1400" b="1" dirty="0" smtClean="0"/>
              </a:p>
              <a:p>
                <a:r>
                  <a:rPr lang="en-US" sz="1400" b="1" dirty="0" smtClean="0"/>
                  <a:t> flattens grad n </a:t>
                </a:r>
                <a:endParaRPr lang="en-US" sz="1400" b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290" y="3451027"/>
                <a:ext cx="1336904" cy="548933"/>
              </a:xfrm>
              <a:prstGeom prst="rect">
                <a:avLst/>
              </a:prstGeom>
              <a:blipFill rotWithShape="1">
                <a:blip r:embed="rId7"/>
                <a:stretch>
                  <a:fillRect r="-45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4952998" y="2457450"/>
            <a:ext cx="146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Reynolds work&gt;0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130599" y="3360869"/>
            <a:ext cx="1012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Turbulence</a:t>
            </a:r>
          </a:p>
          <a:p>
            <a:r>
              <a:rPr lang="en-US" sz="1400" b="1" dirty="0" smtClean="0"/>
              <a:t>saturation</a:t>
            </a:r>
            <a:endParaRPr lang="en-US" sz="14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3852860" y="1469827"/>
            <a:ext cx="866775" cy="533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High k </a:t>
            </a:r>
            <a:r>
              <a:rPr lang="en-US" sz="1600" b="1" dirty="0" err="1">
                <a:solidFill>
                  <a:schemeClr val="tx1"/>
                </a:solidFill>
              </a:rPr>
              <a:t>dissp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86573" y="1622227"/>
            <a:ext cx="866775" cy="533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Low </a:t>
            </a:r>
            <a:r>
              <a:rPr lang="en-US" sz="1600" b="1" dirty="0">
                <a:solidFill>
                  <a:schemeClr val="tx1"/>
                </a:solidFill>
              </a:rPr>
              <a:t>k </a:t>
            </a:r>
            <a:r>
              <a:rPr lang="en-US" sz="1600" b="1" dirty="0" err="1">
                <a:solidFill>
                  <a:schemeClr val="tx1"/>
                </a:solidFill>
              </a:rPr>
              <a:t>dissp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396161" y="4213027"/>
                <a:ext cx="1099387" cy="764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𝒓</m:t>
                              </m:r>
                            </m:sub>
                          </m:sSub>
                        </m:e>
                      </m:d>
                      <m:r>
                        <a:rPr lang="en-US" sz="1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&lt;</m:t>
                      </m:r>
                      <m:r>
                        <a:rPr lang="en-US" sz="14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steepens 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grad n 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161" y="4213027"/>
                <a:ext cx="1099387" cy="764376"/>
              </a:xfrm>
              <a:prstGeom prst="rect">
                <a:avLst/>
              </a:prstGeom>
              <a:blipFill rotWithShape="1">
                <a:blip r:embed="rId8"/>
                <a:stretch>
                  <a:fillRect l="-1111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4621680" y="5432227"/>
            <a:ext cx="1074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rgbClr val="FF0000"/>
                </a:solidFill>
              </a:rPr>
              <a:t>drives </a:t>
            </a:r>
            <a:endParaRPr lang="en-US" altLang="zh-CN" sz="1400" b="1" dirty="0">
              <a:solidFill>
                <a:srgbClr val="FF0000"/>
              </a:solidFill>
            </a:endParaRPr>
          </a:p>
          <a:p>
            <a:pPr algn="ctr"/>
            <a:r>
              <a:rPr lang="en-US" altLang="zh-CN" sz="1400" b="1" dirty="0" smtClean="0">
                <a:solidFill>
                  <a:srgbClr val="FF0000"/>
                </a:solidFill>
              </a:rPr>
              <a:t>fluctuations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56182" y="3758804"/>
            <a:ext cx="671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Strong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shear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A new feedback loop in DWT-ZF </a:t>
            </a:r>
            <a:r>
              <a:rPr lang="en-US" sz="3200" b="1" dirty="0"/>
              <a:t>system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43583" y="1149029"/>
            <a:ext cx="282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[Diamond et.al PPCF (</a:t>
            </a:r>
            <a:r>
              <a:rPr lang="en-US" i="1" dirty="0"/>
              <a:t>2005</a:t>
            </a:r>
            <a:r>
              <a:rPr lang="en-US" i="1" dirty="0" smtClean="0"/>
              <a:t>)]</a:t>
            </a: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BFC7-EAD5-3E47-8ED6-07DB34D3DE4C}" type="slidenum">
              <a:rPr lang="en-US" smtClean="0"/>
              <a:pPr/>
              <a:t>29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14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66"/>
    </mc:Choice>
    <mc:Fallback xmlns="">
      <p:transition spd="slow" advTm="159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 animBg="1"/>
      <p:bldP spid="23" grpId="0" animBg="1"/>
      <p:bldP spid="24" grpId="0"/>
      <p:bldP spid="25" grpId="0"/>
      <p:bldP spid="26" grpId="0"/>
      <p:bldP spid="30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3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3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3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00FF"/>
                </a:solidFill>
              </a:rPr>
              <a:t>                       Background</a:t>
            </a:r>
          </a:p>
          <a:p>
            <a:pPr marL="0" indent="0">
              <a:buNone/>
            </a:pPr>
            <a:endParaRPr lang="en-US" sz="4400" b="1" dirty="0" smtClean="0">
              <a:solidFill>
                <a:srgbClr val="0000FF"/>
              </a:solidFill>
            </a:endParaRPr>
          </a:p>
          <a:p>
            <a:pPr lvl="1"/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BFC7-EAD5-3E47-8ED6-07DB34D3DE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"/>
    </mc:Choice>
    <mc:Fallback xmlns="">
      <p:transition spd="slow" advTm="1092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en-US" altLang="zh-CN" sz="3600" b="1" dirty="0" smtClean="0">
                <a:solidFill>
                  <a:srgbClr val="280CF8"/>
                </a:solidFill>
              </a:rPr>
              <a:t>Summary </a:t>
            </a:r>
            <a:r>
              <a:rPr lang="en-US" sz="3600" b="1" dirty="0" smtClean="0">
                <a:solidFill>
                  <a:srgbClr val="280CF8"/>
                </a:solidFill>
              </a:rPr>
              <a:t>and open questions</a:t>
            </a:r>
            <a:endParaRPr lang="en-US" sz="3600" b="1" dirty="0">
              <a:solidFill>
                <a:srgbClr val="280CF8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BFC7-EAD5-3E47-8ED6-07DB34D3DE4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62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 smtClean="0"/>
              <a:t>Summary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94360" lvl="1" indent="-571500" algn="just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altLang="zh-CN" sz="3200" dirty="0" smtClean="0"/>
              <a:t>Our e</a:t>
            </a:r>
            <a:r>
              <a:rPr lang="en-US" sz="3200" dirty="0" smtClean="0"/>
              <a:t>xperiments directly show the shear flow can be a source of free energy that can cause an up-gradient particle flux. </a:t>
            </a:r>
          </a:p>
          <a:p>
            <a:pPr marL="594360" lvl="1" indent="-571500" algn="just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sz="3200" dirty="0" smtClean="0"/>
              <a:t>As a result the density gradient is enhanced</a:t>
            </a:r>
          </a:p>
          <a:p>
            <a:pPr marL="594360" lvl="1" indent="-571500" algn="just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sz="3200" dirty="0"/>
              <a:t>A</a:t>
            </a:r>
            <a:r>
              <a:rPr lang="en-US" sz="3200" dirty="0" smtClean="0"/>
              <a:t> new feedback loop in the regulation of </a:t>
            </a:r>
            <a:r>
              <a:rPr lang="en-US" sz="3200" dirty="0"/>
              <a:t>time-averaged density and velocity gradients by the coupled drift turbulence-sheared flow system. </a:t>
            </a:r>
            <a:r>
              <a:rPr lang="en-US" sz="3200" dirty="0" smtClean="0"/>
              <a:t> 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9600" y="6019800"/>
            <a:ext cx="763694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5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49"/>
    </mc:Choice>
    <mc:Fallback xmlns="">
      <p:transition spd="slow" advTm="64549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spcBef>
                <a:spcPts val="1200"/>
              </a:spcBef>
              <a:buFont typeface="+mj-lt"/>
              <a:buAutoNum type="romanUcPeriod"/>
            </a:pPr>
            <a:r>
              <a:rPr lang="en-US" dirty="0" smtClean="0"/>
              <a:t>Role </a:t>
            </a:r>
            <a:r>
              <a:rPr lang="en-US" dirty="0"/>
              <a:t>of magnetic shear effect needs to </a:t>
            </a:r>
            <a:r>
              <a:rPr lang="en-US" dirty="0" smtClean="0"/>
              <a:t>be considered</a:t>
            </a:r>
            <a:r>
              <a:rPr lang="en-US" dirty="0"/>
              <a:t>. 	</a:t>
            </a:r>
            <a:r>
              <a:rPr lang="en-US" sz="2400" dirty="0"/>
              <a:t>[</a:t>
            </a:r>
            <a:r>
              <a:rPr lang="en-US" sz="2400" dirty="0" err="1"/>
              <a:t>T.chiueh</a:t>
            </a:r>
            <a:r>
              <a:rPr lang="en-US" sz="2400" dirty="0"/>
              <a:t> </a:t>
            </a:r>
            <a:r>
              <a:rPr lang="en-US" sz="2400" i="1" dirty="0"/>
              <a:t>et al</a:t>
            </a:r>
            <a:r>
              <a:rPr lang="en-US" sz="2400" dirty="0"/>
              <a:t>. Phys. Fluids (1986</a:t>
            </a:r>
            <a:r>
              <a:rPr lang="en-US" sz="2400" dirty="0" smtClean="0"/>
              <a:t>)]</a:t>
            </a:r>
            <a:r>
              <a:rPr lang="en-US" dirty="0"/>
              <a:t>				</a:t>
            </a:r>
            <a:endParaRPr lang="en-US" sz="2400" dirty="0"/>
          </a:p>
          <a:p>
            <a:pPr marL="571500" indent="-571500">
              <a:spcBef>
                <a:spcPts val="1200"/>
              </a:spcBef>
              <a:buFont typeface="+mj-lt"/>
              <a:buAutoNum type="romanUcPeriod"/>
            </a:pPr>
            <a:r>
              <a:rPr lang="en-US" dirty="0" smtClean="0"/>
              <a:t>Need </a:t>
            </a:r>
            <a:r>
              <a:rPr lang="en-US" dirty="0"/>
              <a:t>for a theory that considers flow shear as an additional spatially separated free energy source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/>
              <a:t>Open Questions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BFC7-EAD5-3E47-8ED6-07DB34D3DE4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7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Previous tokamak </a:t>
            </a:r>
            <a:r>
              <a:rPr lang="en-US" sz="2800" dirty="0"/>
              <a:t>experiments </a:t>
            </a:r>
            <a:r>
              <a:rPr lang="en-US" sz="2800" dirty="0" smtClean="0"/>
              <a:t>have shown inward </a:t>
            </a:r>
            <a:r>
              <a:rPr lang="en-US" sz="2800" dirty="0"/>
              <a:t>turbulent flux </a:t>
            </a:r>
            <a:r>
              <a:rPr lang="en-US" sz="2800" dirty="0" smtClean="0"/>
              <a:t>coincident </a:t>
            </a:r>
            <a:r>
              <a:rPr lang="en-US" sz="2800" dirty="0"/>
              <a:t>with strong edge pressure gradients and E×B shear flows </a:t>
            </a:r>
            <a:r>
              <a:rPr lang="en-US" sz="2800" dirty="0" smtClean="0"/>
              <a:t>. These </a:t>
            </a:r>
            <a:r>
              <a:rPr lang="en-US" sz="2800" dirty="0"/>
              <a:t>observations are reminiscent of the results reported </a:t>
            </a:r>
            <a:r>
              <a:rPr lang="en-US" sz="2800" dirty="0" smtClean="0"/>
              <a:t>here.</a:t>
            </a:r>
          </a:p>
          <a:p>
            <a:endParaRPr lang="en-US" sz="2800" dirty="0" smtClean="0"/>
          </a:p>
          <a:p>
            <a:pPr lvl="1"/>
            <a:r>
              <a:rPr lang="en-US" sz="3200" b="1" dirty="0" smtClean="0">
                <a:solidFill>
                  <a:srgbClr val="1F06D4"/>
                </a:solidFill>
              </a:rPr>
              <a:t>COULD SIMILAR MECHANISMS BE AT WORK IN TOKAMAK EDGE PEDESTAL?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/>
              <a:t>Possible relevance to confinement devices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BFC7-EAD5-3E47-8ED6-07DB34D3DE4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8"/>
    </mc:Choice>
    <mc:Fallback xmlns="">
      <p:transition spd="slow" advTm="1766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Thank You for your attention!</a:t>
            </a:r>
            <a:endParaRPr lang="en-US" sz="36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2600"/>
            <a:ext cx="658368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6000" dirty="0" smtClean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 smtClean="0"/>
              <a:t>             Backup Slides</a:t>
            </a:r>
            <a:endParaRPr lang="en-US" sz="6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BFC7-EAD5-3E47-8ED6-07DB34D3DE4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9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303520" cy="544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 r="24356" b="19835"/>
          <a:stretch/>
        </p:blipFill>
        <p:spPr bwMode="auto">
          <a:xfrm>
            <a:off x="5297835" y="3962400"/>
            <a:ext cx="384616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36563" y="2667000"/>
            <a:ext cx="3074037" cy="64437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Linear KH instability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600" y="5334000"/>
            <a:ext cx="1981199" cy="240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Jassby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1972 </a:t>
            </a:r>
            <a:r>
              <a:rPr lang="en-US" sz="1400" i="1" dirty="0">
                <a:solidFill>
                  <a:schemeClr val="tx1"/>
                </a:solidFill>
              </a:rPr>
              <a:t>Phys. Fluids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BFC7-EAD5-3E47-8ED6-07DB34D3DE4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514F8"/>
                </a:solidFill>
              </a:rPr>
              <a:t>Linear growth rate</a:t>
            </a:r>
            <a:endParaRPr lang="en-US" b="1" dirty="0">
              <a:solidFill>
                <a:srgbClr val="3514F8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Identification of the instabilities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1999001"/>
                  </p:ext>
                </p:extLst>
              </p:nvPr>
            </p:nvGraphicFramePr>
            <p:xfrm>
              <a:off x="228600" y="1981200"/>
              <a:ext cx="8762999" cy="406114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1866194"/>
                    <a:gridCol w="2109611"/>
                    <a:gridCol w="2353027"/>
                    <a:gridCol w="2434167"/>
                  </a:tblGrid>
                  <a:tr h="4003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/>
                            <a:t>Instability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/>
                            <a:t>Drift</a:t>
                          </a:r>
                          <a:r>
                            <a:rPr lang="en-US" sz="2200" b="1" baseline="0" dirty="0" smtClean="0"/>
                            <a:t> wave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/>
                            <a:t>Rayleigh-T</a:t>
                          </a:r>
                          <a:r>
                            <a:rPr lang="en-US" altLang="zh-CN" sz="2200" b="1" dirty="0" smtClean="0"/>
                            <a:t>aylo</a:t>
                          </a:r>
                          <a:r>
                            <a:rPr lang="en-US" sz="2200" b="1" dirty="0" smtClean="0"/>
                            <a:t>r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/>
                            <a:t>Kelvin-Helmholtz</a:t>
                          </a:r>
                          <a:endParaRPr lang="en-US" sz="2200" b="1" dirty="0"/>
                        </a:p>
                      </a:txBody>
                      <a:tcPr/>
                    </a:tc>
                  </a:tr>
                  <a:tr h="881742">
                    <a:tc>
                      <a:txBody>
                        <a:bodyPr/>
                        <a:lstStyle/>
                        <a:p>
                          <a:endParaRPr lang="en-US" sz="2200" b="1" dirty="0" smtClean="0"/>
                        </a:p>
                        <a:p>
                          <a:pPr algn="ctr"/>
                          <a:r>
                            <a:rPr lang="en-US" sz="2200" b="1" dirty="0" smtClean="0"/>
                            <a:t> Growth</a:t>
                          </a:r>
                          <a:r>
                            <a:rPr lang="en-US" sz="2200" b="1" baseline="0" dirty="0" smtClean="0"/>
                            <a:t> rate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200" b="1" dirty="0" smtClean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2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smtClean="0">
                                            <a:latin typeface="Cambria Math"/>
                                          </a:rPr>
                                          <m:t>𝛚</m:t>
                                        </m:r>
                                      </m:e>
                                      <m:sub>
                                        <m:r>
                                          <a:rPr lang="en-US" sz="2200" b="1" smtClean="0">
                                            <a:latin typeface="Cambria Math"/>
                                          </a:rPr>
                                          <m:t>𝐃𝐖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2200" b="1" smtClean="0">
                                    <a:latin typeface="Cambria Math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22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𝛔</m:t>
                                    </m:r>
                                  </m:e>
                                  <m:sub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2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sz="2200" b="1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b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d>
                                          <m:dPr>
                                            <m:ctrlPr>
                                              <a:rPr lang="en-US" sz="2200" b="1" i="1" smtClean="0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2200" b="1" i="1" smtClean="0">
                                                    <a:latin typeface="Cambria Math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p>
                                                  <m:sSupPr>
                                                    <m:ctrlPr>
                                                      <a:rPr lang="en-US" sz="2200" b="1" i="1" smtClean="0">
                                                        <a:latin typeface="Cambria Math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2200" b="1" smtClean="0">
                                                        <a:latin typeface="Cambria Math"/>
                                                      </a:rPr>
                                                      <m:t>𝐯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2200" b="1" smtClean="0">
                                                        <a:latin typeface="Cambria Math"/>
                                                      </a:rPr>
                                                      <m:t>𝟐</m:t>
                                                    </m:r>
                                                  </m:sup>
                                                </m:sSup>
                                              </m:num>
                                              <m:den>
                                                <m:r>
                                                  <a:rPr lang="en-US" sz="2200" b="1" smtClean="0">
                                                    <a:latin typeface="Cambria Math"/>
                                                  </a:rPr>
                                                  <m:t>𝐫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  <m:f>
                                          <m:fPr>
                                            <m:ctrlPr>
                                              <a:rPr lang="en-US" sz="2200" b="1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200" b="1" smtClean="0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200" b="1" smtClean="0">
                                                <a:latin typeface="Cambria Math"/>
                                              </a:rPr>
                                              <m:t>𝐧</m:t>
                                            </m:r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sz="2200" b="1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200" b="1" smtClean="0">
                                                <a:latin typeface="Cambria Math"/>
                                              </a:rPr>
                                              <m:t>𝛛</m:t>
                                            </m:r>
                                            <m:r>
                                              <a:rPr lang="en-US" sz="2200" b="1" smtClean="0">
                                                <a:latin typeface="Cambria Math"/>
                                              </a:rPr>
                                              <m:t>𝐧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200" b="1" smtClean="0">
                                                <a:latin typeface="Cambria Math"/>
                                              </a:rPr>
                                              <m:t>𝛛</m:t>
                                            </m:r>
                                            <m:r>
                                              <a:rPr lang="en-US" sz="2200" b="1" smtClean="0">
                                                <a:latin typeface="Cambria Math"/>
                                              </a:rPr>
                                              <m:t>𝐫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/</m:t>
                                    </m:r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200" b="1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2200" b="1" smtClean="0">
                                    <a:latin typeface="Cambria Math"/>
                                  </a:rPr>
                                  <m:t>𝐫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1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200" b="1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200" b="1" smtClean="0">
                                            <a:latin typeface="Cambria Math"/>
                                          </a:rPr>
                                          <m:t>𝐝</m:t>
                                        </m:r>
                                        <m:r>
                                          <a:rPr lang="el-GR" sz="2200" b="1" smtClean="0">
                                            <a:latin typeface="Cambria Math"/>
                                          </a:rPr>
                                          <m:t>𝛀</m:t>
                                        </m:r>
                                        <m:d>
                                          <m:dPr>
                                            <m:ctrlPr>
                                              <a:rPr lang="el-GR" sz="2200" b="1" i="1" smtClean="0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200" b="1" smtClean="0">
                                                <a:latin typeface="Cambria Math"/>
                                              </a:rPr>
                                              <m:t>𝐫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en-US" sz="2200" b="1" smtClean="0">
                                            <a:latin typeface="Cambria Math"/>
                                          </a:rPr>
                                          <m:t>𝐝𝐫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2200" b="1" dirty="0"/>
                        </a:p>
                      </a:txBody>
                      <a:tcPr/>
                    </a:tc>
                  </a:tr>
                  <a:tr h="4074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/>
                            <a:t>Values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2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1" smtClean="0">
                                      <a:latin typeface="Cambria Math"/>
                                    </a:rPr>
                                    <m:t> (</m:t>
                                  </m:r>
                                  <m:r>
                                    <a:rPr lang="en-US" sz="2200" b="1" smtClean="0">
                                      <a:latin typeface="Cambria Math"/>
                                    </a:rPr>
                                    <m:t>𝐬</m:t>
                                  </m:r>
                                </m:e>
                                <m:sup>
                                  <m:r>
                                    <a:rPr lang="en-US" sz="2200" b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200" b="1" smtClean="0">
                                      <a:latin typeface="Cambria Math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sz="2200" b="1" smtClean="0"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2200" b="1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~</m:t>
                                    </m:r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𝟓</m:t>
                                    </m:r>
                                  </m:e>
                                </m:d>
                                <m:r>
                                  <a:rPr lang="en-US" sz="2200" b="1" smtClean="0">
                                    <a:latin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2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2200" b="1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en-US" sz="2200" b="1">
                                        <a:latin typeface="Cambria Math"/>
                                      </a:rPr>
                                      <m:t>~</m:t>
                                    </m:r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𝟐</m:t>
                                    </m:r>
                                  </m:e>
                                </m:d>
                                <m:r>
                                  <a:rPr lang="en-US" sz="2200" b="1">
                                    <a:latin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200" b="1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1">
                                        <a:latin typeface="Cambria Math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2200" b="1">
                                        <a:latin typeface="Cambria Math"/>
                                      </a:rPr>
                                      <m:t>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2200" b="1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𝟎</m:t>
                                    </m:r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.</m:t>
                                    </m:r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𝟓</m:t>
                                    </m:r>
                                    <m:r>
                                      <a:rPr lang="en-US" sz="2200" b="1">
                                        <a:latin typeface="Cambria Math"/>
                                      </a:rPr>
                                      <m:t>~</m:t>
                                    </m:r>
                                    <m:r>
                                      <a:rPr lang="en-US" sz="2200" b="1" smtClean="0">
                                        <a:latin typeface="Cambria Math"/>
                                      </a:rPr>
                                      <m:t>𝟏</m:t>
                                    </m:r>
                                  </m:e>
                                </m:d>
                                <m:r>
                                  <a:rPr lang="en-US" sz="2200" b="1">
                                    <a:latin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200" b="1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1">
                                        <a:latin typeface="Cambria Math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2200" b="1">
                                        <a:latin typeface="Cambria Math"/>
                                      </a:rPr>
                                      <m:t>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200" b="1" dirty="0"/>
                        </a:p>
                      </a:txBody>
                      <a:tcPr/>
                    </a:tc>
                  </a:tr>
                  <a:tr h="87215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2200" b="1" dirty="0" smtClean="0"/>
                            <a:t> Location </a:t>
                          </a:r>
                        </a:p>
                        <a:p>
                          <a:pPr algn="ctr"/>
                          <a:r>
                            <a:rPr lang="en-US" sz="2200" b="1" dirty="0" smtClean="0"/>
                            <a:t>(Radial)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1" smtClean="0">
                                    <a:latin typeface="Cambria Math"/>
                                  </a:rPr>
                                  <m:t>𝟐</m:t>
                                </m:r>
                                <m:r>
                                  <a:rPr lang="en-US" sz="2200" b="1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z="2200" b="1" i="1" smtClean="0">
                                    <a:latin typeface="Cambria Math"/>
                                  </a:rPr>
                                  <m:t>𝐫</m:t>
                                </m:r>
                                <m:r>
                                  <a:rPr lang="en-US" sz="2200" b="1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z="2200" b="1" smtClean="0">
                                    <a:latin typeface="Cambria Math"/>
                                  </a:rPr>
                                  <m:t>𝟔</m:t>
                                </m:r>
                                <m:r>
                                  <a:rPr lang="en-US" sz="2200" b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2200" b="1" smtClean="0">
                                    <a:latin typeface="Cambria Math"/>
                                  </a:rPr>
                                  <m:t>𝐜𝐦</m:t>
                                </m:r>
                              </m:oMath>
                            </m:oMathPara>
                          </a14:m>
                          <a:endParaRPr lang="en-US" sz="22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1" i="1" smtClean="0">
                                    <a:latin typeface="Cambria Math"/>
                                  </a:rPr>
                                  <m:t>𝐫</m:t>
                                </m:r>
                                <m:r>
                                  <a:rPr lang="en-US" sz="2200" b="1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z="2200" b="1" smtClean="0">
                                    <a:latin typeface="Cambria Math"/>
                                  </a:rPr>
                                  <m:t>𝟑𝐜𝐦</m:t>
                                </m:r>
                              </m:oMath>
                            </m:oMathPara>
                          </a14:m>
                          <a:endParaRPr lang="en-US" sz="2200" b="1" dirty="0" smtClean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1" i="1" smtClean="0">
                                    <a:latin typeface="Cambria Math"/>
                                  </a:rPr>
                                  <m:t>𝐫</m:t>
                                </m:r>
                                <m:r>
                                  <a:rPr lang="en-US" sz="2200" b="1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z="2200" b="1" smtClean="0">
                                    <a:latin typeface="Cambria Math"/>
                                  </a:rPr>
                                  <m:t>𝟖𝐜𝐦</m:t>
                                </m:r>
                              </m:oMath>
                            </m:oMathPara>
                          </a14:m>
                          <a:endParaRPr lang="en-US" sz="22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1" i="1" smtClean="0">
                                    <a:latin typeface="Cambria Math"/>
                                  </a:rPr>
                                  <m:t>𝐫</m:t>
                                </m:r>
                                <m:r>
                                  <a:rPr lang="en-US" sz="2200" b="1" smtClean="0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z="2200" b="1" smtClean="0">
                                    <a:latin typeface="Cambria Math"/>
                                  </a:rPr>
                                  <m:t>𝟓𝐜𝐦</m:t>
                                </m:r>
                              </m:oMath>
                            </m:oMathPara>
                          </a14:m>
                          <a:endParaRPr lang="en-US" sz="2200" b="1" dirty="0" smtClean="0"/>
                        </a:p>
                        <a:p>
                          <a:endParaRPr lang="en-US" sz="2200" b="1" dirty="0"/>
                        </a:p>
                      </a:txBody>
                      <a:tcPr/>
                    </a:tc>
                  </a:tr>
                  <a:tr h="1248295">
                    <a:tc>
                      <a:txBody>
                        <a:bodyPr/>
                        <a:lstStyle/>
                        <a:p>
                          <a:pPr algn="ctr"/>
                          <a:endParaRPr lang="en-US" sz="2200" b="1" baseline="0" dirty="0" smtClean="0"/>
                        </a:p>
                        <a:p>
                          <a:pPr algn="ctr"/>
                          <a:r>
                            <a:rPr lang="en-US" sz="2200" b="1" baseline="0" dirty="0" smtClean="0"/>
                            <a:t>B field range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200" b="1" dirty="0" smtClean="0"/>
                        </a:p>
                        <a:p>
                          <a:pPr algn="ctr"/>
                          <a:r>
                            <a:rPr lang="en-US" sz="2200" b="1" dirty="0" smtClean="0"/>
                            <a:t>All B field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sz="2200" b="1" baseline="0" dirty="0" smtClean="0"/>
                            <a:t>   </a:t>
                          </a:r>
                          <a:r>
                            <a:rPr lang="en-US" sz="2200" b="1" dirty="0" smtClean="0"/>
                            <a:t>Diminishes</a:t>
                          </a:r>
                          <a:r>
                            <a:rPr lang="en-US" sz="2200" b="1" baseline="0" dirty="0" smtClean="0"/>
                            <a:t> for larger B at small r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smtClean="0">
                                    <a:latin typeface="Cambria Math"/>
                                  </a:rPr>
                                  <m:t>𝟏𝟐𝟎𝟎</m:t>
                                </m:r>
                                <m:r>
                                  <a:rPr lang="en-US" sz="2000" b="1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z="2000" b="1" smtClean="0">
                                    <a:latin typeface="Cambria Math"/>
                                  </a:rPr>
                                  <m:t>𝐁</m:t>
                                </m:r>
                                <m:r>
                                  <a:rPr lang="en-US" sz="2000" b="1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z="2000" b="1" smtClean="0">
                                    <a:latin typeface="Cambria Math"/>
                                  </a:rPr>
                                  <m:t>𝟏𝟕𝟎𝟎</m:t>
                                </m:r>
                                <m:r>
                                  <a:rPr lang="en-US" sz="2000" b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2000" b="1" smtClean="0">
                                    <a:latin typeface="Cambria Math"/>
                                  </a:rPr>
                                  <m:t>𝐆</m:t>
                                </m:r>
                              </m:oMath>
                            </m:oMathPara>
                          </a14:m>
                          <a:endParaRPr lang="en-US" sz="2000" b="1" dirty="0" smtClean="0"/>
                        </a:p>
                        <a:p>
                          <a:endParaRPr lang="en-US" sz="2200" b="1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1999001"/>
                  </p:ext>
                </p:extLst>
              </p:nvPr>
            </p:nvGraphicFramePr>
            <p:xfrm>
              <a:off x="228600" y="1981200"/>
              <a:ext cx="8762999" cy="4093211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1866194"/>
                    <a:gridCol w="2109611"/>
                    <a:gridCol w="2353027"/>
                    <a:gridCol w="2434167"/>
                  </a:tblGrid>
                  <a:tr h="426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/>
                            <a:t>Instability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/>
                            <a:t>Drift</a:t>
                          </a:r>
                          <a:r>
                            <a:rPr lang="en-US" sz="2200" b="1" baseline="0" dirty="0" smtClean="0"/>
                            <a:t> wave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/>
                            <a:t>Rayleigh-T</a:t>
                          </a:r>
                          <a:r>
                            <a:rPr lang="en-US" altLang="zh-CN" sz="2200" b="1" dirty="0" smtClean="0"/>
                            <a:t>aylo</a:t>
                          </a:r>
                          <a:r>
                            <a:rPr lang="en-US" sz="2200" b="1" dirty="0" smtClean="0"/>
                            <a:t>r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/>
                            <a:t>Kelvin-Helmholtz</a:t>
                          </a:r>
                          <a:endParaRPr lang="en-US" sz="2200" b="1" dirty="0"/>
                        </a:p>
                      </a:txBody>
                      <a:tcPr/>
                    </a:tc>
                  </a:tr>
                  <a:tr h="939864">
                    <a:tc>
                      <a:txBody>
                        <a:bodyPr/>
                        <a:lstStyle/>
                        <a:p>
                          <a:endParaRPr lang="en-US" sz="2200" b="1" dirty="0" smtClean="0"/>
                        </a:p>
                        <a:p>
                          <a:pPr algn="ctr"/>
                          <a:r>
                            <a:rPr lang="en-US" sz="2200" b="1" dirty="0" smtClean="0"/>
                            <a:t> Growth</a:t>
                          </a:r>
                          <a:r>
                            <a:rPr lang="en-US" sz="2200" b="1" baseline="0" dirty="0" smtClean="0"/>
                            <a:t> rate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0751" t="-49351" r="-228902" b="-2974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70984" t="-49351" r="-105181" b="-2974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62155" t="-49351" r="-1754" b="-297403"/>
                          </a:stretch>
                        </a:blipFill>
                      </a:tcPr>
                    </a:tc>
                  </a:tr>
                  <a:tr h="4664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614" t="-302632" r="-371895" b="-50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0751" t="-302632" r="-228902" b="-50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70984" t="-302632" r="-105181" b="-50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62155" t="-302632" r="-1754" b="-502632"/>
                          </a:stretch>
                        </a:blipFill>
                      </a:tcPr>
                    </a:tc>
                  </a:tr>
                  <a:tr h="9296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2200" b="1" dirty="0" smtClean="0"/>
                            <a:t> Location </a:t>
                          </a:r>
                        </a:p>
                        <a:p>
                          <a:pPr algn="ctr"/>
                          <a:r>
                            <a:rPr lang="en-US" sz="2200" b="1" dirty="0" smtClean="0"/>
                            <a:t>(Radial)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90751" t="-200000" r="-228902" b="-1496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70984" t="-200000" r="-105181" b="-1496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62155" t="-200000" r="-1754" b="-149673"/>
                          </a:stretch>
                        </a:blipFill>
                      </a:tcPr>
                    </a:tc>
                  </a:tr>
                  <a:tr h="1330579">
                    <a:tc>
                      <a:txBody>
                        <a:bodyPr/>
                        <a:lstStyle/>
                        <a:p>
                          <a:pPr algn="ctr"/>
                          <a:endParaRPr lang="en-US" sz="2200" b="1" baseline="0" dirty="0" smtClean="0"/>
                        </a:p>
                        <a:p>
                          <a:pPr algn="ctr"/>
                          <a:r>
                            <a:rPr lang="en-US" sz="2200" b="1" baseline="0" dirty="0" smtClean="0"/>
                            <a:t>B field range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200" b="1" dirty="0" smtClean="0"/>
                        </a:p>
                        <a:p>
                          <a:pPr algn="ctr"/>
                          <a:r>
                            <a:rPr lang="en-US" sz="2200" b="1" dirty="0" smtClean="0"/>
                            <a:t>All B field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sz="2200" b="1" baseline="0" dirty="0" smtClean="0"/>
                            <a:t>   </a:t>
                          </a:r>
                          <a:r>
                            <a:rPr lang="en-US" sz="2200" b="1" dirty="0" smtClean="0"/>
                            <a:t>Diminishes</a:t>
                          </a:r>
                          <a:r>
                            <a:rPr lang="en-US" sz="2200" b="1" baseline="0" dirty="0" smtClean="0"/>
                            <a:t> for larger B at small r</a:t>
                          </a:r>
                          <a:endParaRPr 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62155" t="-210550" r="-1754" b="-504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780106" y="6340475"/>
            <a:ext cx="2133600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i="1" dirty="0" smtClean="0"/>
              <a:t>Spatial locations different</a:t>
            </a:r>
            <a:r>
              <a:rPr lang="en-US" sz="3600" dirty="0" smtClean="0"/>
              <a:t>:</a:t>
            </a:r>
          </a:p>
          <a:p>
            <a:pPr lvl="1"/>
            <a:r>
              <a:rPr lang="en-US" sz="3200" dirty="0" smtClean="0"/>
              <a:t>Linear KH : </a:t>
            </a:r>
            <a:r>
              <a:rPr lang="en-US" sz="3200" i="1" dirty="0" smtClean="0"/>
              <a:t>r</a:t>
            </a:r>
            <a:r>
              <a:rPr lang="en-US" sz="3200" dirty="0" smtClean="0"/>
              <a:t> </a:t>
            </a:r>
            <a:r>
              <a:rPr lang="en-US" sz="3200" i="1" dirty="0" smtClean="0"/>
              <a:t>&gt; 5 cm</a:t>
            </a:r>
          </a:p>
          <a:p>
            <a:pPr lvl="1"/>
            <a:r>
              <a:rPr lang="en-US" sz="3200" dirty="0" smtClean="0"/>
              <a:t>Inward particle flux:  </a:t>
            </a:r>
            <a:r>
              <a:rPr lang="en-US" sz="3200" i="1" dirty="0" smtClean="0"/>
              <a:t>3cm &lt; r &lt; 5 cm</a:t>
            </a:r>
            <a:endParaRPr lang="en-US" i="1" dirty="0" smtClean="0"/>
          </a:p>
          <a:p>
            <a:r>
              <a:rPr lang="en-US" sz="3600" b="1" i="1" dirty="0" smtClean="0"/>
              <a:t>RS work is non-zero</a:t>
            </a:r>
            <a:r>
              <a:rPr lang="en-US" sz="3600" dirty="0" smtClean="0"/>
              <a:t>: </a:t>
            </a:r>
          </a:p>
          <a:p>
            <a:pPr lvl="1"/>
            <a:r>
              <a:rPr lang="en-US" sz="3200" dirty="0" smtClean="0"/>
              <a:t>Nonlinear process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Is inward flux caused by linear KH?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762000" y="4495800"/>
            <a:ext cx="7620000" cy="1295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We don’t think it is the linear KH causes </a:t>
            </a:r>
            <a:r>
              <a:rPr lang="en-US" sz="3600" b="1" dirty="0" smtClean="0">
                <a:solidFill>
                  <a:srgbClr val="FF0000"/>
                </a:solidFill>
              </a:rPr>
              <a:t>the inward </a:t>
            </a:r>
            <a:r>
              <a:rPr lang="en-US" sz="3600" b="1" dirty="0">
                <a:solidFill>
                  <a:srgbClr val="FF0000"/>
                </a:solidFill>
              </a:rPr>
              <a:t>flux.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780106" y="6340475"/>
            <a:ext cx="2133600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    Charge </a:t>
            </a:r>
            <a:r>
              <a:rPr lang="en-US" sz="2000" b="1" dirty="0"/>
              <a:t>continuity and electron momentum </a:t>
            </a:r>
            <a:r>
              <a:rPr lang="en-US" sz="2000" b="1" dirty="0" smtClean="0"/>
              <a:t>equation:</a:t>
            </a:r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pPr marL="0" indent="0">
              <a:buNone/>
            </a:pPr>
            <a:r>
              <a:rPr lang="en-US" sz="2800" b="1" dirty="0" smtClean="0"/>
              <a:t>              </a:t>
            </a:r>
          </a:p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r>
              <a:rPr lang="en-US" sz="2800" dirty="0" smtClean="0"/>
              <a:t>                                                                    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Simple </a:t>
            </a:r>
            <a:r>
              <a:rPr lang="en-US" sz="3200" b="1" dirty="0" smtClean="0"/>
              <a:t>Collisional </a:t>
            </a:r>
            <a:r>
              <a:rPr lang="en-US" sz="3200" b="1" dirty="0"/>
              <a:t>Drift Wave Instability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05042"/>
            <a:ext cx="4114800" cy="13037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382344"/>
              </p:ext>
            </p:extLst>
          </p:nvPr>
        </p:nvGraphicFramePr>
        <p:xfrm>
          <a:off x="685800" y="3222728"/>
          <a:ext cx="1281113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Equation" r:id="rId5" imgW="914400" imgH="457200" progId="Equation.DSMT4">
                  <p:embed/>
                </p:oleObj>
              </mc:Choice>
              <mc:Fallback>
                <p:oleObj name="Equation" r:id="rId5" imgW="91440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222728"/>
                        <a:ext cx="1281113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767131"/>
              </p:ext>
            </p:extLst>
          </p:nvPr>
        </p:nvGraphicFramePr>
        <p:xfrm>
          <a:off x="2065320" y="3200400"/>
          <a:ext cx="2278080" cy="69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8" name="Equation" r:id="rId7" imgW="1627200" imgH="493560" progId="Equation.DSMT4">
                  <p:embed/>
                </p:oleObj>
              </mc:Choice>
              <mc:Fallback>
                <p:oleObj name="Equation" r:id="rId7" imgW="1627200" imgH="4935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5320" y="3200400"/>
                        <a:ext cx="2278080" cy="690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79151" y="33545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1000" y="2790855"/>
                <a:ext cx="3900491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dispersion relation: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2000" b="1" i="1">
                        <a:latin typeface="Cambria Math"/>
                        <a:ea typeface="Cambria Math"/>
                      </a:rPr>
                      <m:t>= </m:t>
                    </m:r>
                    <m:sSub>
                      <m:sSubPr>
                        <m:ctrlPr>
                          <a:rPr lang="en-US" sz="2000" b="1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  <m:sub>
                        <m:r>
                          <a:rPr lang="en-US" sz="2000" b="1" i="1">
                            <a:latin typeface="Cambria Math"/>
                            <a:ea typeface="Cambria Math"/>
                          </a:rPr>
                          <m:t>𝒓</m:t>
                        </m:r>
                      </m:sub>
                    </m:sSub>
                    <m:r>
                      <a:rPr lang="en-US" sz="2000" b="1" i="1"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2000" b="1" i="1">
                        <a:latin typeface="Cambria Math"/>
                        <a:ea typeface="Cambria Math"/>
                      </a:rPr>
                      <m:t>𝒊</m:t>
                    </m:r>
                    <m:sSub>
                      <m:sSubPr>
                        <m:ctrlPr>
                          <a:rPr lang="en-US" sz="2000" b="1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  <m:sub>
                        <m:r>
                          <a:rPr lang="en-US" sz="2000" b="1" i="1">
                            <a:latin typeface="Cambria Math"/>
                            <a:ea typeface="Cambria Math"/>
                          </a:rPr>
                          <m:t>𝒊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790855"/>
                <a:ext cx="3900491" cy="400110"/>
              </a:xfrm>
              <a:prstGeom prst="rect">
                <a:avLst/>
              </a:prstGeom>
              <a:blipFill rotWithShape="1">
                <a:blip r:embed="rId9"/>
                <a:stretch>
                  <a:fillRect l="-1721" t="-7692" b="-276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16" y="3962400"/>
            <a:ext cx="3942244" cy="11887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9516" y="5334000"/>
                <a:ext cx="4065896" cy="652230"/>
              </a:xfrm>
              <a:prstGeom prst="rect">
                <a:avLst/>
              </a:prstGeom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b="1" i="1" dirty="0" smtClean="0">
                    <a:solidFill>
                      <a:srgbClr val="FF0000"/>
                    </a:solidFill>
                  </a:rPr>
                  <a:t>Resistive Drift Waves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∥</m:t>
                        </m:r>
                      </m:sub>
                    </m:sSub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b="1" i="1" dirty="0">
                    <a:solidFill>
                      <a:srgbClr val="FF0000"/>
                    </a:solidFill>
                  </a:rPr>
                  <a:t>Driven Unstable by Density </a:t>
                </a:r>
                <a:r>
                  <a:rPr lang="en-US" b="1" i="1" dirty="0" smtClean="0">
                    <a:solidFill>
                      <a:srgbClr val="FF0000"/>
                    </a:solidFill>
                  </a:rPr>
                  <a:t>Gradients.</a:t>
                </a:r>
                <a:endParaRPr lang="en-US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16" y="5334000"/>
                <a:ext cx="4065896" cy="652230"/>
              </a:xfrm>
              <a:prstGeom prst="rect">
                <a:avLst/>
              </a:prstGeom>
              <a:blipFill rotWithShape="1">
                <a:blip r:embed="rId11"/>
                <a:stretch>
                  <a:fillRect l="-1349" t="-3738" r="-2099" b="-1401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BFC7-EAD5-3E47-8ED6-07DB34D3DE4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47441"/>
            <a:ext cx="4206240" cy="22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520519" y="4419600"/>
                <a:ext cx="3242481" cy="1576565"/>
              </a:xfrm>
              <a:prstGeom prst="rect">
                <a:avLst/>
              </a:prstGeom>
              <a:noFill/>
              <a:ln w="28575">
                <a:solidFill>
                  <a:srgbClr val="280C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1440"/>
                <a:r>
                  <a:rPr lang="en-US" b="1" dirty="0">
                    <a:solidFill>
                      <a:schemeClr val="tx1"/>
                    </a:solidFill>
                  </a:rPr>
                  <a:t>F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inite electron dissipation:       </a:t>
                </a:r>
              </a:p>
              <a:p>
                <a:pPr marL="434340" indent="-34290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solidFill>
                      <a:schemeClr val="tx1"/>
                    </a:solidFill>
                  </a:rPr>
                  <a:t>phase shift between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𝒂𝒏𝒅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𝝋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/>
                      </a:rPr>
                      <m:t>        </m:t>
                    </m:r>
                  </m:oMath>
                </a14:m>
                <a:endParaRPr lang="en-US" b="1" i="0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marL="434340" indent="-342900">
                  <a:buFont typeface="Arial" panose="020B0604020202020204" pitchFamily="34" charset="0"/>
                  <a:buChar char="•"/>
                </a:pPr>
                <a:r>
                  <a:rPr lang="en-US" b="1" i="1" dirty="0" smtClean="0">
                    <a:solidFill>
                      <a:schemeClr val="tx1"/>
                    </a:solidFill>
                  </a:rPr>
                  <a:t>net particle transport </a:t>
                </a:r>
                <a:r>
                  <a:rPr lang="en-US" b="1" i="1" dirty="0" smtClean="0">
                    <a:solidFill>
                      <a:srgbClr val="FF0000"/>
                    </a:solidFill>
                  </a:rPr>
                  <a:t>down the density gradient!  </a:t>
                </a:r>
                <a:endParaRPr lang="en-US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519" y="4419600"/>
                <a:ext cx="3242481" cy="1576565"/>
              </a:xfrm>
              <a:prstGeom prst="rect">
                <a:avLst/>
              </a:prstGeom>
              <a:blipFill rotWithShape="1">
                <a:blip r:embed="rId13"/>
                <a:stretch>
                  <a:fillRect r="-2048" b="-1136"/>
                </a:stretch>
              </a:blipFill>
              <a:ln w="28575">
                <a:solidFill>
                  <a:srgbClr val="280CF8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8686800" y="3429000"/>
            <a:ext cx="228600" cy="29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20"/>
    </mc:Choice>
    <mc:Fallback xmlns="">
      <p:transition spd="slow" advTm="9542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9001125" cy="5791200"/>
          </a:xfrm>
          <a:solidFill>
            <a:schemeClr val="bg2"/>
          </a:solidFill>
        </p:spPr>
        <p:txBody>
          <a:bodyPr/>
          <a:lstStyle/>
          <a:p>
            <a:r>
              <a:rPr lang="en-US" sz="2200" b="1" dirty="0" smtClean="0"/>
              <a:t>Zonal </a:t>
            </a:r>
            <a:r>
              <a:rPr lang="en-US" sz="2200" b="1" dirty="0"/>
              <a:t>flow: </a:t>
            </a:r>
            <a:r>
              <a:rPr lang="en-US" sz="2200" b="1" dirty="0" smtClean="0"/>
              <a:t>radially sheared axisymmetric flow.</a:t>
            </a:r>
          </a:p>
          <a:p>
            <a:pPr lvl="1"/>
            <a:r>
              <a:rPr lang="en-US" altLang="ja-JP" sz="2200" b="1" dirty="0"/>
              <a:t>Turbulence driven</a:t>
            </a:r>
          </a:p>
          <a:p>
            <a:pPr lvl="1"/>
            <a:r>
              <a:rPr lang="en-US" sz="2200" b="1" dirty="0" smtClean="0"/>
              <a:t>Localized </a:t>
            </a:r>
            <a:r>
              <a:rPr lang="en-US" sz="2200" b="1" dirty="0"/>
              <a:t>in radial </a:t>
            </a:r>
            <a:r>
              <a:rPr lang="en-US" sz="2200" b="1" dirty="0" smtClean="0"/>
              <a:t>extent</a:t>
            </a:r>
          </a:p>
          <a:p>
            <a:pPr lvl="1"/>
            <a:r>
              <a:rPr lang="en-US" sz="2200" b="1" dirty="0" smtClean="0"/>
              <a:t>m=n=0</a:t>
            </a:r>
          </a:p>
          <a:p>
            <a:endParaRPr lang="en-US" b="1" dirty="0" smtClean="0"/>
          </a:p>
          <a:p>
            <a:pPr marL="400050" lvl="1" indent="0">
              <a:buNone/>
            </a:pPr>
            <a:endParaRPr lang="en-US" b="1" dirty="0" smtClean="0"/>
          </a:p>
          <a:p>
            <a:pPr marL="40005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b="1" dirty="0" smtClean="0"/>
              <a:t>Schematics of Zonal Flow</a:t>
            </a:r>
            <a:endParaRPr lang="en-US" sz="32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25" y="2240280"/>
            <a:ext cx="3965675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43" y="2240280"/>
            <a:ext cx="2181357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81528"/>
            <a:ext cx="4389120" cy="167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8768" y="6245423"/>
            <a:ext cx="228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[Diamond </a:t>
            </a:r>
            <a:r>
              <a:rPr lang="en-US" sz="1400" dirty="0"/>
              <a:t>et al, PPCF </a:t>
            </a:r>
            <a:r>
              <a:rPr lang="en-US" sz="1400" dirty="0" smtClean="0"/>
              <a:t>(</a:t>
            </a:r>
            <a:r>
              <a:rPr lang="en-US" sz="1400" dirty="0"/>
              <a:t>2005</a:t>
            </a:r>
            <a:r>
              <a:rPr lang="en-US" sz="1400" dirty="0" smtClean="0"/>
              <a:t>)]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5675262" y="4890805"/>
            <a:ext cx="536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(</a:t>
            </a:r>
            <a:r>
              <a:rPr lang="en-US" sz="2000" b="1" dirty="0"/>
              <a:t>c)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0306" y="6370637"/>
            <a:ext cx="458894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49914" y="2697480"/>
            <a:ext cx="1317686" cy="579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Disparate scale interaction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4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47"/>
    </mc:Choice>
    <mc:Fallback xmlns="">
      <p:transition spd="slow" advTm="7974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Autofit/>
          </a:bodyPr>
          <a:lstStyle/>
          <a:p>
            <a:pPr algn="just"/>
            <a:r>
              <a:rPr lang="en-US" sz="3200" b="1" dirty="0" smtClean="0"/>
              <a:t>Inward </a:t>
            </a:r>
            <a:r>
              <a:rPr lang="en-US" sz="3200" b="1" dirty="0"/>
              <a:t>particle transport </a:t>
            </a:r>
            <a:r>
              <a:rPr lang="en-US" sz="3200" b="1" dirty="0" smtClean="0"/>
              <a:t>in </a:t>
            </a:r>
            <a:r>
              <a:rPr lang="en-US" sz="3200" b="1" dirty="0"/>
              <a:t>different devices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1" y="914400"/>
            <a:ext cx="4421203" cy="5638800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Bef>
                <a:spcPts val="768"/>
              </a:spcBef>
            </a:pPr>
            <a:r>
              <a:rPr lang="en-US" sz="2400" b="1" dirty="0" smtClean="0">
                <a:ea typeface="Segoe UI" panose="020B0502040204020203" pitchFamily="34" charset="0"/>
                <a:cs typeface="Segoe UI" panose="020B0502040204020203" pitchFamily="34" charset="0"/>
              </a:rPr>
              <a:t>DIII-D </a:t>
            </a:r>
            <a:r>
              <a:rPr lang="en-US" sz="2400" b="1" i="1" dirty="0" smtClean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/>
              <a:t>Tokamak</a:t>
            </a:r>
          </a:p>
          <a:p>
            <a:pPr lvl="1">
              <a:lnSpc>
                <a:spcPct val="120000"/>
              </a:lnSpc>
              <a:spcBef>
                <a:spcPts val="200"/>
              </a:spcBef>
            </a:pPr>
            <a:r>
              <a:rPr lang="en-US" sz="2000" dirty="0"/>
              <a:t>H-mode pedestal</a:t>
            </a:r>
          </a:p>
          <a:p>
            <a:pPr lvl="1"/>
            <a:endParaRPr lang="en-US" sz="2000" dirty="0"/>
          </a:p>
          <a:p>
            <a:pPr marL="0" lvl="0" indent="0">
              <a:buNone/>
            </a:pPr>
            <a:endParaRPr lang="en-US" b="1" dirty="0" smtClean="0"/>
          </a:p>
          <a:p>
            <a:pPr lvl="1"/>
            <a:endParaRPr lang="en-US" sz="2200" dirty="0" smtClean="0"/>
          </a:p>
          <a:p>
            <a:endParaRPr lang="en-US" sz="2600" dirty="0"/>
          </a:p>
          <a:p>
            <a:pPr lvl="1"/>
            <a:endParaRPr lang="en-US" sz="2200" dirty="0" smtClean="0"/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sz="1400" i="1" dirty="0" smtClean="0"/>
          </a:p>
          <a:p>
            <a:pPr marL="457200" lvl="1" indent="0">
              <a:buNone/>
            </a:pPr>
            <a:endParaRPr lang="en-US" sz="1400" i="1" dirty="0"/>
          </a:p>
          <a:p>
            <a:pPr marL="457200" lvl="1" indent="0">
              <a:buNone/>
            </a:pPr>
            <a:endParaRPr lang="en-US" sz="1400" i="1" dirty="0" smtClean="0"/>
          </a:p>
          <a:p>
            <a:pPr marL="457200" lvl="1" indent="0">
              <a:buNone/>
            </a:pPr>
            <a:endParaRPr lang="en-US" sz="1400" i="1" dirty="0"/>
          </a:p>
          <a:p>
            <a:pPr marL="57150" indent="0">
              <a:buNone/>
            </a:pPr>
            <a:endParaRPr lang="en-US" sz="1400" i="1" dirty="0" smtClean="0"/>
          </a:p>
          <a:p>
            <a:pPr marL="57150" indent="0">
              <a:buNone/>
            </a:pPr>
            <a:r>
              <a:rPr lang="en-US" sz="1400" i="1" dirty="0" smtClean="0"/>
              <a:t>                              </a:t>
            </a:r>
          </a:p>
          <a:p>
            <a:pPr marL="57150" indent="0">
              <a:buNone/>
            </a:pPr>
            <a:r>
              <a:rPr lang="en-US" sz="1400" i="1" dirty="0"/>
              <a:t> </a:t>
            </a:r>
            <a:r>
              <a:rPr lang="en-US" sz="1400" i="1" dirty="0" smtClean="0"/>
              <a:t>                                  </a:t>
            </a:r>
          </a:p>
          <a:p>
            <a:pPr marL="57150" indent="0">
              <a:buNone/>
            </a:pPr>
            <a:r>
              <a:rPr lang="en-US" sz="1400" i="1" dirty="0"/>
              <a:t> </a:t>
            </a:r>
            <a:r>
              <a:rPr lang="en-US" sz="1400" i="1" dirty="0" smtClean="0"/>
              <a:t>                             </a:t>
            </a:r>
            <a:endParaRPr lang="en-US" sz="2200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497404" y="914400"/>
            <a:ext cx="47244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b="1" dirty="0"/>
              <a:t> </a:t>
            </a:r>
            <a:r>
              <a:rPr lang="en-US" sz="2400" b="1" dirty="0"/>
              <a:t>LAPD </a:t>
            </a:r>
          </a:p>
          <a:p>
            <a:pPr lvl="1"/>
            <a:r>
              <a:rPr lang="en-US" sz="2000" dirty="0"/>
              <a:t>Strong shear; external biasing</a:t>
            </a:r>
            <a:endParaRPr lang="en-US" dirty="0"/>
          </a:p>
          <a:p>
            <a:pPr marL="457200" lvl="1" indent="0">
              <a:spcBef>
                <a:spcPts val="768"/>
              </a:spcBef>
              <a:buNone/>
            </a:pPr>
            <a:r>
              <a:rPr lang="en-US" sz="2400" b="1" dirty="0" smtClean="0"/>
              <a:t>                </a:t>
            </a:r>
            <a:endParaRPr lang="en-US" sz="2600" dirty="0" smtClean="0"/>
          </a:p>
          <a:p>
            <a:pPr lvl="1">
              <a:spcBef>
                <a:spcPts val="768"/>
              </a:spcBef>
            </a:pPr>
            <a:endParaRPr lang="en-US" sz="2200" dirty="0"/>
          </a:p>
          <a:p>
            <a:pPr>
              <a:spcBef>
                <a:spcPts val="768"/>
              </a:spcBef>
            </a:pPr>
            <a:endParaRPr lang="en-US" sz="2600" dirty="0" smtClean="0"/>
          </a:p>
          <a:p>
            <a:pPr lvl="1">
              <a:spcBef>
                <a:spcPts val="768"/>
              </a:spcBef>
            </a:pPr>
            <a:endParaRPr lang="en-US" sz="2200" dirty="0"/>
          </a:p>
          <a:p>
            <a:pPr lvl="1">
              <a:spcBef>
                <a:spcPts val="768"/>
              </a:spcBef>
            </a:pPr>
            <a:endParaRPr lang="en-US" sz="2200" dirty="0" smtClean="0"/>
          </a:p>
          <a:p>
            <a:pPr lvl="1">
              <a:spcBef>
                <a:spcPts val="768"/>
              </a:spcBef>
            </a:pPr>
            <a:endParaRPr lang="en-US" sz="2200" dirty="0"/>
          </a:p>
          <a:p>
            <a:pPr marL="457200" lvl="1" indent="0">
              <a:spcBef>
                <a:spcPts val="768"/>
              </a:spcBef>
              <a:buNone/>
            </a:pPr>
            <a:endParaRPr lang="en-US" sz="2200" dirty="0" smtClean="0"/>
          </a:p>
          <a:p>
            <a:pPr lvl="1">
              <a:spcBef>
                <a:spcPts val="768"/>
              </a:spcBef>
            </a:pP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5031" b="4380"/>
          <a:stretch/>
        </p:blipFill>
        <p:spPr bwMode="auto">
          <a:xfrm>
            <a:off x="152400" y="3095625"/>
            <a:ext cx="4312116" cy="256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159844" y="5915025"/>
            <a:ext cx="24215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[S. H. Muller et al </a:t>
            </a:r>
            <a:r>
              <a:rPr lang="en-US" sz="1400" i="1" dirty="0" smtClean="0"/>
              <a:t>Pop(2011</a:t>
            </a:r>
            <a:r>
              <a:rPr lang="en-US" sz="1400" i="1" dirty="0"/>
              <a:t>)]</a:t>
            </a:r>
          </a:p>
        </p:txBody>
      </p:sp>
      <p:sp>
        <p:nvSpPr>
          <p:cNvPr id="14" name="Left Arrow 13"/>
          <p:cNvSpPr/>
          <p:nvPr/>
        </p:nvSpPr>
        <p:spPr>
          <a:xfrm>
            <a:off x="1895776" y="3876568"/>
            <a:ext cx="551848" cy="27432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/>
          </a:p>
        </p:txBody>
      </p:sp>
      <p:sp>
        <p:nvSpPr>
          <p:cNvPr id="15" name="Right Arrow 14"/>
          <p:cNvSpPr/>
          <p:nvPr/>
        </p:nvSpPr>
        <p:spPr>
          <a:xfrm>
            <a:off x="2822944" y="4375785"/>
            <a:ext cx="457200" cy="252271"/>
          </a:xfrm>
          <a:prstGeom prst="rightArrow">
            <a:avLst/>
          </a:prstGeom>
          <a:solidFill>
            <a:srgbClr val="3514F8"/>
          </a:solidFill>
          <a:ln>
            <a:solidFill>
              <a:srgbClr val="3514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587256" y="3204572"/>
            <a:ext cx="0" cy="189263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385470" y="2590800"/>
            <a:ext cx="1295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Transport term</a:t>
            </a:r>
            <a:endParaRPr lang="en-US" sz="14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497404" y="990600"/>
            <a:ext cx="0" cy="5410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26916" y="6064349"/>
            <a:ext cx="717084" cy="336452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3684" y="1905000"/>
                <a:ext cx="4235916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/>
                        </a:rPr>
                        <m:t>&lt;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/>
                        </a:rPr>
                        <m:t>𝑁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/>
                        </a:rPr>
                        <m:t>&gt;+</m:t>
                      </m:r>
                      <m:nary>
                        <m:naryPr>
                          <m:chr m:val="∮"/>
                          <m:limLoc m:val="subSup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V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∙&lt;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&gt;=</m:t>
                          </m:r>
                          <m:nary>
                            <m:naryPr>
                              <m:limLoc m:val="subSup"/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V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&gt;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84" y="1905000"/>
                <a:ext cx="4235916" cy="6096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349142" y="1905000"/>
            <a:ext cx="1368056" cy="609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418" y="3855720"/>
            <a:ext cx="3256056" cy="19202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91200" y="5928360"/>
            <a:ext cx="2280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i="1" dirty="0"/>
              <a:t>[T. A. Carter et al </a:t>
            </a:r>
            <a:r>
              <a:rPr lang="en-US" sz="1400" i="1" dirty="0" smtClean="0"/>
              <a:t>Pop (</a:t>
            </a:r>
            <a:r>
              <a:rPr lang="en-US" sz="1400" i="1" dirty="0"/>
              <a:t>2009)]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492" y="2057400"/>
            <a:ext cx="2960975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867400" y="22098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791200" y="4150888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5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55"/>
    </mc:Choice>
    <mc:Fallback xmlns="">
      <p:transition spd="slow" advTm="8065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0" y="0"/>
            <a:ext cx="9144000" cy="868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i="1" dirty="0" smtClean="0"/>
              <a:t>Net </a:t>
            </a:r>
            <a:r>
              <a:rPr lang="fr-FR" sz="2800" b="1" i="1" dirty="0" err="1" smtClean="0"/>
              <a:t>inward</a:t>
            </a:r>
            <a:r>
              <a:rPr lang="fr-FR" sz="2800" b="1" i="1" dirty="0" smtClean="0"/>
              <a:t> </a:t>
            </a:r>
            <a:r>
              <a:rPr lang="fr-FR" sz="2800" b="1" dirty="0" smtClean="0"/>
              <a:t>turbulent </a:t>
            </a:r>
            <a:r>
              <a:rPr lang="fr-FR" sz="2800" b="1" dirty="0" err="1" smtClean="0"/>
              <a:t>particle</a:t>
            </a:r>
            <a:r>
              <a:rPr lang="fr-FR" sz="2800" b="1" dirty="0" smtClean="0"/>
              <a:t> flux</a:t>
            </a:r>
            <a:endParaRPr lang="en-US" sz="2800" b="1" dirty="0"/>
          </a:p>
        </p:txBody>
      </p:sp>
      <p:pic>
        <p:nvPicPr>
          <p:cNvPr id="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60627"/>
            <a:ext cx="7651372" cy="346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85" y="5410200"/>
            <a:ext cx="6216015" cy="64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70020" y="2590800"/>
            <a:ext cx="273558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Net </a:t>
            </a:r>
            <a:r>
              <a:rPr lang="en-US" sz="2000" b="1" dirty="0">
                <a:solidFill>
                  <a:srgbClr val="C00000"/>
                </a:solidFill>
              </a:rPr>
              <a:t>inward particle flux</a:t>
            </a: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20602122">
            <a:off x="3637896" y="3779518"/>
            <a:ext cx="1806480" cy="1090166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572000" y="3044049"/>
            <a:ext cx="147638" cy="67406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/>
        </p:nvSpPr>
        <p:spPr>
          <a:xfrm>
            <a:off x="8200054" y="5994126"/>
            <a:ext cx="687494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71631-F21F-4206-A7EF-ED530ADB99A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9001125" cy="5867400"/>
          </a:xfrm>
        </p:spPr>
        <p:txBody>
          <a:bodyPr>
            <a:normAutofit/>
          </a:bodyPr>
          <a:lstStyle/>
          <a:p>
            <a:pPr lvl="0"/>
            <a:r>
              <a:rPr lang="en-US" sz="2800" b="1" dirty="0" smtClean="0"/>
              <a:t>CSDX </a:t>
            </a:r>
            <a:endParaRPr lang="en-US" sz="2400" b="1" dirty="0"/>
          </a:p>
          <a:p>
            <a:pPr lvl="1"/>
            <a:r>
              <a:rPr lang="en-US" sz="2400" dirty="0"/>
              <a:t>linear helicon plasma </a:t>
            </a:r>
            <a:r>
              <a:rPr lang="en-US" sz="2400" dirty="0" smtClean="0"/>
              <a:t>device</a:t>
            </a:r>
          </a:p>
          <a:p>
            <a:pPr marL="0" indent="0">
              <a:spcAft>
                <a:spcPts val="600"/>
              </a:spcAft>
              <a:buNone/>
            </a:pPr>
            <a:endParaRPr lang="en-US" sz="3000" b="1" dirty="0">
              <a:solidFill>
                <a:srgbClr val="0000FF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en-US" sz="4400" b="1" dirty="0" smtClean="0">
              <a:solidFill>
                <a:srgbClr val="00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00200" y="23622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71437" y="2438400"/>
            <a:ext cx="9001125" cy="248846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0">
              <a:buFont typeface="Arial" panose="020B0604020202020204" pitchFamily="34" charset="0"/>
              <a:buNone/>
            </a:pPr>
            <a:r>
              <a:rPr lang="en-US" b="1" dirty="0" smtClean="0"/>
              <a:t>Many devices have reported the inward particle transport observations, while so far no clear explanations for the mechanism: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</a:t>
            </a:r>
            <a:r>
              <a:rPr lang="en-US" sz="3600" b="1" dirty="0" smtClean="0">
                <a:solidFill>
                  <a:srgbClr val="FF0000"/>
                </a:solidFill>
              </a:rPr>
              <a:t>what causes the inward particle flux?</a:t>
            </a:r>
          </a:p>
        </p:txBody>
      </p:sp>
    </p:spTree>
    <p:extLst>
      <p:ext uri="{BB962C8B-B14F-4D97-AF65-F5344CB8AC3E}">
        <p14:creationId xmlns:p14="http://schemas.microsoft.com/office/powerpoint/2010/main" val="9784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sz="3000" b="1" dirty="0" smtClean="0">
              <a:solidFill>
                <a:srgbClr val="0000FF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3000" b="1" dirty="0">
              <a:solidFill>
                <a:srgbClr val="0000FF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en-US" sz="4400" b="1" dirty="0" smtClean="0">
              <a:solidFill>
                <a:srgbClr val="0000FF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sz="4400" b="1" dirty="0" smtClean="0">
                <a:solidFill>
                  <a:srgbClr val="0000FF"/>
                </a:solidFill>
              </a:rPr>
              <a:t>Experimental Setup</a:t>
            </a:r>
            <a:endParaRPr lang="en-US" sz="3600" b="1" dirty="0" smtClean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096000"/>
            <a:ext cx="535094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67"/>
    </mc:Choice>
    <mc:Fallback xmlns="">
      <p:transition spd="slow" advTm="1866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1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Experimental setup - CSDX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8241445" cy="42062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29600" y="6019800"/>
            <a:ext cx="611294" cy="365125"/>
          </a:xfrm>
          <a:prstGeom prst="rect">
            <a:avLst/>
          </a:prstGeom>
        </p:spPr>
        <p:txBody>
          <a:bodyPr/>
          <a:lstStyle/>
          <a:p>
            <a:fld id="{AE671631-F21F-4206-A7EF-ED530ADB99A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3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87"/>
    </mc:Choice>
    <mc:Fallback xmlns="">
      <p:transition spd="slow" advTm="107787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1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|3.7|4.2|8.8|30.6|18.4|12.8|12.5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.2|14.4|13.1|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14.4|13.6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80.2"/>
</p:tagLst>
</file>

<file path=ppt/theme/theme1.xml><?xml version="1.0" encoding="utf-8"?>
<a:theme xmlns:a="http://schemas.openxmlformats.org/drawingml/2006/main" name="Office Theme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10512</TotalTime>
  <Words>1765</Words>
  <Application>Microsoft Office PowerPoint</Application>
  <PresentationFormat>On-screen Show (4:3)</PresentationFormat>
  <Paragraphs>422</Paragraphs>
  <Slides>38</Slides>
  <Notes>33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Equation</vt:lpstr>
      <vt:lpstr>Up-Gradient Particle Flux Driven by Nonlinear Sheared Flow-to-Fluctuation Energy Transfer</vt:lpstr>
      <vt:lpstr>Outline </vt:lpstr>
      <vt:lpstr>PowerPoint Presentation</vt:lpstr>
      <vt:lpstr>Simple Collisional Drift Wave Instability</vt:lpstr>
      <vt:lpstr>Schematics of Zonal Flow</vt:lpstr>
      <vt:lpstr>Inward particle transport in different devices</vt:lpstr>
      <vt:lpstr>PowerPoint Presentation</vt:lpstr>
      <vt:lpstr> </vt:lpstr>
      <vt:lpstr>Experimental setup - CSDX</vt:lpstr>
      <vt:lpstr>Diagnostics - Langmuir probes</vt:lpstr>
      <vt:lpstr>Methods of analysis</vt:lpstr>
      <vt:lpstr>Flow-Turbulence: two-way energy transfer</vt:lpstr>
      <vt:lpstr>PowerPoint Presentation</vt:lpstr>
      <vt:lpstr>Development of Weak Turbulence from Drift Waves </vt:lpstr>
      <vt:lpstr>Turbulence-driven Zonal Flow observed</vt:lpstr>
      <vt:lpstr>PowerPoint Presentation</vt:lpstr>
      <vt:lpstr>∇n_0  ,∇Φ_p  steepest at B_cr~1400G</vt:lpstr>
      <vt:lpstr>Net inward turbulent particle flux by Langmuir probe</vt:lpstr>
      <vt:lpstr>PowerPoint Presentation</vt:lpstr>
      <vt:lpstr>Imaging data confirms inward particle transport</vt:lpstr>
      <vt:lpstr>Inward flux confirmed by independent diagnostics</vt:lpstr>
      <vt:lpstr>Motion of Intermittent structures</vt:lpstr>
      <vt:lpstr>PowerPoint Presentation</vt:lpstr>
      <vt:lpstr>Nonlinear Sheared Flow-to-Fluctuation Energy Transfer </vt:lpstr>
      <vt:lpstr>Causality b/t shear flow and the inward flux</vt:lpstr>
      <vt:lpstr>Turbulence-driven ZF</vt:lpstr>
      <vt:lpstr> Flow-driven fluctuations</vt:lpstr>
      <vt:lpstr>Filtered f = 5 kHz structure motion</vt:lpstr>
      <vt:lpstr>A new feedback loop in DWT-ZF system </vt:lpstr>
      <vt:lpstr>PowerPoint Presentation</vt:lpstr>
      <vt:lpstr>Summary </vt:lpstr>
      <vt:lpstr>Open Questions</vt:lpstr>
      <vt:lpstr>Possible relevance to confinement devices</vt:lpstr>
      <vt:lpstr>PowerPoint Presentation</vt:lpstr>
      <vt:lpstr>PowerPoint Presentation</vt:lpstr>
      <vt:lpstr>PowerPoint Presentation</vt:lpstr>
      <vt:lpstr>Identification of the instabilities</vt:lpstr>
      <vt:lpstr>Is inward flux caused by linear KH?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observations of a zonal flow-driven inward turbulent particle flux on CSDX</dc:title>
  <dc:creator>langer</dc:creator>
  <cp:lastModifiedBy>Lang Cui</cp:lastModifiedBy>
  <cp:revision>1061</cp:revision>
  <cp:lastPrinted>2014-05-30T22:13:53Z</cp:lastPrinted>
  <dcterms:created xsi:type="dcterms:W3CDTF">2014-04-03T17:47:23Z</dcterms:created>
  <dcterms:modified xsi:type="dcterms:W3CDTF">2014-12-19T13:16:17Z</dcterms:modified>
</cp:coreProperties>
</file>