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0" r:id="rId2"/>
  </p:sldMasterIdLst>
  <p:notesMasterIdLst>
    <p:notesMasterId r:id="rId57"/>
  </p:notesMasterIdLst>
  <p:handoutMasterIdLst>
    <p:handoutMasterId r:id="rId58"/>
  </p:handoutMasterIdLst>
  <p:sldIdLst>
    <p:sldId id="288" r:id="rId3"/>
    <p:sldId id="258" r:id="rId4"/>
    <p:sldId id="331" r:id="rId5"/>
    <p:sldId id="324" r:id="rId6"/>
    <p:sldId id="325" r:id="rId7"/>
    <p:sldId id="326" r:id="rId8"/>
    <p:sldId id="289" r:id="rId9"/>
    <p:sldId id="292" r:id="rId10"/>
    <p:sldId id="298" r:id="rId11"/>
    <p:sldId id="279" r:id="rId12"/>
    <p:sldId id="299" r:id="rId13"/>
    <p:sldId id="300" r:id="rId14"/>
    <p:sldId id="301" r:id="rId15"/>
    <p:sldId id="302" r:id="rId16"/>
    <p:sldId id="328" r:id="rId17"/>
    <p:sldId id="303" r:id="rId18"/>
    <p:sldId id="340" r:id="rId19"/>
    <p:sldId id="308" r:id="rId20"/>
    <p:sldId id="309" r:id="rId21"/>
    <p:sldId id="310" r:id="rId22"/>
    <p:sldId id="311" r:id="rId23"/>
    <p:sldId id="312" r:id="rId24"/>
    <p:sldId id="313" r:id="rId25"/>
    <p:sldId id="314" r:id="rId26"/>
    <p:sldId id="315" r:id="rId27"/>
    <p:sldId id="305" r:id="rId28"/>
    <p:sldId id="327" r:id="rId29"/>
    <p:sldId id="322" r:id="rId30"/>
    <p:sldId id="330" r:id="rId31"/>
    <p:sldId id="323" r:id="rId32"/>
    <p:sldId id="316" r:id="rId33"/>
    <p:sldId id="317" r:id="rId34"/>
    <p:sldId id="337" r:id="rId35"/>
    <p:sldId id="342" r:id="rId36"/>
    <p:sldId id="343" r:id="rId37"/>
    <p:sldId id="318" r:id="rId38"/>
    <p:sldId id="319" r:id="rId39"/>
    <p:sldId id="320" r:id="rId40"/>
    <p:sldId id="335" r:id="rId41"/>
    <p:sldId id="347" r:id="rId42"/>
    <p:sldId id="321" r:id="rId43"/>
    <p:sldId id="336" r:id="rId44"/>
    <p:sldId id="345" r:id="rId45"/>
    <p:sldId id="338" r:id="rId46"/>
    <p:sldId id="329" r:id="rId47"/>
    <p:sldId id="346" r:id="rId48"/>
    <p:sldId id="334" r:id="rId49"/>
    <p:sldId id="348" r:id="rId50"/>
    <p:sldId id="339" r:id="rId51"/>
    <p:sldId id="344" r:id="rId52"/>
    <p:sldId id="332" r:id="rId53"/>
    <p:sldId id="333" r:id="rId54"/>
    <p:sldId id="341" r:id="rId55"/>
    <p:sldId id="306" r:id="rId56"/>
  </p:sldIdLst>
  <p:sldSz cx="8640763" cy="6483350"/>
  <p:notesSz cx="6858000" cy="9144000"/>
  <p:defaultText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FFFF"/>
    <a:srgbClr val="1635E1"/>
    <a:srgbClr val="2554A0"/>
    <a:srgbClr val="4182CE"/>
    <a:srgbClr val="1B25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734" autoAdjust="0"/>
    <p:restoredTop sz="91728" autoAdjust="0"/>
  </p:normalViewPr>
  <p:slideViewPr>
    <p:cSldViewPr snapToGrid="0">
      <p:cViewPr>
        <p:scale>
          <a:sx n="72" d="100"/>
          <a:sy n="72" d="100"/>
        </p:scale>
        <p:origin x="-1560" y="-656"/>
      </p:cViewPr>
      <p:guideLst>
        <p:guide orient="horz" pos="3808"/>
        <p:guide pos="427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DE7D3C-88A8-5543-8885-F7F0122BF8D4}" type="datetimeFigureOut">
              <a:rPr lang="en-US" smtClean="0"/>
              <a:t>11/25/15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600E4E-0052-B04A-A076-E59CCC6692B1}" type="slidenum">
              <a:rPr lang="en-US" smtClean="0"/>
              <a:t>‹#›</a:t>
            </a:fld>
            <a:endParaRPr lang="en-US"/>
          </a:p>
        </p:txBody>
      </p:sp>
    </p:spTree>
    <p:extLst>
      <p:ext uri="{BB962C8B-B14F-4D97-AF65-F5344CB8AC3E}">
        <p14:creationId xmlns:p14="http://schemas.microsoft.com/office/powerpoint/2010/main" val="1468502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DF403-1E53-A845-BA39-55BBCF89493C}" type="datetimeFigureOut">
              <a:rPr lang="en-US" smtClean="0"/>
              <a:t>11/25/15</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975F09-5AF5-C649-B6C1-86D2205A0D84}" type="slidenum">
              <a:rPr lang="en-US" smtClean="0"/>
              <a:t>‹#›</a:t>
            </a:fld>
            <a:endParaRPr lang="en-US"/>
          </a:p>
        </p:txBody>
      </p:sp>
    </p:spTree>
    <p:extLst>
      <p:ext uri="{BB962C8B-B14F-4D97-AF65-F5344CB8AC3E}">
        <p14:creationId xmlns:p14="http://schemas.microsoft.com/office/powerpoint/2010/main" val="460750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aseline="0" dirty="0" smtClean="0"/>
          </a:p>
          <a:p>
            <a:pPr marL="0" indent="0">
              <a:buFont typeface="+mj-lt"/>
              <a:buNone/>
            </a:pPr>
            <a:r>
              <a:rPr lang="en-US" baseline="0" dirty="0" smtClean="0"/>
              <a:t>----- Meeting Notes (05/11/15 13:39) -----</a:t>
            </a:r>
          </a:p>
          <a:p>
            <a:pPr marL="0" indent="0">
              <a:buFont typeface="+mj-lt"/>
              <a:buNone/>
            </a:pPr>
            <a:r>
              <a:rPr lang="en-US" baseline="0" dirty="0" smtClean="0"/>
              <a:t>Show eye then title when beginning</a:t>
            </a:r>
          </a:p>
        </p:txBody>
      </p:sp>
      <p:sp>
        <p:nvSpPr>
          <p:cNvPr id="4" name="Slide Number Placeholder 3"/>
          <p:cNvSpPr>
            <a:spLocks noGrp="1"/>
          </p:cNvSpPr>
          <p:nvPr>
            <p:ph type="sldNum" sz="quarter" idx="10"/>
          </p:nvPr>
        </p:nvSpPr>
        <p:spPr/>
        <p:txBody>
          <a:bodyPr/>
          <a:lstStyle/>
          <a:p>
            <a:fld id="{38975F09-5AF5-C649-B6C1-86D2205A0D84}" type="slidenum">
              <a:rPr lang="en-US" smtClean="0"/>
              <a:t>1</a:t>
            </a:fld>
            <a:endParaRPr lang="en-US"/>
          </a:p>
        </p:txBody>
      </p:sp>
    </p:spTree>
    <p:extLst>
      <p:ext uri="{BB962C8B-B14F-4D97-AF65-F5344CB8AC3E}">
        <p14:creationId xmlns:p14="http://schemas.microsoft.com/office/powerpoint/2010/main" val="370258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We also know the instrument functions of the system, quantified by the PSFs, which effectively describe the area over which each detector channel can receive light from.</a:t>
            </a:r>
          </a:p>
          <a:p>
            <a:pPr marL="228600" indent="-228600">
              <a:buFont typeface="+mj-lt"/>
              <a:buAutoNum type="arabicPeriod"/>
            </a:pPr>
            <a:r>
              <a:rPr lang="en-US" baseline="0" dirty="0" smtClean="0"/>
              <a:t>The shape of the PSFs is determined by:</a:t>
            </a:r>
          </a:p>
          <a:p>
            <a:pPr marL="685800" lvl="1" indent="-228600">
              <a:buFont typeface="+mj-lt"/>
              <a:buAutoNum type="arabicPeriod"/>
            </a:pPr>
            <a:r>
              <a:rPr lang="en-US" baseline="0" dirty="0" smtClean="0"/>
              <a:t>The finite lifetime of the excited state of the beam atom (3 – 10ns), which gives a width of ~1cm.</a:t>
            </a:r>
          </a:p>
          <a:p>
            <a:pPr marL="685800" lvl="1" indent="-228600">
              <a:buFont typeface="+mj-lt"/>
              <a:buAutoNum type="arabicPeriod"/>
            </a:pPr>
            <a:r>
              <a:rPr lang="en-US" baseline="0" dirty="0" smtClean="0"/>
              <a:t>The finite width of the neutral beam, which means that, we have to integrate along the line of sight through the beam. This gives the tilted shape of the PSFs seen in the figure, which is mainly due to the field line curvature. </a:t>
            </a:r>
          </a:p>
          <a:p>
            <a:pPr marL="228600" lvl="0" indent="-228600">
              <a:buFont typeface="+mj-lt"/>
              <a:buAutoNum type="arabicPeriod"/>
            </a:pPr>
            <a:r>
              <a:rPr lang="en-US" baseline="0" dirty="0" smtClean="0"/>
              <a:t>Note that the PSFs change during a shot, mainly due to the change in the pitch angle of the field.</a:t>
            </a:r>
          </a:p>
          <a:p>
            <a:pPr marL="228600" lvl="0" indent="-228600">
              <a:buFont typeface="+mj-lt"/>
              <a:buAutoNum type="arabicPeriod"/>
            </a:pPr>
            <a:r>
              <a:rPr lang="en-US" baseline="0" dirty="0" smtClean="0"/>
              <a:t>The PSFs are different for each channel, because of the change in the pitch angle of the field into the plasma.</a:t>
            </a:r>
          </a:p>
          <a:p>
            <a:pPr marL="228600" indent="-228600">
              <a:buFont typeface="+mj-lt"/>
              <a:buAutoNum type="arabicPeriod"/>
            </a:pPr>
            <a:r>
              <a:rPr lang="en-US" baseline="0" dirty="0" smtClean="0"/>
              <a:t>We </a:t>
            </a:r>
            <a:r>
              <a:rPr lang="en-US" baseline="0" dirty="0" err="1" smtClean="0"/>
              <a:t>characterise</a:t>
            </a:r>
            <a:r>
              <a:rPr lang="en-US" baseline="0" dirty="0" smtClean="0"/>
              <a:t> each PSF by using a principal component analysis that measures the two lengths and the tilt of the PSF.</a:t>
            </a:r>
          </a:p>
          <a:p>
            <a:pPr marL="228600" indent="-228600">
              <a:buFont typeface="+mj-lt"/>
              <a:buAutoNum type="arabicPeriod"/>
            </a:pPr>
            <a:r>
              <a:rPr lang="en-US" baseline="0" dirty="0" smtClean="0"/>
              <a:t>Need to discuss that the irregular shape </a:t>
            </a:r>
          </a:p>
          <a:p>
            <a:pPr marL="228600" indent="-228600">
              <a:buFont typeface="+mj-lt"/>
              <a:buAutoNum type="arabicPeriod"/>
            </a:pPr>
            <a:r>
              <a:rPr lang="en-US" b="1" baseline="0" dirty="0" smtClean="0"/>
              <a:t>We note here that the typical sizes of the PSFs are L1~3cm and L2 ~ 1.5cm, while the value of alpha ranges from -90 to -30 degrees in DND plasmas and for LSND plasmas can go to -150 degrees.</a:t>
            </a:r>
          </a:p>
        </p:txBody>
      </p:sp>
      <p:sp>
        <p:nvSpPr>
          <p:cNvPr id="4" name="Slide Number Placeholder 3"/>
          <p:cNvSpPr>
            <a:spLocks noGrp="1"/>
          </p:cNvSpPr>
          <p:nvPr>
            <p:ph type="sldNum" sz="quarter" idx="10"/>
          </p:nvPr>
        </p:nvSpPr>
        <p:spPr/>
        <p:txBody>
          <a:bodyPr/>
          <a:lstStyle/>
          <a:p>
            <a:fld id="{38975F09-5AF5-C649-B6C1-86D2205A0D84}" type="slidenum">
              <a:rPr lang="en-US" smtClean="0"/>
              <a:t>10</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b="1"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11</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baseline="0" dirty="0" smtClean="0"/>
              <a:t>Need to explain that on the x axis is the plasma frame radial correlation length, and that this matches the lab frame well when measured numerically.</a:t>
            </a:r>
          </a:p>
          <a:p>
            <a:pPr marL="228600" indent="-228600">
              <a:buFont typeface="+mj-lt"/>
              <a:buAutoNum type="arabicPeriod"/>
            </a:pPr>
            <a:r>
              <a:rPr lang="en-US" b="0" baseline="0" dirty="0" smtClean="0"/>
              <a:t>Need to explain what the different cases are.</a:t>
            </a:r>
          </a:p>
          <a:p>
            <a:pPr marL="228600" indent="-228600">
              <a:buFont typeface="+mj-lt"/>
              <a:buAutoNum type="arabicPeriod"/>
            </a:pPr>
            <a:r>
              <a:rPr lang="en-US" b="0" baseline="0" dirty="0" smtClean="0"/>
              <a:t>Need to explain that the solid lines are analytic calculations.</a:t>
            </a:r>
          </a:p>
          <a:p>
            <a:pPr marL="228600" indent="-228600">
              <a:buFont typeface="+mj-lt"/>
              <a:buAutoNum type="arabicPeriod"/>
            </a:pPr>
            <a:r>
              <a:rPr lang="en-US" b="0" baseline="0" dirty="0" smtClean="0"/>
              <a:t>Discuss that for radial correlation lengths that are ~ 3cm there can be large ambiguity between the lab and BES frames.</a:t>
            </a:r>
          </a:p>
          <a:p>
            <a:pPr marL="228600" indent="-228600">
              <a:buFont typeface="+mj-lt"/>
              <a:buAutoNum type="arabicPeriod"/>
            </a:pPr>
            <a:r>
              <a:rPr lang="en-US" b="0" baseline="0" dirty="0" smtClean="0"/>
              <a:t>----- Meeting Notes (05/11/15 13:39) -----</a:t>
            </a:r>
          </a:p>
          <a:p>
            <a:pPr marL="228600" indent="-228600">
              <a:buFont typeface="+mj-lt"/>
              <a:buAutoNum type="arabicPeriod"/>
            </a:pPr>
            <a:r>
              <a:rPr lang="en-US" b="0" baseline="0" dirty="0" smtClean="0"/>
              <a:t>Too much time labouring that Gaussian approximation works. If anyone questions it to work then belabour it.</a:t>
            </a:r>
          </a:p>
        </p:txBody>
      </p:sp>
      <p:sp>
        <p:nvSpPr>
          <p:cNvPr id="4" name="Slide Number Placeholder 3"/>
          <p:cNvSpPr>
            <a:spLocks noGrp="1"/>
          </p:cNvSpPr>
          <p:nvPr>
            <p:ph type="sldNum" sz="quarter" idx="10"/>
          </p:nvPr>
        </p:nvSpPr>
        <p:spPr/>
        <p:txBody>
          <a:bodyPr/>
          <a:lstStyle/>
          <a:p>
            <a:fld id="{38975F09-5AF5-C649-B6C1-86D2205A0D84}" type="slidenum">
              <a:rPr lang="en-US" smtClean="0"/>
              <a:t>12</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baseline="0" dirty="0" smtClean="0"/>
              <a:t>Mention agreement between analytic and numerical</a:t>
            </a:r>
          </a:p>
          <a:p>
            <a:pPr marL="228600" indent="-228600">
              <a:buFont typeface="+mj-lt"/>
              <a:buAutoNum type="arabicPeriod"/>
            </a:pPr>
            <a:r>
              <a:rPr lang="en-US" b="0" baseline="0" dirty="0" smtClean="0"/>
              <a:t>Mention good approximation to Gaussian from real</a:t>
            </a:r>
          </a:p>
          <a:p>
            <a:pPr marL="228600" indent="-228600">
              <a:buFont typeface="+mj-lt"/>
              <a:buAutoNum type="arabicPeriod"/>
            </a:pPr>
            <a:r>
              <a:rPr lang="en-US" b="0" baseline="0" dirty="0" smtClean="0"/>
              <a:t>Mention that PSFs can change the tilt angle by up to 50 degrees from what they actually are and change sign</a:t>
            </a:r>
          </a:p>
          <a:p>
            <a:pPr marL="228600" indent="-228600">
              <a:buFont typeface="+mj-lt"/>
              <a:buAutoNum type="arabicPeriod"/>
            </a:pPr>
            <a:r>
              <a:rPr lang="en-US" b="0" baseline="0" dirty="0" smtClean="0"/>
              <a:t>Mention that the difference between the cases is the tilt of the PSF with the ones in the top having –</a:t>
            </a:r>
            <a:r>
              <a:rPr lang="en-US" b="0" baseline="0" dirty="0" err="1" smtClean="0"/>
              <a:t>ve</a:t>
            </a:r>
            <a:r>
              <a:rPr lang="en-US" b="0" baseline="0" dirty="0" smtClean="0"/>
              <a:t> tilt and the one in the bottom having +</a:t>
            </a:r>
            <a:r>
              <a:rPr lang="en-US" b="0" baseline="0" dirty="0" err="1" smtClean="0"/>
              <a:t>ve</a:t>
            </a:r>
            <a:r>
              <a:rPr lang="en-US" b="0" baseline="0" dirty="0" smtClean="0"/>
              <a:t> tilt, so the measured value depends on the alignment or misalignment between PSFs and correlation function tilts.</a:t>
            </a:r>
          </a:p>
          <a:p>
            <a:pPr marL="228600" indent="-228600">
              <a:buFont typeface="+mj-lt"/>
              <a:buAutoNum type="arabicPeriod"/>
            </a:pPr>
            <a:r>
              <a:rPr lang="en-US" b="0" baseline="0" dirty="0" smtClean="0"/>
              <a:t>----- Meeting Notes (05/11/15 13:39) -----</a:t>
            </a:r>
          </a:p>
          <a:p>
            <a:pPr marL="228600" indent="-228600">
              <a:buFont typeface="+mj-lt"/>
              <a:buAutoNum type="arabicPeriod"/>
            </a:pPr>
            <a:r>
              <a:rPr lang="en-US" b="0" baseline="0" dirty="0" smtClean="0"/>
              <a:t>Emphasise on slide: it is possible to see changes in tilt angle that change the sign of the measured quantities.</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Clear up the plot - maybe just plot two example cases.</a:t>
            </a:r>
          </a:p>
          <a:p>
            <a:pPr marL="228600" indent="-228600">
              <a:buFont typeface="+mj-lt"/>
              <a:buAutoNum type="arabicPeriod"/>
            </a:pPr>
            <a:r>
              <a:rPr lang="en-US" b="0" baseline="0" dirty="0" smtClean="0"/>
              <a:t>Highlight two points and do the plot of them to make it clear.</a:t>
            </a:r>
          </a:p>
        </p:txBody>
      </p:sp>
      <p:sp>
        <p:nvSpPr>
          <p:cNvPr id="4" name="Slide Number Placeholder 3"/>
          <p:cNvSpPr>
            <a:spLocks noGrp="1"/>
          </p:cNvSpPr>
          <p:nvPr>
            <p:ph type="sldNum" sz="quarter" idx="10"/>
          </p:nvPr>
        </p:nvSpPr>
        <p:spPr/>
        <p:txBody>
          <a:bodyPr/>
          <a:lstStyle/>
          <a:p>
            <a:fld id="{38975F09-5AF5-C649-B6C1-86D2205A0D84}" type="slidenum">
              <a:rPr lang="en-US" smtClean="0"/>
              <a:t>13</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1"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14</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b="1" baseline="0" dirty="0" smtClean="0"/>
          </a:p>
          <a:p>
            <a:pPr marL="228600" indent="-228600">
              <a:buFont typeface="+mj-lt"/>
              <a:buAutoNum type="arabicPeriod"/>
            </a:pPr>
            <a:r>
              <a:rPr lang="en-US" b="1" baseline="0" dirty="0" smtClean="0"/>
              <a:t>----- Meeting Notes (05/11/15 13:39) -----</a:t>
            </a:r>
          </a:p>
          <a:p>
            <a:pPr marL="228600" indent="-228600">
              <a:buFont typeface="+mj-lt"/>
              <a:buAutoNum type="arabicPeriod"/>
            </a:pPr>
            <a:r>
              <a:rPr lang="en-US" b="1" baseline="0" dirty="0" smtClean="0"/>
              <a:t>Shade region of actual measurements.</a:t>
            </a:r>
          </a:p>
          <a:p>
            <a:pPr marL="228600" indent="-228600">
              <a:buFont typeface="+mj-lt"/>
              <a:buAutoNum type="arabicPeriod"/>
            </a:pPr>
            <a:r>
              <a:rPr lang="en-US" b="1" baseline="0" dirty="0" smtClean="0"/>
              <a:t>Change colour scheme, include only two lines.</a:t>
            </a:r>
          </a:p>
        </p:txBody>
      </p:sp>
      <p:sp>
        <p:nvSpPr>
          <p:cNvPr id="4" name="Slide Number Placeholder 3"/>
          <p:cNvSpPr>
            <a:spLocks noGrp="1"/>
          </p:cNvSpPr>
          <p:nvPr>
            <p:ph type="sldNum" sz="quarter" idx="10"/>
          </p:nvPr>
        </p:nvSpPr>
        <p:spPr/>
        <p:txBody>
          <a:bodyPr/>
          <a:lstStyle/>
          <a:p>
            <a:fld id="{38975F09-5AF5-C649-B6C1-86D2205A0D84}" type="slidenum">
              <a:rPr lang="en-US" smtClean="0"/>
              <a:t>15</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baseline="0" dirty="0" smtClean="0"/>
              <a:t>We need to test whether the form of the fluctuating field (i.e. the assumptions we’ve made in our model) affects the results. Therefore use GS2 as this has physics.</a:t>
            </a:r>
          </a:p>
          <a:p>
            <a:pPr marL="228600" indent="-228600">
              <a:buFont typeface="+mj-lt"/>
              <a:buAutoNum type="arabicPeriod"/>
            </a:pPr>
            <a:r>
              <a:rPr lang="en-US" b="0" baseline="0" dirty="0" smtClean="0"/>
              <a:t>Need to big up the simulations – mention this has been modified as a test, but that the comparison with experiment matches very well.</a:t>
            </a:r>
          </a:p>
          <a:p>
            <a:pPr marL="228600" indent="-228600">
              <a:buFont typeface="+mj-lt"/>
              <a:buAutoNum type="arabicPeriod"/>
            </a:pPr>
            <a:r>
              <a:rPr lang="en-US" b="0" baseline="0" dirty="0" smtClean="0"/>
              <a:t>----- Meeting Notes (05/11/15 13:39) -----</a:t>
            </a:r>
          </a:p>
          <a:p>
            <a:pPr marL="228600" indent="-228600">
              <a:buFont typeface="+mj-lt"/>
              <a:buAutoNum type="arabicPeriod"/>
            </a:pPr>
            <a:r>
              <a:rPr lang="en-US" b="0" baseline="0" dirty="0" smtClean="0"/>
              <a:t>"BES frame" needs to change. To BES flitered data.</a:t>
            </a:r>
          </a:p>
          <a:p>
            <a:pPr marL="228600" indent="-228600">
              <a:buFont typeface="+mj-lt"/>
              <a:buAutoNum type="arabicPeriod"/>
            </a:pPr>
            <a:r>
              <a:rPr lang="en-US" b="0" baseline="0" dirty="0" smtClean="0"/>
              <a:t>Need to show that I've done some work: Slide with analytical conversion formula given PSFs and measured quantities then analytically convert into real thing. Then flash slide with lots of equations to show them off.</a:t>
            </a:r>
          </a:p>
          <a:p>
            <a:pPr marL="228600" indent="-228600">
              <a:buFont typeface="+mj-lt"/>
              <a:buAutoNum type="arabicPeriod"/>
            </a:pPr>
            <a:r>
              <a:rPr lang="en-US" b="0" baseline="0" dirty="0" smtClean="0"/>
              <a:t>Before moving to physics: enumerate results so far: we have an app that takes what we've measured and what it gives out.</a:t>
            </a:r>
          </a:p>
          <a:p>
            <a:pPr marL="228600" indent="-228600">
              <a:buFont typeface="+mj-lt"/>
              <a:buAutoNum type="arabicPeriod"/>
            </a:pPr>
            <a:r>
              <a:rPr lang="en-US" b="0" baseline="0" dirty="0" smtClean="0"/>
              <a:t>Say the features, i.e. have a new way of measuring tau and new way of measuring ky. </a:t>
            </a:r>
          </a:p>
          <a:p>
            <a:pPr marL="228600" indent="-228600">
              <a:buFont typeface="+mj-lt"/>
              <a:buAutoNum type="arabicPeriod"/>
            </a:pPr>
            <a:r>
              <a:rPr lang="en-US" b="0" baseline="0" dirty="0" smtClean="0"/>
              <a:t>On GS2 slide mention Ferdinand's results and promote his papers.</a:t>
            </a:r>
          </a:p>
        </p:txBody>
      </p:sp>
      <p:sp>
        <p:nvSpPr>
          <p:cNvPr id="4" name="Slide Number Placeholder 3"/>
          <p:cNvSpPr>
            <a:spLocks noGrp="1"/>
          </p:cNvSpPr>
          <p:nvPr>
            <p:ph type="sldNum" sz="quarter" idx="10"/>
          </p:nvPr>
        </p:nvSpPr>
        <p:spPr/>
        <p:txBody>
          <a:bodyPr/>
          <a:lstStyle/>
          <a:p>
            <a:fld id="{38975F09-5AF5-C649-B6C1-86D2205A0D84}" type="slidenum">
              <a:rPr lang="en-US" smtClean="0"/>
              <a:t>16</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Vertical lines and then click through examples showing where they are</a:t>
            </a:r>
          </a:p>
        </p:txBody>
      </p:sp>
      <p:sp>
        <p:nvSpPr>
          <p:cNvPr id="4" name="Slide Number Placeholder 3"/>
          <p:cNvSpPr>
            <a:spLocks noGrp="1"/>
          </p:cNvSpPr>
          <p:nvPr>
            <p:ph type="sldNum" sz="quarter" idx="10"/>
          </p:nvPr>
        </p:nvSpPr>
        <p:spPr/>
        <p:txBody>
          <a:bodyPr/>
          <a:lstStyle/>
          <a:p>
            <a:fld id="{38975F09-5AF5-C649-B6C1-86D2205A0D84}" type="slidenum">
              <a:rPr lang="en-US" smtClean="0"/>
              <a:t>17</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18</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19</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975F09-5AF5-C649-B6C1-86D2205A0D84}" type="slidenum">
              <a:rPr lang="en-US" smtClean="0"/>
              <a:t>2</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Label with raw measure values.</a:t>
            </a:r>
          </a:p>
          <a:p>
            <a:pPr marL="0" indent="0">
              <a:buFont typeface="+mj-lt"/>
              <a:buNone/>
            </a:pPr>
            <a:r>
              <a:rPr lang="en-US" b="0" baseline="0" dirty="0" smtClean="0"/>
              <a:t>Worth saying earlier that the PSF tilt is mainly due to the poloidal magnetic field.</a:t>
            </a:r>
          </a:p>
        </p:txBody>
      </p:sp>
      <p:sp>
        <p:nvSpPr>
          <p:cNvPr id="4" name="Slide Number Placeholder 3"/>
          <p:cNvSpPr>
            <a:spLocks noGrp="1"/>
          </p:cNvSpPr>
          <p:nvPr>
            <p:ph type="sldNum" sz="quarter" idx="10"/>
          </p:nvPr>
        </p:nvSpPr>
        <p:spPr/>
        <p:txBody>
          <a:bodyPr/>
          <a:lstStyle/>
          <a:p>
            <a:fld id="{38975F09-5AF5-C649-B6C1-86D2205A0D84}" type="slidenum">
              <a:rPr lang="en-US" smtClean="0"/>
              <a:t>20</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21</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Change criterion to just one so that it doesn't add confusion. Put plot of lrB vs lrP to show where it is at the end.</a:t>
            </a:r>
          </a:p>
        </p:txBody>
      </p:sp>
      <p:sp>
        <p:nvSpPr>
          <p:cNvPr id="4" name="Slide Number Placeholder 3"/>
          <p:cNvSpPr>
            <a:spLocks noGrp="1"/>
          </p:cNvSpPr>
          <p:nvPr>
            <p:ph type="sldNum" sz="quarter" idx="10"/>
          </p:nvPr>
        </p:nvSpPr>
        <p:spPr/>
        <p:txBody>
          <a:bodyPr/>
          <a:lstStyle/>
          <a:p>
            <a:fld id="{38975F09-5AF5-C649-B6C1-86D2205A0D84}" type="slidenum">
              <a:rPr lang="en-US" smtClean="0"/>
              <a:t>22</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23</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24</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Change green to something else.</a:t>
            </a:r>
          </a:p>
        </p:txBody>
      </p:sp>
      <p:sp>
        <p:nvSpPr>
          <p:cNvPr id="4" name="Slide Number Placeholder 3"/>
          <p:cNvSpPr>
            <a:spLocks noGrp="1"/>
          </p:cNvSpPr>
          <p:nvPr>
            <p:ph type="sldNum" sz="quarter" idx="10"/>
          </p:nvPr>
        </p:nvSpPr>
        <p:spPr/>
        <p:txBody>
          <a:bodyPr/>
          <a:lstStyle/>
          <a:p>
            <a:fld id="{38975F09-5AF5-C649-B6C1-86D2205A0D84}" type="slidenum">
              <a:rPr lang="en-US" smtClean="0"/>
              <a:t>25</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975F09-5AF5-C649-B6C1-86D2205A0D84}" type="slidenum">
              <a:rPr lang="en-US" smtClean="0"/>
              <a:t>26</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975F09-5AF5-C649-B6C1-86D2205A0D84}" type="slidenum">
              <a:rPr lang="en-US" smtClean="0"/>
              <a:t>27</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28</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29</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3</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baseline="0" dirty="0" smtClean="0"/>
              <a:t>The obvious questions are then:</a:t>
            </a:r>
          </a:p>
          <a:p>
            <a:pPr marL="685800" lvl="1" indent="-228600">
              <a:buFont typeface="+mj-lt"/>
              <a:buAutoNum type="arabicPeriod"/>
            </a:pPr>
            <a:r>
              <a:rPr lang="en-US" b="0" baseline="0" dirty="0" smtClean="0"/>
              <a:t>Can we see this transition?</a:t>
            </a:r>
          </a:p>
          <a:p>
            <a:pPr marL="685800" lvl="1" indent="-228600">
              <a:buFont typeface="+mj-lt"/>
              <a:buAutoNum type="arabicPeriod"/>
            </a:pPr>
            <a:r>
              <a:rPr lang="en-US" b="0" baseline="0" dirty="0" smtClean="0"/>
              <a:t>If this does occur, at what value of </a:t>
            </a:r>
            <a:r>
              <a:rPr lang="en-US" b="0" baseline="0" dirty="0" err="1" smtClean="0"/>
              <a:t>gammaE</a:t>
            </a:r>
            <a:r>
              <a:rPr lang="en-US" b="0" baseline="0" dirty="0" smtClean="0"/>
              <a:t> does this occur?</a:t>
            </a:r>
          </a:p>
          <a:p>
            <a:pPr marL="685800" lvl="1" indent="-228600">
              <a:buFont typeface="+mj-lt"/>
              <a:buAutoNum type="arabicPeriod"/>
            </a:pPr>
            <a:r>
              <a:rPr lang="en-US" b="0" baseline="0" dirty="0" smtClean="0"/>
              <a:t>And what value of </a:t>
            </a:r>
            <a:r>
              <a:rPr lang="en-US" b="0" baseline="0" dirty="0" err="1" smtClean="0"/>
              <a:t>kx</a:t>
            </a:r>
            <a:r>
              <a:rPr lang="en-US" b="0" baseline="0" dirty="0" smtClean="0"/>
              <a:t>/</a:t>
            </a:r>
            <a:r>
              <a:rPr lang="en-US" b="0" baseline="0" dirty="0" err="1" smtClean="0"/>
              <a:t>ky</a:t>
            </a:r>
            <a:r>
              <a:rPr lang="en-US" b="0" baseline="0" dirty="0" smtClean="0"/>
              <a:t> does this occur?</a:t>
            </a:r>
          </a:p>
          <a:p>
            <a:pPr marL="685800" lvl="1" indent="-228600">
              <a:buFont typeface="+mj-lt"/>
              <a:buAutoNum type="arabicPeriod"/>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30</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31</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baseline="0" dirty="0" smtClean="0"/>
              <a:t>Need to explain axes of plot. That y=1 corresponds to a tilt of 45 degrees.</a:t>
            </a:r>
          </a:p>
          <a:p>
            <a:pPr marL="0" indent="0">
              <a:buFont typeface="+mj-lt"/>
              <a:buNone/>
            </a:pPr>
            <a:r>
              <a:rPr lang="en-US" b="0" baseline="0" dirty="0" smtClean="0"/>
              <a:t>Then say that these are the remaining data points from the database.</a:t>
            </a:r>
          </a:p>
          <a:p>
            <a:pPr marL="0" indent="0">
              <a:buFont typeface="+mj-lt"/>
              <a:buNone/>
            </a:pPr>
            <a:r>
              <a:rPr lang="en-US" b="0" baseline="0" dirty="0" smtClean="0"/>
              <a:t>The curves are theoretical curves NOT fits.</a:t>
            </a:r>
          </a:p>
          <a:p>
            <a:pPr marL="0" indent="0">
              <a:buFont typeface="+mj-lt"/>
              <a:buNone/>
            </a:pPr>
            <a:r>
              <a:rPr lang="en-US" b="0" baseline="0" dirty="0" smtClean="0"/>
              <a:t>We see that the data points have alpha between 0 and 1 – see the straight lines.</a:t>
            </a:r>
          </a:p>
          <a:p>
            <a:pPr marL="0" indent="0">
              <a:buFont typeface="+mj-lt"/>
              <a:buNone/>
            </a:pPr>
            <a:r>
              <a:rPr lang="en-US" b="0" baseline="0" dirty="0" smtClean="0"/>
              <a:t>Cannot say what the value of alpha is. But I have plotted the prediction of alpha=2/3 from </a:t>
            </a:r>
            <a:r>
              <a:rPr lang="en-US" b="0" baseline="0" dirty="0" err="1" smtClean="0"/>
              <a:t>Biglari</a:t>
            </a:r>
            <a:r>
              <a:rPr lang="en-US" b="0" baseline="0" dirty="0" smtClean="0"/>
              <a:t>. This is suggestive but obviously not concrete.</a:t>
            </a:r>
          </a:p>
          <a:p>
            <a:pPr marL="0" indent="0">
              <a:buFont typeface="+mj-lt"/>
              <a:buNone/>
            </a:pPr>
            <a:endParaRPr lang="en-US" b="0" baseline="0" dirty="0" smtClean="0"/>
          </a:p>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Tell them what tau_st is - qR/vth. </a:t>
            </a:r>
          </a:p>
          <a:p>
            <a:pPr marL="0" indent="0">
              <a:buFont typeface="+mj-lt"/>
              <a:buNone/>
            </a:pPr>
            <a:r>
              <a:rPr lang="en-US" b="0" baseline="0" dirty="0" smtClean="0"/>
              <a:t>Change omega to gamma.</a:t>
            </a:r>
          </a:p>
        </p:txBody>
      </p:sp>
      <p:sp>
        <p:nvSpPr>
          <p:cNvPr id="4" name="Slide Number Placeholder 3"/>
          <p:cNvSpPr>
            <a:spLocks noGrp="1"/>
          </p:cNvSpPr>
          <p:nvPr>
            <p:ph type="sldNum" sz="quarter" idx="10"/>
          </p:nvPr>
        </p:nvSpPr>
        <p:spPr/>
        <p:txBody>
          <a:bodyPr/>
          <a:lstStyle/>
          <a:p>
            <a:fld id="{38975F09-5AF5-C649-B6C1-86D2205A0D84}" type="slidenum">
              <a:rPr lang="en-US" smtClean="0"/>
              <a:t>32</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Tell them what tau_st is - qR/vth. </a:t>
            </a:r>
          </a:p>
          <a:p>
            <a:pPr marL="0" indent="0">
              <a:buFont typeface="+mj-lt"/>
              <a:buNone/>
            </a:pPr>
            <a:r>
              <a:rPr lang="en-US" b="0" baseline="0" dirty="0" smtClean="0"/>
              <a:t>Change omega to gamma.</a:t>
            </a:r>
          </a:p>
        </p:txBody>
      </p:sp>
      <p:sp>
        <p:nvSpPr>
          <p:cNvPr id="4" name="Slide Number Placeholder 3"/>
          <p:cNvSpPr>
            <a:spLocks noGrp="1"/>
          </p:cNvSpPr>
          <p:nvPr>
            <p:ph type="sldNum" sz="quarter" idx="10"/>
          </p:nvPr>
        </p:nvSpPr>
        <p:spPr/>
        <p:txBody>
          <a:bodyPr/>
          <a:lstStyle/>
          <a:p>
            <a:fld id="{38975F09-5AF5-C649-B6C1-86D2205A0D84}" type="slidenum">
              <a:rPr lang="en-US" smtClean="0"/>
              <a:t>33</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baseline="0" dirty="0" smtClean="0"/>
              <a:t>Note that this does not change with shear. BUT it might be a result of our selection of resolved data!</a:t>
            </a:r>
          </a:p>
        </p:txBody>
      </p:sp>
      <p:sp>
        <p:nvSpPr>
          <p:cNvPr id="4" name="Slide Number Placeholder 3"/>
          <p:cNvSpPr>
            <a:spLocks noGrp="1"/>
          </p:cNvSpPr>
          <p:nvPr>
            <p:ph type="sldNum" sz="quarter" idx="10"/>
          </p:nvPr>
        </p:nvSpPr>
        <p:spPr/>
        <p:txBody>
          <a:bodyPr/>
          <a:lstStyle/>
          <a:p>
            <a:fld id="{38975F09-5AF5-C649-B6C1-86D2205A0D84}" type="slidenum">
              <a:rPr lang="en-US" smtClean="0"/>
              <a:t>34</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baseline="0" dirty="0" smtClean="0"/>
              <a:t>The lower data points might be below the resolution limit but can still see a trend in the resolved regime at the top of the line.</a:t>
            </a:r>
          </a:p>
        </p:txBody>
      </p:sp>
      <p:sp>
        <p:nvSpPr>
          <p:cNvPr id="4" name="Slide Number Placeholder 3"/>
          <p:cNvSpPr>
            <a:spLocks noGrp="1"/>
          </p:cNvSpPr>
          <p:nvPr>
            <p:ph type="sldNum" sz="quarter" idx="10"/>
          </p:nvPr>
        </p:nvSpPr>
        <p:spPr/>
        <p:txBody>
          <a:bodyPr/>
          <a:lstStyle/>
          <a:p>
            <a:fld id="{38975F09-5AF5-C649-B6C1-86D2205A0D84}" type="slidenum">
              <a:rPr lang="en-US" smtClean="0"/>
              <a:t>35</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baseline="0" dirty="0" smtClean="0"/>
              <a:t>Mention that the reduction in </a:t>
            </a:r>
            <a:r>
              <a:rPr lang="en-US" b="0" baseline="0" dirty="0" err="1" smtClean="0"/>
              <a:t>ky</a:t>
            </a:r>
            <a:r>
              <a:rPr lang="en-US" b="0" baseline="0" dirty="0" smtClean="0"/>
              <a:t> is consistent with what McKee sees in DIII-D.</a:t>
            </a:r>
          </a:p>
        </p:txBody>
      </p:sp>
      <p:sp>
        <p:nvSpPr>
          <p:cNvPr id="4" name="Slide Number Placeholder 3"/>
          <p:cNvSpPr>
            <a:spLocks noGrp="1"/>
          </p:cNvSpPr>
          <p:nvPr>
            <p:ph type="sldNum" sz="quarter" idx="10"/>
          </p:nvPr>
        </p:nvSpPr>
        <p:spPr/>
        <p:txBody>
          <a:bodyPr/>
          <a:lstStyle/>
          <a:p>
            <a:fld id="{38975F09-5AF5-C649-B6C1-86D2205A0D84}" type="slidenum">
              <a:rPr lang="en-US" smtClean="0"/>
              <a:t>36</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Also how does ly change with shear.</a:t>
            </a:r>
          </a:p>
        </p:txBody>
      </p:sp>
      <p:sp>
        <p:nvSpPr>
          <p:cNvPr id="4" name="Slide Number Placeholder 3"/>
          <p:cNvSpPr>
            <a:spLocks noGrp="1"/>
          </p:cNvSpPr>
          <p:nvPr>
            <p:ph type="sldNum" sz="quarter" idx="10"/>
          </p:nvPr>
        </p:nvSpPr>
        <p:spPr/>
        <p:txBody>
          <a:bodyPr/>
          <a:lstStyle/>
          <a:p>
            <a:fld id="{38975F09-5AF5-C649-B6C1-86D2205A0D84}" type="slidenum">
              <a:rPr lang="en-US" smtClean="0"/>
              <a:t>37</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38</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Tell them what tau_st is - qR/vth. </a:t>
            </a:r>
          </a:p>
          <a:p>
            <a:pPr marL="0" indent="0">
              <a:buFont typeface="+mj-lt"/>
              <a:buNone/>
            </a:pPr>
            <a:r>
              <a:rPr lang="en-US" b="0" baseline="0" dirty="0" smtClean="0"/>
              <a:t>Change omega to gamma.</a:t>
            </a:r>
          </a:p>
        </p:txBody>
      </p:sp>
      <p:sp>
        <p:nvSpPr>
          <p:cNvPr id="4" name="Slide Number Placeholder 3"/>
          <p:cNvSpPr>
            <a:spLocks noGrp="1"/>
          </p:cNvSpPr>
          <p:nvPr>
            <p:ph type="sldNum" sz="quarter" idx="10"/>
          </p:nvPr>
        </p:nvSpPr>
        <p:spPr/>
        <p:txBody>
          <a:bodyPr/>
          <a:lstStyle/>
          <a:p>
            <a:fld id="{38975F09-5AF5-C649-B6C1-86D2205A0D84}" type="slidenum">
              <a:rPr lang="en-US" smtClean="0"/>
              <a:t>39</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FoundrySterling-Book"/>
              </a:rPr>
              <a:t>The normal method of measuring the correlation time is using a cross-correlation time delay technique. However, this is very sensitive to small effects, such as fluctuating radial velocities.</a:t>
            </a:r>
          </a:p>
          <a:p>
            <a:endParaRPr lang="en-US" dirty="0"/>
          </a:p>
        </p:txBody>
      </p:sp>
      <p:sp>
        <p:nvSpPr>
          <p:cNvPr id="4" name="Slide Number Placeholder 3"/>
          <p:cNvSpPr>
            <a:spLocks noGrp="1"/>
          </p:cNvSpPr>
          <p:nvPr>
            <p:ph type="sldNum" sz="quarter" idx="10"/>
          </p:nvPr>
        </p:nvSpPr>
        <p:spPr/>
        <p:txBody>
          <a:bodyPr/>
          <a:lstStyle/>
          <a:p>
            <a:fld id="{38975F09-5AF5-C649-B6C1-86D2205A0D84}" type="slidenum">
              <a:rPr lang="en-US" smtClean="0"/>
              <a:t>4</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40</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41</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a:p>
            <a:pPr marL="0" indent="0">
              <a:buFont typeface="+mj-lt"/>
              <a:buNone/>
            </a:pPr>
            <a:r>
              <a:rPr lang="en-US" b="0" baseline="0" dirty="0" smtClean="0"/>
              <a:t>----- Meeting Notes (05/11/15 13:39) -----</a:t>
            </a:r>
          </a:p>
          <a:p>
            <a:pPr marL="0" indent="0">
              <a:buFont typeface="+mj-lt"/>
              <a:buNone/>
            </a:pPr>
            <a:r>
              <a:rPr lang="en-US" b="0" baseline="0" dirty="0" smtClean="0"/>
              <a:t>Tell them what tau_st is - qR/vth. </a:t>
            </a:r>
          </a:p>
          <a:p>
            <a:pPr marL="0" indent="0">
              <a:buFont typeface="+mj-lt"/>
              <a:buNone/>
            </a:pPr>
            <a:r>
              <a:rPr lang="en-US" b="0" baseline="0" dirty="0" smtClean="0"/>
              <a:t>Change omega to gamma.</a:t>
            </a:r>
          </a:p>
        </p:txBody>
      </p:sp>
      <p:sp>
        <p:nvSpPr>
          <p:cNvPr id="4" name="Slide Number Placeholder 3"/>
          <p:cNvSpPr>
            <a:spLocks noGrp="1"/>
          </p:cNvSpPr>
          <p:nvPr>
            <p:ph type="sldNum" sz="quarter" idx="10"/>
          </p:nvPr>
        </p:nvSpPr>
        <p:spPr/>
        <p:txBody>
          <a:bodyPr/>
          <a:lstStyle/>
          <a:p>
            <a:fld id="{38975F09-5AF5-C649-B6C1-86D2205A0D84}" type="slidenum">
              <a:rPr lang="en-US" smtClean="0"/>
              <a:t>42</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43</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44</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45</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46</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47</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48</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49</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left hand side here what are we saying is being measured. The LHS is the final ratio of wavenumbers, does this correspond to the maximum amplitude? Is this what we expect to be measuring? Or are we measuring an average quantity?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975F09-5AF5-C649-B6C1-86D2205A0D84}" type="slidenum">
              <a:rPr lang="en-US" smtClean="0"/>
              <a:t>5</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50</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51</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52</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53</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54</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975F09-5AF5-C649-B6C1-86D2205A0D84}" type="slidenum">
              <a:rPr lang="en-US" smtClean="0"/>
              <a:t>6</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The BES system relies on the neutral beam enters from the right hand side with an injection energy of 70keV (2.6x10^6m/s – for D).</a:t>
            </a:r>
          </a:p>
          <a:p>
            <a:pPr marL="228600" indent="-228600">
              <a:buFont typeface="+mj-lt"/>
              <a:buAutoNum type="arabicPeriod"/>
            </a:pPr>
            <a:r>
              <a:rPr lang="en-US" baseline="0" dirty="0" smtClean="0"/>
              <a:t>The beam atoms are excited by the plasma ions, with the emission of interest being the n=3 n=2 Deuterium Alpha line. This excitation rate is proportional to the local plasma density.</a:t>
            </a:r>
          </a:p>
          <a:p>
            <a:pPr marL="228600" indent="-228600">
              <a:buFont typeface="+mj-lt"/>
              <a:buAutoNum type="arabicPeriod"/>
            </a:pPr>
            <a:r>
              <a:rPr lang="en-US" baseline="0" dirty="0" smtClean="0"/>
              <a:t>This line is Doppler shifted by 2-3nm because of the high beam velocity.</a:t>
            </a:r>
          </a:p>
          <a:p>
            <a:pPr marL="228600" indent="-228600">
              <a:buFont typeface="+mj-lt"/>
              <a:buAutoNum type="arabicPeriod"/>
            </a:pPr>
            <a:r>
              <a:rPr lang="en-US" baseline="0" dirty="0" smtClean="0"/>
              <a:t>The emission is filtered and measured by an Avalanche Photo Diode detector with 32 channels in a 2D grid </a:t>
            </a:r>
            <a:r>
              <a:rPr lang="en-US" b="1" baseline="0" dirty="0" smtClean="0"/>
              <a:t>with 2cm spacing</a:t>
            </a:r>
            <a:r>
              <a:rPr lang="en-US" baseline="0" dirty="0" smtClean="0"/>
              <a:t>, as shown in the diagram.</a:t>
            </a:r>
          </a:p>
          <a:p>
            <a:pPr marL="228600" indent="-228600">
              <a:buFont typeface="+mj-lt"/>
              <a:buAutoNum type="arabicPeriod"/>
            </a:pPr>
            <a:r>
              <a:rPr lang="en-US" baseline="0" dirty="0" smtClean="0"/>
              <a:t>The temporal resolution is required as the turbulence correlation time is ~ 10 us.</a:t>
            </a:r>
          </a:p>
          <a:p>
            <a:pPr marL="228600" indent="-228600">
              <a:buFont typeface="+mj-lt"/>
              <a:buAutoNum type="arabicPeriod"/>
            </a:pPr>
            <a:endParaRPr lang="en-US" baseline="0" dirty="0" smtClean="0"/>
          </a:p>
          <a:p>
            <a:pPr marL="0" indent="0">
              <a:buFont typeface="+mj-lt"/>
              <a:buNone/>
            </a:pPr>
            <a:r>
              <a:rPr lang="en-US" baseline="0" dirty="0" smtClean="0"/>
              <a:t>I will focus only on the spatial parameters in this talk, but I have also determined the effect on the temporal correlation properties.</a:t>
            </a:r>
          </a:p>
          <a:p>
            <a:pPr marL="0" indent="0">
              <a:lnSpc>
                <a:spcPct val="100000"/>
              </a:lnSpc>
              <a:spcAft>
                <a:spcPts val="1500"/>
              </a:spcAft>
              <a:buFont typeface="+mj-lt"/>
              <a:buNone/>
            </a:pPr>
            <a:endParaRPr lang="en-US" sz="1200" dirty="0" smtClean="0">
              <a:solidFill>
                <a:schemeClr val="bg1"/>
              </a:solidFill>
              <a:latin typeface="FoundrySterling-Book"/>
            </a:endParaRPr>
          </a:p>
        </p:txBody>
      </p:sp>
      <p:sp>
        <p:nvSpPr>
          <p:cNvPr id="4" name="Slide Number Placeholder 3"/>
          <p:cNvSpPr>
            <a:spLocks noGrp="1"/>
          </p:cNvSpPr>
          <p:nvPr>
            <p:ph type="sldNum" sz="quarter" idx="10"/>
          </p:nvPr>
        </p:nvSpPr>
        <p:spPr/>
        <p:txBody>
          <a:bodyPr/>
          <a:lstStyle/>
          <a:p>
            <a:fld id="{38975F09-5AF5-C649-B6C1-86D2205A0D84}" type="slidenum">
              <a:rPr lang="en-US" smtClean="0"/>
              <a:t>7</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correlation function is shown in the top figure.</a:t>
            </a:r>
            <a:r>
              <a:rPr lang="en-US" baseline="0" dirty="0" smtClean="0"/>
              <a:t> In order to make this figure we have to assume that the turbulence is spatially homogeneous, because we are averaging over space too.</a:t>
            </a:r>
            <a:endParaRPr lang="en-US" dirty="0" smtClean="0"/>
          </a:p>
          <a:p>
            <a:pPr marL="228600" indent="-228600">
              <a:buFont typeface="+mj-lt"/>
              <a:buAutoNum type="arabicPeriod"/>
            </a:pPr>
            <a:r>
              <a:rPr lang="en-US" dirty="0" smtClean="0"/>
              <a:t>To extract the parameters of the turbulence from this measured</a:t>
            </a:r>
            <a:r>
              <a:rPr lang="en-US" baseline="0" dirty="0" smtClean="0"/>
              <a:t> data </a:t>
            </a:r>
            <a:r>
              <a:rPr lang="en-US" dirty="0" smtClean="0"/>
              <a:t>we fit the function</a:t>
            </a:r>
            <a:r>
              <a:rPr lang="en-US" baseline="0" dirty="0" smtClean="0"/>
              <a:t> given by the equation</a:t>
            </a:r>
          </a:p>
          <a:p>
            <a:pPr marL="685800" lvl="1" indent="-228600">
              <a:buFont typeface="+mj-lt"/>
              <a:buAutoNum type="arabicPeriod"/>
            </a:pPr>
            <a:r>
              <a:rPr lang="en-US" baseline="0" dirty="0" smtClean="0"/>
              <a:t>This equation is a combination of a Gaussian and cosine. We can fit 4 parameters, the radial and poloidal correlation lengths and the radial and poloidal wavenumbers.</a:t>
            </a:r>
          </a:p>
          <a:p>
            <a:pPr marL="685800" lvl="1" indent="-228600">
              <a:buFont typeface="+mj-lt"/>
              <a:buAutoNum type="arabicPeriod"/>
            </a:pPr>
            <a:r>
              <a:rPr lang="en-US" baseline="0" dirty="0" smtClean="0"/>
              <a:t>As can be seen in the bottom figure this function is a reasonable fit to the data.</a:t>
            </a:r>
          </a:p>
          <a:p>
            <a:pPr marL="228600" lvl="0" indent="-228600">
              <a:buFont typeface="+mj-lt"/>
              <a:buAutoNum type="arabicPeriod"/>
            </a:pPr>
            <a:r>
              <a:rPr lang="en-US" b="1" baseline="0" dirty="0" smtClean="0"/>
              <a:t>As you can see, the radial correlation length in this example is around 2-3 cm. </a:t>
            </a:r>
            <a:r>
              <a:rPr lang="en-US" b="0" baseline="0" dirty="0" smtClean="0"/>
              <a:t>The poloidal length is harder to see because of the wave structure, but is about 10cm. The wavenumber, or simply the tilt can be seen in the shape of the wave structure. This is small here.</a:t>
            </a:r>
            <a:endParaRPr lang="en-US" b="1" baseline="0" dirty="0" smtClean="0"/>
          </a:p>
          <a:p>
            <a:pPr marL="228600" lvl="0" indent="-228600">
              <a:buFont typeface="+mj-lt"/>
              <a:buAutoNum type="arabicPeriod"/>
            </a:pPr>
            <a:r>
              <a:rPr lang="en-US" baseline="0" dirty="0" smtClean="0"/>
              <a:t>Now, without any other considerations, how does this raw correlation function change during a shot?</a:t>
            </a:r>
          </a:p>
          <a:p>
            <a:pPr marL="228600" lvl="0" indent="-228600">
              <a:buFont typeface="+mj-lt"/>
              <a:buAutoNum type="arabicPeriod"/>
            </a:pPr>
            <a:endParaRPr lang="en-US" baseline="0" dirty="0" smtClean="0"/>
          </a:p>
          <a:p>
            <a:pPr marL="0" lvl="0" indent="0">
              <a:buFont typeface="+mj-lt"/>
              <a:buNone/>
            </a:pPr>
            <a:r>
              <a:rPr lang="en-US" baseline="0" dirty="0" smtClean="0"/>
              <a:t>Note that the fit function isn’t actually this but has offsets for MHD. Also we use the </a:t>
            </a:r>
            <a:r>
              <a:rPr lang="en-US" baseline="0" dirty="0" err="1" smtClean="0"/>
              <a:t>Mirnov</a:t>
            </a:r>
            <a:r>
              <a:rPr lang="en-US" baseline="0" dirty="0" smtClean="0"/>
              <a:t> Hunter. And we fix </a:t>
            </a:r>
            <a:r>
              <a:rPr lang="en-US" baseline="0" dirty="0" err="1" smtClean="0"/>
              <a:t>kZ</a:t>
            </a:r>
            <a:r>
              <a:rPr lang="en-US" baseline="0" dirty="0" smtClean="0"/>
              <a:t> and </a:t>
            </a:r>
            <a:r>
              <a:rPr lang="en-US" baseline="0" dirty="0" err="1" smtClean="0"/>
              <a:t>lZ</a:t>
            </a:r>
            <a:r>
              <a:rPr lang="en-US" baseline="0" dirty="0" smtClean="0"/>
              <a:t> because we only have 4 poloidal channels.</a:t>
            </a:r>
            <a:endParaRPr lang="en-US" dirty="0"/>
          </a:p>
        </p:txBody>
      </p:sp>
      <p:sp>
        <p:nvSpPr>
          <p:cNvPr id="4" name="Slide Number Placeholder 3"/>
          <p:cNvSpPr>
            <a:spLocks noGrp="1"/>
          </p:cNvSpPr>
          <p:nvPr>
            <p:ph type="sldNum" sz="quarter" idx="10"/>
          </p:nvPr>
        </p:nvSpPr>
        <p:spPr/>
        <p:txBody>
          <a:bodyPr/>
          <a:lstStyle/>
          <a:p>
            <a:fld id="{38975F09-5AF5-C649-B6C1-86D2205A0D84}" type="slidenum">
              <a:rPr lang="en-US" smtClean="0"/>
              <a:t>8</a:t>
            </a:fld>
            <a:endParaRPr lang="en-US"/>
          </a:p>
        </p:txBody>
      </p:sp>
    </p:spTree>
    <p:extLst>
      <p:ext uri="{BB962C8B-B14F-4D97-AF65-F5344CB8AC3E}">
        <p14:creationId xmlns:p14="http://schemas.microsoft.com/office/powerpoint/2010/main" val="65953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b="1" baseline="0" dirty="0" smtClean="0"/>
          </a:p>
        </p:txBody>
      </p:sp>
      <p:sp>
        <p:nvSpPr>
          <p:cNvPr id="4" name="Slide Number Placeholder 3"/>
          <p:cNvSpPr>
            <a:spLocks noGrp="1"/>
          </p:cNvSpPr>
          <p:nvPr>
            <p:ph type="sldNum" sz="quarter" idx="10"/>
          </p:nvPr>
        </p:nvSpPr>
        <p:spPr/>
        <p:txBody>
          <a:bodyPr/>
          <a:lstStyle/>
          <a:p>
            <a:fld id="{38975F09-5AF5-C649-B6C1-86D2205A0D84}" type="slidenum">
              <a:rPr lang="en-US" smtClean="0"/>
              <a:t>9</a:t>
            </a:fld>
            <a:endParaRPr lang="en-US"/>
          </a:p>
        </p:txBody>
      </p:sp>
    </p:spTree>
    <p:extLst>
      <p:ext uri="{BB962C8B-B14F-4D97-AF65-F5344CB8AC3E}">
        <p14:creationId xmlns:p14="http://schemas.microsoft.com/office/powerpoint/2010/main" val="659532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3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905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RWatts_punts_retouchedforPP.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15070"/>
            <a:ext cx="8638032" cy="5668279"/>
          </a:xfrm>
          <a:prstGeom prst="rect">
            <a:avLst/>
          </a:prstGeom>
        </p:spPr>
      </p:pic>
      <p:sp>
        <p:nvSpPr>
          <p:cNvPr id="13" name="TextBox 12"/>
          <p:cNvSpPr txBox="1"/>
          <p:nvPr userDrawn="1"/>
        </p:nvSpPr>
        <p:spPr>
          <a:xfrm>
            <a:off x="482511" y="339634"/>
            <a:ext cx="5040283" cy="307777"/>
          </a:xfrm>
          <a:prstGeom prst="rect">
            <a:avLst/>
          </a:prstGeom>
          <a:noFill/>
        </p:spPr>
        <p:txBody>
          <a:bodyPr wrap="square" rtlCol="0">
            <a:spAutoFit/>
          </a:bodyPr>
          <a:lstStyle/>
          <a:p>
            <a:r>
              <a:rPr lang="en-US" sz="1400" dirty="0" smtClean="0">
                <a:latin typeface="FoundrySterling-Book"/>
              </a:rPr>
              <a:t>Department or office title: change on Slide Master</a:t>
            </a:r>
          </a:p>
        </p:txBody>
      </p:sp>
      <p:pic>
        <p:nvPicPr>
          <p:cNvPr id="16" name="Picture 15" descr="ox_small_cmyk_pos_rect.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65107" y="178883"/>
            <a:ext cx="1521068" cy="468528"/>
          </a:xfrm>
          <a:prstGeom prst="rect">
            <a:avLst/>
          </a:prstGeom>
        </p:spPr>
      </p:pic>
    </p:spTree>
    <p:extLst>
      <p:ext uri="{BB962C8B-B14F-4D97-AF65-F5344CB8AC3E}">
        <p14:creationId xmlns:p14="http://schemas.microsoft.com/office/powerpoint/2010/main" val="1048086005"/>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04106" y="-114518"/>
            <a:ext cx="8890616" cy="895332"/>
          </a:xfrm>
          <a:prstGeom prst="rect">
            <a:avLst/>
          </a:prstGeom>
          <a:solidFill>
            <a:schemeClr val="bg1"/>
          </a:solidFill>
          <a:ln w="12700" cmpd="sng">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ox_small_cmyk_pos_rec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5107" y="178883"/>
            <a:ext cx="1521068" cy="468528"/>
          </a:xfrm>
          <a:prstGeom prst="rect">
            <a:avLst/>
          </a:prstGeom>
        </p:spPr>
      </p:pic>
      <p:pic>
        <p:nvPicPr>
          <p:cNvPr id="5" name="Picture 4" descr="CCFE_logo.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91971" y="178883"/>
            <a:ext cx="1412428" cy="468528"/>
          </a:xfrm>
          <a:prstGeom prst="rect">
            <a:avLst/>
          </a:prstGeom>
        </p:spPr>
      </p:pic>
    </p:spTree>
    <p:extLst>
      <p:ext uri="{BB962C8B-B14F-4D97-AF65-F5344CB8AC3E}">
        <p14:creationId xmlns:p14="http://schemas.microsoft.com/office/powerpoint/2010/main" val="403834857"/>
      </p:ext>
    </p:extLst>
  </p:cSld>
  <p:clrMap bg1="lt1" tx1="dk1" bg2="lt2" tx2="dk2" accent1="accent1" accent2="accent2" accent3="accent3" accent4="accent4" accent5="accent5" accent6="accent6" hlink="hlink" folHlink="folHlink"/>
  <p:sldLayoutIdLst>
    <p:sldLayoutId id="2147483661" r:id="rId1"/>
  </p:sldLayoutIdLst>
  <p:timing>
    <p:tnLst>
      <p:par>
        <p:cTn xmlns:p14="http://schemas.microsoft.com/office/powerpoint/2010/main" id="1" dur="indefinite" restart="never" nodeType="tmRoot"/>
      </p:par>
    </p:tnLst>
  </p:timing>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7" Type="http://schemas.openxmlformats.org/officeDocument/2006/relationships/image" Target="../media/image25.emf"/><Relationship Id="rId8"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30.emf"/><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31.emf"/><Relationship Id="rId5" Type="http://schemas.openxmlformats.org/officeDocument/2006/relationships/image" Target="../media/image15.emf"/><Relationship Id="rId6"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32.emf"/><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9.emf"/></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4.emf"/></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4.xml"/><Relationship Id="rId5" Type="http://schemas.openxmlformats.org/officeDocument/2006/relationships/image" Target="../media/image61.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_image.png"/>
          <p:cNvPicPr>
            <a:picLocks noChangeAspect="1"/>
          </p:cNvPicPr>
          <p:nvPr/>
        </p:nvPicPr>
        <p:blipFill rotWithShape="1">
          <a:blip r:embed="rId3">
            <a:extLst>
              <a:ext uri="{28A0092B-C50C-407E-A947-70E740481C1C}">
                <a14:useLocalDpi xmlns:a14="http://schemas.microsoft.com/office/drawing/2010/main" val="0"/>
              </a:ext>
            </a:extLst>
          </a:blip>
          <a:srcRect t="17149" b="17259"/>
          <a:stretch/>
        </p:blipFill>
        <p:spPr>
          <a:xfrm>
            <a:off x="-564487" y="709737"/>
            <a:ext cx="9784436" cy="5773614"/>
          </a:xfrm>
          <a:prstGeom prst="rect">
            <a:avLst/>
          </a:prstGeom>
        </p:spPr>
      </p:pic>
      <p:sp>
        <p:nvSpPr>
          <p:cNvPr id="3" name="TextBox 2"/>
          <p:cNvSpPr txBox="1"/>
          <p:nvPr/>
        </p:nvSpPr>
        <p:spPr>
          <a:xfrm>
            <a:off x="1113574" y="1847736"/>
            <a:ext cx="6413614" cy="3600986"/>
          </a:xfrm>
          <a:prstGeom prst="rect">
            <a:avLst/>
          </a:prstGeom>
          <a:solidFill>
            <a:srgbClr val="FFFFFF">
              <a:alpha val="93000"/>
            </a:srgbClr>
          </a:solidFill>
          <a:ln>
            <a:solidFill>
              <a:schemeClr val="bg1">
                <a:lumMod val="75000"/>
              </a:schemeClr>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4000" dirty="0" smtClean="0">
                <a:solidFill>
                  <a:srgbClr val="000000"/>
                </a:solidFill>
                <a:latin typeface="FoundrySterling-Book"/>
                <a:cs typeface="FoundrySterling-Book"/>
              </a:rPr>
              <a:t>Turbulence in MAST through the eye of BES</a:t>
            </a:r>
            <a:endParaRPr lang="en-US" sz="4000" dirty="0">
              <a:solidFill>
                <a:srgbClr val="000000"/>
              </a:solidFill>
              <a:latin typeface="FoundrySterling-Book"/>
              <a:cs typeface="FoundrySterling-Book"/>
            </a:endParaRPr>
          </a:p>
          <a:p>
            <a:endParaRPr lang="en-US" sz="1400" dirty="0">
              <a:solidFill>
                <a:srgbClr val="000000"/>
              </a:solidFill>
              <a:latin typeface="FoundrySterling-Book"/>
            </a:endParaRPr>
          </a:p>
          <a:p>
            <a:pPr algn="ctr"/>
            <a:r>
              <a:rPr lang="en-US" sz="1800" dirty="0" smtClean="0">
                <a:solidFill>
                  <a:srgbClr val="000000"/>
                </a:solidFill>
                <a:latin typeface="FoundrySterling-Book"/>
              </a:rPr>
              <a:t>Michael Fox</a:t>
            </a:r>
            <a:r>
              <a:rPr lang="en-US" sz="1800" baseline="30000" dirty="0" smtClean="0">
                <a:solidFill>
                  <a:srgbClr val="000000"/>
                </a:solidFill>
                <a:latin typeface="FoundrySterling-Book"/>
              </a:rPr>
              <a:t>1,2,3</a:t>
            </a:r>
            <a:r>
              <a:rPr lang="en-US" sz="1800" dirty="0" smtClean="0">
                <a:solidFill>
                  <a:srgbClr val="000000"/>
                </a:solidFill>
                <a:latin typeface="FoundrySterling-Book"/>
              </a:rPr>
              <a:t>, Anthony Field</a:t>
            </a:r>
            <a:r>
              <a:rPr lang="en-US" sz="1800" baseline="30000" dirty="0" smtClean="0">
                <a:solidFill>
                  <a:srgbClr val="000000"/>
                </a:solidFill>
                <a:latin typeface="FoundrySterling-Book"/>
              </a:rPr>
              <a:t>2</a:t>
            </a:r>
            <a:r>
              <a:rPr lang="en-US" sz="1800" dirty="0" smtClean="0">
                <a:solidFill>
                  <a:srgbClr val="000000"/>
                </a:solidFill>
                <a:latin typeface="FoundrySterling-Book"/>
              </a:rPr>
              <a:t>, Young-</a:t>
            </a:r>
            <a:r>
              <a:rPr lang="en-US" sz="1800" dirty="0" err="1" smtClean="0">
                <a:solidFill>
                  <a:srgbClr val="000000"/>
                </a:solidFill>
                <a:latin typeface="FoundrySterling-Book"/>
              </a:rPr>
              <a:t>chul</a:t>
            </a:r>
            <a:r>
              <a:rPr lang="en-US" sz="1800" dirty="0" smtClean="0">
                <a:solidFill>
                  <a:srgbClr val="000000"/>
                </a:solidFill>
                <a:latin typeface="FoundrySterling-Book"/>
              </a:rPr>
              <a:t> Ghim</a:t>
            </a:r>
            <a:r>
              <a:rPr lang="en-US" sz="1800" baseline="30000" dirty="0" smtClean="0">
                <a:solidFill>
                  <a:srgbClr val="000000"/>
                </a:solidFill>
                <a:latin typeface="FoundrySterling-Book"/>
              </a:rPr>
              <a:t>4</a:t>
            </a:r>
            <a:r>
              <a:rPr lang="en-US" sz="1800" dirty="0" smtClean="0">
                <a:solidFill>
                  <a:srgbClr val="000000"/>
                </a:solidFill>
                <a:latin typeface="FoundrySterling-Book"/>
              </a:rPr>
              <a:t>, </a:t>
            </a:r>
            <a:br>
              <a:rPr lang="en-US" sz="1800" dirty="0" smtClean="0">
                <a:solidFill>
                  <a:srgbClr val="000000"/>
                </a:solidFill>
                <a:latin typeface="FoundrySterling-Book"/>
              </a:rPr>
            </a:br>
            <a:r>
              <a:rPr lang="en-US" sz="1800" dirty="0" smtClean="0">
                <a:solidFill>
                  <a:srgbClr val="000000"/>
                </a:solidFill>
                <a:latin typeface="FoundrySterling-Book"/>
              </a:rPr>
              <a:t>Alex Schekochihin</a:t>
            </a:r>
            <a:r>
              <a:rPr lang="en-US" sz="1800" baseline="30000" dirty="0" smtClean="0">
                <a:solidFill>
                  <a:srgbClr val="000000"/>
                </a:solidFill>
                <a:latin typeface="FoundrySterling-Book"/>
              </a:rPr>
              <a:t>1,3</a:t>
            </a:r>
            <a:r>
              <a:rPr lang="en-US" sz="1800" dirty="0" smtClean="0">
                <a:solidFill>
                  <a:srgbClr val="000000"/>
                </a:solidFill>
                <a:latin typeface="FoundrySterling-Book"/>
              </a:rPr>
              <a:t> and Ferdinand van Wyk</a:t>
            </a:r>
            <a:r>
              <a:rPr lang="en-US" sz="1800" baseline="30000" dirty="0" smtClean="0">
                <a:solidFill>
                  <a:srgbClr val="000000"/>
                </a:solidFill>
                <a:latin typeface="FoundrySterling-Book"/>
              </a:rPr>
              <a:t>1,2</a:t>
            </a:r>
            <a:endParaRPr lang="en-US" sz="1800" dirty="0" smtClean="0">
              <a:solidFill>
                <a:srgbClr val="000000"/>
              </a:solidFill>
              <a:latin typeface="FoundrySterling-Book"/>
            </a:endParaRPr>
          </a:p>
          <a:p>
            <a:pPr algn="ctr"/>
            <a:endParaRPr lang="en-US" sz="1400" dirty="0" smtClean="0">
              <a:solidFill>
                <a:srgbClr val="000000"/>
              </a:solidFill>
              <a:latin typeface="FoundrySterling-Book"/>
            </a:endParaRPr>
          </a:p>
          <a:p>
            <a:pPr algn="ctr"/>
            <a:r>
              <a:rPr lang="en-US" sz="1400" baseline="30000" dirty="0" smtClean="0">
                <a:solidFill>
                  <a:srgbClr val="000000"/>
                </a:solidFill>
                <a:latin typeface="FoundrySterling-Book"/>
              </a:rPr>
              <a:t>1</a:t>
            </a:r>
            <a:r>
              <a:rPr lang="en-US" sz="1400" dirty="0" smtClean="0">
                <a:solidFill>
                  <a:srgbClr val="000000"/>
                </a:solidFill>
                <a:latin typeface="FoundrySterling-Book"/>
              </a:rPr>
              <a:t>Rudolf </a:t>
            </a:r>
            <a:r>
              <a:rPr lang="en-US" sz="1400" dirty="0" err="1">
                <a:solidFill>
                  <a:srgbClr val="000000"/>
                </a:solidFill>
                <a:latin typeface="FoundrySterling-Book"/>
              </a:rPr>
              <a:t>Peierls</a:t>
            </a:r>
            <a:r>
              <a:rPr lang="en-US" sz="1400" dirty="0">
                <a:solidFill>
                  <a:srgbClr val="000000"/>
                </a:solidFill>
                <a:latin typeface="FoundrySterling-Book"/>
              </a:rPr>
              <a:t> Centre for Theoretical </a:t>
            </a:r>
            <a:r>
              <a:rPr lang="en-US" sz="1400" dirty="0" smtClean="0">
                <a:solidFill>
                  <a:srgbClr val="000000"/>
                </a:solidFill>
                <a:latin typeface="FoundrySterling-Book"/>
              </a:rPr>
              <a:t>Physics, University of Oxford</a:t>
            </a:r>
            <a:endParaRPr lang="en-US" sz="1400" dirty="0">
              <a:solidFill>
                <a:srgbClr val="000000"/>
              </a:solidFill>
              <a:latin typeface="FoundrySterling-Book"/>
            </a:endParaRPr>
          </a:p>
          <a:p>
            <a:pPr algn="ctr"/>
            <a:r>
              <a:rPr lang="en-US" sz="1400" baseline="30000" dirty="0" smtClean="0">
                <a:solidFill>
                  <a:srgbClr val="000000"/>
                </a:solidFill>
                <a:latin typeface="FoundrySterling-Book"/>
              </a:rPr>
              <a:t>2</a:t>
            </a:r>
            <a:r>
              <a:rPr lang="en-US" sz="1400" dirty="0" smtClean="0">
                <a:solidFill>
                  <a:srgbClr val="000000"/>
                </a:solidFill>
                <a:latin typeface="FoundrySterling-Book"/>
              </a:rPr>
              <a:t>Culham Centre for Fusion Energy, UK</a:t>
            </a:r>
          </a:p>
          <a:p>
            <a:pPr algn="ctr"/>
            <a:r>
              <a:rPr lang="en-US" sz="1400" baseline="30000" dirty="0" smtClean="0">
                <a:solidFill>
                  <a:srgbClr val="000000"/>
                </a:solidFill>
                <a:latin typeface="FoundrySterling-Book"/>
              </a:rPr>
              <a:t>3</a:t>
            </a:r>
            <a:r>
              <a:rPr lang="en-US" sz="1400" dirty="0" smtClean="0">
                <a:solidFill>
                  <a:srgbClr val="000000"/>
                </a:solidFill>
                <a:latin typeface="FoundrySterling-Book"/>
              </a:rPr>
              <a:t>Merton College, Oxford, UK</a:t>
            </a:r>
          </a:p>
          <a:p>
            <a:pPr algn="ctr"/>
            <a:r>
              <a:rPr lang="en-US" sz="1400" baseline="30000" dirty="0" smtClean="0">
                <a:solidFill>
                  <a:srgbClr val="000000"/>
                </a:solidFill>
                <a:latin typeface="FoundrySterling-Book"/>
              </a:rPr>
              <a:t>4</a:t>
            </a:r>
            <a:r>
              <a:rPr lang="en-US" sz="1400" dirty="0" smtClean="0">
                <a:solidFill>
                  <a:srgbClr val="000000"/>
                </a:solidFill>
                <a:latin typeface="FoundrySterling-Book"/>
              </a:rPr>
              <a:t>KAIST</a:t>
            </a:r>
            <a:r>
              <a:rPr lang="en-US" sz="1400" dirty="0">
                <a:solidFill>
                  <a:srgbClr val="000000"/>
                </a:solidFill>
                <a:latin typeface="FoundrySterling-Book"/>
              </a:rPr>
              <a:t>, </a:t>
            </a:r>
            <a:r>
              <a:rPr lang="en-US" sz="1400" dirty="0" err="1" smtClean="0">
                <a:solidFill>
                  <a:srgbClr val="000000"/>
                </a:solidFill>
                <a:latin typeface="FoundrySterling-Book"/>
              </a:rPr>
              <a:t>Daejeon</a:t>
            </a:r>
            <a:r>
              <a:rPr lang="en-US" sz="1400" dirty="0" smtClean="0">
                <a:solidFill>
                  <a:srgbClr val="000000"/>
                </a:solidFill>
                <a:latin typeface="FoundrySterling-Book"/>
              </a:rPr>
              <a:t>, </a:t>
            </a:r>
            <a:r>
              <a:rPr lang="en-US" sz="1400" dirty="0">
                <a:solidFill>
                  <a:srgbClr val="000000"/>
                </a:solidFill>
                <a:latin typeface="FoundrySterling-Book"/>
              </a:rPr>
              <a:t>Republic of Korea</a:t>
            </a:r>
            <a:endParaRPr lang="en-US" sz="1400" dirty="0" smtClean="0">
              <a:solidFill>
                <a:srgbClr val="000000"/>
              </a:solidFill>
              <a:latin typeface="FoundrySterling-Book"/>
            </a:endParaRPr>
          </a:p>
          <a:p>
            <a:pPr algn="ctr"/>
            <a:endParaRPr lang="en-US" sz="1400" dirty="0">
              <a:solidFill>
                <a:srgbClr val="000000"/>
              </a:solidFill>
              <a:latin typeface="FoundrySterling-Book"/>
            </a:endParaRPr>
          </a:p>
          <a:p>
            <a:pPr algn="ctr"/>
            <a:r>
              <a:rPr lang="en-US" sz="1400" dirty="0" smtClean="0">
                <a:solidFill>
                  <a:srgbClr val="000000"/>
                </a:solidFill>
                <a:latin typeface="FoundrySterling-Book"/>
              </a:rPr>
              <a:t>25/11/2015 PPPL</a:t>
            </a:r>
            <a:endParaRPr lang="en-US" sz="1400" dirty="0">
              <a:solidFill>
                <a:srgbClr val="000000"/>
              </a:solidFill>
              <a:latin typeface="FoundrySterling-Book"/>
            </a:endParaRPr>
          </a:p>
        </p:txBody>
      </p:sp>
      <p:sp>
        <p:nvSpPr>
          <p:cNvPr id="4" name="TextBox 3"/>
          <p:cNvSpPr txBox="1"/>
          <p:nvPr/>
        </p:nvSpPr>
        <p:spPr>
          <a:xfrm>
            <a:off x="-279400" y="3479800"/>
            <a:ext cx="184666" cy="353943"/>
          </a:xfrm>
          <a:prstGeom prst="rect">
            <a:avLst/>
          </a:prstGeom>
          <a:noFill/>
        </p:spPr>
        <p:txBody>
          <a:bodyPr wrap="none" rtlCol="0">
            <a:spAutoFit/>
          </a:bodyPr>
          <a:lstStyle/>
          <a:p>
            <a:endParaRPr lang="en-US" dirty="0"/>
          </a:p>
        </p:txBody>
      </p:sp>
      <p:sp>
        <p:nvSpPr>
          <p:cNvPr id="10" name="Rectangle 9"/>
          <p:cNvSpPr/>
          <p:nvPr/>
        </p:nvSpPr>
        <p:spPr>
          <a:xfrm>
            <a:off x="-104106" y="-114518"/>
            <a:ext cx="8890616" cy="895332"/>
          </a:xfrm>
          <a:prstGeom prst="rect">
            <a:avLst/>
          </a:prstGeom>
          <a:solidFill>
            <a:schemeClr val="bg1"/>
          </a:solidFill>
          <a:ln w="12700" cmpd="sng">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ox_small_cmyk_pos_rec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107" y="178883"/>
            <a:ext cx="1521068" cy="468528"/>
          </a:xfrm>
          <a:prstGeom prst="rect">
            <a:avLst/>
          </a:prstGeom>
        </p:spPr>
      </p:pic>
      <p:pic>
        <p:nvPicPr>
          <p:cNvPr id="12" name="Picture 11" descr="CCFE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971" y="178883"/>
            <a:ext cx="1412428" cy="468528"/>
          </a:xfrm>
          <a:prstGeom prst="rect">
            <a:avLst/>
          </a:prstGeom>
        </p:spPr>
      </p:pic>
    </p:spTree>
    <p:extLst>
      <p:ext uri="{BB962C8B-B14F-4D97-AF65-F5344CB8AC3E}">
        <p14:creationId xmlns:p14="http://schemas.microsoft.com/office/powerpoint/2010/main" val="34014123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BES Instrument Functions</a:t>
            </a:r>
            <a:endParaRPr lang="en-US" sz="2800" dirty="0">
              <a:latin typeface="FoundrySterling-Book"/>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47" y="1323777"/>
            <a:ext cx="8249630" cy="2752817"/>
          </a:xfrm>
          <a:prstGeom prst="rect">
            <a:avLst/>
          </a:prstGeom>
        </p:spPr>
      </p:pic>
      <p:sp>
        <p:nvSpPr>
          <p:cNvPr id="7" name="TextBox 6"/>
          <p:cNvSpPr txBox="1"/>
          <p:nvPr/>
        </p:nvSpPr>
        <p:spPr>
          <a:xfrm>
            <a:off x="420634" y="4357312"/>
            <a:ext cx="7755646" cy="1472198"/>
          </a:xfrm>
          <a:prstGeom prst="rect">
            <a:avLst/>
          </a:prstGeom>
          <a:noFill/>
        </p:spPr>
        <p:txBody>
          <a:bodyPr wrap="square" rtlCol="0">
            <a:spAutoFit/>
          </a:bodyPr>
          <a:lstStyle/>
          <a:p>
            <a:pPr marL="457200" indent="-457200">
              <a:lnSpc>
                <a:spcPct val="80000"/>
              </a:lnSpc>
              <a:spcAft>
                <a:spcPts val="1500"/>
              </a:spcAft>
              <a:buFont typeface="Arial"/>
              <a:buChar char="•"/>
            </a:pPr>
            <a:r>
              <a:rPr lang="en-US" sz="2000" dirty="0" smtClean="0">
                <a:solidFill>
                  <a:srgbClr val="000000"/>
                </a:solidFill>
                <a:latin typeface="FoundrySterling-Book"/>
              </a:rPr>
              <a:t>Point-Spread Functions (PSFs) quantify the instrument effects.</a:t>
            </a:r>
          </a:p>
          <a:p>
            <a:pPr marL="457200" indent="-457200">
              <a:lnSpc>
                <a:spcPct val="80000"/>
              </a:lnSpc>
              <a:spcAft>
                <a:spcPts val="1500"/>
              </a:spcAft>
              <a:buFont typeface="Arial"/>
              <a:buChar char="•"/>
            </a:pPr>
            <a:r>
              <a:rPr lang="en-US" sz="2000" dirty="0" smtClean="0">
                <a:solidFill>
                  <a:srgbClr val="000000"/>
                </a:solidFill>
                <a:latin typeface="FoundrySterling-Book"/>
              </a:rPr>
              <a:t>Shape given </a:t>
            </a:r>
            <a:r>
              <a:rPr lang="en-US" sz="2000" dirty="0">
                <a:solidFill>
                  <a:srgbClr val="000000"/>
                </a:solidFill>
                <a:latin typeface="FoundrySterling-Book"/>
              </a:rPr>
              <a:t>by finite lifetime of atomic state and integration along the lines of sight.</a:t>
            </a:r>
          </a:p>
          <a:p>
            <a:pPr marL="457200" indent="-457200">
              <a:lnSpc>
                <a:spcPct val="80000"/>
              </a:lnSpc>
              <a:spcAft>
                <a:spcPts val="1500"/>
              </a:spcAft>
              <a:buFont typeface="Arial"/>
              <a:buChar char="•"/>
            </a:pPr>
            <a:r>
              <a:rPr lang="en-US" sz="2000" dirty="0">
                <a:solidFill>
                  <a:srgbClr val="000000"/>
                </a:solidFill>
                <a:latin typeface="FoundrySterling-Book"/>
              </a:rPr>
              <a:t>Spatially and temporally dependent on equilibrium parameters</a:t>
            </a:r>
            <a:r>
              <a:rPr lang="en-US" sz="2000" dirty="0" smtClean="0">
                <a:solidFill>
                  <a:srgbClr val="000000"/>
                </a:solidFill>
                <a:latin typeface="FoundrySterling-Book"/>
              </a:rPr>
              <a:t>.</a:t>
            </a:r>
            <a:endParaRPr lang="en-US" sz="2000" dirty="0">
              <a:solidFill>
                <a:srgbClr val="000000"/>
              </a:solidFill>
              <a:latin typeface="FoundrySterling-Book"/>
            </a:endParaRPr>
          </a:p>
        </p:txBody>
      </p:sp>
    </p:spTree>
    <p:extLst>
      <p:ext uri="{BB962C8B-B14F-4D97-AF65-F5344CB8AC3E}">
        <p14:creationId xmlns:p14="http://schemas.microsoft.com/office/powerpoint/2010/main" val="4865620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18218" y="1057399"/>
            <a:ext cx="7755646" cy="5740032"/>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Generate a fluctuating density field from a model that guarantees the lab frame correlation function is of the same functional form as the experimental correlation function.</a:t>
            </a:r>
          </a:p>
          <a:p>
            <a:pPr marL="457200" indent="-457200">
              <a:spcAft>
                <a:spcPts val="1500"/>
              </a:spcAft>
              <a:buFont typeface="Arial"/>
              <a:buChar char="•"/>
            </a:pPr>
            <a:endParaRPr lang="en-US" sz="2000" dirty="0" smtClean="0">
              <a:solidFill>
                <a:srgbClr val="000000"/>
              </a:solidFill>
              <a:latin typeface="FoundrySterling-Book"/>
            </a:endParaRPr>
          </a:p>
          <a:p>
            <a:pPr>
              <a:spcAft>
                <a:spcPts val="1500"/>
              </a:spcAft>
            </a:pPr>
            <a:endParaRPr lang="en-US" sz="2000" dirty="0" smtClean="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Apply </a:t>
            </a:r>
            <a:r>
              <a:rPr lang="en-US" sz="2000" dirty="0">
                <a:solidFill>
                  <a:srgbClr val="000000"/>
                </a:solidFill>
                <a:latin typeface="FoundrySterling-Book"/>
              </a:rPr>
              <a:t>PSFs numerically </a:t>
            </a:r>
            <a:r>
              <a:rPr lang="en-US" sz="2000" dirty="0" smtClean="0">
                <a:solidFill>
                  <a:srgbClr val="000000"/>
                </a:solidFill>
                <a:latin typeface="FoundrySterling-Book"/>
              </a:rPr>
              <a:t>using</a:t>
            </a:r>
          </a:p>
          <a:p>
            <a:pPr marL="457200" indent="-457200">
              <a:spcAft>
                <a:spcPts val="1500"/>
              </a:spcAft>
              <a:buFont typeface="Arial"/>
              <a:buChar char="•"/>
            </a:pPr>
            <a:endParaRPr lang="en-US" sz="2000" dirty="0" smtClean="0">
              <a:solidFill>
                <a:srgbClr val="000000"/>
              </a:solidFill>
              <a:latin typeface="FoundrySterling-Book"/>
            </a:endParaRPr>
          </a:p>
          <a:p>
            <a:pPr>
              <a:spcAft>
                <a:spcPts val="1500"/>
              </a:spcAft>
            </a:pPr>
            <a:endParaRPr lang="en-US" sz="2000" dirty="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Can make an analytic prediction assuming:</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All PSFs have the same amplitude;</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All PSFs have the same shape (L</a:t>
            </a:r>
            <a:r>
              <a:rPr lang="en-US" sz="2000" baseline="-25000" dirty="0" smtClean="0">
                <a:solidFill>
                  <a:srgbClr val="000000"/>
                </a:solidFill>
                <a:latin typeface="FoundrySterling-Book"/>
              </a:rPr>
              <a:t>1</a:t>
            </a:r>
            <a:r>
              <a:rPr lang="en-US" sz="2000" dirty="0" smtClean="0">
                <a:solidFill>
                  <a:srgbClr val="000000"/>
                </a:solidFill>
                <a:latin typeface="FoundrySterling-Book"/>
              </a:rPr>
              <a:t>, L</a:t>
            </a:r>
            <a:r>
              <a:rPr lang="en-US" sz="2000" baseline="-25000" dirty="0" smtClean="0">
                <a:solidFill>
                  <a:srgbClr val="000000"/>
                </a:solidFill>
                <a:latin typeface="FoundrySterling-Book"/>
              </a:rPr>
              <a:t>2</a:t>
            </a:r>
            <a:r>
              <a:rPr lang="en-US" sz="2000" dirty="0" smtClean="0">
                <a:solidFill>
                  <a:srgbClr val="000000"/>
                </a:solidFill>
                <a:latin typeface="FoundrySterling-Book"/>
              </a:rPr>
              <a:t>, </a:t>
            </a:r>
            <a:r>
              <a:rPr lang="en-US" sz="2000" dirty="0" err="1" smtClean="0">
                <a:solidFill>
                  <a:srgbClr val="000000"/>
                </a:solidFill>
                <a:latin typeface="Symbol" charset="2"/>
                <a:cs typeface="Symbol" charset="2"/>
              </a:rPr>
              <a:t>a</a:t>
            </a:r>
            <a:r>
              <a:rPr lang="en-US" sz="2000" baseline="-25000" dirty="0" err="1" smtClean="0">
                <a:solidFill>
                  <a:srgbClr val="000000"/>
                </a:solidFill>
                <a:latin typeface="FoundrySterling-Book"/>
              </a:rPr>
              <a:t>PSF</a:t>
            </a:r>
            <a:r>
              <a:rPr lang="en-US" sz="2000" dirty="0" smtClean="0">
                <a:solidFill>
                  <a:srgbClr val="000000"/>
                </a:solidFill>
                <a:latin typeface="FoundrySterling-Book"/>
              </a:rPr>
              <a:t>); and</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The PSFs can be approximated as 2D Gaussians.</a:t>
            </a:r>
          </a:p>
          <a:p>
            <a:pPr lvl="1">
              <a:spcAft>
                <a:spcPts val="1500"/>
              </a:spcAft>
            </a:pPr>
            <a:endParaRPr lang="en-US" sz="2000" dirty="0" smtClean="0">
              <a:solidFill>
                <a:srgbClr val="000000"/>
              </a:solidFill>
              <a:latin typeface="FoundrySterling-Book"/>
            </a:endParaRPr>
          </a:p>
        </p:txBody>
      </p:sp>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Quantifying the effect of PSFs</a:t>
            </a:r>
            <a:endParaRPr lang="en-US" sz="2800" dirty="0">
              <a:latin typeface="FoundrySterling-Book"/>
            </a:endParaRPr>
          </a:p>
        </p:txBody>
      </p:sp>
      <p:pic>
        <p:nvPicPr>
          <p:cNvPr id="3" name="Picture 2" descr="PSF_effect_v9b.pdf"/>
          <p:cNvPicPr>
            <a:picLocks noChangeAspect="1"/>
          </p:cNvPicPr>
          <p:nvPr/>
        </p:nvPicPr>
        <p:blipFill rotWithShape="1">
          <a:blip r:embed="rId3">
            <a:extLst>
              <a:ext uri="{28A0092B-C50C-407E-A947-70E740481C1C}">
                <a14:useLocalDpi xmlns:a14="http://schemas.microsoft.com/office/drawing/2010/main" val="0"/>
              </a:ext>
            </a:extLst>
          </a:blip>
          <a:srcRect l="14080" t="29291" r="47642" b="66691"/>
          <a:stretch/>
        </p:blipFill>
        <p:spPr>
          <a:xfrm>
            <a:off x="1983252" y="3692659"/>
            <a:ext cx="4674258" cy="635103"/>
          </a:xfrm>
          <a:prstGeom prst="rect">
            <a:avLst/>
          </a:prstGeom>
        </p:spPr>
      </p:pic>
      <p:cxnSp>
        <p:nvCxnSpPr>
          <p:cNvPr id="5" name="Straight Connector 4"/>
          <p:cNvCxnSpPr/>
          <p:nvPr/>
        </p:nvCxnSpPr>
        <p:spPr>
          <a:xfrm>
            <a:off x="418218" y="4531536"/>
            <a:ext cx="7755646" cy="0"/>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9" name="Group 8"/>
          <p:cNvGrpSpPr/>
          <p:nvPr/>
        </p:nvGrpSpPr>
        <p:grpSpPr>
          <a:xfrm>
            <a:off x="1430959" y="2171362"/>
            <a:ext cx="5778844" cy="762866"/>
            <a:chOff x="1562882" y="1989081"/>
            <a:chExt cx="6629194" cy="801974"/>
          </a:xfrm>
        </p:grpSpPr>
        <p:pic>
          <p:nvPicPr>
            <p:cNvPr id="6" name="Picture 5" descr="PSF_effect_v9b.pdf"/>
            <p:cNvPicPr>
              <a:picLocks noChangeAspect="1"/>
            </p:cNvPicPr>
            <p:nvPr/>
          </p:nvPicPr>
          <p:blipFill rotWithShape="1">
            <a:blip r:embed="rId4">
              <a:extLst>
                <a:ext uri="{28A0092B-C50C-407E-A947-70E740481C1C}">
                  <a14:useLocalDpi xmlns:a14="http://schemas.microsoft.com/office/drawing/2010/main" val="0"/>
                </a:ext>
              </a:extLst>
            </a:blip>
            <a:srcRect l="38818" t="25306" r="20786" b="69577"/>
            <a:stretch/>
          </p:blipFill>
          <p:spPr>
            <a:xfrm>
              <a:off x="3330348" y="1989081"/>
              <a:ext cx="4861728" cy="796942"/>
            </a:xfrm>
            <a:prstGeom prst="rect">
              <a:avLst/>
            </a:prstGeom>
          </p:spPr>
        </p:pic>
        <p:pic>
          <p:nvPicPr>
            <p:cNvPr id="10" name="Picture 9" descr="PSF_effect_v9b.pdf"/>
            <p:cNvPicPr>
              <a:picLocks noChangeAspect="1"/>
            </p:cNvPicPr>
            <p:nvPr/>
          </p:nvPicPr>
          <p:blipFill rotWithShape="1">
            <a:blip r:embed="rId4">
              <a:extLst>
                <a:ext uri="{28A0092B-C50C-407E-A947-70E740481C1C}">
                  <a14:useLocalDpi xmlns:a14="http://schemas.microsoft.com/office/drawing/2010/main" val="0"/>
                </a:ext>
              </a:extLst>
            </a:blip>
            <a:srcRect l="14873" t="25306" r="70551" b="69577"/>
            <a:stretch/>
          </p:blipFill>
          <p:spPr>
            <a:xfrm>
              <a:off x="1562882" y="1994113"/>
              <a:ext cx="1754086" cy="796942"/>
            </a:xfrm>
            <a:prstGeom prst="rect">
              <a:avLst/>
            </a:prstGeom>
          </p:spPr>
        </p:pic>
      </p:grpSp>
    </p:spTree>
    <p:extLst>
      <p:ext uri="{BB962C8B-B14F-4D97-AF65-F5344CB8AC3E}">
        <p14:creationId xmlns:p14="http://schemas.microsoft.com/office/powerpoint/2010/main" val="17229099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Radial correlation length</a:t>
            </a:r>
            <a:endParaRPr lang="en-US" sz="2800" dirty="0">
              <a:latin typeface="FoundrySterling-Book"/>
            </a:endParaRPr>
          </a:p>
        </p:txBody>
      </p:sp>
      <p:sp>
        <p:nvSpPr>
          <p:cNvPr id="16" name="TextBox 15"/>
          <p:cNvSpPr txBox="1"/>
          <p:nvPr/>
        </p:nvSpPr>
        <p:spPr>
          <a:xfrm>
            <a:off x="418218" y="5106770"/>
            <a:ext cx="7755646" cy="170816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Analytic and numerical results agree well.</a:t>
            </a:r>
          </a:p>
          <a:p>
            <a:pPr marL="457200" indent="-457200">
              <a:spcAft>
                <a:spcPts val="1500"/>
              </a:spcAft>
              <a:buFont typeface="Arial"/>
              <a:buChar char="•"/>
            </a:pPr>
            <a:r>
              <a:rPr lang="en-US" sz="2000" dirty="0" smtClean="0">
                <a:solidFill>
                  <a:srgbClr val="000000"/>
                </a:solidFill>
                <a:latin typeface="FoundrySterling-Book"/>
              </a:rPr>
              <a:t>PSFs cause major difference between BES and lab frame measurements of small radial correlation length.</a:t>
            </a:r>
          </a:p>
          <a:p>
            <a:pPr lvl="1">
              <a:spcAft>
                <a:spcPts val="1500"/>
              </a:spcAft>
            </a:pPr>
            <a:endParaRPr lang="en-US" sz="2000" dirty="0" smtClean="0">
              <a:solidFill>
                <a:srgbClr val="000000"/>
              </a:solidFill>
              <a:latin typeface="FoundrySterling-Book"/>
            </a:endParaRPr>
          </a:p>
        </p:txBody>
      </p:sp>
      <p:grpSp>
        <p:nvGrpSpPr>
          <p:cNvPr id="6" name="Group 5"/>
          <p:cNvGrpSpPr/>
          <p:nvPr/>
        </p:nvGrpSpPr>
        <p:grpSpPr>
          <a:xfrm>
            <a:off x="1729155" y="1374392"/>
            <a:ext cx="5182453" cy="3354168"/>
            <a:chOff x="1729155" y="1249663"/>
            <a:chExt cx="5182453" cy="3354168"/>
          </a:xfrm>
        </p:grpSpPr>
        <p:pic>
          <p:nvPicPr>
            <p:cNvPr id="4" name="Picture 3" descr="figure_ellra_ellrt_plasma_comp.pdf"/>
            <p:cNvPicPr>
              <a:picLocks noChangeAspect="1"/>
            </p:cNvPicPr>
            <p:nvPr/>
          </p:nvPicPr>
          <p:blipFill rotWithShape="1">
            <a:blip r:embed="rId3">
              <a:extLst>
                <a:ext uri="{28A0092B-C50C-407E-A947-70E740481C1C}">
                  <a14:useLocalDpi xmlns:a14="http://schemas.microsoft.com/office/drawing/2010/main" val="0"/>
                </a:ext>
              </a:extLst>
            </a:blip>
            <a:srcRect b="9389"/>
            <a:stretch/>
          </p:blipFill>
          <p:spPr>
            <a:xfrm>
              <a:off x="1729155" y="1249663"/>
              <a:ext cx="5182453" cy="3354168"/>
            </a:xfrm>
            <a:prstGeom prst="rect">
              <a:avLst/>
            </a:prstGeom>
          </p:spPr>
        </p:pic>
        <p:sp>
          <p:nvSpPr>
            <p:cNvPr id="5" name="Rectangle 4"/>
            <p:cNvSpPr/>
            <p:nvPr/>
          </p:nvSpPr>
          <p:spPr>
            <a:xfrm>
              <a:off x="5697303" y="2822683"/>
              <a:ext cx="705548" cy="11819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257754" y="2700426"/>
            <a:ext cx="6383009" cy="877163"/>
            <a:chOff x="2257754" y="2700426"/>
            <a:chExt cx="6383009" cy="877163"/>
          </a:xfrm>
        </p:grpSpPr>
        <p:sp>
          <p:nvSpPr>
            <p:cNvPr id="7" name="Rectangle 6"/>
            <p:cNvSpPr/>
            <p:nvPr/>
          </p:nvSpPr>
          <p:spPr>
            <a:xfrm>
              <a:off x="2257754" y="2717137"/>
              <a:ext cx="6383009" cy="8291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702710" y="2700426"/>
              <a:ext cx="1534567" cy="877163"/>
            </a:xfrm>
            <a:prstGeom prst="rect">
              <a:avLst/>
            </a:prstGeom>
            <a:noFill/>
          </p:spPr>
          <p:txBody>
            <a:bodyPr wrap="square" rtlCol="0">
              <a:spAutoFit/>
            </a:bodyPr>
            <a:lstStyle/>
            <a:p>
              <a:r>
                <a:rPr lang="en-US" dirty="0" smtClean="0">
                  <a:latin typeface="FoundrySterling-Book"/>
                  <a:cs typeface="FoundrySterling-Book"/>
                </a:rPr>
                <a:t>Typical BES measurement range</a:t>
              </a:r>
              <a:endParaRPr lang="en-US" dirty="0">
                <a:latin typeface="FoundrySterling-Book"/>
                <a:cs typeface="FoundrySterling-Book"/>
              </a:endParaRPr>
            </a:p>
          </p:txBody>
        </p:sp>
      </p:grpSp>
      <p:grpSp>
        <p:nvGrpSpPr>
          <p:cNvPr id="21" name="Group 20"/>
          <p:cNvGrpSpPr/>
          <p:nvPr/>
        </p:nvGrpSpPr>
        <p:grpSpPr>
          <a:xfrm>
            <a:off x="158760" y="2727461"/>
            <a:ext cx="1634994" cy="824327"/>
            <a:chOff x="386513" y="2873186"/>
            <a:chExt cx="1634994" cy="824327"/>
          </a:xfrm>
        </p:grpSpPr>
        <p:cxnSp>
          <p:nvCxnSpPr>
            <p:cNvPr id="14" name="Straight Connector 13"/>
            <p:cNvCxnSpPr/>
            <p:nvPr/>
          </p:nvCxnSpPr>
          <p:spPr>
            <a:xfrm>
              <a:off x="525665" y="3228095"/>
              <a:ext cx="0" cy="1279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6360" y="3292083"/>
              <a:ext cx="13861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Real PSFs</a:t>
              </a:r>
            </a:p>
          </p:txBody>
        </p:sp>
        <p:sp>
          <p:nvSpPr>
            <p:cNvPr id="13" name="TextBox 12"/>
            <p:cNvSpPr txBox="1"/>
            <p:nvPr/>
          </p:nvSpPr>
          <p:spPr>
            <a:xfrm>
              <a:off x="662755" y="3389736"/>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Analytic PSFs</a:t>
              </a:r>
            </a:p>
          </p:txBody>
        </p:sp>
        <p:cxnSp>
          <p:nvCxnSpPr>
            <p:cNvPr id="17" name="Straight Connector 16"/>
            <p:cNvCxnSpPr/>
            <p:nvPr/>
          </p:nvCxnSpPr>
          <p:spPr>
            <a:xfrm>
              <a:off x="386513" y="3555444"/>
              <a:ext cx="28650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6232" y="2971006"/>
              <a:ext cx="0" cy="1279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56927" y="3034994"/>
              <a:ext cx="1386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3322" y="287318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No PSFs</a:t>
              </a:r>
            </a:p>
          </p:txBody>
        </p:sp>
      </p:grpSp>
    </p:spTree>
    <p:extLst>
      <p:ext uri="{BB962C8B-B14F-4D97-AF65-F5344CB8AC3E}">
        <p14:creationId xmlns:p14="http://schemas.microsoft.com/office/powerpoint/2010/main" val="4078609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rved Left Arrow 31"/>
          <p:cNvSpPr/>
          <p:nvPr/>
        </p:nvSpPr>
        <p:spPr>
          <a:xfrm>
            <a:off x="8313059" y="1942373"/>
            <a:ext cx="266576" cy="767441"/>
          </a:xfrm>
          <a:prstGeom prst="curvedLeftArrow">
            <a:avLst>
              <a:gd name="adj1" fmla="val 14645"/>
              <a:gd name="adj2" fmla="val 50000"/>
              <a:gd name="adj3" fmla="val 25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Tilt angle</a:t>
            </a:r>
            <a:endParaRPr lang="en-US" sz="2800" dirty="0">
              <a:latin typeface="FoundrySterling-Book"/>
            </a:endParaRPr>
          </a:p>
        </p:txBody>
      </p:sp>
      <p:sp>
        <p:nvSpPr>
          <p:cNvPr id="16" name="TextBox 15"/>
          <p:cNvSpPr txBox="1"/>
          <p:nvPr/>
        </p:nvSpPr>
        <p:spPr>
          <a:xfrm>
            <a:off x="418218" y="5106770"/>
            <a:ext cx="7755646" cy="90024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Analytic and numerical results agree within 5 degrees.</a:t>
            </a:r>
          </a:p>
          <a:p>
            <a:pPr marL="457200" indent="-457200">
              <a:spcAft>
                <a:spcPts val="1500"/>
              </a:spcAft>
              <a:buFont typeface="Arial"/>
              <a:buChar char="•"/>
            </a:pPr>
            <a:r>
              <a:rPr lang="en-US" sz="2000" dirty="0" smtClean="0">
                <a:solidFill>
                  <a:srgbClr val="000000"/>
                </a:solidFill>
                <a:latin typeface="FoundrySterling-Book"/>
              </a:rPr>
              <a:t>Suggests it is reasonable to approximate PSFs as Gaussians.</a:t>
            </a:r>
            <a:endParaRPr lang="en-US" sz="2000" dirty="0">
              <a:solidFill>
                <a:srgbClr val="000000"/>
              </a:solidFill>
              <a:latin typeface="FoundrySterling-Book"/>
            </a:endParaRPr>
          </a:p>
        </p:txBody>
      </p:sp>
      <p:grpSp>
        <p:nvGrpSpPr>
          <p:cNvPr id="6" name="Group 5"/>
          <p:cNvGrpSpPr/>
          <p:nvPr/>
        </p:nvGrpSpPr>
        <p:grpSpPr>
          <a:xfrm>
            <a:off x="1729155" y="1249663"/>
            <a:ext cx="5182452" cy="3365507"/>
            <a:chOff x="1729155" y="1249663"/>
            <a:chExt cx="5182452" cy="336550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83"/>
            <a:stretch/>
          </p:blipFill>
          <p:spPr>
            <a:xfrm>
              <a:off x="1729155" y="1249663"/>
              <a:ext cx="5182452" cy="3365507"/>
            </a:xfrm>
            <a:prstGeom prst="rect">
              <a:avLst/>
            </a:prstGeom>
          </p:spPr>
        </p:pic>
        <p:sp>
          <p:nvSpPr>
            <p:cNvPr id="5" name="Rectangle 4"/>
            <p:cNvSpPr/>
            <p:nvPr/>
          </p:nvSpPr>
          <p:spPr>
            <a:xfrm>
              <a:off x="5961883" y="3175517"/>
              <a:ext cx="634993" cy="9350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Latex_Presentation_Symbols.pdf"/>
          <p:cNvPicPr>
            <a:picLocks noChangeAspect="1"/>
          </p:cNvPicPr>
          <p:nvPr/>
        </p:nvPicPr>
        <p:blipFill rotWithShape="1">
          <a:blip r:embed="rId4">
            <a:extLst>
              <a:ext uri="{28A0092B-C50C-407E-A947-70E740481C1C}">
                <a14:useLocalDpi xmlns:a14="http://schemas.microsoft.com/office/drawing/2010/main" val="0"/>
              </a:ext>
            </a:extLst>
          </a:blip>
          <a:srcRect l="44266" t="16400" r="43724" b="79417"/>
          <a:stretch/>
        </p:blipFill>
        <p:spPr>
          <a:xfrm>
            <a:off x="4739704" y="3246085"/>
            <a:ext cx="1912767" cy="862356"/>
          </a:xfrm>
          <a:prstGeom prst="rect">
            <a:avLst/>
          </a:prstGeom>
          <a:noFill/>
          <a:ln>
            <a:noFill/>
          </a:ln>
        </p:spPr>
      </p:pic>
      <p:sp>
        <p:nvSpPr>
          <p:cNvPr id="9" name="TextBox 2071"/>
          <p:cNvSpPr txBox="1">
            <a:spLocks noChangeArrowheads="1"/>
          </p:cNvSpPr>
          <p:nvPr/>
        </p:nvSpPr>
        <p:spPr bwMode="auto">
          <a:xfrm>
            <a:off x="6694744" y="1721142"/>
            <a:ext cx="1423045" cy="1169551"/>
          </a:xfrm>
          <a:prstGeom prst="rect">
            <a:avLst/>
          </a:prstGeom>
          <a:solidFill>
            <a:schemeClr val="bg1">
              <a:alpha val="46000"/>
            </a:schemeClr>
          </a:solidFill>
          <a:ln>
            <a:noFill/>
          </a:ln>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sz="8200">
                <a:solidFill>
                  <a:schemeClr val="tx1"/>
                </a:solidFill>
                <a:latin typeface="Arial" charset="0"/>
                <a:ea typeface="ＭＳ Ｐゴシック" charset="0"/>
                <a:cs typeface="ＭＳ Ｐゴシック" charset="0"/>
              </a:defRPr>
            </a:lvl1pPr>
            <a:lvl2pPr marL="742950" indent="-285750" eaLnBrk="0" hangingPunct="0">
              <a:defRPr sz="8200">
                <a:solidFill>
                  <a:schemeClr val="tx1"/>
                </a:solidFill>
                <a:latin typeface="Arial" charset="0"/>
                <a:ea typeface="ＭＳ Ｐゴシック" charset="0"/>
              </a:defRPr>
            </a:lvl2pPr>
            <a:lvl3pPr marL="1143000" indent="-228600" eaLnBrk="0" hangingPunct="0">
              <a:defRPr sz="8200">
                <a:solidFill>
                  <a:schemeClr val="tx1"/>
                </a:solidFill>
                <a:latin typeface="Arial" charset="0"/>
                <a:ea typeface="ＭＳ Ｐゴシック" charset="0"/>
              </a:defRPr>
            </a:lvl3pPr>
            <a:lvl4pPr marL="1600200" indent="-228600" eaLnBrk="0" hangingPunct="0">
              <a:defRPr sz="8200">
                <a:solidFill>
                  <a:schemeClr val="tx1"/>
                </a:solidFill>
                <a:latin typeface="Arial" charset="0"/>
                <a:ea typeface="ＭＳ Ｐゴシック" charset="0"/>
              </a:defRPr>
            </a:lvl4pPr>
            <a:lvl5pPr marL="2057400" indent="-228600" eaLnBrk="0" hangingPunct="0">
              <a:defRPr sz="82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82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82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82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8200">
                <a:solidFill>
                  <a:schemeClr val="tx1"/>
                </a:solidFill>
                <a:latin typeface="Arial" charset="0"/>
                <a:ea typeface="ＭＳ Ｐゴシック" charset="0"/>
              </a:defRPr>
            </a:lvl9pPr>
          </a:lstStyle>
          <a:p>
            <a:pPr algn="l" eaLnBrk="1" hangingPunct="1"/>
            <a:r>
              <a:rPr lang="en-US" sz="1400" dirty="0" err="1" smtClean="0">
                <a:latin typeface="Symbol" charset="2"/>
                <a:cs typeface="Symbol" charset="2"/>
              </a:rPr>
              <a:t>a</a:t>
            </a:r>
            <a:r>
              <a:rPr lang="en-US" sz="1400" baseline="-25000" dirty="0" err="1" smtClean="0"/>
              <a:t>PSF</a:t>
            </a:r>
            <a:r>
              <a:rPr lang="en-US" sz="1400" dirty="0" smtClean="0"/>
              <a:t> </a:t>
            </a:r>
            <a:r>
              <a:rPr lang="en-US" sz="1400" dirty="0"/>
              <a:t>= </a:t>
            </a:r>
            <a:r>
              <a:rPr lang="en-US" sz="1400" dirty="0" smtClean="0"/>
              <a:t>-33</a:t>
            </a:r>
            <a:r>
              <a:rPr lang="en-US" sz="1400" baseline="30000" dirty="0" smtClean="0"/>
              <a:t>o</a:t>
            </a:r>
            <a:endParaRPr lang="en-US" sz="1400" dirty="0"/>
          </a:p>
          <a:p>
            <a:pPr algn="l" eaLnBrk="1" hangingPunct="1"/>
            <a:r>
              <a:rPr lang="en-US" sz="1400" dirty="0" err="1" smtClean="0">
                <a:latin typeface="Symbol" charset="2"/>
                <a:cs typeface="Symbol" charset="2"/>
              </a:rPr>
              <a:t>a</a:t>
            </a:r>
            <a:r>
              <a:rPr lang="en-US" sz="1400" baseline="-25000" dirty="0" err="1" smtClean="0"/>
              <a:t>PSF</a:t>
            </a:r>
            <a:r>
              <a:rPr lang="en-US" sz="1400" dirty="0" smtClean="0"/>
              <a:t> </a:t>
            </a:r>
            <a:r>
              <a:rPr lang="en-US" sz="1400" dirty="0"/>
              <a:t>= -</a:t>
            </a:r>
            <a:r>
              <a:rPr lang="en-US" sz="1400" dirty="0" smtClean="0"/>
              <a:t>45</a:t>
            </a:r>
            <a:r>
              <a:rPr lang="en-US" sz="1400" baseline="30000" dirty="0" smtClean="0"/>
              <a:t>o</a:t>
            </a:r>
            <a:endParaRPr lang="en-US" sz="1400" baseline="30000" dirty="0"/>
          </a:p>
          <a:p>
            <a:pPr algn="l" eaLnBrk="1" hangingPunct="1"/>
            <a:r>
              <a:rPr lang="en-US" sz="1400" dirty="0" err="1" smtClean="0">
                <a:latin typeface="Symbol" charset="2"/>
                <a:cs typeface="Symbol" charset="2"/>
              </a:rPr>
              <a:t>a</a:t>
            </a:r>
            <a:r>
              <a:rPr lang="en-US" sz="1400" baseline="-25000" dirty="0" err="1" smtClean="0"/>
              <a:t>PSF</a:t>
            </a:r>
            <a:r>
              <a:rPr lang="en-US" sz="1400" dirty="0" smtClean="0"/>
              <a:t> = -59</a:t>
            </a:r>
            <a:r>
              <a:rPr lang="en-US" sz="1400" baseline="30000" dirty="0" smtClean="0"/>
              <a:t>o</a:t>
            </a:r>
          </a:p>
          <a:p>
            <a:pPr algn="l" eaLnBrk="1" hangingPunct="1"/>
            <a:r>
              <a:rPr lang="en-US" sz="1400" dirty="0" err="1" smtClean="0">
                <a:latin typeface="Symbol" charset="2"/>
                <a:cs typeface="Symbol" charset="2"/>
              </a:rPr>
              <a:t>a</a:t>
            </a:r>
            <a:r>
              <a:rPr lang="en-US" sz="1400" baseline="-25000" dirty="0" err="1" smtClean="0"/>
              <a:t>PSF</a:t>
            </a:r>
            <a:r>
              <a:rPr lang="en-US" sz="1400" dirty="0" smtClean="0"/>
              <a:t> </a:t>
            </a:r>
            <a:r>
              <a:rPr lang="en-US" sz="1400" dirty="0"/>
              <a:t>= -</a:t>
            </a:r>
            <a:r>
              <a:rPr lang="en-US" sz="1400" dirty="0" smtClean="0"/>
              <a:t>70</a:t>
            </a:r>
            <a:r>
              <a:rPr lang="en-US" sz="1400" baseline="30000" dirty="0" smtClean="0"/>
              <a:t>o</a:t>
            </a:r>
            <a:endParaRPr lang="en-US" sz="1400" dirty="0" smtClean="0">
              <a:latin typeface="Symbol" charset="2"/>
              <a:cs typeface="Symbol" charset="2"/>
            </a:endParaRPr>
          </a:p>
          <a:p>
            <a:pPr algn="l" eaLnBrk="1" hangingPunct="1"/>
            <a:r>
              <a:rPr lang="en-US" sz="1400" dirty="0" err="1" smtClean="0">
                <a:latin typeface="Symbol" charset="2"/>
                <a:cs typeface="Symbol" charset="2"/>
              </a:rPr>
              <a:t>a</a:t>
            </a:r>
            <a:r>
              <a:rPr lang="en-US" sz="1400" baseline="-25000" dirty="0" err="1" smtClean="0"/>
              <a:t>PSF</a:t>
            </a:r>
            <a:r>
              <a:rPr lang="en-US" sz="1400" dirty="0" smtClean="0"/>
              <a:t> </a:t>
            </a:r>
            <a:r>
              <a:rPr lang="en-US" sz="1400" dirty="0"/>
              <a:t>= </a:t>
            </a:r>
            <a:r>
              <a:rPr lang="en-US" sz="1400" dirty="0" smtClean="0"/>
              <a:t>-144</a:t>
            </a:r>
            <a:r>
              <a:rPr lang="en-US" sz="1400" baseline="30000" dirty="0" smtClean="0"/>
              <a:t>o</a:t>
            </a:r>
          </a:p>
        </p:txBody>
      </p:sp>
      <p:grpSp>
        <p:nvGrpSpPr>
          <p:cNvPr id="10" name="Group 9"/>
          <p:cNvGrpSpPr/>
          <p:nvPr/>
        </p:nvGrpSpPr>
        <p:grpSpPr>
          <a:xfrm>
            <a:off x="158760" y="2727461"/>
            <a:ext cx="1634994" cy="824327"/>
            <a:chOff x="386513" y="2873186"/>
            <a:chExt cx="1634994" cy="824327"/>
          </a:xfrm>
        </p:grpSpPr>
        <p:cxnSp>
          <p:nvCxnSpPr>
            <p:cNvPr id="11" name="Straight Connector 10"/>
            <p:cNvCxnSpPr/>
            <p:nvPr/>
          </p:nvCxnSpPr>
          <p:spPr>
            <a:xfrm>
              <a:off x="525665" y="3228095"/>
              <a:ext cx="0" cy="1279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6360" y="3292083"/>
              <a:ext cx="13861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Real PSFs</a:t>
              </a:r>
            </a:p>
          </p:txBody>
        </p:sp>
        <p:sp>
          <p:nvSpPr>
            <p:cNvPr id="14" name="TextBox 13"/>
            <p:cNvSpPr txBox="1"/>
            <p:nvPr/>
          </p:nvSpPr>
          <p:spPr>
            <a:xfrm>
              <a:off x="662755" y="3389736"/>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Analytic PSFs</a:t>
              </a:r>
            </a:p>
          </p:txBody>
        </p:sp>
        <p:cxnSp>
          <p:nvCxnSpPr>
            <p:cNvPr id="15" name="Straight Connector 14"/>
            <p:cNvCxnSpPr/>
            <p:nvPr/>
          </p:nvCxnSpPr>
          <p:spPr>
            <a:xfrm>
              <a:off x="386513" y="3555444"/>
              <a:ext cx="28650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6232" y="2971006"/>
              <a:ext cx="0" cy="1279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56927" y="3034994"/>
              <a:ext cx="1386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63322" y="287318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No PSFs</a:t>
              </a:r>
            </a:p>
          </p:txBody>
        </p:sp>
      </p:grpSp>
      <p:sp>
        <p:nvSpPr>
          <p:cNvPr id="20" name="TextBox 19"/>
          <p:cNvSpPr txBox="1"/>
          <p:nvPr/>
        </p:nvSpPr>
        <p:spPr>
          <a:xfrm>
            <a:off x="6689419" y="1485104"/>
            <a:ext cx="1940759"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Different PSF cases</a:t>
            </a:r>
          </a:p>
        </p:txBody>
      </p:sp>
      <p:sp>
        <p:nvSpPr>
          <p:cNvPr id="3" name="Oval 2"/>
          <p:cNvSpPr/>
          <p:nvPr/>
        </p:nvSpPr>
        <p:spPr>
          <a:xfrm rot="2700000">
            <a:off x="7947130" y="1704985"/>
            <a:ext cx="352804" cy="564409"/>
          </a:xfrm>
          <a:prstGeom prst="ellipse">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p:cNvSpPr/>
          <p:nvPr/>
        </p:nvSpPr>
        <p:spPr>
          <a:xfrm rot="7670559">
            <a:off x="7947130" y="2433553"/>
            <a:ext cx="352804" cy="564409"/>
          </a:xfrm>
          <a:prstGeom prst="ellipse">
            <a:avLst/>
          </a:prstGeom>
          <a:gradFill>
            <a:lin ang="9300000" scaled="0"/>
          </a:gra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186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Inversion</a:t>
            </a:r>
            <a:endParaRPr lang="en-US" sz="2800" dirty="0">
              <a:latin typeface="FoundrySterling-Book"/>
            </a:endParaRPr>
          </a:p>
        </p:txBody>
      </p:sp>
      <p:sp>
        <p:nvSpPr>
          <p:cNvPr id="16" name="TextBox 15"/>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Analytically we can express the lab frame parameters as functions of the PSF and BES parameters.</a:t>
            </a:r>
          </a:p>
        </p:txBody>
      </p:sp>
      <p:pic>
        <p:nvPicPr>
          <p:cNvPr id="3" name="Picture 2" descr="PSF_effect_v9b.pdf"/>
          <p:cNvPicPr>
            <a:picLocks noChangeAspect="1"/>
          </p:cNvPicPr>
          <p:nvPr/>
        </p:nvPicPr>
        <p:blipFill rotWithShape="1">
          <a:blip r:embed="rId3">
            <a:extLst>
              <a:ext uri="{28A0092B-C50C-407E-A947-70E740481C1C}">
                <a14:useLocalDpi xmlns:a14="http://schemas.microsoft.com/office/drawing/2010/main" val="0"/>
              </a:ext>
            </a:extLst>
          </a:blip>
          <a:srcRect l="8695" t="78866" r="37273" b="5928"/>
          <a:stretch/>
        </p:blipFill>
        <p:spPr>
          <a:xfrm>
            <a:off x="1291205" y="1903413"/>
            <a:ext cx="6361209" cy="2316798"/>
          </a:xfrm>
          <a:prstGeom prst="rect">
            <a:avLst/>
          </a:prstGeom>
        </p:spPr>
      </p:pic>
      <p:pic>
        <p:nvPicPr>
          <p:cNvPr id="7" name="Picture 6" descr="PSF_effect_v9b.pdf"/>
          <p:cNvPicPr>
            <a:picLocks noChangeAspect="1"/>
          </p:cNvPicPr>
          <p:nvPr/>
        </p:nvPicPr>
        <p:blipFill rotWithShape="1">
          <a:blip r:embed="rId4">
            <a:extLst>
              <a:ext uri="{28A0092B-C50C-407E-A947-70E740481C1C}">
                <a14:useLocalDpi xmlns:a14="http://schemas.microsoft.com/office/drawing/2010/main" val="0"/>
              </a:ext>
            </a:extLst>
          </a:blip>
          <a:srcRect l="9924" t="13325" r="19256" b="75927"/>
          <a:stretch/>
        </p:blipFill>
        <p:spPr>
          <a:xfrm>
            <a:off x="302856" y="4293637"/>
            <a:ext cx="8337907" cy="1637548"/>
          </a:xfrm>
          <a:prstGeom prst="rect">
            <a:avLst/>
          </a:prstGeom>
        </p:spPr>
      </p:pic>
      <p:grpSp>
        <p:nvGrpSpPr>
          <p:cNvPr id="12" name="Group 11"/>
          <p:cNvGrpSpPr/>
          <p:nvPr/>
        </p:nvGrpSpPr>
        <p:grpSpPr>
          <a:xfrm>
            <a:off x="5551077" y="840476"/>
            <a:ext cx="3089686" cy="2857625"/>
            <a:chOff x="5551077" y="840476"/>
            <a:chExt cx="3089686" cy="2857625"/>
          </a:xfrm>
        </p:grpSpPr>
        <p:pic>
          <p:nvPicPr>
            <p:cNvPr id="10" name="Picture 9" descr="figure_ellra_ellrt_plasma_comp.pdf"/>
            <p:cNvPicPr>
              <a:picLocks noChangeAspect="1"/>
            </p:cNvPicPr>
            <p:nvPr/>
          </p:nvPicPr>
          <p:blipFill rotWithShape="1">
            <a:blip r:embed="rId5">
              <a:extLst>
                <a:ext uri="{28A0092B-C50C-407E-A947-70E740481C1C}">
                  <a14:useLocalDpi xmlns:a14="http://schemas.microsoft.com/office/drawing/2010/main" val="0"/>
                </a:ext>
              </a:extLst>
            </a:blip>
            <a:srcRect l="-1" t="13670" r="40382" b="9134"/>
            <a:stretch/>
          </p:blipFill>
          <p:spPr>
            <a:xfrm>
              <a:off x="5551077" y="840476"/>
              <a:ext cx="3089686" cy="2857625"/>
            </a:xfrm>
            <a:prstGeom prst="rect">
              <a:avLst/>
            </a:prstGeom>
            <a:effectLst>
              <a:outerShdw blurRad="165100" dist="38100" dir="5400000" sx="107000" sy="107000" algn="t" rotWithShape="0">
                <a:prstClr val="black">
                  <a:alpha val="40000"/>
                </a:prstClr>
              </a:outerShdw>
            </a:effectLst>
          </p:spPr>
        </p:pic>
        <p:sp>
          <p:nvSpPr>
            <p:cNvPr id="6" name="Oval 5"/>
            <p:cNvSpPr/>
            <p:nvPr/>
          </p:nvSpPr>
          <p:spPr>
            <a:xfrm>
              <a:off x="5846114" y="1942437"/>
              <a:ext cx="504297" cy="53484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3006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Inversion</a:t>
            </a:r>
            <a:endParaRPr lang="en-US" sz="2800" dirty="0">
              <a:latin typeface="FoundrySterling-Book"/>
            </a:endParaRPr>
          </a:p>
        </p:txBody>
      </p:sp>
      <p:sp>
        <p:nvSpPr>
          <p:cNvPr id="16" name="TextBox 15"/>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Requiring real solutions allows the definition of resolution boundaries: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80" r="42624"/>
          <a:stretch/>
        </p:blipFill>
        <p:spPr>
          <a:xfrm>
            <a:off x="1092024" y="1715072"/>
            <a:ext cx="6456714" cy="4525719"/>
          </a:xfrm>
          <a:prstGeom prst="rect">
            <a:avLst/>
          </a:prstGeom>
        </p:spPr>
      </p:pic>
      <p:sp>
        <p:nvSpPr>
          <p:cNvPr id="6" name="Rectangle 5"/>
          <p:cNvSpPr/>
          <p:nvPr/>
        </p:nvSpPr>
        <p:spPr>
          <a:xfrm>
            <a:off x="2757025" y="2592408"/>
            <a:ext cx="1253192" cy="295520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4747954"/>
            <a:ext cx="1534567" cy="877163"/>
          </a:xfrm>
          <a:prstGeom prst="rect">
            <a:avLst/>
          </a:prstGeom>
          <a:noFill/>
        </p:spPr>
        <p:txBody>
          <a:bodyPr wrap="square" rtlCol="0">
            <a:spAutoFit/>
          </a:bodyPr>
          <a:lstStyle/>
          <a:p>
            <a:pPr algn="r"/>
            <a:r>
              <a:rPr lang="en-US" dirty="0" smtClean="0">
                <a:latin typeface="FoundrySterling-Book"/>
                <a:cs typeface="FoundrySterling-Book"/>
              </a:rPr>
              <a:t>Typical BES measurement range</a:t>
            </a:r>
            <a:endParaRPr lang="en-US" dirty="0">
              <a:latin typeface="FoundrySterling-Book"/>
              <a:cs typeface="FoundrySterling-Book"/>
            </a:endParaRPr>
          </a:p>
        </p:txBody>
      </p:sp>
      <p:cxnSp>
        <p:nvCxnSpPr>
          <p:cNvPr id="4" name="Straight Arrow Connector 3"/>
          <p:cNvCxnSpPr>
            <a:stCxn id="7" idx="3"/>
            <a:endCxn id="6" idx="1"/>
          </p:cNvCxnSpPr>
          <p:nvPr/>
        </p:nvCxnSpPr>
        <p:spPr>
          <a:xfrm flipV="1">
            <a:off x="1534567" y="4070009"/>
            <a:ext cx="1222458" cy="11165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53716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Correcting for PSF effects</a:t>
            </a:r>
            <a:endParaRPr lang="en-US" sz="2800" dirty="0">
              <a:latin typeface="FoundrySterling-Book"/>
            </a:endParaRPr>
          </a:p>
        </p:txBody>
      </p:sp>
      <p:sp>
        <p:nvSpPr>
          <p:cNvPr id="16" name="TextBox 15"/>
          <p:cNvSpPr txBox="1"/>
          <p:nvPr/>
        </p:nvSpPr>
        <p:spPr>
          <a:xfrm>
            <a:off x="418218" y="1057399"/>
            <a:ext cx="7755646" cy="90024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GS2 simulation of MAST generates a fluctuating density field</a:t>
            </a:r>
          </a:p>
          <a:p>
            <a:pPr lvl="1">
              <a:spcAft>
                <a:spcPts val="1500"/>
              </a:spcAft>
            </a:pPr>
            <a:endParaRPr lang="en-US" sz="2000" dirty="0" smtClean="0">
              <a:solidFill>
                <a:srgbClr val="000000"/>
              </a:solidFill>
              <a:latin typeface="FoundrySterling-Book"/>
            </a:endParaRPr>
          </a:p>
        </p:txBody>
      </p:sp>
      <p:sp>
        <p:nvSpPr>
          <p:cNvPr id="10" name="TextBox 9"/>
          <p:cNvSpPr txBox="1"/>
          <p:nvPr/>
        </p:nvSpPr>
        <p:spPr>
          <a:xfrm>
            <a:off x="1281320" y="5788938"/>
            <a:ext cx="2063072"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Synthetic BES data</a:t>
            </a:r>
            <a:endParaRPr lang="en-US" dirty="0">
              <a:latin typeface="FoundrySterling-Book"/>
              <a:cs typeface="FoundrySterling-Book"/>
            </a:endParaRPr>
          </a:p>
        </p:txBody>
      </p:sp>
      <p:grpSp>
        <p:nvGrpSpPr>
          <p:cNvPr id="5" name="Group 4"/>
          <p:cNvGrpSpPr/>
          <p:nvPr/>
        </p:nvGrpSpPr>
        <p:grpSpPr>
          <a:xfrm>
            <a:off x="259469" y="1599023"/>
            <a:ext cx="7597092" cy="4704944"/>
            <a:chOff x="259469" y="1599023"/>
            <a:chExt cx="7597092" cy="4704944"/>
          </a:xfrm>
        </p:grpSpPr>
        <p:grpSp>
          <p:nvGrpSpPr>
            <p:cNvPr id="4" name="Group 3"/>
            <p:cNvGrpSpPr/>
            <p:nvPr/>
          </p:nvGrpSpPr>
          <p:grpSpPr>
            <a:xfrm>
              <a:off x="1180906" y="1599023"/>
              <a:ext cx="6278950" cy="4222759"/>
              <a:chOff x="1058752" y="1687233"/>
              <a:chExt cx="6278950" cy="4222759"/>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235" r="-701" b="32661"/>
              <a:stretch/>
            </p:blipFill>
            <p:spPr>
              <a:xfrm>
                <a:off x="1058752" y="3845906"/>
                <a:ext cx="6278950" cy="206408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5973" b="65097"/>
              <a:stretch/>
            </p:blipFill>
            <p:spPr>
              <a:xfrm>
                <a:off x="2202093" y="1687233"/>
                <a:ext cx="3992268" cy="2176313"/>
              </a:xfrm>
              <a:prstGeom prst="rect">
                <a:avLst/>
              </a:prstGeom>
            </p:spPr>
          </p:pic>
        </p:grpSp>
        <p:sp>
          <p:nvSpPr>
            <p:cNvPr id="9" name="TextBox 8"/>
            <p:cNvSpPr txBox="1"/>
            <p:nvPr/>
          </p:nvSpPr>
          <p:spPr>
            <a:xfrm>
              <a:off x="1281320" y="1805085"/>
              <a:ext cx="1166236"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Lab frame</a:t>
              </a:r>
              <a:endParaRPr lang="en-US" dirty="0">
                <a:latin typeface="FoundrySterling-Book"/>
                <a:cs typeface="FoundrySterling-Book"/>
              </a:endParaRPr>
            </a:p>
          </p:txBody>
        </p:sp>
        <p:sp>
          <p:nvSpPr>
            <p:cNvPr id="11" name="TextBox 10"/>
            <p:cNvSpPr txBox="1"/>
            <p:nvPr/>
          </p:nvSpPr>
          <p:spPr>
            <a:xfrm>
              <a:off x="6690325" y="5788938"/>
              <a:ext cx="1166236"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Lab frame</a:t>
              </a:r>
              <a:endParaRPr lang="en-US" dirty="0">
                <a:latin typeface="FoundrySterling-Book"/>
                <a:cs typeface="FoundrySterling-Book"/>
              </a:endParaRPr>
            </a:p>
          </p:txBody>
        </p:sp>
        <p:cxnSp>
          <p:nvCxnSpPr>
            <p:cNvPr id="12" name="Curved Connector 11"/>
            <p:cNvCxnSpPr>
              <a:stCxn id="9" idx="1"/>
              <a:endCxn id="10" idx="1"/>
            </p:cNvCxnSpPr>
            <p:nvPr/>
          </p:nvCxnSpPr>
          <p:spPr>
            <a:xfrm rot="10800000" flipV="1">
              <a:off x="1281320" y="1982056"/>
              <a:ext cx="12700" cy="3983853"/>
            </a:xfrm>
            <a:prstGeom prst="curvedConnector3">
              <a:avLst>
                <a:gd name="adj1" fmla="val 5035504"/>
              </a:avLst>
            </a:prstGeom>
            <a:ln>
              <a:solidFill>
                <a:schemeClr val="bg1">
                  <a:lumMod val="50000"/>
                </a:schemeClr>
              </a:solidFill>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a:stCxn id="10" idx="3"/>
              <a:endCxn id="11" idx="1"/>
            </p:cNvCxnSpPr>
            <p:nvPr/>
          </p:nvCxnSpPr>
          <p:spPr>
            <a:xfrm>
              <a:off x="3344392" y="5965910"/>
              <a:ext cx="3345933" cy="0"/>
            </a:xfrm>
            <a:prstGeom prst="straightConnector1">
              <a:avLst/>
            </a:prstGeom>
            <a:ln>
              <a:solidFill>
                <a:srgbClr val="7F7F7F"/>
              </a:solidFill>
              <a:tailEnd type="arrow"/>
            </a:ln>
          </p:spPr>
          <p:style>
            <a:lnRef idx="2">
              <a:schemeClr val="dk1"/>
            </a:lnRef>
            <a:fillRef idx="0">
              <a:schemeClr val="dk1"/>
            </a:fillRef>
            <a:effectRef idx="1">
              <a:schemeClr val="dk1"/>
            </a:effectRef>
            <a:fontRef idx="minor">
              <a:schemeClr val="tx1"/>
            </a:fontRef>
          </p:style>
        </p:cxnSp>
        <p:sp>
          <p:nvSpPr>
            <p:cNvPr id="45" name="TextBox 44"/>
            <p:cNvSpPr txBox="1"/>
            <p:nvPr/>
          </p:nvSpPr>
          <p:spPr>
            <a:xfrm rot="16200000">
              <a:off x="-516508" y="3775339"/>
              <a:ext cx="1905897" cy="353943"/>
            </a:xfrm>
            <a:prstGeom prst="rect">
              <a:avLst/>
            </a:prstGeom>
            <a:noFill/>
          </p:spPr>
          <p:txBody>
            <a:bodyPr wrap="none" rtlCol="0">
              <a:spAutoFit/>
            </a:bodyPr>
            <a:lstStyle/>
            <a:p>
              <a:r>
                <a:rPr lang="en-US" dirty="0" smtClean="0">
                  <a:latin typeface="FoundrySterling-Book"/>
                  <a:cs typeface="FoundrySterling-Book"/>
                </a:rPr>
                <a:t>Apply Real PSFs</a:t>
              </a:r>
              <a:endParaRPr lang="en-US" dirty="0">
                <a:latin typeface="FoundrySterling-Book"/>
                <a:cs typeface="FoundrySterling-Book"/>
              </a:endParaRPr>
            </a:p>
          </p:txBody>
        </p:sp>
        <p:sp>
          <p:nvSpPr>
            <p:cNvPr id="46" name="TextBox 45"/>
            <p:cNvSpPr txBox="1"/>
            <p:nvPr/>
          </p:nvSpPr>
          <p:spPr>
            <a:xfrm>
              <a:off x="3927035" y="5950024"/>
              <a:ext cx="1760593" cy="353943"/>
            </a:xfrm>
            <a:prstGeom prst="rect">
              <a:avLst/>
            </a:prstGeom>
            <a:noFill/>
          </p:spPr>
          <p:txBody>
            <a:bodyPr wrap="none" rtlCol="0">
              <a:spAutoFit/>
            </a:bodyPr>
            <a:lstStyle/>
            <a:p>
              <a:r>
                <a:rPr lang="en-US" dirty="0" smtClean="0">
                  <a:latin typeface="FoundrySterling-Book"/>
                  <a:cs typeface="FoundrySterling-Book"/>
                </a:rPr>
                <a:t>Apply correction</a:t>
              </a:r>
              <a:endParaRPr lang="en-US" dirty="0">
                <a:latin typeface="FoundrySterling-Book"/>
                <a:cs typeface="FoundrySterling-Book"/>
              </a:endParaRPr>
            </a:p>
          </p:txBody>
        </p:sp>
      </p:grpSp>
      <p:sp>
        <p:nvSpPr>
          <p:cNvPr id="17" name="TextBox 16"/>
          <p:cNvSpPr txBox="1"/>
          <p:nvPr/>
        </p:nvSpPr>
        <p:spPr>
          <a:xfrm>
            <a:off x="6232544" y="1828053"/>
            <a:ext cx="2239037" cy="1454244"/>
          </a:xfrm>
          <a:prstGeom prst="rect">
            <a:avLst/>
          </a:prstGeom>
          <a:noFill/>
        </p:spPr>
        <p:txBody>
          <a:bodyPr wrap="square" rtlCol="0">
            <a:spAutoFit/>
          </a:bodyPr>
          <a:lstStyle/>
          <a:p>
            <a:pPr algn="r">
              <a:spcAft>
                <a:spcPts val="1500"/>
              </a:spcAft>
            </a:pPr>
            <a:r>
              <a:rPr lang="en-US" sz="1400" dirty="0" smtClean="0">
                <a:solidFill>
                  <a:srgbClr val="000000"/>
                </a:solidFill>
                <a:latin typeface="FoundrySterling-Book"/>
              </a:rPr>
              <a:t>Simulations performed by Ferdinand van </a:t>
            </a:r>
            <a:r>
              <a:rPr lang="en-US" sz="1400" dirty="0" err="1" smtClean="0">
                <a:solidFill>
                  <a:srgbClr val="000000"/>
                </a:solidFill>
                <a:latin typeface="FoundrySterling-Book"/>
              </a:rPr>
              <a:t>Wyk</a:t>
            </a:r>
            <a:endParaRPr lang="en-US" sz="1400" dirty="0" smtClean="0">
              <a:solidFill>
                <a:srgbClr val="000000"/>
              </a:solidFill>
              <a:latin typeface="FoundrySterling-Book"/>
            </a:endParaRPr>
          </a:p>
          <a:p>
            <a:pPr algn="r">
              <a:spcAft>
                <a:spcPts val="1500"/>
              </a:spcAft>
            </a:pPr>
            <a:r>
              <a:rPr lang="en-US" sz="1200" dirty="0" smtClean="0">
                <a:solidFill>
                  <a:srgbClr val="000000"/>
                </a:solidFill>
                <a:latin typeface="FoundrySterling-Book"/>
              </a:rPr>
              <a:t>Included:</a:t>
            </a:r>
            <a:br>
              <a:rPr lang="en-US" sz="1200" dirty="0" smtClean="0">
                <a:solidFill>
                  <a:srgbClr val="000000"/>
                </a:solidFill>
                <a:latin typeface="FoundrySterling-Book"/>
              </a:rPr>
            </a:br>
            <a:r>
              <a:rPr lang="en-US" sz="1200" dirty="0" smtClean="0">
                <a:solidFill>
                  <a:srgbClr val="000000"/>
                </a:solidFill>
                <a:latin typeface="FoundrySterling-Book"/>
              </a:rPr>
              <a:t>Kinetic electrons and ions, experimental </a:t>
            </a:r>
            <a:r>
              <a:rPr lang="en-US" sz="1200" dirty="0" err="1" smtClean="0">
                <a:solidFill>
                  <a:srgbClr val="000000"/>
                </a:solidFill>
                <a:latin typeface="FoundrySterling-Book"/>
              </a:rPr>
              <a:t>ExB</a:t>
            </a:r>
            <a:r>
              <a:rPr lang="en-US" sz="1200" dirty="0" smtClean="0">
                <a:solidFill>
                  <a:srgbClr val="000000"/>
                </a:solidFill>
                <a:latin typeface="FoundrySterling-Book"/>
              </a:rPr>
              <a:t> shearing rate, full mass ratio.</a:t>
            </a:r>
          </a:p>
        </p:txBody>
      </p:sp>
    </p:spTree>
    <p:extLst>
      <p:ext uri="{BB962C8B-B14F-4D97-AF65-F5344CB8AC3E}">
        <p14:creationId xmlns:p14="http://schemas.microsoft.com/office/powerpoint/2010/main" val="27228959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77181" y="937455"/>
            <a:ext cx="5486400" cy="5486400"/>
          </a:xfrm>
          <a:prstGeom prst="rect">
            <a:avLst/>
          </a:prstGeom>
        </p:spPr>
      </p:pic>
      <p:pic>
        <p:nvPicPr>
          <p:cNvPr id="8" name="Picture 7"/>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577181" y="937178"/>
            <a:ext cx="5486400" cy="5486400"/>
          </a:xfrm>
          <a:prstGeom prst="rect">
            <a:avLst/>
          </a:prstGeom>
        </p:spPr>
      </p:pic>
      <p:pic>
        <p:nvPicPr>
          <p:cNvPr id="5" name="Picture 4"/>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577181" y="937178"/>
            <a:ext cx="5486400" cy="5486400"/>
          </a:xfrm>
          <a:prstGeom prst="rect">
            <a:avLst/>
          </a:prstGeom>
        </p:spPr>
      </p:pic>
      <p:pic>
        <p:nvPicPr>
          <p:cNvPr id="7" name="Picture 6"/>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1577181" y="934485"/>
            <a:ext cx="5486400" cy="5486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pic>
        <p:nvPicPr>
          <p:cNvPr id="4" name="Picture 3"/>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1577181" y="934485"/>
            <a:ext cx="5486400" cy="5486400"/>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spTree>
    <p:extLst>
      <p:ext uri="{BB962C8B-B14F-4D97-AF65-F5344CB8AC3E}">
        <p14:creationId xmlns:p14="http://schemas.microsoft.com/office/powerpoint/2010/main" val="386278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5" name="TextBox 4"/>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Tilt angle vs. time</a:t>
            </a:r>
          </a:p>
        </p:txBody>
      </p:sp>
      <p:grpSp>
        <p:nvGrpSpPr>
          <p:cNvPr id="29" name="Group 28"/>
          <p:cNvGrpSpPr/>
          <p:nvPr/>
        </p:nvGrpSpPr>
        <p:grpSpPr>
          <a:xfrm>
            <a:off x="529976" y="3138196"/>
            <a:ext cx="1401883" cy="307777"/>
            <a:chOff x="5763749" y="1190616"/>
            <a:chExt cx="1401883" cy="307777"/>
          </a:xfrm>
        </p:grpSpPr>
        <p:grpSp>
          <p:nvGrpSpPr>
            <p:cNvPr id="14" name="Group 13"/>
            <p:cNvGrpSpPr/>
            <p:nvPr/>
          </p:nvGrpSpPr>
          <p:grpSpPr>
            <a:xfrm>
              <a:off x="5763749" y="1280515"/>
              <a:ext cx="138611" cy="127976"/>
              <a:chOff x="268915" y="2381976"/>
              <a:chExt cx="388433" cy="358629"/>
            </a:xfrm>
          </p:grpSpPr>
          <p:cxnSp>
            <p:nvCxnSpPr>
              <p:cNvPr id="6" name="Straight Connector 5"/>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5896528" y="119061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grpSp>
      <p:pic>
        <p:nvPicPr>
          <p:cNvPr id="3" name="Picture 2" descr="HB_exb_28155_inner_t_0.107.pdf"/>
          <p:cNvPicPr>
            <a:picLocks noChangeAspect="1"/>
          </p:cNvPicPr>
          <p:nvPr/>
        </p:nvPicPr>
        <p:blipFill rotWithShape="1">
          <a:blip r:embed="rId4">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4930616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5" name="TextBox 4"/>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PSFs also change during the shot</a:t>
            </a:r>
          </a:p>
        </p:txBody>
      </p:sp>
      <p:grpSp>
        <p:nvGrpSpPr>
          <p:cNvPr id="6" name="Group 5"/>
          <p:cNvGrpSpPr/>
          <p:nvPr/>
        </p:nvGrpSpPr>
        <p:grpSpPr>
          <a:xfrm>
            <a:off x="529976" y="3138196"/>
            <a:ext cx="1401883" cy="307777"/>
            <a:chOff x="5763749" y="1190616"/>
            <a:chExt cx="1401883" cy="307777"/>
          </a:xfrm>
        </p:grpSpPr>
        <p:grpSp>
          <p:nvGrpSpPr>
            <p:cNvPr id="7" name="Group 6"/>
            <p:cNvGrpSpPr/>
            <p:nvPr/>
          </p:nvGrpSpPr>
          <p:grpSpPr>
            <a:xfrm>
              <a:off x="5763749" y="1280515"/>
              <a:ext cx="138611" cy="127976"/>
              <a:chOff x="268915" y="2381976"/>
              <a:chExt cx="388433" cy="358629"/>
            </a:xfrm>
          </p:grpSpPr>
          <p:cxnSp>
            <p:nvCxnSpPr>
              <p:cNvPr id="15" name="Straight Connector 14"/>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5896528" y="119061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grpSp>
      <p:pic>
        <p:nvPicPr>
          <p:cNvPr id="10" name="Picture 9" descr="HB_exb_28155_inner_t_0.107.pdf"/>
          <p:cNvPicPr>
            <a:picLocks noChangeAspect="1"/>
          </p:cNvPicPr>
          <p:nvPr/>
        </p:nvPicPr>
        <p:blipFill rotWithShape="1">
          <a:blip r:embed="rId4">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33002753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302" y="1310377"/>
            <a:ext cx="7363685" cy="3862596"/>
          </a:xfrm>
          <a:prstGeom prst="rect">
            <a:avLst/>
          </a:prstGeom>
          <a:noFill/>
        </p:spPr>
        <p:txBody>
          <a:bodyPr wrap="square" rtlCol="0">
            <a:spAutoFit/>
          </a:bodyPr>
          <a:lstStyle/>
          <a:p>
            <a:pPr>
              <a:spcAft>
                <a:spcPts val="1500"/>
              </a:spcAft>
            </a:pPr>
            <a:r>
              <a:rPr lang="en-US" sz="2000" b="1" dirty="0" smtClean="0">
                <a:solidFill>
                  <a:srgbClr val="000000"/>
                </a:solidFill>
                <a:latin typeface="FoundrySterling-Book"/>
              </a:rPr>
              <a:t>Motivation: </a:t>
            </a:r>
            <a:r>
              <a:rPr lang="en-US" sz="2000" dirty="0" smtClean="0">
                <a:solidFill>
                  <a:srgbClr val="000000"/>
                </a:solidFill>
                <a:latin typeface="FoundrySterling-Book"/>
              </a:rPr>
              <a:t>Flow shear and turbulence</a:t>
            </a:r>
            <a:endParaRPr lang="en-US" sz="2000" b="1" dirty="0" smtClean="0">
              <a:solidFill>
                <a:srgbClr val="000000"/>
              </a:solidFill>
              <a:latin typeface="FoundrySterling-Book"/>
            </a:endParaRPr>
          </a:p>
          <a:p>
            <a:pPr>
              <a:spcAft>
                <a:spcPts val="1500"/>
              </a:spcAft>
            </a:pPr>
            <a:r>
              <a:rPr lang="en-US" sz="2000" b="1" dirty="0" smtClean="0">
                <a:solidFill>
                  <a:srgbClr val="000000"/>
                </a:solidFill>
                <a:latin typeface="FoundrySterling-Book"/>
              </a:rPr>
              <a:t>Part 1:</a:t>
            </a:r>
            <a:r>
              <a:rPr lang="en-US" sz="2000" dirty="0" smtClean="0">
                <a:solidFill>
                  <a:srgbClr val="000000"/>
                </a:solidFill>
                <a:latin typeface="FoundrySterling-Book"/>
              </a:rPr>
              <a:t> Measuring Turbulence in MAST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Introduction to the BES system on MAST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BES instrument functions and why they are important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How to deal with the instrument effects</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An example</a:t>
            </a:r>
          </a:p>
          <a:p>
            <a:pPr>
              <a:spcAft>
                <a:spcPts val="1500"/>
              </a:spcAft>
            </a:pPr>
            <a:r>
              <a:rPr lang="en-US" sz="2000" b="1" dirty="0" smtClean="0">
                <a:solidFill>
                  <a:srgbClr val="000000"/>
                </a:solidFill>
                <a:latin typeface="FoundrySterling-Book"/>
              </a:rPr>
              <a:t>Part 2: </a:t>
            </a:r>
            <a:r>
              <a:rPr lang="en-US" sz="2000" dirty="0" smtClean="0">
                <a:solidFill>
                  <a:srgbClr val="000000"/>
                </a:solidFill>
                <a:latin typeface="FoundrySterling-Book"/>
              </a:rPr>
              <a:t>Effect of flow shear on the turbulent correlation time</a:t>
            </a:r>
            <a:endParaRPr lang="en-US" sz="2000" b="1" dirty="0" smtClean="0">
              <a:solidFill>
                <a:srgbClr val="000000"/>
              </a:solidFill>
              <a:latin typeface="FoundrySterling-Book"/>
            </a:endParaRP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Theoretical constraints on the correlation time</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Experimental verification</a:t>
            </a:r>
          </a:p>
        </p:txBody>
      </p:sp>
      <p:sp>
        <p:nvSpPr>
          <p:cNvPr id="8" name="Rectangle 7"/>
          <p:cNvSpPr/>
          <p:nvPr/>
        </p:nvSpPr>
        <p:spPr>
          <a:xfrm flipV="1">
            <a:off x="623669" y="1286640"/>
            <a:ext cx="7092663" cy="467873"/>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49471" y="56695"/>
            <a:ext cx="6126489" cy="923330"/>
          </a:xfrm>
          <a:prstGeom prst="rect">
            <a:avLst/>
          </a:prstGeom>
          <a:noFill/>
        </p:spPr>
        <p:txBody>
          <a:bodyPr wrap="square" rtlCol="0">
            <a:spAutoFit/>
          </a:bodyPr>
          <a:lstStyle/>
          <a:p>
            <a:r>
              <a:rPr lang="en-US" sz="4000" dirty="0" smtClean="0">
                <a:latin typeface="FoundrySterling-Book"/>
              </a:rPr>
              <a:t>Outline</a:t>
            </a:r>
            <a:endParaRPr lang="en-US" sz="4000" dirty="0">
              <a:latin typeface="FoundrySterling-Book"/>
            </a:endParaRPr>
          </a:p>
          <a:p>
            <a:endParaRPr lang="en-US" sz="1400" dirty="0" smtClean="0">
              <a:solidFill>
                <a:schemeClr val="bg1"/>
              </a:solidFill>
              <a:latin typeface="FoundrySterling-Book"/>
            </a:endParaRPr>
          </a:p>
        </p:txBody>
      </p:sp>
    </p:spTree>
    <p:extLst>
      <p:ext uri="{BB962C8B-B14F-4D97-AF65-F5344CB8AC3E}">
        <p14:creationId xmlns:p14="http://schemas.microsoft.com/office/powerpoint/2010/main" val="2399579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sp>
        <p:nvSpPr>
          <p:cNvPr id="5" name="TextBox 4"/>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Need to look at the radial correlation length to determine if resolved.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838" y="1711698"/>
            <a:ext cx="4656619" cy="2328309"/>
          </a:xfrm>
          <a:prstGeom prst="rect">
            <a:avLst/>
          </a:prstGeom>
          <a:ln>
            <a:noFill/>
          </a:ln>
          <a:effectLst>
            <a:outerShdw blurRad="358775" dist="25400" dir="2700000" sx="109000" sy="109000" algn="tl" rotWithShape="0">
              <a:srgbClr val="333333">
                <a:alpha val="52000"/>
              </a:srgbClr>
            </a:outerShdw>
          </a:effectLst>
        </p:spPr>
      </p:pic>
      <p:grpSp>
        <p:nvGrpSpPr>
          <p:cNvPr id="6" name="Group 5"/>
          <p:cNvGrpSpPr/>
          <p:nvPr/>
        </p:nvGrpSpPr>
        <p:grpSpPr>
          <a:xfrm>
            <a:off x="529976" y="3138196"/>
            <a:ext cx="1401883" cy="307777"/>
            <a:chOff x="5763749" y="1190616"/>
            <a:chExt cx="1401883" cy="307777"/>
          </a:xfrm>
        </p:grpSpPr>
        <p:grpSp>
          <p:nvGrpSpPr>
            <p:cNvPr id="8" name="Group 7"/>
            <p:cNvGrpSpPr/>
            <p:nvPr/>
          </p:nvGrpSpPr>
          <p:grpSpPr>
            <a:xfrm>
              <a:off x="5763749" y="1280515"/>
              <a:ext cx="138611" cy="127976"/>
              <a:chOff x="268915" y="2381976"/>
              <a:chExt cx="388433" cy="358629"/>
            </a:xfrm>
          </p:grpSpPr>
          <p:cxnSp>
            <p:nvCxnSpPr>
              <p:cNvPr id="16" name="Straight Connector 15"/>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5896528" y="119061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grpSp>
      <p:pic>
        <p:nvPicPr>
          <p:cNvPr id="11" name="Picture 10" descr="HB_exb_28155_inner_t_0.107.pdf"/>
          <p:cNvPicPr>
            <a:picLocks noChangeAspect="1"/>
          </p:cNvPicPr>
          <p:nvPr/>
        </p:nvPicPr>
        <p:blipFill rotWithShape="1">
          <a:blip r:embed="rId5">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1119402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sp>
        <p:nvSpPr>
          <p:cNvPr id="5" name="TextBox 4"/>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Need to look at the radial correlation length to determine if resolved.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838" y="1711698"/>
            <a:ext cx="4656618" cy="2328309"/>
          </a:xfrm>
          <a:prstGeom prst="rect">
            <a:avLst/>
          </a:prstGeom>
          <a:ln>
            <a:noFill/>
          </a:ln>
          <a:effectLst>
            <a:outerShdw blurRad="358775" dist="25400" dir="2700000" sx="109000" sy="109000" algn="tl" rotWithShape="0">
              <a:srgbClr val="333333">
                <a:alpha val="52000"/>
              </a:srgbClr>
            </a:outerShdw>
          </a:effectLst>
        </p:spPr>
      </p:pic>
      <p:grpSp>
        <p:nvGrpSpPr>
          <p:cNvPr id="8" name="Group 7"/>
          <p:cNvGrpSpPr/>
          <p:nvPr/>
        </p:nvGrpSpPr>
        <p:grpSpPr>
          <a:xfrm>
            <a:off x="529976" y="3138196"/>
            <a:ext cx="1491531" cy="559317"/>
            <a:chOff x="5763749" y="1190616"/>
            <a:chExt cx="1491531" cy="559317"/>
          </a:xfrm>
        </p:grpSpPr>
        <p:grpSp>
          <p:nvGrpSpPr>
            <p:cNvPr id="9" name="Group 8"/>
            <p:cNvGrpSpPr/>
            <p:nvPr/>
          </p:nvGrpSpPr>
          <p:grpSpPr>
            <a:xfrm>
              <a:off x="5763749" y="1280515"/>
              <a:ext cx="138611" cy="127976"/>
              <a:chOff x="268915" y="2381976"/>
              <a:chExt cx="388433" cy="358629"/>
            </a:xfrm>
          </p:grpSpPr>
          <p:cxnSp>
            <p:nvCxnSpPr>
              <p:cNvPr id="17" name="Straight Connector 16"/>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896528" y="119061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13" name="Isosceles Triangle 12"/>
            <p:cNvSpPr/>
            <p:nvPr/>
          </p:nvSpPr>
          <p:spPr>
            <a:xfrm>
              <a:off x="5766894" y="1539009"/>
              <a:ext cx="132321" cy="114070"/>
            </a:xfrm>
            <a:prstGeom prst="triangl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896528" y="1442156"/>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Res. boundary</a:t>
              </a:r>
            </a:p>
          </p:txBody>
        </p:sp>
      </p:grpSp>
      <p:pic>
        <p:nvPicPr>
          <p:cNvPr id="15" name="Picture 14" descr="HB_exb_28155_inner_t_0.107.pdf"/>
          <p:cNvPicPr>
            <a:picLocks noChangeAspect="1"/>
          </p:cNvPicPr>
          <p:nvPr/>
        </p:nvPicPr>
        <p:blipFill rotWithShape="1">
          <a:blip r:embed="rId5">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17756985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sp>
        <p:nvSpPr>
          <p:cNvPr id="5" name="TextBox 4"/>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Need to look at the radial correlation length to determine if resolved.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838" y="1711698"/>
            <a:ext cx="4656618" cy="2328309"/>
          </a:xfrm>
          <a:prstGeom prst="rect">
            <a:avLst/>
          </a:prstGeom>
          <a:ln>
            <a:noFill/>
          </a:ln>
          <a:effectLst>
            <a:outerShdw blurRad="358775" dist="25400" dir="2700000" sx="109000" sy="109000" algn="tl" rotWithShape="0">
              <a:srgbClr val="333333">
                <a:alpha val="52000"/>
              </a:srgbClr>
            </a:outerShdw>
          </a:effectLst>
        </p:spPr>
      </p:pic>
      <p:grpSp>
        <p:nvGrpSpPr>
          <p:cNvPr id="9" name="Group 8"/>
          <p:cNvGrpSpPr/>
          <p:nvPr/>
        </p:nvGrpSpPr>
        <p:grpSpPr>
          <a:xfrm>
            <a:off x="5551077" y="840476"/>
            <a:ext cx="3089686" cy="2857625"/>
            <a:chOff x="5551077" y="840476"/>
            <a:chExt cx="3089686" cy="2857625"/>
          </a:xfrm>
        </p:grpSpPr>
        <p:pic>
          <p:nvPicPr>
            <p:cNvPr id="10" name="Picture 9" descr="figure_ellra_ellrt_plasma_comp.pdf"/>
            <p:cNvPicPr>
              <a:picLocks noChangeAspect="1"/>
            </p:cNvPicPr>
            <p:nvPr/>
          </p:nvPicPr>
          <p:blipFill rotWithShape="1">
            <a:blip r:embed="rId5">
              <a:extLst>
                <a:ext uri="{28A0092B-C50C-407E-A947-70E740481C1C}">
                  <a14:useLocalDpi xmlns:a14="http://schemas.microsoft.com/office/drawing/2010/main" val="0"/>
                </a:ext>
              </a:extLst>
            </a:blip>
            <a:srcRect l="-1" t="13670" r="40382" b="9134"/>
            <a:stretch/>
          </p:blipFill>
          <p:spPr>
            <a:xfrm>
              <a:off x="5551077" y="840476"/>
              <a:ext cx="3089686" cy="2857625"/>
            </a:xfrm>
            <a:prstGeom prst="rect">
              <a:avLst/>
            </a:prstGeom>
            <a:effectLst>
              <a:outerShdw blurRad="165100" dist="38100" dir="5400000" sx="107000" sy="107000" algn="t" rotWithShape="0">
                <a:prstClr val="black">
                  <a:alpha val="40000"/>
                </a:prstClr>
              </a:outerShdw>
            </a:effectLst>
          </p:spPr>
        </p:pic>
        <p:sp>
          <p:nvSpPr>
            <p:cNvPr id="11" name="Oval 10"/>
            <p:cNvSpPr/>
            <p:nvPr/>
          </p:nvSpPr>
          <p:spPr>
            <a:xfrm>
              <a:off x="5846114" y="1942437"/>
              <a:ext cx="504297" cy="53484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29976" y="3228095"/>
            <a:ext cx="138611" cy="127976"/>
            <a:chOff x="268915" y="2381976"/>
            <a:chExt cx="388433" cy="358629"/>
          </a:xfrm>
        </p:grpSpPr>
        <p:cxnSp>
          <p:nvCxnSpPr>
            <p:cNvPr id="21" name="Straight Connector 20"/>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15" name="TextBox 14"/>
          <p:cNvSpPr txBox="1"/>
          <p:nvPr/>
        </p:nvSpPr>
        <p:spPr>
          <a:xfrm>
            <a:off x="662756" y="3660895"/>
            <a:ext cx="1343810"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PSF corrected</a:t>
            </a:r>
          </a:p>
        </p:txBody>
      </p:sp>
      <p:grpSp>
        <p:nvGrpSpPr>
          <p:cNvPr id="16" name="Group 15"/>
          <p:cNvGrpSpPr/>
          <p:nvPr/>
        </p:nvGrpSpPr>
        <p:grpSpPr>
          <a:xfrm>
            <a:off x="547302" y="3762804"/>
            <a:ext cx="103959" cy="103959"/>
            <a:chOff x="5880282" y="1652676"/>
            <a:chExt cx="194217" cy="194217"/>
          </a:xfrm>
        </p:grpSpPr>
        <p:cxnSp>
          <p:nvCxnSpPr>
            <p:cNvPr id="19" name="Straight Connector 18"/>
            <p:cNvCxnSpPr/>
            <p:nvPr/>
          </p:nvCxnSpPr>
          <p:spPr>
            <a:xfrm>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529976" y="3228095"/>
            <a:ext cx="138611" cy="127976"/>
            <a:chOff x="268915" y="2381976"/>
            <a:chExt cx="388433" cy="358629"/>
          </a:xfrm>
        </p:grpSpPr>
        <p:cxnSp>
          <p:nvCxnSpPr>
            <p:cNvPr id="41" name="Straight Connector 40"/>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39" name="Isosceles Triangle 38"/>
          <p:cNvSpPr/>
          <p:nvPr/>
        </p:nvSpPr>
        <p:spPr>
          <a:xfrm>
            <a:off x="533121" y="3486589"/>
            <a:ext cx="132321" cy="114070"/>
          </a:xfrm>
          <a:prstGeom prst="triangl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662755" y="3389736"/>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Res. boundary</a:t>
            </a:r>
          </a:p>
        </p:txBody>
      </p:sp>
      <p:pic>
        <p:nvPicPr>
          <p:cNvPr id="23" name="Picture 22" descr="HB_exb_28155_inner_t_0.107.pdf"/>
          <p:cNvPicPr>
            <a:picLocks noChangeAspect="1"/>
          </p:cNvPicPr>
          <p:nvPr/>
        </p:nvPicPr>
        <p:blipFill rotWithShape="1">
          <a:blip r:embed="rId6">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3692967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sp>
        <p:nvSpPr>
          <p:cNvPr id="5" name="TextBox 4"/>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Need to look at the radial correlation length to determine if resolved.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838" y="1711698"/>
            <a:ext cx="4656618" cy="2328309"/>
          </a:xfrm>
          <a:prstGeom prst="rect">
            <a:avLst/>
          </a:prstGeom>
          <a:ln>
            <a:noFill/>
          </a:ln>
          <a:effectLst>
            <a:outerShdw blurRad="358775" dist="25400" dir="2700000" sx="109000" sy="109000" algn="tl" rotWithShape="0">
              <a:srgbClr val="333333">
                <a:alpha val="52000"/>
              </a:srgbClr>
            </a:outerShdw>
          </a:effectLst>
        </p:spPr>
      </p:pic>
      <p:sp>
        <p:nvSpPr>
          <p:cNvPr id="3" name="Oval 2"/>
          <p:cNvSpPr/>
          <p:nvPr/>
        </p:nvSpPr>
        <p:spPr>
          <a:xfrm>
            <a:off x="524858" y="3983179"/>
            <a:ext cx="156792" cy="1567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62755" y="3908174"/>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Well resolved</a:t>
            </a:r>
          </a:p>
        </p:txBody>
      </p:sp>
      <p:grpSp>
        <p:nvGrpSpPr>
          <p:cNvPr id="20" name="Group 19"/>
          <p:cNvGrpSpPr/>
          <p:nvPr/>
        </p:nvGrpSpPr>
        <p:grpSpPr>
          <a:xfrm>
            <a:off x="529976" y="3228095"/>
            <a:ext cx="138611" cy="127976"/>
            <a:chOff x="268915" y="2381976"/>
            <a:chExt cx="388433" cy="358629"/>
          </a:xfrm>
        </p:grpSpPr>
        <p:cxnSp>
          <p:nvCxnSpPr>
            <p:cNvPr id="21" name="Straight Connector 20"/>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24" name="TextBox 23"/>
          <p:cNvSpPr txBox="1"/>
          <p:nvPr/>
        </p:nvSpPr>
        <p:spPr>
          <a:xfrm>
            <a:off x="662756" y="3660895"/>
            <a:ext cx="1343810"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PSF corrected</a:t>
            </a:r>
          </a:p>
        </p:txBody>
      </p:sp>
      <p:grpSp>
        <p:nvGrpSpPr>
          <p:cNvPr id="25" name="Group 24"/>
          <p:cNvGrpSpPr/>
          <p:nvPr/>
        </p:nvGrpSpPr>
        <p:grpSpPr>
          <a:xfrm>
            <a:off x="547302" y="3762804"/>
            <a:ext cx="103959" cy="103959"/>
            <a:chOff x="5880282" y="1652676"/>
            <a:chExt cx="194217" cy="194217"/>
          </a:xfrm>
        </p:grpSpPr>
        <p:cxnSp>
          <p:nvCxnSpPr>
            <p:cNvPr id="26" name="Straight Connector 25"/>
            <p:cNvCxnSpPr/>
            <p:nvPr/>
          </p:nvCxnSpPr>
          <p:spPr>
            <a:xfrm>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529976" y="3228095"/>
            <a:ext cx="138611" cy="127976"/>
            <a:chOff x="268915" y="2381976"/>
            <a:chExt cx="388433" cy="358629"/>
          </a:xfrm>
        </p:grpSpPr>
        <p:cxnSp>
          <p:nvCxnSpPr>
            <p:cNvPr id="29" name="Straight Connector 28"/>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32" name="Isosceles Triangle 31"/>
          <p:cNvSpPr/>
          <p:nvPr/>
        </p:nvSpPr>
        <p:spPr>
          <a:xfrm>
            <a:off x="533121" y="3486589"/>
            <a:ext cx="132321" cy="114070"/>
          </a:xfrm>
          <a:prstGeom prst="triangl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62755" y="3389736"/>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Res. boundary</a:t>
            </a:r>
          </a:p>
        </p:txBody>
      </p:sp>
      <p:pic>
        <p:nvPicPr>
          <p:cNvPr id="34" name="Picture 33" descr="HB_exb_28155_inner_t_0.107.pdf"/>
          <p:cNvPicPr>
            <a:picLocks noChangeAspect="1"/>
          </p:cNvPicPr>
          <p:nvPr/>
        </p:nvPicPr>
        <p:blipFill rotWithShape="1">
          <a:blip r:embed="rId5">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3440549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sp>
        <p:nvSpPr>
          <p:cNvPr id="5" name="TextBox 4"/>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The corrected tilt angles are then</a:t>
            </a:r>
          </a:p>
        </p:txBody>
      </p:sp>
      <p:sp>
        <p:nvSpPr>
          <p:cNvPr id="20" name="Oval 19"/>
          <p:cNvSpPr/>
          <p:nvPr/>
        </p:nvSpPr>
        <p:spPr>
          <a:xfrm>
            <a:off x="524858" y="3983179"/>
            <a:ext cx="156792" cy="1567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62755" y="3908174"/>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Well resolved</a:t>
            </a:r>
          </a:p>
        </p:txBody>
      </p:sp>
      <p:grpSp>
        <p:nvGrpSpPr>
          <p:cNvPr id="22" name="Group 21"/>
          <p:cNvGrpSpPr/>
          <p:nvPr/>
        </p:nvGrpSpPr>
        <p:grpSpPr>
          <a:xfrm>
            <a:off x="529976" y="3228095"/>
            <a:ext cx="138611" cy="127976"/>
            <a:chOff x="268915" y="2381976"/>
            <a:chExt cx="388433" cy="358629"/>
          </a:xfrm>
        </p:grpSpPr>
        <p:cxnSp>
          <p:nvCxnSpPr>
            <p:cNvPr id="23" name="Straight Connector 22"/>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26" name="TextBox 25"/>
          <p:cNvSpPr txBox="1"/>
          <p:nvPr/>
        </p:nvSpPr>
        <p:spPr>
          <a:xfrm>
            <a:off x="662756" y="3660895"/>
            <a:ext cx="1343810"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PSF corrected</a:t>
            </a:r>
          </a:p>
        </p:txBody>
      </p:sp>
      <p:grpSp>
        <p:nvGrpSpPr>
          <p:cNvPr id="27" name="Group 26"/>
          <p:cNvGrpSpPr/>
          <p:nvPr/>
        </p:nvGrpSpPr>
        <p:grpSpPr>
          <a:xfrm>
            <a:off x="547302" y="3762804"/>
            <a:ext cx="103959" cy="103959"/>
            <a:chOff x="5880282" y="1652676"/>
            <a:chExt cx="194217" cy="194217"/>
          </a:xfrm>
        </p:grpSpPr>
        <p:cxnSp>
          <p:nvCxnSpPr>
            <p:cNvPr id="28" name="Straight Connector 27"/>
            <p:cNvCxnSpPr/>
            <p:nvPr/>
          </p:nvCxnSpPr>
          <p:spPr>
            <a:xfrm>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529976" y="3228095"/>
            <a:ext cx="138611" cy="127976"/>
            <a:chOff x="268915" y="2381976"/>
            <a:chExt cx="388433" cy="358629"/>
          </a:xfrm>
        </p:grpSpPr>
        <p:cxnSp>
          <p:nvCxnSpPr>
            <p:cNvPr id="31" name="Straight Connector 30"/>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34" name="Isosceles Triangle 33"/>
          <p:cNvSpPr/>
          <p:nvPr/>
        </p:nvSpPr>
        <p:spPr>
          <a:xfrm>
            <a:off x="533121" y="3486589"/>
            <a:ext cx="132321" cy="114070"/>
          </a:xfrm>
          <a:prstGeom prst="triangl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62755" y="3389736"/>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Res. boundary</a:t>
            </a:r>
          </a:p>
        </p:txBody>
      </p:sp>
      <p:pic>
        <p:nvPicPr>
          <p:cNvPr id="36" name="Picture 35" descr="HB_exb_28155_inner_t_0.107.pdf"/>
          <p:cNvPicPr>
            <a:picLocks noChangeAspect="1"/>
          </p:cNvPicPr>
          <p:nvPr/>
        </p:nvPicPr>
        <p:blipFill rotWithShape="1">
          <a:blip r:embed="rId4">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18940445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936350"/>
            <a:ext cx="5486400" cy="5486400"/>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sp>
        <p:nvSpPr>
          <p:cNvPr id="5" name="TextBox 4"/>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The corrected tilt angles are then</a:t>
            </a:r>
          </a:p>
        </p:txBody>
      </p:sp>
      <p:sp>
        <p:nvSpPr>
          <p:cNvPr id="20" name="Oval 19"/>
          <p:cNvSpPr/>
          <p:nvPr/>
        </p:nvSpPr>
        <p:spPr>
          <a:xfrm>
            <a:off x="524858" y="3983179"/>
            <a:ext cx="156792" cy="1567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62755" y="3908174"/>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Well resolved</a:t>
            </a:r>
          </a:p>
        </p:txBody>
      </p:sp>
      <p:grpSp>
        <p:nvGrpSpPr>
          <p:cNvPr id="22" name="Group 21"/>
          <p:cNvGrpSpPr/>
          <p:nvPr/>
        </p:nvGrpSpPr>
        <p:grpSpPr>
          <a:xfrm>
            <a:off x="529976" y="3228095"/>
            <a:ext cx="138611" cy="127976"/>
            <a:chOff x="268915" y="2381976"/>
            <a:chExt cx="388433" cy="358629"/>
          </a:xfrm>
        </p:grpSpPr>
        <p:cxnSp>
          <p:nvCxnSpPr>
            <p:cNvPr id="23" name="Straight Connector 22"/>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26" name="TextBox 25"/>
          <p:cNvSpPr txBox="1"/>
          <p:nvPr/>
        </p:nvSpPr>
        <p:spPr>
          <a:xfrm>
            <a:off x="662756" y="3660895"/>
            <a:ext cx="1343810"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PSF corrected</a:t>
            </a:r>
          </a:p>
        </p:txBody>
      </p:sp>
      <p:grpSp>
        <p:nvGrpSpPr>
          <p:cNvPr id="27" name="Group 26"/>
          <p:cNvGrpSpPr/>
          <p:nvPr/>
        </p:nvGrpSpPr>
        <p:grpSpPr>
          <a:xfrm>
            <a:off x="547302" y="3762804"/>
            <a:ext cx="103959" cy="103959"/>
            <a:chOff x="5880282" y="1652676"/>
            <a:chExt cx="194217" cy="194217"/>
          </a:xfrm>
        </p:grpSpPr>
        <p:cxnSp>
          <p:nvCxnSpPr>
            <p:cNvPr id="28" name="Straight Connector 27"/>
            <p:cNvCxnSpPr/>
            <p:nvPr/>
          </p:nvCxnSpPr>
          <p:spPr>
            <a:xfrm>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880282" y="1652676"/>
              <a:ext cx="194217" cy="194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529976" y="3228095"/>
            <a:ext cx="138611" cy="127976"/>
            <a:chOff x="268915" y="2381976"/>
            <a:chExt cx="388433" cy="358629"/>
          </a:xfrm>
        </p:grpSpPr>
        <p:cxnSp>
          <p:nvCxnSpPr>
            <p:cNvPr id="31" name="Straight Connector 30"/>
            <p:cNvCxnSpPr/>
            <p:nvPr/>
          </p:nvCxnSpPr>
          <p:spPr>
            <a:xfrm>
              <a:off x="463130" y="2381976"/>
              <a:ext cx="0" cy="35862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8915" y="2561290"/>
              <a:ext cx="388433"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662755" y="3138196"/>
            <a:ext cx="1269104"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BES meas.</a:t>
            </a:r>
          </a:p>
        </p:txBody>
      </p:sp>
      <p:sp>
        <p:nvSpPr>
          <p:cNvPr id="34" name="Isosceles Triangle 33"/>
          <p:cNvSpPr/>
          <p:nvPr/>
        </p:nvSpPr>
        <p:spPr>
          <a:xfrm>
            <a:off x="533121" y="3486589"/>
            <a:ext cx="132321" cy="114070"/>
          </a:xfrm>
          <a:prstGeom prst="triangl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62755" y="3389736"/>
            <a:ext cx="1358752" cy="307777"/>
          </a:xfrm>
          <a:prstGeom prst="rect">
            <a:avLst/>
          </a:prstGeom>
          <a:noFill/>
        </p:spPr>
        <p:txBody>
          <a:bodyPr wrap="square" rtlCol="0">
            <a:spAutoFit/>
          </a:bodyPr>
          <a:lstStyle/>
          <a:p>
            <a:pPr>
              <a:spcAft>
                <a:spcPts val="1500"/>
              </a:spcAft>
            </a:pPr>
            <a:r>
              <a:rPr lang="en-US" sz="1400" dirty="0" smtClean="0">
                <a:solidFill>
                  <a:srgbClr val="000000"/>
                </a:solidFill>
                <a:latin typeface="FoundrySterling-Book"/>
              </a:rPr>
              <a:t>Res. boundary</a:t>
            </a:r>
          </a:p>
        </p:txBody>
      </p:sp>
      <p:pic>
        <p:nvPicPr>
          <p:cNvPr id="36" name="Picture 35" descr="HB_exb_28155_inner_t_0.107.pdf"/>
          <p:cNvPicPr>
            <a:picLocks noChangeAspect="1"/>
          </p:cNvPicPr>
          <p:nvPr/>
        </p:nvPicPr>
        <p:blipFill rotWithShape="1">
          <a:blip r:embed="rId4">
            <a:extLst>
              <a:ext uri="{28A0092B-C50C-407E-A947-70E740481C1C}">
                <a14:useLocalDpi xmlns:a14="http://schemas.microsoft.com/office/drawing/2010/main" val="0"/>
              </a:ext>
            </a:extLst>
          </a:blip>
          <a:srcRect l="3124" t="62357" r="89481" b="15134"/>
          <a:stretch/>
        </p:blipFill>
        <p:spPr>
          <a:xfrm>
            <a:off x="1746232" y="4375164"/>
            <a:ext cx="405690" cy="1234924"/>
          </a:xfrm>
          <a:prstGeom prst="rect">
            <a:avLst/>
          </a:prstGeom>
        </p:spPr>
      </p:pic>
    </p:spTree>
    <p:extLst>
      <p:ext uri="{BB962C8B-B14F-4D97-AF65-F5344CB8AC3E}">
        <p14:creationId xmlns:p14="http://schemas.microsoft.com/office/powerpoint/2010/main" val="36020396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p:cNvSpPr/>
          <p:nvPr/>
        </p:nvSpPr>
        <p:spPr>
          <a:xfrm>
            <a:off x="3141336" y="3759675"/>
            <a:ext cx="2606640" cy="1291139"/>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TextBox 8"/>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Summary of Part 1</a:t>
            </a:r>
            <a:endParaRPr lang="en-US" sz="2800" dirty="0">
              <a:latin typeface="FoundrySterling-Book"/>
            </a:endParaRPr>
          </a:p>
        </p:txBody>
      </p:sp>
      <p:sp>
        <p:nvSpPr>
          <p:cNvPr id="10" name="TextBox 9"/>
          <p:cNvSpPr txBox="1"/>
          <p:nvPr/>
        </p:nvSpPr>
        <p:spPr>
          <a:xfrm>
            <a:off x="418218" y="1057399"/>
            <a:ext cx="7755646" cy="151580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Shown that accounting for PSFs is important when making measurements of the radial wavenumber with BES.</a:t>
            </a:r>
          </a:p>
          <a:p>
            <a:pPr marL="457200" indent="-457200">
              <a:spcAft>
                <a:spcPts val="1500"/>
              </a:spcAft>
              <a:buFont typeface="Arial"/>
              <a:buChar char="•"/>
            </a:pPr>
            <a:r>
              <a:rPr lang="en-US" sz="2000" dirty="0" smtClean="0">
                <a:solidFill>
                  <a:srgbClr val="000000"/>
                </a:solidFill>
                <a:latin typeface="FoundrySterling-Book"/>
              </a:rPr>
              <a:t>We have developed a method for correcting the measured parameters for the PSF effects:</a:t>
            </a:r>
          </a:p>
        </p:txBody>
      </p:sp>
      <p:sp>
        <p:nvSpPr>
          <p:cNvPr id="4" name="Rectangle 3"/>
          <p:cNvSpPr/>
          <p:nvPr/>
        </p:nvSpPr>
        <p:spPr>
          <a:xfrm>
            <a:off x="5524872" y="3031285"/>
            <a:ext cx="2838663" cy="353943"/>
          </a:xfrm>
          <a:prstGeom prst="rect">
            <a:avLst/>
          </a:prstGeom>
        </p:spPr>
        <p:txBody>
          <a:bodyPr wrap="none">
            <a:spAutoFit/>
          </a:bodyPr>
          <a:lstStyle/>
          <a:p>
            <a:pPr lvl="0"/>
            <a:r>
              <a:rPr lang="en-US" b="1" dirty="0">
                <a:latin typeface="FoundrySterling-Book"/>
                <a:cs typeface="FoundrySterling-Book"/>
              </a:rPr>
              <a:t>Plasma frame parameters</a:t>
            </a:r>
          </a:p>
        </p:txBody>
      </p:sp>
      <p:sp>
        <p:nvSpPr>
          <p:cNvPr id="12" name="Rectangle 11"/>
          <p:cNvSpPr/>
          <p:nvPr/>
        </p:nvSpPr>
        <p:spPr>
          <a:xfrm>
            <a:off x="678936" y="3031285"/>
            <a:ext cx="2111187" cy="353943"/>
          </a:xfrm>
          <a:prstGeom prst="rect">
            <a:avLst/>
          </a:prstGeom>
        </p:spPr>
        <p:txBody>
          <a:bodyPr wrap="none">
            <a:spAutoFit/>
          </a:bodyPr>
          <a:lstStyle/>
          <a:p>
            <a:pPr lvl="0"/>
            <a:r>
              <a:rPr lang="en-US" b="1" dirty="0" smtClean="0">
                <a:latin typeface="FoundrySterling-Book"/>
                <a:cs typeface="FoundrySterling-Book"/>
              </a:rPr>
              <a:t>BES measurement</a:t>
            </a:r>
            <a:endParaRPr lang="en-US" b="1" dirty="0">
              <a:latin typeface="FoundrySterling-Book"/>
              <a:cs typeface="FoundrySterling-Book"/>
            </a:endParaRPr>
          </a:p>
        </p:txBody>
      </p:sp>
      <p:grpSp>
        <p:nvGrpSpPr>
          <p:cNvPr id="13" name="Group 12"/>
          <p:cNvGrpSpPr/>
          <p:nvPr/>
        </p:nvGrpSpPr>
        <p:grpSpPr>
          <a:xfrm>
            <a:off x="3137408" y="2180611"/>
            <a:ext cx="2365947" cy="2122128"/>
            <a:chOff x="582981" y="0"/>
            <a:chExt cx="2365947" cy="2122128"/>
          </a:xfrm>
        </p:grpSpPr>
        <p:sp>
          <p:nvSpPr>
            <p:cNvPr id="14" name="Rectangle 13"/>
            <p:cNvSpPr/>
            <p:nvPr/>
          </p:nvSpPr>
          <p:spPr>
            <a:xfrm>
              <a:off x="582981" y="0"/>
              <a:ext cx="2365947" cy="2122128"/>
            </a:xfrm>
            <a:prstGeom prst="rect">
              <a:avLst/>
            </a:prstGeom>
            <a:noFill/>
            <a:ln>
              <a:noFill/>
            </a:ln>
            <a:sp3d/>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5" name="Rectangle 14"/>
            <p:cNvSpPr/>
            <p:nvPr/>
          </p:nvSpPr>
          <p:spPr>
            <a:xfrm>
              <a:off x="582981" y="0"/>
              <a:ext cx="2365947" cy="212212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37719" rIns="0" bIns="0" numCol="1" spcCol="1270" anchor="t" anchorCtr="0">
              <a:noAutofit/>
            </a:bodyPr>
            <a:lstStyle/>
            <a:p>
              <a:pPr lvl="0" algn="l" defTabSz="488950">
                <a:lnSpc>
                  <a:spcPct val="90000"/>
                </a:lnSpc>
                <a:spcBef>
                  <a:spcPct val="0"/>
                </a:spcBef>
                <a:spcAft>
                  <a:spcPct val="35000"/>
                </a:spcAft>
              </a:pPr>
              <a:endParaRPr lang="en-US" sz="1100" kern="1200" dirty="0">
                <a:solidFill>
                  <a:srgbClr val="000000"/>
                </a:solidFill>
              </a:endParaRPr>
            </a:p>
          </p:txBody>
        </p:sp>
      </p:grpSp>
      <p:sp>
        <p:nvSpPr>
          <p:cNvPr id="16" name="Rectangle 15"/>
          <p:cNvSpPr/>
          <p:nvPr/>
        </p:nvSpPr>
        <p:spPr>
          <a:xfrm>
            <a:off x="4057688" y="3468271"/>
            <a:ext cx="4305847" cy="2031325"/>
          </a:xfrm>
          <a:prstGeom prst="rect">
            <a:avLst/>
          </a:prstGeom>
        </p:spPr>
        <p:txBody>
          <a:bodyPr wrap="square">
            <a:spAutoFit/>
          </a:bodyPr>
          <a:lstStyle/>
          <a:p>
            <a:pPr lvl="0" algn="r"/>
            <a:r>
              <a:rPr lang="en-US" sz="1800" dirty="0">
                <a:solidFill>
                  <a:srgbClr val="000000"/>
                </a:solidFill>
                <a:latin typeface="FoundrySterling-Book"/>
                <a:cs typeface="FoundrySterling-Book"/>
              </a:rPr>
              <a:t>Radial correlation length</a:t>
            </a:r>
          </a:p>
          <a:p>
            <a:pPr lvl="0" algn="r"/>
            <a:r>
              <a:rPr lang="en-US" sz="1800" dirty="0">
                <a:solidFill>
                  <a:srgbClr val="000000"/>
                </a:solidFill>
                <a:latin typeface="FoundrySterling-Book"/>
                <a:cs typeface="FoundrySterling-Book"/>
              </a:rPr>
              <a:t>Perpendicular correlation length</a:t>
            </a:r>
          </a:p>
          <a:p>
            <a:pPr lvl="0" algn="r"/>
            <a:r>
              <a:rPr lang="en-US" sz="1800" dirty="0">
                <a:solidFill>
                  <a:srgbClr val="000000"/>
                </a:solidFill>
                <a:latin typeface="FoundrySterling-Book"/>
                <a:cs typeface="FoundrySterling-Book"/>
              </a:rPr>
              <a:t>Radial wavenumber</a:t>
            </a:r>
          </a:p>
          <a:p>
            <a:pPr lvl="0" algn="r"/>
            <a:r>
              <a:rPr lang="en-US" sz="1800" dirty="0">
                <a:solidFill>
                  <a:srgbClr val="000000"/>
                </a:solidFill>
                <a:latin typeface="FoundrySterling-Book"/>
                <a:cs typeface="FoundrySterling-Book"/>
              </a:rPr>
              <a:t>Perpendicular wavenumber</a:t>
            </a:r>
          </a:p>
          <a:p>
            <a:pPr lvl="0" algn="r"/>
            <a:r>
              <a:rPr lang="en-US" sz="1800" dirty="0">
                <a:solidFill>
                  <a:srgbClr val="000000"/>
                </a:solidFill>
                <a:latin typeface="FoundrySterling-Book"/>
                <a:cs typeface="FoundrySterling-Book"/>
              </a:rPr>
              <a:t>Fluctuation amplitude</a:t>
            </a:r>
          </a:p>
          <a:p>
            <a:pPr lvl="0" algn="r"/>
            <a:r>
              <a:rPr lang="en-US" sz="1800" dirty="0">
                <a:solidFill>
                  <a:srgbClr val="000000"/>
                </a:solidFill>
                <a:latin typeface="FoundrySterling-Book"/>
                <a:cs typeface="FoundrySterling-Book"/>
              </a:rPr>
              <a:t>Correlation time</a:t>
            </a:r>
          </a:p>
          <a:p>
            <a:pPr lvl="0" algn="r"/>
            <a:r>
              <a:rPr lang="en-US" sz="1800" dirty="0">
                <a:solidFill>
                  <a:srgbClr val="000000"/>
                </a:solidFill>
                <a:latin typeface="FoundrySterling-Book"/>
                <a:cs typeface="FoundrySterling-Book"/>
              </a:rPr>
              <a:t>Toroidal velocity</a:t>
            </a:r>
          </a:p>
        </p:txBody>
      </p:sp>
      <p:sp>
        <p:nvSpPr>
          <p:cNvPr id="18" name="Rectangle 17"/>
          <p:cNvSpPr/>
          <p:nvPr/>
        </p:nvSpPr>
        <p:spPr>
          <a:xfrm>
            <a:off x="3688614" y="4086006"/>
            <a:ext cx="1307445" cy="615553"/>
          </a:xfrm>
          <a:prstGeom prst="rect">
            <a:avLst/>
          </a:prstGeom>
        </p:spPr>
        <p:txBody>
          <a:bodyPr wrap="square">
            <a:spAutoFit/>
          </a:bodyPr>
          <a:lstStyle/>
          <a:p>
            <a:pPr lvl="0" algn="ctr"/>
            <a:r>
              <a:rPr lang="en-US" b="1" dirty="0">
                <a:latin typeface="FoundrySterling-Book"/>
                <a:cs typeface="FoundrySterling-Book"/>
              </a:rPr>
              <a:t>I</a:t>
            </a:r>
            <a:r>
              <a:rPr lang="en-US" b="1" dirty="0" smtClean="0">
                <a:latin typeface="FoundrySterling-Book"/>
                <a:cs typeface="FoundrySterling-Book"/>
              </a:rPr>
              <a:t>nversion equations</a:t>
            </a:r>
            <a:endParaRPr lang="en-US" b="1" dirty="0">
              <a:latin typeface="FoundrySterling-Book"/>
              <a:cs typeface="FoundrySterling-Book"/>
            </a:endParaRPr>
          </a:p>
        </p:txBody>
      </p:sp>
      <p:sp>
        <p:nvSpPr>
          <p:cNvPr id="19" name="Rectangle 18"/>
          <p:cNvSpPr/>
          <p:nvPr/>
        </p:nvSpPr>
        <p:spPr>
          <a:xfrm>
            <a:off x="406159" y="3468271"/>
            <a:ext cx="4071916" cy="2585323"/>
          </a:xfrm>
          <a:prstGeom prst="rect">
            <a:avLst/>
          </a:prstGeom>
        </p:spPr>
        <p:txBody>
          <a:bodyPr wrap="square">
            <a:spAutoFit/>
          </a:bodyPr>
          <a:lstStyle/>
          <a:p>
            <a:pPr marL="285750" lvl="0" indent="-285750">
              <a:buFont typeface="Arial"/>
              <a:buChar char="•"/>
            </a:pPr>
            <a:r>
              <a:rPr lang="en-US" sz="1800" dirty="0">
                <a:solidFill>
                  <a:srgbClr val="000000"/>
                </a:solidFill>
                <a:latin typeface="FoundrySterling-Book"/>
                <a:cs typeface="FoundrySterling-Book"/>
              </a:rPr>
              <a:t>Radial correlation length</a:t>
            </a:r>
          </a:p>
          <a:p>
            <a:pPr marL="285750" lvl="0" indent="-285750">
              <a:buFont typeface="Arial"/>
              <a:buChar char="•"/>
            </a:pPr>
            <a:r>
              <a:rPr lang="en-US" sz="1800" dirty="0" err="1" smtClean="0">
                <a:solidFill>
                  <a:srgbClr val="000000"/>
                </a:solidFill>
                <a:latin typeface="FoundrySterling-Book"/>
                <a:cs typeface="FoundrySterling-Book"/>
              </a:rPr>
              <a:t>Poloidal</a:t>
            </a:r>
            <a:r>
              <a:rPr lang="en-US" sz="1800" dirty="0" smtClean="0">
                <a:solidFill>
                  <a:srgbClr val="000000"/>
                </a:solidFill>
                <a:latin typeface="FoundrySterling-Book"/>
                <a:cs typeface="FoundrySterling-Book"/>
              </a:rPr>
              <a:t> correlation length*</a:t>
            </a:r>
            <a:endParaRPr lang="en-US" sz="1800" dirty="0">
              <a:solidFill>
                <a:srgbClr val="000000"/>
              </a:solidFill>
              <a:latin typeface="FoundrySterling-Book"/>
              <a:cs typeface="FoundrySterling-Book"/>
            </a:endParaRPr>
          </a:p>
          <a:p>
            <a:pPr marL="285750" lvl="0" indent="-285750">
              <a:buFont typeface="Arial"/>
              <a:buChar char="•"/>
            </a:pPr>
            <a:r>
              <a:rPr lang="en-US" sz="1800" dirty="0">
                <a:solidFill>
                  <a:srgbClr val="000000"/>
                </a:solidFill>
                <a:latin typeface="FoundrySterling-Book"/>
                <a:cs typeface="FoundrySterling-Book"/>
              </a:rPr>
              <a:t>Radial wavenumber</a:t>
            </a:r>
          </a:p>
          <a:p>
            <a:pPr marL="285750" lvl="0" indent="-285750">
              <a:buFont typeface="Arial"/>
              <a:buChar char="•"/>
            </a:pPr>
            <a:r>
              <a:rPr lang="en-US" sz="1800" dirty="0" err="1" smtClean="0">
                <a:solidFill>
                  <a:srgbClr val="000000"/>
                </a:solidFill>
                <a:latin typeface="FoundrySterling-Book"/>
                <a:cs typeface="FoundrySterling-Book"/>
              </a:rPr>
              <a:t>Poloidal</a:t>
            </a:r>
            <a:r>
              <a:rPr lang="en-US" sz="1800" dirty="0" smtClean="0">
                <a:solidFill>
                  <a:srgbClr val="000000"/>
                </a:solidFill>
                <a:latin typeface="FoundrySterling-Book"/>
                <a:cs typeface="FoundrySterling-Book"/>
              </a:rPr>
              <a:t> wavenumber*</a:t>
            </a:r>
            <a:endParaRPr lang="en-US" sz="1800" dirty="0">
              <a:solidFill>
                <a:srgbClr val="000000"/>
              </a:solidFill>
              <a:latin typeface="FoundrySterling-Book"/>
              <a:cs typeface="FoundrySterling-Book"/>
            </a:endParaRPr>
          </a:p>
          <a:p>
            <a:pPr marL="285750" lvl="0" indent="-285750">
              <a:buFont typeface="Arial"/>
              <a:buChar char="•"/>
            </a:pPr>
            <a:r>
              <a:rPr lang="en-US" sz="1800" dirty="0">
                <a:solidFill>
                  <a:srgbClr val="000000"/>
                </a:solidFill>
                <a:latin typeface="FoundrySterling-Book"/>
                <a:cs typeface="FoundrySterling-Book"/>
              </a:rPr>
              <a:t>Fluctuation amplitude</a:t>
            </a:r>
          </a:p>
          <a:p>
            <a:pPr marL="285750" lvl="0" indent="-285750">
              <a:buFont typeface="Arial"/>
              <a:buChar char="•"/>
            </a:pPr>
            <a:r>
              <a:rPr lang="en-US" sz="1800" dirty="0">
                <a:solidFill>
                  <a:srgbClr val="000000"/>
                </a:solidFill>
                <a:latin typeface="FoundrySterling-Book"/>
                <a:cs typeface="FoundrySterling-Book"/>
              </a:rPr>
              <a:t>Correlation </a:t>
            </a:r>
            <a:r>
              <a:rPr lang="en-US" sz="1800" dirty="0" smtClean="0">
                <a:solidFill>
                  <a:srgbClr val="000000"/>
                </a:solidFill>
                <a:latin typeface="FoundrySterling-Book"/>
                <a:cs typeface="FoundrySterling-Book"/>
              </a:rPr>
              <a:t>time*</a:t>
            </a:r>
            <a:endParaRPr lang="en-US" sz="1800" dirty="0">
              <a:solidFill>
                <a:srgbClr val="000000"/>
              </a:solidFill>
              <a:latin typeface="FoundrySterling-Book"/>
              <a:cs typeface="FoundrySterling-Book"/>
            </a:endParaRPr>
          </a:p>
          <a:p>
            <a:pPr marL="285750" lvl="0" indent="-285750">
              <a:buFont typeface="Arial"/>
              <a:buChar char="•"/>
            </a:pPr>
            <a:r>
              <a:rPr lang="en-US" sz="1800" dirty="0" smtClean="0">
                <a:solidFill>
                  <a:srgbClr val="000000"/>
                </a:solidFill>
                <a:latin typeface="FoundrySterling-Book"/>
                <a:cs typeface="FoundrySterling-Book"/>
              </a:rPr>
              <a:t>Apparent </a:t>
            </a:r>
            <a:r>
              <a:rPr lang="en-US" sz="1800" dirty="0" err="1" smtClean="0">
                <a:solidFill>
                  <a:srgbClr val="000000"/>
                </a:solidFill>
                <a:latin typeface="FoundrySterling-Book"/>
                <a:cs typeface="FoundrySterling-Book"/>
              </a:rPr>
              <a:t>poloidal</a:t>
            </a:r>
            <a:r>
              <a:rPr lang="en-US" sz="1800" dirty="0" smtClean="0">
                <a:solidFill>
                  <a:srgbClr val="000000"/>
                </a:solidFill>
                <a:latin typeface="FoundrySterling-Book"/>
                <a:cs typeface="FoundrySterling-Book"/>
              </a:rPr>
              <a:t> velocity</a:t>
            </a:r>
          </a:p>
          <a:p>
            <a:pPr marL="285750" lvl="0" indent="-285750" defTabSz="488950">
              <a:spcBef>
                <a:spcPct val="0"/>
              </a:spcBef>
              <a:spcAft>
                <a:spcPct val="35000"/>
              </a:spcAft>
              <a:buFont typeface="Arial"/>
              <a:buChar char="•"/>
            </a:pPr>
            <a:r>
              <a:rPr lang="en-US" sz="1800" b="1" dirty="0">
                <a:solidFill>
                  <a:srgbClr val="000000"/>
                </a:solidFill>
                <a:latin typeface="FoundrySterling-Book"/>
                <a:cs typeface="FoundrySterling-Book"/>
              </a:rPr>
              <a:t>And </a:t>
            </a:r>
            <a:r>
              <a:rPr lang="en-US" sz="1800" dirty="0">
                <a:solidFill>
                  <a:srgbClr val="000000"/>
                </a:solidFill>
                <a:latin typeface="FoundrySterling-Book"/>
                <a:cs typeface="FoundrySterling-Book"/>
              </a:rPr>
              <a:t>mean principal components of PSFs: L</a:t>
            </a:r>
            <a:r>
              <a:rPr lang="en-US" sz="1800" baseline="-25000" dirty="0">
                <a:solidFill>
                  <a:srgbClr val="000000"/>
                </a:solidFill>
                <a:latin typeface="FoundrySterling-Book"/>
                <a:cs typeface="FoundrySterling-Book"/>
              </a:rPr>
              <a:t>1,</a:t>
            </a:r>
            <a:r>
              <a:rPr lang="en-US" sz="1800" dirty="0">
                <a:solidFill>
                  <a:srgbClr val="000000"/>
                </a:solidFill>
                <a:latin typeface="FoundrySterling-Book"/>
                <a:cs typeface="FoundrySterling-Book"/>
              </a:rPr>
              <a:t> L</a:t>
            </a:r>
            <a:r>
              <a:rPr lang="en-US" sz="1800" baseline="-25000" dirty="0">
                <a:solidFill>
                  <a:srgbClr val="000000"/>
                </a:solidFill>
                <a:latin typeface="FoundrySterling-Book"/>
                <a:cs typeface="FoundrySterling-Book"/>
              </a:rPr>
              <a:t>2,</a:t>
            </a:r>
            <a:r>
              <a:rPr lang="en-US" sz="1800" dirty="0">
                <a:solidFill>
                  <a:srgbClr val="000000"/>
                </a:solidFill>
                <a:latin typeface="FoundrySterling-Book"/>
                <a:cs typeface="FoundrySterling-Book"/>
              </a:rPr>
              <a:t> </a:t>
            </a:r>
            <a:r>
              <a:rPr lang="en-US" sz="1800" dirty="0" err="1">
                <a:solidFill>
                  <a:srgbClr val="000000"/>
                </a:solidFill>
                <a:latin typeface="Symbol" charset="2"/>
                <a:cs typeface="Symbol" charset="2"/>
              </a:rPr>
              <a:t>a</a:t>
            </a:r>
            <a:r>
              <a:rPr lang="en-US" sz="1800" baseline="-25000" dirty="0" err="1">
                <a:solidFill>
                  <a:srgbClr val="000000"/>
                </a:solidFill>
                <a:latin typeface="FoundrySterling-Book"/>
                <a:cs typeface="FoundrySterling-Book"/>
              </a:rPr>
              <a:t>PSF</a:t>
            </a:r>
            <a:endParaRPr lang="en-US" sz="1800" dirty="0">
              <a:solidFill>
                <a:srgbClr val="000000"/>
              </a:solidFill>
              <a:latin typeface="FoundrySterling-Book"/>
              <a:cs typeface="FoundrySterling-Book"/>
            </a:endParaRPr>
          </a:p>
        </p:txBody>
      </p:sp>
      <p:sp>
        <p:nvSpPr>
          <p:cNvPr id="22" name="Rectangle 21"/>
          <p:cNvSpPr/>
          <p:nvPr/>
        </p:nvSpPr>
        <p:spPr>
          <a:xfrm>
            <a:off x="4334916" y="6178163"/>
            <a:ext cx="4305847" cy="307777"/>
          </a:xfrm>
          <a:prstGeom prst="rect">
            <a:avLst/>
          </a:prstGeom>
        </p:spPr>
        <p:txBody>
          <a:bodyPr wrap="square">
            <a:spAutoFit/>
          </a:bodyPr>
          <a:lstStyle/>
          <a:p>
            <a:pPr lvl="0" algn="r"/>
            <a:r>
              <a:rPr lang="en-US" sz="1400" dirty="0" smtClean="0">
                <a:solidFill>
                  <a:srgbClr val="000000"/>
                </a:solidFill>
                <a:latin typeface="FoundrySterling-Book"/>
                <a:cs typeface="FoundrySterling-Book"/>
              </a:rPr>
              <a:t>*New methods of measurement</a:t>
            </a:r>
            <a:endParaRPr lang="en-US" sz="1400" dirty="0">
              <a:solidFill>
                <a:srgbClr val="000000"/>
              </a:solidFill>
              <a:latin typeface="FoundrySterling-Book"/>
              <a:cs typeface="FoundrySterling-Book"/>
            </a:endParaRPr>
          </a:p>
        </p:txBody>
      </p:sp>
    </p:spTree>
    <p:extLst>
      <p:ext uri="{BB962C8B-B14F-4D97-AF65-F5344CB8AC3E}">
        <p14:creationId xmlns:p14="http://schemas.microsoft.com/office/powerpoint/2010/main" val="10848427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56695"/>
            <a:ext cx="6126489" cy="923330"/>
          </a:xfrm>
          <a:prstGeom prst="rect">
            <a:avLst/>
          </a:prstGeom>
          <a:noFill/>
        </p:spPr>
        <p:txBody>
          <a:bodyPr wrap="square" rtlCol="0">
            <a:spAutoFit/>
          </a:bodyPr>
          <a:lstStyle/>
          <a:p>
            <a:r>
              <a:rPr lang="en-US" sz="4000" dirty="0" smtClean="0">
                <a:latin typeface="FoundrySterling-Book"/>
              </a:rPr>
              <a:t>Outline</a:t>
            </a:r>
            <a:endParaRPr lang="en-US" sz="4000" dirty="0">
              <a:latin typeface="FoundrySterling-Book"/>
            </a:endParaRPr>
          </a:p>
          <a:p>
            <a:endParaRPr lang="en-US" sz="1400" dirty="0" smtClean="0">
              <a:solidFill>
                <a:schemeClr val="bg1"/>
              </a:solidFill>
              <a:latin typeface="FoundrySterling-Book"/>
            </a:endParaRPr>
          </a:p>
        </p:txBody>
      </p:sp>
      <p:sp>
        <p:nvSpPr>
          <p:cNvPr id="6" name="Rectangle 5"/>
          <p:cNvSpPr/>
          <p:nvPr/>
        </p:nvSpPr>
        <p:spPr>
          <a:xfrm>
            <a:off x="1005407" y="4361223"/>
            <a:ext cx="6755625" cy="831101"/>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05407" y="2205221"/>
            <a:ext cx="6755625" cy="1671421"/>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32302" y="1310377"/>
            <a:ext cx="7363685" cy="3862596"/>
          </a:xfrm>
          <a:prstGeom prst="rect">
            <a:avLst/>
          </a:prstGeom>
          <a:noFill/>
        </p:spPr>
        <p:txBody>
          <a:bodyPr wrap="square" rtlCol="0">
            <a:spAutoFit/>
          </a:bodyPr>
          <a:lstStyle/>
          <a:p>
            <a:pPr>
              <a:spcAft>
                <a:spcPts val="1500"/>
              </a:spcAft>
            </a:pPr>
            <a:r>
              <a:rPr lang="en-US" sz="2000" b="1" dirty="0" smtClean="0">
                <a:solidFill>
                  <a:srgbClr val="000000"/>
                </a:solidFill>
                <a:latin typeface="FoundrySterling-Book"/>
              </a:rPr>
              <a:t>Motivation: </a:t>
            </a:r>
            <a:r>
              <a:rPr lang="en-US" sz="2000" dirty="0" smtClean="0">
                <a:solidFill>
                  <a:srgbClr val="000000"/>
                </a:solidFill>
                <a:latin typeface="FoundrySterling-Book"/>
              </a:rPr>
              <a:t>Flow shear and turbulence</a:t>
            </a:r>
            <a:endParaRPr lang="en-US" sz="2000" b="1" dirty="0" smtClean="0">
              <a:solidFill>
                <a:srgbClr val="000000"/>
              </a:solidFill>
              <a:latin typeface="FoundrySterling-Book"/>
            </a:endParaRPr>
          </a:p>
          <a:p>
            <a:pPr>
              <a:spcAft>
                <a:spcPts val="1500"/>
              </a:spcAft>
            </a:pPr>
            <a:r>
              <a:rPr lang="en-US" sz="2000" b="1" dirty="0" smtClean="0">
                <a:solidFill>
                  <a:srgbClr val="000000"/>
                </a:solidFill>
                <a:latin typeface="FoundrySterling-Book"/>
              </a:rPr>
              <a:t>Part 1:</a:t>
            </a:r>
            <a:r>
              <a:rPr lang="en-US" sz="2000" dirty="0" smtClean="0">
                <a:solidFill>
                  <a:srgbClr val="000000"/>
                </a:solidFill>
                <a:latin typeface="FoundrySterling-Book"/>
              </a:rPr>
              <a:t> Measuring Turbulence in MAST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Introduction to the BES system on MAST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BES instrument functions and why they are important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How to deal with the instrument effects</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An example</a:t>
            </a:r>
          </a:p>
          <a:p>
            <a:pPr>
              <a:spcAft>
                <a:spcPts val="1500"/>
              </a:spcAft>
            </a:pPr>
            <a:r>
              <a:rPr lang="en-US" sz="2000" b="1" dirty="0" smtClean="0">
                <a:solidFill>
                  <a:srgbClr val="000000"/>
                </a:solidFill>
                <a:latin typeface="FoundrySterling-Book"/>
              </a:rPr>
              <a:t>Part 2: </a:t>
            </a:r>
            <a:r>
              <a:rPr lang="en-US" sz="2000" dirty="0" smtClean="0">
                <a:solidFill>
                  <a:srgbClr val="000000"/>
                </a:solidFill>
                <a:latin typeface="FoundrySterling-Book"/>
              </a:rPr>
              <a:t>Effect of flow shear on the turbulent correlation time</a:t>
            </a:r>
            <a:endParaRPr lang="en-US" sz="2000" b="1" dirty="0" smtClean="0">
              <a:solidFill>
                <a:srgbClr val="000000"/>
              </a:solidFill>
              <a:latin typeface="FoundrySterling-Book"/>
            </a:endParaRP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Theoretical constraints on the correlation time</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Experimental verification</a:t>
            </a:r>
          </a:p>
        </p:txBody>
      </p:sp>
    </p:spTree>
    <p:extLst>
      <p:ext uri="{BB962C8B-B14F-4D97-AF65-F5344CB8AC3E}">
        <p14:creationId xmlns:p14="http://schemas.microsoft.com/office/powerpoint/2010/main" val="768317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Flow shear and turbulence</a:t>
            </a:r>
            <a:endParaRPr lang="en-US" sz="2800" dirty="0">
              <a:latin typeface="FoundrySterling-Book"/>
            </a:endParaRPr>
          </a:p>
        </p:txBody>
      </p:sp>
      <p:sp>
        <p:nvSpPr>
          <p:cNvPr id="16" name="TextBox 15"/>
          <p:cNvSpPr txBox="1"/>
          <p:nvPr/>
        </p:nvSpPr>
        <p:spPr>
          <a:xfrm>
            <a:off x="418218" y="1057399"/>
            <a:ext cx="7755646" cy="3516347"/>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Let us assume the correlation time of the turbulence is related to the shearing rate via</a:t>
            </a:r>
          </a:p>
          <a:p>
            <a:pPr marL="457200" indent="-457200">
              <a:spcAft>
                <a:spcPts val="1500"/>
              </a:spcAft>
              <a:buFont typeface="Arial"/>
              <a:buChar char="•"/>
            </a:pPr>
            <a:endParaRPr lang="en-US" sz="2000" dirty="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We consider the flow shear weak when</a:t>
            </a:r>
          </a:p>
          <a:p>
            <a:pPr>
              <a:spcAft>
                <a:spcPts val="1500"/>
              </a:spcAft>
            </a:pPr>
            <a:endParaRPr lang="en-US" sz="2000" dirty="0" smtClean="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And hence the smallest value occurs when </a:t>
            </a:r>
          </a:p>
          <a:p>
            <a:pPr marL="457200" indent="-457200">
              <a:spcAft>
                <a:spcPts val="1500"/>
              </a:spcAft>
              <a:buFont typeface="Arial"/>
              <a:buChar char="•"/>
            </a:pPr>
            <a:r>
              <a:rPr lang="en-US" sz="2000" dirty="0" smtClean="0">
                <a:solidFill>
                  <a:srgbClr val="000000"/>
                </a:solidFill>
                <a:latin typeface="FoundrySterling-Book"/>
              </a:rPr>
              <a:t>Which agrees with physical intuition, that the correlation time should not be affected by weak flow shear.</a:t>
            </a:r>
          </a:p>
        </p:txBody>
      </p:sp>
      <p:pic>
        <p:nvPicPr>
          <p:cNvPr id="10" name="Picture 9"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0626" t="61072" r="41197" b="36402"/>
          <a:stretch/>
        </p:blipFill>
        <p:spPr>
          <a:xfrm>
            <a:off x="2593965" y="1758313"/>
            <a:ext cx="2974243" cy="584839"/>
          </a:xfrm>
          <a:prstGeom prst="rect">
            <a:avLst/>
          </a:prstGeom>
        </p:spPr>
      </p:pic>
      <p:pic>
        <p:nvPicPr>
          <p:cNvPr id="11" name="Picture 10"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0626" t="63526" r="41197" b="33948"/>
          <a:stretch/>
        </p:blipFill>
        <p:spPr>
          <a:xfrm>
            <a:off x="2824171" y="2699736"/>
            <a:ext cx="2974243" cy="584839"/>
          </a:xfrm>
          <a:prstGeom prst="rect">
            <a:avLst/>
          </a:prstGeom>
        </p:spPr>
      </p:pic>
      <p:pic>
        <p:nvPicPr>
          <p:cNvPr id="13" name="Picture 12"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1545" t="68222" r="40278" b="29252"/>
          <a:stretch/>
        </p:blipFill>
        <p:spPr>
          <a:xfrm>
            <a:off x="4962599" y="3234593"/>
            <a:ext cx="2974243" cy="584839"/>
          </a:xfrm>
          <a:prstGeom prst="rect">
            <a:avLst/>
          </a:prstGeom>
        </p:spPr>
      </p:pic>
    </p:spTree>
    <p:extLst>
      <p:ext uri="{BB962C8B-B14F-4D97-AF65-F5344CB8AC3E}">
        <p14:creationId xmlns:p14="http://schemas.microsoft.com/office/powerpoint/2010/main" val="19884675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Flow shear and turbulence</a:t>
            </a:r>
            <a:endParaRPr lang="en-US" sz="2800" dirty="0">
              <a:latin typeface="FoundrySterling-Book"/>
            </a:endParaRPr>
          </a:p>
        </p:txBody>
      </p:sp>
      <p:sp>
        <p:nvSpPr>
          <p:cNvPr id="16" name="TextBox 15"/>
          <p:cNvSpPr txBox="1"/>
          <p:nvPr/>
        </p:nvSpPr>
        <p:spPr>
          <a:xfrm>
            <a:off x="418218" y="1057399"/>
            <a:ext cx="7755646" cy="2400657"/>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In the strong flow shear regime</a:t>
            </a:r>
            <a:endParaRPr lang="en-US" sz="2000" dirty="0">
              <a:solidFill>
                <a:srgbClr val="000000"/>
              </a:solidFill>
              <a:latin typeface="FoundrySterling-Book"/>
            </a:endParaRPr>
          </a:p>
          <a:p>
            <a:pPr marL="457200" indent="-457200">
              <a:spcAft>
                <a:spcPts val="1500"/>
              </a:spcAft>
              <a:buFont typeface="Arial"/>
              <a:buChar char="•"/>
            </a:pPr>
            <a:endParaRPr lang="en-US" sz="2000" dirty="0" smtClean="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Which can only be satisfied if </a:t>
            </a:r>
          </a:p>
          <a:p>
            <a:pPr marL="457200" indent="-457200">
              <a:spcAft>
                <a:spcPts val="1500"/>
              </a:spcAft>
              <a:buFont typeface="Arial"/>
              <a:buChar char="•"/>
            </a:pPr>
            <a:endParaRPr lang="en-US" sz="2000" dirty="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Therefore, we have the constraint that</a:t>
            </a:r>
          </a:p>
        </p:txBody>
      </p:sp>
      <p:pic>
        <p:nvPicPr>
          <p:cNvPr id="12" name="Picture 11"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1341" t="65840" r="40482" b="31634"/>
          <a:stretch/>
        </p:blipFill>
        <p:spPr>
          <a:xfrm>
            <a:off x="2933027" y="3391475"/>
            <a:ext cx="2974243" cy="584839"/>
          </a:xfrm>
          <a:prstGeom prst="rect">
            <a:avLst/>
          </a:prstGeom>
        </p:spPr>
      </p:pic>
      <p:grpSp>
        <p:nvGrpSpPr>
          <p:cNvPr id="4" name="Group 3"/>
          <p:cNvGrpSpPr/>
          <p:nvPr/>
        </p:nvGrpSpPr>
        <p:grpSpPr>
          <a:xfrm>
            <a:off x="2990925" y="1398337"/>
            <a:ext cx="2974243" cy="629016"/>
            <a:chOff x="1977571" y="4451589"/>
            <a:chExt cx="2974243" cy="629016"/>
          </a:xfrm>
        </p:grpSpPr>
        <p:pic>
          <p:nvPicPr>
            <p:cNvPr id="11" name="Picture 10"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0626" t="63526" r="41197" b="33948"/>
            <a:stretch/>
          </p:blipFill>
          <p:spPr>
            <a:xfrm>
              <a:off x="1977571" y="4495766"/>
              <a:ext cx="2974243" cy="584839"/>
            </a:xfrm>
            <a:prstGeom prst="rect">
              <a:avLst/>
            </a:prstGeom>
          </p:spPr>
        </p:pic>
        <p:sp>
          <p:nvSpPr>
            <p:cNvPr id="3" name="Rectangle 2"/>
            <p:cNvSpPr/>
            <p:nvPr/>
          </p:nvSpPr>
          <p:spPr>
            <a:xfrm>
              <a:off x="4104724" y="4592703"/>
              <a:ext cx="384817" cy="3720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53171" t="63841" r="43811" b="33948"/>
            <a:stretch/>
          </p:blipFill>
          <p:spPr>
            <a:xfrm rot="10800000">
              <a:off x="4059839" y="4451589"/>
              <a:ext cx="493838" cy="512010"/>
            </a:xfrm>
            <a:prstGeom prst="rect">
              <a:avLst/>
            </a:prstGeom>
          </p:spPr>
        </p:pic>
      </p:grpSp>
      <p:pic>
        <p:nvPicPr>
          <p:cNvPr id="18" name="Picture 17"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8825" t="65840" r="45061" b="31634"/>
          <a:stretch/>
        </p:blipFill>
        <p:spPr>
          <a:xfrm>
            <a:off x="3796868" y="2363627"/>
            <a:ext cx="1000527" cy="584839"/>
          </a:xfrm>
          <a:prstGeom prst="rect">
            <a:avLst/>
          </a:prstGeom>
        </p:spPr>
      </p:pic>
    </p:spTree>
    <p:extLst>
      <p:ext uri="{BB962C8B-B14F-4D97-AF65-F5344CB8AC3E}">
        <p14:creationId xmlns:p14="http://schemas.microsoft.com/office/powerpoint/2010/main" val="42391455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Flow shear and turbulence</a:t>
            </a:r>
            <a:endParaRPr lang="en-US" sz="2800" dirty="0">
              <a:latin typeface="FoundrySterling-Book"/>
            </a:endParaRPr>
          </a:p>
        </p:txBody>
      </p:sp>
      <p:sp>
        <p:nvSpPr>
          <p:cNvPr id="16" name="TextBox 15"/>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We know from non-linear gyrokinetic simulations of MAST that flow shear is important in determining heat transport [1].</a:t>
            </a:r>
          </a:p>
        </p:txBody>
      </p:sp>
      <p:sp>
        <p:nvSpPr>
          <p:cNvPr id="7" name="Rectangle 6"/>
          <p:cNvSpPr/>
          <p:nvPr/>
        </p:nvSpPr>
        <p:spPr>
          <a:xfrm>
            <a:off x="0" y="6185851"/>
            <a:ext cx="7458418" cy="307777"/>
          </a:xfrm>
          <a:prstGeom prst="rect">
            <a:avLst/>
          </a:prstGeom>
        </p:spPr>
        <p:txBody>
          <a:bodyPr wrap="square">
            <a:spAutoFit/>
          </a:bodyPr>
          <a:lstStyle/>
          <a:p>
            <a:r>
              <a:rPr lang="en-GB" sz="1400" dirty="0" smtClean="0">
                <a:latin typeface="FoundrySterling-Book"/>
                <a:cs typeface="FoundrySterling-Book"/>
              </a:rPr>
              <a:t>[1] courtesy of Ferdinand van </a:t>
            </a:r>
            <a:r>
              <a:rPr lang="en-GB" sz="1400" dirty="0" err="1" smtClean="0">
                <a:latin typeface="FoundrySterling-Book"/>
                <a:cs typeface="FoundrySterling-Book"/>
              </a:rPr>
              <a:t>Wyk</a:t>
            </a:r>
            <a:r>
              <a:rPr lang="en-GB" sz="1400" dirty="0" smtClean="0">
                <a:latin typeface="FoundrySterling-Book"/>
                <a:cs typeface="FoundrySterling-Book"/>
              </a:rPr>
              <a:t>. APS 2015 contributed JP12.00123. Paper in preparation.</a:t>
            </a:r>
            <a:endParaRPr lang="en-GB" sz="1400" dirty="0">
              <a:latin typeface="FoundrySterling-Book"/>
              <a:cs typeface="FoundrySterling-Book"/>
            </a:endParaRPr>
          </a:p>
        </p:txBody>
      </p:sp>
      <p:pic>
        <p:nvPicPr>
          <p:cNvPr id="4" name="Picture 3" descr="ion_heatflux.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190" y="1995211"/>
            <a:ext cx="5484382" cy="3771257"/>
          </a:xfrm>
          <a:prstGeom prst="rect">
            <a:avLst/>
          </a:prstGeom>
        </p:spPr>
      </p:pic>
      <p:sp>
        <p:nvSpPr>
          <p:cNvPr id="3" name="5-Point Star 2"/>
          <p:cNvSpPr/>
          <p:nvPr/>
        </p:nvSpPr>
        <p:spPr>
          <a:xfrm>
            <a:off x="4021968" y="2516322"/>
            <a:ext cx="258688" cy="258688"/>
          </a:xfrm>
          <a:prstGeom prst="star5">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89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Flow shear and turbulence</a:t>
            </a:r>
            <a:endParaRPr lang="en-US" sz="2800" dirty="0">
              <a:latin typeface="FoundrySterling-Book"/>
            </a:endParaRPr>
          </a:p>
        </p:txBody>
      </p:sp>
      <p:sp>
        <p:nvSpPr>
          <p:cNvPr id="16" name="TextBox 15"/>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Plotting tilt angle against shear we expect:</a:t>
            </a:r>
          </a:p>
        </p:txBody>
      </p:sp>
      <p:grpSp>
        <p:nvGrpSpPr>
          <p:cNvPr id="28" name="Group 27"/>
          <p:cNvGrpSpPr/>
          <p:nvPr/>
        </p:nvGrpSpPr>
        <p:grpSpPr>
          <a:xfrm>
            <a:off x="701788" y="1913617"/>
            <a:ext cx="7808277" cy="4185410"/>
            <a:chOff x="701788" y="1913617"/>
            <a:chExt cx="7808277" cy="4185410"/>
          </a:xfrm>
        </p:grpSpPr>
        <p:pic>
          <p:nvPicPr>
            <p:cNvPr id="12" name="Picture 11"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1341" t="65840" r="40482" b="31634"/>
            <a:stretch/>
          </p:blipFill>
          <p:spPr>
            <a:xfrm>
              <a:off x="4284722" y="4254527"/>
              <a:ext cx="2974243" cy="584839"/>
            </a:xfrm>
            <a:prstGeom prst="rect">
              <a:avLst/>
            </a:prstGeom>
          </p:spPr>
        </p:pic>
        <p:pic>
          <p:nvPicPr>
            <p:cNvPr id="13" name="Picture 12"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1545" t="68222" r="40278" b="29252"/>
            <a:stretch/>
          </p:blipFill>
          <p:spPr>
            <a:xfrm>
              <a:off x="3769661" y="2132193"/>
              <a:ext cx="2974243" cy="584839"/>
            </a:xfrm>
            <a:prstGeom prst="rect">
              <a:avLst/>
            </a:prstGeom>
          </p:spPr>
        </p:pic>
        <p:pic>
          <p:nvPicPr>
            <p:cNvPr id="15" name="Picture 14"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0830" t="46494" r="40993" b="50980"/>
            <a:stretch/>
          </p:blipFill>
          <p:spPr>
            <a:xfrm>
              <a:off x="701788" y="1938321"/>
              <a:ext cx="2974243" cy="584839"/>
            </a:xfrm>
            <a:prstGeom prst="rect">
              <a:avLst/>
            </a:prstGeom>
          </p:spPr>
        </p:pic>
        <p:cxnSp>
          <p:nvCxnSpPr>
            <p:cNvPr id="4" name="Straight Connector 3"/>
            <p:cNvCxnSpPr/>
            <p:nvPr/>
          </p:nvCxnSpPr>
          <p:spPr>
            <a:xfrm>
              <a:off x="1821306" y="2523159"/>
              <a:ext cx="0" cy="3308514"/>
            </a:xfrm>
            <a:prstGeom prst="line">
              <a:avLst/>
            </a:prstGeom>
            <a:ln w="47625">
              <a:headEnd type="arrow"/>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1203065" y="5413931"/>
              <a:ext cx="5848232" cy="0"/>
            </a:xfrm>
            <a:prstGeom prst="line">
              <a:avLst/>
            </a:prstGeom>
            <a:ln w="47625">
              <a:tailEnd type="arrow"/>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V="1">
              <a:off x="1370157" y="2623418"/>
              <a:ext cx="3241675" cy="32416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806614" y="3692836"/>
              <a:ext cx="4075036" cy="52144"/>
            </a:xfrm>
            <a:prstGeom prst="line">
              <a:avLst/>
            </a:prstGeom>
            <a:ln>
              <a:solidFill>
                <a:srgbClr val="FF0000"/>
              </a:solidFill>
              <a:prstDash val="lgDash"/>
            </a:ln>
          </p:spPr>
          <p:style>
            <a:lnRef idx="2">
              <a:schemeClr val="accent1"/>
            </a:lnRef>
            <a:fillRef idx="0">
              <a:schemeClr val="accent1"/>
            </a:fillRef>
            <a:effectRef idx="1">
              <a:schemeClr val="accent1"/>
            </a:effectRef>
            <a:fontRef idx="minor">
              <a:schemeClr val="tx1"/>
            </a:fontRef>
          </p:style>
        </p:cxnSp>
        <p:pic>
          <p:nvPicPr>
            <p:cNvPr id="22" name="Picture 21" descr="Flow_shear_paper_v2.pdf"/>
            <p:cNvPicPr>
              <a:picLocks noChangeAspect="1"/>
            </p:cNvPicPr>
            <p:nvPr/>
          </p:nvPicPr>
          <p:blipFill rotWithShape="1">
            <a:blip r:embed="rId4">
              <a:extLst>
                <a:ext uri="{28A0092B-C50C-407E-A947-70E740481C1C}">
                  <a14:useLocalDpi xmlns:a14="http://schemas.microsoft.com/office/drawing/2010/main" val="0"/>
                </a:ext>
              </a:extLst>
            </a:blip>
            <a:srcRect l="44838" t="71808" r="45773" b="25923"/>
            <a:stretch/>
          </p:blipFill>
          <p:spPr>
            <a:xfrm>
              <a:off x="5541497" y="3390901"/>
              <a:ext cx="1810567" cy="619420"/>
            </a:xfrm>
            <a:prstGeom prst="rect">
              <a:avLst/>
            </a:prstGeom>
          </p:spPr>
        </p:pic>
        <p:sp>
          <p:nvSpPr>
            <p:cNvPr id="23" name="TextBox 22"/>
            <p:cNvSpPr txBox="1"/>
            <p:nvPr/>
          </p:nvSpPr>
          <p:spPr>
            <a:xfrm>
              <a:off x="3167705" y="4362651"/>
              <a:ext cx="1785384" cy="400110"/>
            </a:xfrm>
            <a:prstGeom prst="rect">
              <a:avLst/>
            </a:prstGeom>
            <a:noFill/>
          </p:spPr>
          <p:txBody>
            <a:bodyPr wrap="square" rtlCol="0">
              <a:spAutoFit/>
            </a:bodyPr>
            <a:lstStyle/>
            <a:p>
              <a:pPr>
                <a:spcAft>
                  <a:spcPts val="1500"/>
                </a:spcAft>
              </a:pPr>
              <a:r>
                <a:rPr lang="en-US" sz="2000" dirty="0" smtClean="0">
                  <a:solidFill>
                    <a:srgbClr val="000000"/>
                  </a:solidFill>
                  <a:latin typeface="FoundrySterling-Book"/>
                </a:rPr>
                <a:t>Intermediate?</a:t>
              </a:r>
            </a:p>
          </p:txBody>
        </p:sp>
        <p:sp>
          <p:nvSpPr>
            <p:cNvPr id="24" name="TextBox 23"/>
            <p:cNvSpPr txBox="1"/>
            <p:nvPr/>
          </p:nvSpPr>
          <p:spPr>
            <a:xfrm>
              <a:off x="4618358" y="1913617"/>
              <a:ext cx="1785384" cy="400110"/>
            </a:xfrm>
            <a:prstGeom prst="rect">
              <a:avLst/>
            </a:prstGeom>
            <a:noFill/>
          </p:spPr>
          <p:txBody>
            <a:bodyPr wrap="square" rtlCol="0">
              <a:spAutoFit/>
            </a:bodyPr>
            <a:lstStyle/>
            <a:p>
              <a:pPr>
                <a:spcAft>
                  <a:spcPts val="1500"/>
                </a:spcAft>
              </a:pPr>
              <a:r>
                <a:rPr lang="en-US" sz="2000" dirty="0" smtClean="0">
                  <a:solidFill>
                    <a:srgbClr val="000000"/>
                  </a:solidFill>
                  <a:latin typeface="FoundrySterling-Book"/>
                </a:rPr>
                <a:t>Weak shear</a:t>
              </a:r>
            </a:p>
          </p:txBody>
        </p:sp>
        <p:sp>
          <p:nvSpPr>
            <p:cNvPr id="25" name="TextBox 24"/>
            <p:cNvSpPr txBox="1"/>
            <p:nvPr/>
          </p:nvSpPr>
          <p:spPr>
            <a:xfrm>
              <a:off x="5977503" y="2512538"/>
              <a:ext cx="2532562" cy="1015663"/>
            </a:xfrm>
            <a:prstGeom prst="rect">
              <a:avLst/>
            </a:prstGeom>
            <a:noFill/>
          </p:spPr>
          <p:txBody>
            <a:bodyPr wrap="square" rtlCol="0">
              <a:spAutoFit/>
            </a:bodyPr>
            <a:lstStyle/>
            <a:p>
              <a:pPr>
                <a:spcAft>
                  <a:spcPts val="1500"/>
                </a:spcAft>
              </a:pPr>
              <a:r>
                <a:rPr lang="en-US" sz="2000" dirty="0" smtClean="0">
                  <a:solidFill>
                    <a:srgbClr val="000000"/>
                  </a:solidFill>
                  <a:latin typeface="FoundrySterling-Book"/>
                </a:rPr>
                <a:t>Maximum possible value in strong shear regime.</a:t>
              </a:r>
            </a:p>
          </p:txBody>
        </p:sp>
        <p:pic>
          <p:nvPicPr>
            <p:cNvPr id="26" name="Picture 25"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5516" t="58755" r="51625" b="38430"/>
            <a:stretch/>
          </p:blipFill>
          <p:spPr>
            <a:xfrm>
              <a:off x="6900913" y="5447351"/>
              <a:ext cx="467859" cy="651676"/>
            </a:xfrm>
            <a:prstGeom prst="rect">
              <a:avLst/>
            </a:prstGeom>
          </p:spPr>
        </p:pic>
      </p:grpSp>
    </p:spTree>
    <p:extLst>
      <p:ext uri="{BB962C8B-B14F-4D97-AF65-F5344CB8AC3E}">
        <p14:creationId xmlns:p14="http://schemas.microsoft.com/office/powerpoint/2010/main" val="25505935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BES database</a:t>
            </a:r>
            <a:endParaRPr lang="en-US" sz="2800" dirty="0">
              <a:latin typeface="FoundrySterling-Book"/>
            </a:endParaRPr>
          </a:p>
        </p:txBody>
      </p:sp>
      <p:sp>
        <p:nvSpPr>
          <p:cNvPr id="5" name="TextBox 4"/>
          <p:cNvSpPr txBox="1"/>
          <p:nvPr/>
        </p:nvSpPr>
        <p:spPr>
          <a:xfrm>
            <a:off x="418218" y="1057399"/>
            <a:ext cx="7755646" cy="3824124"/>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We can apply the PSF correction to all the measured BES data in our database of turbulent and equilibrium parameters.</a:t>
            </a:r>
          </a:p>
          <a:p>
            <a:pPr marL="457200" indent="-457200">
              <a:spcAft>
                <a:spcPts val="1500"/>
              </a:spcAft>
              <a:buFont typeface="Arial"/>
              <a:buChar char="•"/>
            </a:pPr>
            <a:r>
              <a:rPr lang="en-US" sz="2000" dirty="0" smtClean="0">
                <a:solidFill>
                  <a:srgbClr val="000000"/>
                </a:solidFill>
                <a:latin typeface="FoundrySterling-Book"/>
              </a:rPr>
              <a:t>Currently only contains 20 shots with PSFs processed. Consider:</a:t>
            </a:r>
          </a:p>
          <a:p>
            <a:pPr marL="889300" lvl="1" indent="-457200">
              <a:spcAft>
                <a:spcPts val="1500"/>
              </a:spcAft>
              <a:buFont typeface="Arial"/>
              <a:buChar char="•"/>
            </a:pPr>
            <a:r>
              <a:rPr lang="en-US" sz="2000" dirty="0" smtClean="0">
                <a:solidFill>
                  <a:srgbClr val="000000"/>
                </a:solidFill>
                <a:latin typeface="FoundrySterling-Book"/>
              </a:rPr>
              <a:t>L-mode</a:t>
            </a:r>
          </a:p>
          <a:p>
            <a:pPr marL="889300" lvl="1" indent="-457200">
              <a:spcAft>
                <a:spcPts val="1500"/>
              </a:spcAft>
              <a:buFont typeface="Arial"/>
              <a:buChar char="•"/>
            </a:pPr>
            <a:r>
              <a:rPr lang="en-US" sz="2000" dirty="0" smtClean="0">
                <a:solidFill>
                  <a:srgbClr val="000000"/>
                </a:solidFill>
                <a:latin typeface="FoundrySterling-Book"/>
              </a:rPr>
              <a:t>Double-null </a:t>
            </a:r>
            <a:r>
              <a:rPr lang="en-US" sz="2000" dirty="0" err="1" smtClean="0">
                <a:solidFill>
                  <a:srgbClr val="000000"/>
                </a:solidFill>
                <a:latin typeface="FoundrySterling-Book"/>
              </a:rPr>
              <a:t>divertor</a:t>
            </a:r>
            <a:endParaRPr lang="en-US" sz="2000" dirty="0" smtClean="0">
              <a:solidFill>
                <a:srgbClr val="000000"/>
              </a:solidFill>
              <a:latin typeface="FoundrySterling-Book"/>
            </a:endParaRPr>
          </a:p>
          <a:p>
            <a:pPr marL="889300" lvl="1" indent="-457200">
              <a:spcAft>
                <a:spcPts val="1500"/>
              </a:spcAft>
              <a:buFont typeface="Arial"/>
              <a:buChar char="•"/>
            </a:pPr>
            <a:r>
              <a:rPr lang="en-US" sz="2000" dirty="0" smtClean="0">
                <a:solidFill>
                  <a:srgbClr val="000000"/>
                </a:solidFill>
                <a:latin typeface="FoundrySterling-Book"/>
              </a:rPr>
              <a:t>Core turbulence: 0.4 &lt; r/a &lt; 0.65</a:t>
            </a:r>
          </a:p>
          <a:p>
            <a:pPr marL="457200" indent="-457200">
              <a:spcAft>
                <a:spcPts val="1500"/>
              </a:spcAft>
              <a:buFont typeface="Arial"/>
              <a:buChar char="•"/>
            </a:pPr>
            <a:r>
              <a:rPr lang="en-US" sz="2000" dirty="0" smtClean="0">
                <a:solidFill>
                  <a:srgbClr val="000000"/>
                </a:solidFill>
                <a:latin typeface="FoundrySterling-Book"/>
              </a:rPr>
              <a:t>Using the “well</a:t>
            </a:r>
            <a:r>
              <a:rPr lang="en-US" sz="2000" dirty="0">
                <a:solidFill>
                  <a:srgbClr val="000000"/>
                </a:solidFill>
                <a:latin typeface="FoundrySterling-Book"/>
              </a:rPr>
              <a:t> </a:t>
            </a:r>
            <a:r>
              <a:rPr lang="en-US" sz="2000" dirty="0" smtClean="0">
                <a:solidFill>
                  <a:srgbClr val="000000"/>
                </a:solidFill>
                <a:latin typeface="FoundrySterling-Book"/>
              </a:rPr>
              <a:t>resolved” criterion removes a large proportion of the measured data points.</a:t>
            </a:r>
          </a:p>
        </p:txBody>
      </p:sp>
    </p:spTree>
    <p:extLst>
      <p:ext uri="{BB962C8B-B14F-4D97-AF65-F5344CB8AC3E}">
        <p14:creationId xmlns:p14="http://schemas.microsoft.com/office/powerpoint/2010/main" val="36011779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xky_vs_Stau_st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t="6796"/>
          <a:stretch/>
        </p:blipFill>
        <p:spPr>
          <a:xfrm>
            <a:off x="931771" y="936980"/>
            <a:ext cx="6777221" cy="4211086"/>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Tilt variation with Flow Shear</a:t>
            </a:r>
            <a:endParaRPr lang="en-US" sz="2800" dirty="0">
              <a:latin typeface="FoundrySterling-Book"/>
            </a:endParaRPr>
          </a:p>
        </p:txBody>
      </p:sp>
      <p:sp>
        <p:nvSpPr>
          <p:cNvPr id="5" name="TextBox 4"/>
          <p:cNvSpPr txBox="1"/>
          <p:nvPr/>
        </p:nvSpPr>
        <p:spPr>
          <a:xfrm>
            <a:off x="418216" y="5373511"/>
            <a:ext cx="7961735" cy="90024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Lines are theoretical curves, </a:t>
            </a:r>
            <a:r>
              <a:rPr lang="en-US" sz="2000" dirty="0" smtClean="0">
                <a:solidFill>
                  <a:srgbClr val="000000"/>
                </a:solidFill>
                <a:latin typeface="Symbol" charset="2"/>
                <a:cs typeface="Symbol" charset="2"/>
              </a:rPr>
              <a:t>             </a:t>
            </a:r>
            <a:r>
              <a:rPr lang="en-US" sz="2000" dirty="0" smtClean="0">
                <a:solidFill>
                  <a:srgbClr val="000000"/>
                </a:solidFill>
                <a:latin typeface="FoundrySterling-Book"/>
              </a:rPr>
              <a:t>is taken from </a:t>
            </a:r>
            <a:r>
              <a:rPr lang="en-US" sz="2000" dirty="0" err="1" smtClean="0">
                <a:solidFill>
                  <a:srgbClr val="000000"/>
                </a:solidFill>
                <a:latin typeface="FoundrySterling-Book"/>
              </a:rPr>
              <a:t>Biglari</a:t>
            </a:r>
            <a:r>
              <a:rPr lang="en-US" sz="2000" dirty="0" smtClean="0">
                <a:solidFill>
                  <a:srgbClr val="000000"/>
                </a:solidFill>
                <a:latin typeface="FoundrySterling-Book"/>
              </a:rPr>
              <a:t> 1990.</a:t>
            </a:r>
          </a:p>
          <a:p>
            <a:pPr marL="457200" indent="-457200">
              <a:spcAft>
                <a:spcPts val="1500"/>
              </a:spcAft>
              <a:buFont typeface="Arial"/>
              <a:buChar char="•"/>
            </a:pPr>
            <a:r>
              <a:rPr lang="en-US" sz="2000" dirty="0" smtClean="0">
                <a:solidFill>
                  <a:srgbClr val="000000"/>
                </a:solidFill>
                <a:latin typeface="FoundrySterling-Book"/>
              </a:rPr>
              <a:t>Insufficient data to determine the value of </a:t>
            </a:r>
            <a:r>
              <a:rPr lang="en-US" sz="2000" dirty="0">
                <a:solidFill>
                  <a:srgbClr val="000000"/>
                </a:solidFill>
                <a:latin typeface="Symbol" charset="2"/>
                <a:cs typeface="Symbol" charset="2"/>
              </a:rPr>
              <a:t> </a:t>
            </a:r>
            <a:r>
              <a:rPr lang="en-US" sz="2000" dirty="0" smtClean="0">
                <a:solidFill>
                  <a:srgbClr val="000000"/>
                </a:solidFill>
                <a:latin typeface="Symbol" charset="2"/>
                <a:cs typeface="Symbol" charset="2"/>
              </a:rPr>
              <a:t> </a:t>
            </a:r>
            <a:r>
              <a:rPr lang="en-US" sz="2000" dirty="0" smtClean="0">
                <a:solidFill>
                  <a:srgbClr val="000000"/>
                </a:solidFill>
                <a:latin typeface="FoundrySterling-Book"/>
              </a:rPr>
              <a:t> in each shear regime</a:t>
            </a:r>
          </a:p>
        </p:txBody>
      </p:sp>
      <p:sp>
        <p:nvSpPr>
          <p:cNvPr id="6" name="Oval 5"/>
          <p:cNvSpPr/>
          <p:nvPr/>
        </p:nvSpPr>
        <p:spPr>
          <a:xfrm rot="1811284">
            <a:off x="3345178" y="3309980"/>
            <a:ext cx="737073" cy="1417436"/>
          </a:xfrm>
          <a:prstGeom prst="ellipse">
            <a:avLst/>
          </a:prstGeom>
          <a:noFill/>
          <a:ln w="28575"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13070" y="4296515"/>
            <a:ext cx="1339504" cy="276999"/>
          </a:xfrm>
          <a:prstGeom prst="rect">
            <a:avLst/>
          </a:prstGeom>
          <a:noFill/>
        </p:spPr>
        <p:txBody>
          <a:bodyPr wrap="none" rtlCol="0">
            <a:spAutoFit/>
          </a:bodyPr>
          <a:lstStyle/>
          <a:p>
            <a:r>
              <a:rPr lang="en-US" sz="1200" dirty="0" smtClean="0">
                <a:latin typeface="FoundrySterling-Book"/>
                <a:cs typeface="FoundrySterling-Book"/>
              </a:rPr>
              <a:t>Probable outliers</a:t>
            </a:r>
            <a:endParaRPr lang="en-US" sz="1200" dirty="0">
              <a:latin typeface="FoundrySterling-Book"/>
              <a:cs typeface="FoundrySterling-Book"/>
            </a:endParaRPr>
          </a:p>
        </p:txBody>
      </p:sp>
      <p:pic>
        <p:nvPicPr>
          <p:cNvPr id="8" name="Picture 7" descr="Flow_shear_paper_v2.pdf"/>
          <p:cNvPicPr>
            <a:picLocks noChangeAspect="1"/>
          </p:cNvPicPr>
          <p:nvPr/>
        </p:nvPicPr>
        <p:blipFill rotWithShape="1">
          <a:blip r:embed="rId4">
            <a:extLst>
              <a:ext uri="{28A0092B-C50C-407E-A947-70E740481C1C}">
                <a14:useLocalDpi xmlns:a14="http://schemas.microsoft.com/office/drawing/2010/main" val="0"/>
              </a:ext>
            </a:extLst>
          </a:blip>
          <a:srcRect l="42246" t="76416" r="41414" b="18415"/>
          <a:stretch/>
        </p:blipFill>
        <p:spPr>
          <a:xfrm>
            <a:off x="6999913" y="4570972"/>
            <a:ext cx="1640850" cy="734486"/>
          </a:xfrm>
          <a:prstGeom prst="rect">
            <a:avLst/>
          </a:prstGeom>
        </p:spPr>
      </p:pic>
      <p:pic>
        <p:nvPicPr>
          <p:cNvPr id="9" name="Picture 8" descr="Flow_shear_paper_v2.pdf"/>
          <p:cNvPicPr>
            <a:picLocks noChangeAspect="1"/>
          </p:cNvPicPr>
          <p:nvPr/>
        </p:nvPicPr>
        <p:blipFill rotWithShape="1">
          <a:blip r:embed="rId5">
            <a:extLst>
              <a:ext uri="{28A0092B-C50C-407E-A947-70E740481C1C}">
                <a14:useLocalDpi xmlns:a14="http://schemas.microsoft.com/office/drawing/2010/main" val="0"/>
              </a:ext>
            </a:extLst>
          </a:blip>
          <a:srcRect l="45007" t="51606" r="44117" b="45599"/>
          <a:stretch/>
        </p:blipFill>
        <p:spPr>
          <a:xfrm>
            <a:off x="4031227" y="5390354"/>
            <a:ext cx="1219842" cy="443565"/>
          </a:xfrm>
          <a:prstGeom prst="rect">
            <a:avLst/>
          </a:prstGeom>
        </p:spPr>
      </p:pic>
      <p:pic>
        <p:nvPicPr>
          <p:cNvPr id="10" name="Picture 9" descr="Flow_shear_paper_v2.pdf"/>
          <p:cNvPicPr>
            <a:picLocks noChangeAspect="1"/>
          </p:cNvPicPr>
          <p:nvPr/>
        </p:nvPicPr>
        <p:blipFill rotWithShape="1">
          <a:blip r:embed="rId5">
            <a:extLst>
              <a:ext uri="{28A0092B-C50C-407E-A947-70E740481C1C}">
                <a14:useLocalDpi xmlns:a14="http://schemas.microsoft.com/office/drawing/2010/main" val="0"/>
              </a:ext>
            </a:extLst>
          </a:blip>
          <a:srcRect l="45007" t="51606" r="51713" b="45837"/>
          <a:stretch/>
        </p:blipFill>
        <p:spPr>
          <a:xfrm>
            <a:off x="5494219" y="5890009"/>
            <a:ext cx="367886" cy="405874"/>
          </a:xfrm>
          <a:prstGeom prst="rect">
            <a:avLst/>
          </a:prstGeom>
        </p:spPr>
      </p:pic>
      <p:sp>
        <p:nvSpPr>
          <p:cNvPr id="4" name="Rectangle 3"/>
          <p:cNvSpPr/>
          <p:nvPr/>
        </p:nvSpPr>
        <p:spPr>
          <a:xfrm>
            <a:off x="1784306" y="1395849"/>
            <a:ext cx="703226" cy="3358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7536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418216" y="1057399"/>
            <a:ext cx="7961735" cy="1208023"/>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Comparison of methods of measuring the correlation time shows order of magnitude agreement</a:t>
            </a:r>
          </a:p>
          <a:p>
            <a:pPr marL="457200" indent="-457200">
              <a:spcAft>
                <a:spcPts val="1500"/>
              </a:spcAft>
              <a:buFont typeface="Arial"/>
              <a:buChar char="•"/>
            </a:pPr>
            <a:r>
              <a:rPr lang="en-US" sz="2000" dirty="0" smtClean="0">
                <a:solidFill>
                  <a:srgbClr val="000000"/>
                </a:solidFill>
                <a:latin typeface="FoundrySterling-Book"/>
              </a:rPr>
              <a:t>CCTD method gives correlation times with much larger errors</a:t>
            </a:r>
          </a:p>
        </p:txBody>
      </p:sp>
      <p:pic>
        <p:nvPicPr>
          <p:cNvPr id="3" name="Picture 2" descr="kxky_vs_Stau_st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r="7579"/>
          <a:stretch/>
        </p:blipFill>
        <p:spPr>
          <a:xfrm>
            <a:off x="122238" y="2473164"/>
            <a:ext cx="4128353" cy="2977937"/>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Tilt variation with Flow Shear</a:t>
            </a:r>
            <a:endParaRPr lang="en-US" sz="2800" dirty="0">
              <a:latin typeface="FoundrySterling-Book"/>
            </a:endParaRPr>
          </a:p>
        </p:txBody>
      </p:sp>
      <p:pic>
        <p:nvPicPr>
          <p:cNvPr id="4" name="Picture 3" descr="kxky_vs_Stau_st_CCTD_no_cut_except_late_times.pdf"/>
          <p:cNvPicPr>
            <a:picLocks noChangeAspect="1"/>
          </p:cNvPicPr>
          <p:nvPr/>
        </p:nvPicPr>
        <p:blipFill rotWithShape="1">
          <a:blip r:embed="rId4">
            <a:extLst>
              <a:ext uri="{28A0092B-C50C-407E-A947-70E740481C1C}">
                <a14:useLocalDpi xmlns:a14="http://schemas.microsoft.com/office/drawing/2010/main" val="0"/>
              </a:ext>
            </a:extLst>
          </a:blip>
          <a:srcRect r="7409"/>
          <a:stretch/>
        </p:blipFill>
        <p:spPr>
          <a:xfrm>
            <a:off x="4439540" y="2496852"/>
            <a:ext cx="4070144" cy="2930561"/>
          </a:xfrm>
          <a:prstGeom prst="rect">
            <a:avLst/>
          </a:prstGeom>
        </p:spPr>
      </p:pic>
      <p:sp>
        <p:nvSpPr>
          <p:cNvPr id="8" name="TextBox 7"/>
          <p:cNvSpPr txBox="1"/>
          <p:nvPr/>
        </p:nvSpPr>
        <p:spPr>
          <a:xfrm>
            <a:off x="927027" y="2441414"/>
            <a:ext cx="2965793" cy="307777"/>
          </a:xfrm>
          <a:prstGeom prst="rect">
            <a:avLst/>
          </a:prstGeom>
          <a:noFill/>
        </p:spPr>
        <p:txBody>
          <a:bodyPr wrap="square" rtlCol="0">
            <a:spAutoFit/>
          </a:bodyPr>
          <a:lstStyle/>
          <a:p>
            <a:pPr algn="ctr">
              <a:spcAft>
                <a:spcPts val="1500"/>
              </a:spcAft>
            </a:pPr>
            <a:r>
              <a:rPr lang="en-US" sz="1400" b="1" dirty="0" smtClean="0">
                <a:solidFill>
                  <a:srgbClr val="000000"/>
                </a:solidFill>
                <a:latin typeface="FoundrySterling-Book"/>
              </a:rPr>
              <a:t>Using tilt angle method</a:t>
            </a:r>
          </a:p>
        </p:txBody>
      </p:sp>
      <p:sp>
        <p:nvSpPr>
          <p:cNvPr id="9" name="TextBox 8"/>
          <p:cNvSpPr txBox="1"/>
          <p:nvPr/>
        </p:nvSpPr>
        <p:spPr>
          <a:xfrm>
            <a:off x="4847643" y="2441414"/>
            <a:ext cx="3712150" cy="307777"/>
          </a:xfrm>
          <a:prstGeom prst="rect">
            <a:avLst/>
          </a:prstGeom>
          <a:noFill/>
        </p:spPr>
        <p:txBody>
          <a:bodyPr wrap="square" rtlCol="0">
            <a:spAutoFit/>
          </a:bodyPr>
          <a:lstStyle/>
          <a:p>
            <a:pPr algn="ctr">
              <a:spcAft>
                <a:spcPts val="1500"/>
              </a:spcAft>
            </a:pPr>
            <a:r>
              <a:rPr lang="en-US" sz="1400" b="1" dirty="0" smtClean="0">
                <a:solidFill>
                  <a:srgbClr val="000000"/>
                </a:solidFill>
                <a:latin typeface="FoundrySterling-Book"/>
              </a:rPr>
              <a:t>Using CCTD method</a:t>
            </a:r>
          </a:p>
        </p:txBody>
      </p:sp>
    </p:spTree>
    <p:extLst>
      <p:ext uri="{BB962C8B-B14F-4D97-AF65-F5344CB8AC3E}">
        <p14:creationId xmlns:p14="http://schemas.microsoft.com/office/powerpoint/2010/main" val="2993415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Radial correlation length</a:t>
            </a:r>
            <a:endParaRPr lang="en-US" sz="2800" dirty="0">
              <a:latin typeface="FoundrySterling-Book"/>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601" y="1669031"/>
            <a:ext cx="6091246" cy="4060830"/>
          </a:xfrm>
          <a:prstGeom prst="rect">
            <a:avLst/>
          </a:prstGeom>
        </p:spPr>
      </p:pic>
      <p:sp>
        <p:nvSpPr>
          <p:cNvPr id="5" name="TextBox 4"/>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No measureable change with shear.</a:t>
            </a:r>
          </a:p>
        </p:txBody>
      </p:sp>
    </p:spTree>
    <p:extLst>
      <p:ext uri="{BB962C8B-B14F-4D97-AF65-F5344CB8AC3E}">
        <p14:creationId xmlns:p14="http://schemas.microsoft.com/office/powerpoint/2010/main" val="38448776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Perp. (y) correlation length</a:t>
            </a:r>
            <a:endParaRPr lang="en-US" sz="2800" dirty="0">
              <a:latin typeface="FoundrySterling-Book"/>
            </a:endParaRPr>
          </a:p>
        </p:txBody>
      </p:sp>
      <p:sp>
        <p:nvSpPr>
          <p:cNvPr id="5" name="TextBox 4"/>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Increases with shear</a:t>
            </a:r>
          </a:p>
        </p:txBody>
      </p:sp>
      <p:pic>
        <p:nvPicPr>
          <p:cNvPr id="3" name="Picture 2" descr="lyrhoi_vs_Stau_st_no_cut_except_late_times_and_lx8c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385" y="1664565"/>
            <a:ext cx="6079992" cy="4053328"/>
          </a:xfrm>
          <a:prstGeom prst="rect">
            <a:avLst/>
          </a:prstGeom>
        </p:spPr>
      </p:pic>
    </p:spTree>
    <p:extLst>
      <p:ext uri="{BB962C8B-B14F-4D97-AF65-F5344CB8AC3E}">
        <p14:creationId xmlns:p14="http://schemas.microsoft.com/office/powerpoint/2010/main" val="28910141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xrhoi_kyrhoi_vs_Stau_st_no_cut_except_late_times_and_lx8c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32" y="1881362"/>
            <a:ext cx="6497298" cy="4331531"/>
          </a:xfrm>
          <a:prstGeom prst="rect">
            <a:avLst/>
          </a:prstGeom>
        </p:spPr>
      </p:pic>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Wavenumber dependence</a:t>
            </a:r>
            <a:endParaRPr lang="en-US" sz="2800" dirty="0">
              <a:latin typeface="FoundrySterling-Book"/>
            </a:endParaRPr>
          </a:p>
        </p:txBody>
      </p:sp>
      <p:sp>
        <p:nvSpPr>
          <p:cNvPr id="5" name="TextBox 4"/>
          <p:cNvSpPr txBox="1"/>
          <p:nvPr/>
        </p:nvSpPr>
        <p:spPr>
          <a:xfrm>
            <a:off x="418218" y="1057399"/>
            <a:ext cx="7755646" cy="90024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See that both wavenumbers change with flow shear</a:t>
            </a:r>
          </a:p>
          <a:p>
            <a:pPr marL="457200" indent="-457200">
              <a:spcAft>
                <a:spcPts val="1500"/>
              </a:spcAft>
              <a:buFont typeface="Arial"/>
              <a:buChar char="•"/>
            </a:pPr>
            <a:r>
              <a:rPr lang="en-US" sz="2000" dirty="0" smtClean="0">
                <a:solidFill>
                  <a:srgbClr val="000000"/>
                </a:solidFill>
                <a:latin typeface="FoundrySterling-Book"/>
              </a:rPr>
              <a:t>At high flow shear: </a:t>
            </a:r>
          </a:p>
        </p:txBody>
      </p:sp>
      <p:pic>
        <p:nvPicPr>
          <p:cNvPr id="7" name="Picture 6" descr="Flow_shear_paper_v2.pdf"/>
          <p:cNvPicPr>
            <a:picLocks noChangeAspect="1"/>
          </p:cNvPicPr>
          <p:nvPr/>
        </p:nvPicPr>
        <p:blipFill rotWithShape="1">
          <a:blip r:embed="rId4">
            <a:extLst>
              <a:ext uri="{28A0092B-C50C-407E-A947-70E740481C1C}">
                <a14:useLocalDpi xmlns:a14="http://schemas.microsoft.com/office/drawing/2010/main" val="0"/>
              </a:ext>
            </a:extLst>
          </a:blip>
          <a:srcRect l="37995" t="56444" r="38295" b="40335"/>
          <a:stretch/>
        </p:blipFill>
        <p:spPr>
          <a:xfrm>
            <a:off x="2930036" y="1532595"/>
            <a:ext cx="2780766" cy="534709"/>
          </a:xfrm>
          <a:prstGeom prst="rect">
            <a:avLst/>
          </a:prstGeom>
        </p:spPr>
      </p:pic>
    </p:spTree>
    <p:extLst>
      <p:ext uri="{BB962C8B-B14F-4D97-AF65-F5344CB8AC3E}">
        <p14:creationId xmlns:p14="http://schemas.microsoft.com/office/powerpoint/2010/main" val="20762517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Conclusions</a:t>
            </a:r>
            <a:endParaRPr lang="en-US" sz="2800" dirty="0">
              <a:latin typeface="FoundrySterling-Book"/>
            </a:endParaRPr>
          </a:p>
        </p:txBody>
      </p:sp>
      <p:sp>
        <p:nvSpPr>
          <p:cNvPr id="5" name="TextBox 4"/>
          <p:cNvSpPr txBox="1"/>
          <p:nvPr/>
        </p:nvSpPr>
        <p:spPr>
          <a:xfrm>
            <a:off x="418218" y="1057399"/>
            <a:ext cx="7755646" cy="5132174"/>
          </a:xfrm>
          <a:prstGeom prst="rect">
            <a:avLst/>
          </a:prstGeom>
          <a:noFill/>
        </p:spPr>
        <p:txBody>
          <a:bodyPr wrap="square" rtlCol="0">
            <a:spAutoFit/>
          </a:bodyPr>
          <a:lstStyle/>
          <a:p>
            <a:pPr marL="457200" indent="-457200">
              <a:spcAft>
                <a:spcPts val="1500"/>
              </a:spcAft>
              <a:buFont typeface="+mj-lt"/>
              <a:buAutoNum type="arabicPeriod"/>
            </a:pPr>
            <a:r>
              <a:rPr lang="en-US" sz="2000" dirty="0" smtClean="0">
                <a:solidFill>
                  <a:srgbClr val="000000"/>
                </a:solidFill>
                <a:latin typeface="FoundrySterling-Book"/>
              </a:rPr>
              <a:t>PSFs can dramatically change the measured turbulent parameters, impacting the interpretation of physics results.</a:t>
            </a:r>
          </a:p>
          <a:p>
            <a:pPr marL="457200" indent="-457200">
              <a:spcAft>
                <a:spcPts val="1500"/>
              </a:spcAft>
              <a:buFont typeface="+mj-lt"/>
              <a:buAutoNum type="arabicPeriod"/>
            </a:pPr>
            <a:r>
              <a:rPr lang="en-US" sz="2000" b="1" dirty="0" smtClean="0">
                <a:solidFill>
                  <a:srgbClr val="000000"/>
                </a:solidFill>
                <a:latin typeface="FoundrySterling-Book"/>
              </a:rPr>
              <a:t>Constructed a method to correct for PSF effects and applied to MAST BES data.</a:t>
            </a:r>
          </a:p>
          <a:p>
            <a:pPr marL="457200" indent="-457200">
              <a:spcAft>
                <a:spcPts val="1500"/>
              </a:spcAft>
              <a:buFont typeface="+mj-lt"/>
              <a:buAutoNum type="arabicPeriod"/>
            </a:pPr>
            <a:r>
              <a:rPr lang="en-US" sz="2000" dirty="0" smtClean="0">
                <a:solidFill>
                  <a:srgbClr val="000000"/>
                </a:solidFill>
                <a:latin typeface="FoundrySterling-Book"/>
              </a:rPr>
              <a:t>Radial correlation length shows no variation with flow shear.</a:t>
            </a:r>
          </a:p>
          <a:p>
            <a:pPr marL="457200" indent="-457200">
              <a:spcAft>
                <a:spcPts val="1500"/>
              </a:spcAft>
              <a:buFont typeface="+mj-lt"/>
              <a:buAutoNum type="arabicPeriod"/>
            </a:pPr>
            <a:r>
              <a:rPr lang="en-US" sz="2000" dirty="0" err="1" smtClean="0">
                <a:solidFill>
                  <a:srgbClr val="000000"/>
                </a:solidFill>
                <a:latin typeface="FoundrySterling-Book"/>
              </a:rPr>
              <a:t>Poloidal</a:t>
            </a:r>
            <a:r>
              <a:rPr lang="en-US" sz="2000" dirty="0" smtClean="0">
                <a:solidFill>
                  <a:srgbClr val="000000"/>
                </a:solidFill>
                <a:latin typeface="FoundrySterling-Book"/>
              </a:rPr>
              <a:t> correlation length increases with flow shear.</a:t>
            </a:r>
          </a:p>
          <a:p>
            <a:pPr marL="457200" indent="-457200">
              <a:spcAft>
                <a:spcPts val="1500"/>
              </a:spcAft>
              <a:buFont typeface="+mj-lt"/>
              <a:buAutoNum type="arabicPeriod"/>
            </a:pPr>
            <a:r>
              <a:rPr lang="en-US" sz="2000" dirty="0" smtClean="0">
                <a:solidFill>
                  <a:srgbClr val="000000"/>
                </a:solidFill>
                <a:latin typeface="FoundrySterling-Book"/>
              </a:rPr>
              <a:t>Can use the tilt angle of the correlation function to gain insight into the </a:t>
            </a:r>
            <a:r>
              <a:rPr lang="en-US" sz="2000" dirty="0" err="1" smtClean="0">
                <a:solidFill>
                  <a:srgbClr val="000000"/>
                </a:solidFill>
                <a:latin typeface="FoundrySterling-Book"/>
              </a:rPr>
              <a:t>behaviour</a:t>
            </a:r>
            <a:r>
              <a:rPr lang="en-US" sz="2000" dirty="0" smtClean="0">
                <a:solidFill>
                  <a:srgbClr val="000000"/>
                </a:solidFill>
                <a:latin typeface="FoundrySterling-Book"/>
              </a:rPr>
              <a:t> of the correlation time.</a:t>
            </a:r>
          </a:p>
          <a:p>
            <a:pPr marL="457200" indent="-457200">
              <a:spcAft>
                <a:spcPts val="1500"/>
              </a:spcAft>
              <a:buFont typeface="+mj-lt"/>
              <a:buAutoNum type="arabicPeriod"/>
            </a:pPr>
            <a:r>
              <a:rPr lang="en-US" sz="2000" b="1" dirty="0" smtClean="0">
                <a:solidFill>
                  <a:srgbClr val="000000"/>
                </a:solidFill>
                <a:latin typeface="FoundrySterling-Book"/>
              </a:rPr>
              <a:t>Tilt angles are consistent with constraints on how the correlation time can vary with flow shear.</a:t>
            </a:r>
          </a:p>
          <a:p>
            <a:pPr marL="457200" indent="-457200">
              <a:spcAft>
                <a:spcPts val="1500"/>
              </a:spcAft>
              <a:buFont typeface="+mj-lt"/>
              <a:buAutoNum type="arabicPeriod"/>
            </a:pPr>
            <a:r>
              <a:rPr lang="en-US" sz="2000" dirty="0">
                <a:solidFill>
                  <a:srgbClr val="000000"/>
                </a:solidFill>
                <a:latin typeface="FoundrySterling-Book"/>
              </a:rPr>
              <a:t>T</a:t>
            </a:r>
            <a:r>
              <a:rPr lang="en-US" sz="2000" dirty="0" smtClean="0">
                <a:solidFill>
                  <a:srgbClr val="000000"/>
                </a:solidFill>
                <a:latin typeface="FoundrySterling-Book"/>
              </a:rPr>
              <a:t>he highest tilt observed is approx. 45</a:t>
            </a:r>
            <a:r>
              <a:rPr lang="en-US" sz="2000" baseline="30000" dirty="0" smtClean="0">
                <a:solidFill>
                  <a:srgbClr val="000000"/>
                </a:solidFill>
                <a:latin typeface="FoundrySterling-Book"/>
              </a:rPr>
              <a:t>o</a:t>
            </a:r>
            <a:r>
              <a:rPr lang="en-US" sz="2000" dirty="0">
                <a:solidFill>
                  <a:srgbClr val="000000"/>
                </a:solidFill>
                <a:latin typeface="FoundrySterling-Book"/>
              </a:rPr>
              <a:t> </a:t>
            </a:r>
            <a:r>
              <a:rPr lang="en-US" sz="2000" dirty="0" smtClean="0">
                <a:solidFill>
                  <a:srgbClr val="000000"/>
                </a:solidFill>
                <a:latin typeface="FoundrySterling-Book"/>
              </a:rPr>
              <a:t>at high flow shear.</a:t>
            </a:r>
          </a:p>
          <a:p>
            <a:pPr marL="457200" indent="-457200">
              <a:spcAft>
                <a:spcPts val="1500"/>
              </a:spcAft>
              <a:buFont typeface="+mj-lt"/>
              <a:buAutoNum type="arabicPeriod"/>
            </a:pPr>
            <a:r>
              <a:rPr lang="en-US" sz="2000" dirty="0" smtClean="0">
                <a:solidFill>
                  <a:srgbClr val="000000"/>
                </a:solidFill>
                <a:latin typeface="FoundrySterling-Book"/>
              </a:rPr>
              <a:t>This occurs when</a:t>
            </a:r>
          </a:p>
        </p:txBody>
      </p:sp>
      <p:pic>
        <p:nvPicPr>
          <p:cNvPr id="8" name="Picture 7"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37995" t="56444" r="38295" b="40335"/>
          <a:stretch/>
        </p:blipFill>
        <p:spPr>
          <a:xfrm>
            <a:off x="2717770" y="5730276"/>
            <a:ext cx="2780766" cy="534709"/>
          </a:xfrm>
          <a:prstGeom prst="rect">
            <a:avLst/>
          </a:prstGeom>
        </p:spPr>
      </p:pic>
    </p:spTree>
    <p:extLst>
      <p:ext uri="{BB962C8B-B14F-4D97-AF65-F5344CB8AC3E}">
        <p14:creationId xmlns:p14="http://schemas.microsoft.com/office/powerpoint/2010/main" val="2768091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What I haven’t mentioned</a:t>
            </a:r>
            <a:endParaRPr lang="en-US" sz="2800" dirty="0">
              <a:latin typeface="FoundrySterling-Book"/>
            </a:endParaRPr>
          </a:p>
        </p:txBody>
      </p:sp>
      <p:sp>
        <p:nvSpPr>
          <p:cNvPr id="5" name="TextBox 4"/>
          <p:cNvSpPr txBox="1"/>
          <p:nvPr/>
        </p:nvSpPr>
        <p:spPr>
          <a:xfrm>
            <a:off x="418218" y="1057399"/>
            <a:ext cx="7755646" cy="2708434"/>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Effect of PSFs on measurements of </a:t>
            </a:r>
          </a:p>
          <a:p>
            <a:pPr marL="889300" lvl="1" indent="-457200">
              <a:spcAft>
                <a:spcPts val="1500"/>
              </a:spcAft>
              <a:buFont typeface="+mj-lt"/>
              <a:buAutoNum type="arabicPeriod"/>
            </a:pPr>
            <a:r>
              <a:rPr lang="en-US" sz="2000" dirty="0" smtClean="0">
                <a:solidFill>
                  <a:srgbClr val="000000"/>
                </a:solidFill>
                <a:latin typeface="FoundrySterling-Book"/>
              </a:rPr>
              <a:t>Fluctuation amplitude</a:t>
            </a:r>
          </a:p>
          <a:p>
            <a:pPr marL="889300" lvl="1" indent="-457200">
              <a:spcAft>
                <a:spcPts val="1500"/>
              </a:spcAft>
              <a:buFont typeface="+mj-lt"/>
              <a:buAutoNum type="arabicPeriod"/>
            </a:pPr>
            <a:r>
              <a:rPr lang="en-US" sz="2000" dirty="0" smtClean="0">
                <a:solidFill>
                  <a:srgbClr val="000000"/>
                </a:solidFill>
                <a:latin typeface="FoundrySterling-Book"/>
              </a:rPr>
              <a:t>Correlation time</a:t>
            </a:r>
          </a:p>
          <a:p>
            <a:pPr marL="889300" lvl="1" indent="-457200">
              <a:spcAft>
                <a:spcPts val="1500"/>
              </a:spcAft>
              <a:buFont typeface="+mj-lt"/>
              <a:buAutoNum type="arabicPeriod"/>
            </a:pPr>
            <a:r>
              <a:rPr lang="en-US" sz="2000" dirty="0" smtClean="0">
                <a:solidFill>
                  <a:srgbClr val="000000"/>
                </a:solidFill>
                <a:latin typeface="FoundrySterling-Book"/>
              </a:rPr>
              <a:t>Apparent </a:t>
            </a:r>
            <a:r>
              <a:rPr lang="en-US" sz="2000" dirty="0" err="1" smtClean="0">
                <a:solidFill>
                  <a:srgbClr val="000000"/>
                </a:solidFill>
                <a:latin typeface="FoundrySterling-Book"/>
              </a:rPr>
              <a:t>poloidal</a:t>
            </a:r>
            <a:r>
              <a:rPr lang="en-US" sz="2000" dirty="0" smtClean="0">
                <a:solidFill>
                  <a:srgbClr val="000000"/>
                </a:solidFill>
                <a:latin typeface="FoundrySterling-Book"/>
              </a:rPr>
              <a:t> velocity</a:t>
            </a:r>
          </a:p>
          <a:p>
            <a:pPr marL="457200" indent="-457200">
              <a:spcAft>
                <a:spcPts val="1500"/>
              </a:spcAft>
              <a:buFont typeface="Arial"/>
              <a:buChar char="•"/>
            </a:pPr>
            <a:r>
              <a:rPr lang="en-US" sz="2000" dirty="0" smtClean="0">
                <a:solidFill>
                  <a:srgbClr val="000000"/>
                </a:solidFill>
                <a:latin typeface="FoundrySterling-Book"/>
              </a:rPr>
              <a:t>Effect of flow shear on the other measured parameters (above).</a:t>
            </a:r>
          </a:p>
        </p:txBody>
      </p:sp>
    </p:spTree>
    <p:extLst>
      <p:ext uri="{BB962C8B-B14F-4D97-AF65-F5344CB8AC3E}">
        <p14:creationId xmlns:p14="http://schemas.microsoft.com/office/powerpoint/2010/main" val="429010431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Temperature Gradients</a:t>
            </a:r>
            <a:endParaRPr lang="en-US" sz="2800" dirty="0">
              <a:latin typeface="FoundrySterling-Book"/>
            </a:endParaRPr>
          </a:p>
        </p:txBody>
      </p:sp>
      <p:sp>
        <p:nvSpPr>
          <p:cNvPr id="5" name="TextBox 4"/>
          <p:cNvSpPr txBox="1"/>
          <p:nvPr/>
        </p:nvSpPr>
        <p:spPr>
          <a:xfrm>
            <a:off x="418218" y="1057399"/>
            <a:ext cx="7755646" cy="90024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Both temperature gradients increase with shear</a:t>
            </a:r>
          </a:p>
          <a:p>
            <a:pPr marL="457200" indent="-457200">
              <a:spcAft>
                <a:spcPts val="1500"/>
              </a:spcAft>
              <a:buFont typeface="Arial"/>
              <a:buChar char="•"/>
            </a:pPr>
            <a:r>
              <a:rPr lang="en-US" sz="2000" dirty="0" smtClean="0">
                <a:solidFill>
                  <a:srgbClr val="000000"/>
                </a:solidFill>
                <a:latin typeface="FoundrySterling-Book"/>
              </a:rPr>
              <a:t>At high shear electron &gt; ion temperature gradient.</a:t>
            </a:r>
          </a:p>
        </p:txBody>
      </p:sp>
      <p:grpSp>
        <p:nvGrpSpPr>
          <p:cNvPr id="8" name="Group 7"/>
          <p:cNvGrpSpPr/>
          <p:nvPr/>
        </p:nvGrpSpPr>
        <p:grpSpPr>
          <a:xfrm>
            <a:off x="195445" y="2426683"/>
            <a:ext cx="8249873" cy="3582029"/>
            <a:chOff x="122238" y="2016360"/>
            <a:chExt cx="8249873" cy="3582029"/>
          </a:xfrm>
        </p:grpSpPr>
        <p:pic>
          <p:nvPicPr>
            <p:cNvPr id="3" name="Picture 2" descr="kxky_vs_Stau_st_rlte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r="10559"/>
            <a:stretch/>
          </p:blipFill>
          <p:spPr>
            <a:xfrm>
              <a:off x="3567123" y="2016901"/>
              <a:ext cx="4804988" cy="3581488"/>
            </a:xfrm>
            <a:prstGeom prst="rect">
              <a:avLst/>
            </a:prstGeom>
          </p:spPr>
        </p:pic>
        <p:pic>
          <p:nvPicPr>
            <p:cNvPr id="4" name="Picture 3" descr="kxky_vs_Stau_st_rlti_no_cut_except_late_times.pdf"/>
            <p:cNvPicPr>
              <a:picLocks noChangeAspect="1"/>
            </p:cNvPicPr>
            <p:nvPr/>
          </p:nvPicPr>
          <p:blipFill rotWithShape="1">
            <a:blip r:embed="rId4">
              <a:extLst>
                <a:ext uri="{28A0092B-C50C-407E-A947-70E740481C1C}">
                  <a14:useLocalDpi xmlns:a14="http://schemas.microsoft.com/office/drawing/2010/main" val="0"/>
                </a:ext>
              </a:extLst>
            </a:blip>
            <a:srcRect r="23713"/>
            <a:stretch/>
          </p:blipFill>
          <p:spPr>
            <a:xfrm>
              <a:off x="122238" y="2016360"/>
              <a:ext cx="4098318" cy="3581488"/>
            </a:xfrm>
            <a:prstGeom prst="rect">
              <a:avLst/>
            </a:prstGeom>
          </p:spPr>
        </p:pic>
        <p:sp>
          <p:nvSpPr>
            <p:cNvPr id="6" name="TextBox 5"/>
            <p:cNvSpPr txBox="1"/>
            <p:nvPr/>
          </p:nvSpPr>
          <p:spPr>
            <a:xfrm>
              <a:off x="1000459" y="2029352"/>
              <a:ext cx="2965793" cy="307777"/>
            </a:xfrm>
            <a:prstGeom prst="rect">
              <a:avLst/>
            </a:prstGeom>
            <a:noFill/>
          </p:spPr>
          <p:txBody>
            <a:bodyPr wrap="square" rtlCol="0">
              <a:spAutoFit/>
            </a:bodyPr>
            <a:lstStyle/>
            <a:p>
              <a:pPr algn="ctr">
                <a:spcAft>
                  <a:spcPts val="1500"/>
                </a:spcAft>
              </a:pPr>
              <a:r>
                <a:rPr lang="en-US" sz="1400" b="1" dirty="0" smtClean="0">
                  <a:solidFill>
                    <a:srgbClr val="000000"/>
                  </a:solidFill>
                  <a:latin typeface="FoundrySterling-Book"/>
                </a:rPr>
                <a:t>Ion temperature gradient</a:t>
              </a:r>
            </a:p>
          </p:txBody>
        </p:sp>
        <p:sp>
          <p:nvSpPr>
            <p:cNvPr id="7" name="TextBox 6"/>
            <p:cNvSpPr txBox="1"/>
            <p:nvPr/>
          </p:nvSpPr>
          <p:spPr>
            <a:xfrm>
              <a:off x="4200815" y="2029352"/>
              <a:ext cx="3712150" cy="307777"/>
            </a:xfrm>
            <a:prstGeom prst="rect">
              <a:avLst/>
            </a:prstGeom>
            <a:noFill/>
          </p:spPr>
          <p:txBody>
            <a:bodyPr wrap="square" rtlCol="0">
              <a:spAutoFit/>
            </a:bodyPr>
            <a:lstStyle/>
            <a:p>
              <a:pPr algn="ctr">
                <a:spcAft>
                  <a:spcPts val="1500"/>
                </a:spcAft>
              </a:pPr>
              <a:r>
                <a:rPr lang="en-US" sz="1400" b="1" dirty="0" smtClean="0">
                  <a:solidFill>
                    <a:srgbClr val="000000"/>
                  </a:solidFill>
                  <a:latin typeface="FoundrySterling-Book"/>
                </a:rPr>
                <a:t>Electron temperature gradient</a:t>
              </a:r>
            </a:p>
          </p:txBody>
        </p:sp>
      </p:grpSp>
    </p:spTree>
    <p:extLst>
      <p:ext uri="{BB962C8B-B14F-4D97-AF65-F5344CB8AC3E}">
        <p14:creationId xmlns:p14="http://schemas.microsoft.com/office/powerpoint/2010/main" val="40033415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Flow shear and turbulence</a:t>
            </a:r>
            <a:endParaRPr lang="en-US" sz="2800" dirty="0">
              <a:latin typeface="FoundrySterling-Book"/>
            </a:endParaRPr>
          </a:p>
        </p:txBody>
      </p:sp>
      <p:sp>
        <p:nvSpPr>
          <p:cNvPr id="8" name="TextBox 7"/>
          <p:cNvSpPr txBox="1"/>
          <p:nvPr/>
        </p:nvSpPr>
        <p:spPr>
          <a:xfrm>
            <a:off x="412081" y="1055585"/>
            <a:ext cx="7816601" cy="3516347"/>
          </a:xfrm>
          <a:prstGeom prst="rect">
            <a:avLst/>
          </a:prstGeom>
          <a:noFill/>
        </p:spPr>
        <p:txBody>
          <a:bodyPr wrap="square" rtlCol="0">
            <a:spAutoFit/>
          </a:bodyPr>
          <a:lstStyle/>
          <a:p>
            <a:pPr marL="360363" indent="-360363">
              <a:spcAft>
                <a:spcPts val="1500"/>
              </a:spcAft>
              <a:buFont typeface="Arial"/>
              <a:buChar char="•"/>
            </a:pPr>
            <a:r>
              <a:rPr lang="en-US" sz="2000" dirty="0" smtClean="0">
                <a:solidFill>
                  <a:srgbClr val="000000"/>
                </a:solidFill>
                <a:latin typeface="FoundrySterling-Book"/>
              </a:rPr>
              <a:t>Ultimately we want to know how the experimental turbulent diffusivity* depends on the shearing rate:</a:t>
            </a:r>
          </a:p>
          <a:p>
            <a:pPr marL="360363" indent="-360363">
              <a:spcAft>
                <a:spcPts val="1500"/>
              </a:spcAft>
              <a:buFont typeface="Arial"/>
              <a:buChar char="•"/>
            </a:pPr>
            <a:endParaRPr lang="en-US" sz="2000" dirty="0">
              <a:solidFill>
                <a:srgbClr val="000000"/>
              </a:solidFill>
              <a:latin typeface="FoundrySterling-Book"/>
            </a:endParaRPr>
          </a:p>
          <a:p>
            <a:pPr marL="360363" indent="-360363">
              <a:spcAft>
                <a:spcPts val="1500"/>
              </a:spcAft>
              <a:buFont typeface="Arial"/>
              <a:buChar char="•"/>
            </a:pPr>
            <a:endParaRPr lang="en-US" sz="2000" dirty="0" smtClean="0">
              <a:solidFill>
                <a:srgbClr val="000000"/>
              </a:solidFill>
              <a:latin typeface="FoundrySterling-Book"/>
            </a:endParaRPr>
          </a:p>
          <a:p>
            <a:pPr marL="360363" indent="-360363">
              <a:spcAft>
                <a:spcPts val="1500"/>
              </a:spcAft>
              <a:buFont typeface="Arial"/>
              <a:buChar char="•"/>
            </a:pPr>
            <a:endParaRPr lang="en-US" sz="2000" dirty="0">
              <a:solidFill>
                <a:srgbClr val="000000"/>
              </a:solidFill>
              <a:latin typeface="FoundrySterling-Book"/>
            </a:endParaRPr>
          </a:p>
          <a:p>
            <a:pPr marL="360363" indent="-360363">
              <a:spcAft>
                <a:spcPts val="1500"/>
              </a:spcAft>
              <a:buFont typeface="Arial"/>
              <a:buChar char="•"/>
            </a:pPr>
            <a:r>
              <a:rPr lang="en-US" sz="2000" dirty="0" smtClean="0">
                <a:solidFill>
                  <a:srgbClr val="000000"/>
                </a:solidFill>
                <a:latin typeface="FoundrySterling-Book"/>
              </a:rPr>
              <a:t>We can measure all the turbulent terms on the right hand side with the Beam Emission Spectroscopy (BES) system. </a:t>
            </a:r>
          </a:p>
          <a:p>
            <a:pPr marL="360363" indent="-360363">
              <a:spcAft>
                <a:spcPts val="1500"/>
              </a:spcAft>
              <a:buFont typeface="Arial"/>
              <a:buChar char="•"/>
            </a:pPr>
            <a:r>
              <a:rPr lang="en-US" sz="2000" dirty="0" smtClean="0">
                <a:solidFill>
                  <a:srgbClr val="000000"/>
                </a:solidFill>
                <a:latin typeface="FoundrySterling-Book"/>
              </a:rPr>
              <a:t>I will focus on how the correlation time depends on shear.</a:t>
            </a:r>
            <a:endParaRPr lang="en-US" sz="2000" dirty="0">
              <a:solidFill>
                <a:srgbClr val="000000"/>
              </a:solidFill>
              <a:latin typeface="FoundrySterling-Book"/>
            </a:endParaRPr>
          </a:p>
        </p:txBody>
      </p:sp>
      <p:pic>
        <p:nvPicPr>
          <p:cNvPr id="4" name="Picture 3"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30691" t="32216" r="31743" b="60825"/>
          <a:stretch/>
        </p:blipFill>
        <p:spPr>
          <a:xfrm>
            <a:off x="969137" y="1537289"/>
            <a:ext cx="6951040" cy="1822164"/>
          </a:xfrm>
          <a:prstGeom prst="rect">
            <a:avLst/>
          </a:prstGeom>
        </p:spPr>
      </p:pic>
      <p:cxnSp>
        <p:nvCxnSpPr>
          <p:cNvPr id="11" name="Straight Connector 10"/>
          <p:cNvCxnSpPr/>
          <p:nvPr/>
        </p:nvCxnSpPr>
        <p:spPr>
          <a:xfrm>
            <a:off x="5179861" y="2974321"/>
            <a:ext cx="1737760" cy="0"/>
          </a:xfrm>
          <a:prstGeom prst="line">
            <a:avLst/>
          </a:prstGeom>
          <a:ln w="57150" cmpd="sng"/>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3564799" y="3705716"/>
            <a:ext cx="1737760" cy="0"/>
          </a:xfrm>
          <a:prstGeom prst="line">
            <a:avLst/>
          </a:prstGeom>
          <a:ln w="38100" cmpd="sng"/>
        </p:spPr>
        <p:style>
          <a:lnRef idx="2">
            <a:schemeClr val="accent2"/>
          </a:lnRef>
          <a:fillRef idx="0">
            <a:schemeClr val="accent2"/>
          </a:fillRef>
          <a:effectRef idx="1">
            <a:schemeClr val="accent2"/>
          </a:effectRef>
          <a:fontRef idx="minor">
            <a:schemeClr val="tx1"/>
          </a:fontRef>
        </p:style>
      </p:cxnSp>
      <p:pic>
        <p:nvPicPr>
          <p:cNvPr id="14" name="Picture 13" descr="Flow_shear_paper_v2.pdf"/>
          <p:cNvPicPr>
            <a:picLocks noChangeAspect="1"/>
          </p:cNvPicPr>
          <p:nvPr/>
        </p:nvPicPr>
        <p:blipFill rotWithShape="1">
          <a:blip r:embed="rId4">
            <a:extLst>
              <a:ext uri="{28A0092B-C50C-407E-A947-70E740481C1C}">
                <a14:useLocalDpi xmlns:a14="http://schemas.microsoft.com/office/drawing/2010/main" val="0"/>
              </a:ext>
            </a:extLst>
          </a:blip>
          <a:srcRect l="35977" t="84622" r="48943" b="13315"/>
          <a:stretch/>
        </p:blipFill>
        <p:spPr>
          <a:xfrm>
            <a:off x="1534104" y="6093009"/>
            <a:ext cx="2016689" cy="390341"/>
          </a:xfrm>
          <a:prstGeom prst="rect">
            <a:avLst/>
          </a:prstGeom>
        </p:spPr>
      </p:pic>
      <p:sp>
        <p:nvSpPr>
          <p:cNvPr id="15" name="Rectangle 14"/>
          <p:cNvSpPr/>
          <p:nvPr/>
        </p:nvSpPr>
        <p:spPr>
          <a:xfrm>
            <a:off x="0" y="6134933"/>
            <a:ext cx="6271631" cy="307777"/>
          </a:xfrm>
          <a:prstGeom prst="rect">
            <a:avLst/>
          </a:prstGeom>
        </p:spPr>
        <p:txBody>
          <a:bodyPr wrap="none">
            <a:spAutoFit/>
          </a:bodyPr>
          <a:lstStyle/>
          <a:p>
            <a:r>
              <a:rPr lang="en-US" sz="1400" dirty="0" smtClean="0">
                <a:solidFill>
                  <a:srgbClr val="000000"/>
                </a:solidFill>
                <a:latin typeface="FoundrySterling-Book"/>
              </a:rPr>
              <a:t>*Derived assuming:                                     And Boltzmann electron response.</a:t>
            </a:r>
            <a:endParaRPr lang="en-US" sz="1400" dirty="0"/>
          </a:p>
        </p:txBody>
      </p:sp>
    </p:spTree>
    <p:extLst>
      <p:ext uri="{BB962C8B-B14F-4D97-AF65-F5344CB8AC3E}">
        <p14:creationId xmlns:p14="http://schemas.microsoft.com/office/powerpoint/2010/main" val="40958999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PSFs and fluctuation amplitude</a:t>
            </a:r>
            <a:endParaRPr lang="en-US" sz="2800" dirty="0">
              <a:latin typeface="FoundrySterling-Book"/>
            </a:endParaRPr>
          </a:p>
        </p:txBody>
      </p:sp>
      <p:sp>
        <p:nvSpPr>
          <p:cNvPr id="5" name="TextBox 4"/>
          <p:cNvSpPr txBox="1"/>
          <p:nvPr/>
        </p:nvSpPr>
        <p:spPr>
          <a:xfrm>
            <a:off x="418218" y="1057399"/>
            <a:ext cx="7755646" cy="946413"/>
          </a:xfrm>
          <a:prstGeom prst="rect">
            <a:avLst/>
          </a:prstGeom>
          <a:noFill/>
        </p:spPr>
        <p:txBody>
          <a:bodyPr wrap="square" rtlCol="0">
            <a:spAutoFit/>
          </a:bodyPr>
          <a:lstStyle/>
          <a:p>
            <a:pPr marL="457200" indent="-457200">
              <a:lnSpc>
                <a:spcPct val="70000"/>
              </a:lnSpc>
              <a:spcAft>
                <a:spcPts val="1500"/>
              </a:spcAft>
              <a:buFont typeface="Arial"/>
              <a:buChar char="•"/>
            </a:pPr>
            <a:r>
              <a:rPr lang="en-US" sz="2000" dirty="0" smtClean="0">
                <a:solidFill>
                  <a:srgbClr val="000000"/>
                </a:solidFill>
                <a:latin typeface="FoundrySterling-Book"/>
              </a:rPr>
              <a:t>PSFs decrease fluctuation amplitude (as expected).</a:t>
            </a:r>
          </a:p>
          <a:p>
            <a:pPr marL="457200" indent="-457200">
              <a:lnSpc>
                <a:spcPct val="70000"/>
              </a:lnSpc>
              <a:spcAft>
                <a:spcPts val="1500"/>
              </a:spcAft>
              <a:buFont typeface="Arial"/>
              <a:buChar char="•"/>
            </a:pPr>
            <a:r>
              <a:rPr lang="en-US" sz="2000" dirty="0" smtClean="0">
                <a:solidFill>
                  <a:srgbClr val="000000"/>
                </a:solidFill>
                <a:latin typeface="FoundrySterling-Book"/>
              </a:rPr>
              <a:t>Analytic calculation of effect matches real PSFs well in most cases.</a:t>
            </a:r>
          </a:p>
        </p:txBody>
      </p:sp>
      <p:pic>
        <p:nvPicPr>
          <p:cNvPr id="6" name="Picture 5" descr="figure_sigmaa_sigmat_plasma_comp.pdf"/>
          <p:cNvPicPr>
            <a:picLocks noChangeAspect="1"/>
          </p:cNvPicPr>
          <p:nvPr/>
        </p:nvPicPr>
        <p:blipFill rotWithShape="1">
          <a:blip r:embed="rId3">
            <a:extLst>
              <a:ext uri="{28A0092B-C50C-407E-A947-70E740481C1C}">
                <a14:useLocalDpi xmlns:a14="http://schemas.microsoft.com/office/drawing/2010/main" val="0"/>
              </a:ext>
            </a:extLst>
          </a:blip>
          <a:srcRect r="2244" b="9330"/>
          <a:stretch/>
        </p:blipFill>
        <p:spPr>
          <a:xfrm>
            <a:off x="1335628" y="2135251"/>
            <a:ext cx="5969507" cy="3954910"/>
          </a:xfrm>
          <a:prstGeom prst="rect">
            <a:avLst/>
          </a:prstGeom>
        </p:spPr>
      </p:pic>
      <p:sp>
        <p:nvSpPr>
          <p:cNvPr id="3" name="Rectangle 2"/>
          <p:cNvSpPr/>
          <p:nvPr/>
        </p:nvSpPr>
        <p:spPr>
          <a:xfrm>
            <a:off x="2073223" y="3399265"/>
            <a:ext cx="896528" cy="12513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5589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Fluctuation amplitude</a:t>
            </a:r>
            <a:endParaRPr lang="en-US" sz="2800" dirty="0">
              <a:latin typeface="FoundrySterling-Book"/>
            </a:endParaRPr>
          </a:p>
        </p:txBody>
      </p:sp>
      <p:sp>
        <p:nvSpPr>
          <p:cNvPr id="5" name="TextBox 4"/>
          <p:cNvSpPr txBox="1"/>
          <p:nvPr/>
        </p:nvSpPr>
        <p:spPr>
          <a:xfrm>
            <a:off x="418218" y="1057399"/>
            <a:ext cx="7755646" cy="1208023"/>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Fluctuation amplitude shows little variation with flow shear.</a:t>
            </a:r>
          </a:p>
          <a:p>
            <a:pPr marL="457200" indent="-457200">
              <a:spcAft>
                <a:spcPts val="1500"/>
              </a:spcAft>
              <a:buFont typeface="Arial"/>
              <a:buChar char="•"/>
            </a:pPr>
            <a:r>
              <a:rPr lang="en-US" sz="2000" dirty="0" smtClean="0">
                <a:solidFill>
                  <a:srgbClr val="000000"/>
                </a:solidFill>
                <a:latin typeface="FoundrySterling-Book"/>
              </a:rPr>
              <a:t>But PSF effects change the value of the fluctuation amplitude of some points significantly.</a:t>
            </a:r>
          </a:p>
        </p:txBody>
      </p:sp>
      <p:grpSp>
        <p:nvGrpSpPr>
          <p:cNvPr id="9" name="Group 8"/>
          <p:cNvGrpSpPr/>
          <p:nvPr/>
        </p:nvGrpSpPr>
        <p:grpSpPr>
          <a:xfrm>
            <a:off x="331305" y="2543230"/>
            <a:ext cx="7978152" cy="3353300"/>
            <a:chOff x="673965" y="2531892"/>
            <a:chExt cx="7978152" cy="3353300"/>
          </a:xfrm>
        </p:grpSpPr>
        <p:pic>
          <p:nvPicPr>
            <p:cNvPr id="8" name="Picture 7" descr="kxky_vs_Stau_st_dn_n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l="6939" r="10130"/>
            <a:stretch/>
          </p:blipFill>
          <p:spPr>
            <a:xfrm>
              <a:off x="4480716" y="2531892"/>
              <a:ext cx="4171401" cy="3353300"/>
            </a:xfrm>
            <a:prstGeom prst="rect">
              <a:avLst/>
            </a:prstGeom>
          </p:spPr>
        </p:pic>
        <p:pic>
          <p:nvPicPr>
            <p:cNvPr id="7" name="Picture 6" descr="kxky_vs_Stau_st_dn_n_unccorrected_no_cut_except_late_times.pdf"/>
            <p:cNvPicPr>
              <a:picLocks noChangeAspect="1"/>
            </p:cNvPicPr>
            <p:nvPr/>
          </p:nvPicPr>
          <p:blipFill rotWithShape="1">
            <a:blip r:embed="rId4">
              <a:extLst>
                <a:ext uri="{28A0092B-C50C-407E-A947-70E740481C1C}">
                  <a14:useLocalDpi xmlns:a14="http://schemas.microsoft.com/office/drawing/2010/main" val="0"/>
                </a:ext>
              </a:extLst>
            </a:blip>
            <a:srcRect r="23016"/>
            <a:stretch/>
          </p:blipFill>
          <p:spPr>
            <a:xfrm>
              <a:off x="673965" y="2531892"/>
              <a:ext cx="3872259" cy="3353300"/>
            </a:xfrm>
            <a:prstGeom prst="rect">
              <a:avLst/>
            </a:prstGeom>
          </p:spPr>
        </p:pic>
      </p:grpSp>
      <p:sp>
        <p:nvSpPr>
          <p:cNvPr id="10" name="TextBox 9"/>
          <p:cNvSpPr txBox="1"/>
          <p:nvPr/>
        </p:nvSpPr>
        <p:spPr>
          <a:xfrm>
            <a:off x="1073666" y="2439675"/>
            <a:ext cx="2965793" cy="307777"/>
          </a:xfrm>
          <a:prstGeom prst="rect">
            <a:avLst/>
          </a:prstGeom>
          <a:noFill/>
        </p:spPr>
        <p:txBody>
          <a:bodyPr wrap="square" rtlCol="0">
            <a:spAutoFit/>
          </a:bodyPr>
          <a:lstStyle/>
          <a:p>
            <a:pPr algn="ctr">
              <a:spcAft>
                <a:spcPts val="1500"/>
              </a:spcAft>
            </a:pPr>
            <a:r>
              <a:rPr lang="en-US" sz="1400" b="1" dirty="0" smtClean="0">
                <a:solidFill>
                  <a:srgbClr val="000000"/>
                </a:solidFill>
                <a:latin typeface="FoundrySterling-Book"/>
              </a:rPr>
              <a:t>Uncorrected</a:t>
            </a:r>
          </a:p>
        </p:txBody>
      </p:sp>
      <p:sp>
        <p:nvSpPr>
          <p:cNvPr id="11" name="TextBox 10"/>
          <p:cNvSpPr txBox="1"/>
          <p:nvPr/>
        </p:nvSpPr>
        <p:spPr>
          <a:xfrm>
            <a:off x="4274022" y="2439675"/>
            <a:ext cx="3712150" cy="307777"/>
          </a:xfrm>
          <a:prstGeom prst="rect">
            <a:avLst/>
          </a:prstGeom>
          <a:noFill/>
        </p:spPr>
        <p:txBody>
          <a:bodyPr wrap="square" rtlCol="0">
            <a:spAutoFit/>
          </a:bodyPr>
          <a:lstStyle/>
          <a:p>
            <a:pPr algn="ctr">
              <a:spcAft>
                <a:spcPts val="1500"/>
              </a:spcAft>
            </a:pPr>
            <a:r>
              <a:rPr lang="en-US" sz="1400" b="1" dirty="0" smtClean="0">
                <a:solidFill>
                  <a:srgbClr val="000000"/>
                </a:solidFill>
                <a:latin typeface="FoundrySterling-Book"/>
              </a:rPr>
              <a:t>Corrected</a:t>
            </a:r>
          </a:p>
        </p:txBody>
      </p:sp>
    </p:spTree>
    <p:extLst>
      <p:ext uri="{BB962C8B-B14F-4D97-AF65-F5344CB8AC3E}">
        <p14:creationId xmlns:p14="http://schemas.microsoft.com/office/powerpoint/2010/main" val="4789236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8216" y="1057399"/>
            <a:ext cx="7961735"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Variation with flow shear is hard to identify.</a:t>
            </a:r>
            <a:endParaRPr lang="en-US" sz="2000" dirty="0">
              <a:solidFill>
                <a:srgbClr val="000000"/>
              </a:solidFill>
              <a:latin typeface="FoundrySterling-Book"/>
            </a:endParaRPr>
          </a:p>
        </p:txBody>
      </p:sp>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Turbulent diffusivity</a:t>
            </a:r>
            <a:endParaRPr lang="en-US" sz="2800" dirty="0">
              <a:latin typeface="FoundrySterling-Book"/>
            </a:endParaRPr>
          </a:p>
        </p:txBody>
      </p:sp>
      <p:pic>
        <p:nvPicPr>
          <p:cNvPr id="4" name="Picture 3" descr="kxky_vs_Stau_st_chi_tilt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t="6772" r="9177"/>
          <a:stretch/>
        </p:blipFill>
        <p:spPr>
          <a:xfrm>
            <a:off x="1201072" y="1639708"/>
            <a:ext cx="6238619" cy="4269224"/>
          </a:xfrm>
          <a:prstGeom prst="rect">
            <a:avLst/>
          </a:prstGeom>
        </p:spPr>
      </p:pic>
      <p:sp>
        <p:nvSpPr>
          <p:cNvPr id="6" name="Rectangle 5"/>
          <p:cNvSpPr/>
          <p:nvPr/>
        </p:nvSpPr>
        <p:spPr>
          <a:xfrm>
            <a:off x="2067087" y="3238057"/>
            <a:ext cx="464340" cy="199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822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Turbulent diffusivity</a:t>
            </a:r>
            <a:endParaRPr lang="en-US" sz="2800" dirty="0">
              <a:latin typeface="FoundrySterling-Book"/>
            </a:endParaRPr>
          </a:p>
        </p:txBody>
      </p:sp>
      <p:sp>
        <p:nvSpPr>
          <p:cNvPr id="5" name="TextBox 4"/>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Large errors on data points! Cannot draw conclusions.</a:t>
            </a:r>
          </a:p>
        </p:txBody>
      </p:sp>
      <p:pic>
        <p:nvPicPr>
          <p:cNvPr id="3" name="Picture 2" descr="chi_vs_Stau_st_no_cut_except_late_times_and_lx8cm.pdf"/>
          <p:cNvPicPr>
            <a:picLocks noChangeAspect="1"/>
          </p:cNvPicPr>
          <p:nvPr/>
        </p:nvPicPr>
        <p:blipFill rotWithShape="1">
          <a:blip r:embed="rId3">
            <a:extLst>
              <a:ext uri="{28A0092B-C50C-407E-A947-70E740481C1C}">
                <a14:useLocalDpi xmlns:a14="http://schemas.microsoft.com/office/drawing/2010/main" val="0"/>
              </a:ext>
            </a:extLst>
          </a:blip>
          <a:srcRect l="2662" t="7576" r="5316"/>
          <a:stretch/>
        </p:blipFill>
        <p:spPr>
          <a:xfrm>
            <a:off x="1225366" y="1836975"/>
            <a:ext cx="6190030" cy="4144724"/>
          </a:xfrm>
          <a:prstGeom prst="rect">
            <a:avLst/>
          </a:prstGeom>
        </p:spPr>
      </p:pic>
      <p:pic>
        <p:nvPicPr>
          <p:cNvPr id="12" name="Picture 11" descr="Flow_shear_paper_v2.pdf"/>
          <p:cNvPicPr>
            <a:picLocks noChangeAspect="1"/>
          </p:cNvPicPr>
          <p:nvPr/>
        </p:nvPicPr>
        <p:blipFill rotWithShape="1">
          <a:blip r:embed="rId4">
            <a:extLst>
              <a:ext uri="{28A0092B-C50C-407E-A947-70E740481C1C}">
                <a14:useLocalDpi xmlns:a14="http://schemas.microsoft.com/office/drawing/2010/main" val="0"/>
              </a:ext>
            </a:extLst>
          </a:blip>
          <a:srcRect l="30691" t="32216" r="31743" b="60825"/>
          <a:stretch/>
        </p:blipFill>
        <p:spPr>
          <a:xfrm>
            <a:off x="3822526" y="1870163"/>
            <a:ext cx="3648067" cy="956314"/>
          </a:xfrm>
          <a:prstGeom prst="rect">
            <a:avLst/>
          </a:prstGeom>
        </p:spPr>
      </p:pic>
    </p:spTree>
    <p:extLst>
      <p:ext uri="{BB962C8B-B14F-4D97-AF65-F5344CB8AC3E}">
        <p14:creationId xmlns:p14="http://schemas.microsoft.com/office/powerpoint/2010/main" val="29349172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Exponent of Flow Shear</a:t>
            </a:r>
            <a:endParaRPr lang="en-US" sz="2800" dirty="0">
              <a:latin typeface="FoundrySterling-Book"/>
            </a:endParaRPr>
          </a:p>
        </p:txBody>
      </p:sp>
      <p:pic>
        <p:nvPicPr>
          <p:cNvPr id="3" name="Picture 2" descr="alpha_gammaE_vs_Stau_st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l="2199" t="6413" r="4397" b="366"/>
          <a:stretch/>
        </p:blipFill>
        <p:spPr>
          <a:xfrm>
            <a:off x="262780" y="1073682"/>
            <a:ext cx="8115203" cy="5399508"/>
          </a:xfrm>
          <a:prstGeom prst="rect">
            <a:avLst/>
          </a:prstGeom>
        </p:spPr>
      </p:pic>
      <p:pic>
        <p:nvPicPr>
          <p:cNvPr id="4" name="Picture 3" descr="Flow_shear_paper_v2.pdf"/>
          <p:cNvPicPr>
            <a:picLocks noChangeAspect="1"/>
          </p:cNvPicPr>
          <p:nvPr/>
        </p:nvPicPr>
        <p:blipFill rotWithShape="1">
          <a:blip r:embed="rId4">
            <a:extLst>
              <a:ext uri="{28A0092B-C50C-407E-A947-70E740481C1C}">
                <a14:useLocalDpi xmlns:a14="http://schemas.microsoft.com/office/drawing/2010/main" val="0"/>
              </a:ext>
            </a:extLst>
          </a:blip>
          <a:srcRect l="37087" t="51245" r="39629" b="43584"/>
          <a:stretch/>
        </p:blipFill>
        <p:spPr>
          <a:xfrm>
            <a:off x="965162" y="1241425"/>
            <a:ext cx="2650742" cy="833120"/>
          </a:xfrm>
          <a:prstGeom prst="rect">
            <a:avLst/>
          </a:prstGeom>
        </p:spPr>
      </p:pic>
    </p:spTree>
    <p:extLst>
      <p:ext uri="{BB962C8B-B14F-4D97-AF65-F5344CB8AC3E}">
        <p14:creationId xmlns:p14="http://schemas.microsoft.com/office/powerpoint/2010/main" val="15583415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The CCTD technique</a:t>
            </a:r>
            <a:endParaRPr lang="en-US" sz="2800" dirty="0">
              <a:latin typeface="FoundrySterling-Book"/>
            </a:endParaRPr>
          </a:p>
        </p:txBody>
      </p:sp>
      <p:sp>
        <p:nvSpPr>
          <p:cNvPr id="5" name="TextBox 4"/>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Fit Gaussian to locations of peak amplitudes to extract measure of correlation time.</a:t>
            </a:r>
          </a:p>
        </p:txBody>
      </p:sp>
      <p:pic>
        <p:nvPicPr>
          <p:cNvPr id="7" name="Picture 6" descr="td_correlation_function_28155_0.125_chan2_10_18_26.pdf"/>
          <p:cNvPicPr>
            <a:picLocks noChangeAspect="1"/>
          </p:cNvPicPr>
          <p:nvPr/>
        </p:nvPicPr>
        <p:blipFill rotWithShape="1">
          <a:blip r:embed="rId3">
            <a:extLst>
              <a:ext uri="{28A0092B-C50C-407E-A947-70E740481C1C}">
                <a14:useLocalDpi xmlns:a14="http://schemas.microsoft.com/office/drawing/2010/main" val="0"/>
              </a:ext>
            </a:extLst>
          </a:blip>
          <a:srcRect l="2218" t="5696" r="5909"/>
          <a:stretch/>
        </p:blipFill>
        <p:spPr>
          <a:xfrm>
            <a:off x="1353372" y="1819082"/>
            <a:ext cx="5934019" cy="4568247"/>
          </a:xfrm>
          <a:prstGeom prst="rect">
            <a:avLst/>
          </a:prstGeom>
        </p:spPr>
      </p:pic>
      <p:sp>
        <p:nvSpPr>
          <p:cNvPr id="8" name="TextBox 7"/>
          <p:cNvSpPr txBox="1"/>
          <p:nvPr/>
        </p:nvSpPr>
        <p:spPr>
          <a:xfrm>
            <a:off x="4235714" y="1772672"/>
            <a:ext cx="2969232" cy="523220"/>
          </a:xfrm>
          <a:prstGeom prst="rect">
            <a:avLst/>
          </a:prstGeom>
          <a:noFill/>
        </p:spPr>
        <p:txBody>
          <a:bodyPr wrap="none" rtlCol="0">
            <a:spAutoFit/>
          </a:bodyPr>
          <a:lstStyle/>
          <a:p>
            <a:pPr algn="ctr"/>
            <a:r>
              <a:rPr lang="en-US" sz="1400" dirty="0" err="1" smtClean="0">
                <a:latin typeface="FoundrySterling-Book"/>
                <a:cs typeface="FoundrySterling-Book"/>
              </a:rPr>
              <a:t>Poloidally</a:t>
            </a:r>
            <a:r>
              <a:rPr lang="en-US" sz="1400" dirty="0" smtClean="0">
                <a:latin typeface="FoundrySterling-Book"/>
                <a:cs typeface="FoundrySterling-Book"/>
              </a:rPr>
              <a:t> separated channel pairs:</a:t>
            </a:r>
          </a:p>
          <a:p>
            <a:r>
              <a:rPr lang="en-US" sz="1400" dirty="0" smtClean="0">
                <a:latin typeface="FoundrySterling-Book"/>
                <a:cs typeface="FoundrySterling-Book"/>
              </a:rPr>
              <a:t>26-26, 26-18, 26-10, 26-2</a:t>
            </a:r>
            <a:endParaRPr lang="en-US" sz="1400" dirty="0">
              <a:latin typeface="FoundrySterling-Book"/>
              <a:cs typeface="FoundrySterling-Book"/>
            </a:endParaRPr>
          </a:p>
        </p:txBody>
      </p:sp>
      <p:cxnSp>
        <p:nvCxnSpPr>
          <p:cNvPr id="9" name="Straight Arrow Connector 8"/>
          <p:cNvCxnSpPr/>
          <p:nvPr/>
        </p:nvCxnSpPr>
        <p:spPr bwMode="auto">
          <a:xfrm flipH="1">
            <a:off x="4519999" y="2259951"/>
            <a:ext cx="354876" cy="578995"/>
          </a:xfrm>
          <a:prstGeom prst="straightConnector1">
            <a:avLst/>
          </a:prstGeom>
          <a:solidFill>
            <a:srgbClr val="FF9933">
              <a:alpha val="45000"/>
            </a:srgbClr>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4818842" y="2259951"/>
            <a:ext cx="672397" cy="784445"/>
          </a:xfrm>
          <a:prstGeom prst="straightConnector1">
            <a:avLst/>
          </a:prstGeom>
          <a:solidFill>
            <a:srgbClr val="FF9933">
              <a:alpha val="45000"/>
            </a:srgbClr>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a:off x="5192396" y="2297305"/>
            <a:ext cx="765785" cy="952541"/>
          </a:xfrm>
          <a:prstGeom prst="straightConnector1">
            <a:avLst/>
          </a:prstGeom>
          <a:solidFill>
            <a:srgbClr val="FF9933">
              <a:alpha val="45000"/>
            </a:srgbClr>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a:off x="5624112" y="2315982"/>
            <a:ext cx="801011" cy="1010684"/>
          </a:xfrm>
          <a:prstGeom prst="straightConnector1">
            <a:avLst/>
          </a:prstGeom>
          <a:solidFill>
            <a:srgbClr val="FF9933">
              <a:alpha val="45000"/>
            </a:srgbClr>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759888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The CCTD technique</a:t>
            </a:r>
            <a:endParaRPr lang="en-US" sz="2800" dirty="0">
              <a:latin typeface="FoundrySterling-Book"/>
            </a:endParaRPr>
          </a:p>
        </p:txBody>
      </p:sp>
      <p:sp>
        <p:nvSpPr>
          <p:cNvPr id="5" name="TextBox 4"/>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PSFs have no effect on correlation time, if assume only toroidal velocity.</a:t>
            </a:r>
          </a:p>
        </p:txBody>
      </p:sp>
      <p:pic>
        <p:nvPicPr>
          <p:cNvPr id="13" name="Picture 12" descr="figure_taua_taut_plasma_comp.pdf"/>
          <p:cNvPicPr>
            <a:picLocks noChangeAspect="1"/>
          </p:cNvPicPr>
          <p:nvPr/>
        </p:nvPicPr>
        <p:blipFill rotWithShape="1">
          <a:blip r:embed="rId3">
            <a:extLst>
              <a:ext uri="{28A0092B-C50C-407E-A947-70E740481C1C}">
                <a14:useLocalDpi xmlns:a14="http://schemas.microsoft.com/office/drawing/2010/main" val="0"/>
              </a:ext>
            </a:extLst>
          </a:blip>
          <a:srcRect b="9412"/>
          <a:stretch/>
        </p:blipFill>
        <p:spPr>
          <a:xfrm>
            <a:off x="1308137" y="1924191"/>
            <a:ext cx="6024489" cy="3898194"/>
          </a:xfrm>
          <a:prstGeom prst="rect">
            <a:avLst/>
          </a:prstGeom>
        </p:spPr>
      </p:pic>
    </p:spTree>
    <p:extLst>
      <p:ext uri="{BB962C8B-B14F-4D97-AF65-F5344CB8AC3E}">
        <p14:creationId xmlns:p14="http://schemas.microsoft.com/office/powerpoint/2010/main" val="14824482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The CCTD technique</a:t>
            </a:r>
            <a:endParaRPr lang="en-US" sz="2800" dirty="0">
              <a:latin typeface="FoundrySterling-Book"/>
            </a:endParaRPr>
          </a:p>
        </p:txBody>
      </p:sp>
      <p:sp>
        <p:nvSpPr>
          <p:cNvPr id="5" name="TextBox 4"/>
          <p:cNvSpPr txBox="1"/>
          <p:nvPr/>
        </p:nvSpPr>
        <p:spPr>
          <a:xfrm>
            <a:off x="418218" y="1057399"/>
            <a:ext cx="7755646" cy="282385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If the flow is purely toroidal then the measured correlation time will be given by (not accounting for PSF effects*):</a:t>
            </a:r>
          </a:p>
          <a:p>
            <a:pPr marL="457200" indent="-457200">
              <a:spcAft>
                <a:spcPts val="1500"/>
              </a:spcAft>
              <a:buFont typeface="Arial"/>
              <a:buChar char="•"/>
            </a:pPr>
            <a:endParaRPr lang="en-US" sz="2000" dirty="0">
              <a:solidFill>
                <a:srgbClr val="000000"/>
              </a:solidFill>
              <a:latin typeface="FoundrySterling-Book"/>
            </a:endParaRPr>
          </a:p>
          <a:p>
            <a:pPr marL="457200" indent="-457200">
              <a:spcAft>
                <a:spcPts val="1500"/>
              </a:spcAft>
              <a:buFont typeface="Arial"/>
              <a:buChar char="•"/>
            </a:pPr>
            <a:endParaRPr lang="en-US" sz="2000" dirty="0" smtClean="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However, if we include a fluctuating radial flow that has a magnitude rho* smaller than the toroidal flow and correlation time equivalent to the turbulent correlation time then:</a:t>
            </a:r>
            <a:endParaRPr lang="en-US" sz="2000" dirty="0">
              <a:solidFill>
                <a:srgbClr val="000000"/>
              </a:solidFill>
              <a:latin typeface="FoundrySterling-Book"/>
            </a:endParaRPr>
          </a:p>
        </p:txBody>
      </p:sp>
      <p:pic>
        <p:nvPicPr>
          <p:cNvPr id="4" name="Picture 3" descr="PSF_effect_v9b.pdf"/>
          <p:cNvPicPr>
            <a:picLocks noChangeAspect="1"/>
          </p:cNvPicPr>
          <p:nvPr/>
        </p:nvPicPr>
        <p:blipFill rotWithShape="1">
          <a:blip r:embed="rId3">
            <a:extLst>
              <a:ext uri="{28A0092B-C50C-407E-A947-70E740481C1C}">
                <a14:useLocalDpi xmlns:a14="http://schemas.microsoft.com/office/drawing/2010/main" val="0"/>
              </a:ext>
            </a:extLst>
          </a:blip>
          <a:srcRect l="13675" t="73015" r="35885" b="21444"/>
          <a:stretch/>
        </p:blipFill>
        <p:spPr>
          <a:xfrm>
            <a:off x="756808" y="4105214"/>
            <a:ext cx="7400412" cy="1051960"/>
          </a:xfrm>
          <a:prstGeom prst="rect">
            <a:avLst/>
          </a:prstGeom>
        </p:spPr>
      </p:pic>
      <p:pic>
        <p:nvPicPr>
          <p:cNvPr id="6" name="Picture 5" descr="PSF_effect_v9b.pdf"/>
          <p:cNvPicPr>
            <a:picLocks noChangeAspect="1"/>
          </p:cNvPicPr>
          <p:nvPr/>
        </p:nvPicPr>
        <p:blipFill rotWithShape="1">
          <a:blip r:embed="rId4">
            <a:extLst>
              <a:ext uri="{28A0092B-C50C-407E-A947-70E740481C1C}">
                <a14:useLocalDpi xmlns:a14="http://schemas.microsoft.com/office/drawing/2010/main" val="0"/>
              </a:ext>
            </a:extLst>
          </a:blip>
          <a:srcRect l="9777" t="13493" r="59941" b="81617"/>
          <a:stretch/>
        </p:blipFill>
        <p:spPr>
          <a:xfrm>
            <a:off x="2154473" y="1822570"/>
            <a:ext cx="4331817" cy="905405"/>
          </a:xfrm>
          <a:prstGeom prst="rect">
            <a:avLst/>
          </a:prstGeom>
        </p:spPr>
      </p:pic>
      <p:sp>
        <p:nvSpPr>
          <p:cNvPr id="13" name="TextBox 12"/>
          <p:cNvSpPr txBox="1"/>
          <p:nvPr/>
        </p:nvSpPr>
        <p:spPr>
          <a:xfrm>
            <a:off x="0" y="6019034"/>
            <a:ext cx="7755646" cy="461665"/>
          </a:xfrm>
          <a:prstGeom prst="rect">
            <a:avLst/>
          </a:prstGeom>
          <a:noFill/>
        </p:spPr>
        <p:txBody>
          <a:bodyPr wrap="square" rtlCol="0">
            <a:spAutoFit/>
          </a:bodyPr>
          <a:lstStyle/>
          <a:p>
            <a:pPr>
              <a:spcAft>
                <a:spcPts val="1500"/>
              </a:spcAft>
            </a:pPr>
            <a:r>
              <a:rPr lang="en-US" sz="1200" dirty="0" smtClean="0">
                <a:solidFill>
                  <a:srgbClr val="000000"/>
                </a:solidFill>
                <a:latin typeface="FoundrySterling-Book"/>
              </a:rPr>
              <a:t>*In this case PSFs have no effect on the measured correlation time. However, including a radial flow with PSFs there is a difference.</a:t>
            </a:r>
            <a:endParaRPr lang="en-US" sz="1200" dirty="0">
              <a:solidFill>
                <a:srgbClr val="000000"/>
              </a:solidFill>
              <a:latin typeface="FoundrySterling-Book"/>
            </a:endParaRPr>
          </a:p>
        </p:txBody>
      </p:sp>
    </p:spTree>
    <p:extLst>
      <p:ext uri="{BB962C8B-B14F-4D97-AF65-F5344CB8AC3E}">
        <p14:creationId xmlns:p14="http://schemas.microsoft.com/office/powerpoint/2010/main" val="291668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The CCTD technique</a:t>
            </a:r>
            <a:endParaRPr lang="en-US" sz="2800" dirty="0">
              <a:latin typeface="FoundrySterling-Book"/>
            </a:endParaRPr>
          </a:p>
        </p:txBody>
      </p:sp>
      <p:grpSp>
        <p:nvGrpSpPr>
          <p:cNvPr id="8" name="Group 7"/>
          <p:cNvGrpSpPr/>
          <p:nvPr/>
        </p:nvGrpSpPr>
        <p:grpSpPr>
          <a:xfrm>
            <a:off x="657858" y="2064086"/>
            <a:ext cx="7325046" cy="3092113"/>
            <a:chOff x="803632" y="2064086"/>
            <a:chExt cx="7325046" cy="3092113"/>
          </a:xfrm>
        </p:grpSpPr>
        <p:pic>
          <p:nvPicPr>
            <p:cNvPr id="3" name="Picture 2" descr="radial_velocity_with_PSF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632" y="2064086"/>
              <a:ext cx="4955572" cy="3092113"/>
            </a:xfrm>
            <a:prstGeom prst="rect">
              <a:avLst/>
            </a:prstGeom>
          </p:spPr>
        </p:pic>
        <p:pic>
          <p:nvPicPr>
            <p:cNvPr id="7" name="Picture 6" descr="radial_velocity_with_PSFs_k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3178" y="2644942"/>
              <a:ext cx="2095500" cy="1930400"/>
            </a:xfrm>
            <a:prstGeom prst="rect">
              <a:avLst/>
            </a:prstGeom>
          </p:spPr>
        </p:pic>
      </p:grpSp>
      <p:sp>
        <p:nvSpPr>
          <p:cNvPr id="10" name="TextBox 9"/>
          <p:cNvSpPr txBox="1"/>
          <p:nvPr/>
        </p:nvSpPr>
        <p:spPr>
          <a:xfrm>
            <a:off x="418218" y="1057399"/>
            <a:ext cx="7755646" cy="400110"/>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Cross-correlation function with radial velocity.</a:t>
            </a:r>
            <a:endParaRPr lang="en-US" sz="2000" dirty="0">
              <a:solidFill>
                <a:srgbClr val="000000"/>
              </a:solidFill>
              <a:latin typeface="FoundrySterling-Book"/>
            </a:endParaRPr>
          </a:p>
        </p:txBody>
      </p:sp>
    </p:spTree>
    <p:extLst>
      <p:ext uri="{BB962C8B-B14F-4D97-AF65-F5344CB8AC3E}">
        <p14:creationId xmlns:p14="http://schemas.microsoft.com/office/powerpoint/2010/main" val="9238762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The CCTD technique</a:t>
            </a:r>
            <a:endParaRPr lang="en-US" sz="2800" dirty="0">
              <a:latin typeface="FoundrySterling-Book"/>
            </a:endParaRPr>
          </a:p>
        </p:txBody>
      </p:sp>
      <p:pic>
        <p:nvPicPr>
          <p:cNvPr id="6" name="Picture 5" descr="kxky_vs_Stau_st_CCTD_high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t="7639"/>
          <a:stretch/>
        </p:blipFill>
        <p:spPr>
          <a:xfrm>
            <a:off x="203200" y="914400"/>
            <a:ext cx="8229600" cy="5067300"/>
          </a:xfrm>
          <a:prstGeom prst="rect">
            <a:avLst/>
          </a:prstGeom>
        </p:spPr>
      </p:pic>
    </p:spTree>
    <p:extLst>
      <p:ext uri="{BB962C8B-B14F-4D97-AF65-F5344CB8AC3E}">
        <p14:creationId xmlns:p14="http://schemas.microsoft.com/office/powerpoint/2010/main" val="2067146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Flow shear and turbulence</a:t>
            </a:r>
            <a:endParaRPr lang="en-US" sz="2800" dirty="0">
              <a:latin typeface="FoundrySterling-Book"/>
            </a:endParaRPr>
          </a:p>
        </p:txBody>
      </p:sp>
      <p:sp>
        <p:nvSpPr>
          <p:cNvPr id="8" name="TextBox 7"/>
          <p:cNvSpPr txBox="1"/>
          <p:nvPr/>
        </p:nvSpPr>
        <p:spPr>
          <a:xfrm>
            <a:off x="412081" y="1055585"/>
            <a:ext cx="7816601" cy="3939540"/>
          </a:xfrm>
          <a:prstGeom prst="rect">
            <a:avLst/>
          </a:prstGeom>
          <a:noFill/>
        </p:spPr>
        <p:txBody>
          <a:bodyPr wrap="square" rtlCol="0">
            <a:spAutoFit/>
          </a:bodyPr>
          <a:lstStyle/>
          <a:p>
            <a:pPr marL="360363" indent="-360363">
              <a:spcAft>
                <a:spcPts val="1500"/>
              </a:spcAft>
              <a:buFont typeface="Arial"/>
              <a:buChar char="•"/>
            </a:pPr>
            <a:r>
              <a:rPr lang="en-US" sz="2000" dirty="0" smtClean="0">
                <a:solidFill>
                  <a:srgbClr val="000000"/>
                </a:solidFill>
                <a:latin typeface="FoundrySterling-Book"/>
              </a:rPr>
              <a:t>By considering the diffusion of a turbulent eddy in the presence of a sheared flow, the ratio of characteristic wavenumbers parallel to the gradient of the shear </a:t>
            </a:r>
            <a:r>
              <a:rPr lang="en-US" sz="2000" dirty="0">
                <a:solidFill>
                  <a:srgbClr val="000000"/>
                </a:solidFill>
                <a:latin typeface="FoundrySterling-Book"/>
              </a:rPr>
              <a:t>(x)</a:t>
            </a:r>
            <a:r>
              <a:rPr lang="en-US" sz="2000" dirty="0" smtClean="0">
                <a:solidFill>
                  <a:srgbClr val="000000"/>
                </a:solidFill>
                <a:latin typeface="FoundrySterling-Book"/>
              </a:rPr>
              <a:t> and perpendicular (y) is given by [2]:</a:t>
            </a:r>
            <a:endParaRPr lang="en-US" sz="2000" dirty="0">
              <a:solidFill>
                <a:srgbClr val="000000"/>
              </a:solidFill>
              <a:latin typeface="FoundrySterling-Book"/>
            </a:endParaRPr>
          </a:p>
          <a:p>
            <a:pPr marL="360363" indent="-360363">
              <a:spcAft>
                <a:spcPts val="1500"/>
              </a:spcAft>
              <a:buFont typeface="Arial"/>
              <a:buChar char="•"/>
            </a:pPr>
            <a:endParaRPr lang="en-US" sz="2000" dirty="0" smtClean="0">
              <a:solidFill>
                <a:srgbClr val="000000"/>
              </a:solidFill>
              <a:latin typeface="FoundrySterling-Book"/>
            </a:endParaRPr>
          </a:p>
          <a:p>
            <a:pPr marL="360363" indent="-360363">
              <a:spcAft>
                <a:spcPts val="1500"/>
              </a:spcAft>
              <a:buFont typeface="Arial"/>
              <a:buChar char="•"/>
            </a:pPr>
            <a:endParaRPr lang="en-US" sz="2000" dirty="0">
              <a:solidFill>
                <a:srgbClr val="000000"/>
              </a:solidFill>
              <a:latin typeface="FoundrySterling-Book"/>
            </a:endParaRPr>
          </a:p>
          <a:p>
            <a:pPr marL="360363" indent="-360363">
              <a:spcAft>
                <a:spcPts val="1500"/>
              </a:spcAft>
              <a:buFont typeface="Arial"/>
              <a:buChar char="•"/>
            </a:pPr>
            <a:r>
              <a:rPr lang="en-US" sz="2000" dirty="0" smtClean="0">
                <a:solidFill>
                  <a:srgbClr val="000000"/>
                </a:solidFill>
                <a:latin typeface="FoundrySterling-Book"/>
              </a:rPr>
              <a:t>Where we have used the correlation time of the turbulence to give a statistical measure of the tilt of the turbulence.</a:t>
            </a:r>
            <a:endParaRPr lang="en-US" sz="2000" dirty="0">
              <a:solidFill>
                <a:srgbClr val="000000"/>
              </a:solidFill>
              <a:latin typeface="FoundrySterling-Book"/>
            </a:endParaRPr>
          </a:p>
          <a:p>
            <a:pPr marL="360363" indent="-360363">
              <a:spcAft>
                <a:spcPts val="1500"/>
              </a:spcAft>
              <a:buFont typeface="Arial"/>
              <a:buChar char="•"/>
            </a:pPr>
            <a:r>
              <a:rPr lang="en-US" sz="2000" dirty="0" smtClean="0">
                <a:solidFill>
                  <a:srgbClr val="000000"/>
                </a:solidFill>
                <a:latin typeface="FoundrySterling-Book"/>
              </a:rPr>
              <a:t>Therefore, by measuring the ratio of wavenumbers, we can determine the correlation time of the turbulence.</a:t>
            </a:r>
          </a:p>
        </p:txBody>
      </p:sp>
      <p:pic>
        <p:nvPicPr>
          <p:cNvPr id="5" name="Picture 4" descr="Flow_shear_paper_v2.pdf"/>
          <p:cNvPicPr>
            <a:picLocks noChangeAspect="1"/>
          </p:cNvPicPr>
          <p:nvPr/>
        </p:nvPicPr>
        <p:blipFill rotWithShape="1">
          <a:blip r:embed="rId3">
            <a:extLst>
              <a:ext uri="{28A0092B-C50C-407E-A947-70E740481C1C}">
                <a14:useLocalDpi xmlns:a14="http://schemas.microsoft.com/office/drawing/2010/main" val="0"/>
              </a:ext>
            </a:extLst>
          </a:blip>
          <a:srcRect l="40830" t="46494" r="40993" b="50980"/>
          <a:stretch/>
        </p:blipFill>
        <p:spPr>
          <a:xfrm>
            <a:off x="2833260" y="2539276"/>
            <a:ext cx="2974243" cy="584839"/>
          </a:xfrm>
          <a:prstGeom prst="rect">
            <a:avLst/>
          </a:prstGeom>
        </p:spPr>
      </p:pic>
      <p:sp>
        <p:nvSpPr>
          <p:cNvPr id="2" name="Rectangle 1"/>
          <p:cNvSpPr/>
          <p:nvPr/>
        </p:nvSpPr>
        <p:spPr>
          <a:xfrm>
            <a:off x="0" y="5967758"/>
            <a:ext cx="7458418" cy="523220"/>
          </a:xfrm>
          <a:prstGeom prst="rect">
            <a:avLst/>
          </a:prstGeom>
        </p:spPr>
        <p:txBody>
          <a:bodyPr wrap="square">
            <a:spAutoFit/>
          </a:bodyPr>
          <a:lstStyle/>
          <a:p>
            <a:r>
              <a:rPr lang="en-GB" sz="1400" dirty="0" smtClean="0">
                <a:latin typeface="FoundrySterling-Book"/>
                <a:cs typeface="FoundrySterling-Book"/>
              </a:rPr>
              <a:t>[2] </a:t>
            </a:r>
            <a:r>
              <a:rPr lang="en-GB" sz="1400" dirty="0">
                <a:latin typeface="FoundrySterling-Book"/>
                <a:cs typeface="FoundrySterling-Book"/>
              </a:rPr>
              <a:t>P. Davidson. ‘Turbulence: an introduction for scientists and engineers’. </a:t>
            </a:r>
            <a:r>
              <a:rPr lang="en-GB" sz="1400" dirty="0" smtClean="0">
                <a:latin typeface="FoundrySterling-Book"/>
                <a:cs typeface="FoundrySterling-Book"/>
              </a:rPr>
              <a:t/>
            </a:r>
            <a:br>
              <a:rPr lang="en-GB" sz="1400" dirty="0" smtClean="0">
                <a:latin typeface="FoundrySterling-Book"/>
                <a:cs typeface="FoundrySterling-Book"/>
              </a:rPr>
            </a:br>
            <a:r>
              <a:rPr lang="en-GB" sz="1400" dirty="0" smtClean="0">
                <a:latin typeface="FoundrySterling-Book"/>
                <a:cs typeface="FoundrySterling-Book"/>
              </a:rPr>
              <a:t>Oxford </a:t>
            </a:r>
            <a:r>
              <a:rPr lang="en-GB" sz="1400" dirty="0">
                <a:latin typeface="FoundrySterling-Book"/>
                <a:cs typeface="FoundrySterling-Book"/>
              </a:rPr>
              <a:t>University Press, USA, 2015.</a:t>
            </a:r>
          </a:p>
        </p:txBody>
      </p:sp>
    </p:spTree>
    <p:extLst>
      <p:ext uri="{BB962C8B-B14F-4D97-AF65-F5344CB8AC3E}">
        <p14:creationId xmlns:p14="http://schemas.microsoft.com/office/powerpoint/2010/main" val="27515749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The CCTD technique</a:t>
            </a:r>
            <a:endParaRPr lang="en-US" sz="2800" dirty="0">
              <a:latin typeface="FoundrySterling-Book"/>
            </a:endParaRPr>
          </a:p>
        </p:txBody>
      </p:sp>
      <p:pic>
        <p:nvPicPr>
          <p:cNvPr id="4" name="Picture 3" descr="kxky_vs_Stau_st_chi_CCTD_no_cut_except_late_times.pdf"/>
          <p:cNvPicPr>
            <a:picLocks noChangeAspect="1"/>
          </p:cNvPicPr>
          <p:nvPr/>
        </p:nvPicPr>
        <p:blipFill rotWithShape="1">
          <a:blip r:embed="rId3">
            <a:extLst>
              <a:ext uri="{28A0092B-C50C-407E-A947-70E740481C1C}">
                <a14:useLocalDpi xmlns:a14="http://schemas.microsoft.com/office/drawing/2010/main" val="0"/>
              </a:ext>
            </a:extLst>
          </a:blip>
          <a:srcRect l="823" r="12779"/>
          <a:stretch/>
        </p:blipFill>
        <p:spPr>
          <a:xfrm>
            <a:off x="1482778" y="1815661"/>
            <a:ext cx="5675206" cy="4379193"/>
          </a:xfrm>
          <a:prstGeom prst="rect">
            <a:avLst/>
          </a:prstGeom>
        </p:spPr>
      </p:pic>
      <p:sp>
        <p:nvSpPr>
          <p:cNvPr id="5" name="TextBox 4"/>
          <p:cNvSpPr txBox="1"/>
          <p:nvPr/>
        </p:nvSpPr>
        <p:spPr>
          <a:xfrm>
            <a:off x="418218" y="1057399"/>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Heat diffusivity using correlation time from CCTD on points from Tilt method.</a:t>
            </a:r>
          </a:p>
        </p:txBody>
      </p:sp>
    </p:spTree>
    <p:extLst>
      <p:ext uri="{BB962C8B-B14F-4D97-AF65-F5344CB8AC3E}">
        <p14:creationId xmlns:p14="http://schemas.microsoft.com/office/powerpoint/2010/main" val="143491517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Equilibrium data ranges</a:t>
            </a:r>
            <a:endParaRPr lang="en-US" sz="2800" dirty="0">
              <a:latin typeface="FoundrySterling-Book"/>
            </a:endParaRPr>
          </a:p>
        </p:txBody>
      </p:sp>
      <p:sp>
        <p:nvSpPr>
          <p:cNvPr id="5" name="TextBox 4"/>
          <p:cNvSpPr txBox="1"/>
          <p:nvPr/>
        </p:nvSpPr>
        <p:spPr>
          <a:xfrm>
            <a:off x="469527" y="1044570"/>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Means and standard deviations for parameters of interest over all data points in experimental plots.</a:t>
            </a:r>
          </a:p>
        </p:txBody>
      </p:sp>
      <p:graphicFrame>
        <p:nvGraphicFramePr>
          <p:cNvPr id="4" name="Table 3"/>
          <p:cNvGraphicFramePr>
            <a:graphicFrameLocks noGrp="1"/>
          </p:cNvGraphicFramePr>
          <p:nvPr>
            <p:extLst>
              <p:ext uri="{D42A27DB-BD31-4B8C-83A1-F6EECF244321}">
                <p14:modId xmlns:p14="http://schemas.microsoft.com/office/powerpoint/2010/main" val="799436168"/>
              </p:ext>
            </p:extLst>
          </p:nvPr>
        </p:nvGraphicFramePr>
        <p:xfrm>
          <a:off x="1568399" y="2078404"/>
          <a:ext cx="5760508" cy="3205480"/>
        </p:xfrm>
        <a:graphic>
          <a:graphicData uri="http://schemas.openxmlformats.org/drawingml/2006/table">
            <a:tbl>
              <a:tblPr firstRow="1" bandRow="1">
                <a:tableStyleId>{5C22544A-7EE6-4342-B048-85BDC9FD1C3A}</a:tableStyleId>
              </a:tblPr>
              <a:tblGrid>
                <a:gridCol w="1676897"/>
                <a:gridCol w="1334035"/>
                <a:gridCol w="1309449"/>
                <a:gridCol w="1440127"/>
              </a:tblGrid>
              <a:tr h="370840">
                <a:tc>
                  <a:txBody>
                    <a:bodyPr/>
                    <a:lstStyle/>
                    <a:p>
                      <a:endParaRPr lang="en-US" dirty="0"/>
                    </a:p>
                  </a:txBody>
                  <a:tcPr/>
                </a:tc>
                <a:tc>
                  <a:txBody>
                    <a:bodyPr/>
                    <a:lstStyle/>
                    <a:p>
                      <a:r>
                        <a:rPr lang="en-US" dirty="0" smtClean="0"/>
                        <a:t>Mean</a:t>
                      </a:r>
                      <a:endParaRPr lang="en-US" dirty="0"/>
                    </a:p>
                  </a:txBody>
                  <a:tcPr/>
                </a:tc>
                <a:tc>
                  <a:txBody>
                    <a:bodyPr/>
                    <a:lstStyle/>
                    <a:p>
                      <a:r>
                        <a:rPr lang="en-US" dirty="0" smtClean="0"/>
                        <a:t>Std. dev.</a:t>
                      </a:r>
                      <a:endParaRPr lang="en-US" dirty="0"/>
                    </a:p>
                  </a:txBody>
                  <a:tcPr/>
                </a:tc>
                <a:tc>
                  <a:txBody>
                    <a:bodyPr/>
                    <a:lstStyle/>
                    <a:p>
                      <a:r>
                        <a:rPr lang="en-US" dirty="0" smtClean="0"/>
                        <a:t>Fractional variation</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t>
                      </a:r>
                      <a:r>
                        <a:rPr lang="en-US" dirty="0" err="1" smtClean="0"/>
                        <a:t>LTe</a:t>
                      </a:r>
                      <a:endParaRPr lang="en-US" dirty="0"/>
                    </a:p>
                  </a:txBody>
                  <a:tcPr/>
                </a:tc>
                <a:tc>
                  <a:txBody>
                    <a:bodyPr/>
                    <a:lstStyle/>
                    <a:p>
                      <a:r>
                        <a:rPr lang="en-US" dirty="0" smtClean="0"/>
                        <a:t>5.79</a:t>
                      </a:r>
                      <a:endParaRPr lang="en-US" dirty="0"/>
                    </a:p>
                  </a:txBody>
                  <a:tcPr/>
                </a:tc>
                <a:tc>
                  <a:txBody>
                    <a:bodyPr/>
                    <a:lstStyle/>
                    <a:p>
                      <a:r>
                        <a:rPr lang="en-US" dirty="0" smtClean="0"/>
                        <a:t>2.14</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0.37</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t>
                      </a:r>
                      <a:r>
                        <a:rPr lang="en-US" dirty="0" err="1" smtClean="0"/>
                        <a:t>LTi</a:t>
                      </a:r>
                      <a:endParaRPr lang="en-US" dirty="0"/>
                    </a:p>
                  </a:txBody>
                  <a:tcPr/>
                </a:tc>
                <a:tc>
                  <a:txBody>
                    <a:bodyPr/>
                    <a:lstStyle/>
                    <a:p>
                      <a:r>
                        <a:rPr lang="en-US" dirty="0" smtClean="0"/>
                        <a:t>6.29</a:t>
                      </a:r>
                      <a:endParaRPr lang="en-US" dirty="0"/>
                    </a:p>
                  </a:txBody>
                  <a:tcPr/>
                </a:tc>
                <a:tc>
                  <a:txBody>
                    <a:bodyPr/>
                    <a:lstStyle/>
                    <a:p>
                      <a:r>
                        <a:rPr lang="en-US" dirty="0" smtClean="0"/>
                        <a:t>1.97</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0.31</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t>
                      </a:r>
                      <a:r>
                        <a:rPr lang="en-US" dirty="0" err="1" smtClean="0"/>
                        <a:t>Lne</a:t>
                      </a:r>
                      <a:endParaRPr lang="en-US" dirty="0"/>
                    </a:p>
                  </a:txBody>
                  <a:tcPr/>
                </a:tc>
                <a:tc>
                  <a:txBody>
                    <a:bodyPr/>
                    <a:lstStyle/>
                    <a:p>
                      <a:r>
                        <a:rPr lang="en-US" dirty="0" smtClean="0"/>
                        <a:t>3.40</a:t>
                      </a:r>
                      <a:endParaRPr lang="en-US" dirty="0"/>
                    </a:p>
                  </a:txBody>
                  <a:tcPr/>
                </a:tc>
                <a:tc>
                  <a:txBody>
                    <a:bodyPr/>
                    <a:lstStyle/>
                    <a:p>
                      <a:r>
                        <a:rPr lang="en-US" dirty="0" smtClean="0"/>
                        <a:t>1.07</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0.31</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a:t>
                      </a:r>
                      <a:endParaRPr lang="en-US" dirty="0"/>
                    </a:p>
                  </a:txBody>
                  <a:tcPr/>
                </a:tc>
                <a:tc>
                  <a:txBody>
                    <a:bodyPr/>
                    <a:lstStyle/>
                    <a:p>
                      <a:r>
                        <a:rPr lang="en-US" dirty="0" smtClean="0"/>
                        <a:t>0.53</a:t>
                      </a:r>
                      <a:endParaRPr lang="en-US" dirty="0"/>
                    </a:p>
                  </a:txBody>
                  <a:tcPr/>
                </a:tc>
                <a:tc>
                  <a:txBody>
                    <a:bodyPr/>
                    <a:lstStyle/>
                    <a:p>
                      <a:r>
                        <a:rPr lang="en-US" dirty="0" smtClean="0"/>
                        <a:t>0.077</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0.14</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q/</a:t>
                      </a:r>
                      <a:r>
                        <a:rPr lang="en-US" dirty="0" err="1" smtClean="0"/>
                        <a:t>eps</a:t>
                      </a:r>
                      <a:endParaRPr lang="en-US" dirty="0"/>
                    </a:p>
                  </a:txBody>
                  <a:tcPr/>
                </a:tc>
                <a:tc>
                  <a:txBody>
                    <a:bodyPr/>
                    <a:lstStyle/>
                    <a:p>
                      <a:r>
                        <a:rPr lang="en-US" dirty="0" smtClean="0"/>
                        <a:t>8.27</a:t>
                      </a:r>
                      <a:endParaRPr lang="en-US" dirty="0"/>
                    </a:p>
                  </a:txBody>
                  <a:tcPr/>
                </a:tc>
                <a:tc>
                  <a:txBody>
                    <a:bodyPr/>
                    <a:lstStyle/>
                    <a:p>
                      <a:r>
                        <a:rPr lang="en-US" dirty="0" smtClean="0"/>
                        <a:t>1.53</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0.18</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err="1" smtClean="0"/>
                        <a:t>dn</a:t>
                      </a:r>
                      <a:r>
                        <a:rPr lang="en-US" dirty="0" smtClean="0"/>
                        <a:t>/n [%]</a:t>
                      </a:r>
                    </a:p>
                  </a:txBody>
                  <a:tcPr/>
                </a:tc>
                <a:tc>
                  <a:txBody>
                    <a:bodyPr/>
                    <a:lstStyle/>
                    <a:p>
                      <a:r>
                        <a:rPr lang="en-US" dirty="0" smtClean="0"/>
                        <a:t>0.51</a:t>
                      </a:r>
                      <a:endParaRPr lang="en-US" dirty="0"/>
                    </a:p>
                  </a:txBody>
                  <a:tcPr/>
                </a:tc>
                <a:tc>
                  <a:txBody>
                    <a:bodyPr/>
                    <a:lstStyle/>
                    <a:p>
                      <a:r>
                        <a:rPr lang="en-US" dirty="0" smtClean="0"/>
                        <a:t>0.16</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0.32</a:t>
                      </a:r>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sv-SE" dirty="0" err="1" smtClean="0"/>
                        <a:t>gammaE</a:t>
                      </a:r>
                      <a:r>
                        <a:rPr lang="sv-SE" dirty="0" smtClean="0"/>
                        <a:t> </a:t>
                      </a:r>
                      <a:r>
                        <a:rPr lang="sv-SE" dirty="0" err="1" smtClean="0"/>
                        <a:t>tau_st</a:t>
                      </a:r>
                      <a:endParaRPr lang="en-US" dirty="0"/>
                    </a:p>
                  </a:txBody>
                  <a:tcPr/>
                </a:tc>
                <a:tc>
                  <a:txBody>
                    <a:bodyPr/>
                    <a:lstStyle/>
                    <a:p>
                      <a:r>
                        <a:rPr lang="sv-SE" dirty="0" smtClean="0"/>
                        <a:t>0.46</a:t>
                      </a:r>
                      <a:endParaRPr lang="en-US" dirty="0"/>
                    </a:p>
                  </a:txBody>
                  <a:tcPr/>
                </a:tc>
                <a:tc>
                  <a:txBody>
                    <a:bodyPr/>
                    <a:lstStyle/>
                    <a:p>
                      <a:r>
                        <a:rPr lang="sv-SE" dirty="0" smtClean="0"/>
                        <a:t>0.24</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sv-SE" dirty="0" smtClean="0"/>
                        <a:t>0.51</a:t>
                      </a:r>
                      <a:endParaRPr lang="en-US" dirty="0"/>
                    </a:p>
                  </a:txBody>
                  <a:tcPr/>
                </a:tc>
              </a:tr>
            </a:tbl>
          </a:graphicData>
        </a:graphic>
      </p:graphicFrame>
    </p:spTree>
    <p:extLst>
      <p:ext uri="{BB962C8B-B14F-4D97-AF65-F5344CB8AC3E}">
        <p14:creationId xmlns:p14="http://schemas.microsoft.com/office/powerpoint/2010/main" val="8033624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Equilibrium data ranges 2</a:t>
            </a:r>
            <a:endParaRPr lang="en-US" sz="2800" dirty="0">
              <a:latin typeface="FoundrySterling-Book"/>
            </a:endParaRPr>
          </a:p>
        </p:txBody>
      </p:sp>
      <p:sp>
        <p:nvSpPr>
          <p:cNvPr id="5" name="TextBox 4"/>
          <p:cNvSpPr txBox="1"/>
          <p:nvPr/>
        </p:nvSpPr>
        <p:spPr>
          <a:xfrm>
            <a:off x="469527" y="1044570"/>
            <a:ext cx="7755646" cy="70788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Means and standard deviations for parameters of interest over all data points, excluding outliers*, in experimental plots.</a:t>
            </a:r>
          </a:p>
        </p:txBody>
      </p:sp>
      <p:graphicFrame>
        <p:nvGraphicFramePr>
          <p:cNvPr id="4" name="Table 3"/>
          <p:cNvGraphicFramePr>
            <a:graphicFrameLocks noGrp="1"/>
          </p:cNvGraphicFramePr>
          <p:nvPr>
            <p:extLst>
              <p:ext uri="{D42A27DB-BD31-4B8C-83A1-F6EECF244321}">
                <p14:modId xmlns:p14="http://schemas.microsoft.com/office/powerpoint/2010/main" val="3003137417"/>
              </p:ext>
            </p:extLst>
          </p:nvPr>
        </p:nvGraphicFramePr>
        <p:xfrm>
          <a:off x="1568399" y="2078404"/>
          <a:ext cx="5760508" cy="3205480"/>
        </p:xfrm>
        <a:graphic>
          <a:graphicData uri="http://schemas.openxmlformats.org/drawingml/2006/table">
            <a:tbl>
              <a:tblPr firstRow="1" bandRow="1">
                <a:tableStyleId>{5C22544A-7EE6-4342-B048-85BDC9FD1C3A}</a:tableStyleId>
              </a:tblPr>
              <a:tblGrid>
                <a:gridCol w="1676897"/>
                <a:gridCol w="1334035"/>
                <a:gridCol w="1309449"/>
                <a:gridCol w="1440127"/>
              </a:tblGrid>
              <a:tr h="370840">
                <a:tc>
                  <a:txBody>
                    <a:bodyPr/>
                    <a:lstStyle/>
                    <a:p>
                      <a:endParaRPr lang="en-US" dirty="0"/>
                    </a:p>
                  </a:txBody>
                  <a:tcPr/>
                </a:tc>
                <a:tc>
                  <a:txBody>
                    <a:bodyPr/>
                    <a:lstStyle/>
                    <a:p>
                      <a:r>
                        <a:rPr lang="en-US" dirty="0" smtClean="0"/>
                        <a:t>Mean</a:t>
                      </a:r>
                      <a:endParaRPr lang="en-US" dirty="0"/>
                    </a:p>
                  </a:txBody>
                  <a:tcPr/>
                </a:tc>
                <a:tc>
                  <a:txBody>
                    <a:bodyPr/>
                    <a:lstStyle/>
                    <a:p>
                      <a:r>
                        <a:rPr lang="en-US" dirty="0" smtClean="0"/>
                        <a:t>Std. dev.</a:t>
                      </a:r>
                      <a:endParaRPr lang="en-US" dirty="0"/>
                    </a:p>
                  </a:txBody>
                  <a:tcPr/>
                </a:tc>
                <a:tc>
                  <a:txBody>
                    <a:bodyPr/>
                    <a:lstStyle/>
                    <a:p>
                      <a:r>
                        <a:rPr lang="en-US" dirty="0" smtClean="0"/>
                        <a:t>Fractional variation</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t>
                      </a:r>
                      <a:r>
                        <a:rPr lang="en-US" dirty="0" err="1" smtClean="0"/>
                        <a:t>LTe</a:t>
                      </a:r>
                      <a:endParaRPr lang="en-US" dirty="0"/>
                    </a:p>
                  </a:txBody>
                  <a:tcPr/>
                </a:tc>
                <a:tc>
                  <a:txBody>
                    <a:bodyPr/>
                    <a:lstStyle/>
                    <a:p>
                      <a:r>
                        <a:rPr lang="en-US" dirty="0" smtClean="0"/>
                        <a:t>5.96</a:t>
                      </a:r>
                      <a:endParaRPr lang="en-US" dirty="0"/>
                    </a:p>
                  </a:txBody>
                  <a:tcPr/>
                </a:tc>
                <a:tc>
                  <a:txBody>
                    <a:bodyPr/>
                    <a:lstStyle/>
                    <a:p>
                      <a:r>
                        <a:rPr lang="en-US" dirty="0" smtClean="0"/>
                        <a:t>2.21</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0.37</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t>
                      </a:r>
                      <a:r>
                        <a:rPr lang="en-US" dirty="0" err="1" smtClean="0"/>
                        <a:t>LTi</a:t>
                      </a:r>
                      <a:endParaRPr lang="en-US" dirty="0"/>
                    </a:p>
                  </a:txBody>
                  <a:tcPr/>
                </a:tc>
                <a:tc>
                  <a:txBody>
                    <a:bodyPr/>
                    <a:lstStyle/>
                    <a:p>
                      <a:r>
                        <a:rPr lang="en-US" dirty="0" smtClean="0"/>
                        <a:t>5.74</a:t>
                      </a:r>
                      <a:endParaRPr lang="en-US" dirty="0"/>
                    </a:p>
                  </a:txBody>
                  <a:tcPr/>
                </a:tc>
                <a:tc>
                  <a:txBody>
                    <a:bodyPr/>
                    <a:lstStyle/>
                    <a:p>
                      <a:r>
                        <a:rPr lang="en-US" dirty="0" smtClean="0"/>
                        <a:t>1.44</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0.25</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t>
                      </a:r>
                      <a:r>
                        <a:rPr lang="en-US" dirty="0" err="1" smtClean="0"/>
                        <a:t>Lne</a:t>
                      </a:r>
                      <a:endParaRPr lang="en-US" dirty="0"/>
                    </a:p>
                  </a:txBody>
                  <a:tcPr/>
                </a:tc>
                <a:tc>
                  <a:txBody>
                    <a:bodyPr/>
                    <a:lstStyle/>
                    <a:p>
                      <a:r>
                        <a:rPr lang="en-US" dirty="0" smtClean="0"/>
                        <a:t>3.69</a:t>
                      </a:r>
                      <a:endParaRPr lang="en-US" dirty="0"/>
                    </a:p>
                  </a:txBody>
                  <a:tcPr/>
                </a:tc>
                <a:tc>
                  <a:txBody>
                    <a:bodyPr/>
                    <a:lstStyle/>
                    <a:p>
                      <a:r>
                        <a:rPr lang="en-US" dirty="0" smtClean="0"/>
                        <a:t>0.81</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0.22</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r/a</a:t>
                      </a:r>
                      <a:endParaRPr lang="en-US" dirty="0"/>
                    </a:p>
                  </a:txBody>
                  <a:tcPr/>
                </a:tc>
                <a:tc>
                  <a:txBody>
                    <a:bodyPr/>
                    <a:lstStyle/>
                    <a:p>
                      <a:r>
                        <a:rPr lang="en-US" dirty="0" smtClean="0"/>
                        <a:t>0.54</a:t>
                      </a:r>
                      <a:endParaRPr lang="en-US" dirty="0"/>
                    </a:p>
                  </a:txBody>
                  <a:tcPr/>
                </a:tc>
                <a:tc>
                  <a:txBody>
                    <a:bodyPr/>
                    <a:lstStyle/>
                    <a:p>
                      <a:r>
                        <a:rPr lang="en-US" dirty="0" smtClean="0"/>
                        <a:t>0.073</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0.14</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q/</a:t>
                      </a:r>
                      <a:r>
                        <a:rPr lang="en-US" dirty="0" err="1" smtClean="0"/>
                        <a:t>eps</a:t>
                      </a:r>
                      <a:endParaRPr lang="en-US" dirty="0"/>
                    </a:p>
                  </a:txBody>
                  <a:tcPr/>
                </a:tc>
                <a:tc>
                  <a:txBody>
                    <a:bodyPr/>
                    <a:lstStyle/>
                    <a:p>
                      <a:r>
                        <a:rPr lang="en-US" dirty="0" smtClean="0"/>
                        <a:t>8.58</a:t>
                      </a:r>
                      <a:endParaRPr lang="en-US" dirty="0"/>
                    </a:p>
                  </a:txBody>
                  <a:tcPr/>
                </a:tc>
                <a:tc>
                  <a:txBody>
                    <a:bodyPr/>
                    <a:lstStyle/>
                    <a:p>
                      <a:r>
                        <a:rPr lang="en-US" dirty="0" smtClean="0"/>
                        <a:t>1.41</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0.16</a:t>
                      </a:r>
                      <a:endParaRPr lang="en-US" dirty="0"/>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err="1" smtClean="0"/>
                        <a:t>dn</a:t>
                      </a:r>
                      <a:r>
                        <a:rPr lang="en-US" dirty="0" smtClean="0"/>
                        <a:t>/n [%]</a:t>
                      </a:r>
                      <a:endParaRPr lang="en-US" dirty="0"/>
                    </a:p>
                  </a:txBody>
                  <a:tcPr/>
                </a:tc>
                <a:tc>
                  <a:txBody>
                    <a:bodyPr/>
                    <a:lstStyle/>
                    <a:p>
                      <a:r>
                        <a:rPr lang="en-US" dirty="0" smtClean="0"/>
                        <a:t>0.52</a:t>
                      </a:r>
                      <a:endParaRPr lang="en-US" dirty="0"/>
                    </a:p>
                  </a:txBody>
                  <a:tcPr/>
                </a:tc>
                <a:tc>
                  <a:txBody>
                    <a:bodyPr/>
                    <a:lstStyle/>
                    <a:p>
                      <a:r>
                        <a:rPr lang="en-US" dirty="0" smtClean="0"/>
                        <a:t>0.16</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en-US" dirty="0" smtClean="0"/>
                        <a:t>0.31</a:t>
                      </a:r>
                    </a:p>
                  </a:txBody>
                  <a:tcPr/>
                </a:tc>
              </a:tr>
              <a:tr h="370840">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sv-SE" dirty="0" err="1" smtClean="0"/>
                        <a:t>gammaE</a:t>
                      </a:r>
                      <a:r>
                        <a:rPr lang="sv-SE" dirty="0" smtClean="0"/>
                        <a:t> </a:t>
                      </a:r>
                      <a:r>
                        <a:rPr lang="sv-SE" dirty="0" err="1" smtClean="0"/>
                        <a:t>tau_st</a:t>
                      </a:r>
                      <a:endParaRPr lang="en-US" dirty="0"/>
                    </a:p>
                  </a:txBody>
                  <a:tcPr/>
                </a:tc>
                <a:tc>
                  <a:txBody>
                    <a:bodyPr/>
                    <a:lstStyle/>
                    <a:p>
                      <a:r>
                        <a:rPr lang="sv-SE" dirty="0" smtClean="0"/>
                        <a:t>0.48</a:t>
                      </a:r>
                      <a:endParaRPr lang="en-US" dirty="0"/>
                    </a:p>
                  </a:txBody>
                  <a:tcPr/>
                </a:tc>
                <a:tc>
                  <a:txBody>
                    <a:bodyPr/>
                    <a:lstStyle/>
                    <a:p>
                      <a:r>
                        <a:rPr lang="sv-SE" dirty="0" smtClean="0"/>
                        <a:t>0.25</a:t>
                      </a:r>
                      <a:endParaRPr lang="en-US" dirty="0"/>
                    </a:p>
                  </a:txBody>
                  <a:tcPr/>
                </a:tc>
                <a:tc>
                  <a:txBody>
                    <a:bodyPr/>
                    <a:lstStyle/>
                    <a:p>
                      <a:pPr marL="0" marR="0" indent="0" algn="l" defTabSz="432100" rtl="0" eaLnBrk="1" fontAlgn="auto" latinLnBrk="0" hangingPunct="1">
                        <a:lnSpc>
                          <a:spcPct val="100000"/>
                        </a:lnSpc>
                        <a:spcBef>
                          <a:spcPts val="0"/>
                        </a:spcBef>
                        <a:spcAft>
                          <a:spcPts val="0"/>
                        </a:spcAft>
                        <a:buClrTx/>
                        <a:buSzTx/>
                        <a:buFontTx/>
                        <a:buNone/>
                        <a:tabLst/>
                        <a:defRPr/>
                      </a:pPr>
                      <a:r>
                        <a:rPr lang="sv-SE" dirty="0" smtClean="0"/>
                        <a:t>0.52</a:t>
                      </a:r>
                      <a:endParaRPr lang="en-US" dirty="0"/>
                    </a:p>
                  </a:txBody>
                  <a:tcPr/>
                </a:tc>
              </a:tr>
            </a:tbl>
          </a:graphicData>
        </a:graphic>
      </p:graphicFrame>
      <p:sp>
        <p:nvSpPr>
          <p:cNvPr id="6" name="Rectangle 5"/>
          <p:cNvSpPr/>
          <p:nvPr/>
        </p:nvSpPr>
        <p:spPr>
          <a:xfrm>
            <a:off x="0" y="5775323"/>
            <a:ext cx="8042692" cy="738664"/>
          </a:xfrm>
          <a:prstGeom prst="rect">
            <a:avLst/>
          </a:prstGeom>
        </p:spPr>
        <p:txBody>
          <a:bodyPr wrap="square">
            <a:spAutoFit/>
          </a:bodyPr>
          <a:lstStyle/>
          <a:p>
            <a:r>
              <a:rPr lang="en-GB" sz="1400" dirty="0" smtClean="0">
                <a:latin typeface="FoundrySterling-Book"/>
                <a:cs typeface="FoundrySterling-Book"/>
              </a:rPr>
              <a:t>* Outliers are taken to be those with tilts &lt; 0, which occur late in the shots and the 27276 data at ~ ¾ of the way through the shot, that show significant difference in R/</a:t>
            </a:r>
            <a:r>
              <a:rPr lang="en-GB" sz="1400" dirty="0" err="1" smtClean="0">
                <a:latin typeface="FoundrySterling-Book"/>
                <a:cs typeface="FoundrySterling-Book"/>
              </a:rPr>
              <a:t>Lne</a:t>
            </a:r>
            <a:r>
              <a:rPr lang="en-GB" sz="1400" dirty="0" smtClean="0">
                <a:latin typeface="FoundrySterling-Book"/>
                <a:cs typeface="FoundrySterling-Book"/>
              </a:rPr>
              <a:t>, q/</a:t>
            </a:r>
            <a:r>
              <a:rPr lang="en-GB" sz="1400" dirty="0" err="1" smtClean="0">
                <a:latin typeface="FoundrySterling-Book"/>
                <a:cs typeface="FoundrySterling-Book"/>
              </a:rPr>
              <a:t>eps</a:t>
            </a:r>
            <a:r>
              <a:rPr lang="en-GB" sz="1400" dirty="0" smtClean="0">
                <a:latin typeface="FoundrySterling-Book"/>
                <a:cs typeface="FoundrySterling-Book"/>
              </a:rPr>
              <a:t>, and R/</a:t>
            </a:r>
            <a:r>
              <a:rPr lang="en-GB" sz="1400" dirty="0" err="1" smtClean="0">
                <a:latin typeface="FoundrySterling-Book"/>
                <a:cs typeface="FoundrySterling-Book"/>
              </a:rPr>
              <a:t>LTi</a:t>
            </a:r>
            <a:r>
              <a:rPr lang="en-GB" sz="1400" dirty="0" smtClean="0">
                <a:latin typeface="FoundrySterling-Book"/>
                <a:cs typeface="FoundrySterling-Book"/>
              </a:rPr>
              <a:t> compared to the other data points. (R/</a:t>
            </a:r>
            <a:r>
              <a:rPr lang="en-GB" sz="1400" dirty="0" err="1" smtClean="0">
                <a:latin typeface="FoundrySterling-Book"/>
                <a:cs typeface="FoundrySterling-Book"/>
              </a:rPr>
              <a:t>LTi</a:t>
            </a:r>
            <a:r>
              <a:rPr lang="en-GB" sz="1400" dirty="0" smtClean="0">
                <a:latin typeface="FoundrySterling-Book"/>
                <a:cs typeface="FoundrySterling-Book"/>
              </a:rPr>
              <a:t> &gt; R/</a:t>
            </a:r>
            <a:r>
              <a:rPr lang="en-GB" sz="1400" dirty="0" err="1" smtClean="0">
                <a:latin typeface="FoundrySterling-Book"/>
                <a:cs typeface="FoundrySterling-Book"/>
              </a:rPr>
              <a:t>LTe</a:t>
            </a:r>
            <a:r>
              <a:rPr lang="en-GB" sz="1400" dirty="0" smtClean="0">
                <a:latin typeface="FoundrySterling-Book"/>
                <a:cs typeface="FoundrySterling-Book"/>
              </a:rPr>
              <a:t>)</a:t>
            </a:r>
            <a:endParaRPr lang="en-GB" sz="1400" dirty="0">
              <a:latin typeface="FoundrySterling-Book"/>
              <a:cs typeface="FoundrySterling-Book"/>
            </a:endParaRPr>
          </a:p>
        </p:txBody>
      </p:sp>
    </p:spTree>
    <p:extLst>
      <p:ext uri="{BB962C8B-B14F-4D97-AF65-F5344CB8AC3E}">
        <p14:creationId xmlns:p14="http://schemas.microsoft.com/office/powerpoint/2010/main" val="20357724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Selection Criteria</a:t>
            </a:r>
            <a:endParaRPr lang="en-US" sz="2800" dirty="0">
              <a:latin typeface="FoundrySterling-Book"/>
            </a:endParaRPr>
          </a:p>
        </p:txBody>
      </p:sp>
      <p:sp>
        <p:nvSpPr>
          <p:cNvPr id="5" name="TextBox 4"/>
          <p:cNvSpPr txBox="1"/>
          <p:nvPr/>
        </p:nvSpPr>
        <p:spPr>
          <a:xfrm>
            <a:off x="469527" y="1044570"/>
            <a:ext cx="7755646" cy="5196806"/>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To identify reliable data from our database we have the following requirements:</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Well resolved – from PSF definitions.</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L-mode.</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No RMPs.</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DND discharges.</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Mean measured intensity &gt;= 0.3 V.</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Time &lt; 0.95 max(time) – removes points near end of shots i.e. when the plasma collapses.</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0 &lt; </a:t>
            </a:r>
            <a:r>
              <a:rPr lang="en-US" sz="1200" dirty="0" err="1" smtClean="0">
                <a:solidFill>
                  <a:srgbClr val="000000"/>
                </a:solidFill>
                <a:latin typeface="FoundrySterling-Book"/>
              </a:rPr>
              <a:t>Normalised</a:t>
            </a:r>
            <a:r>
              <a:rPr lang="en-US" sz="1200" dirty="0" smtClean="0">
                <a:solidFill>
                  <a:srgbClr val="000000"/>
                </a:solidFill>
                <a:latin typeface="FoundrySterling-Book"/>
              </a:rPr>
              <a:t> shear &lt; 1.5, error of </a:t>
            </a:r>
            <a:r>
              <a:rPr lang="en-US" sz="1200" dirty="0" err="1" smtClean="0">
                <a:solidFill>
                  <a:srgbClr val="000000"/>
                </a:solidFill>
                <a:latin typeface="FoundrySterling-Book"/>
              </a:rPr>
              <a:t>normalised</a:t>
            </a:r>
            <a:r>
              <a:rPr lang="en-US" sz="1200" dirty="0" smtClean="0">
                <a:solidFill>
                  <a:srgbClr val="000000"/>
                </a:solidFill>
                <a:latin typeface="FoundrySterling-Book"/>
              </a:rPr>
              <a:t> shear &lt; 1.2. (only consider +</a:t>
            </a:r>
            <a:r>
              <a:rPr lang="en-US" sz="1200" dirty="0" err="1" smtClean="0">
                <a:solidFill>
                  <a:srgbClr val="000000"/>
                </a:solidFill>
                <a:latin typeface="FoundrySterling-Book"/>
              </a:rPr>
              <a:t>ve</a:t>
            </a:r>
            <a:r>
              <a:rPr lang="en-US" sz="1200" dirty="0" smtClean="0">
                <a:solidFill>
                  <a:srgbClr val="000000"/>
                </a:solidFill>
                <a:latin typeface="FoundrySterling-Book"/>
              </a:rPr>
              <a:t> shear as –</a:t>
            </a:r>
            <a:r>
              <a:rPr lang="en-US" sz="1200" dirty="0" err="1" smtClean="0">
                <a:solidFill>
                  <a:srgbClr val="000000"/>
                </a:solidFill>
                <a:latin typeface="FoundrySterling-Book"/>
              </a:rPr>
              <a:t>ve</a:t>
            </a:r>
            <a:r>
              <a:rPr lang="en-US" sz="1200" dirty="0" smtClean="0">
                <a:solidFill>
                  <a:srgbClr val="000000"/>
                </a:solidFill>
                <a:latin typeface="FoundrySterling-Book"/>
              </a:rPr>
              <a:t>  shear is indicative of plasma breaking). </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1 &lt;= q &lt;= 5.</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All 0.0 &lt;= R/Lx &lt;= 25.0, x=(Ti, </a:t>
            </a:r>
            <a:r>
              <a:rPr lang="en-US" sz="1200" dirty="0" err="1" smtClean="0">
                <a:solidFill>
                  <a:srgbClr val="000000"/>
                </a:solidFill>
                <a:latin typeface="FoundrySterling-Book"/>
              </a:rPr>
              <a:t>Te</a:t>
            </a:r>
            <a:r>
              <a:rPr lang="en-US" sz="1200" dirty="0" smtClean="0">
                <a:solidFill>
                  <a:srgbClr val="000000"/>
                </a:solidFill>
                <a:latin typeface="FoundrySterling-Book"/>
              </a:rPr>
              <a:t>, ne).</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0.4 &lt;= r/a &lt;= 0.8 (actually all in range 0.4 &lt; r/a &lt; 0.65).</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All data inside LCFS.</a:t>
            </a:r>
          </a:p>
          <a:p>
            <a:pPr marL="889300" lvl="1" indent="-457200">
              <a:lnSpc>
                <a:spcPct val="70000"/>
              </a:lnSpc>
              <a:spcAft>
                <a:spcPts val="1500"/>
              </a:spcAft>
              <a:buFont typeface="+mj-lt"/>
              <a:buAutoNum type="arabicPeriod"/>
            </a:pPr>
            <a:r>
              <a:rPr lang="en-US" sz="1200" dirty="0" smtClean="0">
                <a:solidFill>
                  <a:srgbClr val="000000"/>
                </a:solidFill>
                <a:latin typeface="FoundrySterling-Book"/>
              </a:rPr>
              <a:t>Homogeneity measure &lt;= 0.5 (based on spatial variation of </a:t>
            </a:r>
            <a:r>
              <a:rPr lang="en-US" sz="1200" dirty="0" err="1" smtClean="0">
                <a:solidFill>
                  <a:srgbClr val="000000"/>
                </a:solidFill>
                <a:latin typeface="FoundrySterling-Book"/>
              </a:rPr>
              <a:t>fluc</a:t>
            </a:r>
            <a:r>
              <a:rPr lang="en-US" sz="1200" dirty="0" smtClean="0">
                <a:solidFill>
                  <a:srgbClr val="000000"/>
                </a:solidFill>
                <a:latin typeface="FoundrySterling-Book"/>
              </a:rPr>
              <a:t>. amps.).</a:t>
            </a:r>
          </a:p>
          <a:p>
            <a:pPr lvl="1">
              <a:spcAft>
                <a:spcPts val="1500"/>
              </a:spcAft>
            </a:pPr>
            <a:endParaRPr lang="en-US" sz="2000" dirty="0" smtClean="0">
              <a:solidFill>
                <a:srgbClr val="000000"/>
              </a:solidFill>
              <a:latin typeface="FoundrySterling-Book"/>
            </a:endParaRPr>
          </a:p>
        </p:txBody>
      </p:sp>
    </p:spTree>
    <p:extLst>
      <p:ext uri="{BB962C8B-B14F-4D97-AF65-F5344CB8AC3E}">
        <p14:creationId xmlns:p14="http://schemas.microsoft.com/office/powerpoint/2010/main" val="16572082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Example shot 28155 </a:t>
            </a:r>
            <a:endParaRPr lang="en-US" sz="2800" dirty="0">
              <a:latin typeface="FoundrySterling-Book"/>
            </a:endParaRPr>
          </a:p>
        </p:txBody>
      </p:sp>
      <p:pic>
        <p:nvPicPr>
          <p:cNvPr id="7" name="28155_inner_ztd_correlation_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7392" y="917372"/>
            <a:ext cx="5565978" cy="5565978"/>
          </a:xfrm>
          <a:prstGeom prst="rect">
            <a:avLst/>
          </a:prstGeom>
        </p:spPr>
      </p:pic>
    </p:spTree>
    <p:extLst>
      <p:ext uri="{BB962C8B-B14F-4D97-AF65-F5344CB8AC3E}">
        <p14:creationId xmlns:p14="http://schemas.microsoft.com/office/powerpoint/2010/main" val="4390760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302" y="1310377"/>
            <a:ext cx="7363685" cy="3862596"/>
          </a:xfrm>
          <a:prstGeom prst="rect">
            <a:avLst/>
          </a:prstGeom>
          <a:noFill/>
        </p:spPr>
        <p:txBody>
          <a:bodyPr wrap="square" rtlCol="0">
            <a:spAutoFit/>
          </a:bodyPr>
          <a:lstStyle/>
          <a:p>
            <a:pPr>
              <a:spcAft>
                <a:spcPts val="1500"/>
              </a:spcAft>
            </a:pPr>
            <a:r>
              <a:rPr lang="en-US" sz="2000" b="1" dirty="0" smtClean="0">
                <a:solidFill>
                  <a:srgbClr val="000000"/>
                </a:solidFill>
                <a:latin typeface="FoundrySterling-Book"/>
              </a:rPr>
              <a:t>Motivation: </a:t>
            </a:r>
            <a:r>
              <a:rPr lang="en-US" sz="2000" dirty="0" smtClean="0">
                <a:solidFill>
                  <a:srgbClr val="000000"/>
                </a:solidFill>
                <a:latin typeface="FoundrySterling-Book"/>
              </a:rPr>
              <a:t>Flow shear and turbulence</a:t>
            </a:r>
            <a:endParaRPr lang="en-US" sz="2000" b="1" dirty="0" smtClean="0">
              <a:solidFill>
                <a:srgbClr val="000000"/>
              </a:solidFill>
              <a:latin typeface="FoundrySterling-Book"/>
            </a:endParaRPr>
          </a:p>
          <a:p>
            <a:pPr>
              <a:spcAft>
                <a:spcPts val="1500"/>
              </a:spcAft>
            </a:pPr>
            <a:r>
              <a:rPr lang="en-US" sz="2000" b="1" dirty="0" smtClean="0">
                <a:solidFill>
                  <a:srgbClr val="000000"/>
                </a:solidFill>
                <a:latin typeface="FoundrySterling-Book"/>
              </a:rPr>
              <a:t>Part 1:</a:t>
            </a:r>
            <a:r>
              <a:rPr lang="en-US" sz="2000" dirty="0" smtClean="0">
                <a:solidFill>
                  <a:srgbClr val="000000"/>
                </a:solidFill>
                <a:latin typeface="FoundrySterling-Book"/>
              </a:rPr>
              <a:t> Measuring Turbulence in MAST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Introduction to the BES system on MAST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BES instrument functions and why they are important</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How to deal with the instrument effects</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An example</a:t>
            </a:r>
          </a:p>
          <a:p>
            <a:pPr>
              <a:spcAft>
                <a:spcPts val="1500"/>
              </a:spcAft>
            </a:pPr>
            <a:r>
              <a:rPr lang="en-US" sz="2000" b="1" dirty="0" smtClean="0">
                <a:solidFill>
                  <a:srgbClr val="000000"/>
                </a:solidFill>
                <a:latin typeface="FoundrySterling-Book"/>
              </a:rPr>
              <a:t>Part 2: </a:t>
            </a:r>
            <a:r>
              <a:rPr lang="en-US" sz="2000" dirty="0" smtClean="0">
                <a:solidFill>
                  <a:srgbClr val="000000"/>
                </a:solidFill>
                <a:latin typeface="FoundrySterling-Book"/>
              </a:rPr>
              <a:t>Effect of flow shear on the turbulent correlation time</a:t>
            </a:r>
            <a:endParaRPr lang="en-US" sz="2000" b="1" dirty="0" smtClean="0">
              <a:solidFill>
                <a:srgbClr val="000000"/>
              </a:solidFill>
              <a:latin typeface="FoundrySterling-Book"/>
            </a:endParaRP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Theoretical constraints on the correlation time</a:t>
            </a:r>
          </a:p>
          <a:p>
            <a:pPr marL="889300" lvl="1" indent="-457200">
              <a:lnSpc>
                <a:spcPct val="70000"/>
              </a:lnSpc>
              <a:spcAft>
                <a:spcPts val="1500"/>
              </a:spcAft>
              <a:buFont typeface="+mj-lt"/>
              <a:buAutoNum type="arabicPeriod"/>
            </a:pPr>
            <a:r>
              <a:rPr lang="en-US" sz="2000" dirty="0" smtClean="0">
                <a:solidFill>
                  <a:srgbClr val="000000"/>
                </a:solidFill>
                <a:latin typeface="FoundrySterling-Book"/>
              </a:rPr>
              <a:t>Experimental verification</a:t>
            </a:r>
          </a:p>
        </p:txBody>
      </p:sp>
      <p:sp>
        <p:nvSpPr>
          <p:cNvPr id="8" name="Rectangle 7"/>
          <p:cNvSpPr/>
          <p:nvPr/>
        </p:nvSpPr>
        <p:spPr>
          <a:xfrm>
            <a:off x="1005407" y="2205221"/>
            <a:ext cx="6755625" cy="1671421"/>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49471" y="56695"/>
            <a:ext cx="6126489" cy="923330"/>
          </a:xfrm>
          <a:prstGeom prst="rect">
            <a:avLst/>
          </a:prstGeom>
          <a:noFill/>
        </p:spPr>
        <p:txBody>
          <a:bodyPr wrap="square" rtlCol="0">
            <a:spAutoFit/>
          </a:bodyPr>
          <a:lstStyle/>
          <a:p>
            <a:r>
              <a:rPr lang="en-US" sz="4000" dirty="0" smtClean="0">
                <a:latin typeface="FoundrySterling-Book"/>
              </a:rPr>
              <a:t>Outline</a:t>
            </a:r>
            <a:endParaRPr lang="en-US" sz="4000" dirty="0">
              <a:latin typeface="FoundrySterling-Book"/>
            </a:endParaRPr>
          </a:p>
          <a:p>
            <a:endParaRPr lang="en-US" sz="1400" dirty="0" smtClean="0">
              <a:solidFill>
                <a:schemeClr val="bg1"/>
              </a:solidFill>
              <a:latin typeface="FoundrySterling-Book"/>
            </a:endParaRPr>
          </a:p>
        </p:txBody>
      </p:sp>
    </p:spTree>
    <p:extLst>
      <p:ext uri="{BB962C8B-B14F-4D97-AF65-F5344CB8AC3E}">
        <p14:creationId xmlns:p14="http://schemas.microsoft.com/office/powerpoint/2010/main" val="17300299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12081" y="1055585"/>
            <a:ext cx="7816601" cy="4578176"/>
          </a:xfrm>
          <a:prstGeom prst="rect">
            <a:avLst/>
          </a:prstGeom>
          <a:noFill/>
        </p:spPr>
        <p:txBody>
          <a:bodyPr wrap="square" rtlCol="0">
            <a:spAutoFit/>
          </a:bodyPr>
          <a:lstStyle/>
          <a:p>
            <a:pPr marL="360363" indent="-360363">
              <a:spcAft>
                <a:spcPts val="1500"/>
              </a:spcAft>
              <a:buFont typeface="Arial"/>
              <a:buChar char="•"/>
            </a:pPr>
            <a:r>
              <a:rPr lang="en-US" sz="2000" dirty="0" smtClean="0">
                <a:solidFill>
                  <a:srgbClr val="000000"/>
                </a:solidFill>
                <a:latin typeface="FoundrySterling-Book"/>
              </a:rPr>
              <a:t>32 channels with ~2cm separation on 8x4 radial-poloidal grid.</a:t>
            </a:r>
          </a:p>
          <a:p>
            <a:pPr marL="342900" indent="-342900">
              <a:spcAft>
                <a:spcPts val="1500"/>
              </a:spcAft>
              <a:buFont typeface="Arial"/>
              <a:buChar char="•"/>
            </a:pPr>
            <a:r>
              <a:rPr lang="en-US" sz="2000" dirty="0">
                <a:solidFill>
                  <a:srgbClr val="000000"/>
                </a:solidFill>
                <a:latin typeface="FoundrySterling-Book"/>
              </a:rPr>
              <a:t>Time resolution of 0.5 </a:t>
            </a:r>
            <a:r>
              <a:rPr lang="en-US" sz="2000" dirty="0" err="1" smtClean="0">
                <a:solidFill>
                  <a:srgbClr val="000000"/>
                </a:solidFill>
                <a:latin typeface="Symbol" charset="2"/>
                <a:cs typeface="Symbol" charset="2"/>
              </a:rPr>
              <a:t>m</a:t>
            </a:r>
            <a:r>
              <a:rPr lang="en-US" sz="2000" dirty="0" err="1" smtClean="0">
                <a:solidFill>
                  <a:srgbClr val="000000"/>
                </a:solidFill>
                <a:latin typeface="FoundrySterling-Book"/>
              </a:rPr>
              <a:t>s</a:t>
            </a:r>
            <a:endParaRPr lang="en-US" sz="2000" dirty="0" smtClean="0">
              <a:solidFill>
                <a:srgbClr val="000000"/>
              </a:solidFill>
              <a:latin typeface="FoundrySterling-Book"/>
            </a:endParaRPr>
          </a:p>
          <a:p>
            <a:pPr marL="342900" indent="-342900">
              <a:spcAft>
                <a:spcPts val="1500"/>
              </a:spcAft>
              <a:buFont typeface="Arial"/>
              <a:buChar char="•"/>
            </a:pPr>
            <a:r>
              <a:rPr lang="en-US" sz="2000" dirty="0" smtClean="0">
                <a:solidFill>
                  <a:srgbClr val="000000"/>
                </a:solidFill>
                <a:latin typeface="FoundrySterling-Book"/>
              </a:rPr>
              <a:t>Correlation analysis is used to </a:t>
            </a:r>
            <a:br>
              <a:rPr lang="en-US" sz="2000" dirty="0" smtClean="0">
                <a:solidFill>
                  <a:srgbClr val="000000"/>
                </a:solidFill>
                <a:latin typeface="FoundrySterling-Book"/>
              </a:rPr>
            </a:br>
            <a:r>
              <a:rPr lang="en-US" sz="2000" dirty="0" smtClean="0">
                <a:solidFill>
                  <a:srgbClr val="000000"/>
                </a:solidFill>
                <a:latin typeface="FoundrySterling-Book"/>
              </a:rPr>
              <a:t>measure:</a:t>
            </a:r>
          </a:p>
          <a:p>
            <a:pPr marL="541338" lvl="1" indent="-188913">
              <a:lnSpc>
                <a:spcPct val="70000"/>
              </a:lnSpc>
              <a:spcAft>
                <a:spcPts val="1500"/>
              </a:spcAft>
              <a:buFont typeface="Arial"/>
              <a:buChar char="•"/>
            </a:pPr>
            <a:r>
              <a:rPr lang="en-US" sz="2000" dirty="0" smtClean="0">
                <a:solidFill>
                  <a:srgbClr val="000000"/>
                </a:solidFill>
                <a:latin typeface="FoundrySterling-Book"/>
              </a:rPr>
              <a:t>Radial correlation length</a:t>
            </a:r>
          </a:p>
          <a:p>
            <a:pPr marL="541338" lvl="1" indent="-188913">
              <a:lnSpc>
                <a:spcPct val="70000"/>
              </a:lnSpc>
              <a:spcAft>
                <a:spcPts val="1500"/>
              </a:spcAft>
              <a:buFont typeface="Arial"/>
              <a:buChar char="•"/>
            </a:pPr>
            <a:r>
              <a:rPr lang="en-US" sz="2000" dirty="0" err="1" smtClean="0">
                <a:solidFill>
                  <a:srgbClr val="000000"/>
                </a:solidFill>
                <a:latin typeface="FoundrySterling-Book"/>
              </a:rPr>
              <a:t>Poloidal</a:t>
            </a:r>
            <a:r>
              <a:rPr lang="en-US" sz="2000" dirty="0" smtClean="0">
                <a:solidFill>
                  <a:srgbClr val="000000"/>
                </a:solidFill>
                <a:latin typeface="FoundrySterling-Book"/>
              </a:rPr>
              <a:t> correlation length</a:t>
            </a:r>
          </a:p>
          <a:p>
            <a:pPr marL="541338" lvl="1" indent="-188913">
              <a:lnSpc>
                <a:spcPct val="70000"/>
              </a:lnSpc>
              <a:spcAft>
                <a:spcPts val="1500"/>
              </a:spcAft>
              <a:buFont typeface="Arial"/>
              <a:buChar char="•"/>
            </a:pPr>
            <a:r>
              <a:rPr lang="en-US" sz="2000" dirty="0" smtClean="0">
                <a:solidFill>
                  <a:srgbClr val="000000"/>
                </a:solidFill>
                <a:latin typeface="FoundrySterling-Book"/>
              </a:rPr>
              <a:t>Radial wavenumber</a:t>
            </a:r>
          </a:p>
          <a:p>
            <a:pPr marL="541338" lvl="1" indent="-188913">
              <a:lnSpc>
                <a:spcPct val="70000"/>
              </a:lnSpc>
              <a:spcAft>
                <a:spcPts val="1500"/>
              </a:spcAft>
              <a:buFont typeface="Arial"/>
              <a:buChar char="•"/>
            </a:pPr>
            <a:r>
              <a:rPr lang="en-US" sz="2000" dirty="0" err="1" smtClean="0">
                <a:solidFill>
                  <a:srgbClr val="000000"/>
                </a:solidFill>
                <a:latin typeface="FoundrySterling-Book"/>
              </a:rPr>
              <a:t>Poloidal</a:t>
            </a:r>
            <a:r>
              <a:rPr lang="en-US" sz="2000" dirty="0" smtClean="0">
                <a:solidFill>
                  <a:srgbClr val="000000"/>
                </a:solidFill>
                <a:latin typeface="FoundrySterling-Book"/>
              </a:rPr>
              <a:t> wavenumber</a:t>
            </a:r>
          </a:p>
          <a:p>
            <a:pPr marL="541338" lvl="1" indent="-188913">
              <a:lnSpc>
                <a:spcPct val="70000"/>
              </a:lnSpc>
              <a:spcAft>
                <a:spcPts val="1500"/>
              </a:spcAft>
              <a:buFont typeface="Arial"/>
              <a:buChar char="•"/>
            </a:pPr>
            <a:r>
              <a:rPr lang="en-US" sz="2000" dirty="0" smtClean="0">
                <a:solidFill>
                  <a:srgbClr val="000000"/>
                </a:solidFill>
                <a:latin typeface="FoundrySterling-Book"/>
              </a:rPr>
              <a:t>Correlation time</a:t>
            </a:r>
          </a:p>
          <a:p>
            <a:pPr marL="541338" lvl="1" indent="-188913">
              <a:lnSpc>
                <a:spcPct val="70000"/>
              </a:lnSpc>
              <a:spcAft>
                <a:spcPts val="1500"/>
              </a:spcAft>
              <a:buFont typeface="Arial"/>
              <a:buChar char="•"/>
            </a:pPr>
            <a:r>
              <a:rPr lang="en-US" sz="2000" dirty="0" smtClean="0">
                <a:solidFill>
                  <a:srgbClr val="000000"/>
                </a:solidFill>
                <a:latin typeface="FoundrySterling-Book"/>
              </a:rPr>
              <a:t>Apparent </a:t>
            </a:r>
            <a:r>
              <a:rPr lang="en-US" sz="2000" dirty="0" err="1" smtClean="0">
                <a:solidFill>
                  <a:srgbClr val="000000"/>
                </a:solidFill>
                <a:latin typeface="FoundrySterling-Book"/>
              </a:rPr>
              <a:t>poloidal</a:t>
            </a:r>
            <a:r>
              <a:rPr lang="en-US" sz="2000" dirty="0" smtClean="0">
                <a:solidFill>
                  <a:srgbClr val="000000"/>
                </a:solidFill>
                <a:latin typeface="FoundrySterling-Book"/>
              </a:rPr>
              <a:t> velocity</a:t>
            </a:r>
          </a:p>
          <a:p>
            <a:pPr marL="541338" lvl="1" indent="-188913">
              <a:lnSpc>
                <a:spcPct val="70000"/>
              </a:lnSpc>
              <a:spcAft>
                <a:spcPts val="1500"/>
              </a:spcAft>
              <a:buFont typeface="Arial"/>
              <a:buChar char="•"/>
            </a:pPr>
            <a:r>
              <a:rPr lang="en-US" sz="2000" dirty="0" smtClean="0">
                <a:solidFill>
                  <a:srgbClr val="000000"/>
                </a:solidFill>
                <a:latin typeface="FoundrySterling-Book"/>
              </a:rPr>
              <a:t>Fluctuation amplitude</a:t>
            </a:r>
          </a:p>
        </p:txBody>
      </p:sp>
      <p:sp>
        <p:nvSpPr>
          <p:cNvPr id="2" name="TextBox 1"/>
          <p:cNvSpPr txBox="1"/>
          <p:nvPr/>
        </p:nvSpPr>
        <p:spPr>
          <a:xfrm>
            <a:off x="249471" y="56695"/>
            <a:ext cx="6126489" cy="923330"/>
          </a:xfrm>
          <a:prstGeom prst="rect">
            <a:avLst/>
          </a:prstGeom>
          <a:noFill/>
        </p:spPr>
        <p:txBody>
          <a:bodyPr wrap="square" rtlCol="0">
            <a:spAutoFit/>
          </a:bodyPr>
          <a:lstStyle/>
          <a:p>
            <a:r>
              <a:rPr lang="en-US" sz="4000" dirty="0" smtClean="0">
                <a:latin typeface="FoundrySterling-Book"/>
              </a:rPr>
              <a:t>MAST BES</a:t>
            </a:r>
            <a:endParaRPr lang="en-US" sz="4000" dirty="0">
              <a:latin typeface="FoundrySterling-Book"/>
            </a:endParaRPr>
          </a:p>
          <a:p>
            <a:endParaRPr lang="en-US" sz="1400" dirty="0" smtClean="0">
              <a:solidFill>
                <a:schemeClr val="bg1"/>
              </a:solidFill>
              <a:latin typeface="FoundrySterling-Book"/>
            </a:endParaRPr>
          </a:p>
        </p:txBody>
      </p:sp>
      <p:grpSp>
        <p:nvGrpSpPr>
          <p:cNvPr id="5" name="Group 4"/>
          <p:cNvGrpSpPr/>
          <p:nvPr/>
        </p:nvGrpSpPr>
        <p:grpSpPr>
          <a:xfrm>
            <a:off x="4548252" y="1676457"/>
            <a:ext cx="3771891" cy="3879736"/>
            <a:chOff x="11097108" y="7303043"/>
            <a:chExt cx="3771891" cy="3879736"/>
          </a:xfrm>
        </p:grpSpPr>
        <p:grpSp>
          <p:nvGrpSpPr>
            <p:cNvPr id="6" name="Group 5"/>
            <p:cNvGrpSpPr/>
            <p:nvPr/>
          </p:nvGrpSpPr>
          <p:grpSpPr>
            <a:xfrm>
              <a:off x="11097108" y="7303043"/>
              <a:ext cx="3771891" cy="3879736"/>
              <a:chOff x="-5113363" y="600431"/>
              <a:chExt cx="4960650" cy="4533159"/>
            </a:xfrm>
          </p:grpSpPr>
          <p:sp>
            <p:nvSpPr>
              <p:cNvPr id="10" name="Freeform 9"/>
              <p:cNvSpPr/>
              <p:nvPr/>
            </p:nvSpPr>
            <p:spPr>
              <a:xfrm>
                <a:off x="-4785369" y="772587"/>
                <a:ext cx="2782739" cy="4289738"/>
              </a:xfrm>
              <a:custGeom>
                <a:avLst/>
                <a:gdLst>
                  <a:gd name="connsiteX0" fmla="*/ 0 w 2546836"/>
                  <a:gd name="connsiteY0" fmla="*/ 0 h 4924778"/>
                  <a:gd name="connsiteX1" fmla="*/ 2427112 w 2546836"/>
                  <a:gd name="connsiteY1" fmla="*/ 2384778 h 4924778"/>
                  <a:gd name="connsiteX2" fmla="*/ 2046112 w 2546836"/>
                  <a:gd name="connsiteY2" fmla="*/ 4924778 h 4924778"/>
                  <a:gd name="connsiteX0" fmla="*/ 0 w 2835360"/>
                  <a:gd name="connsiteY0" fmla="*/ 0 h 4924778"/>
                  <a:gd name="connsiteX1" fmla="*/ 2751667 w 2835360"/>
                  <a:gd name="connsiteY1" fmla="*/ 1933222 h 4924778"/>
                  <a:gd name="connsiteX2" fmla="*/ 2046112 w 2835360"/>
                  <a:gd name="connsiteY2" fmla="*/ 4924778 h 4924778"/>
                  <a:gd name="connsiteX0" fmla="*/ 0 w 2752548"/>
                  <a:gd name="connsiteY0" fmla="*/ 0 h 4078111"/>
                  <a:gd name="connsiteX1" fmla="*/ 2751667 w 2752548"/>
                  <a:gd name="connsiteY1" fmla="*/ 1933222 h 4078111"/>
                  <a:gd name="connsiteX2" fmla="*/ 310445 w 2752548"/>
                  <a:gd name="connsiteY2" fmla="*/ 4078111 h 4078111"/>
                  <a:gd name="connsiteX0" fmla="*/ 0 w 2754883"/>
                  <a:gd name="connsiteY0" fmla="*/ 0 h 4078111"/>
                  <a:gd name="connsiteX1" fmla="*/ 2751667 w 2754883"/>
                  <a:gd name="connsiteY1" fmla="*/ 1933222 h 4078111"/>
                  <a:gd name="connsiteX2" fmla="*/ 310445 w 2754883"/>
                  <a:gd name="connsiteY2" fmla="*/ 4078111 h 4078111"/>
                  <a:gd name="connsiteX0" fmla="*/ 0 w 2754883"/>
                  <a:gd name="connsiteY0" fmla="*/ 0 h 4078111"/>
                  <a:gd name="connsiteX1" fmla="*/ 2751667 w 2754883"/>
                  <a:gd name="connsiteY1" fmla="*/ 1933222 h 4078111"/>
                  <a:gd name="connsiteX2" fmla="*/ 310445 w 2754883"/>
                  <a:gd name="connsiteY2" fmla="*/ 4078111 h 4078111"/>
                  <a:gd name="connsiteX0" fmla="*/ 0 w 2483626"/>
                  <a:gd name="connsiteY0" fmla="*/ 0 h 4402667"/>
                  <a:gd name="connsiteX1" fmla="*/ 2483556 w 2483626"/>
                  <a:gd name="connsiteY1" fmla="*/ 2257778 h 4402667"/>
                  <a:gd name="connsiteX2" fmla="*/ 42334 w 2483626"/>
                  <a:gd name="connsiteY2" fmla="*/ 4402667 h 4402667"/>
                  <a:gd name="connsiteX0" fmla="*/ 0 w 2486881"/>
                  <a:gd name="connsiteY0" fmla="*/ 0 h 4600223"/>
                  <a:gd name="connsiteX1" fmla="*/ 2483556 w 2486881"/>
                  <a:gd name="connsiteY1" fmla="*/ 2257778 h 4600223"/>
                  <a:gd name="connsiteX2" fmla="*/ 254001 w 2486881"/>
                  <a:gd name="connsiteY2" fmla="*/ 4600223 h 4600223"/>
                  <a:gd name="connsiteX0" fmla="*/ 0 w 2483556"/>
                  <a:gd name="connsiteY0" fmla="*/ 0 h 2257778"/>
                  <a:gd name="connsiteX1" fmla="*/ 2483556 w 2483556"/>
                  <a:gd name="connsiteY1" fmla="*/ 2257778 h 2257778"/>
                  <a:gd name="connsiteX0" fmla="*/ 0 w 1192492"/>
                  <a:gd name="connsiteY0" fmla="*/ 0 h 3400778"/>
                  <a:gd name="connsiteX1" fmla="*/ 395112 w 1192492"/>
                  <a:gd name="connsiteY1" fmla="*/ 3400778 h 3400778"/>
                  <a:gd name="connsiteX0" fmla="*/ 0 w 1602981"/>
                  <a:gd name="connsiteY0" fmla="*/ 0 h 3400920"/>
                  <a:gd name="connsiteX1" fmla="*/ 395112 w 1602981"/>
                  <a:gd name="connsiteY1" fmla="*/ 3400778 h 3400920"/>
                  <a:gd name="connsiteX0" fmla="*/ 28221 w 1451918"/>
                  <a:gd name="connsiteY0" fmla="*/ 0 h 3372699"/>
                  <a:gd name="connsiteX1" fmla="*/ 0 w 1451918"/>
                  <a:gd name="connsiteY1" fmla="*/ 3372556 h 3372699"/>
                  <a:gd name="connsiteX0" fmla="*/ 28221 w 1075164"/>
                  <a:gd name="connsiteY0" fmla="*/ 0 h 3372678"/>
                  <a:gd name="connsiteX1" fmla="*/ 0 w 1075164"/>
                  <a:gd name="connsiteY1" fmla="*/ 3372556 h 3372678"/>
                  <a:gd name="connsiteX0" fmla="*/ 0 w 1107383"/>
                  <a:gd name="connsiteY0" fmla="*/ 0 h 3358567"/>
                  <a:gd name="connsiteX1" fmla="*/ 98779 w 1107383"/>
                  <a:gd name="connsiteY1" fmla="*/ 3358445 h 3358567"/>
                  <a:gd name="connsiteX0" fmla="*/ 0 w 1181994"/>
                  <a:gd name="connsiteY0" fmla="*/ 0 h 3358445"/>
                  <a:gd name="connsiteX1" fmla="*/ 98779 w 1181994"/>
                  <a:gd name="connsiteY1" fmla="*/ 3358445 h 3358445"/>
                  <a:gd name="connsiteX0" fmla="*/ 0 w 1181994"/>
                  <a:gd name="connsiteY0" fmla="*/ 0 h 3358445"/>
                  <a:gd name="connsiteX1" fmla="*/ 98779 w 1181994"/>
                  <a:gd name="connsiteY1" fmla="*/ 3358445 h 3358445"/>
                  <a:gd name="connsiteX0" fmla="*/ 0 w 1209196"/>
                  <a:gd name="connsiteY0" fmla="*/ 0 h 3358445"/>
                  <a:gd name="connsiteX1" fmla="*/ 98779 w 1209196"/>
                  <a:gd name="connsiteY1" fmla="*/ 3358445 h 3358445"/>
                  <a:gd name="connsiteX0" fmla="*/ 0 w 2018597"/>
                  <a:gd name="connsiteY0" fmla="*/ 0 h 3358445"/>
                  <a:gd name="connsiteX1" fmla="*/ 98779 w 2018597"/>
                  <a:gd name="connsiteY1" fmla="*/ 3358445 h 3358445"/>
                  <a:gd name="connsiteX0" fmla="*/ 0 w 2606830"/>
                  <a:gd name="connsiteY0" fmla="*/ 0 h 3358445"/>
                  <a:gd name="connsiteX1" fmla="*/ 98779 w 2606830"/>
                  <a:gd name="connsiteY1" fmla="*/ 3358445 h 3358445"/>
                  <a:gd name="connsiteX0" fmla="*/ 0 w 2695050"/>
                  <a:gd name="connsiteY0" fmla="*/ 0 h 3358445"/>
                  <a:gd name="connsiteX1" fmla="*/ 98779 w 2695050"/>
                  <a:gd name="connsiteY1" fmla="*/ 3358445 h 3358445"/>
                  <a:gd name="connsiteX0" fmla="*/ 0 w 2759541"/>
                  <a:gd name="connsiteY0" fmla="*/ 0 h 3358445"/>
                  <a:gd name="connsiteX1" fmla="*/ 98779 w 2759541"/>
                  <a:gd name="connsiteY1" fmla="*/ 3358445 h 3358445"/>
                  <a:gd name="connsiteX0" fmla="*/ 0 w 2806341"/>
                  <a:gd name="connsiteY0" fmla="*/ 2307 h 3360752"/>
                  <a:gd name="connsiteX1" fmla="*/ 98779 w 2806341"/>
                  <a:gd name="connsiteY1" fmla="*/ 3360752 h 3360752"/>
                  <a:gd name="connsiteX0" fmla="*/ 0 w 2811568"/>
                  <a:gd name="connsiteY0" fmla="*/ 0 h 3358445"/>
                  <a:gd name="connsiteX1" fmla="*/ 98779 w 2811568"/>
                  <a:gd name="connsiteY1" fmla="*/ 3358445 h 3358445"/>
                  <a:gd name="connsiteX0" fmla="*/ 0 w 2785485"/>
                  <a:gd name="connsiteY0" fmla="*/ 0 h 3358445"/>
                  <a:gd name="connsiteX1" fmla="*/ 98779 w 2785485"/>
                  <a:gd name="connsiteY1" fmla="*/ 3358445 h 3358445"/>
                  <a:gd name="connsiteX0" fmla="*/ 0 w 2731950"/>
                  <a:gd name="connsiteY0" fmla="*/ 0 h 3358445"/>
                  <a:gd name="connsiteX1" fmla="*/ 98779 w 2731950"/>
                  <a:gd name="connsiteY1" fmla="*/ 3358445 h 3358445"/>
                  <a:gd name="connsiteX0" fmla="*/ 0 w 2391632"/>
                  <a:gd name="connsiteY0" fmla="*/ 0 h 3358445"/>
                  <a:gd name="connsiteX1" fmla="*/ 98779 w 2391632"/>
                  <a:gd name="connsiteY1" fmla="*/ 3358445 h 3358445"/>
                  <a:gd name="connsiteX0" fmla="*/ 0 w 2354937"/>
                  <a:gd name="connsiteY0" fmla="*/ 0 h 3358445"/>
                  <a:gd name="connsiteX1" fmla="*/ 98779 w 2354937"/>
                  <a:gd name="connsiteY1" fmla="*/ 3358445 h 3358445"/>
                  <a:gd name="connsiteX0" fmla="*/ 0 w 2277528"/>
                  <a:gd name="connsiteY0" fmla="*/ 0 h 3358445"/>
                  <a:gd name="connsiteX1" fmla="*/ 98779 w 2277528"/>
                  <a:gd name="connsiteY1" fmla="*/ 3358445 h 3358445"/>
                  <a:gd name="connsiteX0" fmla="*/ 0 w 2251839"/>
                  <a:gd name="connsiteY0" fmla="*/ 0 h 3151106"/>
                  <a:gd name="connsiteX1" fmla="*/ 41681 w 2251839"/>
                  <a:gd name="connsiteY1" fmla="*/ 3151106 h 3151106"/>
                  <a:gd name="connsiteX0" fmla="*/ 0 w 2251839"/>
                  <a:gd name="connsiteY0" fmla="*/ 0 h 3151106"/>
                  <a:gd name="connsiteX1" fmla="*/ 41681 w 2251839"/>
                  <a:gd name="connsiteY1" fmla="*/ 3151106 h 3151106"/>
                </a:gdLst>
                <a:ahLst/>
                <a:cxnLst>
                  <a:cxn ang="0">
                    <a:pos x="connsiteX0" y="connsiteY0"/>
                  </a:cxn>
                  <a:cxn ang="0">
                    <a:pos x="connsiteX1" y="connsiteY1"/>
                  </a:cxn>
                </a:cxnLst>
                <a:rect l="l" t="t" r="r" b="b"/>
                <a:pathLst>
                  <a:path w="2251839" h="3151106">
                    <a:moveTo>
                      <a:pt x="0" y="0"/>
                    </a:moveTo>
                    <a:cubicBezTo>
                      <a:pt x="3431339" y="924884"/>
                      <a:pt x="2528706" y="2587400"/>
                      <a:pt x="41681" y="3151106"/>
                    </a:cubicBezTo>
                  </a:path>
                </a:pathLst>
              </a:custGeom>
              <a:ln w="19050" cmpd="sng"/>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1" name="Freeform 10"/>
              <p:cNvSpPr/>
              <p:nvPr/>
            </p:nvSpPr>
            <p:spPr>
              <a:xfrm rot="10800000">
                <a:off x="-4874066" y="600431"/>
                <a:ext cx="645961" cy="4533159"/>
              </a:xfrm>
              <a:custGeom>
                <a:avLst/>
                <a:gdLst>
                  <a:gd name="connsiteX0" fmla="*/ 0 w 2546836"/>
                  <a:gd name="connsiteY0" fmla="*/ 0 h 4924778"/>
                  <a:gd name="connsiteX1" fmla="*/ 2427112 w 2546836"/>
                  <a:gd name="connsiteY1" fmla="*/ 2384778 h 4924778"/>
                  <a:gd name="connsiteX2" fmla="*/ 2046112 w 2546836"/>
                  <a:gd name="connsiteY2" fmla="*/ 4924778 h 4924778"/>
                  <a:gd name="connsiteX0" fmla="*/ 0 w 2835360"/>
                  <a:gd name="connsiteY0" fmla="*/ 0 h 4924778"/>
                  <a:gd name="connsiteX1" fmla="*/ 2751667 w 2835360"/>
                  <a:gd name="connsiteY1" fmla="*/ 1933222 h 4924778"/>
                  <a:gd name="connsiteX2" fmla="*/ 2046112 w 2835360"/>
                  <a:gd name="connsiteY2" fmla="*/ 4924778 h 4924778"/>
                  <a:gd name="connsiteX0" fmla="*/ 0 w 2752548"/>
                  <a:gd name="connsiteY0" fmla="*/ 0 h 4078111"/>
                  <a:gd name="connsiteX1" fmla="*/ 2751667 w 2752548"/>
                  <a:gd name="connsiteY1" fmla="*/ 1933222 h 4078111"/>
                  <a:gd name="connsiteX2" fmla="*/ 310445 w 2752548"/>
                  <a:gd name="connsiteY2" fmla="*/ 4078111 h 4078111"/>
                  <a:gd name="connsiteX0" fmla="*/ 0 w 2754883"/>
                  <a:gd name="connsiteY0" fmla="*/ 0 h 4078111"/>
                  <a:gd name="connsiteX1" fmla="*/ 2751667 w 2754883"/>
                  <a:gd name="connsiteY1" fmla="*/ 1933222 h 4078111"/>
                  <a:gd name="connsiteX2" fmla="*/ 310445 w 2754883"/>
                  <a:gd name="connsiteY2" fmla="*/ 4078111 h 4078111"/>
                  <a:gd name="connsiteX0" fmla="*/ 0 w 2754883"/>
                  <a:gd name="connsiteY0" fmla="*/ 0 h 4078111"/>
                  <a:gd name="connsiteX1" fmla="*/ 2751667 w 2754883"/>
                  <a:gd name="connsiteY1" fmla="*/ 1933222 h 4078111"/>
                  <a:gd name="connsiteX2" fmla="*/ 310445 w 2754883"/>
                  <a:gd name="connsiteY2" fmla="*/ 4078111 h 4078111"/>
                  <a:gd name="connsiteX0" fmla="*/ 0 w 2483626"/>
                  <a:gd name="connsiteY0" fmla="*/ 0 h 4402667"/>
                  <a:gd name="connsiteX1" fmla="*/ 2483556 w 2483626"/>
                  <a:gd name="connsiteY1" fmla="*/ 2257778 h 4402667"/>
                  <a:gd name="connsiteX2" fmla="*/ 42334 w 2483626"/>
                  <a:gd name="connsiteY2" fmla="*/ 4402667 h 4402667"/>
                  <a:gd name="connsiteX0" fmla="*/ 0 w 2486881"/>
                  <a:gd name="connsiteY0" fmla="*/ 0 h 4600223"/>
                  <a:gd name="connsiteX1" fmla="*/ 2483556 w 2486881"/>
                  <a:gd name="connsiteY1" fmla="*/ 2257778 h 4600223"/>
                  <a:gd name="connsiteX2" fmla="*/ 254001 w 2486881"/>
                  <a:gd name="connsiteY2" fmla="*/ 4600223 h 4600223"/>
                  <a:gd name="connsiteX0" fmla="*/ 0 w 2483556"/>
                  <a:gd name="connsiteY0" fmla="*/ 0 h 2257778"/>
                  <a:gd name="connsiteX1" fmla="*/ 2483556 w 2483556"/>
                  <a:gd name="connsiteY1" fmla="*/ 2257778 h 2257778"/>
                  <a:gd name="connsiteX0" fmla="*/ 0 w 1192492"/>
                  <a:gd name="connsiteY0" fmla="*/ 0 h 3400778"/>
                  <a:gd name="connsiteX1" fmla="*/ 395112 w 1192492"/>
                  <a:gd name="connsiteY1" fmla="*/ 3400778 h 3400778"/>
                  <a:gd name="connsiteX0" fmla="*/ 0 w 1602981"/>
                  <a:gd name="connsiteY0" fmla="*/ 0 h 3400920"/>
                  <a:gd name="connsiteX1" fmla="*/ 395112 w 1602981"/>
                  <a:gd name="connsiteY1" fmla="*/ 3400778 h 3400920"/>
                  <a:gd name="connsiteX0" fmla="*/ 28221 w 1451918"/>
                  <a:gd name="connsiteY0" fmla="*/ 0 h 3372699"/>
                  <a:gd name="connsiteX1" fmla="*/ 0 w 1451918"/>
                  <a:gd name="connsiteY1" fmla="*/ 3372556 h 3372699"/>
                  <a:gd name="connsiteX0" fmla="*/ 28221 w 1075164"/>
                  <a:gd name="connsiteY0" fmla="*/ 0 h 3372678"/>
                  <a:gd name="connsiteX1" fmla="*/ 0 w 1075164"/>
                  <a:gd name="connsiteY1" fmla="*/ 3372556 h 3372678"/>
                  <a:gd name="connsiteX0" fmla="*/ 0 w 1107383"/>
                  <a:gd name="connsiteY0" fmla="*/ 0 h 3358567"/>
                  <a:gd name="connsiteX1" fmla="*/ 98779 w 1107383"/>
                  <a:gd name="connsiteY1" fmla="*/ 3358445 h 3358567"/>
                  <a:gd name="connsiteX0" fmla="*/ 0 w 1181994"/>
                  <a:gd name="connsiteY0" fmla="*/ 0 h 3358445"/>
                  <a:gd name="connsiteX1" fmla="*/ 98779 w 1181994"/>
                  <a:gd name="connsiteY1" fmla="*/ 3358445 h 3358445"/>
                  <a:gd name="connsiteX0" fmla="*/ 0 w 1181994"/>
                  <a:gd name="connsiteY0" fmla="*/ 0 h 3358445"/>
                  <a:gd name="connsiteX1" fmla="*/ 98779 w 1181994"/>
                  <a:gd name="connsiteY1" fmla="*/ 3358445 h 3358445"/>
                  <a:gd name="connsiteX0" fmla="*/ 0 w 1209196"/>
                  <a:gd name="connsiteY0" fmla="*/ 0 h 3358445"/>
                  <a:gd name="connsiteX1" fmla="*/ 98779 w 1209196"/>
                  <a:gd name="connsiteY1" fmla="*/ 3358445 h 3358445"/>
                  <a:gd name="connsiteX0" fmla="*/ 0 w 1618080"/>
                  <a:gd name="connsiteY0" fmla="*/ 0 h 3358445"/>
                  <a:gd name="connsiteX1" fmla="*/ 776112 w 1618080"/>
                  <a:gd name="connsiteY1" fmla="*/ 3358445 h 3358445"/>
                  <a:gd name="connsiteX0" fmla="*/ 0 w 1209376"/>
                  <a:gd name="connsiteY0" fmla="*/ 0 h 3358445"/>
                  <a:gd name="connsiteX1" fmla="*/ 776112 w 1209376"/>
                  <a:gd name="connsiteY1" fmla="*/ 3358445 h 3358445"/>
                  <a:gd name="connsiteX0" fmla="*/ 0 w 897463"/>
                  <a:gd name="connsiteY0" fmla="*/ 0 h 3285886"/>
                  <a:gd name="connsiteX1" fmla="*/ 155223 w 897463"/>
                  <a:gd name="connsiteY1" fmla="*/ 3285886 h 3285886"/>
                  <a:gd name="connsiteX0" fmla="*/ 0 w 592142"/>
                  <a:gd name="connsiteY0" fmla="*/ 0 h 3285886"/>
                  <a:gd name="connsiteX1" fmla="*/ 155223 w 592142"/>
                  <a:gd name="connsiteY1" fmla="*/ 3285886 h 3285886"/>
                  <a:gd name="connsiteX0" fmla="*/ 0 w 469187"/>
                  <a:gd name="connsiteY0" fmla="*/ 0 h 3285886"/>
                  <a:gd name="connsiteX1" fmla="*/ 155223 w 469187"/>
                  <a:gd name="connsiteY1" fmla="*/ 3285886 h 3285886"/>
                  <a:gd name="connsiteX0" fmla="*/ 0 w 395048"/>
                  <a:gd name="connsiteY0" fmla="*/ 0 h 3285886"/>
                  <a:gd name="connsiteX1" fmla="*/ 155223 w 395048"/>
                  <a:gd name="connsiteY1" fmla="*/ 3285886 h 3285886"/>
                  <a:gd name="connsiteX0" fmla="*/ 0 w 516780"/>
                  <a:gd name="connsiteY0" fmla="*/ 0 h 3316983"/>
                  <a:gd name="connsiteX1" fmla="*/ 324557 w 516780"/>
                  <a:gd name="connsiteY1" fmla="*/ 3316983 h 3316983"/>
                  <a:gd name="connsiteX0" fmla="*/ 0 w 410701"/>
                  <a:gd name="connsiteY0" fmla="*/ 0 h 3316983"/>
                  <a:gd name="connsiteX1" fmla="*/ 324557 w 410701"/>
                  <a:gd name="connsiteY1" fmla="*/ 3316983 h 3316983"/>
                  <a:gd name="connsiteX0" fmla="*/ 0 w 300806"/>
                  <a:gd name="connsiteY0" fmla="*/ 0 h 3451736"/>
                  <a:gd name="connsiteX1" fmla="*/ 169335 w 300806"/>
                  <a:gd name="connsiteY1" fmla="*/ 3451736 h 3451736"/>
                  <a:gd name="connsiteX0" fmla="*/ 0 w 233532"/>
                  <a:gd name="connsiteY0" fmla="*/ 0 h 3545026"/>
                  <a:gd name="connsiteX1" fmla="*/ 42335 w 233532"/>
                  <a:gd name="connsiteY1" fmla="*/ 3545026 h 3545026"/>
                  <a:gd name="connsiteX0" fmla="*/ 0 w 407617"/>
                  <a:gd name="connsiteY0" fmla="*/ 0 h 3545026"/>
                  <a:gd name="connsiteX1" fmla="*/ 42335 w 407617"/>
                  <a:gd name="connsiteY1" fmla="*/ 3545026 h 3545026"/>
                  <a:gd name="connsiteX0" fmla="*/ 0 w 528726"/>
                  <a:gd name="connsiteY0" fmla="*/ 0 h 3545026"/>
                  <a:gd name="connsiteX1" fmla="*/ 42335 w 528726"/>
                  <a:gd name="connsiteY1" fmla="*/ 3545026 h 3545026"/>
                  <a:gd name="connsiteX0" fmla="*/ 0 w 596727"/>
                  <a:gd name="connsiteY0" fmla="*/ 0 h 3596854"/>
                  <a:gd name="connsiteX1" fmla="*/ 169335 w 596727"/>
                  <a:gd name="connsiteY1" fmla="*/ 3596854 h 3596854"/>
                  <a:gd name="connsiteX0" fmla="*/ 0 w 645961"/>
                  <a:gd name="connsiteY0" fmla="*/ 0 h 3596854"/>
                  <a:gd name="connsiteX1" fmla="*/ 169335 w 645961"/>
                  <a:gd name="connsiteY1" fmla="*/ 3596854 h 3596854"/>
                </a:gdLst>
                <a:ahLst/>
                <a:cxnLst>
                  <a:cxn ang="0">
                    <a:pos x="connsiteX0" y="connsiteY0"/>
                  </a:cxn>
                  <a:cxn ang="0">
                    <a:pos x="connsiteX1" y="connsiteY1"/>
                  </a:cxn>
                </a:cxnLst>
                <a:rect l="l" t="t" r="r" b="b"/>
                <a:pathLst>
                  <a:path w="645961" h="3596854">
                    <a:moveTo>
                      <a:pt x="0" y="0"/>
                    </a:moveTo>
                    <a:cubicBezTo>
                      <a:pt x="859602" y="645149"/>
                      <a:pt x="804334" y="3043560"/>
                      <a:pt x="169335" y="3596854"/>
                    </a:cubicBezTo>
                  </a:path>
                </a:pathLst>
              </a:custGeom>
              <a:ln w="19050" cmpd="sng"/>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2" name="Straight Connector 11"/>
              <p:cNvCxnSpPr/>
              <p:nvPr/>
            </p:nvCxnSpPr>
            <p:spPr>
              <a:xfrm>
                <a:off x="-5113363" y="2903364"/>
                <a:ext cx="3288413" cy="0"/>
              </a:xfrm>
              <a:prstGeom prst="line">
                <a:avLst/>
              </a:prstGeom>
              <a:ln w="19050" cmpd="sng"/>
              <a:effectLst/>
            </p:spPr>
            <p:style>
              <a:lnRef idx="2">
                <a:schemeClr val="dk1"/>
              </a:lnRef>
              <a:fillRef idx="0">
                <a:schemeClr val="dk1"/>
              </a:fillRef>
              <a:effectRef idx="1">
                <a:schemeClr val="dk1"/>
              </a:effectRef>
              <a:fontRef idx="minor">
                <a:schemeClr val="tx1"/>
              </a:fontRef>
            </p:style>
          </p:cxnSp>
          <p:grpSp>
            <p:nvGrpSpPr>
              <p:cNvPr id="14" name="Group 13"/>
              <p:cNvGrpSpPr/>
              <p:nvPr/>
            </p:nvGrpSpPr>
            <p:grpSpPr>
              <a:xfrm>
                <a:off x="-3309650" y="2655953"/>
                <a:ext cx="1037505" cy="497012"/>
                <a:chOff x="3691165" y="2744145"/>
                <a:chExt cx="1037505" cy="497012"/>
              </a:xfrm>
              <a:solidFill>
                <a:srgbClr val="C0504D"/>
              </a:solidFill>
            </p:grpSpPr>
            <p:sp>
              <p:nvSpPr>
                <p:cNvPr id="27" name="Rectangle 26"/>
                <p:cNvSpPr/>
                <p:nvPr/>
              </p:nvSpPr>
              <p:spPr>
                <a:xfrm>
                  <a:off x="4226689"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360570"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494451"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628331"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691165"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825046"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958927"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092808" y="2744145"/>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226689"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360570"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494451"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628331"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691165"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3825046"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958927"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092808" y="2867729"/>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4226689"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360570"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4494451"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628331"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691165"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825046"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958927"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4092808" y="3017234"/>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226689"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4360570"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494451"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628331"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3691165"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3825046"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958927"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092808" y="3140818"/>
                  <a:ext cx="100339" cy="100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1681617" y="2660155"/>
                <a:ext cx="1198277" cy="369332"/>
              </a:xfrm>
              <a:prstGeom prst="rect">
                <a:avLst/>
              </a:prstGeom>
              <a:noFill/>
              <a:effectLst/>
            </p:spPr>
            <p:txBody>
              <a:bodyPr wrap="none" rtlCol="0">
                <a:spAutoFit/>
              </a:bodyPr>
              <a:lstStyle/>
              <a:p>
                <a:r>
                  <a:rPr lang="en-US" sz="1800" dirty="0" smtClean="0"/>
                  <a:t>Mid-plane</a:t>
                </a:r>
                <a:endParaRPr lang="en-US" sz="1800" dirty="0"/>
              </a:p>
            </p:txBody>
          </p:sp>
          <p:sp>
            <p:nvSpPr>
              <p:cNvPr id="17" name="TextBox 16"/>
              <p:cNvSpPr txBox="1"/>
              <p:nvPr/>
            </p:nvSpPr>
            <p:spPr>
              <a:xfrm>
                <a:off x="-2339939" y="3831723"/>
                <a:ext cx="1995069" cy="755186"/>
              </a:xfrm>
              <a:prstGeom prst="rect">
                <a:avLst/>
              </a:prstGeom>
              <a:noFill/>
              <a:effectLst/>
            </p:spPr>
            <p:txBody>
              <a:bodyPr wrap="square" rtlCol="0">
                <a:spAutoFit/>
              </a:bodyPr>
              <a:lstStyle/>
              <a:p>
                <a:pPr algn="ctr"/>
                <a:r>
                  <a:rPr lang="en-US" sz="1800" dirty="0" smtClean="0"/>
                  <a:t>BES view location</a:t>
                </a:r>
                <a:endParaRPr lang="en-US" sz="1800" dirty="0"/>
              </a:p>
            </p:txBody>
          </p:sp>
          <p:cxnSp>
            <p:nvCxnSpPr>
              <p:cNvPr id="18" name="Straight Arrow Connector 17"/>
              <p:cNvCxnSpPr/>
              <p:nvPr/>
            </p:nvCxnSpPr>
            <p:spPr>
              <a:xfrm flipH="1" flipV="1">
                <a:off x="-2774124" y="3210000"/>
                <a:ext cx="720303" cy="91374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755111" y="2844821"/>
                <a:ext cx="117085" cy="117085"/>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361319" y="2165373"/>
                <a:ext cx="265142" cy="369332"/>
              </a:xfrm>
              <a:prstGeom prst="rect">
                <a:avLst/>
              </a:prstGeom>
              <a:noFill/>
              <a:effectLst/>
            </p:spPr>
            <p:txBody>
              <a:bodyPr wrap="none" rtlCol="0">
                <a:spAutoFit/>
              </a:bodyPr>
              <a:lstStyle/>
              <a:p>
                <a:r>
                  <a:rPr lang="en-US" sz="1800" dirty="0" smtClean="0"/>
                  <a:t>r</a:t>
                </a:r>
                <a:endParaRPr lang="en-US" sz="1800" dirty="0"/>
              </a:p>
            </p:txBody>
          </p:sp>
          <p:cxnSp>
            <p:nvCxnSpPr>
              <p:cNvPr id="21" name="Straight Arrow Connector 20"/>
              <p:cNvCxnSpPr/>
              <p:nvPr/>
            </p:nvCxnSpPr>
            <p:spPr>
              <a:xfrm>
                <a:off x="-3709299" y="2550219"/>
                <a:ext cx="935173"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9" idx="4"/>
              </p:cNvCxnSpPr>
              <p:nvPr/>
            </p:nvCxnSpPr>
            <p:spPr>
              <a:xfrm>
                <a:off x="-3696800" y="2228426"/>
                <a:ext cx="232" cy="73348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065874" y="1628059"/>
                <a:ext cx="1913161" cy="431535"/>
              </a:xfrm>
              <a:prstGeom prst="rect">
                <a:avLst/>
              </a:prstGeom>
              <a:noFill/>
              <a:effectLst/>
            </p:spPr>
            <p:txBody>
              <a:bodyPr wrap="none" rtlCol="0">
                <a:spAutoFit/>
              </a:bodyPr>
              <a:lstStyle/>
              <a:p>
                <a:r>
                  <a:rPr lang="en-US" sz="1800" dirty="0" smtClean="0"/>
                  <a:t>Minor radius</a:t>
                </a:r>
                <a:endParaRPr lang="en-US" sz="1800" dirty="0"/>
              </a:p>
            </p:txBody>
          </p:sp>
          <p:cxnSp>
            <p:nvCxnSpPr>
              <p:cNvPr id="24" name="Straight Arrow Connector 23"/>
              <p:cNvCxnSpPr/>
              <p:nvPr/>
            </p:nvCxnSpPr>
            <p:spPr>
              <a:xfrm>
                <a:off x="-3709299" y="2228426"/>
                <a:ext cx="1707096"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002435" y="2228426"/>
                <a:ext cx="232" cy="73348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787997" y="2533609"/>
                <a:ext cx="0" cy="3634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13273446" y="7376302"/>
              <a:ext cx="1516975" cy="369332"/>
            </a:xfrm>
            <a:prstGeom prst="rect">
              <a:avLst/>
            </a:prstGeom>
            <a:noFill/>
            <a:effectLst/>
          </p:spPr>
          <p:txBody>
            <a:bodyPr wrap="square" rtlCol="0">
              <a:spAutoFit/>
            </a:bodyPr>
            <a:lstStyle/>
            <a:p>
              <a:r>
                <a:rPr lang="en-US" sz="1800" dirty="0" err="1" smtClean="0"/>
                <a:t>Separatrix</a:t>
              </a:r>
              <a:endParaRPr lang="en-US" sz="1800" dirty="0"/>
            </a:p>
          </p:txBody>
        </p:sp>
        <p:cxnSp>
          <p:nvCxnSpPr>
            <p:cNvPr id="8" name="Straight Arrow Connector 7"/>
            <p:cNvCxnSpPr/>
            <p:nvPr/>
          </p:nvCxnSpPr>
          <p:spPr>
            <a:xfrm flipH="1">
              <a:off x="12738525" y="7566104"/>
              <a:ext cx="569579" cy="56957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23" idx="1"/>
            </p:cNvCxnSpPr>
            <p:nvPr/>
          </p:nvCxnSpPr>
          <p:spPr>
            <a:xfrm flipH="1">
              <a:off x="12782844" y="8367212"/>
              <a:ext cx="631460" cy="326187"/>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94658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876" y="1049043"/>
            <a:ext cx="7199285" cy="4401205"/>
          </a:xfrm>
          <a:prstGeom prst="rect">
            <a:avLst/>
          </a:prstGeom>
          <a:noFill/>
        </p:spPr>
        <p:txBody>
          <a:bodyPr wrap="square" rtlCol="0">
            <a:spAutoFit/>
          </a:bodyPr>
          <a:lstStyle/>
          <a:p>
            <a:pPr marL="457200" indent="-457200">
              <a:spcAft>
                <a:spcPts val="1500"/>
              </a:spcAft>
              <a:buFont typeface="Arial"/>
              <a:buChar char="•"/>
            </a:pPr>
            <a:r>
              <a:rPr lang="en-US" sz="2000" dirty="0" smtClean="0">
                <a:solidFill>
                  <a:srgbClr val="000000"/>
                </a:solidFill>
                <a:latin typeface="FoundrySterling-Book"/>
              </a:rPr>
              <a:t>We fit the following function to the correlation function:</a:t>
            </a:r>
          </a:p>
          <a:p>
            <a:pPr marL="457200" indent="-457200">
              <a:spcAft>
                <a:spcPts val="1500"/>
              </a:spcAft>
              <a:buFont typeface="Arial"/>
              <a:buChar char="•"/>
            </a:pPr>
            <a:endParaRPr lang="en-US" sz="2000" dirty="0">
              <a:solidFill>
                <a:srgbClr val="000000"/>
              </a:solidFill>
              <a:latin typeface="FoundrySterling-Book"/>
            </a:endParaRPr>
          </a:p>
          <a:p>
            <a:pPr marL="457200" indent="-457200">
              <a:spcAft>
                <a:spcPts val="1500"/>
              </a:spcAft>
              <a:buFont typeface="Arial"/>
              <a:buChar char="•"/>
            </a:pPr>
            <a:endParaRPr lang="en-US" sz="2000" dirty="0" smtClean="0">
              <a:solidFill>
                <a:srgbClr val="000000"/>
              </a:solidFill>
              <a:latin typeface="FoundrySterling-Book"/>
            </a:endParaRPr>
          </a:p>
          <a:p>
            <a:pPr marL="457200" indent="-457200">
              <a:spcAft>
                <a:spcPts val="1500"/>
              </a:spcAft>
              <a:buFont typeface="Arial"/>
              <a:buChar char="•"/>
            </a:pPr>
            <a:endParaRPr lang="en-US" sz="2000" dirty="0">
              <a:solidFill>
                <a:srgbClr val="000000"/>
              </a:solidFill>
              <a:latin typeface="FoundrySterling-Book"/>
            </a:endParaRPr>
          </a:p>
          <a:p>
            <a:pPr marL="457200" indent="-457200">
              <a:spcAft>
                <a:spcPts val="1500"/>
              </a:spcAft>
              <a:buFont typeface="Arial"/>
              <a:buChar char="•"/>
            </a:pPr>
            <a:endParaRPr lang="en-US" sz="2000" dirty="0" smtClean="0">
              <a:solidFill>
                <a:srgbClr val="000000"/>
              </a:solidFill>
              <a:latin typeface="FoundrySterling-Book"/>
            </a:endParaRPr>
          </a:p>
          <a:p>
            <a:pPr marL="457200" indent="-457200">
              <a:spcAft>
                <a:spcPts val="1500"/>
              </a:spcAft>
              <a:buFont typeface="Arial"/>
              <a:buChar char="•"/>
            </a:pPr>
            <a:endParaRPr lang="en-US" sz="2000" dirty="0">
              <a:solidFill>
                <a:srgbClr val="000000"/>
              </a:solidFill>
              <a:latin typeface="FoundrySterling-Book"/>
            </a:endParaRPr>
          </a:p>
          <a:p>
            <a:pPr marL="457200" indent="-457200">
              <a:spcAft>
                <a:spcPts val="1500"/>
              </a:spcAft>
              <a:buFont typeface="Arial"/>
              <a:buChar char="•"/>
            </a:pPr>
            <a:endParaRPr lang="en-US" sz="2000" dirty="0" smtClean="0">
              <a:solidFill>
                <a:srgbClr val="000000"/>
              </a:solidFill>
              <a:latin typeface="FoundrySterling-Book"/>
            </a:endParaRPr>
          </a:p>
          <a:p>
            <a:pPr>
              <a:spcAft>
                <a:spcPts val="1500"/>
              </a:spcAft>
            </a:pPr>
            <a:endParaRPr lang="en-US" sz="2000" dirty="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And define the tilt of the correlation function as</a:t>
            </a:r>
          </a:p>
        </p:txBody>
      </p:sp>
      <p:sp>
        <p:nvSpPr>
          <p:cNvPr id="6" name="TextBox 5"/>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Measuring turbulence</a:t>
            </a:r>
            <a:endParaRPr lang="en-US" sz="2800" dirty="0">
              <a:latin typeface="FoundrySterling-Book"/>
            </a:endParaRPr>
          </a:p>
        </p:txBody>
      </p:sp>
      <p:pic>
        <p:nvPicPr>
          <p:cNvPr id="2" name="Picture 1" descr="Latex_Presentation_Symbols.pdf"/>
          <p:cNvPicPr>
            <a:picLocks noChangeAspect="1"/>
          </p:cNvPicPr>
          <p:nvPr/>
        </p:nvPicPr>
        <p:blipFill rotWithShape="1">
          <a:blip r:embed="rId3">
            <a:extLst>
              <a:ext uri="{28A0092B-C50C-407E-A947-70E740481C1C}">
                <a14:useLocalDpi xmlns:a14="http://schemas.microsoft.com/office/drawing/2010/main" val="0"/>
              </a:ext>
            </a:extLst>
          </a:blip>
          <a:srcRect l="44266" t="16400" r="43724" b="79417"/>
          <a:stretch/>
        </p:blipFill>
        <p:spPr>
          <a:xfrm>
            <a:off x="3363998" y="5336968"/>
            <a:ext cx="1912767" cy="862356"/>
          </a:xfrm>
          <a:prstGeom prst="rect">
            <a:avLst/>
          </a:prstGeom>
          <a:noFill/>
          <a:ln>
            <a:noFill/>
          </a:ln>
        </p:spPr>
      </p:pic>
      <p:pic>
        <p:nvPicPr>
          <p:cNvPr id="3" name="Picture 2" descr="figur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431" y="2384147"/>
            <a:ext cx="5803900" cy="2590800"/>
          </a:xfrm>
          <a:prstGeom prst="rect">
            <a:avLst/>
          </a:prstGeom>
        </p:spPr>
      </p:pic>
      <p:pic>
        <p:nvPicPr>
          <p:cNvPr id="10" name="Picture 9" descr="PSF_effect_v9b.pdf"/>
          <p:cNvPicPr>
            <a:picLocks noChangeAspect="1"/>
          </p:cNvPicPr>
          <p:nvPr/>
        </p:nvPicPr>
        <p:blipFill rotWithShape="1">
          <a:blip r:embed="rId5">
            <a:extLst>
              <a:ext uri="{28A0092B-C50C-407E-A947-70E740481C1C}">
                <a14:useLocalDpi xmlns:a14="http://schemas.microsoft.com/office/drawing/2010/main" val="0"/>
              </a:ext>
            </a:extLst>
          </a:blip>
          <a:srcRect l="14873" t="25306" r="20786" b="69577"/>
          <a:stretch/>
        </p:blipFill>
        <p:spPr>
          <a:xfrm>
            <a:off x="448684" y="1446619"/>
            <a:ext cx="7743394" cy="796942"/>
          </a:xfrm>
          <a:prstGeom prst="rect">
            <a:avLst/>
          </a:prstGeom>
        </p:spPr>
      </p:pic>
    </p:spTree>
    <p:extLst>
      <p:ext uri="{BB962C8B-B14F-4D97-AF65-F5344CB8AC3E}">
        <p14:creationId xmlns:p14="http://schemas.microsoft.com/office/powerpoint/2010/main" val="7954104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71" y="206620"/>
            <a:ext cx="6126489" cy="523220"/>
          </a:xfrm>
          <a:prstGeom prst="rect">
            <a:avLst/>
          </a:prstGeom>
          <a:noFill/>
        </p:spPr>
        <p:txBody>
          <a:bodyPr wrap="square" rtlCol="0">
            <a:spAutoFit/>
          </a:bodyPr>
          <a:lstStyle/>
          <a:p>
            <a:r>
              <a:rPr lang="en-US" sz="2800" dirty="0" smtClean="0">
                <a:latin typeface="FoundrySterling-Book"/>
              </a:rPr>
              <a:t>Some terminology</a:t>
            </a:r>
            <a:endParaRPr lang="en-US" sz="2800" dirty="0">
              <a:latin typeface="FoundrySterling-Book"/>
            </a:endParaRPr>
          </a:p>
        </p:txBody>
      </p:sp>
      <p:sp>
        <p:nvSpPr>
          <p:cNvPr id="5" name="TextBox 4"/>
          <p:cNvSpPr txBox="1"/>
          <p:nvPr/>
        </p:nvSpPr>
        <p:spPr>
          <a:xfrm>
            <a:off x="418218" y="1110325"/>
            <a:ext cx="7755646" cy="2900794"/>
          </a:xfrm>
          <a:prstGeom prst="rect">
            <a:avLst/>
          </a:prstGeom>
          <a:noFill/>
        </p:spPr>
        <p:txBody>
          <a:bodyPr wrap="square" rtlCol="0">
            <a:spAutoFit/>
          </a:bodyPr>
          <a:lstStyle/>
          <a:p>
            <a:pPr marL="457200" indent="-457200">
              <a:lnSpc>
                <a:spcPct val="80000"/>
              </a:lnSpc>
              <a:spcAft>
                <a:spcPts val="1500"/>
              </a:spcAft>
              <a:buFont typeface="Arial"/>
              <a:buChar char="•"/>
            </a:pPr>
            <a:r>
              <a:rPr lang="en-US" sz="2000" dirty="0" smtClean="0">
                <a:solidFill>
                  <a:srgbClr val="000000"/>
                </a:solidFill>
                <a:latin typeface="FoundrySterling-Book"/>
              </a:rPr>
              <a:t>BES measures a field of intensity fluctuations</a:t>
            </a:r>
          </a:p>
          <a:p>
            <a:pPr marL="457200" indent="-457200">
              <a:lnSpc>
                <a:spcPct val="80000"/>
              </a:lnSpc>
              <a:spcAft>
                <a:spcPts val="1500"/>
              </a:spcAft>
              <a:buFont typeface="Arial"/>
              <a:buChar char="•"/>
            </a:pPr>
            <a:r>
              <a:rPr lang="en-US" sz="2000" dirty="0" smtClean="0">
                <a:solidFill>
                  <a:srgbClr val="000000"/>
                </a:solidFill>
                <a:latin typeface="FoundrySterling-Book"/>
              </a:rPr>
              <a:t>We really want to know the density fluctuation field:</a:t>
            </a:r>
          </a:p>
          <a:p>
            <a:pPr marL="457200" indent="-457200">
              <a:lnSpc>
                <a:spcPct val="80000"/>
              </a:lnSpc>
              <a:spcAft>
                <a:spcPts val="1500"/>
              </a:spcAft>
              <a:buFont typeface="Arial"/>
              <a:buChar char="•"/>
            </a:pPr>
            <a:endParaRPr lang="en-US" sz="2000" dirty="0">
              <a:solidFill>
                <a:srgbClr val="000000"/>
              </a:solidFill>
              <a:latin typeface="FoundrySterling-Book"/>
            </a:endParaRPr>
          </a:p>
          <a:p>
            <a:pPr marL="457200" indent="-457200">
              <a:lnSpc>
                <a:spcPct val="80000"/>
              </a:lnSpc>
              <a:spcAft>
                <a:spcPts val="1500"/>
              </a:spcAft>
              <a:buFont typeface="Arial"/>
              <a:buChar char="•"/>
            </a:pPr>
            <a:endParaRPr lang="en-US" sz="2000" dirty="0" smtClean="0">
              <a:solidFill>
                <a:srgbClr val="000000"/>
              </a:solidFill>
              <a:latin typeface="FoundrySterling-Book"/>
            </a:endParaRPr>
          </a:p>
          <a:p>
            <a:pPr marL="457200" indent="-457200">
              <a:lnSpc>
                <a:spcPct val="80000"/>
              </a:lnSpc>
              <a:spcAft>
                <a:spcPts val="1500"/>
              </a:spcAft>
              <a:buFont typeface="Arial"/>
              <a:buChar char="•"/>
            </a:pPr>
            <a:endParaRPr lang="en-US" sz="2000" dirty="0">
              <a:solidFill>
                <a:srgbClr val="000000"/>
              </a:solidFill>
              <a:latin typeface="FoundrySterling-Book"/>
            </a:endParaRPr>
          </a:p>
          <a:p>
            <a:pPr marL="457200" indent="-457200">
              <a:spcAft>
                <a:spcPts val="1500"/>
              </a:spcAft>
              <a:buFont typeface="Arial"/>
              <a:buChar char="•"/>
            </a:pPr>
            <a:r>
              <a:rPr lang="en-US" sz="2000" dirty="0" smtClean="0">
                <a:solidFill>
                  <a:srgbClr val="000000"/>
                </a:solidFill>
                <a:latin typeface="FoundrySterling-Book"/>
              </a:rPr>
              <a:t>And for comparisons with theory need to know these in the plasma frame (rotating with the plasma and field aligned)</a:t>
            </a:r>
            <a:endParaRPr lang="en-US" sz="2000" dirty="0">
              <a:solidFill>
                <a:srgbClr val="000000"/>
              </a:solidFill>
              <a:latin typeface="FoundrySterling-Book"/>
            </a:endParaRPr>
          </a:p>
        </p:txBody>
      </p:sp>
      <p:pic>
        <p:nvPicPr>
          <p:cNvPr id="3" name="Picture 2" descr="PSF_effect_v9b.pdf"/>
          <p:cNvPicPr>
            <a:picLocks noChangeAspect="1"/>
          </p:cNvPicPr>
          <p:nvPr/>
        </p:nvPicPr>
        <p:blipFill rotWithShape="1">
          <a:blip r:embed="rId3">
            <a:extLst>
              <a:ext uri="{28A0092B-C50C-407E-A947-70E740481C1C}">
                <a14:useLocalDpi xmlns:a14="http://schemas.microsoft.com/office/drawing/2010/main" val="0"/>
              </a:ext>
            </a:extLst>
          </a:blip>
          <a:srcRect l="14080" t="29291" r="47642" b="66691"/>
          <a:stretch/>
        </p:blipFill>
        <p:spPr>
          <a:xfrm>
            <a:off x="2028451" y="1993511"/>
            <a:ext cx="4674258" cy="635103"/>
          </a:xfrm>
          <a:prstGeom prst="rect">
            <a:avLst/>
          </a:prstGeom>
        </p:spPr>
      </p:pic>
      <p:sp>
        <p:nvSpPr>
          <p:cNvPr id="4" name="TextBox 3"/>
          <p:cNvSpPr txBox="1"/>
          <p:nvPr/>
        </p:nvSpPr>
        <p:spPr>
          <a:xfrm>
            <a:off x="975057" y="2846985"/>
            <a:ext cx="2014318"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BES measurement </a:t>
            </a:r>
            <a:endParaRPr lang="en-US" dirty="0">
              <a:latin typeface="FoundrySterling-Book"/>
              <a:cs typeface="FoundrySterling-Book"/>
            </a:endParaRPr>
          </a:p>
        </p:txBody>
      </p:sp>
      <p:sp>
        <p:nvSpPr>
          <p:cNvPr id="8" name="TextBox 7"/>
          <p:cNvSpPr txBox="1"/>
          <p:nvPr/>
        </p:nvSpPr>
        <p:spPr>
          <a:xfrm>
            <a:off x="5673358" y="2846985"/>
            <a:ext cx="1166236"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Lab frame</a:t>
            </a:r>
            <a:endParaRPr lang="en-US" dirty="0">
              <a:latin typeface="FoundrySterling-Book"/>
              <a:cs typeface="FoundrySterling-Book"/>
            </a:endParaRPr>
          </a:p>
        </p:txBody>
      </p:sp>
      <p:cxnSp>
        <p:nvCxnSpPr>
          <p:cNvPr id="10" name="Straight Arrow Connector 9"/>
          <p:cNvCxnSpPr>
            <a:stCxn id="8" idx="0"/>
          </p:cNvCxnSpPr>
          <p:nvPr/>
        </p:nvCxnSpPr>
        <p:spPr>
          <a:xfrm flipH="1" flipV="1">
            <a:off x="5432724" y="2469850"/>
            <a:ext cx="823752" cy="37713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0"/>
          </p:cNvCxnSpPr>
          <p:nvPr/>
        </p:nvCxnSpPr>
        <p:spPr>
          <a:xfrm flipV="1">
            <a:off x="1982216" y="2409369"/>
            <a:ext cx="408527" cy="4376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2838730" y="4068130"/>
            <a:ext cx="2963303" cy="1833043"/>
            <a:chOff x="1481652" y="3766517"/>
            <a:chExt cx="4392040" cy="2716833"/>
          </a:xfrm>
        </p:grpSpPr>
        <p:pic>
          <p:nvPicPr>
            <p:cNvPr id="21" name="Picture 20" descr="PSF_effect_v9b.pdf"/>
            <p:cNvPicPr>
              <a:picLocks noChangeAspect="1"/>
            </p:cNvPicPr>
            <p:nvPr/>
          </p:nvPicPr>
          <p:blipFill rotWithShape="1">
            <a:blip r:embed="rId4">
              <a:extLst>
                <a:ext uri="{28A0092B-C50C-407E-A947-70E740481C1C}">
                  <a14:useLocalDpi xmlns:a14="http://schemas.microsoft.com/office/drawing/2010/main" val="0"/>
                </a:ext>
              </a:extLst>
            </a:blip>
            <a:srcRect l="13125" t="93884" r="65921" b="3165"/>
            <a:stretch/>
          </p:blipFill>
          <p:spPr>
            <a:xfrm>
              <a:off x="1516930" y="5689470"/>
              <a:ext cx="4356762" cy="793880"/>
            </a:xfrm>
            <a:prstGeom prst="rect">
              <a:avLst/>
            </a:prstGeom>
          </p:spPr>
        </p:pic>
        <p:pic>
          <p:nvPicPr>
            <p:cNvPr id="22" name="Picture 21" descr="PSF_effect_v9b.pdf"/>
            <p:cNvPicPr>
              <a:picLocks noChangeAspect="1"/>
            </p:cNvPicPr>
            <p:nvPr/>
          </p:nvPicPr>
          <p:blipFill rotWithShape="1">
            <a:blip r:embed="rId4">
              <a:extLst>
                <a:ext uri="{28A0092B-C50C-407E-A947-70E740481C1C}">
                  <a14:useLocalDpi xmlns:a14="http://schemas.microsoft.com/office/drawing/2010/main" val="0"/>
                </a:ext>
              </a:extLst>
            </a:blip>
            <a:srcRect l="13125" t="73908" r="65921" b="18420"/>
            <a:stretch/>
          </p:blipFill>
          <p:spPr>
            <a:xfrm>
              <a:off x="1481652" y="3766517"/>
              <a:ext cx="4356762" cy="2064087"/>
            </a:xfrm>
            <a:prstGeom prst="rect">
              <a:avLst/>
            </a:prstGeom>
          </p:spPr>
        </p:pic>
      </p:grpSp>
      <p:sp>
        <p:nvSpPr>
          <p:cNvPr id="24" name="TextBox 23"/>
          <p:cNvSpPr txBox="1"/>
          <p:nvPr/>
        </p:nvSpPr>
        <p:spPr>
          <a:xfrm>
            <a:off x="1610098" y="4782613"/>
            <a:ext cx="1166236"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Lab frame</a:t>
            </a:r>
            <a:endParaRPr lang="en-US" dirty="0">
              <a:latin typeface="FoundrySterling-Book"/>
              <a:cs typeface="FoundrySterling-Book"/>
            </a:endParaRPr>
          </a:p>
        </p:txBody>
      </p:sp>
      <p:sp>
        <p:nvSpPr>
          <p:cNvPr id="25" name="TextBox 24"/>
          <p:cNvSpPr txBox="1"/>
          <p:nvPr/>
        </p:nvSpPr>
        <p:spPr>
          <a:xfrm>
            <a:off x="5673358" y="4782613"/>
            <a:ext cx="1529441"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Plasma frame</a:t>
            </a:r>
            <a:endParaRPr lang="en-US" dirty="0">
              <a:latin typeface="FoundrySterling-Book"/>
              <a:cs typeface="FoundrySterling-Book"/>
            </a:endParaRPr>
          </a:p>
        </p:txBody>
      </p:sp>
      <p:sp>
        <p:nvSpPr>
          <p:cNvPr id="27" name="TextBox 26"/>
          <p:cNvSpPr txBox="1"/>
          <p:nvPr/>
        </p:nvSpPr>
        <p:spPr>
          <a:xfrm>
            <a:off x="3322962" y="2846985"/>
            <a:ext cx="2111294" cy="353943"/>
          </a:xfrm>
          <a:prstGeom prst="rect">
            <a:avLst/>
          </a:prstGeom>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latin typeface="FoundrySterling-Book"/>
                <a:cs typeface="FoundrySterling-Book"/>
              </a:rPr>
              <a:t>Instrument Function</a:t>
            </a:r>
            <a:endParaRPr lang="en-US" dirty="0">
              <a:latin typeface="FoundrySterling-Book"/>
              <a:cs typeface="FoundrySterling-Book"/>
            </a:endParaRPr>
          </a:p>
        </p:txBody>
      </p:sp>
      <p:cxnSp>
        <p:nvCxnSpPr>
          <p:cNvPr id="28" name="Straight Arrow Connector 27"/>
          <p:cNvCxnSpPr>
            <a:stCxn id="27" idx="0"/>
          </p:cNvCxnSpPr>
          <p:nvPr/>
        </p:nvCxnSpPr>
        <p:spPr>
          <a:xfrm flipH="1" flipV="1">
            <a:off x="4021627" y="2452206"/>
            <a:ext cx="356982" cy="394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46834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pening slide alterna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x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56731</TotalTime>
  <Words>3875</Words>
  <Application>Microsoft Macintosh PowerPoint</Application>
  <PresentationFormat>Custom</PresentationFormat>
  <Paragraphs>535</Paragraphs>
  <Slides>54</Slides>
  <Notes>54</Notes>
  <HiddenSlides>1</HiddenSlides>
  <MMClips>1</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Opening slide alternative</vt:lpstr>
      <vt:lpstr>Text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UofO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Chinn</dc:creator>
  <cp:lastModifiedBy>Stanley M. Kaye</cp:lastModifiedBy>
  <cp:revision>502</cp:revision>
  <cp:lastPrinted>2015-11-05T15:04:42Z</cp:lastPrinted>
  <dcterms:created xsi:type="dcterms:W3CDTF">2014-03-20T14:30:16Z</dcterms:created>
  <dcterms:modified xsi:type="dcterms:W3CDTF">2015-11-25T15:34:41Z</dcterms:modified>
</cp:coreProperties>
</file>