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8"/>
  </p:notesMasterIdLst>
  <p:sldIdLst>
    <p:sldId id="268" r:id="rId3"/>
    <p:sldId id="259" r:id="rId4"/>
    <p:sldId id="274" r:id="rId5"/>
    <p:sldId id="270" r:id="rId6"/>
    <p:sldId id="276" r:id="rId7"/>
    <p:sldId id="277" r:id="rId8"/>
    <p:sldId id="275" r:id="rId9"/>
    <p:sldId id="271" r:id="rId10"/>
    <p:sldId id="281" r:id="rId11"/>
    <p:sldId id="284" r:id="rId12"/>
    <p:sldId id="285" r:id="rId13"/>
    <p:sldId id="290" r:id="rId14"/>
    <p:sldId id="279" r:id="rId15"/>
    <p:sldId id="291" r:id="rId16"/>
    <p:sldId id="273" r:id="rId17"/>
    <p:sldId id="293" r:id="rId18"/>
    <p:sldId id="292" r:id="rId19"/>
    <p:sldId id="278" r:id="rId20"/>
    <p:sldId id="272" r:id="rId21"/>
    <p:sldId id="280" r:id="rId22"/>
    <p:sldId id="283" r:id="rId23"/>
    <p:sldId id="286" r:id="rId24"/>
    <p:sldId id="287" r:id="rId25"/>
    <p:sldId id="289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FF25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0" autoAdjust="0"/>
    <p:restoredTop sz="87538" autoAdjust="0"/>
  </p:normalViewPr>
  <p:slideViewPr>
    <p:cSldViewPr>
      <p:cViewPr>
        <p:scale>
          <a:sx n="100" d="100"/>
          <a:sy n="100" d="100"/>
        </p:scale>
        <p:origin x="-1536" y="-3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commons.wikimedia.org/wiki/File:System2.gif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hangingPunct="1"/>
            <a:fld id="{14C4F1F6-8C51-E04C-9B58-F44A6F5322DE}" type="slidenum">
              <a:rPr lang="en-US" b="0" i="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b="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‘NSTX_PAC29_Lithium_Skinner.ppt’ and </a:t>
            </a:r>
          </a:p>
          <a:p>
            <a:r>
              <a:rPr lang="en-US">
                <a:hlinkClick r:id="rId3"/>
              </a:rPr>
              <a:t>https://commons.wikimedia.org/wiki/File:System2.gif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MAPP data / 20160109 post-B#1, post plasmas.xlsx / Boron before and after plasmas.xlsx / 20160104 worksheet</a:t>
            </a:r>
          </a:p>
          <a:p>
            <a:r>
              <a:rPr lang="en-US" sz="1200" i="1" dirty="0"/>
              <a:t>“</a:t>
            </a:r>
            <a:r>
              <a:rPr lang="en-US" sz="1200" i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Figure 7: B 1s,'as received' surface before (dotted line) and after (continuous line) 10' of Ar+ sputter-cleaning.”</a:t>
            </a:r>
          </a:p>
          <a:p>
            <a:r>
              <a:rPr lang="en-US" sz="1200" i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See JP email 1/11/16 re Be-O shifts. </a:t>
            </a:r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1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MAPP data / 20160109 post-B#1, post plasmas.xlsx / Carbon before and after plasmas.xlsx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Jaworski BoronComparisonImage.jpg</a:t>
            </a:r>
          </a:p>
          <a:p>
            <a:r>
              <a:rPr lang="en-US"/>
              <a:t>Copy/paste – for no reason insert picture degrades</a:t>
            </a:r>
            <a:r>
              <a:rPr lang="en-US" baseline="0"/>
              <a:t> resolution. Maybe there is an encapsulated thumbnail that gets pasted.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2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Shot numbers</a:t>
            </a:r>
            <a:r>
              <a:rPr lang="en-US" baseline="0" dirty="0"/>
              <a:t> are in chronological order, but not sequential (fizzles eliminated). </a:t>
            </a:r>
          </a:p>
          <a:p>
            <a:r>
              <a:rPr lang="en-US" baseline="0" dirty="0"/>
              <a:t>Intensity normalized at shot 1</a:t>
            </a:r>
          </a:p>
          <a:p>
            <a:r>
              <a:rPr lang="en-US" baseline="0" dirty="0"/>
              <a:t>Email 1/11/16: from Felippo’s  IDL program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list of discharges included and the times of interest. </a:t>
            </a:r>
            <a:endParaRPr lang="en-US" baseline="0" dirty="0"/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shots=[ 202436, 202437, 202438, 202439, 202440, 202441, 202442, 202443, 202521, 202522, 202523, 202530, 202531, 202532, 202533, 202546, 202551, 202552, 202554, 202556, 202564, 202565, 202567, 202573, 202574, 202575, 202576, 202577]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tin=0.2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tend=0.3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08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1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persec16_20160104d.qpc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persec16_20160104c.qpc</a:t>
            </a:r>
          </a:p>
          <a:p>
            <a:r>
              <a:rPr lang="en-US"/>
              <a:t>Glitches could be Scott adjusting GDC</a:t>
            </a:r>
            <a:r>
              <a:rPr lang="en-US" baseline="0"/>
              <a:t> V and I through power %.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persec16_20160104e.qpc</a:t>
            </a:r>
          </a:p>
          <a:p>
            <a:r>
              <a:rPr lang="en-US"/>
              <a:t>Seems light from GDC affects</a:t>
            </a:r>
            <a:r>
              <a:rPr lang="en-US" baseline="0"/>
              <a:t> frequency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persec16_20160104f.qpc</a:t>
            </a:r>
          </a:p>
          <a:p>
            <a:r>
              <a:rPr lang="en-US"/>
              <a:t>Seems light from GDC affects</a:t>
            </a:r>
            <a:r>
              <a:rPr lang="en-US" baseline="0"/>
              <a:t> frequency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FrequencyToAngstrom.xls</a:t>
            </a:r>
          </a:p>
          <a:p>
            <a:r>
              <a:rPr lang="en-US"/>
              <a:t>Can’t be too greedy in claiming sub monolayer changes.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8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persec16_20160104f.qpc</a:t>
            </a:r>
          </a:p>
          <a:p>
            <a:r>
              <a:rPr lang="en-US"/>
              <a:t>Seems light from GDC affects</a:t>
            </a:r>
            <a:r>
              <a:rPr lang="en-US" baseline="0"/>
              <a:t> frequency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persec16_20160104i.qpc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persec16_20160104h.qpc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4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hangingPunct="1"/>
            <a:fld id="{14C4F1F6-8C51-E04C-9B58-F44A6F5322DE}" type="slidenum">
              <a:rPr lang="en-US" b="0" i="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b="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hangingPunct="1"/>
            <a:fld id="{14C4F1F6-8C51-E04C-9B58-F44A6F5322DE}" type="slidenum">
              <a:rPr lang="en-US" b="0" i="0">
                <a:solidFill>
                  <a:srgbClr val="000000"/>
                </a:solidFill>
                <a:latin typeface="Times New Roman" charset="0"/>
              </a:rPr>
              <a:pPr eaLnBrk="1" hangingPunct="1"/>
              <a:t>6</a:t>
            </a:fld>
            <a:endParaRPr lang="en-US" b="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35892" indent="-283035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32142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584998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37855" indent="-226428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hangingPunct="1"/>
            <a:fld id="{1893CAA5-8261-0D4A-BBF0-59AE41EA72A7}" type="slidenum">
              <a:rPr lang="en-US" b="0" i="0">
                <a:solidFill>
                  <a:srgbClr val="000000"/>
                </a:solidFill>
                <a:latin typeface="Times New Roman" charset="0"/>
              </a:rPr>
              <a:pPr eaLnBrk="1" hangingPunct="1"/>
              <a:t>7</a:t>
            </a:fld>
            <a:endParaRPr lang="en-US" b="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800">
                <a:solidFill>
                  <a:srgbClr val="000000"/>
                </a:solidFill>
                <a:latin typeface="Helvetica"/>
                <a:cs typeface="Helvetica"/>
              </a:rPr>
              <a:t>New TMB system has 3 gas inlets: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Bay I mid-plane centerstack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outboard midplane Bay F/G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Bay C lower divertor.</a:t>
            </a:r>
            <a:r>
              <a:rPr lang="en-US" sz="180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GDC electrodes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	Bay K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	Bay G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QMBs are at: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	Bay E top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	Bay B mid</a:t>
            </a:r>
          </a:p>
          <a:p>
            <a:pPr lvl="0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400">
                <a:solidFill>
                  <a:srgbClr val="3333CC"/>
                </a:solidFill>
                <a:latin typeface="Arial"/>
                <a:cs typeface="Arial" charset="0"/>
              </a:rPr>
              <a:t>	Bay H bottom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39 torr pressure drop in TMB</a:t>
            </a:r>
            <a:r>
              <a:rPr lang="en-US" baseline="0"/>
              <a:t> bottle each step.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39 torr pressure drop in TMB</a:t>
            </a:r>
            <a:r>
              <a:rPr lang="en-US" baseline="0"/>
              <a:t> bottle each step.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4B6D9-41C6-264F-B85A-B4F445E9CE4F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534424" y="6611779"/>
            <a:ext cx="5333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/16</a:t>
            </a:r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Physics Mtg, Initial results XP-108, Charles Skinner et al.,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Jan 2016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70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0" smtClean="0">
                <a:solidFill>
                  <a:srgbClr val="171FC7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i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E7092-225A-FF4C-B54F-E063A0B65AC8}" type="slidenum">
              <a:rPr lang="en-US" b="1">
                <a:solidFill>
                  <a:srgbClr val="3333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b="1">
                <a:solidFill>
                  <a:srgbClr val="3333CC"/>
                </a:solidFill>
              </a:rPr>
              <a:t>/13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i="0" smtClean="0"/>
              <a:t>NSTX-U Res. Forum 2015 – XP Boron Optimize,  Skinner  (2/24/2015)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Geneva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Geneva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Geneva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Geneva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Geneva" charset="0"/>
          <a:cs typeface="Genev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hyperlink" Target="https://commons.wikimedia.org/wiki/File:System2.gi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8077200" cy="762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800" i="1"/>
              <a:t>C. H Skinner, J.P. Allain, F. Bedoya, W. Blanchard, D. Cai, </a:t>
            </a:r>
            <a:br>
              <a:rPr lang="en-US" sz="1800" i="1"/>
            </a:br>
            <a:r>
              <a:rPr lang="en-US" sz="1800" i="1"/>
              <a:t>B.E. Koel, M. Jaworski, F. Scotti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95400"/>
            <a:ext cx="8839200" cy="914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3200"/>
              <a:t>I</a:t>
            </a:r>
            <a:r>
              <a:rPr lang="en-US" sz="3200" dirty="0"/>
              <a:t>nitial results from XMP-108 ‘</a:t>
            </a:r>
            <a:r>
              <a:rPr lang="en-US" sz="3200"/>
              <a:t>TMB sequencing’ 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NSTX-U Physics Meeting</a:t>
            </a:r>
          </a:p>
          <a:p>
            <a:pPr>
              <a:lnSpc>
                <a:spcPct val="85000"/>
              </a:lnSpc>
            </a:pPr>
            <a:r>
              <a:rPr lang="en-US" dirty="0"/>
              <a:t>B318 PPPL</a:t>
            </a:r>
          </a:p>
          <a:p>
            <a:pPr>
              <a:lnSpc>
                <a:spcPct val="85000"/>
              </a:lnSpc>
            </a:pPr>
            <a:r>
              <a:rPr lang="en-US" dirty="0"/>
              <a:t>11 Jan 2016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QMB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96200" cy="4114800"/>
          </a:xfrm>
        </p:spPr>
        <p:txBody>
          <a:bodyPr>
            <a:noAutofit/>
          </a:bodyPr>
          <a:lstStyle/>
          <a:p>
            <a:pPr lvl="1">
              <a:spcBef>
                <a:spcPts val="2472"/>
              </a:spcBef>
              <a:buFont typeface="Arial"/>
              <a:buChar char="•"/>
            </a:pPr>
            <a:r>
              <a:rPr lang="en-US" dirty="0"/>
              <a:t>B deposition still heavily weighted to midplane. Deposition on divertors 5-10x less than midplane</a:t>
            </a:r>
          </a:p>
          <a:p>
            <a:pPr lvl="2">
              <a:spcBef>
                <a:spcPts val="1272"/>
              </a:spcBef>
              <a:buFont typeface="Lucida Grande"/>
              <a:buChar char="-"/>
            </a:pPr>
            <a:r>
              <a:rPr lang="en-US" dirty="0"/>
              <a:t>improved over 2005 value of x25 – x47 with only midplane d-TMB injection</a:t>
            </a:r>
          </a:p>
          <a:p>
            <a:pPr lvl="2">
              <a:spcBef>
                <a:spcPts val="1272"/>
              </a:spcBef>
              <a:buFont typeface="Lucida Grande"/>
              <a:buChar char="-"/>
            </a:pPr>
            <a:r>
              <a:rPr lang="en-US" dirty="0"/>
              <a:t>GDC electrodes are at midplane.</a:t>
            </a:r>
            <a:endParaRPr lang="en-US" dirty="0"/>
          </a:p>
          <a:p>
            <a:pPr lvl="2">
              <a:spcBef>
                <a:spcPts val="1272"/>
              </a:spcBef>
              <a:buFont typeface="Lucida Grande"/>
              <a:buChar char="-"/>
            </a:pPr>
            <a:r>
              <a:rPr lang="en-US" dirty="0"/>
              <a:t>reconsider moveable GDC probe at divertor  ?</a:t>
            </a:r>
          </a:p>
          <a:p>
            <a:pPr lvl="1">
              <a:spcBef>
                <a:spcPts val="3072"/>
              </a:spcBef>
              <a:buFont typeface="Arial"/>
              <a:buChar char="•"/>
            </a:pPr>
            <a:r>
              <a:rPr lang="en-US" dirty="0"/>
              <a:t>More divertor deposition at 2 mtorr GDC pressure</a:t>
            </a:r>
          </a:p>
          <a:p>
            <a:pPr lvl="2">
              <a:spcBef>
                <a:spcPts val="1272"/>
              </a:spcBef>
              <a:buFont typeface="Lucida Grande"/>
              <a:buChar char="-"/>
            </a:pPr>
            <a:r>
              <a:rPr lang="en-US" dirty="0"/>
              <a:t>presumably due to longer mean free path</a:t>
            </a: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Proposal for tonight’s boronization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505200"/>
          </a:xfrm>
        </p:spPr>
        <p:txBody>
          <a:bodyPr>
            <a:noAutofit/>
          </a:bodyPr>
          <a:lstStyle/>
          <a:p>
            <a:pPr lvl="1">
              <a:spcBef>
                <a:spcPts val="1872"/>
              </a:spcBef>
              <a:buFont typeface="Arial"/>
              <a:buChar char="•"/>
            </a:pPr>
            <a:r>
              <a:rPr lang="en-US" dirty="0"/>
              <a:t>Run GDC at 2 mtorr only</a:t>
            </a:r>
          </a:p>
          <a:p>
            <a:pPr lvl="1">
              <a:spcBef>
                <a:spcPts val="1872"/>
              </a:spcBef>
              <a:buFont typeface="Arial"/>
              <a:buChar char="•"/>
            </a:pPr>
            <a:r>
              <a:rPr lang="en-US" dirty="0"/>
              <a:t>Operate F mid, C lower, D upper injectors separately (as before, but in different order to last week). </a:t>
            </a:r>
          </a:p>
          <a:p>
            <a:pPr lvl="1">
              <a:spcBef>
                <a:spcPts val="1872"/>
              </a:spcBef>
              <a:buFont typeface="Arial"/>
              <a:buChar char="•"/>
            </a:pPr>
            <a:r>
              <a:rPr lang="en-US" dirty="0"/>
              <a:t>Turn GDC off for 10 mins every 1.5 g d-TMB. </a:t>
            </a:r>
            <a:br>
              <a:rPr lang="en-US" dirty="0"/>
            </a:br>
            <a:r>
              <a:rPr lang="en-US" dirty="0"/>
              <a:t>(to remove effect of GDC light on Bay B mid QMB).</a:t>
            </a:r>
          </a:p>
          <a:p>
            <a:pPr lvl="1">
              <a:spcBef>
                <a:spcPts val="1872"/>
              </a:spcBef>
              <a:buFont typeface="Arial"/>
              <a:buChar char="•"/>
            </a:pPr>
            <a:r>
              <a:rPr lang="en-US" dirty="0"/>
              <a:t>Make all adjustments to GDC % power at beginning of each injection interval, then leave constant (to avoid ‘glitches’). </a:t>
            </a:r>
          </a:p>
          <a:p>
            <a:pPr lvl="1">
              <a:spcBef>
                <a:spcPts val="1872"/>
              </a:spcBef>
              <a:buFont typeface="Arial"/>
              <a:buChar char="•"/>
            </a:pPr>
            <a:endParaRPr lang="en-US" dirty="0"/>
          </a:p>
          <a:p>
            <a:pPr lvl="1">
              <a:spcBef>
                <a:spcPts val="1872"/>
              </a:spcBef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8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9462">
            <a:off x="1566478" y="4999486"/>
            <a:ext cx="118903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/>
              <a:t>MAPP shows changes in surface chemistry</a:t>
            </a:r>
          </a:p>
        </p:txBody>
      </p:sp>
      <p:cxnSp>
        <p:nvCxnSpPr>
          <p:cNvPr id="3" name="Straight Connector 29"/>
          <p:cNvCxnSpPr>
            <a:cxnSpLocks noChangeShapeType="1"/>
          </p:cNvCxnSpPr>
          <p:nvPr/>
        </p:nvCxnSpPr>
        <p:spPr bwMode="auto">
          <a:xfrm rot="16200000" flipH="1">
            <a:off x="1960033" y="4562475"/>
            <a:ext cx="2514600" cy="1066800"/>
          </a:xfrm>
          <a:prstGeom prst="line">
            <a:avLst/>
          </a:prstGeom>
          <a:noFill/>
          <a:ln w="57150">
            <a:solidFill>
              <a:srgbClr val="9696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2705100" y="6400800"/>
            <a:ext cx="13335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" b="0" i="0">
                <a:solidFill>
                  <a:schemeClr val="tx1"/>
                </a:solidFill>
              </a:rPr>
              <a:t>EFIT02 142512 @ 547 ms</a:t>
            </a:r>
          </a:p>
        </p:txBody>
      </p:sp>
      <p:pic>
        <p:nvPicPr>
          <p:cNvPr id="5" name="Picture 33" descr="MAPP 142512EFIT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61428" r="41176" b="18534"/>
          <a:stretch/>
        </p:blipFill>
        <p:spPr bwMode="auto">
          <a:xfrm>
            <a:off x="16933" y="1764792"/>
            <a:ext cx="4114800" cy="312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2318808" y="3128963"/>
            <a:ext cx="365125" cy="3667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20175304">
            <a:off x="2726796" y="4427538"/>
            <a:ext cx="990600" cy="1077912"/>
          </a:xfrm>
          <a:prstGeom prst="rect">
            <a:avLst/>
          </a:prstGeom>
          <a:solidFill>
            <a:srgbClr val="9696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algn="ctr" eaLnBrk="1" hangingPunct="1"/>
            <a:endParaRPr lang="en-US" sz="1600" b="0" i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0" i="0">
                <a:solidFill>
                  <a:srgbClr val="000000"/>
                </a:solidFill>
                <a:latin typeface="Calibri" charset="0"/>
              </a:rPr>
              <a:t>Analysis</a:t>
            </a:r>
          </a:p>
          <a:p>
            <a:pPr algn="ctr" eaLnBrk="1" hangingPunct="1"/>
            <a:r>
              <a:rPr lang="en-US" sz="1600" b="0" i="0">
                <a:solidFill>
                  <a:srgbClr val="000000"/>
                </a:solidFill>
                <a:latin typeface="Calibri" charset="0"/>
              </a:rPr>
              <a:t>Chamber</a:t>
            </a:r>
          </a:p>
          <a:p>
            <a:pPr algn="ctr" eaLnBrk="1" hangingPunct="1"/>
            <a:endParaRPr lang="en-US" sz="1600" b="0" i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105400"/>
            <a:ext cx="144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algn="ctr" eaLnBrk="1" hangingPunct="1"/>
            <a:r>
              <a:rPr lang="en-US" sz="1600" b="0" i="0">
                <a:latin typeface="Calibri" charset="0"/>
              </a:rPr>
              <a:t>Sample holder with 4 samples</a:t>
            </a:r>
          </a:p>
        </p:txBody>
      </p:sp>
      <p:cxnSp>
        <p:nvCxnSpPr>
          <p:cNvPr id="9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1414727" y="4169569"/>
            <a:ext cx="1700212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1"/>
          <p:cNvCxnSpPr>
            <a:cxnSpLocks noChangeShapeType="1"/>
          </p:cNvCxnSpPr>
          <p:nvPr/>
        </p:nvCxnSpPr>
        <p:spPr bwMode="auto">
          <a:xfrm>
            <a:off x="1066800" y="5767388"/>
            <a:ext cx="381000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b="14536"/>
          <a:stretch/>
        </p:blipFill>
        <p:spPr>
          <a:xfrm>
            <a:off x="4194773" y="1905000"/>
            <a:ext cx="4949227" cy="26700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990600"/>
            <a:ext cx="441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Materials Analysis Particle Probe (MAPP)  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1" y="3288268"/>
            <a:ext cx="838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0000FF"/>
                </a:solidFill>
              </a:rPr>
              <a:t>X-ray beam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4191000"/>
            <a:ext cx="990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sample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24600" y="4648200"/>
            <a:ext cx="259079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XPS spectrum shows elemental composition (and chemical shifts)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1400" y="2209800"/>
            <a:ext cx="18287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electron energy analyser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8200" y="2209800"/>
            <a:ext cx="18287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photoelectrons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" y="1295400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JP Allain, B Heim, F Bedoya, R Kaita et al…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5000" y="5562600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hlinkClick r:id="rId6"/>
              </a:rPr>
              <a:t>https://commons.wikimedia.org/wiki/File:System2.gif</a:t>
            </a:r>
            <a:endParaRPr lang="en-US" sz="1000"/>
          </a:p>
        </p:txBody>
      </p:sp>
      <p:sp>
        <p:nvSpPr>
          <p:cNvPr id="12" name="Rectangle 11"/>
          <p:cNvSpPr/>
          <p:nvPr/>
        </p:nvSpPr>
        <p:spPr>
          <a:xfrm>
            <a:off x="5105400" y="1752600"/>
            <a:ext cx="3751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X-ray Photoelectron Spectroscopy</a:t>
            </a:r>
          </a:p>
        </p:txBody>
      </p:sp>
    </p:spTree>
    <p:extLst>
      <p:ext uri="{BB962C8B-B14F-4D97-AF65-F5344CB8AC3E}">
        <p14:creationId xmlns:p14="http://schemas.microsoft.com/office/powerpoint/2010/main" val="142813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799" y="990600"/>
            <a:ext cx="486678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Preliminary XPS data - boron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4495800" cy="5638800"/>
          </a:xfrm>
        </p:spPr>
        <p:txBody>
          <a:bodyPr>
            <a:normAutofit lnSpcReduction="10000"/>
          </a:bodyPr>
          <a:lstStyle/>
          <a:p>
            <a:pPr lvl="1">
              <a:spcBef>
                <a:spcPts val="1776"/>
              </a:spcBef>
            </a:pPr>
            <a:r>
              <a:rPr lang="en-US" sz="1800" dirty="0"/>
              <a:t>MAPP XPS spectrum of TZM sample after 1st boronization and after 4d of plasmas</a:t>
            </a:r>
          </a:p>
          <a:p>
            <a:pPr lvl="1"/>
            <a:r>
              <a:rPr lang="en-US" sz="1800" dirty="0"/>
              <a:t>data limited by poor S/N</a:t>
            </a:r>
          </a:p>
          <a:p>
            <a:pPr lvl="1"/>
            <a:r>
              <a:rPr lang="en-US" sz="1800" dirty="0"/>
              <a:t>hint of boron XPS line</a:t>
            </a:r>
            <a:br>
              <a:rPr lang="en-US" sz="1800" dirty="0"/>
            </a:br>
            <a:r>
              <a:rPr lang="en-US" sz="1400" dirty="0"/>
              <a:t>(XPS less sensitive for boron)</a:t>
            </a:r>
          </a:p>
          <a:p>
            <a:pPr lvl="1"/>
            <a:r>
              <a:rPr lang="en-US" sz="1800" dirty="0"/>
              <a:t>B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 peak expected at 193 eV</a:t>
            </a:r>
            <a:endParaRPr lang="en-US" sz="1800" dirty="0"/>
          </a:p>
          <a:p>
            <a:pPr lvl="1"/>
            <a:r>
              <a:rPr lang="en-US" sz="1800" dirty="0"/>
              <a:t>shift to Be-O after a weeks plasmas ?</a:t>
            </a:r>
          </a:p>
          <a:p>
            <a:pPr marL="228600" lvl="1" indent="0">
              <a:buNone/>
            </a:pPr>
            <a:endParaRPr lang="en-US" sz="1800" dirty="0"/>
          </a:p>
          <a:p>
            <a:pPr marL="2286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compare to high resolution HR-XPS spectrum of boronized sample from RFX, measured in Koel’s lab on campus (Bilel Rais - Talk on 2 Feb). </a:t>
            </a:r>
            <a:br>
              <a:rPr lang="en-US" sz="1800" dirty="0"/>
            </a:br>
            <a:endParaRPr lang="en-US" sz="1400" i="1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1"/>
            <a:endParaRPr lang="en-US" sz="800" i="1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lvl="1"/>
            <a:r>
              <a:rPr lang="en-US" sz="1800"/>
              <a:t>Plan to take MAPP samples to Koel lab for HR-XPS analysis in maintenance period.</a:t>
            </a:r>
            <a:r>
              <a:rPr lang="en-US" sz="180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</a:p>
          <a:p>
            <a:pPr lvl="1"/>
            <a:r>
              <a:rPr lang="en-US" sz="1800"/>
              <a:t>Also improve MAPP alignment</a:t>
            </a:r>
            <a:endParaRPr lang="en-US" sz="1800" dirty="0"/>
          </a:p>
        </p:txBody>
      </p:sp>
      <p:sp>
        <p:nvSpPr>
          <p:cNvPr id="7" name="Curved Down Arrow 6"/>
          <p:cNvSpPr/>
          <p:nvPr/>
        </p:nvSpPr>
        <p:spPr>
          <a:xfrm>
            <a:off x="4114800" y="1524000"/>
            <a:ext cx="2819400" cy="533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>
            <a:off x="4114800" y="4114800"/>
            <a:ext cx="2590800" cy="5334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3429000"/>
            <a:ext cx="68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29400" y="3429000"/>
            <a:ext cx="33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420000" flipH="1" flipV="1">
            <a:off x="7620000" y="3199106"/>
            <a:ext cx="39875" cy="304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65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400" dirty="0" smtClean="0"/>
              <a:t>MAPP XPS evidence for carbon migration, and boron oxidation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886200" cy="5638800"/>
          </a:xfrm>
        </p:spPr>
        <p:txBody>
          <a:bodyPr>
            <a:normAutofit/>
          </a:bodyPr>
          <a:lstStyle/>
          <a:p>
            <a:pPr lvl="1">
              <a:spcBef>
                <a:spcPts val="1776"/>
              </a:spcBef>
            </a:pPr>
            <a:endParaRPr lang="en-US" sz="1800" dirty="0"/>
          </a:p>
          <a:p>
            <a:pPr lvl="1">
              <a:spcBef>
                <a:spcPts val="1776"/>
              </a:spcBef>
            </a:pPr>
            <a:r>
              <a:rPr lang="en-US" sz="1800" dirty="0"/>
              <a:t>Carbon XPS spectrum of TZM sample after 1st boronization </a:t>
            </a:r>
            <a:r>
              <a:rPr lang="en-US" sz="1800" dirty="0">
                <a:solidFill>
                  <a:srgbClr val="FF0000"/>
                </a:solidFill>
              </a:rPr>
              <a:t>and after 4d of plasmas</a:t>
            </a:r>
          </a:p>
          <a:p>
            <a:pPr lvl="1"/>
            <a:r>
              <a:rPr lang="en-US" sz="1800" dirty="0"/>
              <a:t>Evidence of carbon migration to TZM </a:t>
            </a:r>
          </a:p>
          <a:p>
            <a:pPr marL="228600" lvl="1" indent="0">
              <a:buNone/>
            </a:pPr>
            <a:endParaRPr lang="en-US" sz="1800" dirty="0"/>
          </a:p>
          <a:p>
            <a:pPr marL="228600" lvl="1" indent="0">
              <a:buNone/>
            </a:pPr>
            <a:endParaRPr lang="en-US" sz="1800" dirty="0"/>
          </a:p>
          <a:p>
            <a:pPr marL="228600" lvl="1" indent="0">
              <a:buNone/>
            </a:pPr>
            <a:endParaRPr lang="en-US" sz="1800" dirty="0"/>
          </a:p>
          <a:p>
            <a:pPr marL="228600" lvl="1" indent="0">
              <a:buNone/>
            </a:pPr>
            <a:endParaRPr lang="en-US" sz="1800" dirty="0"/>
          </a:p>
          <a:p>
            <a:pPr lvl="1">
              <a:spcBef>
                <a:spcPts val="1776"/>
              </a:spcBef>
            </a:pPr>
            <a:r>
              <a:rPr lang="en-US" sz="1800" dirty="0"/>
              <a:t>Oxygen XPS spectrum of TZM sample after 1st boronization </a:t>
            </a:r>
            <a:r>
              <a:rPr lang="en-US" sz="1800" dirty="0">
                <a:solidFill>
                  <a:srgbClr val="FF0000"/>
                </a:solidFill>
              </a:rPr>
              <a:t>and after 4d of plasmas</a:t>
            </a:r>
          </a:p>
          <a:p>
            <a:pPr lvl="1"/>
            <a:r>
              <a:rPr lang="en-US" sz="1800" dirty="0"/>
              <a:t>Evidence of boron oxidation after 4 d plasmas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603" y="3810000"/>
            <a:ext cx="4158345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066800"/>
            <a:ext cx="4560983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3048000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5715000"/>
            <a:ext cx="364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Plasma TV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4945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66" y="990600"/>
            <a:ext cx="850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M. Jaworski</a:t>
            </a:r>
          </a:p>
          <a:p>
            <a:r>
              <a:rPr lang="en-US"/>
              <a:t>Before boronization 20160104			After boronization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8500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Plasma TV (fcplayer miro4-18380), @ 300 ms, 0.4 ms exposure, Bay B midplane, no filters.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7701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4655" y="106327"/>
            <a:ext cx="9079345" cy="871868"/>
          </a:xfrm>
        </p:spPr>
        <p:txBody>
          <a:bodyPr/>
          <a:lstStyle/>
          <a:p>
            <a:pPr algn="ctr"/>
            <a:r>
              <a:rPr lang="en-US" dirty="0" smtClean="0"/>
              <a:t>Oxygen reduction after </a:t>
            </a:r>
            <a:r>
              <a:rPr lang="en-US" dirty="0" err="1" smtClean="0"/>
              <a:t>boronization</a:t>
            </a:r>
            <a:endParaRPr lang="en-US" sz="2000" dirty="0">
              <a:effectLst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0" y="1154170"/>
            <a:ext cx="9144000" cy="192889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Inner wall limited discharges, deuterium pre-fill, LFS He fueling</a:t>
            </a:r>
            <a:endParaRPr lang="en-US" dirty="0"/>
          </a:p>
          <a:p>
            <a:r>
              <a:rPr lang="en-US" dirty="0" smtClean="0"/>
              <a:t>After </a:t>
            </a:r>
            <a:r>
              <a:rPr lang="en-US" dirty="0" err="1" smtClean="0"/>
              <a:t>boronization</a:t>
            </a:r>
            <a:r>
              <a:rPr lang="en-US" dirty="0" smtClean="0"/>
              <a:t>, reduction in O II (4416Å) from center stack, lower and upper </a:t>
            </a:r>
            <a:r>
              <a:rPr lang="en-US" dirty="0" err="1" smtClean="0"/>
              <a:t>divertors</a:t>
            </a:r>
            <a:endParaRPr lang="en-US" dirty="0" smtClean="0"/>
          </a:p>
          <a:p>
            <a:r>
              <a:rPr lang="en-US" dirty="0" smtClean="0"/>
              <a:t>Some reduction in C II (5145Å) (</a:t>
            </a:r>
            <a:r>
              <a:rPr lang="en-US" dirty="0" err="1" smtClean="0"/>
              <a:t>boronization</a:t>
            </a:r>
            <a:r>
              <a:rPr lang="en-US" dirty="0" smtClean="0"/>
              <a:t> + variability due to discharge development?)</a:t>
            </a:r>
            <a:endParaRPr lang="en-US" dirty="0"/>
          </a:p>
          <a:p>
            <a:r>
              <a:rPr lang="en-US" dirty="0" smtClean="0"/>
              <a:t>No clear boron signature on </a:t>
            </a:r>
            <a:r>
              <a:rPr lang="en-US" dirty="0" err="1" smtClean="0"/>
              <a:t>filterscopes</a:t>
            </a:r>
            <a:r>
              <a:rPr lang="en-US" dirty="0" smtClean="0"/>
              <a:t> but boron lines observed on VIPS2 (3451Å, 4940Å, …)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" y="2762378"/>
            <a:ext cx="8846393" cy="33450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00" y="6172200"/>
            <a:ext cx="27774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F. Scotti, V.A. </a:t>
            </a:r>
            <a:r>
              <a:rPr lang="en-US" sz="1600" dirty="0" err="1" smtClean="0"/>
              <a:t>Soukhanovskii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572000"/>
          </a:xfrm>
        </p:spPr>
        <p:txBody>
          <a:bodyPr>
            <a:noAutofit/>
          </a:bodyPr>
          <a:lstStyle/>
          <a:p>
            <a:pPr marL="45720" lvl="1" indent="0">
              <a:spcBef>
                <a:spcPts val="3000"/>
              </a:spcBef>
              <a:buNone/>
            </a:pPr>
            <a:r>
              <a:rPr lang="en-US" dirty="0"/>
              <a:t>QMB: </a:t>
            </a:r>
          </a:p>
          <a:p>
            <a:pPr lvl="1">
              <a:spcBef>
                <a:spcPts val="600"/>
              </a:spcBef>
              <a:buFont typeface="Arial"/>
              <a:buChar char="•"/>
            </a:pPr>
            <a:r>
              <a:rPr lang="en-US" dirty="0"/>
              <a:t>QMB deposition on divertors 5-10x less than midplane</a:t>
            </a:r>
          </a:p>
          <a:p>
            <a:pPr lvl="2">
              <a:spcBef>
                <a:spcPts val="600"/>
              </a:spcBef>
              <a:buFont typeface="Lucida Grande"/>
              <a:buChar char="-"/>
            </a:pPr>
            <a:r>
              <a:rPr lang="en-US" sz="2400" dirty="0"/>
              <a:t>uniformity improved over 2005 values of x25 – x47 with only midplane d-TMB injection</a:t>
            </a:r>
          </a:p>
          <a:p>
            <a:pPr lvl="2">
              <a:spcBef>
                <a:spcPts val="600"/>
              </a:spcBef>
              <a:buFont typeface="Lucida Grande"/>
              <a:buChar char="-"/>
            </a:pPr>
            <a:r>
              <a:rPr lang="en-US" sz="2400" dirty="0"/>
              <a:t>more divertor deposition at 2 mtorr GDC pressure </a:t>
            </a:r>
            <a:br>
              <a:rPr lang="en-US" sz="2400" dirty="0"/>
            </a:br>
            <a:r>
              <a:rPr lang="en-US" sz="2400" dirty="0"/>
              <a:t>&gt; presumably due to longer mean free path</a:t>
            </a:r>
          </a:p>
          <a:p>
            <a:pPr marL="0" lvl="1" indent="0">
              <a:spcBef>
                <a:spcPts val="3000"/>
              </a:spcBef>
              <a:buNone/>
            </a:pPr>
            <a:r>
              <a:rPr lang="en-US" dirty="0"/>
              <a:t>MAPP: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US" dirty="0"/>
              <a:t>Exciting first XPS data - reveals changes in NSTX-U </a:t>
            </a:r>
            <a:br>
              <a:rPr lang="en-US" dirty="0"/>
            </a:br>
            <a:r>
              <a:rPr lang="en-US" dirty="0"/>
              <a:t>surface chemistry !</a:t>
            </a:r>
          </a:p>
          <a:p>
            <a:pPr lvl="1">
              <a:spcBef>
                <a:spcPts val="1200"/>
              </a:spcBef>
              <a:buFont typeface="Lucida Grande"/>
              <a:buChar char="-"/>
            </a:pPr>
            <a:r>
              <a:rPr lang="en-US" dirty="0"/>
              <a:t>Opens window to correlate surface conditions with plasma performance 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5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QMB details…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4114800" cy="1981200"/>
          </a:xfrm>
        </p:spPr>
        <p:txBody>
          <a:bodyPr/>
          <a:lstStyle/>
          <a:p>
            <a:r>
              <a:rPr lang="en-US" dirty="0"/>
              <a:t>QMB analysis in detail</a:t>
            </a:r>
          </a:p>
        </p:txBody>
      </p:sp>
    </p:spTree>
    <p:extLst>
      <p:ext uri="{BB962C8B-B14F-4D97-AF65-F5344CB8AC3E}">
        <p14:creationId xmlns:p14="http://schemas.microsoft.com/office/powerpoint/2010/main" val="328255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/>
              <a:t>Divertor deposition 20160104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314155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0198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‘laminations’ due to bit noise in TC measurement</a:t>
            </a:r>
          </a:p>
        </p:txBody>
      </p:sp>
    </p:spTree>
    <p:extLst>
      <p:ext uri="{BB962C8B-B14F-4D97-AF65-F5344CB8AC3E}">
        <p14:creationId xmlns:p14="http://schemas.microsoft.com/office/powerpoint/2010/main" val="149083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>
            <a:normAutofit/>
          </a:bodyPr>
          <a:lstStyle/>
          <a:p>
            <a:pPr>
              <a:spcBef>
                <a:spcPts val="1872"/>
              </a:spcBef>
            </a:pPr>
            <a:r>
              <a:rPr lang="en-US" dirty="0"/>
              <a:t>Wall conditions have profound effect on plasma performance </a:t>
            </a:r>
            <a:r>
              <a:rPr lang="en-US" sz="1800" dirty="0"/>
              <a:t>(e.g. JET-ILW; </a:t>
            </a:r>
            <a:r>
              <a:rPr lang="en-US" sz="1800"/>
              <a:t>Kotschenreuther</a:t>
            </a:r>
            <a:r>
              <a:rPr lang="en-US" sz="1800" dirty="0"/>
              <a:t> colloquium last week)</a:t>
            </a:r>
          </a:p>
          <a:p>
            <a:pPr>
              <a:spcBef>
                <a:spcPts val="1872"/>
              </a:spcBef>
            </a:pPr>
            <a:r>
              <a:rPr lang="en-US"/>
              <a:t>Aim to advance the scientific understanding </a:t>
            </a:r>
            <a:br>
              <a:rPr lang="en-US"/>
            </a:br>
            <a:r>
              <a:rPr lang="en-US"/>
              <a:t>and optimization of wall conditioning by:</a:t>
            </a:r>
          </a:p>
          <a:p>
            <a:pPr marL="731520" lvl="1">
              <a:spcBef>
                <a:spcPts val="1872"/>
              </a:spcBef>
            </a:pPr>
            <a:r>
              <a:rPr lang="en-US"/>
              <a:t>correlating in-vessel spatial coverage of</a:t>
            </a:r>
            <a:br>
              <a:rPr lang="en-US"/>
            </a:br>
            <a:r>
              <a:rPr lang="en-US"/>
              <a:t>conditioning species (boron or lithium)</a:t>
            </a:r>
            <a:br>
              <a:rPr lang="en-US"/>
            </a:br>
            <a:r>
              <a:rPr lang="en-US"/>
              <a:t>and their respective surface chemistries </a:t>
            </a:r>
          </a:p>
          <a:p>
            <a:pPr marL="731520" lvl="1">
              <a:spcBef>
                <a:spcPts val="1872"/>
              </a:spcBef>
            </a:pPr>
            <a:r>
              <a:rPr lang="en-US"/>
              <a:t>to plasma performance. </a:t>
            </a:r>
          </a:p>
          <a:p>
            <a:pPr>
              <a:spcBef>
                <a:spcPts val="1872"/>
              </a:spcBef>
            </a:pPr>
            <a:r>
              <a:rPr lang="en-US" dirty="0"/>
              <a:t>XMP-108 ‘</a:t>
            </a:r>
            <a:r>
              <a:rPr lang="en-US"/>
              <a:t>TMB sequencing’ (this presentation)</a:t>
            </a:r>
          </a:p>
          <a:p>
            <a:pPr>
              <a:spcBef>
                <a:spcPts val="1872"/>
              </a:spcBef>
            </a:pPr>
            <a:r>
              <a:rPr lang="en-US"/>
              <a:t>XP1505 ‘Optimizing Boronization’ coming later</a:t>
            </a: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D-TMB deposition on divertor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436335" cy="502920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991600" cy="1066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800" dirty="0"/>
              <a:t>Conclude: </a:t>
            </a:r>
          </a:p>
          <a:p>
            <a:pPr marL="0" lvl="1"/>
            <a:r>
              <a:rPr lang="en-US" sz="1800" dirty="0"/>
              <a:t>Deposition low compared to ~1400 Å  for 9 g d-TMB uniform coverage of 40 m</a:t>
            </a:r>
            <a:r>
              <a:rPr lang="en-US" sz="1800" baseline="30000" dirty="0"/>
              <a:t>2</a:t>
            </a:r>
          </a:p>
          <a:p>
            <a:pPr marL="0" lvl="1"/>
            <a:r>
              <a:rPr lang="en-US" sz="1800" dirty="0"/>
              <a:t>More divertor deposition at 2 mtorr</a:t>
            </a:r>
          </a:p>
        </p:txBody>
      </p:sp>
    </p:spTree>
    <p:extLst>
      <p:ext uri="{BB962C8B-B14F-4D97-AF65-F5344CB8AC3E}">
        <p14:creationId xmlns:p14="http://schemas.microsoft.com/office/powerpoint/2010/main" val="366481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D-TMB deposition at midplane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991600" cy="685800"/>
          </a:xfrm>
        </p:spPr>
        <p:txBody>
          <a:bodyPr>
            <a:normAutofit lnSpcReduction="10000"/>
          </a:bodyPr>
          <a:lstStyle/>
          <a:p>
            <a:pPr marL="57150" lvl="1" indent="-285750">
              <a:buFont typeface="Arial"/>
              <a:buChar char="•"/>
            </a:pPr>
            <a:r>
              <a:rPr lang="en-US" sz="1800" dirty="0"/>
              <a:t>Bay B mid QMB signal affected strongly by GDC. </a:t>
            </a:r>
          </a:p>
          <a:p>
            <a:pPr marL="57150" lvl="1" indent="-285750">
              <a:buFont typeface="Arial"/>
              <a:buChar char="•"/>
            </a:pPr>
            <a:r>
              <a:rPr lang="en-US" sz="1800" dirty="0"/>
              <a:t>Total GDC end – GDC beginning = 292 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35042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6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D-TMB deposition at midplane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5791200"/>
            <a:ext cx="8991600" cy="685800"/>
          </a:xfrm>
        </p:spPr>
        <p:txBody>
          <a:bodyPr>
            <a:normAutofit lnSpcReduction="10000"/>
          </a:bodyPr>
          <a:lstStyle/>
          <a:p>
            <a:pPr marL="57150" lvl="1" indent="-285750">
              <a:buFont typeface="Arial"/>
              <a:buChar char="•"/>
            </a:pPr>
            <a:r>
              <a:rPr lang="en-US" sz="1800" dirty="0"/>
              <a:t>Bay B mid QMB signal affected strongly by GDC light. </a:t>
            </a:r>
          </a:p>
          <a:p>
            <a:pPr marL="57150" lvl="1" indent="-285750">
              <a:buFont typeface="Arial"/>
              <a:buChar char="•"/>
            </a:pPr>
            <a:r>
              <a:rPr lang="en-US" sz="1800" dirty="0"/>
              <a:t>Total GDC end – GDC beginning = 292 Å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2802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All three QMBs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2802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dirty="0"/>
              <a:t>Temperature compensation E top QMB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143000"/>
            <a:ext cx="6202118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209800"/>
            <a:ext cx="251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Frequency decreasing with temperature drop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819400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QMB 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1762780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Calculated temperature effect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41960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QMB signal after temperature compensation</a:t>
            </a:r>
          </a:p>
        </p:txBody>
      </p:sp>
    </p:spTree>
    <p:extLst>
      <p:ext uri="{BB962C8B-B14F-4D97-AF65-F5344CB8AC3E}">
        <p14:creationId xmlns:p14="http://schemas.microsoft.com/office/powerpoint/2010/main" val="372028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 fontScale="90000"/>
          </a:bodyPr>
          <a:lstStyle/>
          <a:p>
            <a:r>
              <a:rPr lang="en-US" dirty="0"/>
              <a:t>Temperature compensation H bottom QMB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14400"/>
            <a:ext cx="6202118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1" y="2209800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Frequency decreasing with temperature drop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819400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QMB 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600200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Calculated temperature effect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419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QMB signal after temperature compensation</a:t>
            </a:r>
          </a:p>
        </p:txBody>
      </p:sp>
    </p:spTree>
    <p:extLst>
      <p:ext uri="{BB962C8B-B14F-4D97-AF65-F5344CB8AC3E}">
        <p14:creationId xmlns:p14="http://schemas.microsoft.com/office/powerpoint/2010/main" val="6955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Previously…</a:t>
            </a:r>
          </a:p>
        </p:txBody>
      </p: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3733800" cy="4191000"/>
          </a:xfrm>
        </p:spPr>
        <p:txBody>
          <a:bodyPr/>
          <a:lstStyle/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800">
                <a:latin typeface="Helvetica"/>
                <a:cs typeface="Helvetica"/>
              </a:rPr>
              <a:t>After 2002 boronization: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>
                <a:latin typeface="Helvetica"/>
                <a:cs typeface="Helvetica"/>
              </a:rPr>
              <a:t>D-alpha increased x2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>
                <a:latin typeface="Helvetica"/>
                <a:cs typeface="Helvetica"/>
              </a:rPr>
              <a:t>VB emission decreased to 1/3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>
                <a:latin typeface="Helvetica"/>
                <a:cs typeface="Helvetica"/>
              </a:rPr>
              <a:t>Energy confinement time increased by 30% - 70% </a:t>
            </a:r>
            <a:br>
              <a:rPr lang="en-US" sz="1800">
                <a:latin typeface="Helvetica"/>
                <a:cs typeface="Helvetica"/>
              </a:rPr>
            </a:br>
            <a:r>
              <a:rPr lang="en-US" sz="1800">
                <a:latin typeface="Helvetica"/>
                <a:cs typeface="Helvetica"/>
              </a:rPr>
              <a:t>(lower loop voltage).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>
                <a:latin typeface="Helvetica"/>
                <a:cs typeface="Helvetica"/>
              </a:rPr>
              <a:t>Ip flattop increased by 50-70%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>
                <a:latin typeface="Helvetica"/>
                <a:cs typeface="Helvetica"/>
              </a:rPr>
              <a:t>Access to H-mode plasmas after 3</a:t>
            </a:r>
            <a:r>
              <a:rPr lang="en-US" sz="1800" baseline="30000">
                <a:latin typeface="Helvetica"/>
                <a:cs typeface="Helvetica"/>
              </a:rPr>
              <a:t>rd</a:t>
            </a:r>
            <a:r>
              <a:rPr lang="en-US" sz="1800">
                <a:latin typeface="Helvetica"/>
                <a:cs typeface="Helvetica"/>
              </a:rPr>
              <a:t> boronization. 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endParaRPr lang="en-US" sz="1800">
              <a:latin typeface="Helvetica"/>
              <a:cs typeface="Helvetica"/>
            </a:endParaRPr>
          </a:p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r>
              <a:rPr lang="en-US" sz="1800">
                <a:latin typeface="Helvetica"/>
                <a:cs typeface="Helvetica"/>
              </a:rPr>
              <a:t>‘Boronization in Ohmic plasmas’ </a:t>
            </a:r>
            <a:br>
              <a:rPr lang="en-US" sz="1800">
                <a:latin typeface="Helvetica"/>
                <a:cs typeface="Helvetica"/>
              </a:rPr>
            </a:br>
            <a:r>
              <a:rPr lang="en-US" sz="1400">
                <a:latin typeface="Helvetica"/>
                <a:cs typeface="Helvetica"/>
              </a:rPr>
              <a:t>[NF 42 (2002) 329]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endParaRPr lang="en-US" sz="1800">
              <a:latin typeface="Helvetica"/>
              <a:cs typeface="Helvetica"/>
            </a:endParaRPr>
          </a:p>
        </p:txBody>
      </p:sp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7620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fld id="{217F4A3F-0052-C143-AE13-370F23AE9BC3}" type="slidenum">
              <a:rPr lang="en-US" sz="900" i="0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3</a:t>
            </a:fld>
            <a:endParaRPr lang="en-US" sz="900" i="0">
              <a:solidFill>
                <a:srgbClr val="3333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922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7" name="Picture 11" descr="Alpha:Users:cskinner:Documents:NSTX:Boronization:Boron 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714"/>
          <a:stretch>
            <a:fillRect/>
          </a:stretch>
        </p:blipFill>
        <p:spPr bwMode="auto">
          <a:xfrm>
            <a:off x="3640666" y="1143000"/>
            <a:ext cx="550333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8831263" y="6594475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b="0" i="0" smtClean="0"/>
              <a:t>/16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Quartz Microbalance (QMB)</a:t>
            </a:r>
            <a:endParaRPr lang="en-US" dirty="0"/>
          </a:p>
        </p:txBody>
      </p:sp>
      <p:pic>
        <p:nvPicPr>
          <p:cNvPr id="4" name="Picture 244" descr="BayHtopDM4*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2668588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49"/>
          <p:cNvSpPr txBox="1">
            <a:spLocks noChangeArrowheads="1"/>
          </p:cNvSpPr>
          <p:nvPr/>
        </p:nvSpPr>
        <p:spPr bwMode="auto">
          <a:xfrm>
            <a:off x="152400" y="2209800"/>
            <a:ext cx="190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4080"/>
                </a:solidFill>
                <a:latin typeface="Helvetica" charset="0"/>
              </a:rPr>
              <a:t>quartz crystal coated with gold</a:t>
            </a:r>
          </a:p>
        </p:txBody>
      </p:sp>
      <p:sp>
        <p:nvSpPr>
          <p:cNvPr id="6" name="Rectangle 250"/>
          <p:cNvSpPr>
            <a:spLocks noChangeArrowheads="1"/>
          </p:cNvSpPr>
          <p:nvPr/>
        </p:nvSpPr>
        <p:spPr bwMode="auto">
          <a:xfrm>
            <a:off x="457200" y="3124200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4080"/>
                </a:solidFill>
                <a:latin typeface="Helvetica" charset="0"/>
              </a:rPr>
              <a:t>thermo-couple</a:t>
            </a:r>
          </a:p>
        </p:txBody>
      </p:sp>
      <p:sp>
        <p:nvSpPr>
          <p:cNvPr id="8" name="Line 253"/>
          <p:cNvSpPr>
            <a:spLocks noChangeShapeType="1"/>
          </p:cNvSpPr>
          <p:nvPr/>
        </p:nvSpPr>
        <p:spPr bwMode="auto">
          <a:xfrm flipV="1">
            <a:off x="2057400" y="2590800"/>
            <a:ext cx="914400" cy="685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54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b="9677"/>
          <a:stretch>
            <a:fillRect/>
          </a:stretch>
        </p:blipFill>
        <p:spPr bwMode="auto">
          <a:xfrm flipH="1">
            <a:off x="76200" y="1219200"/>
            <a:ext cx="1919288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252"/>
          <p:cNvSpPr>
            <a:spLocks noChangeShapeType="1"/>
          </p:cNvSpPr>
          <p:nvPr/>
        </p:nvSpPr>
        <p:spPr bwMode="auto">
          <a:xfrm>
            <a:off x="914400" y="1828800"/>
            <a:ext cx="23622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76200" y="3962400"/>
            <a:ext cx="4648200" cy="2362200"/>
          </a:xfrm>
        </p:spPr>
        <p:txBody>
          <a:bodyPr>
            <a:normAutofit/>
          </a:bodyPr>
          <a:lstStyle/>
          <a:p>
            <a:pPr lvl="1">
              <a:spcBef>
                <a:spcPts val="1032"/>
              </a:spcBef>
            </a:pPr>
            <a:r>
              <a:rPr lang="en-US" sz="1800" dirty="0"/>
              <a:t>Crystals oscillate near 6 MHz.</a:t>
            </a:r>
          </a:p>
          <a:p>
            <a:pPr lvl="1">
              <a:spcBef>
                <a:spcPts val="1032"/>
              </a:spcBef>
            </a:pPr>
            <a:r>
              <a:rPr lang="en-US" sz="1800" dirty="0"/>
              <a:t> </a:t>
            </a:r>
          </a:p>
          <a:p>
            <a:pPr lvl="1">
              <a:spcBef>
                <a:spcPts val="1632"/>
              </a:spcBef>
            </a:pPr>
            <a:r>
              <a:rPr lang="en-US" sz="1800" dirty="0"/>
              <a:t>81 Hz/µg/cm</a:t>
            </a:r>
            <a:r>
              <a:rPr lang="en-US" sz="1800" baseline="30000" dirty="0"/>
              <a:t>2</a:t>
            </a:r>
            <a:r>
              <a:rPr lang="en-US" sz="1800" dirty="0"/>
              <a:t>  or </a:t>
            </a:r>
            <a:br>
              <a:rPr lang="en-US" sz="1800" dirty="0"/>
            </a:br>
            <a:r>
              <a:rPr lang="en-US" sz="1800" dirty="0"/>
              <a:t>1.3 Hz per angstrom for 1.6 g/cm</a:t>
            </a:r>
            <a:r>
              <a:rPr lang="en-US" sz="1800" baseline="30000" dirty="0"/>
              <a:t>3</a:t>
            </a:r>
            <a:endParaRPr lang="en-US" sz="1800" dirty="0"/>
          </a:p>
          <a:p>
            <a:pPr lvl="1">
              <a:spcBef>
                <a:spcPts val="1032"/>
              </a:spcBef>
            </a:pPr>
            <a:r>
              <a:rPr lang="en-US" sz="1800" dirty="0"/>
              <a:t>can measure frequency to &lt; 1 Hz , </a:t>
            </a:r>
          </a:p>
          <a:p>
            <a:pPr lvl="1">
              <a:spcBef>
                <a:spcPts val="1032"/>
              </a:spcBef>
            </a:pPr>
            <a:r>
              <a:rPr lang="en-US" sz="1800" dirty="0"/>
              <a:t>BUT…. </a:t>
            </a:r>
          </a:p>
        </p:txBody>
      </p:sp>
      <p:sp>
        <p:nvSpPr>
          <p:cNvPr id="30" name="Text Box 249"/>
          <p:cNvSpPr txBox="1">
            <a:spLocks noChangeArrowheads="1"/>
          </p:cNvSpPr>
          <p:nvPr/>
        </p:nvSpPr>
        <p:spPr bwMode="auto">
          <a:xfrm>
            <a:off x="2590800" y="1066800"/>
            <a:ext cx="228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Helvetica" charset="0"/>
              </a:rPr>
              <a:t>QMB in tile gap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34000" y="990600"/>
            <a:ext cx="35814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2016 QMB locations: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Bay E top &amp; F bottom, </a:t>
            </a:r>
            <a:br>
              <a:rPr lang="en-US">
                <a:solidFill>
                  <a:srgbClr val="004080"/>
                </a:solidFill>
                <a:latin typeface="Arial"/>
                <a:cs typeface="Arial"/>
              </a:rPr>
            </a:b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7 cm </a:t>
            </a:r>
            <a:r>
              <a:rPr lang="ja-JP" altLang="en-US">
                <a:solidFill>
                  <a:srgbClr val="004080"/>
                </a:solidFill>
                <a:latin typeface="Arial"/>
                <a:cs typeface="Arial"/>
              </a:rPr>
              <a:t>‘</a:t>
            </a: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behind</a:t>
            </a:r>
            <a:r>
              <a:rPr lang="ja-JP" altLang="en-US">
                <a:solidFill>
                  <a:srgbClr val="004080"/>
                </a:solidFill>
                <a:latin typeface="Arial"/>
                <a:cs typeface="Arial"/>
              </a:rPr>
              <a:t>’</a:t>
            </a: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 7 cm wide gap in outerboard divertor tiles 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Bay B midplane ~10 cm outboard of limiter</a:t>
            </a:r>
          </a:p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4080"/>
                </a:solidFill>
                <a:latin typeface="Arial"/>
                <a:cs typeface="Arial"/>
              </a:rPr>
              <a:t>Data acquired continuously 24/7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09600" y="4191000"/>
            <a:ext cx="4114800" cy="720197"/>
            <a:chOff x="5029200" y="3699403"/>
            <a:chExt cx="4114800" cy="720197"/>
          </a:xfrm>
        </p:grpSpPr>
        <p:sp>
          <p:nvSpPr>
            <p:cNvPr id="34" name="Text Box 256"/>
            <p:cNvSpPr txBox="1">
              <a:spLocks noChangeArrowheads="1"/>
            </p:cNvSpPr>
            <p:nvPr/>
          </p:nvSpPr>
          <p:spPr bwMode="auto">
            <a:xfrm>
              <a:off x="5029200" y="3699403"/>
              <a:ext cx="4114800" cy="720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>
                  <a:solidFill>
                    <a:srgbClr val="008000"/>
                  </a:solidFill>
                  <a:latin typeface="Arial"/>
                  <a:cs typeface="Arial"/>
                </a:rPr>
                <a:t>film mass		frequency change</a:t>
              </a:r>
            </a:p>
            <a:p>
              <a:pPr>
                <a:lnSpc>
                  <a:spcPct val="130000"/>
                </a:lnSpc>
              </a:pPr>
              <a:r>
                <a:rPr lang="en-US" sz="1600">
                  <a:solidFill>
                    <a:srgbClr val="008000"/>
                  </a:solidFill>
                  <a:latin typeface="Arial"/>
                  <a:cs typeface="Arial"/>
                </a:rPr>
                <a:t>crystal mass	bare crystal frequency</a:t>
              </a:r>
            </a:p>
          </p:txBody>
        </p:sp>
        <p:sp>
          <p:nvSpPr>
            <p:cNvPr id="35" name="Line 257"/>
            <p:cNvSpPr>
              <a:spLocks noChangeShapeType="1"/>
            </p:cNvSpPr>
            <p:nvPr/>
          </p:nvSpPr>
          <p:spPr bwMode="auto">
            <a:xfrm>
              <a:off x="5062537" y="4113213"/>
              <a:ext cx="1109663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8000"/>
                </a:solidFill>
              </a:endParaRPr>
            </a:p>
          </p:txBody>
        </p:sp>
        <p:sp>
          <p:nvSpPr>
            <p:cNvPr id="36" name="Line 258"/>
            <p:cNvSpPr>
              <a:spLocks noChangeShapeType="1"/>
            </p:cNvSpPr>
            <p:nvPr/>
          </p:nvSpPr>
          <p:spPr bwMode="auto">
            <a:xfrm>
              <a:off x="7010400" y="4113212"/>
              <a:ext cx="16097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rgbClr val="008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24600" y="3886200"/>
              <a:ext cx="609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08000"/>
                  </a:solidFill>
                </a:rPr>
                <a:t>=</a:t>
              </a: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4724400" y="3657600"/>
            <a:ext cx="4445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1032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CAVEATS:</a:t>
            </a:r>
          </a:p>
          <a:p>
            <a:pPr lvl="1">
              <a:spcBef>
                <a:spcPts val="1032"/>
              </a:spcBef>
            </a:pPr>
            <a:r>
              <a:rPr lang="en-US" sz="1800" dirty="0">
                <a:solidFill>
                  <a:srgbClr val="FF0000"/>
                </a:solidFill>
              </a:rPr>
              <a:t>Crystal frequency is also temperature dependent and  affected by light</a:t>
            </a:r>
          </a:p>
          <a:p>
            <a:pPr lvl="2">
              <a:spcBef>
                <a:spcPts val="432"/>
              </a:spcBef>
            </a:pPr>
            <a:r>
              <a:rPr lang="en-US" sz="1600" dirty="0">
                <a:solidFill>
                  <a:srgbClr val="FF0000"/>
                </a:solidFill>
              </a:rPr>
              <a:t>temperature changes compensated.</a:t>
            </a:r>
          </a:p>
          <a:p>
            <a:pPr lvl="2">
              <a:spcBef>
                <a:spcPts val="432"/>
              </a:spcBef>
            </a:pPr>
            <a:r>
              <a:rPr lang="en-US" sz="1600" dirty="0">
                <a:solidFill>
                  <a:srgbClr val="FF0000"/>
                </a:solidFill>
              </a:rPr>
              <a:t>average over ‘glitches’ from GDC light. </a:t>
            </a:r>
          </a:p>
          <a:p>
            <a:pPr lvl="2">
              <a:spcBef>
                <a:spcPts val="432"/>
              </a:spcBef>
            </a:pPr>
            <a:r>
              <a:rPr lang="en-US" sz="1600" dirty="0">
                <a:solidFill>
                  <a:srgbClr val="FF0000"/>
                </a:solidFill>
              </a:rPr>
              <a:t>uncertainties ~ Å (~ 1 monolayer atomic scale)</a:t>
            </a:r>
          </a:p>
          <a:p>
            <a:pPr lvl="2">
              <a:spcBef>
                <a:spcPts val="432"/>
              </a:spcBef>
            </a:pPr>
            <a:r>
              <a:rPr lang="en-US" sz="1600" dirty="0">
                <a:solidFill>
                  <a:srgbClr val="FF0000"/>
                </a:solidFill>
              </a:rPr>
              <a:t>GDC flux reduced in recess ?</a:t>
            </a:r>
          </a:p>
          <a:p>
            <a:pPr lvl="2">
              <a:spcBef>
                <a:spcPts val="432"/>
              </a:spcBef>
            </a:pPr>
            <a:r>
              <a:rPr lang="en-US" sz="1600" dirty="0">
                <a:solidFill>
                  <a:srgbClr val="FF0000"/>
                </a:solidFill>
              </a:rPr>
              <a:t>outgassing of bake deposits ?  </a:t>
            </a:r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2005 Boron deposition highly non-uniform in </a:t>
            </a:r>
            <a:r>
              <a:rPr lang="en-US" sz="2800" kern="12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</a:t>
            </a:r>
            <a:endParaRPr lang="en-US" sz="2800" kern="1200">
              <a:solidFill>
                <a:srgbClr val="3366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029200"/>
            <a:ext cx="9067800" cy="1524000"/>
          </a:xfrm>
        </p:spPr>
        <p:txBody>
          <a:bodyPr/>
          <a:lstStyle/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2005: 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 dTMB inlet at Bay L midplane. 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GDC electrodes Bay K and Bay G midplane  </a:t>
            </a: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 thickness based on density 1.6 g/cm</a:t>
            </a:r>
            <a:r>
              <a:rPr lang="en-US" sz="1800" kern="1200" baseline="300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endParaRPr lang="en-US" sz="18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endParaRPr lang="en-US" sz="1800" kern="1200">
              <a:solidFill>
                <a:srgbClr val="3366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347" y="685800"/>
            <a:ext cx="7569053" cy="5105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200" y="1143000"/>
            <a:ext cx="906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Geneva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Totals: 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 H top 	  62Å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4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H bot.</a:t>
            </a:r>
            <a:r>
              <a:rPr lang="en-US" sz="14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  27Å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r>
              <a:rPr lang="en-US" sz="14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I mid</a:t>
            </a:r>
            <a:r>
              <a:rPr lang="en-US" sz="1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1367Å</a:t>
            </a:r>
            <a:endParaRPr lang="en-US" sz="14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endParaRPr lang="en-US" sz="1800" kern="120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  <a:buClr>
                <a:srgbClr val="010000"/>
              </a:buClr>
              <a:buFontTx/>
              <a:buNone/>
              <a:defRPr/>
            </a:pPr>
            <a:endParaRPr lang="en-US" sz="1800" kern="1200">
              <a:solidFill>
                <a:srgbClr val="3366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765023" y="6610235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b="0" i="0" smtClean="0"/>
              <a:t>5/16</a:t>
            </a:r>
          </a:p>
        </p:txBody>
      </p:sp>
    </p:spTree>
    <p:extLst>
      <p:ext uri="{BB962C8B-B14F-4D97-AF65-F5344CB8AC3E}">
        <p14:creationId xmlns:p14="http://schemas.microsoft.com/office/powerpoint/2010/main" val="35282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7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2005 deposition rates in </a:t>
            </a:r>
            <a:r>
              <a:rPr lang="en-US" sz="2800" kern="120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 </a:t>
            </a:r>
            <a:endParaRPr lang="en-US" sz="2800" kern="1200">
              <a:solidFill>
                <a:srgbClr val="3366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9220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96100" cy="440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" y="5257800"/>
            <a:ext cx="8902700" cy="1295400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 I midplane: 9 Å/min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 H bottom: 0.36 Å/min  (x25 lower)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 H top: 	0.19 Å/min (x47 lower) 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90900" y="938657"/>
            <a:ext cx="266700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Deposition Rates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8734701" y="6601768"/>
            <a:ext cx="41549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b="0" i="0" smtClean="0"/>
              <a:t>6/16</a:t>
            </a:r>
          </a:p>
        </p:txBody>
      </p:sp>
    </p:spTree>
    <p:extLst>
      <p:ext uri="{BB962C8B-B14F-4D97-AF65-F5344CB8AC3E}">
        <p14:creationId xmlns:p14="http://schemas.microsoft.com/office/powerpoint/2010/main" val="286509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5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6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>
                <a:latin typeface="Arial" charset="0"/>
              </a:rPr>
              <a:t>		</a:t>
            </a:r>
            <a:r>
              <a:rPr lang="en-US" sz="2800">
                <a:latin typeface="Arial" charset="0"/>
              </a:rPr>
              <a:t>2016 Configuration</a:t>
            </a:r>
            <a:endParaRPr lang="en-US" sz="2800" i="1">
              <a:latin typeface="Arial" charset="0"/>
            </a:endParaRPr>
          </a:p>
        </p:txBody>
      </p:sp>
      <p:cxnSp>
        <p:nvCxnSpPr>
          <p:cNvPr id="11268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229600" y="6629400"/>
            <a:ext cx="762000" cy="15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fld id="{B0EC9404-95E2-CF46-9BD1-5D451A708734}" type="slidenum">
              <a:rPr lang="en-US" sz="900" i="0">
                <a:solidFill>
                  <a:srgbClr val="3333CC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7</a:t>
            </a:fld>
            <a:endParaRPr lang="en-US" sz="900" i="0">
              <a:solidFill>
                <a:srgbClr val="3333CC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27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8831263" y="6594475"/>
            <a:ext cx="3513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Geneva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b="0" i="0" smtClean="0"/>
              <a:t>/16</a:t>
            </a:r>
          </a:p>
        </p:txBody>
      </p:sp>
      <p:pic>
        <p:nvPicPr>
          <p:cNvPr id="2" name="Picture 1" descr="Fisheye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467380"/>
            <a:ext cx="9189720" cy="6126480"/>
          </a:xfrm>
          <a:prstGeom prst="rect">
            <a:avLst/>
          </a:prstGeom>
        </p:spPr>
      </p:pic>
      <p:sp>
        <p:nvSpPr>
          <p:cNvPr id="13" name="Line 255"/>
          <p:cNvSpPr>
            <a:spLocks noChangeShapeType="1"/>
          </p:cNvSpPr>
          <p:nvPr/>
        </p:nvSpPr>
        <p:spPr bwMode="auto">
          <a:xfrm flipV="1">
            <a:off x="7391400" y="2753380"/>
            <a:ext cx="15240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905780"/>
            <a:ext cx="990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QMB</a:t>
            </a:r>
          </a:p>
          <a:p>
            <a:r>
              <a:rPr lang="en-US" sz="1400">
                <a:solidFill>
                  <a:schemeClr val="accent2"/>
                </a:solidFill>
              </a:rPr>
              <a:t>Bay B mid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800" y="152400"/>
            <a:ext cx="990600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QMB</a:t>
            </a:r>
          </a:p>
          <a:p>
            <a:r>
              <a:rPr lang="en-US" sz="1400">
                <a:solidFill>
                  <a:schemeClr val="accent2"/>
                </a:solidFill>
              </a:rPr>
              <a:t>Bay E top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4900136"/>
            <a:ext cx="762000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QMB</a:t>
            </a:r>
          </a:p>
          <a:p>
            <a:r>
              <a:rPr lang="en-US" sz="1400">
                <a:solidFill>
                  <a:schemeClr val="accent2"/>
                </a:solidFill>
              </a:rPr>
              <a:t>Bay H bottom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4201180"/>
            <a:ext cx="1371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/>
              <a:t>GDC electrode</a:t>
            </a:r>
          </a:p>
          <a:p>
            <a:r>
              <a:rPr lang="en-US" sz="1400"/>
              <a:t>Bay K mid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4200" y="2067580"/>
            <a:ext cx="1066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/>
              <a:t>GDC </a:t>
            </a:r>
          </a:p>
          <a:p>
            <a:r>
              <a:rPr lang="en-US" sz="1400"/>
              <a:t>electrode</a:t>
            </a:r>
          </a:p>
          <a:p>
            <a:r>
              <a:rPr lang="en-US" sz="1400"/>
              <a:t>Bay G mid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2905780"/>
            <a:ext cx="990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TMB inlet</a:t>
            </a:r>
          </a:p>
          <a:p>
            <a:r>
              <a:rPr lang="en-US" sz="1400">
                <a:solidFill>
                  <a:srgbClr val="008000"/>
                </a:solidFill>
              </a:rPr>
              <a:t>Bay 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533400"/>
            <a:ext cx="990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TMB inlet</a:t>
            </a:r>
          </a:p>
          <a:p>
            <a:r>
              <a:rPr lang="en-US" sz="1400">
                <a:solidFill>
                  <a:srgbClr val="008000"/>
                </a:solidFill>
              </a:rPr>
              <a:t>Bay D 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6182380"/>
            <a:ext cx="990600" cy="523220"/>
          </a:xfrm>
          <a:prstGeom prst="rect">
            <a:avLst/>
          </a:prstGeom>
          <a:solidFill>
            <a:srgbClr val="D6D6F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8000"/>
                </a:solidFill>
              </a:rPr>
              <a:t>TMB inlet</a:t>
            </a:r>
          </a:p>
          <a:p>
            <a:r>
              <a:rPr lang="en-US" sz="1400">
                <a:solidFill>
                  <a:srgbClr val="008000"/>
                </a:solidFill>
              </a:rPr>
              <a:t>Bay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QMB</a:t>
            </a:r>
          </a:p>
          <a:p>
            <a:r>
              <a:rPr lang="en-US" sz="1400" b="1">
                <a:solidFill>
                  <a:schemeClr val="accent2"/>
                </a:solidFill>
              </a:rPr>
              <a:t>Bay I mid</a:t>
            </a:r>
          </a:p>
          <a:p>
            <a:r>
              <a:rPr lang="en-US" sz="800" b="1">
                <a:solidFill>
                  <a:schemeClr val="accent2"/>
                </a:solidFill>
              </a:rPr>
              <a:t>(ground fault)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6172200"/>
            <a:ext cx="762000" cy="307777"/>
          </a:xfrm>
          <a:prstGeom prst="rect">
            <a:avLst/>
          </a:prstGeom>
          <a:solidFill>
            <a:srgbClr val="80FF2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MAPP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X</a:t>
            </a:r>
            <a:r>
              <a:rPr lang="en-US" dirty="0" smtClean="0"/>
              <a:t>MP-108 Sequence: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boronization, 4 Jan 2016</a:t>
            </a:r>
          </a:p>
          <a:p>
            <a:pPr>
              <a:spcBef>
                <a:spcPts val="1032"/>
              </a:spcBef>
            </a:pPr>
            <a:r>
              <a:rPr lang="en-US" sz="1800" dirty="0"/>
              <a:t>2 mtorr 5% dTMB 95% He GDC (41 min each)</a:t>
            </a:r>
          </a:p>
          <a:p>
            <a:pPr lvl="1"/>
            <a:r>
              <a:rPr lang="en-US" sz="1800" dirty="0"/>
              <a:t> 1.5 g d-TMB from Bay D upper CS injector</a:t>
            </a:r>
          </a:p>
          <a:p>
            <a:pPr lvl="1"/>
            <a:r>
              <a:rPr lang="en-US" sz="1800" dirty="0"/>
              <a:t> 1.5 g d-TMB from Bay F midplane injector</a:t>
            </a:r>
          </a:p>
          <a:p>
            <a:pPr lvl="1"/>
            <a:r>
              <a:rPr lang="en-US" sz="1800" dirty="0"/>
              <a:t> 1.5 g d-TMB from Bay C lower injector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4 mtorr 5% dTMB 95% He GDC (25 min each)</a:t>
            </a:r>
          </a:p>
          <a:p>
            <a:pPr lvl="1"/>
            <a:r>
              <a:rPr lang="en-US" sz="1800" dirty="0"/>
              <a:t> 1.5 g d-TMB from Bay D upper CS injector </a:t>
            </a:r>
          </a:p>
          <a:p>
            <a:pPr lvl="1"/>
            <a:r>
              <a:rPr lang="en-US" sz="1800" dirty="0"/>
              <a:t> 1.5 g d-TMB from Bay F midplane injector</a:t>
            </a:r>
          </a:p>
          <a:p>
            <a:pPr lvl="1"/>
            <a:r>
              <a:rPr lang="en-US" sz="1800" dirty="0"/>
              <a:t> 1.5 g d-TMB from Bay C lower injector</a:t>
            </a:r>
          </a:p>
          <a:p>
            <a:pPr>
              <a:spcBef>
                <a:spcPts val="2400"/>
              </a:spcBef>
            </a:pPr>
            <a:r>
              <a:rPr lang="en-US" sz="1800" dirty="0"/>
              <a:t>2 mtorr 100% He-GDC (2 h)</a:t>
            </a:r>
          </a:p>
          <a:p>
            <a:endParaRPr lang="en-US" sz="1800" dirty="0"/>
          </a:p>
          <a:p>
            <a:r>
              <a:rPr lang="en-US" sz="1800" dirty="0"/>
              <a:t>MAPP XPS analysis before and after boronization, then after weeks plasmas. </a:t>
            </a:r>
          </a:p>
          <a:p>
            <a:pPr lvl="1"/>
            <a:endParaRPr lang="en-US" sz="1800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705600" y="1828800"/>
            <a:ext cx="1714500" cy="1524000"/>
            <a:chOff x="2514600" y="2514600"/>
            <a:chExt cx="1714500" cy="1524030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2514600" y="2514600"/>
              <a:ext cx="685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1pPr>
              <a:lvl2pPr>
                <a:defRPr sz="2000">
                  <a:solidFill>
                    <a:schemeClr val="accent2"/>
                  </a:solidFill>
                  <a:latin typeface="Arial" charset="0"/>
                  <a:ea typeface="Geneva" charset="0"/>
                </a:defRPr>
              </a:lvl2pPr>
              <a:lvl3pPr>
                <a:defRPr>
                  <a:solidFill>
                    <a:srgbClr val="FF0000"/>
                  </a:solidFill>
                  <a:latin typeface="Arial" charset="0"/>
                  <a:ea typeface="Geneva" charset="0"/>
                </a:defRPr>
              </a:lvl3pPr>
              <a:lvl4pPr>
                <a:defRPr sz="1600">
                  <a:solidFill>
                    <a:srgbClr val="009999"/>
                  </a:solidFill>
                  <a:latin typeface="Arial" charset="0"/>
                  <a:ea typeface="Genev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D</a:t>
              </a:r>
              <a:r>
                <a:rPr lang="en-US" sz="2000" b="0" i="0" baseline="-25000">
                  <a:solidFill>
                    <a:srgbClr val="1822CD"/>
                  </a:solidFill>
                  <a:latin typeface="Helvetica" charset="0"/>
                </a:rPr>
                <a:t>3</a:t>
              </a:r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C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3048000" y="2836868"/>
              <a:ext cx="228600" cy="228605"/>
            </a:xfrm>
            <a:prstGeom prst="line">
              <a:avLst/>
            </a:prstGeom>
            <a:noFill/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3543300" y="2514600"/>
              <a:ext cx="685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1pPr>
              <a:lvl2pPr>
                <a:defRPr sz="2000">
                  <a:solidFill>
                    <a:schemeClr val="accent2"/>
                  </a:solidFill>
                  <a:latin typeface="Arial" charset="0"/>
                  <a:ea typeface="Geneva" charset="0"/>
                </a:defRPr>
              </a:lvl2pPr>
              <a:lvl3pPr>
                <a:defRPr>
                  <a:solidFill>
                    <a:srgbClr val="FF0000"/>
                  </a:solidFill>
                  <a:latin typeface="Arial" charset="0"/>
                  <a:ea typeface="Geneva" charset="0"/>
                </a:defRPr>
              </a:lvl3pPr>
              <a:lvl4pPr>
                <a:defRPr sz="1600">
                  <a:solidFill>
                    <a:srgbClr val="009999"/>
                  </a:solidFill>
                  <a:latin typeface="Arial" charset="0"/>
                  <a:ea typeface="Genev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D</a:t>
              </a:r>
              <a:r>
                <a:rPr lang="en-US" sz="2000" b="0" i="0" baseline="-25000">
                  <a:solidFill>
                    <a:srgbClr val="1822CD"/>
                  </a:solidFill>
                  <a:latin typeface="Helvetica" charset="0"/>
                </a:rPr>
                <a:t>3</a:t>
              </a:r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C</a:t>
              </a: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3048000" y="3638520"/>
              <a:ext cx="685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1pPr>
              <a:lvl2pPr>
                <a:defRPr sz="2000">
                  <a:solidFill>
                    <a:schemeClr val="accent2"/>
                  </a:solidFill>
                  <a:latin typeface="Arial" charset="0"/>
                  <a:ea typeface="Geneva" charset="0"/>
                </a:defRPr>
              </a:lvl2pPr>
              <a:lvl3pPr>
                <a:defRPr>
                  <a:solidFill>
                    <a:srgbClr val="FF0000"/>
                  </a:solidFill>
                  <a:latin typeface="Arial" charset="0"/>
                  <a:ea typeface="Geneva" charset="0"/>
                </a:defRPr>
              </a:lvl3pPr>
              <a:lvl4pPr>
                <a:defRPr sz="1600">
                  <a:solidFill>
                    <a:srgbClr val="009999"/>
                  </a:solidFill>
                  <a:latin typeface="Arial" charset="0"/>
                  <a:ea typeface="Genev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D</a:t>
              </a:r>
              <a:r>
                <a:rPr lang="en-US" sz="2000" b="0" i="0" baseline="-25000">
                  <a:solidFill>
                    <a:srgbClr val="1822CD"/>
                  </a:solidFill>
                  <a:latin typeface="Helvetica" charset="0"/>
                </a:rPr>
                <a:t>3</a:t>
              </a:r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C</a:t>
              </a: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3200400" y="3032300"/>
              <a:ext cx="3429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1pPr>
              <a:lvl2pPr>
                <a:defRPr sz="2000">
                  <a:solidFill>
                    <a:schemeClr val="accent2"/>
                  </a:solidFill>
                  <a:latin typeface="Arial" charset="0"/>
                  <a:ea typeface="Geneva" charset="0"/>
                </a:defRPr>
              </a:lvl2pPr>
              <a:lvl3pPr>
                <a:defRPr>
                  <a:solidFill>
                    <a:srgbClr val="FF0000"/>
                  </a:solidFill>
                  <a:latin typeface="Arial" charset="0"/>
                  <a:ea typeface="Geneva" charset="0"/>
                </a:defRPr>
              </a:lvl3pPr>
              <a:lvl4pPr>
                <a:defRPr sz="1600">
                  <a:solidFill>
                    <a:srgbClr val="009999"/>
                  </a:solidFill>
                  <a:latin typeface="Arial" charset="0"/>
                  <a:ea typeface="Geneva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r>
                <a:rPr lang="en-US" sz="2000" b="0" i="0">
                  <a:solidFill>
                    <a:srgbClr val="1822CD"/>
                  </a:solidFill>
                  <a:latin typeface="Helvetica" charset="0"/>
                </a:rPr>
                <a:t>B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H="1">
              <a:off x="3414713" y="2836868"/>
              <a:ext cx="257175" cy="228605"/>
            </a:xfrm>
            <a:prstGeom prst="line">
              <a:avLst/>
            </a:prstGeom>
            <a:noFill/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371850" y="3346466"/>
              <a:ext cx="0" cy="415933"/>
            </a:xfrm>
            <a:prstGeom prst="line">
              <a:avLst/>
            </a:prstGeom>
            <a:noFill/>
            <a:ln w="158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Rectangle 11"/>
          <p:cNvSpPr/>
          <p:nvPr/>
        </p:nvSpPr>
        <p:spPr>
          <a:xfrm>
            <a:off x="6149558" y="3505200"/>
            <a:ext cx="299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deuterated tri-methyl boron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Deposition low on divertors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1219200"/>
            <a:ext cx="27432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r>
              <a:rPr lang="en-US" sz="1800" dirty="0">
                <a:solidFill>
                  <a:srgbClr val="336699"/>
                </a:solidFill>
              </a:rPr>
              <a:t>Results: 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dirty="0">
                <a:solidFill>
                  <a:srgbClr val="336699"/>
                </a:solidFill>
              </a:rPr>
              <a:t>Deposition not uniform</a:t>
            </a:r>
          </a:p>
          <a:p>
            <a:pPr marL="0" indent="0">
              <a:spcBef>
                <a:spcPts val="800"/>
              </a:spcBef>
              <a:buClr>
                <a:srgbClr val="010000"/>
              </a:buClr>
              <a:buNone/>
              <a:defRPr/>
            </a:pPr>
            <a:r>
              <a:rPr lang="en-US" sz="1600" i="1" dirty="0">
                <a:solidFill>
                  <a:srgbClr val="336699"/>
                </a:solidFill>
              </a:rPr>
              <a:t>Calculation: 1.5g d-TMB spread uniformly over 40 m</a:t>
            </a:r>
            <a:r>
              <a:rPr lang="en-US" sz="1600" i="1" baseline="30000" dirty="0">
                <a:solidFill>
                  <a:srgbClr val="336699"/>
                </a:solidFill>
              </a:rPr>
              <a:t>2</a:t>
            </a:r>
            <a:br>
              <a:rPr lang="en-US" sz="1600" i="1" baseline="30000" dirty="0">
                <a:solidFill>
                  <a:srgbClr val="336699"/>
                </a:solidFill>
              </a:rPr>
            </a:br>
            <a:r>
              <a:rPr lang="en-US" sz="1600" i="1" dirty="0">
                <a:solidFill>
                  <a:srgbClr val="336699"/>
                </a:solidFill>
              </a:rPr>
              <a:t> = 233Å (@ 1.6g/cm</a:t>
            </a:r>
            <a:r>
              <a:rPr lang="en-US" sz="1600" i="1" baseline="30000" dirty="0">
                <a:solidFill>
                  <a:srgbClr val="336699"/>
                </a:solidFill>
              </a:rPr>
              <a:t>3</a:t>
            </a:r>
            <a:r>
              <a:rPr lang="en-US" sz="1600" dirty="0">
                <a:solidFill>
                  <a:srgbClr val="336699"/>
                </a:solidFill>
              </a:rPr>
              <a:t>)</a:t>
            </a:r>
            <a:endParaRPr lang="en-US" sz="1800" dirty="0">
              <a:solidFill>
                <a:srgbClr val="336699"/>
              </a:solidFill>
            </a:endParaRP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dirty="0">
                <a:solidFill>
                  <a:srgbClr val="336699"/>
                </a:solidFill>
              </a:rPr>
              <a:t> conclude d-TMB range</a:t>
            </a:r>
            <a:br>
              <a:rPr lang="en-US" sz="1800" dirty="0">
                <a:solidFill>
                  <a:srgbClr val="336699"/>
                </a:solidFill>
              </a:rPr>
            </a:br>
            <a:r>
              <a:rPr lang="en-US" sz="1800" dirty="0">
                <a:solidFill>
                  <a:srgbClr val="336699"/>
                </a:solidFill>
              </a:rPr>
              <a:t> &lt; 2 m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dirty="0">
                <a:solidFill>
                  <a:srgbClr val="336699"/>
                </a:solidFill>
              </a:rPr>
              <a:t>2 mtorr GDC gives more uniform deposition</a:t>
            </a: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800" dirty="0">
                <a:solidFill>
                  <a:srgbClr val="336699"/>
                </a:solidFill>
              </a:rPr>
              <a:t>Total deposition from GDC beginning to end: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900" dirty="0"/>
              <a:t>H bottom	39 Å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900" dirty="0"/>
              <a:t>E top</a:t>
            </a:r>
            <a:r>
              <a:rPr lang="en-US" sz="1900" dirty="0">
                <a:solidFill>
                  <a:srgbClr val="336699"/>
                </a:solidFill>
              </a:rPr>
              <a:t>	23 Å</a:t>
            </a:r>
          </a:p>
          <a:p>
            <a:pPr lvl="1">
              <a:spcBef>
                <a:spcPts val="800"/>
              </a:spcBef>
              <a:buClr>
                <a:srgbClr val="010000"/>
              </a:buClr>
              <a:defRPr/>
            </a:pPr>
            <a:r>
              <a:rPr lang="en-US" sz="1900" dirty="0">
                <a:solidFill>
                  <a:srgbClr val="008000"/>
                </a:solidFill>
              </a:rPr>
              <a:t>B mid	292Å</a:t>
            </a:r>
            <a:endParaRPr lang="en-US" sz="1900">
              <a:solidFill>
                <a:srgbClr val="008000"/>
              </a:solidFill>
            </a:endParaRPr>
          </a:p>
          <a:p>
            <a:pPr>
              <a:spcBef>
                <a:spcPts val="800"/>
              </a:spcBef>
              <a:buClr>
                <a:srgbClr val="010000"/>
              </a:buClr>
              <a:defRPr/>
            </a:pPr>
            <a:endParaRPr lang="en-US" sz="1800">
              <a:solidFill>
                <a:srgbClr val="336699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3867" y="5943600"/>
            <a:ext cx="8991600" cy="609600"/>
          </a:xfrm>
        </p:spPr>
        <p:txBody>
          <a:bodyPr>
            <a:normAutofit fontScale="92500" lnSpcReduction="20000"/>
          </a:bodyPr>
          <a:lstStyle/>
          <a:p>
            <a:pPr marL="57150" lvl="1" indent="-285750">
              <a:buFont typeface="Arial"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Bay B mid QMB signal affected strongly by GDC.</a:t>
            </a:r>
          </a:p>
          <a:p>
            <a:pPr marL="57150" lvl="1" indent="-285750">
              <a:buFont typeface="Arial"/>
              <a:buChar char="•"/>
            </a:pPr>
            <a:r>
              <a:rPr lang="en-US" sz="1800" dirty="0">
                <a:solidFill>
                  <a:srgbClr val="008000"/>
                </a:solidFill>
              </a:rPr>
              <a:t>Difference before and after whole sequence related to mass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10" y="1143000"/>
            <a:ext cx="62052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2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2585</TotalTime>
  <Words>1411</Words>
  <Application>Microsoft Macintosh PowerPoint</Application>
  <PresentationFormat>On-screen Show (4:3)</PresentationFormat>
  <Paragraphs>274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NSTX Upgrade</vt:lpstr>
      <vt:lpstr>Blank Presentation</vt:lpstr>
      <vt:lpstr>Initial results from XMP-108 ‘TMB sequencing’ </vt:lpstr>
      <vt:lpstr>Motivation</vt:lpstr>
      <vt:lpstr>Previously…</vt:lpstr>
      <vt:lpstr>Quartz Microbalance (QMB)</vt:lpstr>
      <vt:lpstr>2005 Boron deposition highly non-uniform in NSTX </vt:lpstr>
      <vt:lpstr>2005 deposition rates in NSTX </vt:lpstr>
      <vt:lpstr>  2016 Configuration</vt:lpstr>
      <vt:lpstr>XMP-108 Sequence:</vt:lpstr>
      <vt:lpstr>Deposition low on divertors</vt:lpstr>
      <vt:lpstr>QMB Summary</vt:lpstr>
      <vt:lpstr>Proposal for tonight’s boronization</vt:lpstr>
      <vt:lpstr>MAPP shows changes in surface chemistry</vt:lpstr>
      <vt:lpstr>Preliminary XPS data - boron</vt:lpstr>
      <vt:lpstr>MAPP XPS evidence for carbon migration, and boron oxidation</vt:lpstr>
      <vt:lpstr>Plasma TV</vt:lpstr>
      <vt:lpstr>Oxygen reduction after boronization</vt:lpstr>
      <vt:lpstr>Summary</vt:lpstr>
      <vt:lpstr>QMB details…</vt:lpstr>
      <vt:lpstr>Divertor deposition 20160104</vt:lpstr>
      <vt:lpstr>D-TMB deposition on divertor</vt:lpstr>
      <vt:lpstr>D-TMB deposition at midplane</vt:lpstr>
      <vt:lpstr>D-TMB deposition at midplane</vt:lpstr>
      <vt:lpstr>All three QMBs</vt:lpstr>
      <vt:lpstr>Temperature compensation E top QMB</vt:lpstr>
      <vt:lpstr>Temperature compensation H bottom QMB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xxxx yyyy</cp:lastModifiedBy>
  <cp:revision>242</cp:revision>
  <cp:lastPrinted>2016-01-08T20:04:37Z</cp:lastPrinted>
  <dcterms:created xsi:type="dcterms:W3CDTF">2015-07-16T16:59:24Z</dcterms:created>
  <dcterms:modified xsi:type="dcterms:W3CDTF">2016-01-11T18:05:49Z</dcterms:modified>
</cp:coreProperties>
</file>