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68" r:id="rId2"/>
    <p:sldId id="347" r:id="rId3"/>
    <p:sldId id="361" r:id="rId4"/>
    <p:sldId id="335" r:id="rId5"/>
    <p:sldId id="348" r:id="rId6"/>
    <p:sldId id="349" r:id="rId7"/>
    <p:sldId id="358" r:id="rId8"/>
    <p:sldId id="351" r:id="rId9"/>
    <p:sldId id="360" r:id="rId10"/>
    <p:sldId id="353" r:id="rId11"/>
    <p:sldId id="354" r:id="rId12"/>
    <p:sldId id="330" r:id="rId13"/>
    <p:sldId id="355" r:id="rId14"/>
    <p:sldId id="356" r:id="rId15"/>
    <p:sldId id="359" r:id="rId16"/>
    <p:sldId id="357" r:id="rId17"/>
    <p:sldId id="363" r:id="rId18"/>
    <p:sldId id="362" r:id="rId19"/>
    <p:sldId id="316" r:id="rId20"/>
    <p:sldId id="343" r:id="rId21"/>
    <p:sldId id="342" r:id="rId22"/>
    <p:sldId id="317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1087FF"/>
    <a:srgbClr val="5EC40C"/>
    <a:srgbClr val="F0B207"/>
    <a:srgbClr val="F69546"/>
    <a:srgbClr val="60FF90"/>
    <a:srgbClr val="FF00FF"/>
    <a:srgbClr val="336699"/>
    <a:srgbClr val="920000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030" autoAdjust="0"/>
  </p:normalViewPr>
  <p:slideViewPr>
    <p:cSldViewPr>
      <p:cViewPr varScale="1">
        <p:scale>
          <a:sx n="148" d="100"/>
          <a:sy n="148" d="100"/>
        </p:scale>
        <p:origin x="-232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E46C3C-6671-4B05-8C04-A564177E6221}" type="datetimeFigureOut">
              <a:rPr lang="en-US" smtClean="0"/>
              <a:t>4/22/16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37322-5B01-4894-A3A3-56232F48B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31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2362200"/>
            <a:ext cx="8077200" cy="10668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author list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52400" y="1143000"/>
            <a:ext cx="8839200" cy="1143000"/>
          </a:xfrm>
          <a:prstGeom prst="rect">
            <a:avLst/>
          </a:prstGeom>
        </p:spPr>
        <p:txBody>
          <a:bodyPr lIns="0" rIns="0" anchor="ctr" anchorCtr="1"/>
          <a:lstStyle>
            <a:lvl1pPr>
              <a:defRPr/>
            </a:lvl1pPr>
          </a:lstStyle>
          <a:p>
            <a:r>
              <a:rPr lang="en-US" dirty="0" smtClean="0"/>
              <a:t>Click to edit presentation title</a:t>
            </a:r>
            <a:endParaRPr lang="en-US" dirty="0"/>
          </a:p>
        </p:txBody>
      </p:sp>
      <p:pic>
        <p:nvPicPr>
          <p:cNvPr id="1026" name="Picture 2" descr="C:\Users\jmenard\My Files\PPPL\Projects\NSTX-U\Presentation template\2015 - New template\logo and banner source\Gray_banner_red_line_with_SC_NSTXU_logo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1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400" y="4844896"/>
            <a:ext cx="4831200" cy="189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505200"/>
            <a:ext cx="7315200" cy="12192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 smtClean="0">
                <a:solidFill>
                  <a:srgbClr val="C00000"/>
                </a:solidFill>
              </a:rPr>
              <a:t>Click to edit meeting name, location, and date</a:t>
            </a:r>
          </a:p>
        </p:txBody>
      </p:sp>
      <p:pic>
        <p:nvPicPr>
          <p:cNvPr id="29" name="Picture 6" descr="http://nstx.pppl.gov/DragNDrop/Presentation_Template/NSTX-U_cutaway_low_res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53000"/>
            <a:ext cx="1668672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53400" y="4876800"/>
            <a:ext cx="2080200" cy="6096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 smtClean="0"/>
              <a:t>Place your institutional logo(s) here: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961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N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2667000"/>
            <a:ext cx="8077200" cy="10668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author list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52400" y="1143000"/>
            <a:ext cx="8839200" cy="1143000"/>
          </a:xfrm>
          <a:prstGeom prst="rect">
            <a:avLst/>
          </a:prstGeom>
        </p:spPr>
        <p:txBody>
          <a:bodyPr lIns="0" rIns="0" anchor="ctr" anchorCtr="1"/>
          <a:lstStyle>
            <a:lvl1pPr>
              <a:defRPr/>
            </a:lvl1pPr>
          </a:lstStyle>
          <a:p>
            <a:r>
              <a:rPr lang="en-US" dirty="0" smtClean="0"/>
              <a:t>Click to edit presentation title</a:t>
            </a:r>
            <a:endParaRPr lang="en-US" dirty="0"/>
          </a:p>
        </p:txBody>
      </p:sp>
      <p:pic>
        <p:nvPicPr>
          <p:cNvPr id="1026" name="Picture 2" descr="C:\Users\jmenard\My Files\PPPL\Projects\NSTX-U\Presentation template\2015 - New template\logo and banner source\Gray_banner_red_line_with_SC_NSTXU_logo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1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4038600"/>
            <a:ext cx="7315200" cy="12192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 smtClean="0">
                <a:solidFill>
                  <a:srgbClr val="C00000"/>
                </a:solidFill>
              </a:rPr>
              <a:t>Click to edit meeting name, location, and date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76200" y="5562600"/>
            <a:ext cx="2080200" cy="6096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 smtClean="0"/>
              <a:t>Place your institutional logo(s) here: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994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671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4419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0" hasCustomPrompt="1"/>
          </p:nvPr>
        </p:nvSpPr>
        <p:spPr>
          <a:xfrm>
            <a:off x="4648200" y="1066800"/>
            <a:ext cx="4419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927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159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409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png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2" descr="C:\Users\jmenard\My Files\PPPL\Projects\NSTX-U\Presentation template\2015 - New template\logo and banner source\Gray_banner_red_line.pn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  <a:prstGeom prst="rect">
            <a:avLst/>
          </a:prstGeom>
        </p:spPr>
        <p:txBody>
          <a:bodyPr vert="horz" lIns="45720" tIns="45720" rIns="45720" bIns="45720" rtlCol="0" anchor="ctr" anchorCtr="1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052" name="Picture 4" descr="C:\Users\jmenard\My Files\PPPL\Projects\NSTX-U\Presentation template\2015 - New template\logo and banner source\Gray_banner_red_line_bottom_NSTXU_logo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5100"/>
            <a:ext cx="9144000" cy="30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 userDrawn="1"/>
        </p:nvSpPr>
        <p:spPr>
          <a:xfrm>
            <a:off x="8458224" y="6583439"/>
            <a:ext cx="609576" cy="246221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algn="r"/>
            <a:fld id="{F117DE82-C9A9-43C8-BFFE-CF607F10B2C3}" type="slidenum">
              <a:rPr lang="en-US" sz="1000" b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000" b="1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914400" y="6583439"/>
            <a:ext cx="7315200" cy="246221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 of H-mode</a:t>
            </a:r>
            <a:r>
              <a:rPr lang="en-US" sz="1000" b="1" baseline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Scenario Development, D.J. Battaglia, April 25, 2016</a:t>
            </a:r>
            <a:endParaRPr lang="en-US" sz="1000" b="1" dirty="0" smtClean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205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51" r:id="rId3"/>
    <p:sldLayoutId id="2147483664" r:id="rId4"/>
    <p:sldLayoutId id="2147483665" r:id="rId5"/>
    <p:sldLayoutId id="2147483666" r:id="rId6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kern="1200">
          <a:solidFill>
            <a:srgbClr val="33669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33669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000" kern="1200">
          <a:solidFill>
            <a:srgbClr val="92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57250" indent="-1714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rgbClr val="00808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28700" indent="-17145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emf"/><Relationship Id="rId3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emf"/><Relationship Id="rId3" Type="http://schemas.openxmlformats.org/officeDocument/2006/relationships/image" Target="../media/image25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emf"/><Relationship Id="rId3" Type="http://schemas.openxmlformats.org/officeDocument/2006/relationships/image" Target="../media/image30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emf"/><Relationship Id="rId3" Type="http://schemas.openxmlformats.org/officeDocument/2006/relationships/image" Target="../media/image32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emf"/><Relationship Id="rId3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5" Type="http://schemas.openxmlformats.org/officeDocument/2006/relationships/image" Target="../media/image12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emf"/><Relationship Id="rId3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emf"/><Relationship Id="rId3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emf"/><Relationship Id="rId3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Devon </a:t>
            </a:r>
            <a:r>
              <a:rPr lang="en-US" dirty="0" smtClean="0"/>
              <a:t>Battaglia</a:t>
            </a:r>
          </a:p>
          <a:p>
            <a:r>
              <a:rPr lang="en-US" dirty="0" smtClean="0"/>
              <a:t>On behalf of the entire NSTX-U team</a:t>
            </a: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Status of H-mode Discharge Development on NSTX-U</a:t>
            </a:r>
            <a:endParaRPr lang="en-US" baseline="-25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85000"/>
              </a:lnSpc>
            </a:pPr>
            <a:r>
              <a:rPr lang="en-US" dirty="0" smtClean="0"/>
              <a:t>NSTX-U Monday Science Meeting</a:t>
            </a:r>
            <a:endParaRPr lang="en-US" dirty="0" smtClean="0"/>
          </a:p>
          <a:p>
            <a:pPr>
              <a:lnSpc>
                <a:spcPct val="85000"/>
              </a:lnSpc>
            </a:pPr>
            <a:r>
              <a:rPr lang="en-US" dirty="0" smtClean="0"/>
              <a:t>April </a:t>
            </a:r>
            <a:r>
              <a:rPr lang="en-US" dirty="0" smtClean="0"/>
              <a:t>25, </a:t>
            </a:r>
            <a:r>
              <a:rPr lang="en-US" dirty="0" smtClean="0"/>
              <a:t>2016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4" descr="PPPL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615025"/>
            <a:ext cx="1606138" cy="56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703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990599"/>
            <a:ext cx="4343400" cy="5618093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419600" y="1066800"/>
            <a:ext cx="4648200" cy="5410200"/>
          </a:xfrm>
        </p:spPr>
        <p:txBody>
          <a:bodyPr>
            <a:normAutofit/>
          </a:bodyPr>
          <a:lstStyle/>
          <a:p>
            <a:r>
              <a:rPr lang="en-US" dirty="0" smtClean="0"/>
              <a:t>New phase of EFC for last week of ops</a:t>
            </a:r>
          </a:p>
          <a:p>
            <a:pPr lvl="1"/>
            <a:r>
              <a:rPr lang="en-US" dirty="0" smtClean="0"/>
              <a:t>EFC v2 from compass scan with 1MW heated L-mode</a:t>
            </a:r>
          </a:p>
          <a:p>
            <a:pPr lvl="2"/>
            <a:r>
              <a:rPr lang="en-US" dirty="0" smtClean="0"/>
              <a:t>Previous version: shot length metric in ohmic L-mode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Discharges now survive entry of q</a:t>
            </a:r>
            <a:r>
              <a:rPr lang="en-US" baseline="-25000" dirty="0" smtClean="0"/>
              <a:t>min</a:t>
            </a:r>
            <a:r>
              <a:rPr lang="en-US" dirty="0" smtClean="0"/>
              <a:t> = 2, β</a:t>
            </a:r>
            <a:r>
              <a:rPr lang="en-US" baseline="-25000" dirty="0" smtClean="0"/>
              <a:t>N</a:t>
            </a:r>
            <a:r>
              <a:rPr lang="en-US" dirty="0" smtClean="0"/>
              <a:t>/l</a:t>
            </a:r>
            <a:r>
              <a:rPr lang="en-US" baseline="-25000" dirty="0" smtClean="0"/>
              <a:t>i</a:t>
            </a:r>
            <a:r>
              <a:rPr lang="en-US" dirty="0" smtClean="0"/>
              <a:t> &gt; 4.4</a:t>
            </a:r>
          </a:p>
          <a:p>
            <a:pPr lvl="1"/>
            <a:r>
              <a:rPr lang="en-US" dirty="0" smtClean="0"/>
              <a:t>Late beam (450ms) raises </a:t>
            </a:r>
            <a:r>
              <a:rPr lang="en-US" dirty="0"/>
              <a:t>β</a:t>
            </a:r>
            <a:r>
              <a:rPr lang="en-US" baseline="-25000" dirty="0"/>
              <a:t>N</a:t>
            </a:r>
            <a:r>
              <a:rPr lang="en-US" dirty="0"/>
              <a:t>/l</a:t>
            </a:r>
            <a:r>
              <a:rPr lang="en-US" baseline="-25000" dirty="0"/>
              <a:t>i</a:t>
            </a:r>
            <a:r>
              <a:rPr lang="en-US" dirty="0"/>
              <a:t> </a:t>
            </a:r>
            <a:r>
              <a:rPr lang="en-US" dirty="0" smtClean="0"/>
              <a:t>toward 6</a:t>
            </a:r>
          </a:p>
          <a:p>
            <a:pPr lvl="2"/>
            <a:r>
              <a:rPr lang="en-US" dirty="0"/>
              <a:t>β</a:t>
            </a:r>
            <a:r>
              <a:rPr lang="en-US" baseline="-25000" dirty="0"/>
              <a:t>N</a:t>
            </a:r>
            <a:r>
              <a:rPr lang="en-US" dirty="0"/>
              <a:t>/l</a:t>
            </a:r>
            <a:r>
              <a:rPr lang="en-US" baseline="-25000" dirty="0"/>
              <a:t>i</a:t>
            </a:r>
            <a:r>
              <a:rPr lang="en-US" dirty="0"/>
              <a:t> </a:t>
            </a:r>
            <a:r>
              <a:rPr lang="en-US" dirty="0" smtClean="0"/>
              <a:t>~ 6 NSTX no-wall limit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β</a:t>
            </a:r>
            <a:r>
              <a:rPr lang="en-US" baseline="-25000" dirty="0" smtClean="0"/>
              <a:t>N</a:t>
            </a:r>
            <a:r>
              <a:rPr lang="en-US" dirty="0" smtClean="0"/>
              <a:t>/l</a:t>
            </a:r>
            <a:r>
              <a:rPr lang="en-US" baseline="-25000" dirty="0" smtClean="0"/>
              <a:t>i</a:t>
            </a:r>
            <a:r>
              <a:rPr lang="en-US" dirty="0" smtClean="0"/>
              <a:t> limits increase with next version of EFC 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895600" y="1371600"/>
            <a:ext cx="86852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3"/>
                </a:solidFill>
              </a:rPr>
              <a:t>High l</a:t>
            </a:r>
            <a:r>
              <a:rPr lang="en-US" b="1" baseline="-25000" dirty="0" smtClean="0">
                <a:solidFill>
                  <a:schemeClr val="accent3"/>
                </a:solidFill>
              </a:rPr>
              <a:t>i</a:t>
            </a:r>
          </a:p>
          <a:p>
            <a:r>
              <a:rPr lang="en-US" b="1" dirty="0" smtClean="0">
                <a:solidFill>
                  <a:schemeClr val="accent1"/>
                </a:solidFill>
              </a:rPr>
              <a:t>Mid </a:t>
            </a:r>
            <a:r>
              <a:rPr lang="en-US" b="1" dirty="0">
                <a:solidFill>
                  <a:schemeClr val="accent1"/>
                </a:solidFill>
              </a:rPr>
              <a:t>l</a:t>
            </a:r>
            <a:r>
              <a:rPr lang="en-US" b="1" baseline="-25000" dirty="0">
                <a:solidFill>
                  <a:schemeClr val="accent1"/>
                </a:solidFill>
              </a:rPr>
              <a:t>i</a:t>
            </a:r>
          </a:p>
          <a:p>
            <a:r>
              <a:rPr lang="en-US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Low </a:t>
            </a:r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l</a:t>
            </a:r>
            <a:r>
              <a:rPr lang="en-US" b="1" baseline="-250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i</a:t>
            </a:r>
          </a:p>
          <a:p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858422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Best shots also approach </a:t>
            </a:r>
            <a:r>
              <a:rPr lang="en-US" dirty="0" err="1" smtClean="0"/>
              <a:t>F</a:t>
            </a:r>
            <a:r>
              <a:rPr lang="en-US" baseline="-25000" dirty="0" err="1" smtClean="0"/>
              <a:t>p</a:t>
            </a:r>
            <a:r>
              <a:rPr lang="en-US" dirty="0" smtClean="0"/>
              <a:t> limit</a:t>
            </a:r>
            <a:endParaRPr lang="en-US" dirty="0"/>
          </a:p>
        </p:txBody>
      </p:sp>
      <p:pic>
        <p:nvPicPr>
          <p:cNvPr id="4" name="Picture 3" descr="Hmode_database_all_shots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914400"/>
            <a:ext cx="4343400" cy="56208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" y="990599"/>
            <a:ext cx="4343400" cy="56180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95600" y="1371600"/>
            <a:ext cx="86852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3"/>
                </a:solidFill>
              </a:rPr>
              <a:t>High l</a:t>
            </a:r>
            <a:r>
              <a:rPr lang="en-US" b="1" baseline="-25000" dirty="0" smtClean="0">
                <a:solidFill>
                  <a:schemeClr val="accent3"/>
                </a:solidFill>
              </a:rPr>
              <a:t>i</a:t>
            </a:r>
          </a:p>
          <a:p>
            <a:r>
              <a:rPr lang="en-US" b="1" dirty="0" smtClean="0">
                <a:solidFill>
                  <a:schemeClr val="accent1"/>
                </a:solidFill>
              </a:rPr>
              <a:t>Mid </a:t>
            </a:r>
            <a:r>
              <a:rPr lang="en-US" b="1" dirty="0">
                <a:solidFill>
                  <a:schemeClr val="accent1"/>
                </a:solidFill>
              </a:rPr>
              <a:t>l</a:t>
            </a:r>
            <a:r>
              <a:rPr lang="en-US" b="1" baseline="-25000" dirty="0">
                <a:solidFill>
                  <a:schemeClr val="accent1"/>
                </a:solidFill>
              </a:rPr>
              <a:t>i</a:t>
            </a:r>
          </a:p>
          <a:p>
            <a:r>
              <a:rPr lang="en-US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Low </a:t>
            </a:r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l</a:t>
            </a:r>
            <a:r>
              <a:rPr lang="en-US" b="1" baseline="-250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i</a:t>
            </a:r>
          </a:p>
          <a:p>
            <a:endParaRPr lang="en-US" baseline="-25000" dirty="0"/>
          </a:p>
        </p:txBody>
      </p:sp>
      <p:sp>
        <p:nvSpPr>
          <p:cNvPr id="7" name="Freeform 6"/>
          <p:cNvSpPr/>
          <p:nvPr/>
        </p:nvSpPr>
        <p:spPr>
          <a:xfrm>
            <a:off x="5556614" y="1892721"/>
            <a:ext cx="1204499" cy="2963602"/>
          </a:xfrm>
          <a:custGeom>
            <a:avLst/>
            <a:gdLst>
              <a:gd name="connsiteX0" fmla="*/ 1204499 w 1204499"/>
              <a:gd name="connsiteY0" fmla="*/ 2963602 h 2963602"/>
              <a:gd name="connsiteX1" fmla="*/ 295546 w 1204499"/>
              <a:gd name="connsiteY1" fmla="*/ 2241380 h 2963602"/>
              <a:gd name="connsiteX2" fmla="*/ 9164 w 1204499"/>
              <a:gd name="connsiteY2" fmla="*/ 1419540 h 2963602"/>
              <a:gd name="connsiteX3" fmla="*/ 108775 w 1204499"/>
              <a:gd name="connsiteY3" fmla="*/ 747126 h 2963602"/>
              <a:gd name="connsiteX4" fmla="*/ 482317 w 1204499"/>
              <a:gd name="connsiteY4" fmla="*/ 0 h 2963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4499" h="2963602">
                <a:moveTo>
                  <a:pt x="1204499" y="2963602"/>
                </a:moveTo>
                <a:cubicBezTo>
                  <a:pt x="849633" y="2731163"/>
                  <a:pt x="494768" y="2498724"/>
                  <a:pt x="295546" y="2241380"/>
                </a:cubicBezTo>
                <a:cubicBezTo>
                  <a:pt x="96324" y="1984036"/>
                  <a:pt x="40292" y="1668582"/>
                  <a:pt x="9164" y="1419540"/>
                </a:cubicBezTo>
                <a:cubicBezTo>
                  <a:pt x="-21965" y="1170498"/>
                  <a:pt x="29916" y="983716"/>
                  <a:pt x="108775" y="747126"/>
                </a:cubicBezTo>
                <a:cubicBezTo>
                  <a:pt x="187634" y="510536"/>
                  <a:pt x="482317" y="0"/>
                  <a:pt x="482317" y="0"/>
                </a:cubicBezTo>
              </a:path>
            </a:pathLst>
          </a:custGeom>
          <a:ln w="38100">
            <a:solidFill>
              <a:srgbClr val="FFFF00"/>
            </a:solidFill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553201" y="1210270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Light green:</a:t>
            </a:r>
          </a:p>
          <a:p>
            <a:r>
              <a:rPr lang="en-US" dirty="0" smtClean="0"/>
              <a:t>Blue &amp; green conditions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6172200" y="1371600"/>
            <a:ext cx="457200" cy="381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1718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Best shot (204112) has long phase with minimal MHD with q</a:t>
            </a:r>
            <a:r>
              <a:rPr lang="en-US" baseline="-25000" dirty="0" smtClean="0"/>
              <a:t>min</a:t>
            </a:r>
            <a:r>
              <a:rPr lang="en-US" dirty="0" smtClean="0"/>
              <a:t> &lt; 2</a:t>
            </a:r>
            <a:endParaRPr lang="en-US" dirty="0"/>
          </a:p>
        </p:txBody>
      </p:sp>
      <p:pic>
        <p:nvPicPr>
          <p:cNvPr id="4" name="Picture 3" descr="plot_summary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38200"/>
            <a:ext cx="4430268" cy="5733288"/>
          </a:xfrm>
          <a:prstGeom prst="rect">
            <a:avLst/>
          </a:prstGeom>
        </p:spPr>
      </p:pic>
      <p:pic>
        <p:nvPicPr>
          <p:cNvPr id="5" name="Picture 4" descr="plot_summary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914400"/>
            <a:ext cx="4430268" cy="573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317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876"/>
            <a:ext cx="9144000" cy="974725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Calibri" pitchFamily="34" charset="0"/>
                <a:cs typeface="Calibri" pitchFamily="34" charset="0"/>
              </a:rPr>
              <a:t>DCON confirms NSTX-U above the no-wall limit; </a:t>
            </a:r>
            <a:br>
              <a:rPr lang="en-US" sz="2800" dirty="0" smtClean="0">
                <a:latin typeface="Calibri" pitchFamily="34" charset="0"/>
                <a:cs typeface="Calibri" pitchFamily="34" charset="0"/>
              </a:rPr>
            </a:br>
            <a:r>
              <a:rPr lang="en-US" sz="2800" dirty="0" smtClean="0">
                <a:latin typeface="Calibri" pitchFamily="34" charset="0"/>
                <a:cs typeface="Calibri" pitchFamily="34" charset="0"/>
              </a:rPr>
              <a:t>NSTX-based model gives good estimate 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0891" y="990600"/>
            <a:ext cx="4482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solidFill>
                  <a:srgbClr val="336699"/>
                </a:solidFill>
                <a:latin typeface="Calibri" panose="020F0502020204030204" pitchFamily="34" charset="0"/>
              </a:rPr>
              <a:t>NSTX-U H-mode discharges: 204112</a:t>
            </a:r>
            <a:endParaRPr lang="en-US" sz="2000" u="sng" dirty="0">
              <a:solidFill>
                <a:srgbClr val="336699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105400" y="990600"/>
            <a:ext cx="381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solidFill>
                  <a:srgbClr val="336699"/>
                </a:solidFill>
                <a:latin typeface="Calibri" panose="020F0502020204030204" pitchFamily="34" charset="0"/>
              </a:rPr>
              <a:t>204118</a:t>
            </a:r>
            <a:r>
              <a:rPr lang="en-US" sz="2000" dirty="0" smtClean="0">
                <a:solidFill>
                  <a:srgbClr val="336699"/>
                </a:solidFill>
                <a:latin typeface="Calibri" panose="020F0502020204030204" pitchFamily="34" charset="0"/>
              </a:rPr>
              <a:t>		</a:t>
            </a:r>
            <a:r>
              <a:rPr lang="en-US" sz="2000" dirty="0">
                <a:solidFill>
                  <a:srgbClr val="336699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smtClean="0">
                <a:solidFill>
                  <a:srgbClr val="336699"/>
                </a:solidFill>
                <a:latin typeface="Calibri" panose="020F0502020204030204" pitchFamily="34" charset="0"/>
              </a:rPr>
              <a:t>         </a:t>
            </a:r>
            <a:r>
              <a:rPr lang="en-US" sz="2000" u="sng" dirty="0" smtClean="0">
                <a:solidFill>
                  <a:srgbClr val="336699"/>
                </a:solidFill>
                <a:latin typeface="Calibri" panose="020F0502020204030204" pitchFamily="34" charset="0"/>
              </a:rPr>
              <a:t>(April 2016)</a:t>
            </a:r>
            <a:endParaRPr lang="en-US" sz="2000" u="sng" dirty="0">
              <a:solidFill>
                <a:srgbClr val="336699"/>
              </a:solidFill>
              <a:latin typeface="Calibri" panose="020F050202020403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0" y="1463040"/>
            <a:ext cx="9144000" cy="3922663"/>
            <a:chOff x="0" y="1463040"/>
            <a:chExt cx="9144000" cy="3922663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463040"/>
              <a:ext cx="4572000" cy="3922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463040"/>
              <a:ext cx="4572000" cy="3922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2057400" y="3581400"/>
              <a:ext cx="62388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Calibri" panose="020F0502020204030204" pitchFamily="34" charset="0"/>
                </a:rPr>
                <a:t>DCON</a:t>
              </a:r>
              <a:endParaRPr lang="en-US" sz="1400" dirty="0">
                <a:latin typeface="Calibri" panose="020F0502020204030204" pitchFamily="34" charset="0"/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V="1">
              <a:off x="685800" y="3657600"/>
              <a:ext cx="0" cy="457200"/>
            </a:xfrm>
            <a:prstGeom prst="straightConnector1">
              <a:avLst/>
            </a:prstGeom>
            <a:ln w="22225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685800" y="4337304"/>
              <a:ext cx="0" cy="463296"/>
            </a:xfrm>
            <a:prstGeom prst="straightConnector1">
              <a:avLst/>
            </a:prstGeom>
            <a:ln w="22225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696686" y="4010792"/>
              <a:ext cx="131499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</a:rPr>
                <a:t>Above no-wall</a:t>
              </a:r>
              <a:r>
                <a:rPr lang="en-US" sz="1100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1100" dirty="0" smtClean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</a:rPr>
                <a:t>limit</a:t>
              </a:r>
              <a:endParaRPr lang="en-US" sz="11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62000" y="4567368"/>
              <a:ext cx="53892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>
                  <a:solidFill>
                    <a:schemeClr val="accent1"/>
                  </a:solidFill>
                  <a:latin typeface="Calibri" panose="020F0502020204030204" pitchFamily="34" charset="0"/>
                </a:rPr>
                <a:t>Below</a:t>
              </a:r>
              <a:endParaRPr lang="en-US" sz="1100" dirty="0">
                <a:solidFill>
                  <a:schemeClr val="accent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752990" y="1641110"/>
              <a:ext cx="185659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>
                  <a:latin typeface="Calibri" panose="020F0502020204030204" pitchFamily="34" charset="0"/>
                </a:rPr>
                <a:t>Composite no-wall limit model</a:t>
              </a:r>
              <a:endParaRPr lang="en-US" sz="1050" dirty="0">
                <a:latin typeface="Calibri" panose="020F0502020204030204" pitchFamily="34" charset="0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1905000" y="1895026"/>
              <a:ext cx="76200" cy="287267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6400800" y="3581400"/>
              <a:ext cx="62388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Calibri" panose="020F0502020204030204" pitchFamily="34" charset="0"/>
                </a:rPr>
                <a:t>DCON</a:t>
              </a:r>
              <a:endParaRPr lang="en-US" sz="1400" dirty="0">
                <a:latin typeface="Calibri" panose="020F0502020204030204" pitchFamily="34" charset="0"/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flipV="1">
              <a:off x="5257800" y="3657600"/>
              <a:ext cx="0" cy="457200"/>
            </a:xfrm>
            <a:prstGeom prst="straightConnector1">
              <a:avLst/>
            </a:prstGeom>
            <a:ln w="22225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5257800" y="4337304"/>
              <a:ext cx="0" cy="463296"/>
            </a:xfrm>
            <a:prstGeom prst="straightConnector1">
              <a:avLst/>
            </a:prstGeom>
            <a:ln w="22225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5257800" y="4010792"/>
              <a:ext cx="131499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</a:rPr>
                <a:t>Above no-wall</a:t>
              </a:r>
              <a:r>
                <a:rPr lang="en-US" sz="1100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1100" dirty="0" smtClean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</a:rPr>
                <a:t>limit</a:t>
              </a:r>
              <a:endParaRPr lang="en-US" sz="11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334000" y="4567368"/>
              <a:ext cx="53892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>
                  <a:solidFill>
                    <a:schemeClr val="accent1"/>
                  </a:solidFill>
                  <a:latin typeface="Calibri" panose="020F0502020204030204" pitchFamily="34" charset="0"/>
                </a:rPr>
                <a:t>Below</a:t>
              </a:r>
              <a:endParaRPr lang="en-US" sz="1100" dirty="0">
                <a:solidFill>
                  <a:schemeClr val="accent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268223" y="1666552"/>
              <a:ext cx="185659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>
                  <a:latin typeface="Calibri" panose="020F0502020204030204" pitchFamily="34" charset="0"/>
                </a:rPr>
                <a:t>Composite no-wall limit model</a:t>
              </a:r>
              <a:endParaRPr lang="en-US" sz="1050" dirty="0">
                <a:latin typeface="Calibri" panose="020F0502020204030204" pitchFamily="34" charset="0"/>
              </a:endParaRP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6420233" y="1920468"/>
              <a:ext cx="76200" cy="287267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 Box 32"/>
          <p:cNvSpPr txBox="1">
            <a:spLocks noChangeArrowheads="1"/>
          </p:cNvSpPr>
          <p:nvPr/>
        </p:nvSpPr>
        <p:spPr bwMode="auto">
          <a:xfrm>
            <a:off x="0" y="5867400"/>
            <a:ext cx="914400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 smtClean="0">
                <a:latin typeface="Calibri" panose="020F0502020204030204" pitchFamily="34" charset="0"/>
                <a:cs typeface="Arial" pitchFamily="34" charset="0"/>
              </a:rPr>
              <a:t>NSTX no-wall limit model (</a:t>
            </a:r>
            <a:r>
              <a:rPr lang="en-US" b="0" i="0" dirty="0" smtClean="0">
                <a:solidFill>
                  <a:srgbClr val="008080"/>
                </a:solidFill>
                <a:latin typeface="Calibri" panose="020F0502020204030204" pitchFamily="34" charset="0"/>
                <a:cs typeface="Arial" pitchFamily="34" charset="0"/>
              </a:rPr>
              <a:t>[J.W. </a:t>
            </a:r>
            <a:r>
              <a:rPr lang="en-US" b="0" i="0" dirty="0" err="1" smtClean="0">
                <a:solidFill>
                  <a:srgbClr val="008080"/>
                </a:solidFill>
                <a:latin typeface="Calibri" panose="020F0502020204030204" pitchFamily="34" charset="0"/>
                <a:cs typeface="Arial" pitchFamily="34" charset="0"/>
              </a:rPr>
              <a:t>Berkery</a:t>
            </a:r>
            <a:r>
              <a:rPr lang="en-US" b="0" i="0" dirty="0" smtClean="0">
                <a:solidFill>
                  <a:srgbClr val="008080"/>
                </a:solidFill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en-US" b="0" dirty="0" smtClean="0">
                <a:solidFill>
                  <a:srgbClr val="008080"/>
                </a:solidFill>
                <a:latin typeface="Calibri" pitchFamily="34" charset="0"/>
                <a:cs typeface="Arial" pitchFamily="34" charset="0"/>
              </a:rPr>
              <a:t>et al., </a:t>
            </a:r>
            <a:r>
              <a:rPr lang="en-US" b="0" i="0" dirty="0" err="1" smtClean="0">
                <a:solidFill>
                  <a:srgbClr val="008080"/>
                </a:solidFill>
                <a:latin typeface="Calibri" pitchFamily="34" charset="0"/>
                <a:cs typeface="Arial" pitchFamily="34" charset="0"/>
              </a:rPr>
              <a:t>Nucl</a:t>
            </a:r>
            <a:r>
              <a:rPr lang="en-US" b="0" i="0" dirty="0" smtClean="0">
                <a:solidFill>
                  <a:srgbClr val="008080"/>
                </a:solidFill>
                <a:latin typeface="Calibri" pitchFamily="34" charset="0"/>
                <a:cs typeface="Arial" pitchFamily="34" charset="0"/>
              </a:rPr>
              <a:t>. Fusion </a:t>
            </a:r>
            <a:r>
              <a:rPr lang="en-US" i="0" dirty="0" smtClean="0">
                <a:solidFill>
                  <a:srgbClr val="008080"/>
                </a:solidFill>
                <a:latin typeface="Calibri" pitchFamily="34" charset="0"/>
                <a:cs typeface="Arial" pitchFamily="34" charset="0"/>
              </a:rPr>
              <a:t>55</a:t>
            </a:r>
            <a:r>
              <a:rPr lang="en-US" b="1" i="0" dirty="0" smtClean="0">
                <a:solidFill>
                  <a:srgbClr val="008080"/>
                </a:solidFill>
                <a:latin typeface="Calibri" pitchFamily="34" charset="0"/>
                <a:cs typeface="Arial" pitchFamily="34" charset="0"/>
              </a:rPr>
              <a:t>, </a:t>
            </a:r>
            <a:r>
              <a:rPr lang="en-US" dirty="0" smtClean="0">
                <a:solidFill>
                  <a:srgbClr val="008080"/>
                </a:solidFill>
                <a:latin typeface="Calibri" pitchFamily="34" charset="0"/>
                <a:cs typeface="Arial" pitchFamily="34" charset="0"/>
              </a:rPr>
              <a:t>123007</a:t>
            </a:r>
            <a:r>
              <a:rPr lang="en-US" b="0" i="0" dirty="0" smtClean="0">
                <a:solidFill>
                  <a:srgbClr val="008080"/>
                </a:solidFill>
                <a:latin typeface="Calibri" pitchFamily="34" charset="0"/>
                <a:cs typeface="Arial" pitchFamily="34" charset="0"/>
              </a:rPr>
              <a:t> (2015</a:t>
            </a:r>
            <a:r>
              <a:rPr lang="en-US" dirty="0" smtClean="0">
                <a:solidFill>
                  <a:srgbClr val="008080"/>
                </a:solidFill>
                <a:latin typeface="Calibri" pitchFamily="34" charset="0"/>
                <a:cs typeface="Arial" pitchFamily="34" charset="0"/>
              </a:rPr>
              <a:t>)]</a:t>
            </a:r>
            <a:r>
              <a:rPr lang="en-US" dirty="0" smtClean="0">
                <a:latin typeface="Calibri" pitchFamily="34" charset="0"/>
                <a:cs typeface="Arial" pitchFamily="34" charset="0"/>
              </a:rPr>
              <a:t>) includes internal inductance, pressure peaking, and aspect ratio, predicts NSTX-U DCON no-wall limit</a:t>
            </a:r>
            <a:endParaRPr lang="en-US" b="0" i="0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06264" y="5475343"/>
            <a:ext cx="4690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J.W.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Berkery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, S.A.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Sabbagh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 (Columbia University)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01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48200" y="1066800"/>
            <a:ext cx="4419600" cy="5410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 number of low-l</a:t>
            </a:r>
            <a:r>
              <a:rPr lang="en-US" baseline="-25000" dirty="0" smtClean="0"/>
              <a:t>i</a:t>
            </a:r>
            <a:r>
              <a:rPr lang="en-US" dirty="0" smtClean="0"/>
              <a:t> scenario shots end ~0.3s with q*/q</a:t>
            </a:r>
            <a:r>
              <a:rPr lang="en-US" baseline="-25000" dirty="0" smtClean="0"/>
              <a:t>min</a:t>
            </a:r>
            <a:r>
              <a:rPr lang="en-US" dirty="0" smtClean="0"/>
              <a:t> &lt; 1 </a:t>
            </a:r>
          </a:p>
          <a:p>
            <a:pPr lvl="1"/>
            <a:r>
              <a:rPr lang="en-US" dirty="0" smtClean="0"/>
              <a:t>q* = </a:t>
            </a:r>
            <a:r>
              <a:rPr lang="en-US" dirty="0" err="1" smtClean="0"/>
              <a:t>ε</a:t>
            </a:r>
            <a:r>
              <a:rPr lang="en-US" dirty="0" smtClean="0"/>
              <a:t>(1+κ</a:t>
            </a:r>
            <a:r>
              <a:rPr lang="en-US" baseline="30000" dirty="0" smtClean="0"/>
              <a:t>2</a:t>
            </a:r>
            <a:r>
              <a:rPr lang="en-US" dirty="0" smtClean="0"/>
              <a:t>)πaB</a:t>
            </a:r>
            <a:r>
              <a:rPr lang="en-US" baseline="-25000" dirty="0" smtClean="0"/>
              <a:t>T0</a:t>
            </a:r>
            <a:r>
              <a:rPr lang="en-US" dirty="0" smtClean="0"/>
              <a:t>/μ</a:t>
            </a:r>
            <a:r>
              <a:rPr lang="en-US" baseline="-25000" dirty="0" smtClean="0"/>
              <a:t>0</a:t>
            </a:r>
            <a:r>
              <a:rPr lang="en-US" dirty="0" smtClean="0"/>
              <a:t>I</a:t>
            </a:r>
            <a:r>
              <a:rPr lang="en-US" baseline="-25000" dirty="0" smtClean="0"/>
              <a:t>p</a:t>
            </a:r>
          </a:p>
          <a:p>
            <a:pPr lvl="1"/>
            <a:r>
              <a:rPr lang="en-US" dirty="0" smtClean="0"/>
              <a:t>Ratio less than one indicates very little q shear</a:t>
            </a:r>
          </a:p>
          <a:p>
            <a:pPr lvl="1"/>
            <a:r>
              <a:rPr lang="en-US" dirty="0" smtClean="0"/>
              <a:t>Almost all low-li scenarios use NBI: 1C, 1B and 2A</a:t>
            </a:r>
          </a:p>
          <a:p>
            <a:pPr lvl="1"/>
            <a:r>
              <a:rPr lang="en-US" dirty="0" smtClean="0"/>
              <a:t>Evolution very sensitive to L-H timing, density </a:t>
            </a:r>
          </a:p>
          <a:p>
            <a:pPr lvl="1"/>
            <a:endParaRPr lang="en-US" dirty="0"/>
          </a:p>
          <a:p>
            <a:r>
              <a:rPr lang="en-US" dirty="0" smtClean="0"/>
              <a:t>Future: increase κ to raise edge q in </a:t>
            </a:r>
            <a:r>
              <a:rPr lang="en-US" dirty="0" err="1" smtClean="0"/>
              <a:t>rampup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Low-l</a:t>
            </a:r>
            <a:r>
              <a:rPr lang="en-US" baseline="-25000" dirty="0" smtClean="0"/>
              <a:t>i</a:t>
            </a:r>
            <a:r>
              <a:rPr lang="en-US" dirty="0" smtClean="0"/>
              <a:t> scenario exhibited low repeatability</a:t>
            </a:r>
            <a:endParaRPr lang="en-US" dirty="0"/>
          </a:p>
        </p:txBody>
      </p:sp>
      <p:pic>
        <p:nvPicPr>
          <p:cNvPr id="4" name="Picture 3" descr="Hmode_database_all_shots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38200"/>
            <a:ext cx="4430268" cy="573328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 flipV="1">
            <a:off x="1600200" y="3962400"/>
            <a:ext cx="990600" cy="990600"/>
          </a:xfrm>
          <a:prstGeom prst="line">
            <a:avLst/>
          </a:prstGeom>
          <a:ln w="38100">
            <a:solidFill>
              <a:srgbClr val="FFFF00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78799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6800"/>
            <a:ext cx="8991600" cy="5562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H-mode development XMPs were run immediately following full-bottle boronizations</a:t>
            </a:r>
          </a:p>
          <a:p>
            <a:pPr lvl="1"/>
            <a:r>
              <a:rPr lang="en-US" dirty="0" smtClean="0"/>
              <a:t>First 1-3 shots following boronization had Type-III ELMs</a:t>
            </a:r>
          </a:p>
          <a:p>
            <a:pPr lvl="1"/>
            <a:r>
              <a:rPr lang="en-US" dirty="0" smtClean="0"/>
              <a:t>Oxygen steadily rises with each full-power discharge</a:t>
            </a:r>
          </a:p>
          <a:p>
            <a:pPr lvl="1"/>
            <a:r>
              <a:rPr lang="en-US" dirty="0" smtClean="0"/>
              <a:t>First two times this was done: the L-H transition became less dependable by the end of the day (~ 20 full power shots)</a:t>
            </a:r>
          </a:p>
          <a:p>
            <a:pPr lvl="1"/>
            <a:r>
              <a:rPr lang="en-US" dirty="0" smtClean="0"/>
              <a:t>Final time, the L-H transition was reliable at the end of the day</a:t>
            </a:r>
          </a:p>
          <a:p>
            <a:pPr lvl="2"/>
            <a:r>
              <a:rPr lang="en-US" dirty="0" smtClean="0"/>
              <a:t>Increased P</a:t>
            </a:r>
            <a:r>
              <a:rPr lang="en-US" baseline="-25000" dirty="0" smtClean="0"/>
              <a:t>NBI</a:t>
            </a:r>
            <a:r>
              <a:rPr lang="en-US" dirty="0" smtClean="0"/>
              <a:t> prior to transition from 4 to 5 MW</a:t>
            </a:r>
          </a:p>
          <a:p>
            <a:pPr lvl="1"/>
            <a:r>
              <a:rPr lang="en-US" dirty="0" smtClean="0"/>
              <a:t>Final week, started ¼ bottle evening boronizations</a:t>
            </a:r>
          </a:p>
          <a:p>
            <a:pPr lvl="2"/>
            <a:r>
              <a:rPr lang="en-US" dirty="0" smtClean="0"/>
              <a:t>Looks viable to support ½ day H-mode experiments</a:t>
            </a:r>
          </a:p>
          <a:p>
            <a:pPr lvl="2"/>
            <a:endParaRPr lang="en-US" dirty="0"/>
          </a:p>
          <a:p>
            <a:r>
              <a:rPr lang="en-US" dirty="0" smtClean="0"/>
              <a:t>X-point and </a:t>
            </a:r>
            <a:r>
              <a:rPr lang="en-US" dirty="0" err="1" smtClean="0"/>
              <a:t>d</a:t>
            </a:r>
            <a:r>
              <a:rPr lang="en-US" baseline="-25000" dirty="0" err="1" smtClean="0"/>
              <a:t>rsep</a:t>
            </a:r>
            <a:r>
              <a:rPr lang="en-US" dirty="0" smtClean="0"/>
              <a:t> control integrated into a mid-l</a:t>
            </a:r>
            <a:r>
              <a:rPr lang="en-US" baseline="-25000" dirty="0" smtClean="0"/>
              <a:t>i</a:t>
            </a:r>
            <a:r>
              <a:rPr lang="en-US" dirty="0" smtClean="0"/>
              <a:t> H-mode scenario</a:t>
            </a:r>
          </a:p>
          <a:p>
            <a:pPr lvl="1"/>
            <a:r>
              <a:rPr lang="en-US" dirty="0" smtClean="0"/>
              <a:t>Valuable tool for easier shape changes, dependable timing of diverting and L-H transition</a:t>
            </a:r>
          </a:p>
          <a:p>
            <a:pPr lvl="1"/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Wall conditioning &amp; control development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337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Over the three weeks of operations in March-April:</a:t>
            </a:r>
          </a:p>
          <a:p>
            <a:pPr lvl="1"/>
            <a:r>
              <a:rPr lang="en-US" dirty="0" smtClean="0"/>
              <a:t>Demonstrated repeatability of “mid-l</a:t>
            </a:r>
            <a:r>
              <a:rPr lang="en-US" baseline="-25000" dirty="0" smtClean="0"/>
              <a:t>i</a:t>
            </a:r>
            <a:r>
              <a:rPr lang="en-US" dirty="0" smtClean="0"/>
              <a:t>” scenario</a:t>
            </a:r>
          </a:p>
          <a:p>
            <a:pPr lvl="2"/>
            <a:r>
              <a:rPr lang="en-US" dirty="0" smtClean="0"/>
              <a:t>Used this scenario to integrate improved shape control</a:t>
            </a:r>
          </a:p>
          <a:p>
            <a:pPr lvl="1"/>
            <a:r>
              <a:rPr lang="en-US" dirty="0" smtClean="0"/>
              <a:t>Developed “low-l</a:t>
            </a:r>
            <a:r>
              <a:rPr lang="en-US" baseline="-25000" dirty="0" smtClean="0"/>
              <a:t>i</a:t>
            </a:r>
            <a:r>
              <a:rPr lang="en-US" dirty="0" smtClean="0"/>
              <a:t>” scenario</a:t>
            </a:r>
          </a:p>
          <a:p>
            <a:pPr lvl="2"/>
            <a:r>
              <a:rPr lang="en-US" dirty="0" smtClean="0"/>
              <a:t>Reduced early MHD and lower l</a:t>
            </a:r>
            <a:r>
              <a:rPr lang="en-US" baseline="-25000" dirty="0" smtClean="0"/>
              <a:t>i</a:t>
            </a:r>
            <a:r>
              <a:rPr lang="en-US" dirty="0" smtClean="0"/>
              <a:t> is attractive</a:t>
            </a:r>
          </a:p>
          <a:p>
            <a:pPr lvl="2"/>
            <a:r>
              <a:rPr lang="en-US" dirty="0" smtClean="0"/>
              <a:t>Required improved EFC to get past ~ 0.5s</a:t>
            </a:r>
          </a:p>
          <a:p>
            <a:pPr lvl="2"/>
            <a:r>
              <a:rPr lang="en-US" dirty="0" smtClean="0"/>
              <a:t>Shot was difficult to repeat … source of operational limit is now established and motivates path for future shot development</a:t>
            </a:r>
          </a:p>
          <a:p>
            <a:pPr lvl="1"/>
            <a:r>
              <a:rPr lang="en-US" dirty="0" smtClean="0"/>
              <a:t>Established boronization scheme for the near-term while conditioning the inner divertor plate</a:t>
            </a:r>
          </a:p>
          <a:p>
            <a:pPr lvl="1"/>
            <a:endParaRPr lang="en-US" dirty="0"/>
          </a:p>
          <a:p>
            <a:r>
              <a:rPr lang="en-US" dirty="0" smtClean="0"/>
              <a:t>H-mode scenario development will next focus on operations over a range of I</a:t>
            </a:r>
            <a:r>
              <a:rPr lang="en-US" baseline="-25000" dirty="0" smtClean="0"/>
              <a:t>p</a:t>
            </a:r>
            <a:r>
              <a:rPr lang="en-US" dirty="0" smtClean="0"/>
              <a:t>, B</a:t>
            </a:r>
            <a:r>
              <a:rPr lang="en-US" baseline="-25000" dirty="0" smtClean="0"/>
              <a:t>T</a:t>
            </a:r>
          </a:p>
          <a:p>
            <a:pPr lvl="1"/>
            <a:r>
              <a:rPr lang="en-US" dirty="0" smtClean="0"/>
              <a:t>Demonstrate robust operation with mid-l</a:t>
            </a:r>
            <a:r>
              <a:rPr lang="en-US" baseline="-25000" dirty="0" smtClean="0"/>
              <a:t>i</a:t>
            </a:r>
            <a:r>
              <a:rPr lang="en-US" dirty="0" smtClean="0"/>
              <a:t> scenario and improved control at B</a:t>
            </a:r>
            <a:r>
              <a:rPr lang="en-US" baseline="-25000" dirty="0" smtClean="0"/>
              <a:t>T</a:t>
            </a:r>
            <a:r>
              <a:rPr lang="en-US" dirty="0" smtClean="0"/>
              <a:t> = 0.65T over a range of I</a:t>
            </a:r>
            <a:r>
              <a:rPr lang="en-US" baseline="-25000" dirty="0" smtClean="0"/>
              <a:t>P</a:t>
            </a:r>
          </a:p>
          <a:p>
            <a:pPr lvl="1"/>
            <a:r>
              <a:rPr lang="en-US" dirty="0" smtClean="0"/>
              <a:t>Develop target H-mode scenarios at B</a:t>
            </a:r>
            <a:r>
              <a:rPr lang="en-US" baseline="-25000" dirty="0" smtClean="0"/>
              <a:t>T</a:t>
            </a:r>
            <a:r>
              <a:rPr lang="en-US" dirty="0" smtClean="0"/>
              <a:t> &lt; 0.65T</a:t>
            </a:r>
          </a:p>
          <a:p>
            <a:pPr lvl="1"/>
            <a:r>
              <a:rPr lang="en-US" dirty="0" smtClean="0"/>
              <a:t>Continue development of low-l</a:t>
            </a:r>
            <a:r>
              <a:rPr lang="en-US" baseline="-25000" dirty="0" smtClean="0"/>
              <a:t>i</a:t>
            </a:r>
            <a:r>
              <a:rPr lang="en-US" dirty="0" smtClean="0"/>
              <a:t> scenario at B</a:t>
            </a:r>
            <a:r>
              <a:rPr lang="en-US" baseline="-25000" dirty="0" smtClean="0"/>
              <a:t>T</a:t>
            </a:r>
            <a:r>
              <a:rPr lang="en-US" dirty="0" smtClean="0"/>
              <a:t> </a:t>
            </a:r>
            <a:r>
              <a:rPr lang="en-US" dirty="0"/>
              <a:t>= 0.65T 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489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1843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Three operational limits observed</a:t>
            </a:r>
            <a:br>
              <a:rPr lang="en-US" dirty="0" smtClean="0"/>
            </a:br>
            <a:r>
              <a:rPr lang="en-US" dirty="0" smtClean="0"/>
              <a:t>(Dataset using first version of Low-β EFC) </a:t>
            </a:r>
            <a:endParaRPr lang="en-US" dirty="0"/>
          </a:p>
        </p:txBody>
      </p:sp>
      <p:pic>
        <p:nvPicPr>
          <p:cNvPr id="4" name="Picture 3" descr="Hmode_database (dragged)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8" r="3577"/>
          <a:stretch/>
        </p:blipFill>
        <p:spPr>
          <a:xfrm>
            <a:off x="0" y="1414046"/>
            <a:ext cx="3010201" cy="4526280"/>
          </a:xfrm>
          <a:prstGeom prst="rect">
            <a:avLst/>
          </a:prstGeom>
        </p:spPr>
      </p:pic>
      <p:pic>
        <p:nvPicPr>
          <p:cNvPr id="5" name="Picture 4" descr="Hmode_database (dragged)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7"/>
          <a:stretch/>
        </p:blipFill>
        <p:spPr>
          <a:xfrm>
            <a:off x="2743200" y="1447800"/>
            <a:ext cx="3332955" cy="4526280"/>
          </a:xfrm>
          <a:prstGeom prst="rect">
            <a:avLst/>
          </a:prstGeom>
        </p:spPr>
      </p:pic>
      <p:pic>
        <p:nvPicPr>
          <p:cNvPr id="6" name="Picture 5" descr="Hmode_database (dragged)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9"/>
          <a:stretch/>
        </p:blipFill>
        <p:spPr>
          <a:xfrm>
            <a:off x="5715000" y="1447800"/>
            <a:ext cx="3352800" cy="4526280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890690" y="2021287"/>
            <a:ext cx="1525718" cy="2210063"/>
          </a:xfrm>
          <a:custGeom>
            <a:avLst/>
            <a:gdLst>
              <a:gd name="connsiteX0" fmla="*/ 1525718 w 1525718"/>
              <a:gd name="connsiteY0" fmla="*/ 2210063 h 2210063"/>
              <a:gd name="connsiteX1" fmla="*/ 766982 w 1525718"/>
              <a:gd name="connsiteY1" fmla="*/ 1212236 h 2210063"/>
              <a:gd name="connsiteX2" fmla="*/ 0 w 1525718"/>
              <a:gd name="connsiteY2" fmla="*/ 0 h 2210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25718" h="2210063">
                <a:moveTo>
                  <a:pt x="1525718" y="2210063"/>
                </a:moveTo>
                <a:cubicBezTo>
                  <a:pt x="1273493" y="1895321"/>
                  <a:pt x="1021268" y="1580580"/>
                  <a:pt x="766982" y="1212236"/>
                </a:cubicBezTo>
                <a:cubicBezTo>
                  <a:pt x="512696" y="843892"/>
                  <a:pt x="256348" y="421946"/>
                  <a:pt x="0" y="0"/>
                </a:cubicBezTo>
              </a:path>
            </a:pathLst>
          </a:custGeom>
          <a:ln w="38100">
            <a:solidFill>
              <a:schemeClr val="accent3"/>
            </a:solidFill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4114800" y="3352800"/>
            <a:ext cx="181787" cy="1434892"/>
          </a:xfrm>
          <a:custGeom>
            <a:avLst/>
            <a:gdLst>
              <a:gd name="connsiteX0" fmla="*/ 181787 w 181787"/>
              <a:gd name="connsiteY0" fmla="*/ 1434892 h 1434892"/>
              <a:gd name="connsiteX1" fmla="*/ 350 w 181787"/>
              <a:gd name="connsiteY1" fmla="*/ 626734 h 1434892"/>
              <a:gd name="connsiteX2" fmla="*/ 132304 w 181787"/>
              <a:gd name="connsiteY2" fmla="*/ 0 h 1434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787" h="1434892">
                <a:moveTo>
                  <a:pt x="181787" y="1434892"/>
                </a:moveTo>
                <a:cubicBezTo>
                  <a:pt x="95192" y="1150387"/>
                  <a:pt x="8597" y="865883"/>
                  <a:pt x="350" y="626734"/>
                </a:cubicBezTo>
                <a:cubicBezTo>
                  <a:pt x="-7897" y="387585"/>
                  <a:pt x="132304" y="0"/>
                  <a:pt x="132304" y="0"/>
                </a:cubicBezTo>
              </a:path>
            </a:pathLst>
          </a:custGeom>
          <a:ln w="38100">
            <a:solidFill>
              <a:schemeClr val="accent3"/>
            </a:solidFill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7546120" y="2457138"/>
            <a:ext cx="692758" cy="651474"/>
          </a:xfrm>
          <a:custGeom>
            <a:avLst/>
            <a:gdLst>
              <a:gd name="connsiteX0" fmla="*/ 692758 w 692758"/>
              <a:gd name="connsiteY0" fmla="*/ 651474 h 651474"/>
              <a:gd name="connsiteX1" fmla="*/ 131954 w 692758"/>
              <a:gd name="connsiteY1" fmla="*/ 428818 h 651474"/>
              <a:gd name="connsiteX2" fmla="*/ 0 w 692758"/>
              <a:gd name="connsiteY2" fmla="*/ 0 h 651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2758" h="651474">
                <a:moveTo>
                  <a:pt x="692758" y="651474"/>
                </a:moveTo>
                <a:cubicBezTo>
                  <a:pt x="470086" y="594435"/>
                  <a:pt x="247414" y="537397"/>
                  <a:pt x="131954" y="428818"/>
                </a:cubicBezTo>
                <a:cubicBezTo>
                  <a:pt x="16494" y="320239"/>
                  <a:pt x="0" y="0"/>
                  <a:pt x="0" y="0"/>
                </a:cubicBezTo>
              </a:path>
            </a:pathLst>
          </a:custGeom>
          <a:ln w="38100">
            <a:solidFill>
              <a:srgbClr val="9BBB59"/>
            </a:solidFill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841207" y="2713993"/>
            <a:ext cx="1113362" cy="1533850"/>
          </a:xfrm>
          <a:custGeom>
            <a:avLst/>
            <a:gdLst>
              <a:gd name="connsiteX0" fmla="*/ 1113362 w 1113362"/>
              <a:gd name="connsiteY0" fmla="*/ 1533850 h 1533850"/>
              <a:gd name="connsiteX1" fmla="*/ 263908 w 1113362"/>
              <a:gd name="connsiteY1" fmla="*/ 725693 h 1533850"/>
              <a:gd name="connsiteX2" fmla="*/ 0 w 1113362"/>
              <a:gd name="connsiteY2" fmla="*/ 0 h 153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3362" h="1533850">
                <a:moveTo>
                  <a:pt x="1113362" y="1533850"/>
                </a:moveTo>
                <a:cubicBezTo>
                  <a:pt x="781415" y="1257592"/>
                  <a:pt x="449468" y="981335"/>
                  <a:pt x="263908" y="725693"/>
                </a:cubicBezTo>
                <a:cubicBezTo>
                  <a:pt x="78348" y="470051"/>
                  <a:pt x="0" y="0"/>
                  <a:pt x="0" y="0"/>
                </a:cubicBezTo>
              </a:path>
            </a:pathLst>
          </a:custGeom>
          <a:ln w="38100"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6981837" y="2875201"/>
            <a:ext cx="1247763" cy="1772999"/>
          </a:xfrm>
          <a:custGeom>
            <a:avLst/>
            <a:gdLst>
              <a:gd name="connsiteX0" fmla="*/ 1247763 w 1247763"/>
              <a:gd name="connsiteY0" fmla="*/ 1772999 h 1772999"/>
              <a:gd name="connsiteX1" fmla="*/ 35436 w 1247763"/>
              <a:gd name="connsiteY1" fmla="*/ 503037 h 1772999"/>
              <a:gd name="connsiteX2" fmla="*/ 299344 w 1247763"/>
              <a:gd name="connsiteY2" fmla="*/ 0 h 1772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47763" h="1772999">
                <a:moveTo>
                  <a:pt x="1247763" y="1772999"/>
                </a:moveTo>
                <a:cubicBezTo>
                  <a:pt x="720634" y="1285768"/>
                  <a:pt x="193506" y="798537"/>
                  <a:pt x="35436" y="503037"/>
                </a:cubicBezTo>
                <a:cubicBezTo>
                  <a:pt x="-122634" y="207537"/>
                  <a:pt x="299344" y="0"/>
                  <a:pt x="299344" y="0"/>
                </a:cubicBezTo>
              </a:path>
            </a:pathLst>
          </a:custGeom>
          <a:ln w="38100"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660485" y="2293421"/>
            <a:ext cx="1516756" cy="2482198"/>
          </a:xfrm>
          <a:custGeom>
            <a:avLst/>
            <a:gdLst>
              <a:gd name="connsiteX0" fmla="*/ 1516756 w 1516756"/>
              <a:gd name="connsiteY0" fmla="*/ 2482198 h 2482198"/>
              <a:gd name="connsiteX1" fmla="*/ 73509 w 1516756"/>
              <a:gd name="connsiteY1" fmla="*/ 1517357 h 2482198"/>
              <a:gd name="connsiteX2" fmla="*/ 197216 w 1516756"/>
              <a:gd name="connsiteY2" fmla="*/ 0 h 248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16756" h="2482198">
                <a:moveTo>
                  <a:pt x="1516756" y="2482198"/>
                </a:moveTo>
                <a:cubicBezTo>
                  <a:pt x="905094" y="2206627"/>
                  <a:pt x="293432" y="1931057"/>
                  <a:pt x="73509" y="1517357"/>
                </a:cubicBezTo>
                <a:cubicBezTo>
                  <a:pt x="-146414" y="1103657"/>
                  <a:pt x="197216" y="0"/>
                  <a:pt x="197216" y="0"/>
                </a:cubicBezTo>
              </a:path>
            </a:pathLst>
          </a:custGeom>
          <a:ln w="38100">
            <a:solidFill>
              <a:srgbClr val="FFFF00"/>
            </a:solidFill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4395718" y="2800446"/>
            <a:ext cx="863154" cy="1875002"/>
          </a:xfrm>
          <a:custGeom>
            <a:avLst/>
            <a:gdLst>
              <a:gd name="connsiteX0" fmla="*/ 98965 w 863154"/>
              <a:gd name="connsiteY0" fmla="*/ 1875002 h 1875002"/>
              <a:gd name="connsiteX1" fmla="*/ 791724 w 863154"/>
              <a:gd name="connsiteY1" fmla="*/ 819449 h 1875002"/>
              <a:gd name="connsiteX2" fmla="*/ 799971 w 863154"/>
              <a:gd name="connsiteY2" fmla="*/ 27785 h 1875002"/>
              <a:gd name="connsiteX3" fmla="*/ 428850 w 863154"/>
              <a:gd name="connsiteY3" fmla="*/ 184468 h 1875002"/>
              <a:gd name="connsiteX4" fmla="*/ 0 w 863154"/>
              <a:gd name="connsiteY4" fmla="*/ 233947 h 1875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3154" h="1875002">
                <a:moveTo>
                  <a:pt x="98965" y="1875002"/>
                </a:moveTo>
                <a:cubicBezTo>
                  <a:pt x="386927" y="1501160"/>
                  <a:pt x="674890" y="1127318"/>
                  <a:pt x="791724" y="819449"/>
                </a:cubicBezTo>
                <a:cubicBezTo>
                  <a:pt x="908558" y="511580"/>
                  <a:pt x="860450" y="133615"/>
                  <a:pt x="799971" y="27785"/>
                </a:cubicBezTo>
                <a:cubicBezTo>
                  <a:pt x="739492" y="-78045"/>
                  <a:pt x="562178" y="150108"/>
                  <a:pt x="428850" y="184468"/>
                </a:cubicBezTo>
                <a:cubicBezTo>
                  <a:pt x="295522" y="218828"/>
                  <a:pt x="0" y="233947"/>
                  <a:pt x="0" y="233947"/>
                </a:cubicBezTo>
              </a:path>
            </a:pathLst>
          </a:custGeom>
          <a:ln w="38100">
            <a:solidFill>
              <a:srgbClr val="FFFF00"/>
            </a:solidFill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6834252" y="2605575"/>
            <a:ext cx="876810" cy="2152338"/>
          </a:xfrm>
          <a:custGeom>
            <a:avLst/>
            <a:gdLst>
              <a:gd name="connsiteX0" fmla="*/ 876810 w 876810"/>
              <a:gd name="connsiteY0" fmla="*/ 2152338 h 2152338"/>
              <a:gd name="connsiteX1" fmla="*/ 142816 w 876810"/>
              <a:gd name="connsiteY1" fmla="*/ 1566836 h 2152338"/>
              <a:gd name="connsiteX2" fmla="*/ 2615 w 876810"/>
              <a:gd name="connsiteY2" fmla="*/ 643227 h 2152338"/>
              <a:gd name="connsiteX3" fmla="*/ 192299 w 876810"/>
              <a:gd name="connsiteY3" fmla="*/ 0 h 2152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6810" h="2152338">
                <a:moveTo>
                  <a:pt x="876810" y="2152338"/>
                </a:moveTo>
                <a:cubicBezTo>
                  <a:pt x="582662" y="1985346"/>
                  <a:pt x="288515" y="1818354"/>
                  <a:pt x="142816" y="1566836"/>
                </a:cubicBezTo>
                <a:cubicBezTo>
                  <a:pt x="-2883" y="1315318"/>
                  <a:pt x="-5632" y="904366"/>
                  <a:pt x="2615" y="643227"/>
                </a:cubicBezTo>
                <a:cubicBezTo>
                  <a:pt x="10862" y="382088"/>
                  <a:pt x="101580" y="191044"/>
                  <a:pt x="192299" y="0"/>
                </a:cubicBezTo>
              </a:path>
            </a:pathLst>
          </a:custGeom>
          <a:ln w="38100">
            <a:solidFill>
              <a:srgbClr val="FFFF00"/>
            </a:solidFill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905000" y="1718846"/>
            <a:ext cx="86852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3"/>
                </a:solidFill>
              </a:rPr>
              <a:t>High l</a:t>
            </a:r>
            <a:r>
              <a:rPr lang="en-US" b="1" baseline="-25000" dirty="0" smtClean="0">
                <a:solidFill>
                  <a:schemeClr val="accent3"/>
                </a:solidFill>
              </a:rPr>
              <a:t>i</a:t>
            </a:r>
          </a:p>
          <a:p>
            <a:r>
              <a:rPr lang="en-US" b="1" dirty="0" smtClean="0">
                <a:solidFill>
                  <a:schemeClr val="accent1"/>
                </a:solidFill>
              </a:rPr>
              <a:t>Mid </a:t>
            </a:r>
            <a:r>
              <a:rPr lang="en-US" b="1" dirty="0">
                <a:solidFill>
                  <a:schemeClr val="accent1"/>
                </a:solidFill>
              </a:rPr>
              <a:t>l</a:t>
            </a:r>
            <a:r>
              <a:rPr lang="en-US" b="1" baseline="-25000" dirty="0">
                <a:solidFill>
                  <a:schemeClr val="accent1"/>
                </a:solidFill>
              </a:rPr>
              <a:t>i</a:t>
            </a:r>
          </a:p>
          <a:p>
            <a:r>
              <a:rPr lang="en-US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Low </a:t>
            </a:r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l</a:t>
            </a:r>
            <a:r>
              <a:rPr lang="en-US" b="1" baseline="-250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i</a:t>
            </a:r>
          </a:p>
          <a:p>
            <a:endParaRPr lang="en-US" baseline="-25000" dirty="0"/>
          </a:p>
        </p:txBody>
      </p:sp>
      <p:sp>
        <p:nvSpPr>
          <p:cNvPr id="22" name="Freeform 21"/>
          <p:cNvSpPr/>
          <p:nvPr/>
        </p:nvSpPr>
        <p:spPr>
          <a:xfrm>
            <a:off x="4171220" y="3083096"/>
            <a:ext cx="587333" cy="1530134"/>
          </a:xfrm>
          <a:custGeom>
            <a:avLst/>
            <a:gdLst>
              <a:gd name="connsiteX0" fmla="*/ 186771 w 378941"/>
              <a:gd name="connsiteY0" fmla="*/ 1493285 h 1493285"/>
              <a:gd name="connsiteX1" fmla="*/ 373543 w 378941"/>
              <a:gd name="connsiteY1" fmla="*/ 111101 h 1493285"/>
              <a:gd name="connsiteX2" fmla="*/ 0 w 378941"/>
              <a:gd name="connsiteY2" fmla="*/ 86197 h 1493285"/>
              <a:gd name="connsiteX0" fmla="*/ 186771 w 587333"/>
              <a:gd name="connsiteY0" fmla="*/ 1530134 h 1530134"/>
              <a:gd name="connsiteX1" fmla="*/ 585216 w 587333"/>
              <a:gd name="connsiteY1" fmla="*/ 98142 h 1530134"/>
              <a:gd name="connsiteX2" fmla="*/ 0 w 587333"/>
              <a:gd name="connsiteY2" fmla="*/ 123046 h 153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7333" h="1530134">
                <a:moveTo>
                  <a:pt x="186771" y="1530134"/>
                </a:moveTo>
                <a:cubicBezTo>
                  <a:pt x="295721" y="956299"/>
                  <a:pt x="616344" y="332657"/>
                  <a:pt x="585216" y="98142"/>
                </a:cubicBezTo>
                <a:cubicBezTo>
                  <a:pt x="554088" y="-136373"/>
                  <a:pt x="0" y="123046"/>
                  <a:pt x="0" y="123046"/>
                </a:cubicBezTo>
              </a:path>
            </a:pathLst>
          </a:custGeom>
          <a:ln w="38100"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04800" y="5943600"/>
            <a:ext cx="25072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Green points near </a:t>
            </a:r>
            <a:r>
              <a:rPr lang="en-US" sz="1600" dirty="0" err="1" smtClean="0"/>
              <a:t>F</a:t>
            </a:r>
            <a:r>
              <a:rPr lang="en-US" sz="1600" baseline="-25000" dirty="0" err="1" smtClean="0"/>
              <a:t>p</a:t>
            </a:r>
            <a:r>
              <a:rPr lang="en-US" sz="1600" dirty="0" smtClean="0"/>
              <a:t> limit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3352800" y="5943600"/>
            <a:ext cx="2746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Blue points exceed β</a:t>
            </a:r>
            <a:r>
              <a:rPr lang="en-US" sz="1600" baseline="-25000" dirty="0" smtClean="0"/>
              <a:t>N</a:t>
            </a:r>
            <a:r>
              <a:rPr lang="en-US" sz="1600" dirty="0" smtClean="0"/>
              <a:t>/l</a:t>
            </a:r>
            <a:r>
              <a:rPr lang="en-US" sz="1600" baseline="-25000" dirty="0" smtClean="0"/>
              <a:t>i</a:t>
            </a:r>
            <a:r>
              <a:rPr lang="en-US" sz="1600" dirty="0" smtClean="0"/>
              <a:t> limit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6553200" y="5943600"/>
            <a:ext cx="21922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Orange points exceed </a:t>
            </a:r>
          </a:p>
          <a:p>
            <a:r>
              <a:rPr lang="en-US" sz="1600" dirty="0" smtClean="0"/>
              <a:t>q*/q</a:t>
            </a:r>
            <a:r>
              <a:rPr lang="en-US" sz="1600" baseline="-25000" dirty="0" smtClean="0"/>
              <a:t>min</a:t>
            </a:r>
            <a:r>
              <a:rPr lang="en-US" sz="1600" dirty="0" smtClean="0"/>
              <a:t> limit</a:t>
            </a:r>
            <a:endParaRPr lang="en-US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1295400" y="1143000"/>
            <a:ext cx="6993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Database of EFIT02 equilibriums, P</a:t>
            </a:r>
            <a:r>
              <a:rPr lang="en-US" baseline="-25000" dirty="0" smtClean="0"/>
              <a:t>NBI</a:t>
            </a:r>
            <a:r>
              <a:rPr lang="en-US" dirty="0" smtClean="0"/>
              <a:t> &gt; 2 MW,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e,edge</a:t>
            </a:r>
            <a:r>
              <a:rPr lang="en-US" dirty="0" smtClean="0"/>
              <a:t> &gt; 10</a:t>
            </a:r>
            <a:r>
              <a:rPr lang="en-US" baseline="30000" dirty="0" smtClean="0"/>
              <a:t>13</a:t>
            </a:r>
            <a:r>
              <a:rPr lang="en-US" dirty="0" smtClean="0"/>
              <a:t> cm</a:t>
            </a:r>
            <a:r>
              <a:rPr lang="en-US" baseline="30000" dirty="0" smtClean="0"/>
              <a:t>-3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20657945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mode_database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8" y="896112"/>
            <a:ext cx="4430268" cy="573328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Modes appear when β</a:t>
            </a:r>
            <a:r>
              <a:rPr lang="en-US" baseline="-25000" dirty="0" smtClean="0"/>
              <a:t>N</a:t>
            </a:r>
            <a:r>
              <a:rPr lang="en-US" dirty="0" smtClean="0"/>
              <a:t>/l</a:t>
            </a:r>
            <a:r>
              <a:rPr lang="en-US" baseline="-25000" dirty="0" smtClean="0"/>
              <a:t>i</a:t>
            </a:r>
            <a:r>
              <a:rPr lang="en-US" dirty="0" smtClean="0"/>
              <a:t> ~ 4.5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2743200" y="5257800"/>
            <a:ext cx="1295400" cy="646331"/>
            <a:chOff x="2819400" y="1143000"/>
            <a:chExt cx="1295400" cy="646331"/>
          </a:xfrm>
        </p:grpSpPr>
        <p:sp>
          <p:nvSpPr>
            <p:cNvPr id="8" name="TextBox 7"/>
            <p:cNvSpPr txBox="1"/>
            <p:nvPr/>
          </p:nvSpPr>
          <p:spPr>
            <a:xfrm>
              <a:off x="3048000" y="1143000"/>
              <a:ext cx="1066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203655</a:t>
              </a:r>
            </a:p>
            <a:p>
              <a:r>
                <a:rPr lang="en-US" dirty="0" smtClean="0">
                  <a:solidFill>
                    <a:schemeClr val="accent6"/>
                  </a:solidFill>
                </a:rPr>
                <a:t>203679</a:t>
              </a:r>
              <a:endParaRPr lang="en-US" dirty="0">
                <a:solidFill>
                  <a:schemeClr val="accent6"/>
                </a:solidFill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flipH="1">
              <a:off x="2819400" y="1371600"/>
              <a:ext cx="228600" cy="0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2819400" y="1600200"/>
              <a:ext cx="228600" cy="0"/>
            </a:xfrm>
            <a:prstGeom prst="line">
              <a:avLst/>
            </a:prstGeom>
            <a:ln w="57150" cmpd="sng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1371600" y="121920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203653</a:t>
            </a:r>
          </a:p>
          <a:p>
            <a:r>
              <a:rPr lang="en-US" sz="1100" dirty="0" smtClean="0">
                <a:solidFill>
                  <a:srgbClr val="3366FF"/>
                </a:solidFill>
              </a:rPr>
              <a:t>(example of an ELM-free shot that transiently gets to large </a:t>
            </a:r>
            <a:r>
              <a:rPr lang="en-US" sz="1100" dirty="0">
                <a:solidFill>
                  <a:srgbClr val="3366FF"/>
                </a:solidFill>
              </a:rPr>
              <a:t>β</a:t>
            </a:r>
            <a:r>
              <a:rPr lang="en-US" sz="1100" baseline="-25000" dirty="0">
                <a:solidFill>
                  <a:srgbClr val="3366FF"/>
                </a:solidFill>
              </a:rPr>
              <a:t>N</a:t>
            </a:r>
            <a:r>
              <a:rPr lang="en-US" sz="1100" dirty="0">
                <a:solidFill>
                  <a:srgbClr val="3366FF"/>
                </a:solidFill>
              </a:rPr>
              <a:t>/</a:t>
            </a:r>
            <a:r>
              <a:rPr lang="en-US" sz="1100" dirty="0" smtClean="0">
                <a:solidFill>
                  <a:srgbClr val="3366FF"/>
                </a:solidFill>
              </a:rPr>
              <a:t>l</a:t>
            </a:r>
            <a:r>
              <a:rPr lang="en-US" sz="1100" baseline="-25000" dirty="0" smtClean="0">
                <a:solidFill>
                  <a:srgbClr val="3366FF"/>
                </a:solidFill>
              </a:rPr>
              <a:t>i</a:t>
            </a:r>
            <a:r>
              <a:rPr lang="en-US" sz="1100" dirty="0" smtClean="0">
                <a:solidFill>
                  <a:srgbClr val="3366FF"/>
                </a:solidFill>
              </a:rPr>
              <a:t>) </a:t>
            </a:r>
            <a:endParaRPr lang="en-US" sz="1100" dirty="0">
              <a:solidFill>
                <a:srgbClr val="3366FF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828776" y="2003286"/>
            <a:ext cx="228624" cy="282714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501070" y="926068"/>
            <a:ext cx="2316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β</a:t>
            </a:r>
            <a:r>
              <a:rPr lang="en-US" baseline="-25000" dirty="0" smtClean="0"/>
              <a:t>N</a:t>
            </a:r>
            <a:r>
              <a:rPr lang="en-US" dirty="0" smtClean="0"/>
              <a:t>/l</a:t>
            </a:r>
            <a:r>
              <a:rPr lang="en-US" baseline="-25000" dirty="0" smtClean="0"/>
              <a:t>i</a:t>
            </a:r>
            <a:r>
              <a:rPr lang="en-US" dirty="0" smtClean="0"/>
              <a:t> = 6       5          4</a:t>
            </a:r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914400" y="1905000"/>
            <a:ext cx="1828800" cy="243840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plot_summary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732" y="896112"/>
            <a:ext cx="4430268" cy="5733288"/>
          </a:xfrm>
          <a:prstGeom prst="rect">
            <a:avLst/>
          </a:prstGeom>
        </p:spPr>
      </p:pic>
      <p:cxnSp>
        <p:nvCxnSpPr>
          <p:cNvPr id="29" name="Straight Arrow Connector 28"/>
          <p:cNvCxnSpPr/>
          <p:nvPr/>
        </p:nvCxnSpPr>
        <p:spPr>
          <a:xfrm flipV="1">
            <a:off x="6400800" y="6019800"/>
            <a:ext cx="0" cy="304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6705600" y="6019800"/>
            <a:ext cx="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705600" y="1447800"/>
            <a:ext cx="0" cy="4114800"/>
          </a:xfrm>
          <a:prstGeom prst="line">
            <a:avLst/>
          </a:prstGeom>
          <a:ln>
            <a:solidFill>
              <a:schemeClr val="tx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543800" y="1524000"/>
            <a:ext cx="0" cy="4114800"/>
          </a:xfrm>
          <a:prstGeom prst="line">
            <a:avLst/>
          </a:prstGeom>
          <a:ln>
            <a:solidFill>
              <a:schemeClr val="tx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791200" y="6214646"/>
            <a:ext cx="11196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L-H timing</a:t>
            </a:r>
            <a:endParaRPr lang="en-US" sz="1600" dirty="0"/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1676400" y="2895600"/>
            <a:ext cx="152400" cy="76200"/>
          </a:xfrm>
          <a:prstGeom prst="straightConnector1">
            <a:avLst/>
          </a:prstGeom>
          <a:ln>
            <a:solidFill>
              <a:srgbClr val="604A7B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2057400" y="2514600"/>
            <a:ext cx="152400" cy="76200"/>
          </a:xfrm>
          <a:prstGeom prst="straightConnector1">
            <a:avLst/>
          </a:prstGeom>
          <a:ln>
            <a:solidFill>
              <a:srgbClr val="604A7B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 flipV="1">
            <a:off x="2057400" y="3200400"/>
            <a:ext cx="76200" cy="228600"/>
          </a:xfrm>
          <a:prstGeom prst="straightConnector1">
            <a:avLst/>
          </a:prstGeom>
          <a:ln>
            <a:solidFill>
              <a:srgbClr val="F6954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533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Three unique H-mode scenarios have been observed during NSTX-U commissioning</a:t>
            </a:r>
          </a:p>
          <a:p>
            <a:pPr lvl="1"/>
            <a:r>
              <a:rPr lang="en-US" dirty="0" smtClean="0"/>
              <a:t>Differentiated by the nature of MHD activity and operational limits</a:t>
            </a:r>
          </a:p>
          <a:p>
            <a:pPr lvl="2"/>
            <a:endParaRPr lang="en-US" dirty="0"/>
          </a:p>
          <a:p>
            <a:r>
              <a:rPr lang="en-US" dirty="0" smtClean="0"/>
              <a:t>H-mode scenario development has benefited from continued improvements in EFC</a:t>
            </a:r>
          </a:p>
          <a:p>
            <a:pPr lvl="2"/>
            <a:endParaRPr lang="en-US" dirty="0"/>
          </a:p>
          <a:p>
            <a:r>
              <a:rPr lang="en-US" dirty="0" smtClean="0"/>
              <a:t>Scenario that produced the best discharges to date was difficult to repeat in the final week of operations</a:t>
            </a:r>
          </a:p>
          <a:p>
            <a:pPr lvl="1"/>
            <a:r>
              <a:rPr lang="en-US" dirty="0" smtClean="0"/>
              <a:t>Appears discharges were running with low q shear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Working toward establishing target </a:t>
            </a:r>
            <a:r>
              <a:rPr lang="en-US" dirty="0" err="1" smtClean="0"/>
              <a:t>ELMy</a:t>
            </a:r>
            <a:r>
              <a:rPr lang="en-US" dirty="0" smtClean="0"/>
              <a:t> H-mode scenarios over a range I</a:t>
            </a:r>
            <a:r>
              <a:rPr lang="en-US" baseline="-25000" dirty="0" smtClean="0"/>
              <a:t>p</a:t>
            </a:r>
            <a:r>
              <a:rPr lang="en-US" dirty="0" smtClean="0"/>
              <a:t> and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t</a:t>
            </a:r>
            <a:r>
              <a:rPr lang="en-US" dirty="0" smtClean="0"/>
              <a:t> to support XPs</a:t>
            </a:r>
          </a:p>
          <a:p>
            <a:pPr lvl="1"/>
            <a:r>
              <a:rPr lang="en-US" dirty="0" smtClean="0"/>
              <a:t>Preference is scenarios with periods of minimal MHD activity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204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Crossing q</a:t>
            </a:r>
            <a:r>
              <a:rPr lang="en-US" baseline="-25000" dirty="0" smtClean="0"/>
              <a:t>0</a:t>
            </a:r>
            <a:r>
              <a:rPr lang="en-US" dirty="0" smtClean="0"/>
              <a:t>=2 at </a:t>
            </a:r>
            <a:r>
              <a:rPr lang="en-US" dirty="0"/>
              <a:t>β</a:t>
            </a:r>
            <a:r>
              <a:rPr lang="en-US" baseline="-25000" dirty="0"/>
              <a:t>N</a:t>
            </a:r>
            <a:r>
              <a:rPr lang="en-US" dirty="0"/>
              <a:t>/l</a:t>
            </a:r>
            <a:r>
              <a:rPr lang="en-US" baseline="-25000" dirty="0"/>
              <a:t>i</a:t>
            </a:r>
            <a:r>
              <a:rPr lang="en-US" dirty="0"/>
              <a:t> &gt; 4.5 </a:t>
            </a:r>
            <a:r>
              <a:rPr lang="en-US" dirty="0" smtClean="0"/>
              <a:t>leads to a disruption </a:t>
            </a:r>
            <a:endParaRPr lang="en-US" dirty="0"/>
          </a:p>
        </p:txBody>
      </p:sp>
      <p:pic>
        <p:nvPicPr>
          <p:cNvPr id="4" name="Picture 3" descr="Hmode_database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14400"/>
            <a:ext cx="4430268" cy="5733288"/>
          </a:xfrm>
          <a:prstGeom prst="rect">
            <a:avLst/>
          </a:prstGeom>
        </p:spPr>
      </p:pic>
      <p:pic>
        <p:nvPicPr>
          <p:cNvPr id="5" name="Picture 4" descr="plot_summary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914400"/>
            <a:ext cx="4430268" cy="57332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81600" y="4191000"/>
            <a:ext cx="11398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60FF90"/>
                </a:solidFill>
              </a:rPr>
              <a:t>203989  no data</a:t>
            </a:r>
            <a:endParaRPr lang="en-US" sz="1000" b="1" dirty="0">
              <a:solidFill>
                <a:srgbClr val="60FF9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7010400" y="4953000"/>
            <a:ext cx="0" cy="685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6705600" y="4876800"/>
            <a:ext cx="0" cy="685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5181600" y="1801368"/>
            <a:ext cx="3352800" cy="304800"/>
          </a:xfrm>
          <a:prstGeom prst="rect">
            <a:avLst/>
          </a:prstGeom>
          <a:solidFill>
            <a:schemeClr val="tx1">
              <a:alpha val="1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181600" y="1188720"/>
            <a:ext cx="3352800" cy="304800"/>
          </a:xfrm>
          <a:prstGeom prst="rect">
            <a:avLst/>
          </a:prstGeom>
          <a:solidFill>
            <a:schemeClr val="tx1">
              <a:alpha val="1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105400" y="5181600"/>
            <a:ext cx="3429000" cy="457200"/>
          </a:xfrm>
          <a:prstGeom prst="rect">
            <a:avLst/>
          </a:prstGeom>
          <a:solidFill>
            <a:schemeClr val="tx1">
              <a:alpha val="1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981200" y="2209800"/>
            <a:ext cx="304800" cy="533400"/>
          </a:xfrm>
          <a:prstGeom prst="straightConnector1">
            <a:avLst/>
          </a:prstGeom>
          <a:ln>
            <a:solidFill>
              <a:srgbClr val="F0B207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524000" y="1905000"/>
            <a:ext cx="954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204049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371600" y="3200400"/>
            <a:ext cx="914400" cy="1066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09600" y="4267200"/>
            <a:ext cx="954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203971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05000" y="1219200"/>
            <a:ext cx="2327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Shots before 204061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247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990600"/>
            <a:ext cx="8991600" cy="55626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Develop a repeatable </a:t>
            </a:r>
            <a:r>
              <a:rPr lang="en-US" dirty="0" err="1" smtClean="0"/>
              <a:t>ELMy</a:t>
            </a:r>
            <a:r>
              <a:rPr lang="en-US" dirty="0" smtClean="0"/>
              <a:t> H-mode discharge</a:t>
            </a:r>
          </a:p>
          <a:p>
            <a:pPr lvl="1"/>
            <a:r>
              <a:rPr lang="en-US" dirty="0" smtClean="0"/>
              <a:t>Done, in a sense, with operations on Monday, March 28</a:t>
            </a:r>
          </a:p>
          <a:p>
            <a:pPr lvl="1"/>
            <a:r>
              <a:rPr lang="en-US" dirty="0" smtClean="0"/>
              <a:t>Shots repeated well until timing of switch in shape control </a:t>
            </a:r>
          </a:p>
          <a:p>
            <a:pPr lvl="1"/>
            <a:r>
              <a:rPr lang="en-US" dirty="0" smtClean="0"/>
              <a:t>However, we want a fiducial that incorporates these later developments … </a:t>
            </a:r>
          </a:p>
          <a:p>
            <a:pPr lvl="2"/>
            <a:endParaRPr lang="en-US" dirty="0"/>
          </a:p>
          <a:p>
            <a:r>
              <a:rPr lang="en-US" dirty="0" smtClean="0"/>
              <a:t>Introduce </a:t>
            </a:r>
            <a:r>
              <a:rPr lang="en-US" dirty="0" err="1" smtClean="0"/>
              <a:t>drsep</a:t>
            </a:r>
            <a:r>
              <a:rPr lang="en-US" dirty="0" smtClean="0"/>
              <a:t> and X-point control</a:t>
            </a:r>
          </a:p>
          <a:p>
            <a:pPr lvl="1"/>
            <a:r>
              <a:rPr lang="en-US" dirty="0" smtClean="0"/>
              <a:t>Completed on Thursday-Friday of final week, but not integrated with preferred front end</a:t>
            </a:r>
          </a:p>
          <a:p>
            <a:pPr lvl="1"/>
            <a:r>
              <a:rPr lang="en-US" dirty="0" smtClean="0"/>
              <a:t>Still needs some tuning of diverting shape and inner gap evolution</a:t>
            </a:r>
          </a:p>
          <a:p>
            <a:pPr lvl="2"/>
            <a:endParaRPr lang="en-US" dirty="0"/>
          </a:p>
          <a:p>
            <a:r>
              <a:rPr lang="en-US" dirty="0" smtClean="0"/>
              <a:t>Increase ELM frequency via higher NBI heating</a:t>
            </a:r>
          </a:p>
          <a:p>
            <a:pPr lvl="1"/>
            <a:r>
              <a:rPr lang="en-US" dirty="0" smtClean="0"/>
              <a:t>This was good, produced our best shots</a:t>
            </a:r>
          </a:p>
          <a:p>
            <a:pPr lvl="2"/>
            <a:endParaRPr lang="en-US" dirty="0"/>
          </a:p>
          <a:p>
            <a:r>
              <a:rPr lang="en-US" dirty="0" smtClean="0"/>
              <a:t>Lengthen period of reduced MHD using changes to the front end evolution</a:t>
            </a:r>
          </a:p>
          <a:p>
            <a:pPr lvl="1"/>
            <a:r>
              <a:rPr lang="en-US" dirty="0" smtClean="0"/>
              <a:t>Progress: low-l</a:t>
            </a:r>
            <a:r>
              <a:rPr lang="en-US" baseline="-25000" dirty="0" smtClean="0"/>
              <a:t>i</a:t>
            </a:r>
            <a:r>
              <a:rPr lang="en-US" dirty="0" smtClean="0"/>
              <a:t> scenario developed (but exploration will never be really done)</a:t>
            </a:r>
          </a:p>
          <a:p>
            <a:pPr lvl="2"/>
            <a:endParaRPr lang="en-US" dirty="0"/>
          </a:p>
          <a:p>
            <a:r>
              <a:rPr lang="en-US" dirty="0" smtClean="0"/>
              <a:t>Assess impact of fueling sources, beam order</a:t>
            </a:r>
          </a:p>
          <a:p>
            <a:pPr lvl="1"/>
            <a:r>
              <a:rPr lang="en-US" dirty="0" smtClean="0"/>
              <a:t>Progress: established minimum fueling requirements, optimum HFS gas timing</a:t>
            </a:r>
          </a:p>
          <a:p>
            <a:pPr lvl="2"/>
            <a:endParaRPr lang="en-US" dirty="0"/>
          </a:p>
          <a:p>
            <a:r>
              <a:rPr lang="en-US" dirty="0" smtClean="0"/>
              <a:t>Develop H-mode fiducial over range of I</a:t>
            </a:r>
            <a:r>
              <a:rPr lang="en-US" baseline="-25000" dirty="0" smtClean="0"/>
              <a:t>p</a:t>
            </a:r>
          </a:p>
          <a:p>
            <a:r>
              <a:rPr lang="en-US" dirty="0" smtClean="0"/>
              <a:t>Develop H-mode fiducial for lower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t</a:t>
            </a:r>
            <a:endParaRPr lang="en-US" baseline="-25000" dirty="0" smtClean="0"/>
          </a:p>
          <a:p>
            <a:pPr lvl="1"/>
            <a:r>
              <a:rPr lang="en-US" dirty="0" smtClean="0"/>
              <a:t>Not done, although we have a few good shots that span I</a:t>
            </a:r>
            <a:r>
              <a:rPr lang="en-US" baseline="-25000" dirty="0" smtClean="0"/>
              <a:t>p</a:t>
            </a:r>
            <a:r>
              <a:rPr lang="en-US" dirty="0" smtClean="0"/>
              <a:t> = 0.8 – 1 MA</a:t>
            </a:r>
          </a:p>
          <a:p>
            <a:pPr lvl="1"/>
            <a:r>
              <a:rPr lang="en-US" dirty="0" smtClean="0"/>
              <a:t>Breakdown and </a:t>
            </a:r>
            <a:r>
              <a:rPr lang="en-US" dirty="0" err="1" smtClean="0"/>
              <a:t>rampup</a:t>
            </a:r>
            <a:r>
              <a:rPr lang="en-US" dirty="0" smtClean="0"/>
              <a:t> viable for I</a:t>
            </a:r>
            <a:r>
              <a:rPr lang="en-US" baseline="-25000" dirty="0" smtClean="0"/>
              <a:t>OH</a:t>
            </a:r>
            <a:r>
              <a:rPr lang="en-US" dirty="0" smtClean="0"/>
              <a:t> = 8kA precharge down to 0.35T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XMP-142 Goals and progress 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639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6800"/>
            <a:ext cx="8991600" cy="51816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Shot 203679 was the first shot to put considerable power on the inner divertor</a:t>
            </a:r>
          </a:p>
          <a:p>
            <a:pPr lvl="1"/>
            <a:r>
              <a:rPr lang="en-US" dirty="0" smtClean="0"/>
              <a:t>The next five shots failed to get an H-mode transition</a:t>
            </a:r>
          </a:p>
          <a:p>
            <a:pPr lvl="1"/>
            <a:r>
              <a:rPr lang="en-US" dirty="0" smtClean="0"/>
              <a:t>Blamed on elevated oxygen, radiated power signals</a:t>
            </a:r>
          </a:p>
          <a:p>
            <a:pPr lvl="2"/>
            <a:endParaRPr lang="en-US" dirty="0"/>
          </a:p>
          <a:p>
            <a:r>
              <a:rPr lang="en-US" dirty="0" smtClean="0"/>
              <a:t>One element of </a:t>
            </a:r>
          </a:p>
          <a:p>
            <a:pPr marL="0" indent="0">
              <a:buNone/>
            </a:pPr>
            <a:r>
              <a:rPr lang="en-US" dirty="0" smtClean="0"/>
              <a:t>XMP-142 </a:t>
            </a:r>
            <a:r>
              <a:rPr lang="en-US" dirty="0"/>
              <a:t>i</a:t>
            </a:r>
            <a:r>
              <a:rPr lang="en-US" dirty="0" smtClean="0"/>
              <a:t>s to </a:t>
            </a:r>
          </a:p>
          <a:p>
            <a:pPr marL="0" indent="0">
              <a:buNone/>
            </a:pPr>
            <a:r>
              <a:rPr lang="en-US" dirty="0" smtClean="0"/>
              <a:t>condition lower inner </a:t>
            </a:r>
          </a:p>
          <a:p>
            <a:pPr marL="0" indent="0">
              <a:buNone/>
            </a:pPr>
            <a:r>
              <a:rPr lang="en-US" dirty="0" smtClean="0"/>
              <a:t>divertor target to </a:t>
            </a:r>
          </a:p>
          <a:p>
            <a:pPr marL="0" indent="0">
              <a:buNone/>
            </a:pPr>
            <a:r>
              <a:rPr lang="en-US" dirty="0" smtClean="0"/>
              <a:t>achieve repeatable </a:t>
            </a:r>
          </a:p>
          <a:p>
            <a:pPr marL="0" indent="0">
              <a:buNone/>
            </a:pPr>
            <a:r>
              <a:rPr lang="en-US" dirty="0" smtClean="0"/>
              <a:t>discharges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Operations following 203679 indicated inner divertor needed conditioning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3027110"/>
            <a:ext cx="5295900" cy="337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917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Best H-mode discharges at each maintenance break</a:t>
            </a:r>
            <a:endParaRPr lang="en-US" dirty="0"/>
          </a:p>
        </p:txBody>
      </p:sp>
      <p:pic>
        <p:nvPicPr>
          <p:cNvPr id="4" name="Picture 3" descr="plot_summary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437" y="914400"/>
            <a:ext cx="4430268" cy="5733288"/>
          </a:xfrm>
          <a:prstGeom prst="rect">
            <a:avLst/>
          </a:prstGeom>
        </p:spPr>
      </p:pic>
      <p:pic>
        <p:nvPicPr>
          <p:cNvPr id="5" name="Picture 4" descr="204112_2946_comp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9" t="9726"/>
          <a:stretch/>
        </p:blipFill>
        <p:spPr>
          <a:xfrm>
            <a:off x="152400" y="990600"/>
            <a:ext cx="3092745" cy="61909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38400" y="1447800"/>
            <a:ext cx="19296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Typical shape for</a:t>
            </a:r>
          </a:p>
          <a:p>
            <a:r>
              <a:rPr lang="en-US" dirty="0" smtClean="0"/>
              <a:t>204118</a:t>
            </a:r>
          </a:p>
          <a:p>
            <a:r>
              <a:rPr lang="en-US" dirty="0" smtClean="0">
                <a:solidFill>
                  <a:srgbClr val="1087FF"/>
                </a:solidFill>
              </a:rPr>
              <a:t>204112</a:t>
            </a:r>
          </a:p>
          <a:p>
            <a:r>
              <a:rPr lang="en-US" dirty="0" smtClean="0">
                <a:solidFill>
                  <a:srgbClr val="5EC40C"/>
                </a:solidFill>
              </a:rPr>
              <a:t>203679</a:t>
            </a:r>
            <a:endParaRPr lang="en-US" dirty="0">
              <a:solidFill>
                <a:srgbClr val="5EC40C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524000" y="1752600"/>
            <a:ext cx="914400" cy="685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14600" y="3124200"/>
            <a:ext cx="192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</a:rPr>
              <a:t>Typical shape for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202946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828800" y="3352800"/>
            <a:ext cx="762000" cy="0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362200" y="5029200"/>
            <a:ext cx="28022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202946  Feb – no EFC</a:t>
            </a:r>
          </a:p>
          <a:p>
            <a:r>
              <a:rPr lang="en-US" b="1" dirty="0" smtClean="0">
                <a:solidFill>
                  <a:srgbClr val="5EC40C"/>
                </a:solidFill>
              </a:rPr>
              <a:t>203679  March – EFC v1</a:t>
            </a:r>
          </a:p>
          <a:p>
            <a:r>
              <a:rPr lang="en-US" b="1" dirty="0" smtClean="0">
                <a:solidFill>
                  <a:srgbClr val="1087FF"/>
                </a:solidFill>
              </a:rPr>
              <a:t>202112  April – EFC v2</a:t>
            </a:r>
          </a:p>
          <a:p>
            <a:r>
              <a:rPr lang="en-US" b="1" dirty="0" smtClean="0"/>
              <a:t>202118  April – EFC v2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04548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204112_highn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45"/>
          <a:stretch/>
        </p:blipFill>
        <p:spPr>
          <a:xfrm>
            <a:off x="5867400" y="4572000"/>
            <a:ext cx="3200400" cy="2035783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76200" y="1066800"/>
            <a:ext cx="5943600" cy="54864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 smtClean="0"/>
              <a:t>High l</a:t>
            </a:r>
            <a:r>
              <a:rPr lang="en-US" baseline="-25000" dirty="0" smtClean="0"/>
              <a:t>i</a:t>
            </a:r>
            <a:r>
              <a:rPr lang="en-US" dirty="0" smtClean="0"/>
              <a:t> (&gt; 0.8)</a:t>
            </a:r>
          </a:p>
          <a:p>
            <a:pPr lvl="1">
              <a:lnSpc>
                <a:spcPct val="110000"/>
              </a:lnSpc>
            </a:pPr>
            <a:r>
              <a:rPr lang="en-US" dirty="0" err="1" smtClean="0"/>
              <a:t>Bursty</a:t>
            </a:r>
            <a:r>
              <a:rPr lang="en-US" dirty="0" smtClean="0"/>
              <a:t> modes keep β</a:t>
            </a:r>
            <a:r>
              <a:rPr lang="en-US" baseline="-25000" dirty="0" smtClean="0"/>
              <a:t>N</a:t>
            </a:r>
            <a:r>
              <a:rPr lang="en-US" dirty="0" smtClean="0"/>
              <a:t> &lt; pressure peaking limit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Max </a:t>
            </a:r>
            <a:r>
              <a:rPr lang="en-US" dirty="0" smtClean="0"/>
              <a:t>β</a:t>
            </a:r>
            <a:r>
              <a:rPr lang="en-US" baseline="-25000" dirty="0" smtClean="0"/>
              <a:t>N</a:t>
            </a:r>
            <a:r>
              <a:rPr lang="en-US" dirty="0" smtClean="0"/>
              <a:t> </a:t>
            </a:r>
            <a:r>
              <a:rPr lang="en-US" dirty="0" smtClean="0"/>
              <a:t>~ </a:t>
            </a:r>
            <a:r>
              <a:rPr lang="en-US" dirty="0"/>
              <a:t>5</a:t>
            </a:r>
            <a:r>
              <a:rPr lang="en-US" dirty="0" smtClean="0"/>
              <a:t> at </a:t>
            </a:r>
            <a:r>
              <a:rPr lang="en-US" dirty="0" smtClean="0"/>
              <a:t>l</a:t>
            </a:r>
            <a:r>
              <a:rPr lang="en-US" baseline="-25000" dirty="0" smtClean="0"/>
              <a:t>i</a:t>
            </a:r>
            <a:r>
              <a:rPr lang="en-US" dirty="0" smtClean="0"/>
              <a:t> ~ </a:t>
            </a:r>
            <a:r>
              <a:rPr lang="en-US" dirty="0" smtClean="0"/>
              <a:t>1.15, </a:t>
            </a:r>
            <a:r>
              <a:rPr lang="en-US" dirty="0" smtClean="0"/>
              <a:t>β</a:t>
            </a:r>
            <a:r>
              <a:rPr lang="en-US" baseline="-25000" dirty="0" smtClean="0"/>
              <a:t>N</a:t>
            </a:r>
            <a:r>
              <a:rPr lang="en-US" dirty="0" smtClean="0"/>
              <a:t>/l</a:t>
            </a:r>
            <a:r>
              <a:rPr lang="en-US" baseline="-25000" dirty="0" smtClean="0"/>
              <a:t>i</a:t>
            </a:r>
            <a:r>
              <a:rPr lang="en-US" dirty="0" smtClean="0"/>
              <a:t> ~ </a:t>
            </a:r>
            <a:r>
              <a:rPr lang="en-US" dirty="0" smtClean="0"/>
              <a:t>4.4 (EFC v1)</a:t>
            </a:r>
          </a:p>
          <a:p>
            <a:pPr lvl="1"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dirty="0" smtClean="0"/>
              <a:t>Mid l</a:t>
            </a:r>
            <a:r>
              <a:rPr lang="en-US" baseline="-25000" dirty="0" smtClean="0"/>
              <a:t>i</a:t>
            </a:r>
            <a:r>
              <a:rPr lang="en-US" dirty="0" smtClean="0"/>
              <a:t> (~ 0.7)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Early mode </a:t>
            </a:r>
            <a:r>
              <a:rPr lang="en-US" dirty="0" smtClean="0"/>
              <a:t>limits rise in β</a:t>
            </a:r>
            <a:r>
              <a:rPr lang="en-US" baseline="-25000" dirty="0" smtClean="0"/>
              <a:t>N</a:t>
            </a:r>
            <a:r>
              <a:rPr lang="en-US" dirty="0" smtClean="0"/>
              <a:t> with q</a:t>
            </a:r>
            <a:r>
              <a:rPr lang="en-US" baseline="-25000" dirty="0" smtClean="0"/>
              <a:t>min</a:t>
            </a:r>
            <a:r>
              <a:rPr lang="en-US" dirty="0" smtClean="0"/>
              <a:t> &lt; 2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 smtClean="0"/>
              <a:t>Mode disappears, followed </a:t>
            </a:r>
            <a:r>
              <a:rPr lang="en-US" dirty="0" smtClean="0"/>
              <a:t>by desired period of reduced </a:t>
            </a:r>
            <a:r>
              <a:rPr lang="en-US" dirty="0" smtClean="0"/>
              <a:t>MHD </a:t>
            </a:r>
            <a:r>
              <a:rPr lang="en-US" dirty="0"/>
              <a:t>until β</a:t>
            </a:r>
            <a:r>
              <a:rPr lang="en-US" baseline="-25000" dirty="0"/>
              <a:t>N</a:t>
            </a:r>
            <a:r>
              <a:rPr lang="en-US" dirty="0"/>
              <a:t>/l</a:t>
            </a:r>
            <a:r>
              <a:rPr lang="en-US" baseline="-25000" dirty="0"/>
              <a:t>i</a:t>
            </a:r>
            <a:r>
              <a:rPr lang="en-US" dirty="0"/>
              <a:t> ~ </a:t>
            </a:r>
            <a:r>
              <a:rPr lang="en-US" dirty="0" smtClean="0"/>
              <a:t>4.4 (EFC v1)</a:t>
            </a:r>
            <a:endParaRPr lang="en-US" dirty="0" smtClean="0"/>
          </a:p>
          <a:p>
            <a:pPr lvl="2"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dirty="0" smtClean="0"/>
              <a:t>Low l</a:t>
            </a:r>
            <a:r>
              <a:rPr lang="en-US" baseline="-25000" dirty="0" smtClean="0"/>
              <a:t>i</a:t>
            </a:r>
            <a:r>
              <a:rPr lang="en-US" dirty="0" smtClean="0"/>
              <a:t> (~ 0.6)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Elevated </a:t>
            </a:r>
            <a:r>
              <a:rPr lang="en-US" dirty="0" smtClean="0"/>
              <a:t>q</a:t>
            </a:r>
            <a:r>
              <a:rPr lang="en-US" baseline="-25000" dirty="0" smtClean="0"/>
              <a:t>min</a:t>
            </a:r>
            <a:r>
              <a:rPr lang="en-US" dirty="0" smtClean="0"/>
              <a:t>, </a:t>
            </a:r>
            <a:r>
              <a:rPr lang="en-US" dirty="0" smtClean="0"/>
              <a:t>minimal early mode</a:t>
            </a:r>
            <a:endParaRPr lang="en-US" dirty="0"/>
          </a:p>
          <a:p>
            <a:pPr lvl="2">
              <a:lnSpc>
                <a:spcPct val="110000"/>
              </a:lnSpc>
            </a:pPr>
            <a:r>
              <a:rPr lang="en-US" dirty="0" smtClean="0"/>
              <a:t>β</a:t>
            </a:r>
            <a:r>
              <a:rPr lang="en-US" baseline="-25000" dirty="0" smtClean="0"/>
              <a:t>N</a:t>
            </a:r>
            <a:r>
              <a:rPr lang="en-US" dirty="0"/>
              <a:t>/l</a:t>
            </a:r>
            <a:r>
              <a:rPr lang="en-US" baseline="-25000" dirty="0"/>
              <a:t>i</a:t>
            </a:r>
            <a:r>
              <a:rPr lang="en-US" dirty="0"/>
              <a:t> &gt;</a:t>
            </a:r>
            <a:r>
              <a:rPr lang="en-US" dirty="0" smtClean="0"/>
              <a:t> </a:t>
            </a:r>
            <a:r>
              <a:rPr lang="en-US" dirty="0" smtClean="0"/>
              <a:t>4.4 is ok with q</a:t>
            </a:r>
            <a:r>
              <a:rPr lang="en-US" baseline="-25000" dirty="0" smtClean="0"/>
              <a:t>min</a:t>
            </a:r>
            <a:r>
              <a:rPr lang="en-US" dirty="0" smtClean="0"/>
              <a:t> </a:t>
            </a:r>
            <a:r>
              <a:rPr lang="en-US" dirty="0" smtClean="0"/>
              <a:t>&gt; 2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 smtClean="0"/>
              <a:t>Entrance of </a:t>
            </a:r>
            <a:r>
              <a:rPr lang="en-US" dirty="0" smtClean="0"/>
              <a:t>q</a:t>
            </a:r>
            <a:r>
              <a:rPr lang="en-US" baseline="-25000" dirty="0" smtClean="0"/>
              <a:t>min</a:t>
            </a:r>
            <a:r>
              <a:rPr lang="en-US" dirty="0" smtClean="0"/>
              <a:t> </a:t>
            </a:r>
            <a:r>
              <a:rPr lang="en-US" dirty="0" smtClean="0"/>
              <a:t>= 2 with </a:t>
            </a:r>
            <a:r>
              <a:rPr lang="en-US" dirty="0"/>
              <a:t>β</a:t>
            </a:r>
            <a:r>
              <a:rPr lang="en-US" baseline="-25000" dirty="0"/>
              <a:t>N</a:t>
            </a:r>
            <a:r>
              <a:rPr lang="en-US" dirty="0"/>
              <a:t>/l</a:t>
            </a:r>
            <a:r>
              <a:rPr lang="en-US" baseline="-25000" dirty="0"/>
              <a:t>i</a:t>
            </a:r>
            <a:r>
              <a:rPr lang="en-US" dirty="0"/>
              <a:t> &gt; </a:t>
            </a:r>
            <a:r>
              <a:rPr lang="en-US" dirty="0" smtClean="0"/>
              <a:t>4.4 was a problem until 2</a:t>
            </a:r>
            <a:r>
              <a:rPr lang="en-US" baseline="30000" dirty="0" smtClean="0"/>
              <a:t>nd</a:t>
            </a:r>
            <a:r>
              <a:rPr lang="en-US" dirty="0" smtClean="0"/>
              <a:t> version of EFC 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Minimal MHD, shots can approach </a:t>
            </a:r>
            <a:r>
              <a:rPr lang="en-US" dirty="0" smtClean="0"/>
              <a:t>no-wall </a:t>
            </a:r>
            <a:r>
              <a:rPr lang="en-US" dirty="0" smtClean="0"/>
              <a:t>limit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Difficult to repeat, sensitive to details of L-H transition</a:t>
            </a:r>
            <a:endParaRPr lang="en-US" dirty="0" smtClean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Three notable H-mode scenarios have been </a:t>
            </a:r>
            <a:r>
              <a:rPr lang="en-US" dirty="0" smtClean="0"/>
              <a:t>achieved with different MHD</a:t>
            </a:r>
            <a:r>
              <a:rPr lang="en-US" dirty="0"/>
              <a:t> </a:t>
            </a:r>
            <a:r>
              <a:rPr lang="en-US" dirty="0" smtClean="0"/>
              <a:t>&amp;</a:t>
            </a:r>
            <a:r>
              <a:rPr lang="en-US" dirty="0" smtClean="0"/>
              <a:t> “limits”</a:t>
            </a:r>
            <a:endParaRPr lang="en-US" dirty="0"/>
          </a:p>
        </p:txBody>
      </p:sp>
      <p:pic>
        <p:nvPicPr>
          <p:cNvPr id="8" name="Picture 7" descr="Toroidal_array_203679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53" b="15425"/>
          <a:stretch/>
        </p:blipFill>
        <p:spPr>
          <a:xfrm>
            <a:off x="5867400" y="2810500"/>
            <a:ext cx="3200400" cy="16852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01000" y="4648200"/>
            <a:ext cx="937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204112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467600" y="2895600"/>
            <a:ext cx="954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203679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620000" y="6019800"/>
            <a:ext cx="1295400" cy="215444"/>
          </a:xfrm>
          <a:prstGeom prst="rect">
            <a:avLst/>
          </a:prstGeom>
          <a:solidFill>
            <a:schemeClr val="accent6">
              <a:alpha val="3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/>
              <a:t>q</a:t>
            </a:r>
            <a:r>
              <a:rPr lang="en-US" sz="800" b="1" baseline="-25000" dirty="0" smtClean="0"/>
              <a:t>0</a:t>
            </a:r>
            <a:r>
              <a:rPr lang="en-US" sz="800" b="1" dirty="0" smtClean="0"/>
              <a:t> ≤ 2</a:t>
            </a:r>
            <a:endParaRPr lang="en-US" sz="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858000" y="6019800"/>
            <a:ext cx="76200" cy="215444"/>
          </a:xfrm>
          <a:prstGeom prst="rect">
            <a:avLst/>
          </a:prstGeom>
          <a:solidFill>
            <a:schemeClr val="accent6">
              <a:alpha val="34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239000" y="4267200"/>
            <a:ext cx="1143000" cy="215444"/>
          </a:xfrm>
          <a:prstGeom prst="rect">
            <a:avLst/>
          </a:prstGeom>
          <a:solidFill>
            <a:schemeClr val="accent6">
              <a:alpha val="3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/>
              <a:t>q</a:t>
            </a:r>
            <a:r>
              <a:rPr lang="en-US" sz="800" b="1" baseline="-25000" dirty="0" smtClean="0"/>
              <a:t>0</a:t>
            </a:r>
            <a:r>
              <a:rPr lang="en-US" sz="800" b="1" dirty="0" smtClean="0"/>
              <a:t> ≤ 2</a:t>
            </a:r>
            <a:endParaRPr lang="en-US" sz="800" b="1" dirty="0"/>
          </a:p>
        </p:txBody>
      </p:sp>
      <p:pic>
        <p:nvPicPr>
          <p:cNvPr id="17" name="Picture 16" descr="204011_highn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52" b="15606"/>
          <a:stretch/>
        </p:blipFill>
        <p:spPr>
          <a:xfrm>
            <a:off x="5867400" y="1059744"/>
            <a:ext cx="3200400" cy="1683456"/>
          </a:xfrm>
          <a:prstGeom prst="rect">
            <a:avLst/>
          </a:prstGeom>
        </p:spPr>
      </p:pic>
      <p:pic>
        <p:nvPicPr>
          <p:cNvPr id="18" name="Picture 17" descr="204011_highn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2" t="2919" b="89648"/>
          <a:stretch/>
        </p:blipFill>
        <p:spPr>
          <a:xfrm>
            <a:off x="7591207" y="1125517"/>
            <a:ext cx="1476593" cy="16988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924800" y="1371600"/>
            <a:ext cx="937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204011</a:t>
            </a:r>
            <a:endParaRPr lang="en-US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6858000" y="2514600"/>
            <a:ext cx="1066800" cy="215444"/>
          </a:xfrm>
          <a:prstGeom prst="rect">
            <a:avLst/>
          </a:prstGeom>
          <a:solidFill>
            <a:schemeClr val="accent6">
              <a:alpha val="3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800" b="1" dirty="0" smtClean="0"/>
              <a:t>q</a:t>
            </a:r>
            <a:r>
              <a:rPr lang="en-US" sz="800" b="1" baseline="-25000" dirty="0" smtClean="0"/>
              <a:t>0</a:t>
            </a:r>
            <a:r>
              <a:rPr lang="en-US" sz="800" b="1" dirty="0" smtClean="0"/>
              <a:t> ≤ 2</a:t>
            </a:r>
            <a:endParaRPr lang="en-US" sz="800" b="1" dirty="0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7391400" y="1059744"/>
            <a:ext cx="0" cy="1683456"/>
          </a:xfrm>
          <a:prstGeom prst="line">
            <a:avLst/>
          </a:prstGeom>
          <a:ln w="28575" cmpd="sng">
            <a:solidFill>
              <a:srgbClr val="00808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907624" y="1295400"/>
            <a:ext cx="483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80"/>
                </a:solidFill>
              </a:rPr>
              <a:t>L-H</a:t>
            </a:r>
            <a:endParaRPr lang="en-US" sz="1400" b="1" dirty="0">
              <a:solidFill>
                <a:srgbClr val="008080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7086600" y="2812344"/>
            <a:ext cx="0" cy="1683456"/>
          </a:xfrm>
          <a:prstGeom prst="line">
            <a:avLst/>
          </a:prstGeom>
          <a:ln w="28575" cmpd="sng">
            <a:solidFill>
              <a:srgbClr val="00808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602824" y="3810000"/>
            <a:ext cx="483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80"/>
                </a:solidFill>
              </a:rPr>
              <a:t>L-H</a:t>
            </a:r>
            <a:endParaRPr lang="en-US" sz="1400" b="1" dirty="0">
              <a:solidFill>
                <a:srgbClr val="008080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6934200" y="4572000"/>
            <a:ext cx="0" cy="1683456"/>
          </a:xfrm>
          <a:prstGeom prst="line">
            <a:avLst/>
          </a:prstGeom>
          <a:ln w="28575" cmpd="sng">
            <a:solidFill>
              <a:srgbClr val="00808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477000" y="5712023"/>
            <a:ext cx="483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80"/>
                </a:solidFill>
              </a:rPr>
              <a:t>L-H</a:t>
            </a:r>
            <a:endParaRPr lang="en-US" sz="1400" b="1" dirty="0">
              <a:solidFill>
                <a:srgbClr val="008080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7543800" y="2514600"/>
            <a:ext cx="0" cy="30480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7315200" y="4191000"/>
            <a:ext cx="0" cy="30480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8001000" y="4267200"/>
            <a:ext cx="0" cy="30480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7162800" y="6019800"/>
            <a:ext cx="0" cy="30480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678401" y="2618601"/>
            <a:ext cx="8559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6">
                    <a:lumMod val="75000"/>
                  </a:schemeClr>
                </a:solidFill>
              </a:rPr>
              <a:t>β</a:t>
            </a:r>
            <a:r>
              <a:rPr lang="en-US" sz="1200" b="1" baseline="-25000" dirty="0">
                <a:solidFill>
                  <a:schemeClr val="accent6">
                    <a:lumMod val="75000"/>
                  </a:schemeClr>
                </a:solidFill>
              </a:rPr>
              <a:t>N</a:t>
            </a:r>
            <a:r>
              <a:rPr lang="en-US" sz="1200" b="1" dirty="0">
                <a:solidFill>
                  <a:schemeClr val="accent6">
                    <a:lumMod val="75000"/>
                  </a:schemeClr>
                </a:solidFill>
              </a:rPr>
              <a:t>/l</a:t>
            </a:r>
            <a:r>
              <a:rPr lang="en-US" sz="1200" b="1" baseline="-25000" dirty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en-US" sz="1200" b="1" dirty="0">
                <a:solidFill>
                  <a:schemeClr val="accent6">
                    <a:lumMod val="75000"/>
                  </a:schemeClr>
                </a:solidFill>
              </a:rPr>
              <a:t> ~ </a:t>
            </a:r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</a:rPr>
              <a:t>4.4 </a:t>
            </a:r>
            <a:endParaRPr lang="en-US" sz="1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 flipH="1">
            <a:off x="6934200" y="4267200"/>
            <a:ext cx="152400" cy="228600"/>
          </a:xfrm>
          <a:prstGeom prst="rect">
            <a:avLst/>
          </a:prstGeom>
          <a:solidFill>
            <a:schemeClr val="accent6">
              <a:alpha val="34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800" b="1" dirty="0"/>
          </a:p>
        </p:txBody>
      </p:sp>
    </p:spTree>
    <p:extLst>
      <p:ext uri="{BB962C8B-B14F-4D97-AF65-F5344CB8AC3E}">
        <p14:creationId xmlns:p14="http://schemas.microsoft.com/office/powerpoint/2010/main" val="691437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Three operational limits observed</a:t>
            </a:r>
            <a:br>
              <a:rPr lang="en-US" dirty="0" smtClean="0"/>
            </a:br>
            <a:r>
              <a:rPr lang="en-US" dirty="0" smtClean="0"/>
              <a:t>(Dataset using first version of Low-β EFC) </a:t>
            </a:r>
            <a:endParaRPr lang="en-US" dirty="0"/>
          </a:p>
        </p:txBody>
      </p:sp>
      <p:pic>
        <p:nvPicPr>
          <p:cNvPr id="4" name="Picture 3" descr="Hmode_database (dragged)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8" r="3577"/>
          <a:stretch/>
        </p:blipFill>
        <p:spPr>
          <a:xfrm>
            <a:off x="0" y="1414046"/>
            <a:ext cx="3010201" cy="4526280"/>
          </a:xfrm>
          <a:prstGeom prst="rect">
            <a:avLst/>
          </a:prstGeom>
        </p:spPr>
      </p:pic>
      <p:pic>
        <p:nvPicPr>
          <p:cNvPr id="5" name="Picture 4" descr="Hmode_database (dragged)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7"/>
          <a:stretch/>
        </p:blipFill>
        <p:spPr>
          <a:xfrm>
            <a:off x="2743200" y="1447800"/>
            <a:ext cx="3332955" cy="4526280"/>
          </a:xfrm>
          <a:prstGeom prst="rect">
            <a:avLst/>
          </a:prstGeom>
        </p:spPr>
      </p:pic>
      <p:pic>
        <p:nvPicPr>
          <p:cNvPr id="6" name="Picture 5" descr="Hmode_database (dragged)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9"/>
          <a:stretch/>
        </p:blipFill>
        <p:spPr>
          <a:xfrm>
            <a:off x="5715000" y="1447800"/>
            <a:ext cx="3352800" cy="452628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04800" y="5943600"/>
            <a:ext cx="25072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Green points near </a:t>
            </a:r>
            <a:r>
              <a:rPr lang="en-US" sz="1600" dirty="0" err="1" smtClean="0"/>
              <a:t>F</a:t>
            </a:r>
            <a:r>
              <a:rPr lang="en-US" sz="1600" baseline="-25000" dirty="0" err="1" smtClean="0"/>
              <a:t>p</a:t>
            </a:r>
            <a:r>
              <a:rPr lang="en-US" sz="1600" dirty="0" smtClean="0"/>
              <a:t> limit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3352800" y="5943600"/>
            <a:ext cx="2746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Blue points exceed β</a:t>
            </a:r>
            <a:r>
              <a:rPr lang="en-US" sz="1600" baseline="-25000" dirty="0" smtClean="0"/>
              <a:t>N</a:t>
            </a:r>
            <a:r>
              <a:rPr lang="en-US" sz="1600" dirty="0" smtClean="0"/>
              <a:t>/l</a:t>
            </a:r>
            <a:r>
              <a:rPr lang="en-US" sz="1600" baseline="-25000" dirty="0" smtClean="0"/>
              <a:t>i</a:t>
            </a:r>
            <a:r>
              <a:rPr lang="en-US" sz="1600" dirty="0" smtClean="0"/>
              <a:t> limit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6553200" y="5943600"/>
            <a:ext cx="21922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Orange points exceed </a:t>
            </a:r>
          </a:p>
          <a:p>
            <a:r>
              <a:rPr lang="en-US" sz="1600" dirty="0" smtClean="0"/>
              <a:t>q*/q</a:t>
            </a:r>
            <a:r>
              <a:rPr lang="en-US" sz="1600" baseline="-25000" dirty="0" smtClean="0"/>
              <a:t>min</a:t>
            </a:r>
            <a:r>
              <a:rPr lang="en-US" sz="1600" dirty="0" smtClean="0"/>
              <a:t> limit</a:t>
            </a:r>
            <a:endParaRPr lang="en-US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1295400" y="1143000"/>
            <a:ext cx="6993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Database of EFIT02 equilibriums, P</a:t>
            </a:r>
            <a:r>
              <a:rPr lang="en-US" baseline="-25000" dirty="0" smtClean="0"/>
              <a:t>NBI</a:t>
            </a:r>
            <a:r>
              <a:rPr lang="en-US" dirty="0" smtClean="0"/>
              <a:t> &gt; 2 MW,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e,edge</a:t>
            </a:r>
            <a:r>
              <a:rPr lang="en-US" dirty="0" smtClean="0"/>
              <a:t> &gt; 10</a:t>
            </a:r>
            <a:r>
              <a:rPr lang="en-US" baseline="30000" dirty="0" smtClean="0"/>
              <a:t>13</a:t>
            </a:r>
            <a:r>
              <a:rPr lang="en-US" dirty="0" smtClean="0"/>
              <a:t> cm</a:t>
            </a:r>
            <a:r>
              <a:rPr lang="en-US" baseline="30000" dirty="0" smtClean="0"/>
              <a:t>-3</a:t>
            </a:r>
            <a:endParaRPr lang="en-US" baseline="30000" dirty="0"/>
          </a:p>
        </p:txBody>
      </p:sp>
      <p:sp>
        <p:nvSpPr>
          <p:cNvPr id="29" name="TextBox 28"/>
          <p:cNvSpPr txBox="1"/>
          <p:nvPr/>
        </p:nvSpPr>
        <p:spPr>
          <a:xfrm>
            <a:off x="3657600" y="1828800"/>
            <a:ext cx="2383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Limit depends on q</a:t>
            </a:r>
            <a:r>
              <a:rPr lang="en-US" baseline="-25000" dirty="0" smtClean="0"/>
              <a:t>min</a:t>
            </a:r>
            <a:endParaRPr lang="en-US" baseline="-25000" dirty="0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4267200" y="2209800"/>
            <a:ext cx="0" cy="609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4648200" y="2209800"/>
            <a:ext cx="0" cy="609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3723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0" y="914400"/>
            <a:ext cx="3723489" cy="5585234"/>
          </a:xfrm>
          <a:prstGeom prst="rect">
            <a:avLst/>
          </a:prstGeom>
        </p:spPr>
      </p:pic>
      <p:pic>
        <p:nvPicPr>
          <p:cNvPr id="26" name="Picture 25" descr="plot_summary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914400"/>
            <a:ext cx="4430268" cy="573328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High-l</a:t>
            </a:r>
            <a:r>
              <a:rPr lang="en-US" baseline="-25000" dirty="0" smtClean="0"/>
              <a:t>i</a:t>
            </a:r>
            <a:r>
              <a:rPr lang="en-US" dirty="0" smtClean="0"/>
              <a:t> scenario moves along </a:t>
            </a:r>
            <a:r>
              <a:rPr lang="en-US" dirty="0" err="1" smtClean="0"/>
              <a:t>F</a:t>
            </a:r>
            <a:r>
              <a:rPr lang="en-US" baseline="-25000" dirty="0" err="1" smtClean="0"/>
              <a:t>p</a:t>
            </a:r>
            <a:r>
              <a:rPr lang="en-US" dirty="0" smtClean="0"/>
              <a:t> limit until it gets to </a:t>
            </a:r>
            <a:r>
              <a:rPr lang="en-US" dirty="0"/>
              <a:t>β</a:t>
            </a:r>
            <a:r>
              <a:rPr lang="en-US" baseline="-25000" dirty="0"/>
              <a:t>N</a:t>
            </a:r>
            <a:r>
              <a:rPr lang="en-US" dirty="0"/>
              <a:t>/l</a:t>
            </a:r>
            <a:r>
              <a:rPr lang="en-US" baseline="-25000" dirty="0"/>
              <a:t>i</a:t>
            </a:r>
            <a:r>
              <a:rPr lang="en-US" dirty="0"/>
              <a:t> ~ </a:t>
            </a:r>
            <a:r>
              <a:rPr lang="en-US" dirty="0" smtClean="0"/>
              <a:t>4.4 with q</a:t>
            </a:r>
            <a:r>
              <a:rPr lang="en-US" baseline="-25000" dirty="0" smtClean="0"/>
              <a:t>min</a:t>
            </a:r>
            <a:r>
              <a:rPr lang="en-US" dirty="0" smtClean="0"/>
              <a:t> &lt; 2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914400" y="5410200"/>
            <a:ext cx="2171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</a:t>
            </a:r>
            <a:r>
              <a:rPr lang="en-US" baseline="-25000" dirty="0" err="1" smtClean="0"/>
              <a:t>p</a:t>
            </a:r>
            <a:r>
              <a:rPr lang="en-US" dirty="0" smtClean="0"/>
              <a:t> = p</a:t>
            </a:r>
            <a:r>
              <a:rPr lang="en-US" baseline="-25000" dirty="0" smtClean="0"/>
              <a:t>0</a:t>
            </a:r>
            <a:r>
              <a:rPr lang="en-US" dirty="0" smtClean="0"/>
              <a:t>/&lt;p&gt; EFIT02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724400" y="5285232"/>
            <a:ext cx="4038600" cy="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581400" y="198120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Record β</a:t>
            </a:r>
            <a:r>
              <a:rPr lang="en-US" baseline="-25000" dirty="0" smtClean="0"/>
              <a:t>N </a:t>
            </a:r>
            <a:r>
              <a:rPr lang="en-US" dirty="0" smtClean="0"/>
              <a:t>at l</a:t>
            </a:r>
            <a:r>
              <a:rPr lang="en-US" baseline="-25000" dirty="0" smtClean="0"/>
              <a:t>i</a:t>
            </a:r>
            <a:r>
              <a:rPr lang="en-US" dirty="0" smtClean="0"/>
              <a:t> = 1.08</a:t>
            </a:r>
            <a:endParaRPr lang="en-US" baseline="-250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800600" y="2209800"/>
            <a:ext cx="3810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7086600" y="1219200"/>
            <a:ext cx="0" cy="4800600"/>
          </a:xfrm>
          <a:prstGeom prst="line">
            <a:avLst/>
          </a:prstGeom>
          <a:ln>
            <a:solidFill>
              <a:srgbClr val="FF0000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010400" y="1295400"/>
            <a:ext cx="556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L-H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702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plot_summary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914400"/>
            <a:ext cx="4430268" cy="573328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High-l</a:t>
            </a:r>
            <a:r>
              <a:rPr lang="en-US" baseline="-25000" dirty="0" smtClean="0"/>
              <a:t>i</a:t>
            </a:r>
            <a:r>
              <a:rPr lang="en-US" dirty="0" smtClean="0"/>
              <a:t> scenario moves along </a:t>
            </a:r>
            <a:r>
              <a:rPr lang="en-US" dirty="0" err="1" smtClean="0"/>
              <a:t>F</a:t>
            </a:r>
            <a:r>
              <a:rPr lang="en-US" baseline="-25000" dirty="0" err="1" smtClean="0"/>
              <a:t>p</a:t>
            </a:r>
            <a:r>
              <a:rPr lang="en-US" dirty="0" smtClean="0"/>
              <a:t> limit until it gets to </a:t>
            </a:r>
            <a:r>
              <a:rPr lang="en-US" dirty="0"/>
              <a:t>β</a:t>
            </a:r>
            <a:r>
              <a:rPr lang="en-US" baseline="-25000" dirty="0"/>
              <a:t>N</a:t>
            </a:r>
            <a:r>
              <a:rPr lang="en-US" dirty="0"/>
              <a:t>/l</a:t>
            </a:r>
            <a:r>
              <a:rPr lang="en-US" baseline="-25000" dirty="0"/>
              <a:t>i</a:t>
            </a:r>
            <a:r>
              <a:rPr lang="en-US" dirty="0"/>
              <a:t> ~ </a:t>
            </a:r>
            <a:r>
              <a:rPr lang="en-US" dirty="0" smtClean="0"/>
              <a:t>4.4 with q</a:t>
            </a:r>
            <a:r>
              <a:rPr lang="en-US" baseline="-25000" dirty="0" smtClean="0"/>
              <a:t>min</a:t>
            </a:r>
            <a:r>
              <a:rPr lang="en-US" dirty="0" smtClean="0"/>
              <a:t> &lt; 2 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724400" y="5285232"/>
            <a:ext cx="4038600" cy="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7086600" y="1219200"/>
            <a:ext cx="0" cy="4800600"/>
          </a:xfrm>
          <a:prstGeom prst="line">
            <a:avLst/>
          </a:prstGeom>
          <a:ln>
            <a:solidFill>
              <a:srgbClr val="FF0000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010400" y="1295400"/>
            <a:ext cx="556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L-H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0" y="914400"/>
            <a:ext cx="4191000" cy="5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914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762001"/>
            <a:ext cx="4378618" cy="594360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343400" y="1066800"/>
            <a:ext cx="4724400" cy="5410200"/>
          </a:xfrm>
        </p:spPr>
        <p:txBody>
          <a:bodyPr/>
          <a:lstStyle/>
          <a:p>
            <a:r>
              <a:rPr lang="en-US" dirty="0" smtClean="0"/>
              <a:t>β</a:t>
            </a:r>
            <a:r>
              <a:rPr lang="en-US" baseline="-25000" dirty="0" smtClean="0"/>
              <a:t>N</a:t>
            </a:r>
            <a:r>
              <a:rPr lang="en-US" dirty="0" smtClean="0"/>
              <a:t>/l</a:t>
            </a:r>
            <a:r>
              <a:rPr lang="en-US" baseline="-25000" dirty="0" smtClean="0"/>
              <a:t>i</a:t>
            </a:r>
            <a:r>
              <a:rPr lang="en-US" dirty="0" smtClean="0"/>
              <a:t> &lt; 4.4 with q</a:t>
            </a:r>
            <a:r>
              <a:rPr lang="en-US" baseline="-25000" dirty="0" smtClean="0"/>
              <a:t>min</a:t>
            </a:r>
            <a:r>
              <a:rPr lang="en-US" dirty="0" smtClean="0"/>
              <a:t> &lt; 2</a:t>
            </a:r>
          </a:p>
          <a:p>
            <a:pPr lvl="1"/>
            <a:r>
              <a:rPr lang="en-US" dirty="0" smtClean="0"/>
              <a:t>Limit with EFC v1</a:t>
            </a:r>
          </a:p>
          <a:p>
            <a:pPr lvl="1"/>
            <a:r>
              <a:rPr lang="en-US" dirty="0" smtClean="0"/>
              <a:t>Mid l</a:t>
            </a:r>
            <a:r>
              <a:rPr lang="en-US" baseline="-25000" dirty="0" smtClean="0"/>
              <a:t>i</a:t>
            </a:r>
            <a:r>
              <a:rPr lang="en-US" dirty="0"/>
              <a:t> </a:t>
            </a:r>
            <a:r>
              <a:rPr lang="en-US" dirty="0" smtClean="0"/>
              <a:t>has early mode that keeps β</a:t>
            </a:r>
            <a:r>
              <a:rPr lang="en-US" baseline="-25000" dirty="0" smtClean="0"/>
              <a:t>N</a:t>
            </a:r>
            <a:r>
              <a:rPr lang="en-US" dirty="0" smtClean="0"/>
              <a:t>/l</a:t>
            </a:r>
            <a:r>
              <a:rPr lang="en-US" baseline="-25000" dirty="0" smtClean="0"/>
              <a:t>i</a:t>
            </a:r>
            <a:r>
              <a:rPr lang="en-US" dirty="0" smtClean="0"/>
              <a:t> &lt; 4.4 at entry of q</a:t>
            </a:r>
            <a:r>
              <a:rPr lang="en-US" baseline="-25000" dirty="0" smtClean="0"/>
              <a:t>min</a:t>
            </a:r>
            <a:r>
              <a:rPr lang="en-US" dirty="0" smtClean="0"/>
              <a:t> = 2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Low l</a:t>
            </a:r>
            <a:r>
              <a:rPr lang="en-US" baseline="-25000" dirty="0" smtClean="0"/>
              <a:t>i</a:t>
            </a:r>
            <a:r>
              <a:rPr lang="en-US" dirty="0" smtClean="0"/>
              <a:t>: </a:t>
            </a:r>
            <a:r>
              <a:rPr lang="en-US" dirty="0"/>
              <a:t>β</a:t>
            </a:r>
            <a:r>
              <a:rPr lang="en-US" baseline="-25000" dirty="0"/>
              <a:t>N</a:t>
            </a:r>
            <a:r>
              <a:rPr lang="en-US" dirty="0"/>
              <a:t>/l</a:t>
            </a:r>
            <a:r>
              <a:rPr lang="en-US" baseline="-25000" dirty="0"/>
              <a:t>i</a:t>
            </a:r>
            <a:r>
              <a:rPr lang="en-US" dirty="0"/>
              <a:t> </a:t>
            </a:r>
            <a:r>
              <a:rPr lang="en-US" dirty="0" smtClean="0"/>
              <a:t>&gt; 4.4 at q</a:t>
            </a:r>
            <a:r>
              <a:rPr lang="en-US" baseline="-25000" dirty="0" smtClean="0"/>
              <a:t>min</a:t>
            </a:r>
            <a:r>
              <a:rPr lang="en-US" dirty="0" smtClean="0"/>
              <a:t> &gt; 2</a:t>
            </a:r>
          </a:p>
          <a:p>
            <a:pPr lvl="1"/>
            <a:r>
              <a:rPr lang="en-US" dirty="0" smtClean="0"/>
              <a:t>No </a:t>
            </a:r>
            <a:r>
              <a:rPr lang="en-US" dirty="0"/>
              <a:t>β</a:t>
            </a:r>
            <a:r>
              <a:rPr lang="en-US" baseline="-25000" dirty="0"/>
              <a:t>N</a:t>
            </a:r>
            <a:r>
              <a:rPr lang="en-US" dirty="0"/>
              <a:t>/l</a:t>
            </a:r>
            <a:r>
              <a:rPr lang="en-US" baseline="-25000" dirty="0"/>
              <a:t>i</a:t>
            </a:r>
            <a:r>
              <a:rPr lang="en-US" dirty="0"/>
              <a:t> </a:t>
            </a:r>
            <a:r>
              <a:rPr lang="en-US" dirty="0" smtClean="0"/>
              <a:t>limit with q</a:t>
            </a:r>
            <a:r>
              <a:rPr lang="en-US" baseline="-25000" dirty="0" smtClean="0"/>
              <a:t>min</a:t>
            </a:r>
            <a:r>
              <a:rPr lang="en-US" dirty="0" smtClean="0"/>
              <a:t> &gt; 3</a:t>
            </a:r>
          </a:p>
          <a:p>
            <a:pPr lvl="1"/>
            <a:r>
              <a:rPr lang="en-US" dirty="0"/>
              <a:t>β</a:t>
            </a:r>
            <a:r>
              <a:rPr lang="en-US" baseline="-25000" dirty="0"/>
              <a:t>N</a:t>
            </a:r>
            <a:r>
              <a:rPr lang="en-US" dirty="0"/>
              <a:t>/l</a:t>
            </a:r>
            <a:r>
              <a:rPr lang="en-US" baseline="-25000" dirty="0"/>
              <a:t>i</a:t>
            </a:r>
            <a:r>
              <a:rPr lang="en-US" dirty="0"/>
              <a:t> </a:t>
            </a:r>
            <a:r>
              <a:rPr lang="en-US" dirty="0" smtClean="0"/>
              <a:t>&lt; 4.8 when 2 &lt; q</a:t>
            </a:r>
            <a:r>
              <a:rPr lang="en-US" baseline="-25000" dirty="0" smtClean="0"/>
              <a:t>min</a:t>
            </a:r>
            <a:r>
              <a:rPr lang="en-US" dirty="0" smtClean="0"/>
              <a:t> &lt; 3</a:t>
            </a:r>
          </a:p>
          <a:p>
            <a:pPr lvl="1"/>
            <a:r>
              <a:rPr lang="en-US" dirty="0" smtClean="0"/>
              <a:t>Entry of q</a:t>
            </a:r>
            <a:r>
              <a:rPr lang="en-US" baseline="-25000" dirty="0" smtClean="0"/>
              <a:t>min </a:t>
            </a:r>
            <a:r>
              <a:rPr lang="en-US" dirty="0" smtClean="0"/>
              <a:t>= 2 with β</a:t>
            </a:r>
            <a:r>
              <a:rPr lang="en-US" baseline="-25000" dirty="0" smtClean="0"/>
              <a:t>N</a:t>
            </a:r>
            <a:r>
              <a:rPr lang="en-US" dirty="0"/>
              <a:t>/l</a:t>
            </a:r>
            <a:r>
              <a:rPr lang="en-US" baseline="-25000" dirty="0"/>
              <a:t>i</a:t>
            </a:r>
            <a:r>
              <a:rPr lang="en-US" dirty="0"/>
              <a:t> </a:t>
            </a:r>
            <a:r>
              <a:rPr lang="en-US" dirty="0" smtClean="0"/>
              <a:t>&gt; </a:t>
            </a:r>
            <a:r>
              <a:rPr lang="en-US" dirty="0"/>
              <a:t>4.4 </a:t>
            </a:r>
            <a:r>
              <a:rPr lang="en-US" dirty="0" smtClean="0"/>
              <a:t>ends the shot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Mid-l</a:t>
            </a:r>
            <a:r>
              <a:rPr lang="en-US" baseline="-25000" dirty="0" smtClean="0"/>
              <a:t>i</a:t>
            </a:r>
            <a:r>
              <a:rPr lang="en-US" dirty="0" smtClean="0"/>
              <a:t> and low-l</a:t>
            </a:r>
            <a:r>
              <a:rPr lang="en-US" baseline="-25000" dirty="0" smtClean="0"/>
              <a:t>i</a:t>
            </a:r>
            <a:r>
              <a:rPr lang="en-US" dirty="0" smtClean="0"/>
              <a:t> appear to have q</a:t>
            </a:r>
            <a:r>
              <a:rPr lang="en-US" baseline="-25000" dirty="0" smtClean="0"/>
              <a:t>min</a:t>
            </a:r>
            <a:r>
              <a:rPr lang="en-US" dirty="0" smtClean="0"/>
              <a:t> &gt; 2 for a period following L-H transition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200400" y="1143000"/>
            <a:ext cx="86852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3"/>
                </a:solidFill>
              </a:rPr>
              <a:t>High l</a:t>
            </a:r>
            <a:r>
              <a:rPr lang="en-US" b="1" baseline="-25000" dirty="0" smtClean="0">
                <a:solidFill>
                  <a:schemeClr val="accent3"/>
                </a:solidFill>
              </a:rPr>
              <a:t>i</a:t>
            </a:r>
          </a:p>
          <a:p>
            <a:r>
              <a:rPr lang="en-US" b="1" dirty="0" smtClean="0">
                <a:solidFill>
                  <a:schemeClr val="accent1"/>
                </a:solidFill>
              </a:rPr>
              <a:t>Mid </a:t>
            </a:r>
            <a:r>
              <a:rPr lang="en-US" b="1" dirty="0">
                <a:solidFill>
                  <a:schemeClr val="accent1"/>
                </a:solidFill>
              </a:rPr>
              <a:t>l</a:t>
            </a:r>
            <a:r>
              <a:rPr lang="en-US" b="1" baseline="-25000" dirty="0">
                <a:solidFill>
                  <a:schemeClr val="accent1"/>
                </a:solidFill>
              </a:rPr>
              <a:t>i</a:t>
            </a:r>
          </a:p>
          <a:p>
            <a:r>
              <a:rPr lang="en-US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Low </a:t>
            </a:r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l</a:t>
            </a:r>
            <a:r>
              <a:rPr lang="en-US" b="1" baseline="-250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i</a:t>
            </a:r>
          </a:p>
          <a:p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3503252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Entry of q</a:t>
            </a:r>
            <a:r>
              <a:rPr lang="en-US" baseline="-25000" dirty="0" smtClean="0"/>
              <a:t>min</a:t>
            </a:r>
            <a:r>
              <a:rPr lang="en-US" dirty="0" smtClean="0"/>
              <a:t> = 2 surface when </a:t>
            </a:r>
            <a:r>
              <a:rPr lang="en-US" dirty="0"/>
              <a:t>β</a:t>
            </a:r>
            <a:r>
              <a:rPr lang="en-US" baseline="-25000" dirty="0"/>
              <a:t>N</a:t>
            </a:r>
            <a:r>
              <a:rPr lang="en-US" dirty="0"/>
              <a:t>/l</a:t>
            </a:r>
            <a:r>
              <a:rPr lang="en-US" baseline="-25000" dirty="0"/>
              <a:t>i</a:t>
            </a:r>
            <a:r>
              <a:rPr lang="en-US" dirty="0"/>
              <a:t> &gt; 4.4 </a:t>
            </a:r>
            <a:r>
              <a:rPr lang="en-US" dirty="0" smtClean="0"/>
              <a:t>ends “low-l</a:t>
            </a:r>
            <a:r>
              <a:rPr lang="en-US" baseline="-25000" dirty="0" smtClean="0"/>
              <a:t>i</a:t>
            </a:r>
            <a:r>
              <a:rPr lang="en-US" dirty="0" smtClean="0"/>
              <a:t>” shots (with EFC v1)</a:t>
            </a:r>
            <a:endParaRPr lang="en-US" dirty="0"/>
          </a:p>
        </p:txBody>
      </p:sp>
      <p:pic>
        <p:nvPicPr>
          <p:cNvPr id="4" name="Picture 3" descr="plot_summary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" y="914400"/>
            <a:ext cx="4430268" cy="5733288"/>
          </a:xfrm>
          <a:prstGeom prst="rect">
            <a:avLst/>
          </a:prstGeom>
        </p:spPr>
      </p:pic>
      <p:pic>
        <p:nvPicPr>
          <p:cNvPr id="5" name="Picture 4" descr="plot_summary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732" y="914400"/>
            <a:ext cx="4430268" cy="57332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91769" y="1487269"/>
            <a:ext cx="842031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“Low-l</a:t>
            </a:r>
            <a:r>
              <a:rPr lang="en-US" sz="1600" baseline="-25000" dirty="0" smtClean="0"/>
              <a:t>i</a:t>
            </a:r>
            <a:r>
              <a:rPr lang="en-US" sz="1600" dirty="0" smtClean="0"/>
              <a:t>”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“Mid-l</a:t>
            </a:r>
            <a:r>
              <a:rPr lang="en-US" sz="1600" baseline="-25000" dirty="0" smtClean="0">
                <a:solidFill>
                  <a:srgbClr val="FF0000"/>
                </a:solidFill>
              </a:rPr>
              <a:t>i</a:t>
            </a:r>
            <a:r>
              <a:rPr lang="en-US" sz="1600" dirty="0" smtClean="0">
                <a:solidFill>
                  <a:srgbClr val="FF0000"/>
                </a:solidFill>
              </a:rPr>
              <a:t>”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5105400" y="5577840"/>
            <a:ext cx="3581400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7696200" y="1828800"/>
            <a:ext cx="0" cy="3581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3805155"/>
      </p:ext>
    </p:extLst>
  </p:cSld>
  <p:clrMapOvr>
    <a:masterClrMapping/>
  </p:clrMapOvr>
</p:sld>
</file>

<file path=ppt/theme/theme1.xml><?xml version="1.0" encoding="utf-8"?>
<a:theme xmlns:a="http://schemas.openxmlformats.org/drawingml/2006/main" name="NSTX Upgra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38100">
          <a:tailEnd type="stealth" w="lg" len="lg"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25713</TotalTime>
  <Words>1531</Words>
  <Application>Microsoft Macintosh PowerPoint</Application>
  <PresentationFormat>On-screen Show (4:3)</PresentationFormat>
  <Paragraphs>201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NSTX Upgrade</vt:lpstr>
      <vt:lpstr>Status of H-mode Discharge Development on NSTX-U</vt:lpstr>
      <vt:lpstr>Outline</vt:lpstr>
      <vt:lpstr>Best H-mode discharges at each maintenance break</vt:lpstr>
      <vt:lpstr>Three notable H-mode scenarios have been achieved with different MHD &amp; “limits”</vt:lpstr>
      <vt:lpstr>Three operational limits observed (Dataset using first version of Low-β EFC) </vt:lpstr>
      <vt:lpstr>High-li scenario moves along Fp limit until it gets to βN/li ~ 4.4 with qmin &lt; 2 </vt:lpstr>
      <vt:lpstr>High-li scenario moves along Fp limit until it gets to βN/li ~ 4.4 with qmin &lt; 2 </vt:lpstr>
      <vt:lpstr>Mid-li and low-li appear to have qmin &gt; 2 for a period following L-H transition</vt:lpstr>
      <vt:lpstr>Entry of qmin = 2 surface when βN/li &gt; 4.4 ends “low-li” shots (with EFC v1)</vt:lpstr>
      <vt:lpstr>βN/li limits increase with next version of EFC </vt:lpstr>
      <vt:lpstr>Best shots also approach Fp limit</vt:lpstr>
      <vt:lpstr>Best shot (204112) has long phase with minimal MHD with qmin &lt; 2</vt:lpstr>
      <vt:lpstr>DCON confirms NSTX-U above the no-wall limit;  NSTX-based model gives good estimate </vt:lpstr>
      <vt:lpstr>Low-li scenario exhibited low repeatability</vt:lpstr>
      <vt:lpstr>Wall conditioning &amp; control development</vt:lpstr>
      <vt:lpstr>Summary</vt:lpstr>
      <vt:lpstr>Backup</vt:lpstr>
      <vt:lpstr>Three operational limits observed (Dataset using first version of Low-β EFC) </vt:lpstr>
      <vt:lpstr>Modes appear when βN/li ~ 4.5</vt:lpstr>
      <vt:lpstr>Crossing q0=2 at βN/li &gt; 4.5 leads to a disruption </vt:lpstr>
      <vt:lpstr>XMP-142 Goals and progress …</vt:lpstr>
      <vt:lpstr>Operations following 203679 indicated inner divertor needed conditioning</vt:lpstr>
    </vt:vector>
  </TitlesOfParts>
  <Company>PPPL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E. Menard</dc:creator>
  <cp:lastModifiedBy>Devon Battaglia</cp:lastModifiedBy>
  <cp:revision>538</cp:revision>
  <cp:lastPrinted>2016-03-07T17:44:28Z</cp:lastPrinted>
  <dcterms:created xsi:type="dcterms:W3CDTF">2015-07-16T16:59:24Z</dcterms:created>
  <dcterms:modified xsi:type="dcterms:W3CDTF">2016-04-25T16:42:05Z</dcterms:modified>
</cp:coreProperties>
</file>