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641" r:id="rId2"/>
    <p:sldId id="717" r:id="rId3"/>
    <p:sldId id="688" r:id="rId4"/>
    <p:sldId id="691" r:id="rId5"/>
    <p:sldId id="689" r:id="rId6"/>
    <p:sldId id="704" r:id="rId7"/>
    <p:sldId id="705" r:id="rId8"/>
    <p:sldId id="669" r:id="rId9"/>
    <p:sldId id="706" r:id="rId10"/>
    <p:sldId id="703" r:id="rId11"/>
    <p:sldId id="692" r:id="rId12"/>
    <p:sldId id="693" r:id="rId13"/>
    <p:sldId id="695" r:id="rId14"/>
    <p:sldId id="696" r:id="rId15"/>
    <p:sldId id="697" r:id="rId16"/>
    <p:sldId id="699" r:id="rId17"/>
    <p:sldId id="700" r:id="rId18"/>
    <p:sldId id="701" r:id="rId19"/>
    <p:sldId id="718" r:id="rId20"/>
    <p:sldId id="707" r:id="rId21"/>
    <p:sldId id="708" r:id="rId22"/>
    <p:sldId id="710" r:id="rId23"/>
    <p:sldId id="711" r:id="rId24"/>
    <p:sldId id="712" r:id="rId25"/>
    <p:sldId id="713" r:id="rId26"/>
    <p:sldId id="719" r:id="rId27"/>
    <p:sldId id="714" r:id="rId28"/>
    <p:sldId id="670" r:id="rId29"/>
    <p:sldId id="720" r:id="rId30"/>
    <p:sldId id="677" r:id="rId31"/>
    <p:sldId id="656" r:id="rId32"/>
    <p:sldId id="678" r:id="rId33"/>
    <p:sldId id="682" r:id="rId34"/>
    <p:sldId id="683" r:id="rId35"/>
    <p:sldId id="684" r:id="rId36"/>
    <p:sldId id="685" r:id="rId37"/>
    <p:sldId id="671" r:id="rId38"/>
    <p:sldId id="657" r:id="rId39"/>
    <p:sldId id="643" r:id="rId4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0000"/>
    <a:srgbClr val="00CCFF"/>
    <a:srgbClr val="DDDDDD"/>
    <a:srgbClr val="6600FF"/>
    <a:srgbClr val="FFFF99"/>
    <a:srgbClr val="009900"/>
    <a:srgbClr val="FF33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8" autoAdjust="0"/>
    <p:restoredTop sz="92412" autoAdjust="0"/>
  </p:normalViewPr>
  <p:slideViewPr>
    <p:cSldViewPr snapToGrid="0">
      <p:cViewPr varScale="1">
        <p:scale>
          <a:sx n="91" d="100"/>
          <a:sy n="91" d="100"/>
        </p:scale>
        <p:origin x="-962" y="-1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2136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65888" y="8826500"/>
            <a:ext cx="398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1AD0D17-99BC-42C1-A6A2-073441937F10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29302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6" tIns="44863" rIns="91326" bIns="44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477000" y="8824913"/>
            <a:ext cx="3873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0A1E32D2-39C9-42C6-90F4-1D27D4942F5C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281972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6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8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3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01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31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69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0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66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177800" y="6535738"/>
            <a:ext cx="8801100" cy="63500"/>
            <a:chOff x="112" y="4117"/>
            <a:chExt cx="5544" cy="40"/>
          </a:xfrm>
        </p:grpSpPr>
        <p:sp>
          <p:nvSpPr>
            <p:cNvPr id="1036" name="Line 2"/>
            <p:cNvSpPr>
              <a:spLocks noChangeShapeType="1"/>
            </p:cNvSpPr>
            <p:nvPr/>
          </p:nvSpPr>
          <p:spPr bwMode="auto">
            <a:xfrm>
              <a:off x="112" y="4157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3"/>
            <p:cNvSpPr>
              <a:spLocks noChangeShapeType="1"/>
            </p:cNvSpPr>
            <p:nvPr/>
          </p:nvSpPr>
          <p:spPr bwMode="auto">
            <a:xfrm>
              <a:off x="176" y="4117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165100" y="165100"/>
            <a:ext cx="8801100" cy="63500"/>
            <a:chOff x="104" y="104"/>
            <a:chExt cx="5544" cy="40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104" y="104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168" y="144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49" descr="kstar_soft_lo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75"/>
            <a:ext cx="15843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50"/>
          <p:cNvSpPr>
            <a:spLocks noChangeArrowheads="1"/>
          </p:cNvSpPr>
          <p:nvPr userDrawn="1"/>
        </p:nvSpPr>
        <p:spPr bwMode="auto">
          <a:xfrm>
            <a:off x="9517063" y="1065213"/>
            <a:ext cx="536575" cy="746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1" name="Slide Number Placeholder 1"/>
          <p:cNvSpPr txBox="1">
            <a:spLocks noGrp="1"/>
          </p:cNvSpPr>
          <p:nvPr userDrawn="1"/>
        </p:nvSpPr>
        <p:spPr bwMode="auto">
          <a:xfrm>
            <a:off x="83439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fld id="{97B10845-F245-45CB-BFEA-21A244093FD7}" type="slidenum">
              <a:rPr lang="en-US" sz="900" b="1" smtClean="0">
                <a:solidFill>
                  <a:srgbClr val="00CCFF"/>
                </a:solidFill>
                <a:latin typeface="Helvetica" pitchFamily="34" charset="0"/>
                <a:ea typeface="MS PGothic" pitchFamily="34" charset="-128"/>
              </a:rPr>
              <a:pPr algn="r">
                <a:defRPr/>
              </a:pPr>
              <a:t>‹#›</a:t>
            </a:fld>
            <a:endParaRPr lang="en-US" sz="900" b="1" smtClean="0">
              <a:solidFill>
                <a:srgbClr val="00CCFF"/>
              </a:solidFill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2" name="Text Box 46"/>
          <p:cNvSpPr txBox="1">
            <a:spLocks noChangeArrowheads="1"/>
          </p:cNvSpPr>
          <p:nvPr userDrawn="1"/>
        </p:nvSpPr>
        <p:spPr bwMode="auto">
          <a:xfrm>
            <a:off x="1880977" y="6613525"/>
            <a:ext cx="708522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Measurement of the NTV </a:t>
            </a:r>
            <a:r>
              <a:rPr lang="en-US" sz="900" b="1" baseline="0" dirty="0" smtClean="0">
                <a:solidFill>
                  <a:srgbClr val="00CCFF"/>
                </a:solidFill>
                <a:latin typeface="Helvetica" pitchFamily="34" charset="0"/>
              </a:rPr>
              <a:t>o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ffset rotation profile in</a:t>
            </a:r>
            <a:r>
              <a:rPr lang="en-US" sz="900" b="1" baseline="0" dirty="0" smtClean="0">
                <a:solidFill>
                  <a:srgbClr val="00CCFF"/>
                </a:solidFill>
                <a:latin typeface="Helvetica" pitchFamily="34" charset="0"/>
              </a:rPr>
              <a:t> KSTAR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 – S.</a:t>
            </a:r>
            <a:r>
              <a:rPr lang="en-US" sz="900" b="1" baseline="0" dirty="0" smtClean="0">
                <a:solidFill>
                  <a:srgbClr val="00CCFF"/>
                </a:solidFill>
                <a:latin typeface="Helvetica" pitchFamily="34" charset="0"/>
              </a:rPr>
              <a:t> 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Sabbagh, Y.S. Park</a:t>
            </a:r>
            <a:r>
              <a:rPr lang="en-US" sz="900" b="1" baseline="0" dirty="0" smtClean="0">
                <a:solidFill>
                  <a:srgbClr val="00CCFF"/>
                </a:solidFill>
                <a:latin typeface="Helvetica" pitchFamily="34" charset="0"/>
              </a:rPr>
              <a:t> 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(Columbia U.), </a:t>
            </a:r>
            <a:r>
              <a:rPr lang="en-US" sz="900" b="1" baseline="0" dirty="0" smtClean="0">
                <a:solidFill>
                  <a:srgbClr val="00CCFF"/>
                </a:solidFill>
                <a:latin typeface="Helvetica" pitchFamily="34" charset="0"/>
              </a:rPr>
              <a:t>J. Kim (NFRI),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 et al.  9/12/16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150000"/>
        <a:buChar char="•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2713" y="36513"/>
            <a:ext cx="89249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Measurement of the NTV offset rotation profile in </a:t>
            </a:r>
            <a:r>
              <a:rPr lang="en-US" sz="2800" b="1" u="sng" dirty="0" smtClean="0">
                <a:solidFill>
                  <a:schemeClr val="tx1"/>
                </a:solidFill>
              </a:rPr>
              <a:t>KSTAR</a:t>
            </a:r>
            <a:r>
              <a:rPr lang="en-US" altLang="ko-KR" sz="2800" b="1" u="sng" dirty="0" smtClean="0">
                <a:solidFill>
                  <a:schemeClr val="tx1"/>
                </a:solidFill>
                <a:latin typeface="Helvetica" pitchFamily="34" charset="0"/>
                <a:ea typeface="Gulim" pitchFamily="34" charset="-127"/>
              </a:rPr>
              <a:t> </a:t>
            </a:r>
            <a:endParaRPr lang="en-US" altLang="en-US" sz="3200" u="sng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99812" y="1712913"/>
            <a:ext cx="8452302" cy="440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34" charset="0"/>
              </a:rPr>
              <a:t>S.A. Sabbagh</a:t>
            </a:r>
            <a:r>
              <a:rPr lang="en-US" altLang="en-US" sz="2000" baseline="30000" dirty="0">
                <a:latin typeface="Helvetica" pitchFamily="34" charset="0"/>
              </a:rPr>
              <a:t>1</a:t>
            </a:r>
            <a:r>
              <a:rPr lang="en-US" altLang="en-US" sz="2000" dirty="0">
                <a:latin typeface="Helvetica" pitchFamily="34" charset="0"/>
              </a:rPr>
              <a:t>, Y.-S. Park</a:t>
            </a:r>
            <a:r>
              <a:rPr lang="en-US" altLang="en-US" sz="2000" baseline="30000" dirty="0">
                <a:latin typeface="Helvetica" pitchFamily="34" charset="0"/>
              </a:rPr>
              <a:t>1</a:t>
            </a:r>
            <a:r>
              <a:rPr lang="en-US" altLang="en-US" sz="2000" dirty="0">
                <a:latin typeface="Helvetica" pitchFamily="34" charset="0"/>
              </a:rPr>
              <a:t>, J.Y. Kim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W. Ko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K.C. </a:t>
            </a:r>
            <a:r>
              <a:rPr lang="en-US" altLang="en-US" sz="2000" dirty="0" smtClean="0">
                <a:latin typeface="Helvetica" pitchFamily="34" charset="0"/>
              </a:rPr>
              <a:t>Shaing</a:t>
            </a:r>
            <a:r>
              <a:rPr lang="en-US" altLang="en-US" sz="2000" baseline="30000" dirty="0" smtClean="0">
                <a:latin typeface="Helvetica" pitchFamily="34" charset="0"/>
              </a:rPr>
              <a:t>3</a:t>
            </a:r>
            <a:r>
              <a:rPr lang="en-US" altLang="en-US" sz="2000" dirty="0" smtClean="0">
                <a:latin typeface="Helvetica" pitchFamily="34" charset="0"/>
              </a:rPr>
              <a:t>, </a:t>
            </a:r>
            <a:r>
              <a:rPr lang="en-US" altLang="en-US" sz="2000" dirty="0">
                <a:latin typeface="Helvetica" pitchFamily="34" charset="0"/>
              </a:rPr>
              <a:t>Y.S. Bae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J.G. Bak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J. Chung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S.H. Hahn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Y. In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Y. Jeon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J.H. Kim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</a:t>
            </a:r>
            <a:r>
              <a:rPr lang="en-US" altLang="en-US" sz="2000" dirty="0" smtClean="0">
                <a:latin typeface="Helvetica" pitchFamily="34" charset="0"/>
              </a:rPr>
              <a:t>J. Ko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 smtClean="0">
                <a:latin typeface="Helvetica" pitchFamily="34" charset="0"/>
              </a:rPr>
              <a:t>, J.G</a:t>
            </a:r>
            <a:r>
              <a:rPr lang="en-US" altLang="en-US" sz="2000" dirty="0">
                <a:latin typeface="Helvetica" pitchFamily="34" charset="0"/>
              </a:rPr>
              <a:t>. </a:t>
            </a:r>
            <a:r>
              <a:rPr lang="en-US" altLang="en-US" sz="2000" dirty="0" smtClean="0">
                <a:latin typeface="Helvetica" pitchFamily="34" charset="0"/>
              </a:rPr>
              <a:t>Kwak</a:t>
            </a:r>
            <a:r>
              <a:rPr lang="en-US" altLang="en-US" sz="2000" baseline="30000" dirty="0" smtClean="0">
                <a:latin typeface="Helvetica" pitchFamily="34" charset="0"/>
              </a:rPr>
              <a:t>2</a:t>
            </a:r>
            <a:r>
              <a:rPr lang="en-US" altLang="en-US" sz="2000" dirty="0" smtClean="0">
                <a:latin typeface="Helvetica" pitchFamily="34" charset="0"/>
              </a:rPr>
              <a:t>, S.G. Lee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 smtClean="0">
                <a:latin typeface="Helvetica" pitchFamily="34" charset="0"/>
              </a:rPr>
              <a:t>, Y.K. Oh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 smtClean="0">
                <a:latin typeface="Helvetica" pitchFamily="34" charset="0"/>
              </a:rPr>
              <a:t>, H.K</a:t>
            </a:r>
            <a:r>
              <a:rPr lang="en-US" altLang="en-US" sz="2000" dirty="0">
                <a:latin typeface="Helvetica" pitchFamily="34" charset="0"/>
              </a:rPr>
              <a:t>. </a:t>
            </a:r>
            <a:r>
              <a:rPr lang="en-US" altLang="en-US" sz="2000" dirty="0" smtClean="0">
                <a:latin typeface="Helvetica" pitchFamily="34" charset="0"/>
              </a:rPr>
              <a:t>Park</a:t>
            </a:r>
            <a:r>
              <a:rPr lang="en-US" altLang="en-US" sz="2000" baseline="30000" dirty="0">
                <a:latin typeface="Helvetica" pitchFamily="34" charset="0"/>
              </a:rPr>
              <a:t>4</a:t>
            </a:r>
            <a:r>
              <a:rPr lang="en-US" altLang="en-US" sz="2000" dirty="0" smtClean="0">
                <a:latin typeface="Helvetica" pitchFamily="34" charset="0"/>
              </a:rPr>
              <a:t>, </a:t>
            </a:r>
            <a:r>
              <a:rPr lang="en-US" altLang="en-US" sz="2000" dirty="0">
                <a:latin typeface="Helvetica" pitchFamily="34" charset="0"/>
              </a:rPr>
              <a:t>J.K. </a:t>
            </a:r>
            <a:r>
              <a:rPr lang="en-US" altLang="en-US" sz="2000" dirty="0" smtClean="0">
                <a:latin typeface="Helvetica" pitchFamily="34" charset="0"/>
              </a:rPr>
              <a:t>Park</a:t>
            </a:r>
            <a:r>
              <a:rPr lang="en-US" altLang="en-US" sz="2000" baseline="30000" dirty="0">
                <a:latin typeface="Helvetica" pitchFamily="34" charset="0"/>
              </a:rPr>
              <a:t>5</a:t>
            </a:r>
            <a:r>
              <a:rPr lang="en-US" altLang="en-US" sz="2000" dirty="0" smtClean="0">
                <a:latin typeface="Helvetica" pitchFamily="34" charset="0"/>
              </a:rPr>
              <a:t>, S.W</a:t>
            </a:r>
            <a:r>
              <a:rPr lang="en-US" altLang="en-US" sz="2000" dirty="0">
                <a:latin typeface="Helvetica" pitchFamily="34" charset="0"/>
              </a:rPr>
              <a:t>. </a:t>
            </a:r>
            <a:r>
              <a:rPr lang="en-US" altLang="en-US" sz="2000" dirty="0" smtClean="0">
                <a:latin typeface="Helvetica" pitchFamily="34" charset="0"/>
              </a:rPr>
              <a:t>Yoon</a:t>
            </a:r>
            <a:r>
              <a:rPr lang="en-US" altLang="en-US" sz="2000" baseline="30000" dirty="0" smtClean="0">
                <a:latin typeface="Helvetica" pitchFamily="34" charset="0"/>
              </a:rPr>
              <a:t>2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 i="1" baseline="30000" dirty="0">
                <a:solidFill>
                  <a:schemeClr val="tx1"/>
                </a:solidFill>
              </a:rPr>
              <a:t>1</a:t>
            </a:r>
            <a:r>
              <a:rPr lang="en-US" altLang="en-US" sz="1600" i="1" dirty="0">
                <a:solidFill>
                  <a:schemeClr val="tx1"/>
                </a:solidFill>
              </a:rPr>
              <a:t>Department of Applied Physics, Columbia University, New York, NY, USA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 i="1" baseline="30000" dirty="0">
                <a:solidFill>
                  <a:schemeClr val="tx1"/>
                </a:solidFill>
              </a:rPr>
              <a:t>2</a:t>
            </a:r>
            <a:r>
              <a:rPr lang="en-US" altLang="en-US" sz="1600" i="1" dirty="0">
                <a:solidFill>
                  <a:schemeClr val="tx1"/>
                </a:solidFill>
              </a:rPr>
              <a:t>National Fusion Research Institute, Daejeon, Korea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en-US" sz="1600" i="1" baseline="30000" dirty="0" smtClean="0">
                <a:solidFill>
                  <a:schemeClr val="tx1"/>
                </a:solidFill>
              </a:rPr>
              <a:t>3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National </a:t>
            </a:r>
            <a:r>
              <a:rPr lang="en-US" altLang="en-US" sz="1600" i="1" dirty="0">
                <a:solidFill>
                  <a:schemeClr val="tx1"/>
                </a:solidFill>
              </a:rPr>
              <a:t>Cheng Kung University, Tainan, Taiwan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 i="1" baseline="30000" dirty="0" smtClean="0">
                <a:solidFill>
                  <a:schemeClr val="tx1"/>
                </a:solidFill>
              </a:rPr>
              <a:t> </a:t>
            </a:r>
            <a:r>
              <a:rPr lang="en-US" altLang="en-US" sz="1600" i="1" baseline="30000" dirty="0">
                <a:solidFill>
                  <a:schemeClr val="tx1"/>
                </a:solidFill>
              </a:rPr>
              <a:t>4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UNIST</a:t>
            </a:r>
            <a:r>
              <a:rPr lang="en-US" altLang="en-US" sz="1600" i="1" dirty="0">
                <a:solidFill>
                  <a:schemeClr val="tx1"/>
                </a:solidFill>
              </a:rPr>
              <a:t>, Ulsan, Korea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 i="1" baseline="30000" dirty="0">
                <a:solidFill>
                  <a:schemeClr val="tx1"/>
                </a:solidFill>
              </a:rPr>
              <a:t>5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Princeton </a:t>
            </a:r>
            <a:r>
              <a:rPr lang="en-US" altLang="en-US" sz="1600" i="1" dirty="0">
                <a:solidFill>
                  <a:schemeClr val="tx1"/>
                </a:solidFill>
              </a:rPr>
              <a:t>Plasma Physics Laboratory, Princeton, NJ, 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USA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solidFill>
                  <a:schemeClr val="tx1"/>
                </a:solidFill>
              </a:rPr>
              <a:t>  </a:t>
            </a:r>
            <a:endParaRPr lang="en-US" alt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presented </a:t>
            </a:r>
            <a:r>
              <a:rPr lang="en-US" altLang="en-US" sz="1400" dirty="0" smtClean="0"/>
              <a:t>at </a:t>
            </a:r>
            <a:r>
              <a:rPr lang="en-US" altLang="en-US" sz="1400" dirty="0"/>
              <a:t>the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1" dirty="0" smtClean="0">
                <a:solidFill>
                  <a:srgbClr val="FF0000"/>
                </a:solidFill>
                <a:ea typeface="Gulim" pitchFamily="34" charset="-127"/>
              </a:rPr>
              <a:t>NSTX-U Physics Meeting</a:t>
            </a:r>
            <a:endParaRPr lang="en-US" altLang="en-US" sz="1600" b="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srgbClr val="000099"/>
                </a:solidFill>
              </a:rPr>
              <a:t>PPPL</a:t>
            </a:r>
            <a:endParaRPr lang="en-US" altLang="en-US" sz="1600" b="1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September 12th, </a:t>
            </a:r>
            <a:r>
              <a:rPr lang="en-US" altLang="en-US" sz="1600" dirty="0">
                <a:solidFill>
                  <a:schemeClr val="tx1"/>
                </a:solidFill>
              </a:rPr>
              <a:t>2016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/>
              <a:t>Princeton, NJ</a:t>
            </a:r>
            <a:endParaRPr lang="en-US" altLang="en-US" sz="16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8900" y="6589713"/>
            <a:ext cx="4459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solidFill>
                  <a:schemeClr val="tx2"/>
                </a:solidFill>
              </a:rPr>
              <a:t>V1.4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5124450" y="6227763"/>
            <a:ext cx="3946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(Supported by U.S. DOE grant DE-FG02-99ER54524) </a:t>
            </a:r>
          </a:p>
        </p:txBody>
      </p:sp>
    </p:spTree>
    <p:extLst>
      <p:ext uri="{BB962C8B-B14F-4D97-AF65-F5344CB8AC3E}">
        <p14:creationId xmlns:p14="http://schemas.microsoft.com/office/powerpoint/2010/main" val="3198701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89" y="269557"/>
            <a:ext cx="8095086" cy="1064715"/>
          </a:xfrm>
        </p:spPr>
        <p:txBody>
          <a:bodyPr/>
          <a:lstStyle/>
          <a:p>
            <a:r>
              <a:rPr lang="en-US" dirty="0" smtClean="0"/>
              <a:t>Two techniques were used to measure the rotation profile approaching V</a:t>
            </a:r>
            <a:r>
              <a:rPr lang="en-US" u="none" baseline="-25000" dirty="0" smtClean="0"/>
              <a:t>0-NTV</a:t>
            </a:r>
            <a:endParaRPr lang="en-US" u="none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60" y="1679514"/>
            <a:ext cx="8559930" cy="4704864"/>
          </a:xfrm>
        </p:spPr>
        <p:txBody>
          <a:bodyPr/>
          <a:lstStyle/>
          <a:p>
            <a:r>
              <a:rPr lang="en-US" dirty="0" smtClean="0"/>
              <a:t>CES </a:t>
            </a:r>
            <a:r>
              <a:rPr lang="en-US" dirty="0"/>
              <a:t>r</a:t>
            </a:r>
            <a:r>
              <a:rPr lang="en-US" dirty="0" smtClean="0"/>
              <a:t>otation profile extrapolated back to start of NBI</a:t>
            </a:r>
          </a:p>
          <a:p>
            <a:pPr lvl="1"/>
            <a:r>
              <a:rPr lang="en-US" dirty="0" smtClean="0"/>
              <a:t>Involves an extrapolation 10 - 20 </a:t>
            </a:r>
            <a:r>
              <a:rPr lang="en-US" dirty="0" err="1" smtClean="0"/>
              <a:t>ms</a:t>
            </a:r>
            <a:r>
              <a:rPr lang="en-US" dirty="0" smtClean="0"/>
              <a:t> earlier in time</a:t>
            </a:r>
          </a:p>
          <a:p>
            <a:pPr lvl="1"/>
            <a:r>
              <a:rPr lang="en-US" dirty="0" smtClean="0"/>
              <a:t>similar to technique used by Podesta on NSTX (2009) to measure intrinsic rotation in HHFW plasmas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CES rotation profile analysis re-analyzed to the earliest possible time after the start of NBI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The best technique to use is still being evaluated</a:t>
            </a:r>
          </a:p>
          <a:p>
            <a:pPr lvl="1"/>
            <a:r>
              <a:rPr lang="en-US" dirty="0" smtClean="0"/>
              <a:t>CES was re-analyzed just a few days ago</a:t>
            </a:r>
          </a:p>
          <a:p>
            <a:pPr lvl="1"/>
            <a:r>
              <a:rPr lang="en-US" dirty="0" smtClean="0"/>
              <a:t>Results are qualitatively similar, exact rotation values change a bit</a:t>
            </a:r>
          </a:p>
          <a:p>
            <a:pPr lvl="1"/>
            <a:r>
              <a:rPr lang="en-US" dirty="0" smtClean="0"/>
              <a:t>Will show results from both techniques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3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53" y="381518"/>
            <a:ext cx="8658420" cy="685800"/>
          </a:xfrm>
        </p:spPr>
        <p:txBody>
          <a:bodyPr/>
          <a:lstStyle/>
          <a:p>
            <a:r>
              <a:rPr lang="en-US" dirty="0" smtClean="0"/>
              <a:t>Analysis of CES data and NBI diagnostic technique measures intrinsic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from 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6" y="6074244"/>
            <a:ext cx="8989138" cy="599395"/>
          </a:xfrm>
        </p:spPr>
        <p:txBody>
          <a:bodyPr/>
          <a:lstStyle/>
          <a:p>
            <a:r>
              <a:rPr lang="en-US" sz="2000" dirty="0" smtClean="0"/>
              <a:t>The excellent (low error) KSTAR CES diagnostic required for this analysis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3" b="1553"/>
          <a:stretch/>
        </p:blipFill>
        <p:spPr bwMode="auto">
          <a:xfrm>
            <a:off x="1003481" y="1390271"/>
            <a:ext cx="5415958" cy="446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408404" y="302590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685" y="546151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6886" y="2712041"/>
            <a:ext cx="2651688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 = 2.805s </a:t>
            </a:r>
            <a:r>
              <a:rPr lang="en-US" sz="1600" dirty="0" smtClean="0"/>
              <a:t>(</a:t>
            </a:r>
            <a:r>
              <a:rPr lang="en-US" sz="1600" dirty="0">
                <a:solidFill>
                  <a:srgbClr val="FF0000"/>
                </a:solidFill>
              </a:rPr>
              <a:t>extrapolated</a:t>
            </a:r>
            <a:r>
              <a:rPr lang="en-US" sz="1600" dirty="0"/>
              <a:t>)</a:t>
            </a:r>
            <a:endParaRPr lang="en-US" sz="1600" baseline="-25000" dirty="0">
              <a:latin typeface="Symbol" panose="05050102010706020507" pitchFamily="18" charset="2"/>
            </a:endParaRPr>
          </a:p>
          <a:p>
            <a:endParaRPr lang="en-US" sz="1600" baseline="-25000" dirty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6886" y="2995075"/>
            <a:ext cx="265168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 = 2.815s </a:t>
            </a:r>
            <a:r>
              <a:rPr lang="en-US" sz="1600" dirty="0" smtClean="0"/>
              <a:t>(</a:t>
            </a:r>
            <a:r>
              <a:rPr lang="en-US" sz="1600" dirty="0">
                <a:solidFill>
                  <a:srgbClr val="FF0000"/>
                </a:solidFill>
              </a:rPr>
              <a:t>extrapolated</a:t>
            </a:r>
            <a:r>
              <a:rPr lang="en-US" sz="1600" dirty="0"/>
              <a:t>)</a:t>
            </a:r>
            <a:endParaRPr lang="en-US" sz="1600" baseline="-25000" dirty="0">
              <a:latin typeface="Symbol" panose="05050102010706020507" pitchFamily="18" charset="2"/>
            </a:endParaRPr>
          </a:p>
          <a:p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6886" y="3296771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 = 2.825s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6886" y="359846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 = 2.835s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6886" y="390016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 = 2.845s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6886" y="4201859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 = 2.855s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817845" y="4201860"/>
            <a:ext cx="611155" cy="5194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709754" y="4721290"/>
            <a:ext cx="4047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Intrinsic rotation profile at </a:t>
            </a:r>
            <a:r>
              <a:rPr lang="en-US" sz="2000" dirty="0" err="1" smtClean="0">
                <a:solidFill>
                  <a:srgbClr val="FF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NBI</a:t>
            </a:r>
            <a:r>
              <a:rPr lang="en-US" sz="2000" dirty="0" smtClean="0">
                <a:solidFill>
                  <a:srgbClr val="FF0000"/>
                </a:solidFill>
              </a:rPr>
              <a:t> = 0</a:t>
            </a:r>
            <a:endParaRPr lang="en-US" sz="2000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04530" y="2562357"/>
            <a:ext cx="0" cy="740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 rot="16200000">
            <a:off x="794525" y="2734919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Co-NBI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spinup</a:t>
            </a:r>
            <a:endParaRPr lang="en-US" sz="2000" baseline="-250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4435" y="5121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16317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973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53" y="381518"/>
            <a:ext cx="865842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 a)</a:t>
            </a:r>
            <a:r>
              <a:rPr lang="en-US" dirty="0"/>
              <a:t>: </a:t>
            </a:r>
            <a:r>
              <a:rPr lang="en-US" dirty="0" smtClean="0"/>
              <a:t>the intrinsic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from ECH establishes our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B = 0 reference </a:t>
            </a:r>
            <a:r>
              <a:rPr lang="en-US" dirty="0" err="1" smtClean="0"/>
              <a:t>V</a:t>
            </a:r>
            <a:r>
              <a:rPr lang="en-US" u="none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6" y="6074244"/>
            <a:ext cx="8989138" cy="599395"/>
          </a:xfrm>
        </p:spPr>
        <p:txBody>
          <a:bodyPr/>
          <a:lstStyle/>
          <a:p>
            <a:r>
              <a:rPr lang="en-US" sz="2000" dirty="0" smtClean="0"/>
              <a:t>Note: core rotation speed is </a:t>
            </a:r>
            <a:r>
              <a:rPr lang="en-US" sz="2000" dirty="0" smtClean="0">
                <a:solidFill>
                  <a:srgbClr val="FF0000"/>
                </a:solidFill>
              </a:rPr>
              <a:t>FAR slower </a:t>
            </a:r>
            <a:r>
              <a:rPr lang="en-US" sz="2000" dirty="0" smtClean="0"/>
              <a:t>than with NBI (by ~ factor 5 - 10)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408404" y="302590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685" y="546151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6"/>
          <a:stretch/>
        </p:blipFill>
        <p:spPr bwMode="auto">
          <a:xfrm>
            <a:off x="975489" y="1418264"/>
            <a:ext cx="5397320" cy="45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77111" y="169817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Intrinsic rotation profile </a:t>
            </a:r>
            <a:r>
              <a:rPr lang="en-US" sz="20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</a:rPr>
              <a:t>B = 0</a:t>
            </a:r>
            <a:endParaRPr lang="en-US" sz="20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4435" y="5121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16317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409012" y="2131314"/>
            <a:ext cx="416539" cy="784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486886" y="3458521"/>
            <a:ext cx="2651688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 = 2.805s </a:t>
            </a:r>
            <a:r>
              <a:rPr lang="en-US" sz="1600" dirty="0" smtClean="0"/>
              <a:t>(</a:t>
            </a:r>
            <a:r>
              <a:rPr lang="en-US" sz="1600" dirty="0">
                <a:solidFill>
                  <a:srgbClr val="FF0000"/>
                </a:solidFill>
              </a:rPr>
              <a:t>extrapolated</a:t>
            </a:r>
            <a:r>
              <a:rPr lang="en-US" sz="1600" dirty="0"/>
              <a:t>)</a:t>
            </a:r>
            <a:endParaRPr lang="en-US" sz="1600" baseline="-25000" dirty="0">
              <a:latin typeface="Symbol" panose="05050102010706020507" pitchFamily="18" charset="2"/>
            </a:endParaRPr>
          </a:p>
          <a:p>
            <a:endParaRPr lang="en-US" sz="1600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679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53" y="381518"/>
            <a:ext cx="865842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 </a:t>
            </a:r>
            <a:r>
              <a:rPr lang="en-US" dirty="0" smtClean="0">
                <a:solidFill>
                  <a:srgbClr val="FF0000"/>
                </a:solidFill>
              </a:rPr>
              <a:t>b)</a:t>
            </a:r>
            <a:r>
              <a:rPr lang="en-US" dirty="0" smtClean="0"/>
              <a:t>: </a:t>
            </a:r>
            <a:r>
              <a:rPr lang="en-US" dirty="0"/>
              <a:t>at 1.0 kA/turn,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B is small and </a:t>
            </a:r>
            <a:r>
              <a:rPr lang="en-US" dirty="0" err="1"/>
              <a:t>V</a:t>
            </a:r>
            <a:r>
              <a:rPr lang="en-US" u="none" baseline="-25000" dirty="0" err="1">
                <a:latin typeface="Symbol" panose="05050102010706020507" pitchFamily="18" charset="2"/>
              </a:rPr>
              <a:t>f</a:t>
            </a:r>
            <a:r>
              <a:rPr lang="en-US" dirty="0"/>
              <a:t> is close to the </a:t>
            </a:r>
            <a:r>
              <a:rPr lang="en-US" dirty="0" err="1"/>
              <a:t>V</a:t>
            </a:r>
            <a:r>
              <a:rPr lang="en-US" u="none" baseline="-25000" dirty="0" err="1">
                <a:latin typeface="Symbol" panose="05050102010706020507" pitchFamily="18" charset="2"/>
              </a:rPr>
              <a:t>f</a:t>
            </a:r>
            <a:r>
              <a:rPr lang="en-US" dirty="0"/>
              <a:t> with no 3D field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408404" y="302590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685" y="546151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2" y="3316138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16317 (0.0)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9"/>
          <a:stretch/>
        </p:blipFill>
        <p:spPr bwMode="auto">
          <a:xfrm>
            <a:off x="976659" y="1408250"/>
            <a:ext cx="5414810" cy="453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2566" y="3608503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16313 (1.0)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0319" y="510806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 = 2.805s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5369" y="291602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Shot (IVCC current (kA/turn))</a:t>
            </a:r>
            <a:endParaRPr lang="en-US" sz="1800" u="sng" baseline="-25000" dirty="0">
              <a:latin typeface="Symbol" panose="05050102010706020507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09012" y="2131314"/>
            <a:ext cx="416539" cy="784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477111" y="169817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Intrinsic rotation profile </a:t>
            </a:r>
            <a:r>
              <a:rPr lang="en-US" sz="20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</a:rPr>
              <a:t>B = 0</a:t>
            </a:r>
            <a:endParaRPr lang="en-US" sz="20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273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53" y="381518"/>
            <a:ext cx="865842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 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at </a:t>
            </a:r>
            <a:r>
              <a:rPr lang="en-US" dirty="0" smtClean="0"/>
              <a:t>2.4 </a:t>
            </a:r>
            <a:r>
              <a:rPr lang="en-US" dirty="0"/>
              <a:t>kA/turn,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B is </a:t>
            </a:r>
            <a:r>
              <a:rPr lang="en-US" dirty="0" smtClean="0"/>
              <a:t>sufficiently large to make </a:t>
            </a:r>
            <a:r>
              <a:rPr lang="en-US" dirty="0" err="1" smtClean="0"/>
              <a:t>V</a:t>
            </a:r>
            <a:r>
              <a:rPr lang="en-US" u="none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approach V</a:t>
            </a:r>
            <a:r>
              <a:rPr lang="en-US" u="none" baseline="-25000" dirty="0" smtClean="0">
                <a:latin typeface="+mn-lt"/>
              </a:rPr>
              <a:t>0-NTV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08404" y="302590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685" y="546151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2" y="3316138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16317 (0.0)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566" y="3608503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16314 (2.4)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0319" y="510806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 = 2.805s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5369" y="291602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Shot (IVCC current (kA/turn))</a:t>
            </a:r>
            <a:endParaRPr lang="en-US" sz="1800" u="sng" baseline="-25000" dirty="0">
              <a:latin typeface="Symbol" panose="05050102010706020507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09012" y="2131314"/>
            <a:ext cx="416539" cy="784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477111" y="169817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Intrinsic rotation profile </a:t>
            </a:r>
            <a:r>
              <a:rPr lang="en-US" sz="20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</a:rPr>
              <a:t>B = 0</a:t>
            </a:r>
            <a:endParaRPr lang="en-US" sz="20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1"/>
          <a:stretch/>
        </p:blipFill>
        <p:spPr bwMode="auto">
          <a:xfrm>
            <a:off x="970353" y="1398919"/>
            <a:ext cx="5452214" cy="455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29325" y="1537674"/>
            <a:ext cx="3059135" cy="1281726"/>
          </a:xfrm>
        </p:spPr>
        <p:txBody>
          <a:bodyPr/>
          <a:lstStyle/>
          <a:p>
            <a:pPr marL="233363" lvl="2" indent="-233363"/>
            <a:r>
              <a:rPr lang="en-US" sz="2000" dirty="0" smtClean="0">
                <a:solidFill>
                  <a:schemeClr val="accent1"/>
                </a:solidFill>
                <a:ea typeface="+mn-ea"/>
                <a:cs typeface="+mn-cs"/>
              </a:rPr>
              <a:t>Clear change in rotation profile</a:t>
            </a:r>
          </a:p>
          <a:p>
            <a:pPr marL="233363" lvl="2" indent="-233363"/>
            <a:r>
              <a:rPr lang="en-US" sz="2000" dirty="0" smtClean="0">
                <a:solidFill>
                  <a:schemeClr val="accent1"/>
                </a:solidFill>
                <a:ea typeface="+mn-ea"/>
                <a:cs typeface="+mn-cs"/>
              </a:rPr>
              <a:t>Velocity increases on outer surfaces</a:t>
            </a:r>
            <a:endParaRPr lang="en-US" sz="2000" dirty="0">
              <a:solidFill>
                <a:schemeClr val="accent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2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53" y="381518"/>
            <a:ext cx="865842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 </a:t>
            </a:r>
            <a:r>
              <a:rPr lang="en-US" dirty="0" smtClean="0">
                <a:solidFill>
                  <a:srgbClr val="FF0000"/>
                </a:solidFill>
              </a:rPr>
              <a:t>d)</a:t>
            </a:r>
            <a:r>
              <a:rPr lang="en-US" dirty="0" smtClean="0"/>
              <a:t>: </a:t>
            </a:r>
            <a:r>
              <a:rPr lang="en-US" dirty="0"/>
              <a:t>at </a:t>
            </a:r>
            <a:r>
              <a:rPr lang="en-US" dirty="0" smtClean="0"/>
              <a:t>3.2 </a:t>
            </a:r>
            <a:r>
              <a:rPr lang="en-US" dirty="0"/>
              <a:t>kA/turn,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B is </a:t>
            </a:r>
            <a:r>
              <a:rPr lang="en-US" dirty="0" smtClean="0"/>
              <a:t>sufficiently large to make </a:t>
            </a:r>
            <a:r>
              <a:rPr lang="en-US" dirty="0" err="1" smtClean="0"/>
              <a:t>V</a:t>
            </a:r>
            <a:r>
              <a:rPr lang="en-US" u="none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saturate to V</a:t>
            </a:r>
            <a:r>
              <a:rPr lang="en-US" u="none" baseline="-25000" dirty="0" smtClean="0">
                <a:latin typeface="+mn-lt"/>
              </a:rPr>
              <a:t>0-NTV </a:t>
            </a:r>
            <a:r>
              <a:rPr lang="en-US" dirty="0" smtClean="0">
                <a:latin typeface="+mn-lt"/>
              </a:rPr>
              <a:t>in the core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08404" y="302590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685" y="546151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2" y="3194835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16317 (0.0)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566" y="3487200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16314 (2.4)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0319" y="510806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 = 2.805s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5369" y="2794725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Shot (IVCC current (kA/turn))</a:t>
            </a:r>
            <a:endParaRPr lang="en-US" sz="1800" u="sng" baseline="-25000" dirty="0">
              <a:latin typeface="Symbol" panose="05050102010706020507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09012" y="2131314"/>
            <a:ext cx="416539" cy="784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477111" y="169817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Intrinsic rotation profile </a:t>
            </a:r>
            <a:r>
              <a:rPr lang="en-US" sz="20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</a:rPr>
              <a:t>B = 0</a:t>
            </a:r>
            <a:endParaRPr lang="en-US" sz="20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5670" y="3770234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16315 (3.2)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8"/>
          <a:stretch/>
        </p:blipFill>
        <p:spPr bwMode="auto">
          <a:xfrm>
            <a:off x="970351" y="1398919"/>
            <a:ext cx="5455319" cy="456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52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" y="381518"/>
            <a:ext cx="912469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 </a:t>
            </a:r>
            <a:r>
              <a:rPr lang="en-US" dirty="0" smtClean="0">
                <a:solidFill>
                  <a:srgbClr val="FF0000"/>
                </a:solidFill>
              </a:rPr>
              <a:t>d)</a:t>
            </a:r>
            <a:r>
              <a:rPr lang="en-US" dirty="0" smtClean="0"/>
              <a:t>: </a:t>
            </a:r>
            <a:r>
              <a:rPr lang="en-US" dirty="0"/>
              <a:t>at </a:t>
            </a:r>
            <a:r>
              <a:rPr lang="en-US" dirty="0" smtClean="0"/>
              <a:t>4.0 </a:t>
            </a:r>
            <a:r>
              <a:rPr lang="en-US" dirty="0"/>
              <a:t>kA/turn,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B sufficiently large to make </a:t>
            </a:r>
            <a:r>
              <a:rPr lang="en-US" dirty="0" err="1" smtClean="0"/>
              <a:t>V</a:t>
            </a:r>
            <a:r>
              <a:rPr lang="en-US" u="none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saturate to V</a:t>
            </a:r>
            <a:r>
              <a:rPr lang="en-US" u="none" baseline="-25000" dirty="0" smtClean="0">
                <a:latin typeface="+mn-lt"/>
              </a:rPr>
              <a:t>0-NTV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core+outer</a:t>
            </a:r>
            <a:r>
              <a:rPr lang="en-US" dirty="0" smtClean="0">
                <a:latin typeface="+mn-lt"/>
              </a:rPr>
              <a:t> region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6" y="6074244"/>
            <a:ext cx="8989138" cy="599395"/>
          </a:xfrm>
        </p:spPr>
        <p:txBody>
          <a:bodyPr/>
          <a:lstStyle/>
          <a:p>
            <a:r>
              <a:rPr lang="en-US" sz="2000" dirty="0" smtClean="0"/>
              <a:t>The saturated rotation profile </a:t>
            </a:r>
            <a:r>
              <a:rPr lang="en-US" sz="2000" dirty="0" smtClean="0">
                <a:sym typeface="Wingdings" panose="05000000000000000000" pitchFamily="2" charset="2"/>
              </a:rPr>
              <a:t></a:t>
            </a:r>
            <a:r>
              <a:rPr lang="en-US" sz="2000" dirty="0" smtClean="0"/>
              <a:t> V</a:t>
            </a:r>
            <a:r>
              <a:rPr lang="en-US" sz="2000" baseline="-25000" dirty="0" smtClean="0"/>
              <a:t>0-NTV</a:t>
            </a:r>
            <a:endParaRPr lang="en-US" sz="2000" baseline="-250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408404" y="302590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685" y="546151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2" y="3194835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16317 (0.0)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566" y="3487200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16315 (3.2)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5369" y="2794725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Shot (IVCC current (kA/turn))</a:t>
            </a:r>
            <a:endParaRPr lang="en-US" sz="1800" u="sng" baseline="-25000" dirty="0">
              <a:latin typeface="Symbol" panose="05050102010706020507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09012" y="2131314"/>
            <a:ext cx="416539" cy="784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477111" y="169817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Intrinsic rotation profile </a:t>
            </a:r>
            <a:r>
              <a:rPr lang="en-US" sz="20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</a:rPr>
              <a:t>B = 0</a:t>
            </a:r>
            <a:endParaRPr lang="en-US" sz="20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5670" y="3770234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16316 (4.0)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5"/>
          <a:stretch/>
        </p:blipFill>
        <p:spPr bwMode="auto">
          <a:xfrm>
            <a:off x="974515" y="1398919"/>
            <a:ext cx="5451155" cy="456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60319" y="510806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 = 2.805s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942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" y="364990"/>
            <a:ext cx="912469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Unique result</a:t>
            </a:r>
            <a:r>
              <a:rPr lang="en-US" dirty="0" smtClean="0"/>
              <a:t>: resulting saturated V</a:t>
            </a:r>
            <a:r>
              <a:rPr lang="en-US" u="none" baseline="-25000" dirty="0" smtClean="0"/>
              <a:t>0-NTV</a:t>
            </a:r>
            <a:r>
              <a:rPr lang="en-US" dirty="0" smtClean="0"/>
              <a:t> profile is in the co-</a:t>
            </a:r>
            <a:r>
              <a:rPr lang="en-US" dirty="0" err="1" smtClean="0"/>
              <a:t>Ip</a:t>
            </a:r>
            <a:r>
              <a:rPr lang="en-US" dirty="0" smtClean="0"/>
              <a:t> direction – electron NTV dominates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333500"/>
            <a:ext cx="3134893" cy="50863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u="sng" dirty="0" smtClean="0">
                <a:solidFill>
                  <a:srgbClr val="FF0000"/>
                </a:solidFill>
              </a:rPr>
              <a:t>Consistent w/theory</a:t>
            </a:r>
            <a:r>
              <a:rPr lang="en-US" sz="2000" dirty="0" smtClean="0"/>
              <a:t>: The ratio of ion to electron NTV torque is (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/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3.5</a:t>
            </a:r>
            <a:r>
              <a:rPr lang="en-US" sz="2000" dirty="0" smtClean="0"/>
              <a:t>(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/M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0.5</a:t>
            </a:r>
            <a:r>
              <a:rPr lang="en-US" sz="2000" dirty="0" smtClean="0"/>
              <a:t>=0.15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/>
              <a:t>electron </a:t>
            </a:r>
            <a:r>
              <a:rPr lang="en-US" sz="1800" dirty="0" smtClean="0"/>
              <a:t>NTV </a:t>
            </a:r>
            <a:r>
              <a:rPr lang="en-US" sz="1800" dirty="0" smtClean="0"/>
              <a:t>offset should dominate</a:t>
            </a: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</a:t>
            </a:r>
            <a:r>
              <a:rPr lang="en-US" sz="1800" dirty="0" smtClean="0"/>
              <a:t>heory expects V</a:t>
            </a:r>
            <a:r>
              <a:rPr lang="en-US" sz="1800" baseline="-25000" dirty="0" smtClean="0"/>
              <a:t>0-NTV</a:t>
            </a:r>
            <a:r>
              <a:rPr lang="en-US" sz="1800" dirty="0"/>
              <a:t> </a:t>
            </a:r>
            <a:r>
              <a:rPr lang="en-US" sz="1800" dirty="0" smtClean="0"/>
              <a:t>in the </a:t>
            </a:r>
            <a:r>
              <a:rPr lang="en-US" sz="1800" b="1" u="sng" dirty="0" smtClean="0">
                <a:solidFill>
                  <a:schemeClr val="bg2">
                    <a:lumMod val="75000"/>
                  </a:schemeClr>
                </a:solidFill>
              </a:rPr>
              <a:t>CO-</a:t>
            </a:r>
            <a:r>
              <a:rPr lang="en-US" sz="1800" b="1" u="sng" dirty="0" err="1" smtClean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sz="1800" b="1" baseline="-25000" dirty="0" err="1" smtClean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sz="1800" b="1" baseline="-25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direction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First time that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NTV offset profile directly measured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NTV measured in the co-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direction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Notably strong velocity shear in outer region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68439" y="317636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106" y="6008854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99957" y="2177940"/>
            <a:ext cx="0" cy="8550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 rot="16200000">
            <a:off x="-724464" y="3867703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Co-</a:t>
            </a:r>
            <a:r>
              <a:rPr lang="en-US" sz="2000" b="1" dirty="0" err="1" smtClean="0">
                <a:solidFill>
                  <a:srgbClr val="FF0000"/>
                </a:solidFill>
              </a:rPr>
              <a:t>Ip</a:t>
            </a:r>
            <a:r>
              <a:rPr lang="en-US" sz="2000" b="1" dirty="0" smtClean="0">
                <a:solidFill>
                  <a:srgbClr val="FF0000"/>
                </a:solidFill>
              </a:rPr>
              <a:t> direction</a:t>
            </a:r>
            <a:endParaRPr lang="en-US" sz="2000" b="1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6173" y="1235026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</a:rPr>
              <a:t>Measured </a:t>
            </a:r>
            <a:r>
              <a:rPr lang="en-US" sz="2400" u="sng" dirty="0">
                <a:solidFill>
                  <a:schemeClr val="accent1"/>
                </a:solidFill>
              </a:rPr>
              <a:t>V</a:t>
            </a:r>
            <a:r>
              <a:rPr lang="en-US" sz="2400" baseline="-25000" dirty="0">
                <a:solidFill>
                  <a:schemeClr val="accent1"/>
                </a:solidFill>
              </a:rPr>
              <a:t>0-NTV</a:t>
            </a:r>
            <a:r>
              <a:rPr lang="en-US" sz="2400" u="sng" dirty="0">
                <a:solidFill>
                  <a:schemeClr val="accent1"/>
                </a:solidFill>
              </a:rPr>
              <a:t> </a:t>
            </a:r>
            <a:r>
              <a:rPr lang="en-US" sz="2400" u="sng" dirty="0" smtClean="0">
                <a:solidFill>
                  <a:schemeClr val="accent1"/>
                </a:solidFill>
              </a:rPr>
              <a:t>profile</a:t>
            </a:r>
            <a:endParaRPr lang="en-US" sz="2400" u="sng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6"/>
          <a:stretch/>
        </p:blipFill>
        <p:spPr bwMode="auto">
          <a:xfrm>
            <a:off x="962483" y="1593735"/>
            <a:ext cx="5179201" cy="46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0319" y="5379827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16315, t = 2.805s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195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4771129" y="1144543"/>
            <a:ext cx="426022" cy="5066522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8921" y="1147666"/>
            <a:ext cx="3362208" cy="50665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" y="306870"/>
            <a:ext cx="9124690" cy="685800"/>
          </a:xfrm>
        </p:spPr>
        <p:txBody>
          <a:bodyPr/>
          <a:lstStyle/>
          <a:p>
            <a:r>
              <a:rPr lang="en-US" sz="2800" dirty="0" smtClean="0"/>
              <a:t>Comparison of V</a:t>
            </a:r>
            <a:r>
              <a:rPr lang="en-US" sz="2800" u="none" baseline="-25000" dirty="0" smtClean="0"/>
              <a:t>0-NTV</a:t>
            </a:r>
            <a:r>
              <a:rPr lang="en-US" sz="2800" dirty="0" smtClean="0"/>
              <a:t> profile to gradient in T profile shows a correlation: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profile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526" y="2079698"/>
            <a:ext cx="3297523" cy="34533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Weaker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gradient in the core </a:t>
            </a:r>
            <a:r>
              <a:rPr lang="en-US" sz="2000" dirty="0" smtClean="0">
                <a:sym typeface="Wingdings" panose="05000000000000000000" pitchFamily="2" charset="2"/>
              </a:rPr>
              <a:t> weak</a:t>
            </a:r>
            <a:r>
              <a:rPr lang="en-US" sz="2000" dirty="0" smtClean="0"/>
              <a:t> V</a:t>
            </a:r>
            <a:r>
              <a:rPr lang="en-US" sz="2000" baseline="-25000" dirty="0" smtClean="0"/>
              <a:t>0-NTV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Stronger </a:t>
            </a:r>
            <a:r>
              <a:rPr lang="en-US" sz="2000" dirty="0" err="1"/>
              <a:t>T</a:t>
            </a:r>
            <a:r>
              <a:rPr lang="en-US" sz="2000" baseline="-25000" dirty="0" err="1"/>
              <a:t>i</a:t>
            </a:r>
            <a:r>
              <a:rPr lang="en-US" sz="2000" dirty="0"/>
              <a:t> gradient further out </a:t>
            </a:r>
            <a:r>
              <a:rPr lang="en-US" sz="2000" dirty="0">
                <a:sym typeface="Wingdings" panose="05000000000000000000" pitchFamily="2" charset="2"/>
              </a:rPr>
              <a:t> stronger</a:t>
            </a:r>
            <a:r>
              <a:rPr lang="en-US" sz="2000" dirty="0"/>
              <a:t> V</a:t>
            </a:r>
            <a:r>
              <a:rPr lang="en-US" sz="2000" baseline="-25000" dirty="0"/>
              <a:t>0-NTV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000" b="1" baseline="-2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92383" y="4565515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8445" y="5909407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6" b="8997"/>
          <a:stretch/>
        </p:blipFill>
        <p:spPr bwMode="auto">
          <a:xfrm>
            <a:off x="811709" y="1032712"/>
            <a:ext cx="4894810" cy="260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-279884" y="1762102"/>
            <a:ext cx="153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(eV)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2863" y="3790569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chemeClr val="accent1"/>
                </a:solidFill>
              </a:rPr>
              <a:t>Measured </a:t>
            </a:r>
            <a:r>
              <a:rPr lang="en-US" sz="1800" u="sng" dirty="0">
                <a:solidFill>
                  <a:schemeClr val="accent1"/>
                </a:solidFill>
              </a:rPr>
              <a:t>V</a:t>
            </a:r>
            <a:r>
              <a:rPr lang="en-US" sz="1800" baseline="-25000" dirty="0">
                <a:solidFill>
                  <a:schemeClr val="accent1"/>
                </a:solidFill>
              </a:rPr>
              <a:t>0-NTV</a:t>
            </a:r>
            <a:r>
              <a:rPr lang="en-US" sz="1800" u="sng" dirty="0">
                <a:solidFill>
                  <a:schemeClr val="accent1"/>
                </a:solidFill>
              </a:rPr>
              <a:t> </a:t>
            </a:r>
            <a:r>
              <a:rPr lang="en-US" sz="1800" u="sng" dirty="0" smtClean="0">
                <a:solidFill>
                  <a:schemeClr val="accent1"/>
                </a:solidFill>
              </a:rPr>
              <a:t>profile</a:t>
            </a:r>
            <a:endParaRPr lang="en-US" sz="1800" u="sng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3786" y="1100235"/>
            <a:ext cx="282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chemeClr val="accent1"/>
                </a:solidFill>
              </a:rPr>
              <a:t>Measured </a:t>
            </a:r>
            <a:r>
              <a:rPr lang="en-US" sz="1800" u="sng" dirty="0" err="1" smtClean="0">
                <a:solidFill>
                  <a:schemeClr val="accent1"/>
                </a:solidFill>
              </a:rPr>
              <a:t>T</a:t>
            </a:r>
            <a:r>
              <a:rPr lang="en-US" sz="1800" baseline="-25000" dirty="0" err="1" smtClean="0">
                <a:solidFill>
                  <a:schemeClr val="accent1"/>
                </a:solidFill>
              </a:rPr>
              <a:t>i</a:t>
            </a:r>
            <a:r>
              <a:rPr lang="en-US" sz="1800" u="sng" dirty="0" smtClean="0">
                <a:solidFill>
                  <a:schemeClr val="accent1"/>
                </a:solidFill>
              </a:rPr>
              <a:t> profile (CES)</a:t>
            </a:r>
            <a:endParaRPr lang="en-US" sz="1800" u="sng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2780" y="1682984"/>
            <a:ext cx="129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Strong </a:t>
            </a:r>
            <a:r>
              <a:rPr lang="en-US" sz="1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Ñ</a:t>
            </a:r>
            <a:r>
              <a:rPr lang="en-US" sz="1800" dirty="0" err="1" smtClean="0">
                <a:solidFill>
                  <a:srgbClr val="FF0000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i</a:t>
            </a:r>
            <a:endParaRPr lang="en-US" sz="1800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6"/>
          <a:stretch/>
        </p:blipFill>
        <p:spPr bwMode="auto">
          <a:xfrm>
            <a:off x="955476" y="3790569"/>
            <a:ext cx="4769705" cy="242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/>
          <p:nvPr/>
        </p:nvCxnSpPr>
        <p:spPr bwMode="auto">
          <a:xfrm flipH="1">
            <a:off x="4867544" y="3637376"/>
            <a:ext cx="820313" cy="5613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5072621" y="3242856"/>
            <a:ext cx="615236" cy="3383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457678" y="5723910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16315, t = 2.805s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5002" y="3273459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16316, t = 2.825s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5119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4771129" y="1144543"/>
            <a:ext cx="426022" cy="5066522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8921" y="1147666"/>
            <a:ext cx="3362208" cy="50665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" y="306870"/>
            <a:ext cx="9124690" cy="685800"/>
          </a:xfrm>
        </p:spPr>
        <p:txBody>
          <a:bodyPr/>
          <a:lstStyle/>
          <a:p>
            <a:r>
              <a:rPr lang="en-US" sz="2800" dirty="0"/>
              <a:t>Comparison of V</a:t>
            </a:r>
            <a:r>
              <a:rPr lang="en-US" sz="2800" u="none" baseline="-25000" dirty="0"/>
              <a:t>0-NTV</a:t>
            </a:r>
            <a:r>
              <a:rPr lang="en-US" sz="2800" dirty="0"/>
              <a:t> profile to gradient in </a:t>
            </a:r>
            <a:r>
              <a:rPr lang="en-US" sz="2800" dirty="0" err="1"/>
              <a:t>T</a:t>
            </a:r>
            <a:r>
              <a:rPr lang="en-US" sz="2800" u="none" baseline="-25000" dirty="0" err="1"/>
              <a:t>e</a:t>
            </a:r>
            <a:r>
              <a:rPr lang="en-US" sz="2800" dirty="0" smtClean="0"/>
              <a:t> </a:t>
            </a:r>
            <a:r>
              <a:rPr lang="en-US" sz="2800" dirty="0"/>
              <a:t>profile </a:t>
            </a:r>
            <a:r>
              <a:rPr lang="en-US" sz="2800" dirty="0" smtClean="0"/>
              <a:t>requires further analysis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526" y="2079698"/>
            <a:ext cx="3297523" cy="34533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err="1" smtClean="0"/>
              <a:t>T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/>
              <a:t>i</a:t>
            </a:r>
            <a:r>
              <a:rPr lang="en-US" sz="2000" dirty="0" smtClean="0"/>
              <a:t>s about 5 times larger than </a:t>
            </a:r>
            <a:r>
              <a:rPr lang="en-US" sz="2000" dirty="0" err="1"/>
              <a:t>than</a:t>
            </a:r>
            <a:r>
              <a:rPr lang="en-US" sz="2000" dirty="0"/>
              <a:t>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i</a:t>
            </a:r>
            <a:endParaRPr lang="en-US" sz="2000" baseline="-25000" dirty="0" smtClean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Stronger </a:t>
            </a:r>
            <a:r>
              <a:rPr lang="en-US" sz="2000" dirty="0" err="1" smtClean="0"/>
              <a:t>T</a:t>
            </a:r>
            <a:r>
              <a:rPr lang="en-US" sz="2000" baseline="-25000" dirty="0" err="1"/>
              <a:t>e</a:t>
            </a:r>
            <a:r>
              <a:rPr lang="en-US" sz="2000" dirty="0" smtClean="0"/>
              <a:t> </a:t>
            </a:r>
            <a:r>
              <a:rPr lang="en-US" sz="2000" dirty="0"/>
              <a:t>gradient </a:t>
            </a:r>
            <a:r>
              <a:rPr lang="en-US" sz="2000" dirty="0" smtClean="0"/>
              <a:t>seems to be inside </a:t>
            </a:r>
            <a:r>
              <a:rPr lang="en-US" sz="2000" dirty="0" smtClean="0">
                <a:sym typeface="Wingdings" panose="05000000000000000000" pitchFamily="2" charset="2"/>
              </a:rPr>
              <a:t>stronger</a:t>
            </a:r>
            <a:r>
              <a:rPr lang="en-US" sz="2000" dirty="0" smtClean="0"/>
              <a:t> </a:t>
            </a:r>
            <a:r>
              <a:rPr lang="en-US" sz="2000" dirty="0"/>
              <a:t>V</a:t>
            </a:r>
            <a:r>
              <a:rPr lang="en-US" sz="2000" baseline="-25000" dirty="0"/>
              <a:t>0-NTV </a:t>
            </a:r>
            <a:r>
              <a:rPr lang="en-US" sz="2000" dirty="0" smtClean="0"/>
              <a:t>region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Need to check the ECE mapping to 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000" b="1" baseline="-2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92383" y="4565515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8445" y="5909407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79884" y="1948722"/>
            <a:ext cx="153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en-US" sz="2800" baseline="-25000" dirty="0" smtClean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keV</a:t>
            </a:r>
            <a:r>
              <a:rPr lang="en-US" sz="2800" dirty="0" smtClean="0"/>
              <a:t>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6"/>
          <a:stretch/>
        </p:blipFill>
        <p:spPr bwMode="auto">
          <a:xfrm>
            <a:off x="955476" y="3790569"/>
            <a:ext cx="4769705" cy="242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57678" y="5723910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16315, t = 2.805s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6"/>
          <a:stretch/>
        </p:blipFill>
        <p:spPr bwMode="auto">
          <a:xfrm>
            <a:off x="877066" y="1030956"/>
            <a:ext cx="4848116" cy="286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42863" y="3949196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chemeClr val="accent1"/>
                </a:solidFill>
              </a:rPr>
              <a:t>Measured </a:t>
            </a:r>
            <a:r>
              <a:rPr lang="en-US" sz="1800" u="sng" dirty="0">
                <a:solidFill>
                  <a:schemeClr val="accent1"/>
                </a:solidFill>
              </a:rPr>
              <a:t>V</a:t>
            </a:r>
            <a:r>
              <a:rPr lang="en-US" sz="1800" baseline="-25000" dirty="0">
                <a:solidFill>
                  <a:schemeClr val="accent1"/>
                </a:solidFill>
              </a:rPr>
              <a:t>0-NTV</a:t>
            </a:r>
            <a:r>
              <a:rPr lang="en-US" sz="1800" u="sng" dirty="0">
                <a:solidFill>
                  <a:schemeClr val="accent1"/>
                </a:solidFill>
              </a:rPr>
              <a:t> </a:t>
            </a:r>
            <a:r>
              <a:rPr lang="en-US" sz="1800" u="sng" dirty="0" smtClean="0">
                <a:solidFill>
                  <a:schemeClr val="accent1"/>
                </a:solidFill>
              </a:rPr>
              <a:t>profile</a:t>
            </a:r>
            <a:endParaRPr lang="en-US" sz="1800" u="sng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3036" y="1128228"/>
            <a:ext cx="177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profile (ECE)</a:t>
            </a:r>
            <a:endParaRPr lang="en-US" sz="1800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5002" y="3385431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16316, t = 2.825s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8653" y="2873524"/>
            <a:ext cx="177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accent1"/>
                </a:solidFill>
              </a:rPr>
              <a:t>T</a:t>
            </a:r>
            <a:r>
              <a:rPr lang="en-US" sz="1800" baseline="-25000" dirty="0" err="1">
                <a:solidFill>
                  <a:schemeClr val="accent1"/>
                </a:solidFill>
              </a:rPr>
              <a:t>i</a:t>
            </a:r>
            <a:r>
              <a:rPr lang="en-US" sz="1800" dirty="0" smtClean="0">
                <a:solidFill>
                  <a:schemeClr val="accent1"/>
                </a:solidFill>
              </a:rPr>
              <a:t> profile (CES)</a:t>
            </a:r>
            <a:endParaRPr lang="en-US" sz="18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2671" y="1439354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16316, t = 2.80s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745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278889"/>
            <a:ext cx="7772400" cy="685800"/>
          </a:xfrm>
        </p:spPr>
        <p:txBody>
          <a:bodyPr/>
          <a:lstStyle/>
          <a:p>
            <a:r>
              <a:rPr lang="en-US" dirty="0" smtClean="0"/>
              <a:t>Overview Outline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7" y="1623526"/>
            <a:ext cx="8671896" cy="4658211"/>
          </a:xfrm>
        </p:spPr>
        <p:txBody>
          <a:bodyPr/>
          <a:lstStyle/>
          <a:p>
            <a:r>
              <a:rPr lang="en-US" sz="3200" dirty="0" smtClean="0"/>
              <a:t>Two parts to this talk</a:t>
            </a:r>
          </a:p>
          <a:p>
            <a:pPr marL="914400" lvl="1" indent="-457200">
              <a:spcBef>
                <a:spcPts val="3000"/>
              </a:spcBef>
              <a:buFont typeface="+mj-lt"/>
              <a:buAutoNum type="arabicPeriod"/>
            </a:pPr>
            <a:r>
              <a:rPr lang="en-US" sz="2800" u="sng" dirty="0" smtClean="0">
                <a:solidFill>
                  <a:schemeClr val="bg2">
                    <a:lumMod val="75000"/>
                  </a:schemeClr>
                </a:solidFill>
              </a:rPr>
              <a:t>Main part</a:t>
            </a:r>
            <a:r>
              <a:rPr lang="en-US" sz="2800" dirty="0" smtClean="0"/>
              <a:t>: (Very) recent </a:t>
            </a:r>
            <a:r>
              <a:rPr lang="en-US" sz="2800" dirty="0"/>
              <a:t>m</a:t>
            </a:r>
            <a:r>
              <a:rPr lang="en-US" sz="2800" dirty="0" smtClean="0"/>
              <a:t>easurement of NTV offset rotation profile in KSTAR</a:t>
            </a:r>
          </a:p>
          <a:p>
            <a:pPr marL="914400" lvl="1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800" u="sng" dirty="0" smtClean="0">
                <a:solidFill>
                  <a:schemeClr val="bg2">
                    <a:lumMod val="75000"/>
                  </a:schemeClr>
                </a:solidFill>
              </a:rPr>
              <a:t>Second separate result</a:t>
            </a:r>
            <a:r>
              <a:rPr lang="en-US" sz="2800" dirty="0" smtClean="0"/>
              <a:t>: NTV rotation braking with global </a:t>
            </a:r>
            <a:r>
              <a:rPr lang="en-US" sz="2800" i="1" dirty="0" smtClean="0"/>
              <a:t>n</a:t>
            </a:r>
            <a:r>
              <a:rPr lang="en-US" sz="2800" dirty="0" smtClean="0"/>
              <a:t> = 1, non-pitch-aligned 3D field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809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49" y="1669180"/>
            <a:ext cx="8770386" cy="685800"/>
          </a:xfrm>
        </p:spPr>
        <p:txBody>
          <a:bodyPr/>
          <a:lstStyle/>
          <a:p>
            <a:r>
              <a:rPr lang="en-US" sz="3600" dirty="0" smtClean="0"/>
              <a:t>Results from second time point measured (6.3s)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923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53" y="381518"/>
            <a:ext cx="865842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 a)</a:t>
            </a:r>
            <a:r>
              <a:rPr lang="en-US" dirty="0"/>
              <a:t>: </a:t>
            </a:r>
            <a:r>
              <a:rPr lang="en-US" dirty="0" smtClean="0"/>
              <a:t>the intrinsic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from ECH establishes our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B = 0 reference </a:t>
            </a:r>
            <a:r>
              <a:rPr lang="en-US" dirty="0" err="1" smtClean="0"/>
              <a:t>V</a:t>
            </a:r>
            <a:r>
              <a:rPr lang="en-US" u="none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profile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408404" y="302590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685" y="546151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6217" y="3446067"/>
            <a:ext cx="2194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 = 6.305s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(CES re-analysis)</a:t>
            </a:r>
            <a:endParaRPr lang="en-US" sz="2000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7111" y="169817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Intrinsic rotation profile </a:t>
            </a:r>
            <a:r>
              <a:rPr lang="en-US" sz="20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</a:rPr>
              <a:t>B = 0</a:t>
            </a:r>
            <a:endParaRPr lang="en-US" sz="20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4435" y="5121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16317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409012" y="2131314"/>
            <a:ext cx="416539" cy="784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r="13944"/>
          <a:stretch/>
        </p:blipFill>
        <p:spPr bwMode="auto">
          <a:xfrm>
            <a:off x="1032831" y="1414776"/>
            <a:ext cx="5293324" cy="451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5"/>
          <a:stretch/>
        </p:blipFill>
        <p:spPr bwMode="auto">
          <a:xfrm>
            <a:off x="961030" y="1411179"/>
            <a:ext cx="5430440" cy="454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53" y="381518"/>
            <a:ext cx="865842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 </a:t>
            </a:r>
            <a:r>
              <a:rPr lang="en-US" dirty="0" smtClean="0">
                <a:solidFill>
                  <a:srgbClr val="FF0000"/>
                </a:solidFill>
              </a:rPr>
              <a:t>b)</a:t>
            </a:r>
            <a:r>
              <a:rPr lang="en-US" dirty="0" smtClean="0"/>
              <a:t>: </a:t>
            </a:r>
            <a:r>
              <a:rPr lang="en-US" dirty="0"/>
              <a:t>at 1.0 </a:t>
            </a:r>
            <a:r>
              <a:rPr lang="en-US" dirty="0" smtClean="0"/>
              <a:t>kA/turn,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B accelerates the core a small amount, slows further 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408404" y="302590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685" y="546151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2" y="3316138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16317 (0.0)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566" y="3608503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16315 (1.0)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0319" y="510806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 = 6.305s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5369" y="291602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Shot (IVCC current (kA/turn))</a:t>
            </a:r>
            <a:endParaRPr lang="en-US" sz="1800" u="sng" baseline="-25000" dirty="0">
              <a:latin typeface="Symbol" panose="05050102010706020507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09012" y="2131314"/>
            <a:ext cx="416539" cy="784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477111" y="169817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Intrinsic rotation profile </a:t>
            </a:r>
            <a:r>
              <a:rPr lang="en-US" sz="20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</a:rPr>
              <a:t>B = 0</a:t>
            </a:r>
            <a:endParaRPr lang="en-US" sz="20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4075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53" y="381518"/>
            <a:ext cx="865842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 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/>
              <a:t>: at </a:t>
            </a:r>
            <a:r>
              <a:rPr lang="en-US" dirty="0" smtClean="0"/>
              <a:t>1.6 kA/turn, core continues to accelerate, while plasma further out slows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08404" y="302590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685" y="546151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2" y="3316138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16317 (0.0)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566" y="3608503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16314 (1.6)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5369" y="291602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Shot (IVCC current (kA/turn))</a:t>
            </a:r>
            <a:endParaRPr lang="en-US" sz="1800" u="sng" baseline="-25000" dirty="0">
              <a:latin typeface="Symbol" panose="05050102010706020507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09012" y="2131314"/>
            <a:ext cx="416539" cy="784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477111" y="169817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Intrinsic rotation profile </a:t>
            </a:r>
            <a:r>
              <a:rPr lang="en-US" sz="20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</a:rPr>
              <a:t>B = 0</a:t>
            </a:r>
            <a:endParaRPr lang="en-US" sz="20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3"/>
          <a:stretch/>
        </p:blipFill>
        <p:spPr bwMode="auto">
          <a:xfrm>
            <a:off x="970365" y="1395632"/>
            <a:ext cx="5449097" cy="45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60319" y="510806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 = </a:t>
            </a:r>
            <a:r>
              <a:rPr lang="en-US" sz="1400" dirty="0"/>
              <a:t>6</a:t>
            </a:r>
            <a:r>
              <a:rPr lang="en-US" sz="1400" dirty="0" smtClean="0"/>
              <a:t>.305s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0278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53" y="381518"/>
            <a:ext cx="865842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 </a:t>
            </a:r>
            <a:r>
              <a:rPr lang="en-US" dirty="0" smtClean="0">
                <a:solidFill>
                  <a:srgbClr val="FF0000"/>
                </a:solidFill>
              </a:rPr>
              <a:t>d)</a:t>
            </a:r>
            <a:r>
              <a:rPr lang="en-US" dirty="0" smtClean="0"/>
              <a:t>: </a:t>
            </a:r>
            <a:r>
              <a:rPr lang="en-US" dirty="0"/>
              <a:t>at </a:t>
            </a:r>
            <a:r>
              <a:rPr lang="en-US" dirty="0" smtClean="0"/>
              <a:t>2.4 kA/turn, profile is largely saturated, stronger </a:t>
            </a:r>
            <a:r>
              <a:rPr lang="en-US" dirty="0" err="1" smtClean="0"/>
              <a:t>V</a:t>
            </a:r>
            <a:r>
              <a:rPr lang="en-US" u="none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shear forms at large R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08404" y="302590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685" y="546151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2" y="320416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16317 (0.0)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566" y="3496531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16314 (1.6)</a:t>
            </a:r>
          </a:p>
          <a:p>
            <a:r>
              <a:rPr lang="en-US" sz="2000" dirty="0" smtClean="0"/>
              <a:t>16313 (2.4)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5369" y="2804056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Shot (IVCC current (kA/turn))</a:t>
            </a:r>
            <a:endParaRPr lang="en-US" sz="1800" u="sng" baseline="-25000" dirty="0">
              <a:latin typeface="Symbol" panose="05050102010706020507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09012" y="2131314"/>
            <a:ext cx="416539" cy="784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477111" y="169817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Intrinsic rotation profile </a:t>
            </a:r>
            <a:r>
              <a:rPr lang="en-US" sz="20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</a:rPr>
              <a:t>B = 0</a:t>
            </a:r>
            <a:endParaRPr lang="en-US" sz="20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0319" y="510806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 = </a:t>
            </a:r>
            <a:r>
              <a:rPr lang="en-US" sz="1400" dirty="0"/>
              <a:t>6</a:t>
            </a:r>
            <a:r>
              <a:rPr lang="en-US" sz="1400" dirty="0" smtClean="0"/>
              <a:t>.305s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5" t="-694" r="13069" b="-2876"/>
          <a:stretch/>
        </p:blipFill>
        <p:spPr bwMode="auto">
          <a:xfrm>
            <a:off x="923731" y="1371601"/>
            <a:ext cx="5498835" cy="470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14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53" y="381518"/>
            <a:ext cx="865842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 </a:t>
            </a:r>
            <a:r>
              <a:rPr lang="en-US" dirty="0" smtClean="0">
                <a:solidFill>
                  <a:srgbClr val="FF0000"/>
                </a:solidFill>
              </a:rPr>
              <a:t>d)</a:t>
            </a:r>
            <a:r>
              <a:rPr lang="en-US" dirty="0" smtClean="0"/>
              <a:t>: </a:t>
            </a:r>
            <a:r>
              <a:rPr lang="en-US" dirty="0"/>
              <a:t>at </a:t>
            </a:r>
            <a:r>
              <a:rPr lang="en-US" dirty="0" smtClean="0"/>
              <a:t>3.2 kA/turn, </a:t>
            </a:r>
            <a:r>
              <a:rPr lang="en-US" dirty="0" smtClean="0">
                <a:solidFill>
                  <a:srgbClr val="FF0000"/>
                </a:solidFill>
              </a:rPr>
              <a:t>much stronger </a:t>
            </a:r>
            <a:r>
              <a:rPr lang="en-US" dirty="0" err="1" smtClean="0"/>
              <a:t>V</a:t>
            </a:r>
            <a:r>
              <a:rPr lang="en-US" u="none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shear at large R is confirmed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5404" y="4814274"/>
            <a:ext cx="3299804" cy="873061"/>
          </a:xfrm>
        </p:spPr>
        <p:txBody>
          <a:bodyPr/>
          <a:lstStyle/>
          <a:p>
            <a:pPr marL="233363" lvl="2" indent="-233363"/>
            <a:r>
              <a:rPr lang="en-US" dirty="0" smtClean="0"/>
              <a:t>V</a:t>
            </a:r>
            <a:r>
              <a:rPr lang="en-US" baseline="30000" dirty="0" smtClean="0"/>
              <a:t>-1</a:t>
            </a:r>
            <a:r>
              <a:rPr lang="en-US" dirty="0" smtClean="0"/>
              <a:t>(</a:t>
            </a:r>
            <a:r>
              <a:rPr lang="en-US" dirty="0" err="1" smtClean="0"/>
              <a:t>dV</a:t>
            </a:r>
            <a:r>
              <a:rPr lang="en-US" dirty="0" smtClean="0"/>
              <a:t>/</a:t>
            </a:r>
            <a:r>
              <a:rPr lang="en-US" dirty="0" err="1" smtClean="0"/>
              <a:t>dr</a:t>
            </a:r>
            <a:r>
              <a:rPr lang="en-US" dirty="0"/>
              <a:t>) </a:t>
            </a:r>
            <a:r>
              <a:rPr lang="en-US" dirty="0" smtClean="0"/>
              <a:t>(ECH) = 1.1 m</a:t>
            </a:r>
            <a:r>
              <a:rPr lang="en-US" baseline="30000" dirty="0"/>
              <a:t>-1</a:t>
            </a:r>
            <a:r>
              <a:rPr lang="en-US" dirty="0" smtClean="0"/>
              <a:t> </a:t>
            </a:r>
            <a:endParaRPr lang="en-US" dirty="0"/>
          </a:p>
          <a:p>
            <a:pPr marL="233363" lvl="2" indent="-233363"/>
            <a:r>
              <a:rPr lang="en-US" dirty="0" smtClean="0"/>
              <a:t>V</a:t>
            </a:r>
            <a:r>
              <a:rPr lang="en-US" baseline="30000" dirty="0" smtClean="0"/>
              <a:t>-1</a:t>
            </a:r>
            <a:r>
              <a:rPr lang="en-US" dirty="0" smtClean="0"/>
              <a:t>(</a:t>
            </a:r>
            <a:r>
              <a:rPr lang="en-US" dirty="0" err="1" smtClean="0"/>
              <a:t>dV</a:t>
            </a:r>
            <a:r>
              <a:rPr lang="en-US" dirty="0" smtClean="0"/>
              <a:t>/</a:t>
            </a:r>
            <a:r>
              <a:rPr lang="en-US" dirty="0" err="1" smtClean="0"/>
              <a:t>dr</a:t>
            </a:r>
            <a:r>
              <a:rPr lang="en-US" dirty="0"/>
              <a:t>) (</a:t>
            </a:r>
            <a:r>
              <a:rPr lang="en-US" dirty="0" smtClean="0"/>
              <a:t>V</a:t>
            </a:r>
            <a:r>
              <a:rPr lang="en-US" baseline="-25000" dirty="0" smtClean="0"/>
              <a:t>0-NTV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0000"/>
                </a:solidFill>
              </a:rPr>
              <a:t>15.4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233363" lvl="2" indent="-233363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623017" y="302590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>
                <a:latin typeface="Symbol" panose="05050102010706020507" pitchFamily="18" charset="2"/>
              </a:rPr>
              <a:t> </a:t>
            </a:r>
            <a:r>
              <a:rPr lang="en-US" sz="2800" dirty="0" smtClean="0"/>
              <a:t>(km/s)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2080" y="5797421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(m)</a:t>
            </a:r>
            <a:endParaRPr lang="en-US" sz="2800" baseline="-250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2" y="320416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16317 (0.0)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566" y="3496531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16313 (2.4)</a:t>
            </a:r>
          </a:p>
          <a:p>
            <a:r>
              <a:rPr lang="en-US" sz="2000" dirty="0" smtClean="0"/>
              <a:t>16312 (3.2)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5369" y="2804056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Shot (IVCC current (kA/turn))</a:t>
            </a:r>
            <a:endParaRPr lang="en-US" sz="1800" u="sng" baseline="-25000" dirty="0"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706" y="510806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 = </a:t>
            </a:r>
            <a:r>
              <a:rPr lang="en-US" sz="1400" dirty="0"/>
              <a:t>6</a:t>
            </a:r>
            <a:r>
              <a:rPr lang="en-US" sz="1400" dirty="0" smtClean="0"/>
              <a:t>.305s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 bwMode="auto">
          <a:xfrm>
            <a:off x="777945" y="1409614"/>
            <a:ext cx="5361589" cy="45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3194399" y="2131314"/>
            <a:ext cx="416539" cy="784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262498" y="169817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Intrinsic rotation profile </a:t>
            </a:r>
            <a:r>
              <a:rPr lang="en-US" sz="20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</a:rPr>
              <a:t>B = 0</a:t>
            </a:r>
            <a:endParaRPr lang="en-US" sz="20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0644" y="4315328"/>
            <a:ext cx="286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accent1"/>
                </a:solidFill>
              </a:rPr>
              <a:t>Average shear </a:t>
            </a:r>
            <a:r>
              <a:rPr lang="en-US" sz="1400" u="sng" dirty="0" smtClean="0">
                <a:solidFill>
                  <a:schemeClr val="accent1"/>
                </a:solidFill>
              </a:rPr>
              <a:t>(R &gt; 2.14m)</a:t>
            </a:r>
            <a:endParaRPr lang="en-US" sz="1400" u="sng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4623" y="5797421"/>
            <a:ext cx="2887329" cy="40011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15 times greater shear !</a:t>
            </a:r>
            <a:endParaRPr lang="en-US" sz="2000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936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90861"/>
            <a:ext cx="7772400" cy="685800"/>
          </a:xfrm>
        </p:spPr>
        <p:txBody>
          <a:bodyPr/>
          <a:lstStyle/>
          <a:p>
            <a:r>
              <a:rPr lang="en-US" dirty="0" smtClean="0"/>
              <a:t>Why are the present results unique and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5" y="1137359"/>
            <a:ext cx="8775700" cy="5253140"/>
          </a:xfrm>
        </p:spPr>
        <p:txBody>
          <a:bodyPr/>
          <a:lstStyle/>
          <a:p>
            <a:r>
              <a:rPr lang="en-US" dirty="0" smtClean="0"/>
              <a:t>Why unique?</a:t>
            </a:r>
          </a:p>
          <a:p>
            <a:pPr lvl="1"/>
            <a:r>
              <a:rPr lang="en-US" dirty="0" smtClean="0"/>
              <a:t>First time that V</a:t>
            </a:r>
            <a:r>
              <a:rPr lang="en-US" baseline="-25000" dirty="0" smtClean="0"/>
              <a:t>0-NTV</a:t>
            </a:r>
            <a:r>
              <a:rPr lang="en-US" dirty="0" smtClean="0"/>
              <a:t> profile has been directly measured w/ T</a:t>
            </a:r>
            <a:r>
              <a:rPr lang="en-US" baseline="-25000" dirty="0" smtClean="0"/>
              <a:t>NBI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First time </a:t>
            </a:r>
            <a:r>
              <a:rPr lang="en-US" dirty="0"/>
              <a:t>V</a:t>
            </a:r>
            <a:r>
              <a:rPr lang="en-US" baseline="-25000" dirty="0"/>
              <a:t>0-NTV</a:t>
            </a:r>
            <a:r>
              <a:rPr lang="en-US" dirty="0"/>
              <a:t> </a:t>
            </a:r>
            <a:r>
              <a:rPr lang="en-US" dirty="0" smtClean="0"/>
              <a:t>has been measured dominated by electron effects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0-NTV</a:t>
            </a:r>
            <a:r>
              <a:rPr lang="en-US" dirty="0">
                <a:solidFill>
                  <a:srgbClr val="FF0000"/>
                </a:solidFill>
              </a:rPr>
              <a:t> profile</a:t>
            </a:r>
            <a:r>
              <a:rPr lang="en-US" dirty="0" smtClean="0">
                <a:solidFill>
                  <a:srgbClr val="FF0000"/>
                </a:solidFill>
              </a:rPr>
              <a:t> measured in the co-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direction for the first time</a:t>
            </a:r>
            <a:endParaRPr lang="en-US" dirty="0" smtClean="0"/>
          </a:p>
          <a:p>
            <a:r>
              <a:rPr lang="en-US" dirty="0" smtClean="0"/>
              <a:t>Why important?</a:t>
            </a:r>
          </a:p>
          <a:p>
            <a:pPr lvl="1"/>
            <a:r>
              <a:rPr lang="en-US" dirty="0" smtClean="0"/>
              <a:t>Co-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</a:t>
            </a:r>
            <a:r>
              <a:rPr lang="en-US" dirty="0" smtClean="0"/>
              <a:t>directed V</a:t>
            </a:r>
            <a:r>
              <a:rPr lang="en-US" baseline="-25000" dirty="0" smtClean="0"/>
              <a:t>0-NTV</a:t>
            </a:r>
            <a:r>
              <a:rPr lang="en-US" dirty="0" smtClean="0"/>
              <a:t> can be higher than ECH-induced co-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rotation in edge region</a:t>
            </a:r>
          </a:p>
          <a:p>
            <a:pPr lvl="1"/>
            <a:r>
              <a:rPr lang="en-US" dirty="0" smtClean="0"/>
              <a:t>Rotation shear in the outer plasma region is </a:t>
            </a:r>
            <a:r>
              <a:rPr lang="en-US" u="sng" dirty="0" smtClean="0">
                <a:solidFill>
                  <a:srgbClr val="FF0000"/>
                </a:solidFill>
              </a:rPr>
              <a:t>15 times stronger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than rotation shear due to ECH</a:t>
            </a:r>
          </a:p>
          <a:p>
            <a:r>
              <a:rPr lang="en-US" dirty="0" smtClean="0"/>
              <a:t>ITER relevant: </a:t>
            </a:r>
            <a:r>
              <a:rPr lang="en-US" dirty="0"/>
              <a:t>|</a:t>
            </a:r>
            <a:r>
              <a:rPr lang="en-US" dirty="0" smtClean="0"/>
              <a:t>V</a:t>
            </a:r>
            <a:r>
              <a:rPr lang="en-US" baseline="-25000" dirty="0" smtClean="0"/>
              <a:t>0-NTV</a:t>
            </a:r>
            <a:r>
              <a:rPr lang="en-US" dirty="0" smtClean="0"/>
              <a:t>| is strong compared to ITER modeling </a:t>
            </a:r>
          </a:p>
          <a:p>
            <a:pPr lvl="1"/>
            <a:r>
              <a:rPr lang="en-US" dirty="0" smtClean="0"/>
              <a:t>ITER 15 MA simulations: 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~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krad</a:t>
            </a:r>
            <a:r>
              <a:rPr lang="en-US" dirty="0" smtClean="0">
                <a:solidFill>
                  <a:srgbClr val="FF0000"/>
                </a:solidFill>
              </a:rPr>
              <a:t>/s </a:t>
            </a:r>
            <a:r>
              <a:rPr lang="en-US" dirty="0" smtClean="0"/>
              <a:t>in edge region</a:t>
            </a:r>
          </a:p>
          <a:p>
            <a:pPr lvl="1"/>
            <a:r>
              <a:rPr lang="en-US" dirty="0" smtClean="0"/>
              <a:t>Recent KSTAR experiment: 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dirty="0"/>
              <a:t> </a:t>
            </a:r>
            <a:r>
              <a:rPr lang="en-US" dirty="0" smtClean="0"/>
              <a:t>&gt; </a:t>
            </a:r>
            <a:r>
              <a:rPr lang="en-US" u="sng" dirty="0" smtClean="0">
                <a:solidFill>
                  <a:srgbClr val="FF0000"/>
                </a:solidFill>
              </a:rPr>
              <a:t>12 </a:t>
            </a:r>
            <a:r>
              <a:rPr lang="en-US" u="sng" dirty="0" err="1">
                <a:solidFill>
                  <a:srgbClr val="FF0000"/>
                </a:solidFill>
              </a:rPr>
              <a:t>krad</a:t>
            </a:r>
            <a:r>
              <a:rPr lang="en-US" u="sng" dirty="0">
                <a:solidFill>
                  <a:srgbClr val="FF0000"/>
                </a:solidFill>
              </a:rPr>
              <a:t>/s</a:t>
            </a:r>
            <a:r>
              <a:rPr lang="en-US" dirty="0"/>
              <a:t> in edge </a:t>
            </a:r>
            <a:r>
              <a:rPr lang="en-US" dirty="0" smtClean="0"/>
              <a:t>region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(scaling?)</a:t>
            </a:r>
          </a:p>
          <a:p>
            <a:pPr lvl="1"/>
            <a:r>
              <a:rPr lang="en-US" dirty="0" smtClean="0"/>
              <a:t>Potential to greatly increase rotation shear in outer plasma region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64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421640"/>
            <a:ext cx="8980170" cy="685800"/>
          </a:xfrm>
        </p:spPr>
        <p:txBody>
          <a:bodyPr/>
          <a:lstStyle/>
          <a:p>
            <a:r>
              <a:rPr lang="en-US" dirty="0" smtClean="0"/>
              <a:t>Several next-steps to </a:t>
            </a:r>
            <a:r>
              <a:rPr lang="en-US" dirty="0"/>
              <a:t>address regarding V</a:t>
            </a:r>
            <a:r>
              <a:rPr lang="en-US" u="none" baseline="-25000" dirty="0"/>
              <a:t>0-NTV</a:t>
            </a:r>
            <a:r>
              <a:rPr lang="en-US" dirty="0"/>
              <a:t> </a:t>
            </a:r>
            <a:r>
              <a:rPr lang="en-US" dirty="0" smtClean="0"/>
              <a:t>understanding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54" y="1657350"/>
            <a:ext cx="8883142" cy="4780026"/>
          </a:xfrm>
        </p:spPr>
        <p:txBody>
          <a:bodyPr/>
          <a:lstStyle/>
          <a:p>
            <a:r>
              <a:rPr lang="en-US" dirty="0" smtClean="0"/>
              <a:t>Perform non-linear least squares fit of </a:t>
            </a:r>
            <a:r>
              <a:rPr lang="en-US" dirty="0" err="1"/>
              <a:t>V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dirty="0" smtClean="0"/>
              <a:t> vs.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 (at each R)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will </a:t>
            </a:r>
            <a:r>
              <a:rPr lang="en-US" u="sng" dirty="0" smtClean="0">
                <a:solidFill>
                  <a:srgbClr val="FF0000"/>
                </a:solidFill>
              </a:rPr>
              <a:t>quantitatively</a:t>
            </a:r>
            <a:r>
              <a:rPr lang="en-US" dirty="0" smtClean="0">
                <a:solidFill>
                  <a:srgbClr val="FF0000"/>
                </a:solidFill>
              </a:rPr>
              <a:t> determine how close measured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dirty="0">
                <a:solidFill>
                  <a:srgbClr val="FF0000"/>
                </a:solidFill>
              </a:rPr>
              <a:t>to V</a:t>
            </a:r>
            <a:r>
              <a:rPr lang="en-US" baseline="-25000" dirty="0">
                <a:solidFill>
                  <a:srgbClr val="FF0000"/>
                </a:solidFill>
              </a:rPr>
              <a:t>0-NTV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V</a:t>
            </a:r>
            <a:r>
              <a:rPr lang="en-US" baseline="-25000" dirty="0" smtClean="0"/>
              <a:t>0-NTV</a:t>
            </a:r>
            <a:r>
              <a:rPr lang="en-US" dirty="0" smtClean="0"/>
              <a:t> profile scaling with plasma parameters</a:t>
            </a:r>
          </a:p>
          <a:p>
            <a:pPr lvl="1"/>
            <a:r>
              <a:rPr lang="en-US" dirty="0" smtClean="0"/>
              <a:t>Data from present experiment may provide some answers</a:t>
            </a:r>
            <a:endParaRPr lang="en-US" dirty="0"/>
          </a:p>
          <a:p>
            <a:r>
              <a:rPr lang="en-US" dirty="0"/>
              <a:t>V</a:t>
            </a:r>
            <a:r>
              <a:rPr lang="en-US" baseline="-25000" dirty="0"/>
              <a:t>0-NTV</a:t>
            </a:r>
            <a:r>
              <a:rPr lang="en-US" dirty="0"/>
              <a:t> profile </a:t>
            </a:r>
            <a:r>
              <a:rPr lang="en-US" dirty="0" smtClean="0"/>
              <a:t>comparison to theory – including electron effects</a:t>
            </a:r>
          </a:p>
          <a:p>
            <a:pPr lvl="1"/>
            <a:r>
              <a:rPr lang="en-US" dirty="0" smtClean="0"/>
              <a:t>All known experimental publications only consider </a:t>
            </a:r>
            <a:r>
              <a:rPr lang="en-US" dirty="0"/>
              <a:t>V</a:t>
            </a:r>
            <a:r>
              <a:rPr lang="en-US" baseline="-25000" dirty="0"/>
              <a:t>0-NTV</a:t>
            </a:r>
            <a:r>
              <a:rPr lang="en-US" dirty="0" smtClean="0"/>
              <a:t> ~ d(</a:t>
            </a:r>
            <a:r>
              <a:rPr lang="en-US" dirty="0" err="1" smtClean="0"/>
              <a:t>Ti</a:t>
            </a:r>
            <a:r>
              <a:rPr lang="en-US" dirty="0" smtClean="0"/>
              <a:t>)/</a:t>
            </a:r>
            <a:r>
              <a:rPr lang="en-US" dirty="0" err="1" smtClean="0"/>
              <a:t>dr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Comparison of present results to </a:t>
            </a:r>
            <a:r>
              <a:rPr lang="en-US" dirty="0" err="1" smtClean="0"/>
              <a:t>ohmic</a:t>
            </a:r>
            <a:r>
              <a:rPr lang="en-US" dirty="0" smtClean="0"/>
              <a:t> intrinsic rotation</a:t>
            </a:r>
          </a:p>
          <a:p>
            <a:pPr lvl="1"/>
            <a:r>
              <a:rPr lang="en-US" dirty="0" smtClean="0"/>
              <a:t>Results published by S.G. Lee, et al.</a:t>
            </a:r>
            <a:endParaRPr lang="en-US" dirty="0"/>
          </a:p>
          <a:p>
            <a:r>
              <a:rPr lang="en-US" dirty="0" smtClean="0"/>
              <a:t>Run second part of experiment using reversed-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plasma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38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Straight Connector 305"/>
          <p:cNvCxnSpPr/>
          <p:nvPr/>
        </p:nvCxnSpPr>
        <p:spPr bwMode="auto">
          <a:xfrm>
            <a:off x="2726714" y="1394923"/>
            <a:ext cx="0" cy="32141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Rectangle 4099"/>
          <p:cNvSpPr>
            <a:spLocks noChangeArrowheads="1"/>
          </p:cNvSpPr>
          <p:nvPr/>
        </p:nvSpPr>
        <p:spPr bwMode="auto">
          <a:xfrm>
            <a:off x="4601366" y="1926755"/>
            <a:ext cx="2209960" cy="276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50" y="57570"/>
            <a:ext cx="9124950" cy="685800"/>
          </a:xfrm>
        </p:spPr>
        <p:txBody>
          <a:bodyPr/>
          <a:lstStyle/>
          <a:p>
            <a:r>
              <a:rPr lang="en-US" altLang="en-US" sz="2800" dirty="0" smtClean="0"/>
              <a:t>STEP 2: </a:t>
            </a:r>
            <a:r>
              <a:rPr lang="en-US" sz="2800" dirty="0" smtClean="0"/>
              <a:t>Use Counter-</a:t>
            </a:r>
            <a:r>
              <a:rPr lang="en-US" sz="2800" dirty="0" err="1" smtClean="0"/>
              <a:t>Ip</a:t>
            </a:r>
            <a:r>
              <a:rPr lang="en-US" sz="2800" dirty="0" smtClean="0"/>
              <a:t> to measure NTV offset V profile</a:t>
            </a:r>
            <a:endParaRPr lang="en-US" alt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5503" y="4873265"/>
            <a:ext cx="8907847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1600" kern="0" dirty="0" smtClean="0"/>
              <a:t>Set-up </a:t>
            </a:r>
            <a:r>
              <a:rPr lang="en-US" altLang="en-US" sz="1600" kern="0" dirty="0"/>
              <a:t>T</a:t>
            </a:r>
            <a:r>
              <a:rPr lang="en-US" altLang="en-US" sz="1600" kern="0" dirty="0" smtClean="0"/>
              <a:t>arget Plasma Shots</a:t>
            </a:r>
          </a:p>
          <a:p>
            <a:pPr lvl="1">
              <a:defRPr/>
            </a:pPr>
            <a:r>
              <a:rPr lang="en-US" altLang="en-US" sz="1200" kern="0" dirty="0" smtClean="0"/>
              <a:t>For counter-</a:t>
            </a:r>
            <a:r>
              <a:rPr lang="en-US" altLang="en-US" sz="1200" kern="0" dirty="0" err="1" smtClean="0"/>
              <a:t>Ip</a:t>
            </a:r>
            <a:r>
              <a:rPr lang="en-US" altLang="en-US" sz="1200" kern="0" dirty="0" smtClean="0"/>
              <a:t> shot (2016</a:t>
            </a:r>
            <a:r>
              <a:rPr lang="en-US" altLang="en-US" sz="1200" kern="0" dirty="0"/>
              <a:t>) </a:t>
            </a:r>
            <a:r>
              <a:rPr lang="en-US" sz="1200" b="1" u="sng" dirty="0"/>
              <a:t>15884</a:t>
            </a:r>
            <a:r>
              <a:rPr lang="en-US" sz="1200" dirty="0"/>
              <a:t>: </a:t>
            </a:r>
            <a:r>
              <a:rPr lang="en-US" sz="1200" dirty="0" err="1"/>
              <a:t>Bt</a:t>
            </a:r>
            <a:r>
              <a:rPr lang="en-US" sz="1200" dirty="0"/>
              <a:t> = 2.3T, </a:t>
            </a:r>
            <a:r>
              <a:rPr lang="en-US" sz="1200" dirty="0" err="1"/>
              <a:t>Ip</a:t>
            </a:r>
            <a:r>
              <a:rPr lang="en-US" sz="1200" dirty="0"/>
              <a:t> = 0.51 MA, q95 = 6, </a:t>
            </a:r>
            <a:r>
              <a:rPr lang="en-US" sz="1200" dirty="0" err="1"/>
              <a:t>Ip</a:t>
            </a:r>
            <a:r>
              <a:rPr lang="en-US" sz="1200" dirty="0"/>
              <a:t> flattop = 1s - </a:t>
            </a:r>
            <a:r>
              <a:rPr lang="en-US" sz="1200" dirty="0" smtClean="0"/>
              <a:t>7s; </a:t>
            </a:r>
            <a:r>
              <a:rPr lang="en-US" sz="1200" b="1" u="sng" dirty="0" smtClean="0">
                <a:solidFill>
                  <a:srgbClr val="FF0000"/>
                </a:solidFill>
              </a:rPr>
              <a:t>ECH set for BEST OUTER HEATING</a:t>
            </a:r>
            <a:endParaRPr lang="en-US" altLang="en-US" sz="1600" b="1" u="sng" kern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1600" kern="0" dirty="0" smtClean="0"/>
              <a:t>Setup for IVCC 3D fields</a:t>
            </a:r>
          </a:p>
          <a:p>
            <a:pPr lvl="1">
              <a:defRPr/>
            </a:pPr>
            <a:r>
              <a:rPr lang="en-US" altLang="en-US" sz="1200" kern="0" dirty="0" smtClean="0"/>
              <a:t>Step 2B: Start with IVCC = 4.0 kA (n = 2 </a:t>
            </a:r>
            <a:r>
              <a:rPr lang="en-US" altLang="en-US" sz="1200" kern="0" dirty="0" err="1" smtClean="0"/>
              <a:t>midplane</a:t>
            </a:r>
            <a:r>
              <a:rPr lang="en-US" altLang="en-US" sz="1200" kern="0" dirty="0"/>
              <a:t> </a:t>
            </a:r>
            <a:r>
              <a:rPr lang="en-US" altLang="en-US" sz="1200" kern="0" dirty="0" smtClean="0"/>
              <a:t>coils ONLY -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like </a:t>
            </a:r>
            <a:r>
              <a:rPr lang="en-US" altLang="en-US" sz="1200" b="1" u="sng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FIRST STEP</a:t>
            </a:r>
            <a:r>
              <a:rPr lang="en-US" altLang="en-US" sz="1200" b="1" kern="0" dirty="0" smtClean="0">
                <a:sym typeface="Wingdings" panose="05000000000000000000" pitchFamily="2" charset="2"/>
              </a:rPr>
              <a:t>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of shots </a:t>
            </a:r>
            <a:r>
              <a:rPr lang="en-US" altLang="en-US" sz="1200" b="1" u="sng" kern="0" dirty="0" smtClean="0">
                <a:sym typeface="Wingdings" panose="05000000000000000000" pitchFamily="2" charset="2"/>
              </a:rPr>
              <a:t>13433</a:t>
            </a:r>
            <a:r>
              <a:rPr lang="en-US" altLang="en-US" sz="1200" u="sng" kern="0" dirty="0" smtClean="0">
                <a:sym typeface="Wingdings" panose="05000000000000000000" pitchFamily="2" charset="2"/>
              </a:rPr>
              <a:t>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or </a:t>
            </a:r>
            <a:r>
              <a:rPr lang="en-US" altLang="en-US" sz="1200" b="1" u="sng" kern="0" dirty="0" smtClean="0">
                <a:sym typeface="Wingdings" panose="05000000000000000000" pitchFamily="2" charset="2"/>
              </a:rPr>
              <a:t>13446</a:t>
            </a:r>
            <a:r>
              <a:rPr lang="en-US" altLang="en-US" sz="1200" u="sng" kern="0" dirty="0" smtClean="0">
                <a:sym typeface="Wingdings" panose="05000000000000000000" pitchFamily="2" charset="2"/>
              </a:rPr>
              <a:t>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)</a:t>
            </a:r>
            <a:endParaRPr lang="en-US" altLang="en-US" sz="1200" b="1" kern="0" dirty="0" smtClean="0"/>
          </a:p>
          <a:p>
            <a:pPr lvl="1">
              <a:defRPr/>
            </a:pPr>
            <a:r>
              <a:rPr lang="en-US" altLang="en-US" sz="1200" kern="0" dirty="0"/>
              <a:t>Step </a:t>
            </a:r>
            <a:r>
              <a:rPr lang="en-US" altLang="en-US" sz="1200" kern="0" dirty="0" smtClean="0"/>
              <a:t>2D: </a:t>
            </a:r>
            <a:r>
              <a:rPr lang="en-US" altLang="en-US" sz="1200" kern="0" dirty="0"/>
              <a:t>Start with IVCC = 4.0 kA </a:t>
            </a:r>
            <a:r>
              <a:rPr lang="en-US" altLang="en-US" sz="1200" kern="0" dirty="0" smtClean="0"/>
              <a:t>(n </a:t>
            </a:r>
            <a:r>
              <a:rPr lang="en-US" altLang="en-US" sz="1200" kern="0" dirty="0"/>
              <a:t>= 2 </a:t>
            </a:r>
            <a:r>
              <a:rPr lang="en-US" altLang="en-US" sz="1200" kern="0" dirty="0" err="1" smtClean="0"/>
              <a:t>midplane</a:t>
            </a:r>
            <a:r>
              <a:rPr lang="en-US" altLang="en-US" sz="1200" kern="0" dirty="0" smtClean="0"/>
              <a:t> + </a:t>
            </a:r>
            <a:r>
              <a:rPr lang="en-US" altLang="en-US" sz="1200" kern="0" dirty="0"/>
              <a:t>n = 1 </a:t>
            </a:r>
            <a:r>
              <a:rPr lang="en-US" altLang="en-US" sz="1200" kern="0" dirty="0" smtClean="0"/>
              <a:t>non-pitch-aligned (0 </a:t>
            </a:r>
            <a:r>
              <a:rPr lang="en-US" altLang="en-US" sz="1200" kern="0" dirty="0" err="1" smtClean="0"/>
              <a:t>deg</a:t>
            </a:r>
            <a:r>
              <a:rPr lang="en-US" altLang="en-US" sz="1200" kern="0" dirty="0" smtClean="0"/>
              <a:t>) - </a:t>
            </a:r>
            <a:r>
              <a:rPr lang="en-US" altLang="en-US" sz="1200" kern="0" dirty="0">
                <a:sym typeface="Wingdings" panose="05000000000000000000" pitchFamily="2" charset="2"/>
              </a:rPr>
              <a:t>like </a:t>
            </a:r>
            <a:r>
              <a:rPr lang="en-US" altLang="en-US" sz="1200" b="1" u="sng" kern="0" dirty="0">
                <a:solidFill>
                  <a:srgbClr val="FF0000"/>
                </a:solidFill>
                <a:sym typeface="Wingdings" panose="05000000000000000000" pitchFamily="2" charset="2"/>
              </a:rPr>
              <a:t>FIRST STEP</a:t>
            </a:r>
            <a:r>
              <a:rPr lang="en-US" altLang="en-US" sz="1200" b="1" kern="0" dirty="0">
                <a:sym typeface="Wingdings" panose="05000000000000000000" pitchFamily="2" charset="2"/>
              </a:rPr>
              <a:t> </a:t>
            </a:r>
            <a:r>
              <a:rPr lang="en-US" altLang="en-US" sz="1200" kern="0" dirty="0">
                <a:sym typeface="Wingdings" panose="05000000000000000000" pitchFamily="2" charset="2"/>
              </a:rPr>
              <a:t>of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shot </a:t>
            </a:r>
            <a:r>
              <a:rPr lang="en-US" altLang="en-US" sz="1200" b="1" u="sng" kern="0" dirty="0" smtClean="0">
                <a:sym typeface="Wingdings" panose="05000000000000000000" pitchFamily="2" charset="2"/>
              </a:rPr>
              <a:t>13436</a:t>
            </a:r>
            <a:r>
              <a:rPr lang="en-US" altLang="en-US" sz="1200" u="sng" kern="0" dirty="0" smtClean="0">
                <a:sym typeface="Wingdings" panose="05000000000000000000" pitchFamily="2" charset="2"/>
              </a:rPr>
              <a:t>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)</a:t>
            </a:r>
            <a:endParaRPr lang="en-US" altLang="en-US" sz="1200" b="1" kern="0" dirty="0"/>
          </a:p>
        </p:txBody>
      </p:sp>
      <p:cxnSp>
        <p:nvCxnSpPr>
          <p:cNvPr id="8196" name="Straight Arrow Connector 57"/>
          <p:cNvCxnSpPr>
            <a:cxnSpLocks noChangeShapeType="1"/>
          </p:cNvCxnSpPr>
          <p:nvPr/>
        </p:nvCxnSpPr>
        <p:spPr bwMode="auto">
          <a:xfrm flipV="1">
            <a:off x="1365250" y="1113191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7" name="Straight Arrow Connector 58"/>
          <p:cNvCxnSpPr>
            <a:cxnSpLocks noChangeShapeType="1"/>
          </p:cNvCxnSpPr>
          <p:nvPr/>
        </p:nvCxnSpPr>
        <p:spPr bwMode="auto">
          <a:xfrm>
            <a:off x="1365250" y="2753079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8" name="TextBox 59"/>
          <p:cNvSpPr txBox="1">
            <a:spLocks noChangeArrowheads="1"/>
          </p:cNvSpPr>
          <p:nvPr/>
        </p:nvSpPr>
        <p:spPr bwMode="auto">
          <a:xfrm>
            <a:off x="8553238" y="2391129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8199" name="Rectangle 60"/>
          <p:cNvSpPr>
            <a:spLocks noChangeArrowheads="1"/>
          </p:cNvSpPr>
          <p:nvPr/>
        </p:nvSpPr>
        <p:spPr bwMode="auto">
          <a:xfrm rot="-5400000">
            <a:off x="298450" y="1722791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8200" name="Straight Connector 61"/>
          <p:cNvCxnSpPr>
            <a:cxnSpLocks noChangeShapeType="1"/>
          </p:cNvCxnSpPr>
          <p:nvPr/>
        </p:nvCxnSpPr>
        <p:spPr bwMode="auto">
          <a:xfrm flipV="1">
            <a:off x="1385888" y="1902179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1" name="Straight Connector 62"/>
          <p:cNvCxnSpPr>
            <a:cxnSpLocks noChangeShapeType="1"/>
          </p:cNvCxnSpPr>
          <p:nvPr/>
        </p:nvCxnSpPr>
        <p:spPr bwMode="auto">
          <a:xfrm flipV="1">
            <a:off x="2016125" y="1513241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Straight Connector 63"/>
          <p:cNvCxnSpPr>
            <a:cxnSpLocks noChangeShapeType="1"/>
          </p:cNvCxnSpPr>
          <p:nvPr/>
        </p:nvCxnSpPr>
        <p:spPr bwMode="auto">
          <a:xfrm>
            <a:off x="2482850" y="1513241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Straight Connector 64"/>
          <p:cNvCxnSpPr>
            <a:cxnSpLocks noChangeShapeType="1"/>
          </p:cNvCxnSpPr>
          <p:nvPr/>
        </p:nvCxnSpPr>
        <p:spPr bwMode="auto">
          <a:xfrm>
            <a:off x="7110787" y="1513241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5" name="Rectangle 4099"/>
          <p:cNvSpPr>
            <a:spLocks noChangeArrowheads="1"/>
          </p:cNvSpPr>
          <p:nvPr/>
        </p:nvSpPr>
        <p:spPr bwMode="auto">
          <a:xfrm>
            <a:off x="3934492" y="2206561"/>
            <a:ext cx="3264972" cy="276758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206" name="TextBox 70"/>
          <p:cNvSpPr txBox="1">
            <a:spLocks noChangeArrowheads="1"/>
          </p:cNvSpPr>
          <p:nvPr/>
        </p:nvSpPr>
        <p:spPr bwMode="auto">
          <a:xfrm>
            <a:off x="6403814" y="798971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NBI</a:t>
            </a:r>
          </a:p>
        </p:txBody>
      </p:sp>
      <p:sp>
        <p:nvSpPr>
          <p:cNvPr id="8214" name="TextBox 53"/>
          <p:cNvSpPr txBox="1">
            <a:spLocks noChangeArrowheads="1"/>
          </p:cNvSpPr>
          <p:nvPr/>
        </p:nvSpPr>
        <p:spPr bwMode="auto">
          <a:xfrm>
            <a:off x="6008746" y="2766630"/>
            <a:ext cx="2911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NBI dropouts for CES </a:t>
            </a:r>
            <a:r>
              <a:rPr lang="en-US" altLang="en-US" sz="1400" dirty="0" smtClean="0"/>
              <a:t>(as needed)</a:t>
            </a:r>
            <a:endParaRPr lang="en-US" altLang="en-US" sz="14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3579936" y="2753079"/>
            <a:ext cx="1471048" cy="281814"/>
            <a:chOff x="3493311" y="2858954"/>
            <a:chExt cx="1471048" cy="281814"/>
          </a:xfrm>
        </p:grpSpPr>
        <p:cxnSp>
          <p:nvCxnSpPr>
            <p:cNvPr id="821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494665" y="2858954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5" name="Straight Connector 133"/>
            <p:cNvCxnSpPr>
              <a:cxnSpLocks noChangeShapeType="1"/>
            </p:cNvCxnSpPr>
            <p:nvPr/>
          </p:nvCxnSpPr>
          <p:spPr bwMode="auto">
            <a:xfrm>
              <a:off x="3493311" y="3140768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" name="Straight Connector 10"/>
          <p:cNvCxnSpPr/>
          <p:nvPr/>
        </p:nvCxnSpPr>
        <p:spPr bwMode="auto">
          <a:xfrm>
            <a:off x="2911189" y="141577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3081345" y="139949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3251501" y="140984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3412779" y="140243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3590339" y="140243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3761242" y="139503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5" name="Group 94"/>
          <p:cNvGrpSpPr/>
          <p:nvPr/>
        </p:nvGrpSpPr>
        <p:grpSpPr>
          <a:xfrm>
            <a:off x="3949234" y="2749790"/>
            <a:ext cx="1471858" cy="293688"/>
            <a:chOff x="3168650" y="2774950"/>
            <a:chExt cx="2884488" cy="293688"/>
          </a:xfrm>
        </p:grpSpPr>
        <p:cxnSp>
          <p:nvCxnSpPr>
            <p:cNvPr id="96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5" name="Straight Connector 114"/>
          <p:cNvCxnSpPr/>
          <p:nvPr/>
        </p:nvCxnSpPr>
        <p:spPr bwMode="auto">
          <a:xfrm>
            <a:off x="3933633" y="1417247"/>
            <a:ext cx="0" cy="7766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4103789" y="1400965"/>
            <a:ext cx="0" cy="8055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4273945" y="1411317"/>
            <a:ext cx="0" cy="7952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4426345" y="1403913"/>
            <a:ext cx="0" cy="8026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4774061" y="1396509"/>
            <a:ext cx="0" cy="5366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0" name="Group 129"/>
          <p:cNvGrpSpPr/>
          <p:nvPr/>
        </p:nvGrpSpPr>
        <p:grpSpPr>
          <a:xfrm>
            <a:off x="4962053" y="2741639"/>
            <a:ext cx="1471858" cy="293688"/>
            <a:chOff x="3168650" y="2774950"/>
            <a:chExt cx="2884488" cy="293688"/>
          </a:xfrm>
        </p:grpSpPr>
        <p:cxnSp>
          <p:nvCxnSpPr>
            <p:cNvPr id="13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50" name="Straight Connector 149"/>
          <p:cNvCxnSpPr/>
          <p:nvPr/>
        </p:nvCxnSpPr>
        <p:spPr bwMode="auto">
          <a:xfrm>
            <a:off x="4956077" y="1418721"/>
            <a:ext cx="0" cy="5144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Connector 150"/>
          <p:cNvCxnSpPr/>
          <p:nvPr/>
        </p:nvCxnSpPr>
        <p:spPr bwMode="auto">
          <a:xfrm>
            <a:off x="5126233" y="1402439"/>
            <a:ext cx="0" cy="5243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>
            <a:off x="5287511" y="1412791"/>
            <a:ext cx="0" cy="510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traight Arrow Connector 57"/>
          <p:cNvCxnSpPr>
            <a:cxnSpLocks noChangeShapeType="1"/>
          </p:cNvCxnSpPr>
          <p:nvPr/>
        </p:nvCxnSpPr>
        <p:spPr bwMode="auto">
          <a:xfrm flipV="1">
            <a:off x="1363650" y="2969216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Arrow Connector 58"/>
          <p:cNvCxnSpPr>
            <a:cxnSpLocks noChangeShapeType="1"/>
          </p:cNvCxnSpPr>
          <p:nvPr/>
        </p:nvCxnSpPr>
        <p:spPr bwMode="auto">
          <a:xfrm>
            <a:off x="1363650" y="4609104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" name="TextBox 59"/>
          <p:cNvSpPr txBox="1">
            <a:spLocks noChangeArrowheads="1"/>
          </p:cNvSpPr>
          <p:nvPr/>
        </p:nvSpPr>
        <p:spPr bwMode="auto">
          <a:xfrm>
            <a:off x="8551638" y="4247154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163" name="Rectangle 60"/>
          <p:cNvSpPr>
            <a:spLocks noChangeArrowheads="1"/>
          </p:cNvSpPr>
          <p:nvPr/>
        </p:nvSpPr>
        <p:spPr bwMode="auto">
          <a:xfrm rot="-5400000">
            <a:off x="296850" y="3578816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164" name="Straight Connector 61"/>
          <p:cNvCxnSpPr>
            <a:cxnSpLocks noChangeShapeType="1"/>
          </p:cNvCxnSpPr>
          <p:nvPr/>
        </p:nvCxnSpPr>
        <p:spPr bwMode="auto">
          <a:xfrm flipV="1">
            <a:off x="1384288" y="3758204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62"/>
          <p:cNvCxnSpPr>
            <a:cxnSpLocks noChangeShapeType="1"/>
          </p:cNvCxnSpPr>
          <p:nvPr/>
        </p:nvCxnSpPr>
        <p:spPr bwMode="auto">
          <a:xfrm flipV="1">
            <a:off x="2014525" y="3369266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63"/>
          <p:cNvCxnSpPr>
            <a:cxnSpLocks noChangeShapeType="1"/>
          </p:cNvCxnSpPr>
          <p:nvPr/>
        </p:nvCxnSpPr>
        <p:spPr bwMode="auto">
          <a:xfrm>
            <a:off x="2481250" y="3369266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64"/>
          <p:cNvCxnSpPr>
            <a:cxnSpLocks noChangeShapeType="1"/>
          </p:cNvCxnSpPr>
          <p:nvPr/>
        </p:nvCxnSpPr>
        <p:spPr bwMode="auto">
          <a:xfrm>
            <a:off x="7109187" y="3369266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" name="TextBox 70"/>
          <p:cNvSpPr txBox="1">
            <a:spLocks noChangeArrowheads="1"/>
          </p:cNvSpPr>
          <p:nvPr/>
        </p:nvSpPr>
        <p:spPr bwMode="auto">
          <a:xfrm>
            <a:off x="1850987" y="3942060"/>
            <a:ext cx="655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3D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field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897199" y="2055509"/>
            <a:ext cx="527552" cy="697569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2636965" y="1127854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sp>
        <p:nvSpPr>
          <p:cNvPr id="300" name="TextBox 299"/>
          <p:cNvSpPr txBox="1"/>
          <p:nvPr/>
        </p:nvSpPr>
        <p:spPr>
          <a:xfrm>
            <a:off x="3792579" y="1129328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sp>
        <p:nvSpPr>
          <p:cNvPr id="301" name="TextBox 300"/>
          <p:cNvSpPr txBox="1"/>
          <p:nvPr/>
        </p:nvSpPr>
        <p:spPr>
          <a:xfrm>
            <a:off x="4886047" y="1130802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sp>
        <p:nvSpPr>
          <p:cNvPr id="8204" name="Rectangle 4096"/>
          <p:cNvSpPr>
            <a:spLocks noChangeArrowheads="1"/>
          </p:cNvSpPr>
          <p:nvPr/>
        </p:nvSpPr>
        <p:spPr bwMode="auto">
          <a:xfrm>
            <a:off x="3251501" y="2488976"/>
            <a:ext cx="4256279" cy="264103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305" name="TextBox 70"/>
          <p:cNvSpPr txBox="1">
            <a:spLocks noChangeArrowheads="1"/>
          </p:cNvSpPr>
          <p:nvPr/>
        </p:nvSpPr>
        <p:spPr bwMode="auto">
          <a:xfrm>
            <a:off x="3513909" y="2428089"/>
            <a:ext cx="1680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NBI source A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307" name="TextBox 70"/>
          <p:cNvSpPr txBox="1">
            <a:spLocks noChangeArrowheads="1"/>
          </p:cNvSpPr>
          <p:nvPr/>
        </p:nvSpPr>
        <p:spPr bwMode="auto">
          <a:xfrm>
            <a:off x="4291934" y="2156989"/>
            <a:ext cx="1680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NBI source B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cxnSp>
        <p:nvCxnSpPr>
          <p:cNvPr id="308" name="Straight Connector 307"/>
          <p:cNvCxnSpPr/>
          <p:nvPr/>
        </p:nvCxnSpPr>
        <p:spPr bwMode="auto">
          <a:xfrm>
            <a:off x="4597995" y="1402313"/>
            <a:ext cx="0" cy="8026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TextBox 70"/>
          <p:cNvSpPr txBox="1">
            <a:spLocks noChangeArrowheads="1"/>
          </p:cNvSpPr>
          <p:nvPr/>
        </p:nvSpPr>
        <p:spPr bwMode="auto">
          <a:xfrm>
            <a:off x="4954459" y="1866639"/>
            <a:ext cx="1709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NBI source C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310" name="TextBox 70"/>
          <p:cNvSpPr txBox="1">
            <a:spLocks noChangeArrowheads="1"/>
          </p:cNvSpPr>
          <p:nvPr/>
        </p:nvSpPr>
        <p:spPr bwMode="auto">
          <a:xfrm>
            <a:off x="2816087" y="2083024"/>
            <a:ext cx="728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ECH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grpSp>
        <p:nvGrpSpPr>
          <p:cNvPr id="318" name="Group 317"/>
          <p:cNvGrpSpPr/>
          <p:nvPr/>
        </p:nvGrpSpPr>
        <p:grpSpPr>
          <a:xfrm>
            <a:off x="2482850" y="3778841"/>
            <a:ext cx="4227351" cy="836613"/>
            <a:chOff x="2482850" y="3778841"/>
            <a:chExt cx="4227351" cy="836613"/>
          </a:xfrm>
        </p:grpSpPr>
        <p:cxnSp>
          <p:nvCxnSpPr>
            <p:cNvPr id="85" name="Straight Connector 84"/>
            <p:cNvCxnSpPr/>
            <p:nvPr/>
          </p:nvCxnSpPr>
          <p:spPr bwMode="auto">
            <a:xfrm flipV="1">
              <a:off x="2482850" y="3789160"/>
              <a:ext cx="243864" cy="8199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2" name="Straight Connector 311"/>
            <p:cNvCxnSpPr/>
            <p:nvPr/>
          </p:nvCxnSpPr>
          <p:spPr bwMode="auto">
            <a:xfrm>
              <a:off x="2726714" y="3778841"/>
              <a:ext cx="3677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3" name="Straight Connector 312"/>
            <p:cNvCxnSpPr/>
            <p:nvPr/>
          </p:nvCxnSpPr>
          <p:spPr bwMode="auto">
            <a:xfrm flipH="1" flipV="1">
              <a:off x="6403815" y="3789160"/>
              <a:ext cx="306386" cy="82629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9" name="TextBox 318"/>
          <p:cNvSpPr txBox="1"/>
          <p:nvPr/>
        </p:nvSpPr>
        <p:spPr>
          <a:xfrm>
            <a:off x="6643633" y="358703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4.0 kA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22" name="Straight Connector 321"/>
          <p:cNvCxnSpPr/>
          <p:nvPr/>
        </p:nvCxnSpPr>
        <p:spPr bwMode="auto">
          <a:xfrm>
            <a:off x="2734972" y="3931241"/>
            <a:ext cx="3677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H="1">
            <a:off x="9557886" y="3931241"/>
            <a:ext cx="288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4" name="Straight Connector 323"/>
          <p:cNvCxnSpPr/>
          <p:nvPr/>
        </p:nvCxnSpPr>
        <p:spPr bwMode="auto">
          <a:xfrm>
            <a:off x="2704497" y="4083641"/>
            <a:ext cx="378293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5" name="Straight Connector 324"/>
          <p:cNvCxnSpPr/>
          <p:nvPr/>
        </p:nvCxnSpPr>
        <p:spPr bwMode="auto">
          <a:xfrm>
            <a:off x="2664397" y="4245666"/>
            <a:ext cx="388298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Straight Connector 325"/>
          <p:cNvCxnSpPr/>
          <p:nvPr/>
        </p:nvCxnSpPr>
        <p:spPr bwMode="auto">
          <a:xfrm>
            <a:off x="2720547" y="3656941"/>
            <a:ext cx="362673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 flipH="1">
            <a:off x="6458553" y="3771701"/>
            <a:ext cx="233205" cy="71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" name="Straight Connector 326"/>
          <p:cNvCxnSpPr/>
          <p:nvPr/>
        </p:nvCxnSpPr>
        <p:spPr bwMode="auto">
          <a:xfrm>
            <a:off x="2526186" y="4590566"/>
            <a:ext cx="41848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Oval 2"/>
          <p:cNvSpPr/>
          <p:nvPr/>
        </p:nvSpPr>
        <p:spPr bwMode="auto">
          <a:xfrm>
            <a:off x="2564369" y="1707711"/>
            <a:ext cx="1092607" cy="121280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78961" y="1159846"/>
            <a:ext cx="485436" cy="6490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Box 79"/>
          <p:cNvSpPr txBox="1"/>
          <p:nvPr/>
        </p:nvSpPr>
        <p:spPr>
          <a:xfrm>
            <a:off x="1471762" y="790514"/>
            <a:ext cx="218521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Step 1 (Completed)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3833057" y="1675928"/>
            <a:ext cx="0" cy="7849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4507993" y="1675928"/>
            <a:ext cx="0" cy="4614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5210922" y="1683259"/>
            <a:ext cx="0" cy="2053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332287" y="1675928"/>
            <a:ext cx="44587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3341618" y="1688363"/>
            <a:ext cx="0" cy="3671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Box 102"/>
          <p:cNvSpPr txBox="1"/>
          <p:nvPr/>
        </p:nvSpPr>
        <p:spPr>
          <a:xfrm>
            <a:off x="7246405" y="1077799"/>
            <a:ext cx="17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Measurement here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64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69" y="2991104"/>
            <a:ext cx="7772400" cy="685800"/>
          </a:xfrm>
        </p:spPr>
        <p:txBody>
          <a:bodyPr/>
          <a:lstStyle/>
          <a:p>
            <a:pPr lvl="1"/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Second separate result</a:t>
            </a:r>
            <a:r>
              <a:rPr lang="en-US" sz="2800" dirty="0"/>
              <a:t>: NTV rotation braking with global </a:t>
            </a:r>
            <a:r>
              <a:rPr lang="en-US" sz="2800" i="1" dirty="0"/>
              <a:t>n</a:t>
            </a:r>
            <a:r>
              <a:rPr lang="en-US" sz="2800" dirty="0"/>
              <a:t> = 1, non-pitch-aligned 3D field</a:t>
            </a:r>
            <a:br>
              <a:rPr lang="en-US" sz="2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2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93" y="278550"/>
            <a:ext cx="8733064" cy="1028565"/>
          </a:xfrm>
        </p:spPr>
        <p:txBody>
          <a:bodyPr/>
          <a:lstStyle/>
          <a:p>
            <a:r>
              <a:rPr lang="en-US" dirty="0" smtClean="0"/>
              <a:t>The NTV Offset Rotation Profile </a:t>
            </a:r>
            <a:r>
              <a:rPr lang="en-US" dirty="0"/>
              <a:t>was </a:t>
            </a:r>
            <a:r>
              <a:rPr lang="en-US" dirty="0" smtClean="0"/>
              <a:t>recently directly measured in KSTAR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10" y="1508759"/>
            <a:ext cx="8914492" cy="4801291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Plasma rotation highly important for tokamak stability and confinement</a:t>
            </a:r>
          </a:p>
          <a:p>
            <a:pPr lvl="1"/>
            <a:r>
              <a:rPr lang="en-US" dirty="0" smtClean="0"/>
              <a:t>Future fusion devices are envisioned to have far less momentum input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FF0000"/>
                </a:solidFill>
              </a:rPr>
              <a:t>If sufficiently strong, this rotation could provide stabilization and improved performance in ITER and future devices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Outline</a:t>
            </a:r>
          </a:p>
          <a:p>
            <a:pPr lvl="1"/>
            <a:r>
              <a:rPr lang="en-US" u="sng" dirty="0" smtClean="0"/>
              <a:t>Goal 1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1"/>
                </a:solidFill>
              </a:rPr>
              <a:t>Use an innovative technique to measure the NTV offset rotation profile on KSTAR for the first time </a:t>
            </a:r>
            <a:r>
              <a:rPr lang="en-US" dirty="0" smtClean="0"/>
              <a:t>- </a:t>
            </a:r>
            <a:r>
              <a:rPr lang="en-US" u="sng" dirty="0" smtClean="0">
                <a:solidFill>
                  <a:srgbClr val="009900"/>
                </a:solidFill>
              </a:rPr>
              <a:t>COMPLETED</a:t>
            </a:r>
          </a:p>
          <a:p>
            <a:pPr lvl="2"/>
            <a:r>
              <a:rPr lang="en-US" dirty="0" smtClean="0"/>
              <a:t>NTV offset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profile </a:t>
            </a:r>
            <a:r>
              <a:rPr lang="en-US" dirty="0" smtClean="0">
                <a:solidFill>
                  <a:srgbClr val="FF0000"/>
                </a:solidFill>
              </a:rPr>
              <a:t>directly measured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lvl="1"/>
            <a:r>
              <a:rPr lang="en-US" u="sng" dirty="0" smtClean="0"/>
              <a:t>Goal 2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1"/>
                </a:solidFill>
              </a:rPr>
              <a:t>Use new counter-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baseline="-25000" dirty="0" err="1" smtClean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 target plasma to measure the NTV offset rotation profile on KSTAR – </a:t>
            </a:r>
            <a:r>
              <a:rPr lang="en-US" u="sng" dirty="0" smtClean="0">
                <a:solidFill>
                  <a:srgbClr val="FF0000"/>
                </a:solidFill>
              </a:rPr>
              <a:t>TO BE DONE</a:t>
            </a:r>
          </a:p>
          <a:p>
            <a:pPr lvl="2"/>
            <a:r>
              <a:rPr lang="en-US" dirty="0" smtClean="0"/>
              <a:t>Reverse-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target plasma under development by Jay Kim</a:t>
            </a:r>
          </a:p>
        </p:txBody>
      </p:sp>
    </p:spTree>
    <p:extLst>
      <p:ext uri="{BB962C8B-B14F-4D97-AF65-F5344CB8AC3E}">
        <p14:creationId xmlns:p14="http://schemas.microsoft.com/office/powerpoint/2010/main" val="13742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4099"/>
          <p:cNvSpPr>
            <a:spLocks noChangeArrowheads="1"/>
          </p:cNvSpPr>
          <p:nvPr/>
        </p:nvSpPr>
        <p:spPr bwMode="auto">
          <a:xfrm>
            <a:off x="2079625" y="2507549"/>
            <a:ext cx="4818326" cy="80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50" y="57570"/>
            <a:ext cx="9124950" cy="685800"/>
          </a:xfrm>
        </p:spPr>
        <p:txBody>
          <a:bodyPr/>
          <a:lstStyle/>
          <a:p>
            <a:r>
              <a:rPr lang="en-US" altLang="en-US" sz="2800" dirty="0" smtClean="0"/>
              <a:t>STEP 3: Isolate NTV torque profile using fast IPS (I)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5900" y="4873265"/>
            <a:ext cx="880745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1600" kern="0" dirty="0" smtClean="0"/>
              <a:t>Set-up Shots</a:t>
            </a:r>
          </a:p>
          <a:p>
            <a:pPr lvl="1">
              <a:defRPr/>
            </a:pPr>
            <a:r>
              <a:rPr lang="en-US" altLang="en-US" sz="1200" kern="0" dirty="0"/>
              <a:t>(2016) Target </a:t>
            </a:r>
            <a:r>
              <a:rPr lang="en-US" altLang="en-US" sz="1200" b="1" u="sng" kern="0" dirty="0" smtClean="0"/>
              <a:t>15778</a:t>
            </a:r>
            <a:r>
              <a:rPr lang="en-US" altLang="en-US" sz="1200" kern="0" dirty="0" smtClean="0"/>
              <a:t> </a:t>
            </a:r>
            <a:r>
              <a:rPr lang="en-US" altLang="en-US" sz="1200" kern="0" dirty="0"/>
              <a:t>(</a:t>
            </a:r>
            <a:r>
              <a:rPr lang="en-US" altLang="en-US" sz="1200" kern="0" dirty="0" err="1"/>
              <a:t>Bt</a:t>
            </a:r>
            <a:r>
              <a:rPr lang="en-US" altLang="en-US" sz="1200" kern="0" dirty="0"/>
              <a:t> = 1.8T</a:t>
            </a:r>
            <a:r>
              <a:rPr lang="en-US" altLang="en-US" sz="1200" kern="0" dirty="0" smtClean="0"/>
              <a:t>); (2015) Target </a:t>
            </a:r>
            <a:r>
              <a:rPr lang="en-US" altLang="en-US" sz="1200" kern="0" dirty="0"/>
              <a:t>plasmas </a:t>
            </a:r>
            <a:r>
              <a:rPr lang="en-US" altLang="en-US" sz="1200" b="1" u="sng" kern="0" dirty="0"/>
              <a:t>13302</a:t>
            </a:r>
            <a:r>
              <a:rPr lang="en-US" altLang="en-US" sz="1200" kern="0" dirty="0"/>
              <a:t> (</a:t>
            </a:r>
            <a:r>
              <a:rPr lang="en-US" altLang="en-US" sz="1200" kern="0" dirty="0" err="1"/>
              <a:t>Bt</a:t>
            </a:r>
            <a:r>
              <a:rPr lang="en-US" altLang="en-US" sz="1200" kern="0" dirty="0"/>
              <a:t> = 2.0T), </a:t>
            </a:r>
            <a:r>
              <a:rPr lang="en-US" altLang="en-US" sz="1200" b="1" u="sng" kern="0" dirty="0"/>
              <a:t>13433</a:t>
            </a:r>
            <a:r>
              <a:rPr lang="en-US" altLang="en-US" sz="1200" kern="0" dirty="0"/>
              <a:t> (</a:t>
            </a:r>
            <a:r>
              <a:rPr lang="en-US" altLang="en-US" sz="1200" kern="0" dirty="0" err="1"/>
              <a:t>Bt</a:t>
            </a:r>
            <a:r>
              <a:rPr lang="en-US" altLang="en-US" sz="1200" kern="0" dirty="0"/>
              <a:t> = 2.6T), </a:t>
            </a:r>
            <a:r>
              <a:rPr lang="en-US" altLang="en-US" sz="1200" b="1" u="sng" kern="0" dirty="0"/>
              <a:t>13446</a:t>
            </a:r>
            <a:r>
              <a:rPr lang="en-US" altLang="en-US" sz="1200" kern="0" dirty="0"/>
              <a:t> (</a:t>
            </a:r>
            <a:r>
              <a:rPr lang="en-US" altLang="en-US" sz="1200" kern="0" dirty="0" err="1"/>
              <a:t>Bt</a:t>
            </a:r>
            <a:r>
              <a:rPr lang="en-US" altLang="en-US" sz="1200" kern="0" dirty="0"/>
              <a:t> = 1.8T)</a:t>
            </a:r>
            <a:endParaRPr lang="en-US" altLang="en-US" sz="1600" kern="0" dirty="0" smtClean="0"/>
          </a:p>
          <a:p>
            <a:pPr>
              <a:defRPr/>
            </a:pPr>
            <a:r>
              <a:rPr lang="en-US" altLang="en-US" sz="1600" kern="0" dirty="0" smtClean="0"/>
              <a:t>Setup shots for IVCC timing</a:t>
            </a:r>
          </a:p>
          <a:p>
            <a:pPr lvl="1">
              <a:defRPr/>
            </a:pPr>
            <a:r>
              <a:rPr lang="en-US" altLang="en-US" sz="1200" kern="0" dirty="0" smtClean="0"/>
              <a:t>Vary applied field magnitude and spectrum (2 or three steps using n = 2 </a:t>
            </a:r>
            <a:r>
              <a:rPr lang="en-US" altLang="en-US" sz="1200" kern="0" dirty="0" err="1" smtClean="0"/>
              <a:t>midplane</a:t>
            </a:r>
            <a:r>
              <a:rPr lang="en-US" altLang="en-US" sz="1200" kern="0" dirty="0" smtClean="0"/>
              <a:t>; n = 1 non-pitch-aligned; n = 1 pitch-aligned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 shots </a:t>
            </a:r>
            <a:r>
              <a:rPr lang="en-US" altLang="en-US" sz="1200" b="1" u="sng" kern="0" dirty="0" smtClean="0">
                <a:sym typeface="Wingdings" panose="05000000000000000000" pitchFamily="2" charset="2"/>
              </a:rPr>
              <a:t>13433</a:t>
            </a:r>
            <a:r>
              <a:rPr lang="en-US" altLang="en-US" sz="1200" u="sng" kern="0" dirty="0" smtClean="0">
                <a:sym typeface="Wingdings" panose="05000000000000000000" pitchFamily="2" charset="2"/>
              </a:rPr>
              <a:t>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, </a:t>
            </a:r>
            <a:r>
              <a:rPr lang="en-US" altLang="en-US" sz="1200" b="1" u="sng" kern="0" dirty="0" smtClean="0">
                <a:sym typeface="Wingdings" panose="05000000000000000000" pitchFamily="2" charset="2"/>
              </a:rPr>
              <a:t>13446</a:t>
            </a:r>
            <a:endParaRPr lang="en-US" altLang="en-US" sz="1200" b="1" u="sng" kern="0" dirty="0" smtClean="0"/>
          </a:p>
          <a:p>
            <a:pPr lvl="1">
              <a:defRPr/>
            </a:pPr>
            <a:r>
              <a:rPr lang="en-US" altLang="en-US" sz="1200" kern="0" dirty="0" smtClean="0"/>
              <a:t>Take second shot, changing the order of the IVCC current steps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 shots </a:t>
            </a:r>
            <a:r>
              <a:rPr lang="en-US" altLang="en-US" sz="1200" b="1" u="sng" kern="0" dirty="0" smtClean="0">
                <a:sym typeface="Wingdings" panose="05000000000000000000" pitchFamily="2" charset="2"/>
              </a:rPr>
              <a:t>13434</a:t>
            </a:r>
            <a:endParaRPr lang="en-US" altLang="en-US" sz="1200" kern="0" dirty="0" smtClean="0"/>
          </a:p>
        </p:txBody>
      </p:sp>
      <p:cxnSp>
        <p:nvCxnSpPr>
          <p:cNvPr id="8196" name="Straight Arrow Connector 57"/>
          <p:cNvCxnSpPr>
            <a:cxnSpLocks noChangeShapeType="1"/>
          </p:cNvCxnSpPr>
          <p:nvPr/>
        </p:nvCxnSpPr>
        <p:spPr bwMode="auto">
          <a:xfrm flipV="1">
            <a:off x="1365250" y="1113191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7" name="Straight Arrow Connector 58"/>
          <p:cNvCxnSpPr>
            <a:cxnSpLocks noChangeShapeType="1"/>
          </p:cNvCxnSpPr>
          <p:nvPr/>
        </p:nvCxnSpPr>
        <p:spPr bwMode="auto">
          <a:xfrm>
            <a:off x="1365250" y="2753079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8" name="TextBox 59"/>
          <p:cNvSpPr txBox="1">
            <a:spLocks noChangeArrowheads="1"/>
          </p:cNvSpPr>
          <p:nvPr/>
        </p:nvSpPr>
        <p:spPr bwMode="auto">
          <a:xfrm>
            <a:off x="8553238" y="2391129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8199" name="Rectangle 60"/>
          <p:cNvSpPr>
            <a:spLocks noChangeArrowheads="1"/>
          </p:cNvSpPr>
          <p:nvPr/>
        </p:nvSpPr>
        <p:spPr bwMode="auto">
          <a:xfrm rot="-5400000">
            <a:off x="298450" y="1722791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8200" name="Straight Connector 61"/>
          <p:cNvCxnSpPr>
            <a:cxnSpLocks noChangeShapeType="1"/>
          </p:cNvCxnSpPr>
          <p:nvPr/>
        </p:nvCxnSpPr>
        <p:spPr bwMode="auto">
          <a:xfrm flipV="1">
            <a:off x="1385888" y="1902179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1" name="Straight Connector 62"/>
          <p:cNvCxnSpPr>
            <a:cxnSpLocks noChangeShapeType="1"/>
          </p:cNvCxnSpPr>
          <p:nvPr/>
        </p:nvCxnSpPr>
        <p:spPr bwMode="auto">
          <a:xfrm flipV="1">
            <a:off x="2016125" y="1513241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Straight Connector 63"/>
          <p:cNvCxnSpPr>
            <a:cxnSpLocks noChangeShapeType="1"/>
          </p:cNvCxnSpPr>
          <p:nvPr/>
        </p:nvCxnSpPr>
        <p:spPr bwMode="auto">
          <a:xfrm>
            <a:off x="2482850" y="1513241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Straight Connector 64"/>
          <p:cNvCxnSpPr>
            <a:cxnSpLocks noChangeShapeType="1"/>
          </p:cNvCxnSpPr>
          <p:nvPr/>
        </p:nvCxnSpPr>
        <p:spPr bwMode="auto">
          <a:xfrm>
            <a:off x="7110787" y="1513241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4" name="Rectangle 4096"/>
          <p:cNvSpPr>
            <a:spLocks noChangeArrowheads="1"/>
          </p:cNvSpPr>
          <p:nvPr/>
        </p:nvSpPr>
        <p:spPr bwMode="auto">
          <a:xfrm>
            <a:off x="1685925" y="2675818"/>
            <a:ext cx="5979825" cy="77261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205" name="Rectangle 4099"/>
          <p:cNvSpPr>
            <a:spLocks noChangeArrowheads="1"/>
          </p:cNvSpPr>
          <p:nvPr/>
        </p:nvSpPr>
        <p:spPr bwMode="auto">
          <a:xfrm>
            <a:off x="1927224" y="2594855"/>
            <a:ext cx="5089365" cy="80963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206" name="TextBox 70"/>
          <p:cNvSpPr txBox="1">
            <a:spLocks noChangeArrowheads="1"/>
          </p:cNvSpPr>
          <p:nvPr/>
        </p:nvSpPr>
        <p:spPr bwMode="auto">
          <a:xfrm>
            <a:off x="1968087" y="2086035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NBI</a:t>
            </a:r>
          </a:p>
        </p:txBody>
      </p:sp>
      <p:sp>
        <p:nvSpPr>
          <p:cNvPr id="8209" name="TextBox 53"/>
          <p:cNvSpPr txBox="1">
            <a:spLocks noChangeArrowheads="1"/>
          </p:cNvSpPr>
          <p:nvPr/>
        </p:nvSpPr>
        <p:spPr bwMode="auto">
          <a:xfrm>
            <a:off x="7350492" y="750258"/>
            <a:ext cx="1717247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Attempt two or three IVCC levels per spectrum; attempt three spectra / shot if pulse allows</a:t>
            </a:r>
          </a:p>
        </p:txBody>
      </p:sp>
      <p:cxnSp>
        <p:nvCxnSpPr>
          <p:cNvPr id="8210" name="Straight Arrow Connector 128"/>
          <p:cNvCxnSpPr>
            <a:cxnSpLocks noChangeShapeType="1"/>
          </p:cNvCxnSpPr>
          <p:nvPr/>
        </p:nvCxnSpPr>
        <p:spPr bwMode="auto">
          <a:xfrm flipH="1">
            <a:off x="5986028" y="1675780"/>
            <a:ext cx="1364464" cy="2330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14" name="TextBox 53"/>
          <p:cNvSpPr txBox="1">
            <a:spLocks noChangeArrowheads="1"/>
          </p:cNvSpPr>
          <p:nvPr/>
        </p:nvSpPr>
        <p:spPr bwMode="auto">
          <a:xfrm>
            <a:off x="6095371" y="2766630"/>
            <a:ext cx="284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NBI dropouts for CES (~ </a:t>
            </a:r>
            <a:r>
              <a:rPr lang="en-US" altLang="en-US" sz="1400" dirty="0" smtClean="0"/>
              <a:t>0.66 </a:t>
            </a:r>
            <a:r>
              <a:rPr lang="en-US" altLang="en-US" sz="1400" dirty="0"/>
              <a:t>Hz)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38811" y="2748316"/>
            <a:ext cx="1471048" cy="286577"/>
            <a:chOff x="2838811" y="2774950"/>
            <a:chExt cx="1471048" cy="286577"/>
          </a:xfrm>
        </p:grpSpPr>
        <p:cxnSp>
          <p:nvCxnSpPr>
            <p:cNvPr id="821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2840165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2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208737" y="2783535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3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555438" y="2785122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5" name="Straight Connector 133"/>
            <p:cNvCxnSpPr>
              <a:cxnSpLocks noChangeShapeType="1"/>
            </p:cNvCxnSpPr>
            <p:nvPr/>
          </p:nvCxnSpPr>
          <p:spPr bwMode="auto">
            <a:xfrm>
              <a:off x="2838811" y="3061527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858396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40" name="Group 79"/>
          <p:cNvGrpSpPr>
            <a:grpSpLocks/>
          </p:cNvGrpSpPr>
          <p:nvPr/>
        </p:nvGrpSpPr>
        <p:grpSpPr bwMode="auto">
          <a:xfrm>
            <a:off x="1522413" y="1279879"/>
            <a:ext cx="355600" cy="407987"/>
            <a:chOff x="147513" y="619157"/>
            <a:chExt cx="356188" cy="408736"/>
          </a:xfrm>
        </p:grpSpPr>
        <p:sp>
          <p:nvSpPr>
            <p:cNvPr id="8251" name="Oval 48"/>
            <p:cNvSpPr>
              <a:spLocks noChangeArrowheads="1"/>
            </p:cNvSpPr>
            <p:nvPr/>
          </p:nvSpPr>
          <p:spPr bwMode="auto">
            <a:xfrm>
              <a:off x="173391" y="627783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2" name="TextBox 47"/>
            <p:cNvSpPr txBox="1">
              <a:spLocks noChangeArrowheads="1"/>
            </p:cNvSpPr>
            <p:nvPr/>
          </p:nvSpPr>
          <p:spPr bwMode="auto">
            <a:xfrm>
              <a:off x="147513" y="619157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8241" name="Group 78"/>
          <p:cNvGrpSpPr>
            <a:grpSpLocks/>
          </p:cNvGrpSpPr>
          <p:nvPr/>
        </p:nvGrpSpPr>
        <p:grpSpPr bwMode="auto">
          <a:xfrm>
            <a:off x="1539875" y="3030538"/>
            <a:ext cx="357188" cy="409575"/>
            <a:chOff x="179149" y="1168353"/>
            <a:chExt cx="356188" cy="408736"/>
          </a:xfrm>
        </p:grpSpPr>
        <p:sp>
          <p:nvSpPr>
            <p:cNvPr id="8249" name="Oval 80"/>
            <p:cNvSpPr>
              <a:spLocks noChangeArrowheads="1"/>
            </p:cNvSpPr>
            <p:nvPr/>
          </p:nvSpPr>
          <p:spPr bwMode="auto">
            <a:xfrm>
              <a:off x="196401" y="1176979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0" name="TextBox 81"/>
            <p:cNvSpPr txBox="1">
              <a:spLocks noChangeArrowheads="1"/>
            </p:cNvSpPr>
            <p:nvPr/>
          </p:nvSpPr>
          <p:spPr bwMode="auto">
            <a:xfrm>
              <a:off x="179149" y="1168353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8242" name="Group 84"/>
          <p:cNvGrpSpPr>
            <a:grpSpLocks/>
          </p:cNvGrpSpPr>
          <p:nvPr/>
        </p:nvGrpSpPr>
        <p:grpSpPr bwMode="auto">
          <a:xfrm>
            <a:off x="696751" y="6083388"/>
            <a:ext cx="289334" cy="303572"/>
            <a:chOff x="179149" y="1168353"/>
            <a:chExt cx="320024" cy="408736"/>
          </a:xfrm>
        </p:grpSpPr>
        <p:sp>
          <p:nvSpPr>
            <p:cNvPr id="8247" name="Oval 85"/>
            <p:cNvSpPr>
              <a:spLocks noChangeArrowheads="1"/>
            </p:cNvSpPr>
            <p:nvPr/>
          </p:nvSpPr>
          <p:spPr bwMode="auto">
            <a:xfrm>
              <a:off x="196401" y="1176979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8248" name="TextBox 86"/>
            <p:cNvSpPr txBox="1">
              <a:spLocks noChangeArrowheads="1"/>
            </p:cNvSpPr>
            <p:nvPr/>
          </p:nvSpPr>
          <p:spPr bwMode="auto">
            <a:xfrm>
              <a:off x="179149" y="1168353"/>
              <a:ext cx="320024" cy="33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8243" name="Group 87"/>
          <p:cNvGrpSpPr>
            <a:grpSpLocks/>
          </p:cNvGrpSpPr>
          <p:nvPr/>
        </p:nvGrpSpPr>
        <p:grpSpPr bwMode="auto">
          <a:xfrm>
            <a:off x="682463" y="5747010"/>
            <a:ext cx="289334" cy="303573"/>
            <a:chOff x="147513" y="619157"/>
            <a:chExt cx="320023" cy="408736"/>
          </a:xfrm>
        </p:grpSpPr>
        <p:sp>
          <p:nvSpPr>
            <p:cNvPr id="8245" name="Oval 88"/>
            <p:cNvSpPr>
              <a:spLocks noChangeArrowheads="1"/>
            </p:cNvSpPr>
            <p:nvPr/>
          </p:nvSpPr>
          <p:spPr bwMode="auto">
            <a:xfrm>
              <a:off x="173391" y="627783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8246" name="TextBox 89"/>
            <p:cNvSpPr txBox="1">
              <a:spLocks noChangeArrowheads="1"/>
            </p:cNvSpPr>
            <p:nvPr/>
          </p:nvSpPr>
          <p:spPr bwMode="auto">
            <a:xfrm>
              <a:off x="147513" y="619157"/>
              <a:ext cx="320023" cy="33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16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36965" y="1125792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911189" y="141577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3081345" y="139949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3251501" y="140984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3412779" y="140243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3590339" y="140243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3751617" y="139503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Box 93"/>
          <p:cNvSpPr txBox="1"/>
          <p:nvPr/>
        </p:nvSpPr>
        <p:spPr>
          <a:xfrm>
            <a:off x="2310345" y="612342"/>
            <a:ext cx="1354343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862609" y="2749790"/>
            <a:ext cx="1471858" cy="293688"/>
            <a:chOff x="3168650" y="2774950"/>
            <a:chExt cx="2884488" cy="293688"/>
          </a:xfrm>
        </p:grpSpPr>
        <p:cxnSp>
          <p:nvCxnSpPr>
            <p:cNvPr id="96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" name="TextBox 113"/>
          <p:cNvSpPr txBox="1"/>
          <p:nvPr/>
        </p:nvSpPr>
        <p:spPr>
          <a:xfrm>
            <a:off x="3792579" y="1127266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3933633" y="141724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4103789" y="140096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4273945" y="141131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4426345" y="140391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4603905" y="140391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4774061" y="139650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>
            <a:off x="3930651" y="2062359"/>
            <a:ext cx="0" cy="1374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Box 125"/>
          <p:cNvSpPr txBox="1"/>
          <p:nvPr/>
        </p:nvSpPr>
        <p:spPr>
          <a:xfrm>
            <a:off x="3705150" y="613816"/>
            <a:ext cx="1337225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1: 0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4885053" y="2751264"/>
            <a:ext cx="1471858" cy="293688"/>
            <a:chOff x="3168650" y="2774950"/>
            <a:chExt cx="2884488" cy="293688"/>
          </a:xfrm>
        </p:grpSpPr>
        <p:cxnSp>
          <p:nvCxnSpPr>
            <p:cNvPr id="13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9" name="TextBox 148"/>
          <p:cNvSpPr txBox="1"/>
          <p:nvPr/>
        </p:nvSpPr>
        <p:spPr>
          <a:xfrm>
            <a:off x="4886047" y="1128740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50" name="Straight Connector 149"/>
          <p:cNvCxnSpPr/>
          <p:nvPr/>
        </p:nvCxnSpPr>
        <p:spPr bwMode="auto">
          <a:xfrm>
            <a:off x="4956077" y="141872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Connector 150"/>
          <p:cNvCxnSpPr/>
          <p:nvPr/>
        </p:nvCxnSpPr>
        <p:spPr bwMode="auto">
          <a:xfrm>
            <a:off x="5126233" y="140243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>
            <a:off x="5287511" y="141279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/>
          <p:nvPr/>
        </p:nvCxnSpPr>
        <p:spPr bwMode="auto">
          <a:xfrm>
            <a:off x="5457667" y="140538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Connector 153"/>
          <p:cNvCxnSpPr/>
          <p:nvPr/>
        </p:nvCxnSpPr>
        <p:spPr bwMode="auto">
          <a:xfrm>
            <a:off x="5635227" y="140538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>
            <a:off x="5796505" y="139798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4953095" y="2037199"/>
            <a:ext cx="0" cy="1374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TextBox 156"/>
          <p:cNvSpPr txBox="1"/>
          <p:nvPr/>
        </p:nvSpPr>
        <p:spPr>
          <a:xfrm>
            <a:off x="5073836" y="615290"/>
            <a:ext cx="1337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1: 180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cxnSp>
        <p:nvCxnSpPr>
          <p:cNvPr id="166" name="Straight Arrow Connector 128"/>
          <p:cNvCxnSpPr>
            <a:cxnSpLocks noChangeShapeType="1"/>
          </p:cNvCxnSpPr>
          <p:nvPr/>
        </p:nvCxnSpPr>
        <p:spPr bwMode="auto">
          <a:xfrm flipH="1" flipV="1">
            <a:off x="6446574" y="903534"/>
            <a:ext cx="903918" cy="26161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tangle 4099"/>
          <p:cNvSpPr>
            <a:spLocks noChangeArrowheads="1"/>
          </p:cNvSpPr>
          <p:nvPr/>
        </p:nvSpPr>
        <p:spPr bwMode="auto">
          <a:xfrm>
            <a:off x="2081099" y="4337891"/>
            <a:ext cx="4818326" cy="80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cxnSp>
        <p:nvCxnSpPr>
          <p:cNvPr id="171" name="Straight Arrow Connector 57"/>
          <p:cNvCxnSpPr>
            <a:cxnSpLocks noChangeShapeType="1"/>
          </p:cNvCxnSpPr>
          <p:nvPr/>
        </p:nvCxnSpPr>
        <p:spPr bwMode="auto">
          <a:xfrm flipV="1">
            <a:off x="1366724" y="2943533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Arrow Connector 58"/>
          <p:cNvCxnSpPr>
            <a:cxnSpLocks noChangeShapeType="1"/>
          </p:cNvCxnSpPr>
          <p:nvPr/>
        </p:nvCxnSpPr>
        <p:spPr bwMode="auto">
          <a:xfrm>
            <a:off x="1366724" y="4583421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TextBox 59"/>
          <p:cNvSpPr txBox="1">
            <a:spLocks noChangeArrowheads="1"/>
          </p:cNvSpPr>
          <p:nvPr/>
        </p:nvSpPr>
        <p:spPr bwMode="auto">
          <a:xfrm>
            <a:off x="8554712" y="4221471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174" name="Rectangle 60"/>
          <p:cNvSpPr>
            <a:spLocks noChangeArrowheads="1"/>
          </p:cNvSpPr>
          <p:nvPr/>
        </p:nvSpPr>
        <p:spPr bwMode="auto">
          <a:xfrm rot="-5400000">
            <a:off x="299924" y="3553133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175" name="Straight Connector 61"/>
          <p:cNvCxnSpPr>
            <a:cxnSpLocks noChangeShapeType="1"/>
          </p:cNvCxnSpPr>
          <p:nvPr/>
        </p:nvCxnSpPr>
        <p:spPr bwMode="auto">
          <a:xfrm flipV="1">
            <a:off x="1387362" y="3732521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62"/>
          <p:cNvCxnSpPr>
            <a:cxnSpLocks noChangeShapeType="1"/>
          </p:cNvCxnSpPr>
          <p:nvPr/>
        </p:nvCxnSpPr>
        <p:spPr bwMode="auto">
          <a:xfrm flipV="1">
            <a:off x="2017599" y="3343583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Connector 63"/>
          <p:cNvCxnSpPr>
            <a:cxnSpLocks noChangeShapeType="1"/>
          </p:cNvCxnSpPr>
          <p:nvPr/>
        </p:nvCxnSpPr>
        <p:spPr bwMode="auto">
          <a:xfrm>
            <a:off x="2484324" y="3343583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64"/>
          <p:cNvCxnSpPr>
            <a:cxnSpLocks noChangeShapeType="1"/>
          </p:cNvCxnSpPr>
          <p:nvPr/>
        </p:nvCxnSpPr>
        <p:spPr bwMode="auto">
          <a:xfrm>
            <a:off x="7112261" y="3343583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9" name="Rectangle 4096"/>
          <p:cNvSpPr>
            <a:spLocks noChangeArrowheads="1"/>
          </p:cNvSpPr>
          <p:nvPr/>
        </p:nvSpPr>
        <p:spPr bwMode="auto">
          <a:xfrm>
            <a:off x="1687399" y="4506160"/>
            <a:ext cx="5979825" cy="77261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80" name="Rectangle 4099"/>
          <p:cNvSpPr>
            <a:spLocks noChangeArrowheads="1"/>
          </p:cNvSpPr>
          <p:nvPr/>
        </p:nvSpPr>
        <p:spPr bwMode="auto">
          <a:xfrm>
            <a:off x="1928698" y="4425197"/>
            <a:ext cx="5089365" cy="80963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81" name="TextBox 70"/>
          <p:cNvSpPr txBox="1">
            <a:spLocks noChangeArrowheads="1"/>
          </p:cNvSpPr>
          <p:nvPr/>
        </p:nvSpPr>
        <p:spPr bwMode="auto">
          <a:xfrm>
            <a:off x="1969561" y="3916377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NBI</a:t>
            </a:r>
          </a:p>
        </p:txBody>
      </p:sp>
      <p:sp>
        <p:nvSpPr>
          <p:cNvPr id="182" name="TextBox 53"/>
          <p:cNvSpPr txBox="1">
            <a:spLocks noChangeArrowheads="1"/>
          </p:cNvSpPr>
          <p:nvPr/>
        </p:nvSpPr>
        <p:spPr bwMode="auto">
          <a:xfrm>
            <a:off x="6274398" y="4612671"/>
            <a:ext cx="284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NBI dropouts for CES (~ </a:t>
            </a:r>
            <a:r>
              <a:rPr lang="en-US" altLang="en-US" sz="1400" dirty="0" smtClean="0"/>
              <a:t>0.66 </a:t>
            </a:r>
            <a:r>
              <a:rPr lang="en-US" altLang="en-US" sz="1400" dirty="0"/>
              <a:t>Hz)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2840285" y="4578658"/>
            <a:ext cx="1471048" cy="286577"/>
            <a:chOff x="2838811" y="2774950"/>
            <a:chExt cx="1471048" cy="286577"/>
          </a:xfrm>
        </p:grpSpPr>
        <p:cxnSp>
          <p:nvCxnSpPr>
            <p:cNvPr id="184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2840165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208737" y="2783535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555438" y="2785122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33"/>
            <p:cNvCxnSpPr>
              <a:cxnSpLocks noChangeShapeType="1"/>
            </p:cNvCxnSpPr>
            <p:nvPr/>
          </p:nvCxnSpPr>
          <p:spPr bwMode="auto">
            <a:xfrm>
              <a:off x="2838811" y="3061527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858396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" name="Straight Connector 205"/>
          <p:cNvCxnSpPr/>
          <p:nvPr/>
        </p:nvCxnSpPr>
        <p:spPr bwMode="auto">
          <a:xfrm>
            <a:off x="2921541" y="324611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3082819" y="322983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>
            <a:off x="3261853" y="324018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3423131" y="323278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>
            <a:off x="3591813" y="323278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/>
          <p:nvPr/>
        </p:nvCxnSpPr>
        <p:spPr bwMode="auto">
          <a:xfrm>
            <a:off x="3753091" y="322537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3" name="Group 212"/>
          <p:cNvGrpSpPr/>
          <p:nvPr/>
        </p:nvGrpSpPr>
        <p:grpSpPr>
          <a:xfrm>
            <a:off x="3864083" y="4580132"/>
            <a:ext cx="1471858" cy="293688"/>
            <a:chOff x="3168650" y="2774950"/>
            <a:chExt cx="2884488" cy="293688"/>
          </a:xfrm>
        </p:grpSpPr>
        <p:cxnSp>
          <p:nvCxnSpPr>
            <p:cNvPr id="214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3" name="Straight Connector 232"/>
          <p:cNvCxnSpPr/>
          <p:nvPr/>
        </p:nvCxnSpPr>
        <p:spPr bwMode="auto">
          <a:xfrm>
            <a:off x="3943985" y="324758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/>
          <p:nvPr/>
        </p:nvCxnSpPr>
        <p:spPr bwMode="auto">
          <a:xfrm>
            <a:off x="4105263" y="323130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/>
          <p:nvPr/>
        </p:nvCxnSpPr>
        <p:spPr bwMode="auto">
          <a:xfrm>
            <a:off x="4284297" y="324165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/>
          <p:nvPr/>
        </p:nvCxnSpPr>
        <p:spPr bwMode="auto">
          <a:xfrm>
            <a:off x="4445575" y="323425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/>
          <p:nvPr/>
        </p:nvCxnSpPr>
        <p:spPr bwMode="auto">
          <a:xfrm>
            <a:off x="4605379" y="323425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/>
          <p:nvPr/>
        </p:nvCxnSpPr>
        <p:spPr bwMode="auto">
          <a:xfrm>
            <a:off x="4775535" y="322685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" name="TextBox 239"/>
          <p:cNvSpPr txBox="1"/>
          <p:nvPr/>
        </p:nvSpPr>
        <p:spPr>
          <a:xfrm>
            <a:off x="2342963" y="3095755"/>
            <a:ext cx="1337225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1: 0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241" name="Group 240"/>
          <p:cNvGrpSpPr/>
          <p:nvPr/>
        </p:nvGrpSpPr>
        <p:grpSpPr>
          <a:xfrm>
            <a:off x="4886527" y="4581606"/>
            <a:ext cx="1471858" cy="293688"/>
            <a:chOff x="3168650" y="2774950"/>
            <a:chExt cx="2884488" cy="293688"/>
          </a:xfrm>
        </p:grpSpPr>
        <p:cxnSp>
          <p:nvCxnSpPr>
            <p:cNvPr id="242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Straight Connector 244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1" name="Straight Connector 260"/>
          <p:cNvCxnSpPr/>
          <p:nvPr/>
        </p:nvCxnSpPr>
        <p:spPr bwMode="auto">
          <a:xfrm>
            <a:off x="4966429" y="324906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Straight Connector 261"/>
          <p:cNvCxnSpPr/>
          <p:nvPr/>
        </p:nvCxnSpPr>
        <p:spPr bwMode="auto">
          <a:xfrm>
            <a:off x="5127707" y="323278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" name="Straight Connector 262"/>
          <p:cNvCxnSpPr/>
          <p:nvPr/>
        </p:nvCxnSpPr>
        <p:spPr bwMode="auto">
          <a:xfrm>
            <a:off x="5306741" y="324313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Straight Connector 263"/>
          <p:cNvCxnSpPr/>
          <p:nvPr/>
        </p:nvCxnSpPr>
        <p:spPr bwMode="auto">
          <a:xfrm>
            <a:off x="5468019" y="323572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Straight Connector 264"/>
          <p:cNvCxnSpPr/>
          <p:nvPr/>
        </p:nvCxnSpPr>
        <p:spPr bwMode="auto">
          <a:xfrm>
            <a:off x="5636701" y="323572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Straight Connector 265"/>
          <p:cNvCxnSpPr/>
          <p:nvPr/>
        </p:nvCxnSpPr>
        <p:spPr bwMode="auto">
          <a:xfrm>
            <a:off x="5797979" y="322832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TextBox 267"/>
          <p:cNvSpPr txBox="1"/>
          <p:nvPr/>
        </p:nvSpPr>
        <p:spPr>
          <a:xfrm>
            <a:off x="3724927" y="3108607"/>
            <a:ext cx="1337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1: 180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092231" y="3090758"/>
            <a:ext cx="1354343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911075" y="1852704"/>
            <a:ext cx="838654" cy="901790"/>
            <a:chOff x="2911075" y="1852967"/>
            <a:chExt cx="838654" cy="90179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3931258" y="1856071"/>
            <a:ext cx="838654" cy="901790"/>
            <a:chOff x="2911075" y="1852967"/>
            <a:chExt cx="838654" cy="901790"/>
          </a:xfrm>
          <a:solidFill>
            <a:srgbClr val="CCFFFF"/>
          </a:solidFill>
        </p:grpSpPr>
        <p:sp>
          <p:nvSpPr>
            <p:cNvPr id="274" name="Rectangle 273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4960772" y="1849844"/>
            <a:ext cx="838654" cy="901790"/>
            <a:chOff x="2911075" y="1852967"/>
            <a:chExt cx="838654" cy="90179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8" name="Rectangle 277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 flipH="1">
            <a:off x="2917839" y="3678651"/>
            <a:ext cx="838654" cy="901790"/>
            <a:chOff x="2911075" y="1852967"/>
            <a:chExt cx="838654" cy="901790"/>
          </a:xfrm>
          <a:solidFill>
            <a:srgbClr val="CCFFFF"/>
          </a:solidFill>
        </p:grpSpPr>
        <p:sp>
          <p:nvSpPr>
            <p:cNvPr id="282" name="Rectangle 281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 flipH="1">
            <a:off x="3946212" y="3682453"/>
            <a:ext cx="838654" cy="901790"/>
            <a:chOff x="2911075" y="1852967"/>
            <a:chExt cx="838654" cy="90179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6" name="Rectangle 285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 flipH="1">
            <a:off x="4966395" y="3685557"/>
            <a:ext cx="838654" cy="901790"/>
            <a:chOff x="2911075" y="1852967"/>
            <a:chExt cx="838654" cy="901790"/>
          </a:xfrm>
          <a:solidFill>
            <a:srgbClr val="FFFF99"/>
          </a:solidFill>
        </p:grpSpPr>
        <p:sp>
          <p:nvSpPr>
            <p:cNvPr id="290" name="Rectangle 289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860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4099"/>
          <p:cNvSpPr>
            <a:spLocks noChangeArrowheads="1"/>
          </p:cNvSpPr>
          <p:nvPr/>
        </p:nvSpPr>
        <p:spPr bwMode="auto">
          <a:xfrm>
            <a:off x="2079625" y="2692486"/>
            <a:ext cx="4818326" cy="80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398" y="57570"/>
            <a:ext cx="9080254" cy="685800"/>
          </a:xfrm>
        </p:spPr>
        <p:txBody>
          <a:bodyPr/>
          <a:lstStyle/>
          <a:p>
            <a:r>
              <a:rPr lang="en-US" altLang="en-US" sz="2800" dirty="0" smtClean="0"/>
              <a:t>STEP 3: Isolate NTV torque profile using fast IPS (II)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5900" y="5039914"/>
            <a:ext cx="880745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altLang="en-US" sz="1600" kern="0" dirty="0" smtClean="0"/>
          </a:p>
          <a:p>
            <a:pPr>
              <a:defRPr/>
            </a:pPr>
            <a:r>
              <a:rPr lang="en-US" altLang="en-US" sz="1600" kern="0" dirty="0" smtClean="0"/>
              <a:t>Shots with COMBINED non-resonant field spectra (n = 2 + n =1 non-pitch-aligned)</a:t>
            </a:r>
          </a:p>
          <a:p>
            <a:pPr lvl="1">
              <a:defRPr/>
            </a:pPr>
            <a:r>
              <a:rPr lang="en-US" altLang="en-US" sz="1200" kern="0" dirty="0" smtClean="0"/>
              <a:t>Vary applied field magnitude fixed combined spectrum (n = 2 </a:t>
            </a:r>
            <a:r>
              <a:rPr lang="en-US" altLang="en-US" sz="1200" kern="0" dirty="0" err="1" smtClean="0"/>
              <a:t>midplane</a:t>
            </a:r>
            <a:r>
              <a:rPr lang="en-US" altLang="en-US" sz="1200" kern="0" dirty="0" smtClean="0"/>
              <a:t>; n = 1 non-pitch-aligned: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 shots </a:t>
            </a:r>
            <a:r>
              <a:rPr lang="en-US" altLang="en-US" sz="1200" b="1" kern="0" dirty="0" smtClean="0">
                <a:sym typeface="Wingdings" panose="05000000000000000000" pitchFamily="2" charset="2"/>
              </a:rPr>
              <a:t>13437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, </a:t>
            </a:r>
            <a:r>
              <a:rPr lang="en-US" altLang="en-US" sz="1200" b="1" u="sng" kern="0" dirty="0" smtClean="0">
                <a:sym typeface="Wingdings" panose="05000000000000000000" pitchFamily="2" charset="2"/>
              </a:rPr>
              <a:t>13447</a:t>
            </a:r>
            <a:endParaRPr lang="en-US" altLang="en-US" sz="1200" kern="0" dirty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altLang="en-US" sz="1200" kern="0" dirty="0" smtClean="0"/>
              <a:t>Take second shot, changing the order of the IVCC current steps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 shots </a:t>
            </a:r>
            <a:r>
              <a:rPr lang="en-US" altLang="en-US" sz="1200" b="1" u="sng" kern="0" dirty="0" smtClean="0">
                <a:sym typeface="Wingdings" panose="05000000000000000000" pitchFamily="2" charset="2"/>
              </a:rPr>
              <a:t>13436</a:t>
            </a:r>
            <a:endParaRPr lang="en-US" altLang="en-US" sz="1200" b="1" u="sng" kern="0" dirty="0" smtClean="0"/>
          </a:p>
        </p:txBody>
      </p:sp>
      <p:cxnSp>
        <p:nvCxnSpPr>
          <p:cNvPr id="8196" name="Straight Arrow Connector 57"/>
          <p:cNvCxnSpPr>
            <a:cxnSpLocks noChangeShapeType="1"/>
          </p:cNvCxnSpPr>
          <p:nvPr/>
        </p:nvCxnSpPr>
        <p:spPr bwMode="auto">
          <a:xfrm flipV="1">
            <a:off x="1365250" y="1298128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7" name="Straight Arrow Connector 58"/>
          <p:cNvCxnSpPr>
            <a:cxnSpLocks noChangeShapeType="1"/>
          </p:cNvCxnSpPr>
          <p:nvPr/>
        </p:nvCxnSpPr>
        <p:spPr bwMode="auto">
          <a:xfrm>
            <a:off x="1365250" y="2938016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8" name="TextBox 59"/>
          <p:cNvSpPr txBox="1">
            <a:spLocks noChangeArrowheads="1"/>
          </p:cNvSpPr>
          <p:nvPr/>
        </p:nvSpPr>
        <p:spPr bwMode="auto">
          <a:xfrm>
            <a:off x="8553238" y="2576066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8199" name="Rectangle 60"/>
          <p:cNvSpPr>
            <a:spLocks noChangeArrowheads="1"/>
          </p:cNvSpPr>
          <p:nvPr/>
        </p:nvSpPr>
        <p:spPr bwMode="auto">
          <a:xfrm rot="-5400000">
            <a:off x="298450" y="1907728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8200" name="Straight Connector 61"/>
          <p:cNvCxnSpPr>
            <a:cxnSpLocks noChangeShapeType="1"/>
          </p:cNvCxnSpPr>
          <p:nvPr/>
        </p:nvCxnSpPr>
        <p:spPr bwMode="auto">
          <a:xfrm flipV="1">
            <a:off x="1385888" y="2087116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1" name="Straight Connector 62"/>
          <p:cNvCxnSpPr>
            <a:cxnSpLocks noChangeShapeType="1"/>
          </p:cNvCxnSpPr>
          <p:nvPr/>
        </p:nvCxnSpPr>
        <p:spPr bwMode="auto">
          <a:xfrm flipV="1">
            <a:off x="2016125" y="1698178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Straight Connector 63"/>
          <p:cNvCxnSpPr>
            <a:cxnSpLocks noChangeShapeType="1"/>
          </p:cNvCxnSpPr>
          <p:nvPr/>
        </p:nvCxnSpPr>
        <p:spPr bwMode="auto">
          <a:xfrm>
            <a:off x="2482850" y="1698178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Straight Connector 64"/>
          <p:cNvCxnSpPr>
            <a:cxnSpLocks noChangeShapeType="1"/>
          </p:cNvCxnSpPr>
          <p:nvPr/>
        </p:nvCxnSpPr>
        <p:spPr bwMode="auto">
          <a:xfrm>
            <a:off x="7110787" y="1698178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4" name="Rectangle 4096"/>
          <p:cNvSpPr>
            <a:spLocks noChangeArrowheads="1"/>
          </p:cNvSpPr>
          <p:nvPr/>
        </p:nvSpPr>
        <p:spPr bwMode="auto">
          <a:xfrm>
            <a:off x="1685925" y="2860755"/>
            <a:ext cx="5979825" cy="77261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205" name="Rectangle 4099"/>
          <p:cNvSpPr>
            <a:spLocks noChangeArrowheads="1"/>
          </p:cNvSpPr>
          <p:nvPr/>
        </p:nvSpPr>
        <p:spPr bwMode="auto">
          <a:xfrm>
            <a:off x="1927224" y="2779792"/>
            <a:ext cx="5089365" cy="80963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206" name="TextBox 70"/>
          <p:cNvSpPr txBox="1">
            <a:spLocks noChangeArrowheads="1"/>
          </p:cNvSpPr>
          <p:nvPr/>
        </p:nvSpPr>
        <p:spPr bwMode="auto">
          <a:xfrm>
            <a:off x="1968087" y="2270972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NBI</a:t>
            </a:r>
          </a:p>
        </p:txBody>
      </p:sp>
      <p:sp>
        <p:nvSpPr>
          <p:cNvPr id="8209" name="TextBox 53"/>
          <p:cNvSpPr txBox="1">
            <a:spLocks noChangeArrowheads="1"/>
          </p:cNvSpPr>
          <p:nvPr/>
        </p:nvSpPr>
        <p:spPr bwMode="auto">
          <a:xfrm>
            <a:off x="7350492" y="935195"/>
            <a:ext cx="1717247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Attempt two or three IVCC levels per spectrum; attempt three spectra / shot if pulse allows</a:t>
            </a:r>
          </a:p>
        </p:txBody>
      </p:sp>
      <p:cxnSp>
        <p:nvCxnSpPr>
          <p:cNvPr id="8210" name="Straight Arrow Connector 128"/>
          <p:cNvCxnSpPr>
            <a:cxnSpLocks noChangeShapeType="1"/>
          </p:cNvCxnSpPr>
          <p:nvPr/>
        </p:nvCxnSpPr>
        <p:spPr bwMode="auto">
          <a:xfrm flipH="1">
            <a:off x="5986028" y="1860717"/>
            <a:ext cx="1364464" cy="2330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14" name="TextBox 53"/>
          <p:cNvSpPr txBox="1">
            <a:spLocks noChangeArrowheads="1"/>
          </p:cNvSpPr>
          <p:nvPr/>
        </p:nvSpPr>
        <p:spPr bwMode="auto">
          <a:xfrm>
            <a:off x="6095371" y="2951567"/>
            <a:ext cx="284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NBI dropouts for CES (~ </a:t>
            </a:r>
            <a:r>
              <a:rPr lang="en-US" altLang="en-US" sz="1400" dirty="0" smtClean="0"/>
              <a:t>0.66 </a:t>
            </a:r>
            <a:r>
              <a:rPr lang="en-US" altLang="en-US" sz="1400" dirty="0"/>
              <a:t>Hz)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38811" y="2933253"/>
            <a:ext cx="1471048" cy="286577"/>
            <a:chOff x="2838811" y="2774950"/>
            <a:chExt cx="1471048" cy="286577"/>
          </a:xfrm>
        </p:grpSpPr>
        <p:cxnSp>
          <p:nvCxnSpPr>
            <p:cNvPr id="821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2840165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2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208737" y="2783535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3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555438" y="2785122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5" name="Straight Connector 133"/>
            <p:cNvCxnSpPr>
              <a:cxnSpLocks noChangeShapeType="1"/>
            </p:cNvCxnSpPr>
            <p:nvPr/>
          </p:nvCxnSpPr>
          <p:spPr bwMode="auto">
            <a:xfrm>
              <a:off x="2838811" y="3061527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858396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40" name="Group 79"/>
          <p:cNvGrpSpPr>
            <a:grpSpLocks/>
          </p:cNvGrpSpPr>
          <p:nvPr/>
        </p:nvGrpSpPr>
        <p:grpSpPr bwMode="auto">
          <a:xfrm>
            <a:off x="1464663" y="1464816"/>
            <a:ext cx="484428" cy="407987"/>
            <a:chOff x="89667" y="619157"/>
            <a:chExt cx="485229" cy="408736"/>
          </a:xfrm>
        </p:grpSpPr>
        <p:sp>
          <p:nvSpPr>
            <p:cNvPr id="8251" name="Oval 48"/>
            <p:cNvSpPr>
              <a:spLocks noChangeArrowheads="1"/>
            </p:cNvSpPr>
            <p:nvPr/>
          </p:nvSpPr>
          <p:spPr bwMode="auto">
            <a:xfrm>
              <a:off x="173391" y="627783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2" name="TextBox 47"/>
            <p:cNvSpPr txBox="1">
              <a:spLocks noChangeArrowheads="1"/>
            </p:cNvSpPr>
            <p:nvPr/>
          </p:nvSpPr>
          <p:spPr bwMode="auto">
            <a:xfrm>
              <a:off x="89667" y="619157"/>
              <a:ext cx="485229" cy="40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FF0000"/>
                  </a:solidFill>
                </a:rPr>
                <a:t>Ac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41" name="Group 78"/>
          <p:cNvGrpSpPr>
            <a:grpSpLocks/>
          </p:cNvGrpSpPr>
          <p:nvPr/>
        </p:nvGrpSpPr>
        <p:grpSpPr bwMode="auto">
          <a:xfrm>
            <a:off x="1462875" y="3215475"/>
            <a:ext cx="484428" cy="409575"/>
            <a:chOff x="102365" y="1168353"/>
            <a:chExt cx="483072" cy="408736"/>
          </a:xfrm>
        </p:grpSpPr>
        <p:sp>
          <p:nvSpPr>
            <p:cNvPr id="8249" name="Oval 80"/>
            <p:cNvSpPr>
              <a:spLocks noChangeArrowheads="1"/>
            </p:cNvSpPr>
            <p:nvPr/>
          </p:nvSpPr>
          <p:spPr bwMode="auto">
            <a:xfrm>
              <a:off x="196401" y="1176979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0" name="TextBox 81"/>
            <p:cNvSpPr txBox="1">
              <a:spLocks noChangeArrowheads="1"/>
            </p:cNvSpPr>
            <p:nvPr/>
          </p:nvSpPr>
          <p:spPr bwMode="auto">
            <a:xfrm>
              <a:off x="102365" y="1168353"/>
              <a:ext cx="483072" cy="39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 err="1" smtClean="0">
                  <a:solidFill>
                    <a:srgbClr val="FF0000"/>
                  </a:solidFill>
                </a:rPr>
                <a:t>Bc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36965" y="1310729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911189" y="160071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3081345" y="158442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3251501" y="159478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3412779" y="158737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3590339" y="158737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3751617" y="157997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Box 93"/>
          <p:cNvSpPr txBox="1"/>
          <p:nvPr/>
        </p:nvSpPr>
        <p:spPr>
          <a:xfrm>
            <a:off x="1655903" y="642018"/>
            <a:ext cx="1859244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(non-pitch-align)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862609" y="2934727"/>
            <a:ext cx="1471858" cy="293688"/>
            <a:chOff x="3168650" y="2774950"/>
            <a:chExt cx="2884488" cy="293688"/>
          </a:xfrm>
        </p:grpSpPr>
        <p:cxnSp>
          <p:nvCxnSpPr>
            <p:cNvPr id="96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" name="TextBox 113"/>
          <p:cNvSpPr txBox="1"/>
          <p:nvPr/>
        </p:nvSpPr>
        <p:spPr>
          <a:xfrm>
            <a:off x="3792579" y="1312203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3933633" y="160218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4103789" y="158590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4273945" y="159625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4426345" y="158885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4603905" y="158885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4774061" y="158144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>
            <a:off x="3930651" y="2247296"/>
            <a:ext cx="0" cy="1374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0" name="Group 129"/>
          <p:cNvGrpSpPr/>
          <p:nvPr/>
        </p:nvGrpSpPr>
        <p:grpSpPr>
          <a:xfrm>
            <a:off x="4885053" y="2936201"/>
            <a:ext cx="1471858" cy="293688"/>
            <a:chOff x="3168650" y="2774950"/>
            <a:chExt cx="2884488" cy="293688"/>
          </a:xfrm>
        </p:grpSpPr>
        <p:cxnSp>
          <p:nvCxnSpPr>
            <p:cNvPr id="13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9" name="TextBox 148"/>
          <p:cNvSpPr txBox="1"/>
          <p:nvPr/>
        </p:nvSpPr>
        <p:spPr>
          <a:xfrm>
            <a:off x="4886047" y="1313677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50" name="Straight Connector 149"/>
          <p:cNvCxnSpPr/>
          <p:nvPr/>
        </p:nvCxnSpPr>
        <p:spPr bwMode="auto">
          <a:xfrm>
            <a:off x="4956077" y="160365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Connector 150"/>
          <p:cNvCxnSpPr/>
          <p:nvPr/>
        </p:nvCxnSpPr>
        <p:spPr bwMode="auto">
          <a:xfrm>
            <a:off x="5126233" y="158737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>
            <a:off x="5287511" y="159772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/>
          <p:nvPr/>
        </p:nvCxnSpPr>
        <p:spPr bwMode="auto">
          <a:xfrm>
            <a:off x="5457667" y="159032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Connector 153"/>
          <p:cNvCxnSpPr/>
          <p:nvPr/>
        </p:nvCxnSpPr>
        <p:spPr bwMode="auto">
          <a:xfrm>
            <a:off x="5635227" y="159032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>
            <a:off x="5796505" y="158292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4953095" y="2222136"/>
            <a:ext cx="0" cy="1374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Arrow Connector 128"/>
          <p:cNvCxnSpPr>
            <a:cxnSpLocks noChangeShapeType="1"/>
          </p:cNvCxnSpPr>
          <p:nvPr/>
        </p:nvCxnSpPr>
        <p:spPr bwMode="auto">
          <a:xfrm flipH="1" flipV="1">
            <a:off x="6941099" y="1219276"/>
            <a:ext cx="409393" cy="13080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tangle 4099"/>
          <p:cNvSpPr>
            <a:spLocks noChangeArrowheads="1"/>
          </p:cNvSpPr>
          <p:nvPr/>
        </p:nvSpPr>
        <p:spPr bwMode="auto">
          <a:xfrm>
            <a:off x="2081099" y="4522828"/>
            <a:ext cx="4818326" cy="80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cxnSp>
        <p:nvCxnSpPr>
          <p:cNvPr id="171" name="Straight Arrow Connector 57"/>
          <p:cNvCxnSpPr>
            <a:cxnSpLocks noChangeShapeType="1"/>
          </p:cNvCxnSpPr>
          <p:nvPr/>
        </p:nvCxnSpPr>
        <p:spPr bwMode="auto">
          <a:xfrm flipV="1">
            <a:off x="1366724" y="3128470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Arrow Connector 58"/>
          <p:cNvCxnSpPr>
            <a:cxnSpLocks noChangeShapeType="1"/>
          </p:cNvCxnSpPr>
          <p:nvPr/>
        </p:nvCxnSpPr>
        <p:spPr bwMode="auto">
          <a:xfrm>
            <a:off x="1366724" y="4768358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TextBox 59"/>
          <p:cNvSpPr txBox="1">
            <a:spLocks noChangeArrowheads="1"/>
          </p:cNvSpPr>
          <p:nvPr/>
        </p:nvSpPr>
        <p:spPr bwMode="auto">
          <a:xfrm>
            <a:off x="8554712" y="4406408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174" name="Rectangle 60"/>
          <p:cNvSpPr>
            <a:spLocks noChangeArrowheads="1"/>
          </p:cNvSpPr>
          <p:nvPr/>
        </p:nvSpPr>
        <p:spPr bwMode="auto">
          <a:xfrm rot="-5400000">
            <a:off x="299924" y="3738070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175" name="Straight Connector 61"/>
          <p:cNvCxnSpPr>
            <a:cxnSpLocks noChangeShapeType="1"/>
          </p:cNvCxnSpPr>
          <p:nvPr/>
        </p:nvCxnSpPr>
        <p:spPr bwMode="auto">
          <a:xfrm flipV="1">
            <a:off x="1387362" y="3917458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62"/>
          <p:cNvCxnSpPr>
            <a:cxnSpLocks noChangeShapeType="1"/>
          </p:cNvCxnSpPr>
          <p:nvPr/>
        </p:nvCxnSpPr>
        <p:spPr bwMode="auto">
          <a:xfrm flipV="1">
            <a:off x="2017599" y="3528520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Connector 63"/>
          <p:cNvCxnSpPr>
            <a:cxnSpLocks noChangeShapeType="1"/>
          </p:cNvCxnSpPr>
          <p:nvPr/>
        </p:nvCxnSpPr>
        <p:spPr bwMode="auto">
          <a:xfrm>
            <a:off x="2484324" y="3528520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64"/>
          <p:cNvCxnSpPr>
            <a:cxnSpLocks noChangeShapeType="1"/>
          </p:cNvCxnSpPr>
          <p:nvPr/>
        </p:nvCxnSpPr>
        <p:spPr bwMode="auto">
          <a:xfrm>
            <a:off x="7112261" y="3528520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9" name="Rectangle 4096"/>
          <p:cNvSpPr>
            <a:spLocks noChangeArrowheads="1"/>
          </p:cNvSpPr>
          <p:nvPr/>
        </p:nvSpPr>
        <p:spPr bwMode="auto">
          <a:xfrm>
            <a:off x="1687399" y="4691097"/>
            <a:ext cx="5979825" cy="77261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80" name="Rectangle 4099"/>
          <p:cNvSpPr>
            <a:spLocks noChangeArrowheads="1"/>
          </p:cNvSpPr>
          <p:nvPr/>
        </p:nvSpPr>
        <p:spPr bwMode="auto">
          <a:xfrm>
            <a:off x="1928698" y="4610134"/>
            <a:ext cx="5089365" cy="80963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81" name="TextBox 70"/>
          <p:cNvSpPr txBox="1">
            <a:spLocks noChangeArrowheads="1"/>
          </p:cNvSpPr>
          <p:nvPr/>
        </p:nvSpPr>
        <p:spPr bwMode="auto">
          <a:xfrm>
            <a:off x="1969561" y="4101314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NBI</a:t>
            </a:r>
          </a:p>
        </p:txBody>
      </p:sp>
      <p:sp>
        <p:nvSpPr>
          <p:cNvPr id="182" name="TextBox 53"/>
          <p:cNvSpPr txBox="1">
            <a:spLocks noChangeArrowheads="1"/>
          </p:cNvSpPr>
          <p:nvPr/>
        </p:nvSpPr>
        <p:spPr bwMode="auto">
          <a:xfrm>
            <a:off x="6274398" y="4787983"/>
            <a:ext cx="284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NBI dropouts for CES (~ </a:t>
            </a:r>
            <a:r>
              <a:rPr lang="en-US" altLang="en-US" sz="1400" dirty="0" smtClean="0"/>
              <a:t>0.66 </a:t>
            </a:r>
            <a:r>
              <a:rPr lang="en-US" altLang="en-US" sz="1400" dirty="0"/>
              <a:t>Hz)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2840285" y="4763595"/>
            <a:ext cx="1471048" cy="286577"/>
            <a:chOff x="2838811" y="2774950"/>
            <a:chExt cx="1471048" cy="286577"/>
          </a:xfrm>
        </p:grpSpPr>
        <p:cxnSp>
          <p:nvCxnSpPr>
            <p:cNvPr id="184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2840165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208737" y="2783535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555438" y="2785122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33"/>
            <p:cNvCxnSpPr>
              <a:cxnSpLocks noChangeShapeType="1"/>
            </p:cNvCxnSpPr>
            <p:nvPr/>
          </p:nvCxnSpPr>
          <p:spPr bwMode="auto">
            <a:xfrm>
              <a:off x="2838811" y="3061527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858396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" name="Straight Connector 205"/>
          <p:cNvCxnSpPr/>
          <p:nvPr/>
        </p:nvCxnSpPr>
        <p:spPr bwMode="auto">
          <a:xfrm>
            <a:off x="2921541" y="343105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3082819" y="341477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>
            <a:off x="3261853" y="342512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3423131" y="341771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>
            <a:off x="3591813" y="341771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/>
          <p:nvPr/>
        </p:nvCxnSpPr>
        <p:spPr bwMode="auto">
          <a:xfrm>
            <a:off x="3753091" y="341031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3" name="Group 212"/>
          <p:cNvGrpSpPr/>
          <p:nvPr/>
        </p:nvGrpSpPr>
        <p:grpSpPr>
          <a:xfrm>
            <a:off x="3864083" y="4765069"/>
            <a:ext cx="1471858" cy="293688"/>
            <a:chOff x="3168650" y="2774950"/>
            <a:chExt cx="2884488" cy="293688"/>
          </a:xfrm>
        </p:grpSpPr>
        <p:cxnSp>
          <p:nvCxnSpPr>
            <p:cNvPr id="214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3" name="Straight Connector 232"/>
          <p:cNvCxnSpPr/>
          <p:nvPr/>
        </p:nvCxnSpPr>
        <p:spPr bwMode="auto">
          <a:xfrm>
            <a:off x="3943985" y="343252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/>
          <p:nvPr/>
        </p:nvCxnSpPr>
        <p:spPr bwMode="auto">
          <a:xfrm>
            <a:off x="4105263" y="341624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/>
          <p:nvPr/>
        </p:nvCxnSpPr>
        <p:spPr bwMode="auto">
          <a:xfrm>
            <a:off x="4284297" y="342659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/>
          <p:nvPr/>
        </p:nvCxnSpPr>
        <p:spPr bwMode="auto">
          <a:xfrm>
            <a:off x="4445575" y="341919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/>
          <p:nvPr/>
        </p:nvCxnSpPr>
        <p:spPr bwMode="auto">
          <a:xfrm>
            <a:off x="4605379" y="341919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/>
          <p:nvPr/>
        </p:nvCxnSpPr>
        <p:spPr bwMode="auto">
          <a:xfrm>
            <a:off x="4775535" y="341178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1" name="Group 240"/>
          <p:cNvGrpSpPr/>
          <p:nvPr/>
        </p:nvGrpSpPr>
        <p:grpSpPr>
          <a:xfrm>
            <a:off x="4886527" y="4766543"/>
            <a:ext cx="1471858" cy="293688"/>
            <a:chOff x="3168650" y="2774950"/>
            <a:chExt cx="2884488" cy="293688"/>
          </a:xfrm>
        </p:grpSpPr>
        <p:cxnSp>
          <p:nvCxnSpPr>
            <p:cNvPr id="242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Straight Connector 244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1" name="Straight Connector 260"/>
          <p:cNvCxnSpPr/>
          <p:nvPr/>
        </p:nvCxnSpPr>
        <p:spPr bwMode="auto">
          <a:xfrm>
            <a:off x="4966429" y="343400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Straight Connector 261"/>
          <p:cNvCxnSpPr/>
          <p:nvPr/>
        </p:nvCxnSpPr>
        <p:spPr bwMode="auto">
          <a:xfrm>
            <a:off x="5127707" y="341771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" name="Straight Connector 262"/>
          <p:cNvCxnSpPr/>
          <p:nvPr/>
        </p:nvCxnSpPr>
        <p:spPr bwMode="auto">
          <a:xfrm>
            <a:off x="5306741" y="342807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Straight Connector 263"/>
          <p:cNvCxnSpPr/>
          <p:nvPr/>
        </p:nvCxnSpPr>
        <p:spPr bwMode="auto">
          <a:xfrm>
            <a:off x="5468019" y="342066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Straight Connector 264"/>
          <p:cNvCxnSpPr/>
          <p:nvPr/>
        </p:nvCxnSpPr>
        <p:spPr bwMode="auto">
          <a:xfrm>
            <a:off x="5636701" y="342066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Straight Connector 265"/>
          <p:cNvCxnSpPr/>
          <p:nvPr/>
        </p:nvCxnSpPr>
        <p:spPr bwMode="auto">
          <a:xfrm>
            <a:off x="5797979" y="341326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2911075" y="2037641"/>
            <a:ext cx="838654" cy="901790"/>
            <a:chOff x="2911075" y="1852967"/>
            <a:chExt cx="838654" cy="90179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3931258" y="2041008"/>
            <a:ext cx="838654" cy="901790"/>
            <a:chOff x="2911075" y="1852967"/>
            <a:chExt cx="838654" cy="901790"/>
          </a:xfrm>
          <a:solidFill>
            <a:srgbClr val="CCFFFF"/>
          </a:solidFill>
        </p:grpSpPr>
        <p:sp>
          <p:nvSpPr>
            <p:cNvPr id="274" name="Rectangle 273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4960772" y="2034781"/>
            <a:ext cx="838654" cy="901790"/>
            <a:chOff x="2911075" y="1852967"/>
            <a:chExt cx="838654" cy="901790"/>
          </a:xfrm>
          <a:solidFill>
            <a:srgbClr val="FFFF99"/>
          </a:solidFill>
        </p:grpSpPr>
        <p:sp>
          <p:nvSpPr>
            <p:cNvPr id="278" name="Rectangle 277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 flipH="1">
            <a:off x="2917839" y="3863588"/>
            <a:ext cx="838654" cy="901790"/>
            <a:chOff x="2911075" y="1852967"/>
            <a:chExt cx="838654" cy="901790"/>
          </a:xfrm>
          <a:solidFill>
            <a:srgbClr val="FFFF99"/>
          </a:solidFill>
        </p:grpSpPr>
        <p:sp>
          <p:nvSpPr>
            <p:cNvPr id="282" name="Rectangle 281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 flipH="1">
            <a:off x="3946212" y="3867390"/>
            <a:ext cx="838654" cy="901790"/>
            <a:chOff x="2911075" y="1852967"/>
            <a:chExt cx="838654" cy="901790"/>
          </a:xfrm>
          <a:solidFill>
            <a:srgbClr val="CCFFFF"/>
          </a:solidFill>
        </p:grpSpPr>
        <p:sp>
          <p:nvSpPr>
            <p:cNvPr id="286" name="Rectangle 285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 flipH="1">
            <a:off x="4966395" y="3870494"/>
            <a:ext cx="838654" cy="901790"/>
            <a:chOff x="2911075" y="1852967"/>
            <a:chExt cx="838654" cy="901790"/>
          </a:xfrm>
          <a:solidFill>
            <a:srgbClr val="FFFF99"/>
          </a:solidFill>
        </p:grpSpPr>
        <p:sp>
          <p:nvSpPr>
            <p:cNvPr id="290" name="Rectangle 289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58" name="Group 84"/>
          <p:cNvGrpSpPr>
            <a:grpSpLocks/>
          </p:cNvGrpSpPr>
          <p:nvPr/>
        </p:nvGrpSpPr>
        <p:grpSpPr bwMode="auto">
          <a:xfrm>
            <a:off x="639001" y="5973233"/>
            <a:ext cx="423514" cy="338554"/>
            <a:chOff x="115273" y="1142435"/>
            <a:chExt cx="468437" cy="455837"/>
          </a:xfrm>
        </p:grpSpPr>
        <p:sp>
          <p:nvSpPr>
            <p:cNvPr id="159" name="Oval 85"/>
            <p:cNvSpPr>
              <a:spLocks noChangeArrowheads="1"/>
            </p:cNvSpPr>
            <p:nvPr/>
          </p:nvSpPr>
          <p:spPr bwMode="auto">
            <a:xfrm>
              <a:off x="196401" y="1176979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61" name="TextBox 86"/>
            <p:cNvSpPr txBox="1">
              <a:spLocks noChangeArrowheads="1"/>
            </p:cNvSpPr>
            <p:nvPr/>
          </p:nvSpPr>
          <p:spPr bwMode="auto">
            <a:xfrm>
              <a:off x="115273" y="1142435"/>
              <a:ext cx="468437" cy="45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1600" dirty="0" err="1" smtClean="0">
                  <a:solidFill>
                    <a:srgbClr val="FF0000"/>
                  </a:solidFill>
                </a:rPr>
                <a:t>Bc</a:t>
              </a:r>
              <a:endParaRPr lang="en-US" alt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2" name="Group 87"/>
          <p:cNvGrpSpPr>
            <a:grpSpLocks/>
          </p:cNvGrpSpPr>
          <p:nvPr/>
        </p:nvGrpSpPr>
        <p:grpSpPr bwMode="auto">
          <a:xfrm>
            <a:off x="643963" y="5636856"/>
            <a:ext cx="423514" cy="338554"/>
            <a:chOff x="104929" y="593239"/>
            <a:chExt cx="468435" cy="455835"/>
          </a:xfrm>
        </p:grpSpPr>
        <p:sp>
          <p:nvSpPr>
            <p:cNvPr id="163" name="Oval 88"/>
            <p:cNvSpPr>
              <a:spLocks noChangeArrowheads="1"/>
            </p:cNvSpPr>
            <p:nvPr/>
          </p:nvSpPr>
          <p:spPr bwMode="auto">
            <a:xfrm>
              <a:off x="173391" y="627783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64" name="TextBox 89"/>
            <p:cNvSpPr txBox="1">
              <a:spLocks noChangeArrowheads="1"/>
            </p:cNvSpPr>
            <p:nvPr/>
          </p:nvSpPr>
          <p:spPr bwMode="auto">
            <a:xfrm>
              <a:off x="104929" y="593239"/>
              <a:ext cx="468435" cy="455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1600" dirty="0" smtClean="0">
                  <a:solidFill>
                    <a:srgbClr val="FF0000"/>
                  </a:solidFill>
                </a:rPr>
                <a:t>Ac</a:t>
              </a:r>
              <a:endParaRPr lang="en-US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5081855" y="638970"/>
            <a:ext cx="1859244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(non-pitch-align)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sp>
        <p:nvSpPr>
          <p:cNvPr id="157" name="TextBox 156"/>
          <p:cNvSpPr txBox="1"/>
          <p:nvPr/>
        </p:nvSpPr>
        <p:spPr>
          <a:xfrm>
            <a:off x="3350591" y="645066"/>
            <a:ext cx="1859244" cy="73866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180 </a:t>
            </a:r>
            <a:r>
              <a:rPr lang="en-US" sz="1400" dirty="0" err="1" smtClean="0"/>
              <a:t>deg</a:t>
            </a:r>
            <a:r>
              <a:rPr lang="en-US" sz="1400" dirty="0" smtClean="0"/>
              <a:t> (pitch align)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3037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476975"/>
            <a:ext cx="7772400" cy="6858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mportant new results were ALSO found in “Step 3” of the experiment (7 shots)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09" y="1765751"/>
            <a:ext cx="8521232" cy="4529939"/>
          </a:xfrm>
        </p:spPr>
        <p:txBody>
          <a:bodyPr/>
          <a:lstStyle/>
          <a:p>
            <a:r>
              <a:rPr lang="en-US" dirty="0" smtClean="0"/>
              <a:t>Significantly stronger non-resonant n = 2 NTV braking was found compared to our 2015 experiment, apparently due to high plasma performance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The n = 1 non-pitch-aligned field spectrum – concluded last year to allow non-resonant braking – </a:t>
            </a:r>
            <a:r>
              <a:rPr lang="en-US" dirty="0" smtClean="0">
                <a:solidFill>
                  <a:srgbClr val="FF0000"/>
                </a:solidFill>
              </a:rPr>
              <a:t>was found to disrupt the plasma this year</a:t>
            </a:r>
            <a:endParaRPr lang="en-US" dirty="0" smtClean="0"/>
          </a:p>
          <a:p>
            <a:pPr lvl="1"/>
            <a:r>
              <a:rPr lang="en-US" dirty="0" smtClean="0"/>
              <a:t>Apparently due to higher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this </a:t>
            </a:r>
            <a:r>
              <a:rPr lang="en-US" dirty="0"/>
              <a:t>year </a:t>
            </a:r>
            <a:endParaRPr lang="en-US" baseline="-25000" dirty="0" smtClean="0"/>
          </a:p>
          <a:p>
            <a:pPr lvl="1"/>
            <a:r>
              <a:rPr lang="en-US" dirty="0" smtClean="0"/>
              <a:t>Hypothesis is that stronger non-resonant n = 1 breaking gives way to resonant 3D field penetration and locking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Reduces confidence </a:t>
            </a:r>
            <a:r>
              <a:rPr lang="en-US" dirty="0" smtClean="0"/>
              <a:t>that n = 1 non-resonant field can be reliably used for core plasma rotation control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32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05" y="342225"/>
            <a:ext cx="8778440" cy="685800"/>
          </a:xfrm>
        </p:spPr>
        <p:txBody>
          <a:bodyPr/>
          <a:lstStyle/>
          <a:p>
            <a:r>
              <a:rPr lang="en-US" dirty="0" smtClean="0"/>
              <a:t>Stronger n = 2 non-resonant NTV in Monday’s experiment than in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5" y="1606305"/>
            <a:ext cx="3614142" cy="48785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88" y="1578540"/>
            <a:ext cx="3690726" cy="4922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221" y="1221842"/>
            <a:ext cx="3139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accent1"/>
                </a:solidFill>
              </a:rPr>
              <a:t>NTV n = 2 braking (2016)</a:t>
            </a:r>
            <a:endParaRPr lang="en-US" sz="2000" u="sng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2913" y="1221842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accent1"/>
                </a:solidFill>
              </a:rPr>
              <a:t>NTV n = 2 braking (2015)</a:t>
            </a:r>
            <a:endParaRPr lang="en-US" sz="2000" u="sng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7039" y="3878882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3300"/>
                </a:solidFill>
              </a:rPr>
              <a:t>Note: scale change</a:t>
            </a:r>
            <a:endParaRPr lang="en-US" sz="2000" u="sng" baseline="-25000" dirty="0">
              <a:solidFill>
                <a:srgbClr val="FF3300"/>
              </a:solidFill>
              <a:latin typeface="Symbol" panose="05050102010706020507" pitchFamily="18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1347538" y="4098187"/>
            <a:ext cx="112318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818841" y="4098187"/>
            <a:ext cx="31418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2624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/>
          <a:stretch/>
        </p:blipFill>
        <p:spPr>
          <a:xfrm>
            <a:off x="1440373" y="1386039"/>
            <a:ext cx="5831497" cy="4558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05" y="380725"/>
            <a:ext cx="8778440" cy="685800"/>
          </a:xfrm>
        </p:spPr>
        <p:txBody>
          <a:bodyPr/>
          <a:lstStyle/>
          <a:p>
            <a:r>
              <a:rPr lang="en-US" dirty="0" smtClean="0"/>
              <a:t>Stronger n = 2 non-resonant NTV during 2016 run apparently due to increased </a:t>
            </a:r>
            <a:r>
              <a:rPr lang="en-US" dirty="0" err="1" smtClean="0"/>
              <a:t>T</a:t>
            </a:r>
            <a:r>
              <a:rPr lang="en-US" u="none" baseline="-25000" dirty="0" err="1" smtClean="0"/>
              <a:t>i</a:t>
            </a:r>
            <a:endParaRPr lang="en-US" u="none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673299" y="1606866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accent1"/>
                </a:solidFill>
              </a:rPr>
              <a:t>(2016)</a:t>
            </a:r>
            <a:endParaRPr lang="en-US" sz="2000" u="sng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6120" y="4301374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accent1"/>
                </a:solidFill>
              </a:rPr>
              <a:t>(2015)</a:t>
            </a:r>
            <a:endParaRPr lang="en-US" sz="2000" u="sng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8931" y="6074244"/>
            <a:ext cx="8989138" cy="599395"/>
          </a:xfrm>
        </p:spPr>
        <p:txBody>
          <a:bodyPr/>
          <a:lstStyle/>
          <a:p>
            <a:r>
              <a:rPr lang="en-US" sz="2000" dirty="0" smtClean="0"/>
              <a:t>NTV torque in “1/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” regime scales as T</a:t>
            </a:r>
            <a:r>
              <a:rPr lang="en-US" sz="2000" baseline="-25000" dirty="0" smtClean="0"/>
              <a:t>i</a:t>
            </a:r>
            <a:r>
              <a:rPr lang="en-US" sz="2000" baseline="30000" dirty="0" smtClean="0"/>
              <a:t>2.5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855922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05" y="380725"/>
            <a:ext cx="8778440" cy="685800"/>
          </a:xfrm>
        </p:spPr>
        <p:txBody>
          <a:bodyPr/>
          <a:lstStyle/>
          <a:p>
            <a:r>
              <a:rPr lang="en-US" sz="2800" dirty="0" smtClean="0"/>
              <a:t>n = 1 non-pitch-aligned 3D field spectrum now apparently </a:t>
            </a:r>
            <a:r>
              <a:rPr lang="en-US" sz="2800" dirty="0"/>
              <a:t>leads</a:t>
            </a:r>
            <a:r>
              <a:rPr lang="en-US" sz="2800" dirty="0" smtClean="0"/>
              <a:t> to resonant field penetration/locking</a:t>
            </a:r>
            <a:endParaRPr lang="en-US" sz="2800" u="none" baseline="-250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8931" y="6074244"/>
            <a:ext cx="8989138" cy="599395"/>
          </a:xfrm>
        </p:spPr>
        <p:txBody>
          <a:bodyPr/>
          <a:lstStyle/>
          <a:p>
            <a:r>
              <a:rPr lang="en-US" sz="2000" dirty="0" smtClean="0"/>
              <a:t>NTV braking appears non-resonant to start, but </a:t>
            </a:r>
            <a:r>
              <a:rPr lang="en-US" sz="2000" dirty="0" err="1" smtClean="0"/>
              <a:t>V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000" dirty="0" smtClean="0"/>
              <a:t> eventually bifurcates</a:t>
            </a:r>
            <a:endParaRPr lang="en-US" sz="2000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37" y="1260908"/>
            <a:ext cx="5873516" cy="47132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95042" y="1664053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accent1"/>
                </a:solidFill>
              </a:rPr>
              <a:t>Before 3D field</a:t>
            </a:r>
            <a:endParaRPr lang="en-US" sz="2000" u="sng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9444" y="2443657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3300"/>
                </a:solidFill>
              </a:rPr>
              <a:t>Non-resonant</a:t>
            </a:r>
          </a:p>
          <a:p>
            <a:pPr algn="ctr"/>
            <a:r>
              <a:rPr lang="en-US" sz="2000" dirty="0" smtClean="0">
                <a:solidFill>
                  <a:srgbClr val="FF3300"/>
                </a:solidFill>
              </a:rPr>
              <a:t>period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0768" y="4059098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9900"/>
                </a:solidFill>
              </a:rPr>
              <a:t>Profile locked</a:t>
            </a:r>
          </a:p>
        </p:txBody>
      </p:sp>
    </p:spTree>
    <p:extLst>
      <p:ext uri="{BB962C8B-B14F-4D97-AF65-F5344CB8AC3E}">
        <p14:creationId xmlns:p14="http://schemas.microsoft.com/office/powerpoint/2010/main" val="379259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87" y="1188591"/>
            <a:ext cx="6651056" cy="4827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05" y="380725"/>
            <a:ext cx="8778440" cy="685800"/>
          </a:xfrm>
        </p:spPr>
        <p:txBody>
          <a:bodyPr/>
          <a:lstStyle/>
          <a:p>
            <a:r>
              <a:rPr lang="en-US" sz="2800" dirty="0" smtClean="0"/>
              <a:t>n = 1 non-pitch-aligned 3D field spectrum now apparently </a:t>
            </a:r>
            <a:r>
              <a:rPr lang="en-US" sz="2800" dirty="0"/>
              <a:t>leads</a:t>
            </a:r>
            <a:r>
              <a:rPr lang="en-US" sz="2800" dirty="0" smtClean="0"/>
              <a:t> to resonant field penetration/locking</a:t>
            </a:r>
            <a:endParaRPr lang="en-US" sz="2800" u="none" baseline="-250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8931" y="6074244"/>
            <a:ext cx="8989138" cy="599395"/>
          </a:xfrm>
        </p:spPr>
        <p:txBody>
          <a:bodyPr/>
          <a:lstStyle/>
          <a:p>
            <a:r>
              <a:rPr lang="en-US" sz="2000" dirty="0" smtClean="0"/>
              <a:t>NTV braking appears non-resonant to start, but </a:t>
            </a:r>
            <a:r>
              <a:rPr lang="en-US" sz="2000" dirty="0" err="1" smtClean="0"/>
              <a:t>V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000" dirty="0" smtClean="0"/>
              <a:t> eventually bifurcates</a:t>
            </a:r>
            <a:endParaRPr lang="en-US" sz="20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9913" y="1558137"/>
            <a:ext cx="3051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9900"/>
                </a:solidFill>
              </a:rPr>
              <a:t>Non-resonant</a:t>
            </a:r>
          </a:p>
          <a:p>
            <a:pPr algn="ctr"/>
            <a:r>
              <a:rPr lang="en-US" sz="2000" dirty="0" smtClean="0">
                <a:solidFill>
                  <a:srgbClr val="009900"/>
                </a:solidFill>
              </a:rPr>
              <a:t>period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9192" y="3048120"/>
            <a:ext cx="2749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Resonant field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Penetration/bifurcation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549192" y="3753831"/>
            <a:ext cx="112318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9374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71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27" y="149725"/>
            <a:ext cx="8990196" cy="685800"/>
          </a:xfrm>
        </p:spPr>
        <p:txBody>
          <a:bodyPr/>
          <a:lstStyle/>
          <a:p>
            <a:r>
              <a:rPr lang="en-US" dirty="0" smtClean="0"/>
              <a:t>STEP 3: Long-pulse shots that need to be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72154"/>
            <a:ext cx="8746490" cy="5332394"/>
          </a:xfrm>
        </p:spPr>
        <p:txBody>
          <a:bodyPr/>
          <a:lstStyle/>
          <a:p>
            <a:pPr lvl="1"/>
            <a:r>
              <a:rPr lang="en-US" dirty="0" smtClean="0"/>
              <a:t>IVCC setup </a:t>
            </a:r>
            <a:r>
              <a:rPr lang="en-US" b="1" u="sng" dirty="0" smtClean="0"/>
              <a:t>13434 (type (B)), 13436 (type (</a:t>
            </a:r>
            <a:r>
              <a:rPr lang="en-US" b="1" u="sng" dirty="0" err="1" smtClean="0"/>
              <a:t>Bc</a:t>
            </a:r>
            <a:r>
              <a:rPr lang="en-US" b="1" u="sng" dirty="0" smtClean="0"/>
              <a:t>))</a:t>
            </a:r>
          </a:p>
          <a:p>
            <a:pPr lvl="1"/>
            <a:r>
              <a:rPr lang="en-US" dirty="0" smtClean="0"/>
              <a:t>IVCC setup </a:t>
            </a:r>
            <a:r>
              <a:rPr lang="en-US" b="1" u="sng" dirty="0" smtClean="0"/>
              <a:t>13443 (</a:t>
            </a:r>
            <a:r>
              <a:rPr lang="en-US" b="1" u="sng" dirty="0" smtClean="0">
                <a:solidFill>
                  <a:srgbClr val="FF0000"/>
                </a:solidFill>
              </a:rPr>
              <a:t>constant current steps</a:t>
            </a:r>
            <a:r>
              <a:rPr lang="en-US" b="1" u="sng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Divertor</a:t>
            </a:r>
            <a:r>
              <a:rPr lang="en-US" dirty="0" smtClean="0"/>
              <a:t> gas puffing – setup from shots: </a:t>
            </a:r>
            <a:r>
              <a:rPr lang="en-US" b="1" u="sng" dirty="0" smtClean="0"/>
              <a:t>13443</a:t>
            </a:r>
            <a:r>
              <a:rPr lang="en-US" dirty="0" smtClean="0"/>
              <a:t> (0.6v), </a:t>
            </a:r>
            <a:r>
              <a:rPr lang="en-US" b="1" u="sng" dirty="0" smtClean="0"/>
              <a:t>13442</a:t>
            </a:r>
            <a:r>
              <a:rPr lang="en-US" dirty="0" smtClean="0"/>
              <a:t> (0.7V)</a:t>
            </a:r>
          </a:p>
          <a:p>
            <a:r>
              <a:rPr lang="en-US" dirty="0" err="1" smtClean="0"/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= 1.8 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Suggested 2016 target</a:t>
            </a:r>
            <a:r>
              <a:rPr lang="en-US" dirty="0" smtClean="0"/>
              <a:t> is </a:t>
            </a:r>
            <a:r>
              <a:rPr lang="en-US" b="1" u="sng" dirty="0" smtClean="0"/>
              <a:t>15778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FF0000"/>
                </a:solidFill>
              </a:rPr>
              <a:t>reduce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to 0.5 </a:t>
            </a:r>
            <a:r>
              <a:rPr lang="en-US" dirty="0" smtClean="0"/>
              <a:t>from 0.6 MA and match </a:t>
            </a:r>
            <a:r>
              <a:rPr lang="en-US" dirty="0" err="1" smtClean="0"/>
              <a:t>Ip</a:t>
            </a:r>
            <a:r>
              <a:rPr lang="en-US" dirty="0" smtClean="0"/>
              <a:t> rise time of a shot like 13433, 13434</a:t>
            </a:r>
          </a:p>
          <a:p>
            <a:pPr lvl="1"/>
            <a:r>
              <a:rPr lang="en-US" dirty="0" smtClean="0"/>
              <a:t>Shots to take:</a:t>
            </a:r>
          </a:p>
          <a:p>
            <a:pPr lvl="2"/>
            <a:r>
              <a:rPr lang="en-US" dirty="0" smtClean="0"/>
              <a:t>type (B) (IVCC setup 13434), type (</a:t>
            </a:r>
            <a:r>
              <a:rPr lang="en-US" dirty="0" err="1" smtClean="0"/>
              <a:t>Bc</a:t>
            </a:r>
            <a:r>
              <a:rPr lang="en-US" dirty="0" smtClean="0"/>
              <a:t>) (IVCC setup 13436)	(</a:t>
            </a:r>
            <a:r>
              <a:rPr lang="en-US" b="1" u="sng" dirty="0" smtClean="0">
                <a:solidFill>
                  <a:srgbClr val="6600FF"/>
                </a:solidFill>
              </a:rPr>
              <a:t>2 </a:t>
            </a:r>
            <a:r>
              <a:rPr lang="en-US" b="1" u="sng" dirty="0">
                <a:solidFill>
                  <a:srgbClr val="6600FF"/>
                </a:solidFill>
              </a:rPr>
              <a:t>shots</a:t>
            </a:r>
            <a:r>
              <a:rPr lang="en-US" dirty="0" smtClean="0"/>
              <a:t>)</a:t>
            </a:r>
          </a:p>
          <a:p>
            <a:pPr lvl="2"/>
            <a:r>
              <a:rPr lang="en-US" b="1" u="sng" dirty="0" smtClean="0"/>
              <a:t>NO</a:t>
            </a:r>
            <a:r>
              <a:rPr lang="en-US" dirty="0" smtClean="0"/>
              <a:t> </a:t>
            </a:r>
            <a:r>
              <a:rPr lang="en-US" dirty="0" err="1" smtClean="0"/>
              <a:t>divertor</a:t>
            </a:r>
            <a:r>
              <a:rPr lang="en-US" dirty="0" smtClean="0"/>
              <a:t> gas puff  (</a:t>
            </a:r>
            <a:r>
              <a:rPr lang="en-US" dirty="0" smtClean="0">
                <a:solidFill>
                  <a:srgbClr val="FF0000"/>
                </a:solidFill>
              </a:rPr>
              <a:t>constant IVCC steps like 13443</a:t>
            </a:r>
            <a:r>
              <a:rPr lang="en-US" dirty="0" smtClean="0"/>
              <a:t>) 	(</a:t>
            </a:r>
            <a:r>
              <a:rPr lang="en-US" b="1" u="sng" dirty="0" smtClean="0">
                <a:solidFill>
                  <a:srgbClr val="6600FF"/>
                </a:solidFill>
              </a:rPr>
              <a:t>1 shot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with </a:t>
            </a:r>
            <a:r>
              <a:rPr lang="en-US" dirty="0" err="1" smtClean="0"/>
              <a:t>divertor</a:t>
            </a:r>
            <a:r>
              <a:rPr lang="en-US" dirty="0" smtClean="0"/>
              <a:t> gas puff 0.6V (</a:t>
            </a:r>
            <a:r>
              <a:rPr lang="en-US" dirty="0" smtClean="0">
                <a:solidFill>
                  <a:srgbClr val="FF0000"/>
                </a:solidFill>
              </a:rPr>
              <a:t>constant IVCC steps </a:t>
            </a:r>
            <a:r>
              <a:rPr lang="en-US" dirty="0">
                <a:solidFill>
                  <a:srgbClr val="FF0000"/>
                </a:solidFill>
              </a:rPr>
              <a:t>like </a:t>
            </a:r>
            <a:r>
              <a:rPr lang="en-US" dirty="0" smtClean="0">
                <a:solidFill>
                  <a:srgbClr val="FF0000"/>
                </a:solidFill>
              </a:rPr>
              <a:t>13443</a:t>
            </a:r>
            <a:r>
              <a:rPr lang="en-US" dirty="0" smtClean="0"/>
              <a:t>) 	(</a:t>
            </a:r>
            <a:r>
              <a:rPr lang="en-US" b="1" u="sng" dirty="0">
                <a:solidFill>
                  <a:srgbClr val="6600FF"/>
                </a:solidFill>
              </a:rPr>
              <a:t>1</a:t>
            </a:r>
            <a:r>
              <a:rPr lang="en-US" b="1" u="sng" dirty="0" smtClean="0">
                <a:solidFill>
                  <a:srgbClr val="6600FF"/>
                </a:solidFill>
              </a:rPr>
              <a:t> shot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= 2.0 T</a:t>
            </a:r>
          </a:p>
          <a:p>
            <a:pPr lvl="1"/>
            <a:r>
              <a:rPr lang="en-US" dirty="0" smtClean="0"/>
              <a:t>Shots to take: (Increase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= 2.0T from above)</a:t>
            </a:r>
          </a:p>
          <a:p>
            <a:pPr lvl="2"/>
            <a:r>
              <a:rPr lang="en-US" b="1" u="sng" dirty="0" smtClean="0"/>
              <a:t>NO</a:t>
            </a:r>
            <a:r>
              <a:rPr lang="en-US" dirty="0" smtClean="0"/>
              <a:t> </a:t>
            </a:r>
            <a:r>
              <a:rPr lang="en-US" dirty="0" err="1" smtClean="0"/>
              <a:t>divertor</a:t>
            </a:r>
            <a:r>
              <a:rPr lang="en-US" dirty="0" smtClean="0"/>
              <a:t> gas puff (</a:t>
            </a:r>
            <a:r>
              <a:rPr lang="en-US" dirty="0" smtClean="0">
                <a:solidFill>
                  <a:srgbClr val="FF0000"/>
                </a:solidFill>
              </a:rPr>
              <a:t>constant IVCC steps like 13443</a:t>
            </a:r>
            <a:r>
              <a:rPr lang="en-US" dirty="0" smtClean="0"/>
              <a:t>)	(</a:t>
            </a:r>
            <a:r>
              <a:rPr lang="en-US" b="1" u="sng" dirty="0" smtClean="0">
                <a:solidFill>
                  <a:srgbClr val="6600FF"/>
                </a:solidFill>
              </a:rPr>
              <a:t>1 shot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with </a:t>
            </a:r>
            <a:r>
              <a:rPr lang="en-US" dirty="0" err="1"/>
              <a:t>divertor</a:t>
            </a:r>
            <a:r>
              <a:rPr lang="en-US" dirty="0"/>
              <a:t> gas puff 0.6V (</a:t>
            </a:r>
            <a:r>
              <a:rPr lang="en-US" dirty="0">
                <a:solidFill>
                  <a:srgbClr val="FF0000"/>
                </a:solidFill>
              </a:rPr>
              <a:t>constant IVCC steps like 13443</a:t>
            </a:r>
            <a:r>
              <a:rPr lang="en-US" dirty="0" smtClean="0"/>
              <a:t>)	(</a:t>
            </a:r>
            <a:r>
              <a:rPr lang="en-US" b="1" u="sng" dirty="0">
                <a:solidFill>
                  <a:srgbClr val="6600FF"/>
                </a:solidFill>
              </a:rPr>
              <a:t>1 shot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66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5250" y="231775"/>
            <a:ext cx="8972550" cy="685800"/>
          </a:xfrm>
        </p:spPr>
        <p:txBody>
          <a:bodyPr/>
          <a:lstStyle/>
          <a:p>
            <a:r>
              <a:rPr lang="en-US" altLang="en-US" sz="2400" smtClean="0"/>
              <a:t>MP2015-05-23-001 “</a:t>
            </a:r>
            <a:r>
              <a:rPr lang="en-US" altLang="en-US" sz="2400" i="1" smtClean="0"/>
              <a:t>Isolation of NTV torque profile</a:t>
            </a:r>
            <a:r>
              <a:rPr lang="en-US" altLang="en-US" sz="2400" smtClean="0"/>
              <a:t>” on KSTAR established isolated NTV profile using IPS capability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30175" y="5297488"/>
            <a:ext cx="8832850" cy="976312"/>
          </a:xfrm>
        </p:spPr>
        <p:txBody>
          <a:bodyPr/>
          <a:lstStyle/>
          <a:p>
            <a:r>
              <a:rPr lang="en-US" altLang="en-US" sz="2000" smtClean="0"/>
              <a:t>Results show non-resonant NTV characteristics; broad NTV torque profile</a:t>
            </a:r>
          </a:p>
          <a:p>
            <a:pPr lvl="1">
              <a:spcBef>
                <a:spcPts val="600"/>
              </a:spcBef>
            </a:pPr>
            <a:r>
              <a:rPr lang="en-US" altLang="en-US" sz="1600" smtClean="0"/>
              <a:t> </a:t>
            </a:r>
            <a:r>
              <a:rPr lang="en-US" altLang="en-US" sz="1600" smtClean="0">
                <a:latin typeface="Symbol" pitchFamily="18" charset="2"/>
              </a:rPr>
              <a:t>Dw</a:t>
            </a:r>
            <a:r>
              <a:rPr lang="en-US" altLang="en-US" sz="1600" baseline="-25000" smtClean="0">
                <a:latin typeface="Symbol" pitchFamily="18" charset="2"/>
              </a:rPr>
              <a:t>f</a:t>
            </a:r>
            <a:r>
              <a:rPr lang="en-US" altLang="en-US" sz="1600" smtClean="0"/>
              <a:t> does not change sign across profile (non-resonant); </a:t>
            </a:r>
            <a:r>
              <a:rPr lang="en-US" altLang="en-US" sz="1600" smtClean="0">
                <a:latin typeface="Symbol" pitchFamily="18" charset="2"/>
              </a:rPr>
              <a:t>Dw</a:t>
            </a:r>
            <a:r>
              <a:rPr lang="en-US" altLang="en-US" sz="1600" baseline="-25000" smtClean="0">
                <a:latin typeface="Symbol" pitchFamily="18" charset="2"/>
              </a:rPr>
              <a:t>f</a:t>
            </a:r>
            <a:r>
              <a:rPr lang="en-US" altLang="en-US" sz="1600" smtClean="0"/>
              <a:t> ~ 0 near plasma edge</a:t>
            </a:r>
          </a:p>
          <a:p>
            <a:pPr lvl="1">
              <a:spcBef>
                <a:spcPts val="600"/>
              </a:spcBef>
            </a:pPr>
            <a:r>
              <a:rPr lang="en-US" altLang="en-US" sz="1600" smtClean="0"/>
              <a:t> 3D field spectrum varied: similar </a:t>
            </a:r>
            <a:r>
              <a:rPr lang="en-US" altLang="en-US" sz="1600" smtClean="0">
                <a:latin typeface="Symbol" pitchFamily="18" charset="2"/>
              </a:rPr>
              <a:t>Dw</a:t>
            </a:r>
            <a:r>
              <a:rPr lang="en-US" altLang="en-US" sz="1600" baseline="-25000" smtClean="0">
                <a:latin typeface="Symbol" pitchFamily="18" charset="2"/>
              </a:rPr>
              <a:t>f</a:t>
            </a:r>
            <a:r>
              <a:rPr lang="en-US" altLang="en-US" sz="1600" smtClean="0"/>
              <a:t> profiles, n = 1 pitch non-aligned has largest NTV 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977900" y="4941888"/>
            <a:ext cx="7840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6600FF"/>
                </a:solidFill>
              </a:rPr>
              <a:t>(Y.S. Park, S.A. Sabbagh, Y. Jeon., et al., (approved by U.S. Committee for IAEA FEC 2016) 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78840" y="6134100"/>
            <a:ext cx="88438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6600FF"/>
                </a:solidFill>
                <a:sym typeface="Wingdings" pitchFamily="2" charset="2"/>
              </a:rPr>
              <a:t> </a:t>
            </a:r>
            <a:r>
              <a:rPr lang="en-US" altLang="en-US" sz="1600" dirty="0">
                <a:solidFill>
                  <a:srgbClr val="6600FF"/>
                </a:solidFill>
              </a:rPr>
              <a:t>Present experiment aims to create distinct NTV </a:t>
            </a:r>
            <a:r>
              <a:rPr lang="en-US" altLang="en-US" sz="1600" dirty="0" smtClean="0">
                <a:solidFill>
                  <a:srgbClr val="6600FF"/>
                </a:solidFill>
              </a:rPr>
              <a:t>profiles  </a:t>
            </a:r>
            <a:r>
              <a:rPr lang="en-US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 NOT enough time given for this</a:t>
            </a:r>
            <a:endParaRPr lang="en-US" altLang="en-US" sz="1600" i="1" u="sng" dirty="0">
              <a:solidFill>
                <a:srgbClr val="FF0000"/>
              </a:solidFill>
            </a:endParaRPr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192213"/>
            <a:ext cx="645636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1449388" y="966788"/>
            <a:ext cx="264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6600FF"/>
                </a:solidFill>
              </a:rPr>
              <a:t> IVCC n = 2 configuration</a:t>
            </a: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3736975" y="965200"/>
            <a:ext cx="2492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6600FF"/>
                </a:solidFill>
              </a:rPr>
              <a:t> n = 1 pitch non-aligned</a:t>
            </a:r>
          </a:p>
        </p:txBody>
      </p:sp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5992813" y="973138"/>
            <a:ext cx="2281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6600FF"/>
                </a:solidFill>
              </a:rPr>
              <a:t> n = 1 pitch aligned</a:t>
            </a:r>
          </a:p>
        </p:txBody>
      </p:sp>
      <p:sp>
        <p:nvSpPr>
          <p:cNvPr id="4106" name="Rectangle 3"/>
          <p:cNvSpPr>
            <a:spLocks noChangeArrowheads="1"/>
          </p:cNvSpPr>
          <p:nvPr/>
        </p:nvSpPr>
        <p:spPr bwMode="auto">
          <a:xfrm rot="-5400000">
            <a:off x="26987" y="1700213"/>
            <a:ext cx="2017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6600FF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Plasma rotation</a:t>
            </a:r>
          </a:p>
        </p:txBody>
      </p:sp>
      <p:sp>
        <p:nvSpPr>
          <p:cNvPr id="4107" name="Rectangle 3"/>
          <p:cNvSpPr>
            <a:spLocks noChangeArrowheads="1"/>
          </p:cNvSpPr>
          <p:nvPr/>
        </p:nvSpPr>
        <p:spPr bwMode="auto">
          <a:xfrm rot="-5400000">
            <a:off x="150812" y="3335338"/>
            <a:ext cx="1724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6600FF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Change in plasma rotation</a:t>
            </a:r>
          </a:p>
        </p:txBody>
      </p:sp>
    </p:spTree>
    <p:extLst>
      <p:ext uri="{BB962C8B-B14F-4D97-AF65-F5344CB8AC3E}">
        <p14:creationId xmlns:p14="http://schemas.microsoft.com/office/powerpoint/2010/main" val="2688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36" y="283504"/>
            <a:ext cx="8913194" cy="947554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resent experiment directly measured the </a:t>
            </a:r>
            <a:r>
              <a:rPr lang="en-US" dirty="0"/>
              <a:t>V</a:t>
            </a:r>
            <a:r>
              <a:rPr lang="en-US" u="none" baseline="-25000" dirty="0"/>
              <a:t>0-NTV</a:t>
            </a:r>
            <a:r>
              <a:rPr lang="en-US" baseline="-25000" dirty="0"/>
              <a:t> </a:t>
            </a:r>
            <a:r>
              <a:rPr lang="en-US" dirty="0" smtClean="0"/>
              <a:t>profile with no NBI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54" y="1355768"/>
            <a:ext cx="8867742" cy="5047869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What did we do?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Used ECH for plasma heating, avoided issues of strong NBI torque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Measured intrinsic rotation using NBI as a diagnostic beam for CES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Issues related to experiments with NBI torque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T</a:t>
            </a:r>
            <a:r>
              <a:rPr lang="en-US" baseline="-25000" dirty="0"/>
              <a:t>NBI</a:t>
            </a:r>
            <a:r>
              <a:rPr lang="en-US" dirty="0"/>
              <a:t> </a:t>
            </a:r>
            <a:r>
              <a:rPr lang="en-US" dirty="0" smtClean="0"/>
              <a:t>term in torque balance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Is computed, not directly measured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Is typically </a:t>
            </a:r>
            <a:r>
              <a:rPr lang="en-US" dirty="0"/>
              <a:t>much larger than the T</a:t>
            </a:r>
            <a:r>
              <a:rPr lang="en-US" baseline="-25000" dirty="0"/>
              <a:t>NTV</a:t>
            </a:r>
            <a:r>
              <a:rPr lang="en-US" dirty="0"/>
              <a:t> component due to offset </a:t>
            </a:r>
            <a:r>
              <a:rPr lang="en-US" dirty="0" smtClean="0"/>
              <a:t>rotation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analysis is prone to error</a:t>
            </a:r>
            <a:endParaRPr lang="en-US" dirty="0"/>
          </a:p>
          <a:p>
            <a:pPr lvl="2"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i="1" dirty="0"/>
              <a:t>profile</a:t>
            </a:r>
            <a:r>
              <a:rPr lang="en-US" dirty="0"/>
              <a:t> </a:t>
            </a:r>
            <a:r>
              <a:rPr lang="en-US" dirty="0" smtClean="0"/>
              <a:t>of T</a:t>
            </a:r>
            <a:r>
              <a:rPr lang="en-US" baseline="-25000" dirty="0" smtClean="0"/>
              <a:t>NBI</a:t>
            </a:r>
            <a:r>
              <a:rPr lang="en-US" dirty="0" smtClean="0"/>
              <a:t> matters </a:t>
            </a:r>
            <a:r>
              <a:rPr lang="en-US" dirty="0"/>
              <a:t>– not just zero net input torque from </a:t>
            </a:r>
            <a:r>
              <a:rPr lang="en-US" dirty="0" smtClean="0"/>
              <a:t>NBI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Companion experiment to proposed NSTX-U experiment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Original, approved proposal XP1062 for NSTX using HHFW (2010 !)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Proposal </a:t>
            </a:r>
            <a:r>
              <a:rPr lang="en-US" i="1" dirty="0" smtClean="0"/>
              <a:t>“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NTV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steady-state offset velocity at reduced torque with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HHFW</a:t>
            </a:r>
            <a:r>
              <a:rPr lang="en-US" i="1" dirty="0" smtClean="0"/>
              <a:t>” </a:t>
            </a:r>
            <a:r>
              <a:rPr lang="en-US" dirty="0" smtClean="0"/>
              <a:t>submitted to NSTX-U Research Forum (2015)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424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8" y="255600"/>
            <a:ext cx="8913194" cy="947554"/>
          </a:xfrm>
        </p:spPr>
        <p:txBody>
          <a:bodyPr/>
          <a:lstStyle/>
          <a:p>
            <a:r>
              <a:rPr lang="en-US" sz="2800" dirty="0" smtClean="0"/>
              <a:t>Intrinsic Torque due to Neoclassical Toroidal Viscosity (NTV) – a controllable momentum source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54" y="1622166"/>
            <a:ext cx="8867742" cy="4683081"/>
          </a:xfrm>
        </p:spPr>
        <p:txBody>
          <a:bodyPr/>
          <a:lstStyle/>
          <a:p>
            <a:r>
              <a:rPr lang="en-US" dirty="0" smtClean="0"/>
              <a:t>Full Theory</a:t>
            </a:r>
          </a:p>
          <a:p>
            <a:pPr lvl="1"/>
            <a:r>
              <a:rPr lang="en-US" dirty="0" smtClean="0"/>
              <a:t>The non-</a:t>
            </a:r>
            <a:r>
              <a:rPr lang="en-US" dirty="0" err="1" smtClean="0"/>
              <a:t>ambipolar</a:t>
            </a:r>
            <a:r>
              <a:rPr lang="en-US" dirty="0" smtClean="0"/>
              <a:t> difference of ion and electron flux due to the application 3D fields yields a so-called “offset rotation profile”, V</a:t>
            </a:r>
            <a:r>
              <a:rPr lang="en-US" baseline="-25000" dirty="0" smtClean="0"/>
              <a:t>0-NTV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Generally, the local rotation speed can be either in the co- or counter-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baseline="-25000" dirty="0" err="1" smtClean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direction if dominated by electron/ion flux, respectively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electron effect is ignored in most papers on the topic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Highly </a:t>
            </a:r>
            <a:r>
              <a:rPr lang="en-US" dirty="0"/>
              <a:t>S</a:t>
            </a:r>
            <a:r>
              <a:rPr lang="en-US" dirty="0" smtClean="0"/>
              <a:t>implified Theory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Consider a highly simplified theory to help understand characteristics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Simplified NTV torque profile: </a:t>
            </a:r>
            <a:r>
              <a:rPr lang="en-US" dirty="0">
                <a:solidFill>
                  <a:srgbClr val="6600FF"/>
                </a:solidFill>
              </a:rPr>
              <a:t>T</a:t>
            </a:r>
            <a:r>
              <a:rPr lang="en-US" baseline="-25000" dirty="0">
                <a:solidFill>
                  <a:srgbClr val="6600FF"/>
                </a:solidFill>
              </a:rPr>
              <a:t>NTV</a:t>
            </a:r>
            <a:r>
              <a:rPr lang="en-US" dirty="0">
                <a:solidFill>
                  <a:srgbClr val="6600FF"/>
                </a:solidFill>
              </a:rPr>
              <a:t> = </a:t>
            </a:r>
            <a:r>
              <a:rPr lang="en-US" dirty="0" smtClean="0">
                <a:solidFill>
                  <a:srgbClr val="6600FF"/>
                </a:solidFill>
              </a:rPr>
              <a:t>C</a:t>
            </a:r>
            <a:r>
              <a:rPr lang="en-US" baseline="-25000" dirty="0" smtClean="0">
                <a:solidFill>
                  <a:srgbClr val="6600FF"/>
                </a:solidFill>
              </a:rPr>
              <a:t>1</a:t>
            </a:r>
            <a:r>
              <a:rPr lang="en-US" dirty="0" smtClean="0">
                <a:solidFill>
                  <a:srgbClr val="6600FF"/>
                </a:solidFill>
              </a:rPr>
              <a:t> </a:t>
            </a:r>
            <a:r>
              <a:rPr lang="en-US" dirty="0">
                <a:solidFill>
                  <a:srgbClr val="6600FF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6600FF"/>
                </a:solidFill>
              </a:rPr>
              <a:t>B</a:t>
            </a:r>
            <a:r>
              <a:rPr lang="en-US" baseline="30000" dirty="0">
                <a:solidFill>
                  <a:srgbClr val="6600FF"/>
                </a:solidFill>
              </a:rPr>
              <a:t>2 </a:t>
            </a:r>
            <a:r>
              <a:rPr lang="en-US" dirty="0">
                <a:solidFill>
                  <a:srgbClr val="6600FF"/>
                </a:solidFill>
              </a:rPr>
              <a:t>(</a:t>
            </a:r>
            <a:r>
              <a:rPr lang="en-US" dirty="0" err="1">
                <a:solidFill>
                  <a:srgbClr val="6600FF"/>
                </a:solidFill>
              </a:rPr>
              <a:t>V</a:t>
            </a:r>
            <a:r>
              <a:rPr lang="en-US" baseline="-25000" dirty="0" err="1">
                <a:solidFill>
                  <a:srgbClr val="6600FF"/>
                </a:solidFill>
                <a:latin typeface="Symbol" panose="05050102010706020507" pitchFamily="18" charset="2"/>
              </a:rPr>
              <a:t>f</a:t>
            </a:r>
            <a:r>
              <a:rPr lang="en-US" dirty="0">
                <a:solidFill>
                  <a:srgbClr val="6600FF"/>
                </a:solidFill>
              </a:rPr>
              <a:t> – V</a:t>
            </a:r>
            <a:r>
              <a:rPr lang="en-US" baseline="-25000" dirty="0">
                <a:solidFill>
                  <a:srgbClr val="6600FF"/>
                </a:solidFill>
              </a:rPr>
              <a:t>0-NTV</a:t>
            </a:r>
            <a:r>
              <a:rPr lang="en-US" dirty="0" smtClean="0">
                <a:solidFill>
                  <a:srgbClr val="6600FF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Simplified V</a:t>
            </a:r>
            <a:r>
              <a:rPr lang="en-US" baseline="-25000" dirty="0" smtClean="0"/>
              <a:t>0-NTV</a:t>
            </a:r>
            <a:r>
              <a:rPr lang="en-US" dirty="0" smtClean="0"/>
              <a:t> profile: </a:t>
            </a:r>
            <a:r>
              <a:rPr lang="en-US" dirty="0">
                <a:solidFill>
                  <a:srgbClr val="6600FF"/>
                </a:solidFill>
              </a:rPr>
              <a:t>V</a:t>
            </a:r>
            <a:r>
              <a:rPr lang="en-US" baseline="-25000" dirty="0">
                <a:solidFill>
                  <a:srgbClr val="6600FF"/>
                </a:solidFill>
              </a:rPr>
              <a:t>0-NTV </a:t>
            </a:r>
            <a:r>
              <a:rPr lang="en-US" dirty="0" smtClean="0">
                <a:solidFill>
                  <a:srgbClr val="6600FF"/>
                </a:solidFill>
              </a:rPr>
              <a:t>= C</a:t>
            </a:r>
            <a:r>
              <a:rPr lang="en-US" baseline="-25000" dirty="0" smtClean="0">
                <a:solidFill>
                  <a:srgbClr val="6600FF"/>
                </a:solidFill>
              </a:rPr>
              <a:t>2</a:t>
            </a:r>
            <a:r>
              <a:rPr lang="en-US" dirty="0" smtClean="0">
                <a:solidFill>
                  <a:srgbClr val="6600FF"/>
                </a:solidFill>
              </a:rPr>
              <a:t> </a:t>
            </a:r>
            <a:r>
              <a:rPr lang="en-US" dirty="0" err="1" smtClean="0">
                <a:solidFill>
                  <a:srgbClr val="6600FF"/>
                </a:solidFill>
              </a:rPr>
              <a:t>dT</a:t>
            </a:r>
            <a:r>
              <a:rPr lang="en-US" baseline="-25000" dirty="0" err="1">
                <a:solidFill>
                  <a:srgbClr val="6600FF"/>
                </a:solidFill>
              </a:rPr>
              <a:t>i</a:t>
            </a:r>
            <a:r>
              <a:rPr lang="en-US" dirty="0" smtClean="0">
                <a:solidFill>
                  <a:srgbClr val="6600FF"/>
                </a:solidFill>
              </a:rPr>
              <a:t>/</a:t>
            </a:r>
            <a:r>
              <a:rPr lang="en-US" dirty="0" err="1" smtClean="0">
                <a:solidFill>
                  <a:srgbClr val="6600FF"/>
                </a:solidFill>
              </a:rPr>
              <a:t>dr</a:t>
            </a:r>
            <a:r>
              <a:rPr lang="en-US" dirty="0" smtClean="0">
                <a:solidFill>
                  <a:srgbClr val="6600FF"/>
                </a:solidFill>
              </a:rPr>
              <a:t> – C</a:t>
            </a:r>
            <a:r>
              <a:rPr lang="en-US" baseline="-25000" dirty="0" smtClean="0">
                <a:solidFill>
                  <a:srgbClr val="6600FF"/>
                </a:solidFill>
              </a:rPr>
              <a:t>3</a:t>
            </a:r>
            <a:r>
              <a:rPr lang="en-US" dirty="0" smtClean="0">
                <a:solidFill>
                  <a:srgbClr val="6600FF"/>
                </a:solidFill>
              </a:rPr>
              <a:t> </a:t>
            </a:r>
            <a:r>
              <a:rPr lang="en-US" dirty="0" err="1" smtClean="0">
                <a:solidFill>
                  <a:srgbClr val="6600FF"/>
                </a:solidFill>
              </a:rPr>
              <a:t>dT</a:t>
            </a:r>
            <a:r>
              <a:rPr lang="en-US" baseline="-25000" dirty="0" err="1" smtClean="0">
                <a:solidFill>
                  <a:srgbClr val="6600FF"/>
                </a:solidFill>
              </a:rPr>
              <a:t>e</a:t>
            </a:r>
            <a:r>
              <a:rPr lang="en-US" dirty="0" smtClean="0">
                <a:solidFill>
                  <a:srgbClr val="6600FF"/>
                </a:solidFill>
              </a:rPr>
              <a:t>/</a:t>
            </a:r>
            <a:r>
              <a:rPr lang="en-US" dirty="0" err="1" smtClean="0">
                <a:solidFill>
                  <a:srgbClr val="6600FF"/>
                </a:solidFill>
              </a:rPr>
              <a:t>dr</a:t>
            </a:r>
            <a:r>
              <a:rPr lang="en-US" dirty="0" smtClean="0">
                <a:solidFill>
                  <a:srgbClr val="6600FF"/>
                </a:solidFill>
              </a:rPr>
              <a:t>  </a:t>
            </a:r>
            <a:r>
              <a:rPr lang="en-US" sz="1600" dirty="0" smtClean="0"/>
              <a:t>(for future analysis)</a:t>
            </a:r>
            <a:endParaRPr lang="en-US" sz="1600" dirty="0"/>
          </a:p>
          <a:p>
            <a:pPr lvl="2"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Electron effects can dominate at low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r>
              <a:rPr lang="en-US" dirty="0" smtClean="0">
                <a:solidFill>
                  <a:srgbClr val="FF0000"/>
                </a:solidFill>
              </a:rPr>
              <a:t> – important for ITER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Unlike “intrinsic rotation”, the </a:t>
            </a:r>
            <a:r>
              <a:rPr lang="en-US" dirty="0">
                <a:solidFill>
                  <a:srgbClr val="6600FF"/>
                </a:solidFill>
              </a:rPr>
              <a:t>T</a:t>
            </a:r>
            <a:r>
              <a:rPr lang="en-US" baseline="-25000" dirty="0">
                <a:solidFill>
                  <a:srgbClr val="6600FF"/>
                </a:solidFill>
              </a:rPr>
              <a:t>NTV</a:t>
            </a:r>
            <a:r>
              <a:rPr lang="en-US" dirty="0" smtClean="0"/>
              <a:t> can be controlled by the applied 3D field spectrum and strength</a:t>
            </a: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44129" y="1333896"/>
            <a:ext cx="63340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6600FF"/>
                </a:solidFill>
              </a:rPr>
              <a:t>(K.C. Shaing, K. Ida, S.A</a:t>
            </a:r>
            <a:r>
              <a:rPr lang="en-US" altLang="en-US" sz="1600" dirty="0">
                <a:solidFill>
                  <a:srgbClr val="6600FF"/>
                </a:solidFill>
              </a:rPr>
              <a:t>. Sabbagh, </a:t>
            </a:r>
            <a:r>
              <a:rPr lang="en-US" altLang="en-US" sz="1600" dirty="0" err="1" smtClean="0">
                <a:solidFill>
                  <a:srgbClr val="6600FF"/>
                </a:solidFill>
              </a:rPr>
              <a:t>Nucl</a:t>
            </a:r>
            <a:r>
              <a:rPr lang="en-US" altLang="en-US" sz="1600" dirty="0" smtClean="0">
                <a:solidFill>
                  <a:srgbClr val="6600FF"/>
                </a:solidFill>
              </a:rPr>
              <a:t>. Fusion </a:t>
            </a:r>
            <a:r>
              <a:rPr lang="en-US" altLang="en-US" sz="1600" b="1" dirty="0" smtClean="0">
                <a:solidFill>
                  <a:srgbClr val="6600FF"/>
                </a:solidFill>
              </a:rPr>
              <a:t>55</a:t>
            </a:r>
            <a:r>
              <a:rPr lang="en-US" altLang="en-US" sz="1600" dirty="0" smtClean="0">
                <a:solidFill>
                  <a:srgbClr val="6600FF"/>
                </a:solidFill>
              </a:rPr>
              <a:t> (2015) 125001)</a:t>
            </a:r>
            <a:endParaRPr lang="en-US" altLang="en-US" sz="1600" dirty="0">
              <a:solidFill>
                <a:srgbClr val="66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4129" y="1591071"/>
            <a:ext cx="66331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6600FF"/>
                </a:solidFill>
              </a:rPr>
              <a:t>(Y. Sun, K. Liang, K.C. Shaing, et al. </a:t>
            </a:r>
            <a:r>
              <a:rPr lang="en-US" altLang="en-US" sz="1600" dirty="0" err="1" smtClean="0">
                <a:solidFill>
                  <a:srgbClr val="6600FF"/>
                </a:solidFill>
              </a:rPr>
              <a:t>Nucl</a:t>
            </a:r>
            <a:r>
              <a:rPr lang="en-US" altLang="en-US" sz="1600" dirty="0" smtClean="0">
                <a:solidFill>
                  <a:srgbClr val="6600FF"/>
                </a:solidFill>
              </a:rPr>
              <a:t>. Fusion </a:t>
            </a:r>
            <a:r>
              <a:rPr lang="en-US" altLang="en-US" sz="1600" b="1" dirty="0" smtClean="0">
                <a:solidFill>
                  <a:srgbClr val="6600FF"/>
                </a:solidFill>
              </a:rPr>
              <a:t>51</a:t>
            </a:r>
            <a:r>
              <a:rPr lang="en-US" altLang="en-US" sz="1600" dirty="0" smtClean="0">
                <a:solidFill>
                  <a:srgbClr val="6600FF"/>
                </a:solidFill>
              </a:rPr>
              <a:t> (2011) 053015)</a:t>
            </a:r>
            <a:endParaRPr lang="en-US" altLang="en-US" sz="16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4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8" y="238508"/>
            <a:ext cx="8913194" cy="947554"/>
          </a:xfrm>
        </p:spPr>
        <p:txBody>
          <a:bodyPr/>
          <a:lstStyle/>
          <a:p>
            <a:r>
              <a:rPr lang="en-US" dirty="0" smtClean="0"/>
              <a:t>Consider simple torque balance equation to further understand expected dynamics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54" y="1685109"/>
            <a:ext cx="8867742" cy="4228588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Simple torque balance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Consider equations with/without 3D field (in steady-state)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dirty="0" smtClean="0"/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Use simple NTV model to express offset rotation</a:t>
            </a:r>
            <a:endParaRPr lang="en-US" dirty="0"/>
          </a:p>
          <a:p>
            <a:pPr marL="0" indent="0">
              <a:spcBef>
                <a:spcPts val="3600"/>
              </a:spcBef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92609" y="1499675"/>
                <a:ext cx="4995018" cy="726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𝑑𝐿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𝑁𝑇𝑉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𝑁𝐵𝐼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𝑅𝐹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𝐼𝑛𝑡𝑟𝑖𝑛𝑠𝑖𝑐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609" y="1499675"/>
                <a:ext cx="4995018" cy="7269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38416" y="2232682"/>
            <a:ext cx="6598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6600FF"/>
                </a:solidFill>
              </a:rPr>
              <a:t>(e.g. W. Solomon, et al., Phys. Plasmas </a:t>
            </a:r>
            <a:r>
              <a:rPr lang="en-US" altLang="en-US" sz="1600" b="1" dirty="0" smtClean="0">
                <a:solidFill>
                  <a:srgbClr val="6600FF"/>
                </a:solidFill>
              </a:rPr>
              <a:t>17</a:t>
            </a:r>
            <a:r>
              <a:rPr lang="en-US" altLang="en-US" sz="1600" dirty="0" smtClean="0">
                <a:solidFill>
                  <a:srgbClr val="6600FF"/>
                </a:solidFill>
              </a:rPr>
              <a:t> (2010) 056108, Equation 8)</a:t>
            </a:r>
            <a:endParaRPr lang="en-US" altLang="en-US" sz="1600" dirty="0">
              <a:solidFill>
                <a:srgbClr val="66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01050" y="3352641"/>
                <a:ext cx="4500789" cy="72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𝑁𝑇𝑉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𝑅𝐹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𝐼𝑛𝑡𝑟𝑖𝑛𝑠𝑖𝑐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50" y="3352641"/>
                <a:ext cx="4500789" cy="7288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026922" y="4069077"/>
                <a:ext cx="4500789" cy="72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𝑅𝐹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𝐼𝑛𝑡𝑟𝑖𝑛𝑠𝑖𝑐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(0)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22" y="4069077"/>
                <a:ext cx="4500789" cy="7288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234098" y="4272773"/>
            <a:ext cx="36535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6600FF"/>
                </a:solidFill>
              </a:rPr>
              <a:t>(without 3D field </a:t>
            </a:r>
            <a:r>
              <a:rPr lang="en-US" altLang="en-US" sz="1600" dirty="0" smtClean="0">
                <a:solidFill>
                  <a:srgbClr val="6600FF"/>
                </a:solidFill>
                <a:sym typeface="Wingdings" panose="05000000000000000000" pitchFamily="2" charset="2"/>
              </a:rPr>
              <a:t> L(0)  IV</a:t>
            </a:r>
            <a:r>
              <a:rPr lang="en-US" altLang="en-US" sz="1600" baseline="-25000" dirty="0" smtClean="0">
                <a:solidFill>
                  <a:srgbClr val="6600FF"/>
                </a:solidFill>
                <a:sym typeface="Wingdings" panose="05000000000000000000" pitchFamily="2" charset="2"/>
              </a:rPr>
              <a:t>I</a:t>
            </a:r>
            <a:r>
              <a:rPr lang="en-US" altLang="en-US" sz="1600" dirty="0" smtClean="0">
                <a:solidFill>
                  <a:srgbClr val="6600FF"/>
                </a:solidFill>
                <a:sym typeface="Wingdings" panose="05000000000000000000" pitchFamily="2" charset="2"/>
              </a:rPr>
              <a:t>/R</a:t>
            </a:r>
            <a:r>
              <a:rPr lang="en-US" altLang="en-US" sz="1600" dirty="0" smtClean="0">
                <a:solidFill>
                  <a:srgbClr val="6600FF"/>
                </a:solidFill>
              </a:rPr>
              <a:t>)</a:t>
            </a:r>
            <a:endParaRPr lang="en-US" altLang="en-US" sz="1600" dirty="0">
              <a:solidFill>
                <a:srgbClr val="6600FF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32670" y="3544935"/>
            <a:ext cx="31236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6600FF"/>
                </a:solidFill>
              </a:rPr>
              <a:t>(with 3D field </a:t>
            </a:r>
            <a:r>
              <a:rPr lang="en-US" altLang="en-US" sz="1600" dirty="0" smtClean="0">
                <a:solidFill>
                  <a:srgbClr val="6600FF"/>
                </a:solidFill>
                <a:sym typeface="Wingdings" panose="05000000000000000000" pitchFamily="2" charset="2"/>
              </a:rPr>
              <a:t> L   IV/R</a:t>
            </a:r>
            <a:r>
              <a:rPr lang="en-US" altLang="en-US" sz="1600" dirty="0" smtClean="0">
                <a:solidFill>
                  <a:srgbClr val="6600FF"/>
                </a:solidFill>
              </a:rPr>
              <a:t>)</a:t>
            </a:r>
            <a:endParaRPr lang="en-US" altLang="en-US" sz="1600" dirty="0">
              <a:solidFill>
                <a:srgbClr val="66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73569" y="5509709"/>
                <a:ext cx="4226620" cy="479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𝑁𝑇𝑉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𝛿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0−</m:t>
                          </m:r>
                          <m:r>
                            <a:rPr lang="en-US" sz="2000" i="1">
                              <a:latin typeface="Cambria Math"/>
                            </a:rPr>
                            <m:t>𝑁𝑇𝑉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69" y="5509709"/>
                <a:ext cx="4226620" cy="479490"/>
              </a:xfrm>
              <a:prstGeom prst="rect">
                <a:avLst/>
              </a:prstGeom>
              <a:blipFill rotWithShape="1"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15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8" y="238508"/>
            <a:ext cx="8913194" cy="947554"/>
          </a:xfrm>
        </p:spPr>
        <p:txBody>
          <a:bodyPr/>
          <a:lstStyle/>
          <a:p>
            <a:r>
              <a:rPr lang="en-US" dirty="0" smtClean="0"/>
              <a:t>Consider simple torque balance equation to further understand expected dynamics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54" y="1403091"/>
            <a:ext cx="8867742" cy="5061310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Combine equations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Assume (T</a:t>
            </a:r>
            <a:r>
              <a:rPr lang="en-US" baseline="-25000" dirty="0" smtClean="0"/>
              <a:t>RF</a:t>
            </a:r>
            <a:r>
              <a:rPr lang="en-US" dirty="0" smtClean="0"/>
              <a:t> +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intrinsic</a:t>
            </a:r>
            <a:r>
              <a:rPr lang="en-US" dirty="0" smtClean="0"/>
              <a:t>) not function of 3D field; use simple T</a:t>
            </a:r>
            <a:r>
              <a:rPr lang="en-US" baseline="-25000" dirty="0" smtClean="0"/>
              <a:t>NTV</a:t>
            </a:r>
            <a:r>
              <a:rPr lang="en-US" dirty="0" smtClean="0"/>
              <a:t> model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 smtClean="0"/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Expected dynamics</a:t>
            </a:r>
          </a:p>
          <a:p>
            <a:pPr marL="1146175" lvl="2" indent="-288925"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en-US" u="sng" dirty="0" smtClean="0"/>
              <a:t> </a:t>
            </a:r>
            <a:r>
              <a:rPr lang="en-US" u="sng" dirty="0" smtClean="0">
                <a:latin typeface="Symbol" panose="05050102010706020507" pitchFamily="18" charset="2"/>
              </a:rPr>
              <a:t>d</a:t>
            </a:r>
            <a:r>
              <a:rPr lang="en-US" u="sng" dirty="0" smtClean="0"/>
              <a:t>B = 0</a:t>
            </a:r>
            <a:r>
              <a:rPr lang="en-US" dirty="0" smtClean="0"/>
              <a:t>: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= V</a:t>
            </a:r>
            <a:r>
              <a:rPr lang="en-US" baseline="-25000" dirty="0" smtClean="0"/>
              <a:t>I</a:t>
            </a:r>
          </a:p>
          <a:p>
            <a:pPr marL="1146175" lvl="2" indent="-288925"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en-US" u="sng" dirty="0" smtClean="0"/>
              <a:t>low </a:t>
            </a:r>
            <a:r>
              <a:rPr lang="en-US" u="sng" dirty="0">
                <a:latin typeface="Symbol" panose="05050102010706020507" pitchFamily="18" charset="2"/>
              </a:rPr>
              <a:t>d</a:t>
            </a:r>
            <a:r>
              <a:rPr lang="en-US" u="sng" dirty="0"/>
              <a:t>B</a:t>
            </a:r>
            <a:r>
              <a:rPr lang="en-US" dirty="0"/>
              <a:t>: </a:t>
            </a:r>
            <a:r>
              <a:rPr lang="en-US" dirty="0" smtClean="0"/>
              <a:t>measured </a:t>
            </a:r>
            <a:r>
              <a:rPr lang="en-US" dirty="0" err="1"/>
              <a:t>V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dirty="0"/>
              <a:t> profile close to </a:t>
            </a:r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endParaRPr lang="en-US" dirty="0"/>
          </a:p>
          <a:p>
            <a:pPr marL="1146175" lvl="2" indent="-288925"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en-US" u="sng" dirty="0"/>
              <a:t>increased </a:t>
            </a:r>
            <a:r>
              <a:rPr lang="en-US" u="sng" dirty="0">
                <a:latin typeface="Symbol" panose="05050102010706020507" pitchFamily="18" charset="2"/>
              </a:rPr>
              <a:t>d</a:t>
            </a:r>
            <a:r>
              <a:rPr lang="en-US" u="sng" dirty="0"/>
              <a:t>B and (|</a:t>
            </a:r>
            <a:r>
              <a:rPr lang="en-US" u="sng" dirty="0" err="1"/>
              <a:t>V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u="sng" dirty="0"/>
              <a:t>| &gt;&gt; |</a:t>
            </a:r>
            <a:r>
              <a:rPr lang="en-US" u="sng" dirty="0" smtClean="0"/>
              <a:t>V</a:t>
            </a:r>
            <a:r>
              <a:rPr lang="en-US" baseline="-25000" dirty="0" smtClean="0"/>
              <a:t>0-NTV</a:t>
            </a:r>
            <a:r>
              <a:rPr lang="en-US" u="sng" dirty="0" smtClean="0"/>
              <a:t>|)</a:t>
            </a:r>
            <a:r>
              <a:rPr lang="en-US" dirty="0" smtClean="0"/>
              <a:t>: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V</a:t>
            </a:r>
            <a:r>
              <a:rPr lang="en-US" baseline="-25000" dirty="0" smtClean="0"/>
              <a:t>0-NTV</a:t>
            </a:r>
            <a:endParaRPr lang="en-US" dirty="0"/>
          </a:p>
          <a:p>
            <a:pPr marL="1146175" lvl="2" indent="-288925"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en-US" u="sng" dirty="0"/>
              <a:t>sufficiently high </a:t>
            </a:r>
            <a:r>
              <a:rPr lang="en-US" u="sng" dirty="0">
                <a:latin typeface="Symbol" panose="05050102010706020507" pitchFamily="18" charset="2"/>
              </a:rPr>
              <a:t>d</a:t>
            </a:r>
            <a:r>
              <a:rPr lang="en-US" u="sng" dirty="0"/>
              <a:t>B</a:t>
            </a:r>
            <a:r>
              <a:rPr lang="en-US" dirty="0"/>
              <a:t>: </a:t>
            </a:r>
            <a:r>
              <a:rPr lang="en-US" dirty="0" err="1"/>
              <a:t>V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dirty="0"/>
              <a:t> </a:t>
            </a:r>
            <a:r>
              <a:rPr lang="en-US" dirty="0" smtClean="0"/>
              <a:t>saturates to V</a:t>
            </a:r>
            <a:r>
              <a:rPr lang="en-US" baseline="-25000" dirty="0" smtClean="0"/>
              <a:t>0-NTV</a:t>
            </a:r>
            <a:endParaRPr lang="en-US" dirty="0" smtClean="0"/>
          </a:p>
          <a:p>
            <a:pPr marL="0" indent="0">
              <a:spcBef>
                <a:spcPts val="3600"/>
              </a:spcBef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7380" y="2339217"/>
                <a:ext cx="5880939" cy="718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𝛿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0−</m:t>
                          </m:r>
                          <m:r>
                            <a:rPr lang="en-US" sz="2000" i="1">
                              <a:latin typeface="Cambria Math"/>
                            </a:rPr>
                            <m:t>𝑁𝑇𝑉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∅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0" y="2339217"/>
                <a:ext cx="5880939" cy="7188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40224" y="2279313"/>
            <a:ext cx="34012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6600FF"/>
                </a:solidFill>
              </a:rPr>
              <a:t>- (</a:t>
            </a:r>
            <a:r>
              <a:rPr lang="en-US" altLang="en-US" sz="1600" i="1" dirty="0" smtClean="0">
                <a:solidFill>
                  <a:srgbClr val="6600FF"/>
                </a:solidFill>
              </a:rPr>
              <a:t>V</a:t>
            </a:r>
            <a:r>
              <a:rPr lang="en-US" altLang="en-US" sz="1600" i="1" baseline="-25000" dirty="0" smtClean="0">
                <a:solidFill>
                  <a:srgbClr val="6600FF"/>
                </a:solidFill>
              </a:rPr>
              <a:t>I</a:t>
            </a:r>
            <a:r>
              <a:rPr lang="en-US" altLang="en-US" sz="1600" dirty="0" smtClean="0">
                <a:solidFill>
                  <a:srgbClr val="6600FF"/>
                </a:solidFill>
              </a:rPr>
              <a:t> </a:t>
            </a:r>
            <a:r>
              <a:rPr lang="en-US" altLang="en-US" sz="1600" dirty="0" smtClean="0">
                <a:solidFill>
                  <a:srgbClr val="6600FF"/>
                </a:solidFill>
                <a:sym typeface="Wingdings" panose="05000000000000000000" pitchFamily="2" charset="2"/>
              </a:rPr>
              <a:t>is the toroidal velocity</a:t>
            </a:r>
            <a:r>
              <a:rPr lang="en-US" altLang="en-US" sz="1600" dirty="0">
                <a:solidFill>
                  <a:srgbClr val="66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dirty="0" smtClean="0">
                <a:solidFill>
                  <a:srgbClr val="6600FF"/>
                </a:solidFill>
                <a:sym typeface="Wingdings" panose="05000000000000000000" pitchFamily="2" charset="2"/>
              </a:rPr>
              <a:t>measured </a:t>
            </a:r>
            <a:r>
              <a:rPr lang="en-US" altLang="en-US" sz="1600" dirty="0" smtClean="0">
                <a:solidFill>
                  <a:srgbClr val="6600FF"/>
                </a:solidFill>
              </a:rPr>
              <a:t>without 3D field applied)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6600FF"/>
                </a:solidFill>
              </a:rPr>
              <a:t>- </a:t>
            </a:r>
            <a:r>
              <a:rPr lang="en-US" altLang="en-US" sz="1600" i="1" dirty="0" smtClean="0">
                <a:solidFill>
                  <a:srgbClr val="6600FF"/>
                </a:solidFill>
              </a:rPr>
              <a:t>I</a:t>
            </a:r>
            <a:r>
              <a:rPr lang="en-US" altLang="en-US" sz="1600" dirty="0" smtClean="0">
                <a:solidFill>
                  <a:srgbClr val="6600FF"/>
                </a:solidFill>
              </a:rPr>
              <a:t> </a:t>
            </a:r>
            <a:r>
              <a:rPr lang="en-US" altLang="en-US" sz="1600" dirty="0" smtClean="0">
                <a:solidFill>
                  <a:srgbClr val="6600FF"/>
                </a:solidFill>
                <a:sym typeface="Wingdings" panose="05000000000000000000" pitchFamily="2" charset="2"/>
              </a:rPr>
              <a:t> moment of inertia</a:t>
            </a:r>
            <a:endParaRPr lang="en-US" altLang="en-US" sz="1600" dirty="0">
              <a:solidFill>
                <a:srgbClr val="6600FF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793934" y="4485097"/>
            <a:ext cx="1075038" cy="1346886"/>
          </a:xfrm>
          <a:custGeom>
            <a:avLst/>
            <a:gdLst>
              <a:gd name="connsiteX0" fmla="*/ 0 w 1075038"/>
              <a:gd name="connsiteY0" fmla="*/ 0 h 1346886"/>
              <a:gd name="connsiteX1" fmla="*/ 98854 w 1075038"/>
              <a:gd name="connsiteY1" fmla="*/ 24713 h 1346886"/>
              <a:gd name="connsiteX2" fmla="*/ 179173 w 1075038"/>
              <a:gd name="connsiteY2" fmla="*/ 67962 h 1346886"/>
              <a:gd name="connsiteX3" fmla="*/ 383060 w 1075038"/>
              <a:gd name="connsiteY3" fmla="*/ 234778 h 1346886"/>
              <a:gd name="connsiteX4" fmla="*/ 438665 w 1075038"/>
              <a:gd name="connsiteY4" fmla="*/ 302740 h 1346886"/>
              <a:gd name="connsiteX5" fmla="*/ 562233 w 1075038"/>
              <a:gd name="connsiteY5" fmla="*/ 797011 h 1346886"/>
              <a:gd name="connsiteX6" fmla="*/ 679622 w 1075038"/>
              <a:gd name="connsiteY6" fmla="*/ 1260389 h 1346886"/>
              <a:gd name="connsiteX7" fmla="*/ 729049 w 1075038"/>
              <a:gd name="connsiteY7" fmla="*/ 1291281 h 1346886"/>
              <a:gd name="connsiteX8" fmla="*/ 902043 w 1075038"/>
              <a:gd name="connsiteY8" fmla="*/ 1334530 h 1346886"/>
              <a:gd name="connsiteX9" fmla="*/ 1075038 w 1075038"/>
              <a:gd name="connsiteY9" fmla="*/ 1346886 h 1346886"/>
              <a:gd name="connsiteX10" fmla="*/ 1068860 w 1075038"/>
              <a:gd name="connsiteY10" fmla="*/ 1346886 h 1346886"/>
              <a:gd name="connsiteX11" fmla="*/ 1068860 w 1075038"/>
              <a:gd name="connsiteY11" fmla="*/ 1346886 h 134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038" h="1346886">
                <a:moveTo>
                  <a:pt x="0" y="0"/>
                </a:moveTo>
                <a:lnTo>
                  <a:pt x="98854" y="24713"/>
                </a:lnTo>
                <a:lnTo>
                  <a:pt x="179173" y="67962"/>
                </a:lnTo>
                <a:lnTo>
                  <a:pt x="383060" y="234778"/>
                </a:lnTo>
                <a:lnTo>
                  <a:pt x="438665" y="302740"/>
                </a:lnTo>
                <a:lnTo>
                  <a:pt x="562233" y="797011"/>
                </a:lnTo>
                <a:lnTo>
                  <a:pt x="679622" y="1260389"/>
                </a:lnTo>
                <a:lnTo>
                  <a:pt x="729049" y="1291281"/>
                </a:lnTo>
                <a:lnTo>
                  <a:pt x="902043" y="1334530"/>
                </a:lnTo>
                <a:lnTo>
                  <a:pt x="1075038" y="1346886"/>
                </a:lnTo>
                <a:lnTo>
                  <a:pt x="1068860" y="1346886"/>
                </a:lnTo>
                <a:lnTo>
                  <a:pt x="1068860" y="1346886"/>
                </a:ln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631930" y="6101426"/>
            <a:ext cx="118390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639955" y="4227311"/>
            <a:ext cx="0" cy="18725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8244805" y="611544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61369" y="4279497"/>
            <a:ext cx="769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6600FF"/>
                </a:solidFill>
              </a:rPr>
              <a:t>V</a:t>
            </a:r>
            <a:r>
              <a:rPr lang="en-US" sz="1800" baseline="-25000" dirty="0" smtClean="0">
                <a:solidFill>
                  <a:srgbClr val="6600FF"/>
                </a:solidFill>
              </a:rPr>
              <a:t>I</a:t>
            </a:r>
            <a:endParaRPr lang="en-US" sz="1800" dirty="0">
              <a:solidFill>
                <a:srgbClr val="66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69193" y="482966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endParaRPr lang="en-US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04260" y="567873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6600FF"/>
                </a:solidFill>
              </a:rPr>
              <a:t>V</a:t>
            </a:r>
            <a:r>
              <a:rPr lang="en-US" sz="1800" baseline="-25000" dirty="0" smtClean="0">
                <a:solidFill>
                  <a:srgbClr val="6600FF"/>
                </a:solidFill>
              </a:rPr>
              <a:t>0-NTV</a:t>
            </a:r>
            <a:endParaRPr lang="en-US" sz="1800" baseline="-25000" dirty="0">
              <a:solidFill>
                <a:srgbClr val="66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7651183" y="4483166"/>
            <a:ext cx="1006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7649583" y="5906066"/>
            <a:ext cx="1006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/>
          <p:cNvSpPr/>
          <p:nvPr/>
        </p:nvSpPr>
        <p:spPr bwMode="auto">
          <a:xfrm>
            <a:off x="7786308" y="4423344"/>
            <a:ext cx="134753" cy="134753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120418" y="4683691"/>
            <a:ext cx="134753" cy="134753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272818" y="5201841"/>
            <a:ext cx="134753" cy="134753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425218" y="5681491"/>
            <a:ext cx="134753" cy="134753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8596868" y="5737641"/>
            <a:ext cx="134753" cy="134753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34033" y="409483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48558" y="445184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b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34832" y="50336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60144" y="547077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52922" y="3270290"/>
                <a:ext cx="6839304" cy="790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0−</m:t>
                          </m:r>
                          <m:r>
                            <a:rPr lang="en-US" sz="2000" i="1">
                              <a:latin typeface="Cambria Math"/>
                            </a:rPr>
                            <m:t>𝑁𝑇𝑉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2" y="3270290"/>
                <a:ext cx="6839304" cy="790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49481" y="2222952"/>
            <a:ext cx="4920896" cy="95702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091265" y="3804265"/>
            <a:ext cx="20154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6600FF"/>
                </a:solidFill>
              </a:rPr>
              <a:t>(</a:t>
            </a:r>
            <a:r>
              <a:rPr lang="en-US" altLang="en-US" sz="1600" i="1" dirty="0" smtClean="0">
                <a:solidFill>
                  <a:srgbClr val="6600FF"/>
                </a:solidFill>
              </a:rPr>
              <a:t>on each </a:t>
            </a:r>
            <a:r>
              <a:rPr lang="en-US" altLang="en-US" sz="1600" i="1" dirty="0" smtClean="0">
                <a:solidFill>
                  <a:srgbClr val="6600FF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1600" i="1" dirty="0" smtClean="0">
                <a:solidFill>
                  <a:srgbClr val="6600FF"/>
                </a:solidFill>
              </a:rPr>
              <a:t> surface</a:t>
            </a:r>
            <a:r>
              <a:rPr lang="en-US" altLang="en-US" sz="1600" dirty="0" smtClean="0">
                <a:solidFill>
                  <a:srgbClr val="6600FF"/>
                </a:solidFill>
              </a:rPr>
              <a:t>)</a:t>
            </a:r>
            <a:endParaRPr lang="en-US" altLang="en-US" sz="16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7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Straight Connector 305"/>
          <p:cNvCxnSpPr/>
          <p:nvPr/>
        </p:nvCxnSpPr>
        <p:spPr bwMode="auto">
          <a:xfrm>
            <a:off x="2726714" y="1021683"/>
            <a:ext cx="0" cy="32141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50" y="57570"/>
            <a:ext cx="9124950" cy="685800"/>
          </a:xfrm>
        </p:spPr>
        <p:txBody>
          <a:bodyPr/>
          <a:lstStyle/>
          <a:p>
            <a:r>
              <a:rPr lang="en-US" sz="2800" dirty="0" smtClean="0"/>
              <a:t>Technique to measure NTV offset </a:t>
            </a:r>
            <a:r>
              <a:rPr lang="en-US" sz="2800" dirty="0" err="1" smtClean="0"/>
              <a:t>V</a:t>
            </a:r>
            <a:r>
              <a:rPr lang="en-US" sz="2800" u="none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800" dirty="0" smtClean="0"/>
              <a:t> profile</a:t>
            </a:r>
            <a:endParaRPr lang="en-US" alt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376" y="4314031"/>
            <a:ext cx="9023350" cy="234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sz="2000" kern="0" dirty="0" smtClean="0"/>
              <a:t>Brief summary of success (~ 10s long pulses)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sz="1800" kern="0" dirty="0" smtClean="0"/>
              <a:t>NBI used as diagnostic worked well – CES has good data – </a:t>
            </a:r>
            <a:r>
              <a:rPr lang="en-US" sz="1800" dirty="0" err="1"/>
              <a:t>V</a:t>
            </a:r>
            <a:r>
              <a:rPr lang="en-US" sz="1800" baseline="-25000" dirty="0" err="1">
                <a:latin typeface="Symbol" panose="05050102010706020507" pitchFamily="18" charset="2"/>
              </a:rPr>
              <a:t>f</a:t>
            </a:r>
            <a:r>
              <a:rPr lang="en-US" altLang="en-US" sz="1800" kern="0" dirty="0" smtClean="0"/>
              <a:t> profile measured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sz="1800" kern="0" dirty="0" smtClean="0"/>
              <a:t>n = 2 field varied – scans with and without density feedback</a:t>
            </a:r>
            <a:endParaRPr lang="en-US" altLang="en-US" sz="1600" kern="0" dirty="0" smtClean="0"/>
          </a:p>
          <a:p>
            <a:pPr lvl="2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sz="1600" kern="0" dirty="0" smtClean="0">
                <a:solidFill>
                  <a:schemeClr val="accent1"/>
                </a:solidFill>
              </a:rPr>
              <a:t>Without density feedback: </a:t>
            </a:r>
            <a:r>
              <a:rPr lang="en-US" altLang="en-US" sz="1600" kern="0" dirty="0" smtClean="0">
                <a:solidFill>
                  <a:srgbClr val="009900"/>
                </a:solidFill>
              </a:rPr>
              <a:t>2.0, 2.8, 3.2, 4.0 kA/turn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sz="1600" kern="0" dirty="0" smtClean="0">
                <a:solidFill>
                  <a:schemeClr val="accent1"/>
                </a:solidFill>
              </a:rPr>
              <a:t>With density feedback: (at least) </a:t>
            </a:r>
            <a:r>
              <a:rPr lang="en-US" altLang="en-US" sz="1600" kern="0" dirty="0" smtClean="0">
                <a:solidFill>
                  <a:srgbClr val="009900"/>
                </a:solidFill>
              </a:rPr>
              <a:t>1.0, 2.0, 2.4, 2.8, 3.2, 4.0 </a:t>
            </a:r>
            <a:r>
              <a:rPr lang="en-US" altLang="en-US" sz="1600" kern="0" dirty="0" smtClean="0"/>
              <a:t>(</a:t>
            </a:r>
            <a:r>
              <a:rPr lang="en-US" altLang="en-US" sz="1600" kern="0" dirty="0" smtClean="0">
                <a:latin typeface="Symbol" panose="05050102010706020507" pitchFamily="18" charset="2"/>
              </a:rPr>
              <a:t>d</a:t>
            </a:r>
            <a:r>
              <a:rPr lang="en-US" altLang="en-US" sz="1600" kern="0" dirty="0" smtClean="0"/>
              <a:t>B</a:t>
            </a:r>
            <a:r>
              <a:rPr lang="en-US" altLang="en-US" sz="1600" kern="0" baseline="30000" dirty="0" smtClean="0"/>
              <a:t>2</a:t>
            </a:r>
            <a:r>
              <a:rPr lang="en-US" altLang="en-US" sz="1600" kern="0" dirty="0" smtClean="0"/>
              <a:t> factor of 16 change)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sz="1800" kern="0" dirty="0" smtClean="0">
                <a:solidFill>
                  <a:srgbClr val="FF0000"/>
                </a:solidFill>
              </a:rPr>
              <a:t>Clear changes to CES measured </a:t>
            </a:r>
            <a:r>
              <a:rPr lang="en-US" sz="1800" dirty="0" err="1">
                <a:solidFill>
                  <a:srgbClr val="FF0000"/>
                </a:solidFill>
              </a:rPr>
              <a:t>V</a:t>
            </a:r>
            <a:r>
              <a:rPr lang="en-US" sz="1800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800" kern="0" dirty="0" smtClean="0">
                <a:solidFill>
                  <a:srgbClr val="FF0000"/>
                </a:solidFill>
              </a:rPr>
              <a:t> evolution due to varied n = 2 field strength</a:t>
            </a:r>
            <a:endParaRPr lang="en-US" altLang="en-US" sz="2400" kern="0" dirty="0" smtClean="0">
              <a:solidFill>
                <a:srgbClr val="FF0000"/>
              </a:solidFill>
            </a:endParaRPr>
          </a:p>
        </p:txBody>
      </p:sp>
      <p:cxnSp>
        <p:nvCxnSpPr>
          <p:cNvPr id="8196" name="Straight Arrow Connector 57"/>
          <p:cNvCxnSpPr>
            <a:cxnSpLocks noChangeShapeType="1"/>
          </p:cNvCxnSpPr>
          <p:nvPr/>
        </p:nvCxnSpPr>
        <p:spPr bwMode="auto">
          <a:xfrm flipV="1">
            <a:off x="1365250" y="739951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7" name="Straight Arrow Connector 58"/>
          <p:cNvCxnSpPr>
            <a:cxnSpLocks noChangeShapeType="1"/>
          </p:cNvCxnSpPr>
          <p:nvPr/>
        </p:nvCxnSpPr>
        <p:spPr bwMode="auto">
          <a:xfrm>
            <a:off x="1365250" y="2379839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8" name="TextBox 59"/>
          <p:cNvSpPr txBox="1">
            <a:spLocks noChangeArrowheads="1"/>
          </p:cNvSpPr>
          <p:nvPr/>
        </p:nvSpPr>
        <p:spPr bwMode="auto">
          <a:xfrm>
            <a:off x="8553238" y="2017889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8199" name="Rectangle 60"/>
          <p:cNvSpPr>
            <a:spLocks noChangeArrowheads="1"/>
          </p:cNvSpPr>
          <p:nvPr/>
        </p:nvSpPr>
        <p:spPr bwMode="auto">
          <a:xfrm rot="-5400000">
            <a:off x="298450" y="1349551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8200" name="Straight Connector 61"/>
          <p:cNvCxnSpPr>
            <a:cxnSpLocks noChangeShapeType="1"/>
          </p:cNvCxnSpPr>
          <p:nvPr/>
        </p:nvCxnSpPr>
        <p:spPr bwMode="auto">
          <a:xfrm flipV="1">
            <a:off x="1385888" y="1528939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1" name="Straight Connector 62"/>
          <p:cNvCxnSpPr>
            <a:cxnSpLocks noChangeShapeType="1"/>
          </p:cNvCxnSpPr>
          <p:nvPr/>
        </p:nvCxnSpPr>
        <p:spPr bwMode="auto">
          <a:xfrm flipV="1">
            <a:off x="2016125" y="1140001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Straight Connector 63"/>
          <p:cNvCxnSpPr>
            <a:cxnSpLocks noChangeShapeType="1"/>
          </p:cNvCxnSpPr>
          <p:nvPr/>
        </p:nvCxnSpPr>
        <p:spPr bwMode="auto">
          <a:xfrm>
            <a:off x="2482850" y="1140001"/>
            <a:ext cx="353370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Straight Connector 64"/>
          <p:cNvCxnSpPr>
            <a:cxnSpLocks noChangeShapeType="1"/>
          </p:cNvCxnSpPr>
          <p:nvPr/>
        </p:nvCxnSpPr>
        <p:spPr bwMode="auto">
          <a:xfrm>
            <a:off x="6013537" y="1140001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traight Arrow Connector 57"/>
          <p:cNvCxnSpPr>
            <a:cxnSpLocks noChangeShapeType="1"/>
          </p:cNvCxnSpPr>
          <p:nvPr/>
        </p:nvCxnSpPr>
        <p:spPr bwMode="auto">
          <a:xfrm flipV="1">
            <a:off x="1363650" y="2595976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Arrow Connector 58"/>
          <p:cNvCxnSpPr>
            <a:cxnSpLocks noChangeShapeType="1"/>
          </p:cNvCxnSpPr>
          <p:nvPr/>
        </p:nvCxnSpPr>
        <p:spPr bwMode="auto">
          <a:xfrm>
            <a:off x="1363650" y="4235864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" name="TextBox 59"/>
          <p:cNvSpPr txBox="1">
            <a:spLocks noChangeArrowheads="1"/>
          </p:cNvSpPr>
          <p:nvPr/>
        </p:nvSpPr>
        <p:spPr bwMode="auto">
          <a:xfrm>
            <a:off x="8551638" y="3873914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163" name="Rectangle 60"/>
          <p:cNvSpPr>
            <a:spLocks noChangeArrowheads="1"/>
          </p:cNvSpPr>
          <p:nvPr/>
        </p:nvSpPr>
        <p:spPr bwMode="auto">
          <a:xfrm rot="-5400000">
            <a:off x="296850" y="3205576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164" name="Straight Connector 61"/>
          <p:cNvCxnSpPr>
            <a:cxnSpLocks noChangeShapeType="1"/>
          </p:cNvCxnSpPr>
          <p:nvPr/>
        </p:nvCxnSpPr>
        <p:spPr bwMode="auto">
          <a:xfrm flipV="1">
            <a:off x="1384288" y="3384964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62"/>
          <p:cNvCxnSpPr>
            <a:cxnSpLocks noChangeShapeType="1"/>
          </p:cNvCxnSpPr>
          <p:nvPr/>
        </p:nvCxnSpPr>
        <p:spPr bwMode="auto">
          <a:xfrm flipV="1">
            <a:off x="2014525" y="2996026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63"/>
          <p:cNvCxnSpPr>
            <a:cxnSpLocks noChangeShapeType="1"/>
          </p:cNvCxnSpPr>
          <p:nvPr/>
        </p:nvCxnSpPr>
        <p:spPr bwMode="auto">
          <a:xfrm>
            <a:off x="2481250" y="2996026"/>
            <a:ext cx="354642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64"/>
          <p:cNvCxnSpPr>
            <a:cxnSpLocks noChangeShapeType="1"/>
          </p:cNvCxnSpPr>
          <p:nvPr/>
        </p:nvCxnSpPr>
        <p:spPr bwMode="auto">
          <a:xfrm>
            <a:off x="6031187" y="2996026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" name="TextBox 70"/>
          <p:cNvSpPr txBox="1">
            <a:spLocks noChangeArrowheads="1"/>
          </p:cNvSpPr>
          <p:nvPr/>
        </p:nvSpPr>
        <p:spPr bwMode="auto">
          <a:xfrm>
            <a:off x="1850987" y="3568820"/>
            <a:ext cx="655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3D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field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897199" y="1682269"/>
            <a:ext cx="527552" cy="697569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10" name="TextBox 70"/>
          <p:cNvSpPr txBox="1">
            <a:spLocks noChangeArrowheads="1"/>
          </p:cNvSpPr>
          <p:nvPr/>
        </p:nvSpPr>
        <p:spPr bwMode="auto">
          <a:xfrm>
            <a:off x="2816087" y="1709784"/>
            <a:ext cx="728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ECH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 flipV="1">
            <a:off x="2482850" y="3710401"/>
            <a:ext cx="181547" cy="525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>
            <a:off x="2664397" y="3708431"/>
            <a:ext cx="1096845" cy="51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3" name="Straight Connector 312"/>
          <p:cNvCxnSpPr/>
          <p:nvPr/>
        </p:nvCxnSpPr>
        <p:spPr bwMode="auto">
          <a:xfrm flipH="1" flipV="1">
            <a:off x="5479815" y="3384964"/>
            <a:ext cx="306386" cy="857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9" name="TextBox 318"/>
          <p:cNvSpPr txBox="1"/>
          <p:nvPr/>
        </p:nvSpPr>
        <p:spPr>
          <a:xfrm>
            <a:off x="5748508" y="321379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4.0 kA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22" name="Straight Connector 321"/>
          <p:cNvCxnSpPr/>
          <p:nvPr/>
        </p:nvCxnSpPr>
        <p:spPr bwMode="auto">
          <a:xfrm>
            <a:off x="2734972" y="3558001"/>
            <a:ext cx="277696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5" name="Straight Connector 324"/>
          <p:cNvCxnSpPr/>
          <p:nvPr/>
        </p:nvCxnSpPr>
        <p:spPr bwMode="auto">
          <a:xfrm>
            <a:off x="2664397" y="3901301"/>
            <a:ext cx="29830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Straight Connector 325"/>
          <p:cNvCxnSpPr/>
          <p:nvPr/>
        </p:nvCxnSpPr>
        <p:spPr bwMode="auto">
          <a:xfrm>
            <a:off x="2720547" y="3283701"/>
            <a:ext cx="27154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 flipH="1">
            <a:off x="5563428" y="3398461"/>
            <a:ext cx="233205" cy="71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" name="Straight Connector 326"/>
          <p:cNvCxnSpPr/>
          <p:nvPr/>
        </p:nvCxnSpPr>
        <p:spPr bwMode="auto">
          <a:xfrm>
            <a:off x="2526186" y="4217326"/>
            <a:ext cx="32600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Rectangle 78"/>
          <p:cNvSpPr/>
          <p:nvPr/>
        </p:nvSpPr>
        <p:spPr bwMode="auto">
          <a:xfrm>
            <a:off x="4252724" y="1680669"/>
            <a:ext cx="527552" cy="697569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0" name="TextBox 70"/>
          <p:cNvSpPr txBox="1">
            <a:spLocks noChangeArrowheads="1"/>
          </p:cNvSpPr>
          <p:nvPr/>
        </p:nvSpPr>
        <p:spPr bwMode="auto">
          <a:xfrm>
            <a:off x="4171612" y="1708184"/>
            <a:ext cx="728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ECH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8204" name="Rectangle 4096"/>
          <p:cNvSpPr>
            <a:spLocks noChangeArrowheads="1"/>
          </p:cNvSpPr>
          <p:nvPr/>
        </p:nvSpPr>
        <p:spPr bwMode="auto">
          <a:xfrm>
            <a:off x="3251502" y="2115736"/>
            <a:ext cx="338837" cy="264103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305" name="TextBox 70"/>
          <p:cNvSpPr txBox="1">
            <a:spLocks noChangeArrowheads="1"/>
          </p:cNvSpPr>
          <p:nvPr/>
        </p:nvSpPr>
        <p:spPr bwMode="auto">
          <a:xfrm>
            <a:off x="3186659" y="2074099"/>
            <a:ext cx="774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tx2"/>
                </a:solidFill>
              </a:rPr>
              <a:t>NBI A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  <p:sp>
        <p:nvSpPr>
          <p:cNvPr id="94" name="Rectangle 4096"/>
          <p:cNvSpPr>
            <a:spLocks noChangeArrowheads="1"/>
          </p:cNvSpPr>
          <p:nvPr/>
        </p:nvSpPr>
        <p:spPr bwMode="auto">
          <a:xfrm>
            <a:off x="4597402" y="2114136"/>
            <a:ext cx="338837" cy="264103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01" name="TextBox 70"/>
          <p:cNvSpPr txBox="1">
            <a:spLocks noChangeArrowheads="1"/>
          </p:cNvSpPr>
          <p:nvPr/>
        </p:nvSpPr>
        <p:spPr bwMode="auto">
          <a:xfrm>
            <a:off x="4542184" y="2072499"/>
            <a:ext cx="3929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tx2"/>
                </a:solidFill>
              </a:rPr>
              <a:t>NBI B (</a:t>
            </a:r>
            <a:r>
              <a:rPr lang="en-US" altLang="en-US" sz="1800" dirty="0" smtClean="0">
                <a:solidFill>
                  <a:srgbClr val="FF0000"/>
                </a:solidFill>
              </a:rPr>
              <a:t>and add C if needed by CES</a:t>
            </a:r>
            <a:r>
              <a:rPr lang="en-US" altLang="en-US" sz="1800" dirty="0" smtClean="0">
                <a:solidFill>
                  <a:schemeClr val="tx2"/>
                </a:solidFill>
              </a:rPr>
              <a:t>)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  <p:sp>
        <p:nvSpPr>
          <p:cNvPr id="103" name="TextBox 70"/>
          <p:cNvSpPr txBox="1">
            <a:spLocks noChangeArrowheads="1"/>
          </p:cNvSpPr>
          <p:nvPr/>
        </p:nvSpPr>
        <p:spPr bwMode="auto">
          <a:xfrm>
            <a:off x="6765098" y="804217"/>
            <a:ext cx="2126973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</a:rPr>
              <a:t>140 GHz ECH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</a:rPr>
              <a:t>(core deposition)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081783" y="352019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2.8 kA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 bwMode="auto">
          <a:xfrm flipH="1">
            <a:off x="3896703" y="3704861"/>
            <a:ext cx="233205" cy="71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 flipV="1">
            <a:off x="3751750" y="3384964"/>
            <a:ext cx="117185" cy="3391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>
            <a:off x="3849019" y="3390191"/>
            <a:ext cx="16307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3262329" y="1302002"/>
            <a:ext cx="0" cy="3924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>
            <a:off x="2040569" y="1304194"/>
            <a:ext cx="25781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TextBox 112"/>
          <p:cNvSpPr txBox="1"/>
          <p:nvPr/>
        </p:nvSpPr>
        <p:spPr>
          <a:xfrm>
            <a:off x="1415805" y="834688"/>
            <a:ext cx="120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Measure here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4608536" y="1314437"/>
            <a:ext cx="0" cy="3924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4" name="Group 103"/>
          <p:cNvGrpSpPr/>
          <p:nvPr/>
        </p:nvGrpSpPr>
        <p:grpSpPr>
          <a:xfrm>
            <a:off x="3234689" y="2435825"/>
            <a:ext cx="614330" cy="281814"/>
            <a:chOff x="3493311" y="2858954"/>
            <a:chExt cx="1471048" cy="281814"/>
          </a:xfrm>
        </p:grpSpPr>
        <p:cxnSp>
          <p:nvCxnSpPr>
            <p:cNvPr id="105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494665" y="2858954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Connector 133"/>
            <p:cNvCxnSpPr>
              <a:cxnSpLocks noChangeShapeType="1"/>
            </p:cNvCxnSpPr>
            <p:nvPr/>
          </p:nvCxnSpPr>
          <p:spPr bwMode="auto">
            <a:xfrm>
              <a:off x="3493311" y="3140768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TextBox 120"/>
          <p:cNvSpPr txBox="1"/>
          <p:nvPr/>
        </p:nvSpPr>
        <p:spPr>
          <a:xfrm>
            <a:off x="3242170" y="242595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2.8s</a:t>
            </a:r>
            <a:endParaRPr lang="en-US" sz="14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4590788" y="2438929"/>
            <a:ext cx="614330" cy="281814"/>
            <a:chOff x="3493311" y="2858954"/>
            <a:chExt cx="1471048" cy="281814"/>
          </a:xfrm>
        </p:grpSpPr>
        <p:cxnSp>
          <p:nvCxnSpPr>
            <p:cNvPr id="123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494665" y="2858954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33"/>
            <p:cNvCxnSpPr>
              <a:cxnSpLocks noChangeShapeType="1"/>
            </p:cNvCxnSpPr>
            <p:nvPr/>
          </p:nvCxnSpPr>
          <p:spPr bwMode="auto">
            <a:xfrm>
              <a:off x="3493311" y="3140768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5" name="TextBox 124"/>
          <p:cNvSpPr txBox="1"/>
          <p:nvPr/>
        </p:nvSpPr>
        <p:spPr>
          <a:xfrm>
            <a:off x="4598269" y="242905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.3s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139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49" y="1669180"/>
            <a:ext cx="8770386" cy="685800"/>
          </a:xfrm>
        </p:spPr>
        <p:txBody>
          <a:bodyPr/>
          <a:lstStyle/>
          <a:p>
            <a:r>
              <a:rPr lang="en-US" sz="3600" dirty="0" smtClean="0"/>
              <a:t>Results from first time point measured (2.8s)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407507"/>
      </p:ext>
    </p:extLst>
  </p:cSld>
  <p:clrMapOvr>
    <a:masterClrMapping/>
  </p:clrMapOvr>
</p:sld>
</file>

<file path=ppt/theme/theme1.xml><?xml version="1.0" encoding="utf-8"?>
<a:theme xmlns:a="http://schemas.openxmlformats.org/drawingml/2006/main" name="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29416</TotalTime>
  <Pages>13</Pages>
  <Words>3376</Words>
  <Application>Microsoft Office PowerPoint</Application>
  <PresentationFormat>On-screen Show (4:3)</PresentationFormat>
  <Paragraphs>436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run plan</vt:lpstr>
      <vt:lpstr>PowerPoint Presentation</vt:lpstr>
      <vt:lpstr>Overview Outline of this Talk</vt:lpstr>
      <vt:lpstr>The NTV Offset Rotation Profile was recently directly measured in KSTAR</vt:lpstr>
      <vt:lpstr>Present experiment directly measured the V0-NTV profile with no NBI momentum</vt:lpstr>
      <vt:lpstr>Intrinsic Torque due to Neoclassical Toroidal Viscosity (NTV) – a controllable momentum source</vt:lpstr>
      <vt:lpstr>Consider simple torque balance equation to further understand expected dynamics (I)</vt:lpstr>
      <vt:lpstr>Consider simple torque balance equation to further understand expected dynamics (II)</vt:lpstr>
      <vt:lpstr>Technique to measure NTV offset Vf profile</vt:lpstr>
      <vt:lpstr>Results from first time point measured (2.8s)</vt:lpstr>
      <vt:lpstr>Two techniques were used to measure the rotation profile approaching V0-NTV</vt:lpstr>
      <vt:lpstr>Analysis of CES data and NBI diagnostic technique measures intrinsic Vf from ECH</vt:lpstr>
      <vt:lpstr>Condition a): the intrinsic Vf from ECH establishes our dB = 0 reference Vf profile</vt:lpstr>
      <vt:lpstr>Condition b): at 1.0 kA/turn, dB is small and Vf is close to the Vf with no 3D field</vt:lpstr>
      <vt:lpstr>Condition c): at 2.4 kA/turn, dB is sufficiently large to make Vf approach V0-NTV</vt:lpstr>
      <vt:lpstr>Condition d): at 3.2 kA/turn, dB is sufficiently large to make Vf saturate to V0-NTV in the core</vt:lpstr>
      <vt:lpstr>Condition d): at 4.0 kA/turn, dB sufficiently large to make Vf saturate to V0-NTV in core+outer region</vt:lpstr>
      <vt:lpstr>Unique result: resulting saturated V0-NTV profile is in the co-Ip direction – electron NTV dominates </vt:lpstr>
      <vt:lpstr>Comparison of V0-NTV profile to gradient in T profile shows a correlation: Ti profile</vt:lpstr>
      <vt:lpstr>Comparison of V0-NTV profile to gradient in Te profile requires further analysis</vt:lpstr>
      <vt:lpstr>Results from second time point measured (6.3s)</vt:lpstr>
      <vt:lpstr>Condition a): the intrinsic Vf from ECH establishes our dB = 0 reference Vf profile</vt:lpstr>
      <vt:lpstr>Condition b): at 1.0 kA/turn, dB accelerates the core a small amount, slows further out</vt:lpstr>
      <vt:lpstr>Condition c): at 1.6 kA/turn, core continues to accelerate, while plasma further out slows</vt:lpstr>
      <vt:lpstr>Condition d): at 2.4 kA/turn, profile is largely saturated, stronger Vf shear forms at large R</vt:lpstr>
      <vt:lpstr>Condition d): at 3.2 kA/turn, much stronger Vf shear at large R is confirmed</vt:lpstr>
      <vt:lpstr>Why are the present results unique and important?</vt:lpstr>
      <vt:lpstr>Several next-steps to address regarding V0-NTV understanding </vt:lpstr>
      <vt:lpstr>STEP 2: Use Counter-Ip to measure NTV offset V profile</vt:lpstr>
      <vt:lpstr>Second separate result: NTV rotation braking with global n = 1, non-pitch-aligned 3D field </vt:lpstr>
      <vt:lpstr>STEP 3: Isolate NTV torque profile using fast IPS (I)</vt:lpstr>
      <vt:lpstr>STEP 3: Isolate NTV torque profile using fast IPS (II)</vt:lpstr>
      <vt:lpstr>Important new results were ALSO found in “Step 3” of the experiment (7 shots)</vt:lpstr>
      <vt:lpstr>Stronger n = 2 non-resonant NTV in Monday’s experiment than in 2015</vt:lpstr>
      <vt:lpstr>Stronger n = 2 non-resonant NTV during 2016 run apparently due to increased Ti</vt:lpstr>
      <vt:lpstr>n = 1 non-pitch-aligned 3D field spectrum now apparently leads to resonant field penetration/locking</vt:lpstr>
      <vt:lpstr>n = 1 non-pitch-aligned 3D field spectrum now apparently leads to resonant field penetration/locking</vt:lpstr>
      <vt:lpstr>Supporting slides follow</vt:lpstr>
      <vt:lpstr>STEP 3: Long-pulse shots that need to be taken</vt:lpstr>
      <vt:lpstr>MP2015-05-23-001 “Isolation of NTV torque profile” on KSTAR established isolated NTV profile using IPS capability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ET1 intro</dc:title>
  <dc:subject>NSTX base slide format</dc:subject>
  <dc:creator>Steven A. Sabbagh</dc:creator>
  <cp:keywords>NSTX</cp:keywords>
  <cp:lastModifiedBy>SAS</cp:lastModifiedBy>
  <cp:revision>5041</cp:revision>
  <cp:lastPrinted>2004-01-07T06:42:45Z</cp:lastPrinted>
  <dcterms:created xsi:type="dcterms:W3CDTF">2000-01-31T02:57:44Z</dcterms:created>
  <dcterms:modified xsi:type="dcterms:W3CDTF">2016-09-12T07:16:27Z</dcterms:modified>
</cp:coreProperties>
</file>