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59" r:id="rId3"/>
    <p:sldId id="270" r:id="rId4"/>
    <p:sldId id="271" r:id="rId5"/>
    <p:sldId id="272" r:id="rId6"/>
    <p:sldId id="274" r:id="rId7"/>
    <p:sldId id="273" r:id="rId8"/>
    <p:sldId id="276" r:id="rId9"/>
    <p:sldId id="277" r:id="rId10"/>
    <p:sldId id="27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0" autoAdjust="0"/>
  </p:normalViewPr>
  <p:slideViewPr>
    <p:cSldViewPr showGuides="1">
      <p:cViewPr varScale="1">
        <p:scale>
          <a:sx n="108" d="100"/>
          <a:sy n="108" d="100"/>
        </p:scale>
        <p:origin x="-141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207F15-7EEB-4A53-B612-E78FBE588E39}" type="datetimeFigureOut">
              <a:rPr lang="en-US"/>
              <a:pPr>
                <a:defRPr/>
              </a:pPr>
              <a:t>7/10/17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814D58-8BAE-47A7-9BC7-BF5F8CB6AD36}" type="slidenum">
              <a:rPr lang="en-US"/>
              <a:pPr>
                <a:defRPr/>
              </a:pPr>
              <a:t>‹#›</a:t>
            </a:fld>
            <a:endParaRPr lang="en-US" dirty="0"/>
          </a:p>
        </p:txBody>
      </p:sp>
    </p:spTree>
    <p:extLst>
      <p:ext uri="{BB962C8B-B14F-4D97-AF65-F5344CB8AC3E}">
        <p14:creationId xmlns:p14="http://schemas.microsoft.com/office/powerpoint/2010/main" val="3333046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5" y="4845050"/>
            <a:ext cx="4832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684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53400" y="4876800"/>
            <a:ext cx="2080200" cy="609600"/>
          </a:xfrm>
        </p:spPr>
        <p:txBody>
          <a:bodyPr>
            <a:noAutofit/>
          </a:bodyPr>
          <a:lstStyle>
            <a:lvl1pPr marL="0" indent="0" algn="ctr">
              <a:buNone/>
              <a:defRPr sz="1400"/>
            </a:lvl1pPr>
          </a:lstStyle>
          <a:p>
            <a:pPr lvl="0"/>
            <a:r>
              <a:rPr lang="en-US" smtClean="0"/>
              <a:t>Click to edit Master text styles</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6381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76200" y="5562600"/>
            <a:ext cx="2080200" cy="609600"/>
          </a:xfrm>
        </p:spPr>
        <p:txBody>
          <a:bodyPr>
            <a:noAutofit/>
          </a:bodyPr>
          <a:lstStyle>
            <a:lvl1pPr marL="0" indent="0" algn="ctr">
              <a:buNone/>
              <a:defRPr sz="1400"/>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8054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752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4648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7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618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79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1066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0"/>
            <a:ext cx="914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p>
            <a:pPr lvl="0"/>
            <a:r>
              <a:rPr lang="en-US" altLang="en-US" smtClean="0"/>
              <a:t>Click to edit Master title style</a:t>
            </a:r>
          </a:p>
        </p:txBody>
      </p:sp>
      <p:pic>
        <p:nvPicPr>
          <p:cNvPr id="1029"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4788"/>
            <a:ext cx="91440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userDrawn="1"/>
        </p:nvSpPr>
        <p:spPr bwMode="auto">
          <a:xfrm>
            <a:off x="8458200" y="6583363"/>
            <a:ext cx="609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50C44427-FA99-46F6-AD84-71969FA70DF8}" type="slidenum">
              <a:rPr lang="en-US" altLang="en-US" sz="1000" b="1" smtClean="0">
                <a:solidFill>
                  <a:srgbClr val="336699"/>
                </a:solidFill>
              </a:rPr>
              <a:pPr algn="r">
                <a:defRPr/>
              </a:pPr>
              <a:t>‹#›</a:t>
            </a:fld>
            <a:endParaRPr lang="en-US" altLang="en-US" sz="1000" b="1" dirty="0" smtClean="0">
              <a:solidFill>
                <a:srgbClr val="336699"/>
              </a:solidFill>
            </a:endParaRPr>
          </a:p>
        </p:txBody>
      </p:sp>
      <p:sp>
        <p:nvSpPr>
          <p:cNvPr id="1031" name="TextBox 9"/>
          <p:cNvSpPr txBox="1">
            <a:spLocks noChangeArrowheads="1"/>
          </p:cNvSpPr>
          <p:nvPr userDrawn="1"/>
        </p:nvSpPr>
        <p:spPr bwMode="auto">
          <a:xfrm>
            <a:off x="914400" y="6583363"/>
            <a:ext cx="731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1000" b="1" dirty="0" smtClean="0">
                <a:solidFill>
                  <a:srgbClr val="336699"/>
                </a:solidFill>
              </a:rPr>
              <a:t>NSTX-U</a:t>
            </a:r>
            <a:r>
              <a:rPr lang="en-US" altLang="en-US" sz="1000" b="1" baseline="0" dirty="0" smtClean="0">
                <a:solidFill>
                  <a:srgbClr val="336699"/>
                </a:solidFill>
              </a:rPr>
              <a:t> Physics Meeting</a:t>
            </a:r>
            <a:r>
              <a:rPr lang="en-US" altLang="en-US" sz="1000" b="1" dirty="0" smtClean="0">
                <a:solidFill>
                  <a:srgbClr val="336699"/>
                </a:solidFill>
              </a:rPr>
              <a:t>, 7/10/17</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4" r:id="rId3"/>
    <p:sldLayoutId id="2147483735" r:id="rId4"/>
    <p:sldLayoutId id="2147483736" r:id="rId5"/>
    <p:sldLayoutId id="2147483737" r:id="rId6"/>
  </p:sldLayoutIdLst>
  <p:timing>
    <p:tnLst>
      <p:par>
        <p:cTn xmlns:p14="http://schemas.microsoft.com/office/powerpoint/2010/main" id="1" dur="indefinite" restart="never" nodeType="tmRoot"/>
      </p:par>
    </p:tnLst>
  </p:timing>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p:txBody>
          <a:bodyPr/>
          <a:lstStyle/>
          <a:p>
            <a:pPr eaLnBrk="1" hangingPunct="1"/>
            <a:r>
              <a:rPr lang="en-US" altLang="en-US" dirty="0" smtClean="0">
                <a:latin typeface="Arial" charset="0"/>
                <a:cs typeface="Arial" charset="0"/>
              </a:rPr>
              <a:t>S.P. Gerhardt</a:t>
            </a:r>
          </a:p>
        </p:txBody>
      </p:sp>
      <p:sp>
        <p:nvSpPr>
          <p:cNvPr id="4099" name="Title 2"/>
          <p:cNvSpPr>
            <a:spLocks noGrp="1"/>
          </p:cNvSpPr>
          <p:nvPr>
            <p:ph type="title"/>
          </p:nvPr>
        </p:nvSpPr>
        <p:spPr/>
        <p:txBody>
          <a:bodyPr/>
          <a:lstStyle/>
          <a:p>
            <a:pPr eaLnBrk="1" hangingPunct="1"/>
            <a:r>
              <a:rPr lang="en-US" altLang="en-US" dirty="0" smtClean="0">
                <a:latin typeface="Arial" charset="0"/>
                <a:cs typeface="Arial" charset="0"/>
              </a:rPr>
              <a:t>NSTX-U Recovery Project Update</a:t>
            </a:r>
            <a:br>
              <a:rPr lang="en-US" altLang="en-US" dirty="0" smtClean="0">
                <a:latin typeface="Arial" charset="0"/>
                <a:cs typeface="Arial" charset="0"/>
              </a:rPr>
            </a:br>
            <a:r>
              <a:rPr lang="en-US" altLang="en-US" dirty="0" smtClean="0">
                <a:latin typeface="Arial" charset="0"/>
                <a:cs typeface="Arial" charset="0"/>
              </a:rPr>
              <a:t>NSTX-U Physics Meeting</a:t>
            </a:r>
          </a:p>
        </p:txBody>
      </p:sp>
      <p:sp>
        <p:nvSpPr>
          <p:cNvPr id="4100" name="Text Placeholder 3"/>
          <p:cNvSpPr>
            <a:spLocks noGrp="1"/>
          </p:cNvSpPr>
          <p:nvPr>
            <p:ph type="body" sz="quarter" idx="10"/>
          </p:nvPr>
        </p:nvSpPr>
        <p:spPr/>
        <p:txBody>
          <a:bodyPr/>
          <a:lstStyle/>
          <a:p>
            <a:pPr fontAlgn="base">
              <a:lnSpc>
                <a:spcPct val="85000"/>
              </a:lnSpc>
              <a:spcAft>
                <a:spcPct val="0"/>
              </a:spcAft>
              <a:buFont typeface="Arial" charset="0"/>
              <a:buNone/>
            </a:pPr>
            <a:r>
              <a:rPr lang="en-US" altLang="en-US" dirty="0" smtClean="0">
                <a:latin typeface="Arial" charset="0"/>
                <a:cs typeface="Arial" charset="0"/>
              </a:rPr>
              <a:t>PPPL B318</a:t>
            </a:r>
          </a:p>
          <a:p>
            <a:pPr fontAlgn="base">
              <a:lnSpc>
                <a:spcPct val="85000"/>
              </a:lnSpc>
              <a:spcAft>
                <a:spcPct val="0"/>
              </a:spcAft>
              <a:buFont typeface="Arial" charset="0"/>
              <a:buNone/>
            </a:pPr>
            <a:r>
              <a:rPr lang="en-US" altLang="en-US" dirty="0" smtClean="0">
                <a:latin typeface="Arial" charset="0"/>
                <a:cs typeface="Arial" charset="0"/>
              </a:rPr>
              <a:t>7/10/17</a:t>
            </a:r>
          </a:p>
        </p:txBody>
      </p:sp>
      <p:sp>
        <p:nvSpPr>
          <p:cNvPr id="4101" name="Text Placeholder 4"/>
          <p:cNvSpPr>
            <a:spLocks noGrp="1"/>
          </p:cNvSpPr>
          <p:nvPr>
            <p:ph type="body" sz="quarter" idx="12"/>
          </p:nvPr>
        </p:nvSpPr>
        <p:spPr>
          <a:xfrm>
            <a:off x="53975" y="4876800"/>
            <a:ext cx="2079625" cy="609600"/>
          </a:xfrm>
        </p:spPr>
        <p:txBody>
          <a:bodyPr/>
          <a:lstStyle/>
          <a:p>
            <a:pPr eaLnBrk="1" hangingPunct="1"/>
            <a:endParaRPr lang="en-US" altLang="en-US" dirty="0" smtClean="0">
              <a:latin typeface="Arial" charset="0"/>
              <a:cs typeface="Arial" charset="0"/>
            </a:endParaRPr>
          </a:p>
        </p:txBody>
      </p:sp>
      <p:pic>
        <p:nvPicPr>
          <p:cNvPr id="4102"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14988"/>
            <a:ext cx="1606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CDR August 1-3</a:t>
            </a:r>
          </a:p>
          <a:p>
            <a:pPr lvl="1"/>
            <a:r>
              <a:rPr lang="en-US" dirty="0" smtClean="0"/>
              <a:t>Will cover key elements of the redesign:</a:t>
            </a:r>
          </a:p>
          <a:p>
            <a:pPr lvl="2"/>
            <a:r>
              <a:rPr lang="en-US" dirty="0" smtClean="0"/>
              <a:t>New inner-PF coils</a:t>
            </a:r>
          </a:p>
          <a:p>
            <a:pPr lvl="2"/>
            <a:r>
              <a:rPr lang="en-US" dirty="0" smtClean="0"/>
              <a:t>New PFCs</a:t>
            </a:r>
          </a:p>
          <a:p>
            <a:pPr lvl="2"/>
            <a:r>
              <a:rPr lang="en-US" dirty="0" smtClean="0"/>
              <a:t>Modifications to the vessel</a:t>
            </a:r>
          </a:p>
          <a:p>
            <a:pPr lvl="2"/>
            <a:r>
              <a:rPr lang="en-US" dirty="0" smtClean="0"/>
              <a:t>Improvement to Bakeout</a:t>
            </a:r>
          </a:p>
          <a:p>
            <a:pPr lvl="2"/>
            <a:r>
              <a:rPr lang="en-US" dirty="0" smtClean="0"/>
              <a:t>Machine mechanical instrumentation</a:t>
            </a:r>
          </a:p>
          <a:p>
            <a:pPr lvl="1"/>
            <a:r>
              <a:rPr lang="en-US" dirty="0" smtClean="0"/>
              <a:t>External and internal review</a:t>
            </a:r>
          </a:p>
          <a:p>
            <a:pPr lvl="2"/>
            <a:r>
              <a:rPr lang="en-US" dirty="0" smtClean="0"/>
              <a:t>Research team is obviously invited to attend portions that are of interest to them.</a:t>
            </a:r>
          </a:p>
          <a:p>
            <a:r>
              <a:rPr lang="en-US" dirty="0" smtClean="0"/>
              <a:t>Cost and Schedule Review September 8th</a:t>
            </a:r>
            <a:endParaRPr lang="en-US" dirty="0"/>
          </a:p>
        </p:txBody>
      </p:sp>
      <p:sp>
        <p:nvSpPr>
          <p:cNvPr id="3" name="Title 2"/>
          <p:cNvSpPr>
            <a:spLocks noGrp="1"/>
          </p:cNvSpPr>
          <p:nvPr>
            <p:ph type="title"/>
          </p:nvPr>
        </p:nvSpPr>
        <p:spPr/>
        <p:txBody>
          <a:bodyPr/>
          <a:lstStyle/>
          <a:p>
            <a:r>
              <a:rPr lang="en-US" dirty="0" smtClean="0"/>
              <a:t>Next Critical Reviews</a:t>
            </a:r>
            <a:endParaRPr lang="en-US" dirty="0"/>
          </a:p>
        </p:txBody>
      </p:sp>
    </p:spTree>
    <p:extLst>
      <p:ext uri="{BB962C8B-B14F-4D97-AF65-F5344CB8AC3E}">
        <p14:creationId xmlns:p14="http://schemas.microsoft.com/office/powerpoint/2010/main" val="54815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dirty="0" smtClean="0">
                <a:latin typeface="Arial" charset="0"/>
                <a:cs typeface="Arial" charset="0"/>
              </a:rPr>
              <a:t>Slide title</a:t>
            </a:r>
          </a:p>
        </p:txBody>
      </p:sp>
      <p:sp>
        <p:nvSpPr>
          <p:cNvPr id="6147" name="Content Placeholder 2"/>
          <p:cNvSpPr>
            <a:spLocks noGrp="1"/>
          </p:cNvSpPr>
          <p:nvPr>
            <p:ph idx="1"/>
          </p:nvPr>
        </p:nvSpPr>
        <p:spPr/>
        <p:txBody>
          <a:bodyPr/>
          <a:lstStyle/>
          <a:p>
            <a:pPr eaLnBrk="1" hangingPunct="1"/>
            <a:r>
              <a:rPr lang="en-US" altLang="en-US" dirty="0" smtClean="0">
                <a:latin typeface="Arial" charset="0"/>
                <a:cs typeface="Arial" charset="0"/>
              </a:rPr>
              <a:t>PPPL Extent of Condition Notable</a:t>
            </a:r>
          </a:p>
          <a:p>
            <a:pPr eaLnBrk="1" hangingPunct="1"/>
            <a:r>
              <a:rPr lang="en-US" altLang="en-US" dirty="0" smtClean="0">
                <a:latin typeface="Arial" charset="0"/>
                <a:cs typeface="Arial" charset="0"/>
              </a:rPr>
              <a:t>Polar Region Update</a:t>
            </a:r>
          </a:p>
          <a:p>
            <a:pPr eaLnBrk="1" hangingPunct="1"/>
            <a:r>
              <a:rPr lang="en-US" altLang="en-US" dirty="0" smtClean="0">
                <a:latin typeface="Arial" charset="0"/>
                <a:cs typeface="Arial" charset="0"/>
              </a:rPr>
              <a:t>Coil Updates</a:t>
            </a:r>
          </a:p>
          <a:p>
            <a:pPr eaLnBrk="1" hangingPunct="1"/>
            <a:r>
              <a:rPr lang="en-US" altLang="en-US" dirty="0" smtClean="0">
                <a:latin typeface="Arial" charset="0"/>
                <a:cs typeface="Arial" charset="0"/>
              </a:rPr>
              <a:t>Tile Updates</a:t>
            </a:r>
          </a:p>
          <a:p>
            <a:pPr eaLnBrk="1" hangingPunct="1"/>
            <a:r>
              <a:rPr lang="en-US" altLang="en-US" dirty="0" smtClean="0">
                <a:latin typeface="Arial" charset="0"/>
                <a:cs typeface="Arial" charset="0"/>
              </a:rPr>
              <a:t>Near-term Reviews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743200"/>
            <a:ext cx="8991600" cy="3657600"/>
          </a:xfrm>
        </p:spPr>
        <p:txBody>
          <a:bodyPr>
            <a:normAutofit fontScale="92500" lnSpcReduction="20000"/>
          </a:bodyPr>
          <a:lstStyle/>
          <a:p>
            <a:r>
              <a:rPr lang="en-US" dirty="0" smtClean="0"/>
              <a:t>We were given further guidance on the format of report, and asked to submit this report by 7/13/17</a:t>
            </a:r>
          </a:p>
          <a:p>
            <a:pPr lvl="1"/>
            <a:r>
              <a:rPr lang="en-US" dirty="0" smtClean="0"/>
              <a:t>To be clear, this was all very positive</a:t>
            </a:r>
          </a:p>
          <a:p>
            <a:r>
              <a:rPr lang="en-US" dirty="0" smtClean="0"/>
              <a:t>Many many intense meetings in the last ~3 weeks to improve our estimates of cost and scope for the Recover project.</a:t>
            </a:r>
          </a:p>
          <a:p>
            <a:pPr lvl="1"/>
            <a:r>
              <a:rPr lang="en-US" dirty="0" smtClean="0"/>
              <a:t>Starting formal WAF (Work Authorization Form) review meetings this week.</a:t>
            </a:r>
          </a:p>
          <a:p>
            <a:r>
              <a:rPr lang="en-US" dirty="0" smtClean="0"/>
              <a:t>Draft of report is in final review process, iterating within PPPL management.</a:t>
            </a:r>
            <a:endParaRPr lang="en-US" dirty="0"/>
          </a:p>
        </p:txBody>
      </p:sp>
      <p:sp>
        <p:nvSpPr>
          <p:cNvPr id="3" name="Title 2"/>
          <p:cNvSpPr>
            <a:spLocks noGrp="1"/>
          </p:cNvSpPr>
          <p:nvPr>
            <p:ph type="title"/>
          </p:nvPr>
        </p:nvSpPr>
        <p:spPr/>
        <p:txBody>
          <a:bodyPr/>
          <a:lstStyle/>
          <a:p>
            <a:r>
              <a:rPr lang="en-US" dirty="0" smtClean="0"/>
              <a:t>Now Finishing Up the Completion of the Extent of Condition Notable</a:t>
            </a:r>
            <a:endParaRPr lang="en-US" dirty="0"/>
          </a:p>
        </p:txBody>
      </p:sp>
      <p:sp>
        <p:nvSpPr>
          <p:cNvPr id="4" name="TextBox 3"/>
          <p:cNvSpPr txBox="1"/>
          <p:nvPr/>
        </p:nvSpPr>
        <p:spPr>
          <a:xfrm>
            <a:off x="228600" y="1189672"/>
            <a:ext cx="8763000" cy="1477328"/>
          </a:xfrm>
          <a:prstGeom prst="rect">
            <a:avLst/>
          </a:prstGeom>
          <a:solidFill>
            <a:srgbClr val="FCD5B5"/>
          </a:solidFill>
          <a:ln>
            <a:solidFill>
              <a:srgbClr val="FF0000"/>
            </a:solidFill>
          </a:ln>
        </p:spPr>
        <p:txBody>
          <a:bodyPr wrap="square" rtlCol="0">
            <a:spAutoFit/>
          </a:bodyPr>
          <a:lstStyle/>
          <a:p>
            <a:r>
              <a:rPr lang="en-US" i="1" dirty="0"/>
              <a:t>Complete an extensive extent-of-condition review of NSTX-U to identify all design, construction, and operational issues. Prepare a corrective action plan (CAP) to include cost, schedule, scope, and technical specifications of actions. Provide an interim progress report by March 31, 2017, and complete the CAP review and send the final report to DOE by September 30, 2017</a:t>
            </a:r>
            <a:r>
              <a:rPr lang="en-US" i="1" dirty="0" smtClean="0"/>
              <a:t>.</a:t>
            </a:r>
            <a:endParaRPr lang="en-US" dirty="0"/>
          </a:p>
        </p:txBody>
      </p:sp>
    </p:spTree>
    <p:extLst>
      <p:ext uri="{BB962C8B-B14F-4D97-AF65-F5344CB8AC3E}">
        <p14:creationId xmlns:p14="http://schemas.microsoft.com/office/powerpoint/2010/main" val="142899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Extent of Condition Committee strongly recommended:</a:t>
            </a:r>
          </a:p>
          <a:p>
            <a:pPr lvl="1"/>
            <a:r>
              <a:rPr lang="en-US" dirty="0" smtClean="0"/>
              <a:t>Use of induction from either the TF or OH coil to heat the CS casing.</a:t>
            </a:r>
          </a:p>
          <a:p>
            <a:pPr lvl="1"/>
            <a:r>
              <a:rPr lang="en-US" dirty="0" smtClean="0"/>
              <a:t>Elimination of both ceramic insulators.</a:t>
            </a:r>
          </a:p>
          <a:p>
            <a:pPr lvl="1"/>
            <a:r>
              <a:rPr lang="en-US" dirty="0" smtClean="0"/>
              <a:t>Elimination of O-rings where possible in favor of welded lip seals.</a:t>
            </a:r>
          </a:p>
          <a:p>
            <a:r>
              <a:rPr lang="en-US" dirty="0" smtClean="0"/>
              <a:t>PPPL seriously examined these recommendations.</a:t>
            </a:r>
          </a:p>
          <a:p>
            <a:r>
              <a:rPr lang="en-US" dirty="0" smtClean="0"/>
              <a:t>Issues common to either heating case</a:t>
            </a:r>
          </a:p>
          <a:p>
            <a:pPr lvl="1"/>
            <a:r>
              <a:rPr lang="en-US" dirty="0" smtClean="0"/>
              <a:t>Both coils have insulation system not typically deployed on continuous AC systems</a:t>
            </a:r>
          </a:p>
          <a:p>
            <a:pPr lvl="2"/>
            <a:r>
              <a:rPr lang="en-US" dirty="0" smtClean="0"/>
              <a:t>Glass/kapton/resin (OH) or glass/resin (TF) not highly corona resistant.</a:t>
            </a:r>
          </a:p>
          <a:p>
            <a:pPr lvl="1"/>
            <a:r>
              <a:rPr lang="en-US" dirty="0" smtClean="0"/>
              <a:t>Very large single-phase load…would mandate significant power supply work</a:t>
            </a:r>
          </a:p>
          <a:p>
            <a:pPr lvl="2"/>
            <a:r>
              <a:rPr lang="en-US" dirty="0" smtClean="0"/>
              <a:t>For TF: 10 Hz, 1200 V pk-pk, 4.6 kA pk-pk</a:t>
            </a:r>
          </a:p>
          <a:p>
            <a:pPr lvl="3"/>
            <a:r>
              <a:rPr lang="en-US" dirty="0" smtClean="0"/>
              <a:t>Low frequency needed to keep current out of bellows</a:t>
            </a:r>
          </a:p>
          <a:p>
            <a:pPr lvl="3"/>
            <a:r>
              <a:rPr lang="en-US" dirty="0" smtClean="0"/>
              <a:t>In principle, could use a reconfigured transrex supply</a:t>
            </a:r>
          </a:p>
          <a:p>
            <a:pPr lvl="2"/>
            <a:r>
              <a:rPr lang="en-US" dirty="0" smtClean="0"/>
              <a:t>For OH: 60 Hz, 5600 V pk-pk, 560 A pk-pk</a:t>
            </a:r>
          </a:p>
          <a:p>
            <a:pPr lvl="3"/>
            <a:r>
              <a:rPr lang="en-US" dirty="0" smtClean="0"/>
              <a:t>Higher frequency required to contain heating to the CS</a:t>
            </a:r>
          </a:p>
          <a:p>
            <a:pPr lvl="3"/>
            <a:r>
              <a:rPr lang="en-US" dirty="0" smtClean="0"/>
              <a:t>Would require dedicated new supply</a:t>
            </a:r>
          </a:p>
        </p:txBody>
      </p:sp>
      <p:sp>
        <p:nvSpPr>
          <p:cNvPr id="3" name="Title 2"/>
          <p:cNvSpPr>
            <a:spLocks noGrp="1"/>
          </p:cNvSpPr>
          <p:nvPr>
            <p:ph type="title"/>
          </p:nvPr>
        </p:nvSpPr>
        <p:spPr/>
        <p:txBody>
          <a:bodyPr/>
          <a:lstStyle/>
          <a:p>
            <a:r>
              <a:rPr lang="en-US" dirty="0" smtClean="0"/>
              <a:t>Polar Region Update</a:t>
            </a:r>
            <a:endParaRPr lang="en-US" dirty="0"/>
          </a:p>
        </p:txBody>
      </p:sp>
    </p:spTree>
    <p:extLst>
      <p:ext uri="{BB962C8B-B14F-4D97-AF65-F5344CB8AC3E}">
        <p14:creationId xmlns:p14="http://schemas.microsoft.com/office/powerpoint/2010/main" val="4262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4267200" cy="5410200"/>
          </a:xfrm>
        </p:spPr>
        <p:txBody>
          <a:bodyPr>
            <a:normAutofit fontScale="70000" lnSpcReduction="20000"/>
          </a:bodyPr>
          <a:lstStyle/>
          <a:p>
            <a:r>
              <a:rPr lang="en-US" dirty="0" smtClean="0"/>
              <a:t>TF additional concerns:</a:t>
            </a:r>
          </a:p>
          <a:p>
            <a:pPr lvl="1"/>
            <a:r>
              <a:rPr lang="en-US" dirty="0" smtClean="0"/>
              <a:t>Unintended parasitic heating of other loops.</a:t>
            </a:r>
          </a:p>
          <a:p>
            <a:pPr lvl="1"/>
            <a:r>
              <a:rPr lang="en-US" dirty="0" smtClean="0"/>
              <a:t>Heating of the bellows:</a:t>
            </a:r>
          </a:p>
          <a:p>
            <a:pPr lvl="2"/>
            <a:r>
              <a:rPr lang="en-US" dirty="0" smtClean="0"/>
              <a:t>&gt;150 C bellows temperature rise predicted even with nearby shunts</a:t>
            </a:r>
          </a:p>
          <a:p>
            <a:pPr lvl="1"/>
            <a:r>
              <a:rPr lang="en-US" dirty="0" smtClean="0"/>
              <a:t>Aquapour constraints</a:t>
            </a:r>
          </a:p>
          <a:p>
            <a:r>
              <a:rPr lang="en-US" dirty="0" smtClean="0"/>
              <a:t>OH additional concerns:</a:t>
            </a:r>
          </a:p>
          <a:p>
            <a:pPr lvl="1"/>
            <a:r>
              <a:rPr lang="en-US" dirty="0"/>
              <a:t>Unintended parasitic heating of other </a:t>
            </a:r>
            <a:r>
              <a:rPr lang="en-US" dirty="0" smtClean="0"/>
              <a:t>loops, including PF-1 coil supports</a:t>
            </a:r>
          </a:p>
          <a:p>
            <a:pPr lvl="1"/>
            <a:r>
              <a:rPr lang="en-US" dirty="0" smtClean="0"/>
              <a:t>Heating of the TF with OH induction</a:t>
            </a:r>
          </a:p>
          <a:p>
            <a:r>
              <a:rPr lang="en-US" dirty="0" smtClean="0"/>
              <a:t>Final position recommended by PPPL:</a:t>
            </a:r>
          </a:p>
          <a:p>
            <a:pPr lvl="1"/>
            <a:r>
              <a:rPr lang="en-US" dirty="0" smtClean="0"/>
              <a:t>Maintain a single insulator.</a:t>
            </a:r>
          </a:p>
          <a:p>
            <a:pPr lvl="2"/>
            <a:r>
              <a:rPr lang="en-US" dirty="0" smtClean="0"/>
              <a:t>Advantages can be articulated for retaining either upper or lower; recommendation was to retain the upper.</a:t>
            </a:r>
          </a:p>
          <a:p>
            <a:pPr lvl="1"/>
            <a:r>
              <a:rPr lang="en-US" dirty="0" smtClean="0"/>
              <a:t>Assess if more ductile insulator material can be used.</a:t>
            </a:r>
          </a:p>
          <a:p>
            <a:pPr lvl="1"/>
            <a:r>
              <a:rPr lang="en-US" dirty="0" smtClean="0"/>
              <a:t>Use double O-rings everywhere.</a:t>
            </a:r>
          </a:p>
          <a:p>
            <a:r>
              <a:rPr lang="en-US" dirty="0" smtClean="0"/>
              <a:t>Appears we are close to having EoC concurrence on this path.</a:t>
            </a:r>
          </a:p>
        </p:txBody>
      </p:sp>
      <p:sp>
        <p:nvSpPr>
          <p:cNvPr id="3" name="Title 2"/>
          <p:cNvSpPr>
            <a:spLocks noGrp="1"/>
          </p:cNvSpPr>
          <p:nvPr>
            <p:ph type="title"/>
          </p:nvPr>
        </p:nvSpPr>
        <p:spPr/>
        <p:txBody>
          <a:bodyPr/>
          <a:lstStyle/>
          <a:p>
            <a:r>
              <a:rPr lang="en-US" dirty="0"/>
              <a:t>Polar Region Update</a:t>
            </a:r>
          </a:p>
        </p:txBody>
      </p:sp>
      <p:pic>
        <p:nvPicPr>
          <p:cNvPr id="4" name="Picture 3" descr="ima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144" y="1461990"/>
            <a:ext cx="3487761" cy="1752600"/>
          </a:xfrm>
          <a:prstGeom prst="rect">
            <a:avLst/>
          </a:prstGeom>
        </p:spPr>
      </p:pic>
      <p:pic>
        <p:nvPicPr>
          <p:cNvPr id="6" name="Picture 5" descr="Screen Shot 2017-07-10 at 9.50.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724400"/>
            <a:ext cx="3230880" cy="2133600"/>
          </a:xfrm>
          <a:prstGeom prst="rect">
            <a:avLst/>
          </a:prstGeom>
        </p:spPr>
      </p:pic>
      <p:pic>
        <p:nvPicPr>
          <p:cNvPr id="5" name="Picture 4" descr="image.png"/>
          <p:cNvPicPr>
            <a:picLocks noChangeAspect="1"/>
          </p:cNvPicPr>
          <p:nvPr/>
        </p:nvPicPr>
        <p:blipFill rotWithShape="1">
          <a:blip r:embed="rId4">
            <a:extLst>
              <a:ext uri="{28A0092B-C50C-407E-A947-70E740481C1C}">
                <a14:useLocalDpi xmlns:a14="http://schemas.microsoft.com/office/drawing/2010/main" val="0"/>
              </a:ext>
            </a:extLst>
          </a:blip>
          <a:srcRect b="8542"/>
          <a:stretch/>
        </p:blipFill>
        <p:spPr>
          <a:xfrm>
            <a:off x="5029200" y="3048000"/>
            <a:ext cx="3281988" cy="1514201"/>
          </a:xfrm>
          <a:prstGeom prst="rect">
            <a:avLst/>
          </a:prstGeom>
        </p:spPr>
      </p:pic>
      <p:sp>
        <p:nvSpPr>
          <p:cNvPr id="7" name="TextBox 6"/>
          <p:cNvSpPr txBox="1"/>
          <p:nvPr/>
        </p:nvSpPr>
        <p:spPr>
          <a:xfrm>
            <a:off x="4572000" y="1143000"/>
            <a:ext cx="4419600" cy="276999"/>
          </a:xfrm>
          <a:prstGeom prst="rect">
            <a:avLst/>
          </a:prstGeom>
          <a:solidFill>
            <a:srgbClr val="FCD5B5"/>
          </a:solidFill>
          <a:ln>
            <a:solidFill>
              <a:srgbClr val="FF0000"/>
            </a:solidFill>
          </a:ln>
        </p:spPr>
        <p:txBody>
          <a:bodyPr wrap="square" rtlCol="0">
            <a:spAutoFit/>
          </a:bodyPr>
          <a:lstStyle/>
          <a:p>
            <a:pPr algn="ctr"/>
            <a:r>
              <a:rPr lang="en-US" sz="1200" dirty="0" smtClean="0"/>
              <a:t>Terminal Resistance and Inductance of Free-Standing OH Coil</a:t>
            </a:r>
            <a:endParaRPr lang="en-US" sz="1200" dirty="0"/>
          </a:p>
        </p:txBody>
      </p:sp>
      <p:sp>
        <p:nvSpPr>
          <p:cNvPr id="8" name="TextBox 7"/>
          <p:cNvSpPr txBox="1"/>
          <p:nvPr/>
        </p:nvSpPr>
        <p:spPr>
          <a:xfrm>
            <a:off x="5181600" y="4495800"/>
            <a:ext cx="284515" cy="307777"/>
          </a:xfrm>
          <a:prstGeom prst="rect">
            <a:avLst/>
          </a:prstGeom>
          <a:noFill/>
        </p:spPr>
        <p:txBody>
          <a:bodyPr wrap="none" rtlCol="0">
            <a:spAutoFit/>
          </a:bodyPr>
          <a:lstStyle/>
          <a:p>
            <a:r>
              <a:rPr lang="en-US" sz="1400" dirty="0" smtClean="0"/>
              <a:t>5</a:t>
            </a:r>
            <a:endParaRPr lang="en-US" sz="1400" dirty="0"/>
          </a:p>
        </p:txBody>
      </p:sp>
      <p:sp>
        <p:nvSpPr>
          <p:cNvPr id="9" name="TextBox 8"/>
          <p:cNvSpPr txBox="1"/>
          <p:nvPr/>
        </p:nvSpPr>
        <p:spPr>
          <a:xfrm>
            <a:off x="7330978" y="4419600"/>
            <a:ext cx="484215" cy="307777"/>
          </a:xfrm>
          <a:prstGeom prst="rect">
            <a:avLst/>
          </a:prstGeom>
          <a:noFill/>
        </p:spPr>
        <p:txBody>
          <a:bodyPr wrap="none" rtlCol="0">
            <a:spAutoFit/>
          </a:bodyPr>
          <a:lstStyle/>
          <a:p>
            <a:r>
              <a:rPr lang="en-US" sz="1400" dirty="0" smtClean="0"/>
              <a:t>500</a:t>
            </a:r>
            <a:endParaRPr lang="en-US" sz="1400" dirty="0"/>
          </a:p>
        </p:txBody>
      </p:sp>
      <p:sp>
        <p:nvSpPr>
          <p:cNvPr id="10" name="TextBox 9"/>
          <p:cNvSpPr txBox="1"/>
          <p:nvPr/>
        </p:nvSpPr>
        <p:spPr>
          <a:xfrm>
            <a:off x="6324600" y="4419600"/>
            <a:ext cx="384365" cy="307777"/>
          </a:xfrm>
          <a:prstGeom prst="rect">
            <a:avLst/>
          </a:prstGeom>
          <a:noFill/>
        </p:spPr>
        <p:txBody>
          <a:bodyPr wrap="none" rtlCol="0">
            <a:spAutoFit/>
          </a:bodyPr>
          <a:lstStyle/>
          <a:p>
            <a:r>
              <a:rPr lang="en-US" sz="1400" dirty="0" smtClean="0"/>
              <a:t>50</a:t>
            </a:r>
            <a:endParaRPr lang="en-US" sz="1400" dirty="0"/>
          </a:p>
        </p:txBody>
      </p:sp>
      <p:sp>
        <p:nvSpPr>
          <p:cNvPr id="11" name="TextBox 10"/>
          <p:cNvSpPr txBox="1"/>
          <p:nvPr/>
        </p:nvSpPr>
        <p:spPr>
          <a:xfrm>
            <a:off x="6248400" y="4648200"/>
            <a:ext cx="1043876" cy="307777"/>
          </a:xfrm>
          <a:prstGeom prst="rect">
            <a:avLst/>
          </a:prstGeom>
          <a:noFill/>
        </p:spPr>
        <p:txBody>
          <a:bodyPr wrap="none" rtlCol="0">
            <a:spAutoFit/>
          </a:bodyPr>
          <a:lstStyle/>
          <a:p>
            <a:r>
              <a:rPr lang="en-US" sz="1400" dirty="0" smtClean="0"/>
              <a:t>Frequency</a:t>
            </a:r>
            <a:endParaRPr lang="en-US" sz="1400" dirty="0"/>
          </a:p>
        </p:txBody>
      </p:sp>
    </p:spTree>
    <p:extLst>
      <p:ext uri="{BB962C8B-B14F-4D97-AF65-F5344CB8AC3E}">
        <p14:creationId xmlns:p14="http://schemas.microsoft.com/office/powerpoint/2010/main" val="392384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1828800"/>
          </a:xfrm>
        </p:spPr>
        <p:txBody>
          <a:bodyPr>
            <a:normAutofit fontScale="92500" lnSpcReduction="20000"/>
          </a:bodyPr>
          <a:lstStyle/>
          <a:p>
            <a:r>
              <a:rPr lang="en-US" dirty="0" smtClean="0"/>
              <a:t>EoC strongly recommended designs for coils that facilitate turn-to-turn testing.</a:t>
            </a:r>
          </a:p>
          <a:p>
            <a:pPr lvl="1"/>
            <a:r>
              <a:rPr lang="en-US" dirty="0" smtClean="0"/>
              <a:t>Functionally, that means coils that are not permanently affixed to the mandrels on which they are wound.</a:t>
            </a:r>
          </a:p>
          <a:p>
            <a:r>
              <a:rPr lang="en-US" dirty="0" smtClean="0"/>
              <a:t>Forced us to revisit the winding tooling.</a:t>
            </a:r>
            <a:endParaRPr lang="en-US" dirty="0"/>
          </a:p>
        </p:txBody>
      </p:sp>
      <p:sp>
        <p:nvSpPr>
          <p:cNvPr id="3" name="Title 2"/>
          <p:cNvSpPr>
            <a:spLocks noGrp="1"/>
          </p:cNvSpPr>
          <p:nvPr>
            <p:ph type="title"/>
          </p:nvPr>
        </p:nvSpPr>
        <p:spPr/>
        <p:txBody>
          <a:bodyPr/>
          <a:lstStyle/>
          <a:p>
            <a:r>
              <a:rPr lang="en-US" dirty="0" smtClean="0"/>
              <a:t>Coil Updates: Mandrel Free Coils</a:t>
            </a:r>
            <a:endParaRPr lang="en-US" dirty="0"/>
          </a:p>
        </p:txBody>
      </p:sp>
      <p:pic>
        <p:nvPicPr>
          <p:cNvPr id="4" name="Picture 3" descr="Screen Shot 2017-07-10 at 9.25.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72" y="3657600"/>
            <a:ext cx="2166028" cy="2819400"/>
          </a:xfrm>
          <a:prstGeom prst="rect">
            <a:avLst/>
          </a:prstGeom>
        </p:spPr>
      </p:pic>
      <p:pic>
        <p:nvPicPr>
          <p:cNvPr id="5" name="Picture 2" descr="C:\Users\sraftopo\Desktop\af_mandrel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90" t="21405" r="23190" b="27259"/>
          <a:stretch/>
        </p:blipFill>
        <p:spPr bwMode="auto">
          <a:xfrm rot="5400000">
            <a:off x="3405184" y="3280253"/>
            <a:ext cx="2915763" cy="3477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raftopo\Desktop\af_mandrel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66" t="23412" r="27217" b="29978"/>
          <a:stretch/>
        </p:blipFill>
        <p:spPr bwMode="auto">
          <a:xfrm>
            <a:off x="6096000" y="3505200"/>
            <a:ext cx="2895600" cy="30366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7600" y="3200400"/>
            <a:ext cx="4850794" cy="369332"/>
          </a:xfrm>
          <a:prstGeom prst="rect">
            <a:avLst/>
          </a:prstGeom>
          <a:solidFill>
            <a:schemeClr val="accent6">
              <a:lumMod val="40000"/>
              <a:lumOff val="60000"/>
            </a:schemeClr>
          </a:solidFill>
          <a:ln>
            <a:solidFill>
              <a:srgbClr val="0000FF"/>
            </a:solidFill>
          </a:ln>
        </p:spPr>
        <p:txBody>
          <a:bodyPr wrap="none" rtlCol="0">
            <a:spAutoFit/>
          </a:bodyPr>
          <a:lstStyle/>
          <a:p>
            <a:r>
              <a:rPr lang="en-US" dirty="0" smtClean="0"/>
              <a:t>Winding Mandrel Concept with Tapered Insert</a:t>
            </a:r>
            <a:endParaRPr lang="en-US" dirty="0"/>
          </a:p>
        </p:txBody>
      </p:sp>
      <p:sp>
        <p:nvSpPr>
          <p:cNvPr id="8" name="TextBox 7"/>
          <p:cNvSpPr txBox="1"/>
          <p:nvPr/>
        </p:nvSpPr>
        <p:spPr>
          <a:xfrm>
            <a:off x="381000" y="3200400"/>
            <a:ext cx="1955020" cy="369332"/>
          </a:xfrm>
          <a:prstGeom prst="rect">
            <a:avLst/>
          </a:prstGeom>
          <a:solidFill>
            <a:schemeClr val="accent6">
              <a:lumMod val="40000"/>
              <a:lumOff val="60000"/>
            </a:schemeClr>
          </a:solidFill>
          <a:ln>
            <a:solidFill>
              <a:srgbClr val="0000FF"/>
            </a:solidFill>
          </a:ln>
        </p:spPr>
        <p:txBody>
          <a:bodyPr wrap="none" rtlCol="0">
            <a:spAutoFit/>
          </a:bodyPr>
          <a:lstStyle/>
          <a:p>
            <a:r>
              <a:rPr lang="en-US" dirty="0" smtClean="0"/>
              <a:t>Mandrel-free Coil</a:t>
            </a:r>
            <a:endParaRPr lang="en-US" dirty="0"/>
          </a:p>
        </p:txBody>
      </p:sp>
    </p:spTree>
    <p:extLst>
      <p:ext uri="{BB962C8B-B14F-4D97-AF65-F5344CB8AC3E}">
        <p14:creationId xmlns:p14="http://schemas.microsoft.com/office/powerpoint/2010/main" val="166821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3810000" cy="5410200"/>
          </a:xfrm>
        </p:spPr>
        <p:txBody>
          <a:bodyPr>
            <a:normAutofit fontScale="92500" lnSpcReduction="20000"/>
          </a:bodyPr>
          <a:lstStyle/>
          <a:p>
            <a:r>
              <a:rPr lang="en-US" dirty="0" smtClean="0"/>
              <a:t>We intend that any shop making replacement PF-1 coils shall produce a prototype first that is subject to testing.</a:t>
            </a:r>
          </a:p>
          <a:p>
            <a:pPr lvl="1"/>
            <a:r>
              <a:rPr lang="en-US" dirty="0" smtClean="0"/>
              <a:t>This includes PPPL fabrication</a:t>
            </a:r>
          </a:p>
          <a:p>
            <a:r>
              <a:rPr lang="en-US" dirty="0" smtClean="0"/>
              <a:t>Prototype looks like a PF-1a, which has the largest conductor, tightest bend radius, largest cross</a:t>
            </a:r>
            <a:r>
              <a:rPr lang="en-US" dirty="0"/>
              <a:t> </a:t>
            </a:r>
            <a:r>
              <a:rPr lang="en-US" dirty="0" smtClean="0"/>
              <a:t>section</a:t>
            </a:r>
          </a:p>
          <a:p>
            <a:r>
              <a:rPr lang="en-US" dirty="0" smtClean="0"/>
              <a:t>Prototype FDR held, RFQ issues, vendor pre-proposal call held.</a:t>
            </a:r>
            <a:endParaRPr lang="en-US" dirty="0"/>
          </a:p>
        </p:txBody>
      </p:sp>
      <p:sp>
        <p:nvSpPr>
          <p:cNvPr id="3" name="Title 2"/>
          <p:cNvSpPr>
            <a:spLocks noGrp="1"/>
          </p:cNvSpPr>
          <p:nvPr>
            <p:ph type="title"/>
          </p:nvPr>
        </p:nvSpPr>
        <p:spPr>
          <a:xfrm>
            <a:off x="20782" y="0"/>
            <a:ext cx="6324600" cy="960438"/>
          </a:xfrm>
        </p:spPr>
        <p:txBody>
          <a:bodyPr/>
          <a:lstStyle/>
          <a:p>
            <a:pPr algn="l"/>
            <a:r>
              <a:rPr lang="en-US" dirty="0" smtClean="0"/>
              <a:t>Coil Updates: Prototypes</a:t>
            </a:r>
            <a:endParaRPr lang="en-US" dirty="0"/>
          </a:p>
        </p:txBody>
      </p:sp>
      <p:pic>
        <p:nvPicPr>
          <p:cNvPr id="4" name="Picture 3" descr="Screen Shot 2017-07-09 at 9.16.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667000"/>
            <a:ext cx="2209374" cy="2286000"/>
          </a:xfrm>
          <a:prstGeom prst="rect">
            <a:avLst/>
          </a:prstGeom>
        </p:spPr>
      </p:pic>
      <p:pic>
        <p:nvPicPr>
          <p:cNvPr id="5" name="Picture 4" descr="Screen Shot 2017-07-09 at 9.16.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015" y="0"/>
            <a:ext cx="2737985" cy="6858000"/>
          </a:xfrm>
          <a:prstGeom prst="rect">
            <a:avLst/>
          </a:prstGeom>
        </p:spPr>
      </p:pic>
    </p:spTree>
    <p:extLst>
      <p:ext uri="{BB962C8B-B14F-4D97-AF65-F5344CB8AC3E}">
        <p14:creationId xmlns:p14="http://schemas.microsoft.com/office/powerpoint/2010/main" val="49762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9067800" cy="2667000"/>
          </a:xfrm>
        </p:spPr>
        <p:txBody>
          <a:bodyPr>
            <a:normAutofit fontScale="92500" lnSpcReduction="20000"/>
          </a:bodyPr>
          <a:lstStyle/>
          <a:p>
            <a:r>
              <a:rPr lang="en-US" dirty="0" smtClean="0"/>
              <a:t>Most tiles not qualified for 2 MA, 1T halo current loading.</a:t>
            </a:r>
          </a:p>
          <a:p>
            <a:pPr lvl="1"/>
            <a:r>
              <a:rPr lang="en-US" dirty="0" smtClean="0"/>
              <a:t>Resolving this is not a negotiable issue – must survive disruptions</a:t>
            </a:r>
          </a:p>
          <a:p>
            <a:r>
              <a:rPr lang="en-US" dirty="0" smtClean="0"/>
              <a:t>Most tiles have issues with full heating power with low radiation fraction and a standard divertor.</a:t>
            </a:r>
          </a:p>
          <a:p>
            <a:pPr lvl="1"/>
            <a:r>
              <a:rPr lang="en-US" dirty="0" smtClean="0"/>
              <a:t>Can (somewhat) trade tile performance against future optimization of divertor physics, plasma control</a:t>
            </a:r>
          </a:p>
          <a:p>
            <a:r>
              <a:rPr lang="en-US" dirty="0" smtClean="0"/>
              <a:t> Present design philosophy:</a:t>
            </a:r>
          </a:p>
        </p:txBody>
      </p:sp>
      <p:sp>
        <p:nvSpPr>
          <p:cNvPr id="3" name="Title 2"/>
          <p:cNvSpPr>
            <a:spLocks noGrp="1"/>
          </p:cNvSpPr>
          <p:nvPr>
            <p:ph type="title"/>
          </p:nvPr>
        </p:nvSpPr>
        <p:spPr/>
        <p:txBody>
          <a:bodyPr/>
          <a:lstStyle/>
          <a:p>
            <a:r>
              <a:rPr lang="en-US" dirty="0" smtClean="0"/>
              <a:t>Tile Updates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84121774"/>
              </p:ext>
            </p:extLst>
          </p:nvPr>
        </p:nvGraphicFramePr>
        <p:xfrm>
          <a:off x="381000" y="3657600"/>
          <a:ext cx="8534400" cy="2777490"/>
        </p:xfrm>
        <a:graphic>
          <a:graphicData uri="http://schemas.openxmlformats.org/drawingml/2006/table">
            <a:tbl>
              <a:tblPr firstRow="1" bandRow="1">
                <a:tableStyleId>{5C22544A-7EE6-4342-B048-85BDC9FD1C3A}</a:tableStyleId>
              </a:tblPr>
              <a:tblGrid>
                <a:gridCol w="2844800"/>
                <a:gridCol w="2844800"/>
                <a:gridCol w="2844800"/>
              </a:tblGrid>
              <a:tr h="552450">
                <a:tc>
                  <a:txBody>
                    <a:bodyPr/>
                    <a:lstStyle/>
                    <a:p>
                      <a:r>
                        <a:rPr lang="en-US" sz="1600" dirty="0" smtClean="0"/>
                        <a:t>IBDV,</a:t>
                      </a:r>
                      <a:r>
                        <a:rPr lang="en-US" sz="1600" baseline="0" dirty="0" smtClean="0"/>
                        <a:t> IBDH, OBDR1</a:t>
                      </a:r>
                      <a:endParaRPr lang="en-US" sz="1600" dirty="0"/>
                    </a:p>
                  </a:txBody>
                  <a:tcPr/>
                </a:tc>
                <a:tc>
                  <a:txBody>
                    <a:bodyPr/>
                    <a:lstStyle/>
                    <a:p>
                      <a:r>
                        <a:rPr lang="en-US" sz="1600" dirty="0" smtClean="0"/>
                        <a:t>Farther</a:t>
                      </a:r>
                      <a:r>
                        <a:rPr lang="en-US" sz="1600" baseline="0" dirty="0" smtClean="0"/>
                        <a:t> OBD, CSAS</a:t>
                      </a:r>
                      <a:endParaRPr lang="en-US" sz="1600" dirty="0"/>
                    </a:p>
                  </a:txBody>
                  <a:tcPr/>
                </a:tc>
                <a:tc>
                  <a:txBody>
                    <a:bodyPr/>
                    <a:lstStyle/>
                    <a:p>
                      <a:r>
                        <a:rPr lang="en-US" sz="1600" dirty="0" smtClean="0"/>
                        <a:t>CSFW</a:t>
                      </a:r>
                      <a:endParaRPr lang="en-US" sz="1600" dirty="0"/>
                    </a:p>
                  </a:txBody>
                  <a:tcPr/>
                </a:tc>
              </a:tr>
              <a:tr h="552450">
                <a:tc>
                  <a:txBody>
                    <a:bodyPr/>
                    <a:lstStyle/>
                    <a:p>
                      <a:r>
                        <a:rPr lang="en-US" sz="1600" dirty="0" smtClean="0"/>
                        <a:t>Full Halo Current</a:t>
                      </a:r>
                      <a:r>
                        <a:rPr lang="en-US" sz="1600" baseline="0" dirty="0" smtClean="0"/>
                        <a:t> Loading</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Full Halo Current</a:t>
                      </a:r>
                      <a:r>
                        <a:rPr lang="en-US" sz="1600" baseline="0" dirty="0" smtClean="0"/>
                        <a:t> Loading via Modest Changes to Fasteners</a:t>
                      </a:r>
                      <a:endParaRPr lang="en-US" sz="1600" dirty="0" smtClean="0"/>
                    </a:p>
                  </a:txBody>
                  <a:tcPr/>
                </a:tc>
                <a:tc>
                  <a:txBody>
                    <a:bodyPr/>
                    <a:lstStyle/>
                    <a:p>
                      <a:r>
                        <a:rPr lang="en-US" sz="1600" dirty="0" smtClean="0"/>
                        <a:t>Attempt to qualify for halo current</a:t>
                      </a:r>
                      <a:r>
                        <a:rPr lang="en-US" sz="1600" baseline="0" dirty="0" smtClean="0"/>
                        <a:t> loading based on material testing</a:t>
                      </a:r>
                      <a:endParaRPr lang="en-US" sz="1600" dirty="0"/>
                    </a:p>
                  </a:txBody>
                  <a:tcPr/>
                </a:tc>
              </a:tr>
              <a:tr h="552450">
                <a:tc>
                  <a:txBody>
                    <a:bodyPr/>
                    <a:lstStyle/>
                    <a:p>
                      <a:r>
                        <a:rPr lang="en-US" sz="1600" dirty="0" smtClean="0"/>
                        <a:t>Highest Practical</a:t>
                      </a:r>
                      <a:r>
                        <a:rPr lang="en-US" sz="1600" baseline="0" dirty="0" smtClean="0"/>
                        <a:t> Heat Flux Handling (probably 5-6 MW/m</a:t>
                      </a:r>
                      <a:r>
                        <a:rPr lang="en-US" sz="1600" baseline="30000" dirty="0" smtClean="0"/>
                        <a:t>2</a:t>
                      </a:r>
                      <a:r>
                        <a:rPr lang="en-US" sz="1600" baseline="0" dirty="0" smtClean="0"/>
                        <a:t> for 5 seconds)</a:t>
                      </a:r>
                      <a:endParaRPr lang="en-US" sz="1600" dirty="0"/>
                    </a:p>
                  </a:txBody>
                  <a:tcPr/>
                </a:tc>
                <a:tc>
                  <a:txBody>
                    <a:bodyPr/>
                    <a:lstStyle/>
                    <a:p>
                      <a:r>
                        <a:rPr lang="en-US" sz="1600" dirty="0" smtClean="0"/>
                        <a:t>“Best Effort” on Heat</a:t>
                      </a:r>
                      <a:r>
                        <a:rPr lang="en-US" sz="1600" baseline="0" dirty="0" smtClean="0"/>
                        <a:t> Fluxes (probably 3.-4 MW/m</a:t>
                      </a:r>
                      <a:r>
                        <a:rPr lang="en-US" sz="1600" baseline="30000" dirty="0" smtClean="0"/>
                        <a:t>2 </a:t>
                      </a:r>
                      <a:r>
                        <a:rPr lang="en-US" sz="1600" baseline="0" dirty="0" smtClean="0"/>
                        <a:t>for 5 seconds)</a:t>
                      </a:r>
                      <a:endParaRPr lang="en-US" sz="1600" dirty="0"/>
                    </a:p>
                  </a:txBody>
                  <a:tcPr/>
                </a:tc>
                <a:tc>
                  <a:txBody>
                    <a:bodyPr/>
                    <a:lstStyle/>
                    <a:p>
                      <a:endParaRPr lang="en-US" sz="1600" dirty="0"/>
                    </a:p>
                  </a:txBody>
                  <a:tcPr/>
                </a:tc>
              </a:tr>
              <a:tr h="552450">
                <a:tc>
                  <a:txBody>
                    <a:bodyPr/>
                    <a:lstStyle/>
                    <a:p>
                      <a:r>
                        <a:rPr lang="en-US" sz="1600" dirty="0" smtClean="0"/>
                        <a:t>May use small-tile designs, fishscaling</a:t>
                      </a:r>
                      <a:endParaRPr lang="en-US" sz="1600" dirty="0"/>
                    </a:p>
                  </a:txBody>
                  <a:tcPr/>
                </a:tc>
                <a:tc>
                  <a:txBody>
                    <a:bodyPr/>
                    <a:lstStyle/>
                    <a:p>
                      <a:r>
                        <a:rPr lang="en-US" sz="1600" dirty="0" smtClean="0"/>
                        <a:t>Likely</a:t>
                      </a:r>
                      <a:r>
                        <a:rPr lang="en-US" sz="1600" baseline="0" dirty="0" smtClean="0"/>
                        <a:t> flat tiles, designed chamfers</a:t>
                      </a:r>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296806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2590800"/>
          </a:xfrm>
        </p:spPr>
        <p:txBody>
          <a:bodyPr>
            <a:normAutofit fontScale="70000" lnSpcReduction="20000"/>
          </a:bodyPr>
          <a:lstStyle/>
          <a:p>
            <a:r>
              <a:rPr lang="en-US" dirty="0" smtClean="0"/>
              <a:t>Working with PFC WG to develop equilibria, heat flux estimates for cases of interest.</a:t>
            </a:r>
          </a:p>
          <a:p>
            <a:r>
              <a:rPr lang="en-US" dirty="0" smtClean="0"/>
              <a:t>Presently working on two memos:</a:t>
            </a:r>
          </a:p>
          <a:p>
            <a:pPr lvl="1"/>
            <a:r>
              <a:rPr lang="en-US" dirty="0" smtClean="0"/>
              <a:t>CSAS and far OBD</a:t>
            </a:r>
          </a:p>
          <a:p>
            <a:pPr lvl="2"/>
            <a:r>
              <a:rPr lang="en-US" dirty="0" smtClean="0"/>
              <a:t>CSAS requirements generally set by L-mode (T&amp;T TSG Requests)</a:t>
            </a:r>
          </a:p>
          <a:p>
            <a:pPr lvl="2"/>
            <a:r>
              <a:rPr lang="en-US" dirty="0" smtClean="0"/>
              <a:t>Far OBD set by L-mode and MAPP requests</a:t>
            </a:r>
          </a:p>
          <a:p>
            <a:pPr lvl="1"/>
            <a:r>
              <a:rPr lang="en-US" dirty="0" smtClean="0"/>
              <a:t>IBDV</a:t>
            </a:r>
          </a:p>
          <a:p>
            <a:pPr lvl="2"/>
            <a:r>
              <a:rPr lang="en-US" dirty="0" smtClean="0"/>
              <a:t>Worst cases set by LSN H-modes (DivSol, Pedestal Requests)</a:t>
            </a:r>
          </a:p>
          <a:p>
            <a:r>
              <a:rPr lang="en-US" dirty="0" smtClean="0"/>
              <a:t>Is ongoing, not ready for a formal discussion</a:t>
            </a:r>
            <a:endParaRPr lang="en-US" dirty="0"/>
          </a:p>
        </p:txBody>
      </p:sp>
      <p:sp>
        <p:nvSpPr>
          <p:cNvPr id="3" name="Title 2"/>
          <p:cNvSpPr>
            <a:spLocks noGrp="1"/>
          </p:cNvSpPr>
          <p:nvPr>
            <p:ph type="title"/>
          </p:nvPr>
        </p:nvSpPr>
        <p:spPr/>
        <p:txBody>
          <a:bodyPr/>
          <a:lstStyle/>
          <a:p>
            <a:r>
              <a:rPr lang="en-US" dirty="0" smtClean="0"/>
              <a:t>Also Making Use of TSG Input to Refine Requirements</a:t>
            </a:r>
            <a:endParaRPr lang="en-US" dirty="0"/>
          </a:p>
        </p:txBody>
      </p:sp>
      <p:pic>
        <p:nvPicPr>
          <p:cNvPr id="4" name="Picture 3" descr="Screen Shot 2017-07-10 at 9.53.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352800"/>
            <a:ext cx="4800600" cy="3113159"/>
          </a:xfrm>
          <a:prstGeom prst="rect">
            <a:avLst/>
          </a:prstGeom>
        </p:spPr>
      </p:pic>
      <p:sp>
        <p:nvSpPr>
          <p:cNvPr id="5" name="TextBox 4"/>
          <p:cNvSpPr txBox="1"/>
          <p:nvPr/>
        </p:nvSpPr>
        <p:spPr>
          <a:xfrm>
            <a:off x="762000" y="4191000"/>
            <a:ext cx="3048000" cy="1200329"/>
          </a:xfrm>
          <a:prstGeom prst="rect">
            <a:avLst/>
          </a:prstGeom>
          <a:noFill/>
        </p:spPr>
        <p:txBody>
          <a:bodyPr wrap="square" rtlCol="0">
            <a:spAutoFit/>
          </a:bodyPr>
          <a:lstStyle/>
          <a:p>
            <a:r>
              <a:rPr lang="en-US" dirty="0" smtClean="0"/>
              <a:t>Example: Vertical Target Heat Fluxes From dr</a:t>
            </a:r>
            <a:r>
              <a:rPr lang="en-US" baseline="-25000" dirty="0" smtClean="0"/>
              <a:t>sep</a:t>
            </a:r>
            <a:r>
              <a:rPr lang="en-US" dirty="0" smtClean="0"/>
              <a:t>=-6mm DivSol Requests</a:t>
            </a:r>
            <a:endParaRPr lang="en-US" dirty="0"/>
          </a:p>
        </p:txBody>
      </p:sp>
    </p:spTree>
    <p:extLst>
      <p:ext uri="{BB962C8B-B14F-4D97-AF65-F5344CB8AC3E}">
        <p14:creationId xmlns:p14="http://schemas.microsoft.com/office/powerpoint/2010/main" val="1649757343"/>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2409</TotalTime>
  <Words>926</Words>
  <Application>Microsoft Macintosh PowerPoint</Application>
  <PresentationFormat>On-screen Show (4:3)</PresentationFormat>
  <Paragraphs>101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NSTX Upgrade</vt:lpstr>
      <vt:lpstr>NSTX-U Recovery Project Update NSTX-U Physics Meeting</vt:lpstr>
      <vt:lpstr>Slide title</vt:lpstr>
      <vt:lpstr>Now Finishing Up the Completion of the Extent of Condition Notable</vt:lpstr>
      <vt:lpstr>Polar Region Update</vt:lpstr>
      <vt:lpstr>Polar Region Update</vt:lpstr>
      <vt:lpstr>Coil Updates: Mandrel Free Coils</vt:lpstr>
      <vt:lpstr>Coil Updates: Prototypes</vt:lpstr>
      <vt:lpstr>Tile Updates</vt:lpstr>
      <vt:lpstr>Also Making Use of TSG Input to Refine Requirements</vt:lpstr>
      <vt:lpstr>Next Critical Reviews</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Stefan Gerhardt</cp:lastModifiedBy>
  <cp:revision>125</cp:revision>
  <dcterms:created xsi:type="dcterms:W3CDTF">2015-07-16T16:59:24Z</dcterms:created>
  <dcterms:modified xsi:type="dcterms:W3CDTF">2017-07-10T17:13:55Z</dcterms:modified>
</cp:coreProperties>
</file>