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10" r:id="rId2"/>
    <p:sldId id="653" r:id="rId3"/>
    <p:sldId id="716" r:id="rId4"/>
    <p:sldId id="669" r:id="rId5"/>
    <p:sldId id="694" r:id="rId6"/>
    <p:sldId id="693" r:id="rId7"/>
    <p:sldId id="695" r:id="rId8"/>
    <p:sldId id="683" r:id="rId9"/>
    <p:sldId id="684" r:id="rId10"/>
    <p:sldId id="692" r:id="rId11"/>
    <p:sldId id="682" r:id="rId12"/>
    <p:sldId id="680" r:id="rId13"/>
    <p:sldId id="681" r:id="rId14"/>
    <p:sldId id="696" r:id="rId15"/>
    <p:sldId id="697" r:id="rId16"/>
    <p:sldId id="698" r:id="rId17"/>
    <p:sldId id="699" r:id="rId18"/>
    <p:sldId id="700" r:id="rId19"/>
    <p:sldId id="701" r:id="rId20"/>
    <p:sldId id="685" r:id="rId21"/>
    <p:sldId id="686" r:id="rId22"/>
    <p:sldId id="689" r:id="rId23"/>
    <p:sldId id="690" r:id="rId24"/>
    <p:sldId id="691" r:id="rId25"/>
    <p:sldId id="718" r:id="rId26"/>
    <p:sldId id="720" r:id="rId27"/>
    <p:sldId id="674" r:id="rId28"/>
    <p:sldId id="672" r:id="rId29"/>
    <p:sldId id="714" r:id="rId30"/>
    <p:sldId id="715" r:id="rId31"/>
    <p:sldId id="717" r:id="rId32"/>
    <p:sldId id="719" r:id="rId33"/>
    <p:sldId id="721" r:id="rId3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42D"/>
    <a:srgbClr val="00CCFF"/>
    <a:srgbClr val="0038A8"/>
    <a:srgbClr val="002B7F"/>
    <a:srgbClr val="CCFFFF"/>
    <a:srgbClr val="FFFF66"/>
    <a:srgbClr val="DDDDDD"/>
    <a:srgbClr val="66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8" autoAdjust="0"/>
    <p:restoredTop sz="92412" autoAdjust="0"/>
  </p:normalViewPr>
  <p:slideViewPr>
    <p:cSldViewPr snapToGrid="0">
      <p:cViewPr varScale="1">
        <p:scale>
          <a:sx n="88" d="100"/>
          <a:sy n="88" d="100"/>
        </p:scale>
        <p:origin x="-875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699"/>
    </p:cViewPr>
  </p:sorterViewPr>
  <p:notesViewPr>
    <p:cSldViewPr snapToGrid="0">
      <p:cViewPr varScale="1">
        <p:scale>
          <a:sx n="95" d="100"/>
          <a:sy n="95" d="100"/>
        </p:scale>
        <p:origin x="-2136" y="-11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389151356080494"/>
          <c:y val="4.2883702568940654E-2"/>
          <c:w val="0.69617804024496943"/>
          <c:h val="0.73128753601343544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Sheet1!$C$4:$C$104</c:f>
              <c:numCache>
                <c:formatCode>0.00E+00</c:formatCode>
                <c:ptCount val="101"/>
                <c:pt idx="0">
                  <c:v>2.0632814000000003E-3</c:v>
                </c:pt>
                <c:pt idx="1">
                  <c:v>2.0590016122334631E-3</c:v>
                </c:pt>
                <c:pt idx="2">
                  <c:v>2.0461791393009184E-3</c:v>
                </c:pt>
                <c:pt idx="3">
                  <c:v>2.0248645856450007E-3</c:v>
                </c:pt>
                <c:pt idx="4">
                  <c:v>1.9951420700712943E-3</c:v>
                </c:pt>
                <c:pt idx="5">
                  <c:v>1.9571288937698453E-3</c:v>
                </c:pt>
                <c:pt idx="6">
                  <c:v>1.9109750773809461E-3</c:v>
                </c:pt>
                <c:pt idx="7">
                  <c:v>1.856862768932211E-3</c:v>
                </c:pt>
                <c:pt idx="8">
                  <c:v>1.7950055249835249E-3</c:v>
                </c:pt>
                <c:pt idx="9">
                  <c:v>1.7256474678168663E-3</c:v>
                </c:pt>
                <c:pt idx="10">
                  <c:v>1.6490623219971904E-3</c:v>
                </c:pt>
                <c:pt idx="11">
                  <c:v>1.5655523341066215E-3</c:v>
                </c:pt>
                <c:pt idx="12">
                  <c:v>1.4754470799152805E-3</c:v>
                </c:pt>
                <c:pt idx="13">
                  <c:v>1.3791021636962847E-3</c:v>
                </c:pt>
                <c:pt idx="14">
                  <c:v>1.2768978148181456E-3</c:v>
                </c:pt>
                <c:pt idx="15">
                  <c:v>1.1692373871531596E-3</c:v>
                </c:pt>
                <c:pt idx="16">
                  <c:v>1.0565457672239498E-3</c:v>
                </c:pt>
                <c:pt idx="17">
                  <c:v>9.3926769737047227E-4</c:v>
                </c:pt>
                <c:pt idx="18">
                  <c:v>8.1786602055518613E-4</c:v>
                </c:pt>
                <c:pt idx="19">
                  <c:v>6.9281985373332959E-4</c:v>
                </c:pt>
                <c:pt idx="20">
                  <c:v>5.6462269699719019E-4</c:v>
                </c:pt>
                <c:pt idx="21">
                  <c:v>4.3378048595669474E-4</c:v>
                </c:pt>
                <c:pt idx="22">
                  <c:v>3.008095950427002E-4</c:v>
                </c:pt>
                <c:pt idx="23">
                  <c:v>1.6623479961302295E-4</c:v>
                </c:pt>
                <c:pt idx="24">
                  <c:v>3.0587204903847305E-5</c:v>
                </c:pt>
                <c:pt idx="25">
                  <c:v>-1.0559785000000045E-4</c:v>
                </c:pt>
                <c:pt idx="26">
                  <c:v>-2.4178290490384772E-4</c:v>
                </c:pt>
                <c:pt idx="27">
                  <c:v>-3.7743049961302342E-4</c:v>
                </c:pt>
                <c:pt idx="28">
                  <c:v>-5.1200529504270105E-4</c:v>
                </c:pt>
                <c:pt idx="29">
                  <c:v>-6.4497618595669515E-4</c:v>
                </c:pt>
                <c:pt idx="30">
                  <c:v>-7.7581839699719061E-4</c:v>
                </c:pt>
                <c:pt idx="31">
                  <c:v>-9.0401555373333001E-4</c:v>
                </c:pt>
                <c:pt idx="32">
                  <c:v>-1.0290617205551864E-3</c:v>
                </c:pt>
                <c:pt idx="33">
                  <c:v>-1.1504633973704731E-3</c:v>
                </c:pt>
                <c:pt idx="34">
                  <c:v>-1.2677414672239507E-3</c:v>
                </c:pt>
                <c:pt idx="35">
                  <c:v>-1.3804330871531598E-3</c:v>
                </c:pt>
                <c:pt idx="36">
                  <c:v>-1.488093514818146E-3</c:v>
                </c:pt>
                <c:pt idx="37">
                  <c:v>-1.5902978636962851E-3</c:v>
                </c:pt>
                <c:pt idx="38">
                  <c:v>-1.6866427799152809E-3</c:v>
                </c:pt>
                <c:pt idx="39">
                  <c:v>-1.7767480341066221E-3</c:v>
                </c:pt>
                <c:pt idx="40">
                  <c:v>-1.8602580219971901E-3</c:v>
                </c:pt>
                <c:pt idx="41">
                  <c:v>-1.9368431678168665E-3</c:v>
                </c:pt>
                <c:pt idx="42">
                  <c:v>-2.0062012249835249E-3</c:v>
                </c:pt>
                <c:pt idx="43">
                  <c:v>-2.0680584689322119E-3</c:v>
                </c:pt>
                <c:pt idx="44">
                  <c:v>-2.1221707773809466E-3</c:v>
                </c:pt>
                <c:pt idx="45">
                  <c:v>-2.1683245937698459E-3</c:v>
                </c:pt>
                <c:pt idx="46">
                  <c:v>-2.206337770071295E-3</c:v>
                </c:pt>
                <c:pt idx="47">
                  <c:v>-2.2360602856450005E-3</c:v>
                </c:pt>
                <c:pt idx="48">
                  <c:v>-2.2573748393009191E-3</c:v>
                </c:pt>
                <c:pt idx="49">
                  <c:v>-2.2701973122334638E-3</c:v>
                </c:pt>
                <c:pt idx="50">
                  <c:v>-2.2744771E-3</c:v>
                </c:pt>
                <c:pt idx="51">
                  <c:v>-2.2701973122334638E-3</c:v>
                </c:pt>
                <c:pt idx="52">
                  <c:v>-2.2573748393009191E-3</c:v>
                </c:pt>
                <c:pt idx="53">
                  <c:v>-2.2360602856450005E-3</c:v>
                </c:pt>
                <c:pt idx="54">
                  <c:v>-2.206337770071295E-3</c:v>
                </c:pt>
                <c:pt idx="55">
                  <c:v>-2.1683245937698459E-3</c:v>
                </c:pt>
                <c:pt idx="56">
                  <c:v>-2.1221707773809466E-3</c:v>
                </c:pt>
                <c:pt idx="57">
                  <c:v>-2.068058468932211E-3</c:v>
                </c:pt>
                <c:pt idx="58">
                  <c:v>-2.0062012249835249E-3</c:v>
                </c:pt>
                <c:pt idx="59">
                  <c:v>-1.9368431678168662E-3</c:v>
                </c:pt>
                <c:pt idx="60">
                  <c:v>-1.8602580219971899E-3</c:v>
                </c:pt>
                <c:pt idx="61">
                  <c:v>-1.7767480341066215E-3</c:v>
                </c:pt>
                <c:pt idx="62">
                  <c:v>-1.6866427799152807E-3</c:v>
                </c:pt>
                <c:pt idx="63">
                  <c:v>-1.5902978636962849E-3</c:v>
                </c:pt>
                <c:pt idx="64">
                  <c:v>-1.4880935148181456E-3</c:v>
                </c:pt>
                <c:pt idx="65">
                  <c:v>-1.3804330871531603E-3</c:v>
                </c:pt>
                <c:pt idx="66">
                  <c:v>-1.2677414672239496E-3</c:v>
                </c:pt>
                <c:pt idx="67">
                  <c:v>-1.1504633973704729E-3</c:v>
                </c:pt>
                <c:pt idx="68">
                  <c:v>-1.0290617205551853E-3</c:v>
                </c:pt>
                <c:pt idx="69">
                  <c:v>-9.0401555373332968E-4</c:v>
                </c:pt>
                <c:pt idx="70">
                  <c:v>-7.7581839699719061E-4</c:v>
                </c:pt>
                <c:pt idx="71">
                  <c:v>-6.4497618595669428E-4</c:v>
                </c:pt>
                <c:pt idx="72">
                  <c:v>-5.1200529504270061E-4</c:v>
                </c:pt>
                <c:pt idx="73">
                  <c:v>-3.7743049961302201E-4</c:v>
                </c:pt>
                <c:pt idx="74">
                  <c:v>-2.4178290490384729E-4</c:v>
                </c:pt>
                <c:pt idx="75">
                  <c:v>-1.0559785000000049E-4</c:v>
                </c:pt>
                <c:pt idx="76">
                  <c:v>3.0587204903848199E-5</c:v>
                </c:pt>
                <c:pt idx="77">
                  <c:v>1.662347996130229E-4</c:v>
                </c:pt>
                <c:pt idx="78">
                  <c:v>3.008095950427015E-4</c:v>
                </c:pt>
                <c:pt idx="79">
                  <c:v>4.3378048595669517E-4</c:v>
                </c:pt>
                <c:pt idx="80">
                  <c:v>5.6462269699718976E-4</c:v>
                </c:pt>
                <c:pt idx="81">
                  <c:v>6.9281985373333046E-4</c:v>
                </c:pt>
                <c:pt idx="82">
                  <c:v>8.1786602055518602E-4</c:v>
                </c:pt>
                <c:pt idx="83">
                  <c:v>9.3926769737047357E-4</c:v>
                </c:pt>
                <c:pt idx="84">
                  <c:v>1.0565457672239503E-3</c:v>
                </c:pt>
                <c:pt idx="85">
                  <c:v>1.1692373871531611E-3</c:v>
                </c:pt>
                <c:pt idx="86">
                  <c:v>1.2768978148181465E-3</c:v>
                </c:pt>
                <c:pt idx="87">
                  <c:v>1.3791021636962847E-3</c:v>
                </c:pt>
                <c:pt idx="88">
                  <c:v>1.4754470799152812E-3</c:v>
                </c:pt>
                <c:pt idx="89">
                  <c:v>1.5655523341066219E-3</c:v>
                </c:pt>
                <c:pt idx="90">
                  <c:v>1.649062321997191E-3</c:v>
                </c:pt>
                <c:pt idx="91">
                  <c:v>1.7256474678168669E-3</c:v>
                </c:pt>
                <c:pt idx="92">
                  <c:v>1.7950055249835249E-3</c:v>
                </c:pt>
                <c:pt idx="93">
                  <c:v>1.8568627689322114E-3</c:v>
                </c:pt>
                <c:pt idx="94">
                  <c:v>1.9109750773809466E-3</c:v>
                </c:pt>
                <c:pt idx="95">
                  <c:v>1.9571288937698461E-3</c:v>
                </c:pt>
                <c:pt idx="96">
                  <c:v>1.9951420700712952E-3</c:v>
                </c:pt>
                <c:pt idx="97">
                  <c:v>2.0248645856450007E-3</c:v>
                </c:pt>
                <c:pt idx="98">
                  <c:v>2.0461791393009184E-3</c:v>
                </c:pt>
                <c:pt idx="99">
                  <c:v>2.0590016122334631E-3</c:v>
                </c:pt>
                <c:pt idx="100">
                  <c:v>2.0632814000000003E-3</c:v>
                </c:pt>
              </c:numCache>
            </c:numRef>
          </c:xVal>
          <c:yVal>
            <c:numRef>
              <c:f>Sheet1!$D$4:$D$104</c:f>
              <c:numCache>
                <c:formatCode>0.00E+00</c:formatCode>
                <c:ptCount val="101"/>
                <c:pt idx="0">
                  <c:v>0</c:v>
                </c:pt>
                <c:pt idx="1">
                  <c:v>1.3618505490384757E-4</c:v>
                </c:pt>
                <c:pt idx="2">
                  <c:v>2.7183264961302305E-4</c:v>
                </c:pt>
                <c:pt idx="3">
                  <c:v>4.0640744504270051E-4</c:v>
                </c:pt>
                <c:pt idx="4">
                  <c:v>5.3937833595669494E-4</c:v>
                </c:pt>
                <c:pt idx="5">
                  <c:v>6.7022054699719018E-4</c:v>
                </c:pt>
                <c:pt idx="6">
                  <c:v>7.9841770373332991E-4</c:v>
                </c:pt>
                <c:pt idx="7">
                  <c:v>9.2346387055518633E-4</c:v>
                </c:pt>
                <c:pt idx="8">
                  <c:v>1.0448655473704728E-3</c:v>
                </c:pt>
                <c:pt idx="9">
                  <c:v>1.1621436172239501E-3</c:v>
                </c:pt>
                <c:pt idx="10">
                  <c:v>1.2748352371531599E-3</c:v>
                </c:pt>
                <c:pt idx="11">
                  <c:v>1.3824956648181459E-3</c:v>
                </c:pt>
                <c:pt idx="12">
                  <c:v>1.484700013696285E-3</c:v>
                </c:pt>
                <c:pt idx="13">
                  <c:v>1.5810449299152806E-3</c:v>
                </c:pt>
                <c:pt idx="14">
                  <c:v>1.6711501841066218E-3</c:v>
                </c:pt>
                <c:pt idx="15">
                  <c:v>1.7546601719971905E-3</c:v>
                </c:pt>
                <c:pt idx="16">
                  <c:v>1.8312453178168664E-3</c:v>
                </c:pt>
                <c:pt idx="17">
                  <c:v>1.9006033749835252E-3</c:v>
                </c:pt>
                <c:pt idx="18">
                  <c:v>1.9624606189322115E-3</c:v>
                </c:pt>
                <c:pt idx="19">
                  <c:v>2.0165729273809467E-3</c:v>
                </c:pt>
                <c:pt idx="20">
                  <c:v>2.0627267437698456E-3</c:v>
                </c:pt>
                <c:pt idx="21">
                  <c:v>2.1007399200712947E-3</c:v>
                </c:pt>
                <c:pt idx="22">
                  <c:v>2.1304624356450006E-3</c:v>
                </c:pt>
                <c:pt idx="23">
                  <c:v>2.1517769893009187E-3</c:v>
                </c:pt>
                <c:pt idx="24">
                  <c:v>2.1645994622334634E-3</c:v>
                </c:pt>
                <c:pt idx="25">
                  <c:v>2.1688792500000002E-3</c:v>
                </c:pt>
                <c:pt idx="26">
                  <c:v>2.1645994622334634E-3</c:v>
                </c:pt>
                <c:pt idx="27">
                  <c:v>2.1517769893009187E-3</c:v>
                </c:pt>
                <c:pt idx="28">
                  <c:v>2.1304624356450002E-3</c:v>
                </c:pt>
                <c:pt idx="29">
                  <c:v>2.1007399200712947E-3</c:v>
                </c:pt>
                <c:pt idx="30">
                  <c:v>2.0627267437698456E-3</c:v>
                </c:pt>
                <c:pt idx="31">
                  <c:v>2.0165729273809462E-3</c:v>
                </c:pt>
                <c:pt idx="32">
                  <c:v>1.9624606189322111E-3</c:v>
                </c:pt>
                <c:pt idx="33">
                  <c:v>1.9006033749835248E-3</c:v>
                </c:pt>
                <c:pt idx="34">
                  <c:v>1.8312453178168661E-3</c:v>
                </c:pt>
                <c:pt idx="35">
                  <c:v>1.7546601719971905E-3</c:v>
                </c:pt>
                <c:pt idx="36">
                  <c:v>1.6711501841066218E-3</c:v>
                </c:pt>
                <c:pt idx="37">
                  <c:v>1.5810449299152804E-3</c:v>
                </c:pt>
                <c:pt idx="38">
                  <c:v>1.4847000136962846E-3</c:v>
                </c:pt>
                <c:pt idx="39">
                  <c:v>1.3824956648181455E-3</c:v>
                </c:pt>
                <c:pt idx="40">
                  <c:v>1.2748352371531602E-3</c:v>
                </c:pt>
                <c:pt idx="41">
                  <c:v>1.1621436172239501E-3</c:v>
                </c:pt>
                <c:pt idx="42">
                  <c:v>1.0448655473704726E-3</c:v>
                </c:pt>
                <c:pt idx="43">
                  <c:v>9.2346387055518579E-4</c:v>
                </c:pt>
                <c:pt idx="44">
                  <c:v>7.9841770373332947E-4</c:v>
                </c:pt>
                <c:pt idx="45">
                  <c:v>6.7022054699718953E-4</c:v>
                </c:pt>
                <c:pt idx="46">
                  <c:v>5.3937833595669494E-4</c:v>
                </c:pt>
                <c:pt idx="47">
                  <c:v>4.0640744504270041E-4</c:v>
                </c:pt>
                <c:pt idx="48">
                  <c:v>2.7183264961302273E-4</c:v>
                </c:pt>
                <c:pt idx="49">
                  <c:v>1.3618505490384705E-4</c:v>
                </c:pt>
                <c:pt idx="50">
                  <c:v>-6.9745596619060986E-19</c:v>
                </c:pt>
                <c:pt idx="51">
                  <c:v>-1.3618505490384748E-4</c:v>
                </c:pt>
                <c:pt idx="52">
                  <c:v>-2.718326496130231E-4</c:v>
                </c:pt>
                <c:pt idx="53">
                  <c:v>-4.0640744504270084E-4</c:v>
                </c:pt>
                <c:pt idx="54">
                  <c:v>-5.3937833595669538E-4</c:v>
                </c:pt>
                <c:pt idx="55">
                  <c:v>-6.7022054699719094E-4</c:v>
                </c:pt>
                <c:pt idx="56">
                  <c:v>-7.9841770373333067E-4</c:v>
                </c:pt>
                <c:pt idx="57">
                  <c:v>-9.2346387055518623E-4</c:v>
                </c:pt>
                <c:pt idx="58">
                  <c:v>-1.044865547370473E-3</c:v>
                </c:pt>
                <c:pt idx="59">
                  <c:v>-1.1621436172239504E-3</c:v>
                </c:pt>
                <c:pt idx="60">
                  <c:v>-1.2748352371531606E-3</c:v>
                </c:pt>
                <c:pt idx="61">
                  <c:v>-1.3824956648181466E-3</c:v>
                </c:pt>
                <c:pt idx="62">
                  <c:v>-1.484700013696285E-3</c:v>
                </c:pt>
                <c:pt idx="63">
                  <c:v>-1.5810449299152806E-3</c:v>
                </c:pt>
                <c:pt idx="64">
                  <c:v>-1.671150184106622E-3</c:v>
                </c:pt>
                <c:pt idx="65">
                  <c:v>-1.75466017199719E-3</c:v>
                </c:pt>
                <c:pt idx="66">
                  <c:v>-1.831245317816867E-3</c:v>
                </c:pt>
                <c:pt idx="67">
                  <c:v>-1.900603374983525E-3</c:v>
                </c:pt>
                <c:pt idx="68">
                  <c:v>-1.962460618932212E-3</c:v>
                </c:pt>
                <c:pt idx="69">
                  <c:v>-2.0165729273809467E-3</c:v>
                </c:pt>
                <c:pt idx="70">
                  <c:v>-2.0627267437698456E-3</c:v>
                </c:pt>
                <c:pt idx="71">
                  <c:v>-2.1007399200712951E-3</c:v>
                </c:pt>
                <c:pt idx="72">
                  <c:v>-2.1304624356450006E-3</c:v>
                </c:pt>
                <c:pt idx="73">
                  <c:v>-2.1517769893009187E-3</c:v>
                </c:pt>
                <c:pt idx="74">
                  <c:v>-2.1645994622334634E-3</c:v>
                </c:pt>
                <c:pt idx="75">
                  <c:v>-2.1688792500000002E-3</c:v>
                </c:pt>
                <c:pt idx="76">
                  <c:v>-2.1645994622334634E-3</c:v>
                </c:pt>
                <c:pt idx="77">
                  <c:v>-2.1517769893009187E-3</c:v>
                </c:pt>
                <c:pt idx="78">
                  <c:v>-2.1304624356450002E-3</c:v>
                </c:pt>
                <c:pt idx="79">
                  <c:v>-2.1007399200712947E-3</c:v>
                </c:pt>
                <c:pt idx="80">
                  <c:v>-2.0627267437698456E-3</c:v>
                </c:pt>
                <c:pt idx="81">
                  <c:v>-2.0165729273809462E-3</c:v>
                </c:pt>
                <c:pt idx="82">
                  <c:v>-1.9624606189322115E-3</c:v>
                </c:pt>
                <c:pt idx="83">
                  <c:v>-1.9006033749835245E-3</c:v>
                </c:pt>
                <c:pt idx="84">
                  <c:v>-1.8312453178168661E-3</c:v>
                </c:pt>
                <c:pt idx="85">
                  <c:v>-1.7546601719971894E-3</c:v>
                </c:pt>
                <c:pt idx="86">
                  <c:v>-1.6711501841066214E-3</c:v>
                </c:pt>
                <c:pt idx="87">
                  <c:v>-1.5810449299152806E-3</c:v>
                </c:pt>
                <c:pt idx="88">
                  <c:v>-1.4847000136962842E-3</c:v>
                </c:pt>
                <c:pt idx="89">
                  <c:v>-1.3824956648181457E-3</c:v>
                </c:pt>
                <c:pt idx="90">
                  <c:v>-1.2748352371531589E-3</c:v>
                </c:pt>
                <c:pt idx="91">
                  <c:v>-1.1621436172239495E-3</c:v>
                </c:pt>
                <c:pt idx="92">
                  <c:v>-1.0448655473704728E-3</c:v>
                </c:pt>
                <c:pt idx="93">
                  <c:v>-9.2346387055518525E-4</c:v>
                </c:pt>
                <c:pt idx="94">
                  <c:v>-7.9841770373332969E-4</c:v>
                </c:pt>
                <c:pt idx="95">
                  <c:v>-6.7022054699718888E-4</c:v>
                </c:pt>
                <c:pt idx="96">
                  <c:v>-5.3937833595669429E-4</c:v>
                </c:pt>
                <c:pt idx="97">
                  <c:v>-4.0640744504270062E-4</c:v>
                </c:pt>
                <c:pt idx="98">
                  <c:v>-2.7183264961302202E-4</c:v>
                </c:pt>
                <c:pt idx="99">
                  <c:v>-1.3618505490384732E-4</c:v>
                </c:pt>
                <c:pt idx="100">
                  <c:v>1.3949119323812197E-18</c:v>
                </c:pt>
              </c:numCache>
            </c:numRef>
          </c:yVal>
          <c:smooth val="0"/>
        </c:ser>
        <c:ser>
          <c:idx val="1"/>
          <c:order val="1"/>
          <c:marker>
            <c:symbol val="none"/>
          </c:marker>
          <c:dPt>
            <c:idx val="6"/>
            <c:bubble3D val="0"/>
            <c:spPr>
              <a:ln>
                <a:solidFill>
                  <a:srgbClr val="C00000"/>
                </a:solidFill>
              </a:ln>
            </c:spPr>
          </c:dPt>
          <c:xVal>
            <c:numRef>
              <c:f>MISK_out!$K$9:$K$28</c:f>
              <c:numCache>
                <c:formatCode>0.00E+00</c:formatCode>
                <c:ptCount val="20"/>
                <c:pt idx="0">
                  <c:v>8.0138280499999996E-3</c:v>
                </c:pt>
                <c:pt idx="1">
                  <c:v>8.865153990000001E-3</c:v>
                </c:pt>
                <c:pt idx="2">
                  <c:v>9.3255544400000032E-3</c:v>
                </c:pt>
                <c:pt idx="3">
                  <c:v>9.2077035200000008E-3</c:v>
                </c:pt>
                <c:pt idx="4">
                  <c:v>8.1661128100000008E-3</c:v>
                </c:pt>
                <c:pt idx="5">
                  <c:v>7.3339923999999994E-3</c:v>
                </c:pt>
                <c:pt idx="6">
                  <c:v>6.9750885999999984E-3</c:v>
                </c:pt>
                <c:pt idx="7">
                  <c:v>6.3116884000000003E-3</c:v>
                </c:pt>
                <c:pt idx="8">
                  <c:v>6.6833986500000001E-3</c:v>
                </c:pt>
                <c:pt idx="9">
                  <c:v>8.6408322000000003E-3</c:v>
                </c:pt>
                <c:pt idx="10">
                  <c:v>7.4536211000000002E-3</c:v>
                </c:pt>
                <c:pt idx="11">
                  <c:v>8.418892800000001E-3</c:v>
                </c:pt>
                <c:pt idx="12">
                  <c:v>1.2702491199999999E-2</c:v>
                </c:pt>
                <c:pt idx="13">
                  <c:v>1.3300744999999999E-2</c:v>
                </c:pt>
                <c:pt idx="14">
                  <c:v>1.3681639300000003E-2</c:v>
                </c:pt>
                <c:pt idx="15">
                  <c:v>1.39332512E-2</c:v>
                </c:pt>
                <c:pt idx="16">
                  <c:v>1.2201567299999999E-2</c:v>
                </c:pt>
                <c:pt idx="17">
                  <c:v>1.1363563999999998E-2</c:v>
                </c:pt>
                <c:pt idx="18">
                  <c:v>1.1432764299999999E-2</c:v>
                </c:pt>
                <c:pt idx="19">
                  <c:v>1.1922904599999999E-2</c:v>
                </c:pt>
              </c:numCache>
            </c:numRef>
          </c:xVal>
          <c:yVal>
            <c:numRef>
              <c:f>MISK_out!$L$9:$L$28</c:f>
              <c:numCache>
                <c:formatCode>0.00E+00</c:formatCode>
                <c:ptCount val="20"/>
                <c:pt idx="0">
                  <c:v>-1.4100228959999999E-2</c:v>
                </c:pt>
                <c:pt idx="1">
                  <c:v>-1.3433731969999998E-2</c:v>
                </c:pt>
                <c:pt idx="2">
                  <c:v>-1.3074193310000001E-2</c:v>
                </c:pt>
                <c:pt idx="3">
                  <c:v>-1.2659446279999998E-2</c:v>
                </c:pt>
                <c:pt idx="4">
                  <c:v>-1.226841848E-2</c:v>
                </c:pt>
                <c:pt idx="5">
                  <c:v>-1.25440254E-2</c:v>
                </c:pt>
                <c:pt idx="6">
                  <c:v>-1.3329237000000001E-2</c:v>
                </c:pt>
                <c:pt idx="7">
                  <c:v>-1.4050015829999998E-2</c:v>
                </c:pt>
                <c:pt idx="8">
                  <c:v>-1.5870730989999998E-2</c:v>
                </c:pt>
                <c:pt idx="9">
                  <c:v>-1.5236230060000001E-2</c:v>
                </c:pt>
                <c:pt idx="10">
                  <c:v>-1.6386783836999999E-2</c:v>
                </c:pt>
                <c:pt idx="11">
                  <c:v>-1.5917911310000001E-2</c:v>
                </c:pt>
                <c:pt idx="12">
                  <c:v>-1.5319523509999999E-2</c:v>
                </c:pt>
                <c:pt idx="13">
                  <c:v>-1.9047482960000001E-2</c:v>
                </c:pt>
                <c:pt idx="14">
                  <c:v>-2.256633018E-2</c:v>
                </c:pt>
                <c:pt idx="15">
                  <c:v>-2.6622798270000001E-2</c:v>
                </c:pt>
                <c:pt idx="16">
                  <c:v>-2.7416791310000001E-2</c:v>
                </c:pt>
                <c:pt idx="17">
                  <c:v>-2.7685819399999999E-2</c:v>
                </c:pt>
                <c:pt idx="18">
                  <c:v>-2.7285259440000001E-2</c:v>
                </c:pt>
                <c:pt idx="19">
                  <c:v>-2.8443341560000002E-2</c:v>
                </c:pt>
              </c:numCache>
            </c:numRef>
          </c:yVal>
          <c:smooth val="0"/>
        </c:ser>
        <c:ser>
          <c:idx val="2"/>
          <c:order val="2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strRef>
              <c:f>MISK_out!$A$148:$A$149</c:f>
              <c:strCache>
                <c:ptCount val="2"/>
                <c:pt idx="0">
                  <c:v>with alfven layer</c:v>
                </c:pt>
                <c:pt idx="1">
                  <c:v>16325</c:v>
                </c:pt>
              </c:strCache>
            </c:strRef>
          </c:xVal>
          <c:yVal>
            <c:numRef>
              <c:f>MISK_out!$B$148:$B$149</c:f>
              <c:numCache>
                <c:formatCode>General</c:formatCode>
                <c:ptCount val="2"/>
                <c:pt idx="1">
                  <c:v>11.975</c:v>
                </c:pt>
              </c:numCache>
            </c:numRef>
          </c:yVal>
          <c:smooth val="0"/>
        </c:ser>
        <c:ser>
          <c:idx val="3"/>
          <c:order val="3"/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MISK_out!$B$148:$B$149</c:f>
              <c:numCache>
                <c:formatCode>General</c:formatCode>
                <c:ptCount val="2"/>
                <c:pt idx="1">
                  <c:v>11.975</c:v>
                </c:pt>
              </c:numCache>
            </c:numRef>
          </c:xVal>
          <c:yVal>
            <c:numRef>
              <c:f>MISK_out!$A$148:$A$149</c:f>
              <c:numCache>
                <c:formatCode>General</c:formatCode>
                <c:ptCount val="2"/>
                <c:pt idx="0">
                  <c:v>0</c:v>
                </c:pt>
                <c:pt idx="1">
                  <c:v>16325</c:v>
                </c:pt>
              </c:numCache>
            </c:numRef>
          </c:yVal>
          <c:smooth val="0"/>
        </c:ser>
        <c:ser>
          <c:idx val="6"/>
          <c:order val="4"/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MISK_out!$K$31:$K$50</c:f>
              <c:numCache>
                <c:formatCode>0.00E+00</c:formatCode>
                <c:ptCount val="20"/>
                <c:pt idx="0">
                  <c:v>-1.0366195000000001E-4</c:v>
                </c:pt>
                <c:pt idx="1">
                  <c:v>-4.4740600999999987E-4</c:v>
                </c:pt>
                <c:pt idx="2">
                  <c:v>-7.3566556000000008E-4</c:v>
                </c:pt>
                <c:pt idx="3">
                  <c:v>-1.0178164800000002E-3</c:v>
                </c:pt>
                <c:pt idx="4">
                  <c:v>-1.24235719E-3</c:v>
                </c:pt>
                <c:pt idx="5">
                  <c:v>-1.4788776E-3</c:v>
                </c:pt>
                <c:pt idx="6">
                  <c:v>-1.2498914000000001E-3</c:v>
                </c:pt>
                <c:pt idx="7">
                  <c:v>-1.7490416E-3</c:v>
                </c:pt>
                <c:pt idx="8">
                  <c:v>-1.78357135E-3</c:v>
                </c:pt>
                <c:pt idx="9">
                  <c:v>-4.1389779999999972E-4</c:v>
                </c:pt>
                <c:pt idx="10">
                  <c:v>-2.1646789E-3</c:v>
                </c:pt>
                <c:pt idx="11">
                  <c:v>-1.5374772000000001E-3</c:v>
                </c:pt>
                <c:pt idx="12">
                  <c:v>2.3131312E-3</c:v>
                </c:pt>
                <c:pt idx="13">
                  <c:v>2.2924749999999995E-3</c:v>
                </c:pt>
                <c:pt idx="14">
                  <c:v>2.1092693000000005E-3</c:v>
                </c:pt>
                <c:pt idx="15">
                  <c:v>1.6682312000000006E-3</c:v>
                </c:pt>
                <c:pt idx="16">
                  <c:v>9.6098730000000005E-4</c:v>
                </c:pt>
                <c:pt idx="17">
                  <c:v>7.1486399999999952E-4</c:v>
                </c:pt>
                <c:pt idx="18">
                  <c:v>8.7664429999999988E-4</c:v>
                </c:pt>
                <c:pt idx="19">
                  <c:v>4.7162459999999882E-4</c:v>
                </c:pt>
              </c:numCache>
            </c:numRef>
          </c:xVal>
          <c:yVal>
            <c:numRef>
              <c:f>MISK_out!$L$31:$L$50</c:f>
              <c:numCache>
                <c:formatCode>0.00E+00</c:formatCode>
                <c:ptCount val="20"/>
                <c:pt idx="0">
                  <c:v>-2.9826689599999996E-3</c:v>
                </c:pt>
                <c:pt idx="1">
                  <c:v>-3.3844919699999999E-3</c:v>
                </c:pt>
                <c:pt idx="2">
                  <c:v>-3.6843133100000003E-3</c:v>
                </c:pt>
                <c:pt idx="3">
                  <c:v>-3.8397962800000001E-3</c:v>
                </c:pt>
                <c:pt idx="4">
                  <c:v>-4.0455384799999994E-3</c:v>
                </c:pt>
                <c:pt idx="5">
                  <c:v>-4.3458054000000005E-3</c:v>
                </c:pt>
                <c:pt idx="6">
                  <c:v>-4.7815570000000005E-3</c:v>
                </c:pt>
                <c:pt idx="7">
                  <c:v>-4.8825258299999997E-3</c:v>
                </c:pt>
                <c:pt idx="8">
                  <c:v>-5.8050509899999995E-3</c:v>
                </c:pt>
                <c:pt idx="9">
                  <c:v>-4.1740900599999999E-3</c:v>
                </c:pt>
                <c:pt idx="10">
                  <c:v>-4.4283838369999998E-3</c:v>
                </c:pt>
                <c:pt idx="11">
                  <c:v>-2.7139213099999998E-3</c:v>
                </c:pt>
                <c:pt idx="12">
                  <c:v>-8.1225351000000032E-4</c:v>
                </c:pt>
                <c:pt idx="13">
                  <c:v>-2.0291829600000005E-3</c:v>
                </c:pt>
                <c:pt idx="14">
                  <c:v>-2.7490701799999994E-3</c:v>
                </c:pt>
                <c:pt idx="15">
                  <c:v>-3.5002782699999997E-3</c:v>
                </c:pt>
                <c:pt idx="16">
                  <c:v>-4.0160613100000001E-3</c:v>
                </c:pt>
                <c:pt idx="17">
                  <c:v>-4.1345194000000007E-3</c:v>
                </c:pt>
                <c:pt idx="18">
                  <c:v>-4.2823294399999996E-3</c:v>
                </c:pt>
                <c:pt idx="19">
                  <c:v>-4.62713156E-3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332864"/>
        <c:axId val="187347328"/>
      </c:scatterChart>
      <c:valAx>
        <c:axId val="187332864"/>
        <c:scaling>
          <c:orientation val="minMax"/>
          <c:max val="2.1000000000000005E-2"/>
          <c:min val="-8.0000000000000019E-3"/>
        </c:scaling>
        <c:delete val="0"/>
        <c:axPos val="b"/>
        <c:title>
          <c:tx>
            <c:rich>
              <a:bodyPr/>
              <a:lstStyle/>
              <a:p>
                <a:pPr>
                  <a:defRPr sz="20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Re(</a:t>
                </a:r>
                <a:r>
                  <a:rPr lang="el-GR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000" b="0" baseline="-2500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c:rich>
          </c:tx>
          <c:layout/>
          <c:overlay val="0"/>
        </c:title>
        <c:numFmt formatCode="0.0E+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87347328"/>
        <c:crossesAt val="-2.0000000000000004E-2"/>
        <c:crossBetween val="midCat"/>
        <c:majorUnit val="4.000000000000001E-3"/>
      </c:valAx>
      <c:valAx>
        <c:axId val="187347328"/>
        <c:scaling>
          <c:orientation val="minMax"/>
          <c:max val="4.000000000000001E-3"/>
          <c:min val="-2.0000000000000004E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Im(</a:t>
                </a:r>
                <a:r>
                  <a:rPr lang="el-GR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2000" b="0" i="0" baseline="-2500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en-US" sz="2000" b="0" i="0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2000" b="0"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87332864"/>
        <c:crossesAt val="-8.0000000000000019E-3"/>
        <c:crossBetween val="midCat"/>
        <c:majorUnit val="4.000000000000001E-3"/>
      </c:valAx>
      <c:spPr>
        <a:ln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99540682414698"/>
          <c:y val="6.157317700662996E-2"/>
          <c:w val="0.73759492563429574"/>
          <c:h val="0.7530545078063201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MISK_out!$C$9:$C$28</c:f>
              <c:numCache>
                <c:formatCode>General</c:formatCode>
                <c:ptCount val="20"/>
                <c:pt idx="0">
                  <c:v>9.9999999999999006E-2</c:v>
                </c:pt>
                <c:pt idx="1">
                  <c:v>0.19999999999999901</c:v>
                </c:pt>
                <c:pt idx="2">
                  <c:v>0.29999999999999899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MISK_out!$N$9:$N$28</c:f>
              <c:numCache>
                <c:formatCode>0.00E+00</c:formatCode>
                <c:ptCount val="20"/>
                <c:pt idx="0">
                  <c:v>-0.85351752394312375</c:v>
                </c:pt>
                <c:pt idx="1">
                  <c:v>-0.84133970602851438</c:v>
                </c:pt>
                <c:pt idx="2">
                  <c:v>-0.83528996485369567</c:v>
                </c:pt>
                <c:pt idx="3">
                  <c:v>-0.82948792636731794</c:v>
                </c:pt>
                <c:pt idx="4">
                  <c:v>-0.82549030541095991</c:v>
                </c:pt>
                <c:pt idx="5">
                  <c:v>-0.83306627836866232</c:v>
                </c:pt>
                <c:pt idx="6">
                  <c:v>-0.84757267229476763</c:v>
                </c:pt>
                <c:pt idx="7">
                  <c:v>-0.86262909260915099</c:v>
                </c:pt>
                <c:pt idx="8">
                  <c:v>-0.88300410755552095</c:v>
                </c:pt>
                <c:pt idx="9">
                  <c:v>-0.86521556918434184</c:v>
                </c:pt>
                <c:pt idx="10">
                  <c:v>-0.88380372019780173</c:v>
                </c:pt>
                <c:pt idx="11">
                  <c:v>-0.8738598948890911</c:v>
                </c:pt>
                <c:pt idx="12">
                  <c:v>-0.85846003839295426</c:v>
                </c:pt>
                <c:pt idx="13">
                  <c:v>-0.88840071878890514</c:v>
                </c:pt>
                <c:pt idx="14">
                  <c:v>-0.90938670443483571</c:v>
                </c:pt>
                <c:pt idx="15">
                  <c:v>-0.92762961626792895</c:v>
                </c:pt>
                <c:pt idx="16">
                  <c:v>-0.93467414394183512</c:v>
                </c:pt>
                <c:pt idx="17">
                  <c:v>-0.93789135806116797</c:v>
                </c:pt>
                <c:pt idx="18">
                  <c:v>-0.93622868881843269</c:v>
                </c:pt>
                <c:pt idx="19">
                  <c:v>-0.93906049515048984</c:v>
                </c:pt>
              </c:numCache>
            </c:numRef>
          </c:yVal>
          <c:smooth val="0"/>
        </c:ser>
        <c:ser>
          <c:idx val="1"/>
          <c:order val="1"/>
          <c:spPr>
            <a:ln>
              <a:solidFill>
                <a:srgbClr val="C00000"/>
              </a:solidFill>
              <a:prstDash val="sysDash"/>
            </a:ln>
          </c:spPr>
          <c:marker>
            <c:symbol val="none"/>
          </c:marker>
          <c:xVal>
            <c:numRef>
              <c:f>MISK_out!$C$31:$C$50</c:f>
              <c:numCache>
                <c:formatCode>General</c:formatCode>
                <c:ptCount val="20"/>
                <c:pt idx="0">
                  <c:v>9.9999999999999006E-2</c:v>
                </c:pt>
                <c:pt idx="1">
                  <c:v>0.19999999999999901</c:v>
                </c:pt>
                <c:pt idx="2">
                  <c:v>0.29999999999999899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</c:numCache>
            </c:numRef>
          </c:xVal>
          <c:yVal>
            <c:numRef>
              <c:f>MISK_out!$N$31:$N$50</c:f>
              <c:numCache>
                <c:formatCode>0.00E+00</c:formatCode>
                <c:ptCount val="20"/>
                <c:pt idx="0">
                  <c:v>-0.30805767531777506</c:v>
                </c:pt>
                <c:pt idx="1">
                  <c:v>-0.46424614850292389</c:v>
                </c:pt>
                <c:pt idx="2">
                  <c:v>-0.58129791398182939</c:v>
                </c:pt>
                <c:pt idx="3">
                  <c:v>-0.66605323681342499</c:v>
                </c:pt>
                <c:pt idx="4">
                  <c:v>-0.74316337719198899</c:v>
                </c:pt>
                <c:pt idx="5">
                  <c:v>-0.82319186747744511</c:v>
                </c:pt>
                <c:pt idx="6">
                  <c:v>-0.8141432031598782</c:v>
                </c:pt>
                <c:pt idx="7">
                  <c:v>-0.90548625398877869</c:v>
                </c:pt>
                <c:pt idx="8">
                  <c:v>-0.93725823970522226</c:v>
                </c:pt>
                <c:pt idx="9">
                  <c:v>-0.61355865601071491</c:v>
                </c:pt>
                <c:pt idx="10">
                  <c:v>-0.97572813350641596</c:v>
                </c:pt>
                <c:pt idx="11">
                  <c:v>-0.59576249237448642</c:v>
                </c:pt>
                <c:pt idx="12">
                  <c:v>-8.3201724335780408E-2</c:v>
                </c:pt>
                <c:pt idx="13">
                  <c:v>-0.20678178817918377</c:v>
                </c:pt>
                <c:pt idx="14">
                  <c:v>-0.28978884976947306</c:v>
                </c:pt>
                <c:pt idx="15">
                  <c:v>-0.38473288503981934</c:v>
                </c:pt>
                <c:pt idx="16">
                  <c:v>-0.47232114006492271</c:v>
                </c:pt>
                <c:pt idx="17">
                  <c:v>-0.5018503616734441</c:v>
                </c:pt>
                <c:pt idx="18">
                  <c:v>-0.51645512854970266</c:v>
                </c:pt>
                <c:pt idx="19">
                  <c:v>-0.58855470400949084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01088"/>
        <c:axId val="188603008"/>
      </c:scatterChart>
      <c:valAx>
        <c:axId val="188601088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800" b="0">
                    <a:latin typeface="Calibri" panose="020F0502020204030204" pitchFamily="34" charset="0"/>
                    <a:cs typeface="Calibri" panose="020F0502020204030204" pitchFamily="34" charset="0"/>
                  </a:rPr>
                  <a:t>Scaled Rotation Profile (</a:t>
                </a:r>
                <a:r>
                  <a:rPr lang="el-GR" sz="1800" b="0"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l-GR" sz="1800" b="0" baseline="-25000">
                    <a:latin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800" b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el-GR" sz="1800" b="0" i="0" u="none" strike="noStrike" baseline="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ω</a:t>
                </a:r>
                <a:r>
                  <a:rPr lang="el-GR" sz="1800" b="0" i="0" u="none" strike="noStrike" baseline="-25000"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φ</a:t>
                </a:r>
                <a:r>
                  <a:rPr lang="en-US" sz="1800" b="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exp</a:t>
                </a:r>
                <a:r>
                  <a:rPr lang="en-US" sz="18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8603008"/>
        <c:crossesAt val="-1.5"/>
        <c:crossBetween val="midCat"/>
      </c:valAx>
      <c:valAx>
        <c:axId val="188603008"/>
        <c:scaling>
          <c:orientation val="minMax"/>
          <c:max val="0.5"/>
          <c:min val="-1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l-GR" sz="2000" b="0" dirty="0">
                    <a:latin typeface="+mn-lt"/>
                    <a:cs typeface="Arial"/>
                  </a:rPr>
                  <a:t>γτ</a:t>
                </a:r>
                <a:r>
                  <a:rPr lang="en-US" sz="2000" b="0" baseline="-25000" dirty="0">
                    <a:latin typeface="+mn-lt"/>
                  </a:rPr>
                  <a:t>w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601088"/>
        <c:crosses val="autoZero"/>
        <c:crossBetween val="midCat"/>
        <c:majorUnit val="0.5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0.21678</cdr:x>
      <cdr:y>0.24274</cdr:y>
    </cdr:from>
    <cdr:to>
      <cdr:x>0.96481</cdr:x>
      <cdr:y>0.24274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991132" y="739241"/>
          <a:ext cx="342000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536307" y="8839494"/>
            <a:ext cx="403476" cy="3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37" tIns="45114" rIns="91837" bIns="45114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81AD0D17-99BC-42C1-A6A2-073441937F10}" type="slidenum">
              <a:rPr lang="en-US" altLang="en-US" sz="1400"/>
              <a:pPr algn="r"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29302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387455"/>
            <a:ext cx="5142244" cy="41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7" tIns="45114" rIns="91837" bIns="45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6450" cy="3462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536307" y="8840289"/>
            <a:ext cx="403476" cy="30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37" tIns="45114" rIns="91837" bIns="45114" anchor="ctr">
            <a:spAutoFit/>
          </a:bodyPr>
          <a:lstStyle>
            <a:lvl1pPr defTabSz="922338">
              <a:defRPr sz="3200">
                <a:solidFill>
                  <a:schemeClr val="tx2"/>
                </a:solidFill>
                <a:latin typeface="Arial" charset="0"/>
              </a:defRPr>
            </a:lvl1pPr>
            <a:lvl2pPr marL="742950" indent="-285750" defTabSz="922338">
              <a:defRPr sz="3200">
                <a:solidFill>
                  <a:schemeClr val="tx2"/>
                </a:solidFill>
                <a:latin typeface="Arial" charset="0"/>
              </a:defRPr>
            </a:lvl2pPr>
            <a:lvl3pPr marL="11430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3pPr>
            <a:lvl4pPr marL="16002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4pPr>
            <a:lvl5pPr marL="2057400" indent="-228600" defTabSz="922338">
              <a:defRPr sz="3200">
                <a:solidFill>
                  <a:schemeClr val="tx2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A1E32D2-39C9-42C6-90F4-1D27D4942F5C}" type="slidenum">
              <a:rPr lang="en-US" altLang="en-US" sz="1400" smtClean="0"/>
              <a:pPr algn="r">
                <a:defRPr/>
              </a:pPr>
              <a:t>‹#›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81972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6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8275" y="101600"/>
            <a:ext cx="1949450" cy="618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9925" y="101600"/>
            <a:ext cx="5695950" cy="618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101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 txBox="1">
            <a:spLocks noGrp="1"/>
          </p:cNvSpPr>
          <p:nvPr userDrawn="1"/>
        </p:nvSpPr>
        <p:spPr bwMode="auto">
          <a:xfrm>
            <a:off x="8388000" y="6624000"/>
            <a:ext cx="756000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9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ea typeface="MS PGothic" pitchFamily="34" charset="-128"/>
              </a:rPr>
              <a:t>PAGE | </a:t>
            </a:r>
            <a:fld id="{97B10845-F245-45CB-BFEA-21A244093FD7}" type="slidenum">
              <a:rPr lang="en-US" sz="900" b="1" smtClean="0">
                <a:solidFill>
                  <a:schemeClr val="accent4">
                    <a:lumMod val="65000"/>
                    <a:lumOff val="35000"/>
                  </a:schemeClr>
                </a:solidFill>
                <a:latin typeface="Helvetica" pitchFamily="34" charset="0"/>
                <a:ea typeface="MS PGothic" pitchFamily="34" charset="-128"/>
              </a:rPr>
              <a:pPr algn="l">
                <a:defRPr/>
              </a:pPr>
              <a:t>‹#›</a:t>
            </a:fld>
            <a:endParaRPr lang="en-US" sz="900" b="1" dirty="0" smtClean="0">
              <a:solidFill>
                <a:schemeClr val="accent4">
                  <a:lumMod val="65000"/>
                  <a:lumOff val="35000"/>
                </a:schemeClr>
              </a:solidFill>
              <a:latin typeface="Helvetica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7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1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9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800100"/>
            <a:ext cx="38100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69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0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66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177800" y="6535738"/>
            <a:ext cx="8801100" cy="63500"/>
            <a:chOff x="112" y="4117"/>
            <a:chExt cx="5544" cy="40"/>
          </a:xfrm>
        </p:grpSpPr>
        <p:sp>
          <p:nvSpPr>
            <p:cNvPr id="1036" name="Line 2"/>
            <p:cNvSpPr>
              <a:spLocks noChangeShapeType="1"/>
            </p:cNvSpPr>
            <p:nvPr/>
          </p:nvSpPr>
          <p:spPr bwMode="auto">
            <a:xfrm>
              <a:off x="112" y="4157"/>
              <a:ext cx="5544" cy="0"/>
            </a:xfrm>
            <a:prstGeom prst="line">
              <a:avLst/>
            </a:prstGeom>
            <a:noFill/>
            <a:ln w="50800">
              <a:solidFill>
                <a:srgbClr val="0038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3"/>
            <p:cNvSpPr>
              <a:spLocks noChangeShapeType="1"/>
            </p:cNvSpPr>
            <p:nvPr/>
          </p:nvSpPr>
          <p:spPr bwMode="auto">
            <a:xfrm>
              <a:off x="176" y="4117"/>
              <a:ext cx="5432" cy="0"/>
            </a:xfrm>
            <a:prstGeom prst="line">
              <a:avLst/>
            </a:prstGeom>
            <a:noFill/>
            <a:ln w="25400">
              <a:solidFill>
                <a:srgbClr val="0038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8000" y="252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00" y="936000"/>
            <a:ext cx="7772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pSp>
        <p:nvGrpSpPr>
          <p:cNvPr id="1029" name="Group 9"/>
          <p:cNvGrpSpPr>
            <a:grpSpLocks/>
          </p:cNvGrpSpPr>
          <p:nvPr/>
        </p:nvGrpSpPr>
        <p:grpSpPr bwMode="auto">
          <a:xfrm>
            <a:off x="165100" y="165100"/>
            <a:ext cx="8801100" cy="63500"/>
            <a:chOff x="104" y="104"/>
            <a:chExt cx="5544" cy="40"/>
          </a:xfrm>
        </p:grpSpPr>
        <p:sp>
          <p:nvSpPr>
            <p:cNvPr id="1034" name="Line 7"/>
            <p:cNvSpPr>
              <a:spLocks noChangeShapeType="1"/>
            </p:cNvSpPr>
            <p:nvPr/>
          </p:nvSpPr>
          <p:spPr bwMode="auto">
            <a:xfrm>
              <a:off x="104" y="104"/>
              <a:ext cx="5544" cy="0"/>
            </a:xfrm>
            <a:prstGeom prst="line">
              <a:avLst/>
            </a:prstGeom>
            <a:noFill/>
            <a:ln w="50800">
              <a:solidFill>
                <a:srgbClr val="0038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8"/>
            <p:cNvSpPr>
              <a:spLocks noChangeShapeType="1"/>
            </p:cNvSpPr>
            <p:nvPr/>
          </p:nvSpPr>
          <p:spPr bwMode="auto">
            <a:xfrm>
              <a:off x="168" y="144"/>
              <a:ext cx="5432" cy="0"/>
            </a:xfrm>
            <a:prstGeom prst="line">
              <a:avLst/>
            </a:prstGeom>
            <a:noFill/>
            <a:ln w="25400">
              <a:solidFill>
                <a:srgbClr val="0038A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Slide Number Placeholder 1"/>
          <p:cNvSpPr txBox="1">
            <a:spLocks noGrp="1"/>
          </p:cNvSpPr>
          <p:nvPr userDrawn="1"/>
        </p:nvSpPr>
        <p:spPr bwMode="auto">
          <a:xfrm>
            <a:off x="1928906" y="6624000"/>
            <a:ext cx="7215093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itchFamily="34" charset="-128"/>
              </a:rPr>
              <a:t>NSTX-U Physics</a:t>
            </a:r>
            <a:r>
              <a:rPr lang="en-US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PGothic" pitchFamily="34" charset="-128"/>
              </a:rPr>
              <a:t> meeting  |  29 Nov. 2017  </a:t>
            </a:r>
            <a:r>
              <a: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|  J.-H.</a:t>
            </a:r>
            <a:r>
              <a:rPr lang="en-US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Ahn et al.</a:t>
            </a:r>
            <a:endParaRPr lang="en-US" sz="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408000"/>
            <a:ext cx="156890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u="none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u="sng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70000"/>
        </a:spcBef>
        <a:spcAft>
          <a:spcPct val="0"/>
        </a:spcAft>
        <a:buClr>
          <a:srgbClr val="F70606"/>
        </a:buClr>
        <a:buSzPct val="150000"/>
        <a:buChar char="•"/>
        <a:defRPr sz="24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50000"/>
        <a:buChar char="•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5FCAFA"/>
        </a:buClr>
        <a:buSzPct val="80000"/>
        <a:buFont typeface="Wingdings" pitchFamily="2" charset="2"/>
        <a:buChar char="q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Clr>
          <a:srgbClr val="F70606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1.png"/><Relationship Id="rId7" Type="http://schemas.openxmlformats.org/officeDocument/2006/relationships/image" Target="../media/image4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1.png"/><Relationship Id="rId5" Type="http://schemas.openxmlformats.org/officeDocument/2006/relationships/image" Target="../media/image67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6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XU4C77leOi.jpg"/>
          <p:cNvPicPr>
            <a:picLocks noChangeAspect="1"/>
          </p:cNvPicPr>
          <p:nvPr/>
        </p:nvPicPr>
        <p:blipFill>
          <a:blip r:embed="rId2" cstate="print"/>
          <a:srcRect r="8993" b="7660"/>
          <a:stretch>
            <a:fillRect/>
          </a:stretch>
        </p:blipFill>
        <p:spPr>
          <a:xfrm>
            <a:off x="5472000" y="4068000"/>
            <a:ext cx="3673851" cy="2431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0000"/>
            <a:ext cx="9144000" cy="14400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Transport and stability </a:t>
            </a:r>
            <a:r>
              <a:rPr lang="en-US" b="1" dirty="0" smtClean="0">
                <a:latin typeface="+mn-lt"/>
              </a:rPr>
              <a:t>analyses </a:t>
            </a:r>
            <a:r>
              <a:rPr lang="en-US" b="1" dirty="0">
                <a:latin typeface="+mn-lt"/>
              </a:rPr>
              <a:t>supporting </a:t>
            </a:r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disruption </a:t>
            </a:r>
            <a:r>
              <a:rPr lang="en-US" b="1" dirty="0">
                <a:latin typeface="+mn-lt"/>
              </a:rPr>
              <a:t>prediction in high beta KSTAR plasmas</a:t>
            </a:r>
            <a:r>
              <a:rPr lang="en-US" b="1" dirty="0" smtClean="0">
                <a:latin typeface="+mn-lt"/>
              </a:rPr>
              <a:t>*</a:t>
            </a:r>
            <a:endParaRPr lang="en-GB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2304000"/>
                <a:ext cx="9144000" cy="162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J.-H. Ah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b="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S.A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. </a:t>
                </a:r>
                <a:r>
                  <a:rPr lang="en-US" sz="2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Sabbag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h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Y.S.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Par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k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J.W. </a:t>
                </a:r>
                <a:r>
                  <a:rPr lang="en-US" sz="2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Berker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y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Y.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Jian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g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J. </a:t>
                </a:r>
                <a:r>
                  <a:rPr lang="en-US" sz="2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Riqueze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s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H.H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.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e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L. </a:t>
                </a:r>
                <a:r>
                  <a:rPr lang="en-US" sz="2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Terzol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o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S.D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.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Scot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t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Z. </a:t>
                </a:r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Wan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g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chemeClr val="bg2">
                        <a:lumMod val="50000"/>
                      </a:schemeClr>
                    </a:solidFill>
                  </a:rPr>
                  <a:t>, A.H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</a:rPr>
                  <a:t>. </a:t>
                </a:r>
                <a:r>
                  <a:rPr lang="en-US" sz="2200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Glasse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b="0" i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r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</a:rPr>
                  <a:t>Columbia University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</a:rPr>
                  <a:t>NFRI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</a:rPr>
                  <a:t>PPPL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2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2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i="1" dirty="0" smtClean="0">
                    <a:solidFill>
                      <a:schemeClr val="tx1"/>
                    </a:solidFill>
                  </a:rPr>
                  <a:t>University of Washington</a:t>
                </a:r>
                <a:endParaRPr lang="en-US" sz="2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2304000"/>
                <a:ext cx="9144000" cy="1620000"/>
              </a:xfrm>
              <a:blipFill rotWithShape="1">
                <a:blip r:embed="rId3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5040000"/>
            <a:ext cx="1728203" cy="6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320000"/>
            <a:ext cx="1435505" cy="7349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000" y="6120000"/>
            <a:ext cx="63360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*Work supported by U.S. DoE under contract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DE-SC0016614</a:t>
            </a:r>
            <a:endParaRPr lang="en-GB" sz="1600" b="1" dirty="0">
              <a:solidFill>
                <a:schemeClr val="accent5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Picture 6" descr="approved_bluegre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5688000"/>
            <a:ext cx="3055144" cy="45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00000" y="4248000"/>
            <a:ext cx="38411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NSTX-U Physics meeting</a:t>
            </a:r>
          </a:p>
          <a:p>
            <a:pPr algn="ctr" eaLnBrk="1" hangingPunct="1"/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November 2017</a:t>
            </a:r>
          </a:p>
          <a:p>
            <a:pPr algn="ctr" eaLnBrk="1" hangingPunct="1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PPPL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04000" y="1080000"/>
            <a:ext cx="8280000" cy="5520000"/>
            <a:chOff x="504000" y="1080000"/>
            <a:chExt cx="8280000" cy="5520000"/>
          </a:xfrm>
        </p:grpSpPr>
        <p:grpSp>
          <p:nvGrpSpPr>
            <p:cNvPr id="25" name="Group 24"/>
            <p:cNvGrpSpPr/>
            <p:nvPr/>
          </p:nvGrpSpPr>
          <p:grpSpPr>
            <a:xfrm>
              <a:off x="504000" y="1080000"/>
              <a:ext cx="8280000" cy="5520000"/>
              <a:chOff x="504000" y="1080000"/>
              <a:chExt cx="8280000" cy="55200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000" y="1080000"/>
                <a:ext cx="8280000" cy="5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 bwMode="auto">
              <a:xfrm>
                <a:off x="1764000" y="196200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7056000" y="2484000"/>
                <a:ext cx="108000" cy="1080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444000" y="3024000"/>
                <a:ext cx="108000" cy="1080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7200000" y="1656000"/>
                <a:ext cx="108000" cy="108000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3888000" y="187200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916000" y="2268000"/>
                <a:ext cx="108000" cy="108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 bwMode="auto">
              <a:xfrm>
                <a:off x="2358000" y="3582000"/>
                <a:ext cx="108000" cy="144000"/>
              </a:xfrm>
              <a:prstGeom prst="diamond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Flowchart: Merge 16"/>
              <p:cNvSpPr/>
              <p:nvPr/>
            </p:nvSpPr>
            <p:spPr bwMode="auto">
              <a:xfrm>
                <a:off x="3114000" y="3312000"/>
                <a:ext cx="126000" cy="126000"/>
              </a:xfrm>
              <a:prstGeom prst="flowChartMerg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Diamond 18"/>
              <p:cNvSpPr/>
              <p:nvPr/>
            </p:nvSpPr>
            <p:spPr bwMode="auto">
              <a:xfrm>
                <a:off x="2484000" y="3708000"/>
                <a:ext cx="108000" cy="144000"/>
              </a:xfrm>
              <a:prstGeom prst="diamond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Diamond 19"/>
              <p:cNvSpPr/>
              <p:nvPr/>
            </p:nvSpPr>
            <p:spPr bwMode="auto">
              <a:xfrm>
                <a:off x="2880000" y="3798000"/>
                <a:ext cx="108000" cy="144000"/>
              </a:xfrm>
              <a:prstGeom prst="diamond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1" name="Flowchart: Merge 20"/>
              <p:cNvSpPr/>
              <p:nvPr/>
            </p:nvSpPr>
            <p:spPr bwMode="auto">
              <a:xfrm>
                <a:off x="2988000" y="2952000"/>
                <a:ext cx="126000" cy="126000"/>
              </a:xfrm>
              <a:prstGeom prst="flowChartMerg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Flowchart: Merge 21"/>
              <p:cNvSpPr/>
              <p:nvPr/>
            </p:nvSpPr>
            <p:spPr bwMode="auto">
              <a:xfrm>
                <a:off x="3375923" y="2850523"/>
                <a:ext cx="126000" cy="126000"/>
              </a:xfrm>
              <a:prstGeom prst="flowChartMerg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3" name="Flowchart: Merge 22"/>
              <p:cNvSpPr/>
              <p:nvPr/>
            </p:nvSpPr>
            <p:spPr bwMode="auto">
              <a:xfrm>
                <a:off x="3996000" y="2772000"/>
                <a:ext cx="126000" cy="126000"/>
              </a:xfrm>
              <a:prstGeom prst="flowChartMerg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6" name="Straight Connector 25"/>
            <p:cNvCxnSpPr/>
            <p:nvPr/>
          </p:nvCxnSpPr>
          <p:spPr bwMode="auto">
            <a:xfrm flipV="1">
              <a:off x="1584000" y="1512000"/>
              <a:ext cx="3672000" cy="22317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1583999" y="1512000"/>
              <a:ext cx="5292000" cy="3276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414964" y="2830468"/>
                <a:ext cx="1012137" cy="400110"/>
              </a:xfrm>
              <a:prstGeom prst="rect">
                <a:avLst/>
              </a:prstGeom>
              <a:noFill/>
              <a:ln w="28575">
                <a:solidFill>
                  <a:srgbClr val="0038A8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2000" dirty="0" smtClean="0">
                    <a:solidFill>
                      <a:srgbClr val="0038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sz="2000" dirty="0">
                  <a:solidFill>
                    <a:srgbClr val="0038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64" y="2830468"/>
                <a:ext cx="101213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678" t="-2817" b="-21127"/>
                </a:stretch>
              </a:blipFill>
              <a:ln w="28575">
                <a:solidFill>
                  <a:srgbClr val="0038A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 bwMode="auto">
          <a:xfrm flipV="1">
            <a:off x="3789217" y="2322000"/>
            <a:ext cx="936000" cy="61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1980000" y="1548000"/>
            <a:ext cx="1872000" cy="3600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Bootstrap bump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3168000" y="1980000"/>
            <a:ext cx="0" cy="108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804000" y="1908000"/>
            <a:ext cx="540000" cy="360000"/>
          </a:xfrm>
          <a:prstGeom prst="rect">
            <a:avLst/>
          </a:prstGeom>
          <a:noFill/>
          <a:ln w="28575">
            <a:solidFill>
              <a:srgbClr val="00642D"/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r>
              <a:rPr lang="en-US" sz="2000" b="1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ITB</a:t>
            </a:r>
            <a:endParaRPr lang="en-GB" sz="2400" b="1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5472793" y="2088000"/>
            <a:ext cx="107920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The presence of edge bootstrap in H-mode plasmas significantly </a:t>
                </a:r>
                <a:r>
                  <a:rPr lang="en-US" sz="2800" b="1" dirty="0"/>
                  <a:t>increases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𝑵𝑰</m:t>
                        </m:r>
                      </m:sub>
                    </m:sSub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4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1656000" y="5076000"/>
            <a:ext cx="4030334" cy="830997"/>
            <a:chOff x="1620000" y="5148000"/>
            <a:chExt cx="403033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ITB    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Edge </a:t>
                  </a:r>
                  <a:r>
                    <a:rPr lang="en-GB" sz="2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bootstrap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bump</a:t>
                  </a:r>
                  <a:endParaRPr lang="en-GB" sz="2400" dirty="0">
                    <a:solidFill>
                      <a:srgbClr val="C00000"/>
                    </a:solidFill>
                  </a:endParaRPr>
                </a:p>
                <a:p>
                  <a:r>
                    <a:rPr lang="en-GB" sz="2400" dirty="0" smtClean="0">
                      <a:solidFill>
                        <a:srgbClr val="0038A8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High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 dirty="0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GB" sz="24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H-mode     </a:t>
                  </a:r>
                  <a:r>
                    <a:rPr lang="en-GB" sz="24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L-mode</a:t>
                  </a:r>
                  <a:endParaRPr lang="en-GB" sz="24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072" r="-1056" b="-15217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/>
            <p:cNvSpPr/>
            <p:nvPr/>
          </p:nvSpPr>
          <p:spPr bwMode="auto">
            <a:xfrm>
              <a:off x="1728000" y="5328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484000" y="5328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Multiply 57"/>
            <p:cNvSpPr/>
            <p:nvPr/>
          </p:nvSpPr>
          <p:spPr bwMode="auto">
            <a:xfrm>
              <a:off x="1692000" y="5652000"/>
              <a:ext cx="180000" cy="180000"/>
            </a:xfrm>
            <a:prstGeom prst="mathMultiply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Flowchart: Merge 58"/>
            <p:cNvSpPr/>
            <p:nvPr/>
          </p:nvSpPr>
          <p:spPr bwMode="auto">
            <a:xfrm>
              <a:off x="3068190" y="5688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Diamond 59"/>
            <p:cNvSpPr/>
            <p:nvPr/>
          </p:nvSpPr>
          <p:spPr bwMode="auto">
            <a:xfrm>
              <a:off x="4436190" y="5688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0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Strong bootstrap </a:t>
                </a:r>
                <a:r>
                  <a:rPr lang="en-US" dirty="0"/>
                  <a:t>current fraction in </a:t>
                </a:r>
                <a:r>
                  <a:rPr lang="en-US" dirty="0" smtClean="0"/>
                  <a:t>edge region increases significantly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</m:oMath>
                </a14:m>
                <a:endParaRPr lang="en-GB" dirty="0"/>
              </a:p>
              <a:p>
                <a:pPr>
                  <a:lnSpc>
                    <a:spcPct val="100000"/>
                  </a:lnSpc>
                </a:pPr>
                <a:endParaRPr lang="en-GB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  <a:blipFill rotWithShape="1">
                <a:blip r:embed="rId2"/>
                <a:stretch>
                  <a:fillRect l="-2233" t="-4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Total non-inductive current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𝑵𝑰</m:t>
                        </m:r>
                      </m:sub>
                    </m:sSub>
                  </m:oMath>
                </a14:m>
                <a:r>
                  <a:rPr lang="en-US" sz="2800" b="1" dirty="0" smtClean="0"/>
                  <a:t> increased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due to edge ‘bootstrap bump’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3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40000" y="2700000"/>
            <a:ext cx="5759998" cy="3839999"/>
            <a:chOff x="180001" y="2520000"/>
            <a:chExt cx="5759998" cy="3839999"/>
          </a:xfrm>
        </p:grpSpPr>
        <p:grpSp>
          <p:nvGrpSpPr>
            <p:cNvPr id="14" name="Group 13"/>
            <p:cNvGrpSpPr/>
            <p:nvPr/>
          </p:nvGrpSpPr>
          <p:grpSpPr>
            <a:xfrm>
              <a:off x="180001" y="2520000"/>
              <a:ext cx="5759998" cy="3839999"/>
              <a:chOff x="180001" y="2520000"/>
              <a:chExt cx="5759998" cy="3839999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0001" y="2520000"/>
                <a:ext cx="5759998" cy="383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28000" y="3024000"/>
                <a:ext cx="1800000" cy="983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" name="Straight Arrow Connector 3"/>
            <p:cNvCxnSpPr/>
            <p:nvPr/>
          </p:nvCxnSpPr>
          <p:spPr bwMode="auto">
            <a:xfrm>
              <a:off x="4464000" y="4392000"/>
              <a:ext cx="0" cy="5400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ight Triangle 1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000" y="3132000"/>
            <a:ext cx="178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16325 t=2.05s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71%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846" t="-10526" r="-55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2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3999" y="1044000"/>
            <a:ext cx="3885114" cy="2808000"/>
            <a:chOff x="503999" y="1043999"/>
            <a:chExt cx="3885114" cy="280800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999" y="1043999"/>
              <a:ext cx="3885114" cy="28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>
              <a:off x="1404000" y="1439999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070000" y="1439999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3294000" y="1439999"/>
              <a:ext cx="0" cy="2016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42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540000" y="3780000"/>
            <a:ext cx="2520000" cy="2730000"/>
            <a:chOff x="-12709" y="3462991"/>
            <a:chExt cx="2520000" cy="2730000"/>
          </a:xfrm>
        </p:grpSpPr>
        <p:sp>
          <p:nvSpPr>
            <p:cNvPr id="14" name="TextBox 13"/>
            <p:cNvSpPr txBox="1"/>
            <p:nvPr/>
          </p:nvSpPr>
          <p:spPr>
            <a:xfrm>
              <a:off x="563291" y="3678991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t=1.958s</a:t>
              </a:r>
              <a:endPara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75" name="Picture 3" descr="C:\Users\Jae Heon Ahn\Desktop\Ecriture\Conference\2017\APS DPP 2017\Raw Figures\16325_qprof_1_958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9" y="3462991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420000" y="3780000"/>
            <a:ext cx="2520000" cy="2730000"/>
            <a:chOff x="8945" y="3823983"/>
            <a:chExt cx="2520000" cy="2730000"/>
          </a:xfrm>
        </p:grpSpPr>
        <p:pic>
          <p:nvPicPr>
            <p:cNvPr id="3076" name="Picture 4" descr="C:\Users\Jae Heon Ahn\Desktop\Ecriture\Conference\2017\APS DPP 2017\Raw Figures\16325_qprof_4_97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" y="3823983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84945" y="4039983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t=4.979s</a:t>
              </a:r>
              <a:endParaRPr lang="en-GB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00000" y="3780000"/>
            <a:ext cx="2520000" cy="2730000"/>
            <a:chOff x="-27218" y="3542363"/>
            <a:chExt cx="2520000" cy="2730000"/>
          </a:xfrm>
        </p:grpSpPr>
        <p:pic>
          <p:nvPicPr>
            <p:cNvPr id="3074" name="Picture 2" descr="C:\Users\Jae Heon Ahn\Desktop\Ecriture\Conference\2017\APS DPP 2017\Raw Figures\16325_qprof_10_49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218" y="3542363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8782" y="3758363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4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t=10.491s</a:t>
              </a:r>
              <a:endParaRPr lang="en-GB" sz="2000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Kinetic EFIT reconstructed low-sheared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/>
                  <a:t>-profiles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consistent with MHD stability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6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3"/>
              <p:cNvSpPr txBox="1">
                <a:spLocks/>
              </p:cNvSpPr>
              <p:nvPr/>
            </p:nvSpPr>
            <p:spPr bwMode="auto">
              <a:xfrm>
                <a:off x="4500000" y="1224000"/>
                <a:ext cx="4500000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72000" rIns="90488" bIns="72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MHD spectrogram shows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mode activity</a:t>
                </a:r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𝒎𝒊𝒏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&lt;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US" b="1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Low-sheared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-profiles in higher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region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dirty="0" smtClean="0"/>
                  <a:t>Plasma is </a:t>
                </a:r>
                <a:r>
                  <a:rPr lang="en-US" b="1" dirty="0" smtClean="0"/>
                  <a:t>quiescent</a:t>
                </a:r>
                <a:r>
                  <a:rPr lang="en-US" dirty="0" smtClean="0"/>
                  <a:t> phase</a:t>
                </a:r>
              </a:p>
            </p:txBody>
          </p:sp>
        </mc:Choice>
        <mc:Fallback xmlns="">
          <p:sp>
            <p:nvSpPr>
              <p:cNvPr id="2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000" y="1224000"/>
                <a:ext cx="4500000" cy="2520000"/>
              </a:xfrm>
              <a:prstGeom prst="rect">
                <a:avLst/>
              </a:prstGeom>
              <a:blipFill rotWithShape="1">
                <a:blip r:embed="rId7"/>
                <a:stretch>
                  <a:fillRect l="-4065" t="-84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>
            <a:off x="1368000" y="5472000"/>
            <a:ext cx="0" cy="25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44000" y="5112000"/>
                <a:ext cx="1021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min</m:t>
                          </m:r>
                        </m:sub>
                      </m:sSub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5112000"/>
                <a:ext cx="102137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644000" y="3240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ight Triangle 27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0548" y="399600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t=1.955s</a:t>
            </a: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ae Heon Ahn\Desktop\Ecriture\Conference\2017\APS DPP 2017\Raw Figures\16325_EF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" y="1152000"/>
            <a:ext cx="2592000" cy="54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/>
                  <a:t>-profiles are reconstructed from equilibria using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magnetic pitch angle measurements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3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420000" y="1188000"/>
            <a:ext cx="2988000" cy="2766000"/>
            <a:chOff x="2951999" y="1152000"/>
            <a:chExt cx="2988000" cy="2766000"/>
          </a:xfrm>
        </p:grpSpPr>
        <p:pic>
          <p:nvPicPr>
            <p:cNvPr id="5122" name="Picture 2" descr="C:\Users\Jae Heon Ahn\Desktop\Ecriture\Conference\2017\APS DPP 2017\Raw Figures\16325_pressur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000" y="1188000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951999" y="1152000"/>
                  <a:ext cx="2988000" cy="252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𝑃</m:t>
                      </m:r>
                      <m:r>
                        <a:rPr lang="en-US" sz="1600" i="1" dirty="0" smtClean="0">
                          <a:latin typeface="Cambria Math"/>
                        </a:rPr>
                        <m:t>(</m:t>
                      </m:r>
                      <m:r>
                        <a:rPr lang="en-US" sz="1600" i="1" dirty="0" smtClean="0">
                          <a:latin typeface="Cambria Math"/>
                        </a:rPr>
                        <m:t>𝜓</m:t>
                      </m:r>
                      <m:r>
                        <a:rPr lang="en-US" sz="1600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</a:t>
                  </a:r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at</a:t>
                  </a:r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𝑍</m:t>
                      </m:r>
                      <m:r>
                        <a:rPr lang="en-US" sz="1600" i="1" dirty="0" smtClean="0">
                          <a:latin typeface="Cambria Math"/>
                        </a:rPr>
                        <m:t>=0</m:t>
                      </m:r>
                    </m:oMath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999" y="1152000"/>
                  <a:ext cx="2988000" cy="252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24390" b="-487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420000" y="3816000"/>
            <a:ext cx="2988000" cy="2746874"/>
            <a:chOff x="2951999" y="3767501"/>
            <a:chExt cx="2988000" cy="2746874"/>
          </a:xfrm>
        </p:grpSpPr>
        <p:pic>
          <p:nvPicPr>
            <p:cNvPr id="5124" name="Picture 4" descr="C:\Users\Jae Heon Ahn\Desktop\Ecriture\Conference\2017\APS DPP 2017\Raw Figures\16325_pitchang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000" y="3780000"/>
              <a:ext cx="2520000" cy="273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951999" y="3767501"/>
                  <a:ext cx="2988000" cy="252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6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Pitch angle at</a:t>
                  </a:r>
                  <a:r>
                    <a:rPr lang="en-US" sz="16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𝑍</m:t>
                      </m:r>
                      <m:r>
                        <a:rPr lang="en-US" sz="1600" i="1" dirty="0" smtClean="0">
                          <a:latin typeface="Cambria Math"/>
                        </a:rPr>
                        <m:t>=0</m:t>
                      </m:r>
                    </m:oMath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999" y="3767501"/>
                  <a:ext cx="2988000" cy="25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4390" b="-487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C:\Users\Jae Heon Ahn\Desktop\Ecriture\Conference\2017\APS DPP 2017\Raw Figures\16329-8.477-q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2304000"/>
            <a:ext cx="3060000" cy="30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4674" y="5868834"/>
            <a:ext cx="29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Jiang et al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UP11.00056 </a:t>
            </a:r>
            <a:r>
              <a:rPr lang="en-US" altLang="ko-KR" sz="1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next talk</a:t>
            </a:r>
            <a:endParaRPr lang="ko-KR" altLang="en-US" sz="1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00" y="1296000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#16325 t=8.53s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60000" y="1224000"/>
            <a:ext cx="8460000" cy="52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Stronger </a:t>
            </a:r>
            <a:r>
              <a:rPr lang="en-US" dirty="0"/>
              <a:t>c</a:t>
            </a:r>
            <a:r>
              <a:rPr lang="en-US" dirty="0" smtClean="0"/>
              <a:t>ore bootstrap current fraction compared </a:t>
            </a:r>
            <a:r>
              <a:rPr lang="en-US" dirty="0"/>
              <a:t>to </a:t>
            </a:r>
            <a:r>
              <a:rPr lang="en-US" dirty="0" smtClean="0"/>
              <a:t>H-mode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Total non-inductive current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𝑵𝑰</m:t>
                        </m:r>
                      </m:sub>
                    </m:sSub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increased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by core bootstrap current due to ITB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2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40000" y="2700000"/>
            <a:ext cx="5759998" cy="3839999"/>
            <a:chOff x="720001" y="2592000"/>
            <a:chExt cx="5759998" cy="3839999"/>
          </a:xfrm>
        </p:grpSpPr>
        <p:grpSp>
          <p:nvGrpSpPr>
            <p:cNvPr id="4" name="Group 3"/>
            <p:cNvGrpSpPr/>
            <p:nvPr/>
          </p:nvGrpSpPr>
          <p:grpSpPr>
            <a:xfrm>
              <a:off x="720001" y="2592000"/>
              <a:ext cx="5759998" cy="3839999"/>
              <a:chOff x="180001" y="2592000"/>
              <a:chExt cx="5759998" cy="3839999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0001" y="2592000"/>
                <a:ext cx="5759998" cy="383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28000" y="3096000"/>
                <a:ext cx="1800000" cy="983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Left Brace 5"/>
            <p:cNvSpPr/>
            <p:nvPr/>
          </p:nvSpPr>
          <p:spPr bwMode="auto">
            <a:xfrm rot="5400000">
              <a:off x="2808000" y="4061999"/>
              <a:ext cx="360000" cy="1260000"/>
            </a:xfrm>
            <a:prstGeom prst="leftBrac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" name="Right Triangle 15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2000" y="3132000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18476 t=2.1s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61%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46" t="-10526" r="-55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4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e Heon Ahn\Desktop\Ecriture\Conference\2017\APS DPP 2017\Raw Figures\18476_EF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60000"/>
            <a:ext cx="270321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2000" y="3600000"/>
            <a:ext cx="2700000" cy="2929687"/>
            <a:chOff x="6048000" y="3096000"/>
            <a:chExt cx="2700000" cy="2929687"/>
          </a:xfrm>
        </p:grpSpPr>
        <p:pic>
          <p:nvPicPr>
            <p:cNvPr id="2052" name="Picture 4" descr="C:\Users\Jae Heon Ahn\Desktop\Ecriture\Conference\2017\APS DPP 2017\Raw Figures\18476_qprof_2_59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000" y="3096000"/>
              <a:ext cx="2700000" cy="292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660000" y="3312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64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2000" dirty="0" smtClean="0">
                  <a:solidFill>
                    <a:srgbClr val="0064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=2.596s</a:t>
              </a:r>
              <a:endParaRPr lang="en-GB" sz="2000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2000" y="3600000"/>
            <a:ext cx="2700000" cy="2919931"/>
            <a:chOff x="3348000" y="3060000"/>
            <a:chExt cx="2700000" cy="2919931"/>
          </a:xfrm>
        </p:grpSpPr>
        <p:pic>
          <p:nvPicPr>
            <p:cNvPr id="2051" name="Picture 3" descr="C:\Users\Jae Heon Ahn\Desktop\Ecriture\Conference\2017\APS DPP 2017\Raw Figures\18476_qprof_2_08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000" y="3060000"/>
              <a:ext cx="2700000" cy="2919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60000" y="3276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t=2.082s</a:t>
              </a:r>
              <a:endPara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92000" y="4320000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ITB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000" y="4320000"/>
            <a:ext cx="106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Limiter</a:t>
            </a:r>
          </a:p>
        </p:txBody>
      </p:sp>
      <p:sp>
        <p:nvSpPr>
          <p:cNvPr id="19" name="Right Triangle 18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000" y="1440000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#18476 t=2.596s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32000" y="1080000"/>
            <a:ext cx="3600000" cy="2555827"/>
            <a:chOff x="3276000" y="1080000"/>
            <a:chExt cx="3600000" cy="2555827"/>
          </a:xfrm>
        </p:grpSpPr>
        <p:pic>
          <p:nvPicPr>
            <p:cNvPr id="1026" name="Picture 2" descr="C:\Users\Jae Heon Ahn\Desktop\Ecriture\Conference\2017\APS DPP 2017\Raw Figures\Spectrogram_1847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000" y="1080000"/>
              <a:ext cx="3600000" cy="2555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/>
            <p:nvPr/>
          </p:nvCxnSpPr>
          <p:spPr bwMode="auto">
            <a:xfrm>
              <a:off x="4464000" y="1404000"/>
              <a:ext cx="0" cy="187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602000" y="1404000"/>
              <a:ext cx="0" cy="187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42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/>
                  <a:t>-profiles of ITB / limiter plasmas have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significant differences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6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1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A.H. </a:t>
            </a:r>
            <a:r>
              <a:rPr lang="en-US" altLang="ko-KR" sz="18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Plasmas </a:t>
            </a:r>
            <a:r>
              <a:rPr lang="en-US" altLang="ko-KR" sz="1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072505 (2016)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998" y="1224000"/>
                <a:ext cx="4046061" cy="4314568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Ideal </a:t>
                </a:r>
                <a:r>
                  <a:rPr lang="el-GR" dirty="0"/>
                  <a:t>δ</a:t>
                </a:r>
                <a:r>
                  <a:rPr lang="en-US" dirty="0" smtClean="0"/>
                  <a:t>W</a:t>
                </a:r>
                <a:r>
                  <a:rPr lang="en-US" dirty="0"/>
                  <a:t> </a:t>
                </a:r>
                <a:r>
                  <a:rPr lang="en-US" dirty="0" smtClean="0"/>
                  <a:t>calculations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    with DCON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Indication whether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  plasmas above 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no-wall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limit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 smtClean="0"/>
                  <a:t>Ideal stability</a:t>
                </a:r>
                <a:r>
                  <a:rPr lang="en-US" dirty="0" smtClean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(below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no-wall limit)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during later phase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as expected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998" y="1224000"/>
                <a:ext cx="4046061" cy="4314568"/>
              </a:xfrm>
              <a:blipFill rotWithShape="1">
                <a:blip r:embed="rId2"/>
                <a:stretch>
                  <a:fillRect l="-4669" t="-4944" b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960000" y="1222043"/>
            <a:ext cx="5498104" cy="2848838"/>
            <a:chOff x="3645896" y="1222043"/>
            <a:chExt cx="5498104" cy="284883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21558" t="39530" r="228" b="36858"/>
            <a:stretch/>
          </p:blipFill>
          <p:spPr>
            <a:xfrm>
              <a:off x="4219576" y="1485855"/>
              <a:ext cx="4924424" cy="21050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75937" y="2700000"/>
              <a:ext cx="579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ITB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91937" y="2700000"/>
              <a:ext cx="2023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Limiter plasma</a:t>
              </a:r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086097" y="3486106"/>
              <a:ext cx="4791205" cy="584775"/>
              <a:chOff x="2685920" y="3943350"/>
              <a:chExt cx="4791205" cy="58477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685920" y="3943350"/>
                <a:ext cx="4791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sz="1600" dirty="0"/>
                  <a:t>0     2     4     6     8    10</a:t>
                </a:r>
              </a:p>
              <a:p>
                <a:pPr algn="dist"/>
                <a:endParaRPr lang="en-US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46628" y="4155788"/>
                <a:ext cx="946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Time (s)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691937" y="1222043"/>
              <a:ext cx="3543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Plasma total stored energy vs. time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2639937" y="2376000"/>
              <a:ext cx="2381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Stored energy (10</a:t>
              </a:r>
              <a:r>
                <a:rPr lang="en-US" sz="18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J) </a:t>
              </a:r>
              <a:endPara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427937" y="1476000"/>
              <a:ext cx="1379832" cy="68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488" tIns="72000" rIns="90488" bIns="7200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80000"/>
                </a:lnSpc>
                <a:spcBef>
                  <a:spcPct val="70000"/>
                </a:spcBef>
                <a:spcAft>
                  <a:spcPct val="0"/>
                </a:spcAft>
                <a:buClr>
                  <a:srgbClr val="F70606"/>
                </a:buClr>
                <a:buSzPct val="150000"/>
                <a:buChar char="•"/>
                <a:defRPr sz="2400">
                  <a:solidFill>
                    <a:schemeClr val="accent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 marL="11430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5000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 marL="16002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5FCAFA"/>
                </a:buClr>
                <a:buSzPct val="80000"/>
                <a:buFont typeface="Wingdings" pitchFamily="2" charset="2"/>
                <a:buChar char="q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 marL="20574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marL="25146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70606"/>
                </a:buClr>
                <a:buSzPct val="100000"/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Tx/>
                <a:buNone/>
              </a:pPr>
              <a:r>
                <a:rPr lang="en-US" sz="2000" kern="0" dirty="0" smtClean="0"/>
                <a:t>KSTAR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FontTx/>
                <a:buNone/>
              </a:pPr>
              <a:r>
                <a:rPr lang="en-US" sz="2000" kern="0" dirty="0" smtClean="0"/>
                <a:t>#18476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Ideal global stability analysis of new KSTAR kinetic equilibria examined with ideal DCON</a:t>
            </a:r>
            <a:endParaRPr lang="en-GB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4140000"/>
            <a:ext cx="4860000" cy="212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140000" y="1296000"/>
            <a:ext cx="43903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1600" dirty="0"/>
              <a:t>4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3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2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1</a:t>
            </a:r>
          </a:p>
          <a:p>
            <a:pPr algn="r">
              <a:lnSpc>
                <a:spcPct val="160000"/>
              </a:lnSpc>
            </a:pPr>
            <a:r>
              <a:rPr lang="en-US" sz="1600" dirty="0"/>
              <a:t>0</a:t>
            </a:r>
          </a:p>
          <a:p>
            <a:pPr algn="r">
              <a:lnSpc>
                <a:spcPct val="160000"/>
              </a:lnSpc>
            </a:pPr>
            <a:r>
              <a:rPr lang="en-US" altLang="zh-CN" sz="1600" dirty="0"/>
              <a:t>-1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004000" y="3527487"/>
            <a:ext cx="900000" cy="720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668000" y="3527487"/>
            <a:ext cx="1368000" cy="720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60000" y="2592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60000" y="6048000"/>
            <a:ext cx="509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also :</a:t>
            </a:r>
            <a:r>
              <a:rPr lang="en-US" altLang="ko-K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Y.S. Park et al.,</a:t>
            </a:r>
            <a:r>
              <a:rPr lang="en-US" altLang="ko-K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UP11.00055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503854" y="1513130"/>
            <a:ext cx="0" cy="20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5683854" y="1512000"/>
            <a:ext cx="0" cy="20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ight Triangle 28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0000" y="1224000"/>
            <a:ext cx="8460000" cy="52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Stronger bootstrap current fraction in core region compared to </a:t>
            </a:r>
            <a:r>
              <a:rPr lang="en-US" dirty="0" smtClean="0"/>
              <a:t>L-mode, due to stronger pressure gradient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Still significant inductive </a:t>
            </a:r>
            <a:r>
              <a:rPr lang="en-US" dirty="0"/>
              <a:t>current </a:t>
            </a:r>
            <a:r>
              <a:rPr lang="en-US" dirty="0" smtClean="0"/>
              <a:t>fraction (especially in the core) 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Increased core bootstrap current in H-mode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due to increased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𝛁</m:t>
                    </m:r>
                  </m:oMath>
                </a14:m>
                <a:r>
                  <a:rPr lang="en-US" sz="2800" b="1" dirty="0" smtClean="0"/>
                  <a:t>P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2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40000" y="2700000"/>
            <a:ext cx="5759998" cy="3839999"/>
            <a:chOff x="180000" y="2592000"/>
            <a:chExt cx="5759998" cy="383999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0" y="2592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96000"/>
              <a:ext cx="1800000" cy="98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ight Triangle 13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2000" y="3132000"/>
            <a:ext cx="178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18402 t=6.28s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55%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46" t="-10526" r="-55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1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8000" y="3852000"/>
            <a:ext cx="2520000" cy="2734375"/>
            <a:chOff x="0" y="3204000"/>
            <a:chExt cx="2520000" cy="2734375"/>
          </a:xfrm>
        </p:grpSpPr>
        <p:pic>
          <p:nvPicPr>
            <p:cNvPr id="4100" name="Picture 4" descr="C:\Users\Jae Heon Ahn\Desktop\Ecriture\Conference\2017\APS DPP 2017\Raw Figures\18402_qprof_2_98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4000"/>
              <a:ext cx="2520000" cy="273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76000" y="3420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t=2.981s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12000" y="3852000"/>
            <a:ext cx="2520000" cy="2730000"/>
            <a:chOff x="0" y="3564000"/>
            <a:chExt cx="2520000" cy="2730000"/>
          </a:xfrm>
        </p:grpSpPr>
        <p:pic>
          <p:nvPicPr>
            <p:cNvPr id="4098" name="Picture 2" descr="C:\Users\Jae Heon Ahn\Desktop\Ecriture\Conference\2017\APS DPP 2017\Raw Figures\18402_qprof_5_97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64000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6000" y="3780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t=5.970s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92000" y="3852000"/>
            <a:ext cx="2520000" cy="2730000"/>
            <a:chOff x="0" y="3672000"/>
            <a:chExt cx="2520000" cy="2730000"/>
          </a:xfrm>
        </p:grpSpPr>
        <p:pic>
          <p:nvPicPr>
            <p:cNvPr id="4099" name="Picture 3" descr="C:\Users\Jae Heon Ahn\Desktop\Ecriture\Conference\2017\APS DPP 2017\Raw Figures\18402_qprof_10_94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72000"/>
              <a:ext cx="2520000" cy="273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6000" y="3888000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t=10.948s</a:t>
              </a:r>
              <a:endParaRPr lang="en-GB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"/>
              <p:cNvSpPr txBox="1">
                <a:spLocks/>
              </p:cNvSpPr>
              <p:nvPr/>
            </p:nvSpPr>
            <p:spPr bwMode="auto">
              <a:xfrm>
                <a:off x="324000" y="360000"/>
                <a:ext cx="8496000" cy="7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none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5pPr>
                <a:lvl6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6pPr>
                <a:lvl7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7pPr>
                <a:lvl8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8pPr>
                <a:lvl9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u="sng">
                    <a:solidFill>
                      <a:schemeClr val="tx2"/>
                    </a:solidFill>
                    <a:latin typeface="Helvetica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kern="0" dirty="0" smtClean="0"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kern="0" dirty="0" smtClean="0"/>
                  <a:t>-profiles reconstructed from kinetic equilibria show evolution of magnetic shear</a:t>
                </a:r>
                <a:endParaRPr lang="en-GB" sz="2800" b="1" kern="0" dirty="0"/>
              </a:p>
            </p:txBody>
          </p:sp>
        </mc:Choice>
        <mc:Fallback xmlns="">
          <p:sp>
            <p:nvSpPr>
              <p:cNvPr id="1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000" y="360000"/>
                <a:ext cx="8496000" cy="720000"/>
              </a:xfrm>
              <a:prstGeom prst="rect">
                <a:avLst/>
              </a:prstGeom>
              <a:blipFill rotWithShape="1">
                <a:blip r:embed="rId5"/>
                <a:stretch>
                  <a:fillRect t="-22881" b="-406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Triangle 15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Jae Heon Ahn\Desktop\Ecriture\Conference\2017\APS DPP 2017\Raw Figures\18402_pitchangle_2_98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152000"/>
            <a:ext cx="2520000" cy="27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e Heon Ahn\Desktop\Ecriture\Conference\2017\APS DPP 2017\Raw Figures\18402_pitchangle_5_97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1152000"/>
            <a:ext cx="2520000" cy="27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e Heon Ahn\Desktop\Ecriture\Conference\2017\APS DPP 2017\Raw Figures\18402_pitchangle_10_94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0" y="1152000"/>
            <a:ext cx="2520000" cy="27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48000" y="1072723"/>
                <a:ext cx="2808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Pitch angle at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𝒁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00" y="1072723"/>
                <a:ext cx="2808000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64000" y="1072723"/>
                <a:ext cx="2808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Pitch angle at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𝒁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000" y="1072723"/>
                <a:ext cx="2808000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0000" y="1072723"/>
                <a:ext cx="28080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Pitch angle at</a:t>
                </a:r>
                <a:r>
                  <a:rPr lang="en-US" sz="1600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𝒁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GB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72723"/>
                <a:ext cx="2808000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1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Resistive DCON : a new tool for MHD stability analysis used on KSTAR for the first time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24000"/>
                <a:ext cx="3928820" cy="445576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New resistive DCON code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used to calculate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    </a:t>
                </a:r>
                <a:r>
                  <a:rPr lang="el-GR" dirty="0" smtClean="0"/>
                  <a:t>Δ</a:t>
                </a:r>
                <a:r>
                  <a:rPr lang="en-US" dirty="0" smtClean="0"/>
                  <a:t>’ for case with sudden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     appearance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mode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Positive </a:t>
                </a:r>
                <a:r>
                  <a:rPr lang="el-GR" dirty="0"/>
                  <a:t>Δ</a:t>
                </a:r>
                <a:r>
                  <a:rPr lang="en-US" dirty="0"/>
                  <a:t>’ </a:t>
                </a:r>
                <a:r>
                  <a:rPr lang="en-US" dirty="0" smtClean="0"/>
                  <a:t>would indicate classical </a:t>
                </a:r>
                <a:r>
                  <a:rPr lang="en-US" dirty="0"/>
                  <a:t>instability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Calculation shows a near marginal </a:t>
                </a:r>
                <a:r>
                  <a:rPr lang="el-GR" dirty="0" smtClean="0"/>
                  <a:t>Δ</a:t>
                </a:r>
                <a:r>
                  <a:rPr lang="en-US" dirty="0"/>
                  <a:t>’ </a:t>
                </a:r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 around time of mode onset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Requires further analysis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24000"/>
                <a:ext cx="3928820" cy="4455761"/>
              </a:xfrm>
              <a:blipFill rotWithShape="1">
                <a:blip r:embed="rId2"/>
                <a:stretch>
                  <a:fillRect l="-4806" t="-4788" r="-2016" b="-1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4464000"/>
            <a:ext cx="4752000" cy="20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4"/>
          <a:stretch/>
        </p:blipFill>
        <p:spPr bwMode="auto">
          <a:xfrm>
            <a:off x="4680000" y="1224000"/>
            <a:ext cx="4320000" cy="30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5220000" y="3852000"/>
            <a:ext cx="2232000" cy="720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8352000" y="3852000"/>
            <a:ext cx="540000" cy="7200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rc 4"/>
          <p:cNvSpPr/>
          <p:nvPr/>
        </p:nvSpPr>
        <p:spPr bwMode="auto">
          <a:xfrm flipV="1">
            <a:off x="5832000" y="3996000"/>
            <a:ext cx="1046135" cy="1433252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000" y="4824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033219" y="4614450"/>
            <a:ext cx="632102" cy="17353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80000" y="4608000"/>
            <a:ext cx="1476000" cy="25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0488" tIns="72000" rIns="90488" bIns="72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600" kern="0" dirty="0" smtClean="0">
                <a:solidFill>
                  <a:schemeClr val="tx1"/>
                </a:solidFill>
              </a:rPr>
              <a:t>Resistive DCON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620000"/>
            <a:ext cx="4932000" cy="360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A.H. </a:t>
            </a:r>
            <a:r>
              <a:rPr lang="en-US" altLang="ko-KR" sz="1800" i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Plasmas </a:t>
            </a:r>
            <a:r>
              <a:rPr lang="en-US" altLang="ko-KR" sz="1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112506 (2016)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Targeting sustained </a:t>
                </a:r>
                <a:r>
                  <a:rPr lang="en-US" b="1" dirty="0" smtClean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b="1" i="1" dirty="0" err="1" smtClean="0"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advanced </a:t>
                </a:r>
                <a:r>
                  <a:rPr lang="en-US" b="1" dirty="0"/>
                  <a:t>tokamak operation </a:t>
                </a:r>
                <a:r>
                  <a:rPr lang="en-US" dirty="0" smtClean="0"/>
                  <a:t>at reduced internal inductance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above ideal </a:t>
                </a:r>
                <a:r>
                  <a:rPr lang="en-US" dirty="0"/>
                  <a:t>MHD limits </a:t>
                </a:r>
                <a:endParaRPr lang="en-GB" dirty="0" smtClean="0"/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Avoid</a:t>
                </a:r>
                <a:r>
                  <a:rPr lang="en-US" b="1" dirty="0" smtClean="0"/>
                  <a:t> MHD instability</a:t>
                </a:r>
              </a:p>
              <a:p>
                <a:pPr marL="457200" lvl="1" indent="0">
                  <a:lnSpc>
                    <a:spcPct val="150000"/>
                  </a:lnSpc>
                  <a:spcBef>
                    <a:spcPts val="2016"/>
                  </a:spcBef>
                  <a:buNone/>
                </a:pPr>
                <a:endParaRPr lang="en-US" dirty="0" smtClean="0"/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smtClean="0"/>
                  <a:t>High non-inductive current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smtClean="0"/>
                  <a:t>fraction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</m:oMath>
                </a14:m>
                <a:r>
                  <a:rPr lang="en-US" dirty="0" smtClean="0"/>
                  <a:t>) for sustainment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Stability analysis essential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for </a:t>
                </a:r>
                <a:r>
                  <a:rPr lang="en-US" b="1" dirty="0" smtClean="0"/>
                  <a:t>disruption event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smtClean="0"/>
                  <a:t>     characterization and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 smtClean="0"/>
                  <a:t>     prediction</a:t>
                </a:r>
                <a:r>
                  <a:rPr lang="en-US" dirty="0" smtClean="0"/>
                  <a:t> using </a:t>
                </a:r>
                <a:r>
                  <a:rPr lang="en-US" b="1" dirty="0" smtClean="0"/>
                  <a:t>DECAF </a:t>
                </a:r>
                <a:r>
                  <a:rPr lang="en-US" dirty="0" smtClean="0"/>
                  <a:t>code</a:t>
                </a:r>
              </a:p>
            </p:txBody>
          </p:sp>
        </mc:Choice>
        <mc:Fallback xmlns="">
          <p:sp>
            <p:nvSpPr>
              <p:cNvPr id="11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  <a:blipFill rotWithShape="1">
                <a:blip r:embed="rId2"/>
                <a:stretch>
                  <a:fillRect l="-2233" t="-4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Motivation : Sustain high-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b="1" dirty="0" smtClean="0"/>
                  <a:t> operating regime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for efficient fusion production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3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622096" y="2520000"/>
            <a:ext cx="6485904" cy="3969332"/>
            <a:chOff x="-1850058" y="2992741"/>
            <a:chExt cx="6485904" cy="3969332"/>
          </a:xfrm>
        </p:grpSpPr>
        <p:pic>
          <p:nvPicPr>
            <p:cNvPr id="5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154" y="2992741"/>
              <a:ext cx="4680000" cy="3913886"/>
            </a:xfrm>
            <a:prstGeom prst="rect">
              <a:avLst/>
            </a:prstGeom>
          </p:spPr>
        </p:pic>
        <p:pic>
          <p:nvPicPr>
            <p:cNvPr id="7" name="그림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7846" y="5584741"/>
              <a:ext cx="1620000" cy="560771"/>
            </a:xfrm>
            <a:prstGeom prst="rect">
              <a:avLst/>
            </a:prstGeom>
          </p:spPr>
        </p:pic>
        <p:pic>
          <p:nvPicPr>
            <p:cNvPr id="8" name="그림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7846" y="5224741"/>
              <a:ext cx="2373989" cy="2989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1850058" y="6592741"/>
              <a:ext cx="4157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800" i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Y.S. Park et al.,</a:t>
              </a:r>
              <a:r>
                <a:rPr lang="en-US" altLang="ko-KR" sz="1800" i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ko-KR" sz="1800" i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APS DPP </a:t>
              </a:r>
              <a:r>
                <a:rPr lang="en-US" altLang="ko-KR" sz="1800" i="1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2017, UP11.00055</a:t>
              </a:r>
              <a:endParaRPr lang="ko-KR" altLang="en-US" sz="1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2520000"/>
            <a:ext cx="470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S.A.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Sabbagh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Plasmas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2085 (2002)</a:t>
            </a:r>
          </a:p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Y.S. Park et al., Phys. Plasmas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012513 (2014)</a:t>
            </a:r>
            <a:endParaRPr lang="ko-KR" altLang="en-US" sz="18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68000" y="2341418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68000" y="3384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0" y="5688000"/>
            <a:ext cx="44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J.W.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Berkery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APS DPP 2017, CP11.00093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80000"/>
            <a:ext cx="487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Voitsekhivitch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055026 (2009)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0000" y="2700000"/>
            <a:ext cx="5759998" cy="3839999"/>
            <a:chOff x="180001" y="2592000"/>
            <a:chExt cx="5759998" cy="383999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01" y="2592000"/>
              <a:ext cx="5759998" cy="383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8000" y="3096000"/>
              <a:ext cx="1800000" cy="983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A broad non-inductive current fraction profile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in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sz="2800" b="1" i="1" dirty="0" err="1" smtClean="0"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 smtClean="0"/>
                  <a:t> plasma operation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4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Triangle 11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2000" y="3132000"/>
            <a:ext cx="178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16295 t=1.75s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67%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4140000"/>
                <a:ext cx="142975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46" t="-10526" r="-555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60000" y="1224000"/>
            <a:ext cx="8460000" cy="522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Significant and broad bootstrap </a:t>
            </a:r>
            <a:r>
              <a:rPr lang="en-US" dirty="0"/>
              <a:t>current </a:t>
            </a:r>
            <a:r>
              <a:rPr lang="en-US" dirty="0" smtClean="0"/>
              <a:t>fraction compared to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L-mode plasmas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Inductive current fraction significantly decreased compared to L- or H-mode plasmas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3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0000" y="3780000"/>
            <a:ext cx="2520000" cy="2734375"/>
            <a:chOff x="0" y="3564000"/>
            <a:chExt cx="2520000" cy="2734375"/>
          </a:xfrm>
        </p:grpSpPr>
        <p:pic>
          <p:nvPicPr>
            <p:cNvPr id="6146" name="Picture 2" descr="C:\Users\Jae Heon Ahn\Desktop\Ecriture\Conference\2017\APS DPP 2017\Raw Figures\16295_qprof_1_48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64000"/>
              <a:ext cx="2520000" cy="273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76000" y="3780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t=1.482s</a:t>
              </a:r>
              <a:endPara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0000" y="3780000"/>
            <a:ext cx="2520000" cy="2743513"/>
            <a:chOff x="0" y="3707462"/>
            <a:chExt cx="2520000" cy="2743513"/>
          </a:xfrm>
        </p:grpSpPr>
        <p:pic>
          <p:nvPicPr>
            <p:cNvPr id="6147" name="Picture 3" descr="C:\Users\Jae Heon Ahn\Desktop\Ecriture\Conference\2017\APS DPP 2017\Raw Figures\16295_qprof_3_48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07462"/>
              <a:ext cx="2520000" cy="2743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76000" y="3924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38A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t=3.484s</a:t>
              </a:r>
              <a:endParaRPr lang="en-GB" sz="2000" dirty="0">
                <a:solidFill>
                  <a:srgbClr val="0038A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00000" y="3780000"/>
            <a:ext cx="2520000" cy="2734375"/>
            <a:chOff x="0" y="3744000"/>
            <a:chExt cx="2520000" cy="2734375"/>
          </a:xfrm>
        </p:grpSpPr>
        <p:pic>
          <p:nvPicPr>
            <p:cNvPr id="6148" name="Picture 4" descr="C:\Users\Jae Heon Ahn\Desktop\Ecriture\Conference\2017\APS DPP 2017\Raw Figures\16295_qprof_4_08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4000"/>
              <a:ext cx="2520000" cy="273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6000" y="3960000"/>
              <a:ext cx="1083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64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t=4.084s</a:t>
              </a:r>
              <a:endParaRPr lang="en-GB" sz="2000" dirty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2" descr="C:\Users\Jae Heon Ahn\Desktop\Ecriture\Conference\2017\APS DPP 2017\Raw Figures\Spectrogram_162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080000"/>
            <a:ext cx="378144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End of high-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800" b="1" dirty="0" smtClean="0"/>
                  <a:t> phase due to onset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𝒏</m:t>
                    </m:r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/>
                  <a:t> mode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6"/>
                <a:stretch>
                  <a:fillRect b="-11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>
            <a:off x="1656000" y="1458001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2520000" y="1458001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808000" y="1458000"/>
            <a:ext cx="0" cy="19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3"/>
              <p:cNvSpPr txBox="1">
                <a:spLocks/>
              </p:cNvSpPr>
              <p:nvPr/>
            </p:nvSpPr>
            <p:spPr bwMode="auto">
              <a:xfrm>
                <a:off x="4500000" y="1224000"/>
                <a:ext cx="4500000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72000" rIns="90488" bIns="72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MHD spectrogram shows onset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mode</a:t>
                </a:r>
                <a:r>
                  <a:rPr lang="en-US" dirty="0" smtClean="0"/>
                  <a:t> at t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dirty="0" smtClean="0"/>
                  <a:t>4.2s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End of high-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phase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Detailed stability analysis shown in</a:t>
                </a:r>
              </a:p>
            </p:txBody>
          </p:sp>
        </mc:Choice>
        <mc:Fallback xmlns="">
          <p:sp>
            <p:nvSpPr>
              <p:cNvPr id="2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000" y="1224000"/>
                <a:ext cx="4500000" cy="2520000"/>
              </a:xfrm>
              <a:prstGeom prst="rect">
                <a:avLst/>
              </a:prstGeom>
              <a:blipFill rotWithShape="1">
                <a:blip r:embed="rId7"/>
                <a:stretch>
                  <a:fillRect l="-4065" t="-8475" r="-12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>
            <a:off x="4644000" y="2340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968000" y="2983308"/>
            <a:ext cx="415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Y.S. Park et al.,</a:t>
            </a:r>
            <a:r>
              <a:rPr lang="en-US" altLang="ko-K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UP11.00055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644000" y="2808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ight Triangle 25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6562475" y="1412370"/>
            <a:ext cx="2481252" cy="4926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760399" y="1492701"/>
            <a:ext cx="2590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4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[J.W. </a:t>
            </a:r>
            <a:r>
              <a:rPr lang="en-US" sz="1400" dirty="0" err="1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Berkery</a:t>
            </a:r>
            <a:r>
              <a:rPr lang="en-US" sz="1400" dirty="0" smtClean="0">
                <a:solidFill>
                  <a:srgbClr val="008080"/>
                </a:solidFill>
                <a:latin typeface="Calibri" panose="020F0502020204030204" pitchFamily="34" charset="0"/>
                <a:cs typeface="Arial" pitchFamily="34" charset="0"/>
              </a:rPr>
              <a:t> et al., </a:t>
            </a:r>
            <a:r>
              <a:rPr lang="en-US" sz="1400" dirty="0" err="1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. Fusion 55</a:t>
            </a:r>
            <a:r>
              <a:rPr lang="en-US" sz="1400" b="1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US" sz="1400" dirty="0" smtClean="0">
                <a:solidFill>
                  <a:srgbClr val="008080"/>
                </a:solidFill>
                <a:latin typeface="Calibri" pitchFamily="34" charset="0"/>
                <a:cs typeface="Arial" pitchFamily="34" charset="0"/>
              </a:rPr>
              <a:t>123007 (2015)] </a:t>
            </a:r>
            <a:endParaRPr lang="en-US" sz="1400" dirty="0">
              <a:solidFill>
                <a:srgbClr val="00808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015" y="1411420"/>
            <a:ext cx="29717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2"/>
          <a:stretch/>
        </p:blipFill>
        <p:spPr>
          <a:xfrm>
            <a:off x="276535" y="1515042"/>
            <a:ext cx="2800792" cy="54864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0" idx="0"/>
          </p:cNvCxnSpPr>
          <p:nvPr/>
        </p:nvCxnSpPr>
        <p:spPr bwMode="auto">
          <a:xfrm flipH="1" flipV="1">
            <a:off x="2808000" y="1980000"/>
            <a:ext cx="216000" cy="360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268000" y="2340000"/>
            <a:ext cx="156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u="sng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Kinetic effects</a:t>
            </a: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:</a:t>
            </a:r>
            <a:endParaRPr lang="en-US" sz="1800" baseline="-250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000" y="2340000"/>
            <a:ext cx="12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Fluid terms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512000" y="1980000"/>
            <a:ext cx="432000" cy="360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438497" y="1414466"/>
            <a:ext cx="2971799" cy="693161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808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609" y="1487375"/>
            <a:ext cx="2743200" cy="5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6084000" y="1980000"/>
            <a:ext cx="0" cy="360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4968000" y="1980000"/>
            <a:ext cx="612000" cy="360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580000" y="2340000"/>
            <a:ext cx="98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Rotation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68000" y="2340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800" dirty="0" err="1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Collisionality</a:t>
            </a:r>
            <a:endParaRPr lang="en-US" sz="1800" dirty="0" smtClean="0">
              <a:solidFill>
                <a:srgbClr val="920000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0000" y="1836000"/>
            <a:ext cx="720000" cy="504000"/>
          </a:xfrm>
          <a:prstGeom prst="straightConnector1">
            <a:avLst/>
          </a:prstGeom>
          <a:noFill/>
          <a:ln w="15875" cap="flat" cmpd="sng" algn="ctr">
            <a:solidFill>
              <a:srgbClr val="92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570743" y="1442926"/>
            <a:ext cx="2580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MISK Calculations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Benchmarked</a:t>
            </a:r>
          </a:p>
          <a:p>
            <a:pPr marL="742950" lvl="1" indent="-28575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920000"/>
                </a:solidFill>
                <a:latin typeface="Calibri" pitchFamily="34" charset="0"/>
                <a:cs typeface="Arial" pitchFamily="34" charset="0"/>
              </a:rPr>
              <a:t>Compared to Experiments</a:t>
            </a:r>
          </a:p>
        </p:txBody>
      </p:sp>
      <p:pic>
        <p:nvPicPr>
          <p:cNvPr id="44" name="Picture 2" descr="MISKstability_162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" y="3779999"/>
            <a:ext cx="3780000" cy="26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MISKstability_162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00" y="3780000"/>
            <a:ext cx="3204000" cy="26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972000" y="2880000"/>
            <a:ext cx="8232034" cy="79868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MISK kinetic stability calculations for KSTAR with previous </a:t>
            </a:r>
            <a:r>
              <a:rPr lang="en-US" u="sng" dirty="0" smtClean="0"/>
              <a:t>magnetics only </a:t>
            </a:r>
            <a:r>
              <a:rPr lang="en-US" dirty="0" smtClean="0"/>
              <a:t>equilibrium and </a:t>
            </a:r>
            <a:r>
              <a:rPr lang="en-US" u="sng" dirty="0" smtClean="0"/>
              <a:t>without energetic particles</a:t>
            </a:r>
            <a:endParaRPr lang="en-US" dirty="0" smtClean="0"/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908000" y="6156000"/>
            <a:ext cx="5390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800" b="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Y.S. Park et al., APS DPP 2016</a:t>
            </a:r>
            <a:endParaRPr lang="en-US" sz="1800" b="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996000" y="4320001"/>
            <a:ext cx="1476065" cy="122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rgbClr val="0038A8"/>
                </a:solidFill>
              </a:rPr>
              <a:t>KSTAR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rgbClr val="0038A8"/>
                </a:solidFill>
              </a:rPr>
              <a:t>#16295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kern="0" dirty="0" smtClean="0">
                <a:solidFill>
                  <a:srgbClr val="0038A8"/>
                </a:solidFill>
              </a:rPr>
              <a:t>@2.315s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24000" y="360000"/>
            <a:ext cx="8496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none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u="sng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en-US" sz="2800" b="1" dirty="0"/>
              <a:t>Calculations of kinetic modifications to ideal stability </a:t>
            </a:r>
            <a:r>
              <a:rPr lang="en-US" sz="2800" b="1" dirty="0" smtClean="0"/>
              <a:t>examined with </a:t>
            </a:r>
            <a:r>
              <a:rPr lang="en-US" sz="2800" b="1" dirty="0"/>
              <a:t>MISK code</a:t>
            </a:r>
            <a:endParaRPr lang="en-GB" sz="2800" b="1" kern="0" dirty="0"/>
          </a:p>
        </p:txBody>
      </p:sp>
      <p:sp>
        <p:nvSpPr>
          <p:cNvPr id="28" name="Right Triangle 27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Kinetic global stability analysis of </a:t>
            </a:r>
            <a:br>
              <a:rPr lang="en-US" sz="2800" b="1" dirty="0" smtClean="0"/>
            </a:br>
            <a:r>
              <a:rPr lang="en-US" sz="2800" b="1" dirty="0" smtClean="0"/>
              <a:t>new KSTAR kinetic equilibria is commencing</a:t>
            </a:r>
            <a:endParaRPr lang="en-GB" sz="2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0000" y="4320000"/>
            <a:ext cx="8460000" cy="1317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KSTAR discharge with high non-inductive fraction, bootstrap current bump, and large energetic particle (EP) fraction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Experimental plasma was stable to global MHD modes (RWM), has varying rotating MHD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Time </a:t>
            </a:r>
            <a:r>
              <a:rPr lang="en-US" dirty="0"/>
              <a:t>point analyzed for global </a:t>
            </a:r>
            <a:r>
              <a:rPr lang="en-US" dirty="0" smtClean="0"/>
              <a:t>stability was free </a:t>
            </a:r>
            <a:r>
              <a:rPr lang="en-US" dirty="0"/>
              <a:t>of MHD </a:t>
            </a:r>
            <a:r>
              <a:rPr lang="en-US" dirty="0" smtClean="0"/>
              <a:t>activity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5"/>
          <a:stretch/>
        </p:blipFill>
        <p:spPr bwMode="auto">
          <a:xfrm>
            <a:off x="108000" y="1620000"/>
            <a:ext cx="3420000" cy="23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2739324" y="2038048"/>
            <a:ext cx="0" cy="15808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00" y="1584000"/>
            <a:ext cx="3708000" cy="23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7092000" y="1728000"/>
            <a:ext cx="2146515" cy="168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kern="0" dirty="0" smtClean="0"/>
              <a:t>TRANSP analysis of new kinetic KSTAR equilibria gives EP pressure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49112" y="1509313"/>
            <a:ext cx="5544000" cy="24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64000" y="1224000"/>
            <a:ext cx="2735304" cy="10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kern="0" dirty="0" smtClean="0">
                <a:solidFill>
                  <a:srgbClr val="0038A8"/>
                </a:solidFill>
              </a:rPr>
              <a:t>KSTAR #16325 @11.975s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63513" y="1716194"/>
            <a:ext cx="565688" cy="41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800" kern="0" dirty="0" err="1" smtClean="0">
                <a:solidFill>
                  <a:schemeClr val="tx1"/>
                </a:solidFill>
              </a:rPr>
              <a:t>p</a:t>
            </a:r>
            <a:r>
              <a:rPr lang="en-US" sz="1800" kern="0" baseline="-25000" dirty="0" err="1" smtClean="0">
                <a:solidFill>
                  <a:schemeClr val="tx1"/>
                </a:solidFill>
              </a:rPr>
              <a:t>tot</a:t>
            </a:r>
            <a:endParaRPr lang="en-US" sz="1800" kern="0" baseline="-25000" dirty="0" smtClean="0">
              <a:solidFill>
                <a:schemeClr val="tx1"/>
              </a:solidFill>
            </a:endParaRPr>
          </a:p>
        </p:txBody>
      </p:sp>
      <p:sp>
        <p:nvSpPr>
          <p:cNvPr id="14" name="Right Triangle 13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MISK kinetic stability analysis indicates </a:t>
            </a:r>
            <a:br>
              <a:rPr lang="en-US" sz="2800" b="1" dirty="0" smtClean="0"/>
            </a:br>
            <a:r>
              <a:rPr lang="en-US" sz="2800" b="1" dirty="0" smtClean="0"/>
              <a:t>large stabilizing effect of energetic particles</a:t>
            </a:r>
            <a:endParaRPr lang="en-GB" sz="2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0000" y="4356000"/>
            <a:ext cx="8460000" cy="1317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MISK calculations find the equilibrium is stable to resistive wall modes (consistent with experiment)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Close to marginal stability with variation of the experimental rotation profile and without considering energetic particles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Energetic particles contribute large stabilizing effect (due to large EP fraction)</a:t>
            </a:r>
          </a:p>
        </p:txBody>
      </p:sp>
      <p:graphicFrame>
        <p:nvGraphicFramePr>
          <p:cNvPr id="16" name="Char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46280"/>
              </p:ext>
            </p:extLst>
          </p:nvPr>
        </p:nvGraphicFramePr>
        <p:xfrm>
          <a:off x="0" y="1260000"/>
          <a:ext cx="4572000" cy="328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82129"/>
              </p:ext>
            </p:extLst>
          </p:nvPr>
        </p:nvGraphicFramePr>
        <p:xfrm>
          <a:off x="4471261" y="1260000"/>
          <a:ext cx="4572000" cy="304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00" y="1980000"/>
            <a:ext cx="81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</a:t>
            </a:r>
            <a:endParaRPr lang="en-US" sz="2000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00" y="1584000"/>
            <a:ext cx="1081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unstable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6000" y="1332000"/>
            <a:ext cx="183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Unstable region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016000" y="1548000"/>
            <a:ext cx="252000" cy="144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291166" y="1836000"/>
            <a:ext cx="146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EPs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196" y="3420000"/>
            <a:ext cx="110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EPs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3253220">
            <a:off x="1883160" y="2448000"/>
            <a:ext cx="917141" cy="397834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000" y="1872000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</a:p>
          <a:p>
            <a:pPr algn="r"/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0000" y="3060000"/>
            <a:ext cx="1105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EPs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16000" y="1296000"/>
            <a:ext cx="1476065" cy="102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kern="0" dirty="0" smtClean="0">
                <a:solidFill>
                  <a:srgbClr val="0038A8"/>
                </a:solidFill>
              </a:rPr>
              <a:t>KSTAR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kern="0" dirty="0" smtClean="0">
                <a:solidFill>
                  <a:srgbClr val="0038A8"/>
                </a:solidFill>
              </a:rPr>
              <a:t>#16325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kern="0" dirty="0" smtClean="0">
                <a:solidFill>
                  <a:srgbClr val="0038A8"/>
                </a:solidFill>
              </a:rPr>
              <a:t>@11.975s</a:t>
            </a:r>
          </a:p>
        </p:txBody>
      </p:sp>
      <p:sp>
        <p:nvSpPr>
          <p:cNvPr id="22" name="Right Triangle 21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00"/>
            <a:ext cx="9144000" cy="720000"/>
          </a:xfrm>
        </p:spPr>
        <p:txBody>
          <a:bodyPr/>
          <a:lstStyle/>
          <a:p>
            <a:r>
              <a:rPr lang="en-US" sz="2800" b="1" dirty="0" smtClean="0"/>
              <a:t>Present KSTAR research will now provide input to Disruption </a:t>
            </a:r>
            <a:r>
              <a:rPr lang="en-US" sz="2800" b="1" dirty="0"/>
              <a:t>Event Characterization And Forecasting (DECAF) </a:t>
            </a:r>
            <a:r>
              <a:rPr lang="en-US" sz="2800" b="1" dirty="0" smtClean="0"/>
              <a:t>code</a:t>
            </a:r>
            <a:endParaRPr lang="en-GB" sz="2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76876" y="1330044"/>
            <a:ext cx="4646109" cy="49652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DECAF identifies </a:t>
            </a:r>
            <a:r>
              <a:rPr lang="en-US" dirty="0"/>
              <a:t>disruption event </a:t>
            </a:r>
            <a:r>
              <a:rPr lang="en-US" dirty="0" smtClean="0"/>
              <a:t>chains and predicts </a:t>
            </a:r>
            <a:r>
              <a:rPr lang="en-US" dirty="0"/>
              <a:t>events in </a:t>
            </a:r>
            <a:r>
              <a:rPr lang="en-US" dirty="0" smtClean="0"/>
              <a:t>those chains using warning algorithms (including stability models)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Global MHD stability models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Automated Identification </a:t>
            </a:r>
            <a:r>
              <a:rPr lang="en-US" dirty="0"/>
              <a:t>of rotating MHD </a:t>
            </a:r>
            <a:r>
              <a:rPr lang="en-US" dirty="0" smtClean="0"/>
              <a:t>bifurcation,  locking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dirty="0" smtClean="0"/>
              <a:t>Prediction of MHD mode onset with resistive DCON</a:t>
            </a:r>
            <a:endParaRPr lang="en-US" dirty="0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72000" y="3636000"/>
            <a:ext cx="49221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J.W. Berkery et al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Phys.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Plasmas </a:t>
            </a:r>
            <a:r>
              <a:rPr lang="en-US" sz="1800" b="1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24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8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056103 (</a:t>
            </a:r>
            <a:r>
              <a:rPr lang="en-US" sz="18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2017)</a:t>
            </a:r>
            <a:endParaRPr lang="en-US" sz="1800" b="0" i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80000" y="1080000"/>
            <a:ext cx="3240000" cy="2802308"/>
            <a:chOff x="5876314" y="2378773"/>
            <a:chExt cx="3107313" cy="26875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314" y="2378773"/>
              <a:ext cx="3107313" cy="268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96200" y="3881857"/>
              <a:ext cx="813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unstable</a:t>
              </a:r>
            </a:p>
            <a:p>
              <a:r>
                <a:rPr lang="en-US" sz="1400" dirty="0" smtClean="0">
                  <a:latin typeface="Calibri" panose="020F0502020204030204" pitchFamily="34" charset="0"/>
                </a:rPr>
                <a:t>region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477" y="2876550"/>
              <a:ext cx="2369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278008" y="2537996"/>
              <a:ext cx="365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</a:rPr>
                <a:t>C</a:t>
              </a:r>
              <a:r>
                <a:rPr lang="el-GR" sz="1600" baseline="-25000" dirty="0" smtClean="0">
                  <a:latin typeface="Calibri" panose="020F0502020204030204" pitchFamily="34" charset="0"/>
                </a:rPr>
                <a:t>β</a:t>
              </a:r>
              <a:endParaRPr lang="en-US" sz="16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8008" y="2576066"/>
              <a:ext cx="365806" cy="98628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084713" y="3205952"/>
              <a:ext cx="8352" cy="515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153765" y="3621697"/>
              <a:ext cx="23126" cy="416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602599" y="3656223"/>
              <a:ext cx="47677" cy="109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 rot="16200000">
            <a:off x="4680000" y="2029744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Collisionality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0000" y="3564000"/>
            <a:ext cx="1073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Rotation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4140000" y="3132000"/>
            <a:ext cx="1414630" cy="2949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785857" y="3888000"/>
            <a:ext cx="44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J.W.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Berkery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CP11.00093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05" y="4896000"/>
            <a:ext cx="456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J.D.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Riquezes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UP11.00053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b="9765"/>
          <a:stretch/>
        </p:blipFill>
        <p:spPr bwMode="auto">
          <a:xfrm>
            <a:off x="5796000" y="4212000"/>
            <a:ext cx="2884870" cy="20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3744000" y="5220000"/>
            <a:ext cx="1414630" cy="2465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7776489" y="58320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1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6000" y="55080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6501" y="51840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3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0000" y="450000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</a:t>
            </a:r>
            <a:endParaRPr lang="en-US" sz="18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8674" y="5952727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bifurcation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7602621" y="6002755"/>
            <a:ext cx="0" cy="174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7" name="Straight Connector 1036"/>
          <p:cNvCxnSpPr/>
          <p:nvPr/>
        </p:nvCxnSpPr>
        <p:spPr bwMode="auto">
          <a:xfrm>
            <a:off x="7164475" y="6177420"/>
            <a:ext cx="43965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40" name="Group 1039"/>
          <p:cNvGrpSpPr/>
          <p:nvPr/>
        </p:nvGrpSpPr>
        <p:grpSpPr>
          <a:xfrm>
            <a:off x="5724452" y="6228000"/>
            <a:ext cx="2703494" cy="343178"/>
            <a:chOff x="5724452" y="6240489"/>
            <a:chExt cx="2703494" cy="343178"/>
          </a:xfrm>
        </p:grpSpPr>
        <p:sp>
          <p:nvSpPr>
            <p:cNvPr id="48" name="TextBox 47"/>
            <p:cNvSpPr txBox="1"/>
            <p:nvPr/>
          </p:nvSpPr>
          <p:spPr>
            <a:xfrm>
              <a:off x="5724452" y="6245101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0.66</a:t>
              </a:r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0248" y="6240489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0.70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128336" y="6245113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0.74</a:t>
              </a:r>
              <a:endParaRPr lang="en-US" sz="1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44132" y="6240501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0.78</a:t>
              </a:r>
              <a:endParaRPr lang="en-US" sz="16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60000" y="6192000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(s)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4932000" y="50400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f(kHz)</a:t>
            </a:r>
            <a:endParaRPr lang="en-US" sz="2000" dirty="0"/>
          </a:p>
        </p:txBody>
      </p:sp>
      <p:grpSp>
        <p:nvGrpSpPr>
          <p:cNvPr id="1041" name="Group 1040"/>
          <p:cNvGrpSpPr/>
          <p:nvPr/>
        </p:nvGrpSpPr>
        <p:grpSpPr>
          <a:xfrm>
            <a:off x="5472000" y="4140000"/>
            <a:ext cx="412292" cy="2273526"/>
            <a:chOff x="5461288" y="4142138"/>
            <a:chExt cx="412292" cy="2273526"/>
          </a:xfrm>
        </p:grpSpPr>
        <p:sp>
          <p:nvSpPr>
            <p:cNvPr id="1039" name="TextBox 1038"/>
            <p:cNvSpPr txBox="1"/>
            <p:nvPr/>
          </p:nvSpPr>
          <p:spPr>
            <a:xfrm>
              <a:off x="5461288" y="414213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25</a:t>
              </a:r>
              <a:endParaRPr lang="en-US" sz="1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61288" y="4525438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61288" y="492721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61288" y="530127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75100" y="569381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75100" y="607711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0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0" y="360000"/>
            <a:ext cx="8640000" cy="720000"/>
          </a:xfrm>
        </p:spPr>
        <p:txBody>
          <a:bodyPr/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xamination of KSTAR transport and stability supporting disruption prediction and avoidance research has begun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0836" y="1283855"/>
            <a:ext cx="8903855" cy="51961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Interpretive TRANSP analyses show </a:t>
            </a:r>
            <a:r>
              <a:rPr lang="en-US" b="1" dirty="0" smtClean="0"/>
              <a:t>high non-inductive current fraction</a:t>
            </a:r>
            <a:r>
              <a:rPr lang="en-US" dirty="0" smtClean="0"/>
              <a:t> in advanced tokamak KSTAR operation regimes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While the </a:t>
            </a:r>
            <a:r>
              <a:rPr lang="en-US" b="1" dirty="0" smtClean="0"/>
              <a:t>total non-inductive current fraction</a:t>
            </a:r>
            <a:r>
              <a:rPr lang="en-US" dirty="0" smtClean="0"/>
              <a:t> is high (</a:t>
            </a:r>
            <a:r>
              <a:rPr lang="en-US" b="1" dirty="0" smtClean="0"/>
              <a:t>up to 75%</a:t>
            </a:r>
            <a:r>
              <a:rPr lang="en-US" dirty="0" smtClean="0"/>
              <a:t> in plasmas examined), the non-inductive profile can vary substantially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The resultant q profiles in these regimes (verified by kinetic equilibrium reconstruction including MSE) can yield varied stability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Interesting flat q shear regions form that may correlate with observed plasma stability, depending on the q level at which they appear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Continuing analysis provides physics understanding toward attaining stable long pulse, high performance KSTAR operation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Aim to optimize stable plasma trajectories to KSTAR design target plasmas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Set up predictive TRANSP runs for the 2018 scenarios with 2nd NBI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58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167920"/>
            <a:ext cx="7772400" cy="6858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Jae Heon Ahn\Desktop\Ecriture\Conference\2017\APS DPP 2017\Raw Figures\non-ind_curr_frac_Vs_avgTE_G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4" y="971792"/>
            <a:ext cx="8551851" cy="57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685707" y="5015240"/>
            <a:ext cx="1643826" cy="872519"/>
          </a:xfrm>
          <a:prstGeom prst="ellipse">
            <a:avLst/>
          </a:prstGeom>
          <a:solidFill>
            <a:schemeClr val="accent5">
              <a:lumMod val="75000"/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63700" y="2073106"/>
            <a:ext cx="2073105" cy="1116824"/>
          </a:xfrm>
          <a:prstGeom prst="ellipse">
            <a:avLst/>
          </a:prstGeom>
          <a:solidFill>
            <a:schemeClr val="accent2">
              <a:lumMod val="75000"/>
              <a:alpha val="2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99482" y="1354149"/>
            <a:ext cx="4034527" cy="823658"/>
          </a:xfrm>
          <a:prstGeom prst="ellipse">
            <a:avLst/>
          </a:prstGeom>
          <a:solidFill>
            <a:schemeClr val="bg2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39086" y="3580818"/>
            <a:ext cx="928358" cy="858559"/>
          </a:xfrm>
          <a:prstGeom prst="ellipse">
            <a:avLst/>
          </a:prstGeom>
          <a:solidFill>
            <a:srgbClr val="CCFFFF">
              <a:alpha val="3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43308" y="2519835"/>
            <a:ext cx="928358" cy="858559"/>
          </a:xfrm>
          <a:prstGeom prst="ellipse">
            <a:avLst/>
          </a:prstGeom>
          <a:solidFill>
            <a:srgbClr val="CCFFFF">
              <a:alpha val="3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05354" y="3259731"/>
            <a:ext cx="1877661" cy="1755509"/>
          </a:xfrm>
          <a:prstGeom prst="ellipse">
            <a:avLst/>
          </a:prstGeom>
          <a:solidFill>
            <a:srgbClr val="00B050">
              <a:alpha val="31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654009" y="3189930"/>
            <a:ext cx="711983" cy="489773"/>
          </a:xfrm>
          <a:prstGeom prst="ellipse">
            <a:avLst/>
          </a:prstGeom>
          <a:solidFill>
            <a:schemeClr val="accent2">
              <a:lumMod val="75000"/>
              <a:alpha val="2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0000"/>
            <a:ext cx="9144000" cy="1440000"/>
          </a:xfrm>
        </p:spPr>
        <p:txBody>
          <a:bodyPr/>
          <a:lstStyle/>
          <a:p>
            <a:r>
              <a:rPr lang="en-US" b="1" dirty="0"/>
              <a:t>Transport and stability </a:t>
            </a:r>
            <a:r>
              <a:rPr lang="en-US" b="1" dirty="0" smtClean="0"/>
              <a:t>analyses </a:t>
            </a:r>
            <a:r>
              <a:rPr lang="en-US" b="1" dirty="0"/>
              <a:t>supporting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disruption </a:t>
            </a:r>
            <a:r>
              <a:rPr lang="en-US" b="1" dirty="0"/>
              <a:t>prediction in high beta KSTAR plasmas</a:t>
            </a:r>
            <a:r>
              <a:rPr lang="en-US" b="1" dirty="0" smtClean="0"/>
              <a:t>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600000"/>
                <a:ext cx="9144000" cy="162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J.-H. Ah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n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S.A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Sabbag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Y.S.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Par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k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J.W.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Berker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y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Y.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Jian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g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J.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Riqueze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s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H.H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Le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e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L.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Terzol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o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S.D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t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Z.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g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A.H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Glasse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dirty="0" smtClean="0">
                            <a:solidFill>
                              <a:schemeClr val="tx1"/>
                            </a:solidFill>
                          </a:rPr>
                          <m:t>r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</a:rPr>
                  <a:t>Columbia University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</a:rPr>
                  <a:t>NFRI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</a:rPr>
                  <a:t>PPPL</a:t>
                </a:r>
                <a:r>
                  <a:rPr lang="en-US" sz="16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16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600" i="1" dirty="0" smtClean="0">
                    <a:solidFill>
                      <a:schemeClr val="tx1"/>
                    </a:solidFill>
                  </a:rPr>
                  <a:t>University of Washington</a:t>
                </a:r>
                <a:endParaRPr lang="en-US" sz="1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600000"/>
                <a:ext cx="9144000" cy="1620000"/>
              </a:xfrm>
              <a:blipFill rotWithShape="1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00" y="6408000"/>
            <a:ext cx="9725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6408000"/>
            <a:ext cx="843751" cy="43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8000" y="5919389"/>
            <a:ext cx="57960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*Work supported by U.S. DoE under contract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DE-SC0016614</a:t>
            </a: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0" y="720000"/>
            <a:ext cx="9144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72000" rIns="90488" bIns="7200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80000"/>
              </a:lnSpc>
              <a:spcBef>
                <a:spcPct val="70000"/>
              </a:spcBef>
              <a:spcAft>
                <a:spcPct val="0"/>
              </a:spcAft>
              <a:buClr>
                <a:srgbClr val="F70606"/>
              </a:buClr>
              <a:buSzPct val="150000"/>
              <a:buNone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50000"/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5FCAFA"/>
              </a:buClr>
              <a:buSzPct val="80000"/>
              <a:buFont typeface="Wingdings" pitchFamily="2" charset="2"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2860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u="sng" kern="0" dirty="0" smtClean="0">
                <a:solidFill>
                  <a:schemeClr val="tx1"/>
                </a:solidFill>
              </a:rPr>
              <a:t>59</a:t>
            </a:r>
            <a:r>
              <a:rPr lang="en-US" sz="2000" u="sng" kern="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u="sng" kern="0" dirty="0" smtClean="0">
                <a:solidFill>
                  <a:schemeClr val="tx1"/>
                </a:solidFill>
              </a:rPr>
              <a:t> APS DPP annual meeting</a:t>
            </a:r>
            <a:endParaRPr lang="en-GB" sz="2000" u="sng" dirty="0">
              <a:solidFill>
                <a:schemeClr val="tx1"/>
              </a:solidFill>
            </a:endParaRPr>
          </a:p>
        </p:txBody>
      </p:sp>
      <p:pic>
        <p:nvPicPr>
          <p:cNvPr id="11" name="Picture 49" descr="kstar_soft_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6408000"/>
            <a:ext cx="156890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08000" y="6660572"/>
            <a:ext cx="864000" cy="18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999" y="6768000"/>
            <a:ext cx="2772000" cy="7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6" descr="approved_bluegre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6408000"/>
            <a:ext cx="2425263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4643400" y="6660000"/>
            <a:ext cx="864000" cy="18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72000" rIns="90488" bIns="72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Interpretive TRANSP analysis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Equilibrium from EFIT (e.g. kinetic EFIT)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KSTAR experimental data as inputs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, …)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Non-inductive current</a:t>
                </a:r>
                <a:r>
                  <a:rPr lang="en-US" dirty="0" smtClean="0"/>
                  <a:t> 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𝑁𝐼</m:t>
                        </m:r>
                      </m:sub>
                    </m:sSub>
                  </m:oMath>
                </a14:m>
                <a:r>
                  <a:rPr lang="en-US" dirty="0" smtClean="0"/>
                  <a:t>) and profiles computed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    Effects on plasma stability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MHD mode </a:t>
                </a:r>
                <a:r>
                  <a:rPr lang="en-US" b="1" dirty="0" smtClean="0"/>
                  <a:t>stability analysis </a:t>
                </a:r>
                <a:r>
                  <a:rPr lang="en-US" dirty="0" smtClean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Global mode ideal </a:t>
                </a:r>
                <a:r>
                  <a:rPr lang="en-US" dirty="0"/>
                  <a:t>MHD </a:t>
                </a:r>
                <a:r>
                  <a:rPr lang="en-US" dirty="0" smtClean="0"/>
                  <a:t>analysis kink</a:t>
                </a:r>
                <a:r>
                  <a:rPr lang="en-US" dirty="0"/>
                  <a:t>, ballooning, RWM</a:t>
                </a:r>
                <a:r>
                  <a:rPr lang="en-US" dirty="0" smtClean="0"/>
                  <a:t>) : </a:t>
                </a:r>
                <a:r>
                  <a:rPr lang="en-US" u="sng" dirty="0" smtClean="0"/>
                  <a:t>DCON</a:t>
                </a:r>
              </a:p>
              <a:p>
                <a:pPr lvl="1">
                  <a:lnSpc>
                    <a:spcPct val="100000"/>
                  </a:lnSpc>
                  <a:spcBef>
                    <a:spcPts val="3000"/>
                  </a:spcBef>
                </a:pPr>
                <a:r>
                  <a:rPr lang="en-US" dirty="0" smtClean="0"/>
                  <a:t>Resistive mode stability analysis: </a:t>
                </a:r>
                <a:r>
                  <a:rPr lang="en-US" u="sng" dirty="0" smtClean="0"/>
                  <a:t>Resistive DCON</a:t>
                </a:r>
              </a:p>
              <a:p>
                <a:pPr lvl="1">
                  <a:lnSpc>
                    <a:spcPct val="100000"/>
                  </a:lnSpc>
                  <a:spcBef>
                    <a:spcPts val="3000"/>
                  </a:spcBef>
                </a:pPr>
                <a:r>
                  <a:rPr lang="en-US" dirty="0" smtClean="0"/>
                  <a:t>Kinetic resistive wall mode (RWM) stability analysis: </a:t>
                </a:r>
                <a:r>
                  <a:rPr lang="en-US" u="sng" dirty="0" smtClean="0"/>
                  <a:t>MISK</a:t>
                </a:r>
                <a:endParaRPr lang="en-GB" u="sng" dirty="0" smtClean="0"/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blipFill rotWithShape="1">
                <a:blip r:embed="rId2"/>
                <a:stretch>
                  <a:fillRect l="-2233" t="-4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Outline : Transport</a:t>
                </a:r>
                <a:r>
                  <a:rPr lang="en-US" sz="2800" b="1" dirty="0"/>
                  <a:t>, equilibrium and stability </a:t>
                </a:r>
                <a:r>
                  <a:rPr lang="en-US" sz="2800" b="1" dirty="0" smtClean="0"/>
                  <a:t>analysis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of high-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b="1" dirty="0" smtClean="0"/>
                  <a:t> KSTAR shots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3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86424" y="2064396"/>
            <a:ext cx="584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Jiang et al.,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 DPP 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2017, UP11.00056 </a:t>
            </a:r>
            <a:r>
              <a:rPr lang="en-US" altLang="ko-KR" sz="1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 talk</a:t>
            </a:r>
            <a:endParaRPr lang="ko-KR" altLang="en-US" sz="1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000" y="6120000"/>
            <a:ext cx="888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Berkery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Fusion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123007 (2015);  B. Hu et al., Phys. Plasmas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057301 (2005)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4000" y="4752000"/>
            <a:ext cx="442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Plasmas </a:t>
            </a:r>
            <a:r>
              <a:rPr lang="en-US" altLang="ko-KR" sz="1800" b="1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072505 (2016)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56000" y="3096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680000" y="1332000"/>
            <a:ext cx="395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 : See </a:t>
            </a:r>
            <a:r>
              <a:rPr lang="en-US" altLang="ko-KR" sz="1800" i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http://transpweb.pppl.gov</a:t>
            </a:r>
            <a:endParaRPr lang="ko-KR" altLang="en-US" sz="1800" b="1" i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56000" y="3528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4284000" y="5472000"/>
            <a:ext cx="496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ko-KR" sz="1800" i="1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al., Phys. Plasmas </a:t>
            </a:r>
            <a:r>
              <a:rPr lang="en-US" altLang="ko-KR" sz="1800" b="1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112506 (2016</a:t>
            </a:r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800" b="1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Abstract</a:t>
            </a:r>
            <a:endParaRPr lang="en-GB" sz="2800" b="1" dirty="0"/>
          </a:p>
        </p:txBody>
      </p:sp>
      <p:pic>
        <p:nvPicPr>
          <p:cNvPr id="1026" name="Picture 2" descr="C:\Users\Jae Heon Ahn\Desktop\Ecriture\Conference\2017\APS DPP 2017\Raw Figures\A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864000"/>
            <a:ext cx="8298991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/>
              <p:cNvSpPr txBox="1">
                <a:spLocks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72000" rIns="90488" bIns="72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Interpretative TRANSP analysis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Equilibrium from EFIT (e.g. kinetic EFIT)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 smtClean="0"/>
                  <a:t>KSTAR experimental data as inputs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, …)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/>
                  <a:t>Non-inductive current</a:t>
                </a:r>
                <a:r>
                  <a:rPr lang="en-US" dirty="0" smtClean="0"/>
                  <a:t> 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𝑁𝐼</m:t>
                        </m:r>
                      </m:sub>
                    </m:sSub>
                  </m:oMath>
                </a14:m>
                <a:r>
                  <a:rPr lang="en-US" dirty="0" smtClean="0"/>
                  <a:t>) and profiles computed</a:t>
                </a:r>
              </a:p>
              <a:p>
                <a:pPr marL="457200" lvl="1" indent="0">
                  <a:lnSpc>
                    <a:spcPct val="100000"/>
                  </a:lnSpc>
                  <a:buNone/>
                </a:pPr>
                <a:r>
                  <a:rPr lang="en-US" dirty="0" smtClean="0"/>
                  <a:t>     Effects on plasma stability</a:t>
                </a:r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MHD mode </a:t>
                </a:r>
                <a:r>
                  <a:rPr lang="en-US" b="1" dirty="0" smtClean="0"/>
                  <a:t>stability analysis </a:t>
                </a:r>
                <a:r>
                  <a:rPr lang="en-US" dirty="0" smtClean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Ideal/Resistive DCON (kink, </a:t>
                </a:r>
                <a:r>
                  <a:rPr lang="en-US" dirty="0" err="1" smtClean="0"/>
                  <a:t>balooning</a:t>
                </a:r>
                <a:r>
                  <a:rPr lang="en-US" dirty="0" smtClean="0"/>
                  <a:t>, RWM)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MISK kinetic code using energetic particle profiles from TRANSP</a:t>
                </a:r>
                <a:endParaRPr lang="en-GB" dirty="0" smtClean="0"/>
              </a:p>
              <a:p>
                <a:pPr lvl="1">
                  <a:lnSpc>
                    <a:spcPct val="100000"/>
                  </a:lnSpc>
                  <a:spcBef>
                    <a:spcPts val="1800"/>
                  </a:spcBef>
                </a:pPr>
                <a:r>
                  <a:rPr lang="en-US" dirty="0" smtClean="0"/>
                  <a:t>Global mode stability analysis</a:t>
                </a:r>
              </a:p>
            </p:txBody>
          </p:sp>
        </mc:Choice>
        <mc:Fallback xmlns="">
          <p:sp>
            <p:nvSpPr>
              <p:cNvPr id="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blipFill rotWithShape="1">
                <a:blip r:embed="rId2"/>
                <a:stretch>
                  <a:fillRect l="-2233" t="-4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Outline : Transport</a:t>
                </a:r>
                <a:r>
                  <a:rPr lang="en-US" sz="2800" b="1" dirty="0"/>
                  <a:t>, equilibrium and stability </a:t>
                </a:r>
                <a:r>
                  <a:rPr lang="en-US" sz="2800" b="1" dirty="0" smtClean="0"/>
                  <a:t>analysis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of high-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b="1" dirty="0" smtClean="0"/>
                  <a:t> KSTAR shots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3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040000" y="2052000"/>
            <a:ext cx="3754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Y. Jiang et al., 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conference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UP11.00056</a:t>
            </a:r>
            <a:endParaRPr lang="ko-KR" altLang="en-US" sz="16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808" y="5580000"/>
            <a:ext cx="3866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Hu et al., Phys. Plasmas </a:t>
            </a:r>
            <a:r>
              <a:rPr lang="en-US" altLang="ko-KR" sz="1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057301 (2005)</a:t>
            </a:r>
            <a:endParaRPr lang="ko-KR" altLang="en-US" sz="16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6808" y="4716000"/>
            <a:ext cx="4430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A.H. </a:t>
            </a:r>
            <a:r>
              <a:rPr lang="en-US" altLang="ko-KR" sz="16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Plasmas </a:t>
            </a:r>
            <a:r>
              <a:rPr lang="en-US" altLang="ko-KR" sz="1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072505 (2016)</a:t>
            </a:r>
          </a:p>
          <a:p>
            <a:r>
              <a:rPr lang="en-US" altLang="ko-K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A.H. </a:t>
            </a:r>
            <a:r>
              <a:rPr lang="en-US" altLang="ko-KR" sz="16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en-US" altLang="ko-K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Phys. Plasmas </a:t>
            </a:r>
            <a:r>
              <a:rPr lang="en-US" altLang="ko-KR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ko-KR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112506 (2016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16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56000" y="3096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040000" y="1368000"/>
            <a:ext cx="273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altLang="ko-KR" sz="1600" i="1" u="sng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http://transpweb.pppl.gov</a:t>
            </a:r>
            <a:endParaRPr lang="ko-KR" altLang="en-US" sz="1600" b="1" i="1" u="sng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56000" y="3528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9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Application to the Disruption </a:t>
            </a:r>
            <a:r>
              <a:rPr lang="en-US" sz="2800" b="1" dirty="0"/>
              <a:t>Event Characterization And Forecasting (DECAF) </a:t>
            </a:r>
            <a:r>
              <a:rPr lang="en-US" sz="2800" b="1" dirty="0" smtClean="0"/>
              <a:t>code</a:t>
            </a:r>
            <a:endParaRPr lang="en-GB" sz="2800" b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8460000" cy="54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DECAF identifies </a:t>
            </a:r>
            <a:r>
              <a:rPr lang="en-US" dirty="0"/>
              <a:t>disruption event </a:t>
            </a:r>
            <a:r>
              <a:rPr lang="en-US" dirty="0" smtClean="0"/>
              <a:t>chains and predicts </a:t>
            </a:r>
            <a:r>
              <a:rPr lang="en-US" dirty="0"/>
              <a:t>events in </a:t>
            </a:r>
            <a:r>
              <a:rPr lang="en-US" dirty="0" smtClean="0"/>
              <a:t>those chains using warning algorithms (including stability models)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Global MHD stability boundary models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Identification of rotating MHD </a:t>
            </a:r>
            <a:r>
              <a:rPr lang="en-US" dirty="0" smtClean="0"/>
              <a:t>bifurcation and mode locking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Prediction of MHD mode onset with resistive DCON</a:t>
            </a:r>
            <a:endParaRPr lang="en-US" dirty="0"/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980000" y="1944000"/>
            <a:ext cx="4500000" cy="28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J.W. Berkery et al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., 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Phys. 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Plasmas </a:t>
            </a:r>
            <a:r>
              <a:rPr lang="en-US" sz="1600" b="1" i="1" dirty="0" smtClean="0">
                <a:solidFill>
                  <a:schemeClr val="tx1"/>
                </a:solidFill>
                <a:latin typeface="Calibri" pitchFamily="34" charset="0"/>
              </a:rPr>
              <a:t>24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056103 (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2017)</a:t>
            </a:r>
            <a:endParaRPr lang="en-US" sz="1600" b="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Conclusion and prospect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0000" y="1080000"/>
            <a:ext cx="8460000" cy="5400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Interpretive TRANSP analyses show high non-inductive current fraction in high-beta KSTAR shots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Classification of plasma onto different operation regimes from total current composition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Equilibrium reconstruction and stability analyses show further prospect for 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Future scenario development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</a:t>
            </a:r>
            <a:r>
              <a:rPr lang="en-US" dirty="0" smtClean="0"/>
              <a:t>isruption event characterization and prediction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7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TRANSP : Time dependent 1.5D tool for interpretive/predictive analysis</a:t>
            </a:r>
            <a:endParaRPr lang="en-GB" sz="2800" b="1" dirty="0"/>
          </a:p>
        </p:txBody>
      </p:sp>
      <p:pic>
        <p:nvPicPr>
          <p:cNvPr id="1026" name="Picture 2" descr="C:\Users\Jae Heon Ahn\Desktop\Ecriture\Conference\2017\APS DPP 2017\Raw Figures\Tran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1296000"/>
            <a:ext cx="828751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0000" y="6192000"/>
            <a:ext cx="328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8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Kaye et al., TUG meeting 2015 </a:t>
            </a:r>
            <a:endParaRPr lang="ko-KR" altLang="en-US" sz="18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High non-inductive current fraction required 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for long pulse, high-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𝜷</m:t>
                    </m:r>
                  </m:oMath>
                </a14:m>
                <a:r>
                  <a:rPr lang="en-US" sz="2800" b="1" dirty="0" smtClean="0"/>
                  <a:t> plasmas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9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2"/>
                <a:stretch>
                  <a:fillRect t="-22881" b="-40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72000" rIns="90488" bIns="7200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80000"/>
                  </a:lnSpc>
                  <a:spcBef>
                    <a:spcPct val="7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 sz="240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742950" indent="-28575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2pPr>
                <a:lvl3pPr marL="1143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5000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3pPr>
                <a:lvl4pPr marL="1600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5FCAFA"/>
                  </a:buClr>
                  <a:buSzPct val="80000"/>
                  <a:buFont typeface="Wingdings" pitchFamily="2" charset="2"/>
                  <a:buChar char="q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4pPr>
                <a:lvl5pPr marL="20574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5pPr>
                <a:lvl6pPr marL="25146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70606"/>
                  </a:buClr>
                  <a:buSzPct val="100000"/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(Non-inductive)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42D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00642D"/>
                    </a:solidFill>
                  </a:rPr>
                  <a:t>(Beam-driven)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(Bootstrap)</a:t>
                </a:r>
              </a:p>
              <a:p>
                <a:pPr>
                  <a:lnSpc>
                    <a:spcPct val="100000"/>
                  </a:lnSpc>
                  <a:spcBef>
                    <a:spcPts val="1500"/>
                  </a:spcBef>
                </a:pPr>
                <a:r>
                  <a:rPr lang="en-US" dirty="0" smtClean="0"/>
                  <a:t>KSTAR plasmas can have high non-inductive current fraction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</m:oMath>
                </a14:m>
                <a:r>
                  <a:rPr lang="en-US" dirty="0" smtClean="0"/>
                  <a:t>&gt;70%)</a:t>
                </a:r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00" y="1224000"/>
                <a:ext cx="8460000" cy="5220000"/>
              </a:xfrm>
              <a:prstGeom prst="rect">
                <a:avLst/>
              </a:prstGeom>
              <a:blipFill rotWithShape="1">
                <a:blip r:embed="rId3"/>
                <a:stretch>
                  <a:fillRect l="-2233" t="-4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40000" y="2700000"/>
            <a:ext cx="5759998" cy="3839999"/>
            <a:chOff x="1620001" y="2520000"/>
            <a:chExt cx="5759998" cy="3839999"/>
          </a:xfrm>
        </p:grpSpPr>
        <p:grpSp>
          <p:nvGrpSpPr>
            <p:cNvPr id="4" name="Group 3"/>
            <p:cNvGrpSpPr/>
            <p:nvPr/>
          </p:nvGrpSpPr>
          <p:grpSpPr>
            <a:xfrm>
              <a:off x="1620001" y="2520000"/>
              <a:ext cx="5759998" cy="3839999"/>
              <a:chOff x="180001" y="2592000"/>
              <a:chExt cx="5759998" cy="3839999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0001" y="2592000"/>
                <a:ext cx="5759998" cy="383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28000" y="3096000"/>
                <a:ext cx="1800000" cy="983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" name="Straight Arrow Connector 10"/>
            <p:cNvCxnSpPr/>
            <p:nvPr/>
          </p:nvCxnSpPr>
          <p:spPr bwMode="auto">
            <a:xfrm>
              <a:off x="3132000" y="3564000"/>
              <a:ext cx="0" cy="151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132000" y="5076000"/>
              <a:ext cx="0" cy="50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>
              <a:off x="3132000" y="5112000"/>
              <a:ext cx="16907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Non-inductive</a:t>
              </a:r>
              <a:endPara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32000" y="4284000"/>
              <a:ext cx="1174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Inductive</a:t>
              </a:r>
              <a:endPara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ight Triangle 17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2000" y="3132000"/>
            <a:ext cx="1659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#18499 t=4.2s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32000" y="2700000"/>
                <a:ext cx="3168000" cy="1728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Need to examine dependence on plasma quantities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,…)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2000" y="2700000"/>
                <a:ext cx="3168000" cy="1728000"/>
              </a:xfrm>
              <a:blipFill rotWithShape="1">
                <a:blip r:embed="rId6"/>
                <a:stretch>
                  <a:fillRect l="-5973" t="-12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832000" y="4680000"/>
            <a:ext cx="3240000" cy="1200329"/>
          </a:xfrm>
          <a:prstGeom prst="rect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KSTAR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 with low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non-inductive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fraction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20000" y="4680000"/>
                <a:ext cx="1429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𝑁𝐼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</a:rPr>
                      <m:t>≃</m:t>
                    </m:r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39%</a:t>
                </a:r>
                <a:endParaRPr lang="en-GB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4680000"/>
                <a:ext cx="14297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846" t="-10667" r="-5556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High non-inductive plasmas not sensitive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𝒆𝒇𝒇</m:t>
                        </m:r>
                      </m:sub>
                    </m:sSub>
                  </m:oMath>
                </a14:m>
                <a:r>
                  <a:rPr lang="en-US" sz="2800" b="1" dirty="0" smtClean="0"/>
                  <a:t> variation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2"/>
                <a:stretch>
                  <a:fillRect t="-26271" b="-37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Interpretive TRANSP with KSTAR #17228 t=2s measurements</a:t>
                </a:r>
              </a:p>
              <a:p>
                <a:pPr lvl="1">
                  <a:lnSpc>
                    <a:spcPct val="100000"/>
                  </a:lnSpc>
                  <a:spcBef>
                    <a:spcPts val="5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measurement not available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profile set constant</a:t>
                </a:r>
                <a:endParaRPr lang="en-GB" dirty="0"/>
              </a:p>
              <a:p>
                <a:pPr>
                  <a:lnSpc>
                    <a:spcPct val="100000"/>
                  </a:lnSpc>
                  <a:spcBef>
                    <a:spcPts val="1000"/>
                  </a:spcBef>
                </a:pPr>
                <a:r>
                  <a:rPr lang="en-US" dirty="0" smtClean="0"/>
                  <a:t>Scan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alters ion density variation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increases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 smtClean="0"/>
                  <a:t> decreases) :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00642D"/>
                    </a:solidFill>
                  </a:rPr>
                  <a:t>	</a:t>
                </a:r>
                <a:r>
                  <a:rPr lang="en-US" dirty="0" smtClean="0">
                    <a:solidFill>
                      <a:srgbClr val="00642D"/>
                    </a:solidFill>
                  </a:rPr>
                  <a:t>Beam driven current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642D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Bootstrap current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224000"/>
                <a:ext cx="8460000" cy="5220000"/>
              </a:xfrm>
              <a:blipFill rotWithShape="1">
                <a:blip r:embed="rId3"/>
                <a:stretch>
                  <a:fillRect l="-2233" t="-4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60000" y="3312000"/>
            <a:ext cx="8532000" cy="3216315"/>
            <a:chOff x="360000" y="3204000"/>
            <a:chExt cx="8532000" cy="32163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000" y="3204000"/>
              <a:ext cx="4320000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0" y="3204000"/>
              <a:ext cx="4320000" cy="287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6000" y="6120000"/>
              <a:ext cx="5400000" cy="30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>
            <a:off x="4608000" y="1872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900000" y="3096000"/>
            <a:ext cx="360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8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20000" y="3960000"/>
            <a:ext cx="3600000" cy="2399999"/>
            <a:chOff x="5040000" y="4104000"/>
            <a:chExt cx="3600000" cy="23999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0000" y="4104000"/>
              <a:ext cx="3600000" cy="23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408000" y="4392000"/>
              <a:ext cx="17860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</a:t>
              </a:r>
              <a:r>
                <a:rPr lang="en-US" sz="2000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#17228 t=2s</a:t>
              </a:r>
              <a:endParaRPr lang="en-GB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Bootstrap current fraction increases </a:t>
            </a:r>
            <a:br>
              <a:rPr lang="en-US" sz="2800" b="1" dirty="0" smtClean="0"/>
            </a:br>
            <a:r>
              <a:rPr lang="en-US" sz="2800" b="1" dirty="0" smtClean="0"/>
              <a:t>as electron density increases</a:t>
            </a:r>
            <a:endParaRPr lang="en-GB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20000" y="3960000"/>
            <a:ext cx="3600000" cy="2399999"/>
            <a:chOff x="792000" y="4104000"/>
            <a:chExt cx="3600000" cy="2399999"/>
          </a:xfrm>
        </p:grpSpPr>
        <p:pic>
          <p:nvPicPr>
            <p:cNvPr id="1026" name="Picture 2" descr="C:\Users\Jae Heon Ahn\Desktop\Ecriture\Conference\2017\APS DPP 2017\Raw Figures\BarGraph_G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00" y="4104000"/>
              <a:ext cx="3600000" cy="23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56000" y="42120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92800" y="4212000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92000" y="42120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20000" y="1260000"/>
            <a:ext cx="3600000" cy="2399999"/>
            <a:chOff x="5040000" y="1440000"/>
            <a:chExt cx="3600000" cy="239999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40000" y="1440000"/>
              <a:ext cx="3600000" cy="23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408000" y="1728000"/>
              <a:ext cx="21130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 : #16325 t=2.05s</a:t>
              </a:r>
              <a:endParaRPr lang="en-GB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0001" y="1260000"/>
            <a:ext cx="3599998" cy="2399999"/>
            <a:chOff x="792001" y="1440001"/>
            <a:chExt cx="3599998" cy="23999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001" y="1440001"/>
              <a:ext cx="3599998" cy="239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052000" y="1728000"/>
              <a:ext cx="1983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: #15334 t=1.8s</a:t>
              </a:r>
              <a:endParaRPr lang="en-GB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0000" y="3276000"/>
            <a:ext cx="1584000" cy="8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Triangle 28"/>
          <p:cNvSpPr/>
          <p:nvPr/>
        </p:nvSpPr>
        <p:spPr bwMode="auto">
          <a:xfrm rot="5400000">
            <a:off x="0" y="0"/>
            <a:ext cx="1080000" cy="1080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556378" y="2574013"/>
            <a:ext cx="0" cy="36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984320" y="2412864"/>
            <a:ext cx="0" cy="36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183854" y="5159999"/>
            <a:ext cx="0" cy="36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041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4000" y="1080000"/>
            <a:ext cx="8280000" cy="5520000"/>
            <a:chOff x="504000" y="1080000"/>
            <a:chExt cx="8280000" cy="5520000"/>
          </a:xfrm>
        </p:grpSpPr>
        <p:grpSp>
          <p:nvGrpSpPr>
            <p:cNvPr id="21" name="Group 20"/>
            <p:cNvGrpSpPr/>
            <p:nvPr/>
          </p:nvGrpSpPr>
          <p:grpSpPr>
            <a:xfrm>
              <a:off x="504000" y="1080000"/>
              <a:ext cx="8280000" cy="5520000"/>
              <a:chOff x="504000" y="1080000"/>
              <a:chExt cx="8280000" cy="5520000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000" y="1080000"/>
                <a:ext cx="8280000" cy="55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Freeform 26"/>
              <p:cNvSpPr/>
              <p:nvPr/>
            </p:nvSpPr>
            <p:spPr bwMode="auto">
              <a:xfrm rot="21058964">
                <a:off x="5364000" y="2952000"/>
                <a:ext cx="1642974" cy="1188000"/>
              </a:xfrm>
              <a:custGeom>
                <a:avLst/>
                <a:gdLst>
                  <a:gd name="connsiteX0" fmla="*/ 1047443 w 1047443"/>
                  <a:gd name="connsiteY0" fmla="*/ 0 h 1385888"/>
                  <a:gd name="connsiteX1" fmla="*/ 11599 w 1047443"/>
                  <a:gd name="connsiteY1" fmla="*/ 478632 h 1385888"/>
                  <a:gd name="connsiteX2" fmla="*/ 490231 w 1047443"/>
                  <a:gd name="connsiteY2" fmla="*/ 1385888 h 138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443" h="1385888">
                    <a:moveTo>
                      <a:pt x="1047443" y="0"/>
                    </a:moveTo>
                    <a:cubicBezTo>
                      <a:pt x="575955" y="123825"/>
                      <a:pt x="104468" y="247651"/>
                      <a:pt x="11599" y="478632"/>
                    </a:cubicBezTo>
                    <a:cubicBezTo>
                      <a:pt x="-81270" y="709613"/>
                      <a:pt x="411650" y="1222773"/>
                      <a:pt x="490231" y="1385888"/>
                    </a:cubicBezTo>
                  </a:path>
                </a:pathLst>
              </a:custGeom>
              <a:noFill/>
              <a:ln w="285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2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 bwMode="auto">
            <a:xfrm>
              <a:off x="2988000" y="2412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948000" y="2891057"/>
              <a:ext cx="108000" cy="10800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516087" y="3348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916000" y="2124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752000" y="230522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032000" y="2376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Flowchart: Merge 37"/>
            <p:cNvSpPr/>
            <p:nvPr/>
          </p:nvSpPr>
          <p:spPr bwMode="auto">
            <a:xfrm>
              <a:off x="5911200" y="3276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Diamond 40"/>
            <p:cNvSpPr/>
            <p:nvPr/>
          </p:nvSpPr>
          <p:spPr bwMode="auto">
            <a:xfrm>
              <a:off x="6336000" y="4050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Diamond 39"/>
            <p:cNvSpPr/>
            <p:nvPr/>
          </p:nvSpPr>
          <p:spPr bwMode="auto">
            <a:xfrm>
              <a:off x="6426000" y="3942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Flowchart: Merge 41"/>
            <p:cNvSpPr/>
            <p:nvPr/>
          </p:nvSpPr>
          <p:spPr bwMode="auto">
            <a:xfrm>
              <a:off x="6372000" y="3600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Flowchart: Merge 42"/>
            <p:cNvSpPr/>
            <p:nvPr/>
          </p:nvSpPr>
          <p:spPr bwMode="auto">
            <a:xfrm>
              <a:off x="5940000" y="3204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Flowchart: Merge 43"/>
            <p:cNvSpPr/>
            <p:nvPr/>
          </p:nvSpPr>
          <p:spPr bwMode="auto">
            <a:xfrm>
              <a:off x="6084000" y="3132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5" name="Diamond 44"/>
            <p:cNvSpPr/>
            <p:nvPr/>
          </p:nvSpPr>
          <p:spPr bwMode="auto">
            <a:xfrm>
              <a:off x="6786000" y="3834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4000" y="360000"/>
            <a:ext cx="8496000" cy="720000"/>
          </a:xfrm>
        </p:spPr>
        <p:txBody>
          <a:bodyPr/>
          <a:lstStyle/>
          <a:p>
            <a:r>
              <a:rPr lang="en-US" sz="2800" b="1" dirty="0" smtClean="0"/>
              <a:t>High non-inductive fraction can occur in </a:t>
            </a:r>
            <a:br>
              <a:rPr lang="en-US" sz="2800" b="1" dirty="0" smtClean="0"/>
            </a:br>
            <a:r>
              <a:rPr lang="en-US" sz="2800" b="1" dirty="0" smtClean="0"/>
              <a:t>different KSTAR operational scenarios</a:t>
            </a:r>
            <a:endParaRPr lang="en-GB" sz="28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1656000" y="5076000"/>
            <a:ext cx="4030334" cy="830997"/>
            <a:chOff x="1620000" y="5148000"/>
            <a:chExt cx="403033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ITB    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Edge </a:t>
                  </a:r>
                  <a:r>
                    <a:rPr lang="en-GB" sz="2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bootstrap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bump</a:t>
                  </a:r>
                  <a:endParaRPr lang="en-GB" sz="2400" dirty="0">
                    <a:solidFill>
                      <a:srgbClr val="C00000"/>
                    </a:solidFill>
                  </a:endParaRPr>
                </a:p>
                <a:p>
                  <a:r>
                    <a:rPr lang="en-GB" sz="2400" dirty="0" smtClean="0">
                      <a:solidFill>
                        <a:srgbClr val="0038A8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High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 dirty="0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GB" sz="24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H-mode     </a:t>
                  </a:r>
                  <a:r>
                    <a:rPr lang="en-GB" sz="24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L-mode</a:t>
                  </a:r>
                  <a:endParaRPr lang="en-GB" sz="24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072" r="-1056" b="-15217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 bwMode="auto">
            <a:xfrm>
              <a:off x="1728000" y="5328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2484000" y="5328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Multiply 65"/>
            <p:cNvSpPr/>
            <p:nvPr/>
          </p:nvSpPr>
          <p:spPr bwMode="auto">
            <a:xfrm>
              <a:off x="1692000" y="5652000"/>
              <a:ext cx="180000" cy="180000"/>
            </a:xfrm>
            <a:prstGeom prst="mathMultiply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Flowchart: Merge 66"/>
            <p:cNvSpPr/>
            <p:nvPr/>
          </p:nvSpPr>
          <p:spPr bwMode="auto">
            <a:xfrm>
              <a:off x="3068190" y="5688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Diamond 67"/>
            <p:cNvSpPr/>
            <p:nvPr/>
          </p:nvSpPr>
          <p:spPr bwMode="auto">
            <a:xfrm>
              <a:off x="4436190" y="5688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056000" y="3132000"/>
            <a:ext cx="540000" cy="360000"/>
          </a:xfrm>
          <a:prstGeom prst="rect">
            <a:avLst/>
          </a:prstGeom>
          <a:noFill/>
          <a:ln w="28575">
            <a:solidFill>
              <a:srgbClr val="00642D"/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r>
              <a:rPr lang="en-US" sz="2000" b="1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ITB</a:t>
            </a:r>
            <a:endParaRPr lang="en-GB" sz="2400" b="1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64000" y="2124000"/>
                <a:ext cx="1012137" cy="400110"/>
              </a:xfrm>
              <a:prstGeom prst="rect">
                <a:avLst/>
              </a:prstGeom>
              <a:noFill/>
              <a:ln w="28575">
                <a:solidFill>
                  <a:srgbClr val="0038A8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2000" dirty="0" smtClean="0">
                    <a:solidFill>
                      <a:srgbClr val="0038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err="1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sz="2000" dirty="0">
                  <a:solidFill>
                    <a:srgbClr val="0038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00" y="2124000"/>
                <a:ext cx="101213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263" t="-2817" b="-21127"/>
                </a:stretch>
              </a:blipFill>
              <a:ln w="28575">
                <a:solidFill>
                  <a:srgbClr val="0038A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168000" y="1836000"/>
            <a:ext cx="1872000" cy="3600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Bootstrap bump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000" y="5076000"/>
            <a:ext cx="3138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 code throughout 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presentation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5760000" y="5328000"/>
            <a:ext cx="360000" cy="28800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04001" y="1080000"/>
            <a:ext cx="8279998" cy="5519999"/>
            <a:chOff x="504001" y="1080000"/>
            <a:chExt cx="8279998" cy="5519999"/>
          </a:xfrm>
        </p:grpSpPr>
        <p:grpSp>
          <p:nvGrpSpPr>
            <p:cNvPr id="19" name="Group 18"/>
            <p:cNvGrpSpPr/>
            <p:nvPr/>
          </p:nvGrpSpPr>
          <p:grpSpPr>
            <a:xfrm>
              <a:off x="504001" y="1080000"/>
              <a:ext cx="8279998" cy="5519999"/>
              <a:chOff x="504001" y="972000"/>
              <a:chExt cx="8279998" cy="5519999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001" y="972000"/>
                <a:ext cx="8279998" cy="55199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1584000" y="1404000"/>
                <a:ext cx="5616000" cy="2232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1584000" y="1908000"/>
                <a:ext cx="6408000" cy="2628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" name="Oval 27"/>
            <p:cNvSpPr/>
            <p:nvPr/>
          </p:nvSpPr>
          <p:spPr bwMode="auto">
            <a:xfrm>
              <a:off x="2124000" y="1962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3204000" y="2484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736000" y="3024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908000" y="1656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130000" y="1908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338000" y="1872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Diamond 6"/>
            <p:cNvSpPr/>
            <p:nvPr/>
          </p:nvSpPr>
          <p:spPr bwMode="auto">
            <a:xfrm>
              <a:off x="1908000" y="3584702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Flowchart: Merge 10"/>
            <p:cNvSpPr/>
            <p:nvPr/>
          </p:nvSpPr>
          <p:spPr bwMode="auto">
            <a:xfrm>
              <a:off x="4662000" y="3312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Diamond 35"/>
            <p:cNvSpPr/>
            <p:nvPr/>
          </p:nvSpPr>
          <p:spPr bwMode="auto">
            <a:xfrm>
              <a:off x="2022367" y="3816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Diamond 36"/>
            <p:cNvSpPr/>
            <p:nvPr/>
          </p:nvSpPr>
          <p:spPr bwMode="auto">
            <a:xfrm>
              <a:off x="2004912" y="3695999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Flowchart: Merge 38"/>
            <p:cNvSpPr/>
            <p:nvPr/>
          </p:nvSpPr>
          <p:spPr bwMode="auto">
            <a:xfrm>
              <a:off x="4374000" y="2952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Flowchart: Merge 39"/>
            <p:cNvSpPr/>
            <p:nvPr/>
          </p:nvSpPr>
          <p:spPr bwMode="auto">
            <a:xfrm>
              <a:off x="4464000" y="2862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Flowchart: Merge 40"/>
            <p:cNvSpPr/>
            <p:nvPr/>
          </p:nvSpPr>
          <p:spPr bwMode="auto">
            <a:xfrm>
              <a:off x="4626000" y="2772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7999" y="2607944"/>
            <a:ext cx="540000" cy="360000"/>
          </a:xfrm>
          <a:prstGeom prst="rect">
            <a:avLst/>
          </a:prstGeom>
          <a:noFill/>
          <a:ln w="28575">
            <a:solidFill>
              <a:srgbClr val="00642D"/>
            </a:solidFill>
            <a:prstDash val="solid"/>
          </a:ln>
        </p:spPr>
        <p:txBody>
          <a:bodyPr wrap="none" rtlCol="0" anchor="ctr">
            <a:spAutoFit/>
          </a:bodyPr>
          <a:lstStyle/>
          <a:p>
            <a:r>
              <a:rPr lang="en-US" sz="2000" b="1" dirty="0" smtClean="0">
                <a:solidFill>
                  <a:srgbClr val="0064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ITB</a:t>
            </a:r>
            <a:endParaRPr lang="en-GB" sz="2400" b="1" dirty="0">
              <a:solidFill>
                <a:srgbClr val="0064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557611" y="2556000"/>
            <a:ext cx="0" cy="1080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42D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340000" y="1584000"/>
            <a:ext cx="1872000" cy="36000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Bootstrap bump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4140000" y="1980000"/>
            <a:ext cx="0" cy="108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64000" y="2823945"/>
                <a:ext cx="1012137" cy="400110"/>
              </a:xfrm>
              <a:prstGeom prst="rect">
                <a:avLst/>
              </a:prstGeom>
              <a:noFill/>
              <a:ln w="28575">
                <a:solidFill>
                  <a:srgbClr val="0038A8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2000" dirty="0" smtClean="0">
                    <a:solidFill>
                      <a:srgbClr val="0038A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err="1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sz="2000" i="1" dirty="0" err="1" smtClean="0">
                            <a:solidFill>
                              <a:srgbClr val="0038A8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endParaRPr lang="en-GB" sz="2000" dirty="0">
                  <a:solidFill>
                    <a:srgbClr val="0038A8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00" y="2823945"/>
                <a:ext cx="101213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263" t="-2817" b="-21127"/>
                </a:stretch>
              </a:blipFill>
              <a:ln w="28575">
                <a:solidFill>
                  <a:srgbClr val="0038A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</p:spPr>
            <p:txBody>
              <a:bodyPr/>
              <a:lstStyle/>
              <a:p>
                <a:r>
                  <a:rPr lang="en-US" sz="2800" b="1" dirty="0" smtClean="0"/>
                  <a:t>Increase of non-inductive current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𝑵𝑰</m:t>
                        </m:r>
                      </m:sub>
                    </m:sSub>
                    <m:r>
                      <a:rPr lang="en-US" sz="28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/>
                  <a:t>due to</a:t>
                </a:r>
                <a:br>
                  <a:rPr lang="en-US" sz="2800" b="1" dirty="0" smtClean="0"/>
                </a:br>
                <a:r>
                  <a:rPr lang="en-US" sz="2800" b="1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800" b="1" dirty="0" smtClean="0"/>
                  <a:t>, ITB, edge bootstrap current</a:t>
                </a:r>
                <a:endParaRPr lang="en-GB" sz="2800" b="1" dirty="0"/>
              </a:p>
            </p:txBody>
          </p:sp>
        </mc:Choice>
        <mc:Fallback xmlns="">
          <p:sp>
            <p:nvSpPr>
              <p:cNvPr id="2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000" y="360000"/>
                <a:ext cx="8496000" cy="720000"/>
              </a:xfrm>
              <a:blipFill rotWithShape="1">
                <a:blip r:embed="rId4"/>
                <a:stretch>
                  <a:fillRect t="-26271" b="-37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 bwMode="auto">
          <a:xfrm flipV="1">
            <a:off x="4683055" y="2547000"/>
            <a:ext cx="972000" cy="43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38A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1656000" y="5076000"/>
            <a:ext cx="4030334" cy="830997"/>
            <a:chOff x="1620000" y="5148000"/>
            <a:chExt cx="4030334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ITB    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Edge </a:t>
                  </a:r>
                  <a:r>
                    <a:rPr lang="en-GB" sz="240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bootstrap </a:t>
                  </a:r>
                  <a:r>
                    <a:rPr lang="en-GB" sz="2400" dirty="0" smtClean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bump</a:t>
                  </a:r>
                  <a:endParaRPr lang="en-GB" sz="2400" dirty="0">
                    <a:solidFill>
                      <a:srgbClr val="C00000"/>
                    </a:solidFill>
                  </a:endParaRPr>
                </a:p>
                <a:p>
                  <a:r>
                    <a:rPr lang="en-GB" sz="2400" dirty="0" smtClean="0">
                      <a:solidFill>
                        <a:srgbClr val="0038A8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High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400" i="1" dirty="0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 dirty="0" err="1" smtClean="0">
                              <a:solidFill>
                                <a:srgbClr val="0038A8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en-GB" sz="2400" dirty="0" smtClean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H-mode     </a:t>
                  </a:r>
                  <a:r>
                    <a:rPr lang="en-GB" sz="24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L-mode</a:t>
                  </a:r>
                  <a:endParaRPr lang="en-GB" sz="2400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0000" y="5148000"/>
                  <a:ext cx="4030334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072" r="-1056" b="-15217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ectangle 46"/>
            <p:cNvSpPr/>
            <p:nvPr/>
          </p:nvSpPr>
          <p:spPr bwMode="auto">
            <a:xfrm>
              <a:off x="1728000" y="5328000"/>
              <a:ext cx="108000" cy="10800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484000" y="5328000"/>
              <a:ext cx="108000" cy="108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Multiply 48"/>
            <p:cNvSpPr/>
            <p:nvPr/>
          </p:nvSpPr>
          <p:spPr bwMode="auto">
            <a:xfrm>
              <a:off x="1692000" y="5652000"/>
              <a:ext cx="180000" cy="180000"/>
            </a:xfrm>
            <a:prstGeom prst="mathMultiply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Flowchart: Merge 49"/>
            <p:cNvSpPr/>
            <p:nvPr/>
          </p:nvSpPr>
          <p:spPr bwMode="auto">
            <a:xfrm>
              <a:off x="3068190" y="5688000"/>
              <a:ext cx="126000" cy="126000"/>
            </a:xfrm>
            <a:prstGeom prst="flowChartMerg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Diamond 50"/>
            <p:cNvSpPr/>
            <p:nvPr/>
          </p:nvSpPr>
          <p:spPr bwMode="auto">
            <a:xfrm>
              <a:off x="4436190" y="5688000"/>
              <a:ext cx="108000" cy="144000"/>
            </a:xfrm>
            <a:prstGeom prst="diamond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&#10;\left(\gamma-i\omega_{r}\right)\tau_{w} = -\frac{\delta W_{\infty}+\delta W_{K}}{\delta W_{b}+\delta W_{K}} = \frac{1-C}{\hat{\gamma}_{f}^{-1}+C}&#10;\nonumber&#10;\end{equation}&#10;&#10;\end{document}"/>
  <p:tag name="IGUANATEXSIZE" val="20"/>
</p:tagLst>
</file>

<file path=ppt/theme/theme1.xml><?xml version="1.0" encoding="utf-8"?>
<a:theme xmlns:a="http://schemas.openxmlformats.org/drawingml/2006/main" name="run plan">
  <a:themeElements>
    <a:clrScheme name="">
      <a:dk1>
        <a:srgbClr val="000000"/>
      </a:dk1>
      <a:lt1>
        <a:srgbClr val="FFFFFF"/>
      </a:lt1>
      <a:dk2>
        <a:srgbClr val="000000"/>
      </a:dk2>
      <a:lt2>
        <a:srgbClr val="D49FFF"/>
      </a:lt2>
      <a:accent1>
        <a:srgbClr val="0000FF"/>
      </a:accent1>
      <a:accent2>
        <a:srgbClr val="FF5008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4806"/>
      </a:accent6>
      <a:hlink>
        <a:srgbClr val="8901F3"/>
      </a:hlink>
      <a:folHlink>
        <a:srgbClr val="919191"/>
      </a:folHlink>
    </a:clrScheme>
    <a:fontScheme name="run plan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un pl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n pl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n pl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Venus 1 HD:Tokamak XP's, etc.:TFTR, XP's, etc.:CY 96:DT-801 High li:7/96 run:DT-801 7/8 sum/run plan</Template>
  <TotalTime>33105</TotalTime>
  <Pages>13</Pages>
  <Words>2095</Words>
  <Application>Microsoft Office PowerPoint</Application>
  <PresentationFormat>On-screen Show (4:3)</PresentationFormat>
  <Paragraphs>297</Paragraphs>
  <Slides>33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run plan</vt:lpstr>
      <vt:lpstr>Transport and stability analyses supporting  disruption prediction in high beta KSTAR plasmas*</vt:lpstr>
      <vt:lpstr>Motivation : Sustain high-β operating regime  for efficient fusion production</vt:lpstr>
      <vt:lpstr>Outline : Transport, equilibrium and stability analysis of high-β KSTAR shots</vt:lpstr>
      <vt:lpstr>TRANSP : Time dependent 1.5D tool for interpretive/predictive analysis</vt:lpstr>
      <vt:lpstr>High non-inductive current fraction required  for long pulse, high-β plasmas</vt:lpstr>
      <vt:lpstr>High non-inductive plasmas not sensitive to Z_eff variation</vt:lpstr>
      <vt:lpstr>Bootstrap current fraction increases  as electron density increases</vt:lpstr>
      <vt:lpstr>High non-inductive fraction can occur in  different KSTAR operational scenarios</vt:lpstr>
      <vt:lpstr>Increase of non-inductive current fraction f_NI  due to increasing β_p, ITB, edge bootstrap current</vt:lpstr>
      <vt:lpstr>The presence of edge bootstrap in H-mode plasmas significantly increases f_NI</vt:lpstr>
      <vt:lpstr>Total non-inductive current fraction f_NI increased due to edge ‘bootstrap bump’</vt:lpstr>
      <vt:lpstr>Kinetic EFIT reconstructed low-sheared q-profiles  consistent with MHD stability</vt:lpstr>
      <vt:lpstr>q-profiles are reconstructed from equilibria using  magnetic pitch angle measurements</vt:lpstr>
      <vt:lpstr>Total non-inductive current fraction f_NI  increased  by core bootstrap current due to ITB</vt:lpstr>
      <vt:lpstr>q-profiles of ITB / limiter plasmas have  significant differences</vt:lpstr>
      <vt:lpstr>Ideal global stability analysis of new KSTAR kinetic equilibria examined with ideal DCON</vt:lpstr>
      <vt:lpstr>Increased core bootstrap current in H-mode due to increased ∇P</vt:lpstr>
      <vt:lpstr>PowerPoint Presentation</vt:lpstr>
      <vt:lpstr>Resistive DCON : a new tool for MHD stability analysis used on KSTAR for the first time</vt:lpstr>
      <vt:lpstr>A broad non-inductive current fraction profile  in high β_N plasma operation</vt:lpstr>
      <vt:lpstr>End of high-β_N phase due to onset of n=1 mode</vt:lpstr>
      <vt:lpstr>PowerPoint Presentation</vt:lpstr>
      <vt:lpstr>Kinetic global stability analysis of  new KSTAR kinetic equilibria is commencing</vt:lpstr>
      <vt:lpstr>MISK kinetic stability analysis indicates  large stabilizing effect of energetic particles</vt:lpstr>
      <vt:lpstr>Present KSTAR research will now provide input to Disruption Event Characterization And Forecasting (DECAF) code</vt:lpstr>
      <vt:lpstr>Examination of KSTAR transport and stability supporting disruption prediction and avoidance research has begun</vt:lpstr>
      <vt:lpstr>Back-up slides</vt:lpstr>
      <vt:lpstr>PowerPoint Presentation</vt:lpstr>
      <vt:lpstr>Transport and stability analyses supporting  disruption prediction in high beta KSTAR plasmas*</vt:lpstr>
      <vt:lpstr>Abstract</vt:lpstr>
      <vt:lpstr>Outline : Transport, equilibrium and stability analysis of high-β KSTAR shots</vt:lpstr>
      <vt:lpstr>Application to the Disruption Event Characterization And Forecasting (DECAF) code</vt:lpstr>
      <vt:lpstr>Conclusion and prospect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ET1 intro</dc:title>
  <dc:subject>NSTX base slide format</dc:subject>
  <dc:creator>Steven A. Sabbagh</dc:creator>
  <cp:keywords>NSTX</cp:keywords>
  <cp:lastModifiedBy>SAS</cp:lastModifiedBy>
  <cp:revision>6090</cp:revision>
  <cp:lastPrinted>2017-10-20T20:03:11Z</cp:lastPrinted>
  <dcterms:created xsi:type="dcterms:W3CDTF">2000-01-31T02:57:44Z</dcterms:created>
  <dcterms:modified xsi:type="dcterms:W3CDTF">2017-11-28T23:20:38Z</dcterms:modified>
</cp:coreProperties>
</file>