
<file path=[Content_Types].xml><?xml version="1.0" encoding="utf-8"?>
<Types xmlns="http://schemas.openxmlformats.org/package/2006/content-types">
  <Default Extension="png" ContentType="image/png"/>
  <Default Extension="mpg" ContentType="video/mpe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6" r:id="rId2"/>
    <p:sldMasterId id="2147483676" r:id="rId3"/>
  </p:sldMasterIdLst>
  <p:notesMasterIdLst>
    <p:notesMasterId r:id="rId57"/>
  </p:notesMasterIdLst>
  <p:handoutMasterIdLst>
    <p:handoutMasterId r:id="rId58"/>
  </p:handoutMasterIdLst>
  <p:sldIdLst>
    <p:sldId id="687" r:id="rId4"/>
    <p:sldId id="688" r:id="rId5"/>
    <p:sldId id="689" r:id="rId6"/>
    <p:sldId id="690" r:id="rId7"/>
    <p:sldId id="691" r:id="rId8"/>
    <p:sldId id="728" r:id="rId9"/>
    <p:sldId id="694" r:id="rId10"/>
    <p:sldId id="695" r:id="rId11"/>
    <p:sldId id="692" r:id="rId12"/>
    <p:sldId id="729" r:id="rId13"/>
    <p:sldId id="697" r:id="rId14"/>
    <p:sldId id="693" r:id="rId15"/>
    <p:sldId id="696" r:id="rId16"/>
    <p:sldId id="710" r:id="rId17"/>
    <p:sldId id="723" r:id="rId18"/>
    <p:sldId id="711" r:id="rId19"/>
    <p:sldId id="712" r:id="rId20"/>
    <p:sldId id="713" r:id="rId21"/>
    <p:sldId id="714" r:id="rId22"/>
    <p:sldId id="707" r:id="rId23"/>
    <p:sldId id="722" r:id="rId24"/>
    <p:sldId id="703" r:id="rId25"/>
    <p:sldId id="704" r:id="rId26"/>
    <p:sldId id="715" r:id="rId27"/>
    <p:sldId id="724" r:id="rId28"/>
    <p:sldId id="725" r:id="rId29"/>
    <p:sldId id="726" r:id="rId30"/>
    <p:sldId id="720" r:id="rId31"/>
    <p:sldId id="706" r:id="rId32"/>
    <p:sldId id="730" r:id="rId33"/>
    <p:sldId id="1267" r:id="rId34"/>
    <p:sldId id="676" r:id="rId35"/>
    <p:sldId id="1198" r:id="rId36"/>
    <p:sldId id="1201" r:id="rId37"/>
    <p:sldId id="1203" r:id="rId38"/>
    <p:sldId id="1188" r:id="rId39"/>
    <p:sldId id="1177" r:id="rId40"/>
    <p:sldId id="1211" r:id="rId41"/>
    <p:sldId id="1265" r:id="rId42"/>
    <p:sldId id="1250" r:id="rId43"/>
    <p:sldId id="1216" r:id="rId44"/>
    <p:sldId id="1248" r:id="rId45"/>
    <p:sldId id="1230" r:id="rId46"/>
    <p:sldId id="1234" r:id="rId47"/>
    <p:sldId id="1266" r:id="rId48"/>
    <p:sldId id="1232" r:id="rId49"/>
    <p:sldId id="1259" r:id="rId50"/>
    <p:sldId id="721" r:id="rId51"/>
    <p:sldId id="1220" r:id="rId52"/>
    <p:sldId id="1222" r:id="rId53"/>
    <p:sldId id="684" r:id="rId54"/>
    <p:sldId id="683" r:id="rId55"/>
    <p:sldId id="716" r:id="rId56"/>
  </p:sldIdLst>
  <p:sldSz cx="9144000" cy="5143500" type="screen16x9"/>
  <p:notesSz cx="6858000" cy="9144000"/>
  <p:defaultTextStyle>
    <a:defPPr>
      <a:defRPr lang="en-US"/>
    </a:defPPr>
    <a:lvl1pPr marL="0" algn="l" defTabSz="408058" rtl="0" eaLnBrk="1" latinLnBrk="0" hangingPunct="1">
      <a:defRPr sz="1600" kern="1200">
        <a:solidFill>
          <a:schemeClr val="tx1"/>
        </a:solidFill>
        <a:latin typeface="+mn-lt"/>
        <a:ea typeface="+mn-ea"/>
        <a:cs typeface="+mn-cs"/>
      </a:defRPr>
    </a:lvl1pPr>
    <a:lvl2pPr marL="408058" algn="l" defTabSz="408058" rtl="0" eaLnBrk="1" latinLnBrk="0" hangingPunct="1">
      <a:defRPr sz="1600" kern="1200">
        <a:solidFill>
          <a:schemeClr val="tx1"/>
        </a:solidFill>
        <a:latin typeface="+mn-lt"/>
        <a:ea typeface="+mn-ea"/>
        <a:cs typeface="+mn-cs"/>
      </a:defRPr>
    </a:lvl2pPr>
    <a:lvl3pPr marL="816114" algn="l" defTabSz="408058" rtl="0" eaLnBrk="1" latinLnBrk="0" hangingPunct="1">
      <a:defRPr sz="1600" kern="1200">
        <a:solidFill>
          <a:schemeClr val="tx1"/>
        </a:solidFill>
        <a:latin typeface="+mn-lt"/>
        <a:ea typeface="+mn-ea"/>
        <a:cs typeface="+mn-cs"/>
      </a:defRPr>
    </a:lvl3pPr>
    <a:lvl4pPr marL="1224173" algn="l" defTabSz="408058" rtl="0" eaLnBrk="1" latinLnBrk="0" hangingPunct="1">
      <a:defRPr sz="1600" kern="1200">
        <a:solidFill>
          <a:schemeClr val="tx1"/>
        </a:solidFill>
        <a:latin typeface="+mn-lt"/>
        <a:ea typeface="+mn-ea"/>
        <a:cs typeface="+mn-cs"/>
      </a:defRPr>
    </a:lvl4pPr>
    <a:lvl5pPr marL="1632229" algn="l" defTabSz="408058" rtl="0" eaLnBrk="1" latinLnBrk="0" hangingPunct="1">
      <a:defRPr sz="1600" kern="1200">
        <a:solidFill>
          <a:schemeClr val="tx1"/>
        </a:solidFill>
        <a:latin typeface="+mn-lt"/>
        <a:ea typeface="+mn-ea"/>
        <a:cs typeface="+mn-cs"/>
      </a:defRPr>
    </a:lvl5pPr>
    <a:lvl6pPr marL="2040287" algn="l" defTabSz="408058" rtl="0" eaLnBrk="1" latinLnBrk="0" hangingPunct="1">
      <a:defRPr sz="1600" kern="1200">
        <a:solidFill>
          <a:schemeClr val="tx1"/>
        </a:solidFill>
        <a:latin typeface="+mn-lt"/>
        <a:ea typeface="+mn-ea"/>
        <a:cs typeface="+mn-cs"/>
      </a:defRPr>
    </a:lvl6pPr>
    <a:lvl7pPr marL="2448345" algn="l" defTabSz="408058" rtl="0" eaLnBrk="1" latinLnBrk="0" hangingPunct="1">
      <a:defRPr sz="1600" kern="1200">
        <a:solidFill>
          <a:schemeClr val="tx1"/>
        </a:solidFill>
        <a:latin typeface="+mn-lt"/>
        <a:ea typeface="+mn-ea"/>
        <a:cs typeface="+mn-cs"/>
      </a:defRPr>
    </a:lvl7pPr>
    <a:lvl8pPr marL="2856402" algn="l" defTabSz="408058" rtl="0" eaLnBrk="1" latinLnBrk="0" hangingPunct="1">
      <a:defRPr sz="1600" kern="1200">
        <a:solidFill>
          <a:schemeClr val="tx1"/>
        </a:solidFill>
        <a:latin typeface="+mn-lt"/>
        <a:ea typeface="+mn-ea"/>
        <a:cs typeface="+mn-cs"/>
      </a:defRPr>
    </a:lvl8pPr>
    <a:lvl9pPr marL="3264461" algn="l" defTabSz="408058"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129">
          <p15:clr>
            <a:srgbClr val="A4A3A4"/>
          </p15:clr>
        </p15:guide>
        <p15:guide id="2" orient="horz" pos="2769">
          <p15:clr>
            <a:srgbClr val="A4A3A4"/>
          </p15:clr>
        </p15:guide>
        <p15:guide id="3" orient="horz" pos="661">
          <p15:clr>
            <a:srgbClr val="A4A3A4"/>
          </p15:clr>
        </p15:guide>
        <p15:guide id="4" pos="5550">
          <p15:clr>
            <a:srgbClr val="A4A3A4"/>
          </p15:clr>
        </p15:guide>
        <p15:guide id="5" pos="341">
          <p15:clr>
            <a:srgbClr val="A4A3A4"/>
          </p15:clr>
        </p15:guide>
        <p15:guide id="6" pos="1545">
          <p15:clr>
            <a:srgbClr val="A4A3A4"/>
          </p15:clr>
        </p15:guide>
        <p15:guide id="7"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 Robert" initials="row"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804"/>
    <a:srgbClr val="D97F00"/>
    <a:srgbClr val="8F30BA"/>
    <a:srgbClr val="C00006"/>
    <a:srgbClr val="191919"/>
    <a:srgbClr val="0C0C0C"/>
    <a:srgbClr val="B78D3A"/>
    <a:srgbClr val="D0AE61"/>
    <a:srgbClr val="F3CC70"/>
    <a:srgbClr val="F68D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50000" autoAdjust="0"/>
  </p:normalViewPr>
  <p:slideViewPr>
    <p:cSldViewPr snapToGrid="0">
      <p:cViewPr>
        <p:scale>
          <a:sx n="200" d="100"/>
          <a:sy n="200" d="100"/>
        </p:scale>
        <p:origin x="-994" y="-470"/>
      </p:cViewPr>
      <p:guideLst>
        <p:guide orient="horz" pos="3129"/>
        <p:guide orient="horz" pos="2769"/>
        <p:guide orient="horz" pos="661"/>
        <p:guide pos="5550"/>
        <p:guide pos="341"/>
        <p:guide pos="1545"/>
        <p:guide pos="4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1-04T19:04:23.357" idx="1">
    <p:pos x="10" y="10"/>
    <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emf"/><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26F166-8429-134A-B33A-8BEFA211A772}" type="datetimeFigureOut">
              <a:rPr lang="en-US" smtClean="0"/>
              <a:t>1/14/2019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CE7C7E0-71C7-E54F-B252-7FD818E1E76D}" type="slidenum">
              <a:rPr lang="en-US" smtClean="0"/>
              <a:t>‹#›</a:t>
            </a:fld>
            <a:endParaRPr lang="en-US"/>
          </a:p>
        </p:txBody>
      </p:sp>
    </p:spTree>
    <p:extLst>
      <p:ext uri="{BB962C8B-B14F-4D97-AF65-F5344CB8AC3E}">
        <p14:creationId xmlns:p14="http://schemas.microsoft.com/office/powerpoint/2010/main" val="1148981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2660EF-82F4-814E-8E25-8F07A4016B57}" type="datetimeFigureOut">
              <a:rPr lang="en-US" smtClean="0"/>
              <a:pPr/>
              <a:t>1/14/2019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DEED5E-5960-7542-BA97-A02A9BC16606}" type="slidenum">
              <a:rPr lang="en-US" smtClean="0"/>
              <a:pPr/>
              <a:t>‹#›</a:t>
            </a:fld>
            <a:endParaRPr lang="en-US"/>
          </a:p>
        </p:txBody>
      </p:sp>
    </p:spTree>
    <p:extLst>
      <p:ext uri="{BB962C8B-B14F-4D97-AF65-F5344CB8AC3E}">
        <p14:creationId xmlns:p14="http://schemas.microsoft.com/office/powerpoint/2010/main" val="2879428155"/>
      </p:ext>
    </p:extLst>
  </p:cSld>
  <p:clrMap bg1="lt1" tx1="dk1" bg2="lt2" tx2="dk2" accent1="accent1" accent2="accent2" accent3="accent3" accent4="accent4" accent5="accent5" accent6="accent6" hlink="hlink" folHlink="folHlink"/>
  <p:hf hdr="0" ftr="0" dt="0"/>
  <p:notesStyle>
    <a:lvl1pPr marL="0" algn="l" defTabSz="408058" rtl="0" eaLnBrk="1" latinLnBrk="0" hangingPunct="1">
      <a:defRPr sz="1000" kern="1200">
        <a:solidFill>
          <a:schemeClr val="tx1"/>
        </a:solidFill>
        <a:latin typeface="+mn-lt"/>
        <a:ea typeface="+mn-ea"/>
        <a:cs typeface="+mn-cs"/>
      </a:defRPr>
    </a:lvl1pPr>
    <a:lvl2pPr marL="408058" algn="l" defTabSz="408058" rtl="0" eaLnBrk="1" latinLnBrk="0" hangingPunct="1">
      <a:defRPr sz="1000" kern="1200">
        <a:solidFill>
          <a:schemeClr val="tx1"/>
        </a:solidFill>
        <a:latin typeface="+mn-lt"/>
        <a:ea typeface="+mn-ea"/>
        <a:cs typeface="+mn-cs"/>
      </a:defRPr>
    </a:lvl2pPr>
    <a:lvl3pPr marL="816114" algn="l" defTabSz="408058" rtl="0" eaLnBrk="1" latinLnBrk="0" hangingPunct="1">
      <a:defRPr sz="1000" kern="1200">
        <a:solidFill>
          <a:schemeClr val="tx1"/>
        </a:solidFill>
        <a:latin typeface="+mn-lt"/>
        <a:ea typeface="+mn-ea"/>
        <a:cs typeface="+mn-cs"/>
      </a:defRPr>
    </a:lvl3pPr>
    <a:lvl4pPr marL="1224173" algn="l" defTabSz="408058" rtl="0" eaLnBrk="1" latinLnBrk="0" hangingPunct="1">
      <a:defRPr sz="1000" kern="1200">
        <a:solidFill>
          <a:schemeClr val="tx1"/>
        </a:solidFill>
        <a:latin typeface="+mn-lt"/>
        <a:ea typeface="+mn-ea"/>
        <a:cs typeface="+mn-cs"/>
      </a:defRPr>
    </a:lvl4pPr>
    <a:lvl5pPr marL="1632229" algn="l" defTabSz="408058" rtl="0" eaLnBrk="1" latinLnBrk="0" hangingPunct="1">
      <a:defRPr sz="1000" kern="1200">
        <a:solidFill>
          <a:schemeClr val="tx1"/>
        </a:solidFill>
        <a:latin typeface="+mn-lt"/>
        <a:ea typeface="+mn-ea"/>
        <a:cs typeface="+mn-cs"/>
      </a:defRPr>
    </a:lvl5pPr>
    <a:lvl6pPr marL="2040287" algn="l" defTabSz="408058" rtl="0" eaLnBrk="1" latinLnBrk="0" hangingPunct="1">
      <a:defRPr sz="1000" kern="1200">
        <a:solidFill>
          <a:schemeClr val="tx1"/>
        </a:solidFill>
        <a:latin typeface="+mn-lt"/>
        <a:ea typeface="+mn-ea"/>
        <a:cs typeface="+mn-cs"/>
      </a:defRPr>
    </a:lvl6pPr>
    <a:lvl7pPr marL="2448345" algn="l" defTabSz="408058" rtl="0" eaLnBrk="1" latinLnBrk="0" hangingPunct="1">
      <a:defRPr sz="1000" kern="1200">
        <a:solidFill>
          <a:schemeClr val="tx1"/>
        </a:solidFill>
        <a:latin typeface="+mn-lt"/>
        <a:ea typeface="+mn-ea"/>
        <a:cs typeface="+mn-cs"/>
      </a:defRPr>
    </a:lvl7pPr>
    <a:lvl8pPr marL="2856402" algn="l" defTabSz="408058" rtl="0" eaLnBrk="1" latinLnBrk="0" hangingPunct="1">
      <a:defRPr sz="1000" kern="1200">
        <a:solidFill>
          <a:schemeClr val="tx1"/>
        </a:solidFill>
        <a:latin typeface="+mn-lt"/>
        <a:ea typeface="+mn-ea"/>
        <a:cs typeface="+mn-cs"/>
      </a:defRPr>
    </a:lvl8pPr>
    <a:lvl9pPr marL="3264461" algn="l" defTabSz="408058"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EED5E-5960-7542-BA97-A02A9BC16606}" type="slidenum">
              <a:rPr lang="en-US" smtClean="0"/>
              <a:pPr/>
              <a:t>9</a:t>
            </a:fld>
            <a:endParaRPr lang="en-US"/>
          </a:p>
        </p:txBody>
      </p:sp>
    </p:spTree>
    <p:extLst>
      <p:ext uri="{BB962C8B-B14F-4D97-AF65-F5344CB8AC3E}">
        <p14:creationId xmlns:p14="http://schemas.microsoft.com/office/powerpoint/2010/main" val="954835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30 s detached plasma: 0,6</a:t>
            </a:r>
            <a:r>
              <a:rPr lang="en-GB" baseline="0" dirty="0"/>
              <a:t> MJ/5MW * 2,5 </a:t>
            </a:r>
            <a:r>
              <a:rPr lang="en-GB" baseline="0" dirty="0" err="1"/>
              <a:t>keV</a:t>
            </a:r>
            <a:r>
              <a:rPr lang="en-GB" baseline="0" dirty="0"/>
              <a:t> (</a:t>
            </a:r>
            <a:r>
              <a:rPr lang="en-GB" baseline="0" dirty="0" err="1"/>
              <a:t>Te</a:t>
            </a:r>
            <a:r>
              <a:rPr lang="en-GB" baseline="0" dirty="0"/>
              <a:t> = </a:t>
            </a:r>
            <a:r>
              <a:rPr lang="en-GB" baseline="0" dirty="0" err="1"/>
              <a:t>Ti</a:t>
            </a:r>
            <a:r>
              <a:rPr lang="en-GB" baseline="0" dirty="0"/>
              <a:t>) * 0,9 (</a:t>
            </a:r>
            <a:r>
              <a:rPr lang="en-GB" baseline="0" dirty="0" err="1"/>
              <a:t>Zeff</a:t>
            </a:r>
            <a:r>
              <a:rPr lang="en-GB" baseline="0" dirty="0"/>
              <a:t> = 1,5) * 0,9*10^20 m-3 = 0,24 * 10^20 </a:t>
            </a:r>
            <a:r>
              <a:rPr lang="en-GB" baseline="0" dirty="0" err="1"/>
              <a:t>keV</a:t>
            </a:r>
            <a:r>
              <a:rPr lang="en-GB" baseline="0" dirty="0"/>
              <a:t> m-3 sec</a:t>
            </a:r>
          </a:p>
          <a:p>
            <a:endParaRPr lang="en-GB" baseline="0" dirty="0"/>
          </a:p>
          <a:p>
            <a:r>
              <a:rPr lang="en-GB" baseline="0" dirty="0"/>
              <a:t>100 s plasma: 0,3 MJ / 2,1 MW * 1,6 </a:t>
            </a:r>
            <a:r>
              <a:rPr lang="en-GB" baseline="0" dirty="0" err="1"/>
              <a:t>keV</a:t>
            </a:r>
            <a:r>
              <a:rPr lang="en-GB" baseline="0" dirty="0"/>
              <a:t> (</a:t>
            </a:r>
            <a:r>
              <a:rPr lang="en-GB" baseline="0" dirty="0" err="1"/>
              <a:t>Ti</a:t>
            </a:r>
            <a:r>
              <a:rPr lang="en-GB" baseline="0" dirty="0"/>
              <a:t>) * 3,8*1019 m-3 * 0,9 (assuming </a:t>
            </a:r>
            <a:r>
              <a:rPr lang="en-GB" baseline="0" dirty="0" err="1"/>
              <a:t>Zeff</a:t>
            </a:r>
            <a:r>
              <a:rPr lang="en-GB" baseline="0" dirty="0"/>
              <a:t> = 1,5) = 0,8*10^19 </a:t>
            </a:r>
            <a:r>
              <a:rPr lang="en-GB" baseline="0" dirty="0" err="1"/>
              <a:t>keV</a:t>
            </a:r>
            <a:r>
              <a:rPr lang="en-GB" baseline="0" dirty="0"/>
              <a:t> m-3 sec</a:t>
            </a:r>
            <a:endParaRPr lang="en-GB" dirty="0"/>
          </a:p>
        </p:txBody>
      </p:sp>
      <p:sp>
        <p:nvSpPr>
          <p:cNvPr id="4" name="Foliennummernplatzhalter 3"/>
          <p:cNvSpPr>
            <a:spLocks noGrp="1"/>
          </p:cNvSpPr>
          <p:nvPr>
            <p:ph type="sldNum" sz="quarter" idx="10"/>
          </p:nvPr>
        </p:nvSpPr>
        <p:spPr/>
        <p:txBody>
          <a:bodyPr/>
          <a:lstStyle/>
          <a:p>
            <a:fld id="{35BEE009-A4EB-4824-B3BC-158FE09B537B}" type="slidenum">
              <a:rPr lang="de-DE" smtClean="0"/>
              <a:pPr/>
              <a:t>39</a:t>
            </a:fld>
            <a:endParaRPr lang="de-DE"/>
          </a:p>
        </p:txBody>
      </p:sp>
    </p:spTree>
    <p:extLst>
      <p:ext uri="{BB962C8B-B14F-4D97-AF65-F5344CB8AC3E}">
        <p14:creationId xmlns:p14="http://schemas.microsoft.com/office/powerpoint/2010/main" val="3770207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Further increase density …</a:t>
            </a:r>
          </a:p>
        </p:txBody>
      </p:sp>
      <p:sp>
        <p:nvSpPr>
          <p:cNvPr id="4" name="Foliennummernplatzhalter 3"/>
          <p:cNvSpPr>
            <a:spLocks noGrp="1"/>
          </p:cNvSpPr>
          <p:nvPr>
            <p:ph type="sldNum" sz="quarter" idx="10"/>
          </p:nvPr>
        </p:nvSpPr>
        <p:spPr/>
        <p:txBody>
          <a:bodyPr/>
          <a:lstStyle/>
          <a:p>
            <a:fld id="{35BEE009-A4EB-4824-B3BC-158FE09B537B}" type="slidenum">
              <a:rPr lang="de-DE" smtClean="0"/>
              <a:pPr/>
              <a:t>41</a:t>
            </a:fld>
            <a:endParaRPr lang="de-DE"/>
          </a:p>
        </p:txBody>
      </p:sp>
    </p:spTree>
    <p:extLst>
      <p:ext uri="{BB962C8B-B14F-4D97-AF65-F5344CB8AC3E}">
        <p14:creationId xmlns:p14="http://schemas.microsoft.com/office/powerpoint/2010/main" val="3503335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pPr>
              <a:spcBef>
                <a:spcPts val="800"/>
              </a:spcBef>
            </a:pPr>
            <a:r>
              <a:rPr lang="de-DE" dirty="0"/>
              <a:t>(O2 pellet </a:t>
            </a:r>
            <a:r>
              <a:rPr lang="de-DE" dirty="0" err="1"/>
              <a:t>shot</a:t>
            </a:r>
            <a:r>
              <a:rPr lang="de-DE" dirty="0"/>
              <a:t>) - </a:t>
            </a:r>
            <a:r>
              <a:rPr lang="de-DE" dirty="0" err="1"/>
              <a:t>standard</a:t>
            </a:r>
            <a:r>
              <a:rPr lang="de-DE" dirty="0"/>
              <a:t> </a:t>
            </a:r>
            <a:r>
              <a:rPr lang="de-DE" dirty="0" err="1"/>
              <a:t>configuration</a:t>
            </a:r>
            <a:endParaRPr lang="en-GB" dirty="0"/>
          </a:p>
          <a:p>
            <a:pPr>
              <a:spcBef>
                <a:spcPts val="800"/>
              </a:spcBef>
            </a:pPr>
            <a:endParaRPr lang="en-GB" dirty="0"/>
          </a:p>
          <a:p>
            <a:pPr>
              <a:spcBef>
                <a:spcPts val="800"/>
              </a:spcBef>
            </a:pPr>
            <a:r>
              <a:rPr lang="en-GB" dirty="0"/>
              <a:t>First ever demonstration of pure</a:t>
            </a:r>
            <a:r>
              <a:rPr lang="en-GB" baseline="0" dirty="0"/>
              <a:t> O2 ECRH in magnetic confinement devices (w/o other auxiliary heating)</a:t>
            </a:r>
          </a:p>
          <a:p>
            <a:pPr>
              <a:spcBef>
                <a:spcPts val="800"/>
              </a:spcBef>
            </a:pPr>
            <a:endParaRPr lang="en-GB" dirty="0"/>
          </a:p>
          <a:p>
            <a:pPr marL="120666" indent="-120666">
              <a:spcBef>
                <a:spcPts val="800"/>
              </a:spcBef>
              <a:buFont typeface="Arial" panose="020B0604020202020204" pitchFamily="34" charset="0"/>
              <a:buChar char="•"/>
            </a:pPr>
            <a:r>
              <a:rPr lang="en-GB" dirty="0"/>
              <a:t>Plasma generation requires X2-mode ECRH</a:t>
            </a:r>
          </a:p>
          <a:p>
            <a:pPr marL="120666" indent="-120666">
              <a:spcBef>
                <a:spcPts val="800"/>
              </a:spcBef>
              <a:buFont typeface="Arial" panose="020B0604020202020204" pitchFamily="34" charset="0"/>
              <a:buChar char="•"/>
            </a:pPr>
            <a:r>
              <a:rPr lang="en-GB" dirty="0"/>
              <a:t>Development of viable scheme changing from X2- O2-polarization </a:t>
            </a:r>
          </a:p>
          <a:p>
            <a:pPr marL="120666" indent="-120666">
              <a:spcBef>
                <a:spcPts val="800"/>
              </a:spcBef>
              <a:buFont typeface="Arial" panose="020B0604020202020204" pitchFamily="34" charset="0"/>
              <a:buChar char="•"/>
            </a:pPr>
            <a:r>
              <a:rPr lang="en-GB" dirty="0"/>
              <a:t>O2 heating far beyond X2-cut-off successfully demonstrated: </a:t>
            </a:r>
            <a:r>
              <a:rPr lang="en-US" dirty="0"/>
              <a:t>n</a:t>
            </a:r>
            <a:r>
              <a:rPr lang="en-US" baseline="-25000" dirty="0"/>
              <a:t>e</a:t>
            </a:r>
            <a:r>
              <a:rPr lang="en-US" dirty="0"/>
              <a:t> ≈ 1.4 ·10</a:t>
            </a:r>
            <a:r>
              <a:rPr lang="en-US" baseline="30000" dirty="0"/>
              <a:t>20</a:t>
            </a:r>
            <a:r>
              <a:rPr lang="en-US" dirty="0"/>
              <a:t> m</a:t>
            </a:r>
            <a:r>
              <a:rPr lang="en-US" baseline="30000" dirty="0"/>
              <a:t>-3</a:t>
            </a:r>
            <a:endParaRPr lang="en-GB" baseline="30000" dirty="0"/>
          </a:p>
          <a:p>
            <a:pPr marL="120666" indent="-120666">
              <a:spcBef>
                <a:spcPts val="800"/>
              </a:spcBef>
              <a:buFont typeface="Arial" panose="020B0604020202020204" pitchFamily="34" charset="0"/>
              <a:buChar char="•"/>
            </a:pPr>
            <a:r>
              <a:rPr lang="en-GB" dirty="0"/>
              <a:t>For higher densities O2-mode polarization necessary</a:t>
            </a:r>
          </a:p>
          <a:p>
            <a:pPr marL="120666" indent="-120666">
              <a:spcBef>
                <a:spcPts val="800"/>
              </a:spcBef>
              <a:buFont typeface="Arial" panose="020B0604020202020204" pitchFamily="34" charset="0"/>
              <a:buChar char="•"/>
            </a:pPr>
            <a:r>
              <a:rPr lang="en-GB" dirty="0"/>
              <a:t>However, single beam absorption for O-mode at ~70% requires multi-pass absorption scheme</a:t>
            </a:r>
          </a:p>
          <a:p>
            <a:pPr eaLnBrk="1" hangingPunct="1"/>
            <a:endParaRPr lang="en-GB" altLang="de-DE" dirty="0">
              <a:latin typeface="Arial" panose="020B0604020202020204" pitchFamily="34" charset="0"/>
              <a:cs typeface="Arial" panose="020B0604020202020204" pitchFamily="34" charset="0"/>
            </a:endParaRPr>
          </a:p>
          <a:p>
            <a:pPr eaLnBrk="1" hangingPunct="1"/>
            <a:r>
              <a:rPr lang="en-GB" altLang="de-DE" dirty="0">
                <a:latin typeface="Arial" panose="020B0604020202020204" pitchFamily="34" charset="0"/>
                <a:cs typeface="Arial" panose="020B0604020202020204" pitchFamily="34" charset="0"/>
              </a:rPr>
              <a:t>Prerequisite for W7-X high density plasmas which a necessary to validate 1/</a:t>
            </a:r>
            <a:r>
              <a:rPr lang="en-GB" altLang="de-DE" dirty="0">
                <a:latin typeface="Arial" panose="020B0604020202020204" pitchFamily="34" charset="0"/>
                <a:cs typeface="Arial" panose="020B0604020202020204" pitchFamily="34" charset="0"/>
                <a:sym typeface="Symbol" panose="05050102010706020507" pitchFamily="18" charset="2"/>
              </a:rPr>
              <a:t></a:t>
            </a:r>
            <a:r>
              <a:rPr lang="en-GB" altLang="de-DE" dirty="0">
                <a:latin typeface="Arial" panose="020B0604020202020204" pitchFamily="34" charset="0"/>
                <a:cs typeface="Arial" panose="020B0604020202020204" pitchFamily="34" charset="0"/>
              </a:rPr>
              <a:t> ion transport regime.</a:t>
            </a:r>
          </a:p>
          <a:p>
            <a:pPr eaLnBrk="1" hangingPunct="1"/>
            <a:endParaRPr lang="en-GB" altLang="de-DE" dirty="0">
              <a:latin typeface="Arial" panose="020B0604020202020204" pitchFamily="34" charset="0"/>
              <a:cs typeface="Arial" panose="020B0604020202020204" pitchFamily="34" charset="0"/>
            </a:endParaRPr>
          </a:p>
          <a:p>
            <a:pPr eaLnBrk="1" hangingPunct="1"/>
            <a:r>
              <a:rPr lang="en-GB" altLang="de-DE" dirty="0">
                <a:latin typeface="Arial" panose="020B0604020202020204" pitchFamily="34" charset="0"/>
                <a:cs typeface="Arial" panose="020B0604020202020204" pitchFamily="34" charset="0"/>
              </a:rPr>
              <a:t>It was absolutely unclear if the transition could be managed while </a:t>
            </a:r>
            <a:r>
              <a:rPr lang="en-GB" altLang="de-DE" dirty="0" err="1">
                <a:latin typeface="Arial" panose="020B0604020202020204" pitchFamily="34" charset="0"/>
                <a:cs typeface="Arial" panose="020B0604020202020204" pitchFamily="34" charset="0"/>
              </a:rPr>
              <a:t>Te</a:t>
            </a:r>
            <a:r>
              <a:rPr lang="en-GB" altLang="de-DE" dirty="0">
                <a:latin typeface="Arial" panose="020B0604020202020204" pitchFamily="34" charset="0"/>
                <a:cs typeface="Arial" panose="020B0604020202020204" pitchFamily="34" charset="0"/>
              </a:rPr>
              <a:t> was dropping, O2 coupling strongly depends n </a:t>
            </a:r>
            <a:r>
              <a:rPr lang="en-GB" altLang="de-DE" dirty="0" err="1">
                <a:latin typeface="Arial" panose="020B0604020202020204" pitchFamily="34" charset="0"/>
                <a:cs typeface="Arial" panose="020B0604020202020204" pitchFamily="34" charset="0"/>
              </a:rPr>
              <a:t>Te</a:t>
            </a:r>
            <a:endParaRPr lang="en-GB" altLang="de-DE" dirty="0">
              <a:latin typeface="Arial" panose="020B0604020202020204" pitchFamily="34" charset="0"/>
              <a:cs typeface="Arial" panose="020B0604020202020204" pitchFamily="34" charset="0"/>
            </a:endParaRPr>
          </a:p>
          <a:p>
            <a:pPr eaLnBrk="1" hangingPunct="1"/>
            <a:endParaRPr lang="en-GB" altLang="de-DE" dirty="0">
              <a:latin typeface="Arial" panose="020B0604020202020204" pitchFamily="34" charset="0"/>
              <a:cs typeface="Arial" panose="020B0604020202020204" pitchFamily="34" charset="0"/>
            </a:endParaRPr>
          </a:p>
          <a:p>
            <a:pPr eaLnBrk="1" hangingPunct="1"/>
            <a:r>
              <a:rPr lang="en-GB" altLang="de-DE" dirty="0">
                <a:latin typeface="Arial" panose="020B0604020202020204" pitchFamily="34" charset="0"/>
                <a:cs typeface="Arial" panose="020B0604020202020204" pitchFamily="34" charset="0"/>
              </a:rPr>
              <a:t>Envisaged plasma parameters at W7-X are 10^20 m^-3 at temperatures of 3keV. However, operation close to the X2-cutoff of 1.2*10^20 m^-3 is a safety issue. For this reason, a triple-beam-path scenario was developed to allow the use of O2-mode-heating which has a single path absorption of only 70%. Individual holographic tiles were used at the inboard-side to refract the beams back through the magnetic axis independent on the orientation of the tile. This allows a third path after reflection at a polished steel panel. </a:t>
            </a:r>
          </a:p>
          <a:p>
            <a:pPr eaLnBrk="1" hangingPunct="1"/>
            <a:endParaRPr lang="en-GB" altLang="de-DE" dirty="0">
              <a:latin typeface="Arial" panose="020B0604020202020204" pitchFamily="34" charset="0"/>
              <a:cs typeface="Arial" panose="020B0604020202020204" pitchFamily="34" charset="0"/>
            </a:endParaRPr>
          </a:p>
          <a:p>
            <a:pPr eaLnBrk="1" hangingPunct="1"/>
            <a:r>
              <a:rPr lang="en-GB" altLang="de-DE" dirty="0">
                <a:latin typeface="Arial" panose="020B0604020202020204" pitchFamily="34" charset="0"/>
                <a:cs typeface="Arial" panose="020B0604020202020204" pitchFamily="34" charset="0"/>
              </a:rPr>
              <a:t>The time traces show a discharge where O2 heating far beyond the X-</a:t>
            </a:r>
            <a:r>
              <a:rPr lang="en-GB" altLang="de-DE" dirty="0" err="1">
                <a:latin typeface="Arial" panose="020B0604020202020204" pitchFamily="34" charset="0"/>
                <a:cs typeface="Arial" panose="020B0604020202020204" pitchFamily="34" charset="0"/>
              </a:rPr>
              <a:t>cutoff</a:t>
            </a:r>
            <a:r>
              <a:rPr lang="en-GB" altLang="de-DE" dirty="0">
                <a:latin typeface="Arial" panose="020B0604020202020204" pitchFamily="34" charset="0"/>
                <a:cs typeface="Arial" panose="020B0604020202020204" pitchFamily="34" charset="0"/>
              </a:rPr>
              <a:t> was demonstrated. The </a:t>
            </a:r>
            <a:r>
              <a:rPr lang="en-GB" altLang="de-DE" dirty="0" err="1">
                <a:latin typeface="Arial" panose="020B0604020202020204" pitchFamily="34" charset="0"/>
                <a:cs typeface="Arial" panose="020B0604020202020204" pitchFamily="34" charset="0"/>
              </a:rPr>
              <a:t>startup</a:t>
            </a:r>
            <a:r>
              <a:rPr lang="en-GB" altLang="de-DE" dirty="0">
                <a:latin typeface="Arial" panose="020B0604020202020204" pitchFamily="34" charset="0"/>
                <a:cs typeface="Arial" panose="020B0604020202020204" pitchFamily="34" charset="0"/>
              </a:rPr>
              <a:t> is realized by 3 </a:t>
            </a:r>
            <a:r>
              <a:rPr lang="en-GB" altLang="de-DE" dirty="0" err="1">
                <a:latin typeface="Arial" panose="020B0604020202020204" pitchFamily="34" charset="0"/>
                <a:cs typeface="Arial" panose="020B0604020202020204" pitchFamily="34" charset="0"/>
              </a:rPr>
              <a:t>gyrotrons</a:t>
            </a:r>
            <a:r>
              <a:rPr lang="en-GB" altLang="de-DE" dirty="0">
                <a:latin typeface="Arial" panose="020B0604020202020204" pitchFamily="34" charset="0"/>
                <a:cs typeface="Arial" panose="020B0604020202020204" pitchFamily="34" charset="0"/>
              </a:rPr>
              <a:t> in X-mode-polarization. 200ms after the </a:t>
            </a:r>
            <a:r>
              <a:rPr lang="en-GB" altLang="de-DE" dirty="0" err="1">
                <a:latin typeface="Arial" panose="020B0604020202020204" pitchFamily="34" charset="0"/>
                <a:cs typeface="Arial" panose="020B0604020202020204" pitchFamily="34" charset="0"/>
              </a:rPr>
              <a:t>startup</a:t>
            </a:r>
            <a:r>
              <a:rPr lang="en-GB" altLang="de-DE" dirty="0">
                <a:latin typeface="Arial" panose="020B0604020202020204" pitchFamily="34" charset="0"/>
                <a:cs typeface="Arial" panose="020B0604020202020204" pitchFamily="34" charset="0"/>
              </a:rPr>
              <a:t> six further </a:t>
            </a:r>
            <a:r>
              <a:rPr lang="en-GB" altLang="de-DE" dirty="0" err="1">
                <a:latin typeface="Arial" panose="020B0604020202020204" pitchFamily="34" charset="0"/>
                <a:cs typeface="Arial" panose="020B0604020202020204" pitchFamily="34" charset="0"/>
              </a:rPr>
              <a:t>gyrotrons</a:t>
            </a:r>
            <a:r>
              <a:rPr lang="en-GB" altLang="de-DE" dirty="0">
                <a:latin typeface="Arial" panose="020B0604020202020204" pitchFamily="34" charset="0"/>
                <a:cs typeface="Arial" panose="020B0604020202020204" pitchFamily="34" charset="0"/>
              </a:rPr>
              <a:t> in O-mode-polarization were used. For switch-over from X2 to O2 two possibilities were tested: two </a:t>
            </a:r>
            <a:r>
              <a:rPr lang="en-GB" altLang="de-DE" dirty="0" err="1">
                <a:latin typeface="Arial" panose="020B0604020202020204" pitchFamily="34" charset="0"/>
                <a:cs typeface="Arial" panose="020B0604020202020204" pitchFamily="34" charset="0"/>
              </a:rPr>
              <a:t>startup</a:t>
            </a:r>
            <a:r>
              <a:rPr lang="en-GB" altLang="de-DE" dirty="0">
                <a:latin typeface="Arial" panose="020B0604020202020204" pitchFamily="34" charset="0"/>
                <a:cs typeface="Arial" panose="020B0604020202020204" pitchFamily="34" charset="0"/>
              </a:rPr>
              <a:t> </a:t>
            </a:r>
            <a:r>
              <a:rPr lang="en-GB" altLang="de-DE" dirty="0" err="1">
                <a:latin typeface="Arial" panose="020B0604020202020204" pitchFamily="34" charset="0"/>
                <a:cs typeface="Arial" panose="020B0604020202020204" pitchFamily="34" charset="0"/>
              </a:rPr>
              <a:t>gyrotrons</a:t>
            </a:r>
            <a:r>
              <a:rPr lang="en-GB" altLang="de-DE" dirty="0">
                <a:latin typeface="Arial" panose="020B0604020202020204" pitchFamily="34" charset="0"/>
                <a:cs typeface="Arial" panose="020B0604020202020204" pitchFamily="34" charset="0"/>
              </a:rPr>
              <a:t> were shut off during the change of the polarizer mirrors (only the elliptical polarizers are shown, which change the sense of rotation). However, the change of the polarizers during operation is also possible as obvious for the other </a:t>
            </a:r>
            <a:r>
              <a:rPr lang="en-GB" altLang="de-DE" dirty="0" err="1">
                <a:latin typeface="Arial" panose="020B0604020202020204" pitchFamily="34" charset="0"/>
                <a:cs typeface="Arial" panose="020B0604020202020204" pitchFamily="34" charset="0"/>
              </a:rPr>
              <a:t>startup-gyrotron</a:t>
            </a:r>
            <a:r>
              <a:rPr lang="en-GB" altLang="de-DE" dirty="0">
                <a:latin typeface="Arial" panose="020B0604020202020204" pitchFamily="34" charset="0"/>
                <a:cs typeface="Arial" panose="020B0604020202020204" pitchFamily="34" charset="0"/>
              </a:rPr>
              <a:t>. Around t=2.5s the density was rapidly increased by use of pellets. The temperature decreases at the same time from 5keV down to 2keV leading to higher stray radiation. The X2-cutoff indicated by the ECE does not further increase the stray radiation level which is in general below the expected value of about 50kW/m^-3. Optimal operation with almost full absorption is achieved with 3keV at densities 10^20 m^-3.</a:t>
            </a:r>
          </a:p>
          <a:p>
            <a:endParaRPr lang="en-GB" dirty="0"/>
          </a:p>
        </p:txBody>
      </p:sp>
      <p:sp>
        <p:nvSpPr>
          <p:cNvPr id="4" name="Foliennummernplatzhalter 3"/>
          <p:cNvSpPr>
            <a:spLocks noGrp="1"/>
          </p:cNvSpPr>
          <p:nvPr>
            <p:ph type="sldNum" sz="quarter" idx="10"/>
          </p:nvPr>
        </p:nvSpPr>
        <p:spPr/>
        <p:txBody>
          <a:bodyPr/>
          <a:lstStyle/>
          <a:p>
            <a:fld id="{35BEE009-A4EB-4824-B3BC-158FE09B537B}" type="slidenum">
              <a:rPr lang="de-DE" smtClean="0"/>
              <a:pPr/>
              <a:t>42</a:t>
            </a:fld>
            <a:endParaRPr lang="de-DE"/>
          </a:p>
        </p:txBody>
      </p:sp>
    </p:spTree>
    <p:extLst>
      <p:ext uri="{BB962C8B-B14F-4D97-AF65-F5344CB8AC3E}">
        <p14:creationId xmlns:p14="http://schemas.microsoft.com/office/powerpoint/2010/main" val="228504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Special </a:t>
            </a:r>
            <a:r>
              <a:rPr lang="en-GB" dirty="0" err="1"/>
              <a:t>divertor</a:t>
            </a:r>
            <a:r>
              <a:rPr lang="en-GB" dirty="0"/>
              <a:t> gas valves (thermal helium</a:t>
            </a:r>
            <a:r>
              <a:rPr lang="en-GB" baseline="0" dirty="0"/>
              <a:t> beam diagnostic</a:t>
            </a:r>
            <a:r>
              <a:rPr lang="en-GB" dirty="0"/>
              <a:t>) has been used for fuelling</a:t>
            </a:r>
          </a:p>
          <a:p>
            <a:endParaRPr lang="en-GB" dirty="0"/>
          </a:p>
          <a:p>
            <a:r>
              <a:rPr lang="en-GB" noProof="0" dirty="0"/>
              <a:t>#20181016.016 - standard configuration</a:t>
            </a:r>
          </a:p>
          <a:p>
            <a:endParaRPr lang="en-GB" noProof="0" dirty="0"/>
          </a:p>
          <a:p>
            <a:r>
              <a:rPr lang="en-US" dirty="0"/>
              <a:t>to be fair I have to point out that the discharge was limited by the transmission capability of the ECRH system.</a:t>
            </a:r>
          </a:p>
          <a:p>
            <a:r>
              <a:rPr lang="en-US" dirty="0"/>
              <a:t>At the moment we have a bottle neck, by air temperature increase close to the launcher  when we run with all beams. For 1 beam at one launcher we had already achieved stationary condition at the 100 s shot, but full power is not yet possible. Anyway we plan to improve the situation soon and test the transmission already in 2019 to insure long pulse operation in OP2.</a:t>
            </a:r>
          </a:p>
        </p:txBody>
      </p:sp>
      <p:sp>
        <p:nvSpPr>
          <p:cNvPr id="4" name="Foliennummernplatzhalter 3"/>
          <p:cNvSpPr>
            <a:spLocks noGrp="1"/>
          </p:cNvSpPr>
          <p:nvPr>
            <p:ph type="sldNum" sz="quarter" idx="10"/>
          </p:nvPr>
        </p:nvSpPr>
        <p:spPr/>
        <p:txBody>
          <a:bodyPr/>
          <a:lstStyle/>
          <a:p>
            <a:fld id="{35BEE009-A4EB-4824-B3BC-158FE09B537B}" type="slidenum">
              <a:rPr lang="de-DE" smtClean="0"/>
              <a:pPr/>
              <a:t>44</a:t>
            </a:fld>
            <a:endParaRPr lang="de-DE"/>
          </a:p>
        </p:txBody>
      </p:sp>
    </p:spTree>
    <p:extLst>
      <p:ext uri="{BB962C8B-B14F-4D97-AF65-F5344CB8AC3E}">
        <p14:creationId xmlns:p14="http://schemas.microsoft.com/office/powerpoint/2010/main" val="527864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Special </a:t>
            </a:r>
            <a:r>
              <a:rPr lang="en-GB" dirty="0" err="1"/>
              <a:t>divertor</a:t>
            </a:r>
            <a:r>
              <a:rPr lang="en-GB" dirty="0"/>
              <a:t> gas valves (thermal helium</a:t>
            </a:r>
            <a:r>
              <a:rPr lang="en-GB" baseline="0" dirty="0"/>
              <a:t> beam diagnostic</a:t>
            </a:r>
            <a:r>
              <a:rPr lang="en-GB" dirty="0"/>
              <a:t>) has been used for fuelling</a:t>
            </a:r>
          </a:p>
          <a:p>
            <a:endParaRPr lang="en-GB" dirty="0"/>
          </a:p>
          <a:p>
            <a:r>
              <a:rPr lang="en-GB" noProof="0" dirty="0"/>
              <a:t>#20181016.016 - standard configuration</a:t>
            </a:r>
          </a:p>
          <a:p>
            <a:endParaRPr lang="en-GB" noProof="0" dirty="0"/>
          </a:p>
          <a:p>
            <a:r>
              <a:rPr lang="en-US" dirty="0"/>
              <a:t>to be fair I have to point out that the discharge was limited by the transmission capability of the ECRH system.</a:t>
            </a:r>
          </a:p>
          <a:p>
            <a:r>
              <a:rPr lang="en-US" dirty="0"/>
              <a:t>At the moment we have a bottle neck, by air temperature increase close to the launcher  when we run with all beams. For 1 beam at one launcher we had already achieved stationary condition at the 100 s shot, but full power is not yet possible. Anyway we plan to improve the situation soon and test the transmission already in 2019 to insure long pulse operation in OP2.</a:t>
            </a:r>
          </a:p>
        </p:txBody>
      </p:sp>
      <p:sp>
        <p:nvSpPr>
          <p:cNvPr id="4" name="Foliennummernplatzhalter 3"/>
          <p:cNvSpPr>
            <a:spLocks noGrp="1"/>
          </p:cNvSpPr>
          <p:nvPr>
            <p:ph type="sldNum" sz="quarter" idx="10"/>
          </p:nvPr>
        </p:nvSpPr>
        <p:spPr/>
        <p:txBody>
          <a:bodyPr/>
          <a:lstStyle/>
          <a:p>
            <a:fld id="{35BEE009-A4EB-4824-B3BC-158FE09B537B}" type="slidenum">
              <a:rPr lang="de-DE" smtClean="0"/>
              <a:pPr/>
              <a:t>45</a:t>
            </a:fld>
            <a:endParaRPr lang="de-DE"/>
          </a:p>
        </p:txBody>
      </p:sp>
    </p:spTree>
    <p:extLst>
      <p:ext uri="{BB962C8B-B14F-4D97-AF65-F5344CB8AC3E}">
        <p14:creationId xmlns:p14="http://schemas.microsoft.com/office/powerpoint/2010/main" val="98968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Briefly explain evolution of plasma current: Initially, screening</a:t>
            </a:r>
            <a:r>
              <a:rPr lang="en-US" baseline="0" dirty="0"/>
              <a:t> current prevent the build-up of the current. These currents decay on an L/R time scale which, depending on temperature, are on the order of 30 </a:t>
            </a:r>
            <a:r>
              <a:rPr lang="en-US" baseline="0"/>
              <a:t>seconds.</a:t>
            </a:r>
            <a:endParaRPr lang="en-US" dirty="0"/>
          </a:p>
          <a:p>
            <a:endParaRPr lang="en-US" dirty="0"/>
          </a:p>
          <a:p>
            <a:r>
              <a:rPr lang="en-US" dirty="0"/>
              <a:t>About slide 53: there are more observations in several configurations that confirm the bootstrap current calculations. These were presented by Kian in the last MHD group meeting. But they pointed out that they needed to include an adjustable ~1kA offset in the experimental current, which can be possibly driven by unintended ECCD, to get a good theory/experiment match.</a:t>
            </a:r>
            <a:endParaRPr lang="en-GB" dirty="0"/>
          </a:p>
        </p:txBody>
      </p:sp>
      <p:sp>
        <p:nvSpPr>
          <p:cNvPr id="4" name="Foliennummernplatzhalter 3"/>
          <p:cNvSpPr>
            <a:spLocks noGrp="1"/>
          </p:cNvSpPr>
          <p:nvPr>
            <p:ph type="sldNum" sz="quarter" idx="10"/>
          </p:nvPr>
        </p:nvSpPr>
        <p:spPr/>
        <p:txBody>
          <a:bodyPr/>
          <a:lstStyle/>
          <a:p>
            <a:fld id="{35BEE009-A4EB-4824-B3BC-158FE09B537B}" type="slidenum">
              <a:rPr lang="de-DE" smtClean="0"/>
              <a:pPr/>
              <a:t>46</a:t>
            </a:fld>
            <a:endParaRPr lang="de-DE"/>
          </a:p>
        </p:txBody>
      </p:sp>
    </p:spTree>
    <p:extLst>
      <p:ext uri="{BB962C8B-B14F-4D97-AF65-F5344CB8AC3E}">
        <p14:creationId xmlns:p14="http://schemas.microsoft.com/office/powerpoint/2010/main" val="2271703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#20180919.033 - standard configuration</a:t>
            </a:r>
          </a:p>
        </p:txBody>
      </p:sp>
      <p:sp>
        <p:nvSpPr>
          <p:cNvPr id="4" name="Foliennummernplatzhalter 3"/>
          <p:cNvSpPr>
            <a:spLocks noGrp="1"/>
          </p:cNvSpPr>
          <p:nvPr>
            <p:ph type="sldNum" sz="quarter" idx="10"/>
          </p:nvPr>
        </p:nvSpPr>
        <p:spPr/>
        <p:txBody>
          <a:bodyPr/>
          <a:lstStyle/>
          <a:p>
            <a:fld id="{35BEE009-A4EB-4824-B3BC-158FE09B537B}" type="slidenum">
              <a:rPr lang="de-DE" smtClean="0"/>
              <a:pPr/>
              <a:t>49</a:t>
            </a:fld>
            <a:endParaRPr lang="de-DE"/>
          </a:p>
        </p:txBody>
      </p:sp>
    </p:spTree>
    <p:extLst>
      <p:ext uri="{BB962C8B-B14F-4D97-AF65-F5344CB8AC3E}">
        <p14:creationId xmlns:p14="http://schemas.microsoft.com/office/powerpoint/2010/main" val="2162400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EED5E-5960-7542-BA97-A02A9BC16606}" type="slidenum">
              <a:rPr lang="en-US" smtClean="0"/>
              <a:pPr/>
              <a:t>10</a:t>
            </a:fld>
            <a:endParaRPr lang="en-US"/>
          </a:p>
        </p:txBody>
      </p:sp>
    </p:spTree>
    <p:extLst>
      <p:ext uri="{BB962C8B-B14F-4D97-AF65-F5344CB8AC3E}">
        <p14:creationId xmlns:p14="http://schemas.microsoft.com/office/powerpoint/2010/main" val="954835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EED5E-5960-7542-BA97-A02A9BC16606}" type="slidenum">
              <a:rPr lang="en-US" smtClean="0"/>
              <a:pPr/>
              <a:t>12</a:t>
            </a:fld>
            <a:endParaRPr lang="en-US"/>
          </a:p>
        </p:txBody>
      </p:sp>
    </p:spTree>
    <p:extLst>
      <p:ext uri="{BB962C8B-B14F-4D97-AF65-F5344CB8AC3E}">
        <p14:creationId xmlns:p14="http://schemas.microsoft.com/office/powerpoint/2010/main" val="954835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a:t>
            </a:r>
            <a:r>
              <a:rPr lang="en-US" baseline="0" dirty="0"/>
              <a:t> Boozer labels.</a:t>
            </a:r>
            <a:endParaRPr lang="en-US" dirty="0"/>
          </a:p>
        </p:txBody>
      </p:sp>
      <p:sp>
        <p:nvSpPr>
          <p:cNvPr id="4" name="Slide Number Placeholder 3"/>
          <p:cNvSpPr>
            <a:spLocks noGrp="1"/>
          </p:cNvSpPr>
          <p:nvPr>
            <p:ph type="sldNum" sz="quarter" idx="10"/>
          </p:nvPr>
        </p:nvSpPr>
        <p:spPr/>
        <p:txBody>
          <a:bodyPr/>
          <a:lstStyle/>
          <a:p>
            <a:fld id="{E6DEED5E-5960-7542-BA97-A02A9BC16606}" type="slidenum">
              <a:rPr lang="en-US" smtClean="0"/>
              <a:pPr/>
              <a:t>13</a:t>
            </a:fld>
            <a:endParaRPr lang="en-US"/>
          </a:p>
        </p:txBody>
      </p:sp>
    </p:spTree>
    <p:extLst>
      <p:ext uri="{BB962C8B-B14F-4D97-AF65-F5344CB8AC3E}">
        <p14:creationId xmlns:p14="http://schemas.microsoft.com/office/powerpoint/2010/main" val="1925382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(Poincare plots) - standard configuration</a:t>
            </a:r>
          </a:p>
        </p:txBody>
      </p:sp>
      <p:sp>
        <p:nvSpPr>
          <p:cNvPr id="4" name="Foliennummernplatzhalter 3"/>
          <p:cNvSpPr>
            <a:spLocks noGrp="1"/>
          </p:cNvSpPr>
          <p:nvPr>
            <p:ph type="sldNum" sz="quarter" idx="10"/>
          </p:nvPr>
        </p:nvSpPr>
        <p:spPr/>
        <p:txBody>
          <a:bodyPr/>
          <a:lstStyle/>
          <a:p>
            <a:fld id="{35BEE009-A4EB-4824-B3BC-158FE09B537B}" type="slidenum">
              <a:rPr lang="de-DE" smtClean="0"/>
              <a:pPr/>
              <a:t>33</a:t>
            </a:fld>
            <a:endParaRPr lang="de-DE"/>
          </a:p>
        </p:txBody>
      </p:sp>
    </p:spTree>
    <p:extLst>
      <p:ext uri="{BB962C8B-B14F-4D97-AF65-F5344CB8AC3E}">
        <p14:creationId xmlns:p14="http://schemas.microsoft.com/office/powerpoint/2010/main" val="2725111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(Poincare plots) - standard configuration</a:t>
            </a:r>
          </a:p>
        </p:txBody>
      </p:sp>
      <p:sp>
        <p:nvSpPr>
          <p:cNvPr id="4" name="Foliennummernplatzhalter 3"/>
          <p:cNvSpPr>
            <a:spLocks noGrp="1"/>
          </p:cNvSpPr>
          <p:nvPr>
            <p:ph type="sldNum" sz="quarter" idx="10"/>
          </p:nvPr>
        </p:nvSpPr>
        <p:spPr/>
        <p:txBody>
          <a:bodyPr/>
          <a:lstStyle/>
          <a:p>
            <a:fld id="{35BEE009-A4EB-4824-B3BC-158FE09B537B}" type="slidenum">
              <a:rPr lang="de-DE" smtClean="0"/>
              <a:pPr/>
              <a:t>34</a:t>
            </a:fld>
            <a:endParaRPr lang="de-DE"/>
          </a:p>
        </p:txBody>
      </p:sp>
    </p:spTree>
    <p:extLst>
      <p:ext uri="{BB962C8B-B14F-4D97-AF65-F5344CB8AC3E}">
        <p14:creationId xmlns:p14="http://schemas.microsoft.com/office/powerpoint/2010/main" val="1070045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noProof="0" dirty="0"/>
              <a:t>(Poincare plots) - standard configuration</a:t>
            </a:r>
          </a:p>
        </p:txBody>
      </p:sp>
      <p:sp>
        <p:nvSpPr>
          <p:cNvPr id="4" name="Foliennummernplatzhalter 3"/>
          <p:cNvSpPr>
            <a:spLocks noGrp="1"/>
          </p:cNvSpPr>
          <p:nvPr>
            <p:ph type="sldNum" sz="quarter" idx="10"/>
          </p:nvPr>
        </p:nvSpPr>
        <p:spPr/>
        <p:txBody>
          <a:bodyPr/>
          <a:lstStyle/>
          <a:p>
            <a:fld id="{35BEE009-A4EB-4824-B3BC-158FE09B537B}" type="slidenum">
              <a:rPr lang="de-DE" smtClean="0"/>
              <a:pPr/>
              <a:t>35</a:t>
            </a:fld>
            <a:endParaRPr lang="de-DE"/>
          </a:p>
        </p:txBody>
      </p:sp>
    </p:spTree>
    <p:extLst>
      <p:ext uri="{BB962C8B-B14F-4D97-AF65-F5344CB8AC3E}">
        <p14:creationId xmlns:p14="http://schemas.microsoft.com/office/powerpoint/2010/main" val="241972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35BEE009-A4EB-4824-B3BC-158FE09B537B}" type="slidenum">
              <a:rPr lang="de-DE" smtClean="0"/>
              <a:pPr/>
              <a:t>36</a:t>
            </a:fld>
            <a:endParaRPr lang="de-DE"/>
          </a:p>
        </p:txBody>
      </p:sp>
    </p:spTree>
    <p:extLst>
      <p:ext uri="{BB962C8B-B14F-4D97-AF65-F5344CB8AC3E}">
        <p14:creationId xmlns:p14="http://schemas.microsoft.com/office/powerpoint/2010/main" val="540976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0" fontAlgn="base" hangingPunct="0">
              <a:spcBef>
                <a:spcPts val="965"/>
              </a:spcBef>
              <a:spcAft>
                <a:spcPct val="0"/>
              </a:spcAft>
            </a:pPr>
            <a:r>
              <a:rPr lang="en-US" dirty="0"/>
              <a:t>(record triple product shot) - inverse standard configuration</a:t>
            </a:r>
          </a:p>
          <a:p>
            <a:pPr eaLnBrk="0" fontAlgn="base" hangingPunct="0">
              <a:spcBef>
                <a:spcPts val="965"/>
              </a:spcBef>
              <a:spcAft>
                <a:spcPct val="0"/>
              </a:spcAft>
            </a:pPr>
            <a:endParaRPr lang="en-GB" b="1" dirty="0">
              <a:solidFill>
                <a:srgbClr val="397EC1"/>
              </a:solidFill>
            </a:endParaRPr>
          </a:p>
          <a:p>
            <a:pPr eaLnBrk="0" fontAlgn="base" hangingPunct="0">
              <a:spcBef>
                <a:spcPts val="965"/>
              </a:spcBef>
              <a:spcAft>
                <a:spcPct val="0"/>
              </a:spcAft>
            </a:pPr>
            <a:r>
              <a:rPr lang="en-GB" b="1" dirty="0">
                <a:solidFill>
                  <a:srgbClr val="397EC1"/>
                </a:solidFill>
              </a:rPr>
              <a:t>Important</a:t>
            </a:r>
          </a:p>
          <a:p>
            <a:pPr eaLnBrk="0" fontAlgn="base" hangingPunct="0">
              <a:spcBef>
                <a:spcPts val="965"/>
              </a:spcBef>
              <a:spcAft>
                <a:spcPct val="0"/>
              </a:spcAft>
            </a:pPr>
            <a:r>
              <a:rPr lang="en-GB" b="0" dirty="0">
                <a:solidFill>
                  <a:srgbClr val="397EC1"/>
                </a:solidFill>
              </a:rPr>
              <a:t>Good</a:t>
            </a:r>
            <a:r>
              <a:rPr lang="en-GB" b="0" baseline="0" dirty="0">
                <a:solidFill>
                  <a:srgbClr val="397EC1"/>
                </a:solidFill>
              </a:rPr>
              <a:t> confinement at high </a:t>
            </a:r>
            <a:r>
              <a:rPr lang="en-GB" b="0" baseline="0" dirty="0" err="1">
                <a:solidFill>
                  <a:srgbClr val="397EC1"/>
                </a:solidFill>
              </a:rPr>
              <a:t>Ti</a:t>
            </a:r>
            <a:r>
              <a:rPr lang="en-GB" b="0" baseline="0" dirty="0">
                <a:solidFill>
                  <a:srgbClr val="397EC1"/>
                </a:solidFill>
              </a:rPr>
              <a:t>, indicates that optimization of neoclassical is working, however for real verification temperatures still too low</a:t>
            </a:r>
            <a:endParaRPr lang="en-GB" b="0" dirty="0">
              <a:solidFill>
                <a:srgbClr val="397EC1"/>
              </a:solidFill>
            </a:endParaRPr>
          </a:p>
          <a:p>
            <a:pPr eaLnBrk="0" fontAlgn="base" hangingPunct="0">
              <a:spcBef>
                <a:spcPts val="965"/>
              </a:spcBef>
              <a:spcAft>
                <a:spcPct val="0"/>
              </a:spcAft>
            </a:pPr>
            <a:endParaRPr lang="en-GB" b="1" dirty="0">
              <a:solidFill>
                <a:srgbClr val="397EC1"/>
              </a:solidFill>
            </a:endParaRPr>
          </a:p>
          <a:p>
            <a:pPr eaLnBrk="0" fontAlgn="base" hangingPunct="0">
              <a:spcBef>
                <a:spcPts val="965"/>
              </a:spcBef>
              <a:spcAft>
                <a:spcPct val="0"/>
              </a:spcAft>
            </a:pPr>
            <a:r>
              <a:rPr lang="en-GB" b="1" dirty="0">
                <a:solidFill>
                  <a:srgbClr val="397EC1"/>
                </a:solidFill>
              </a:rPr>
              <a:t>Ignition</a:t>
            </a:r>
          </a:p>
          <a:p>
            <a:pPr eaLnBrk="0" fontAlgn="base" hangingPunct="0">
              <a:spcBef>
                <a:spcPts val="321"/>
              </a:spcBef>
              <a:spcAft>
                <a:spcPct val="0"/>
              </a:spcAft>
            </a:pPr>
            <a:r>
              <a:rPr lang="en-GB" i="1" dirty="0"/>
              <a:t>n </a:t>
            </a:r>
            <a:r>
              <a:rPr lang="en-GB" i="1" dirty="0" err="1"/>
              <a:t>T</a:t>
            </a:r>
            <a:r>
              <a:rPr lang="en-GB" i="1" baseline="-25000" dirty="0" err="1"/>
              <a:t>i</a:t>
            </a:r>
            <a:r>
              <a:rPr lang="en-GB" i="1" dirty="0"/>
              <a:t> </a:t>
            </a:r>
            <a:r>
              <a:rPr lang="en-GB" i="1" dirty="0">
                <a:sym typeface="Symbol" panose="05050102010706020507" pitchFamily="18" charset="2"/>
              </a:rPr>
              <a:t></a:t>
            </a:r>
            <a:r>
              <a:rPr lang="en-GB" i="1" baseline="-25000" dirty="0">
                <a:sym typeface="Symbol" panose="05050102010706020507" pitchFamily="18" charset="2"/>
              </a:rPr>
              <a:t>E</a:t>
            </a:r>
            <a:r>
              <a:rPr lang="en-GB" i="1" dirty="0"/>
              <a:t> &gt;</a:t>
            </a:r>
            <a:r>
              <a:rPr lang="en-GB" dirty="0"/>
              <a:t> 10</a:t>
            </a:r>
            <a:r>
              <a:rPr lang="en-GB" baseline="30000" dirty="0"/>
              <a:t>22</a:t>
            </a:r>
            <a:r>
              <a:rPr lang="en-GB" dirty="0"/>
              <a:t> </a:t>
            </a:r>
            <a:r>
              <a:rPr lang="en-GB" dirty="0" err="1"/>
              <a:t>keV</a:t>
            </a:r>
            <a:r>
              <a:rPr lang="en-GB" dirty="0"/>
              <a:t> m</a:t>
            </a:r>
            <a:r>
              <a:rPr lang="en-GB" baseline="30000" dirty="0"/>
              <a:t>-3</a:t>
            </a:r>
            <a:r>
              <a:rPr lang="en-GB" dirty="0"/>
              <a:t> s</a:t>
            </a:r>
          </a:p>
          <a:p>
            <a:endParaRPr lang="en-GB" dirty="0"/>
          </a:p>
        </p:txBody>
      </p:sp>
      <p:sp>
        <p:nvSpPr>
          <p:cNvPr id="4" name="Foliennummernplatzhalter 3"/>
          <p:cNvSpPr>
            <a:spLocks noGrp="1"/>
          </p:cNvSpPr>
          <p:nvPr>
            <p:ph type="sldNum" sz="quarter" idx="10"/>
          </p:nvPr>
        </p:nvSpPr>
        <p:spPr/>
        <p:txBody>
          <a:bodyPr/>
          <a:lstStyle/>
          <a:p>
            <a:fld id="{35BEE009-A4EB-4824-B3BC-158FE09B537B}" type="slidenum">
              <a:rPr lang="de-DE" smtClean="0"/>
              <a:pPr/>
              <a:t>38</a:t>
            </a:fld>
            <a:endParaRPr lang="de-DE"/>
          </a:p>
        </p:txBody>
      </p:sp>
    </p:spTree>
    <p:extLst>
      <p:ext uri="{BB962C8B-B14F-4D97-AF65-F5344CB8AC3E}">
        <p14:creationId xmlns:p14="http://schemas.microsoft.com/office/powerpoint/2010/main" val="2864431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44695" y="850455"/>
            <a:ext cx="8680829" cy="4112470"/>
          </a:xfrm>
          <a:prstGeom prst="rect">
            <a:avLst/>
          </a:prstGeom>
        </p:spPr>
        <p:txBody>
          <a:bodyPr lIns="91431" tIns="45716" rIns="91431" bIns="45716">
            <a:normAutofit/>
          </a:bodyPr>
          <a:lstStyle>
            <a:lvl1pPr>
              <a:lnSpc>
                <a:spcPct val="90000"/>
              </a:lnSpc>
              <a:spcBef>
                <a:spcPts val="0"/>
              </a:spcBef>
              <a:tabLst>
                <a:tab pos="344488" algn="l"/>
                <a:tab pos="571500" algn="l"/>
                <a:tab pos="798513" algn="l"/>
                <a:tab pos="1025525" algn="l"/>
                <a:tab pos="1252538" algn="l"/>
              </a:tabLst>
              <a:defRPr sz="1600" b="1" i="0" baseline="0">
                <a:solidFill>
                  <a:schemeClr val="tx1">
                    <a:lumMod val="65000"/>
                    <a:lumOff val="35000"/>
                  </a:schemeClr>
                </a:solidFill>
                <a:latin typeface="Myriad Pro"/>
                <a:cs typeface="Myriad Pro"/>
              </a:defRPr>
            </a:lvl1pPr>
            <a:lvl2pPr marL="344488" indent="-227013">
              <a:lnSpc>
                <a:spcPct val="90000"/>
              </a:lnSpc>
              <a:spcBef>
                <a:spcPts val="0"/>
              </a:spcBef>
              <a:tabLst>
                <a:tab pos="344488" algn="l"/>
                <a:tab pos="571500" algn="l"/>
                <a:tab pos="798513" algn="l"/>
                <a:tab pos="1025525" algn="l"/>
                <a:tab pos="1252538" algn="l"/>
              </a:tabLst>
              <a:defRPr sz="1400" b="1" i="0">
                <a:solidFill>
                  <a:schemeClr val="tx1">
                    <a:lumMod val="65000"/>
                    <a:lumOff val="35000"/>
                  </a:schemeClr>
                </a:solidFill>
                <a:latin typeface="Myriad Pro"/>
                <a:cs typeface="Myriad Pro"/>
              </a:defRPr>
            </a:lvl2pPr>
            <a:lvl3pPr marL="688975" indent="-176213">
              <a:lnSpc>
                <a:spcPct val="90000"/>
              </a:lnSpc>
              <a:spcBef>
                <a:spcPts val="0"/>
              </a:spcBef>
              <a:tabLst>
                <a:tab pos="344488" algn="l"/>
                <a:tab pos="571500" algn="l"/>
                <a:tab pos="798513" algn="l"/>
                <a:tab pos="1025525" algn="l"/>
                <a:tab pos="1252538" algn="l"/>
              </a:tabLst>
              <a:defRPr sz="1400" b="1" i="0">
                <a:solidFill>
                  <a:schemeClr val="tx1">
                    <a:lumMod val="65000"/>
                    <a:lumOff val="35000"/>
                  </a:schemeClr>
                </a:solidFill>
                <a:latin typeface="Myriad Pro"/>
                <a:cs typeface="Myriad Pro"/>
              </a:defRPr>
            </a:lvl3pPr>
            <a:lvl4pPr marL="1084263" indent="-227013">
              <a:lnSpc>
                <a:spcPct val="90000"/>
              </a:lnSpc>
              <a:spcBef>
                <a:spcPts val="0"/>
              </a:spcBef>
              <a:tabLst>
                <a:tab pos="344488" algn="l"/>
                <a:tab pos="571500" algn="l"/>
                <a:tab pos="798513" algn="l"/>
                <a:tab pos="1025525" algn="l"/>
                <a:tab pos="1252538" algn="l"/>
              </a:tabLst>
              <a:defRPr sz="1400" b="1" i="0">
                <a:solidFill>
                  <a:schemeClr val="tx1">
                    <a:lumMod val="65000"/>
                    <a:lumOff val="35000"/>
                  </a:schemeClr>
                </a:solidFill>
                <a:latin typeface="Myriad Pro"/>
                <a:cs typeface="Myriad Pro"/>
              </a:defRPr>
            </a:lvl4pPr>
          </a:lstStyle>
          <a:p>
            <a:pPr lvl="0"/>
            <a:r>
              <a:rPr lang="x-none" dirty="0"/>
              <a:t>Click to edit Master text styles. This is a very long line that will extend here.</a:t>
            </a:r>
          </a:p>
          <a:p>
            <a:pPr lvl="0"/>
            <a:r>
              <a:rPr lang="x-none" dirty="0"/>
              <a:t>And a second line so that I can see the text spacing.</a:t>
            </a:r>
          </a:p>
          <a:p>
            <a:pPr lvl="1"/>
            <a:r>
              <a:rPr lang="x-none" dirty="0"/>
              <a:t>Second level</a:t>
            </a:r>
          </a:p>
          <a:p>
            <a:pPr lvl="2"/>
            <a:r>
              <a:rPr lang="x-none" dirty="0"/>
              <a:t>Third level</a:t>
            </a:r>
          </a:p>
          <a:p>
            <a:pPr lvl="3"/>
            <a:r>
              <a:rPr lang="x-none" dirty="0"/>
              <a:t>Fourth level	</a:t>
            </a:r>
          </a:p>
        </p:txBody>
      </p:sp>
      <p:sp>
        <p:nvSpPr>
          <p:cNvPr id="7" name="Title Placeholder 1"/>
          <p:cNvSpPr>
            <a:spLocks noGrp="1"/>
          </p:cNvSpPr>
          <p:nvPr>
            <p:ph type="title"/>
          </p:nvPr>
        </p:nvSpPr>
        <p:spPr>
          <a:xfrm>
            <a:off x="244695" y="164562"/>
            <a:ext cx="8226395" cy="547336"/>
          </a:xfrm>
          <a:prstGeom prst="rect">
            <a:avLst/>
          </a:prstGeom>
          <a:effectLst>
            <a:outerShdw blurRad="101600" algn="tl" rotWithShape="0">
              <a:srgbClr val="FFFF00"/>
            </a:outerShdw>
          </a:effectLst>
        </p:spPr>
        <p:txBody>
          <a:bodyPr vert="horz" lIns="81612" tIns="40806" rIns="81612" bIns="40806" rtlCol="0" anchor="ctr">
            <a:noAutofit/>
          </a:bodyPr>
          <a:lstStyle/>
          <a:p>
            <a:r>
              <a:rPr lang="en-US" dirty="0"/>
              <a:t>Click to edit Master title style</a:t>
            </a:r>
            <a:br>
              <a:rPr lang="en-US" dirty="0"/>
            </a:br>
            <a:r>
              <a:rPr lang="en-US" dirty="0"/>
              <a:t>On two lines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44695" y="164562"/>
            <a:ext cx="8226395" cy="547336"/>
          </a:xfrm>
          <a:prstGeom prst="rect">
            <a:avLst/>
          </a:prstGeom>
          <a:effectLst>
            <a:outerShdw blurRad="101600" algn="tl" rotWithShape="0">
              <a:srgbClr val="FFFF00"/>
            </a:outerShdw>
          </a:effectLst>
        </p:spPr>
        <p:txBody>
          <a:bodyPr vert="horz" lIns="81612" tIns="40806" rIns="81612" bIns="40806" rtlCol="0" anchor="ctr">
            <a:noAutofit/>
          </a:bodyPr>
          <a:lstStyle/>
          <a:p>
            <a:r>
              <a:rPr lang="en-US" dirty="0"/>
              <a:t>Click to edit Master title style</a:t>
            </a:r>
            <a:br>
              <a:rPr lang="en-US" dirty="0"/>
            </a:br>
            <a:r>
              <a:rPr lang="en-US" dirty="0"/>
              <a:t>On two lines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01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1196" y="4689662"/>
            <a:ext cx="2133023" cy="302558"/>
          </a:xfrm>
          <a:prstGeom prst="rect">
            <a:avLst/>
          </a:prstGeom>
        </p:spPr>
        <p:txBody>
          <a:bodyPr lIns="91431" tIns="45716" rIns="91431" bIns="45716"/>
          <a:lstStyle>
            <a:lvl1pPr>
              <a:defRPr>
                <a:solidFill>
                  <a:srgbClr val="ED753E"/>
                </a:solidFill>
              </a:defRPr>
            </a:lvl1pPr>
          </a:lstStyle>
          <a:p>
            <a:endParaRPr lang="en-US" dirty="0"/>
          </a:p>
        </p:txBody>
      </p:sp>
      <p:sp>
        <p:nvSpPr>
          <p:cNvPr id="9" name="Text Placeholder 8"/>
          <p:cNvSpPr>
            <a:spLocks noGrp="1"/>
          </p:cNvSpPr>
          <p:nvPr>
            <p:ph type="body" sz="quarter" idx="13" hasCustomPrompt="1"/>
          </p:nvPr>
        </p:nvSpPr>
        <p:spPr>
          <a:xfrm>
            <a:off x="1248353" y="2872395"/>
            <a:ext cx="6645852" cy="1817266"/>
          </a:xfrm>
          <a:custGeom>
            <a:avLst/>
            <a:gdLst>
              <a:gd name="connsiteX0" fmla="*/ 0 w 7310437"/>
              <a:gd name="connsiteY0" fmla="*/ 0 h 2746091"/>
              <a:gd name="connsiteX1" fmla="*/ 7310437 w 7310437"/>
              <a:gd name="connsiteY1" fmla="*/ 0 h 2746091"/>
              <a:gd name="connsiteX2" fmla="*/ 7310437 w 7310437"/>
              <a:gd name="connsiteY2" fmla="*/ 2746091 h 2746091"/>
              <a:gd name="connsiteX3" fmla="*/ 0 w 7310437"/>
              <a:gd name="connsiteY3" fmla="*/ 2746091 h 2746091"/>
              <a:gd name="connsiteX4" fmla="*/ 0 w 7310437"/>
              <a:gd name="connsiteY4" fmla="*/ 0 h 2746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0437" h="2746091">
                <a:moveTo>
                  <a:pt x="0" y="0"/>
                </a:moveTo>
                <a:lnTo>
                  <a:pt x="7310437" y="0"/>
                </a:lnTo>
                <a:lnTo>
                  <a:pt x="7310437" y="2746091"/>
                </a:lnTo>
                <a:lnTo>
                  <a:pt x="0" y="2746091"/>
                </a:lnTo>
                <a:lnTo>
                  <a:pt x="0" y="0"/>
                </a:lnTo>
                <a:close/>
              </a:path>
            </a:pathLst>
          </a:custGeom>
          <a:effectLst>
            <a:outerShdw blurRad="76200" dir="2700000" algn="br">
              <a:srgbClr val="FFFF00">
                <a:alpha val="75000"/>
              </a:srgbClr>
            </a:outerShdw>
          </a:effectLst>
        </p:spPr>
        <p:txBody>
          <a:bodyPr vert="horz" lIns="73247" tIns="36623" rIns="73247" bIns="36623"/>
          <a:lstStyle>
            <a:lvl1pPr algn="l">
              <a:buNone/>
              <a:defRPr sz="1800" b="0" cap="small">
                <a:solidFill>
                  <a:srgbClr val="FFFFFF"/>
                </a:solidFill>
                <a:effectLst>
                  <a:outerShdw blurRad="50800" dist="38100" dir="2700000">
                    <a:srgbClr val="000000">
                      <a:alpha val="43000"/>
                    </a:srgbClr>
                  </a:outerShdw>
                </a:effectLst>
                <a:latin typeface="Charcoal CY"/>
                <a:cs typeface="Charcoal CY"/>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Novimir A. Pablant</a:t>
            </a:r>
          </a:p>
        </p:txBody>
      </p:sp>
      <p:sp>
        <p:nvSpPr>
          <p:cNvPr id="10" name="Title 9"/>
          <p:cNvSpPr>
            <a:spLocks noGrp="1"/>
          </p:cNvSpPr>
          <p:nvPr>
            <p:ph type="title"/>
          </p:nvPr>
        </p:nvSpPr>
        <p:spPr/>
        <p:txBody>
          <a:bodyPr/>
          <a:lstStyle/>
          <a:p>
            <a:r>
              <a:rPr lang="x-none"/>
              <a:t>Click to edit Master title style</a:t>
            </a:r>
            <a:endParaRPr lang="en-US"/>
          </a:p>
        </p:txBody>
      </p:sp>
    </p:spTree>
    <p:extLst>
      <p:ext uri="{BB962C8B-B14F-4D97-AF65-F5344CB8AC3E}">
        <p14:creationId xmlns:p14="http://schemas.microsoft.com/office/powerpoint/2010/main" val="2224407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tandardfolie">
    <p:spTree>
      <p:nvGrpSpPr>
        <p:cNvPr id="1" name=""/>
        <p:cNvGrpSpPr/>
        <p:nvPr/>
      </p:nvGrpSpPr>
      <p:grpSpPr>
        <a:xfrm>
          <a:off x="0" y="0"/>
          <a:ext cx="0" cy="0"/>
          <a:chOff x="0" y="0"/>
          <a:chExt cx="0" cy="0"/>
        </a:xfrm>
      </p:grpSpPr>
      <p:sp>
        <p:nvSpPr>
          <p:cNvPr id="27" name="Line 9"/>
          <p:cNvSpPr>
            <a:spLocks noChangeShapeType="1"/>
          </p:cNvSpPr>
          <p:nvPr userDrawn="1"/>
        </p:nvSpPr>
        <p:spPr bwMode="auto">
          <a:xfrm>
            <a:off x="107504" y="4894008"/>
            <a:ext cx="8964488" cy="0"/>
          </a:xfrm>
          <a:prstGeom prst="line">
            <a:avLst/>
          </a:prstGeom>
          <a:noFill/>
          <a:ln w="9525">
            <a:solidFill>
              <a:schemeClr val="bg1">
                <a:lumMod val="75000"/>
              </a:schemeClr>
            </a:solidFill>
            <a:round/>
            <a:headEnd/>
            <a:tailEnd/>
          </a:ln>
          <a:effectLst/>
        </p:spPr>
        <p:txBody>
          <a:bodyPr wrap="none" anchor="ctr">
            <a:spAutoFit/>
          </a:bodyPr>
          <a:lstStyle/>
          <a:p>
            <a:pPr>
              <a:defRPr/>
            </a:pPr>
            <a:endParaRPr lang="de-DE" sz="900"/>
          </a:p>
        </p:txBody>
      </p:sp>
      <p:sp>
        <p:nvSpPr>
          <p:cNvPr id="28" name="Rectangle 3"/>
          <p:cNvSpPr>
            <a:spLocks noGrp="1" noChangeArrowheads="1"/>
          </p:cNvSpPr>
          <p:nvPr>
            <p:ph type="dt" sz="half" idx="11"/>
          </p:nvPr>
        </p:nvSpPr>
        <p:spPr>
          <a:xfrm>
            <a:off x="107505" y="4925367"/>
            <a:ext cx="2133600" cy="230832"/>
          </a:xfrm>
          <a:prstGeom prst="rect">
            <a:avLst/>
          </a:prstGeom>
        </p:spPr>
        <p:txBody>
          <a:bodyPr>
            <a:spAutoFit/>
          </a:bodyPr>
          <a:lstStyle>
            <a:lvl1pPr>
              <a:defRPr sz="900"/>
            </a:lvl1pPr>
          </a:lstStyle>
          <a:p>
            <a:pPr>
              <a:defRPr/>
            </a:pPr>
            <a:endParaRPr lang="de-DE" dirty="0"/>
          </a:p>
        </p:txBody>
      </p:sp>
      <p:sp>
        <p:nvSpPr>
          <p:cNvPr id="29" name="Rectangle 4"/>
          <p:cNvSpPr>
            <a:spLocks noGrp="1" noChangeArrowheads="1"/>
          </p:cNvSpPr>
          <p:nvPr>
            <p:ph type="ftr" sz="quarter" idx="12"/>
          </p:nvPr>
        </p:nvSpPr>
        <p:spPr>
          <a:xfrm>
            <a:off x="2578276" y="4925367"/>
            <a:ext cx="3987453" cy="230832"/>
          </a:xfrm>
          <a:prstGeom prst="rect">
            <a:avLst/>
          </a:prstGeom>
        </p:spPr>
        <p:txBody>
          <a:bodyPr wrap="square">
            <a:spAutoFit/>
          </a:bodyPr>
          <a:lstStyle>
            <a:lvl1pPr>
              <a:defRPr sz="900" dirty="0" err="1" smtClean="0"/>
            </a:lvl1pPr>
          </a:lstStyle>
          <a:p>
            <a:pPr algn="ctr">
              <a:defRPr/>
            </a:pPr>
            <a:r>
              <a:rPr lang="de-DE" dirty="0"/>
              <a:t>PPPL Science Meeting, 2019-01</a:t>
            </a:r>
          </a:p>
        </p:txBody>
      </p:sp>
      <p:sp>
        <p:nvSpPr>
          <p:cNvPr id="30" name="Rectangle 5"/>
          <p:cNvSpPr>
            <a:spLocks noGrp="1" noChangeArrowheads="1"/>
          </p:cNvSpPr>
          <p:nvPr>
            <p:ph type="sldNum" sz="quarter" idx="13"/>
          </p:nvPr>
        </p:nvSpPr>
        <p:spPr>
          <a:xfrm>
            <a:off x="6948264" y="4925367"/>
            <a:ext cx="2133600" cy="230832"/>
          </a:xfrm>
          <a:prstGeom prst="rect">
            <a:avLst/>
          </a:prstGeom>
        </p:spPr>
        <p:txBody>
          <a:bodyPr>
            <a:spAutoFit/>
          </a:bodyPr>
          <a:lstStyle>
            <a:lvl1pPr algn="r">
              <a:defRPr sz="900"/>
            </a:lvl1pPr>
          </a:lstStyle>
          <a:p>
            <a:pPr>
              <a:defRPr/>
            </a:pPr>
            <a:fld id="{E0A457A7-2F34-4B67-AF6E-D0FF3829CDA2}" type="slidenum">
              <a:rPr lang="de-DE" smtClean="0"/>
              <a:pPr>
                <a:defRPr/>
              </a:pPr>
              <a:t>‹#›</a:t>
            </a:fld>
            <a:endParaRPr lang="de-DE" dirty="0"/>
          </a:p>
        </p:txBody>
      </p:sp>
      <p:sp>
        <p:nvSpPr>
          <p:cNvPr id="18" name="Textplatzhalter 17"/>
          <p:cNvSpPr>
            <a:spLocks noGrp="1"/>
          </p:cNvSpPr>
          <p:nvPr>
            <p:ph type="body" sz="quarter" idx="14"/>
          </p:nvPr>
        </p:nvSpPr>
        <p:spPr>
          <a:xfrm>
            <a:off x="71683" y="143261"/>
            <a:ext cx="7992566" cy="685800"/>
          </a:xfrm>
        </p:spPr>
        <p:txBody>
          <a:bodyPr/>
          <a:lstStyle>
            <a:lvl1pPr>
              <a:buNone/>
              <a:defRPr sz="2160" b="1">
                <a:solidFill>
                  <a:srgbClr val="397EC1"/>
                </a:solidFill>
              </a:defRPr>
            </a:lvl1pPr>
            <a:lvl2pPr>
              <a:defRPr>
                <a:solidFill>
                  <a:srgbClr val="397EC1"/>
                </a:solidFill>
              </a:defRPr>
            </a:lvl2pPr>
            <a:lvl3pPr>
              <a:defRPr>
                <a:solidFill>
                  <a:srgbClr val="397EC1"/>
                </a:solidFill>
              </a:defRPr>
            </a:lvl3pPr>
            <a:lvl4pPr>
              <a:defRPr>
                <a:solidFill>
                  <a:srgbClr val="397EC1"/>
                </a:solidFill>
              </a:defRPr>
            </a:lvl4pPr>
            <a:lvl5pPr>
              <a:defRPr>
                <a:solidFill>
                  <a:srgbClr val="397EC1"/>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Line 10"/>
          <p:cNvSpPr>
            <a:spLocks noChangeShapeType="1"/>
          </p:cNvSpPr>
          <p:nvPr userDrawn="1"/>
        </p:nvSpPr>
        <p:spPr bwMode="auto">
          <a:xfrm>
            <a:off x="107504" y="728942"/>
            <a:ext cx="8928992" cy="0"/>
          </a:xfrm>
          <a:prstGeom prst="line">
            <a:avLst/>
          </a:prstGeom>
          <a:noFill/>
          <a:ln w="9525">
            <a:solidFill>
              <a:schemeClr val="bg1">
                <a:lumMod val="75000"/>
              </a:schemeClr>
            </a:solidFill>
            <a:round/>
            <a:headEnd/>
            <a:tailEnd/>
          </a:ln>
          <a:effectLst/>
        </p:spPr>
        <p:txBody>
          <a:bodyPr wrap="none" anchor="ctr"/>
          <a:lstStyle/>
          <a:p>
            <a:pPr>
              <a:defRPr/>
            </a:pPr>
            <a:endParaRPr lang="en-GB" sz="1350" noProof="0"/>
          </a:p>
        </p:txBody>
      </p:sp>
      <p:pic>
        <p:nvPicPr>
          <p:cNvPr id="11" name="Grafik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46908" y="145659"/>
            <a:ext cx="489588" cy="437400"/>
          </a:xfrm>
          <a:prstGeom prst="rect">
            <a:avLst/>
          </a:prstGeom>
        </p:spPr>
      </p:pic>
      <p:pic>
        <p:nvPicPr>
          <p:cNvPr id="1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26580" y="145659"/>
            <a:ext cx="491676" cy="437400"/>
          </a:xfrm>
          <a:prstGeom prst="rect">
            <a:avLst/>
          </a:prstGeom>
        </p:spPr>
      </p:pic>
    </p:spTree>
    <p:extLst>
      <p:ext uri="{BB962C8B-B14F-4D97-AF65-F5344CB8AC3E}">
        <p14:creationId xmlns:p14="http://schemas.microsoft.com/office/powerpoint/2010/main" val="2847292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1196" y="4689662"/>
            <a:ext cx="2133023" cy="302558"/>
          </a:xfrm>
          <a:prstGeom prst="rect">
            <a:avLst/>
          </a:prstGeom>
        </p:spPr>
        <p:txBody>
          <a:bodyPr lIns="91431" tIns="45716" rIns="91431" bIns="45716"/>
          <a:lstStyle>
            <a:lvl1pPr>
              <a:defRPr>
                <a:solidFill>
                  <a:srgbClr val="ED753E"/>
                </a:solidFill>
              </a:defRPr>
            </a:lvl1pPr>
          </a:lstStyle>
          <a:p>
            <a:endParaRPr lang="en-US" dirty="0"/>
          </a:p>
        </p:txBody>
      </p:sp>
      <p:sp>
        <p:nvSpPr>
          <p:cNvPr id="9" name="Text Placeholder 8"/>
          <p:cNvSpPr>
            <a:spLocks noGrp="1"/>
          </p:cNvSpPr>
          <p:nvPr>
            <p:ph type="body" sz="quarter" idx="13" hasCustomPrompt="1"/>
          </p:nvPr>
        </p:nvSpPr>
        <p:spPr>
          <a:xfrm>
            <a:off x="1248353" y="2872395"/>
            <a:ext cx="6645852" cy="1817266"/>
          </a:xfrm>
          <a:custGeom>
            <a:avLst/>
            <a:gdLst>
              <a:gd name="connsiteX0" fmla="*/ 0 w 7310437"/>
              <a:gd name="connsiteY0" fmla="*/ 0 h 2746091"/>
              <a:gd name="connsiteX1" fmla="*/ 7310437 w 7310437"/>
              <a:gd name="connsiteY1" fmla="*/ 0 h 2746091"/>
              <a:gd name="connsiteX2" fmla="*/ 7310437 w 7310437"/>
              <a:gd name="connsiteY2" fmla="*/ 2746091 h 2746091"/>
              <a:gd name="connsiteX3" fmla="*/ 0 w 7310437"/>
              <a:gd name="connsiteY3" fmla="*/ 2746091 h 2746091"/>
              <a:gd name="connsiteX4" fmla="*/ 0 w 7310437"/>
              <a:gd name="connsiteY4" fmla="*/ 0 h 2746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0437" h="2746091">
                <a:moveTo>
                  <a:pt x="0" y="0"/>
                </a:moveTo>
                <a:lnTo>
                  <a:pt x="7310437" y="0"/>
                </a:lnTo>
                <a:lnTo>
                  <a:pt x="7310437" y="2746091"/>
                </a:lnTo>
                <a:lnTo>
                  <a:pt x="0" y="2746091"/>
                </a:lnTo>
                <a:lnTo>
                  <a:pt x="0" y="0"/>
                </a:lnTo>
                <a:close/>
              </a:path>
            </a:pathLst>
          </a:custGeom>
          <a:effectLst>
            <a:outerShdw blurRad="76200" dir="2700000" algn="br">
              <a:srgbClr val="FFFF00">
                <a:alpha val="75000"/>
              </a:srgbClr>
            </a:outerShdw>
          </a:effectLst>
        </p:spPr>
        <p:txBody>
          <a:bodyPr vert="horz" lIns="73247" tIns="36623" rIns="73247" bIns="36623"/>
          <a:lstStyle>
            <a:lvl1pPr algn="l">
              <a:buNone/>
              <a:defRPr sz="1800" b="0" cap="small">
                <a:solidFill>
                  <a:srgbClr val="FFFFFF"/>
                </a:solidFill>
                <a:effectLst>
                  <a:outerShdw blurRad="50800" dist="38100" dir="2700000">
                    <a:srgbClr val="000000">
                      <a:alpha val="43000"/>
                    </a:srgbClr>
                  </a:outerShdw>
                </a:effectLst>
                <a:latin typeface="Charcoal CY"/>
                <a:cs typeface="Charcoal CY"/>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Novimir A. Pablant</a:t>
            </a:r>
          </a:p>
        </p:txBody>
      </p:sp>
      <p:sp>
        <p:nvSpPr>
          <p:cNvPr id="10" name="Title 9"/>
          <p:cNvSpPr>
            <a:spLocks noGrp="1"/>
          </p:cNvSpPr>
          <p:nvPr>
            <p:ph type="title"/>
          </p:nvPr>
        </p:nvSpPr>
        <p:spPr/>
        <p:txBody>
          <a:bodyPr/>
          <a:lstStyle/>
          <a:p>
            <a:r>
              <a:rPr lang="x-none"/>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491" y="4767403"/>
            <a:ext cx="2133023" cy="274194"/>
          </a:xfrm>
          <a:prstGeom prst="rect">
            <a:avLst/>
          </a:prstGeom>
        </p:spPr>
        <p:txBody>
          <a:bodyPr lIns="91431" tIns="45716" rIns="91431" bIns="45716"/>
          <a:lstStyle/>
          <a:p>
            <a:endParaRPr lang="en-US"/>
          </a:p>
        </p:txBody>
      </p:sp>
      <p:sp>
        <p:nvSpPr>
          <p:cNvPr id="3" name="Footer Placeholder 2"/>
          <p:cNvSpPr>
            <a:spLocks noGrp="1"/>
          </p:cNvSpPr>
          <p:nvPr>
            <p:ph type="ftr" sz="quarter" idx="11"/>
          </p:nvPr>
        </p:nvSpPr>
        <p:spPr>
          <a:xfrm>
            <a:off x="3124491" y="4767403"/>
            <a:ext cx="2895023" cy="274194"/>
          </a:xfrm>
          <a:prstGeom prst="rect">
            <a:avLst/>
          </a:prstGeom>
        </p:spPr>
        <p:txBody>
          <a:bodyPr lIns="91431" tIns="45716" rIns="91431" bIns="45716"/>
          <a:lstStyle/>
          <a:p>
            <a:endParaRPr lang="en-US"/>
          </a:p>
        </p:txBody>
      </p:sp>
      <p:sp>
        <p:nvSpPr>
          <p:cNvPr id="4" name="Slide Number Placeholder 3"/>
          <p:cNvSpPr>
            <a:spLocks noGrp="1"/>
          </p:cNvSpPr>
          <p:nvPr>
            <p:ph type="sldNum" sz="quarter" idx="12"/>
          </p:nvPr>
        </p:nvSpPr>
        <p:spPr>
          <a:xfrm>
            <a:off x="6553491" y="4767403"/>
            <a:ext cx="2133023" cy="274194"/>
          </a:xfrm>
          <a:prstGeom prst="rect">
            <a:avLst/>
          </a:prstGeom>
        </p:spPr>
        <p:txBody>
          <a:bodyPr lIns="91431" tIns="45716" rIns="91431" bIns="45716"/>
          <a:lstStyle/>
          <a:p>
            <a:fld id="{3B9FB843-7194-1046-AE79-4FDF293D4194}" type="slidenum">
              <a:rPr lang="en-US" smtClean="0"/>
              <a:t>‹#›</a:t>
            </a:fld>
            <a:endParaRPr lang="en-US"/>
          </a:p>
        </p:txBody>
      </p:sp>
    </p:spTree>
    <p:extLst>
      <p:ext uri="{BB962C8B-B14F-4D97-AF65-F5344CB8AC3E}">
        <p14:creationId xmlns:p14="http://schemas.microsoft.com/office/powerpoint/2010/main" val="1792898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tandardfolie">
    <p:spTree>
      <p:nvGrpSpPr>
        <p:cNvPr id="1" name=""/>
        <p:cNvGrpSpPr/>
        <p:nvPr/>
      </p:nvGrpSpPr>
      <p:grpSpPr>
        <a:xfrm>
          <a:off x="0" y="0"/>
          <a:ext cx="0" cy="0"/>
          <a:chOff x="0" y="0"/>
          <a:chExt cx="0" cy="0"/>
        </a:xfrm>
      </p:grpSpPr>
      <p:sp>
        <p:nvSpPr>
          <p:cNvPr id="27" name="Line 9"/>
          <p:cNvSpPr>
            <a:spLocks noChangeShapeType="1"/>
          </p:cNvSpPr>
          <p:nvPr userDrawn="1"/>
        </p:nvSpPr>
        <p:spPr bwMode="auto">
          <a:xfrm>
            <a:off x="107504" y="4894008"/>
            <a:ext cx="8964488" cy="0"/>
          </a:xfrm>
          <a:prstGeom prst="line">
            <a:avLst/>
          </a:prstGeom>
          <a:noFill/>
          <a:ln w="9525">
            <a:solidFill>
              <a:schemeClr val="bg1">
                <a:lumMod val="75000"/>
              </a:schemeClr>
            </a:solidFill>
            <a:round/>
            <a:headEnd/>
            <a:tailEnd/>
          </a:ln>
          <a:effectLst/>
        </p:spPr>
        <p:txBody>
          <a:bodyPr wrap="none" anchor="ctr">
            <a:spAutoFit/>
          </a:bodyPr>
          <a:lstStyle/>
          <a:p>
            <a:pPr>
              <a:defRPr/>
            </a:pPr>
            <a:endParaRPr lang="de-DE" sz="900"/>
          </a:p>
        </p:txBody>
      </p:sp>
      <p:sp>
        <p:nvSpPr>
          <p:cNvPr id="28" name="Rectangle 3"/>
          <p:cNvSpPr>
            <a:spLocks noGrp="1" noChangeArrowheads="1"/>
          </p:cNvSpPr>
          <p:nvPr>
            <p:ph type="dt" sz="half" idx="11"/>
          </p:nvPr>
        </p:nvSpPr>
        <p:spPr>
          <a:xfrm>
            <a:off x="107505" y="4925367"/>
            <a:ext cx="2133600" cy="230832"/>
          </a:xfrm>
          <a:prstGeom prst="rect">
            <a:avLst/>
          </a:prstGeom>
        </p:spPr>
        <p:txBody>
          <a:bodyPr>
            <a:spAutoFit/>
          </a:bodyPr>
          <a:lstStyle>
            <a:lvl1pPr>
              <a:defRPr sz="900"/>
            </a:lvl1pPr>
          </a:lstStyle>
          <a:p>
            <a:pPr>
              <a:defRPr/>
            </a:pPr>
            <a:endParaRPr lang="de-DE" dirty="0"/>
          </a:p>
        </p:txBody>
      </p:sp>
      <p:sp>
        <p:nvSpPr>
          <p:cNvPr id="29" name="Rectangle 4"/>
          <p:cNvSpPr>
            <a:spLocks noGrp="1" noChangeArrowheads="1"/>
          </p:cNvSpPr>
          <p:nvPr>
            <p:ph type="ftr" sz="quarter" idx="12"/>
          </p:nvPr>
        </p:nvSpPr>
        <p:spPr>
          <a:xfrm>
            <a:off x="2578276" y="4925367"/>
            <a:ext cx="3987453" cy="230832"/>
          </a:xfrm>
          <a:prstGeom prst="rect">
            <a:avLst/>
          </a:prstGeom>
        </p:spPr>
        <p:txBody>
          <a:bodyPr wrap="square">
            <a:spAutoFit/>
          </a:bodyPr>
          <a:lstStyle>
            <a:lvl1pPr>
              <a:defRPr sz="900" dirty="0" err="1" smtClean="0"/>
            </a:lvl1pPr>
          </a:lstStyle>
          <a:p>
            <a:pPr algn="ctr">
              <a:defRPr/>
            </a:pPr>
            <a:r>
              <a:rPr lang="de-DE" dirty="0"/>
              <a:t>PPPL Science Meeting, 2019-01</a:t>
            </a:r>
          </a:p>
        </p:txBody>
      </p:sp>
      <p:sp>
        <p:nvSpPr>
          <p:cNvPr id="30" name="Rectangle 5"/>
          <p:cNvSpPr>
            <a:spLocks noGrp="1" noChangeArrowheads="1"/>
          </p:cNvSpPr>
          <p:nvPr>
            <p:ph type="sldNum" sz="quarter" idx="13"/>
          </p:nvPr>
        </p:nvSpPr>
        <p:spPr>
          <a:xfrm>
            <a:off x="6948264" y="4925367"/>
            <a:ext cx="2133600" cy="230832"/>
          </a:xfrm>
          <a:prstGeom prst="rect">
            <a:avLst/>
          </a:prstGeom>
        </p:spPr>
        <p:txBody>
          <a:bodyPr>
            <a:spAutoFit/>
          </a:bodyPr>
          <a:lstStyle>
            <a:lvl1pPr algn="r">
              <a:defRPr sz="900"/>
            </a:lvl1pPr>
          </a:lstStyle>
          <a:p>
            <a:pPr>
              <a:defRPr/>
            </a:pPr>
            <a:fld id="{E0A457A7-2F34-4B67-AF6E-D0FF3829CDA2}" type="slidenum">
              <a:rPr lang="de-DE" smtClean="0"/>
              <a:pPr>
                <a:defRPr/>
              </a:pPr>
              <a:t>‹#›</a:t>
            </a:fld>
            <a:endParaRPr lang="de-DE" dirty="0"/>
          </a:p>
        </p:txBody>
      </p:sp>
      <p:sp>
        <p:nvSpPr>
          <p:cNvPr id="18" name="Textplatzhalter 17"/>
          <p:cNvSpPr>
            <a:spLocks noGrp="1"/>
          </p:cNvSpPr>
          <p:nvPr>
            <p:ph type="body" sz="quarter" idx="14"/>
          </p:nvPr>
        </p:nvSpPr>
        <p:spPr>
          <a:xfrm>
            <a:off x="71683" y="143261"/>
            <a:ext cx="7992566" cy="685800"/>
          </a:xfrm>
        </p:spPr>
        <p:txBody>
          <a:bodyPr/>
          <a:lstStyle>
            <a:lvl1pPr>
              <a:buNone/>
              <a:defRPr sz="2160" b="1">
                <a:solidFill>
                  <a:srgbClr val="397EC1"/>
                </a:solidFill>
              </a:defRPr>
            </a:lvl1pPr>
            <a:lvl2pPr>
              <a:defRPr>
                <a:solidFill>
                  <a:srgbClr val="397EC1"/>
                </a:solidFill>
              </a:defRPr>
            </a:lvl2pPr>
            <a:lvl3pPr>
              <a:defRPr>
                <a:solidFill>
                  <a:srgbClr val="397EC1"/>
                </a:solidFill>
              </a:defRPr>
            </a:lvl3pPr>
            <a:lvl4pPr>
              <a:defRPr>
                <a:solidFill>
                  <a:srgbClr val="397EC1"/>
                </a:solidFill>
              </a:defRPr>
            </a:lvl4pPr>
            <a:lvl5pPr>
              <a:defRPr>
                <a:solidFill>
                  <a:srgbClr val="397EC1"/>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Line 10"/>
          <p:cNvSpPr>
            <a:spLocks noChangeShapeType="1"/>
          </p:cNvSpPr>
          <p:nvPr userDrawn="1"/>
        </p:nvSpPr>
        <p:spPr bwMode="auto">
          <a:xfrm>
            <a:off x="107504" y="728942"/>
            <a:ext cx="8928992" cy="0"/>
          </a:xfrm>
          <a:prstGeom prst="line">
            <a:avLst/>
          </a:prstGeom>
          <a:noFill/>
          <a:ln w="9525">
            <a:solidFill>
              <a:schemeClr val="bg1">
                <a:lumMod val="75000"/>
              </a:schemeClr>
            </a:solidFill>
            <a:round/>
            <a:headEnd/>
            <a:tailEnd/>
          </a:ln>
          <a:effectLst/>
        </p:spPr>
        <p:txBody>
          <a:bodyPr wrap="none" anchor="ctr"/>
          <a:lstStyle/>
          <a:p>
            <a:pPr>
              <a:defRPr/>
            </a:pPr>
            <a:endParaRPr lang="en-GB" sz="1350" noProof="0"/>
          </a:p>
        </p:txBody>
      </p:sp>
      <p:pic>
        <p:nvPicPr>
          <p:cNvPr id="11" name="Grafik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46908" y="145659"/>
            <a:ext cx="489588" cy="437400"/>
          </a:xfrm>
          <a:prstGeom prst="rect">
            <a:avLst/>
          </a:prstGeom>
        </p:spPr>
      </p:pic>
      <p:pic>
        <p:nvPicPr>
          <p:cNvPr id="1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26580" y="145659"/>
            <a:ext cx="491676" cy="437400"/>
          </a:xfrm>
          <a:prstGeom prst="rect">
            <a:avLst/>
          </a:prstGeom>
        </p:spPr>
      </p:pic>
    </p:spTree>
    <p:extLst>
      <p:ext uri="{BB962C8B-B14F-4D97-AF65-F5344CB8AC3E}">
        <p14:creationId xmlns:p14="http://schemas.microsoft.com/office/powerpoint/2010/main" val="32675467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2016-10 PPPL Slide Template - 16-9 ratio - PPPL, IPP, W7-X.pdf"/>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244695" y="164562"/>
            <a:ext cx="8226395" cy="547336"/>
          </a:xfrm>
          <a:prstGeom prst="rect">
            <a:avLst/>
          </a:prstGeom>
          <a:effectLst>
            <a:outerShdw blurRad="101600" algn="tl" rotWithShape="0">
              <a:srgbClr val="FFFF00"/>
            </a:outerShdw>
          </a:effectLst>
        </p:spPr>
        <p:txBody>
          <a:bodyPr vert="horz" lIns="81612" tIns="40806" rIns="81612" bIns="40806" rtlCol="0" anchor="ctr">
            <a:noAutofit/>
          </a:bodyPr>
          <a:lstStyle/>
          <a:p>
            <a:r>
              <a:rPr lang="en-US" dirty="0"/>
              <a:t>Click to edit Master title style</a:t>
            </a:r>
            <a:br>
              <a:rPr lang="en-US" dirty="0"/>
            </a:br>
            <a:r>
              <a:rPr lang="en-US" dirty="0"/>
              <a:t>On two lines</a:t>
            </a:r>
          </a:p>
        </p:txBody>
      </p:sp>
      <p:sp>
        <p:nvSpPr>
          <p:cNvPr id="8" name="Slide Number Placeholder 4"/>
          <p:cNvSpPr txBox="1">
            <a:spLocks/>
          </p:cNvSpPr>
          <p:nvPr userDrawn="1"/>
        </p:nvSpPr>
        <p:spPr>
          <a:xfrm>
            <a:off x="8720667" y="4745464"/>
            <a:ext cx="423333" cy="274637"/>
          </a:xfrm>
          <a:prstGeom prst="rect">
            <a:avLst/>
          </a:prstGeom>
        </p:spPr>
        <p:txBody>
          <a:bodyPr vert="horz" lIns="91440" tIns="45720" rIns="91440" bIns="45720" rtlCol="0" anchor="ctr"/>
          <a:lstStyle>
            <a:defPPr>
              <a:defRPr lang="en-US"/>
            </a:defPPr>
            <a:lvl1pPr marL="0" algn="r" defTabSz="408058" rtl="0" eaLnBrk="1" latinLnBrk="0" hangingPunct="1">
              <a:defRPr sz="1200" kern="1200">
                <a:solidFill>
                  <a:schemeClr val="tx1">
                    <a:tint val="75000"/>
                  </a:schemeClr>
                </a:solidFill>
                <a:latin typeface="+mn-lt"/>
                <a:ea typeface="+mn-ea"/>
                <a:cs typeface="+mn-cs"/>
              </a:defRPr>
            </a:lvl1pPr>
            <a:lvl2pPr marL="408058" algn="l" defTabSz="408058" rtl="0" eaLnBrk="1" latinLnBrk="0" hangingPunct="1">
              <a:defRPr sz="1600" kern="1200">
                <a:solidFill>
                  <a:schemeClr val="tx1"/>
                </a:solidFill>
                <a:latin typeface="+mn-lt"/>
                <a:ea typeface="+mn-ea"/>
                <a:cs typeface="+mn-cs"/>
              </a:defRPr>
            </a:lvl2pPr>
            <a:lvl3pPr marL="816114" algn="l" defTabSz="408058" rtl="0" eaLnBrk="1" latinLnBrk="0" hangingPunct="1">
              <a:defRPr sz="1600" kern="1200">
                <a:solidFill>
                  <a:schemeClr val="tx1"/>
                </a:solidFill>
                <a:latin typeface="+mn-lt"/>
                <a:ea typeface="+mn-ea"/>
                <a:cs typeface="+mn-cs"/>
              </a:defRPr>
            </a:lvl3pPr>
            <a:lvl4pPr marL="1224173" algn="l" defTabSz="408058" rtl="0" eaLnBrk="1" latinLnBrk="0" hangingPunct="1">
              <a:defRPr sz="1600" kern="1200">
                <a:solidFill>
                  <a:schemeClr val="tx1"/>
                </a:solidFill>
                <a:latin typeface="+mn-lt"/>
                <a:ea typeface="+mn-ea"/>
                <a:cs typeface="+mn-cs"/>
              </a:defRPr>
            </a:lvl4pPr>
            <a:lvl5pPr marL="1632229" algn="l" defTabSz="408058" rtl="0" eaLnBrk="1" latinLnBrk="0" hangingPunct="1">
              <a:defRPr sz="1600" kern="1200">
                <a:solidFill>
                  <a:schemeClr val="tx1"/>
                </a:solidFill>
                <a:latin typeface="+mn-lt"/>
                <a:ea typeface="+mn-ea"/>
                <a:cs typeface="+mn-cs"/>
              </a:defRPr>
            </a:lvl5pPr>
            <a:lvl6pPr marL="2040287" algn="l" defTabSz="408058" rtl="0" eaLnBrk="1" latinLnBrk="0" hangingPunct="1">
              <a:defRPr sz="1600" kern="1200">
                <a:solidFill>
                  <a:schemeClr val="tx1"/>
                </a:solidFill>
                <a:latin typeface="+mn-lt"/>
                <a:ea typeface="+mn-ea"/>
                <a:cs typeface="+mn-cs"/>
              </a:defRPr>
            </a:lvl6pPr>
            <a:lvl7pPr marL="2448345" algn="l" defTabSz="408058" rtl="0" eaLnBrk="1" latinLnBrk="0" hangingPunct="1">
              <a:defRPr sz="1600" kern="1200">
                <a:solidFill>
                  <a:schemeClr val="tx1"/>
                </a:solidFill>
                <a:latin typeface="+mn-lt"/>
                <a:ea typeface="+mn-ea"/>
                <a:cs typeface="+mn-cs"/>
              </a:defRPr>
            </a:lvl7pPr>
            <a:lvl8pPr marL="2856402" algn="l" defTabSz="408058" rtl="0" eaLnBrk="1" latinLnBrk="0" hangingPunct="1">
              <a:defRPr sz="1600" kern="1200">
                <a:solidFill>
                  <a:schemeClr val="tx1"/>
                </a:solidFill>
                <a:latin typeface="+mn-lt"/>
                <a:ea typeface="+mn-ea"/>
                <a:cs typeface="+mn-cs"/>
              </a:defRPr>
            </a:lvl8pPr>
            <a:lvl9pPr marL="3264461" algn="l" defTabSz="408058" rtl="0" eaLnBrk="1" latinLnBrk="0" hangingPunct="1">
              <a:defRPr sz="1600" kern="1200">
                <a:solidFill>
                  <a:schemeClr val="tx1"/>
                </a:solidFill>
                <a:latin typeface="+mn-lt"/>
                <a:ea typeface="+mn-ea"/>
                <a:cs typeface="+mn-cs"/>
              </a:defRPr>
            </a:lvl9pPr>
          </a:lstStyle>
          <a:p>
            <a:pPr algn="r"/>
            <a:fld id="{68175E3C-B8C5-A447-9E33-947F10F215AD}" type="slidenum">
              <a:rPr lang="en-US" b="1" smtClean="0">
                <a:solidFill>
                  <a:srgbClr val="FF6600"/>
                </a:solidFill>
              </a:rPr>
              <a:pPr algn="r"/>
              <a:t>‹#›</a:t>
            </a:fld>
            <a:endParaRPr lang="en-US" b="1" dirty="0">
              <a:solidFill>
                <a:srgbClr val="FF6600"/>
              </a:solidFill>
            </a:endParaRPr>
          </a:p>
        </p:txBody>
      </p:sp>
    </p:spTree>
  </p:cSld>
  <p:clrMap bg1="lt1" tx1="dk1" bg2="lt2" tx2="dk2" accent1="accent1" accent2="accent2" accent3="accent3" accent4="accent4" accent5="accent5" accent6="accent6" hlink="hlink" folHlink="folHlink"/>
  <p:sldLayoutIdLst>
    <p:sldLayoutId id="2147483650" r:id="rId1"/>
    <p:sldLayoutId id="2147483654" r:id="rId2"/>
    <p:sldLayoutId id="2147483671" r:id="rId3"/>
    <p:sldLayoutId id="2147483684" r:id="rId4"/>
    <p:sldLayoutId id="2147483686" r:id="rId5"/>
  </p:sldLayoutIdLst>
  <p:hf hdr="0" ftr="0" dt="0"/>
  <p:txStyles>
    <p:titleStyle>
      <a:lvl1pPr algn="l" defTabSz="408058" rtl="0" eaLnBrk="1" latinLnBrk="0" hangingPunct="1">
        <a:lnSpc>
          <a:spcPct val="80000"/>
        </a:lnSpc>
        <a:spcBef>
          <a:spcPct val="0"/>
        </a:spcBef>
        <a:buNone/>
        <a:defRPr sz="2600" b="1" i="0" kern="1200" cap="small" spc="60" baseline="0">
          <a:solidFill>
            <a:schemeClr val="tx1"/>
          </a:solidFill>
          <a:latin typeface="Myriad Pro"/>
          <a:ea typeface="+mj-ea"/>
          <a:cs typeface="Myriad Pro"/>
        </a:defRPr>
      </a:lvl1pPr>
    </p:titleStyle>
    <p:bodyStyle>
      <a:lvl1pPr marL="0" indent="0" algn="l" defTabSz="408058" rtl="0" eaLnBrk="1" latinLnBrk="0" hangingPunct="1">
        <a:spcBef>
          <a:spcPct val="20000"/>
        </a:spcBef>
        <a:buFontTx/>
        <a:buNone/>
        <a:defRPr sz="1600" b="1" kern="1200" baseline="0">
          <a:solidFill>
            <a:schemeClr val="tx1">
              <a:lumMod val="75000"/>
              <a:lumOff val="25000"/>
            </a:schemeClr>
          </a:solidFill>
          <a:latin typeface="Myriad Pro"/>
          <a:ea typeface="+mn-ea"/>
          <a:cs typeface="Myriad Pro"/>
        </a:defRPr>
      </a:lvl1pPr>
      <a:lvl2pPr marL="663093" indent="-255036" algn="l" defTabSz="408058" rtl="0" eaLnBrk="1" latinLnBrk="0" hangingPunct="1">
        <a:spcBef>
          <a:spcPct val="20000"/>
        </a:spcBef>
        <a:buSzPct val="100000"/>
        <a:buFont typeface="Lucida Grande"/>
        <a:buChar char="●"/>
        <a:defRPr sz="1400" b="1" kern="1200">
          <a:solidFill>
            <a:schemeClr val="tx1">
              <a:lumMod val="75000"/>
              <a:lumOff val="25000"/>
            </a:schemeClr>
          </a:solidFill>
          <a:latin typeface="Myriad Pro"/>
          <a:ea typeface="+mn-ea"/>
          <a:cs typeface="Myriad Pro"/>
        </a:defRPr>
      </a:lvl2pPr>
      <a:lvl3pPr marL="1020145" indent="-204028" algn="l" defTabSz="408058" rtl="0" eaLnBrk="1" latinLnBrk="0" hangingPunct="1">
        <a:spcBef>
          <a:spcPct val="20000"/>
        </a:spcBef>
        <a:buClr>
          <a:schemeClr val="tx1"/>
        </a:buClr>
        <a:buSzPct val="100000"/>
        <a:buFont typeface="Arial"/>
        <a:buChar char="•"/>
        <a:defRPr sz="1400" b="1" kern="1200">
          <a:solidFill>
            <a:schemeClr val="tx1">
              <a:lumMod val="75000"/>
              <a:lumOff val="25000"/>
            </a:schemeClr>
          </a:solidFill>
          <a:latin typeface="Myriad Pro"/>
          <a:ea typeface="+mn-ea"/>
          <a:cs typeface="Myriad Pro"/>
        </a:defRPr>
      </a:lvl3pPr>
      <a:lvl4pPr marL="1428201" indent="-204028" algn="l" defTabSz="408058" rtl="0" eaLnBrk="1" latinLnBrk="0" hangingPunct="1">
        <a:spcBef>
          <a:spcPct val="20000"/>
        </a:spcBef>
        <a:buFont typeface="Lucida Grande"/>
        <a:buChar char="»"/>
        <a:defRPr sz="1400" b="1" kern="1200">
          <a:solidFill>
            <a:schemeClr val="tx1">
              <a:lumMod val="75000"/>
              <a:lumOff val="25000"/>
            </a:schemeClr>
          </a:solidFill>
          <a:latin typeface="Myriad Pro"/>
          <a:ea typeface="+mn-ea"/>
          <a:cs typeface="Myriad Pro"/>
        </a:defRPr>
      </a:lvl4pPr>
      <a:lvl5pPr marL="1836259" indent="-204028" algn="l" defTabSz="408058" rtl="0" eaLnBrk="1" latinLnBrk="0" hangingPunct="1">
        <a:spcBef>
          <a:spcPct val="20000"/>
        </a:spcBef>
        <a:buFont typeface="Arial"/>
        <a:buChar char="»"/>
        <a:defRPr sz="1800" kern="1200">
          <a:solidFill>
            <a:schemeClr val="tx1"/>
          </a:solidFill>
          <a:latin typeface="+mn-lt"/>
          <a:ea typeface="+mn-ea"/>
          <a:cs typeface="+mn-cs"/>
        </a:defRPr>
      </a:lvl5pPr>
      <a:lvl6pPr marL="2244316" indent="-204028" algn="l" defTabSz="408058" rtl="0" eaLnBrk="1" latinLnBrk="0" hangingPunct="1">
        <a:spcBef>
          <a:spcPct val="20000"/>
        </a:spcBef>
        <a:buFont typeface="Arial"/>
        <a:buChar char="•"/>
        <a:defRPr sz="1800" kern="1200">
          <a:solidFill>
            <a:schemeClr val="tx1"/>
          </a:solidFill>
          <a:latin typeface="+mn-lt"/>
          <a:ea typeface="+mn-ea"/>
          <a:cs typeface="+mn-cs"/>
        </a:defRPr>
      </a:lvl6pPr>
      <a:lvl7pPr marL="2652373" indent="-204028" algn="l" defTabSz="408058" rtl="0" eaLnBrk="1" latinLnBrk="0" hangingPunct="1">
        <a:spcBef>
          <a:spcPct val="20000"/>
        </a:spcBef>
        <a:buFont typeface="Arial"/>
        <a:buChar char="•"/>
        <a:defRPr sz="1800" kern="1200">
          <a:solidFill>
            <a:schemeClr val="tx1"/>
          </a:solidFill>
          <a:latin typeface="+mn-lt"/>
          <a:ea typeface="+mn-ea"/>
          <a:cs typeface="+mn-cs"/>
        </a:defRPr>
      </a:lvl7pPr>
      <a:lvl8pPr marL="3060431" indent="-204028" algn="l" defTabSz="408058" rtl="0" eaLnBrk="1" latinLnBrk="0" hangingPunct="1">
        <a:spcBef>
          <a:spcPct val="20000"/>
        </a:spcBef>
        <a:buFont typeface="Arial"/>
        <a:buChar char="•"/>
        <a:defRPr sz="1800" kern="1200">
          <a:solidFill>
            <a:schemeClr val="tx1"/>
          </a:solidFill>
          <a:latin typeface="+mn-lt"/>
          <a:ea typeface="+mn-ea"/>
          <a:cs typeface="+mn-cs"/>
        </a:defRPr>
      </a:lvl8pPr>
      <a:lvl9pPr marL="3468488" indent="-204028" algn="l" defTabSz="408058"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058" rtl="0" eaLnBrk="1" latinLnBrk="0" hangingPunct="1">
        <a:defRPr sz="1600" kern="1200">
          <a:solidFill>
            <a:schemeClr val="tx1"/>
          </a:solidFill>
          <a:latin typeface="+mn-lt"/>
          <a:ea typeface="+mn-ea"/>
          <a:cs typeface="+mn-cs"/>
        </a:defRPr>
      </a:lvl1pPr>
      <a:lvl2pPr marL="408058" algn="l" defTabSz="408058" rtl="0" eaLnBrk="1" latinLnBrk="0" hangingPunct="1">
        <a:defRPr sz="1600" kern="1200">
          <a:solidFill>
            <a:schemeClr val="tx1"/>
          </a:solidFill>
          <a:latin typeface="+mn-lt"/>
          <a:ea typeface="+mn-ea"/>
          <a:cs typeface="+mn-cs"/>
        </a:defRPr>
      </a:lvl2pPr>
      <a:lvl3pPr marL="816114" algn="l" defTabSz="408058" rtl="0" eaLnBrk="1" latinLnBrk="0" hangingPunct="1">
        <a:defRPr sz="1600" kern="1200">
          <a:solidFill>
            <a:schemeClr val="tx1"/>
          </a:solidFill>
          <a:latin typeface="+mn-lt"/>
          <a:ea typeface="+mn-ea"/>
          <a:cs typeface="+mn-cs"/>
        </a:defRPr>
      </a:lvl3pPr>
      <a:lvl4pPr marL="1224173" algn="l" defTabSz="408058" rtl="0" eaLnBrk="1" latinLnBrk="0" hangingPunct="1">
        <a:defRPr sz="1600" kern="1200">
          <a:solidFill>
            <a:schemeClr val="tx1"/>
          </a:solidFill>
          <a:latin typeface="+mn-lt"/>
          <a:ea typeface="+mn-ea"/>
          <a:cs typeface="+mn-cs"/>
        </a:defRPr>
      </a:lvl4pPr>
      <a:lvl5pPr marL="1632229" algn="l" defTabSz="408058" rtl="0" eaLnBrk="1" latinLnBrk="0" hangingPunct="1">
        <a:defRPr sz="1600" kern="1200">
          <a:solidFill>
            <a:schemeClr val="tx1"/>
          </a:solidFill>
          <a:latin typeface="+mn-lt"/>
          <a:ea typeface="+mn-ea"/>
          <a:cs typeface="+mn-cs"/>
        </a:defRPr>
      </a:lvl5pPr>
      <a:lvl6pPr marL="2040287" algn="l" defTabSz="408058" rtl="0" eaLnBrk="1" latinLnBrk="0" hangingPunct="1">
        <a:defRPr sz="1600" kern="1200">
          <a:solidFill>
            <a:schemeClr val="tx1"/>
          </a:solidFill>
          <a:latin typeface="+mn-lt"/>
          <a:ea typeface="+mn-ea"/>
          <a:cs typeface="+mn-cs"/>
        </a:defRPr>
      </a:lvl6pPr>
      <a:lvl7pPr marL="2448345" algn="l" defTabSz="408058" rtl="0" eaLnBrk="1" latinLnBrk="0" hangingPunct="1">
        <a:defRPr sz="1600" kern="1200">
          <a:solidFill>
            <a:schemeClr val="tx1"/>
          </a:solidFill>
          <a:latin typeface="+mn-lt"/>
          <a:ea typeface="+mn-ea"/>
          <a:cs typeface="+mn-cs"/>
        </a:defRPr>
      </a:lvl7pPr>
      <a:lvl8pPr marL="2856402" algn="l" defTabSz="408058" rtl="0" eaLnBrk="1" latinLnBrk="0" hangingPunct="1">
        <a:defRPr sz="1600" kern="1200">
          <a:solidFill>
            <a:schemeClr val="tx1"/>
          </a:solidFill>
          <a:latin typeface="+mn-lt"/>
          <a:ea typeface="+mn-ea"/>
          <a:cs typeface="+mn-cs"/>
        </a:defRPr>
      </a:lvl8pPr>
      <a:lvl9pPr marL="3264461" algn="l" defTabSz="408058"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2016-10 PPPL Slide Template - 16-9 ratio - PPPL, IPP.pd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9" name="Title Placeholder 1"/>
          <p:cNvSpPr>
            <a:spLocks noGrp="1"/>
          </p:cNvSpPr>
          <p:nvPr>
            <p:ph type="title"/>
          </p:nvPr>
        </p:nvSpPr>
        <p:spPr>
          <a:xfrm>
            <a:off x="541196" y="1602488"/>
            <a:ext cx="8058727" cy="968871"/>
          </a:xfrm>
          <a:prstGeom prst="rect">
            <a:avLst/>
          </a:prstGeom>
          <a:effectLst>
            <a:outerShdw blurRad="101600" algn="tl" rotWithShape="0">
              <a:srgbClr val="FFFF00"/>
            </a:outerShdw>
          </a:effectLst>
        </p:spPr>
        <p:txBody>
          <a:bodyPr vert="horz" lIns="81612" tIns="40806" rIns="81612" bIns="40806" rtlCol="0" anchor="ctr">
            <a:noAutofit/>
          </a:bodyPr>
          <a:lstStyle/>
          <a:p>
            <a:r>
              <a:rPr lang="en-US" dirty="0"/>
              <a:t>Click to edit Master title style</a:t>
            </a:r>
          </a:p>
        </p:txBody>
      </p:sp>
      <p:sp>
        <p:nvSpPr>
          <p:cNvPr id="18" name="Rectangle 17"/>
          <p:cNvSpPr/>
          <p:nvPr userDrawn="1"/>
        </p:nvSpPr>
        <p:spPr>
          <a:xfrm>
            <a:off x="0" y="1"/>
            <a:ext cx="9144000" cy="8551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3247" tIns="36623" rIns="73247" bIns="36623"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ctr" defTabSz="366234" rtl="0" eaLnBrk="1" latinLnBrk="0" hangingPunct="1">
        <a:spcBef>
          <a:spcPct val="0"/>
        </a:spcBef>
        <a:buNone/>
        <a:defRPr sz="3200" kern="1200" cap="small">
          <a:solidFill>
            <a:schemeClr val="tx1"/>
          </a:solidFill>
          <a:latin typeface="Charcoal CY"/>
          <a:ea typeface="+mj-ea"/>
          <a:cs typeface="Charcoal CY"/>
        </a:defRPr>
      </a:lvl1pPr>
    </p:titleStyle>
    <p:bodyStyle>
      <a:lvl1pPr marL="274675" indent="-274675" algn="l" defTabSz="366234" rtl="0" eaLnBrk="1" latinLnBrk="0" hangingPunct="1">
        <a:spcBef>
          <a:spcPct val="20000"/>
        </a:spcBef>
        <a:buFont typeface="Arial"/>
        <a:buChar char="•"/>
        <a:defRPr sz="2600" kern="1200">
          <a:solidFill>
            <a:schemeClr val="tx1"/>
          </a:solidFill>
          <a:latin typeface="+mn-lt"/>
          <a:ea typeface="+mn-ea"/>
          <a:cs typeface="+mn-cs"/>
        </a:defRPr>
      </a:lvl1pPr>
      <a:lvl2pPr marL="595130" indent="-228896" algn="l" defTabSz="366234" rtl="0" eaLnBrk="1" latinLnBrk="0" hangingPunct="1">
        <a:spcBef>
          <a:spcPct val="20000"/>
        </a:spcBef>
        <a:buFont typeface="Arial"/>
        <a:buChar char="–"/>
        <a:defRPr sz="2200" kern="1200">
          <a:solidFill>
            <a:schemeClr val="tx1"/>
          </a:solidFill>
          <a:latin typeface="+mn-lt"/>
          <a:ea typeface="+mn-ea"/>
          <a:cs typeface="+mn-cs"/>
        </a:defRPr>
      </a:lvl2pPr>
      <a:lvl3pPr marL="915584" indent="-183116" algn="l" defTabSz="366234" rtl="0" eaLnBrk="1" latinLnBrk="0" hangingPunct="1">
        <a:spcBef>
          <a:spcPct val="20000"/>
        </a:spcBef>
        <a:buFont typeface="Arial"/>
        <a:buChar char="•"/>
        <a:defRPr sz="1900" kern="1200">
          <a:solidFill>
            <a:schemeClr val="tx1"/>
          </a:solidFill>
          <a:latin typeface="+mn-lt"/>
          <a:ea typeface="+mn-ea"/>
          <a:cs typeface="+mn-cs"/>
        </a:defRPr>
      </a:lvl3pPr>
      <a:lvl4pPr marL="1281817" indent="-183116" algn="l" defTabSz="366234" rtl="0" eaLnBrk="1" latinLnBrk="0" hangingPunct="1">
        <a:spcBef>
          <a:spcPct val="20000"/>
        </a:spcBef>
        <a:buFont typeface="Arial"/>
        <a:buChar char="–"/>
        <a:defRPr sz="1600" kern="1200">
          <a:solidFill>
            <a:schemeClr val="tx1"/>
          </a:solidFill>
          <a:latin typeface="+mn-lt"/>
          <a:ea typeface="+mn-ea"/>
          <a:cs typeface="+mn-cs"/>
        </a:defRPr>
      </a:lvl4pPr>
      <a:lvl5pPr marL="1648052" indent="-183116" algn="l" defTabSz="366234" rtl="0" eaLnBrk="1" latinLnBrk="0" hangingPunct="1">
        <a:spcBef>
          <a:spcPct val="20000"/>
        </a:spcBef>
        <a:buFont typeface="Arial"/>
        <a:buChar char="»"/>
        <a:defRPr sz="1600" kern="1200">
          <a:solidFill>
            <a:schemeClr val="tx1"/>
          </a:solidFill>
          <a:latin typeface="+mn-lt"/>
          <a:ea typeface="+mn-ea"/>
          <a:cs typeface="+mn-cs"/>
        </a:defRPr>
      </a:lvl5pPr>
      <a:lvl6pPr marL="2014286" indent="-183116" algn="l" defTabSz="366234" rtl="0" eaLnBrk="1" latinLnBrk="0" hangingPunct="1">
        <a:spcBef>
          <a:spcPct val="20000"/>
        </a:spcBef>
        <a:buFont typeface="Arial"/>
        <a:buChar char="•"/>
        <a:defRPr sz="1600" kern="1200">
          <a:solidFill>
            <a:schemeClr val="tx1"/>
          </a:solidFill>
          <a:latin typeface="+mn-lt"/>
          <a:ea typeface="+mn-ea"/>
          <a:cs typeface="+mn-cs"/>
        </a:defRPr>
      </a:lvl6pPr>
      <a:lvl7pPr marL="2380518" indent="-183116" algn="l" defTabSz="366234" rtl="0" eaLnBrk="1" latinLnBrk="0" hangingPunct="1">
        <a:spcBef>
          <a:spcPct val="20000"/>
        </a:spcBef>
        <a:buFont typeface="Arial"/>
        <a:buChar char="•"/>
        <a:defRPr sz="1600" kern="1200">
          <a:solidFill>
            <a:schemeClr val="tx1"/>
          </a:solidFill>
          <a:latin typeface="+mn-lt"/>
          <a:ea typeface="+mn-ea"/>
          <a:cs typeface="+mn-cs"/>
        </a:defRPr>
      </a:lvl7pPr>
      <a:lvl8pPr marL="2746752" indent="-183116" algn="l" defTabSz="366234" rtl="0" eaLnBrk="1" latinLnBrk="0" hangingPunct="1">
        <a:spcBef>
          <a:spcPct val="20000"/>
        </a:spcBef>
        <a:buFont typeface="Arial"/>
        <a:buChar char="•"/>
        <a:defRPr sz="1600" kern="1200">
          <a:solidFill>
            <a:schemeClr val="tx1"/>
          </a:solidFill>
          <a:latin typeface="+mn-lt"/>
          <a:ea typeface="+mn-ea"/>
          <a:cs typeface="+mn-cs"/>
        </a:defRPr>
      </a:lvl8pPr>
      <a:lvl9pPr marL="3112986" indent="-183116" algn="l" defTabSz="366234" rtl="0" eaLnBrk="1" latinLnBrk="0" hangingPunct="1">
        <a:spcBef>
          <a:spcPct val="20000"/>
        </a:spcBef>
        <a:buFont typeface="Arial"/>
        <a:buChar char="•"/>
        <a:defRPr sz="1600" kern="1200">
          <a:solidFill>
            <a:schemeClr val="tx1"/>
          </a:solidFill>
          <a:latin typeface="+mn-lt"/>
          <a:ea typeface="+mn-ea"/>
          <a:cs typeface="+mn-cs"/>
        </a:defRPr>
      </a:lvl9pPr>
    </p:bodyStyle>
    <p:otherStyle>
      <a:defPPr>
        <a:defRPr lang="en-US"/>
      </a:defPPr>
      <a:lvl1pPr marL="0" algn="l" defTabSz="366234" rtl="0" eaLnBrk="1" latinLnBrk="0" hangingPunct="1">
        <a:defRPr sz="1400" kern="1200">
          <a:solidFill>
            <a:schemeClr val="tx1"/>
          </a:solidFill>
          <a:latin typeface="+mn-lt"/>
          <a:ea typeface="+mn-ea"/>
          <a:cs typeface="+mn-cs"/>
        </a:defRPr>
      </a:lvl1pPr>
      <a:lvl2pPr marL="366234" algn="l" defTabSz="366234" rtl="0" eaLnBrk="1" latinLnBrk="0" hangingPunct="1">
        <a:defRPr sz="1400" kern="1200">
          <a:solidFill>
            <a:schemeClr val="tx1"/>
          </a:solidFill>
          <a:latin typeface="+mn-lt"/>
          <a:ea typeface="+mn-ea"/>
          <a:cs typeface="+mn-cs"/>
        </a:defRPr>
      </a:lvl2pPr>
      <a:lvl3pPr marL="732467" algn="l" defTabSz="366234" rtl="0" eaLnBrk="1" latinLnBrk="0" hangingPunct="1">
        <a:defRPr sz="1400" kern="1200">
          <a:solidFill>
            <a:schemeClr val="tx1"/>
          </a:solidFill>
          <a:latin typeface="+mn-lt"/>
          <a:ea typeface="+mn-ea"/>
          <a:cs typeface="+mn-cs"/>
        </a:defRPr>
      </a:lvl3pPr>
      <a:lvl4pPr marL="1098702" algn="l" defTabSz="366234" rtl="0" eaLnBrk="1" latinLnBrk="0" hangingPunct="1">
        <a:defRPr sz="1400" kern="1200">
          <a:solidFill>
            <a:schemeClr val="tx1"/>
          </a:solidFill>
          <a:latin typeface="+mn-lt"/>
          <a:ea typeface="+mn-ea"/>
          <a:cs typeface="+mn-cs"/>
        </a:defRPr>
      </a:lvl4pPr>
      <a:lvl5pPr marL="1464935" algn="l" defTabSz="366234" rtl="0" eaLnBrk="1" latinLnBrk="0" hangingPunct="1">
        <a:defRPr sz="1400" kern="1200">
          <a:solidFill>
            <a:schemeClr val="tx1"/>
          </a:solidFill>
          <a:latin typeface="+mn-lt"/>
          <a:ea typeface="+mn-ea"/>
          <a:cs typeface="+mn-cs"/>
        </a:defRPr>
      </a:lvl5pPr>
      <a:lvl6pPr marL="1831168" algn="l" defTabSz="366234" rtl="0" eaLnBrk="1" latinLnBrk="0" hangingPunct="1">
        <a:defRPr sz="1400" kern="1200">
          <a:solidFill>
            <a:schemeClr val="tx1"/>
          </a:solidFill>
          <a:latin typeface="+mn-lt"/>
          <a:ea typeface="+mn-ea"/>
          <a:cs typeface="+mn-cs"/>
        </a:defRPr>
      </a:lvl6pPr>
      <a:lvl7pPr marL="2197402" algn="l" defTabSz="366234" rtl="0" eaLnBrk="1" latinLnBrk="0" hangingPunct="1">
        <a:defRPr sz="1400" kern="1200">
          <a:solidFill>
            <a:schemeClr val="tx1"/>
          </a:solidFill>
          <a:latin typeface="+mn-lt"/>
          <a:ea typeface="+mn-ea"/>
          <a:cs typeface="+mn-cs"/>
        </a:defRPr>
      </a:lvl7pPr>
      <a:lvl8pPr marL="2563636" algn="l" defTabSz="366234" rtl="0" eaLnBrk="1" latinLnBrk="0" hangingPunct="1">
        <a:defRPr sz="1400" kern="1200">
          <a:solidFill>
            <a:schemeClr val="tx1"/>
          </a:solidFill>
          <a:latin typeface="+mn-lt"/>
          <a:ea typeface="+mn-ea"/>
          <a:cs typeface="+mn-cs"/>
        </a:defRPr>
      </a:lvl8pPr>
      <a:lvl9pPr marL="2929869" algn="l" defTabSz="366234"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632169"/>
      </p:ext>
    </p:extLst>
  </p:cSld>
  <p:clrMap bg1="lt1" tx1="dk1" bg2="lt2" tx2="dk2" accent1="accent1" accent2="accent2" accent3="accent3" accent4="accent4" accent5="accent5" accent6="accent6" hlink="hlink" folHlink="folHlink"/>
  <p:sldLayoutIdLst>
    <p:sldLayoutId id="2147483683" r:id="rId1"/>
    <p:sldLayoutId id="2147483685" r:id="rId2"/>
  </p:sldLayoutIdLst>
  <p:hf hdr="0" ftr="0" dt="0"/>
  <p:txStyles>
    <p:titleStyle>
      <a:lvl1pPr algn="ctr" defTabSz="366234" rtl="0" eaLnBrk="1" latinLnBrk="0" hangingPunct="1">
        <a:spcBef>
          <a:spcPct val="0"/>
        </a:spcBef>
        <a:buNone/>
        <a:defRPr sz="3500" kern="1200">
          <a:solidFill>
            <a:schemeClr val="tx1"/>
          </a:solidFill>
          <a:latin typeface="+mj-lt"/>
          <a:ea typeface="+mj-ea"/>
          <a:cs typeface="+mj-cs"/>
        </a:defRPr>
      </a:lvl1pPr>
    </p:titleStyle>
    <p:bodyStyle>
      <a:lvl1pPr marL="274675" indent="-274675" algn="l" defTabSz="366234" rtl="0" eaLnBrk="1" latinLnBrk="0" hangingPunct="1">
        <a:spcBef>
          <a:spcPct val="20000"/>
        </a:spcBef>
        <a:buFont typeface="Arial"/>
        <a:buChar char="•"/>
        <a:defRPr sz="2600" kern="1200">
          <a:solidFill>
            <a:schemeClr val="tx1"/>
          </a:solidFill>
          <a:latin typeface="+mn-lt"/>
          <a:ea typeface="+mn-ea"/>
          <a:cs typeface="+mn-cs"/>
        </a:defRPr>
      </a:lvl1pPr>
      <a:lvl2pPr marL="595130" indent="-228896" algn="l" defTabSz="366234" rtl="0" eaLnBrk="1" latinLnBrk="0" hangingPunct="1">
        <a:spcBef>
          <a:spcPct val="20000"/>
        </a:spcBef>
        <a:buFont typeface="Arial"/>
        <a:buChar char="–"/>
        <a:defRPr sz="2200" kern="1200">
          <a:solidFill>
            <a:schemeClr val="tx1"/>
          </a:solidFill>
          <a:latin typeface="+mn-lt"/>
          <a:ea typeface="+mn-ea"/>
          <a:cs typeface="+mn-cs"/>
        </a:defRPr>
      </a:lvl2pPr>
      <a:lvl3pPr marL="915584" indent="-183116" algn="l" defTabSz="366234" rtl="0" eaLnBrk="1" latinLnBrk="0" hangingPunct="1">
        <a:spcBef>
          <a:spcPct val="20000"/>
        </a:spcBef>
        <a:buFont typeface="Arial"/>
        <a:buChar char="•"/>
        <a:defRPr sz="1900" kern="1200">
          <a:solidFill>
            <a:schemeClr val="tx1"/>
          </a:solidFill>
          <a:latin typeface="+mn-lt"/>
          <a:ea typeface="+mn-ea"/>
          <a:cs typeface="+mn-cs"/>
        </a:defRPr>
      </a:lvl3pPr>
      <a:lvl4pPr marL="1281817" indent="-183116" algn="l" defTabSz="366234" rtl="0" eaLnBrk="1" latinLnBrk="0" hangingPunct="1">
        <a:spcBef>
          <a:spcPct val="20000"/>
        </a:spcBef>
        <a:buFont typeface="Arial"/>
        <a:buChar char="–"/>
        <a:defRPr sz="1600" kern="1200">
          <a:solidFill>
            <a:schemeClr val="tx1"/>
          </a:solidFill>
          <a:latin typeface="+mn-lt"/>
          <a:ea typeface="+mn-ea"/>
          <a:cs typeface="+mn-cs"/>
        </a:defRPr>
      </a:lvl4pPr>
      <a:lvl5pPr marL="1648052" indent="-183116" algn="l" defTabSz="366234" rtl="0" eaLnBrk="1" latinLnBrk="0" hangingPunct="1">
        <a:spcBef>
          <a:spcPct val="20000"/>
        </a:spcBef>
        <a:buFont typeface="Arial"/>
        <a:buChar char="»"/>
        <a:defRPr sz="1600" kern="1200">
          <a:solidFill>
            <a:schemeClr val="tx1"/>
          </a:solidFill>
          <a:latin typeface="+mn-lt"/>
          <a:ea typeface="+mn-ea"/>
          <a:cs typeface="+mn-cs"/>
        </a:defRPr>
      </a:lvl5pPr>
      <a:lvl6pPr marL="2014286" indent="-183116" algn="l" defTabSz="366234" rtl="0" eaLnBrk="1" latinLnBrk="0" hangingPunct="1">
        <a:spcBef>
          <a:spcPct val="20000"/>
        </a:spcBef>
        <a:buFont typeface="Arial"/>
        <a:buChar char="•"/>
        <a:defRPr sz="1600" kern="1200">
          <a:solidFill>
            <a:schemeClr val="tx1"/>
          </a:solidFill>
          <a:latin typeface="+mn-lt"/>
          <a:ea typeface="+mn-ea"/>
          <a:cs typeface="+mn-cs"/>
        </a:defRPr>
      </a:lvl6pPr>
      <a:lvl7pPr marL="2380518" indent="-183116" algn="l" defTabSz="366234" rtl="0" eaLnBrk="1" latinLnBrk="0" hangingPunct="1">
        <a:spcBef>
          <a:spcPct val="20000"/>
        </a:spcBef>
        <a:buFont typeface="Arial"/>
        <a:buChar char="•"/>
        <a:defRPr sz="1600" kern="1200">
          <a:solidFill>
            <a:schemeClr val="tx1"/>
          </a:solidFill>
          <a:latin typeface="+mn-lt"/>
          <a:ea typeface="+mn-ea"/>
          <a:cs typeface="+mn-cs"/>
        </a:defRPr>
      </a:lvl7pPr>
      <a:lvl8pPr marL="2746752" indent="-183116" algn="l" defTabSz="366234" rtl="0" eaLnBrk="1" latinLnBrk="0" hangingPunct="1">
        <a:spcBef>
          <a:spcPct val="20000"/>
        </a:spcBef>
        <a:buFont typeface="Arial"/>
        <a:buChar char="•"/>
        <a:defRPr sz="1600" kern="1200">
          <a:solidFill>
            <a:schemeClr val="tx1"/>
          </a:solidFill>
          <a:latin typeface="+mn-lt"/>
          <a:ea typeface="+mn-ea"/>
          <a:cs typeface="+mn-cs"/>
        </a:defRPr>
      </a:lvl8pPr>
      <a:lvl9pPr marL="3112986" indent="-183116" algn="l" defTabSz="366234" rtl="0" eaLnBrk="1" latinLnBrk="0" hangingPunct="1">
        <a:spcBef>
          <a:spcPct val="20000"/>
        </a:spcBef>
        <a:buFont typeface="Arial"/>
        <a:buChar char="•"/>
        <a:defRPr sz="1600" kern="1200">
          <a:solidFill>
            <a:schemeClr val="tx1"/>
          </a:solidFill>
          <a:latin typeface="+mn-lt"/>
          <a:ea typeface="+mn-ea"/>
          <a:cs typeface="+mn-cs"/>
        </a:defRPr>
      </a:lvl9pPr>
    </p:bodyStyle>
    <p:otherStyle>
      <a:defPPr>
        <a:defRPr lang="en-US"/>
      </a:defPPr>
      <a:lvl1pPr marL="0" algn="l" defTabSz="366234" rtl="0" eaLnBrk="1" latinLnBrk="0" hangingPunct="1">
        <a:defRPr sz="1400" kern="1200">
          <a:solidFill>
            <a:schemeClr val="tx1"/>
          </a:solidFill>
          <a:latin typeface="+mn-lt"/>
          <a:ea typeface="+mn-ea"/>
          <a:cs typeface="+mn-cs"/>
        </a:defRPr>
      </a:lvl1pPr>
      <a:lvl2pPr marL="366234" algn="l" defTabSz="366234" rtl="0" eaLnBrk="1" latinLnBrk="0" hangingPunct="1">
        <a:defRPr sz="1400" kern="1200">
          <a:solidFill>
            <a:schemeClr val="tx1"/>
          </a:solidFill>
          <a:latin typeface="+mn-lt"/>
          <a:ea typeface="+mn-ea"/>
          <a:cs typeface="+mn-cs"/>
        </a:defRPr>
      </a:lvl2pPr>
      <a:lvl3pPr marL="732467" algn="l" defTabSz="366234" rtl="0" eaLnBrk="1" latinLnBrk="0" hangingPunct="1">
        <a:defRPr sz="1400" kern="1200">
          <a:solidFill>
            <a:schemeClr val="tx1"/>
          </a:solidFill>
          <a:latin typeface="+mn-lt"/>
          <a:ea typeface="+mn-ea"/>
          <a:cs typeface="+mn-cs"/>
        </a:defRPr>
      </a:lvl3pPr>
      <a:lvl4pPr marL="1098702" algn="l" defTabSz="366234" rtl="0" eaLnBrk="1" latinLnBrk="0" hangingPunct="1">
        <a:defRPr sz="1400" kern="1200">
          <a:solidFill>
            <a:schemeClr val="tx1"/>
          </a:solidFill>
          <a:latin typeface="+mn-lt"/>
          <a:ea typeface="+mn-ea"/>
          <a:cs typeface="+mn-cs"/>
        </a:defRPr>
      </a:lvl4pPr>
      <a:lvl5pPr marL="1464935" algn="l" defTabSz="366234" rtl="0" eaLnBrk="1" latinLnBrk="0" hangingPunct="1">
        <a:defRPr sz="1400" kern="1200">
          <a:solidFill>
            <a:schemeClr val="tx1"/>
          </a:solidFill>
          <a:latin typeface="+mn-lt"/>
          <a:ea typeface="+mn-ea"/>
          <a:cs typeface="+mn-cs"/>
        </a:defRPr>
      </a:lvl5pPr>
      <a:lvl6pPr marL="1831168" algn="l" defTabSz="366234" rtl="0" eaLnBrk="1" latinLnBrk="0" hangingPunct="1">
        <a:defRPr sz="1400" kern="1200">
          <a:solidFill>
            <a:schemeClr val="tx1"/>
          </a:solidFill>
          <a:latin typeface="+mn-lt"/>
          <a:ea typeface="+mn-ea"/>
          <a:cs typeface="+mn-cs"/>
        </a:defRPr>
      </a:lvl6pPr>
      <a:lvl7pPr marL="2197402" algn="l" defTabSz="366234" rtl="0" eaLnBrk="1" latinLnBrk="0" hangingPunct="1">
        <a:defRPr sz="1400" kern="1200">
          <a:solidFill>
            <a:schemeClr val="tx1"/>
          </a:solidFill>
          <a:latin typeface="+mn-lt"/>
          <a:ea typeface="+mn-ea"/>
          <a:cs typeface="+mn-cs"/>
        </a:defRPr>
      </a:lvl7pPr>
      <a:lvl8pPr marL="2563636" algn="l" defTabSz="366234" rtl="0" eaLnBrk="1" latinLnBrk="0" hangingPunct="1">
        <a:defRPr sz="1400" kern="1200">
          <a:solidFill>
            <a:schemeClr val="tx1"/>
          </a:solidFill>
          <a:latin typeface="+mn-lt"/>
          <a:ea typeface="+mn-ea"/>
          <a:cs typeface="+mn-cs"/>
        </a:defRPr>
      </a:lvl8pPr>
      <a:lvl9pPr marL="2929869" algn="l" defTabSz="366234"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iff"/><Relationship Id="rId1" Type="http://schemas.openxmlformats.org/officeDocument/2006/relationships/slideLayout" Target="../slideLayouts/slideLayout4.xml"/><Relationship Id="rId5" Type="http://schemas.openxmlformats.org/officeDocument/2006/relationships/image" Target="../media/image1.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1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emf"/><Relationship Id="rId18" Type="http://schemas.openxmlformats.org/officeDocument/2006/relationships/image" Target="../media/image24.gif"/><Relationship Id="rId26" Type="http://schemas.openxmlformats.org/officeDocument/2006/relationships/image" Target="../media/image32.png"/><Relationship Id="rId3" Type="http://schemas.openxmlformats.org/officeDocument/2006/relationships/image" Target="../media/image9.tiff"/><Relationship Id="rId21" Type="http://schemas.openxmlformats.org/officeDocument/2006/relationships/image" Target="../media/image27.png"/><Relationship Id="rId7" Type="http://schemas.openxmlformats.org/officeDocument/2006/relationships/image" Target="../media/image13.emf"/><Relationship Id="rId12" Type="http://schemas.openxmlformats.org/officeDocument/2006/relationships/image" Target="../media/image18.tiff"/><Relationship Id="rId17" Type="http://schemas.openxmlformats.org/officeDocument/2006/relationships/image" Target="../media/image23.png"/><Relationship Id="rId25" Type="http://schemas.openxmlformats.org/officeDocument/2006/relationships/image" Target="../media/image31.jpeg"/><Relationship Id="rId2" Type="http://schemas.openxmlformats.org/officeDocument/2006/relationships/image" Target="../media/image8.emf"/><Relationship Id="rId16" Type="http://schemas.openxmlformats.org/officeDocument/2006/relationships/image" Target="../media/image22.jpe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12.tiff"/><Relationship Id="rId11" Type="http://schemas.openxmlformats.org/officeDocument/2006/relationships/image" Target="../media/image17.emf"/><Relationship Id="rId24" Type="http://schemas.openxmlformats.org/officeDocument/2006/relationships/image" Target="../media/image30.png"/><Relationship Id="rId32" Type="http://schemas.openxmlformats.org/officeDocument/2006/relationships/image" Target="../media/image38.png"/><Relationship Id="rId5" Type="http://schemas.openxmlformats.org/officeDocument/2006/relationships/image" Target="../media/image11.emf"/><Relationship Id="rId15" Type="http://schemas.openxmlformats.org/officeDocument/2006/relationships/image" Target="../media/image21.emf"/><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emf"/><Relationship Id="rId19" Type="http://schemas.openxmlformats.org/officeDocument/2006/relationships/image" Target="../media/image25.png"/><Relationship Id="rId31" Type="http://schemas.openxmlformats.org/officeDocument/2006/relationships/image" Target="../media/image37.jpeg"/><Relationship Id="rId4" Type="http://schemas.openxmlformats.org/officeDocument/2006/relationships/image" Target="../media/image10.emf"/><Relationship Id="rId9" Type="http://schemas.openxmlformats.org/officeDocument/2006/relationships/image" Target="../media/image15.tiff"/><Relationship Id="rId14" Type="http://schemas.openxmlformats.org/officeDocument/2006/relationships/image" Target="../media/image20.tiff"/><Relationship Id="rId22" Type="http://schemas.openxmlformats.org/officeDocument/2006/relationships/image" Target="../media/image28.jpeg"/><Relationship Id="rId27" Type="http://schemas.openxmlformats.org/officeDocument/2006/relationships/image" Target="../media/image33.gif"/><Relationship Id="rId30" Type="http://schemas.openxmlformats.org/officeDocument/2006/relationships/image" Target="../media/image36.emf"/></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xml"/><Relationship Id="rId4" Type="http://schemas.openxmlformats.org/officeDocument/2006/relationships/image" Target="../media/image33.gif"/></Relationships>
</file>

<file path=ppt/slides/_rels/slide2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1.emf"/><Relationship Id="rId4" Type="http://schemas.openxmlformats.org/officeDocument/2006/relationships/image" Target="../media/image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comments" Target="../comments/comment1.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41.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g"/><Relationship Id="rId1" Type="http://schemas.microsoft.com/office/2007/relationships/media" Target="../media/media2.mpg"/><Relationship Id="rId4" Type="http://schemas.openxmlformats.org/officeDocument/2006/relationships/image" Target="../media/image42.png"/></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48.png"/><Relationship Id="rId7" Type="http://schemas.openxmlformats.org/officeDocument/2006/relationships/image" Target="../media/image46.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5.emf"/><Relationship Id="rId4" Type="http://schemas.openxmlformats.org/officeDocument/2006/relationships/oleObject" Target="../embeddings/oleObject1.bin"/><Relationship Id="rId9" Type="http://schemas.openxmlformats.org/officeDocument/2006/relationships/image" Target="../media/image47.wmf"/></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47.wmf"/><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1"/>
            <a:ext cx="9143999" cy="51434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31" tIns="45716" rIns="91431" bIns="45716" spcCol="0" rtlCol="0" anchor="ctr"/>
          <a:lstStyle/>
          <a:p>
            <a:pPr algn="ctr"/>
            <a:endParaRPr lang="en-US"/>
          </a:p>
        </p:txBody>
      </p:sp>
      <p:sp>
        <p:nvSpPr>
          <p:cNvPr id="5" name="Round Diagonal Corner Rectangle 4"/>
          <p:cNvSpPr/>
          <p:nvPr/>
        </p:nvSpPr>
        <p:spPr>
          <a:xfrm>
            <a:off x="541196" y="599615"/>
            <a:ext cx="8058727" cy="1285026"/>
          </a:xfrm>
          <a:prstGeom prst="round2DiagRect">
            <a:avLst/>
          </a:prstGeom>
          <a:solidFill>
            <a:srgbClr val="DE6225"/>
          </a:solidFill>
          <a:ln>
            <a:solidFill>
              <a:schemeClr val="tx1"/>
            </a:solidFill>
          </a:ln>
          <a:effectLst>
            <a:outerShdw blurRad="381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73247" tIns="36623" rIns="73247" bIns="36623" rtlCol="0" anchor="ctr"/>
          <a:lstStyle/>
          <a:p>
            <a:pPr algn="ctr"/>
            <a:endParaRPr lang="en-US" dirty="0"/>
          </a:p>
        </p:txBody>
      </p:sp>
      <p:sp>
        <p:nvSpPr>
          <p:cNvPr id="11" name="Text Placeholder 10"/>
          <p:cNvSpPr>
            <a:spLocks noGrp="1"/>
          </p:cNvSpPr>
          <p:nvPr>
            <p:ph type="body" sz="quarter" idx="13"/>
          </p:nvPr>
        </p:nvSpPr>
        <p:spPr>
          <a:xfrm>
            <a:off x="534907" y="1839055"/>
            <a:ext cx="6645852" cy="412675"/>
          </a:xfrm>
          <a:effectLst>
            <a:outerShdw blurRad="76200" dir="2700000" algn="br">
              <a:srgbClr val="FAA900">
                <a:alpha val="75000"/>
              </a:srgbClr>
            </a:outerShdw>
          </a:effectLst>
        </p:spPr>
        <p:txBody>
          <a:bodyPr/>
          <a:lstStyle/>
          <a:p>
            <a:r>
              <a:rPr lang="en-US" sz="1900" b="1" dirty="0">
                <a:solidFill>
                  <a:schemeClr val="bg1"/>
                </a:solidFill>
                <a:effectLst>
                  <a:glow rad="76200">
                    <a:srgbClr val="FFA804">
                      <a:alpha val="25000"/>
                    </a:srgbClr>
                  </a:glow>
                </a:effectLst>
                <a:latin typeface="Myriad Pro"/>
                <a:cs typeface="Myriad Pro"/>
              </a:rPr>
              <a:t>Novimir Pablant </a:t>
            </a:r>
            <a:r>
              <a:rPr lang="en-US" sz="1400" b="1" dirty="0">
                <a:solidFill>
                  <a:schemeClr val="bg1"/>
                </a:solidFill>
                <a:effectLst>
                  <a:glow rad="76200">
                    <a:srgbClr val="FFA804">
                      <a:alpha val="25000"/>
                    </a:srgbClr>
                  </a:glow>
                </a:effectLst>
                <a:latin typeface="Myriad Pro"/>
                <a:cs typeface="Myriad Pro"/>
              </a:rPr>
              <a:t>on behalf of the </a:t>
            </a:r>
            <a:r>
              <a:rPr lang="en-US" sz="1900" b="1" dirty="0">
                <a:solidFill>
                  <a:schemeClr val="bg1"/>
                </a:solidFill>
                <a:effectLst>
                  <a:glow rad="76200">
                    <a:srgbClr val="FFA804">
                      <a:alpha val="25000"/>
                    </a:srgbClr>
                  </a:glow>
                </a:effectLst>
                <a:latin typeface="Myriad Pro"/>
                <a:cs typeface="Myriad Pro"/>
              </a:rPr>
              <a:t>W7-X Team</a:t>
            </a:r>
          </a:p>
        </p:txBody>
      </p:sp>
      <p:sp>
        <p:nvSpPr>
          <p:cNvPr id="10" name="Title 9"/>
          <p:cNvSpPr>
            <a:spLocks noGrp="1"/>
          </p:cNvSpPr>
          <p:nvPr>
            <p:ph type="title"/>
          </p:nvPr>
        </p:nvSpPr>
        <p:spPr>
          <a:xfrm>
            <a:off x="541196" y="602763"/>
            <a:ext cx="8058727" cy="1271918"/>
          </a:xfrm>
        </p:spPr>
        <p:txBody>
          <a:bodyPr/>
          <a:lstStyle/>
          <a:p>
            <a:r>
              <a:rPr lang="en-US" sz="3200" dirty="0"/>
              <a:t>Investigations of the role of neoclassical transport in ion-root plasmas on W7-X </a:t>
            </a:r>
            <a:endParaRPr lang="en-US" sz="3000" b="1" dirty="0">
              <a:latin typeface="Myriad Pro"/>
              <a:cs typeface="Myriad Pro"/>
            </a:endParaRPr>
          </a:p>
        </p:txBody>
      </p:sp>
      <p:sp>
        <p:nvSpPr>
          <p:cNvPr id="4" name="Text Placeholder 10"/>
          <p:cNvSpPr txBox="1">
            <a:spLocks/>
          </p:cNvSpPr>
          <p:nvPr/>
        </p:nvSpPr>
        <p:spPr>
          <a:xfrm>
            <a:off x="0" y="4892482"/>
            <a:ext cx="1712100" cy="251018"/>
          </a:xfrm>
          <a:custGeom>
            <a:avLst/>
            <a:gdLst>
              <a:gd name="connsiteX0" fmla="*/ 0 w 7310437"/>
              <a:gd name="connsiteY0" fmla="*/ 0 h 2746091"/>
              <a:gd name="connsiteX1" fmla="*/ 7310437 w 7310437"/>
              <a:gd name="connsiteY1" fmla="*/ 0 h 2746091"/>
              <a:gd name="connsiteX2" fmla="*/ 7310437 w 7310437"/>
              <a:gd name="connsiteY2" fmla="*/ 2746091 h 2746091"/>
              <a:gd name="connsiteX3" fmla="*/ 0 w 7310437"/>
              <a:gd name="connsiteY3" fmla="*/ 2746091 h 2746091"/>
              <a:gd name="connsiteX4" fmla="*/ 0 w 7310437"/>
              <a:gd name="connsiteY4" fmla="*/ 0 h 2746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0437" h="2746091">
                <a:moveTo>
                  <a:pt x="0" y="0"/>
                </a:moveTo>
                <a:lnTo>
                  <a:pt x="7310437" y="0"/>
                </a:lnTo>
                <a:lnTo>
                  <a:pt x="7310437" y="2746091"/>
                </a:lnTo>
                <a:lnTo>
                  <a:pt x="0" y="2746091"/>
                </a:lnTo>
                <a:lnTo>
                  <a:pt x="0" y="0"/>
                </a:lnTo>
                <a:close/>
              </a:path>
            </a:pathLst>
          </a:custGeom>
          <a:effectLst>
            <a:outerShdw blurRad="76200" dir="2700000" algn="br">
              <a:srgbClr val="FAA900">
                <a:alpha val="75000"/>
              </a:srgbClr>
            </a:outerShdw>
          </a:effectLst>
        </p:spPr>
        <p:txBody>
          <a:bodyPr vert="horz" lIns="73247" tIns="36623" rIns="73247" bIns="36623" anchor="b"/>
          <a:lstStyle/>
          <a:p>
            <a:pPr marL="274675" indent="-274675" defTabSz="366234">
              <a:spcBef>
                <a:spcPct val="20000"/>
              </a:spcBef>
              <a:defRPr/>
            </a:pPr>
            <a:r>
              <a:rPr lang="en-US" sz="1200" b="1" cap="small" dirty="0">
                <a:solidFill>
                  <a:srgbClr val="FFFFFF"/>
                </a:solidFill>
                <a:latin typeface="Myriad Pro"/>
                <a:cs typeface="Myriad Pro"/>
              </a:rPr>
              <a:t>2019-01</a:t>
            </a:r>
          </a:p>
        </p:txBody>
      </p:sp>
      <p:pic>
        <p:nvPicPr>
          <p:cNvPr id="3" name="Picture 2" descr="mergedlogo.tif"/>
          <p:cNvPicPr>
            <a:picLocks/>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478536"/>
          </a:xfrm>
          <a:prstGeom prst="rect">
            <a:avLst/>
          </a:prstGeom>
        </p:spPr>
      </p:pic>
      <p:pic>
        <p:nvPicPr>
          <p:cNvPr id="9" name="Picture 8" descr="w7x_many_views.jpg"/>
          <p:cNvPicPr>
            <a:picLocks/>
          </p:cNvPicPr>
          <p:nvPr/>
        </p:nvPicPr>
        <p:blipFill>
          <a:blip r:embed="rId3" cstate="screen">
            <a:extLst>
              <a:ext uri="{28A0092B-C50C-407E-A947-70E740481C1C}">
                <a14:useLocalDpi xmlns:a14="http://schemas.microsoft.com/office/drawing/2010/main"/>
              </a:ext>
            </a:extLst>
          </a:blip>
          <a:stretch>
            <a:fillRect/>
          </a:stretch>
        </p:blipFill>
        <p:spPr>
          <a:xfrm>
            <a:off x="1363298" y="2280990"/>
            <a:ext cx="6522321" cy="2361558"/>
          </a:xfrm>
          <a:prstGeom prst="rect">
            <a:avLst/>
          </a:prstGeom>
        </p:spPr>
      </p:pic>
      <p:pic>
        <p:nvPicPr>
          <p:cNvPr id="2" name="Picture 1" descr="DOE_Logo.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7880" y="70400"/>
            <a:ext cx="1298980" cy="363860"/>
          </a:xfrm>
          <a:prstGeom prst="rect">
            <a:avLst/>
          </a:prstGeom>
        </p:spPr>
      </p:pic>
      <p:pic>
        <p:nvPicPr>
          <p:cNvPr id="7" name="Picture 6" descr="2016-10 PPPL Slide Template - 16-9 ratio - PPPL, IPP, W7-X.pdf"/>
          <p:cNvPicPr>
            <a:picLocks noChangeAspect="1"/>
          </p:cNvPicPr>
          <p:nvPr/>
        </p:nvPicPr>
        <p:blipFill rotWithShape="1">
          <a:blip r:embed="rId5" cstate="screen">
            <a:extLst>
              <a:ext uri="{28A0092B-C50C-407E-A947-70E740481C1C}">
                <a14:useLocalDpi xmlns:a14="http://schemas.microsoft.com/office/drawing/2010/main"/>
              </a:ext>
            </a:extLst>
          </a:blip>
          <a:srcRect l="78813" t="90381"/>
          <a:stretch/>
        </p:blipFill>
        <p:spPr>
          <a:xfrm>
            <a:off x="7206698" y="4648724"/>
            <a:ext cx="1937301" cy="494775"/>
          </a:xfrm>
          <a:prstGeom prst="rect">
            <a:avLst/>
          </a:prstGeom>
        </p:spPr>
      </p:pic>
    </p:spTree>
    <p:extLst>
      <p:ext uri="{BB962C8B-B14F-4D97-AF65-F5344CB8AC3E}">
        <p14:creationId xmlns:p14="http://schemas.microsoft.com/office/powerpoint/2010/main" val="3376696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ounded Rectangle 136"/>
          <p:cNvSpPr/>
          <p:nvPr/>
        </p:nvSpPr>
        <p:spPr>
          <a:xfrm>
            <a:off x="42050" y="4811252"/>
            <a:ext cx="2960360" cy="294395"/>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44695" y="850456"/>
            <a:ext cx="3556720" cy="3901920"/>
          </a:xfrm>
        </p:spPr>
        <p:txBody>
          <a:bodyPr>
            <a:normAutofit/>
          </a:bodyPr>
          <a:lstStyle/>
          <a:p>
            <a:r>
              <a:rPr lang="en-US" dirty="0"/>
              <a:t>Neoclassical ion and electron </a:t>
            </a:r>
          </a:p>
          <a:p>
            <a:r>
              <a:rPr lang="en-US" dirty="0"/>
              <a:t>particle fluxes are affected by</a:t>
            </a:r>
          </a:p>
          <a:p>
            <a:r>
              <a:rPr lang="en-US" dirty="0"/>
              <a:t>the radial electric field.</a:t>
            </a:r>
          </a:p>
          <a:p>
            <a:pPr lvl="1"/>
            <a:r>
              <a:rPr lang="en-US" dirty="0">
                <a:solidFill>
                  <a:schemeClr val="tx1"/>
                </a:solidFill>
              </a:rPr>
              <a:t>Local </a:t>
            </a:r>
            <a:r>
              <a:rPr lang="en-US" dirty="0" err="1">
                <a:solidFill>
                  <a:schemeClr val="tx1"/>
                </a:solidFill>
              </a:rPr>
              <a:t>ambipolarity</a:t>
            </a:r>
            <a:r>
              <a:rPr lang="en-US" dirty="0">
                <a:solidFill>
                  <a:schemeClr val="tx1"/>
                </a:solidFill>
              </a:rPr>
              <a:t> is only </a:t>
            </a:r>
          </a:p>
          <a:p>
            <a:pPr marL="117475" lvl="1" indent="0">
              <a:buNone/>
            </a:pPr>
            <a:r>
              <a:rPr lang="en-US" dirty="0">
                <a:solidFill>
                  <a:schemeClr val="tx1"/>
                </a:solidFill>
              </a:rPr>
              <a:t>	consistent with particular</a:t>
            </a:r>
          </a:p>
          <a:p>
            <a:pPr marL="117475" lvl="1" indent="0">
              <a:buNone/>
            </a:pPr>
            <a:r>
              <a:rPr lang="en-US" dirty="0">
                <a:solidFill>
                  <a:schemeClr val="tx1"/>
                </a:solidFill>
              </a:rPr>
              <a:t>	values of </a:t>
            </a:r>
            <a:r>
              <a:rPr lang="en-US" dirty="0" err="1">
                <a:solidFill>
                  <a:schemeClr val="tx1"/>
                </a:solidFill>
              </a:rPr>
              <a:t>Er</a:t>
            </a:r>
            <a:r>
              <a:rPr lang="en-US" dirty="0">
                <a:solidFill>
                  <a:schemeClr val="tx1"/>
                </a:solidFill>
              </a:rPr>
              <a:t>.</a:t>
            </a:r>
          </a:p>
          <a:p>
            <a:pPr indent="-227013"/>
            <a:endParaRPr lang="en-US" dirty="0"/>
          </a:p>
          <a:p>
            <a:pPr indent="-227013"/>
            <a:r>
              <a:rPr lang="en-US" dirty="0"/>
              <a:t>With low </a:t>
            </a:r>
            <a:r>
              <a:rPr lang="en-US" dirty="0" err="1"/>
              <a:t>collisionalities</a:t>
            </a:r>
            <a:r>
              <a:rPr lang="en-US" dirty="0"/>
              <a:t> and </a:t>
            </a:r>
          </a:p>
          <a:p>
            <a:pPr indent="-227013"/>
            <a:r>
              <a:rPr lang="en-US" dirty="0" err="1">
                <a:solidFill>
                  <a:srgbClr val="000000"/>
                </a:solidFill>
              </a:rPr>
              <a:t>Te</a:t>
            </a:r>
            <a:r>
              <a:rPr lang="en-US" dirty="0">
                <a:solidFill>
                  <a:srgbClr val="000000"/>
                </a:solidFill>
              </a:rPr>
              <a:t> &gt;&gt; Ti </a:t>
            </a:r>
            <a:r>
              <a:rPr lang="en-US" dirty="0"/>
              <a:t>there are typically</a:t>
            </a:r>
          </a:p>
          <a:p>
            <a:pPr indent="-227013"/>
            <a:r>
              <a:rPr lang="en-US" dirty="0"/>
              <a:t>three possible </a:t>
            </a:r>
            <a:r>
              <a:rPr lang="en-US" dirty="0" err="1"/>
              <a:t>Er</a:t>
            </a:r>
            <a:r>
              <a:rPr lang="en-US" dirty="0"/>
              <a:t> solutions:</a:t>
            </a:r>
          </a:p>
          <a:p>
            <a:pPr lvl="1"/>
            <a:r>
              <a:rPr lang="en-US" dirty="0">
                <a:solidFill>
                  <a:schemeClr val="accent2"/>
                </a:solidFill>
              </a:rPr>
              <a:t>electron root (</a:t>
            </a:r>
            <a:r>
              <a:rPr lang="en-US" dirty="0" err="1">
                <a:solidFill>
                  <a:schemeClr val="accent2"/>
                </a:solidFill>
              </a:rPr>
              <a:t>Er</a:t>
            </a:r>
            <a:r>
              <a:rPr lang="en-US" dirty="0">
                <a:solidFill>
                  <a:schemeClr val="accent2"/>
                </a:solidFill>
              </a:rPr>
              <a:t> &gt; 0)</a:t>
            </a:r>
          </a:p>
          <a:p>
            <a:pPr lvl="1"/>
            <a:r>
              <a:rPr lang="en-US" dirty="0">
                <a:solidFill>
                  <a:schemeClr val="accent1"/>
                </a:solidFill>
              </a:rPr>
              <a:t>ion root (</a:t>
            </a:r>
            <a:r>
              <a:rPr lang="en-US" dirty="0" err="1">
                <a:solidFill>
                  <a:schemeClr val="accent1"/>
                </a:solidFill>
              </a:rPr>
              <a:t>Er</a:t>
            </a:r>
            <a:r>
              <a:rPr lang="en-US" dirty="0">
                <a:solidFill>
                  <a:schemeClr val="accent1"/>
                </a:solidFill>
              </a:rPr>
              <a:t> &lt; 0)</a:t>
            </a:r>
          </a:p>
          <a:p>
            <a:pPr lvl="1"/>
            <a:r>
              <a:rPr lang="en-US" dirty="0"/>
              <a:t>unstable root</a:t>
            </a:r>
          </a:p>
          <a:p>
            <a:pPr lvl="1"/>
            <a:endParaRPr lang="en-US" dirty="0"/>
          </a:p>
          <a:p>
            <a:endParaRPr lang="en-US" dirty="0"/>
          </a:p>
          <a:p>
            <a:r>
              <a:rPr lang="en-US" dirty="0">
                <a:solidFill>
                  <a:srgbClr val="000000"/>
                </a:solidFill>
              </a:rPr>
              <a:t>Turbulent particle fluxes are </a:t>
            </a:r>
          </a:p>
          <a:p>
            <a:r>
              <a:rPr lang="en-US" dirty="0">
                <a:solidFill>
                  <a:srgbClr val="000000"/>
                </a:solidFill>
              </a:rPr>
              <a:t>expected to be intrinsically</a:t>
            </a:r>
          </a:p>
          <a:p>
            <a:r>
              <a:rPr lang="en-US" dirty="0">
                <a:solidFill>
                  <a:srgbClr val="000000"/>
                </a:solidFill>
              </a:rPr>
              <a:t>ambipolar.</a:t>
            </a:r>
          </a:p>
        </p:txBody>
      </p:sp>
      <p:sp>
        <p:nvSpPr>
          <p:cNvPr id="2" name="Title 1"/>
          <p:cNvSpPr>
            <a:spLocks noGrp="1"/>
          </p:cNvSpPr>
          <p:nvPr>
            <p:ph type="title"/>
          </p:nvPr>
        </p:nvSpPr>
        <p:spPr/>
        <p:txBody>
          <a:bodyPr/>
          <a:lstStyle/>
          <a:p>
            <a:r>
              <a:rPr lang="en-US" dirty="0"/>
              <a:t>In stellarators the radial electric field plays </a:t>
            </a:r>
            <a:br>
              <a:rPr lang="en-US" dirty="0"/>
            </a:br>
            <a:r>
              <a:rPr lang="en-US" dirty="0"/>
              <a:t>a special role in plasma confinement</a:t>
            </a:r>
          </a:p>
        </p:txBody>
      </p:sp>
      <p:grpSp>
        <p:nvGrpSpPr>
          <p:cNvPr id="132" name="Group 131"/>
          <p:cNvGrpSpPr/>
          <p:nvPr/>
        </p:nvGrpSpPr>
        <p:grpSpPr>
          <a:xfrm>
            <a:off x="3557521" y="1371044"/>
            <a:ext cx="2657626" cy="2809369"/>
            <a:chOff x="3431365" y="1421507"/>
            <a:chExt cx="2876292" cy="2935538"/>
          </a:xfrm>
        </p:grpSpPr>
        <p:pic>
          <p:nvPicPr>
            <p:cNvPr id="8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43289" y="1780836"/>
              <a:ext cx="2202409" cy="1941794"/>
            </a:xfrm>
            <a:prstGeom prst="rect">
              <a:avLst/>
            </a:prstGeom>
            <a:noFill/>
          </p:spPr>
        </p:pic>
        <p:sp>
          <p:nvSpPr>
            <p:cNvPr id="85" name="Textfeld 19"/>
            <p:cNvSpPr txBox="1"/>
            <p:nvPr/>
          </p:nvSpPr>
          <p:spPr>
            <a:xfrm>
              <a:off x="3931295" y="1457744"/>
              <a:ext cx="1415772" cy="307777"/>
            </a:xfrm>
            <a:prstGeom prst="rect">
              <a:avLst/>
            </a:prstGeom>
            <a:noFill/>
          </p:spPr>
          <p:txBody>
            <a:bodyPr wrap="none" rtlCol="0">
              <a:spAutoFit/>
            </a:bodyPr>
            <a:lstStyle/>
            <a:p>
              <a:r>
                <a:rPr lang="de-DE" sz="1400" b="1" dirty="0">
                  <a:solidFill>
                    <a:schemeClr val="accent1"/>
                  </a:solidFill>
                  <a:latin typeface="Myriad Pro"/>
                  <a:cs typeface="Myriad Pro"/>
                </a:rPr>
                <a:t>Ion </a:t>
              </a:r>
              <a:r>
                <a:rPr lang="de-DE" sz="1400" b="1" dirty="0" err="1">
                  <a:solidFill>
                    <a:schemeClr val="accent1"/>
                  </a:solidFill>
                  <a:latin typeface="Myriad Pro"/>
                  <a:cs typeface="Myriad Pro"/>
                </a:rPr>
                <a:t>root</a:t>
              </a:r>
              <a:r>
                <a:rPr lang="de-DE" sz="1400" b="1" dirty="0">
                  <a:solidFill>
                    <a:schemeClr val="accent1"/>
                  </a:solidFill>
                  <a:latin typeface="Myriad Pro"/>
                  <a:cs typeface="Myriad Pro"/>
                </a:rPr>
                <a:t> (Er &lt; 0)</a:t>
              </a:r>
            </a:p>
          </p:txBody>
        </p:sp>
        <p:sp>
          <p:nvSpPr>
            <p:cNvPr id="86" name="Ellipse 22"/>
            <p:cNvSpPr/>
            <p:nvPr/>
          </p:nvSpPr>
          <p:spPr>
            <a:xfrm>
              <a:off x="4733898" y="3262201"/>
              <a:ext cx="225888" cy="225888"/>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F81BD"/>
                </a:solidFill>
              </a:endParaRPr>
            </a:p>
          </p:txBody>
        </p:sp>
        <p:sp>
          <p:nvSpPr>
            <p:cNvPr id="87" name="Textfeld 26"/>
            <p:cNvSpPr txBox="1"/>
            <p:nvPr/>
          </p:nvSpPr>
          <p:spPr>
            <a:xfrm>
              <a:off x="4056234" y="1915525"/>
              <a:ext cx="723275" cy="338554"/>
            </a:xfrm>
            <a:prstGeom prst="rect">
              <a:avLst/>
            </a:prstGeom>
            <a:solidFill>
              <a:schemeClr val="bg1"/>
            </a:solidFill>
          </p:spPr>
          <p:txBody>
            <a:bodyPr wrap="none" rtlCol="0">
              <a:spAutoFit/>
            </a:bodyPr>
            <a:lstStyle/>
            <a:p>
              <a:r>
                <a:rPr lang="de-DE" b="1" dirty="0" err="1">
                  <a:latin typeface="Myriad Pro"/>
                  <a:cs typeface="Myriad Pro"/>
                </a:rPr>
                <a:t>T</a:t>
              </a:r>
              <a:r>
                <a:rPr lang="de-DE" b="1" baseline="-25000" dirty="0" err="1">
                  <a:latin typeface="Myriad Pro"/>
                  <a:cs typeface="Myriad Pro"/>
                </a:rPr>
                <a:t>e</a:t>
              </a:r>
              <a:r>
                <a:rPr lang="de-DE" b="1" dirty="0">
                  <a:latin typeface="Myriad Pro"/>
                  <a:cs typeface="Myriad Pro"/>
                </a:rPr>
                <a:t> ~ </a:t>
              </a:r>
              <a:r>
                <a:rPr lang="de-DE" b="1" dirty="0" err="1">
                  <a:latin typeface="Myriad Pro"/>
                  <a:cs typeface="Myriad Pro"/>
                </a:rPr>
                <a:t>T</a:t>
              </a:r>
              <a:r>
                <a:rPr lang="de-DE" b="1" baseline="-25000" dirty="0" err="1">
                  <a:latin typeface="Myriad Pro"/>
                  <a:cs typeface="Myriad Pro"/>
                </a:rPr>
                <a:t>i</a:t>
              </a:r>
              <a:endParaRPr lang="de-DE" b="1" baseline="-25000" dirty="0">
                <a:latin typeface="Myriad Pro"/>
                <a:cs typeface="Myriad Pro"/>
              </a:endParaRPr>
            </a:p>
          </p:txBody>
        </p:sp>
        <p:sp>
          <p:nvSpPr>
            <p:cNvPr id="90" name="Rechteck 33"/>
            <p:cNvSpPr/>
            <p:nvPr/>
          </p:nvSpPr>
          <p:spPr>
            <a:xfrm>
              <a:off x="4282122" y="2866897"/>
              <a:ext cx="612483" cy="289647"/>
            </a:xfrm>
            <a:prstGeom prst="rect">
              <a:avLst/>
            </a:prstGeom>
            <a:solidFill>
              <a:schemeClr val="bg1"/>
            </a:solidFill>
          </p:spPr>
          <p:txBody>
            <a:bodyPr wrap="none">
              <a:spAutoFit/>
            </a:bodyPr>
            <a:lstStyle/>
            <a:p>
              <a:r>
                <a:rPr lang="de-DE" i="1" dirty="0">
                  <a:solidFill>
                    <a:srgbClr val="FF0000"/>
                  </a:solidFill>
                  <a:latin typeface="Arial" panose="020B0604020202020204" pitchFamily="34" charset="0"/>
                  <a:sym typeface="Symbol"/>
                </a:rPr>
                <a:t></a:t>
              </a:r>
              <a:r>
                <a:rPr lang="de-DE" i="1" baseline="-25000" dirty="0">
                  <a:solidFill>
                    <a:srgbClr val="FF0000"/>
                  </a:solidFill>
                  <a:latin typeface="Arial" panose="020B0604020202020204" pitchFamily="34" charset="0"/>
                  <a:sym typeface="Symbol"/>
                </a:rPr>
                <a:t>e</a:t>
              </a:r>
              <a:r>
                <a:rPr lang="de-DE" i="1" dirty="0">
                  <a:solidFill>
                    <a:srgbClr val="FF0000"/>
                  </a:solidFill>
                  <a:latin typeface="Arial" panose="020B0604020202020204" pitchFamily="34" charset="0"/>
                  <a:sym typeface="Symbol"/>
                </a:rPr>
                <a:t> </a:t>
              </a:r>
              <a:r>
                <a:rPr lang="de-DE" i="1" dirty="0">
                  <a:latin typeface="Arial" panose="020B0604020202020204" pitchFamily="34" charset="0"/>
                  <a:sym typeface="Symbol"/>
                </a:rPr>
                <a:t>=</a:t>
              </a:r>
              <a:r>
                <a:rPr lang="de-DE" i="1" dirty="0">
                  <a:solidFill>
                    <a:srgbClr val="0000FF"/>
                  </a:solidFill>
                  <a:latin typeface="Arial" panose="020B0604020202020204" pitchFamily="34" charset="0"/>
                  <a:sym typeface="Symbol"/>
                </a:rPr>
                <a:t></a:t>
              </a:r>
              <a:r>
                <a:rPr lang="de-DE" i="1" baseline="-25000" dirty="0">
                  <a:solidFill>
                    <a:srgbClr val="0000FF"/>
                  </a:solidFill>
                  <a:latin typeface="Arial" panose="020B0604020202020204" pitchFamily="34" charset="0"/>
                  <a:sym typeface="Symbol"/>
                </a:rPr>
                <a:t>i</a:t>
              </a:r>
              <a:endParaRPr lang="de-DE" dirty="0">
                <a:solidFill>
                  <a:srgbClr val="0000FF"/>
                </a:solidFill>
              </a:endParaRPr>
            </a:p>
          </p:txBody>
        </p:sp>
        <p:cxnSp>
          <p:nvCxnSpPr>
            <p:cNvPr id="91" name="Gerade Verbindung mit Pfeil 36"/>
            <p:cNvCxnSpPr>
              <a:endCxn id="86" idx="1"/>
            </p:cNvCxnSpPr>
            <p:nvPr/>
          </p:nvCxnSpPr>
          <p:spPr>
            <a:xfrm>
              <a:off x="4620954" y="3149257"/>
              <a:ext cx="146024" cy="146024"/>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92" name="Textfeld 42"/>
            <p:cNvSpPr txBox="1"/>
            <p:nvPr/>
          </p:nvSpPr>
          <p:spPr>
            <a:xfrm>
              <a:off x="4615336" y="3941232"/>
              <a:ext cx="889987" cy="338554"/>
            </a:xfrm>
            <a:prstGeom prst="rect">
              <a:avLst/>
            </a:prstGeom>
            <a:solidFill>
              <a:schemeClr val="bg1"/>
            </a:solidFill>
          </p:spPr>
          <p:txBody>
            <a:bodyPr wrap="none" rtlCol="0">
              <a:spAutoFit/>
            </a:bodyPr>
            <a:lstStyle/>
            <a:p>
              <a:r>
                <a:rPr lang="de-DE" b="1" dirty="0">
                  <a:latin typeface="Myriad Pro"/>
                  <a:cs typeface="Myriad Pro"/>
                </a:rPr>
                <a:t>E</a:t>
              </a:r>
              <a:r>
                <a:rPr lang="de-DE" b="1" baseline="-25000" dirty="0">
                  <a:latin typeface="Myriad Pro"/>
                  <a:cs typeface="Myriad Pro"/>
                </a:rPr>
                <a:t>r</a:t>
              </a:r>
              <a:r>
                <a:rPr lang="de-DE" b="1" dirty="0">
                  <a:latin typeface="Myriad Pro"/>
                  <a:cs typeface="Myriad Pro"/>
                </a:rPr>
                <a:t> </a:t>
              </a:r>
              <a:r>
                <a:rPr lang="de-DE" sz="1400" dirty="0">
                  <a:latin typeface="Myriad Pro"/>
                  <a:cs typeface="Myriad Pro"/>
                </a:rPr>
                <a:t>[</a:t>
              </a:r>
              <a:r>
                <a:rPr lang="de-DE" sz="1400" dirty="0" err="1">
                  <a:latin typeface="Myriad Pro"/>
                  <a:cs typeface="Myriad Pro"/>
                </a:rPr>
                <a:t>kV</a:t>
              </a:r>
              <a:r>
                <a:rPr lang="de-DE" sz="1400" dirty="0">
                  <a:latin typeface="Myriad Pro"/>
                  <a:cs typeface="Myriad Pro"/>
                </a:rPr>
                <a:t>/m]</a:t>
              </a:r>
            </a:p>
          </p:txBody>
        </p:sp>
        <p:sp>
          <p:nvSpPr>
            <p:cNvPr id="93" name="Textfeld 44"/>
            <p:cNvSpPr txBox="1"/>
            <p:nvPr/>
          </p:nvSpPr>
          <p:spPr>
            <a:xfrm>
              <a:off x="3863439" y="3708056"/>
              <a:ext cx="305739" cy="289647"/>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-4</a:t>
              </a:r>
            </a:p>
          </p:txBody>
        </p:sp>
        <p:sp>
          <p:nvSpPr>
            <p:cNvPr id="94" name="Textfeld 45"/>
            <p:cNvSpPr txBox="1"/>
            <p:nvPr/>
          </p:nvSpPr>
          <p:spPr>
            <a:xfrm>
              <a:off x="4371687" y="3708056"/>
              <a:ext cx="305739" cy="289647"/>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-2</a:t>
              </a:r>
            </a:p>
          </p:txBody>
        </p:sp>
        <p:sp>
          <p:nvSpPr>
            <p:cNvPr id="95" name="Textfeld 46"/>
            <p:cNvSpPr txBox="1"/>
            <p:nvPr/>
          </p:nvSpPr>
          <p:spPr>
            <a:xfrm>
              <a:off x="4933486" y="3708056"/>
              <a:ext cx="245396" cy="289647"/>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0</a:t>
              </a:r>
            </a:p>
          </p:txBody>
        </p:sp>
        <p:sp>
          <p:nvSpPr>
            <p:cNvPr id="96" name="Textfeld 47"/>
            <p:cNvSpPr txBox="1"/>
            <p:nvPr/>
          </p:nvSpPr>
          <p:spPr>
            <a:xfrm>
              <a:off x="5468034" y="3700769"/>
              <a:ext cx="245396" cy="289647"/>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2</a:t>
              </a:r>
            </a:p>
          </p:txBody>
        </p:sp>
        <p:sp>
          <p:nvSpPr>
            <p:cNvPr id="97" name="Textfeld 48"/>
            <p:cNvSpPr txBox="1"/>
            <p:nvPr/>
          </p:nvSpPr>
          <p:spPr>
            <a:xfrm>
              <a:off x="6013247" y="3700769"/>
              <a:ext cx="245396" cy="289647"/>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4</a:t>
              </a:r>
            </a:p>
          </p:txBody>
        </p:sp>
        <p:grpSp>
          <p:nvGrpSpPr>
            <p:cNvPr id="98" name="Gruppieren 52"/>
            <p:cNvGrpSpPr/>
            <p:nvPr/>
          </p:nvGrpSpPr>
          <p:grpSpPr>
            <a:xfrm>
              <a:off x="3516246" y="1738821"/>
              <a:ext cx="503023" cy="2040281"/>
              <a:chOff x="571089" y="1979548"/>
              <a:chExt cx="641409" cy="2601580"/>
            </a:xfrm>
          </p:grpSpPr>
          <p:sp>
            <p:nvSpPr>
              <p:cNvPr id="99" name="Textfeld 49"/>
              <p:cNvSpPr txBox="1"/>
              <p:nvPr/>
            </p:nvSpPr>
            <p:spPr>
              <a:xfrm>
                <a:off x="874718" y="4211796"/>
                <a:ext cx="312906" cy="369332"/>
              </a:xfrm>
              <a:prstGeom prst="rect">
                <a:avLst/>
              </a:prstGeom>
              <a:noFill/>
            </p:spPr>
            <p:txBody>
              <a:bodyPr wrap="none" rtlCol="0">
                <a:spAutoFit/>
              </a:bodyPr>
              <a:lstStyle/>
              <a:p>
                <a:pPr algn="r"/>
                <a:r>
                  <a:rPr lang="de-DE" dirty="0">
                    <a:latin typeface="Arial" pitchFamily="34" charset="0"/>
                    <a:cs typeface="Arial" pitchFamily="34" charset="0"/>
                  </a:rPr>
                  <a:t>0</a:t>
                </a:r>
              </a:p>
            </p:txBody>
          </p:sp>
          <p:sp>
            <p:nvSpPr>
              <p:cNvPr id="100" name="Textfeld 50"/>
              <p:cNvSpPr txBox="1"/>
              <p:nvPr/>
            </p:nvSpPr>
            <p:spPr>
              <a:xfrm rot="16200000">
                <a:off x="-10116" y="3071498"/>
                <a:ext cx="1594103" cy="431693"/>
              </a:xfrm>
              <a:prstGeom prst="rect">
                <a:avLst/>
              </a:prstGeom>
              <a:solidFill>
                <a:schemeClr val="bg1"/>
              </a:solidFill>
            </p:spPr>
            <p:txBody>
              <a:bodyPr wrap="none" rtlCol="0">
                <a:spAutoFit/>
              </a:bodyPr>
              <a:lstStyle/>
              <a:p>
                <a:r>
                  <a:rPr lang="de-DE" b="1" dirty="0">
                    <a:latin typeface="Symbol" pitchFamily="18" charset="2"/>
                    <a:cs typeface="Arial" pitchFamily="34" charset="0"/>
                  </a:rPr>
                  <a:t>G</a:t>
                </a:r>
                <a:r>
                  <a:rPr lang="de-DE" dirty="0">
                    <a:latin typeface="Arial" pitchFamily="34" charset="0"/>
                    <a:cs typeface="Arial" pitchFamily="34" charset="0"/>
                  </a:rPr>
                  <a:t> </a:t>
                </a:r>
                <a:r>
                  <a:rPr lang="de-DE" sz="1400" dirty="0">
                    <a:latin typeface="Arial" pitchFamily="34" charset="0"/>
                    <a:cs typeface="Arial" pitchFamily="34" charset="0"/>
                  </a:rPr>
                  <a:t>[10</a:t>
                </a:r>
                <a:r>
                  <a:rPr lang="de-DE" sz="1400" baseline="30000" dirty="0">
                    <a:latin typeface="Arial" pitchFamily="34" charset="0"/>
                    <a:cs typeface="Arial" pitchFamily="34" charset="0"/>
                  </a:rPr>
                  <a:t>19</a:t>
                </a:r>
                <a:r>
                  <a:rPr lang="de-DE" sz="1400" dirty="0">
                    <a:latin typeface="Arial" pitchFamily="34" charset="0"/>
                    <a:cs typeface="Arial" pitchFamily="34" charset="0"/>
                  </a:rPr>
                  <a:t>m</a:t>
                </a:r>
                <a:r>
                  <a:rPr lang="de-DE" sz="1400" baseline="30000" dirty="0">
                    <a:latin typeface="Arial" pitchFamily="34" charset="0"/>
                    <a:cs typeface="Arial" pitchFamily="34" charset="0"/>
                  </a:rPr>
                  <a:t>-2</a:t>
                </a:r>
                <a:r>
                  <a:rPr lang="de-DE" sz="1400" dirty="0">
                    <a:latin typeface="Arial" pitchFamily="34" charset="0"/>
                    <a:cs typeface="Arial" pitchFamily="34" charset="0"/>
                  </a:rPr>
                  <a:t>s</a:t>
                </a:r>
                <a:r>
                  <a:rPr lang="de-DE" sz="1400" baseline="30000" dirty="0">
                    <a:latin typeface="Arial" pitchFamily="34" charset="0"/>
                    <a:cs typeface="Arial" pitchFamily="34" charset="0"/>
                  </a:rPr>
                  <a:t>-1</a:t>
                </a:r>
                <a:r>
                  <a:rPr lang="de-DE" sz="1400" dirty="0">
                    <a:latin typeface="Arial" pitchFamily="34" charset="0"/>
                    <a:cs typeface="Arial" pitchFamily="34" charset="0"/>
                  </a:rPr>
                  <a:t>]</a:t>
                </a:r>
              </a:p>
            </p:txBody>
          </p:sp>
          <p:sp>
            <p:nvSpPr>
              <p:cNvPr id="101" name="Textfeld 51"/>
              <p:cNvSpPr txBox="1"/>
              <p:nvPr/>
            </p:nvSpPr>
            <p:spPr>
              <a:xfrm>
                <a:off x="899592" y="1979548"/>
                <a:ext cx="312906" cy="369332"/>
              </a:xfrm>
              <a:prstGeom prst="rect">
                <a:avLst/>
              </a:prstGeom>
              <a:noFill/>
            </p:spPr>
            <p:txBody>
              <a:bodyPr wrap="none" rtlCol="0">
                <a:spAutoFit/>
              </a:bodyPr>
              <a:lstStyle/>
              <a:p>
                <a:pPr algn="r"/>
                <a:r>
                  <a:rPr lang="de-DE" dirty="0">
                    <a:latin typeface="Arial" pitchFamily="34" charset="0"/>
                    <a:cs typeface="Arial" pitchFamily="34" charset="0"/>
                  </a:rPr>
                  <a:t>3</a:t>
                </a:r>
              </a:p>
            </p:txBody>
          </p:sp>
        </p:grpSp>
        <p:sp>
          <p:nvSpPr>
            <p:cNvPr id="123" name="Rectangle 122"/>
            <p:cNvSpPr/>
            <p:nvPr/>
          </p:nvSpPr>
          <p:spPr>
            <a:xfrm>
              <a:off x="5811455" y="1934595"/>
              <a:ext cx="218665" cy="471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hteck 28"/>
            <p:cNvSpPr/>
            <p:nvPr/>
          </p:nvSpPr>
          <p:spPr>
            <a:xfrm>
              <a:off x="5737184" y="1832510"/>
              <a:ext cx="320824" cy="289647"/>
            </a:xfrm>
            <a:prstGeom prst="rect">
              <a:avLst/>
            </a:prstGeom>
            <a:noFill/>
          </p:spPr>
          <p:txBody>
            <a:bodyPr wrap="none">
              <a:spAutoFit/>
            </a:bodyPr>
            <a:lstStyle/>
            <a:p>
              <a:r>
                <a:rPr lang="de-DE" i="1" dirty="0">
                  <a:solidFill>
                    <a:srgbClr val="FF0000"/>
                  </a:solidFill>
                  <a:latin typeface="Arial" panose="020B0604020202020204" pitchFamily="34" charset="0"/>
                  <a:sym typeface="Symbol"/>
                </a:rPr>
                <a:t></a:t>
              </a:r>
              <a:r>
                <a:rPr lang="de-DE" i="1" baseline="-25000" dirty="0">
                  <a:solidFill>
                    <a:srgbClr val="FF0000"/>
                  </a:solidFill>
                  <a:latin typeface="Arial" panose="020B0604020202020204" pitchFamily="34" charset="0"/>
                  <a:sym typeface="Symbol"/>
                </a:rPr>
                <a:t>e</a:t>
              </a:r>
              <a:endParaRPr lang="de-DE" dirty="0"/>
            </a:p>
          </p:txBody>
        </p:sp>
        <p:sp>
          <p:nvSpPr>
            <p:cNvPr id="89" name="Rechteck 31"/>
            <p:cNvSpPr/>
            <p:nvPr/>
          </p:nvSpPr>
          <p:spPr>
            <a:xfrm>
              <a:off x="5754009" y="2074059"/>
              <a:ext cx="280596" cy="318612"/>
            </a:xfrm>
            <a:prstGeom prst="rect">
              <a:avLst/>
            </a:prstGeom>
            <a:noFill/>
          </p:spPr>
          <p:txBody>
            <a:bodyPr wrap="none">
              <a:spAutoFit/>
            </a:bodyPr>
            <a:lstStyle/>
            <a:p>
              <a:r>
                <a:rPr lang="de-DE" i="1" dirty="0">
                  <a:solidFill>
                    <a:srgbClr val="0000FF"/>
                  </a:solidFill>
                  <a:latin typeface="Arial" panose="020B0604020202020204" pitchFamily="34" charset="0"/>
                  <a:sym typeface="Symbol"/>
                </a:rPr>
                <a:t></a:t>
              </a:r>
              <a:r>
                <a:rPr lang="de-DE" i="1" baseline="-25000" dirty="0">
                  <a:solidFill>
                    <a:srgbClr val="0000FF"/>
                  </a:solidFill>
                  <a:latin typeface="Arial" panose="020B0604020202020204" pitchFamily="34" charset="0"/>
                  <a:sym typeface="Symbol"/>
                </a:rPr>
                <a:t>i</a:t>
              </a:r>
              <a:endParaRPr lang="de-DE" dirty="0">
                <a:solidFill>
                  <a:srgbClr val="0000FF"/>
                </a:solidFill>
              </a:endParaRPr>
            </a:p>
          </p:txBody>
        </p:sp>
        <p:sp>
          <p:nvSpPr>
            <p:cNvPr id="129" name="Rounded Rectangle 128"/>
            <p:cNvSpPr/>
            <p:nvPr/>
          </p:nvSpPr>
          <p:spPr>
            <a:xfrm>
              <a:off x="3431365" y="1421507"/>
              <a:ext cx="2876292" cy="2935538"/>
            </a:xfrm>
            <a:prstGeom prst="roundRect">
              <a:avLst>
                <a:gd name="adj" fmla="val 11111"/>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3" name="Group 132"/>
          <p:cNvGrpSpPr/>
          <p:nvPr/>
        </p:nvGrpSpPr>
        <p:grpSpPr>
          <a:xfrm>
            <a:off x="6333841" y="1363635"/>
            <a:ext cx="2657626" cy="2809369"/>
            <a:chOff x="6207685" y="1414098"/>
            <a:chExt cx="2876292" cy="2935538"/>
          </a:xfrm>
        </p:grpSpPr>
        <p:pic>
          <p:nvPicPr>
            <p:cNvPr id="10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66386" y="1758009"/>
              <a:ext cx="2145937" cy="1998266"/>
            </a:xfrm>
            <a:prstGeom prst="rect">
              <a:avLst/>
            </a:prstGeom>
            <a:noFill/>
            <a:ln>
              <a:noFill/>
            </a:ln>
          </p:spPr>
        </p:pic>
        <p:sp>
          <p:nvSpPr>
            <p:cNvPr id="104" name="Textfeld 21"/>
            <p:cNvSpPr txBox="1"/>
            <p:nvPr/>
          </p:nvSpPr>
          <p:spPr>
            <a:xfrm>
              <a:off x="6672192" y="1457743"/>
              <a:ext cx="1826141" cy="307777"/>
            </a:xfrm>
            <a:prstGeom prst="rect">
              <a:avLst/>
            </a:prstGeom>
            <a:noFill/>
          </p:spPr>
          <p:txBody>
            <a:bodyPr wrap="none" rtlCol="0">
              <a:spAutoFit/>
            </a:bodyPr>
            <a:lstStyle/>
            <a:p>
              <a:pPr algn="ctr"/>
              <a:r>
                <a:rPr lang="de-DE" sz="1400" b="1" dirty="0" err="1">
                  <a:solidFill>
                    <a:schemeClr val="accent2"/>
                  </a:solidFill>
                  <a:latin typeface="Myriad Pro"/>
                  <a:cs typeface="Myriad Pro"/>
                </a:rPr>
                <a:t>Electron</a:t>
              </a:r>
              <a:r>
                <a:rPr lang="de-DE" sz="1400" b="1" dirty="0">
                  <a:solidFill>
                    <a:schemeClr val="accent2"/>
                  </a:solidFill>
                  <a:latin typeface="Myriad Pro"/>
                  <a:cs typeface="Myriad Pro"/>
                </a:rPr>
                <a:t> </a:t>
              </a:r>
              <a:r>
                <a:rPr lang="de-DE" sz="1400" b="1" dirty="0" err="1">
                  <a:solidFill>
                    <a:schemeClr val="accent2"/>
                  </a:solidFill>
                  <a:latin typeface="Myriad Pro"/>
                  <a:cs typeface="Myriad Pro"/>
                </a:rPr>
                <a:t>root</a:t>
              </a:r>
              <a:r>
                <a:rPr lang="de-DE" sz="1400" b="1" dirty="0">
                  <a:solidFill>
                    <a:schemeClr val="accent2"/>
                  </a:solidFill>
                  <a:latin typeface="Myriad Pro"/>
                  <a:cs typeface="Myriad Pro"/>
                </a:rPr>
                <a:t> (Er &gt; 0)</a:t>
              </a:r>
            </a:p>
          </p:txBody>
        </p:sp>
        <p:sp>
          <p:nvSpPr>
            <p:cNvPr id="105" name="Ellipse 23"/>
            <p:cNvSpPr/>
            <p:nvPr/>
          </p:nvSpPr>
          <p:spPr>
            <a:xfrm>
              <a:off x="7669939" y="2909195"/>
              <a:ext cx="225888" cy="225888"/>
            </a:xfrm>
            <a:prstGeom prst="ellipse">
              <a:avLst/>
            </a:prstGeom>
            <a:noFill/>
            <a:ln w="57150">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Ellipse 24"/>
            <p:cNvSpPr/>
            <p:nvPr/>
          </p:nvSpPr>
          <p:spPr>
            <a:xfrm>
              <a:off x="8517019" y="3248027"/>
              <a:ext cx="225888" cy="22588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Textfeld 27"/>
            <p:cNvSpPr txBox="1"/>
            <p:nvPr/>
          </p:nvSpPr>
          <p:spPr>
            <a:xfrm>
              <a:off x="6822858" y="1949170"/>
              <a:ext cx="838725" cy="338554"/>
            </a:xfrm>
            <a:prstGeom prst="rect">
              <a:avLst/>
            </a:prstGeom>
            <a:solidFill>
              <a:schemeClr val="bg1"/>
            </a:solidFill>
          </p:spPr>
          <p:txBody>
            <a:bodyPr wrap="none" rtlCol="0">
              <a:spAutoFit/>
            </a:bodyPr>
            <a:lstStyle/>
            <a:p>
              <a:r>
                <a:rPr lang="de-DE" b="1" dirty="0" err="1">
                  <a:latin typeface="Myriad Pro"/>
                  <a:cs typeface="Myriad Pro"/>
                </a:rPr>
                <a:t>T</a:t>
              </a:r>
              <a:r>
                <a:rPr lang="de-DE" b="1" baseline="-25000" dirty="0" err="1">
                  <a:latin typeface="Myriad Pro"/>
                  <a:cs typeface="Myriad Pro"/>
                </a:rPr>
                <a:t>e</a:t>
              </a:r>
              <a:r>
                <a:rPr lang="de-DE" b="1" dirty="0">
                  <a:latin typeface="Myriad Pro"/>
                  <a:cs typeface="Myriad Pro"/>
                </a:rPr>
                <a:t> &gt;&gt; </a:t>
              </a:r>
              <a:r>
                <a:rPr lang="de-DE" b="1" dirty="0" err="1">
                  <a:latin typeface="Myriad Pro"/>
                  <a:cs typeface="Myriad Pro"/>
                </a:rPr>
                <a:t>T</a:t>
              </a:r>
              <a:r>
                <a:rPr lang="de-DE" b="1" baseline="-25000" dirty="0" err="1">
                  <a:latin typeface="Myriad Pro"/>
                  <a:cs typeface="Myriad Pro"/>
                </a:rPr>
                <a:t>i</a:t>
              </a:r>
              <a:endParaRPr lang="de-DE" b="1" baseline="-25000" dirty="0">
                <a:latin typeface="Myriad Pro"/>
                <a:cs typeface="Myriad Pro"/>
              </a:endParaRPr>
            </a:p>
          </p:txBody>
        </p:sp>
        <p:sp>
          <p:nvSpPr>
            <p:cNvPr id="110" name="Rechteck 32"/>
            <p:cNvSpPr/>
            <p:nvPr/>
          </p:nvSpPr>
          <p:spPr>
            <a:xfrm>
              <a:off x="8096484" y="2664077"/>
              <a:ext cx="612483" cy="289648"/>
            </a:xfrm>
            <a:prstGeom prst="rect">
              <a:avLst/>
            </a:prstGeom>
            <a:solidFill>
              <a:schemeClr val="bg1"/>
            </a:solidFill>
          </p:spPr>
          <p:txBody>
            <a:bodyPr wrap="none">
              <a:spAutoFit/>
            </a:bodyPr>
            <a:lstStyle/>
            <a:p>
              <a:r>
                <a:rPr lang="de-DE" i="1" dirty="0">
                  <a:solidFill>
                    <a:srgbClr val="FF0000"/>
                  </a:solidFill>
                  <a:latin typeface="Arial" panose="020B0604020202020204" pitchFamily="34" charset="0"/>
                  <a:sym typeface="Symbol"/>
                </a:rPr>
                <a:t></a:t>
              </a:r>
              <a:r>
                <a:rPr lang="de-DE" i="1" baseline="-25000" dirty="0">
                  <a:solidFill>
                    <a:srgbClr val="FF0000"/>
                  </a:solidFill>
                  <a:latin typeface="Arial" panose="020B0604020202020204" pitchFamily="34" charset="0"/>
                  <a:sym typeface="Symbol"/>
                </a:rPr>
                <a:t>e</a:t>
              </a:r>
              <a:r>
                <a:rPr lang="de-DE" i="1" dirty="0">
                  <a:solidFill>
                    <a:srgbClr val="FF0000"/>
                  </a:solidFill>
                  <a:latin typeface="Arial" panose="020B0604020202020204" pitchFamily="34" charset="0"/>
                  <a:sym typeface="Symbol"/>
                </a:rPr>
                <a:t> </a:t>
              </a:r>
              <a:r>
                <a:rPr lang="de-DE" i="1" dirty="0">
                  <a:latin typeface="Arial" panose="020B0604020202020204" pitchFamily="34" charset="0"/>
                  <a:sym typeface="Symbol"/>
                </a:rPr>
                <a:t>=</a:t>
              </a:r>
              <a:r>
                <a:rPr lang="de-DE" i="1" dirty="0">
                  <a:solidFill>
                    <a:srgbClr val="0000FF"/>
                  </a:solidFill>
                  <a:latin typeface="Arial" panose="020B0604020202020204" pitchFamily="34" charset="0"/>
                  <a:sym typeface="Symbol"/>
                </a:rPr>
                <a:t></a:t>
              </a:r>
              <a:r>
                <a:rPr lang="de-DE" i="1" baseline="-25000" dirty="0">
                  <a:solidFill>
                    <a:srgbClr val="0000FF"/>
                  </a:solidFill>
                  <a:latin typeface="Arial" panose="020B0604020202020204" pitchFamily="34" charset="0"/>
                  <a:sym typeface="Symbol"/>
                </a:rPr>
                <a:t>i</a:t>
              </a:r>
              <a:endParaRPr lang="de-DE" dirty="0">
                <a:solidFill>
                  <a:srgbClr val="0000FF"/>
                </a:solidFill>
              </a:endParaRPr>
            </a:p>
          </p:txBody>
        </p:sp>
        <p:cxnSp>
          <p:nvCxnSpPr>
            <p:cNvPr id="111" name="Gerade Verbindung mit Pfeil 35"/>
            <p:cNvCxnSpPr/>
            <p:nvPr/>
          </p:nvCxnSpPr>
          <p:spPr>
            <a:xfrm flipH="1">
              <a:off x="7913207" y="2817312"/>
              <a:ext cx="200098" cy="133375"/>
            </a:xfrm>
            <a:prstGeom prst="straightConnector1">
              <a:avLst/>
            </a:prstGeom>
            <a:ln w="38100">
              <a:solidFill>
                <a:srgbClr val="4F81BD"/>
              </a:solidFill>
              <a:tailEnd type="arrow"/>
            </a:ln>
          </p:spPr>
          <p:style>
            <a:lnRef idx="1">
              <a:schemeClr val="accent1"/>
            </a:lnRef>
            <a:fillRef idx="0">
              <a:schemeClr val="accent1"/>
            </a:fillRef>
            <a:effectRef idx="0">
              <a:schemeClr val="accent1"/>
            </a:effectRef>
            <a:fontRef idx="minor">
              <a:schemeClr val="tx1"/>
            </a:fontRef>
          </p:style>
        </p:cxnSp>
        <p:cxnSp>
          <p:nvCxnSpPr>
            <p:cNvPr id="112" name="Gerade Verbindung mit Pfeil 38"/>
            <p:cNvCxnSpPr/>
            <p:nvPr/>
          </p:nvCxnSpPr>
          <p:spPr>
            <a:xfrm>
              <a:off x="8411138" y="3037838"/>
              <a:ext cx="178615" cy="195209"/>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13" name="Textfeld 61"/>
            <p:cNvSpPr txBox="1"/>
            <p:nvPr/>
          </p:nvSpPr>
          <p:spPr>
            <a:xfrm>
              <a:off x="7389248" y="3974876"/>
              <a:ext cx="889987" cy="338554"/>
            </a:xfrm>
            <a:prstGeom prst="rect">
              <a:avLst/>
            </a:prstGeom>
            <a:solidFill>
              <a:schemeClr val="bg1"/>
            </a:solidFill>
          </p:spPr>
          <p:txBody>
            <a:bodyPr wrap="none" rtlCol="0">
              <a:spAutoFit/>
            </a:bodyPr>
            <a:lstStyle/>
            <a:p>
              <a:r>
                <a:rPr lang="de-DE" b="1" dirty="0">
                  <a:latin typeface="Myriad Pro"/>
                  <a:cs typeface="Myriad Pro"/>
                </a:rPr>
                <a:t>E</a:t>
              </a:r>
              <a:r>
                <a:rPr lang="de-DE" b="1" baseline="-25000" dirty="0">
                  <a:latin typeface="Myriad Pro"/>
                  <a:cs typeface="Myriad Pro"/>
                </a:rPr>
                <a:t>r</a:t>
              </a:r>
              <a:r>
                <a:rPr lang="de-DE" b="1" dirty="0">
                  <a:latin typeface="Myriad Pro"/>
                  <a:cs typeface="Myriad Pro"/>
                </a:rPr>
                <a:t> </a:t>
              </a:r>
              <a:r>
                <a:rPr lang="de-DE" sz="1400" dirty="0">
                  <a:latin typeface="Myriad Pro"/>
                  <a:cs typeface="Myriad Pro"/>
                </a:rPr>
                <a:t>[</a:t>
              </a:r>
              <a:r>
                <a:rPr lang="de-DE" sz="1400" dirty="0" err="1">
                  <a:latin typeface="Myriad Pro"/>
                  <a:cs typeface="Myriad Pro"/>
                </a:rPr>
                <a:t>kV</a:t>
              </a:r>
              <a:r>
                <a:rPr lang="de-DE" sz="1400" dirty="0">
                  <a:latin typeface="Myriad Pro"/>
                  <a:cs typeface="Myriad Pro"/>
                </a:rPr>
                <a:t>/m]</a:t>
              </a:r>
            </a:p>
          </p:txBody>
        </p:sp>
        <p:sp>
          <p:nvSpPr>
            <p:cNvPr id="114" name="Textfeld 62"/>
            <p:cNvSpPr txBox="1"/>
            <p:nvPr/>
          </p:nvSpPr>
          <p:spPr>
            <a:xfrm>
              <a:off x="6637351" y="3741701"/>
              <a:ext cx="305739" cy="289648"/>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-4</a:t>
              </a:r>
            </a:p>
          </p:txBody>
        </p:sp>
        <p:sp>
          <p:nvSpPr>
            <p:cNvPr id="115" name="Textfeld 63"/>
            <p:cNvSpPr txBox="1"/>
            <p:nvPr/>
          </p:nvSpPr>
          <p:spPr>
            <a:xfrm>
              <a:off x="7145599" y="3741701"/>
              <a:ext cx="305739" cy="289648"/>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-2</a:t>
              </a:r>
            </a:p>
          </p:txBody>
        </p:sp>
        <p:sp>
          <p:nvSpPr>
            <p:cNvPr id="116" name="Textfeld 64"/>
            <p:cNvSpPr txBox="1"/>
            <p:nvPr/>
          </p:nvSpPr>
          <p:spPr>
            <a:xfrm>
              <a:off x="7707398" y="3741701"/>
              <a:ext cx="245396" cy="289648"/>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0</a:t>
              </a:r>
            </a:p>
          </p:txBody>
        </p:sp>
        <p:sp>
          <p:nvSpPr>
            <p:cNvPr id="117" name="Textfeld 65"/>
            <p:cNvSpPr txBox="1"/>
            <p:nvPr/>
          </p:nvSpPr>
          <p:spPr>
            <a:xfrm>
              <a:off x="8241946" y="3734414"/>
              <a:ext cx="245396" cy="289648"/>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2</a:t>
              </a:r>
            </a:p>
          </p:txBody>
        </p:sp>
        <p:sp>
          <p:nvSpPr>
            <p:cNvPr id="118" name="Textfeld 66"/>
            <p:cNvSpPr txBox="1"/>
            <p:nvPr/>
          </p:nvSpPr>
          <p:spPr>
            <a:xfrm>
              <a:off x="8787159" y="3734414"/>
              <a:ext cx="245396" cy="289648"/>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4</a:t>
              </a:r>
            </a:p>
          </p:txBody>
        </p:sp>
        <p:grpSp>
          <p:nvGrpSpPr>
            <p:cNvPr id="119" name="Gruppieren 52"/>
            <p:cNvGrpSpPr/>
            <p:nvPr/>
          </p:nvGrpSpPr>
          <p:grpSpPr>
            <a:xfrm>
              <a:off x="6290156" y="1765179"/>
              <a:ext cx="503026" cy="2040282"/>
              <a:chOff x="571086" y="1979548"/>
              <a:chExt cx="641412" cy="2601580"/>
            </a:xfrm>
          </p:grpSpPr>
          <p:sp>
            <p:nvSpPr>
              <p:cNvPr id="120" name="Textfeld 58"/>
              <p:cNvSpPr txBox="1"/>
              <p:nvPr/>
            </p:nvSpPr>
            <p:spPr>
              <a:xfrm>
                <a:off x="874718" y="4211796"/>
                <a:ext cx="312906" cy="369332"/>
              </a:xfrm>
              <a:prstGeom prst="rect">
                <a:avLst/>
              </a:prstGeom>
              <a:noFill/>
            </p:spPr>
            <p:txBody>
              <a:bodyPr wrap="none" rtlCol="0">
                <a:spAutoFit/>
              </a:bodyPr>
              <a:lstStyle/>
              <a:p>
                <a:pPr algn="r"/>
                <a:r>
                  <a:rPr lang="de-DE" dirty="0">
                    <a:latin typeface="Arial" pitchFamily="34" charset="0"/>
                    <a:cs typeface="Arial" pitchFamily="34" charset="0"/>
                  </a:rPr>
                  <a:t>0</a:t>
                </a:r>
              </a:p>
            </p:txBody>
          </p:sp>
          <p:sp>
            <p:nvSpPr>
              <p:cNvPr id="121" name="Textfeld 59"/>
              <p:cNvSpPr txBox="1"/>
              <p:nvPr/>
            </p:nvSpPr>
            <p:spPr>
              <a:xfrm rot="16200000">
                <a:off x="-10118" y="3071498"/>
                <a:ext cx="1594102" cy="431693"/>
              </a:xfrm>
              <a:prstGeom prst="rect">
                <a:avLst/>
              </a:prstGeom>
              <a:solidFill>
                <a:schemeClr val="bg1"/>
              </a:solidFill>
            </p:spPr>
            <p:txBody>
              <a:bodyPr wrap="none" rtlCol="0">
                <a:spAutoFit/>
              </a:bodyPr>
              <a:lstStyle/>
              <a:p>
                <a:r>
                  <a:rPr lang="de-DE" dirty="0">
                    <a:latin typeface="Symbol" pitchFamily="18" charset="2"/>
                    <a:cs typeface="Arial" pitchFamily="34" charset="0"/>
                  </a:rPr>
                  <a:t>G</a:t>
                </a:r>
                <a:r>
                  <a:rPr lang="de-DE" dirty="0">
                    <a:latin typeface="Arial" pitchFamily="34" charset="0"/>
                    <a:cs typeface="Arial" pitchFamily="34" charset="0"/>
                  </a:rPr>
                  <a:t> </a:t>
                </a:r>
                <a:r>
                  <a:rPr lang="de-DE" sz="1400" dirty="0">
                    <a:latin typeface="Arial" pitchFamily="34" charset="0"/>
                    <a:cs typeface="Arial" pitchFamily="34" charset="0"/>
                  </a:rPr>
                  <a:t>[10</a:t>
                </a:r>
                <a:r>
                  <a:rPr lang="de-DE" sz="1400" baseline="30000" dirty="0">
                    <a:latin typeface="Arial" pitchFamily="34" charset="0"/>
                    <a:cs typeface="Arial" pitchFamily="34" charset="0"/>
                  </a:rPr>
                  <a:t>19</a:t>
                </a:r>
                <a:r>
                  <a:rPr lang="de-DE" sz="1400" dirty="0">
                    <a:latin typeface="Arial" pitchFamily="34" charset="0"/>
                    <a:cs typeface="Arial" pitchFamily="34" charset="0"/>
                  </a:rPr>
                  <a:t>m</a:t>
                </a:r>
                <a:r>
                  <a:rPr lang="de-DE" sz="1400" baseline="30000" dirty="0">
                    <a:latin typeface="Arial" pitchFamily="34" charset="0"/>
                    <a:cs typeface="Arial" pitchFamily="34" charset="0"/>
                  </a:rPr>
                  <a:t>-2</a:t>
                </a:r>
                <a:r>
                  <a:rPr lang="de-DE" sz="1400" dirty="0">
                    <a:latin typeface="Arial" pitchFamily="34" charset="0"/>
                    <a:cs typeface="Arial" pitchFamily="34" charset="0"/>
                  </a:rPr>
                  <a:t>s</a:t>
                </a:r>
                <a:r>
                  <a:rPr lang="de-DE" sz="1400" baseline="30000" dirty="0">
                    <a:latin typeface="Arial" pitchFamily="34" charset="0"/>
                    <a:cs typeface="Arial" pitchFamily="34" charset="0"/>
                  </a:rPr>
                  <a:t>-1</a:t>
                </a:r>
                <a:r>
                  <a:rPr lang="de-DE" sz="1400" dirty="0">
                    <a:latin typeface="Arial" pitchFamily="34" charset="0"/>
                    <a:cs typeface="Arial" pitchFamily="34" charset="0"/>
                  </a:rPr>
                  <a:t>]</a:t>
                </a:r>
              </a:p>
            </p:txBody>
          </p:sp>
          <p:sp>
            <p:nvSpPr>
              <p:cNvPr id="122" name="Textfeld 60"/>
              <p:cNvSpPr txBox="1"/>
              <p:nvPr/>
            </p:nvSpPr>
            <p:spPr>
              <a:xfrm>
                <a:off x="899592" y="1979548"/>
                <a:ext cx="312906" cy="369332"/>
              </a:xfrm>
              <a:prstGeom prst="rect">
                <a:avLst/>
              </a:prstGeom>
              <a:noFill/>
            </p:spPr>
            <p:txBody>
              <a:bodyPr wrap="none" rtlCol="0">
                <a:spAutoFit/>
              </a:bodyPr>
              <a:lstStyle/>
              <a:p>
                <a:pPr algn="r"/>
                <a:r>
                  <a:rPr lang="de-DE" dirty="0">
                    <a:latin typeface="Arial" pitchFamily="34" charset="0"/>
                    <a:cs typeface="Arial" pitchFamily="34" charset="0"/>
                  </a:rPr>
                  <a:t>3</a:t>
                </a:r>
              </a:p>
            </p:txBody>
          </p:sp>
        </p:grpSp>
        <p:sp>
          <p:nvSpPr>
            <p:cNvPr id="125" name="Rectangle 124"/>
            <p:cNvSpPr/>
            <p:nvPr/>
          </p:nvSpPr>
          <p:spPr>
            <a:xfrm>
              <a:off x="8613071" y="1986061"/>
              <a:ext cx="218665" cy="471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hteck 28"/>
            <p:cNvSpPr/>
            <p:nvPr/>
          </p:nvSpPr>
          <p:spPr>
            <a:xfrm>
              <a:off x="8517653" y="1867154"/>
              <a:ext cx="320824" cy="289647"/>
            </a:xfrm>
            <a:prstGeom prst="rect">
              <a:avLst/>
            </a:prstGeom>
            <a:noFill/>
          </p:spPr>
          <p:txBody>
            <a:bodyPr wrap="none">
              <a:spAutoFit/>
            </a:bodyPr>
            <a:lstStyle/>
            <a:p>
              <a:r>
                <a:rPr lang="de-DE" i="1" dirty="0">
                  <a:solidFill>
                    <a:srgbClr val="FF0000"/>
                  </a:solidFill>
                  <a:latin typeface="Arial" panose="020B0604020202020204" pitchFamily="34" charset="0"/>
                  <a:sym typeface="Symbol"/>
                </a:rPr>
                <a:t></a:t>
              </a:r>
              <a:r>
                <a:rPr lang="de-DE" i="1" baseline="-25000" dirty="0">
                  <a:solidFill>
                    <a:srgbClr val="FF0000"/>
                  </a:solidFill>
                  <a:latin typeface="Arial" panose="020B0604020202020204" pitchFamily="34" charset="0"/>
                  <a:sym typeface="Symbol"/>
                </a:rPr>
                <a:t>e</a:t>
              </a:r>
              <a:endParaRPr lang="de-DE" dirty="0"/>
            </a:p>
          </p:txBody>
        </p:sp>
        <p:sp>
          <p:nvSpPr>
            <p:cNvPr id="127" name="Rechteck 31"/>
            <p:cNvSpPr/>
            <p:nvPr/>
          </p:nvSpPr>
          <p:spPr>
            <a:xfrm>
              <a:off x="8534478" y="2125525"/>
              <a:ext cx="280596" cy="318612"/>
            </a:xfrm>
            <a:prstGeom prst="rect">
              <a:avLst/>
            </a:prstGeom>
            <a:noFill/>
          </p:spPr>
          <p:txBody>
            <a:bodyPr wrap="none">
              <a:spAutoFit/>
            </a:bodyPr>
            <a:lstStyle/>
            <a:p>
              <a:r>
                <a:rPr lang="de-DE" i="1" dirty="0">
                  <a:solidFill>
                    <a:srgbClr val="0000FF"/>
                  </a:solidFill>
                  <a:latin typeface="Arial" panose="020B0604020202020204" pitchFamily="34" charset="0"/>
                  <a:sym typeface="Symbol"/>
                </a:rPr>
                <a:t></a:t>
              </a:r>
              <a:r>
                <a:rPr lang="de-DE" i="1" baseline="-25000" dirty="0">
                  <a:solidFill>
                    <a:srgbClr val="0000FF"/>
                  </a:solidFill>
                  <a:latin typeface="Arial" panose="020B0604020202020204" pitchFamily="34" charset="0"/>
                  <a:sym typeface="Symbol"/>
                </a:rPr>
                <a:t>i</a:t>
              </a:r>
              <a:endParaRPr lang="de-DE" dirty="0">
                <a:solidFill>
                  <a:srgbClr val="0000FF"/>
                </a:solidFill>
              </a:endParaRPr>
            </a:p>
          </p:txBody>
        </p:sp>
        <p:sp>
          <p:nvSpPr>
            <p:cNvPr id="131" name="Rounded Rectangle 130"/>
            <p:cNvSpPr/>
            <p:nvPr/>
          </p:nvSpPr>
          <p:spPr>
            <a:xfrm>
              <a:off x="6207685" y="1414098"/>
              <a:ext cx="2876292" cy="2935538"/>
            </a:xfrm>
            <a:prstGeom prst="roundRect">
              <a:avLst>
                <a:gd name="adj" fmla="val 11111"/>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6" name="TextBox 135"/>
          <p:cNvSpPr txBox="1"/>
          <p:nvPr/>
        </p:nvSpPr>
        <p:spPr>
          <a:xfrm>
            <a:off x="84102" y="4786019"/>
            <a:ext cx="2886027" cy="307777"/>
          </a:xfrm>
          <a:prstGeom prst="rect">
            <a:avLst/>
          </a:prstGeom>
          <a:noFill/>
          <a:effectLst/>
        </p:spPr>
        <p:txBody>
          <a:bodyPr wrap="none" rtlCol="0">
            <a:spAutoFit/>
          </a:bodyPr>
          <a:lstStyle/>
          <a:p>
            <a:r>
              <a:rPr lang="en-US" sz="1400" b="1" dirty="0"/>
              <a:t>M. Yokoyama</a:t>
            </a:r>
            <a:r>
              <a:rPr lang="en-US" sz="1000" b="1" dirty="0"/>
              <a:t> [2007]</a:t>
            </a:r>
            <a:r>
              <a:rPr lang="en-US" sz="1400" b="1" dirty="0"/>
              <a:t>, A, </a:t>
            </a:r>
            <a:r>
              <a:rPr lang="en-US" sz="1400" b="1" dirty="0" err="1"/>
              <a:t>Dinklage</a:t>
            </a:r>
            <a:r>
              <a:rPr lang="en-US" sz="1000" b="1" dirty="0"/>
              <a:t> [2016]</a:t>
            </a:r>
          </a:p>
        </p:txBody>
      </p:sp>
    </p:spTree>
    <p:extLst>
      <p:ext uri="{BB962C8B-B14F-4D97-AF65-F5344CB8AC3E}">
        <p14:creationId xmlns:p14="http://schemas.microsoft.com/office/powerpoint/2010/main" val="1256238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7X_XICS_viewing_range.pdf"/>
          <p:cNvPicPr>
            <a:picLocks/>
          </p:cNvPicPr>
          <p:nvPr/>
        </p:nvPicPr>
        <p:blipFill>
          <a:blip r:embed="rId2" cstate="screen">
            <a:extLst>
              <a:ext uri="{28A0092B-C50C-407E-A947-70E740481C1C}">
                <a14:useLocalDpi xmlns:a14="http://schemas.microsoft.com/office/drawing/2010/main"/>
              </a:ext>
            </a:extLst>
          </a:blip>
          <a:stretch>
            <a:fillRect/>
          </a:stretch>
        </p:blipFill>
        <p:spPr>
          <a:xfrm>
            <a:off x="1036783" y="866979"/>
            <a:ext cx="7329633" cy="2416302"/>
          </a:xfrm>
          <a:prstGeom prst="rect">
            <a:avLst/>
          </a:prstGeom>
        </p:spPr>
      </p:pic>
      <p:sp>
        <p:nvSpPr>
          <p:cNvPr id="2" name="Title 1"/>
          <p:cNvSpPr>
            <a:spLocks noGrp="1"/>
          </p:cNvSpPr>
          <p:nvPr>
            <p:ph type="title"/>
          </p:nvPr>
        </p:nvSpPr>
        <p:spPr>
          <a:xfrm>
            <a:off x="244695" y="164562"/>
            <a:ext cx="8226395" cy="547336"/>
          </a:xfrm>
        </p:spPr>
        <p:txBody>
          <a:bodyPr/>
          <a:lstStyle/>
          <a:p>
            <a:r>
              <a:rPr lang="en-US" dirty="0"/>
              <a:t>Plasma flow on W7-X is measured using an</a:t>
            </a:r>
            <a:br>
              <a:rPr lang="en-US" dirty="0"/>
            </a:br>
            <a:r>
              <a:rPr lang="en-US" dirty="0"/>
              <a:t>x-ray imaging crystal spectrometer (XICS)</a:t>
            </a:r>
          </a:p>
        </p:txBody>
      </p:sp>
      <p:sp>
        <p:nvSpPr>
          <p:cNvPr id="4" name="Content Placeholder 3"/>
          <p:cNvSpPr>
            <a:spLocks noGrp="1"/>
          </p:cNvSpPr>
          <p:nvPr>
            <p:ph idx="1"/>
          </p:nvPr>
        </p:nvSpPr>
        <p:spPr>
          <a:xfrm>
            <a:off x="244696" y="850455"/>
            <a:ext cx="4335772" cy="411247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solidFill>
                <a:schemeClr val="tx1"/>
              </a:solidFill>
            </a:endParaRPr>
          </a:p>
          <a:p>
            <a:r>
              <a:rPr lang="en-US" dirty="0">
                <a:solidFill>
                  <a:schemeClr val="tx1"/>
                </a:solidFill>
              </a:rPr>
              <a:t>XICS can provide time resolved profile </a:t>
            </a:r>
          </a:p>
          <a:p>
            <a:r>
              <a:rPr lang="en-US" dirty="0">
                <a:solidFill>
                  <a:schemeClr val="tx1"/>
                </a:solidFill>
              </a:rPr>
              <a:t>measurements of:</a:t>
            </a:r>
          </a:p>
          <a:p>
            <a:r>
              <a:rPr lang="en-US" dirty="0">
                <a:solidFill>
                  <a:srgbClr val="C00006"/>
                </a:solidFill>
              </a:rPr>
              <a:t>	Ion temperature (</a:t>
            </a:r>
            <a:r>
              <a:rPr lang="en-US" dirty="0">
                <a:solidFill>
                  <a:srgbClr val="C00006"/>
                </a:solidFill>
                <a:latin typeface="Times New Roman"/>
                <a:cs typeface="Times New Roman"/>
              </a:rPr>
              <a:t>T</a:t>
            </a:r>
            <a:r>
              <a:rPr lang="en-US" baseline="-25000" dirty="0">
                <a:solidFill>
                  <a:srgbClr val="C00006"/>
                </a:solidFill>
                <a:latin typeface="Times New Roman"/>
                <a:cs typeface="Times New Roman"/>
              </a:rPr>
              <a:t>i</a:t>
            </a:r>
            <a:r>
              <a:rPr lang="en-US" dirty="0">
                <a:solidFill>
                  <a:srgbClr val="C00006"/>
                </a:solidFill>
              </a:rPr>
              <a:t>)</a:t>
            </a:r>
          </a:p>
          <a:p>
            <a:pPr marL="684838" indent="-366234"/>
            <a:r>
              <a:rPr lang="en-US" dirty="0"/>
              <a:t>Electron temperature (</a:t>
            </a:r>
            <a:r>
              <a:rPr lang="en-US" dirty="0" err="1">
                <a:latin typeface="Times New Roman"/>
                <a:cs typeface="Times New Roman"/>
              </a:rPr>
              <a:t>T</a:t>
            </a:r>
            <a:r>
              <a:rPr lang="en-US" baseline="-25000" dirty="0" err="1">
                <a:latin typeface="Times New Roman"/>
                <a:cs typeface="Times New Roman"/>
              </a:rPr>
              <a:t>e</a:t>
            </a:r>
            <a:r>
              <a:rPr lang="en-US" dirty="0"/>
              <a:t>)</a:t>
            </a:r>
          </a:p>
          <a:p>
            <a:pPr marL="684838" indent="-366234"/>
            <a:r>
              <a:rPr lang="en-US" dirty="0">
                <a:solidFill>
                  <a:srgbClr val="C00006"/>
                </a:solidFill>
              </a:rPr>
              <a:t>Perpendicular plasma flow (</a:t>
            </a:r>
            <a:r>
              <a:rPr lang="en-US" dirty="0">
                <a:solidFill>
                  <a:srgbClr val="C00006"/>
                </a:solidFill>
                <a:latin typeface="Times New Roman"/>
                <a:cs typeface="Times New Roman"/>
              </a:rPr>
              <a:t>u</a:t>
            </a:r>
            <a:r>
              <a:rPr lang="en-US" baseline="-25000" dirty="0">
                <a:solidFill>
                  <a:srgbClr val="C00006"/>
                </a:solidFill>
                <a:latin typeface="Times New Roman"/>
                <a:cs typeface="Times New Roman"/>
              </a:rPr>
              <a:t>⊥</a:t>
            </a:r>
            <a:r>
              <a:rPr lang="en-US" dirty="0">
                <a:solidFill>
                  <a:srgbClr val="C00006"/>
                </a:solidFill>
              </a:rPr>
              <a:t>)</a:t>
            </a:r>
          </a:p>
          <a:p>
            <a:pPr marL="684838" indent="-366234"/>
            <a:r>
              <a:rPr lang="en-US" dirty="0"/>
              <a:t>Argon impurity density (</a:t>
            </a:r>
            <a:r>
              <a:rPr lang="en-US" dirty="0" err="1"/>
              <a:t>n</a:t>
            </a:r>
            <a:r>
              <a:rPr lang="en-US" baseline="-25000" dirty="0" err="1"/>
              <a:t>Ar</a:t>
            </a:r>
            <a:r>
              <a:rPr lang="en-US" dirty="0"/>
              <a:t>)</a:t>
            </a:r>
          </a:p>
          <a:p>
            <a:pPr marL="366234" indent="-366234"/>
            <a:endParaRPr lang="en-US" dirty="0"/>
          </a:p>
        </p:txBody>
      </p:sp>
      <p:sp>
        <p:nvSpPr>
          <p:cNvPr id="5" name="Rounded Rectangle 4"/>
          <p:cNvSpPr/>
          <p:nvPr/>
        </p:nvSpPr>
        <p:spPr>
          <a:xfrm>
            <a:off x="42050" y="4811252"/>
            <a:ext cx="3611642" cy="294395"/>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4102" y="4786019"/>
            <a:ext cx="2906715" cy="307777"/>
          </a:xfrm>
          <a:prstGeom prst="rect">
            <a:avLst/>
          </a:prstGeom>
          <a:noFill/>
          <a:effectLst/>
        </p:spPr>
        <p:txBody>
          <a:bodyPr wrap="none" rtlCol="0">
            <a:spAutoFit/>
          </a:bodyPr>
          <a:lstStyle/>
          <a:p>
            <a:r>
              <a:rPr lang="en-US" sz="1400" b="1" dirty="0"/>
              <a:t>N. Pablant</a:t>
            </a:r>
            <a:r>
              <a:rPr lang="en-US" sz="1000" b="1" dirty="0"/>
              <a:t> [2018]</a:t>
            </a:r>
            <a:r>
              <a:rPr lang="en-US" sz="1400" b="1" dirty="0"/>
              <a:t>, A. </a:t>
            </a:r>
            <a:r>
              <a:rPr lang="en-US" sz="1400" b="1" dirty="0" err="1"/>
              <a:t>Langenberg</a:t>
            </a:r>
            <a:r>
              <a:rPr lang="en-US" sz="1000" b="1" dirty="0"/>
              <a:t> [2018]</a:t>
            </a:r>
          </a:p>
        </p:txBody>
      </p:sp>
      <p:sp>
        <p:nvSpPr>
          <p:cNvPr id="7" name="Content Placeholder 3"/>
          <p:cNvSpPr txBox="1">
            <a:spLocks/>
          </p:cNvSpPr>
          <p:nvPr/>
        </p:nvSpPr>
        <p:spPr>
          <a:xfrm>
            <a:off x="4494962" y="825055"/>
            <a:ext cx="4335772" cy="4112470"/>
          </a:xfrm>
          <a:prstGeom prst="rect">
            <a:avLst/>
          </a:prstGeom>
        </p:spPr>
        <p:txBody>
          <a:bodyPr lIns="91431" tIns="45716" rIns="91431" bIns="45716">
            <a:normAutofit/>
          </a:bodyPr>
          <a:lstStyle>
            <a:lvl1pPr marL="0" indent="0" algn="l" defTabSz="408058" rtl="0" eaLnBrk="1" latinLnBrk="0" hangingPunct="1">
              <a:lnSpc>
                <a:spcPct val="90000"/>
              </a:lnSpc>
              <a:spcBef>
                <a:spcPts val="0"/>
              </a:spcBef>
              <a:buFontTx/>
              <a:buNone/>
              <a:tabLst>
                <a:tab pos="344488" algn="l"/>
                <a:tab pos="571500" algn="l"/>
                <a:tab pos="798513" algn="l"/>
                <a:tab pos="1025525" algn="l"/>
                <a:tab pos="1252538" algn="l"/>
              </a:tabLst>
              <a:defRPr sz="1600" b="1" i="0" kern="1200" baseline="0">
                <a:solidFill>
                  <a:schemeClr val="tx1">
                    <a:lumMod val="65000"/>
                    <a:lumOff val="35000"/>
                  </a:schemeClr>
                </a:solidFill>
                <a:latin typeface="Myriad Pro"/>
                <a:ea typeface="+mn-ea"/>
                <a:cs typeface="Myriad Pro"/>
              </a:defRPr>
            </a:lvl1pPr>
            <a:lvl2pPr marL="344488" indent="-227013" algn="l" defTabSz="408058" rtl="0" eaLnBrk="1" latinLnBrk="0" hangingPunct="1">
              <a:lnSpc>
                <a:spcPct val="90000"/>
              </a:lnSpc>
              <a:spcBef>
                <a:spcPts val="0"/>
              </a:spcBef>
              <a:buSzPct val="100000"/>
              <a:buFont typeface="Lucida Grande"/>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2pPr>
            <a:lvl3pPr marL="688975" indent="-176213" algn="l" defTabSz="408058" rtl="0" eaLnBrk="1" latinLnBrk="0" hangingPunct="1">
              <a:lnSpc>
                <a:spcPct val="90000"/>
              </a:lnSpc>
              <a:spcBef>
                <a:spcPts val="0"/>
              </a:spcBef>
              <a:buClr>
                <a:schemeClr val="tx1"/>
              </a:buClr>
              <a:buSzPct val="100000"/>
              <a:buFont typeface="Arial"/>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3pPr>
            <a:lvl4pPr marL="1084263" indent="-227013" algn="l" defTabSz="408058" rtl="0" eaLnBrk="1" latinLnBrk="0" hangingPunct="1">
              <a:lnSpc>
                <a:spcPct val="90000"/>
              </a:lnSpc>
              <a:spcBef>
                <a:spcPts val="0"/>
              </a:spcBef>
              <a:buFont typeface="Lucida Grande"/>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4pPr>
            <a:lvl5pPr marL="1836259" indent="-204028" algn="l" defTabSz="408058" rtl="0" eaLnBrk="1" latinLnBrk="0" hangingPunct="1">
              <a:spcBef>
                <a:spcPct val="20000"/>
              </a:spcBef>
              <a:buFont typeface="Arial"/>
              <a:buChar char="»"/>
              <a:defRPr sz="1800" kern="1200">
                <a:solidFill>
                  <a:schemeClr val="tx1"/>
                </a:solidFill>
                <a:latin typeface="+mn-lt"/>
                <a:ea typeface="+mn-ea"/>
                <a:cs typeface="+mn-cs"/>
              </a:defRPr>
            </a:lvl5pPr>
            <a:lvl6pPr marL="2244316" indent="-204028" algn="l" defTabSz="408058" rtl="0" eaLnBrk="1" latinLnBrk="0" hangingPunct="1">
              <a:spcBef>
                <a:spcPct val="20000"/>
              </a:spcBef>
              <a:buFont typeface="Arial"/>
              <a:buChar char="•"/>
              <a:defRPr sz="1800" kern="1200">
                <a:solidFill>
                  <a:schemeClr val="tx1"/>
                </a:solidFill>
                <a:latin typeface="+mn-lt"/>
                <a:ea typeface="+mn-ea"/>
                <a:cs typeface="+mn-cs"/>
              </a:defRPr>
            </a:lvl6pPr>
            <a:lvl7pPr marL="2652373" indent="-204028" algn="l" defTabSz="408058" rtl="0" eaLnBrk="1" latinLnBrk="0" hangingPunct="1">
              <a:spcBef>
                <a:spcPct val="20000"/>
              </a:spcBef>
              <a:buFont typeface="Arial"/>
              <a:buChar char="•"/>
              <a:defRPr sz="1800" kern="1200">
                <a:solidFill>
                  <a:schemeClr val="tx1"/>
                </a:solidFill>
                <a:latin typeface="+mn-lt"/>
                <a:ea typeface="+mn-ea"/>
                <a:cs typeface="+mn-cs"/>
              </a:defRPr>
            </a:lvl7pPr>
            <a:lvl8pPr marL="3060431" indent="-204028" algn="l" defTabSz="408058" rtl="0" eaLnBrk="1" latinLnBrk="0" hangingPunct="1">
              <a:spcBef>
                <a:spcPct val="20000"/>
              </a:spcBef>
              <a:buFont typeface="Arial"/>
              <a:buChar char="•"/>
              <a:defRPr sz="1800" kern="1200">
                <a:solidFill>
                  <a:schemeClr val="tx1"/>
                </a:solidFill>
                <a:latin typeface="+mn-lt"/>
                <a:ea typeface="+mn-ea"/>
                <a:cs typeface="+mn-cs"/>
              </a:defRPr>
            </a:lvl8pPr>
            <a:lvl9pPr marL="3468488" indent="-204028" algn="l" defTabSz="408058" rtl="0" eaLnBrk="1" latinLnBrk="0" hangingPunct="1">
              <a:spcBef>
                <a:spcPct val="20000"/>
              </a:spcBef>
              <a:buFont typeface="Arial"/>
              <a:buChar char="•"/>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Relies on emission from highly charged ionization states of Argon (Ar</a:t>
            </a:r>
            <a:r>
              <a:rPr lang="en-US" baseline="30000" dirty="0"/>
              <a:t>16+</a:t>
            </a:r>
            <a:r>
              <a:rPr lang="en-US" dirty="0"/>
              <a:t>), which is seeded into the plasma for diagnostic purposes.</a:t>
            </a:r>
          </a:p>
        </p:txBody>
      </p:sp>
    </p:spTree>
    <p:extLst>
      <p:ext uri="{BB962C8B-B14F-4D97-AF65-F5344CB8AC3E}">
        <p14:creationId xmlns:p14="http://schemas.microsoft.com/office/powerpoint/2010/main" val="162130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ounded Rectangle 136"/>
          <p:cNvSpPr/>
          <p:nvPr/>
        </p:nvSpPr>
        <p:spPr>
          <a:xfrm>
            <a:off x="42050" y="4811252"/>
            <a:ext cx="2960360" cy="294395"/>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44695" y="850456"/>
            <a:ext cx="3556720" cy="3901920"/>
          </a:xfrm>
        </p:spPr>
        <p:txBody>
          <a:bodyPr>
            <a:normAutofit/>
          </a:bodyPr>
          <a:lstStyle/>
          <a:p>
            <a:r>
              <a:rPr lang="en-US" dirty="0"/>
              <a:t>Neoclassical ion and electron </a:t>
            </a:r>
          </a:p>
          <a:p>
            <a:r>
              <a:rPr lang="en-US" dirty="0"/>
              <a:t>particle fluxes are affected by</a:t>
            </a:r>
          </a:p>
          <a:p>
            <a:r>
              <a:rPr lang="en-US" dirty="0"/>
              <a:t>the radial electric field.</a:t>
            </a:r>
          </a:p>
          <a:p>
            <a:pPr lvl="1"/>
            <a:r>
              <a:rPr lang="en-US" dirty="0">
                <a:solidFill>
                  <a:schemeClr val="tx1"/>
                </a:solidFill>
              </a:rPr>
              <a:t>Local </a:t>
            </a:r>
            <a:r>
              <a:rPr lang="en-US" dirty="0" err="1">
                <a:solidFill>
                  <a:schemeClr val="tx1"/>
                </a:solidFill>
              </a:rPr>
              <a:t>ambipolarity</a:t>
            </a:r>
            <a:r>
              <a:rPr lang="en-US" dirty="0">
                <a:solidFill>
                  <a:schemeClr val="tx1"/>
                </a:solidFill>
              </a:rPr>
              <a:t> is only </a:t>
            </a:r>
          </a:p>
          <a:p>
            <a:pPr marL="117475" lvl="1" indent="0">
              <a:buNone/>
            </a:pPr>
            <a:r>
              <a:rPr lang="en-US" dirty="0">
                <a:solidFill>
                  <a:schemeClr val="tx1"/>
                </a:solidFill>
              </a:rPr>
              <a:t>	consistent with particular</a:t>
            </a:r>
          </a:p>
          <a:p>
            <a:pPr marL="117475" lvl="1" indent="0">
              <a:buNone/>
            </a:pPr>
            <a:r>
              <a:rPr lang="en-US" dirty="0">
                <a:solidFill>
                  <a:schemeClr val="tx1"/>
                </a:solidFill>
              </a:rPr>
              <a:t>	values of </a:t>
            </a:r>
            <a:r>
              <a:rPr lang="en-US" dirty="0" err="1">
                <a:solidFill>
                  <a:schemeClr val="tx1"/>
                </a:solidFill>
              </a:rPr>
              <a:t>Er</a:t>
            </a:r>
            <a:r>
              <a:rPr lang="en-US" dirty="0">
                <a:solidFill>
                  <a:schemeClr val="tx1"/>
                </a:solidFill>
              </a:rPr>
              <a:t>.</a:t>
            </a:r>
          </a:p>
          <a:p>
            <a:pPr indent="-227013"/>
            <a:endParaRPr lang="en-US" dirty="0"/>
          </a:p>
          <a:p>
            <a:pPr indent="-227013"/>
            <a:r>
              <a:rPr lang="en-US" dirty="0"/>
              <a:t>With low </a:t>
            </a:r>
            <a:r>
              <a:rPr lang="en-US" dirty="0" err="1"/>
              <a:t>collisionalities</a:t>
            </a:r>
            <a:r>
              <a:rPr lang="en-US" dirty="0"/>
              <a:t> and </a:t>
            </a:r>
          </a:p>
          <a:p>
            <a:pPr indent="-227013"/>
            <a:r>
              <a:rPr lang="en-US" dirty="0" err="1">
                <a:solidFill>
                  <a:srgbClr val="000000"/>
                </a:solidFill>
              </a:rPr>
              <a:t>Te</a:t>
            </a:r>
            <a:r>
              <a:rPr lang="en-US" dirty="0">
                <a:solidFill>
                  <a:srgbClr val="000000"/>
                </a:solidFill>
              </a:rPr>
              <a:t> &gt;&gt; Ti </a:t>
            </a:r>
            <a:r>
              <a:rPr lang="en-US" dirty="0"/>
              <a:t>there are typically</a:t>
            </a:r>
          </a:p>
          <a:p>
            <a:pPr indent="-227013"/>
            <a:r>
              <a:rPr lang="en-US" dirty="0"/>
              <a:t>three possible </a:t>
            </a:r>
            <a:r>
              <a:rPr lang="en-US" dirty="0" err="1"/>
              <a:t>Er</a:t>
            </a:r>
            <a:r>
              <a:rPr lang="en-US" dirty="0"/>
              <a:t> solutions:</a:t>
            </a:r>
          </a:p>
          <a:p>
            <a:pPr lvl="1"/>
            <a:r>
              <a:rPr lang="en-US" dirty="0">
                <a:solidFill>
                  <a:schemeClr val="accent2"/>
                </a:solidFill>
              </a:rPr>
              <a:t>electron root (</a:t>
            </a:r>
            <a:r>
              <a:rPr lang="en-US" dirty="0" err="1">
                <a:solidFill>
                  <a:schemeClr val="accent2"/>
                </a:solidFill>
              </a:rPr>
              <a:t>Er</a:t>
            </a:r>
            <a:r>
              <a:rPr lang="en-US" dirty="0">
                <a:solidFill>
                  <a:schemeClr val="accent2"/>
                </a:solidFill>
              </a:rPr>
              <a:t> &gt; 0)</a:t>
            </a:r>
          </a:p>
          <a:p>
            <a:pPr lvl="1"/>
            <a:r>
              <a:rPr lang="en-US" dirty="0">
                <a:solidFill>
                  <a:schemeClr val="accent1"/>
                </a:solidFill>
              </a:rPr>
              <a:t>ion root (</a:t>
            </a:r>
            <a:r>
              <a:rPr lang="en-US" dirty="0" err="1">
                <a:solidFill>
                  <a:schemeClr val="accent1"/>
                </a:solidFill>
              </a:rPr>
              <a:t>Er</a:t>
            </a:r>
            <a:r>
              <a:rPr lang="en-US" dirty="0">
                <a:solidFill>
                  <a:schemeClr val="accent1"/>
                </a:solidFill>
              </a:rPr>
              <a:t> &lt; 0)</a:t>
            </a:r>
          </a:p>
          <a:p>
            <a:pPr lvl="1"/>
            <a:r>
              <a:rPr lang="en-US" dirty="0"/>
              <a:t>unstable root</a:t>
            </a:r>
          </a:p>
        </p:txBody>
      </p:sp>
      <p:sp>
        <p:nvSpPr>
          <p:cNvPr id="2" name="Title 1"/>
          <p:cNvSpPr>
            <a:spLocks noGrp="1"/>
          </p:cNvSpPr>
          <p:nvPr>
            <p:ph type="title"/>
          </p:nvPr>
        </p:nvSpPr>
        <p:spPr/>
        <p:txBody>
          <a:bodyPr/>
          <a:lstStyle/>
          <a:p>
            <a:r>
              <a:rPr lang="en-US" dirty="0"/>
              <a:t>In stellarators the radial electric field plays </a:t>
            </a:r>
            <a:br>
              <a:rPr lang="en-US" dirty="0"/>
            </a:br>
            <a:r>
              <a:rPr lang="en-US" dirty="0"/>
              <a:t>a special role in plasma confinement</a:t>
            </a:r>
          </a:p>
        </p:txBody>
      </p:sp>
      <p:grpSp>
        <p:nvGrpSpPr>
          <p:cNvPr id="132" name="Group 131"/>
          <p:cNvGrpSpPr/>
          <p:nvPr/>
        </p:nvGrpSpPr>
        <p:grpSpPr>
          <a:xfrm>
            <a:off x="3557521" y="1371044"/>
            <a:ext cx="2657626" cy="2809369"/>
            <a:chOff x="3431365" y="1421507"/>
            <a:chExt cx="2876292" cy="2935538"/>
          </a:xfrm>
        </p:grpSpPr>
        <p:pic>
          <p:nvPicPr>
            <p:cNvPr id="8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43289" y="1780836"/>
              <a:ext cx="2202409" cy="1941794"/>
            </a:xfrm>
            <a:prstGeom prst="rect">
              <a:avLst/>
            </a:prstGeom>
            <a:noFill/>
          </p:spPr>
        </p:pic>
        <p:sp>
          <p:nvSpPr>
            <p:cNvPr id="85" name="Textfeld 19"/>
            <p:cNvSpPr txBox="1"/>
            <p:nvPr/>
          </p:nvSpPr>
          <p:spPr>
            <a:xfrm>
              <a:off x="3931295" y="1457744"/>
              <a:ext cx="1415772" cy="307777"/>
            </a:xfrm>
            <a:prstGeom prst="rect">
              <a:avLst/>
            </a:prstGeom>
            <a:noFill/>
          </p:spPr>
          <p:txBody>
            <a:bodyPr wrap="none" rtlCol="0">
              <a:spAutoFit/>
            </a:bodyPr>
            <a:lstStyle/>
            <a:p>
              <a:r>
                <a:rPr lang="de-DE" sz="1400" b="1" dirty="0">
                  <a:solidFill>
                    <a:schemeClr val="accent1"/>
                  </a:solidFill>
                  <a:latin typeface="Myriad Pro"/>
                  <a:cs typeface="Myriad Pro"/>
                </a:rPr>
                <a:t>Ion </a:t>
              </a:r>
              <a:r>
                <a:rPr lang="de-DE" sz="1400" b="1" dirty="0" err="1">
                  <a:solidFill>
                    <a:schemeClr val="accent1"/>
                  </a:solidFill>
                  <a:latin typeface="Myriad Pro"/>
                  <a:cs typeface="Myriad Pro"/>
                </a:rPr>
                <a:t>root</a:t>
              </a:r>
              <a:r>
                <a:rPr lang="de-DE" sz="1400" b="1" dirty="0">
                  <a:solidFill>
                    <a:schemeClr val="accent1"/>
                  </a:solidFill>
                  <a:latin typeface="Myriad Pro"/>
                  <a:cs typeface="Myriad Pro"/>
                </a:rPr>
                <a:t> (Er &lt; 0)</a:t>
              </a:r>
            </a:p>
          </p:txBody>
        </p:sp>
        <p:sp>
          <p:nvSpPr>
            <p:cNvPr id="86" name="Ellipse 22"/>
            <p:cNvSpPr/>
            <p:nvPr/>
          </p:nvSpPr>
          <p:spPr>
            <a:xfrm>
              <a:off x="4733898" y="3262201"/>
              <a:ext cx="225888" cy="225888"/>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F81BD"/>
                </a:solidFill>
              </a:endParaRPr>
            </a:p>
          </p:txBody>
        </p:sp>
        <p:sp>
          <p:nvSpPr>
            <p:cNvPr id="87" name="Textfeld 26"/>
            <p:cNvSpPr txBox="1"/>
            <p:nvPr/>
          </p:nvSpPr>
          <p:spPr>
            <a:xfrm>
              <a:off x="4056234" y="1915525"/>
              <a:ext cx="723275" cy="338554"/>
            </a:xfrm>
            <a:prstGeom prst="rect">
              <a:avLst/>
            </a:prstGeom>
            <a:solidFill>
              <a:schemeClr val="bg1"/>
            </a:solidFill>
          </p:spPr>
          <p:txBody>
            <a:bodyPr wrap="none" rtlCol="0">
              <a:spAutoFit/>
            </a:bodyPr>
            <a:lstStyle/>
            <a:p>
              <a:r>
                <a:rPr lang="de-DE" b="1" dirty="0" err="1">
                  <a:latin typeface="Myriad Pro"/>
                  <a:cs typeface="Myriad Pro"/>
                </a:rPr>
                <a:t>T</a:t>
              </a:r>
              <a:r>
                <a:rPr lang="de-DE" b="1" baseline="-25000" dirty="0" err="1">
                  <a:latin typeface="Myriad Pro"/>
                  <a:cs typeface="Myriad Pro"/>
                </a:rPr>
                <a:t>e</a:t>
              </a:r>
              <a:r>
                <a:rPr lang="de-DE" b="1" dirty="0">
                  <a:latin typeface="Myriad Pro"/>
                  <a:cs typeface="Myriad Pro"/>
                </a:rPr>
                <a:t> ~ </a:t>
              </a:r>
              <a:r>
                <a:rPr lang="de-DE" b="1" dirty="0" err="1">
                  <a:latin typeface="Myriad Pro"/>
                  <a:cs typeface="Myriad Pro"/>
                </a:rPr>
                <a:t>T</a:t>
              </a:r>
              <a:r>
                <a:rPr lang="de-DE" b="1" baseline="-25000" dirty="0" err="1">
                  <a:latin typeface="Myriad Pro"/>
                  <a:cs typeface="Myriad Pro"/>
                </a:rPr>
                <a:t>i</a:t>
              </a:r>
              <a:endParaRPr lang="de-DE" b="1" baseline="-25000" dirty="0">
                <a:latin typeface="Myriad Pro"/>
                <a:cs typeface="Myriad Pro"/>
              </a:endParaRPr>
            </a:p>
          </p:txBody>
        </p:sp>
        <p:sp>
          <p:nvSpPr>
            <p:cNvPr id="90" name="Rechteck 33"/>
            <p:cNvSpPr/>
            <p:nvPr/>
          </p:nvSpPr>
          <p:spPr>
            <a:xfrm>
              <a:off x="4282122" y="2866897"/>
              <a:ext cx="612483" cy="289647"/>
            </a:xfrm>
            <a:prstGeom prst="rect">
              <a:avLst/>
            </a:prstGeom>
            <a:solidFill>
              <a:schemeClr val="bg1"/>
            </a:solidFill>
          </p:spPr>
          <p:txBody>
            <a:bodyPr wrap="none">
              <a:spAutoFit/>
            </a:bodyPr>
            <a:lstStyle/>
            <a:p>
              <a:r>
                <a:rPr lang="de-DE" i="1" dirty="0">
                  <a:solidFill>
                    <a:srgbClr val="FF0000"/>
                  </a:solidFill>
                  <a:latin typeface="Arial" panose="020B0604020202020204" pitchFamily="34" charset="0"/>
                  <a:sym typeface="Symbol"/>
                </a:rPr>
                <a:t></a:t>
              </a:r>
              <a:r>
                <a:rPr lang="de-DE" i="1" baseline="-25000" dirty="0">
                  <a:solidFill>
                    <a:srgbClr val="FF0000"/>
                  </a:solidFill>
                  <a:latin typeface="Arial" panose="020B0604020202020204" pitchFamily="34" charset="0"/>
                  <a:sym typeface="Symbol"/>
                </a:rPr>
                <a:t>e</a:t>
              </a:r>
              <a:r>
                <a:rPr lang="de-DE" i="1" dirty="0">
                  <a:solidFill>
                    <a:srgbClr val="FF0000"/>
                  </a:solidFill>
                  <a:latin typeface="Arial" panose="020B0604020202020204" pitchFamily="34" charset="0"/>
                  <a:sym typeface="Symbol"/>
                </a:rPr>
                <a:t> </a:t>
              </a:r>
              <a:r>
                <a:rPr lang="de-DE" i="1" dirty="0">
                  <a:latin typeface="Arial" panose="020B0604020202020204" pitchFamily="34" charset="0"/>
                  <a:sym typeface="Symbol"/>
                </a:rPr>
                <a:t>=</a:t>
              </a:r>
              <a:r>
                <a:rPr lang="de-DE" i="1" dirty="0">
                  <a:solidFill>
                    <a:srgbClr val="0000FF"/>
                  </a:solidFill>
                  <a:latin typeface="Arial" panose="020B0604020202020204" pitchFamily="34" charset="0"/>
                  <a:sym typeface="Symbol"/>
                </a:rPr>
                <a:t></a:t>
              </a:r>
              <a:r>
                <a:rPr lang="de-DE" i="1" baseline="-25000" dirty="0">
                  <a:solidFill>
                    <a:srgbClr val="0000FF"/>
                  </a:solidFill>
                  <a:latin typeface="Arial" panose="020B0604020202020204" pitchFamily="34" charset="0"/>
                  <a:sym typeface="Symbol"/>
                </a:rPr>
                <a:t>i</a:t>
              </a:r>
              <a:endParaRPr lang="de-DE" dirty="0">
                <a:solidFill>
                  <a:srgbClr val="0000FF"/>
                </a:solidFill>
              </a:endParaRPr>
            </a:p>
          </p:txBody>
        </p:sp>
        <p:cxnSp>
          <p:nvCxnSpPr>
            <p:cNvPr id="91" name="Gerade Verbindung mit Pfeil 36"/>
            <p:cNvCxnSpPr>
              <a:endCxn id="86" idx="1"/>
            </p:cNvCxnSpPr>
            <p:nvPr/>
          </p:nvCxnSpPr>
          <p:spPr>
            <a:xfrm>
              <a:off x="4620954" y="3149257"/>
              <a:ext cx="146024" cy="146024"/>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92" name="Textfeld 42"/>
            <p:cNvSpPr txBox="1"/>
            <p:nvPr/>
          </p:nvSpPr>
          <p:spPr>
            <a:xfrm>
              <a:off x="4615336" y="3941232"/>
              <a:ext cx="889987" cy="338554"/>
            </a:xfrm>
            <a:prstGeom prst="rect">
              <a:avLst/>
            </a:prstGeom>
            <a:solidFill>
              <a:schemeClr val="bg1"/>
            </a:solidFill>
          </p:spPr>
          <p:txBody>
            <a:bodyPr wrap="none" rtlCol="0">
              <a:spAutoFit/>
            </a:bodyPr>
            <a:lstStyle/>
            <a:p>
              <a:r>
                <a:rPr lang="de-DE" b="1" dirty="0">
                  <a:latin typeface="Myriad Pro"/>
                  <a:cs typeface="Myriad Pro"/>
                </a:rPr>
                <a:t>E</a:t>
              </a:r>
              <a:r>
                <a:rPr lang="de-DE" b="1" baseline="-25000" dirty="0">
                  <a:latin typeface="Myriad Pro"/>
                  <a:cs typeface="Myriad Pro"/>
                </a:rPr>
                <a:t>r</a:t>
              </a:r>
              <a:r>
                <a:rPr lang="de-DE" b="1" dirty="0">
                  <a:latin typeface="Myriad Pro"/>
                  <a:cs typeface="Myriad Pro"/>
                </a:rPr>
                <a:t> </a:t>
              </a:r>
              <a:r>
                <a:rPr lang="de-DE" sz="1400" dirty="0">
                  <a:latin typeface="Myriad Pro"/>
                  <a:cs typeface="Myriad Pro"/>
                </a:rPr>
                <a:t>[</a:t>
              </a:r>
              <a:r>
                <a:rPr lang="de-DE" sz="1400" dirty="0" err="1">
                  <a:latin typeface="Myriad Pro"/>
                  <a:cs typeface="Myriad Pro"/>
                </a:rPr>
                <a:t>kV</a:t>
              </a:r>
              <a:r>
                <a:rPr lang="de-DE" sz="1400" dirty="0">
                  <a:latin typeface="Myriad Pro"/>
                  <a:cs typeface="Myriad Pro"/>
                </a:rPr>
                <a:t>/m]</a:t>
              </a:r>
            </a:p>
          </p:txBody>
        </p:sp>
        <p:sp>
          <p:nvSpPr>
            <p:cNvPr id="93" name="Textfeld 44"/>
            <p:cNvSpPr txBox="1"/>
            <p:nvPr/>
          </p:nvSpPr>
          <p:spPr>
            <a:xfrm>
              <a:off x="3863439" y="3708056"/>
              <a:ext cx="305739" cy="289647"/>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-4</a:t>
              </a:r>
            </a:p>
          </p:txBody>
        </p:sp>
        <p:sp>
          <p:nvSpPr>
            <p:cNvPr id="94" name="Textfeld 45"/>
            <p:cNvSpPr txBox="1"/>
            <p:nvPr/>
          </p:nvSpPr>
          <p:spPr>
            <a:xfrm>
              <a:off x="4371687" y="3708056"/>
              <a:ext cx="305739" cy="289647"/>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-2</a:t>
              </a:r>
            </a:p>
          </p:txBody>
        </p:sp>
        <p:sp>
          <p:nvSpPr>
            <p:cNvPr id="95" name="Textfeld 46"/>
            <p:cNvSpPr txBox="1"/>
            <p:nvPr/>
          </p:nvSpPr>
          <p:spPr>
            <a:xfrm>
              <a:off x="4933486" y="3708056"/>
              <a:ext cx="245396" cy="289647"/>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0</a:t>
              </a:r>
            </a:p>
          </p:txBody>
        </p:sp>
        <p:sp>
          <p:nvSpPr>
            <p:cNvPr id="96" name="Textfeld 47"/>
            <p:cNvSpPr txBox="1"/>
            <p:nvPr/>
          </p:nvSpPr>
          <p:spPr>
            <a:xfrm>
              <a:off x="5468034" y="3700769"/>
              <a:ext cx="245396" cy="289647"/>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2</a:t>
              </a:r>
            </a:p>
          </p:txBody>
        </p:sp>
        <p:sp>
          <p:nvSpPr>
            <p:cNvPr id="97" name="Textfeld 48"/>
            <p:cNvSpPr txBox="1"/>
            <p:nvPr/>
          </p:nvSpPr>
          <p:spPr>
            <a:xfrm>
              <a:off x="6013247" y="3700769"/>
              <a:ext cx="245396" cy="289647"/>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4</a:t>
              </a:r>
            </a:p>
          </p:txBody>
        </p:sp>
        <p:grpSp>
          <p:nvGrpSpPr>
            <p:cNvPr id="98" name="Gruppieren 52"/>
            <p:cNvGrpSpPr/>
            <p:nvPr/>
          </p:nvGrpSpPr>
          <p:grpSpPr>
            <a:xfrm>
              <a:off x="3516246" y="1738821"/>
              <a:ext cx="503023" cy="2040281"/>
              <a:chOff x="571089" y="1979548"/>
              <a:chExt cx="641409" cy="2601580"/>
            </a:xfrm>
          </p:grpSpPr>
          <p:sp>
            <p:nvSpPr>
              <p:cNvPr id="99" name="Textfeld 49"/>
              <p:cNvSpPr txBox="1"/>
              <p:nvPr/>
            </p:nvSpPr>
            <p:spPr>
              <a:xfrm>
                <a:off x="874718" y="4211796"/>
                <a:ext cx="312906" cy="369332"/>
              </a:xfrm>
              <a:prstGeom prst="rect">
                <a:avLst/>
              </a:prstGeom>
              <a:noFill/>
            </p:spPr>
            <p:txBody>
              <a:bodyPr wrap="none" rtlCol="0">
                <a:spAutoFit/>
              </a:bodyPr>
              <a:lstStyle/>
              <a:p>
                <a:pPr algn="r"/>
                <a:r>
                  <a:rPr lang="de-DE" dirty="0">
                    <a:latin typeface="Arial" pitchFamily="34" charset="0"/>
                    <a:cs typeface="Arial" pitchFamily="34" charset="0"/>
                  </a:rPr>
                  <a:t>0</a:t>
                </a:r>
              </a:p>
            </p:txBody>
          </p:sp>
          <p:sp>
            <p:nvSpPr>
              <p:cNvPr id="100" name="Textfeld 50"/>
              <p:cNvSpPr txBox="1"/>
              <p:nvPr/>
            </p:nvSpPr>
            <p:spPr>
              <a:xfrm rot="16200000">
                <a:off x="-10116" y="3071498"/>
                <a:ext cx="1594103" cy="431693"/>
              </a:xfrm>
              <a:prstGeom prst="rect">
                <a:avLst/>
              </a:prstGeom>
              <a:solidFill>
                <a:schemeClr val="bg1"/>
              </a:solidFill>
            </p:spPr>
            <p:txBody>
              <a:bodyPr wrap="none" rtlCol="0">
                <a:spAutoFit/>
              </a:bodyPr>
              <a:lstStyle/>
              <a:p>
                <a:r>
                  <a:rPr lang="de-DE" b="1" dirty="0">
                    <a:latin typeface="Symbol" pitchFamily="18" charset="2"/>
                    <a:cs typeface="Arial" pitchFamily="34" charset="0"/>
                  </a:rPr>
                  <a:t>G</a:t>
                </a:r>
                <a:r>
                  <a:rPr lang="de-DE" dirty="0">
                    <a:latin typeface="Arial" pitchFamily="34" charset="0"/>
                    <a:cs typeface="Arial" pitchFamily="34" charset="0"/>
                  </a:rPr>
                  <a:t> </a:t>
                </a:r>
                <a:r>
                  <a:rPr lang="de-DE" sz="1400" dirty="0">
                    <a:latin typeface="Arial" pitchFamily="34" charset="0"/>
                    <a:cs typeface="Arial" pitchFamily="34" charset="0"/>
                  </a:rPr>
                  <a:t>[10</a:t>
                </a:r>
                <a:r>
                  <a:rPr lang="de-DE" sz="1400" baseline="30000" dirty="0">
                    <a:latin typeface="Arial" pitchFamily="34" charset="0"/>
                    <a:cs typeface="Arial" pitchFamily="34" charset="0"/>
                  </a:rPr>
                  <a:t>19</a:t>
                </a:r>
                <a:r>
                  <a:rPr lang="de-DE" sz="1400" dirty="0">
                    <a:latin typeface="Arial" pitchFamily="34" charset="0"/>
                    <a:cs typeface="Arial" pitchFamily="34" charset="0"/>
                  </a:rPr>
                  <a:t>m</a:t>
                </a:r>
                <a:r>
                  <a:rPr lang="de-DE" sz="1400" baseline="30000" dirty="0">
                    <a:latin typeface="Arial" pitchFamily="34" charset="0"/>
                    <a:cs typeface="Arial" pitchFamily="34" charset="0"/>
                  </a:rPr>
                  <a:t>-2</a:t>
                </a:r>
                <a:r>
                  <a:rPr lang="de-DE" sz="1400" dirty="0">
                    <a:latin typeface="Arial" pitchFamily="34" charset="0"/>
                    <a:cs typeface="Arial" pitchFamily="34" charset="0"/>
                  </a:rPr>
                  <a:t>s</a:t>
                </a:r>
                <a:r>
                  <a:rPr lang="de-DE" sz="1400" baseline="30000" dirty="0">
                    <a:latin typeface="Arial" pitchFamily="34" charset="0"/>
                    <a:cs typeface="Arial" pitchFamily="34" charset="0"/>
                  </a:rPr>
                  <a:t>-1</a:t>
                </a:r>
                <a:r>
                  <a:rPr lang="de-DE" sz="1400" dirty="0">
                    <a:latin typeface="Arial" pitchFamily="34" charset="0"/>
                    <a:cs typeface="Arial" pitchFamily="34" charset="0"/>
                  </a:rPr>
                  <a:t>]</a:t>
                </a:r>
              </a:p>
            </p:txBody>
          </p:sp>
          <p:sp>
            <p:nvSpPr>
              <p:cNvPr id="101" name="Textfeld 51"/>
              <p:cNvSpPr txBox="1"/>
              <p:nvPr/>
            </p:nvSpPr>
            <p:spPr>
              <a:xfrm>
                <a:off x="899592" y="1979548"/>
                <a:ext cx="312906" cy="369332"/>
              </a:xfrm>
              <a:prstGeom prst="rect">
                <a:avLst/>
              </a:prstGeom>
              <a:noFill/>
            </p:spPr>
            <p:txBody>
              <a:bodyPr wrap="none" rtlCol="0">
                <a:spAutoFit/>
              </a:bodyPr>
              <a:lstStyle/>
              <a:p>
                <a:pPr algn="r"/>
                <a:r>
                  <a:rPr lang="de-DE" dirty="0">
                    <a:latin typeface="Arial" pitchFamily="34" charset="0"/>
                    <a:cs typeface="Arial" pitchFamily="34" charset="0"/>
                  </a:rPr>
                  <a:t>3</a:t>
                </a:r>
              </a:p>
            </p:txBody>
          </p:sp>
        </p:grpSp>
        <p:sp>
          <p:nvSpPr>
            <p:cNvPr id="123" name="Rectangle 122"/>
            <p:cNvSpPr/>
            <p:nvPr/>
          </p:nvSpPr>
          <p:spPr>
            <a:xfrm>
              <a:off x="5811455" y="1934595"/>
              <a:ext cx="218665" cy="471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hteck 28"/>
            <p:cNvSpPr/>
            <p:nvPr/>
          </p:nvSpPr>
          <p:spPr>
            <a:xfrm>
              <a:off x="5737184" y="1832510"/>
              <a:ext cx="320824" cy="289647"/>
            </a:xfrm>
            <a:prstGeom prst="rect">
              <a:avLst/>
            </a:prstGeom>
            <a:noFill/>
          </p:spPr>
          <p:txBody>
            <a:bodyPr wrap="none">
              <a:spAutoFit/>
            </a:bodyPr>
            <a:lstStyle/>
            <a:p>
              <a:r>
                <a:rPr lang="de-DE" i="1" dirty="0">
                  <a:solidFill>
                    <a:srgbClr val="FF0000"/>
                  </a:solidFill>
                  <a:latin typeface="Arial" panose="020B0604020202020204" pitchFamily="34" charset="0"/>
                  <a:sym typeface="Symbol"/>
                </a:rPr>
                <a:t></a:t>
              </a:r>
              <a:r>
                <a:rPr lang="de-DE" i="1" baseline="-25000" dirty="0">
                  <a:solidFill>
                    <a:srgbClr val="FF0000"/>
                  </a:solidFill>
                  <a:latin typeface="Arial" panose="020B0604020202020204" pitchFamily="34" charset="0"/>
                  <a:sym typeface="Symbol"/>
                </a:rPr>
                <a:t>e</a:t>
              </a:r>
              <a:endParaRPr lang="de-DE" dirty="0"/>
            </a:p>
          </p:txBody>
        </p:sp>
        <p:sp>
          <p:nvSpPr>
            <p:cNvPr id="89" name="Rechteck 31"/>
            <p:cNvSpPr/>
            <p:nvPr/>
          </p:nvSpPr>
          <p:spPr>
            <a:xfrm>
              <a:off x="5754009" y="2074059"/>
              <a:ext cx="280596" cy="318612"/>
            </a:xfrm>
            <a:prstGeom prst="rect">
              <a:avLst/>
            </a:prstGeom>
            <a:noFill/>
          </p:spPr>
          <p:txBody>
            <a:bodyPr wrap="none">
              <a:spAutoFit/>
            </a:bodyPr>
            <a:lstStyle/>
            <a:p>
              <a:r>
                <a:rPr lang="de-DE" i="1" dirty="0">
                  <a:solidFill>
                    <a:srgbClr val="0000FF"/>
                  </a:solidFill>
                  <a:latin typeface="Arial" panose="020B0604020202020204" pitchFamily="34" charset="0"/>
                  <a:sym typeface="Symbol"/>
                </a:rPr>
                <a:t></a:t>
              </a:r>
              <a:r>
                <a:rPr lang="de-DE" i="1" baseline="-25000" dirty="0">
                  <a:solidFill>
                    <a:srgbClr val="0000FF"/>
                  </a:solidFill>
                  <a:latin typeface="Arial" panose="020B0604020202020204" pitchFamily="34" charset="0"/>
                  <a:sym typeface="Symbol"/>
                </a:rPr>
                <a:t>i</a:t>
              </a:r>
              <a:endParaRPr lang="de-DE" dirty="0">
                <a:solidFill>
                  <a:srgbClr val="0000FF"/>
                </a:solidFill>
              </a:endParaRPr>
            </a:p>
          </p:txBody>
        </p:sp>
        <p:sp>
          <p:nvSpPr>
            <p:cNvPr id="129" name="Rounded Rectangle 128"/>
            <p:cNvSpPr/>
            <p:nvPr/>
          </p:nvSpPr>
          <p:spPr>
            <a:xfrm>
              <a:off x="3431365" y="1421507"/>
              <a:ext cx="2876292" cy="2935538"/>
            </a:xfrm>
            <a:prstGeom prst="roundRect">
              <a:avLst>
                <a:gd name="adj" fmla="val 11111"/>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3" name="Group 132"/>
          <p:cNvGrpSpPr/>
          <p:nvPr/>
        </p:nvGrpSpPr>
        <p:grpSpPr>
          <a:xfrm>
            <a:off x="6333841" y="1363635"/>
            <a:ext cx="2657626" cy="2809369"/>
            <a:chOff x="6207685" y="1414098"/>
            <a:chExt cx="2876292" cy="2935538"/>
          </a:xfrm>
        </p:grpSpPr>
        <p:pic>
          <p:nvPicPr>
            <p:cNvPr id="10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66386" y="1758009"/>
              <a:ext cx="2145937" cy="1998266"/>
            </a:xfrm>
            <a:prstGeom prst="rect">
              <a:avLst/>
            </a:prstGeom>
            <a:noFill/>
            <a:ln>
              <a:noFill/>
            </a:ln>
          </p:spPr>
        </p:pic>
        <p:sp>
          <p:nvSpPr>
            <p:cNvPr id="104" name="Textfeld 21"/>
            <p:cNvSpPr txBox="1"/>
            <p:nvPr/>
          </p:nvSpPr>
          <p:spPr>
            <a:xfrm>
              <a:off x="6672192" y="1457743"/>
              <a:ext cx="1826141" cy="307777"/>
            </a:xfrm>
            <a:prstGeom prst="rect">
              <a:avLst/>
            </a:prstGeom>
            <a:noFill/>
          </p:spPr>
          <p:txBody>
            <a:bodyPr wrap="none" rtlCol="0">
              <a:spAutoFit/>
            </a:bodyPr>
            <a:lstStyle/>
            <a:p>
              <a:pPr algn="ctr"/>
              <a:r>
                <a:rPr lang="de-DE" sz="1400" b="1" dirty="0" err="1">
                  <a:solidFill>
                    <a:schemeClr val="accent2"/>
                  </a:solidFill>
                  <a:latin typeface="Myriad Pro"/>
                  <a:cs typeface="Myriad Pro"/>
                </a:rPr>
                <a:t>Electron</a:t>
              </a:r>
              <a:r>
                <a:rPr lang="de-DE" sz="1400" b="1" dirty="0">
                  <a:solidFill>
                    <a:schemeClr val="accent2"/>
                  </a:solidFill>
                  <a:latin typeface="Myriad Pro"/>
                  <a:cs typeface="Myriad Pro"/>
                </a:rPr>
                <a:t> </a:t>
              </a:r>
              <a:r>
                <a:rPr lang="de-DE" sz="1400" b="1" dirty="0" err="1">
                  <a:solidFill>
                    <a:schemeClr val="accent2"/>
                  </a:solidFill>
                  <a:latin typeface="Myriad Pro"/>
                  <a:cs typeface="Myriad Pro"/>
                </a:rPr>
                <a:t>root</a:t>
              </a:r>
              <a:r>
                <a:rPr lang="de-DE" sz="1400" b="1" dirty="0">
                  <a:solidFill>
                    <a:schemeClr val="accent2"/>
                  </a:solidFill>
                  <a:latin typeface="Myriad Pro"/>
                  <a:cs typeface="Myriad Pro"/>
                </a:rPr>
                <a:t> (Er &gt; 0)</a:t>
              </a:r>
            </a:p>
          </p:txBody>
        </p:sp>
        <p:sp>
          <p:nvSpPr>
            <p:cNvPr id="105" name="Ellipse 23"/>
            <p:cNvSpPr/>
            <p:nvPr/>
          </p:nvSpPr>
          <p:spPr>
            <a:xfrm>
              <a:off x="7669939" y="2909195"/>
              <a:ext cx="225888" cy="225888"/>
            </a:xfrm>
            <a:prstGeom prst="ellipse">
              <a:avLst/>
            </a:prstGeom>
            <a:noFill/>
            <a:ln w="57150">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Ellipse 24"/>
            <p:cNvSpPr/>
            <p:nvPr/>
          </p:nvSpPr>
          <p:spPr>
            <a:xfrm>
              <a:off x="8517019" y="3248027"/>
              <a:ext cx="225888" cy="22588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Textfeld 27"/>
            <p:cNvSpPr txBox="1"/>
            <p:nvPr/>
          </p:nvSpPr>
          <p:spPr>
            <a:xfrm>
              <a:off x="6822858" y="1949170"/>
              <a:ext cx="838725" cy="338554"/>
            </a:xfrm>
            <a:prstGeom prst="rect">
              <a:avLst/>
            </a:prstGeom>
            <a:solidFill>
              <a:schemeClr val="bg1"/>
            </a:solidFill>
          </p:spPr>
          <p:txBody>
            <a:bodyPr wrap="none" rtlCol="0">
              <a:spAutoFit/>
            </a:bodyPr>
            <a:lstStyle/>
            <a:p>
              <a:r>
                <a:rPr lang="de-DE" b="1" dirty="0" err="1">
                  <a:latin typeface="Myriad Pro"/>
                  <a:cs typeface="Myriad Pro"/>
                </a:rPr>
                <a:t>T</a:t>
              </a:r>
              <a:r>
                <a:rPr lang="de-DE" b="1" baseline="-25000" dirty="0" err="1">
                  <a:latin typeface="Myriad Pro"/>
                  <a:cs typeface="Myriad Pro"/>
                </a:rPr>
                <a:t>e</a:t>
              </a:r>
              <a:r>
                <a:rPr lang="de-DE" b="1" dirty="0">
                  <a:latin typeface="Myriad Pro"/>
                  <a:cs typeface="Myriad Pro"/>
                </a:rPr>
                <a:t> &gt;&gt; </a:t>
              </a:r>
              <a:r>
                <a:rPr lang="de-DE" b="1" dirty="0" err="1">
                  <a:latin typeface="Myriad Pro"/>
                  <a:cs typeface="Myriad Pro"/>
                </a:rPr>
                <a:t>T</a:t>
              </a:r>
              <a:r>
                <a:rPr lang="de-DE" b="1" baseline="-25000" dirty="0" err="1">
                  <a:latin typeface="Myriad Pro"/>
                  <a:cs typeface="Myriad Pro"/>
                </a:rPr>
                <a:t>i</a:t>
              </a:r>
              <a:endParaRPr lang="de-DE" b="1" baseline="-25000" dirty="0">
                <a:latin typeface="Myriad Pro"/>
                <a:cs typeface="Myriad Pro"/>
              </a:endParaRPr>
            </a:p>
          </p:txBody>
        </p:sp>
        <p:sp>
          <p:nvSpPr>
            <p:cNvPr id="110" name="Rechteck 32"/>
            <p:cNvSpPr/>
            <p:nvPr/>
          </p:nvSpPr>
          <p:spPr>
            <a:xfrm>
              <a:off x="8096484" y="2664077"/>
              <a:ext cx="612483" cy="289648"/>
            </a:xfrm>
            <a:prstGeom prst="rect">
              <a:avLst/>
            </a:prstGeom>
            <a:solidFill>
              <a:schemeClr val="bg1"/>
            </a:solidFill>
          </p:spPr>
          <p:txBody>
            <a:bodyPr wrap="none">
              <a:spAutoFit/>
            </a:bodyPr>
            <a:lstStyle/>
            <a:p>
              <a:r>
                <a:rPr lang="de-DE" i="1" dirty="0">
                  <a:solidFill>
                    <a:srgbClr val="FF0000"/>
                  </a:solidFill>
                  <a:latin typeface="Arial" panose="020B0604020202020204" pitchFamily="34" charset="0"/>
                  <a:sym typeface="Symbol"/>
                </a:rPr>
                <a:t></a:t>
              </a:r>
              <a:r>
                <a:rPr lang="de-DE" i="1" baseline="-25000" dirty="0">
                  <a:solidFill>
                    <a:srgbClr val="FF0000"/>
                  </a:solidFill>
                  <a:latin typeface="Arial" panose="020B0604020202020204" pitchFamily="34" charset="0"/>
                  <a:sym typeface="Symbol"/>
                </a:rPr>
                <a:t>e</a:t>
              </a:r>
              <a:r>
                <a:rPr lang="de-DE" i="1" dirty="0">
                  <a:solidFill>
                    <a:srgbClr val="FF0000"/>
                  </a:solidFill>
                  <a:latin typeface="Arial" panose="020B0604020202020204" pitchFamily="34" charset="0"/>
                  <a:sym typeface="Symbol"/>
                </a:rPr>
                <a:t> </a:t>
              </a:r>
              <a:r>
                <a:rPr lang="de-DE" i="1" dirty="0">
                  <a:latin typeface="Arial" panose="020B0604020202020204" pitchFamily="34" charset="0"/>
                  <a:sym typeface="Symbol"/>
                </a:rPr>
                <a:t>=</a:t>
              </a:r>
              <a:r>
                <a:rPr lang="de-DE" i="1" dirty="0">
                  <a:solidFill>
                    <a:srgbClr val="0000FF"/>
                  </a:solidFill>
                  <a:latin typeface="Arial" panose="020B0604020202020204" pitchFamily="34" charset="0"/>
                  <a:sym typeface="Symbol"/>
                </a:rPr>
                <a:t></a:t>
              </a:r>
              <a:r>
                <a:rPr lang="de-DE" i="1" baseline="-25000" dirty="0">
                  <a:solidFill>
                    <a:srgbClr val="0000FF"/>
                  </a:solidFill>
                  <a:latin typeface="Arial" panose="020B0604020202020204" pitchFamily="34" charset="0"/>
                  <a:sym typeface="Symbol"/>
                </a:rPr>
                <a:t>i</a:t>
              </a:r>
              <a:endParaRPr lang="de-DE" dirty="0">
                <a:solidFill>
                  <a:srgbClr val="0000FF"/>
                </a:solidFill>
              </a:endParaRPr>
            </a:p>
          </p:txBody>
        </p:sp>
        <p:cxnSp>
          <p:nvCxnSpPr>
            <p:cNvPr id="111" name="Gerade Verbindung mit Pfeil 35"/>
            <p:cNvCxnSpPr/>
            <p:nvPr/>
          </p:nvCxnSpPr>
          <p:spPr>
            <a:xfrm flipH="1">
              <a:off x="7913207" y="2817312"/>
              <a:ext cx="200098" cy="133375"/>
            </a:xfrm>
            <a:prstGeom prst="straightConnector1">
              <a:avLst/>
            </a:prstGeom>
            <a:ln w="38100">
              <a:solidFill>
                <a:srgbClr val="4F81BD"/>
              </a:solidFill>
              <a:tailEnd type="arrow"/>
            </a:ln>
          </p:spPr>
          <p:style>
            <a:lnRef idx="1">
              <a:schemeClr val="accent1"/>
            </a:lnRef>
            <a:fillRef idx="0">
              <a:schemeClr val="accent1"/>
            </a:fillRef>
            <a:effectRef idx="0">
              <a:schemeClr val="accent1"/>
            </a:effectRef>
            <a:fontRef idx="minor">
              <a:schemeClr val="tx1"/>
            </a:fontRef>
          </p:style>
        </p:cxnSp>
        <p:cxnSp>
          <p:nvCxnSpPr>
            <p:cNvPr id="112" name="Gerade Verbindung mit Pfeil 38"/>
            <p:cNvCxnSpPr/>
            <p:nvPr/>
          </p:nvCxnSpPr>
          <p:spPr>
            <a:xfrm>
              <a:off x="8411138" y="3037838"/>
              <a:ext cx="178615" cy="195209"/>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13" name="Textfeld 61"/>
            <p:cNvSpPr txBox="1"/>
            <p:nvPr/>
          </p:nvSpPr>
          <p:spPr>
            <a:xfrm>
              <a:off x="7389248" y="3974876"/>
              <a:ext cx="889987" cy="338554"/>
            </a:xfrm>
            <a:prstGeom prst="rect">
              <a:avLst/>
            </a:prstGeom>
            <a:solidFill>
              <a:schemeClr val="bg1"/>
            </a:solidFill>
          </p:spPr>
          <p:txBody>
            <a:bodyPr wrap="none" rtlCol="0">
              <a:spAutoFit/>
            </a:bodyPr>
            <a:lstStyle/>
            <a:p>
              <a:r>
                <a:rPr lang="de-DE" b="1" dirty="0">
                  <a:latin typeface="Myriad Pro"/>
                  <a:cs typeface="Myriad Pro"/>
                </a:rPr>
                <a:t>E</a:t>
              </a:r>
              <a:r>
                <a:rPr lang="de-DE" b="1" baseline="-25000" dirty="0">
                  <a:latin typeface="Myriad Pro"/>
                  <a:cs typeface="Myriad Pro"/>
                </a:rPr>
                <a:t>r</a:t>
              </a:r>
              <a:r>
                <a:rPr lang="de-DE" b="1" dirty="0">
                  <a:latin typeface="Myriad Pro"/>
                  <a:cs typeface="Myriad Pro"/>
                </a:rPr>
                <a:t> </a:t>
              </a:r>
              <a:r>
                <a:rPr lang="de-DE" sz="1400" dirty="0">
                  <a:latin typeface="Myriad Pro"/>
                  <a:cs typeface="Myriad Pro"/>
                </a:rPr>
                <a:t>[</a:t>
              </a:r>
              <a:r>
                <a:rPr lang="de-DE" sz="1400" dirty="0" err="1">
                  <a:latin typeface="Myriad Pro"/>
                  <a:cs typeface="Myriad Pro"/>
                </a:rPr>
                <a:t>kV</a:t>
              </a:r>
              <a:r>
                <a:rPr lang="de-DE" sz="1400" dirty="0">
                  <a:latin typeface="Myriad Pro"/>
                  <a:cs typeface="Myriad Pro"/>
                </a:rPr>
                <a:t>/m]</a:t>
              </a:r>
            </a:p>
          </p:txBody>
        </p:sp>
        <p:sp>
          <p:nvSpPr>
            <p:cNvPr id="114" name="Textfeld 62"/>
            <p:cNvSpPr txBox="1"/>
            <p:nvPr/>
          </p:nvSpPr>
          <p:spPr>
            <a:xfrm>
              <a:off x="6637351" y="3741701"/>
              <a:ext cx="305739" cy="289648"/>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-4</a:t>
              </a:r>
            </a:p>
          </p:txBody>
        </p:sp>
        <p:sp>
          <p:nvSpPr>
            <p:cNvPr id="115" name="Textfeld 63"/>
            <p:cNvSpPr txBox="1"/>
            <p:nvPr/>
          </p:nvSpPr>
          <p:spPr>
            <a:xfrm>
              <a:off x="7145599" y="3741701"/>
              <a:ext cx="305739" cy="289648"/>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-2</a:t>
              </a:r>
            </a:p>
          </p:txBody>
        </p:sp>
        <p:sp>
          <p:nvSpPr>
            <p:cNvPr id="116" name="Textfeld 64"/>
            <p:cNvSpPr txBox="1"/>
            <p:nvPr/>
          </p:nvSpPr>
          <p:spPr>
            <a:xfrm>
              <a:off x="7707398" y="3741701"/>
              <a:ext cx="245396" cy="289648"/>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0</a:t>
              </a:r>
            </a:p>
          </p:txBody>
        </p:sp>
        <p:sp>
          <p:nvSpPr>
            <p:cNvPr id="117" name="Textfeld 65"/>
            <p:cNvSpPr txBox="1"/>
            <p:nvPr/>
          </p:nvSpPr>
          <p:spPr>
            <a:xfrm>
              <a:off x="8241946" y="3734414"/>
              <a:ext cx="245396" cy="289648"/>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2</a:t>
              </a:r>
            </a:p>
          </p:txBody>
        </p:sp>
        <p:sp>
          <p:nvSpPr>
            <p:cNvPr id="118" name="Textfeld 66"/>
            <p:cNvSpPr txBox="1"/>
            <p:nvPr/>
          </p:nvSpPr>
          <p:spPr>
            <a:xfrm>
              <a:off x="8787159" y="3734414"/>
              <a:ext cx="245396" cy="289648"/>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4</a:t>
              </a:r>
            </a:p>
          </p:txBody>
        </p:sp>
        <p:grpSp>
          <p:nvGrpSpPr>
            <p:cNvPr id="119" name="Gruppieren 52"/>
            <p:cNvGrpSpPr/>
            <p:nvPr/>
          </p:nvGrpSpPr>
          <p:grpSpPr>
            <a:xfrm>
              <a:off x="6290156" y="1765179"/>
              <a:ext cx="503026" cy="2040282"/>
              <a:chOff x="571086" y="1979548"/>
              <a:chExt cx="641412" cy="2601580"/>
            </a:xfrm>
          </p:grpSpPr>
          <p:sp>
            <p:nvSpPr>
              <p:cNvPr id="120" name="Textfeld 58"/>
              <p:cNvSpPr txBox="1"/>
              <p:nvPr/>
            </p:nvSpPr>
            <p:spPr>
              <a:xfrm>
                <a:off x="874718" y="4211796"/>
                <a:ext cx="312906" cy="369332"/>
              </a:xfrm>
              <a:prstGeom prst="rect">
                <a:avLst/>
              </a:prstGeom>
              <a:noFill/>
            </p:spPr>
            <p:txBody>
              <a:bodyPr wrap="none" rtlCol="0">
                <a:spAutoFit/>
              </a:bodyPr>
              <a:lstStyle/>
              <a:p>
                <a:pPr algn="r"/>
                <a:r>
                  <a:rPr lang="de-DE" dirty="0">
                    <a:latin typeface="Arial" pitchFamily="34" charset="0"/>
                    <a:cs typeface="Arial" pitchFamily="34" charset="0"/>
                  </a:rPr>
                  <a:t>0</a:t>
                </a:r>
              </a:p>
            </p:txBody>
          </p:sp>
          <p:sp>
            <p:nvSpPr>
              <p:cNvPr id="121" name="Textfeld 59"/>
              <p:cNvSpPr txBox="1"/>
              <p:nvPr/>
            </p:nvSpPr>
            <p:spPr>
              <a:xfrm rot="16200000">
                <a:off x="-10118" y="3071498"/>
                <a:ext cx="1594102" cy="431693"/>
              </a:xfrm>
              <a:prstGeom prst="rect">
                <a:avLst/>
              </a:prstGeom>
              <a:solidFill>
                <a:schemeClr val="bg1"/>
              </a:solidFill>
            </p:spPr>
            <p:txBody>
              <a:bodyPr wrap="none" rtlCol="0">
                <a:spAutoFit/>
              </a:bodyPr>
              <a:lstStyle/>
              <a:p>
                <a:r>
                  <a:rPr lang="de-DE" dirty="0">
                    <a:latin typeface="Symbol" pitchFamily="18" charset="2"/>
                    <a:cs typeface="Arial" pitchFamily="34" charset="0"/>
                  </a:rPr>
                  <a:t>G</a:t>
                </a:r>
                <a:r>
                  <a:rPr lang="de-DE" dirty="0">
                    <a:latin typeface="Arial" pitchFamily="34" charset="0"/>
                    <a:cs typeface="Arial" pitchFamily="34" charset="0"/>
                  </a:rPr>
                  <a:t> </a:t>
                </a:r>
                <a:r>
                  <a:rPr lang="de-DE" sz="1400" dirty="0">
                    <a:latin typeface="Arial" pitchFamily="34" charset="0"/>
                    <a:cs typeface="Arial" pitchFamily="34" charset="0"/>
                  </a:rPr>
                  <a:t>[10</a:t>
                </a:r>
                <a:r>
                  <a:rPr lang="de-DE" sz="1400" baseline="30000" dirty="0">
                    <a:latin typeface="Arial" pitchFamily="34" charset="0"/>
                    <a:cs typeface="Arial" pitchFamily="34" charset="0"/>
                  </a:rPr>
                  <a:t>19</a:t>
                </a:r>
                <a:r>
                  <a:rPr lang="de-DE" sz="1400" dirty="0">
                    <a:latin typeface="Arial" pitchFamily="34" charset="0"/>
                    <a:cs typeface="Arial" pitchFamily="34" charset="0"/>
                  </a:rPr>
                  <a:t>m</a:t>
                </a:r>
                <a:r>
                  <a:rPr lang="de-DE" sz="1400" baseline="30000" dirty="0">
                    <a:latin typeface="Arial" pitchFamily="34" charset="0"/>
                    <a:cs typeface="Arial" pitchFamily="34" charset="0"/>
                  </a:rPr>
                  <a:t>-2</a:t>
                </a:r>
                <a:r>
                  <a:rPr lang="de-DE" sz="1400" dirty="0">
                    <a:latin typeface="Arial" pitchFamily="34" charset="0"/>
                    <a:cs typeface="Arial" pitchFamily="34" charset="0"/>
                  </a:rPr>
                  <a:t>s</a:t>
                </a:r>
                <a:r>
                  <a:rPr lang="de-DE" sz="1400" baseline="30000" dirty="0">
                    <a:latin typeface="Arial" pitchFamily="34" charset="0"/>
                    <a:cs typeface="Arial" pitchFamily="34" charset="0"/>
                  </a:rPr>
                  <a:t>-1</a:t>
                </a:r>
                <a:r>
                  <a:rPr lang="de-DE" sz="1400" dirty="0">
                    <a:latin typeface="Arial" pitchFamily="34" charset="0"/>
                    <a:cs typeface="Arial" pitchFamily="34" charset="0"/>
                  </a:rPr>
                  <a:t>]</a:t>
                </a:r>
              </a:p>
            </p:txBody>
          </p:sp>
          <p:sp>
            <p:nvSpPr>
              <p:cNvPr id="122" name="Textfeld 60"/>
              <p:cNvSpPr txBox="1"/>
              <p:nvPr/>
            </p:nvSpPr>
            <p:spPr>
              <a:xfrm>
                <a:off x="899592" y="1979548"/>
                <a:ext cx="312906" cy="369332"/>
              </a:xfrm>
              <a:prstGeom prst="rect">
                <a:avLst/>
              </a:prstGeom>
              <a:noFill/>
            </p:spPr>
            <p:txBody>
              <a:bodyPr wrap="none" rtlCol="0">
                <a:spAutoFit/>
              </a:bodyPr>
              <a:lstStyle/>
              <a:p>
                <a:pPr algn="r"/>
                <a:r>
                  <a:rPr lang="de-DE" dirty="0">
                    <a:latin typeface="Arial" pitchFamily="34" charset="0"/>
                    <a:cs typeface="Arial" pitchFamily="34" charset="0"/>
                  </a:rPr>
                  <a:t>3</a:t>
                </a:r>
              </a:p>
            </p:txBody>
          </p:sp>
        </p:grpSp>
        <p:sp>
          <p:nvSpPr>
            <p:cNvPr id="125" name="Rectangle 124"/>
            <p:cNvSpPr/>
            <p:nvPr/>
          </p:nvSpPr>
          <p:spPr>
            <a:xfrm>
              <a:off x="8613071" y="1986061"/>
              <a:ext cx="218665" cy="471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hteck 28"/>
            <p:cNvSpPr/>
            <p:nvPr/>
          </p:nvSpPr>
          <p:spPr>
            <a:xfrm>
              <a:off x="8517653" y="1867154"/>
              <a:ext cx="320824" cy="289647"/>
            </a:xfrm>
            <a:prstGeom prst="rect">
              <a:avLst/>
            </a:prstGeom>
            <a:noFill/>
          </p:spPr>
          <p:txBody>
            <a:bodyPr wrap="none">
              <a:spAutoFit/>
            </a:bodyPr>
            <a:lstStyle/>
            <a:p>
              <a:r>
                <a:rPr lang="de-DE" i="1" dirty="0">
                  <a:solidFill>
                    <a:srgbClr val="FF0000"/>
                  </a:solidFill>
                  <a:latin typeface="Arial" panose="020B0604020202020204" pitchFamily="34" charset="0"/>
                  <a:sym typeface="Symbol"/>
                </a:rPr>
                <a:t></a:t>
              </a:r>
              <a:r>
                <a:rPr lang="de-DE" i="1" baseline="-25000" dirty="0">
                  <a:solidFill>
                    <a:srgbClr val="FF0000"/>
                  </a:solidFill>
                  <a:latin typeface="Arial" panose="020B0604020202020204" pitchFamily="34" charset="0"/>
                  <a:sym typeface="Symbol"/>
                </a:rPr>
                <a:t>e</a:t>
              </a:r>
              <a:endParaRPr lang="de-DE" dirty="0"/>
            </a:p>
          </p:txBody>
        </p:sp>
        <p:sp>
          <p:nvSpPr>
            <p:cNvPr id="127" name="Rechteck 31"/>
            <p:cNvSpPr/>
            <p:nvPr/>
          </p:nvSpPr>
          <p:spPr>
            <a:xfrm>
              <a:off x="8534478" y="2125525"/>
              <a:ext cx="280596" cy="318612"/>
            </a:xfrm>
            <a:prstGeom prst="rect">
              <a:avLst/>
            </a:prstGeom>
            <a:noFill/>
          </p:spPr>
          <p:txBody>
            <a:bodyPr wrap="none">
              <a:spAutoFit/>
            </a:bodyPr>
            <a:lstStyle/>
            <a:p>
              <a:r>
                <a:rPr lang="de-DE" i="1" dirty="0">
                  <a:solidFill>
                    <a:srgbClr val="0000FF"/>
                  </a:solidFill>
                  <a:latin typeface="Arial" panose="020B0604020202020204" pitchFamily="34" charset="0"/>
                  <a:sym typeface="Symbol"/>
                </a:rPr>
                <a:t></a:t>
              </a:r>
              <a:r>
                <a:rPr lang="de-DE" i="1" baseline="-25000" dirty="0">
                  <a:solidFill>
                    <a:srgbClr val="0000FF"/>
                  </a:solidFill>
                  <a:latin typeface="Arial" panose="020B0604020202020204" pitchFamily="34" charset="0"/>
                  <a:sym typeface="Symbol"/>
                </a:rPr>
                <a:t>i</a:t>
              </a:r>
              <a:endParaRPr lang="de-DE" dirty="0">
                <a:solidFill>
                  <a:srgbClr val="0000FF"/>
                </a:solidFill>
              </a:endParaRPr>
            </a:p>
          </p:txBody>
        </p:sp>
        <p:sp>
          <p:nvSpPr>
            <p:cNvPr id="131" name="Rounded Rectangle 130"/>
            <p:cNvSpPr/>
            <p:nvPr/>
          </p:nvSpPr>
          <p:spPr>
            <a:xfrm>
              <a:off x="6207685" y="1414098"/>
              <a:ext cx="2876292" cy="2935538"/>
            </a:xfrm>
            <a:prstGeom prst="roundRect">
              <a:avLst>
                <a:gd name="adj" fmla="val 11111"/>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6" name="TextBox 135"/>
          <p:cNvSpPr txBox="1"/>
          <p:nvPr/>
        </p:nvSpPr>
        <p:spPr>
          <a:xfrm>
            <a:off x="84102" y="4786019"/>
            <a:ext cx="2886027" cy="307777"/>
          </a:xfrm>
          <a:prstGeom prst="rect">
            <a:avLst/>
          </a:prstGeom>
          <a:noFill/>
          <a:effectLst/>
        </p:spPr>
        <p:txBody>
          <a:bodyPr wrap="none" rtlCol="0">
            <a:spAutoFit/>
          </a:bodyPr>
          <a:lstStyle/>
          <a:p>
            <a:r>
              <a:rPr lang="en-US" sz="1400" b="1" dirty="0"/>
              <a:t>M. Yokoyama</a:t>
            </a:r>
            <a:r>
              <a:rPr lang="en-US" sz="1000" b="1" dirty="0"/>
              <a:t> [2007]</a:t>
            </a:r>
            <a:r>
              <a:rPr lang="en-US" sz="1400" b="1" dirty="0"/>
              <a:t>, A, </a:t>
            </a:r>
            <a:r>
              <a:rPr lang="en-US" sz="1400" b="1" dirty="0" err="1"/>
              <a:t>Dinklage</a:t>
            </a:r>
            <a:r>
              <a:rPr lang="en-US" sz="1000" b="1" dirty="0"/>
              <a:t> [2016]</a:t>
            </a:r>
          </a:p>
        </p:txBody>
      </p:sp>
    </p:spTree>
    <p:extLst>
      <p:ext uri="{BB962C8B-B14F-4D97-AF65-F5344CB8AC3E}">
        <p14:creationId xmlns:p14="http://schemas.microsoft.com/office/powerpoint/2010/main" val="1362173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dirty="0">
                <a:solidFill>
                  <a:schemeClr val="tx1">
                    <a:lumMod val="65000"/>
                    <a:lumOff val="35000"/>
                  </a:schemeClr>
                </a:solidFill>
              </a:rPr>
              <a:t>The radial force balance relates the </a:t>
            </a:r>
            <a:r>
              <a:rPr lang="en-US" dirty="0">
                <a:solidFill>
                  <a:schemeClr val="tx1"/>
                </a:solidFill>
              </a:rPr>
              <a:t>perpendicular velocity </a:t>
            </a:r>
            <a:r>
              <a:rPr lang="en-US" dirty="0"/>
              <a:t>and the </a:t>
            </a:r>
            <a:r>
              <a:rPr lang="en-US" dirty="0">
                <a:solidFill>
                  <a:schemeClr val="tx1"/>
                </a:solidFill>
              </a:rPr>
              <a:t>radial electric field</a:t>
            </a:r>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1500" dirty="0"/>
          </a:p>
          <a:p>
            <a:endParaRPr lang="en-US" sz="1500" dirty="0"/>
          </a:p>
          <a:p>
            <a:pPr lvl="1"/>
            <a:r>
              <a:rPr lang="en-US" sz="1500" dirty="0"/>
              <a:t>Perpendicular velocity can be </a:t>
            </a:r>
            <a:r>
              <a:rPr lang="en-US" sz="1500" dirty="0">
                <a:solidFill>
                  <a:schemeClr val="tx1"/>
                </a:solidFill>
              </a:rPr>
              <a:t>measured using the XICS diagnostic</a:t>
            </a:r>
            <a:r>
              <a:rPr lang="en-US" sz="1500" dirty="0"/>
              <a:t>.</a:t>
            </a:r>
          </a:p>
          <a:p>
            <a:pPr lvl="2"/>
            <a:r>
              <a:rPr lang="en-US" sz="1500" dirty="0"/>
              <a:t>XICS is primarily sensitive to u</a:t>
            </a:r>
            <a:r>
              <a:rPr lang="en-US" sz="1500" baseline="-25000" dirty="0"/>
              <a:t>⊥</a:t>
            </a:r>
            <a:r>
              <a:rPr lang="en-US" sz="1500" dirty="0"/>
              <a:t> due to the viewing geometry.</a:t>
            </a:r>
          </a:p>
          <a:p>
            <a:pPr marL="512762" lvl="2" indent="0">
              <a:buNone/>
            </a:pPr>
            <a:endParaRPr lang="en-US" sz="1500" baseline="-25000" dirty="0"/>
          </a:p>
          <a:p>
            <a:pPr lvl="1"/>
            <a:r>
              <a:rPr lang="en-US" sz="1500" dirty="0"/>
              <a:t>The </a:t>
            </a:r>
            <a:r>
              <a:rPr lang="en-US" sz="1500" dirty="0">
                <a:solidFill>
                  <a:srgbClr val="000000"/>
                </a:solidFill>
              </a:rPr>
              <a:t>ion </a:t>
            </a:r>
            <a:r>
              <a:rPr lang="en-US" sz="1500" b="1" dirty="0">
                <a:solidFill>
                  <a:srgbClr val="000000"/>
                </a:solidFill>
              </a:rPr>
              <a:t>pressure gradient </a:t>
            </a:r>
            <a:r>
              <a:rPr lang="en-US" sz="1500" dirty="0">
                <a:solidFill>
                  <a:srgbClr val="000000"/>
                </a:solidFill>
              </a:rPr>
              <a:t>is small </a:t>
            </a:r>
            <a:r>
              <a:rPr lang="en-US" sz="1500" dirty="0"/>
              <a:t>for flat ion pressures and weighted by the impurity charge.</a:t>
            </a:r>
          </a:p>
          <a:p>
            <a:pPr lvl="2"/>
            <a:r>
              <a:rPr lang="en-US" sz="1500" dirty="0"/>
              <a:t>Pressure gradient term is easily accounted for in both </a:t>
            </a:r>
          </a:p>
          <a:p>
            <a:pPr marL="512762" lvl="2" indent="0">
              <a:buNone/>
              <a:tabLst>
                <a:tab pos="344488" algn="l"/>
                <a:tab pos="688975" algn="l"/>
                <a:tab pos="798513" algn="l"/>
                <a:tab pos="1025525" algn="l"/>
                <a:tab pos="1252538" algn="l"/>
              </a:tabLst>
            </a:pPr>
            <a:r>
              <a:rPr lang="en-US" sz="1500" dirty="0"/>
              <a:t>		experimental and theoretical calculations.</a:t>
            </a:r>
          </a:p>
          <a:p>
            <a:pPr marL="408057" lvl="1" indent="0">
              <a:buNone/>
            </a:pPr>
            <a:endParaRPr lang="en-US" dirty="0"/>
          </a:p>
        </p:txBody>
      </p:sp>
      <p:sp>
        <p:nvSpPr>
          <p:cNvPr id="2" name="Title 1"/>
          <p:cNvSpPr>
            <a:spLocks noGrp="1"/>
          </p:cNvSpPr>
          <p:nvPr>
            <p:ph type="title"/>
          </p:nvPr>
        </p:nvSpPr>
        <p:spPr/>
        <p:txBody>
          <a:bodyPr/>
          <a:lstStyle/>
          <a:p>
            <a:r>
              <a:rPr lang="en-US" dirty="0"/>
              <a:t>Perpendicular flow is directly related to the radial electric field through force balance</a:t>
            </a:r>
          </a:p>
        </p:txBody>
      </p:sp>
      <p:pic>
        <p:nvPicPr>
          <p:cNvPr id="43" name="Picture 42" descr="equation_er_from_force_balanc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5483" y="1375958"/>
            <a:ext cx="4720230" cy="904410"/>
          </a:xfrm>
          <a:prstGeom prst="rect">
            <a:avLst/>
          </a:prstGeom>
        </p:spPr>
      </p:pic>
      <p:sp>
        <p:nvSpPr>
          <p:cNvPr id="28" name="Rounded Rectangle 27"/>
          <p:cNvSpPr/>
          <p:nvPr/>
        </p:nvSpPr>
        <p:spPr>
          <a:xfrm>
            <a:off x="2910573" y="1348775"/>
            <a:ext cx="2404682" cy="955925"/>
          </a:xfrm>
          <a:prstGeom prst="round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5666744" y="1409900"/>
            <a:ext cx="893225" cy="82750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902340" y="2552646"/>
            <a:ext cx="2563486" cy="584776"/>
          </a:xfrm>
          <a:prstGeom prst="rect">
            <a:avLst/>
          </a:prstGeom>
          <a:noFill/>
        </p:spPr>
        <p:txBody>
          <a:bodyPr wrap="square" rtlCol="0">
            <a:spAutoFit/>
          </a:bodyPr>
          <a:lstStyle/>
          <a:p>
            <a:r>
              <a:rPr lang="en-US" b="1" dirty="0">
                <a:latin typeface="Arial"/>
                <a:cs typeface="Arial"/>
              </a:rPr>
              <a:t>Pressure Gradient Term</a:t>
            </a:r>
          </a:p>
          <a:p>
            <a:r>
              <a:rPr lang="en-US" b="1" dirty="0">
                <a:latin typeface="Arial"/>
                <a:cs typeface="Arial"/>
              </a:rPr>
              <a:t>(small)</a:t>
            </a:r>
          </a:p>
        </p:txBody>
      </p:sp>
      <p:sp>
        <p:nvSpPr>
          <p:cNvPr id="31" name="TextBox 30"/>
          <p:cNvSpPr txBox="1"/>
          <p:nvPr/>
        </p:nvSpPr>
        <p:spPr>
          <a:xfrm>
            <a:off x="4832105" y="2560972"/>
            <a:ext cx="2636166" cy="584776"/>
          </a:xfrm>
          <a:prstGeom prst="rect">
            <a:avLst/>
          </a:prstGeom>
          <a:noFill/>
        </p:spPr>
        <p:txBody>
          <a:bodyPr wrap="square" rtlCol="0">
            <a:spAutoFit/>
          </a:bodyPr>
          <a:lstStyle/>
          <a:p>
            <a:r>
              <a:rPr lang="en-US" b="1" dirty="0">
                <a:effectLst>
                  <a:glow rad="101600">
                    <a:schemeClr val="accent2">
                      <a:satMod val="175000"/>
                      <a:alpha val="40000"/>
                    </a:schemeClr>
                  </a:glow>
                </a:effectLst>
                <a:latin typeface="Arial"/>
                <a:cs typeface="Arial"/>
              </a:rPr>
              <a:t>Perpendicular Velocity Term (from u ⨉ B)</a:t>
            </a:r>
          </a:p>
        </p:txBody>
      </p:sp>
      <p:cxnSp>
        <p:nvCxnSpPr>
          <p:cNvPr id="33" name="Straight Arrow Connector 32"/>
          <p:cNvCxnSpPr/>
          <p:nvPr/>
        </p:nvCxnSpPr>
        <p:spPr>
          <a:xfrm flipH="1">
            <a:off x="2825834" y="2290332"/>
            <a:ext cx="133901" cy="308755"/>
          </a:xfrm>
          <a:prstGeom prst="straightConnector1">
            <a:avLst/>
          </a:prstGeom>
          <a:ln w="38100" cmpd="sng">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5618023" y="2228467"/>
            <a:ext cx="110185" cy="31174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1391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29200" y="931769"/>
            <a:ext cx="3945467" cy="3682562"/>
          </a:xfrm>
        </p:spPr>
        <p:txBody>
          <a:bodyPr>
            <a:normAutofit/>
          </a:bodyPr>
          <a:lstStyle/>
          <a:p>
            <a:r>
              <a:rPr lang="en-US" dirty="0"/>
              <a:t>Injection of cryogenic hydrogen pellets has allows access to high-performance plasmas characterized by:</a:t>
            </a:r>
          </a:p>
          <a:p>
            <a:pPr lvl="1"/>
            <a:r>
              <a:rPr lang="en-US" dirty="0">
                <a:solidFill>
                  <a:schemeClr val="tx1"/>
                </a:solidFill>
              </a:rPr>
              <a:t>Temperature equilibration (</a:t>
            </a:r>
            <a:r>
              <a:rPr lang="en-US" dirty="0" err="1">
                <a:solidFill>
                  <a:schemeClr val="tx1"/>
                </a:solidFill>
              </a:rPr>
              <a:t>Te</a:t>
            </a:r>
            <a:r>
              <a:rPr lang="en-US" dirty="0">
                <a:solidFill>
                  <a:schemeClr val="tx1"/>
                </a:solidFill>
              </a:rPr>
              <a:t> ~ Ti)</a:t>
            </a:r>
          </a:p>
          <a:p>
            <a:pPr lvl="1"/>
            <a:r>
              <a:rPr lang="en-US" dirty="0"/>
              <a:t>High densities density peaking</a:t>
            </a:r>
          </a:p>
          <a:p>
            <a:pPr lvl="1"/>
            <a:r>
              <a:rPr lang="en-US" dirty="0"/>
              <a:t>Limited duration:  30 Hz for 1 second</a:t>
            </a:r>
          </a:p>
          <a:p>
            <a:pPr marL="117475" lvl="1" indent="0">
              <a:buNone/>
            </a:pPr>
            <a:endParaRPr lang="en-US" sz="1600" dirty="0"/>
          </a:p>
          <a:p>
            <a:r>
              <a:rPr lang="en-US" dirty="0"/>
              <a:t>Achieved parameters with pellet fueling:</a:t>
            </a:r>
          </a:p>
          <a:p>
            <a:pPr lvl="1"/>
            <a:r>
              <a:rPr lang="en-US" dirty="0"/>
              <a:t>Density n</a:t>
            </a:r>
            <a:r>
              <a:rPr lang="en-US" baseline="-25000" dirty="0"/>
              <a:t>e0</a:t>
            </a:r>
            <a:r>
              <a:rPr lang="en-US" dirty="0"/>
              <a:t> ~ 1.0 x 10</a:t>
            </a:r>
            <a:r>
              <a:rPr lang="en-US" baseline="30000" dirty="0"/>
              <a:t>20</a:t>
            </a:r>
            <a:r>
              <a:rPr lang="en-US" dirty="0"/>
              <a:t> m</a:t>
            </a:r>
            <a:r>
              <a:rPr lang="en-US" baseline="30000" dirty="0"/>
              <a:t>-3</a:t>
            </a:r>
            <a:endParaRPr lang="en-US" dirty="0"/>
          </a:p>
          <a:p>
            <a:pPr lvl="1"/>
            <a:r>
              <a:rPr lang="en-US" dirty="0"/>
              <a:t>Heating: 5MW ECRH</a:t>
            </a:r>
          </a:p>
          <a:p>
            <a:pPr lvl="1"/>
            <a:r>
              <a:rPr lang="en-US" dirty="0"/>
              <a:t>Stored Energy: 1.1 MJ</a:t>
            </a:r>
          </a:p>
          <a:p>
            <a:pPr lvl="1"/>
            <a:r>
              <a:rPr lang="en-US" dirty="0">
                <a:solidFill>
                  <a:srgbClr val="800000"/>
                </a:solidFill>
              </a:rPr>
              <a:t>Triple product: </a:t>
            </a:r>
            <a:r>
              <a:rPr lang="fi-FI" dirty="0">
                <a:solidFill>
                  <a:srgbClr val="800000"/>
                </a:solidFill>
              </a:rPr>
              <a:t>0.6 × 10</a:t>
            </a:r>
            <a:r>
              <a:rPr lang="fi-FI" baseline="30000" dirty="0">
                <a:solidFill>
                  <a:srgbClr val="800000"/>
                </a:solidFill>
              </a:rPr>
              <a:t>20</a:t>
            </a:r>
            <a:r>
              <a:rPr lang="fi-FI" dirty="0">
                <a:solidFill>
                  <a:srgbClr val="800000"/>
                </a:solidFill>
              </a:rPr>
              <a:t> m</a:t>
            </a:r>
            <a:r>
              <a:rPr lang="fi-FI" baseline="30000" dirty="0">
                <a:solidFill>
                  <a:srgbClr val="800000"/>
                </a:solidFill>
              </a:rPr>
              <a:t>−3</a:t>
            </a:r>
            <a:r>
              <a:rPr lang="fi-FI" dirty="0">
                <a:solidFill>
                  <a:srgbClr val="800000"/>
                </a:solidFill>
              </a:rPr>
              <a:t> </a:t>
            </a:r>
            <a:r>
              <a:rPr lang="fi-FI" dirty="0" err="1">
                <a:solidFill>
                  <a:srgbClr val="800000"/>
                </a:solidFill>
              </a:rPr>
              <a:t>keV</a:t>
            </a:r>
            <a:r>
              <a:rPr lang="fi-FI" dirty="0">
                <a:solidFill>
                  <a:srgbClr val="800000"/>
                </a:solidFill>
              </a:rPr>
              <a:t> s</a:t>
            </a:r>
          </a:p>
          <a:p>
            <a:pPr marL="117475" lvl="1" indent="0">
              <a:buNone/>
            </a:pPr>
            <a:r>
              <a:rPr lang="fi-FI" dirty="0">
                <a:solidFill>
                  <a:srgbClr val="800000"/>
                </a:solidFill>
              </a:rPr>
              <a:t>	(World </a:t>
            </a:r>
            <a:r>
              <a:rPr lang="fi-FI" dirty="0" err="1">
                <a:solidFill>
                  <a:srgbClr val="800000"/>
                </a:solidFill>
              </a:rPr>
              <a:t>record</a:t>
            </a:r>
            <a:r>
              <a:rPr lang="fi-FI" dirty="0">
                <a:solidFill>
                  <a:srgbClr val="800000"/>
                </a:solidFill>
              </a:rPr>
              <a:t>  for stellarators)</a:t>
            </a:r>
          </a:p>
          <a:p>
            <a:pPr marL="117475" lvl="1" indent="0">
              <a:buNone/>
            </a:pPr>
            <a:endParaRPr lang="fi-FI" dirty="0">
              <a:solidFill>
                <a:srgbClr val="800000"/>
              </a:solidFill>
            </a:endParaRPr>
          </a:p>
          <a:p>
            <a:pPr indent="-227013"/>
            <a:endParaRPr lang="fi-FI" dirty="0">
              <a:solidFill>
                <a:srgbClr val="800000"/>
              </a:solidFill>
            </a:endParaRPr>
          </a:p>
          <a:p>
            <a:pPr indent="-227013"/>
            <a:r>
              <a:rPr lang="en-US" dirty="0"/>
              <a:t>This type of plasmas scenario can be reliably reproduced.</a:t>
            </a:r>
          </a:p>
          <a:p>
            <a:pPr indent="-227013"/>
            <a:endParaRPr lang="en-US" sz="1400" dirty="0"/>
          </a:p>
        </p:txBody>
      </p:sp>
      <p:sp>
        <p:nvSpPr>
          <p:cNvPr id="3" name="Title 2"/>
          <p:cNvSpPr>
            <a:spLocks noGrp="1"/>
          </p:cNvSpPr>
          <p:nvPr>
            <p:ph type="title"/>
          </p:nvPr>
        </p:nvSpPr>
        <p:spPr/>
        <p:txBody>
          <a:bodyPr/>
          <a:lstStyle/>
          <a:p>
            <a:r>
              <a:rPr lang="en-US" dirty="0"/>
              <a:t>Pellet fueling on W7-X has produced high performance plasmas with Ti ~ </a:t>
            </a:r>
            <a:r>
              <a:rPr lang="en-US" dirty="0" err="1"/>
              <a:t>Te</a:t>
            </a:r>
            <a:endParaRPr lang="en-US" dirty="0"/>
          </a:p>
        </p:txBody>
      </p:sp>
      <p:sp>
        <p:nvSpPr>
          <p:cNvPr id="14" name="Rounded Rectangle 13"/>
          <p:cNvSpPr/>
          <p:nvPr/>
        </p:nvSpPr>
        <p:spPr>
          <a:xfrm>
            <a:off x="42050" y="4811252"/>
            <a:ext cx="5512083" cy="294395"/>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4102" y="4786019"/>
            <a:ext cx="5202516" cy="307777"/>
          </a:xfrm>
          <a:prstGeom prst="rect">
            <a:avLst/>
          </a:prstGeom>
          <a:noFill/>
          <a:effectLst/>
        </p:spPr>
        <p:txBody>
          <a:bodyPr wrap="none" rtlCol="0">
            <a:spAutoFit/>
          </a:bodyPr>
          <a:lstStyle/>
          <a:p>
            <a:r>
              <a:rPr lang="en-US" sz="1400" b="1" dirty="0"/>
              <a:t>S. </a:t>
            </a:r>
            <a:r>
              <a:rPr lang="en-US" sz="1400" b="1" dirty="0" err="1"/>
              <a:t>Bozhenkov</a:t>
            </a:r>
            <a:r>
              <a:rPr lang="en-US" sz="1400" b="1" dirty="0"/>
              <a:t> </a:t>
            </a:r>
            <a:r>
              <a:rPr lang="en-US" sz="1000" b="1" dirty="0"/>
              <a:t>[2018 - IAEA], </a:t>
            </a:r>
            <a:r>
              <a:rPr lang="nb-NO" sz="1400" b="1" dirty="0"/>
              <a:t>T. Klinger</a:t>
            </a:r>
            <a:r>
              <a:rPr lang="nb-NO" sz="1000" b="1" dirty="0"/>
              <a:t> [2018 - IAEA], </a:t>
            </a:r>
            <a:r>
              <a:rPr lang="en-US" sz="1400" b="1" dirty="0"/>
              <a:t>T.S. Pedersen </a:t>
            </a:r>
            <a:r>
              <a:rPr lang="en-US" sz="1000" b="1" dirty="0"/>
              <a:t>[2018 - PPCF]</a:t>
            </a:r>
          </a:p>
        </p:txBody>
      </p:sp>
      <p:sp>
        <p:nvSpPr>
          <p:cNvPr id="5" name="TextBox 4"/>
          <p:cNvSpPr txBox="1"/>
          <p:nvPr/>
        </p:nvSpPr>
        <p:spPr>
          <a:xfrm>
            <a:off x="84667" y="4267202"/>
            <a:ext cx="4019049" cy="374461"/>
          </a:xfrm>
          <a:prstGeom prst="rect">
            <a:avLst/>
          </a:prstGeom>
          <a:noFill/>
        </p:spPr>
        <p:txBody>
          <a:bodyPr wrap="none" rtlCol="0">
            <a:spAutoFit/>
          </a:bodyPr>
          <a:lstStyle/>
          <a:p>
            <a:pPr marL="344488" lvl="1" indent="-227013">
              <a:lnSpc>
                <a:spcPct val="90000"/>
              </a:lnSpc>
              <a:buSzPct val="100000"/>
              <a:buFont typeface="Lucida Grande"/>
              <a:buChar char="●"/>
              <a:tabLst>
                <a:tab pos="344488" algn="l"/>
                <a:tab pos="571500" algn="l"/>
                <a:tab pos="798513" algn="l"/>
                <a:tab pos="1025525" algn="l"/>
                <a:tab pos="1252538" algn="l"/>
              </a:tabLst>
            </a:pPr>
            <a:r>
              <a:rPr lang="en-US" sz="2000" b="1" dirty="0">
                <a:solidFill>
                  <a:prstClr val="black"/>
                </a:solidFill>
                <a:latin typeface="Myriad Pro"/>
                <a:cs typeface="Myriad Pro"/>
              </a:rPr>
              <a:t>Only ECRH heating of electrons!</a:t>
            </a:r>
          </a:p>
        </p:txBody>
      </p:sp>
      <p:pic>
        <p:nvPicPr>
          <p:cNvPr id="9" name="Picture 8" descr="171207006_summary_v06_reduc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8784"/>
            <a:ext cx="4862271" cy="3289530"/>
          </a:xfrm>
          <a:prstGeom prst="rect">
            <a:avLst/>
          </a:prstGeom>
        </p:spPr>
      </p:pic>
    </p:spTree>
    <p:extLst>
      <p:ext uri="{BB962C8B-B14F-4D97-AF65-F5344CB8AC3E}">
        <p14:creationId xmlns:p14="http://schemas.microsoft.com/office/powerpoint/2010/main" val="3221364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07466" y="999505"/>
            <a:ext cx="4085513" cy="3479362"/>
          </a:xfrm>
        </p:spPr>
        <p:txBody>
          <a:bodyPr>
            <a:normAutofit/>
          </a:bodyPr>
          <a:lstStyle/>
          <a:p>
            <a:r>
              <a:rPr lang="en-US" sz="1400" dirty="0"/>
              <a:t>Changes in the perpendicular plasma rotation indicate that the radial electric field is evolving.</a:t>
            </a:r>
          </a:p>
          <a:p>
            <a:endParaRPr lang="en-US" sz="1400" dirty="0"/>
          </a:p>
          <a:p>
            <a:r>
              <a:rPr lang="en-US" sz="1400" dirty="0"/>
              <a:t>Evolution of the plasma rotation happens in sync with the evolution of the temperature and density profile</a:t>
            </a:r>
            <a:r>
              <a:rPr lang="en-US" sz="1200" dirty="0"/>
              <a:t>.</a:t>
            </a:r>
          </a:p>
          <a:p>
            <a:pPr lvl="1"/>
            <a:r>
              <a:rPr lang="en-US" sz="1200" dirty="0"/>
              <a:t>Expected behavior from neoclassical theory.</a:t>
            </a:r>
          </a:p>
          <a:p>
            <a:pPr lvl="1"/>
            <a:endParaRPr lang="en-US" sz="1200" dirty="0"/>
          </a:p>
          <a:p>
            <a:pPr lvl="1"/>
            <a:endParaRPr lang="en-US" sz="1200" dirty="0"/>
          </a:p>
          <a:p>
            <a:endParaRPr lang="en-US" sz="1400" dirty="0"/>
          </a:p>
          <a:p>
            <a:endParaRPr lang="en-US" sz="1400" dirty="0"/>
          </a:p>
        </p:txBody>
      </p:sp>
      <p:sp>
        <p:nvSpPr>
          <p:cNvPr id="3" name="Title 2"/>
          <p:cNvSpPr>
            <a:spLocks noGrp="1"/>
          </p:cNvSpPr>
          <p:nvPr>
            <p:ph type="title"/>
          </p:nvPr>
        </p:nvSpPr>
        <p:spPr/>
        <p:txBody>
          <a:bodyPr/>
          <a:lstStyle/>
          <a:p>
            <a:r>
              <a:rPr lang="en-US" dirty="0"/>
              <a:t>Dramatic changes seen in the perpendicular plasma flow as the plasma profiles evolve</a:t>
            </a:r>
          </a:p>
        </p:txBody>
      </p:sp>
      <p:pic>
        <p:nvPicPr>
          <p:cNvPr id="4" name="Picture 3" descr="171207006_summary_v06.png"/>
          <p:cNvPicPr>
            <a:picLocks noChangeAspect="1"/>
          </p:cNvPicPr>
          <p:nvPr/>
        </p:nvPicPr>
        <p:blipFill rotWithShape="1">
          <a:blip r:embed="rId2">
            <a:extLst>
              <a:ext uri="{28A0092B-C50C-407E-A947-70E740481C1C}">
                <a14:useLocalDpi xmlns:a14="http://schemas.microsoft.com/office/drawing/2010/main" val="0"/>
              </a:ext>
            </a:extLst>
          </a:blip>
          <a:srcRect t="20745"/>
          <a:stretch/>
        </p:blipFill>
        <p:spPr>
          <a:xfrm>
            <a:off x="-1" y="1059506"/>
            <a:ext cx="4600439" cy="3802209"/>
          </a:xfrm>
          <a:prstGeom prst="rect">
            <a:avLst/>
          </a:prstGeom>
        </p:spPr>
      </p:pic>
    </p:spTree>
    <p:extLst>
      <p:ext uri="{BB962C8B-B14F-4D97-AF65-F5344CB8AC3E}">
        <p14:creationId xmlns:p14="http://schemas.microsoft.com/office/powerpoint/2010/main" val="1765210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07466" y="999505"/>
            <a:ext cx="4085513" cy="3479362"/>
          </a:xfrm>
        </p:spPr>
        <p:txBody>
          <a:bodyPr>
            <a:normAutofit/>
          </a:bodyPr>
          <a:lstStyle/>
          <a:p>
            <a:r>
              <a:rPr lang="en-US" sz="1400" dirty="0"/>
              <a:t>Changes in the perpendicular plasma rotation indicate that the radial electric field is evolving.</a:t>
            </a:r>
          </a:p>
          <a:p>
            <a:endParaRPr lang="en-US" sz="1400" dirty="0"/>
          </a:p>
          <a:p>
            <a:r>
              <a:rPr lang="en-US" sz="1400" dirty="0"/>
              <a:t>Evolution of the plasma rotation happens in sync with the evolution of the temperature and density profile</a:t>
            </a:r>
            <a:r>
              <a:rPr lang="en-US" sz="1200" dirty="0"/>
              <a:t>.</a:t>
            </a:r>
          </a:p>
          <a:p>
            <a:pPr lvl="1"/>
            <a:r>
              <a:rPr lang="en-US" sz="1200" dirty="0"/>
              <a:t>Expected behavior from neoclassical theory.</a:t>
            </a:r>
          </a:p>
          <a:p>
            <a:pPr lvl="1"/>
            <a:endParaRPr lang="en-US" sz="1200" dirty="0"/>
          </a:p>
          <a:p>
            <a:pPr lvl="1"/>
            <a:endParaRPr lang="en-US" sz="1200" dirty="0"/>
          </a:p>
          <a:p>
            <a:endParaRPr lang="en-US" sz="1400" dirty="0"/>
          </a:p>
          <a:p>
            <a:endParaRPr lang="en-US" sz="1400" dirty="0"/>
          </a:p>
          <a:p>
            <a:r>
              <a:rPr lang="en-US" sz="1400" dirty="0"/>
              <a:t>Tomographic inversion is used to find the perpendicular flow profile from the line-integrated measurements.</a:t>
            </a:r>
          </a:p>
          <a:p>
            <a:pPr lvl="1"/>
            <a:r>
              <a:rPr lang="en-US" dirty="0"/>
              <a:t>Allows the </a:t>
            </a:r>
            <a:r>
              <a:rPr lang="en-US" dirty="0" err="1"/>
              <a:t>Er</a:t>
            </a:r>
            <a:r>
              <a:rPr lang="en-US" dirty="0"/>
              <a:t> profile to be inferred</a:t>
            </a:r>
          </a:p>
        </p:txBody>
      </p:sp>
      <p:sp>
        <p:nvSpPr>
          <p:cNvPr id="3" name="Title 2"/>
          <p:cNvSpPr>
            <a:spLocks noGrp="1"/>
          </p:cNvSpPr>
          <p:nvPr>
            <p:ph type="title"/>
          </p:nvPr>
        </p:nvSpPr>
        <p:spPr/>
        <p:txBody>
          <a:bodyPr/>
          <a:lstStyle/>
          <a:p>
            <a:r>
              <a:rPr lang="en-US" dirty="0"/>
              <a:t>Dramatic changes seen in the perpendicular plasma flow as the plasma profiles evolve</a:t>
            </a:r>
          </a:p>
        </p:txBody>
      </p:sp>
      <p:pic>
        <p:nvPicPr>
          <p:cNvPr id="6" name="Picture 5" descr="171207006_summary_v06.png"/>
          <p:cNvPicPr>
            <a:picLocks noChangeAspect="1"/>
          </p:cNvPicPr>
          <p:nvPr/>
        </p:nvPicPr>
        <p:blipFill rotWithShape="1">
          <a:blip r:embed="rId2">
            <a:extLst>
              <a:ext uri="{28A0092B-C50C-407E-A947-70E740481C1C}">
                <a14:useLocalDpi xmlns:a14="http://schemas.microsoft.com/office/drawing/2010/main" val="0"/>
              </a:ext>
            </a:extLst>
          </a:blip>
          <a:srcRect t="20745"/>
          <a:stretch/>
        </p:blipFill>
        <p:spPr>
          <a:xfrm>
            <a:off x="-1" y="1059506"/>
            <a:ext cx="4600439" cy="3802209"/>
          </a:xfrm>
          <a:prstGeom prst="rect">
            <a:avLst/>
          </a:prstGeom>
        </p:spPr>
      </p:pic>
    </p:spTree>
    <p:extLst>
      <p:ext uri="{BB962C8B-B14F-4D97-AF65-F5344CB8AC3E}">
        <p14:creationId xmlns:p14="http://schemas.microsoft.com/office/powerpoint/2010/main" val="681954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5480" y="4615015"/>
            <a:ext cx="5788119" cy="405478"/>
          </a:xfrm>
        </p:spPr>
        <p:txBody>
          <a:bodyPr>
            <a:normAutofit/>
          </a:bodyPr>
          <a:lstStyle/>
          <a:p>
            <a:pPr lvl="1"/>
            <a:r>
              <a:rPr lang="en-US" sz="2200" dirty="0"/>
              <a:t>Negative radial electric field → </a:t>
            </a:r>
            <a:r>
              <a:rPr lang="en-US" sz="2200" dirty="0">
                <a:solidFill>
                  <a:srgbClr val="3366FF"/>
                </a:solidFill>
              </a:rPr>
              <a:t>ion-root</a:t>
            </a:r>
          </a:p>
          <a:p>
            <a:endParaRPr lang="en-US" sz="1200" dirty="0"/>
          </a:p>
        </p:txBody>
      </p:sp>
      <p:sp>
        <p:nvSpPr>
          <p:cNvPr id="3" name="Title 2"/>
          <p:cNvSpPr>
            <a:spLocks noGrp="1"/>
          </p:cNvSpPr>
          <p:nvPr>
            <p:ph type="title"/>
          </p:nvPr>
        </p:nvSpPr>
        <p:spPr/>
        <p:txBody>
          <a:bodyPr/>
          <a:lstStyle/>
          <a:p>
            <a:r>
              <a:rPr lang="en-US" dirty="0"/>
              <a:t>First experimental measurements of ion-root plasmas on Wendelstein 7-X</a:t>
            </a:r>
          </a:p>
        </p:txBody>
      </p:sp>
      <p:pic>
        <p:nvPicPr>
          <p:cNvPr id="4" name="Picture 3" descr="171207006_er_contour_v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015" y="786447"/>
            <a:ext cx="7281971" cy="3684528"/>
          </a:xfrm>
          <a:prstGeom prst="rect">
            <a:avLst/>
          </a:prstGeom>
        </p:spPr>
      </p:pic>
    </p:spTree>
    <p:extLst>
      <p:ext uri="{BB962C8B-B14F-4D97-AF65-F5344CB8AC3E}">
        <p14:creationId xmlns:p14="http://schemas.microsoft.com/office/powerpoint/2010/main" val="3288128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613" y="3784600"/>
            <a:ext cx="5449453" cy="1183421"/>
          </a:xfrm>
        </p:spPr>
        <p:txBody>
          <a:bodyPr>
            <a:normAutofit/>
          </a:bodyPr>
          <a:lstStyle/>
          <a:p>
            <a:endParaRPr lang="en-US" sz="1400" dirty="0"/>
          </a:p>
          <a:p>
            <a:pPr lvl="1"/>
            <a:r>
              <a:rPr lang="en-US" dirty="0"/>
              <a:t>Ion-root observed during the period when the ion and electron temperatures are equilibrated (</a:t>
            </a:r>
            <a:r>
              <a:rPr lang="en-US" dirty="0" err="1"/>
              <a:t>Te</a:t>
            </a:r>
            <a:r>
              <a:rPr lang="en-US" dirty="0"/>
              <a:t> ~ Ti).</a:t>
            </a:r>
          </a:p>
        </p:txBody>
      </p:sp>
      <p:sp>
        <p:nvSpPr>
          <p:cNvPr id="3" name="Title 2"/>
          <p:cNvSpPr>
            <a:spLocks noGrp="1"/>
          </p:cNvSpPr>
          <p:nvPr>
            <p:ph type="title"/>
          </p:nvPr>
        </p:nvSpPr>
        <p:spPr/>
        <p:txBody>
          <a:bodyPr/>
          <a:lstStyle/>
          <a:p>
            <a:r>
              <a:rPr lang="en-US" dirty="0"/>
              <a:t>First experimental measurements of ion-root plasmas on Wendelstein 7-X</a:t>
            </a:r>
          </a:p>
        </p:txBody>
      </p:sp>
      <p:grpSp>
        <p:nvGrpSpPr>
          <p:cNvPr id="10" name="Group 9"/>
          <p:cNvGrpSpPr/>
          <p:nvPr/>
        </p:nvGrpSpPr>
        <p:grpSpPr>
          <a:xfrm>
            <a:off x="1937005" y="812903"/>
            <a:ext cx="858398" cy="246221"/>
            <a:chOff x="1752545" y="978422"/>
            <a:chExt cx="858398" cy="246221"/>
          </a:xfrm>
        </p:grpSpPr>
        <p:sp>
          <p:nvSpPr>
            <p:cNvPr id="9" name="TextBox 8"/>
            <p:cNvSpPr txBox="1"/>
            <p:nvPr/>
          </p:nvSpPr>
          <p:spPr>
            <a:xfrm>
              <a:off x="1849906" y="978422"/>
              <a:ext cx="671979" cy="246221"/>
            </a:xfrm>
            <a:prstGeom prst="rect">
              <a:avLst/>
            </a:prstGeom>
            <a:noFill/>
            <a:ln>
              <a:noFill/>
            </a:ln>
          </p:spPr>
          <p:txBody>
            <a:bodyPr wrap="none" rtlCol="0">
              <a:spAutoFit/>
            </a:bodyPr>
            <a:lstStyle/>
            <a:p>
              <a:r>
                <a:rPr lang="en-US" sz="1000" b="1" dirty="0">
                  <a:solidFill>
                    <a:srgbClr val="3366FF"/>
                  </a:solidFill>
                  <a:latin typeface="Myriad Pro"/>
                  <a:cs typeface="Myriad Pro"/>
                </a:rPr>
                <a:t>ion-root</a:t>
              </a:r>
            </a:p>
          </p:txBody>
        </p:sp>
        <p:grpSp>
          <p:nvGrpSpPr>
            <p:cNvPr id="6" name="Group 5"/>
            <p:cNvGrpSpPr/>
            <p:nvPr/>
          </p:nvGrpSpPr>
          <p:grpSpPr>
            <a:xfrm>
              <a:off x="1752545" y="1107781"/>
              <a:ext cx="858398" cy="5401"/>
              <a:chOff x="1693279" y="1023114"/>
              <a:chExt cx="858398" cy="5401"/>
            </a:xfrm>
          </p:grpSpPr>
          <p:cxnSp>
            <p:nvCxnSpPr>
              <p:cNvPr id="11" name="Straight Arrow Connector 10"/>
              <p:cNvCxnSpPr/>
              <p:nvPr/>
            </p:nvCxnSpPr>
            <p:spPr>
              <a:xfrm>
                <a:off x="2392932" y="1023114"/>
                <a:ext cx="158745" cy="0"/>
              </a:xfrm>
              <a:prstGeom prst="straightConnector1">
                <a:avLst/>
              </a:prstGeom>
              <a:ln w="19050" cmpd="sng">
                <a:solidFill>
                  <a:srgbClr val="3366FF"/>
                </a:solidFill>
                <a:tailEnd type="triangle"/>
              </a:ln>
              <a:effectLst/>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flipH="1">
                <a:off x="1693279" y="1028515"/>
                <a:ext cx="176384" cy="0"/>
              </a:xfrm>
              <a:prstGeom prst="straightConnector1">
                <a:avLst/>
              </a:prstGeom>
              <a:ln w="19050" cmpd="sng">
                <a:solidFill>
                  <a:srgbClr val="3366FF"/>
                </a:solidFill>
                <a:tailEnd type="triangle"/>
              </a:ln>
              <a:effectLst/>
            </p:spPr>
            <p:style>
              <a:lnRef idx="2">
                <a:schemeClr val="dk1"/>
              </a:lnRef>
              <a:fillRef idx="0">
                <a:schemeClr val="dk1"/>
              </a:fillRef>
              <a:effectRef idx="1">
                <a:schemeClr val="dk1"/>
              </a:effectRef>
              <a:fontRef idx="minor">
                <a:schemeClr val="tx1"/>
              </a:fontRef>
            </p:style>
          </p:cxnSp>
        </p:grpSp>
      </p:grpSp>
      <p:pic>
        <p:nvPicPr>
          <p:cNvPr id="7" name="Picture 6" descr="171207006_er_contour_v01_highlight.png"/>
          <p:cNvPicPr>
            <a:picLocks noChangeAspect="1"/>
          </p:cNvPicPr>
          <p:nvPr/>
        </p:nvPicPr>
        <p:blipFill rotWithShape="1">
          <a:blip r:embed="rId2">
            <a:extLst>
              <a:ext uri="{28A0092B-C50C-407E-A947-70E740481C1C}">
                <a14:useLocalDpi xmlns:a14="http://schemas.microsoft.com/office/drawing/2010/main" val="0"/>
              </a:ext>
            </a:extLst>
          </a:blip>
          <a:srcRect t="7270"/>
          <a:stretch/>
        </p:blipFill>
        <p:spPr>
          <a:xfrm>
            <a:off x="0" y="1082058"/>
            <a:ext cx="5352288" cy="2511268"/>
          </a:xfrm>
          <a:prstGeom prst="rect">
            <a:avLst/>
          </a:prstGeom>
        </p:spPr>
      </p:pic>
      <p:pic>
        <p:nvPicPr>
          <p:cNvPr id="12" name="Picture 11" descr="171207006_summary_v06_highlig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2355" y="894195"/>
            <a:ext cx="3553282" cy="3705442"/>
          </a:xfrm>
          <a:prstGeom prst="rect">
            <a:avLst/>
          </a:prstGeom>
        </p:spPr>
      </p:pic>
    </p:spTree>
    <p:extLst>
      <p:ext uri="{BB962C8B-B14F-4D97-AF65-F5344CB8AC3E}">
        <p14:creationId xmlns:p14="http://schemas.microsoft.com/office/powerpoint/2010/main" val="1876029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613" y="3598772"/>
            <a:ext cx="4856787" cy="1369249"/>
          </a:xfrm>
        </p:spPr>
        <p:txBody>
          <a:bodyPr>
            <a:noAutofit/>
          </a:bodyPr>
          <a:lstStyle/>
          <a:p>
            <a:pPr lvl="1"/>
            <a:r>
              <a:rPr lang="en-US" dirty="0"/>
              <a:t>When </a:t>
            </a:r>
            <a:r>
              <a:rPr lang="en-US" dirty="0" err="1"/>
              <a:t>Te</a:t>
            </a:r>
            <a:r>
              <a:rPr lang="en-US" dirty="0"/>
              <a:t> &gt;&gt; Ti: </a:t>
            </a:r>
            <a:r>
              <a:rPr lang="en-US" dirty="0" err="1"/>
              <a:t>Er</a:t>
            </a:r>
            <a:r>
              <a:rPr lang="en-US" dirty="0"/>
              <a:t> is in the electron-root over nearly the entire plasmas radius.</a:t>
            </a:r>
          </a:p>
          <a:p>
            <a:pPr lvl="1"/>
            <a:endParaRPr lang="en-US" dirty="0"/>
          </a:p>
          <a:p>
            <a:pPr lvl="1"/>
            <a:r>
              <a:rPr lang="en-US" dirty="0"/>
              <a:t>As </a:t>
            </a:r>
            <a:r>
              <a:rPr lang="en-US" dirty="0" err="1"/>
              <a:t>Te</a:t>
            </a:r>
            <a:r>
              <a:rPr lang="en-US" dirty="0"/>
              <a:t> approaches Ti:  the electron-root region shrinks towards the plasma core.</a:t>
            </a:r>
          </a:p>
          <a:p>
            <a:pPr lvl="1"/>
            <a:endParaRPr lang="en-US" dirty="0"/>
          </a:p>
          <a:p>
            <a:pPr lvl="1"/>
            <a:r>
              <a:rPr lang="en-US" dirty="0"/>
              <a:t>When </a:t>
            </a:r>
            <a:r>
              <a:rPr lang="en-US" dirty="0" err="1"/>
              <a:t>Te</a:t>
            </a:r>
            <a:r>
              <a:rPr lang="en-US" dirty="0"/>
              <a:t> ~ Ti: </a:t>
            </a:r>
            <a:r>
              <a:rPr lang="en-US" dirty="0" err="1"/>
              <a:t>Er</a:t>
            </a:r>
            <a:r>
              <a:rPr lang="en-US" dirty="0"/>
              <a:t> is in the ion-root.</a:t>
            </a:r>
          </a:p>
        </p:txBody>
      </p:sp>
      <p:sp>
        <p:nvSpPr>
          <p:cNvPr id="3" name="Title 2"/>
          <p:cNvSpPr>
            <a:spLocks noGrp="1"/>
          </p:cNvSpPr>
          <p:nvPr>
            <p:ph type="title"/>
          </p:nvPr>
        </p:nvSpPr>
        <p:spPr/>
        <p:txBody>
          <a:bodyPr/>
          <a:lstStyle/>
          <a:p>
            <a:r>
              <a:rPr lang="en-US" dirty="0"/>
              <a:t>The crossover radius from ion-root to electron root evolves with the plasma temperatures</a:t>
            </a:r>
          </a:p>
        </p:txBody>
      </p:sp>
      <p:pic>
        <p:nvPicPr>
          <p:cNvPr id="13" name="Picture 12" descr="171207006_summary_v06_highligh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355" y="894195"/>
            <a:ext cx="3553282" cy="3705442"/>
          </a:xfrm>
          <a:prstGeom prst="rect">
            <a:avLst/>
          </a:prstGeom>
        </p:spPr>
      </p:pic>
      <p:pic>
        <p:nvPicPr>
          <p:cNvPr id="15" name="Picture 14" descr="171207006_er_contour_v01_bounries.png"/>
          <p:cNvPicPr>
            <a:picLocks noChangeAspect="1"/>
          </p:cNvPicPr>
          <p:nvPr/>
        </p:nvPicPr>
        <p:blipFill rotWithShape="1">
          <a:blip r:embed="rId3">
            <a:extLst>
              <a:ext uri="{28A0092B-C50C-407E-A947-70E740481C1C}">
                <a14:useLocalDpi xmlns:a14="http://schemas.microsoft.com/office/drawing/2010/main" val="0"/>
              </a:ext>
            </a:extLst>
          </a:blip>
          <a:srcRect t="8102"/>
          <a:stretch/>
        </p:blipFill>
        <p:spPr>
          <a:xfrm>
            <a:off x="0" y="1097083"/>
            <a:ext cx="5352288" cy="2488725"/>
          </a:xfrm>
          <a:prstGeom prst="rect">
            <a:avLst/>
          </a:prstGeom>
        </p:spPr>
      </p:pic>
      <p:grpSp>
        <p:nvGrpSpPr>
          <p:cNvPr id="17" name="Group 16"/>
          <p:cNvGrpSpPr/>
          <p:nvPr/>
        </p:nvGrpSpPr>
        <p:grpSpPr>
          <a:xfrm>
            <a:off x="1937005" y="812903"/>
            <a:ext cx="858398" cy="246221"/>
            <a:chOff x="1752545" y="978422"/>
            <a:chExt cx="858398" cy="246221"/>
          </a:xfrm>
        </p:grpSpPr>
        <p:sp>
          <p:nvSpPr>
            <p:cNvPr id="18" name="TextBox 17"/>
            <p:cNvSpPr txBox="1"/>
            <p:nvPr/>
          </p:nvSpPr>
          <p:spPr>
            <a:xfrm>
              <a:off x="1849906" y="978422"/>
              <a:ext cx="671979" cy="246221"/>
            </a:xfrm>
            <a:prstGeom prst="rect">
              <a:avLst/>
            </a:prstGeom>
            <a:noFill/>
            <a:ln>
              <a:noFill/>
            </a:ln>
          </p:spPr>
          <p:txBody>
            <a:bodyPr wrap="none" rtlCol="0">
              <a:spAutoFit/>
            </a:bodyPr>
            <a:lstStyle/>
            <a:p>
              <a:r>
                <a:rPr lang="en-US" sz="1000" b="1" dirty="0">
                  <a:solidFill>
                    <a:srgbClr val="3366FF"/>
                  </a:solidFill>
                  <a:latin typeface="Myriad Pro"/>
                  <a:cs typeface="Myriad Pro"/>
                </a:rPr>
                <a:t>ion-root</a:t>
              </a:r>
            </a:p>
          </p:txBody>
        </p:sp>
        <p:grpSp>
          <p:nvGrpSpPr>
            <p:cNvPr id="19" name="Group 18"/>
            <p:cNvGrpSpPr/>
            <p:nvPr/>
          </p:nvGrpSpPr>
          <p:grpSpPr>
            <a:xfrm>
              <a:off x="1752545" y="1107781"/>
              <a:ext cx="858398" cy="5401"/>
              <a:chOff x="1693279" y="1023114"/>
              <a:chExt cx="858398" cy="5401"/>
            </a:xfrm>
          </p:grpSpPr>
          <p:cxnSp>
            <p:nvCxnSpPr>
              <p:cNvPr id="20" name="Straight Arrow Connector 19"/>
              <p:cNvCxnSpPr/>
              <p:nvPr/>
            </p:nvCxnSpPr>
            <p:spPr>
              <a:xfrm>
                <a:off x="2392932" y="1023114"/>
                <a:ext cx="158745" cy="0"/>
              </a:xfrm>
              <a:prstGeom prst="straightConnector1">
                <a:avLst/>
              </a:prstGeom>
              <a:ln w="19050" cmpd="sng">
                <a:solidFill>
                  <a:srgbClr val="3366FF"/>
                </a:solidFill>
                <a:tailEnd type="triangle"/>
              </a:ln>
              <a:effectLst/>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flipH="1">
                <a:off x="1693279" y="1028515"/>
                <a:ext cx="176384" cy="0"/>
              </a:xfrm>
              <a:prstGeom prst="straightConnector1">
                <a:avLst/>
              </a:prstGeom>
              <a:ln w="19050" cmpd="sng">
                <a:solidFill>
                  <a:srgbClr val="3366FF"/>
                </a:solidFill>
                <a:tailEnd type="triangle"/>
              </a:ln>
              <a:effectLst/>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2795542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96" y="164562"/>
            <a:ext cx="8226395" cy="547336"/>
          </a:xfrm>
        </p:spPr>
        <p:txBody>
          <a:bodyPr/>
          <a:lstStyle/>
          <a:p>
            <a:r>
              <a:rPr lang="en-US" dirty="0"/>
              <a:t>Many thanks to the whole Wendelstein 7-X Team</a:t>
            </a:r>
          </a:p>
        </p:txBody>
      </p:sp>
      <p:sp>
        <p:nvSpPr>
          <p:cNvPr id="3" name="Content Placeholder 2"/>
          <p:cNvSpPr>
            <a:spLocks noGrp="1"/>
          </p:cNvSpPr>
          <p:nvPr>
            <p:ph idx="1"/>
          </p:nvPr>
        </p:nvSpPr>
        <p:spPr>
          <a:xfrm>
            <a:off x="244696" y="850455"/>
            <a:ext cx="8680829" cy="2232892"/>
          </a:xfrm>
        </p:spPr>
        <p:txBody>
          <a:bodyPr>
            <a:normAutofit lnSpcReduction="10000"/>
          </a:bodyPr>
          <a:lstStyle/>
          <a:p>
            <a:r>
              <a:rPr lang="en-US" sz="1800" dirty="0"/>
              <a:t>Special thanks to my co-authors:</a:t>
            </a:r>
          </a:p>
          <a:p>
            <a:endParaRPr lang="en-US" sz="1800" dirty="0"/>
          </a:p>
          <a:p>
            <a:r>
              <a:rPr lang="en-US" sz="1800" dirty="0"/>
              <a:t>A. </a:t>
            </a:r>
            <a:r>
              <a:rPr lang="en-US" sz="1800" dirty="0" err="1"/>
              <a:t>Langenberg</a:t>
            </a:r>
            <a:r>
              <a:rPr lang="en-US" sz="1800" dirty="0"/>
              <a:t>, A. Alonso, J. </a:t>
            </a:r>
            <a:r>
              <a:rPr lang="en-US" sz="1800" dirty="0" err="1"/>
              <a:t>Baldzuhn</a:t>
            </a:r>
            <a:r>
              <a:rPr lang="en-US" sz="1800" dirty="0"/>
              <a:t>, C.D. </a:t>
            </a:r>
            <a:r>
              <a:rPr lang="en-US" sz="1800" dirty="0" err="1"/>
              <a:t>Beidler</a:t>
            </a:r>
            <a:r>
              <a:rPr lang="en-US" sz="1800" dirty="0"/>
              <a:t>, L.G. </a:t>
            </a:r>
            <a:r>
              <a:rPr lang="en-US" sz="1800" dirty="0" err="1"/>
              <a:t>Böttger</a:t>
            </a:r>
            <a:r>
              <a:rPr lang="en-US" sz="1800" dirty="0"/>
              <a:t>, S. </a:t>
            </a:r>
            <a:r>
              <a:rPr lang="en-US" sz="1800" dirty="0" err="1"/>
              <a:t>Bozhenkov</a:t>
            </a:r>
            <a:r>
              <a:rPr lang="en-US" sz="1800" dirty="0"/>
              <a:t>, </a:t>
            </a:r>
          </a:p>
          <a:p>
            <a:r>
              <a:rPr lang="en-US" sz="1800" dirty="0"/>
              <a:t>K.J. Brunner, R. </a:t>
            </a:r>
            <a:r>
              <a:rPr lang="en-US" sz="1800" dirty="0" err="1"/>
              <a:t>Burhenn</a:t>
            </a:r>
            <a:r>
              <a:rPr lang="en-US" sz="1800" dirty="0"/>
              <a:t>, A. </a:t>
            </a:r>
            <a:r>
              <a:rPr lang="en-US" sz="1800" dirty="0" err="1"/>
              <a:t>Dinklage</a:t>
            </a:r>
            <a:r>
              <a:rPr lang="en-US" sz="1800" dirty="0"/>
              <a:t>, E. </a:t>
            </a:r>
            <a:r>
              <a:rPr lang="en-US" sz="1800" dirty="0" err="1"/>
              <a:t>Edlund</a:t>
            </a:r>
            <a:r>
              <a:rPr lang="en-US" sz="1800" dirty="0"/>
              <a:t>, G. </a:t>
            </a:r>
            <a:r>
              <a:rPr lang="en-US" sz="1800" dirty="0" err="1"/>
              <a:t>Fuchert</a:t>
            </a:r>
            <a:r>
              <a:rPr lang="en-US" sz="1800" dirty="0"/>
              <a:t>, O. Ford, D.A. Gates, </a:t>
            </a:r>
          </a:p>
          <a:p>
            <a:r>
              <a:rPr lang="en-US" sz="1800" dirty="0"/>
              <a:t>J. Geiger, O. </a:t>
            </a:r>
            <a:r>
              <a:rPr lang="en-US" sz="1800" dirty="0" err="1"/>
              <a:t>Grulke</a:t>
            </a:r>
            <a:r>
              <a:rPr lang="en-US" sz="1800" dirty="0"/>
              <a:t>, M. Hirsch, U. </a:t>
            </a:r>
            <a:r>
              <a:rPr lang="en-US" sz="1800" dirty="0" err="1"/>
              <a:t>Hoefel</a:t>
            </a:r>
            <a:r>
              <a:rPr lang="en-US" sz="1800" dirty="0"/>
              <a:t>, Z. Huang, Y. </a:t>
            </a:r>
            <a:r>
              <a:rPr lang="en-US" sz="1800" dirty="0" err="1"/>
              <a:t>Kazakov</a:t>
            </a:r>
            <a:r>
              <a:rPr lang="en-US" sz="1800" dirty="0"/>
              <a:t>, J. </a:t>
            </a:r>
            <a:r>
              <a:rPr lang="en-US" sz="1800" dirty="0" err="1"/>
              <a:t>Knauer</a:t>
            </a:r>
            <a:r>
              <a:rPr lang="en-US" sz="1800" dirty="0"/>
              <a:t>, </a:t>
            </a:r>
          </a:p>
          <a:p>
            <a:r>
              <a:rPr lang="en-US" sz="1800" dirty="0"/>
              <a:t>J. </a:t>
            </a:r>
            <a:r>
              <a:rPr lang="en-US" sz="1800" dirty="0" err="1"/>
              <a:t>Kring</a:t>
            </a:r>
            <a:r>
              <a:rPr lang="en-US" sz="1800" dirty="0"/>
              <a:t>, H. </a:t>
            </a:r>
            <a:r>
              <a:rPr lang="en-US" sz="1800" dirty="0" err="1"/>
              <a:t>Laqua</a:t>
            </a:r>
            <a:r>
              <a:rPr lang="en-US" sz="1800" dirty="0"/>
              <a:t>, M. </a:t>
            </a:r>
            <a:r>
              <a:rPr lang="en-US" sz="1800" dirty="0" err="1"/>
              <a:t>Landreman</a:t>
            </a:r>
            <a:r>
              <a:rPr lang="en-US" sz="1800" dirty="0"/>
              <a:t>, S. </a:t>
            </a:r>
            <a:r>
              <a:rPr lang="en-US" sz="1800" dirty="0" err="1"/>
              <a:t>Lazerson</a:t>
            </a:r>
            <a:r>
              <a:rPr lang="en-US" sz="1800" dirty="0"/>
              <a:t>, H. </a:t>
            </a:r>
            <a:r>
              <a:rPr lang="en-US" sz="1800" dirty="0" err="1"/>
              <a:t>Massberg</a:t>
            </a:r>
            <a:r>
              <a:rPr lang="en-US" sz="1800" dirty="0"/>
              <a:t>, O. </a:t>
            </a:r>
            <a:r>
              <a:rPr lang="en-US" sz="1800" dirty="0" err="1"/>
              <a:t>Marchuck</a:t>
            </a:r>
            <a:r>
              <a:rPr lang="en-US" sz="1800" dirty="0"/>
              <a:t>, </a:t>
            </a:r>
          </a:p>
          <a:p>
            <a:pPr marL="342900" indent="-342900">
              <a:buAutoNum type="alphaUcPeriod"/>
            </a:pPr>
            <a:r>
              <a:rPr lang="en-US" sz="1800" dirty="0" err="1"/>
              <a:t>Mollen</a:t>
            </a:r>
            <a:r>
              <a:rPr lang="en-US" sz="1800" dirty="0"/>
              <a:t>,  E. Pasch, A. </a:t>
            </a:r>
            <a:r>
              <a:rPr lang="en-US" sz="1800" dirty="0" err="1"/>
              <a:t>Pavone</a:t>
            </a:r>
            <a:r>
              <a:rPr lang="en-US" sz="1800" dirty="0"/>
              <a:t>, M. </a:t>
            </a:r>
            <a:r>
              <a:rPr lang="en-US" sz="1800" dirty="0" err="1"/>
              <a:t>Porkolab</a:t>
            </a:r>
            <a:r>
              <a:rPr lang="en-US" sz="1800" dirty="0"/>
              <a:t>, S. </a:t>
            </a:r>
            <a:r>
              <a:rPr lang="en-US" sz="1800" dirty="0" err="1"/>
              <a:t>Satake</a:t>
            </a:r>
            <a:r>
              <a:rPr lang="en-US" sz="1800" dirty="0"/>
              <a:t>, T. Schroeder, J. </a:t>
            </a:r>
            <a:r>
              <a:rPr lang="en-US" sz="1800" dirty="0" err="1"/>
              <a:t>Svensson</a:t>
            </a:r>
            <a:r>
              <a:rPr lang="en-US" sz="1800" dirty="0"/>
              <a:t>, </a:t>
            </a:r>
          </a:p>
          <a:p>
            <a:r>
              <a:rPr lang="en-US" sz="1800" dirty="0"/>
              <a:t>P. </a:t>
            </a:r>
            <a:r>
              <a:rPr lang="en-US" sz="1800" dirty="0" err="1"/>
              <a:t>Traverso</a:t>
            </a:r>
            <a:r>
              <a:rPr lang="en-US" sz="1800" dirty="0"/>
              <a:t>, Y. </a:t>
            </a:r>
            <a:r>
              <a:rPr lang="en-US" sz="1800" dirty="0" err="1"/>
              <a:t>Turkin</a:t>
            </a:r>
            <a:r>
              <a:rPr lang="en-US" sz="1800" dirty="0"/>
              <a:t>, J.L. Velasco, A. Von </a:t>
            </a:r>
            <a:r>
              <a:rPr lang="en-US" sz="1800" dirty="0" err="1"/>
              <a:t>Stechow</a:t>
            </a:r>
            <a:r>
              <a:rPr lang="en-US" sz="1800" dirty="0"/>
              <a:t>, F. Warmer, G. Weir, R.C. Wolf, </a:t>
            </a:r>
          </a:p>
          <a:p>
            <a:r>
              <a:rPr lang="en-US" sz="1800" dirty="0"/>
              <a:t>D. Zhang and the W7-X Team</a:t>
            </a:r>
          </a:p>
          <a:p>
            <a:pPr>
              <a:lnSpc>
                <a:spcPct val="90000"/>
              </a:lnSpc>
            </a:pPr>
            <a:endParaRPr lang="en-US" dirty="0"/>
          </a:p>
          <a:p>
            <a:pPr>
              <a:lnSpc>
                <a:spcPct val="90000"/>
              </a:lnSpc>
            </a:pPr>
            <a:endParaRPr lang="en-US" dirty="0"/>
          </a:p>
        </p:txBody>
      </p:sp>
      <p:grpSp>
        <p:nvGrpSpPr>
          <p:cNvPr id="4" name="Group 3"/>
          <p:cNvGrpSpPr/>
          <p:nvPr/>
        </p:nvGrpSpPr>
        <p:grpSpPr>
          <a:xfrm>
            <a:off x="1269020" y="3252185"/>
            <a:ext cx="6605961" cy="1287867"/>
            <a:chOff x="1412622" y="3116555"/>
            <a:chExt cx="6605961" cy="1287867"/>
          </a:xfrm>
        </p:grpSpPr>
        <p:pic>
          <p:nvPicPr>
            <p:cNvPr id="33" name="Picture 47" descr="FZJ_logo.ep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2860" y="3204182"/>
              <a:ext cx="672774" cy="235442"/>
            </a:xfrm>
            <a:prstGeom prst="rect">
              <a:avLst/>
            </a:prstGeom>
          </p:spPr>
        </p:pic>
        <p:pic>
          <p:nvPicPr>
            <p:cNvPr id="34" name="Picture 51" descr="wigner Hungary Logo.tif"/>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34877" y="4005210"/>
              <a:ext cx="624295" cy="251233"/>
            </a:xfrm>
            <a:prstGeom prst="rect">
              <a:avLst/>
            </a:prstGeom>
          </p:spPr>
        </p:pic>
        <p:pic>
          <p:nvPicPr>
            <p:cNvPr id="35" name="Picture 52" descr="ENEA-Logo.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3576" y="3184007"/>
              <a:ext cx="642072" cy="210401"/>
            </a:xfrm>
            <a:prstGeom prst="rect">
              <a:avLst/>
            </a:prstGeom>
          </p:spPr>
        </p:pic>
        <p:pic>
          <p:nvPicPr>
            <p:cNvPr id="36" name="Picture 56" descr="logo_IPFN_EMBLEM VECTOR.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8749" y="3204781"/>
              <a:ext cx="521512" cy="267928"/>
            </a:xfrm>
            <a:prstGeom prst="rect">
              <a:avLst/>
            </a:prstGeom>
          </p:spPr>
        </p:pic>
        <p:pic>
          <p:nvPicPr>
            <p:cNvPr id="37" name="Picture 69" descr="ciemat EMBLEM 140930.tif"/>
            <p:cNvPicPr>
              <a:picLocks noChangeAspect="1"/>
            </p:cNvPicPr>
            <p:nvPr/>
          </p:nvPicPr>
          <p:blipFill>
            <a:blip r:embed="rId6"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1412622" y="4060017"/>
              <a:ext cx="760981" cy="249977"/>
            </a:xfrm>
            <a:prstGeom prst="rect">
              <a:avLst/>
            </a:prstGeom>
          </p:spPr>
        </p:pic>
        <p:pic>
          <p:nvPicPr>
            <p:cNvPr id="38" name="Picture 71" descr="EPFL-Logo-CMJN.eps"/>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14471" y="4082624"/>
              <a:ext cx="428129" cy="223942"/>
            </a:xfrm>
            <a:prstGeom prst="rect">
              <a:avLst/>
            </a:prstGeom>
          </p:spPr>
        </p:pic>
        <p:pic>
          <p:nvPicPr>
            <p:cNvPr id="39" name="Picture 6" descr="http://www.campus.uni.opole.pl/biblioteka/logo_UO.jpg"/>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47187" y="3554348"/>
              <a:ext cx="308918" cy="337431"/>
            </a:xfrm>
            <a:prstGeom prst="rect">
              <a:avLst/>
            </a:prstGeom>
            <a:noFill/>
          </p:spPr>
        </p:pic>
        <p:pic>
          <p:nvPicPr>
            <p:cNvPr id="40" name="Picture 38" descr="oeaw_logo_weiss_d.tif"/>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43418" y="3127395"/>
              <a:ext cx="358424" cy="374964"/>
            </a:xfrm>
            <a:prstGeom prst="rect">
              <a:avLst/>
            </a:prstGeom>
          </p:spPr>
        </p:pic>
        <p:pic>
          <p:nvPicPr>
            <p:cNvPr id="41" name="Picture 39" descr="LPP.eps"/>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73699" y="3127395"/>
              <a:ext cx="380937" cy="416097"/>
            </a:xfrm>
            <a:prstGeom prst="rect">
              <a:avLst/>
            </a:prstGeom>
          </p:spPr>
        </p:pic>
        <p:pic>
          <p:nvPicPr>
            <p:cNvPr id="42" name="Picture 45" descr="VTT_CMYK.eps"/>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55938" y="3594621"/>
              <a:ext cx="811959" cy="313025"/>
            </a:xfrm>
            <a:prstGeom prst="rect">
              <a:avLst/>
            </a:prstGeom>
          </p:spPr>
        </p:pic>
        <p:pic>
          <p:nvPicPr>
            <p:cNvPr id="43" name="Picture 46" descr="CEA_GB_logotype_4c.ti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30652" y="3541870"/>
              <a:ext cx="420553" cy="374964"/>
            </a:xfrm>
            <a:prstGeom prst="rect">
              <a:avLst/>
            </a:prstGeom>
          </p:spPr>
        </p:pic>
        <p:pic>
          <p:nvPicPr>
            <p:cNvPr id="44" name="Picture 49" descr="IPP.eps"/>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59464" y="4001560"/>
              <a:ext cx="371018" cy="360783"/>
            </a:xfrm>
            <a:prstGeom prst="rect">
              <a:avLst/>
            </a:prstGeom>
          </p:spPr>
        </p:pic>
        <p:pic>
          <p:nvPicPr>
            <p:cNvPr id="45" name="Picture 55" descr="Logo_Asocjacji_PL.tif"/>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872838" y="4061847"/>
              <a:ext cx="672775" cy="322967"/>
            </a:xfrm>
            <a:prstGeom prst="rect">
              <a:avLst/>
            </a:prstGeom>
          </p:spPr>
        </p:pic>
        <p:pic>
          <p:nvPicPr>
            <p:cNvPr id="46" name="Picture 72" descr="FOMlogo_fc.eps"/>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464475" y="3137871"/>
              <a:ext cx="428129" cy="340228"/>
            </a:xfrm>
            <a:prstGeom prst="rect">
              <a:avLst/>
            </a:prstGeom>
          </p:spPr>
        </p:pic>
        <p:pic>
          <p:nvPicPr>
            <p:cNvPr id="47" name="Picture 2" descr="Tue"/>
            <p:cNvPicPr>
              <a:picLocks noChangeAspect="1" noChangeArrowheads="1"/>
            </p:cNvPicPr>
            <p:nvPr/>
          </p:nvPicPr>
          <p:blipFill>
            <a:blip r:embed="rId16" cstate="screen">
              <a:clrChange>
                <a:clrFrom>
                  <a:srgbClr val="FEFFFD"/>
                </a:clrFrom>
                <a:clrTo>
                  <a:srgbClr val="FEFFFD">
                    <a:alpha val="0"/>
                  </a:srgbClr>
                </a:clrTo>
              </a:clrChange>
              <a:extLst>
                <a:ext uri="{28A0092B-C50C-407E-A947-70E740481C1C}">
                  <a14:useLocalDpi xmlns:a14="http://schemas.microsoft.com/office/drawing/2010/main"/>
                </a:ext>
              </a:extLst>
            </a:blip>
            <a:srcRect/>
            <a:stretch>
              <a:fillRect/>
            </a:stretch>
          </p:blipFill>
          <p:spPr bwMode="auto">
            <a:xfrm>
              <a:off x="4751002" y="3650313"/>
              <a:ext cx="478204" cy="261142"/>
            </a:xfrm>
            <a:prstGeom prst="rect">
              <a:avLst/>
            </a:prstGeom>
            <a:noFill/>
          </p:spPr>
        </p:pic>
        <p:pic>
          <p:nvPicPr>
            <p:cNvPr id="48" name="Picture 4" descr="http://math.aalto.fi/%7Ealex/logoClip.png"/>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52745" y="3624765"/>
              <a:ext cx="328848" cy="271338"/>
            </a:xfrm>
            <a:prstGeom prst="rect">
              <a:avLst/>
            </a:prstGeom>
            <a:noFill/>
          </p:spPr>
        </p:pic>
        <p:pic>
          <p:nvPicPr>
            <p:cNvPr id="49" name="Picture 8" descr="https://www.estiem.org/GetFile.aspx?File=Images/Projects/StudentGuide/seville.gif"/>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197610" y="3959284"/>
              <a:ext cx="324916" cy="354905"/>
            </a:xfrm>
            <a:prstGeom prst="rect">
              <a:avLst/>
            </a:prstGeom>
            <a:noFill/>
          </p:spPr>
        </p:pic>
        <p:pic>
          <p:nvPicPr>
            <p:cNvPr id="50" name="Picture 18" descr="http://homepage.uibk.ac.at/%7Ec7021020/imagen/imaG/uni_logo.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203456" y="3666479"/>
              <a:ext cx="283854" cy="620106"/>
            </a:xfrm>
            <a:prstGeom prst="rect">
              <a:avLst/>
            </a:prstGeom>
            <a:noFill/>
            <a:ln>
              <a:noFill/>
            </a:ln>
          </p:spPr>
        </p:pic>
        <p:pic>
          <p:nvPicPr>
            <p:cNvPr id="51" name="Picture 42" descr="Datei:TU Graz.sv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5305453" y="3662667"/>
              <a:ext cx="424888" cy="232052"/>
            </a:xfrm>
            <a:prstGeom prst="rect">
              <a:avLst/>
            </a:prstGeom>
            <a:noFill/>
            <a:ln>
              <a:noFill/>
            </a:ln>
          </p:spPr>
        </p:pic>
        <p:pic>
          <p:nvPicPr>
            <p:cNvPr id="52" name="Picture 24" descr="http://m.c.lnkd.licdn.com/media/p/2/000/043/209/0513b84.png"/>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13186" y="3572847"/>
              <a:ext cx="561752" cy="306800"/>
            </a:xfrm>
            <a:prstGeom prst="rect">
              <a:avLst/>
            </a:prstGeom>
            <a:noFill/>
            <a:ln>
              <a:noFill/>
            </a:ln>
          </p:spPr>
        </p:pic>
        <p:pic>
          <p:nvPicPr>
            <p:cNvPr id="53" name="Picture 2" descr="University of Cagliari"/>
            <p:cNvPicPr>
              <a:picLocks noChangeAspect="1" noChangeArrowheads="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49818" y="3227133"/>
              <a:ext cx="321671" cy="328681"/>
            </a:xfrm>
            <a:prstGeom prst="rect">
              <a:avLst/>
            </a:prstGeom>
            <a:noFill/>
          </p:spPr>
        </p:pic>
        <p:pic>
          <p:nvPicPr>
            <p:cNvPr id="54" name="Picture 4" descr="http://procurement.pppl.gov/Procurement%20Opportunities_files/image008.png"/>
            <p:cNvPicPr>
              <a:picLocks noChangeAspect="1" noChangeArrowheads="1"/>
            </p:cNvPicPr>
            <p:nvPr/>
          </p:nvPicPr>
          <p:blipFill>
            <a:blip r:embed="rId23" cstate="screen">
              <a:clrChange>
                <a:clrFrom>
                  <a:srgbClr val="FEFFFF"/>
                </a:clrFrom>
                <a:clrTo>
                  <a:srgbClr val="FEFFFF">
                    <a:alpha val="0"/>
                  </a:srgbClr>
                </a:clrTo>
              </a:clrChange>
              <a:extLst>
                <a:ext uri="{28A0092B-C50C-407E-A947-70E740481C1C}">
                  <a14:useLocalDpi xmlns:a14="http://schemas.microsoft.com/office/drawing/2010/main"/>
                </a:ext>
              </a:extLst>
            </a:blip>
            <a:srcRect/>
            <a:stretch>
              <a:fillRect/>
            </a:stretch>
          </p:blipFill>
          <p:spPr bwMode="auto">
            <a:xfrm>
              <a:off x="6457541" y="3582489"/>
              <a:ext cx="667492" cy="230690"/>
            </a:xfrm>
            <a:prstGeom prst="rect">
              <a:avLst/>
            </a:prstGeom>
            <a:noFill/>
          </p:spPr>
        </p:pic>
        <p:pic>
          <p:nvPicPr>
            <p:cNvPr id="55" name="Picture 6" descr="http://jiam.utk.edu/images/ornl-logo.pn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4741193" y="3116555"/>
              <a:ext cx="798495" cy="419603"/>
            </a:xfrm>
            <a:prstGeom prst="rect">
              <a:avLst/>
            </a:prstGeom>
            <a:noFill/>
          </p:spPr>
        </p:pic>
        <p:pic>
          <p:nvPicPr>
            <p:cNvPr id="56" name="Picture 8" descr=" Bild in Originalgröße anzeigen  "/>
            <p:cNvPicPr>
              <a:picLocks noChangeAspect="1" noChangeArrowheads="1"/>
            </p:cNvPicPr>
            <p:nvPr/>
          </p:nvPicPr>
          <p:blipFill>
            <a:blip r:embed="rId25" cstate="screen">
              <a:clrChange>
                <a:clrFrom>
                  <a:srgbClr val="FCFEFB"/>
                </a:clrFrom>
                <a:clrTo>
                  <a:srgbClr val="FCFEFB">
                    <a:alpha val="0"/>
                  </a:srgbClr>
                </a:clrTo>
              </a:clrChange>
              <a:extLst>
                <a:ext uri="{28A0092B-C50C-407E-A947-70E740481C1C}">
                  <a14:useLocalDpi xmlns:a14="http://schemas.microsoft.com/office/drawing/2010/main"/>
                </a:ext>
              </a:extLst>
            </a:blip>
            <a:srcRect/>
            <a:stretch>
              <a:fillRect/>
            </a:stretch>
          </p:blipFill>
          <p:spPr bwMode="auto">
            <a:xfrm>
              <a:off x="5427867" y="3963739"/>
              <a:ext cx="703258" cy="330383"/>
            </a:xfrm>
            <a:prstGeom prst="rect">
              <a:avLst/>
            </a:prstGeom>
            <a:noFill/>
          </p:spPr>
        </p:pic>
        <p:pic>
          <p:nvPicPr>
            <p:cNvPr id="57" name="Picture 12" descr="https://umark.wisc.edu/brand/templates-and-downloads/downloads/print/UWlogo_ctr_4c.png"/>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586879" y="3958167"/>
              <a:ext cx="503725" cy="345937"/>
            </a:xfrm>
            <a:prstGeom prst="rect">
              <a:avLst/>
            </a:prstGeom>
            <a:noFill/>
          </p:spPr>
        </p:pic>
        <p:pic>
          <p:nvPicPr>
            <p:cNvPr id="58" name="Picture 14" descr="http://www.rle.mit.edu/wp-content/uploads/2012/12/logoredgray.gif"/>
            <p:cNvPicPr>
              <a:picLocks noChangeAspect="1" noChangeArrowheads="1"/>
            </p:cNvPicPr>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rcRect r="53801" b="58001"/>
            <a:stretch>
              <a:fillRect/>
            </a:stretch>
          </p:blipFill>
          <p:spPr bwMode="auto">
            <a:xfrm>
              <a:off x="1420173" y="3707659"/>
              <a:ext cx="489291" cy="318151"/>
            </a:xfrm>
            <a:prstGeom prst="rect">
              <a:avLst/>
            </a:prstGeom>
            <a:noFill/>
          </p:spPr>
        </p:pic>
        <p:pic>
          <p:nvPicPr>
            <p:cNvPr id="59" name="Picture 58"/>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243502" y="3990057"/>
              <a:ext cx="444078" cy="414365"/>
            </a:xfrm>
            <a:prstGeom prst="rect">
              <a:avLst/>
            </a:prstGeom>
          </p:spPr>
        </p:pic>
        <p:pic>
          <p:nvPicPr>
            <p:cNvPr id="60" name="Picture 59" descr="University_of_Maryland_Seal.svg.png"/>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4203776" y="3149420"/>
              <a:ext cx="364312" cy="364312"/>
            </a:xfrm>
            <a:prstGeom prst="rect">
              <a:avLst/>
            </a:prstGeom>
          </p:spPr>
        </p:pic>
        <p:pic>
          <p:nvPicPr>
            <p:cNvPr id="61" name="Picture 60" descr="2011-10 LHD NIFS logo.pdf"/>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4235212" y="3575215"/>
              <a:ext cx="362131" cy="278562"/>
            </a:xfrm>
            <a:prstGeom prst="rect">
              <a:avLst/>
            </a:prstGeom>
          </p:spPr>
        </p:pic>
        <p:pic>
          <p:nvPicPr>
            <p:cNvPr id="62" name="Picture 61" descr="logoDE-UST.jpg"/>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549716" y="3677993"/>
              <a:ext cx="468867" cy="535915"/>
            </a:xfrm>
            <a:prstGeom prst="rect">
              <a:avLst/>
            </a:prstGeom>
          </p:spPr>
        </p:pic>
        <p:pic>
          <p:nvPicPr>
            <p:cNvPr id="63" name="Picture 62" descr="Logo_KIT.svg.png"/>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760963" y="3193661"/>
              <a:ext cx="628563" cy="314282"/>
            </a:xfrm>
            <a:prstGeom prst="rect">
              <a:avLst/>
            </a:prstGeom>
          </p:spPr>
        </p:pic>
      </p:grpSp>
    </p:spTree>
    <p:extLst>
      <p:ext uri="{BB962C8B-B14F-4D97-AF65-F5344CB8AC3E}">
        <p14:creationId xmlns:p14="http://schemas.microsoft.com/office/powerpoint/2010/main" val="3297589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1207006_profiles_t2.1_t3.5_v0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87718"/>
            <a:ext cx="5496503" cy="3398730"/>
          </a:xfrm>
          <a:prstGeom prst="rect">
            <a:avLst/>
          </a:prstGeom>
        </p:spPr>
      </p:pic>
      <p:sp>
        <p:nvSpPr>
          <p:cNvPr id="3" name="Title 2"/>
          <p:cNvSpPr>
            <a:spLocks noGrp="1"/>
          </p:cNvSpPr>
          <p:nvPr>
            <p:ph type="title"/>
          </p:nvPr>
        </p:nvSpPr>
        <p:spPr/>
        <p:txBody>
          <a:bodyPr/>
          <a:lstStyle/>
          <a:p>
            <a:r>
              <a:rPr lang="en-US" dirty="0"/>
              <a:t>Neoclassical predictions of the radial electric field match the measured profiles</a:t>
            </a:r>
          </a:p>
        </p:txBody>
      </p:sp>
      <p:sp>
        <p:nvSpPr>
          <p:cNvPr id="5" name="Content Placeholder 4"/>
          <p:cNvSpPr>
            <a:spLocks noGrp="1"/>
          </p:cNvSpPr>
          <p:nvPr>
            <p:ph idx="1"/>
          </p:nvPr>
        </p:nvSpPr>
        <p:spPr>
          <a:xfrm>
            <a:off x="5537199" y="850455"/>
            <a:ext cx="3505201" cy="4112470"/>
          </a:xfrm>
        </p:spPr>
        <p:txBody>
          <a:bodyPr>
            <a:normAutofit/>
          </a:bodyPr>
          <a:lstStyle/>
          <a:p>
            <a:r>
              <a:rPr lang="en-US" dirty="0"/>
              <a:t>The ambipolar radial electric field can be predicted from the measured </a:t>
            </a:r>
            <a:r>
              <a:rPr lang="en-US" dirty="0" err="1"/>
              <a:t>Te</a:t>
            </a:r>
            <a:r>
              <a:rPr lang="en-US" dirty="0"/>
              <a:t>, Ti and ne profiles.</a:t>
            </a:r>
          </a:p>
          <a:p>
            <a:endParaRPr lang="en-US" dirty="0"/>
          </a:p>
          <a:p>
            <a:r>
              <a:rPr lang="en-US" dirty="0"/>
              <a:t>Neoclassical calculations by the SFINCS code:</a:t>
            </a:r>
          </a:p>
          <a:p>
            <a:pPr indent="-227013">
              <a:tabLst>
                <a:tab pos="344488" algn="l"/>
                <a:tab pos="571500" algn="l"/>
                <a:tab pos="798513" algn="l"/>
                <a:tab pos="1025525" algn="l"/>
                <a:tab pos="1252538" algn="l"/>
                <a:tab pos="1489075" algn="l"/>
              </a:tabLst>
            </a:pPr>
            <a:endParaRPr lang="en-US" sz="500" dirty="0"/>
          </a:p>
          <a:p>
            <a:pPr lvl="1">
              <a:tabLst>
                <a:tab pos="344488" algn="l"/>
                <a:tab pos="571500" algn="l"/>
                <a:tab pos="798513" algn="l"/>
                <a:tab pos="1025525" algn="l"/>
                <a:tab pos="1252538" algn="l"/>
                <a:tab pos="1489075" algn="l"/>
              </a:tabLst>
            </a:pPr>
            <a:r>
              <a:rPr lang="en-US" dirty="0"/>
              <a:t>4D Drift-Kinetic continuum code</a:t>
            </a:r>
          </a:p>
          <a:p>
            <a:pPr>
              <a:tabLst>
                <a:tab pos="344488" algn="l"/>
                <a:tab pos="571500" algn="l"/>
                <a:tab pos="798513" algn="l"/>
                <a:tab pos="1025525" algn="l"/>
                <a:tab pos="1252538" algn="l"/>
                <a:tab pos="1489075" algn="l"/>
              </a:tabLst>
            </a:pPr>
            <a:endParaRPr lang="en-US" sz="500" dirty="0">
              <a:solidFill>
                <a:srgbClr val="000000"/>
              </a:solidFill>
            </a:endParaRPr>
          </a:p>
          <a:p>
            <a:pPr marL="117475" lvl="1" indent="0">
              <a:buNone/>
              <a:tabLst>
                <a:tab pos="344488" algn="l"/>
                <a:tab pos="571500" algn="l"/>
                <a:tab pos="798513" algn="l"/>
                <a:tab pos="1025525" algn="l"/>
                <a:tab pos="1252538" algn="l"/>
                <a:tab pos="1489075" algn="l"/>
              </a:tabLst>
            </a:pPr>
            <a:endParaRPr lang="en-US" dirty="0"/>
          </a:p>
          <a:p>
            <a:r>
              <a:rPr lang="en-US" dirty="0">
                <a:solidFill>
                  <a:srgbClr val="000000"/>
                </a:solidFill>
              </a:rPr>
              <a:t>Neoclassical predictions for </a:t>
            </a:r>
            <a:r>
              <a:rPr lang="en-US" dirty="0" err="1">
                <a:solidFill>
                  <a:srgbClr val="000000"/>
                </a:solidFill>
              </a:rPr>
              <a:t>Er</a:t>
            </a:r>
            <a:r>
              <a:rPr lang="en-US" dirty="0">
                <a:solidFill>
                  <a:srgbClr val="000000"/>
                </a:solidFill>
              </a:rPr>
              <a:t> profiles show similar </a:t>
            </a:r>
            <a:r>
              <a:rPr lang="en-US" dirty="0">
                <a:solidFill>
                  <a:srgbClr val="C00006"/>
                </a:solidFill>
              </a:rPr>
              <a:t>structure</a:t>
            </a:r>
            <a:r>
              <a:rPr lang="en-US" dirty="0">
                <a:solidFill>
                  <a:srgbClr val="000000"/>
                </a:solidFill>
              </a:rPr>
              <a:t> </a:t>
            </a:r>
            <a:r>
              <a:rPr lang="en-US" i="1" dirty="0">
                <a:solidFill>
                  <a:srgbClr val="000000"/>
                </a:solidFill>
              </a:rPr>
              <a:t>and</a:t>
            </a:r>
            <a:r>
              <a:rPr lang="en-US" dirty="0">
                <a:solidFill>
                  <a:srgbClr val="000000"/>
                </a:solidFill>
              </a:rPr>
              <a:t> </a:t>
            </a:r>
            <a:r>
              <a:rPr lang="en-US" dirty="0">
                <a:solidFill>
                  <a:srgbClr val="C00006"/>
                </a:solidFill>
              </a:rPr>
              <a:t>magnitude</a:t>
            </a:r>
            <a:r>
              <a:rPr lang="en-US" dirty="0">
                <a:solidFill>
                  <a:srgbClr val="000000"/>
                </a:solidFill>
              </a:rPr>
              <a:t>.</a:t>
            </a:r>
          </a:p>
          <a:p>
            <a:pPr lvl="1"/>
            <a:r>
              <a:rPr lang="en-US" dirty="0"/>
              <a:t>Good agreement over a wide range of plasma conditions.</a:t>
            </a:r>
          </a:p>
          <a:p>
            <a:pPr lvl="1"/>
            <a:endParaRPr lang="en-US" dirty="0"/>
          </a:p>
          <a:p>
            <a:endParaRPr lang="en-US" dirty="0"/>
          </a:p>
          <a:p>
            <a:endParaRPr lang="en-US" dirty="0">
              <a:solidFill>
                <a:srgbClr val="000000"/>
              </a:solidFill>
            </a:endParaRPr>
          </a:p>
          <a:p>
            <a:endParaRPr lang="en-US" dirty="0"/>
          </a:p>
        </p:txBody>
      </p:sp>
      <p:sp>
        <p:nvSpPr>
          <p:cNvPr id="2" name="TextBox 1"/>
          <p:cNvSpPr txBox="1"/>
          <p:nvPr/>
        </p:nvSpPr>
        <p:spPr>
          <a:xfrm>
            <a:off x="169334" y="4301066"/>
            <a:ext cx="6135013" cy="584776"/>
          </a:xfrm>
          <a:prstGeom prst="rect">
            <a:avLst/>
          </a:prstGeom>
          <a:noFill/>
        </p:spPr>
        <p:txBody>
          <a:bodyPr wrap="none" rtlCol="0">
            <a:spAutoFit/>
          </a:bodyPr>
          <a:lstStyle/>
          <a:p>
            <a:r>
              <a:rPr lang="en-US" b="1" dirty="0">
                <a:solidFill>
                  <a:srgbClr val="000000"/>
                </a:solidFill>
                <a:latin typeface="Myriad Pro"/>
                <a:cs typeface="Myriad Pro"/>
              </a:rPr>
              <a:t>Agreement between measurements and predictions of </a:t>
            </a:r>
            <a:r>
              <a:rPr lang="en-US" b="1" dirty="0" err="1">
                <a:solidFill>
                  <a:srgbClr val="000000"/>
                </a:solidFill>
                <a:latin typeface="Myriad Pro"/>
                <a:cs typeface="Myriad Pro"/>
              </a:rPr>
              <a:t>Er</a:t>
            </a:r>
            <a:r>
              <a:rPr lang="en-US" b="1" dirty="0">
                <a:solidFill>
                  <a:srgbClr val="000000"/>
                </a:solidFill>
                <a:latin typeface="Myriad Pro"/>
                <a:cs typeface="Myriad Pro"/>
              </a:rPr>
              <a:t> profiles</a:t>
            </a:r>
          </a:p>
          <a:p>
            <a:r>
              <a:rPr lang="en-US" b="1" dirty="0">
                <a:solidFill>
                  <a:srgbClr val="000000"/>
                </a:solidFill>
                <a:latin typeface="Myriad Pro"/>
                <a:cs typeface="Myriad Pro"/>
              </a:rPr>
              <a:t>provides confidence in calculations of  Neoclassical transport!</a:t>
            </a:r>
            <a:endParaRPr lang="en-US" dirty="0"/>
          </a:p>
        </p:txBody>
      </p:sp>
    </p:spTree>
    <p:extLst>
      <p:ext uri="{BB962C8B-B14F-4D97-AF65-F5344CB8AC3E}">
        <p14:creationId xmlns:p14="http://schemas.microsoft.com/office/powerpoint/2010/main" val="2841903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4696" y="850455"/>
            <a:ext cx="3607637" cy="4112470"/>
          </a:xfrm>
        </p:spPr>
        <p:txBody>
          <a:bodyPr/>
          <a:lstStyle/>
          <a:p>
            <a:r>
              <a:rPr lang="en-US" dirty="0"/>
              <a:t>In program 20171207.006:</a:t>
            </a:r>
          </a:p>
          <a:p>
            <a:endParaRPr lang="en-US" dirty="0"/>
          </a:p>
          <a:p>
            <a:r>
              <a:rPr lang="en-US" dirty="0"/>
              <a:t>The ion-root phase is associated with:</a:t>
            </a:r>
          </a:p>
          <a:p>
            <a:pPr lvl="1"/>
            <a:r>
              <a:rPr lang="en-US" dirty="0"/>
              <a:t>Beginning of density peaking</a:t>
            </a:r>
          </a:p>
          <a:p>
            <a:pPr lvl="1"/>
            <a:r>
              <a:rPr lang="en-US" dirty="0"/>
              <a:t>Temperature equilibration</a:t>
            </a:r>
          </a:p>
          <a:p>
            <a:endParaRPr lang="en-US" dirty="0"/>
          </a:p>
          <a:p>
            <a:r>
              <a:rPr lang="en-US" dirty="0"/>
              <a:t>At the </a:t>
            </a:r>
            <a:r>
              <a:rPr lang="en-US" dirty="0">
                <a:solidFill>
                  <a:srgbClr val="000000"/>
                </a:solidFill>
              </a:rPr>
              <a:t>start</a:t>
            </a:r>
            <a:r>
              <a:rPr lang="en-US" dirty="0"/>
              <a:t> and </a:t>
            </a:r>
            <a:r>
              <a:rPr lang="en-US" dirty="0">
                <a:solidFill>
                  <a:srgbClr val="000000"/>
                </a:solidFill>
              </a:rPr>
              <a:t>end</a:t>
            </a:r>
            <a:r>
              <a:rPr lang="en-US" dirty="0"/>
              <a:t> of the ion-root period the </a:t>
            </a:r>
            <a:r>
              <a:rPr lang="en-US" dirty="0">
                <a:solidFill>
                  <a:srgbClr val="000000"/>
                </a:solidFill>
              </a:rPr>
              <a:t>density</a:t>
            </a:r>
            <a:r>
              <a:rPr lang="en-US" dirty="0"/>
              <a:t> is observed to be at the </a:t>
            </a:r>
            <a:r>
              <a:rPr lang="en-US" dirty="0">
                <a:solidFill>
                  <a:schemeClr val="accent3">
                    <a:lumMod val="50000"/>
                  </a:schemeClr>
                </a:solidFill>
              </a:rPr>
              <a:t>same value</a:t>
            </a:r>
            <a:r>
              <a:rPr lang="en-US" dirty="0"/>
              <a:t>.</a:t>
            </a:r>
          </a:p>
          <a:p>
            <a:pPr lvl="1"/>
            <a:r>
              <a:rPr lang="en-US" dirty="0">
                <a:solidFill>
                  <a:srgbClr val="4F6228"/>
                </a:solidFill>
              </a:rPr>
              <a:t>ne &amp; ne0 ~ 0.4 x 10</a:t>
            </a:r>
            <a:r>
              <a:rPr lang="en-US" baseline="30000" dirty="0">
                <a:solidFill>
                  <a:srgbClr val="4F6228"/>
                </a:solidFill>
              </a:rPr>
              <a:t>20</a:t>
            </a:r>
            <a:r>
              <a:rPr lang="en-US" dirty="0">
                <a:solidFill>
                  <a:srgbClr val="4F6228"/>
                </a:solidFill>
              </a:rPr>
              <a:t> m</a:t>
            </a:r>
            <a:r>
              <a:rPr lang="en-US" baseline="30000" dirty="0">
                <a:solidFill>
                  <a:srgbClr val="4F6228"/>
                </a:solidFill>
              </a:rPr>
              <a:t>-3</a:t>
            </a:r>
          </a:p>
          <a:p>
            <a:pPr marL="117475" lvl="1" indent="0">
              <a:buNone/>
            </a:pPr>
            <a:endParaRPr lang="en-US" dirty="0"/>
          </a:p>
          <a:p>
            <a:pPr indent="-227013"/>
            <a:r>
              <a:rPr lang="en-US" dirty="0">
                <a:solidFill>
                  <a:srgbClr val="000000"/>
                </a:solidFill>
              </a:rPr>
              <a:t>ECRH power </a:t>
            </a:r>
            <a:r>
              <a:rPr lang="en-US" dirty="0"/>
              <a:t>and plasma </a:t>
            </a:r>
            <a:r>
              <a:rPr lang="en-US" dirty="0">
                <a:solidFill>
                  <a:srgbClr val="000000"/>
                </a:solidFill>
              </a:rPr>
              <a:t>temperatures</a:t>
            </a:r>
            <a:r>
              <a:rPr lang="en-US" dirty="0"/>
              <a:t> </a:t>
            </a:r>
          </a:p>
          <a:p>
            <a:pPr indent="-227013"/>
            <a:r>
              <a:rPr lang="en-US" dirty="0"/>
              <a:t>are </a:t>
            </a:r>
            <a:r>
              <a:rPr lang="en-US" dirty="0">
                <a:solidFill>
                  <a:schemeClr val="tx1"/>
                </a:solidFill>
              </a:rPr>
              <a:t>dramatically </a:t>
            </a:r>
            <a:r>
              <a:rPr lang="en-US" dirty="0">
                <a:solidFill>
                  <a:srgbClr val="800000"/>
                </a:solidFill>
              </a:rPr>
              <a:t>different</a:t>
            </a:r>
            <a:r>
              <a:rPr lang="en-US" dirty="0"/>
              <a:t>:</a:t>
            </a:r>
          </a:p>
          <a:p>
            <a:pPr lvl="1"/>
            <a:r>
              <a:rPr lang="en-US" dirty="0">
                <a:solidFill>
                  <a:srgbClr val="800000"/>
                </a:solidFill>
              </a:rPr>
              <a:t>Input power: 	2MW vs. 5MW</a:t>
            </a:r>
          </a:p>
          <a:p>
            <a:pPr lvl="1"/>
            <a:r>
              <a:rPr lang="en-US" dirty="0" err="1">
                <a:solidFill>
                  <a:srgbClr val="800000"/>
                </a:solidFill>
              </a:rPr>
              <a:t>Te</a:t>
            </a:r>
            <a:r>
              <a:rPr lang="en-US" dirty="0">
                <a:solidFill>
                  <a:srgbClr val="800000"/>
                </a:solidFill>
              </a:rPr>
              <a:t> &amp; Ti:						1.5 </a:t>
            </a:r>
            <a:r>
              <a:rPr lang="en-US" dirty="0" err="1">
                <a:solidFill>
                  <a:srgbClr val="800000"/>
                </a:solidFill>
              </a:rPr>
              <a:t>keV</a:t>
            </a:r>
            <a:r>
              <a:rPr lang="en-US" dirty="0">
                <a:solidFill>
                  <a:srgbClr val="800000"/>
                </a:solidFill>
              </a:rPr>
              <a:t> vs. 3.0 </a:t>
            </a:r>
            <a:r>
              <a:rPr lang="en-US" dirty="0" err="1">
                <a:solidFill>
                  <a:srgbClr val="800000"/>
                </a:solidFill>
              </a:rPr>
              <a:t>keVc</a:t>
            </a:r>
            <a:endParaRPr lang="en-US" dirty="0">
              <a:solidFill>
                <a:srgbClr val="800000"/>
              </a:solidFill>
            </a:endParaRPr>
          </a:p>
        </p:txBody>
      </p:sp>
      <p:sp>
        <p:nvSpPr>
          <p:cNvPr id="3" name="Title 2"/>
          <p:cNvSpPr>
            <a:spLocks noGrp="1"/>
          </p:cNvSpPr>
          <p:nvPr>
            <p:ph type="title"/>
          </p:nvPr>
        </p:nvSpPr>
        <p:spPr/>
        <p:txBody>
          <a:bodyPr/>
          <a:lstStyle/>
          <a:p>
            <a:r>
              <a:rPr lang="en-US" dirty="0"/>
              <a:t>Conditions for achieving ion root</a:t>
            </a:r>
          </a:p>
        </p:txBody>
      </p:sp>
      <p:pic>
        <p:nvPicPr>
          <p:cNvPr id="5" name="Picture 4" descr="171207006_summary_v06_zoo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427" y="862999"/>
            <a:ext cx="4837847" cy="3809411"/>
          </a:xfrm>
          <a:prstGeom prst="rect">
            <a:avLst/>
          </a:prstGeom>
        </p:spPr>
      </p:pic>
    </p:spTree>
    <p:extLst>
      <p:ext uri="{BB962C8B-B14F-4D97-AF65-F5344CB8AC3E}">
        <p14:creationId xmlns:p14="http://schemas.microsoft.com/office/powerpoint/2010/main" val="2562387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Conditions for achieving ion root</a:t>
            </a:r>
          </a:p>
        </p:txBody>
      </p:sp>
      <p:pic>
        <p:nvPicPr>
          <p:cNvPr id="6" name="Picture 5" descr="171207006_profiles_working_t2.50_v02.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09531" y="818839"/>
            <a:ext cx="3802196" cy="3871695"/>
          </a:xfrm>
          <a:prstGeom prst="rect">
            <a:avLst/>
          </a:prstGeom>
        </p:spPr>
      </p:pic>
      <p:sp>
        <p:nvSpPr>
          <p:cNvPr id="7" name="Content Placeholder 1"/>
          <p:cNvSpPr>
            <a:spLocks noGrp="1"/>
          </p:cNvSpPr>
          <p:nvPr>
            <p:ph idx="1"/>
          </p:nvPr>
        </p:nvSpPr>
        <p:spPr>
          <a:xfrm>
            <a:off x="244696" y="850455"/>
            <a:ext cx="3607637" cy="4112470"/>
          </a:xfrm>
        </p:spPr>
        <p:txBody>
          <a:bodyPr/>
          <a:lstStyle/>
          <a:p>
            <a:r>
              <a:rPr lang="en-US" dirty="0"/>
              <a:t>In program 20171207.006:</a:t>
            </a:r>
          </a:p>
          <a:p>
            <a:endParaRPr lang="en-US" dirty="0"/>
          </a:p>
          <a:p>
            <a:r>
              <a:rPr lang="en-US" dirty="0"/>
              <a:t>The ion-root phase is associated with:</a:t>
            </a:r>
          </a:p>
          <a:p>
            <a:pPr lvl="1"/>
            <a:r>
              <a:rPr lang="en-US" dirty="0"/>
              <a:t>Beginning of density peaking</a:t>
            </a:r>
          </a:p>
          <a:p>
            <a:pPr lvl="1"/>
            <a:r>
              <a:rPr lang="en-US" dirty="0"/>
              <a:t>Temperature equilibration</a:t>
            </a:r>
          </a:p>
          <a:p>
            <a:endParaRPr lang="en-US" dirty="0"/>
          </a:p>
          <a:p>
            <a:r>
              <a:rPr lang="en-US" dirty="0"/>
              <a:t>At the </a:t>
            </a:r>
            <a:r>
              <a:rPr lang="en-US" dirty="0">
                <a:solidFill>
                  <a:srgbClr val="000000"/>
                </a:solidFill>
              </a:rPr>
              <a:t>start</a:t>
            </a:r>
            <a:r>
              <a:rPr lang="en-US" dirty="0"/>
              <a:t> and </a:t>
            </a:r>
            <a:r>
              <a:rPr lang="en-US" dirty="0">
                <a:solidFill>
                  <a:srgbClr val="000000"/>
                </a:solidFill>
              </a:rPr>
              <a:t>end</a:t>
            </a:r>
            <a:r>
              <a:rPr lang="en-US" dirty="0"/>
              <a:t> of the ion-root period the </a:t>
            </a:r>
            <a:r>
              <a:rPr lang="en-US" dirty="0">
                <a:solidFill>
                  <a:srgbClr val="000000"/>
                </a:solidFill>
              </a:rPr>
              <a:t>density</a:t>
            </a:r>
            <a:r>
              <a:rPr lang="en-US" dirty="0"/>
              <a:t> is observed to be at the </a:t>
            </a:r>
            <a:r>
              <a:rPr lang="en-US" dirty="0">
                <a:solidFill>
                  <a:schemeClr val="accent3">
                    <a:lumMod val="50000"/>
                  </a:schemeClr>
                </a:solidFill>
              </a:rPr>
              <a:t>same value</a:t>
            </a:r>
            <a:r>
              <a:rPr lang="en-US" dirty="0"/>
              <a:t>.</a:t>
            </a:r>
          </a:p>
          <a:p>
            <a:pPr lvl="1"/>
            <a:r>
              <a:rPr lang="en-US" dirty="0">
                <a:solidFill>
                  <a:srgbClr val="4F6228"/>
                </a:solidFill>
              </a:rPr>
              <a:t>ne &amp; ne0 ~ 0.4 x 10</a:t>
            </a:r>
            <a:r>
              <a:rPr lang="en-US" baseline="30000" dirty="0">
                <a:solidFill>
                  <a:srgbClr val="4F6228"/>
                </a:solidFill>
              </a:rPr>
              <a:t>20</a:t>
            </a:r>
            <a:r>
              <a:rPr lang="en-US" dirty="0">
                <a:solidFill>
                  <a:srgbClr val="4F6228"/>
                </a:solidFill>
              </a:rPr>
              <a:t> m</a:t>
            </a:r>
            <a:r>
              <a:rPr lang="en-US" baseline="30000" dirty="0">
                <a:solidFill>
                  <a:srgbClr val="4F6228"/>
                </a:solidFill>
              </a:rPr>
              <a:t>-3</a:t>
            </a:r>
          </a:p>
          <a:p>
            <a:pPr marL="117475" lvl="1" indent="0">
              <a:buNone/>
            </a:pPr>
            <a:endParaRPr lang="en-US" dirty="0"/>
          </a:p>
          <a:p>
            <a:pPr indent="-227013"/>
            <a:r>
              <a:rPr lang="en-US" dirty="0">
                <a:solidFill>
                  <a:srgbClr val="000000"/>
                </a:solidFill>
              </a:rPr>
              <a:t>ECRH power </a:t>
            </a:r>
            <a:r>
              <a:rPr lang="en-US" dirty="0"/>
              <a:t>and plasma </a:t>
            </a:r>
            <a:r>
              <a:rPr lang="en-US" dirty="0">
                <a:solidFill>
                  <a:srgbClr val="000000"/>
                </a:solidFill>
              </a:rPr>
              <a:t>temperatures</a:t>
            </a:r>
            <a:r>
              <a:rPr lang="en-US" dirty="0"/>
              <a:t> </a:t>
            </a:r>
          </a:p>
          <a:p>
            <a:pPr indent="-227013"/>
            <a:r>
              <a:rPr lang="en-US" dirty="0"/>
              <a:t>are </a:t>
            </a:r>
            <a:r>
              <a:rPr lang="en-US" dirty="0">
                <a:solidFill>
                  <a:schemeClr val="tx1"/>
                </a:solidFill>
              </a:rPr>
              <a:t>dramatically </a:t>
            </a:r>
            <a:r>
              <a:rPr lang="en-US" dirty="0">
                <a:solidFill>
                  <a:srgbClr val="800000"/>
                </a:solidFill>
              </a:rPr>
              <a:t>different</a:t>
            </a:r>
            <a:r>
              <a:rPr lang="en-US" dirty="0"/>
              <a:t>:</a:t>
            </a:r>
          </a:p>
          <a:p>
            <a:pPr lvl="1"/>
            <a:r>
              <a:rPr lang="en-US" dirty="0">
                <a:solidFill>
                  <a:srgbClr val="800000"/>
                </a:solidFill>
              </a:rPr>
              <a:t>Input power: 	2MW vs. 5MW</a:t>
            </a:r>
          </a:p>
          <a:p>
            <a:pPr lvl="1"/>
            <a:r>
              <a:rPr lang="en-US" dirty="0" err="1">
                <a:solidFill>
                  <a:srgbClr val="800000"/>
                </a:solidFill>
              </a:rPr>
              <a:t>Te</a:t>
            </a:r>
            <a:r>
              <a:rPr lang="en-US" dirty="0">
                <a:solidFill>
                  <a:srgbClr val="800000"/>
                </a:solidFill>
              </a:rPr>
              <a:t> &amp; Ti:						1.5 </a:t>
            </a:r>
            <a:r>
              <a:rPr lang="en-US" dirty="0" err="1">
                <a:solidFill>
                  <a:srgbClr val="800000"/>
                </a:solidFill>
              </a:rPr>
              <a:t>keV</a:t>
            </a:r>
            <a:r>
              <a:rPr lang="en-US" dirty="0">
                <a:solidFill>
                  <a:srgbClr val="800000"/>
                </a:solidFill>
              </a:rPr>
              <a:t> vs. 3.0 </a:t>
            </a:r>
            <a:r>
              <a:rPr lang="en-US" dirty="0" err="1">
                <a:solidFill>
                  <a:srgbClr val="800000"/>
                </a:solidFill>
              </a:rPr>
              <a:t>keVc</a:t>
            </a:r>
            <a:endParaRPr lang="en-US" dirty="0">
              <a:solidFill>
                <a:srgbClr val="800000"/>
              </a:solidFill>
            </a:endParaRPr>
          </a:p>
        </p:txBody>
      </p:sp>
    </p:spTree>
    <p:extLst>
      <p:ext uri="{BB962C8B-B14F-4D97-AF65-F5344CB8AC3E}">
        <p14:creationId xmlns:p14="http://schemas.microsoft.com/office/powerpoint/2010/main" val="2097057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12267" y="3187700"/>
            <a:ext cx="3945466" cy="1655233"/>
          </a:xfrm>
        </p:spPr>
        <p:txBody>
          <a:bodyPr>
            <a:normAutofit/>
          </a:bodyPr>
          <a:lstStyle/>
          <a:p>
            <a:pPr indent="-227013"/>
            <a:r>
              <a:rPr lang="en-US" dirty="0"/>
              <a:t>During </a:t>
            </a:r>
            <a:r>
              <a:rPr lang="en-US" dirty="0">
                <a:solidFill>
                  <a:schemeClr val="accent2"/>
                </a:solidFill>
              </a:rPr>
              <a:t>electron-root </a:t>
            </a:r>
            <a:r>
              <a:rPr lang="en-US" dirty="0">
                <a:solidFill>
                  <a:srgbClr val="000000"/>
                </a:solidFill>
              </a:rPr>
              <a:t>phase</a:t>
            </a:r>
            <a:r>
              <a:rPr lang="en-US" dirty="0"/>
              <a:t>:</a:t>
            </a:r>
          </a:p>
          <a:p>
            <a:pPr lvl="1"/>
            <a:r>
              <a:rPr lang="en-US" dirty="0"/>
              <a:t>Electron heat-flux is dominant.</a:t>
            </a:r>
          </a:p>
          <a:p>
            <a:pPr lvl="1"/>
            <a:r>
              <a:rPr lang="en-US" dirty="0"/>
              <a:t>Neoclassical 20-30% of total heat-flux</a:t>
            </a:r>
          </a:p>
        </p:txBody>
      </p:sp>
      <p:sp>
        <p:nvSpPr>
          <p:cNvPr id="3" name="Title 2"/>
          <p:cNvSpPr>
            <a:spLocks noGrp="1"/>
          </p:cNvSpPr>
          <p:nvPr>
            <p:ph type="title"/>
          </p:nvPr>
        </p:nvSpPr>
        <p:spPr/>
        <p:txBody>
          <a:bodyPr/>
          <a:lstStyle/>
          <a:p>
            <a:r>
              <a:rPr lang="en-US" dirty="0"/>
              <a:t>A larger fraction of the total core  transport appears to be neoclassical during the ion-root phase</a:t>
            </a:r>
          </a:p>
        </p:txBody>
      </p:sp>
      <p:pic>
        <p:nvPicPr>
          <p:cNvPr id="4" name="Picture 3" descr="171207006_heatflux_t2.10_t3.50_v0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637" y="903680"/>
            <a:ext cx="8312727" cy="2307441"/>
          </a:xfrm>
          <a:prstGeom prst="rect">
            <a:avLst/>
          </a:prstGeom>
        </p:spPr>
      </p:pic>
      <p:sp>
        <p:nvSpPr>
          <p:cNvPr id="5" name="Rounded Rectangle 4"/>
          <p:cNvSpPr/>
          <p:nvPr/>
        </p:nvSpPr>
        <p:spPr>
          <a:xfrm>
            <a:off x="42050" y="4811252"/>
            <a:ext cx="3539349" cy="294395"/>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4102" y="4786019"/>
            <a:ext cx="3533715" cy="461665"/>
          </a:xfrm>
          <a:prstGeom prst="rect">
            <a:avLst/>
          </a:prstGeom>
          <a:noFill/>
          <a:effectLst/>
        </p:spPr>
        <p:txBody>
          <a:bodyPr wrap="none" rtlCol="0">
            <a:spAutoFit/>
          </a:bodyPr>
          <a:lstStyle/>
          <a:p>
            <a:r>
              <a:rPr lang="en-US" sz="1400" b="1" dirty="0"/>
              <a:t>S. </a:t>
            </a:r>
            <a:r>
              <a:rPr lang="en-US" sz="1400" b="1" dirty="0" err="1"/>
              <a:t>Bozhenkov</a:t>
            </a:r>
            <a:r>
              <a:rPr lang="en-US" sz="1400" b="1" dirty="0"/>
              <a:t> </a:t>
            </a:r>
            <a:r>
              <a:rPr lang="en-US" sz="1000" b="1" dirty="0"/>
              <a:t>[2018 – IAEA], </a:t>
            </a:r>
            <a:r>
              <a:rPr lang="en-US" sz="1400" b="1" dirty="0"/>
              <a:t>N. Pablant </a:t>
            </a:r>
            <a:r>
              <a:rPr lang="en-US" sz="1000" b="1" dirty="0"/>
              <a:t>[2018 – IAEA]</a:t>
            </a:r>
          </a:p>
          <a:p>
            <a:endParaRPr lang="en-US" sz="1000" b="1" dirty="0"/>
          </a:p>
        </p:txBody>
      </p:sp>
      <p:sp>
        <p:nvSpPr>
          <p:cNvPr id="7" name="Content Placeholder 1"/>
          <p:cNvSpPr txBox="1">
            <a:spLocks/>
          </p:cNvSpPr>
          <p:nvPr/>
        </p:nvSpPr>
        <p:spPr>
          <a:xfrm>
            <a:off x="626533" y="3191938"/>
            <a:ext cx="4224867" cy="1490132"/>
          </a:xfrm>
          <a:prstGeom prst="rect">
            <a:avLst/>
          </a:prstGeom>
        </p:spPr>
        <p:txBody>
          <a:bodyPr lIns="91431" tIns="45716" rIns="91431" bIns="45716">
            <a:normAutofit/>
          </a:bodyPr>
          <a:lstStyle>
            <a:lvl1pPr marL="0" indent="0" algn="l" defTabSz="408058" rtl="0" eaLnBrk="1" latinLnBrk="0" hangingPunct="1">
              <a:lnSpc>
                <a:spcPct val="90000"/>
              </a:lnSpc>
              <a:spcBef>
                <a:spcPts val="0"/>
              </a:spcBef>
              <a:buFontTx/>
              <a:buNone/>
              <a:tabLst>
                <a:tab pos="344488" algn="l"/>
                <a:tab pos="571500" algn="l"/>
                <a:tab pos="798513" algn="l"/>
                <a:tab pos="1025525" algn="l"/>
                <a:tab pos="1252538" algn="l"/>
              </a:tabLst>
              <a:defRPr sz="1600" b="1" i="0" kern="1200" baseline="0">
                <a:solidFill>
                  <a:schemeClr val="tx1">
                    <a:lumMod val="65000"/>
                    <a:lumOff val="35000"/>
                  </a:schemeClr>
                </a:solidFill>
                <a:latin typeface="Myriad Pro"/>
                <a:ea typeface="+mn-ea"/>
                <a:cs typeface="Myriad Pro"/>
              </a:defRPr>
            </a:lvl1pPr>
            <a:lvl2pPr marL="344488" indent="-227013" algn="l" defTabSz="408058" rtl="0" eaLnBrk="1" latinLnBrk="0" hangingPunct="1">
              <a:lnSpc>
                <a:spcPct val="90000"/>
              </a:lnSpc>
              <a:spcBef>
                <a:spcPts val="0"/>
              </a:spcBef>
              <a:buSzPct val="100000"/>
              <a:buFont typeface="Lucida Grande"/>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2pPr>
            <a:lvl3pPr marL="688975" indent="-176213" algn="l" defTabSz="408058" rtl="0" eaLnBrk="1" latinLnBrk="0" hangingPunct="1">
              <a:lnSpc>
                <a:spcPct val="90000"/>
              </a:lnSpc>
              <a:spcBef>
                <a:spcPts val="0"/>
              </a:spcBef>
              <a:buClr>
                <a:schemeClr val="tx1"/>
              </a:buClr>
              <a:buSzPct val="100000"/>
              <a:buFont typeface="Arial"/>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3pPr>
            <a:lvl4pPr marL="1084263" indent="-227013" algn="l" defTabSz="408058" rtl="0" eaLnBrk="1" latinLnBrk="0" hangingPunct="1">
              <a:lnSpc>
                <a:spcPct val="90000"/>
              </a:lnSpc>
              <a:spcBef>
                <a:spcPts val="0"/>
              </a:spcBef>
              <a:buFont typeface="Lucida Grande"/>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4pPr>
            <a:lvl5pPr marL="1836259" indent="-204028" algn="l" defTabSz="408058" rtl="0" eaLnBrk="1" latinLnBrk="0" hangingPunct="1">
              <a:spcBef>
                <a:spcPct val="20000"/>
              </a:spcBef>
              <a:buFont typeface="Arial"/>
              <a:buChar char="»"/>
              <a:defRPr sz="1800" kern="1200">
                <a:solidFill>
                  <a:schemeClr val="tx1"/>
                </a:solidFill>
                <a:latin typeface="+mn-lt"/>
                <a:ea typeface="+mn-ea"/>
                <a:cs typeface="+mn-cs"/>
              </a:defRPr>
            </a:lvl5pPr>
            <a:lvl6pPr marL="2244316" indent="-204028" algn="l" defTabSz="408058" rtl="0" eaLnBrk="1" latinLnBrk="0" hangingPunct="1">
              <a:spcBef>
                <a:spcPct val="20000"/>
              </a:spcBef>
              <a:buFont typeface="Arial"/>
              <a:buChar char="•"/>
              <a:defRPr sz="1800" kern="1200">
                <a:solidFill>
                  <a:schemeClr val="tx1"/>
                </a:solidFill>
                <a:latin typeface="+mn-lt"/>
                <a:ea typeface="+mn-ea"/>
                <a:cs typeface="+mn-cs"/>
              </a:defRPr>
            </a:lvl6pPr>
            <a:lvl7pPr marL="2652373" indent="-204028" algn="l" defTabSz="408058" rtl="0" eaLnBrk="1" latinLnBrk="0" hangingPunct="1">
              <a:spcBef>
                <a:spcPct val="20000"/>
              </a:spcBef>
              <a:buFont typeface="Arial"/>
              <a:buChar char="•"/>
              <a:defRPr sz="1800" kern="1200">
                <a:solidFill>
                  <a:schemeClr val="tx1"/>
                </a:solidFill>
                <a:latin typeface="+mn-lt"/>
                <a:ea typeface="+mn-ea"/>
                <a:cs typeface="+mn-cs"/>
              </a:defRPr>
            </a:lvl7pPr>
            <a:lvl8pPr marL="3060431" indent="-204028" algn="l" defTabSz="408058" rtl="0" eaLnBrk="1" latinLnBrk="0" hangingPunct="1">
              <a:spcBef>
                <a:spcPct val="20000"/>
              </a:spcBef>
              <a:buFont typeface="Arial"/>
              <a:buChar char="•"/>
              <a:defRPr sz="1800" kern="1200">
                <a:solidFill>
                  <a:schemeClr val="tx1"/>
                </a:solidFill>
                <a:latin typeface="+mn-lt"/>
                <a:ea typeface="+mn-ea"/>
                <a:cs typeface="+mn-cs"/>
              </a:defRPr>
            </a:lvl8pPr>
            <a:lvl9pPr marL="3468488" indent="-204028" algn="l" defTabSz="408058"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During </a:t>
            </a:r>
            <a:r>
              <a:rPr lang="en-US" dirty="0">
                <a:solidFill>
                  <a:schemeClr val="accent1"/>
                </a:solidFill>
              </a:rPr>
              <a:t>ion-root </a:t>
            </a:r>
            <a:r>
              <a:rPr lang="en-US" dirty="0">
                <a:solidFill>
                  <a:srgbClr val="000000"/>
                </a:solidFill>
              </a:rPr>
              <a:t>phase </a:t>
            </a:r>
            <a:r>
              <a:rPr lang="en-US" dirty="0"/>
              <a:t>(collisional coupled):</a:t>
            </a:r>
          </a:p>
          <a:p>
            <a:pPr lvl="1"/>
            <a:r>
              <a:rPr lang="en-US" dirty="0"/>
              <a:t>Ion heat-flux is greater than electron heat-flux</a:t>
            </a:r>
          </a:p>
          <a:p>
            <a:pPr lvl="1"/>
            <a:r>
              <a:rPr lang="en-US" dirty="0"/>
              <a:t>Neoclassical ≈ 60% of total heat-flux</a:t>
            </a:r>
          </a:p>
          <a:p>
            <a:pPr lvl="1"/>
            <a:endParaRPr lang="en-US" dirty="0"/>
          </a:p>
          <a:p>
            <a:r>
              <a:rPr lang="en-US" sz="1400" dirty="0"/>
              <a:t>Neoclassical calculations have been made with several codes and show good agreement.</a:t>
            </a:r>
          </a:p>
          <a:p>
            <a:pPr lvl="1"/>
            <a:r>
              <a:rPr lang="en-US" sz="1200" dirty="0"/>
              <a:t>SFINCS, DKES, NTSS, FORTEC-3D</a:t>
            </a:r>
          </a:p>
          <a:p>
            <a:pPr indent="-227013"/>
            <a:endParaRPr lang="en-US" dirty="0"/>
          </a:p>
          <a:p>
            <a:pPr marL="117475" lvl="1" indent="0">
              <a:buNone/>
            </a:pPr>
            <a:endParaRPr lang="en-US" sz="1200" dirty="0"/>
          </a:p>
          <a:p>
            <a:pPr lvl="1"/>
            <a:endParaRPr lang="en-US" sz="1200" dirty="0"/>
          </a:p>
          <a:p>
            <a:pPr lvl="1"/>
            <a:endParaRPr lang="en-US" sz="1200" dirty="0"/>
          </a:p>
          <a:p>
            <a:pPr indent="-227013"/>
            <a:endParaRPr lang="en-US" dirty="0"/>
          </a:p>
          <a:p>
            <a:endParaRPr lang="en-US" sz="1400" dirty="0"/>
          </a:p>
        </p:txBody>
      </p:sp>
    </p:spTree>
    <p:extLst>
      <p:ext uri="{BB962C8B-B14F-4D97-AF65-F5344CB8AC3E}">
        <p14:creationId xmlns:p14="http://schemas.microsoft.com/office/powerpoint/2010/main" val="4248942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4696" y="850455"/>
            <a:ext cx="4327304" cy="4112470"/>
          </a:xfrm>
        </p:spPr>
        <p:txBody>
          <a:bodyPr/>
          <a:lstStyle/>
          <a:p>
            <a:r>
              <a:rPr lang="en-US" dirty="0">
                <a:solidFill>
                  <a:schemeClr val="tx1"/>
                </a:solidFill>
              </a:rPr>
              <a:t>Electron density fluctuations</a:t>
            </a:r>
            <a:r>
              <a:rPr lang="en-US" dirty="0"/>
              <a:t>  are measured by the Phase Contrast Imaging (PCI) diagnostic.</a:t>
            </a:r>
          </a:p>
          <a:p>
            <a:pPr marL="117475" lvl="1" indent="0">
              <a:buNone/>
            </a:pPr>
            <a:endParaRPr lang="en-US" dirty="0"/>
          </a:p>
          <a:p>
            <a:pPr indent="-227013"/>
            <a:r>
              <a:rPr lang="en-US" dirty="0"/>
              <a:t>In W7-X, density fluctuations typically scale with the density (</a:t>
            </a:r>
            <a:r>
              <a:rPr lang="en-US" dirty="0" err="1"/>
              <a:t>ñ</a:t>
            </a:r>
            <a:r>
              <a:rPr lang="en-US" dirty="0"/>
              <a:t>/n ~ constant).</a:t>
            </a:r>
          </a:p>
          <a:p>
            <a:pPr indent="-227013"/>
            <a:endParaRPr lang="en-US" dirty="0"/>
          </a:p>
          <a:p>
            <a:pPr indent="-227013"/>
            <a:r>
              <a:rPr lang="en-US" dirty="0">
                <a:solidFill>
                  <a:srgbClr val="800000"/>
                </a:solidFill>
              </a:rPr>
              <a:t>After pellet injection</a:t>
            </a:r>
            <a:r>
              <a:rPr lang="en-US" dirty="0">
                <a:solidFill>
                  <a:schemeClr val="accent1"/>
                </a:solidFill>
              </a:rPr>
              <a:t> </a:t>
            </a:r>
            <a:r>
              <a:rPr lang="en-US" dirty="0"/>
              <a:t>a </a:t>
            </a:r>
            <a:r>
              <a:rPr lang="en-US" dirty="0">
                <a:solidFill>
                  <a:srgbClr val="800000"/>
                </a:solidFill>
              </a:rPr>
              <a:t>clear reduction </a:t>
            </a:r>
            <a:r>
              <a:rPr lang="en-US" dirty="0"/>
              <a:t>in the the ratio of </a:t>
            </a:r>
            <a:r>
              <a:rPr lang="en-US" dirty="0" err="1">
                <a:solidFill>
                  <a:srgbClr val="800000"/>
                </a:solidFill>
              </a:rPr>
              <a:t>ñ</a:t>
            </a:r>
            <a:r>
              <a:rPr lang="en-US" dirty="0">
                <a:solidFill>
                  <a:srgbClr val="800000"/>
                </a:solidFill>
              </a:rPr>
              <a:t>/n</a:t>
            </a:r>
            <a:r>
              <a:rPr lang="en-US" dirty="0"/>
              <a:t> is observed.</a:t>
            </a:r>
          </a:p>
          <a:p>
            <a:pPr lvl="1"/>
            <a:endParaRPr lang="en-US" dirty="0"/>
          </a:p>
          <a:p>
            <a:r>
              <a:rPr lang="en-US" dirty="0"/>
              <a:t>This reduction in turbulence may explain the improvement in core confinement.</a:t>
            </a:r>
          </a:p>
          <a:p>
            <a:endParaRPr lang="en-US" dirty="0"/>
          </a:p>
          <a:p>
            <a:endParaRPr lang="en-US" dirty="0"/>
          </a:p>
          <a:p>
            <a:r>
              <a:rPr lang="en-US" dirty="0"/>
              <a:t>Open question:</a:t>
            </a:r>
          </a:p>
          <a:p>
            <a:pPr lvl="1"/>
            <a:r>
              <a:rPr lang="en-US" sz="1600" dirty="0"/>
              <a:t>Does the radial electric field play a direct role in changing the turbulent behavior?</a:t>
            </a:r>
          </a:p>
        </p:txBody>
      </p:sp>
      <p:sp>
        <p:nvSpPr>
          <p:cNvPr id="3" name="Title 2"/>
          <p:cNvSpPr>
            <a:spLocks noGrp="1"/>
          </p:cNvSpPr>
          <p:nvPr>
            <p:ph type="title"/>
          </p:nvPr>
        </p:nvSpPr>
        <p:spPr/>
        <p:txBody>
          <a:bodyPr/>
          <a:lstStyle/>
          <a:p>
            <a:r>
              <a:rPr lang="en-US" dirty="0"/>
              <a:t>Is a reduction in turbulent transport responsible </a:t>
            </a:r>
            <a:br>
              <a:rPr lang="en-US" dirty="0"/>
            </a:br>
            <a:r>
              <a:rPr lang="en-US" dirty="0"/>
              <a:t>for the improvement in confinement?</a:t>
            </a:r>
          </a:p>
        </p:txBody>
      </p:sp>
      <p:pic>
        <p:nvPicPr>
          <p:cNvPr id="7" name="Picture 6" descr="quickamp_171207006_det2chan15_0_3.5s.pdf"/>
          <p:cNvPicPr>
            <a:picLocks noChangeAspect="1"/>
          </p:cNvPicPr>
          <p:nvPr/>
        </p:nvPicPr>
        <p:blipFill rotWithShape="1">
          <a:blip r:embed="rId2" cstate="screen">
            <a:extLst>
              <a:ext uri="{28A0092B-C50C-407E-A947-70E740481C1C}">
                <a14:useLocalDpi xmlns:a14="http://schemas.microsoft.com/office/drawing/2010/main"/>
              </a:ext>
            </a:extLst>
          </a:blip>
          <a:srcRect l="3304" t="11019" r="8175"/>
          <a:stretch/>
        </p:blipFill>
        <p:spPr>
          <a:xfrm>
            <a:off x="4572000" y="2887131"/>
            <a:ext cx="4529668" cy="1786469"/>
          </a:xfrm>
          <a:prstGeom prst="rect">
            <a:avLst/>
          </a:prstGeom>
        </p:spPr>
      </p:pic>
      <p:pic>
        <p:nvPicPr>
          <p:cNvPr id="8" name="Picture 7" descr="quickspectrum_171207006_det2chan15_0_3.5s.pdf"/>
          <p:cNvPicPr>
            <a:picLocks noChangeAspect="1"/>
          </p:cNvPicPr>
          <p:nvPr/>
        </p:nvPicPr>
        <p:blipFill rotWithShape="1">
          <a:blip r:embed="rId3" cstate="screen">
            <a:extLst>
              <a:ext uri="{28A0092B-C50C-407E-A947-70E740481C1C}">
                <a14:useLocalDpi xmlns:a14="http://schemas.microsoft.com/office/drawing/2010/main"/>
              </a:ext>
            </a:extLst>
          </a:blip>
          <a:srcRect l="2071" t="10737" r="7458" b="9221"/>
          <a:stretch/>
        </p:blipFill>
        <p:spPr>
          <a:xfrm>
            <a:off x="4521200" y="1015999"/>
            <a:ext cx="4622800" cy="1837267"/>
          </a:xfrm>
          <a:prstGeom prst="rect">
            <a:avLst/>
          </a:prstGeom>
        </p:spPr>
      </p:pic>
      <p:cxnSp>
        <p:nvCxnSpPr>
          <p:cNvPr id="10" name="Straight Arrow Connector 9"/>
          <p:cNvCxnSpPr/>
          <p:nvPr/>
        </p:nvCxnSpPr>
        <p:spPr>
          <a:xfrm>
            <a:off x="6214534" y="2065867"/>
            <a:ext cx="423333" cy="524933"/>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376334" y="1837266"/>
            <a:ext cx="877163" cy="338554"/>
          </a:xfrm>
          <a:prstGeom prst="rect">
            <a:avLst/>
          </a:prstGeom>
          <a:noFill/>
        </p:spPr>
        <p:txBody>
          <a:bodyPr wrap="none" rtlCol="0">
            <a:spAutoFit/>
          </a:bodyPr>
          <a:lstStyle/>
          <a:p>
            <a:r>
              <a:rPr lang="en-US" b="1" dirty="0">
                <a:solidFill>
                  <a:schemeClr val="bg1"/>
                </a:solidFill>
              </a:rPr>
              <a:t>PELLETS</a:t>
            </a:r>
          </a:p>
        </p:txBody>
      </p:sp>
      <p:sp>
        <p:nvSpPr>
          <p:cNvPr id="17" name="TextBox 16"/>
          <p:cNvSpPr txBox="1"/>
          <p:nvPr/>
        </p:nvSpPr>
        <p:spPr>
          <a:xfrm>
            <a:off x="5427130" y="1049867"/>
            <a:ext cx="1210589" cy="584776"/>
          </a:xfrm>
          <a:prstGeom prst="rect">
            <a:avLst/>
          </a:prstGeom>
          <a:noFill/>
        </p:spPr>
        <p:txBody>
          <a:bodyPr wrap="none" rtlCol="0">
            <a:spAutoFit/>
          </a:bodyPr>
          <a:lstStyle/>
          <a:p>
            <a:r>
              <a:rPr lang="en-US" b="1" dirty="0">
                <a:solidFill>
                  <a:schemeClr val="bg1"/>
                </a:solidFill>
              </a:rPr>
              <a:t>TURBULENT</a:t>
            </a:r>
          </a:p>
          <a:p>
            <a:r>
              <a:rPr lang="en-US" b="1" dirty="0">
                <a:solidFill>
                  <a:schemeClr val="bg1"/>
                </a:solidFill>
              </a:rPr>
              <a:t>REDUCTION</a:t>
            </a:r>
          </a:p>
        </p:txBody>
      </p:sp>
      <p:cxnSp>
        <p:nvCxnSpPr>
          <p:cNvPr id="19" name="Straight Arrow Connector 18"/>
          <p:cNvCxnSpPr/>
          <p:nvPr/>
        </p:nvCxnSpPr>
        <p:spPr>
          <a:xfrm>
            <a:off x="6612467" y="1481666"/>
            <a:ext cx="457200" cy="584201"/>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 name="Rounded Rectangle 21"/>
          <p:cNvSpPr/>
          <p:nvPr/>
        </p:nvSpPr>
        <p:spPr>
          <a:xfrm>
            <a:off x="42050" y="4811252"/>
            <a:ext cx="3539349" cy="294395"/>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84102" y="4786019"/>
            <a:ext cx="3310559" cy="461665"/>
          </a:xfrm>
          <a:prstGeom prst="rect">
            <a:avLst/>
          </a:prstGeom>
          <a:noFill/>
          <a:effectLst/>
        </p:spPr>
        <p:txBody>
          <a:bodyPr wrap="none" rtlCol="0">
            <a:spAutoFit/>
          </a:bodyPr>
          <a:lstStyle/>
          <a:p>
            <a:r>
              <a:rPr lang="en-US" sz="1400" b="1" dirty="0"/>
              <a:t>A. Von </a:t>
            </a:r>
            <a:r>
              <a:rPr lang="en-US" sz="1400" b="1" dirty="0" err="1"/>
              <a:t>Stechow</a:t>
            </a:r>
            <a:r>
              <a:rPr lang="en-US" sz="1400" b="1" dirty="0"/>
              <a:t> </a:t>
            </a:r>
            <a:r>
              <a:rPr lang="en-US" sz="1000" b="1" dirty="0"/>
              <a:t>[2018], </a:t>
            </a:r>
            <a:r>
              <a:rPr lang="en-US" sz="1400" b="1" dirty="0"/>
              <a:t>O. </a:t>
            </a:r>
            <a:r>
              <a:rPr lang="en-US" sz="1400" b="1" dirty="0" err="1"/>
              <a:t>Grulke</a:t>
            </a:r>
            <a:r>
              <a:rPr lang="en-US" sz="1400" b="1" dirty="0"/>
              <a:t> </a:t>
            </a:r>
            <a:r>
              <a:rPr lang="en-US" sz="1000" b="1" dirty="0"/>
              <a:t>[2018 – IAEA]</a:t>
            </a:r>
          </a:p>
          <a:p>
            <a:endParaRPr lang="en-US" sz="1000" b="1" dirty="0"/>
          </a:p>
        </p:txBody>
      </p:sp>
      <p:pic>
        <p:nvPicPr>
          <p:cNvPr id="12" name="Picture 14" descr="http://www.rle.mit.edu/wp-content/uploads/2012/12/logoredgray.gif"/>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r="53801" b="58001"/>
          <a:stretch>
            <a:fillRect/>
          </a:stretch>
        </p:blipFill>
        <p:spPr bwMode="auto">
          <a:xfrm>
            <a:off x="6781325" y="4717922"/>
            <a:ext cx="654504" cy="425577"/>
          </a:xfrm>
          <a:prstGeom prst="rect">
            <a:avLst/>
          </a:prstGeom>
          <a:noFill/>
        </p:spPr>
      </p:pic>
    </p:spTree>
    <p:extLst>
      <p:ext uri="{BB962C8B-B14F-4D97-AF65-F5344CB8AC3E}">
        <p14:creationId xmlns:p14="http://schemas.microsoft.com/office/powerpoint/2010/main" val="2307949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4696" y="850455"/>
            <a:ext cx="4327304" cy="4112470"/>
          </a:xfrm>
        </p:spPr>
        <p:txBody>
          <a:bodyPr/>
          <a:lstStyle/>
          <a:p>
            <a:r>
              <a:rPr lang="en-US" dirty="0">
                <a:solidFill>
                  <a:schemeClr val="tx1"/>
                </a:solidFill>
              </a:rPr>
              <a:t>Electron density fluctuations</a:t>
            </a:r>
            <a:r>
              <a:rPr lang="en-US" dirty="0"/>
              <a:t>  are measured by the Phase Contrast Imaging (PCI) diagnostic.</a:t>
            </a:r>
          </a:p>
          <a:p>
            <a:pPr marL="117475" lvl="1" indent="0">
              <a:buNone/>
            </a:pPr>
            <a:endParaRPr lang="en-US" dirty="0"/>
          </a:p>
          <a:p>
            <a:pPr indent="-227013"/>
            <a:r>
              <a:rPr lang="en-US" dirty="0"/>
              <a:t>In W7-X, density fluctuations typically scale with the density (</a:t>
            </a:r>
            <a:r>
              <a:rPr lang="en-US" dirty="0" err="1"/>
              <a:t>ñ</a:t>
            </a:r>
            <a:r>
              <a:rPr lang="en-US" dirty="0"/>
              <a:t>/n ~ constant).</a:t>
            </a:r>
          </a:p>
          <a:p>
            <a:pPr indent="-227013"/>
            <a:endParaRPr lang="en-US" dirty="0"/>
          </a:p>
          <a:p>
            <a:pPr indent="-227013"/>
            <a:r>
              <a:rPr lang="en-US" dirty="0"/>
              <a:t>After pellet injection a </a:t>
            </a:r>
            <a:r>
              <a:rPr lang="en-US" dirty="0">
                <a:solidFill>
                  <a:srgbClr val="000000"/>
                </a:solidFill>
              </a:rPr>
              <a:t>clear reduction </a:t>
            </a:r>
            <a:r>
              <a:rPr lang="en-US" dirty="0"/>
              <a:t>in the the ratio of </a:t>
            </a:r>
            <a:r>
              <a:rPr lang="en-US" dirty="0" err="1">
                <a:solidFill>
                  <a:srgbClr val="000000"/>
                </a:solidFill>
              </a:rPr>
              <a:t>ñ</a:t>
            </a:r>
            <a:r>
              <a:rPr lang="en-US" dirty="0">
                <a:solidFill>
                  <a:srgbClr val="000000"/>
                </a:solidFill>
              </a:rPr>
              <a:t>/n</a:t>
            </a:r>
            <a:r>
              <a:rPr lang="en-US" dirty="0"/>
              <a:t> is observed.</a:t>
            </a:r>
          </a:p>
          <a:p>
            <a:pPr lvl="1"/>
            <a:endParaRPr lang="en-US" dirty="0"/>
          </a:p>
          <a:p>
            <a:r>
              <a:rPr lang="en-US" dirty="0"/>
              <a:t>This reduction in turbulence may explain the improvement in core confinement.</a:t>
            </a:r>
          </a:p>
          <a:p>
            <a:endParaRPr lang="en-US" dirty="0"/>
          </a:p>
          <a:p>
            <a:endParaRPr lang="en-US" dirty="0"/>
          </a:p>
          <a:p>
            <a:r>
              <a:rPr lang="en-US" dirty="0"/>
              <a:t>Open question:</a:t>
            </a:r>
          </a:p>
          <a:p>
            <a:pPr lvl="1"/>
            <a:r>
              <a:rPr lang="en-US" sz="1600" dirty="0"/>
              <a:t>Does the radial electric field play a direct role in changing the turbulent behavior?</a:t>
            </a:r>
          </a:p>
        </p:txBody>
      </p:sp>
      <p:sp>
        <p:nvSpPr>
          <p:cNvPr id="3" name="Title 2"/>
          <p:cNvSpPr>
            <a:spLocks noGrp="1"/>
          </p:cNvSpPr>
          <p:nvPr>
            <p:ph type="title"/>
          </p:nvPr>
        </p:nvSpPr>
        <p:spPr/>
        <p:txBody>
          <a:bodyPr/>
          <a:lstStyle/>
          <a:p>
            <a:r>
              <a:rPr lang="en-US" dirty="0"/>
              <a:t>Is a reduction in turbulent transport responsible for the improvement in confinement?</a:t>
            </a:r>
          </a:p>
        </p:txBody>
      </p:sp>
      <p:pic>
        <p:nvPicPr>
          <p:cNvPr id="7" name="Picture 6" descr="quickamp_171207006_det2chan15_0_3.5s.pdf"/>
          <p:cNvPicPr>
            <a:picLocks noChangeAspect="1"/>
          </p:cNvPicPr>
          <p:nvPr/>
        </p:nvPicPr>
        <p:blipFill rotWithShape="1">
          <a:blip r:embed="rId2" cstate="screen">
            <a:extLst>
              <a:ext uri="{28A0092B-C50C-407E-A947-70E740481C1C}">
                <a14:useLocalDpi xmlns:a14="http://schemas.microsoft.com/office/drawing/2010/main"/>
              </a:ext>
            </a:extLst>
          </a:blip>
          <a:srcRect l="3304" t="11019" r="8175"/>
          <a:stretch/>
        </p:blipFill>
        <p:spPr>
          <a:xfrm>
            <a:off x="4572000" y="2887131"/>
            <a:ext cx="4529668" cy="1786469"/>
          </a:xfrm>
          <a:prstGeom prst="rect">
            <a:avLst/>
          </a:prstGeom>
        </p:spPr>
      </p:pic>
      <p:pic>
        <p:nvPicPr>
          <p:cNvPr id="8" name="Picture 7" descr="quickspectrum_171207006_det2chan15_0_3.5s.pdf"/>
          <p:cNvPicPr>
            <a:picLocks noChangeAspect="1"/>
          </p:cNvPicPr>
          <p:nvPr/>
        </p:nvPicPr>
        <p:blipFill rotWithShape="1">
          <a:blip r:embed="rId3" cstate="screen">
            <a:extLst>
              <a:ext uri="{28A0092B-C50C-407E-A947-70E740481C1C}">
                <a14:useLocalDpi xmlns:a14="http://schemas.microsoft.com/office/drawing/2010/main"/>
              </a:ext>
            </a:extLst>
          </a:blip>
          <a:srcRect l="2071" t="9998" r="7458" b="9221"/>
          <a:stretch/>
        </p:blipFill>
        <p:spPr>
          <a:xfrm>
            <a:off x="4521200" y="999067"/>
            <a:ext cx="4622800" cy="1854200"/>
          </a:xfrm>
          <a:prstGeom prst="rect">
            <a:avLst/>
          </a:prstGeom>
        </p:spPr>
      </p:pic>
      <p:sp>
        <p:nvSpPr>
          <p:cNvPr id="5" name="Rectangle 4"/>
          <p:cNvSpPr/>
          <p:nvPr/>
        </p:nvSpPr>
        <p:spPr>
          <a:xfrm>
            <a:off x="6527800" y="973667"/>
            <a:ext cx="1363133" cy="3539066"/>
          </a:xfrm>
          <a:prstGeom prst="rect">
            <a:avLst/>
          </a:prstGeom>
          <a:noFill/>
          <a:ln w="3810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rot="5400000">
            <a:off x="7374467" y="1727202"/>
            <a:ext cx="1718733" cy="338554"/>
          </a:xfrm>
          <a:prstGeom prst="rect">
            <a:avLst/>
          </a:prstGeom>
          <a:noFill/>
        </p:spPr>
        <p:txBody>
          <a:bodyPr wrap="square" rtlCol="0">
            <a:spAutoFit/>
          </a:bodyPr>
          <a:lstStyle/>
          <a:p>
            <a:r>
              <a:rPr lang="en-US" b="1" dirty="0"/>
              <a:t>ION-ROOT PHASE</a:t>
            </a:r>
          </a:p>
        </p:txBody>
      </p:sp>
      <p:sp>
        <p:nvSpPr>
          <p:cNvPr id="13" name="Rounded Rectangle 12"/>
          <p:cNvSpPr/>
          <p:nvPr/>
        </p:nvSpPr>
        <p:spPr>
          <a:xfrm>
            <a:off x="42050" y="4811252"/>
            <a:ext cx="3539349" cy="294395"/>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84102" y="4786019"/>
            <a:ext cx="3310559" cy="461665"/>
          </a:xfrm>
          <a:prstGeom prst="rect">
            <a:avLst/>
          </a:prstGeom>
          <a:noFill/>
          <a:effectLst/>
        </p:spPr>
        <p:txBody>
          <a:bodyPr wrap="none" rtlCol="0">
            <a:spAutoFit/>
          </a:bodyPr>
          <a:lstStyle/>
          <a:p>
            <a:r>
              <a:rPr lang="en-US" sz="1400" b="1" dirty="0"/>
              <a:t>A. Von </a:t>
            </a:r>
            <a:r>
              <a:rPr lang="en-US" sz="1400" b="1" dirty="0" err="1"/>
              <a:t>Stechow</a:t>
            </a:r>
            <a:r>
              <a:rPr lang="en-US" sz="1400" b="1" dirty="0"/>
              <a:t> </a:t>
            </a:r>
            <a:r>
              <a:rPr lang="en-US" sz="1000" b="1" dirty="0"/>
              <a:t>[2018], </a:t>
            </a:r>
            <a:r>
              <a:rPr lang="en-US" sz="1400" b="1" dirty="0"/>
              <a:t>O. </a:t>
            </a:r>
            <a:r>
              <a:rPr lang="en-US" sz="1400" b="1" dirty="0" err="1"/>
              <a:t>Grulke</a:t>
            </a:r>
            <a:r>
              <a:rPr lang="en-US" sz="1400" b="1" dirty="0"/>
              <a:t> </a:t>
            </a:r>
            <a:r>
              <a:rPr lang="en-US" sz="1000" b="1" dirty="0"/>
              <a:t>[2018 – IAEA]</a:t>
            </a:r>
          </a:p>
          <a:p>
            <a:endParaRPr lang="en-US" sz="1000" b="1" dirty="0"/>
          </a:p>
        </p:txBody>
      </p:sp>
    </p:spTree>
    <p:extLst>
      <p:ext uri="{BB962C8B-B14F-4D97-AF65-F5344CB8AC3E}">
        <p14:creationId xmlns:p14="http://schemas.microsoft.com/office/powerpoint/2010/main" val="286179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71207006_er_contour_nbi_v00.png"/>
          <p:cNvPicPr>
            <a:picLocks noChangeAspect="1"/>
          </p:cNvPicPr>
          <p:nvPr/>
        </p:nvPicPr>
        <p:blipFill rotWithShape="1">
          <a:blip r:embed="rId2">
            <a:extLst>
              <a:ext uri="{28A0092B-C50C-407E-A947-70E740481C1C}">
                <a14:useLocalDpi xmlns:a14="http://schemas.microsoft.com/office/drawing/2010/main" val="0"/>
              </a:ext>
            </a:extLst>
          </a:blip>
          <a:srcRect t="9081"/>
          <a:stretch/>
        </p:blipFill>
        <p:spPr>
          <a:xfrm>
            <a:off x="1202418" y="1976247"/>
            <a:ext cx="6706804" cy="3085339"/>
          </a:xfrm>
          <a:prstGeom prst="rect">
            <a:avLst/>
          </a:prstGeom>
        </p:spPr>
      </p:pic>
      <p:sp>
        <p:nvSpPr>
          <p:cNvPr id="3" name="Content Placeholder 2"/>
          <p:cNvSpPr>
            <a:spLocks noGrp="1"/>
          </p:cNvSpPr>
          <p:nvPr>
            <p:ph idx="1"/>
          </p:nvPr>
        </p:nvSpPr>
        <p:spPr>
          <a:xfrm>
            <a:off x="244696" y="850455"/>
            <a:ext cx="4428904" cy="4112470"/>
          </a:xfrm>
        </p:spPr>
        <p:txBody>
          <a:bodyPr/>
          <a:lstStyle/>
          <a:p>
            <a:r>
              <a:rPr lang="en-US" dirty="0"/>
              <a:t>Ion-root conditions can also be achieved with pure NBI heating. </a:t>
            </a:r>
          </a:p>
          <a:p>
            <a:pPr lvl="1"/>
            <a:r>
              <a:rPr lang="en-US" dirty="0"/>
              <a:t>Ti &gt; </a:t>
            </a:r>
            <a:r>
              <a:rPr lang="en-US" dirty="0" err="1"/>
              <a:t>Te</a:t>
            </a:r>
            <a:r>
              <a:rPr lang="en-US" dirty="0"/>
              <a:t>, profiles have similar shape.</a:t>
            </a:r>
          </a:p>
          <a:p>
            <a:pPr lvl="1"/>
            <a:r>
              <a:rPr lang="en-US" dirty="0"/>
              <a:t>55 </a:t>
            </a:r>
            <a:r>
              <a:rPr lang="en-US" dirty="0" err="1"/>
              <a:t>keV</a:t>
            </a:r>
            <a:r>
              <a:rPr lang="en-US" dirty="0"/>
              <a:t> injection energy, 3.5 MW injected power.</a:t>
            </a:r>
          </a:p>
          <a:p>
            <a:endParaRPr lang="en-US" dirty="0"/>
          </a:p>
        </p:txBody>
      </p:sp>
      <p:sp>
        <p:nvSpPr>
          <p:cNvPr id="2" name="Title 1"/>
          <p:cNvSpPr>
            <a:spLocks noGrp="1"/>
          </p:cNvSpPr>
          <p:nvPr>
            <p:ph type="title"/>
          </p:nvPr>
        </p:nvSpPr>
        <p:spPr/>
        <p:txBody>
          <a:bodyPr/>
          <a:lstStyle/>
          <a:p>
            <a:r>
              <a:rPr lang="en-US" dirty="0"/>
              <a:t>Access to ion-root plasmas:</a:t>
            </a:r>
            <a:br>
              <a:rPr lang="en-US" dirty="0"/>
            </a:br>
            <a:r>
              <a:rPr lang="en-US" dirty="0"/>
              <a:t>Neutral Beam Heating</a:t>
            </a:r>
          </a:p>
        </p:txBody>
      </p:sp>
      <p:cxnSp>
        <p:nvCxnSpPr>
          <p:cNvPr id="6" name="Straight Arrow Connector 5"/>
          <p:cNvCxnSpPr/>
          <p:nvPr/>
        </p:nvCxnSpPr>
        <p:spPr>
          <a:xfrm>
            <a:off x="3610584" y="2463803"/>
            <a:ext cx="3100402" cy="0"/>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448795" y="2040460"/>
            <a:ext cx="1323800" cy="400110"/>
          </a:xfrm>
          <a:prstGeom prst="rect">
            <a:avLst/>
          </a:prstGeom>
          <a:noFill/>
        </p:spPr>
        <p:txBody>
          <a:bodyPr wrap="none" rtlCol="0">
            <a:spAutoFit/>
          </a:bodyPr>
          <a:lstStyle/>
          <a:p>
            <a:r>
              <a:rPr lang="en-US" sz="2000" b="1" dirty="0"/>
              <a:t>NBI PHASE</a:t>
            </a:r>
          </a:p>
        </p:txBody>
      </p:sp>
      <p:cxnSp>
        <p:nvCxnSpPr>
          <p:cNvPr id="12" name="Straight Connector 11"/>
          <p:cNvCxnSpPr/>
          <p:nvPr/>
        </p:nvCxnSpPr>
        <p:spPr>
          <a:xfrm>
            <a:off x="3596506" y="2346218"/>
            <a:ext cx="0" cy="228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9" name="Content Placeholder 2"/>
          <p:cNvSpPr txBox="1">
            <a:spLocks/>
          </p:cNvSpPr>
          <p:nvPr/>
        </p:nvSpPr>
        <p:spPr>
          <a:xfrm>
            <a:off x="4834466" y="841986"/>
            <a:ext cx="4182533" cy="4112470"/>
          </a:xfrm>
          <a:prstGeom prst="rect">
            <a:avLst/>
          </a:prstGeom>
        </p:spPr>
        <p:txBody>
          <a:bodyPr lIns="91431" tIns="45716" rIns="91431" bIns="45716">
            <a:normAutofit/>
          </a:bodyPr>
          <a:lstStyle>
            <a:lvl1pPr marL="0" indent="0" algn="l" defTabSz="408058" rtl="0" eaLnBrk="1" latinLnBrk="0" hangingPunct="1">
              <a:lnSpc>
                <a:spcPct val="90000"/>
              </a:lnSpc>
              <a:spcBef>
                <a:spcPts val="0"/>
              </a:spcBef>
              <a:buFontTx/>
              <a:buNone/>
              <a:tabLst>
                <a:tab pos="344488" algn="l"/>
                <a:tab pos="571500" algn="l"/>
                <a:tab pos="798513" algn="l"/>
                <a:tab pos="1025525" algn="l"/>
                <a:tab pos="1252538" algn="l"/>
              </a:tabLst>
              <a:defRPr sz="1600" b="1" i="0" kern="1200" baseline="0">
                <a:solidFill>
                  <a:schemeClr val="tx1">
                    <a:lumMod val="65000"/>
                    <a:lumOff val="35000"/>
                  </a:schemeClr>
                </a:solidFill>
                <a:latin typeface="Myriad Pro"/>
                <a:ea typeface="+mn-ea"/>
                <a:cs typeface="Myriad Pro"/>
              </a:defRPr>
            </a:lvl1pPr>
            <a:lvl2pPr marL="344488" indent="-227013" algn="l" defTabSz="408058" rtl="0" eaLnBrk="1" latinLnBrk="0" hangingPunct="1">
              <a:lnSpc>
                <a:spcPct val="90000"/>
              </a:lnSpc>
              <a:spcBef>
                <a:spcPts val="0"/>
              </a:spcBef>
              <a:buSzPct val="100000"/>
              <a:buFont typeface="Lucida Grande"/>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2pPr>
            <a:lvl3pPr marL="688975" indent="-176213" algn="l" defTabSz="408058" rtl="0" eaLnBrk="1" latinLnBrk="0" hangingPunct="1">
              <a:lnSpc>
                <a:spcPct val="90000"/>
              </a:lnSpc>
              <a:spcBef>
                <a:spcPts val="0"/>
              </a:spcBef>
              <a:buClr>
                <a:schemeClr val="tx1"/>
              </a:buClr>
              <a:buSzPct val="100000"/>
              <a:buFont typeface="Arial"/>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3pPr>
            <a:lvl4pPr marL="1084263" indent="-227013" algn="l" defTabSz="408058" rtl="0" eaLnBrk="1" latinLnBrk="0" hangingPunct="1">
              <a:lnSpc>
                <a:spcPct val="90000"/>
              </a:lnSpc>
              <a:spcBef>
                <a:spcPts val="0"/>
              </a:spcBef>
              <a:buFont typeface="Lucida Grande"/>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4pPr>
            <a:lvl5pPr marL="1836259" indent="-204028" algn="l" defTabSz="408058" rtl="0" eaLnBrk="1" latinLnBrk="0" hangingPunct="1">
              <a:spcBef>
                <a:spcPct val="20000"/>
              </a:spcBef>
              <a:buFont typeface="Arial"/>
              <a:buChar char="»"/>
              <a:defRPr sz="1800" kern="1200">
                <a:solidFill>
                  <a:schemeClr val="tx1"/>
                </a:solidFill>
                <a:latin typeface="+mn-lt"/>
                <a:ea typeface="+mn-ea"/>
                <a:cs typeface="+mn-cs"/>
              </a:defRPr>
            </a:lvl5pPr>
            <a:lvl6pPr marL="2244316" indent="-204028" algn="l" defTabSz="408058" rtl="0" eaLnBrk="1" latinLnBrk="0" hangingPunct="1">
              <a:spcBef>
                <a:spcPct val="20000"/>
              </a:spcBef>
              <a:buFont typeface="Arial"/>
              <a:buChar char="•"/>
              <a:defRPr sz="1800" kern="1200">
                <a:solidFill>
                  <a:schemeClr val="tx1"/>
                </a:solidFill>
                <a:latin typeface="+mn-lt"/>
                <a:ea typeface="+mn-ea"/>
                <a:cs typeface="+mn-cs"/>
              </a:defRPr>
            </a:lvl6pPr>
            <a:lvl7pPr marL="2652373" indent="-204028" algn="l" defTabSz="408058" rtl="0" eaLnBrk="1" latinLnBrk="0" hangingPunct="1">
              <a:spcBef>
                <a:spcPct val="20000"/>
              </a:spcBef>
              <a:buFont typeface="Arial"/>
              <a:buChar char="•"/>
              <a:defRPr sz="1800" kern="1200">
                <a:solidFill>
                  <a:schemeClr val="tx1"/>
                </a:solidFill>
                <a:latin typeface="+mn-lt"/>
                <a:ea typeface="+mn-ea"/>
                <a:cs typeface="+mn-cs"/>
              </a:defRPr>
            </a:lvl7pPr>
            <a:lvl8pPr marL="3060431" indent="-204028" algn="l" defTabSz="408058" rtl="0" eaLnBrk="1" latinLnBrk="0" hangingPunct="1">
              <a:spcBef>
                <a:spcPct val="20000"/>
              </a:spcBef>
              <a:buFont typeface="Arial"/>
              <a:buChar char="•"/>
              <a:defRPr sz="1800" kern="1200">
                <a:solidFill>
                  <a:schemeClr val="tx1"/>
                </a:solidFill>
                <a:latin typeface="+mn-lt"/>
                <a:ea typeface="+mn-ea"/>
                <a:cs typeface="+mn-cs"/>
              </a:defRPr>
            </a:lvl8pPr>
            <a:lvl9pPr marL="3468488" indent="-204028" algn="l" defTabSz="408058"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NBI plasmas have several similarities to the pellet fueled discharges:</a:t>
            </a:r>
          </a:p>
          <a:p>
            <a:pPr lvl="1"/>
            <a:r>
              <a:rPr lang="en-US" dirty="0"/>
              <a:t>High density with peaked density profiles</a:t>
            </a:r>
          </a:p>
          <a:p>
            <a:pPr lvl="1"/>
            <a:r>
              <a:rPr lang="en-US" dirty="0"/>
              <a:t>Reduction in turbulent </a:t>
            </a:r>
            <a:r>
              <a:rPr lang="en-US" dirty="0" err="1">
                <a:solidFill>
                  <a:srgbClr val="000000"/>
                </a:solidFill>
              </a:rPr>
              <a:t>ñ</a:t>
            </a:r>
            <a:r>
              <a:rPr lang="en-US" dirty="0">
                <a:solidFill>
                  <a:srgbClr val="000000"/>
                </a:solidFill>
              </a:rPr>
              <a:t>/n</a:t>
            </a:r>
            <a:r>
              <a:rPr lang="en-US" dirty="0"/>
              <a:t> observed</a:t>
            </a:r>
          </a:p>
        </p:txBody>
      </p:sp>
    </p:spTree>
    <p:extLst>
      <p:ext uri="{BB962C8B-B14F-4D97-AF65-F5344CB8AC3E}">
        <p14:creationId xmlns:p14="http://schemas.microsoft.com/office/powerpoint/2010/main" val="4165890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696" y="850455"/>
            <a:ext cx="4428904" cy="4112470"/>
          </a:xfrm>
        </p:spPr>
        <p:txBody>
          <a:bodyPr/>
          <a:lstStyle/>
          <a:p>
            <a:r>
              <a:rPr lang="en-US" dirty="0"/>
              <a:t>Ion-root conditions can also be achieved with pure NBI heating. </a:t>
            </a:r>
          </a:p>
          <a:p>
            <a:pPr lvl="1"/>
            <a:r>
              <a:rPr lang="en-US" dirty="0"/>
              <a:t>Ti &gt; </a:t>
            </a:r>
            <a:r>
              <a:rPr lang="en-US" dirty="0" err="1"/>
              <a:t>Te</a:t>
            </a:r>
            <a:r>
              <a:rPr lang="en-US" dirty="0"/>
              <a:t>, profiles have similar shape.</a:t>
            </a:r>
          </a:p>
          <a:p>
            <a:pPr lvl="1"/>
            <a:r>
              <a:rPr lang="en-US" dirty="0"/>
              <a:t>55 </a:t>
            </a:r>
            <a:r>
              <a:rPr lang="en-US" dirty="0" err="1"/>
              <a:t>keV</a:t>
            </a:r>
            <a:r>
              <a:rPr lang="en-US" dirty="0"/>
              <a:t> injection energy, 3.5 MW injected power.</a:t>
            </a:r>
          </a:p>
          <a:p>
            <a:endParaRPr lang="en-US" dirty="0"/>
          </a:p>
        </p:txBody>
      </p:sp>
      <p:sp>
        <p:nvSpPr>
          <p:cNvPr id="2" name="Title 1"/>
          <p:cNvSpPr>
            <a:spLocks noGrp="1"/>
          </p:cNvSpPr>
          <p:nvPr>
            <p:ph type="title"/>
          </p:nvPr>
        </p:nvSpPr>
        <p:spPr/>
        <p:txBody>
          <a:bodyPr/>
          <a:lstStyle/>
          <a:p>
            <a:r>
              <a:rPr lang="en-US" dirty="0"/>
              <a:t>Access to ion-root plasmas:</a:t>
            </a:r>
            <a:br>
              <a:rPr lang="en-US" dirty="0"/>
            </a:br>
            <a:r>
              <a:rPr lang="en-US" dirty="0"/>
              <a:t>Neutral Beam Heating</a:t>
            </a:r>
          </a:p>
        </p:txBody>
      </p:sp>
      <p:sp>
        <p:nvSpPr>
          <p:cNvPr id="9" name="Content Placeholder 2"/>
          <p:cNvSpPr txBox="1">
            <a:spLocks/>
          </p:cNvSpPr>
          <p:nvPr/>
        </p:nvSpPr>
        <p:spPr>
          <a:xfrm>
            <a:off x="4834466" y="841986"/>
            <a:ext cx="4182533" cy="4112470"/>
          </a:xfrm>
          <a:prstGeom prst="rect">
            <a:avLst/>
          </a:prstGeom>
        </p:spPr>
        <p:txBody>
          <a:bodyPr lIns="91431" tIns="45716" rIns="91431" bIns="45716">
            <a:normAutofit/>
          </a:bodyPr>
          <a:lstStyle>
            <a:lvl1pPr marL="0" indent="0" algn="l" defTabSz="408058" rtl="0" eaLnBrk="1" latinLnBrk="0" hangingPunct="1">
              <a:lnSpc>
                <a:spcPct val="90000"/>
              </a:lnSpc>
              <a:spcBef>
                <a:spcPts val="0"/>
              </a:spcBef>
              <a:buFontTx/>
              <a:buNone/>
              <a:tabLst>
                <a:tab pos="344488" algn="l"/>
                <a:tab pos="571500" algn="l"/>
                <a:tab pos="798513" algn="l"/>
                <a:tab pos="1025525" algn="l"/>
                <a:tab pos="1252538" algn="l"/>
              </a:tabLst>
              <a:defRPr sz="1600" b="1" i="0" kern="1200" baseline="0">
                <a:solidFill>
                  <a:schemeClr val="tx1">
                    <a:lumMod val="65000"/>
                    <a:lumOff val="35000"/>
                  </a:schemeClr>
                </a:solidFill>
                <a:latin typeface="Myriad Pro"/>
                <a:ea typeface="+mn-ea"/>
                <a:cs typeface="Myriad Pro"/>
              </a:defRPr>
            </a:lvl1pPr>
            <a:lvl2pPr marL="344488" indent="-227013" algn="l" defTabSz="408058" rtl="0" eaLnBrk="1" latinLnBrk="0" hangingPunct="1">
              <a:lnSpc>
                <a:spcPct val="90000"/>
              </a:lnSpc>
              <a:spcBef>
                <a:spcPts val="0"/>
              </a:spcBef>
              <a:buSzPct val="100000"/>
              <a:buFont typeface="Lucida Grande"/>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2pPr>
            <a:lvl3pPr marL="688975" indent="-176213" algn="l" defTabSz="408058" rtl="0" eaLnBrk="1" latinLnBrk="0" hangingPunct="1">
              <a:lnSpc>
                <a:spcPct val="90000"/>
              </a:lnSpc>
              <a:spcBef>
                <a:spcPts val="0"/>
              </a:spcBef>
              <a:buClr>
                <a:schemeClr val="tx1"/>
              </a:buClr>
              <a:buSzPct val="100000"/>
              <a:buFont typeface="Arial"/>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3pPr>
            <a:lvl4pPr marL="1084263" indent="-227013" algn="l" defTabSz="408058" rtl="0" eaLnBrk="1" latinLnBrk="0" hangingPunct="1">
              <a:lnSpc>
                <a:spcPct val="90000"/>
              </a:lnSpc>
              <a:spcBef>
                <a:spcPts val="0"/>
              </a:spcBef>
              <a:buFont typeface="Lucida Grande"/>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4pPr>
            <a:lvl5pPr marL="1836259" indent="-204028" algn="l" defTabSz="408058" rtl="0" eaLnBrk="1" latinLnBrk="0" hangingPunct="1">
              <a:spcBef>
                <a:spcPct val="20000"/>
              </a:spcBef>
              <a:buFont typeface="Arial"/>
              <a:buChar char="»"/>
              <a:defRPr sz="1800" kern="1200">
                <a:solidFill>
                  <a:schemeClr val="tx1"/>
                </a:solidFill>
                <a:latin typeface="+mn-lt"/>
                <a:ea typeface="+mn-ea"/>
                <a:cs typeface="+mn-cs"/>
              </a:defRPr>
            </a:lvl5pPr>
            <a:lvl6pPr marL="2244316" indent="-204028" algn="l" defTabSz="408058" rtl="0" eaLnBrk="1" latinLnBrk="0" hangingPunct="1">
              <a:spcBef>
                <a:spcPct val="20000"/>
              </a:spcBef>
              <a:buFont typeface="Arial"/>
              <a:buChar char="•"/>
              <a:defRPr sz="1800" kern="1200">
                <a:solidFill>
                  <a:schemeClr val="tx1"/>
                </a:solidFill>
                <a:latin typeface="+mn-lt"/>
                <a:ea typeface="+mn-ea"/>
                <a:cs typeface="+mn-cs"/>
              </a:defRPr>
            </a:lvl6pPr>
            <a:lvl7pPr marL="2652373" indent="-204028" algn="l" defTabSz="408058" rtl="0" eaLnBrk="1" latinLnBrk="0" hangingPunct="1">
              <a:spcBef>
                <a:spcPct val="20000"/>
              </a:spcBef>
              <a:buFont typeface="Arial"/>
              <a:buChar char="•"/>
              <a:defRPr sz="1800" kern="1200">
                <a:solidFill>
                  <a:schemeClr val="tx1"/>
                </a:solidFill>
                <a:latin typeface="+mn-lt"/>
                <a:ea typeface="+mn-ea"/>
                <a:cs typeface="+mn-cs"/>
              </a:defRPr>
            </a:lvl7pPr>
            <a:lvl8pPr marL="3060431" indent="-204028" algn="l" defTabSz="408058" rtl="0" eaLnBrk="1" latinLnBrk="0" hangingPunct="1">
              <a:spcBef>
                <a:spcPct val="20000"/>
              </a:spcBef>
              <a:buFont typeface="Arial"/>
              <a:buChar char="•"/>
              <a:defRPr sz="1800" kern="1200">
                <a:solidFill>
                  <a:schemeClr val="tx1"/>
                </a:solidFill>
                <a:latin typeface="+mn-lt"/>
                <a:ea typeface="+mn-ea"/>
                <a:cs typeface="+mn-cs"/>
              </a:defRPr>
            </a:lvl8pPr>
            <a:lvl9pPr marL="3468488" indent="-204028" algn="l" defTabSz="408058"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NBI plasmas have several similarities to the pellet fueled discharges:</a:t>
            </a:r>
          </a:p>
          <a:p>
            <a:pPr lvl="1"/>
            <a:r>
              <a:rPr lang="en-US" dirty="0"/>
              <a:t>High density with peaked density profiles</a:t>
            </a:r>
          </a:p>
          <a:p>
            <a:pPr lvl="1"/>
            <a:r>
              <a:rPr lang="en-US" dirty="0"/>
              <a:t>Reduction in turbulent </a:t>
            </a:r>
            <a:r>
              <a:rPr lang="en-US" dirty="0" err="1">
                <a:solidFill>
                  <a:srgbClr val="000000"/>
                </a:solidFill>
              </a:rPr>
              <a:t>ñ</a:t>
            </a:r>
            <a:r>
              <a:rPr lang="en-US" dirty="0">
                <a:solidFill>
                  <a:srgbClr val="000000"/>
                </a:solidFill>
              </a:rPr>
              <a:t>/n</a:t>
            </a:r>
            <a:r>
              <a:rPr lang="en-US" dirty="0"/>
              <a:t> observed</a:t>
            </a:r>
          </a:p>
        </p:txBody>
      </p:sp>
      <p:pic>
        <p:nvPicPr>
          <p:cNvPr id="7" name="Picture 6" descr="180919033_profiles_er_v00-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8199" y="2302933"/>
            <a:ext cx="4422496" cy="2137834"/>
          </a:xfrm>
          <a:prstGeom prst="rect">
            <a:avLst/>
          </a:prstGeom>
        </p:spPr>
      </p:pic>
      <p:pic>
        <p:nvPicPr>
          <p:cNvPr id="8" name="Picture 7" descr="180919033t3000_stelltran_profiles.pdf"/>
          <p:cNvPicPr>
            <a:picLocks noChangeAspect="1"/>
          </p:cNvPicPr>
          <p:nvPr/>
        </p:nvPicPr>
        <p:blipFill rotWithShape="1">
          <a:blip r:embed="rId3" cstate="screen">
            <a:extLst>
              <a:ext uri="{28A0092B-C50C-407E-A947-70E740481C1C}">
                <a14:useLocalDpi xmlns:a14="http://schemas.microsoft.com/office/drawing/2010/main"/>
              </a:ext>
            </a:extLst>
          </a:blip>
          <a:srcRect l="2716" t="10206" r="8272"/>
          <a:stretch/>
        </p:blipFill>
        <p:spPr>
          <a:xfrm>
            <a:off x="347134" y="1994810"/>
            <a:ext cx="4038598" cy="3055556"/>
          </a:xfrm>
          <a:prstGeom prst="rect">
            <a:avLst/>
          </a:prstGeom>
        </p:spPr>
      </p:pic>
    </p:spTree>
    <p:extLst>
      <p:ext uri="{BB962C8B-B14F-4D97-AF65-F5344CB8AC3E}">
        <p14:creationId xmlns:p14="http://schemas.microsoft.com/office/powerpoint/2010/main" val="1453012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696" y="850455"/>
            <a:ext cx="4335772" cy="4112470"/>
          </a:xfrm>
        </p:spPr>
        <p:txBody>
          <a:bodyPr>
            <a:normAutofit lnSpcReduction="10000"/>
          </a:bodyPr>
          <a:lstStyle/>
          <a:p>
            <a:r>
              <a:rPr lang="en-US" sz="1600" dirty="0"/>
              <a:t>Steady state densities above 1.0 x 10</a:t>
            </a:r>
            <a:r>
              <a:rPr lang="en-US" sz="1600" baseline="30000" dirty="0"/>
              <a:t>20</a:t>
            </a:r>
            <a:r>
              <a:rPr lang="en-US" sz="1600" dirty="0"/>
              <a:t> m</a:t>
            </a:r>
            <a:r>
              <a:rPr lang="en-US" sz="1600" baseline="30000" dirty="0"/>
              <a:t>-3</a:t>
            </a:r>
            <a:r>
              <a:rPr lang="en-US" sz="1600" dirty="0"/>
              <a:t> </a:t>
            </a:r>
          </a:p>
          <a:p>
            <a:r>
              <a:rPr lang="en-US" sz="1600" dirty="0"/>
              <a:t>can be achieved in W7-X through hydrogen gas fueling.</a:t>
            </a:r>
            <a:endParaRPr lang="en-US" dirty="0"/>
          </a:p>
          <a:p>
            <a:pPr lvl="1"/>
            <a:r>
              <a:rPr lang="en-US" dirty="0"/>
              <a:t> Results in very flat density profiles.</a:t>
            </a:r>
            <a:endParaRPr lang="en-US" sz="1600" dirty="0"/>
          </a:p>
          <a:p>
            <a:pPr marL="344487" lvl="2" indent="0">
              <a:buSzTx/>
              <a:buNone/>
            </a:pPr>
            <a:endParaRPr lang="en-US" sz="1600" dirty="0"/>
          </a:p>
          <a:p>
            <a:r>
              <a:rPr lang="en-US" sz="1600" dirty="0"/>
              <a:t>At these high densities it is possible to approach thermal equilibration.</a:t>
            </a:r>
            <a:endParaRPr lang="en-US" dirty="0"/>
          </a:p>
          <a:p>
            <a:pPr lvl="1"/>
            <a:r>
              <a:rPr lang="en-US" dirty="0"/>
              <a:t>However, </a:t>
            </a:r>
            <a:r>
              <a:rPr lang="en-US" dirty="0" err="1"/>
              <a:t>Te</a:t>
            </a:r>
            <a:r>
              <a:rPr lang="en-US" dirty="0"/>
              <a:t> and Ti profiles shapes are not generally similar.</a:t>
            </a:r>
            <a:endParaRPr lang="en-US" sz="1600" dirty="0"/>
          </a:p>
          <a:p>
            <a:endParaRPr lang="en-US" dirty="0"/>
          </a:p>
          <a:p>
            <a:r>
              <a:rPr lang="en-US" dirty="0"/>
              <a:t>Off-axis heating can also be used to bring the temperatures together by reducing and broadening the </a:t>
            </a:r>
            <a:r>
              <a:rPr lang="en-US" dirty="0" err="1"/>
              <a:t>Te</a:t>
            </a:r>
            <a:r>
              <a:rPr lang="en-US" dirty="0"/>
              <a:t> profile.</a:t>
            </a:r>
          </a:p>
          <a:p>
            <a:endParaRPr lang="en-US" dirty="0"/>
          </a:p>
          <a:p>
            <a:endParaRPr lang="en-US" dirty="0"/>
          </a:p>
          <a:p>
            <a:r>
              <a:rPr lang="en-US" dirty="0"/>
              <a:t>Observations so far seem to indicate radial electric fields </a:t>
            </a:r>
            <a:r>
              <a:rPr lang="en-US" dirty="0">
                <a:solidFill>
                  <a:srgbClr val="000000"/>
                </a:solidFill>
              </a:rPr>
              <a:t>close to zero</a:t>
            </a:r>
            <a:r>
              <a:rPr lang="en-US" dirty="0"/>
              <a:t>.</a:t>
            </a:r>
          </a:p>
          <a:p>
            <a:pPr lvl="1"/>
            <a:r>
              <a:rPr lang="en-US" dirty="0"/>
              <a:t>Ion-root plasmas may have been achieved but further analysis is still required.</a:t>
            </a:r>
          </a:p>
        </p:txBody>
      </p:sp>
      <p:sp>
        <p:nvSpPr>
          <p:cNvPr id="2" name="Title 1"/>
          <p:cNvSpPr>
            <a:spLocks noGrp="1"/>
          </p:cNvSpPr>
          <p:nvPr>
            <p:ph type="title"/>
          </p:nvPr>
        </p:nvSpPr>
        <p:spPr/>
        <p:txBody>
          <a:bodyPr/>
          <a:lstStyle/>
          <a:p>
            <a:r>
              <a:rPr lang="en-US" dirty="0"/>
              <a:t>Access to ion-root plasmas:</a:t>
            </a:r>
            <a:br>
              <a:rPr lang="en-US" dirty="0"/>
            </a:br>
            <a:r>
              <a:rPr lang="en-US" dirty="0"/>
              <a:t>Steady state  with gas fueling? off-axis heating?</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8466" y="2197178"/>
            <a:ext cx="3191418" cy="2379056"/>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6134" y="865500"/>
            <a:ext cx="3141133" cy="1343075"/>
          </a:xfrm>
          <a:prstGeom prst="rect">
            <a:avLst/>
          </a:prstGeom>
        </p:spPr>
      </p:pic>
    </p:spTree>
    <p:extLst>
      <p:ext uri="{BB962C8B-B14F-4D97-AF65-F5344CB8AC3E}">
        <p14:creationId xmlns:p14="http://schemas.microsoft.com/office/powerpoint/2010/main" val="4222419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1800" dirty="0">
                <a:solidFill>
                  <a:schemeClr val="tx1"/>
                </a:solidFill>
              </a:rPr>
              <a:t>High-density </a:t>
            </a:r>
            <a:r>
              <a:rPr lang="en-US" sz="1800" dirty="0">
                <a:solidFill>
                  <a:schemeClr val="accent1"/>
                </a:solidFill>
              </a:rPr>
              <a:t>Ion-root </a:t>
            </a:r>
            <a:r>
              <a:rPr lang="en-US" sz="1800" dirty="0">
                <a:solidFill>
                  <a:schemeClr val="tx1"/>
                </a:solidFill>
              </a:rPr>
              <a:t>plasmas have been observed in W7-X.</a:t>
            </a:r>
          </a:p>
          <a:p>
            <a:pPr lvl="1"/>
            <a:r>
              <a:rPr lang="en-US" sz="1800" dirty="0">
                <a:solidFill>
                  <a:schemeClr val="tx1"/>
                </a:solidFill>
              </a:rPr>
              <a:t>These are the conditions for which W7-X has been optimized.</a:t>
            </a:r>
          </a:p>
          <a:p>
            <a:pPr lvl="1"/>
            <a:r>
              <a:rPr lang="en-US" dirty="0">
                <a:solidFill>
                  <a:schemeClr val="tx1"/>
                </a:solidFill>
              </a:rPr>
              <a:t>(High beta operation not yet demonstrated.)</a:t>
            </a:r>
          </a:p>
          <a:p>
            <a:pPr lvl="1"/>
            <a:endParaRPr lang="en-US" sz="1800" dirty="0"/>
          </a:p>
          <a:p>
            <a:pPr lvl="1"/>
            <a:endParaRPr lang="en-US" sz="1800" dirty="0"/>
          </a:p>
          <a:p>
            <a:r>
              <a:rPr lang="en-US" sz="1800" dirty="0"/>
              <a:t>Equilibration between ions and electrons possible with only electron heating.</a:t>
            </a:r>
          </a:p>
          <a:p>
            <a:pPr lvl="1"/>
            <a:r>
              <a:rPr lang="en-US" sz="1800" dirty="0"/>
              <a:t>Ti ~ </a:t>
            </a:r>
            <a:r>
              <a:rPr lang="en-US" sz="1800" dirty="0" err="1"/>
              <a:t>Te</a:t>
            </a:r>
            <a:r>
              <a:rPr lang="en-US" sz="1800" dirty="0"/>
              <a:t> achieved at high densities with both O2 and X2 ECRH heating.</a:t>
            </a:r>
          </a:p>
          <a:p>
            <a:pPr indent="-227013"/>
            <a:endParaRPr lang="en-US" sz="1800" dirty="0"/>
          </a:p>
          <a:p>
            <a:endParaRPr lang="en-US" sz="1800" dirty="0"/>
          </a:p>
          <a:p>
            <a:r>
              <a:rPr lang="en-US" sz="1800" dirty="0"/>
              <a:t>Good agreement between </a:t>
            </a:r>
            <a:r>
              <a:rPr lang="en-US" sz="1800" dirty="0">
                <a:solidFill>
                  <a:srgbClr val="000000"/>
                </a:solidFill>
              </a:rPr>
              <a:t>measured</a:t>
            </a:r>
            <a:r>
              <a:rPr lang="en-US" sz="1800" dirty="0"/>
              <a:t> </a:t>
            </a:r>
            <a:r>
              <a:rPr lang="en-US" sz="1800" dirty="0" err="1"/>
              <a:t>Er</a:t>
            </a:r>
            <a:r>
              <a:rPr lang="en-US" sz="1800" dirty="0"/>
              <a:t> profiles and </a:t>
            </a:r>
            <a:r>
              <a:rPr lang="en-US" sz="1800" dirty="0">
                <a:solidFill>
                  <a:srgbClr val="000000"/>
                </a:solidFill>
              </a:rPr>
              <a:t>neoclassical predictions</a:t>
            </a:r>
            <a:r>
              <a:rPr lang="en-US" sz="1800" dirty="0"/>
              <a:t>.</a:t>
            </a:r>
          </a:p>
          <a:p>
            <a:pPr lvl="1"/>
            <a:r>
              <a:rPr lang="en-US" sz="1800" dirty="0"/>
              <a:t>Agreement seen over a wide range of plasma conditions.</a:t>
            </a:r>
          </a:p>
          <a:p>
            <a:pPr lvl="1"/>
            <a:r>
              <a:rPr lang="en-US" sz="1800" dirty="0"/>
              <a:t>Provides confidence in the validity of neoclassical calculations in W7-X.</a:t>
            </a:r>
          </a:p>
          <a:p>
            <a:pPr lvl="1"/>
            <a:endParaRPr lang="en-US" dirty="0"/>
          </a:p>
          <a:p>
            <a:pPr marL="117475" lvl="1" indent="0">
              <a:buNone/>
            </a:pPr>
            <a:endParaRPr lang="en-US" dirty="0"/>
          </a:p>
          <a:p>
            <a:endParaRPr lang="en-US" dirty="0"/>
          </a:p>
        </p:txBody>
      </p:sp>
      <p:sp>
        <p:nvSpPr>
          <p:cNvPr id="2" name="Title 1"/>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4063226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4694" y="850455"/>
            <a:ext cx="4650047" cy="4112470"/>
          </a:xfrm>
        </p:spPr>
        <p:txBody>
          <a:bodyPr/>
          <a:lstStyle/>
          <a:p>
            <a:r>
              <a:rPr lang="en-US" dirty="0">
                <a:solidFill>
                  <a:srgbClr val="000000"/>
                </a:solidFill>
              </a:rPr>
              <a:t>W7-X</a:t>
            </a:r>
            <a:r>
              <a:rPr lang="en-US" dirty="0"/>
              <a:t> is the worlds first large scale </a:t>
            </a:r>
          </a:p>
          <a:p>
            <a:r>
              <a:rPr lang="en-US" dirty="0">
                <a:solidFill>
                  <a:schemeClr val="tx1"/>
                </a:solidFill>
              </a:rPr>
              <a:t>optimized stellarator</a:t>
            </a:r>
            <a:r>
              <a:rPr lang="en-US" dirty="0"/>
              <a:t>.</a:t>
            </a:r>
          </a:p>
          <a:p>
            <a:endParaRPr lang="en-US" dirty="0"/>
          </a:p>
          <a:p>
            <a:r>
              <a:rPr lang="en-US" dirty="0"/>
              <a:t>The </a:t>
            </a:r>
            <a:r>
              <a:rPr lang="en-US" dirty="0">
                <a:solidFill>
                  <a:schemeClr val="tx1"/>
                </a:solidFill>
              </a:rPr>
              <a:t>plasma shape</a:t>
            </a:r>
            <a:r>
              <a:rPr lang="en-US" dirty="0"/>
              <a:t> and coil set have been optimized to </a:t>
            </a:r>
            <a:r>
              <a:rPr lang="en-US" dirty="0">
                <a:solidFill>
                  <a:srgbClr val="000000"/>
                </a:solidFill>
              </a:rPr>
              <a:t>reduce neoclassical transport.</a:t>
            </a:r>
          </a:p>
          <a:p>
            <a:r>
              <a:rPr lang="en-US" sz="1400" dirty="0"/>
              <a:t>	(along with other optimizations)</a:t>
            </a:r>
          </a:p>
          <a:p>
            <a:endParaRPr lang="en-US" sz="1400" dirty="0"/>
          </a:p>
          <a:p>
            <a:r>
              <a:rPr lang="en-US" dirty="0">
                <a:solidFill>
                  <a:srgbClr val="000000"/>
                </a:solidFill>
              </a:rPr>
              <a:t>Expected operating scenario:</a:t>
            </a:r>
          </a:p>
          <a:p>
            <a:pPr lvl="1"/>
            <a:r>
              <a:rPr lang="en-US" dirty="0">
                <a:solidFill>
                  <a:srgbClr val="000000"/>
                </a:solidFill>
              </a:rPr>
              <a:t>High density (2x10</a:t>
            </a:r>
            <a:r>
              <a:rPr lang="en-US" baseline="30000" dirty="0">
                <a:solidFill>
                  <a:srgbClr val="000000"/>
                </a:solidFill>
              </a:rPr>
              <a:t>20</a:t>
            </a:r>
            <a:r>
              <a:rPr lang="en-US" dirty="0">
                <a:solidFill>
                  <a:srgbClr val="000000"/>
                </a:solidFill>
              </a:rPr>
              <a:t> m</a:t>
            </a:r>
            <a:r>
              <a:rPr lang="en-US" baseline="30000" dirty="0">
                <a:solidFill>
                  <a:srgbClr val="000000"/>
                </a:solidFill>
              </a:rPr>
              <a:t>-3</a:t>
            </a:r>
            <a:r>
              <a:rPr lang="en-US" dirty="0">
                <a:solidFill>
                  <a:srgbClr val="000000"/>
                </a:solidFill>
              </a:rPr>
              <a:t>)</a:t>
            </a:r>
          </a:p>
          <a:p>
            <a:pPr lvl="1"/>
            <a:r>
              <a:rPr lang="en-US" dirty="0">
                <a:solidFill>
                  <a:srgbClr val="000000"/>
                </a:solidFill>
              </a:rPr>
              <a:t>Electron heating with ECRH</a:t>
            </a:r>
          </a:p>
          <a:p>
            <a:pPr lvl="1"/>
            <a:r>
              <a:rPr lang="en-US" dirty="0">
                <a:solidFill>
                  <a:srgbClr val="3366FF"/>
                </a:solidFill>
              </a:rPr>
              <a:t>Negative radial electric field (ion-root)</a:t>
            </a:r>
          </a:p>
          <a:p>
            <a:pPr lvl="1"/>
            <a:r>
              <a:rPr lang="en-US" dirty="0">
                <a:solidFill>
                  <a:schemeClr val="tx1"/>
                </a:solidFill>
              </a:rPr>
              <a:t>Volume averaged beta ~ 5%</a:t>
            </a:r>
          </a:p>
          <a:p>
            <a:endParaRPr lang="en-US" dirty="0"/>
          </a:p>
          <a:p>
            <a:r>
              <a:rPr lang="en-US" dirty="0"/>
              <a:t>First operation phase of W7-X featured:</a:t>
            </a:r>
          </a:p>
          <a:p>
            <a:pPr lvl="1"/>
            <a:r>
              <a:rPr lang="en-US" dirty="0"/>
              <a:t>Up to 7.0 MW of ECRH power</a:t>
            </a:r>
          </a:p>
          <a:p>
            <a:pPr lvl="1"/>
            <a:r>
              <a:rPr lang="en-US" dirty="0"/>
              <a:t>Uncooled graphite island divertor</a:t>
            </a:r>
          </a:p>
          <a:p>
            <a:pPr lvl="1"/>
            <a:r>
              <a:rPr lang="en-US" dirty="0"/>
              <a:t>200 MJ injected power</a:t>
            </a:r>
          </a:p>
        </p:txBody>
      </p:sp>
      <p:grpSp>
        <p:nvGrpSpPr>
          <p:cNvPr id="6" name="Group 5"/>
          <p:cNvGrpSpPr/>
          <p:nvPr/>
        </p:nvGrpSpPr>
        <p:grpSpPr>
          <a:xfrm>
            <a:off x="5055495" y="942065"/>
            <a:ext cx="3943212" cy="3009780"/>
            <a:chOff x="4819761" y="2159503"/>
            <a:chExt cx="4910634" cy="3748195"/>
          </a:xfrm>
        </p:grpSpPr>
        <p:pic>
          <p:nvPicPr>
            <p:cNvPr id="7" name="Picture 6" descr="ScienceMag - W7-X Stellarator Combined Imag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9761" y="2159503"/>
              <a:ext cx="4910634" cy="3748195"/>
            </a:xfrm>
            <a:prstGeom prst="rect">
              <a:avLst/>
            </a:prstGeom>
          </p:spPr>
        </p:pic>
        <p:pic>
          <p:nvPicPr>
            <p:cNvPr id="8" name="Picture 7" descr="silhouettes-of-people-female-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9918" y="5181957"/>
              <a:ext cx="286987" cy="678054"/>
            </a:xfrm>
            <a:prstGeom prst="rect">
              <a:avLst/>
            </a:prstGeom>
          </p:spPr>
        </p:pic>
      </p:grpSp>
      <p:sp>
        <p:nvSpPr>
          <p:cNvPr id="3" name="Title 2"/>
          <p:cNvSpPr>
            <a:spLocks noGrp="1"/>
          </p:cNvSpPr>
          <p:nvPr>
            <p:ph type="title"/>
          </p:nvPr>
        </p:nvSpPr>
        <p:spPr/>
        <p:txBody>
          <a:bodyPr/>
          <a:lstStyle/>
          <a:p>
            <a:r>
              <a:rPr lang="en-US" dirty="0"/>
              <a:t>The first operational phase of Wendelstein 7-X</a:t>
            </a:r>
            <a:br>
              <a:rPr lang="en-US" dirty="0"/>
            </a:br>
            <a:r>
              <a:rPr lang="en-US" dirty="0"/>
              <a:t>concluded on October 18, 2018</a:t>
            </a:r>
          </a:p>
        </p:txBody>
      </p:sp>
      <p:sp>
        <p:nvSpPr>
          <p:cNvPr id="9" name="Rounded Rectangle 8"/>
          <p:cNvSpPr/>
          <p:nvPr/>
        </p:nvSpPr>
        <p:spPr>
          <a:xfrm>
            <a:off x="42050" y="4811252"/>
            <a:ext cx="3611642" cy="294395"/>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4102" y="4786019"/>
            <a:ext cx="3602807" cy="307777"/>
          </a:xfrm>
          <a:prstGeom prst="rect">
            <a:avLst/>
          </a:prstGeom>
          <a:noFill/>
          <a:effectLst/>
        </p:spPr>
        <p:txBody>
          <a:bodyPr wrap="none" rtlCol="0">
            <a:spAutoFit/>
          </a:bodyPr>
          <a:lstStyle/>
          <a:p>
            <a:r>
              <a:rPr lang="en-US" sz="1400" b="1" dirty="0"/>
              <a:t>T. </a:t>
            </a:r>
            <a:r>
              <a:rPr lang="en-US" sz="1400" b="1"/>
              <a:t>Pedersen</a:t>
            </a:r>
            <a:r>
              <a:rPr lang="en-US" sz="1000" b="1"/>
              <a:t> </a:t>
            </a:r>
            <a:r>
              <a:rPr lang="en-US" sz="1000" b="1" dirty="0"/>
              <a:t>[2016]</a:t>
            </a:r>
            <a:r>
              <a:rPr lang="en-US" sz="1400" b="1" dirty="0"/>
              <a:t>, R. Wolf</a:t>
            </a:r>
            <a:r>
              <a:rPr lang="en-US" sz="1000" b="1" dirty="0"/>
              <a:t> [2016]</a:t>
            </a:r>
            <a:r>
              <a:rPr lang="en-US" sz="1400" b="1" dirty="0"/>
              <a:t>, T. Klinger</a:t>
            </a:r>
            <a:r>
              <a:rPr lang="en-US" sz="1000" b="1" dirty="0"/>
              <a:t> [2016]</a:t>
            </a:r>
          </a:p>
        </p:txBody>
      </p:sp>
    </p:spTree>
    <p:extLst>
      <p:ext uri="{BB962C8B-B14F-4D97-AF65-F5344CB8AC3E}">
        <p14:creationId xmlns:p14="http://schemas.microsoft.com/office/powerpoint/2010/main" val="2394951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330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1"/>
            <a:ext cx="9143999" cy="51434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31" tIns="45716" rIns="91431" bIns="45716" spcCol="0" rtlCol="0" anchor="ctr"/>
          <a:lstStyle/>
          <a:p>
            <a:pPr algn="ctr"/>
            <a:endParaRPr lang="en-US"/>
          </a:p>
        </p:txBody>
      </p:sp>
      <p:sp>
        <p:nvSpPr>
          <p:cNvPr id="5" name="Round Diagonal Corner Rectangle 4"/>
          <p:cNvSpPr/>
          <p:nvPr/>
        </p:nvSpPr>
        <p:spPr>
          <a:xfrm>
            <a:off x="541196" y="599615"/>
            <a:ext cx="8058727" cy="1285026"/>
          </a:xfrm>
          <a:prstGeom prst="round2DiagRect">
            <a:avLst/>
          </a:prstGeom>
          <a:solidFill>
            <a:srgbClr val="DE6225"/>
          </a:solidFill>
          <a:ln>
            <a:solidFill>
              <a:schemeClr val="tx1"/>
            </a:solidFill>
          </a:ln>
          <a:effectLst>
            <a:outerShdw blurRad="381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73247" tIns="36623" rIns="73247" bIns="36623" rtlCol="0" anchor="ctr"/>
          <a:lstStyle/>
          <a:p>
            <a:pPr algn="ctr"/>
            <a:endParaRPr lang="en-US" dirty="0"/>
          </a:p>
        </p:txBody>
      </p:sp>
      <p:pic>
        <p:nvPicPr>
          <p:cNvPr id="9" name="Picture 8" descr="w7x_many_views.jpg"/>
          <p:cNvPicPr>
            <a:picLocks/>
          </p:cNvPicPr>
          <p:nvPr/>
        </p:nvPicPr>
        <p:blipFill>
          <a:blip r:embed="rId2" cstate="screen">
            <a:extLst>
              <a:ext uri="{28A0092B-C50C-407E-A947-70E740481C1C}">
                <a14:useLocalDpi xmlns:a14="http://schemas.microsoft.com/office/drawing/2010/main"/>
              </a:ext>
            </a:extLst>
          </a:blip>
          <a:stretch>
            <a:fillRect/>
          </a:stretch>
        </p:blipFill>
        <p:spPr>
          <a:xfrm>
            <a:off x="1363298" y="2324535"/>
            <a:ext cx="6522321" cy="2361558"/>
          </a:xfrm>
          <a:prstGeom prst="rect">
            <a:avLst/>
          </a:prstGeom>
        </p:spPr>
      </p:pic>
      <p:sp>
        <p:nvSpPr>
          <p:cNvPr id="10" name="Title 9"/>
          <p:cNvSpPr>
            <a:spLocks noGrp="1"/>
          </p:cNvSpPr>
          <p:nvPr>
            <p:ph type="title"/>
          </p:nvPr>
        </p:nvSpPr>
        <p:spPr>
          <a:xfrm>
            <a:off x="541196" y="602763"/>
            <a:ext cx="8058727" cy="1271918"/>
          </a:xfrm>
        </p:spPr>
        <p:txBody>
          <a:bodyPr/>
          <a:lstStyle/>
          <a:p>
            <a:r>
              <a:rPr lang="en-US" sz="3200" dirty="0"/>
              <a:t>Part 2:</a:t>
            </a:r>
            <a:br>
              <a:rPr lang="en-US" sz="3200" dirty="0"/>
            </a:br>
            <a:r>
              <a:rPr lang="en-US" sz="3200" dirty="0"/>
              <a:t>Highlights from the first W7-X </a:t>
            </a:r>
            <a:r>
              <a:rPr lang="en-US" sz="3200" dirty="0" err="1"/>
              <a:t>divertor</a:t>
            </a:r>
            <a:r>
              <a:rPr lang="en-US" sz="3200" dirty="0"/>
              <a:t> campaign </a:t>
            </a:r>
            <a:endParaRPr lang="en-US" sz="3000" b="1" dirty="0">
              <a:latin typeface="Myriad Pro"/>
              <a:cs typeface="Myriad Pro"/>
            </a:endParaRPr>
          </a:p>
        </p:txBody>
      </p:sp>
      <p:sp>
        <p:nvSpPr>
          <p:cNvPr id="4" name="Text Placeholder 10"/>
          <p:cNvSpPr txBox="1">
            <a:spLocks/>
          </p:cNvSpPr>
          <p:nvPr/>
        </p:nvSpPr>
        <p:spPr>
          <a:xfrm>
            <a:off x="0" y="4892482"/>
            <a:ext cx="1712100" cy="251018"/>
          </a:xfrm>
          <a:custGeom>
            <a:avLst/>
            <a:gdLst>
              <a:gd name="connsiteX0" fmla="*/ 0 w 7310437"/>
              <a:gd name="connsiteY0" fmla="*/ 0 h 2746091"/>
              <a:gd name="connsiteX1" fmla="*/ 7310437 w 7310437"/>
              <a:gd name="connsiteY1" fmla="*/ 0 h 2746091"/>
              <a:gd name="connsiteX2" fmla="*/ 7310437 w 7310437"/>
              <a:gd name="connsiteY2" fmla="*/ 2746091 h 2746091"/>
              <a:gd name="connsiteX3" fmla="*/ 0 w 7310437"/>
              <a:gd name="connsiteY3" fmla="*/ 2746091 h 2746091"/>
              <a:gd name="connsiteX4" fmla="*/ 0 w 7310437"/>
              <a:gd name="connsiteY4" fmla="*/ 0 h 2746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0437" h="2746091">
                <a:moveTo>
                  <a:pt x="0" y="0"/>
                </a:moveTo>
                <a:lnTo>
                  <a:pt x="7310437" y="0"/>
                </a:lnTo>
                <a:lnTo>
                  <a:pt x="7310437" y="2746091"/>
                </a:lnTo>
                <a:lnTo>
                  <a:pt x="0" y="2746091"/>
                </a:lnTo>
                <a:lnTo>
                  <a:pt x="0" y="0"/>
                </a:lnTo>
                <a:close/>
              </a:path>
            </a:pathLst>
          </a:custGeom>
          <a:effectLst>
            <a:outerShdw blurRad="76200" dir="2700000" algn="br">
              <a:srgbClr val="FAA900">
                <a:alpha val="75000"/>
              </a:srgbClr>
            </a:outerShdw>
          </a:effectLst>
        </p:spPr>
        <p:txBody>
          <a:bodyPr vert="horz" lIns="73247" tIns="36623" rIns="73247" bIns="36623" anchor="b"/>
          <a:lstStyle/>
          <a:p>
            <a:pPr marL="274675" indent="-274675" defTabSz="366234">
              <a:spcBef>
                <a:spcPct val="20000"/>
              </a:spcBef>
              <a:defRPr/>
            </a:pPr>
            <a:r>
              <a:rPr lang="en-US" sz="1200" b="1" cap="small" dirty="0">
                <a:solidFill>
                  <a:srgbClr val="FFFFFF"/>
                </a:solidFill>
                <a:latin typeface="Myriad Pro"/>
                <a:cs typeface="Myriad Pro"/>
              </a:rPr>
              <a:t>2019-01</a:t>
            </a:r>
          </a:p>
        </p:txBody>
      </p:sp>
      <p:pic>
        <p:nvPicPr>
          <p:cNvPr id="3" name="Picture 2" descr="mergedlogo.tif"/>
          <p:cNvPicPr>
            <a:picLocks/>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478536"/>
          </a:xfrm>
          <a:prstGeom prst="rect">
            <a:avLst/>
          </a:prstGeom>
        </p:spPr>
      </p:pic>
      <p:pic>
        <p:nvPicPr>
          <p:cNvPr id="2" name="Picture 1" descr="DOE_Logo.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7880" y="70400"/>
            <a:ext cx="1298980" cy="363860"/>
          </a:xfrm>
          <a:prstGeom prst="rect">
            <a:avLst/>
          </a:prstGeom>
        </p:spPr>
      </p:pic>
      <p:pic>
        <p:nvPicPr>
          <p:cNvPr id="7" name="Picture 6" descr="2016-10 PPPL Slide Template - 16-9 ratio - PPPL, IPP, W7-X.pdf"/>
          <p:cNvPicPr>
            <a:picLocks noChangeAspect="1"/>
          </p:cNvPicPr>
          <p:nvPr/>
        </p:nvPicPr>
        <p:blipFill rotWithShape="1">
          <a:blip r:embed="rId5" cstate="screen">
            <a:extLst>
              <a:ext uri="{28A0092B-C50C-407E-A947-70E740481C1C}">
                <a14:useLocalDpi xmlns:a14="http://schemas.microsoft.com/office/drawing/2010/main"/>
              </a:ext>
            </a:extLst>
          </a:blip>
          <a:srcRect l="78813" t="90381"/>
          <a:stretch/>
        </p:blipFill>
        <p:spPr>
          <a:xfrm>
            <a:off x="7206698" y="4648724"/>
            <a:ext cx="1937301" cy="494775"/>
          </a:xfrm>
          <a:prstGeom prst="rect">
            <a:avLst/>
          </a:prstGeom>
        </p:spPr>
      </p:pic>
      <p:sp>
        <p:nvSpPr>
          <p:cNvPr id="11" name="Text Placeholder 10"/>
          <p:cNvSpPr>
            <a:spLocks noGrp="1"/>
          </p:cNvSpPr>
          <p:nvPr>
            <p:ph type="body" sz="quarter" idx="13"/>
          </p:nvPr>
        </p:nvSpPr>
        <p:spPr>
          <a:xfrm>
            <a:off x="534907" y="1839055"/>
            <a:ext cx="6645852" cy="799642"/>
          </a:xfrm>
          <a:effectLst>
            <a:outerShdw blurRad="76200" dir="2700000" algn="br">
              <a:srgbClr val="FAA900">
                <a:alpha val="75000"/>
              </a:srgbClr>
            </a:outerShdw>
          </a:effectLst>
        </p:spPr>
        <p:txBody>
          <a:bodyPr/>
          <a:lstStyle/>
          <a:p>
            <a:r>
              <a:rPr lang="en-US" sz="1900" b="1" dirty="0">
                <a:solidFill>
                  <a:schemeClr val="bg1"/>
                </a:solidFill>
                <a:effectLst>
                  <a:glow rad="76200">
                    <a:srgbClr val="FFA804">
                      <a:alpha val="25000"/>
                    </a:srgbClr>
                  </a:glow>
                </a:effectLst>
                <a:latin typeface="Myriad Pro"/>
                <a:cs typeface="Myriad Pro"/>
              </a:rPr>
              <a:t>Novimir Pablant </a:t>
            </a:r>
            <a:r>
              <a:rPr lang="en-US" sz="1400" b="1" dirty="0">
                <a:solidFill>
                  <a:schemeClr val="bg1"/>
                </a:solidFill>
                <a:effectLst>
                  <a:glow rad="76200">
                    <a:srgbClr val="FFA804">
                      <a:alpha val="25000"/>
                    </a:srgbClr>
                  </a:glow>
                </a:effectLst>
                <a:latin typeface="Myriad Pro"/>
                <a:cs typeface="Myriad Pro"/>
              </a:rPr>
              <a:t>on behalf of the </a:t>
            </a:r>
            <a:r>
              <a:rPr lang="en-US" sz="1900" b="1" dirty="0">
                <a:solidFill>
                  <a:schemeClr val="bg1"/>
                </a:solidFill>
                <a:effectLst>
                  <a:glow rad="76200">
                    <a:srgbClr val="FFA804">
                      <a:alpha val="25000"/>
                    </a:srgbClr>
                  </a:glow>
                </a:effectLst>
                <a:latin typeface="Myriad Pro"/>
                <a:cs typeface="Myriad Pro"/>
              </a:rPr>
              <a:t>W7-X Team</a:t>
            </a:r>
          </a:p>
          <a:p>
            <a:r>
              <a:rPr lang="en-US" sz="1900" b="1" dirty="0">
                <a:solidFill>
                  <a:schemeClr val="bg1"/>
                </a:solidFill>
                <a:effectLst>
                  <a:glow rad="76200">
                    <a:srgbClr val="FFA804">
                      <a:alpha val="25000"/>
                    </a:srgbClr>
                  </a:glow>
                </a:effectLst>
                <a:latin typeface="Myriad Pro"/>
                <a:cs typeface="Myriad Pro"/>
              </a:rPr>
              <a:t>Slides courtesy of Robert Wolf</a:t>
            </a:r>
          </a:p>
        </p:txBody>
      </p:sp>
    </p:spTree>
    <p:extLst>
      <p:ext uri="{BB962C8B-B14F-4D97-AF65-F5344CB8AC3E}">
        <p14:creationId xmlns:p14="http://schemas.microsoft.com/office/powerpoint/2010/main" val="3664427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696" y="850455"/>
            <a:ext cx="5268315" cy="4112470"/>
          </a:xfrm>
        </p:spPr>
        <p:txBody>
          <a:bodyPr>
            <a:noAutofit/>
          </a:bodyPr>
          <a:lstStyle/>
          <a:p>
            <a:pPr>
              <a:lnSpc>
                <a:spcPct val="100000"/>
              </a:lnSpc>
            </a:pPr>
            <a:r>
              <a:rPr lang="en-US" dirty="0">
                <a:solidFill>
                  <a:schemeClr val="tx1"/>
                </a:solidFill>
              </a:rPr>
              <a:t>The plasma shape and coil set have been optimized:</a:t>
            </a:r>
          </a:p>
          <a:p>
            <a:pPr>
              <a:lnSpc>
                <a:spcPct val="100000"/>
              </a:lnSpc>
            </a:pPr>
            <a:r>
              <a:rPr lang="en-US" sz="1300" dirty="0"/>
              <a:t>  1.	High quality vacuum magnetic surfaces</a:t>
            </a:r>
          </a:p>
          <a:p>
            <a:pPr>
              <a:lnSpc>
                <a:spcPct val="100000"/>
              </a:lnSpc>
            </a:pPr>
            <a:r>
              <a:rPr lang="en-US" sz="1300" dirty="0"/>
              <a:t>  2.	Good finite equilibrium properties</a:t>
            </a:r>
          </a:p>
          <a:p>
            <a:pPr>
              <a:lnSpc>
                <a:spcPct val="100000"/>
              </a:lnSpc>
            </a:pPr>
            <a:r>
              <a:rPr lang="en-US" sz="1300" dirty="0"/>
              <a:t>  3.	</a:t>
            </a:r>
            <a:r>
              <a:rPr lang="en-US" sz="1300" dirty="0">
                <a:solidFill>
                  <a:srgbClr val="C00006"/>
                </a:solidFill>
              </a:rPr>
              <a:t>Reduced Neoclassical transport</a:t>
            </a:r>
          </a:p>
          <a:p>
            <a:pPr>
              <a:lnSpc>
                <a:spcPct val="100000"/>
              </a:lnSpc>
            </a:pPr>
            <a:r>
              <a:rPr lang="en-US" sz="1300" dirty="0"/>
              <a:t>  4.	Plasma stability up to &lt;β&gt; ~5%</a:t>
            </a:r>
          </a:p>
          <a:p>
            <a:pPr>
              <a:lnSpc>
                <a:spcPct val="100000"/>
              </a:lnSpc>
            </a:pPr>
            <a:r>
              <a:rPr lang="en-US" sz="1300" dirty="0"/>
              <a:t>  5.	Minimization of bootstrap current and </a:t>
            </a:r>
            <a:r>
              <a:rPr lang="en-US" sz="1300" dirty="0" err="1"/>
              <a:t>Shafranov</a:t>
            </a:r>
            <a:r>
              <a:rPr lang="en-US" sz="1300" dirty="0"/>
              <a:t> shift</a:t>
            </a:r>
          </a:p>
          <a:p>
            <a:pPr>
              <a:lnSpc>
                <a:spcPct val="100000"/>
              </a:lnSpc>
            </a:pPr>
            <a:r>
              <a:rPr lang="en-US" sz="1300" dirty="0"/>
              <a:t>  6.	Good </a:t>
            </a:r>
            <a:r>
              <a:rPr lang="en-US" sz="1300" dirty="0" err="1"/>
              <a:t>collisionless</a:t>
            </a:r>
            <a:r>
              <a:rPr lang="en-US" sz="1300" dirty="0"/>
              <a:t> fast particle confinement</a:t>
            </a:r>
          </a:p>
          <a:p>
            <a:pPr>
              <a:lnSpc>
                <a:spcPct val="100000"/>
              </a:lnSpc>
            </a:pPr>
            <a:r>
              <a:rPr lang="en-US" sz="1300" dirty="0"/>
              <a:t>  7.	Modular coil feasibility</a:t>
            </a:r>
          </a:p>
          <a:p>
            <a:pPr>
              <a:lnSpc>
                <a:spcPct val="100000"/>
              </a:lnSpc>
            </a:pPr>
            <a:endParaRPr lang="en-US" sz="1300" dirty="0">
              <a:solidFill>
                <a:srgbClr val="000000"/>
              </a:solidFill>
            </a:endParaRPr>
          </a:p>
          <a:p>
            <a:pPr>
              <a:lnSpc>
                <a:spcPct val="100000"/>
              </a:lnSpc>
            </a:pPr>
            <a:r>
              <a:rPr lang="en-US" dirty="0">
                <a:solidFill>
                  <a:srgbClr val="000000"/>
                </a:solidFill>
              </a:rPr>
              <a:t>Physics research goals:</a:t>
            </a:r>
          </a:p>
          <a:p>
            <a:pPr>
              <a:lnSpc>
                <a:spcPct val="100000"/>
              </a:lnSpc>
            </a:pPr>
            <a:r>
              <a:rPr lang="en-US" sz="1300" dirty="0"/>
              <a:t>  •	</a:t>
            </a:r>
            <a:r>
              <a:rPr lang="en-US" sz="1300" dirty="0">
                <a:solidFill>
                  <a:srgbClr val="C00006"/>
                </a:solidFill>
              </a:rPr>
              <a:t>Verify stellarator optimizations</a:t>
            </a:r>
          </a:p>
          <a:p>
            <a:pPr>
              <a:lnSpc>
                <a:spcPct val="100000"/>
              </a:lnSpc>
            </a:pPr>
            <a:r>
              <a:rPr lang="en-US" sz="1300" dirty="0"/>
              <a:t>  •	Verify performance of island </a:t>
            </a:r>
            <a:r>
              <a:rPr lang="en-US" sz="1300" dirty="0" err="1"/>
              <a:t>divertor</a:t>
            </a:r>
            <a:r>
              <a:rPr lang="en-US" sz="1300" dirty="0"/>
              <a:t> design</a:t>
            </a:r>
          </a:p>
          <a:p>
            <a:pPr>
              <a:lnSpc>
                <a:spcPct val="100000"/>
              </a:lnSpc>
            </a:pPr>
            <a:r>
              <a:rPr lang="en-US" sz="1300" dirty="0"/>
              <a:t>  • 	Demonstrate plasma density control at high densities</a:t>
            </a:r>
          </a:p>
          <a:p>
            <a:pPr>
              <a:lnSpc>
                <a:spcPct val="100000"/>
              </a:lnSpc>
            </a:pPr>
            <a:r>
              <a:rPr lang="en-US" sz="1300" dirty="0"/>
              <a:t>  •	Explore impurity confinement</a:t>
            </a:r>
          </a:p>
          <a:p>
            <a:pPr>
              <a:lnSpc>
                <a:spcPct val="100000"/>
              </a:lnSpc>
            </a:pPr>
            <a:endParaRPr lang="en-US" sz="1300" dirty="0"/>
          </a:p>
          <a:p>
            <a:pPr>
              <a:lnSpc>
                <a:spcPct val="100000"/>
              </a:lnSpc>
            </a:pPr>
            <a:r>
              <a:rPr lang="en-US" dirty="0">
                <a:solidFill>
                  <a:srgbClr val="000000"/>
                </a:solidFill>
              </a:rPr>
              <a:t>Engineering research goals:</a:t>
            </a:r>
          </a:p>
          <a:p>
            <a:pPr>
              <a:lnSpc>
                <a:spcPct val="100000"/>
              </a:lnSpc>
            </a:pPr>
            <a:r>
              <a:rPr lang="en-US" sz="1300" dirty="0"/>
              <a:t>  •	</a:t>
            </a:r>
            <a:r>
              <a:rPr lang="en-US" sz="1300" dirty="0">
                <a:solidFill>
                  <a:srgbClr val="C00006"/>
                </a:solidFill>
              </a:rPr>
              <a:t>Sustain high density, high performance steady state operation.</a:t>
            </a:r>
          </a:p>
          <a:p>
            <a:pPr>
              <a:lnSpc>
                <a:spcPct val="100000"/>
              </a:lnSpc>
            </a:pPr>
            <a:r>
              <a:rPr lang="en-US" sz="1300" dirty="0"/>
              <a:t>  •	Demonstrate steady state high heat flux handling</a:t>
            </a:r>
          </a:p>
        </p:txBody>
      </p:sp>
      <p:sp>
        <p:nvSpPr>
          <p:cNvPr id="2" name="Title 1"/>
          <p:cNvSpPr>
            <a:spLocks noGrp="1"/>
          </p:cNvSpPr>
          <p:nvPr>
            <p:ph type="title"/>
          </p:nvPr>
        </p:nvSpPr>
        <p:spPr/>
        <p:txBody>
          <a:bodyPr/>
          <a:lstStyle/>
          <a:p>
            <a:r>
              <a:rPr lang="en-US" dirty="0"/>
              <a:t>Wendelstein 7-X has been optimized with respect to a number of different parameters</a:t>
            </a:r>
          </a:p>
        </p:txBody>
      </p:sp>
    </p:spTree>
    <p:extLst>
      <p:ext uri="{BB962C8B-B14F-4D97-AF65-F5344CB8AC3E}">
        <p14:creationId xmlns:p14="http://schemas.microsoft.com/office/powerpoint/2010/main" val="760134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1"/>
          </p:nvPr>
        </p:nvSpPr>
        <p:spPr/>
        <p:txBody>
          <a:bodyPr/>
          <a:lstStyle/>
          <a:p>
            <a:pPr>
              <a:defRPr/>
            </a:pPr>
            <a:r>
              <a:rPr lang="de-DE" dirty="0"/>
              <a:t>2019-01</a:t>
            </a:r>
          </a:p>
        </p:txBody>
      </p:sp>
      <p:sp>
        <p:nvSpPr>
          <p:cNvPr id="3" name="Fußzeilenplatzhalter 2"/>
          <p:cNvSpPr>
            <a:spLocks noGrp="1"/>
          </p:cNvSpPr>
          <p:nvPr>
            <p:ph type="ftr" sz="quarter" idx="12"/>
          </p:nvPr>
        </p:nvSpPr>
        <p:spPr>
          <a:xfrm>
            <a:off x="2578276" y="4925367"/>
            <a:ext cx="3987453" cy="230832"/>
          </a:xfrm>
        </p:spPr>
        <p:txBody>
          <a:bodyPr/>
          <a:lstStyle/>
          <a:p>
            <a:pPr algn="ctr">
              <a:defRPr/>
            </a:pPr>
            <a:r>
              <a:rPr lang="en-US" dirty="0"/>
              <a:t>PPPL Science Meeting</a:t>
            </a:r>
          </a:p>
        </p:txBody>
      </p:sp>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33</a:t>
            </a:fld>
            <a:endParaRPr lang="de-DE" dirty="0"/>
          </a:p>
        </p:txBody>
      </p:sp>
      <p:sp>
        <p:nvSpPr>
          <p:cNvPr id="5" name="Textplatzhalter 4"/>
          <p:cNvSpPr>
            <a:spLocks noGrp="1"/>
          </p:cNvSpPr>
          <p:nvPr>
            <p:ph type="body" sz="quarter" idx="14"/>
          </p:nvPr>
        </p:nvSpPr>
        <p:spPr/>
        <p:txBody>
          <a:bodyPr/>
          <a:lstStyle/>
          <a:p>
            <a:r>
              <a:rPr lang="en-GB" dirty="0"/>
              <a:t>Resonant magnetic island </a:t>
            </a:r>
            <a:r>
              <a:rPr lang="en-GB" dirty="0" err="1"/>
              <a:t>divertor</a:t>
            </a:r>
            <a:endParaRPr lang="en-GB" dirty="0"/>
          </a:p>
        </p:txBody>
      </p:sp>
      <p:sp>
        <p:nvSpPr>
          <p:cNvPr id="31" name="Textfeld 30"/>
          <p:cNvSpPr txBox="1"/>
          <p:nvPr/>
        </p:nvSpPr>
        <p:spPr>
          <a:xfrm>
            <a:off x="127561" y="724101"/>
            <a:ext cx="8787839" cy="646331"/>
          </a:xfrm>
          <a:prstGeom prst="rect">
            <a:avLst/>
          </a:prstGeom>
          <a:noFill/>
        </p:spPr>
        <p:txBody>
          <a:bodyPr wrap="square" rtlCol="0">
            <a:spAutoFit/>
          </a:bodyPr>
          <a:lstStyle/>
          <a:p>
            <a:r>
              <a:rPr lang="en-GB" sz="1800" b="1" dirty="0">
                <a:solidFill>
                  <a:srgbClr val="397EC1"/>
                </a:solidFill>
              </a:rPr>
              <a:t>Controlled heat and particle exhaust using open magnetic field lines intersecting dedicated target plates</a:t>
            </a:r>
          </a:p>
        </p:txBody>
      </p:sp>
      <p:pic>
        <p:nvPicPr>
          <p:cNvPr id="26" name="Picture 3" descr="Plasma+Divertor_360°_2012-08-02.jpg"/>
          <p:cNvPicPr>
            <a:picLocks noChangeAspect="1"/>
          </p:cNvPicPr>
          <p:nvPr/>
        </p:nvPicPr>
        <p:blipFill>
          <a:blip r:embed="rId3" cstate="print"/>
          <a:srcRect/>
          <a:stretch>
            <a:fillRect/>
          </a:stretch>
        </p:blipFill>
        <p:spPr bwMode="auto">
          <a:xfrm>
            <a:off x="310750" y="1520822"/>
            <a:ext cx="5069023" cy="2994027"/>
          </a:xfrm>
          <a:prstGeom prst="rect">
            <a:avLst/>
          </a:prstGeom>
          <a:noFill/>
          <a:ln w="9525">
            <a:noFill/>
            <a:miter lim="800000"/>
            <a:headEnd/>
            <a:tailEnd/>
          </a:ln>
        </p:spPr>
      </p:pic>
      <p:cxnSp>
        <p:nvCxnSpPr>
          <p:cNvPr id="10" name="Gerader Verbinder 9"/>
          <p:cNvCxnSpPr/>
          <p:nvPr/>
        </p:nvCxnSpPr>
        <p:spPr>
          <a:xfrm flipV="1">
            <a:off x="5119008" y="1216719"/>
            <a:ext cx="1446721" cy="183509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5177790" y="3520440"/>
            <a:ext cx="1387939" cy="114885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4"/>
          <a:stretch>
            <a:fillRect/>
          </a:stretch>
        </p:blipFill>
        <p:spPr>
          <a:xfrm>
            <a:off x="6565729" y="1216719"/>
            <a:ext cx="1877378" cy="3452575"/>
          </a:xfrm>
          <a:prstGeom prst="rect">
            <a:avLst/>
          </a:prstGeom>
          <a:ln w="12700">
            <a:solidFill>
              <a:schemeClr val="bg1">
                <a:lumMod val="75000"/>
              </a:schemeClr>
            </a:solidFill>
          </a:ln>
        </p:spPr>
      </p:pic>
      <p:sp>
        <p:nvSpPr>
          <p:cNvPr id="54" name="Freihandform 53"/>
          <p:cNvSpPr/>
          <p:nvPr/>
        </p:nvSpPr>
        <p:spPr>
          <a:xfrm>
            <a:off x="4873752" y="3520440"/>
            <a:ext cx="68758" cy="283464"/>
          </a:xfrm>
          <a:custGeom>
            <a:avLst/>
            <a:gdLst>
              <a:gd name="connsiteX0" fmla="*/ 0 w 91532"/>
              <a:gd name="connsiteY0" fmla="*/ 0 h 314960"/>
              <a:gd name="connsiteX1" fmla="*/ 55880 w 91532"/>
              <a:gd name="connsiteY1" fmla="*/ 91440 h 314960"/>
              <a:gd name="connsiteX2" fmla="*/ 91440 w 91532"/>
              <a:gd name="connsiteY2" fmla="*/ 203200 h 314960"/>
              <a:gd name="connsiteX3" fmla="*/ 45720 w 91532"/>
              <a:gd name="connsiteY3" fmla="*/ 314960 h 314960"/>
              <a:gd name="connsiteX0" fmla="*/ 0 w 76398"/>
              <a:gd name="connsiteY0" fmla="*/ 0 h 314960"/>
              <a:gd name="connsiteX1" fmla="*/ 55880 w 76398"/>
              <a:gd name="connsiteY1" fmla="*/ 91440 h 314960"/>
              <a:gd name="connsiteX2" fmla="*/ 76200 w 76398"/>
              <a:gd name="connsiteY2" fmla="*/ 208280 h 314960"/>
              <a:gd name="connsiteX3" fmla="*/ 45720 w 76398"/>
              <a:gd name="connsiteY3" fmla="*/ 314960 h 314960"/>
            </a:gdLst>
            <a:ahLst/>
            <a:cxnLst>
              <a:cxn ang="0">
                <a:pos x="connsiteX0" y="connsiteY0"/>
              </a:cxn>
              <a:cxn ang="0">
                <a:pos x="connsiteX1" y="connsiteY1"/>
              </a:cxn>
              <a:cxn ang="0">
                <a:pos x="connsiteX2" y="connsiteY2"/>
              </a:cxn>
              <a:cxn ang="0">
                <a:pos x="connsiteX3" y="connsiteY3"/>
              </a:cxn>
            </a:cxnLst>
            <a:rect l="l" t="t" r="r" b="b"/>
            <a:pathLst>
              <a:path w="76398" h="314960">
                <a:moveTo>
                  <a:pt x="0" y="0"/>
                </a:moveTo>
                <a:cubicBezTo>
                  <a:pt x="20320" y="28786"/>
                  <a:pt x="43180" y="56727"/>
                  <a:pt x="55880" y="91440"/>
                </a:cubicBezTo>
                <a:cubicBezTo>
                  <a:pt x="68580" y="126153"/>
                  <a:pt x="77893" y="171027"/>
                  <a:pt x="76200" y="208280"/>
                </a:cubicBezTo>
                <a:cubicBezTo>
                  <a:pt x="74507" y="245533"/>
                  <a:pt x="67733" y="277706"/>
                  <a:pt x="45720" y="31496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spTree>
    <p:extLst>
      <p:ext uri="{BB962C8B-B14F-4D97-AF65-F5344CB8AC3E}">
        <p14:creationId xmlns:p14="http://schemas.microsoft.com/office/powerpoint/2010/main" val="450888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34</a:t>
            </a:fld>
            <a:endParaRPr lang="de-DE" dirty="0"/>
          </a:p>
        </p:txBody>
      </p:sp>
      <p:sp>
        <p:nvSpPr>
          <p:cNvPr id="5" name="Textplatzhalter 4"/>
          <p:cNvSpPr>
            <a:spLocks noGrp="1"/>
          </p:cNvSpPr>
          <p:nvPr>
            <p:ph type="body" sz="quarter" idx="14"/>
          </p:nvPr>
        </p:nvSpPr>
        <p:spPr/>
        <p:txBody>
          <a:bodyPr/>
          <a:lstStyle/>
          <a:p>
            <a:r>
              <a:rPr lang="en-GB" dirty="0"/>
              <a:t>Resonant magnetic island </a:t>
            </a:r>
            <a:r>
              <a:rPr lang="en-GB" dirty="0" err="1"/>
              <a:t>divertor</a:t>
            </a:r>
            <a:endParaRPr lang="en-GB" dirty="0"/>
          </a:p>
        </p:txBody>
      </p:sp>
      <p:sp>
        <p:nvSpPr>
          <p:cNvPr id="31" name="Textfeld 30"/>
          <p:cNvSpPr txBox="1"/>
          <p:nvPr/>
        </p:nvSpPr>
        <p:spPr>
          <a:xfrm>
            <a:off x="127561" y="724101"/>
            <a:ext cx="8787839" cy="646331"/>
          </a:xfrm>
          <a:prstGeom prst="rect">
            <a:avLst/>
          </a:prstGeom>
          <a:noFill/>
        </p:spPr>
        <p:txBody>
          <a:bodyPr wrap="square" rtlCol="0">
            <a:spAutoFit/>
          </a:bodyPr>
          <a:lstStyle/>
          <a:p>
            <a:r>
              <a:rPr lang="en-GB" sz="1800" b="1" dirty="0">
                <a:solidFill>
                  <a:srgbClr val="397EC1"/>
                </a:solidFill>
              </a:rPr>
              <a:t>Controlled heat and particle exhaust using open magnetic field lines intersecting dedicated target plates</a:t>
            </a:r>
          </a:p>
        </p:txBody>
      </p:sp>
      <p:pic>
        <p:nvPicPr>
          <p:cNvPr id="26" name="Picture 3" descr="Plasma+Divertor_360°_2012-08-02.jpg"/>
          <p:cNvPicPr>
            <a:picLocks noChangeAspect="1"/>
          </p:cNvPicPr>
          <p:nvPr/>
        </p:nvPicPr>
        <p:blipFill>
          <a:blip r:embed="rId3" cstate="print"/>
          <a:srcRect/>
          <a:stretch>
            <a:fillRect/>
          </a:stretch>
        </p:blipFill>
        <p:spPr bwMode="auto">
          <a:xfrm>
            <a:off x="310750" y="1520822"/>
            <a:ext cx="5069023" cy="2994027"/>
          </a:xfrm>
          <a:prstGeom prst="rect">
            <a:avLst/>
          </a:prstGeom>
          <a:noFill/>
          <a:ln w="9525">
            <a:noFill/>
            <a:miter lim="800000"/>
            <a:headEnd/>
            <a:tailEnd/>
          </a:ln>
        </p:spPr>
      </p:pic>
      <p:cxnSp>
        <p:nvCxnSpPr>
          <p:cNvPr id="10" name="Gerader Verbinder 9"/>
          <p:cNvCxnSpPr>
            <a:stCxn id="17" idx="0"/>
          </p:cNvCxnSpPr>
          <p:nvPr/>
        </p:nvCxnSpPr>
        <p:spPr>
          <a:xfrm flipV="1">
            <a:off x="4873752" y="1409900"/>
            <a:ext cx="1328716" cy="211054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4910328" y="3803904"/>
            <a:ext cx="1292140" cy="67280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Freihandform 16"/>
          <p:cNvSpPr/>
          <p:nvPr/>
        </p:nvSpPr>
        <p:spPr>
          <a:xfrm>
            <a:off x="4873752" y="3520440"/>
            <a:ext cx="68758" cy="283464"/>
          </a:xfrm>
          <a:custGeom>
            <a:avLst/>
            <a:gdLst>
              <a:gd name="connsiteX0" fmla="*/ 0 w 91532"/>
              <a:gd name="connsiteY0" fmla="*/ 0 h 314960"/>
              <a:gd name="connsiteX1" fmla="*/ 55880 w 91532"/>
              <a:gd name="connsiteY1" fmla="*/ 91440 h 314960"/>
              <a:gd name="connsiteX2" fmla="*/ 91440 w 91532"/>
              <a:gd name="connsiteY2" fmla="*/ 203200 h 314960"/>
              <a:gd name="connsiteX3" fmla="*/ 45720 w 91532"/>
              <a:gd name="connsiteY3" fmla="*/ 314960 h 314960"/>
              <a:gd name="connsiteX0" fmla="*/ 0 w 76398"/>
              <a:gd name="connsiteY0" fmla="*/ 0 h 314960"/>
              <a:gd name="connsiteX1" fmla="*/ 55880 w 76398"/>
              <a:gd name="connsiteY1" fmla="*/ 91440 h 314960"/>
              <a:gd name="connsiteX2" fmla="*/ 76200 w 76398"/>
              <a:gd name="connsiteY2" fmla="*/ 208280 h 314960"/>
              <a:gd name="connsiteX3" fmla="*/ 45720 w 76398"/>
              <a:gd name="connsiteY3" fmla="*/ 314960 h 314960"/>
            </a:gdLst>
            <a:ahLst/>
            <a:cxnLst>
              <a:cxn ang="0">
                <a:pos x="connsiteX0" y="connsiteY0"/>
              </a:cxn>
              <a:cxn ang="0">
                <a:pos x="connsiteX1" y="connsiteY1"/>
              </a:cxn>
              <a:cxn ang="0">
                <a:pos x="connsiteX2" y="connsiteY2"/>
              </a:cxn>
              <a:cxn ang="0">
                <a:pos x="connsiteX3" y="connsiteY3"/>
              </a:cxn>
            </a:cxnLst>
            <a:rect l="l" t="t" r="r" b="b"/>
            <a:pathLst>
              <a:path w="76398" h="314960">
                <a:moveTo>
                  <a:pt x="0" y="0"/>
                </a:moveTo>
                <a:cubicBezTo>
                  <a:pt x="20320" y="28786"/>
                  <a:pt x="43180" y="56727"/>
                  <a:pt x="55880" y="91440"/>
                </a:cubicBezTo>
                <a:cubicBezTo>
                  <a:pt x="68580" y="126153"/>
                  <a:pt x="77893" y="171027"/>
                  <a:pt x="76200" y="208280"/>
                </a:cubicBezTo>
                <a:cubicBezTo>
                  <a:pt x="74507" y="245533"/>
                  <a:pt x="67733" y="277706"/>
                  <a:pt x="45720" y="31496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pic>
        <p:nvPicPr>
          <p:cNvPr id="27" name="Grafik 26"/>
          <p:cNvPicPr>
            <a:picLocks noChangeAspect="1"/>
          </p:cNvPicPr>
          <p:nvPr/>
        </p:nvPicPr>
        <p:blipFill>
          <a:blip r:embed="rId4"/>
          <a:stretch>
            <a:fillRect/>
          </a:stretch>
        </p:blipFill>
        <p:spPr>
          <a:xfrm flipV="1">
            <a:off x="6202468" y="1409901"/>
            <a:ext cx="2603897" cy="3066812"/>
          </a:xfrm>
          <a:prstGeom prst="rect">
            <a:avLst/>
          </a:prstGeom>
          <a:ln w="12700">
            <a:solidFill>
              <a:schemeClr val="bg1">
                <a:lumMod val="75000"/>
              </a:schemeClr>
            </a:solidFill>
          </a:ln>
        </p:spPr>
      </p:pic>
      <p:sp>
        <p:nvSpPr>
          <p:cNvPr id="12" name="Datumsplatzhalter 1">
            <a:extLst>
              <a:ext uri="{FF2B5EF4-FFF2-40B4-BE49-F238E27FC236}">
                <a16:creationId xmlns:a16="http://schemas.microsoft.com/office/drawing/2014/main" xmlns="" id="{801AFDCB-AC1C-6647-8BB9-817C63900542}"/>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13" name="Fußzeilenplatzhalter 2">
            <a:extLst>
              <a:ext uri="{FF2B5EF4-FFF2-40B4-BE49-F238E27FC236}">
                <a16:creationId xmlns:a16="http://schemas.microsoft.com/office/drawing/2014/main" xmlns="" id="{D79EC265-0A95-014E-9C42-15FABC21253E}"/>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3182777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35</a:t>
            </a:fld>
            <a:endParaRPr lang="de-DE" dirty="0"/>
          </a:p>
        </p:txBody>
      </p:sp>
      <p:sp>
        <p:nvSpPr>
          <p:cNvPr id="5" name="Textplatzhalter 4"/>
          <p:cNvSpPr>
            <a:spLocks noGrp="1"/>
          </p:cNvSpPr>
          <p:nvPr>
            <p:ph type="body" sz="quarter" idx="14"/>
          </p:nvPr>
        </p:nvSpPr>
        <p:spPr/>
        <p:txBody>
          <a:bodyPr/>
          <a:lstStyle/>
          <a:p>
            <a:r>
              <a:rPr lang="en-GB" dirty="0"/>
              <a:t>Resonant magnetic island </a:t>
            </a:r>
            <a:r>
              <a:rPr lang="en-GB" dirty="0" err="1"/>
              <a:t>divertor</a:t>
            </a:r>
            <a:endParaRPr lang="en-GB" dirty="0"/>
          </a:p>
        </p:txBody>
      </p:sp>
      <p:sp>
        <p:nvSpPr>
          <p:cNvPr id="31" name="Textfeld 30"/>
          <p:cNvSpPr txBox="1"/>
          <p:nvPr/>
        </p:nvSpPr>
        <p:spPr>
          <a:xfrm>
            <a:off x="127561" y="724101"/>
            <a:ext cx="8787839" cy="646331"/>
          </a:xfrm>
          <a:prstGeom prst="rect">
            <a:avLst/>
          </a:prstGeom>
          <a:noFill/>
        </p:spPr>
        <p:txBody>
          <a:bodyPr wrap="square" rtlCol="0">
            <a:spAutoFit/>
          </a:bodyPr>
          <a:lstStyle/>
          <a:p>
            <a:r>
              <a:rPr lang="en-GB" sz="1800" b="1" dirty="0">
                <a:solidFill>
                  <a:srgbClr val="397EC1"/>
                </a:solidFill>
              </a:rPr>
              <a:t>Controlled heat and particle exhaust using open magnetic field lines intersecting dedicated target plates</a:t>
            </a:r>
          </a:p>
        </p:txBody>
      </p:sp>
      <p:pic>
        <p:nvPicPr>
          <p:cNvPr id="26" name="Picture 3" descr="Plasma+Divertor_360°_2012-08-02.jpg"/>
          <p:cNvPicPr>
            <a:picLocks noChangeAspect="1"/>
          </p:cNvPicPr>
          <p:nvPr/>
        </p:nvPicPr>
        <p:blipFill>
          <a:blip r:embed="rId3" cstate="print"/>
          <a:srcRect/>
          <a:stretch>
            <a:fillRect/>
          </a:stretch>
        </p:blipFill>
        <p:spPr bwMode="auto">
          <a:xfrm>
            <a:off x="310750" y="1520822"/>
            <a:ext cx="5069023" cy="2994027"/>
          </a:xfrm>
          <a:prstGeom prst="rect">
            <a:avLst/>
          </a:prstGeom>
          <a:noFill/>
          <a:ln w="9525">
            <a:noFill/>
            <a:miter lim="800000"/>
            <a:headEnd/>
            <a:tailEnd/>
          </a:ln>
        </p:spPr>
      </p:pic>
      <p:cxnSp>
        <p:nvCxnSpPr>
          <p:cNvPr id="10" name="Gerader Verbinder 9"/>
          <p:cNvCxnSpPr/>
          <p:nvPr/>
        </p:nvCxnSpPr>
        <p:spPr>
          <a:xfrm flipV="1">
            <a:off x="3998868" y="1934486"/>
            <a:ext cx="2129664" cy="157732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a:off x="4165671" y="3917141"/>
            <a:ext cx="1962860" cy="184044"/>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Freihandform 16"/>
          <p:cNvSpPr/>
          <p:nvPr/>
        </p:nvSpPr>
        <p:spPr>
          <a:xfrm>
            <a:off x="4873752" y="3520440"/>
            <a:ext cx="68758" cy="283464"/>
          </a:xfrm>
          <a:custGeom>
            <a:avLst/>
            <a:gdLst>
              <a:gd name="connsiteX0" fmla="*/ 0 w 91532"/>
              <a:gd name="connsiteY0" fmla="*/ 0 h 314960"/>
              <a:gd name="connsiteX1" fmla="*/ 55880 w 91532"/>
              <a:gd name="connsiteY1" fmla="*/ 91440 h 314960"/>
              <a:gd name="connsiteX2" fmla="*/ 91440 w 91532"/>
              <a:gd name="connsiteY2" fmla="*/ 203200 h 314960"/>
              <a:gd name="connsiteX3" fmla="*/ 45720 w 91532"/>
              <a:gd name="connsiteY3" fmla="*/ 314960 h 314960"/>
              <a:gd name="connsiteX0" fmla="*/ 0 w 76398"/>
              <a:gd name="connsiteY0" fmla="*/ 0 h 314960"/>
              <a:gd name="connsiteX1" fmla="*/ 55880 w 76398"/>
              <a:gd name="connsiteY1" fmla="*/ 91440 h 314960"/>
              <a:gd name="connsiteX2" fmla="*/ 76200 w 76398"/>
              <a:gd name="connsiteY2" fmla="*/ 208280 h 314960"/>
              <a:gd name="connsiteX3" fmla="*/ 45720 w 76398"/>
              <a:gd name="connsiteY3" fmla="*/ 314960 h 314960"/>
            </a:gdLst>
            <a:ahLst/>
            <a:cxnLst>
              <a:cxn ang="0">
                <a:pos x="connsiteX0" y="connsiteY0"/>
              </a:cxn>
              <a:cxn ang="0">
                <a:pos x="connsiteX1" y="connsiteY1"/>
              </a:cxn>
              <a:cxn ang="0">
                <a:pos x="connsiteX2" y="connsiteY2"/>
              </a:cxn>
              <a:cxn ang="0">
                <a:pos x="connsiteX3" y="connsiteY3"/>
              </a:cxn>
            </a:cxnLst>
            <a:rect l="l" t="t" r="r" b="b"/>
            <a:pathLst>
              <a:path w="76398" h="314960">
                <a:moveTo>
                  <a:pt x="0" y="0"/>
                </a:moveTo>
                <a:cubicBezTo>
                  <a:pt x="20320" y="28786"/>
                  <a:pt x="43180" y="56727"/>
                  <a:pt x="55880" y="91440"/>
                </a:cubicBezTo>
                <a:cubicBezTo>
                  <a:pt x="68580" y="126153"/>
                  <a:pt x="77893" y="171027"/>
                  <a:pt x="76200" y="208280"/>
                </a:cubicBezTo>
                <a:cubicBezTo>
                  <a:pt x="74507" y="245533"/>
                  <a:pt x="67733" y="277706"/>
                  <a:pt x="45720" y="31496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pic>
        <p:nvPicPr>
          <p:cNvPr id="13" name="Grafik 12"/>
          <p:cNvPicPr>
            <a:picLocks noChangeAspect="1"/>
          </p:cNvPicPr>
          <p:nvPr/>
        </p:nvPicPr>
        <p:blipFill>
          <a:blip r:embed="rId4"/>
          <a:stretch>
            <a:fillRect/>
          </a:stretch>
        </p:blipFill>
        <p:spPr>
          <a:xfrm>
            <a:off x="6128531" y="1934485"/>
            <a:ext cx="2751773" cy="2166700"/>
          </a:xfrm>
          <a:prstGeom prst="rect">
            <a:avLst/>
          </a:prstGeom>
          <a:ln w="12700">
            <a:solidFill>
              <a:schemeClr val="bg1">
                <a:lumMod val="75000"/>
              </a:schemeClr>
            </a:solidFill>
          </a:ln>
        </p:spPr>
      </p:pic>
      <p:sp>
        <p:nvSpPr>
          <p:cNvPr id="12" name="Datumsplatzhalter 1">
            <a:extLst>
              <a:ext uri="{FF2B5EF4-FFF2-40B4-BE49-F238E27FC236}">
                <a16:creationId xmlns:a16="http://schemas.microsoft.com/office/drawing/2014/main" xmlns="" id="{C12BE7C7-F2A1-8A49-A44A-4C05AC644323}"/>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14" name="Fußzeilenplatzhalter 2">
            <a:extLst>
              <a:ext uri="{FF2B5EF4-FFF2-40B4-BE49-F238E27FC236}">
                <a16:creationId xmlns:a16="http://schemas.microsoft.com/office/drawing/2014/main" xmlns="" id="{F404D5A6-22F9-824E-8AB9-666728EBF56C}"/>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3359373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3" cstate="print"/>
          <a:srcRect/>
          <a:stretch>
            <a:fillRect/>
          </a:stretch>
        </p:blipFill>
        <p:spPr bwMode="auto">
          <a:xfrm>
            <a:off x="1131894" y="875539"/>
            <a:ext cx="6880213" cy="3897629"/>
          </a:xfrm>
          <a:prstGeom prst="rect">
            <a:avLst/>
          </a:prstGeom>
          <a:noFill/>
          <a:ln w="9525">
            <a:noFill/>
            <a:miter lim="800000"/>
            <a:headEnd/>
            <a:tailEnd/>
          </a:ln>
        </p:spPr>
      </p:pic>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36</a:t>
            </a:fld>
            <a:endParaRPr lang="de-DE" dirty="0"/>
          </a:p>
        </p:txBody>
      </p:sp>
      <p:sp>
        <p:nvSpPr>
          <p:cNvPr id="5" name="Textplatzhalter 4"/>
          <p:cNvSpPr>
            <a:spLocks noGrp="1"/>
          </p:cNvSpPr>
          <p:nvPr>
            <p:ph type="body" sz="quarter" idx="14"/>
          </p:nvPr>
        </p:nvSpPr>
        <p:spPr/>
        <p:txBody>
          <a:bodyPr/>
          <a:lstStyle/>
          <a:p>
            <a:r>
              <a:rPr lang="en-GB" dirty="0"/>
              <a:t>Fisheye view into the plasma vessel</a:t>
            </a:r>
          </a:p>
        </p:txBody>
      </p:sp>
      <p:sp>
        <p:nvSpPr>
          <p:cNvPr id="10" name="Textfeld 9"/>
          <p:cNvSpPr txBox="1"/>
          <p:nvPr/>
        </p:nvSpPr>
        <p:spPr>
          <a:xfrm>
            <a:off x="3363298" y="1587557"/>
            <a:ext cx="2549202" cy="313932"/>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rtlCol="0">
            <a:spAutoFit/>
            <a:scene3d>
              <a:camera prst="orthographicFront">
                <a:rot lat="0" lon="0" rev="0"/>
              </a:camera>
              <a:lightRig rig="threePt" dir="t"/>
            </a:scene3d>
          </a:bodyPr>
          <a:lstStyle/>
          <a:p>
            <a:r>
              <a:rPr lang="en-GB" sz="1440" b="1" dirty="0">
                <a:solidFill>
                  <a:schemeClr val="bg1"/>
                </a:solidFill>
              </a:rPr>
              <a:t>Heat shield (graphite tiles)</a:t>
            </a:r>
          </a:p>
        </p:txBody>
      </p:sp>
      <p:sp>
        <p:nvSpPr>
          <p:cNvPr id="12" name="Textfeld 11"/>
          <p:cNvSpPr txBox="1"/>
          <p:nvPr/>
        </p:nvSpPr>
        <p:spPr>
          <a:xfrm>
            <a:off x="456943" y="3179376"/>
            <a:ext cx="1349902" cy="535531"/>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rtlCol="0">
            <a:spAutoFit/>
          </a:bodyPr>
          <a:lstStyle/>
          <a:p>
            <a:r>
              <a:rPr lang="en-GB" sz="1440" b="1" dirty="0">
                <a:solidFill>
                  <a:schemeClr val="bg1"/>
                </a:solidFill>
              </a:rPr>
              <a:t>Stainless steel panels</a:t>
            </a:r>
          </a:p>
        </p:txBody>
      </p:sp>
      <p:sp>
        <p:nvSpPr>
          <p:cNvPr id="7" name="Freihandform 6"/>
          <p:cNvSpPr/>
          <p:nvPr/>
        </p:nvSpPr>
        <p:spPr>
          <a:xfrm>
            <a:off x="2591616" y="2529522"/>
            <a:ext cx="4789021" cy="2063840"/>
          </a:xfrm>
          <a:custGeom>
            <a:avLst/>
            <a:gdLst>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96169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51517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51517 h 2301285"/>
              <a:gd name="connsiteX0" fmla="*/ 787 w 5328466"/>
              <a:gd name="connsiteY0" fmla="*/ 751517 h 2301285"/>
              <a:gd name="connsiteX1" fmla="*/ 23647 w 5328466"/>
              <a:gd name="connsiteY1" fmla="*/ 954209 h 2301285"/>
              <a:gd name="connsiteX2" fmla="*/ 107467 w 5328466"/>
              <a:gd name="connsiteY2" fmla="*/ 1220909 h 2301285"/>
              <a:gd name="connsiteX3" fmla="*/ 305587 w 5328466"/>
              <a:gd name="connsiteY3" fmla="*/ 1609529 h 2301285"/>
              <a:gd name="connsiteX4" fmla="*/ 678967 w 5328466"/>
              <a:gd name="connsiteY4" fmla="*/ 1914329 h 2301285"/>
              <a:gd name="connsiteX5" fmla="*/ 1075207 w 5328466"/>
              <a:gd name="connsiteY5" fmla="*/ 2097209 h 2301285"/>
              <a:gd name="connsiteX6" fmla="*/ 1753387 w 5328466"/>
              <a:gd name="connsiteY6" fmla="*/ 2272469 h 2301285"/>
              <a:gd name="connsiteX7" fmla="*/ 2500147 w 5328466"/>
              <a:gd name="connsiteY7" fmla="*/ 2295329 h 2301285"/>
              <a:gd name="connsiteX8" fmla="*/ 3224047 w 5328466"/>
              <a:gd name="connsiteY8" fmla="*/ 2211509 h 2301285"/>
              <a:gd name="connsiteX9" fmla="*/ 3711727 w 5328466"/>
              <a:gd name="connsiteY9" fmla="*/ 2097209 h 2301285"/>
              <a:gd name="connsiteX10" fmla="*/ 4313707 w 5328466"/>
              <a:gd name="connsiteY10" fmla="*/ 1807649 h 2301285"/>
              <a:gd name="connsiteX11" fmla="*/ 4877587 w 5328466"/>
              <a:gd name="connsiteY11" fmla="*/ 1182809 h 2301285"/>
              <a:gd name="connsiteX12" fmla="*/ 5250967 w 5328466"/>
              <a:gd name="connsiteY12" fmla="*/ 573209 h 2301285"/>
              <a:gd name="connsiteX13" fmla="*/ 5327167 w 5328466"/>
              <a:gd name="connsiteY13" fmla="*/ 207449 h 2301285"/>
              <a:gd name="connsiteX14" fmla="*/ 5296687 w 5328466"/>
              <a:gd name="connsiteY14" fmla="*/ 16949 h 2301285"/>
              <a:gd name="connsiteX15" fmla="*/ 5266207 w 5328466"/>
              <a:gd name="connsiteY15" fmla="*/ 9329 h 2301285"/>
              <a:gd name="connsiteX16" fmla="*/ 5144287 w 5328466"/>
              <a:gd name="connsiteY16" fmla="*/ 16949 h 2301285"/>
              <a:gd name="connsiteX17" fmla="*/ 5144287 w 5328466"/>
              <a:gd name="connsiteY17" fmla="*/ 39809 h 2301285"/>
              <a:gd name="connsiteX18" fmla="*/ 5144287 w 5328466"/>
              <a:gd name="connsiteY18" fmla="*/ 237929 h 2301285"/>
              <a:gd name="connsiteX19" fmla="*/ 5007127 w 5328466"/>
              <a:gd name="connsiteY19" fmla="*/ 512249 h 2301285"/>
              <a:gd name="connsiteX20" fmla="*/ 4595647 w 5328466"/>
              <a:gd name="connsiteY20" fmla="*/ 855149 h 2301285"/>
              <a:gd name="connsiteX21" fmla="*/ 4245127 w 5328466"/>
              <a:gd name="connsiteY21" fmla="*/ 1114229 h 2301285"/>
              <a:gd name="connsiteX22" fmla="*/ 3544087 w 5328466"/>
              <a:gd name="connsiteY22" fmla="*/ 1411409 h 2301285"/>
              <a:gd name="connsiteX23" fmla="*/ 2698267 w 5328466"/>
              <a:gd name="connsiteY23" fmla="*/ 1548569 h 2301285"/>
              <a:gd name="connsiteX24" fmla="*/ 2012467 w 5328466"/>
              <a:gd name="connsiteY24" fmla="*/ 1502849 h 2301285"/>
              <a:gd name="connsiteX25" fmla="*/ 1440967 w 5328466"/>
              <a:gd name="connsiteY25" fmla="*/ 1362641 h 2301285"/>
              <a:gd name="connsiteX26" fmla="*/ 1012723 w 5328466"/>
              <a:gd name="connsiteY26" fmla="*/ 1120325 h 2301285"/>
              <a:gd name="connsiteX27" fmla="*/ 610387 w 5328466"/>
              <a:gd name="connsiteY27" fmla="*/ 717989 h 2301285"/>
              <a:gd name="connsiteX28" fmla="*/ 557047 w 5328466"/>
              <a:gd name="connsiteY28" fmla="*/ 618929 h 2301285"/>
              <a:gd name="connsiteX29" fmla="*/ 526567 w 5328466"/>
              <a:gd name="connsiteY29" fmla="*/ 626549 h 2301285"/>
              <a:gd name="connsiteX30" fmla="*/ 787 w 5328466"/>
              <a:gd name="connsiteY30" fmla="*/ 751517 h 2301285"/>
              <a:gd name="connsiteX0" fmla="*/ 787 w 5322600"/>
              <a:gd name="connsiteY0" fmla="*/ 751738 h 2301506"/>
              <a:gd name="connsiteX1" fmla="*/ 23647 w 5322600"/>
              <a:gd name="connsiteY1" fmla="*/ 954430 h 2301506"/>
              <a:gd name="connsiteX2" fmla="*/ 107467 w 5322600"/>
              <a:gd name="connsiteY2" fmla="*/ 1221130 h 2301506"/>
              <a:gd name="connsiteX3" fmla="*/ 305587 w 5322600"/>
              <a:gd name="connsiteY3" fmla="*/ 1609750 h 2301506"/>
              <a:gd name="connsiteX4" fmla="*/ 678967 w 5322600"/>
              <a:gd name="connsiteY4" fmla="*/ 1914550 h 2301506"/>
              <a:gd name="connsiteX5" fmla="*/ 1075207 w 5322600"/>
              <a:gd name="connsiteY5" fmla="*/ 2097430 h 2301506"/>
              <a:gd name="connsiteX6" fmla="*/ 1753387 w 5322600"/>
              <a:gd name="connsiteY6" fmla="*/ 2272690 h 2301506"/>
              <a:gd name="connsiteX7" fmla="*/ 2500147 w 5322600"/>
              <a:gd name="connsiteY7" fmla="*/ 2295550 h 2301506"/>
              <a:gd name="connsiteX8" fmla="*/ 3224047 w 5322600"/>
              <a:gd name="connsiteY8" fmla="*/ 2211730 h 2301506"/>
              <a:gd name="connsiteX9" fmla="*/ 3711727 w 5322600"/>
              <a:gd name="connsiteY9" fmla="*/ 2097430 h 2301506"/>
              <a:gd name="connsiteX10" fmla="*/ 4313707 w 5322600"/>
              <a:gd name="connsiteY10" fmla="*/ 1807870 h 2301506"/>
              <a:gd name="connsiteX11" fmla="*/ 4877587 w 5322600"/>
              <a:gd name="connsiteY11" fmla="*/ 1183030 h 2301506"/>
              <a:gd name="connsiteX12" fmla="*/ 5250967 w 5322600"/>
              <a:gd name="connsiteY12" fmla="*/ 573430 h 2301506"/>
              <a:gd name="connsiteX13" fmla="*/ 5321071 w 5322600"/>
              <a:gd name="connsiteY13" fmla="*/ 210718 h 2301506"/>
              <a:gd name="connsiteX14" fmla="*/ 5296687 w 5322600"/>
              <a:gd name="connsiteY14" fmla="*/ 17170 h 2301506"/>
              <a:gd name="connsiteX15" fmla="*/ 5266207 w 5322600"/>
              <a:gd name="connsiteY15" fmla="*/ 9550 h 2301506"/>
              <a:gd name="connsiteX16" fmla="*/ 5144287 w 5322600"/>
              <a:gd name="connsiteY16" fmla="*/ 17170 h 2301506"/>
              <a:gd name="connsiteX17" fmla="*/ 5144287 w 5322600"/>
              <a:gd name="connsiteY17" fmla="*/ 40030 h 2301506"/>
              <a:gd name="connsiteX18" fmla="*/ 5144287 w 5322600"/>
              <a:gd name="connsiteY18" fmla="*/ 238150 h 2301506"/>
              <a:gd name="connsiteX19" fmla="*/ 5007127 w 5322600"/>
              <a:gd name="connsiteY19" fmla="*/ 512470 h 2301506"/>
              <a:gd name="connsiteX20" fmla="*/ 4595647 w 5322600"/>
              <a:gd name="connsiteY20" fmla="*/ 855370 h 2301506"/>
              <a:gd name="connsiteX21" fmla="*/ 4245127 w 5322600"/>
              <a:gd name="connsiteY21" fmla="*/ 1114450 h 2301506"/>
              <a:gd name="connsiteX22" fmla="*/ 3544087 w 5322600"/>
              <a:gd name="connsiteY22" fmla="*/ 1411630 h 2301506"/>
              <a:gd name="connsiteX23" fmla="*/ 2698267 w 5322600"/>
              <a:gd name="connsiteY23" fmla="*/ 1548790 h 2301506"/>
              <a:gd name="connsiteX24" fmla="*/ 2012467 w 5322600"/>
              <a:gd name="connsiteY24" fmla="*/ 1503070 h 2301506"/>
              <a:gd name="connsiteX25" fmla="*/ 1440967 w 5322600"/>
              <a:gd name="connsiteY25" fmla="*/ 1362862 h 2301506"/>
              <a:gd name="connsiteX26" fmla="*/ 1012723 w 5322600"/>
              <a:gd name="connsiteY26" fmla="*/ 1120546 h 2301506"/>
              <a:gd name="connsiteX27" fmla="*/ 610387 w 5322600"/>
              <a:gd name="connsiteY27" fmla="*/ 718210 h 2301506"/>
              <a:gd name="connsiteX28" fmla="*/ 557047 w 5322600"/>
              <a:gd name="connsiteY28" fmla="*/ 619150 h 2301506"/>
              <a:gd name="connsiteX29" fmla="*/ 526567 w 5322600"/>
              <a:gd name="connsiteY29" fmla="*/ 626770 h 2301506"/>
              <a:gd name="connsiteX30" fmla="*/ 787 w 5322600"/>
              <a:gd name="connsiteY30" fmla="*/ 751738 h 2301506"/>
              <a:gd name="connsiteX0" fmla="*/ 787 w 5326047"/>
              <a:gd name="connsiteY0" fmla="*/ 751738 h 2301506"/>
              <a:gd name="connsiteX1" fmla="*/ 23647 w 5326047"/>
              <a:gd name="connsiteY1" fmla="*/ 954430 h 2301506"/>
              <a:gd name="connsiteX2" fmla="*/ 107467 w 5326047"/>
              <a:gd name="connsiteY2" fmla="*/ 1221130 h 2301506"/>
              <a:gd name="connsiteX3" fmla="*/ 305587 w 5326047"/>
              <a:gd name="connsiteY3" fmla="*/ 1609750 h 2301506"/>
              <a:gd name="connsiteX4" fmla="*/ 678967 w 5326047"/>
              <a:gd name="connsiteY4" fmla="*/ 1914550 h 2301506"/>
              <a:gd name="connsiteX5" fmla="*/ 1075207 w 5326047"/>
              <a:gd name="connsiteY5" fmla="*/ 2097430 h 2301506"/>
              <a:gd name="connsiteX6" fmla="*/ 1753387 w 5326047"/>
              <a:gd name="connsiteY6" fmla="*/ 2272690 h 2301506"/>
              <a:gd name="connsiteX7" fmla="*/ 2500147 w 5326047"/>
              <a:gd name="connsiteY7" fmla="*/ 2295550 h 2301506"/>
              <a:gd name="connsiteX8" fmla="*/ 3224047 w 5326047"/>
              <a:gd name="connsiteY8" fmla="*/ 2211730 h 2301506"/>
              <a:gd name="connsiteX9" fmla="*/ 3711727 w 5326047"/>
              <a:gd name="connsiteY9" fmla="*/ 2097430 h 2301506"/>
              <a:gd name="connsiteX10" fmla="*/ 4313707 w 5326047"/>
              <a:gd name="connsiteY10" fmla="*/ 1807870 h 2301506"/>
              <a:gd name="connsiteX11" fmla="*/ 4877587 w 5326047"/>
              <a:gd name="connsiteY11" fmla="*/ 1183030 h 2301506"/>
              <a:gd name="connsiteX12" fmla="*/ 5193055 w 5326047"/>
              <a:gd name="connsiteY12" fmla="*/ 680110 h 2301506"/>
              <a:gd name="connsiteX13" fmla="*/ 5321071 w 5326047"/>
              <a:gd name="connsiteY13" fmla="*/ 210718 h 2301506"/>
              <a:gd name="connsiteX14" fmla="*/ 5296687 w 5326047"/>
              <a:gd name="connsiteY14" fmla="*/ 17170 h 2301506"/>
              <a:gd name="connsiteX15" fmla="*/ 5266207 w 5326047"/>
              <a:gd name="connsiteY15" fmla="*/ 9550 h 2301506"/>
              <a:gd name="connsiteX16" fmla="*/ 5144287 w 5326047"/>
              <a:gd name="connsiteY16" fmla="*/ 17170 h 2301506"/>
              <a:gd name="connsiteX17" fmla="*/ 5144287 w 5326047"/>
              <a:gd name="connsiteY17" fmla="*/ 40030 h 2301506"/>
              <a:gd name="connsiteX18" fmla="*/ 5144287 w 5326047"/>
              <a:gd name="connsiteY18" fmla="*/ 238150 h 2301506"/>
              <a:gd name="connsiteX19" fmla="*/ 5007127 w 5326047"/>
              <a:gd name="connsiteY19" fmla="*/ 512470 h 2301506"/>
              <a:gd name="connsiteX20" fmla="*/ 4595647 w 5326047"/>
              <a:gd name="connsiteY20" fmla="*/ 855370 h 2301506"/>
              <a:gd name="connsiteX21" fmla="*/ 4245127 w 5326047"/>
              <a:gd name="connsiteY21" fmla="*/ 1114450 h 2301506"/>
              <a:gd name="connsiteX22" fmla="*/ 3544087 w 5326047"/>
              <a:gd name="connsiteY22" fmla="*/ 1411630 h 2301506"/>
              <a:gd name="connsiteX23" fmla="*/ 2698267 w 5326047"/>
              <a:gd name="connsiteY23" fmla="*/ 1548790 h 2301506"/>
              <a:gd name="connsiteX24" fmla="*/ 2012467 w 5326047"/>
              <a:gd name="connsiteY24" fmla="*/ 1503070 h 2301506"/>
              <a:gd name="connsiteX25" fmla="*/ 1440967 w 5326047"/>
              <a:gd name="connsiteY25" fmla="*/ 1362862 h 2301506"/>
              <a:gd name="connsiteX26" fmla="*/ 1012723 w 5326047"/>
              <a:gd name="connsiteY26" fmla="*/ 1120546 h 2301506"/>
              <a:gd name="connsiteX27" fmla="*/ 610387 w 5326047"/>
              <a:gd name="connsiteY27" fmla="*/ 718210 h 2301506"/>
              <a:gd name="connsiteX28" fmla="*/ 557047 w 5326047"/>
              <a:gd name="connsiteY28" fmla="*/ 619150 h 2301506"/>
              <a:gd name="connsiteX29" fmla="*/ 526567 w 5326047"/>
              <a:gd name="connsiteY29" fmla="*/ 626770 h 2301506"/>
              <a:gd name="connsiteX30" fmla="*/ 787 w 5326047"/>
              <a:gd name="connsiteY30" fmla="*/ 751738 h 2301506"/>
              <a:gd name="connsiteX0" fmla="*/ 787 w 5325461"/>
              <a:gd name="connsiteY0" fmla="*/ 751738 h 2301506"/>
              <a:gd name="connsiteX1" fmla="*/ 23647 w 5325461"/>
              <a:gd name="connsiteY1" fmla="*/ 954430 h 2301506"/>
              <a:gd name="connsiteX2" fmla="*/ 107467 w 5325461"/>
              <a:gd name="connsiteY2" fmla="*/ 1221130 h 2301506"/>
              <a:gd name="connsiteX3" fmla="*/ 305587 w 5325461"/>
              <a:gd name="connsiteY3" fmla="*/ 1609750 h 2301506"/>
              <a:gd name="connsiteX4" fmla="*/ 678967 w 5325461"/>
              <a:gd name="connsiteY4" fmla="*/ 1914550 h 2301506"/>
              <a:gd name="connsiteX5" fmla="*/ 1075207 w 5325461"/>
              <a:gd name="connsiteY5" fmla="*/ 2097430 h 2301506"/>
              <a:gd name="connsiteX6" fmla="*/ 1753387 w 5325461"/>
              <a:gd name="connsiteY6" fmla="*/ 2272690 h 2301506"/>
              <a:gd name="connsiteX7" fmla="*/ 2500147 w 5325461"/>
              <a:gd name="connsiteY7" fmla="*/ 2295550 h 2301506"/>
              <a:gd name="connsiteX8" fmla="*/ 3224047 w 5325461"/>
              <a:gd name="connsiteY8" fmla="*/ 2211730 h 2301506"/>
              <a:gd name="connsiteX9" fmla="*/ 3711727 w 5325461"/>
              <a:gd name="connsiteY9" fmla="*/ 2097430 h 2301506"/>
              <a:gd name="connsiteX10" fmla="*/ 4313707 w 5325461"/>
              <a:gd name="connsiteY10" fmla="*/ 1807870 h 2301506"/>
              <a:gd name="connsiteX11" fmla="*/ 4877587 w 5325461"/>
              <a:gd name="connsiteY11" fmla="*/ 1183030 h 2301506"/>
              <a:gd name="connsiteX12" fmla="*/ 5202199 w 5325461"/>
              <a:gd name="connsiteY12" fmla="*/ 692302 h 2301506"/>
              <a:gd name="connsiteX13" fmla="*/ 5321071 w 5325461"/>
              <a:gd name="connsiteY13" fmla="*/ 210718 h 2301506"/>
              <a:gd name="connsiteX14" fmla="*/ 5296687 w 5325461"/>
              <a:gd name="connsiteY14" fmla="*/ 17170 h 2301506"/>
              <a:gd name="connsiteX15" fmla="*/ 5266207 w 5325461"/>
              <a:gd name="connsiteY15" fmla="*/ 9550 h 2301506"/>
              <a:gd name="connsiteX16" fmla="*/ 5144287 w 5325461"/>
              <a:gd name="connsiteY16" fmla="*/ 17170 h 2301506"/>
              <a:gd name="connsiteX17" fmla="*/ 5144287 w 5325461"/>
              <a:gd name="connsiteY17" fmla="*/ 40030 h 2301506"/>
              <a:gd name="connsiteX18" fmla="*/ 5144287 w 5325461"/>
              <a:gd name="connsiteY18" fmla="*/ 238150 h 2301506"/>
              <a:gd name="connsiteX19" fmla="*/ 5007127 w 5325461"/>
              <a:gd name="connsiteY19" fmla="*/ 512470 h 2301506"/>
              <a:gd name="connsiteX20" fmla="*/ 4595647 w 5325461"/>
              <a:gd name="connsiteY20" fmla="*/ 855370 h 2301506"/>
              <a:gd name="connsiteX21" fmla="*/ 4245127 w 5325461"/>
              <a:gd name="connsiteY21" fmla="*/ 1114450 h 2301506"/>
              <a:gd name="connsiteX22" fmla="*/ 3544087 w 5325461"/>
              <a:gd name="connsiteY22" fmla="*/ 1411630 h 2301506"/>
              <a:gd name="connsiteX23" fmla="*/ 2698267 w 5325461"/>
              <a:gd name="connsiteY23" fmla="*/ 1548790 h 2301506"/>
              <a:gd name="connsiteX24" fmla="*/ 2012467 w 5325461"/>
              <a:gd name="connsiteY24" fmla="*/ 1503070 h 2301506"/>
              <a:gd name="connsiteX25" fmla="*/ 1440967 w 5325461"/>
              <a:gd name="connsiteY25" fmla="*/ 1362862 h 2301506"/>
              <a:gd name="connsiteX26" fmla="*/ 1012723 w 5325461"/>
              <a:gd name="connsiteY26" fmla="*/ 1120546 h 2301506"/>
              <a:gd name="connsiteX27" fmla="*/ 610387 w 5325461"/>
              <a:gd name="connsiteY27" fmla="*/ 718210 h 2301506"/>
              <a:gd name="connsiteX28" fmla="*/ 557047 w 5325461"/>
              <a:gd name="connsiteY28" fmla="*/ 619150 h 2301506"/>
              <a:gd name="connsiteX29" fmla="*/ 526567 w 5325461"/>
              <a:gd name="connsiteY29" fmla="*/ 626770 h 2301506"/>
              <a:gd name="connsiteX30" fmla="*/ 787 w 5325461"/>
              <a:gd name="connsiteY30" fmla="*/ 751738 h 2301506"/>
              <a:gd name="connsiteX0" fmla="*/ 787 w 5326591"/>
              <a:gd name="connsiteY0" fmla="*/ 742701 h 2292469"/>
              <a:gd name="connsiteX1" fmla="*/ 23647 w 5326591"/>
              <a:gd name="connsiteY1" fmla="*/ 945393 h 2292469"/>
              <a:gd name="connsiteX2" fmla="*/ 107467 w 5326591"/>
              <a:gd name="connsiteY2" fmla="*/ 1212093 h 2292469"/>
              <a:gd name="connsiteX3" fmla="*/ 305587 w 5326591"/>
              <a:gd name="connsiteY3" fmla="*/ 1600713 h 2292469"/>
              <a:gd name="connsiteX4" fmla="*/ 678967 w 5326591"/>
              <a:gd name="connsiteY4" fmla="*/ 1905513 h 2292469"/>
              <a:gd name="connsiteX5" fmla="*/ 1075207 w 5326591"/>
              <a:gd name="connsiteY5" fmla="*/ 2088393 h 2292469"/>
              <a:gd name="connsiteX6" fmla="*/ 1753387 w 5326591"/>
              <a:gd name="connsiteY6" fmla="*/ 2263653 h 2292469"/>
              <a:gd name="connsiteX7" fmla="*/ 2500147 w 5326591"/>
              <a:gd name="connsiteY7" fmla="*/ 2286513 h 2292469"/>
              <a:gd name="connsiteX8" fmla="*/ 3224047 w 5326591"/>
              <a:gd name="connsiteY8" fmla="*/ 2202693 h 2292469"/>
              <a:gd name="connsiteX9" fmla="*/ 3711727 w 5326591"/>
              <a:gd name="connsiteY9" fmla="*/ 2088393 h 2292469"/>
              <a:gd name="connsiteX10" fmla="*/ 4313707 w 5326591"/>
              <a:gd name="connsiteY10" fmla="*/ 1798833 h 2292469"/>
              <a:gd name="connsiteX11" fmla="*/ 4877587 w 5326591"/>
              <a:gd name="connsiteY11" fmla="*/ 1173993 h 2292469"/>
              <a:gd name="connsiteX12" fmla="*/ 5202199 w 5326591"/>
              <a:gd name="connsiteY12" fmla="*/ 683265 h 2292469"/>
              <a:gd name="connsiteX13" fmla="*/ 5321071 w 5326591"/>
              <a:gd name="connsiteY13" fmla="*/ 201681 h 2292469"/>
              <a:gd name="connsiteX14" fmla="*/ 5302783 w 5326591"/>
              <a:gd name="connsiteY14" fmla="*/ 23373 h 2292469"/>
              <a:gd name="connsiteX15" fmla="*/ 5266207 w 5326591"/>
              <a:gd name="connsiteY15" fmla="*/ 513 h 2292469"/>
              <a:gd name="connsiteX16" fmla="*/ 5144287 w 5326591"/>
              <a:gd name="connsiteY16" fmla="*/ 8133 h 2292469"/>
              <a:gd name="connsiteX17" fmla="*/ 5144287 w 5326591"/>
              <a:gd name="connsiteY17" fmla="*/ 30993 h 2292469"/>
              <a:gd name="connsiteX18" fmla="*/ 5144287 w 5326591"/>
              <a:gd name="connsiteY18" fmla="*/ 229113 h 2292469"/>
              <a:gd name="connsiteX19" fmla="*/ 5007127 w 5326591"/>
              <a:gd name="connsiteY19" fmla="*/ 503433 h 2292469"/>
              <a:gd name="connsiteX20" fmla="*/ 4595647 w 5326591"/>
              <a:gd name="connsiteY20" fmla="*/ 846333 h 2292469"/>
              <a:gd name="connsiteX21" fmla="*/ 4245127 w 5326591"/>
              <a:gd name="connsiteY21" fmla="*/ 1105413 h 2292469"/>
              <a:gd name="connsiteX22" fmla="*/ 3544087 w 5326591"/>
              <a:gd name="connsiteY22" fmla="*/ 1402593 h 2292469"/>
              <a:gd name="connsiteX23" fmla="*/ 2698267 w 5326591"/>
              <a:gd name="connsiteY23" fmla="*/ 1539753 h 2292469"/>
              <a:gd name="connsiteX24" fmla="*/ 2012467 w 5326591"/>
              <a:gd name="connsiteY24" fmla="*/ 1494033 h 2292469"/>
              <a:gd name="connsiteX25" fmla="*/ 1440967 w 5326591"/>
              <a:gd name="connsiteY25" fmla="*/ 1353825 h 2292469"/>
              <a:gd name="connsiteX26" fmla="*/ 1012723 w 5326591"/>
              <a:gd name="connsiteY26" fmla="*/ 1111509 h 2292469"/>
              <a:gd name="connsiteX27" fmla="*/ 610387 w 5326591"/>
              <a:gd name="connsiteY27" fmla="*/ 709173 h 2292469"/>
              <a:gd name="connsiteX28" fmla="*/ 557047 w 5326591"/>
              <a:gd name="connsiteY28" fmla="*/ 610113 h 2292469"/>
              <a:gd name="connsiteX29" fmla="*/ 526567 w 5326591"/>
              <a:gd name="connsiteY29" fmla="*/ 617733 h 2292469"/>
              <a:gd name="connsiteX30" fmla="*/ 787 w 5326591"/>
              <a:gd name="connsiteY30" fmla="*/ 742701 h 2292469"/>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595647 w 5325611"/>
              <a:gd name="connsiteY20" fmla="*/ 84944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86016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62703 w 5325611"/>
              <a:gd name="connsiteY20" fmla="*/ 91040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149"/>
              <a:gd name="connsiteY0" fmla="*/ 743388 h 2293156"/>
              <a:gd name="connsiteX1" fmla="*/ 23647 w 5325149"/>
              <a:gd name="connsiteY1" fmla="*/ 946080 h 2293156"/>
              <a:gd name="connsiteX2" fmla="*/ 107467 w 5325149"/>
              <a:gd name="connsiteY2" fmla="*/ 1212780 h 2293156"/>
              <a:gd name="connsiteX3" fmla="*/ 305587 w 5325149"/>
              <a:gd name="connsiteY3" fmla="*/ 1601400 h 2293156"/>
              <a:gd name="connsiteX4" fmla="*/ 678967 w 5325149"/>
              <a:gd name="connsiteY4" fmla="*/ 1906200 h 2293156"/>
              <a:gd name="connsiteX5" fmla="*/ 1075207 w 5325149"/>
              <a:gd name="connsiteY5" fmla="*/ 2089080 h 2293156"/>
              <a:gd name="connsiteX6" fmla="*/ 1753387 w 5325149"/>
              <a:gd name="connsiteY6" fmla="*/ 2264340 h 2293156"/>
              <a:gd name="connsiteX7" fmla="*/ 2500147 w 5325149"/>
              <a:gd name="connsiteY7" fmla="*/ 2287200 h 2293156"/>
              <a:gd name="connsiteX8" fmla="*/ 3224047 w 5325149"/>
              <a:gd name="connsiteY8" fmla="*/ 2203380 h 2293156"/>
              <a:gd name="connsiteX9" fmla="*/ 3711727 w 5325149"/>
              <a:gd name="connsiteY9" fmla="*/ 2089080 h 2293156"/>
              <a:gd name="connsiteX10" fmla="*/ 4313707 w 5325149"/>
              <a:gd name="connsiteY10" fmla="*/ 1799520 h 2293156"/>
              <a:gd name="connsiteX11" fmla="*/ 4877587 w 5325149"/>
              <a:gd name="connsiteY11" fmla="*/ 1174680 h 2293156"/>
              <a:gd name="connsiteX12" fmla="*/ 5202199 w 5325149"/>
              <a:gd name="connsiteY12" fmla="*/ 683952 h 2293156"/>
              <a:gd name="connsiteX13" fmla="*/ 5321071 w 5325149"/>
              <a:gd name="connsiteY13" fmla="*/ 202368 h 2293156"/>
              <a:gd name="connsiteX14" fmla="*/ 5299735 w 5325149"/>
              <a:gd name="connsiteY14" fmla="*/ 39300 h 2293156"/>
              <a:gd name="connsiteX15" fmla="*/ 5266207 w 5325149"/>
              <a:gd name="connsiteY15" fmla="*/ 1200 h 2293156"/>
              <a:gd name="connsiteX16" fmla="*/ 5144287 w 5325149"/>
              <a:gd name="connsiteY16" fmla="*/ 8820 h 2293156"/>
              <a:gd name="connsiteX17" fmla="*/ 5144287 w 5325149"/>
              <a:gd name="connsiteY17" fmla="*/ 31680 h 2293156"/>
              <a:gd name="connsiteX18" fmla="*/ 5129047 w 5325149"/>
              <a:gd name="connsiteY18" fmla="*/ 272472 h 2293156"/>
              <a:gd name="connsiteX19" fmla="*/ 5010175 w 5325149"/>
              <a:gd name="connsiteY19" fmla="*/ 467544 h 2293156"/>
              <a:gd name="connsiteX20" fmla="*/ 4616983 w 5325149"/>
              <a:gd name="connsiteY20" fmla="*/ 862260 h 2293156"/>
              <a:gd name="connsiteX21" fmla="*/ 4245127 w 5325149"/>
              <a:gd name="connsiteY21" fmla="*/ 1106100 h 2293156"/>
              <a:gd name="connsiteX22" fmla="*/ 3544087 w 5325149"/>
              <a:gd name="connsiteY22" fmla="*/ 1403280 h 2293156"/>
              <a:gd name="connsiteX23" fmla="*/ 2698267 w 5325149"/>
              <a:gd name="connsiteY23" fmla="*/ 1540440 h 2293156"/>
              <a:gd name="connsiteX24" fmla="*/ 2012467 w 5325149"/>
              <a:gd name="connsiteY24" fmla="*/ 1494720 h 2293156"/>
              <a:gd name="connsiteX25" fmla="*/ 1440967 w 5325149"/>
              <a:gd name="connsiteY25" fmla="*/ 1354512 h 2293156"/>
              <a:gd name="connsiteX26" fmla="*/ 1012723 w 5325149"/>
              <a:gd name="connsiteY26" fmla="*/ 1112196 h 2293156"/>
              <a:gd name="connsiteX27" fmla="*/ 610387 w 5325149"/>
              <a:gd name="connsiteY27" fmla="*/ 709860 h 2293156"/>
              <a:gd name="connsiteX28" fmla="*/ 557047 w 5325149"/>
              <a:gd name="connsiteY28" fmla="*/ 610800 h 2293156"/>
              <a:gd name="connsiteX29" fmla="*/ 526567 w 5325149"/>
              <a:gd name="connsiteY29" fmla="*/ 618420 h 2293156"/>
              <a:gd name="connsiteX30" fmla="*/ 787 w 5325149"/>
              <a:gd name="connsiteY30" fmla="*/ 743388 h 2293156"/>
              <a:gd name="connsiteX0" fmla="*/ 787 w 5326344"/>
              <a:gd name="connsiteY0" fmla="*/ 743388 h 2293156"/>
              <a:gd name="connsiteX1" fmla="*/ 23647 w 5326344"/>
              <a:gd name="connsiteY1" fmla="*/ 946080 h 2293156"/>
              <a:gd name="connsiteX2" fmla="*/ 107467 w 5326344"/>
              <a:gd name="connsiteY2" fmla="*/ 1212780 h 2293156"/>
              <a:gd name="connsiteX3" fmla="*/ 305587 w 5326344"/>
              <a:gd name="connsiteY3" fmla="*/ 1601400 h 2293156"/>
              <a:gd name="connsiteX4" fmla="*/ 678967 w 5326344"/>
              <a:gd name="connsiteY4" fmla="*/ 1906200 h 2293156"/>
              <a:gd name="connsiteX5" fmla="*/ 1075207 w 5326344"/>
              <a:gd name="connsiteY5" fmla="*/ 2089080 h 2293156"/>
              <a:gd name="connsiteX6" fmla="*/ 1753387 w 5326344"/>
              <a:gd name="connsiteY6" fmla="*/ 2264340 h 2293156"/>
              <a:gd name="connsiteX7" fmla="*/ 2500147 w 5326344"/>
              <a:gd name="connsiteY7" fmla="*/ 2287200 h 2293156"/>
              <a:gd name="connsiteX8" fmla="*/ 3224047 w 5326344"/>
              <a:gd name="connsiteY8" fmla="*/ 2203380 h 2293156"/>
              <a:gd name="connsiteX9" fmla="*/ 3711727 w 5326344"/>
              <a:gd name="connsiteY9" fmla="*/ 2089080 h 2293156"/>
              <a:gd name="connsiteX10" fmla="*/ 4313707 w 5326344"/>
              <a:gd name="connsiteY10" fmla="*/ 1799520 h 2293156"/>
              <a:gd name="connsiteX11" fmla="*/ 4877587 w 5326344"/>
              <a:gd name="connsiteY11" fmla="*/ 1174680 h 2293156"/>
              <a:gd name="connsiteX12" fmla="*/ 5202199 w 5326344"/>
              <a:gd name="connsiteY12" fmla="*/ 683952 h 2293156"/>
              <a:gd name="connsiteX13" fmla="*/ 5321071 w 5326344"/>
              <a:gd name="connsiteY13" fmla="*/ 202368 h 2293156"/>
              <a:gd name="connsiteX14" fmla="*/ 5299735 w 5326344"/>
              <a:gd name="connsiteY14" fmla="*/ 39300 h 2293156"/>
              <a:gd name="connsiteX15" fmla="*/ 5266207 w 5326344"/>
              <a:gd name="connsiteY15" fmla="*/ 1200 h 2293156"/>
              <a:gd name="connsiteX16" fmla="*/ 5144287 w 5326344"/>
              <a:gd name="connsiteY16" fmla="*/ 8820 h 2293156"/>
              <a:gd name="connsiteX17" fmla="*/ 5144287 w 5326344"/>
              <a:gd name="connsiteY17" fmla="*/ 31680 h 2293156"/>
              <a:gd name="connsiteX18" fmla="*/ 5129047 w 5326344"/>
              <a:gd name="connsiteY18" fmla="*/ 272472 h 2293156"/>
              <a:gd name="connsiteX19" fmla="*/ 5010175 w 5326344"/>
              <a:gd name="connsiteY19" fmla="*/ 467544 h 2293156"/>
              <a:gd name="connsiteX20" fmla="*/ 4616983 w 5326344"/>
              <a:gd name="connsiteY20" fmla="*/ 862260 h 2293156"/>
              <a:gd name="connsiteX21" fmla="*/ 4245127 w 5326344"/>
              <a:gd name="connsiteY21" fmla="*/ 1106100 h 2293156"/>
              <a:gd name="connsiteX22" fmla="*/ 3544087 w 5326344"/>
              <a:gd name="connsiteY22" fmla="*/ 1403280 h 2293156"/>
              <a:gd name="connsiteX23" fmla="*/ 2698267 w 5326344"/>
              <a:gd name="connsiteY23" fmla="*/ 1540440 h 2293156"/>
              <a:gd name="connsiteX24" fmla="*/ 2012467 w 5326344"/>
              <a:gd name="connsiteY24" fmla="*/ 1494720 h 2293156"/>
              <a:gd name="connsiteX25" fmla="*/ 1440967 w 5326344"/>
              <a:gd name="connsiteY25" fmla="*/ 1354512 h 2293156"/>
              <a:gd name="connsiteX26" fmla="*/ 1012723 w 5326344"/>
              <a:gd name="connsiteY26" fmla="*/ 1112196 h 2293156"/>
              <a:gd name="connsiteX27" fmla="*/ 610387 w 5326344"/>
              <a:gd name="connsiteY27" fmla="*/ 709860 h 2293156"/>
              <a:gd name="connsiteX28" fmla="*/ 557047 w 5326344"/>
              <a:gd name="connsiteY28" fmla="*/ 610800 h 2293156"/>
              <a:gd name="connsiteX29" fmla="*/ 526567 w 5326344"/>
              <a:gd name="connsiteY29" fmla="*/ 618420 h 2293156"/>
              <a:gd name="connsiteX30" fmla="*/ 787 w 532634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526567 w 5321134"/>
              <a:gd name="connsiteY29" fmla="*/ 618420 h 2293156"/>
              <a:gd name="connsiteX30" fmla="*/ 787 w 5321134"/>
              <a:gd name="connsiteY30" fmla="*/ 743388 h 229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21134" h="2293156">
                <a:moveTo>
                  <a:pt x="787" y="743388"/>
                </a:moveTo>
                <a:cubicBezTo>
                  <a:pt x="-2769" y="807396"/>
                  <a:pt x="5867" y="867848"/>
                  <a:pt x="23647" y="946080"/>
                </a:cubicBezTo>
                <a:cubicBezTo>
                  <a:pt x="41427" y="1024312"/>
                  <a:pt x="60477" y="1103560"/>
                  <a:pt x="107467" y="1212780"/>
                </a:cubicBezTo>
                <a:cubicBezTo>
                  <a:pt x="154457" y="1322000"/>
                  <a:pt x="210337" y="1485830"/>
                  <a:pt x="305587" y="1601400"/>
                </a:cubicBezTo>
                <a:cubicBezTo>
                  <a:pt x="400837" y="1716970"/>
                  <a:pt x="550697" y="1824920"/>
                  <a:pt x="678967" y="1906200"/>
                </a:cubicBezTo>
                <a:cubicBezTo>
                  <a:pt x="807237" y="1987480"/>
                  <a:pt x="896137" y="2029390"/>
                  <a:pt x="1075207" y="2089080"/>
                </a:cubicBezTo>
                <a:cubicBezTo>
                  <a:pt x="1254277" y="2148770"/>
                  <a:pt x="1515897" y="2231320"/>
                  <a:pt x="1753387" y="2264340"/>
                </a:cubicBezTo>
                <a:cubicBezTo>
                  <a:pt x="1990877" y="2297360"/>
                  <a:pt x="2255037" y="2297360"/>
                  <a:pt x="2500147" y="2287200"/>
                </a:cubicBezTo>
                <a:cubicBezTo>
                  <a:pt x="2745257" y="2277040"/>
                  <a:pt x="3022117" y="2236400"/>
                  <a:pt x="3224047" y="2203380"/>
                </a:cubicBezTo>
                <a:cubicBezTo>
                  <a:pt x="3425977" y="2170360"/>
                  <a:pt x="3530117" y="2156390"/>
                  <a:pt x="3711727" y="2089080"/>
                </a:cubicBezTo>
                <a:cubicBezTo>
                  <a:pt x="3893337" y="2021770"/>
                  <a:pt x="4119397" y="1951920"/>
                  <a:pt x="4313707" y="1799520"/>
                </a:cubicBezTo>
                <a:cubicBezTo>
                  <a:pt x="4508017" y="1647120"/>
                  <a:pt x="4729505" y="1360608"/>
                  <a:pt x="4877587" y="1174680"/>
                </a:cubicBezTo>
                <a:cubicBezTo>
                  <a:pt x="5025669" y="988752"/>
                  <a:pt x="5128285" y="846004"/>
                  <a:pt x="5202199" y="683952"/>
                </a:cubicBezTo>
                <a:cubicBezTo>
                  <a:pt x="5276113" y="521900"/>
                  <a:pt x="5323103" y="270186"/>
                  <a:pt x="5321071" y="202368"/>
                </a:cubicBezTo>
                <a:cubicBezTo>
                  <a:pt x="5319039" y="134550"/>
                  <a:pt x="5311927" y="88068"/>
                  <a:pt x="5299735" y="39300"/>
                </a:cubicBezTo>
                <a:cubicBezTo>
                  <a:pt x="5287543" y="-9468"/>
                  <a:pt x="5292115" y="6280"/>
                  <a:pt x="5266207" y="1200"/>
                </a:cubicBezTo>
                <a:cubicBezTo>
                  <a:pt x="5240299" y="-3880"/>
                  <a:pt x="5144287" y="8820"/>
                  <a:pt x="5144287" y="8820"/>
                </a:cubicBezTo>
                <a:cubicBezTo>
                  <a:pt x="5123967" y="13900"/>
                  <a:pt x="5146827" y="-12262"/>
                  <a:pt x="5144287" y="31680"/>
                </a:cubicBezTo>
                <a:cubicBezTo>
                  <a:pt x="5141747" y="75622"/>
                  <a:pt x="5151399" y="199828"/>
                  <a:pt x="5129047" y="272472"/>
                </a:cubicBezTo>
                <a:cubicBezTo>
                  <a:pt x="5106695" y="345116"/>
                  <a:pt x="5089423" y="360102"/>
                  <a:pt x="5010175" y="467544"/>
                </a:cubicBezTo>
                <a:cubicBezTo>
                  <a:pt x="4930927" y="574986"/>
                  <a:pt x="4744491" y="755834"/>
                  <a:pt x="4616983" y="862260"/>
                </a:cubicBezTo>
                <a:cubicBezTo>
                  <a:pt x="4489475" y="968686"/>
                  <a:pt x="4423943" y="1015930"/>
                  <a:pt x="4245127" y="1106100"/>
                </a:cubicBezTo>
                <a:cubicBezTo>
                  <a:pt x="4066311" y="1196270"/>
                  <a:pt x="3801897" y="1330890"/>
                  <a:pt x="3544087" y="1403280"/>
                </a:cubicBezTo>
                <a:cubicBezTo>
                  <a:pt x="3286277" y="1475670"/>
                  <a:pt x="2953537" y="1525200"/>
                  <a:pt x="2698267" y="1540440"/>
                </a:cubicBezTo>
                <a:cubicBezTo>
                  <a:pt x="2442997" y="1555680"/>
                  <a:pt x="2222017" y="1525708"/>
                  <a:pt x="2012467" y="1494720"/>
                </a:cubicBezTo>
                <a:cubicBezTo>
                  <a:pt x="1802917" y="1463732"/>
                  <a:pt x="1607591" y="1418266"/>
                  <a:pt x="1440967" y="1354512"/>
                </a:cubicBezTo>
                <a:cubicBezTo>
                  <a:pt x="1274343" y="1290758"/>
                  <a:pt x="1151153" y="1219638"/>
                  <a:pt x="1012723" y="1112196"/>
                </a:cubicBezTo>
                <a:cubicBezTo>
                  <a:pt x="874293" y="1004754"/>
                  <a:pt x="686333" y="793426"/>
                  <a:pt x="610387" y="709860"/>
                </a:cubicBezTo>
                <a:cubicBezTo>
                  <a:pt x="534441" y="626294"/>
                  <a:pt x="557047" y="610800"/>
                  <a:pt x="557047" y="610800"/>
                </a:cubicBezTo>
                <a:cubicBezTo>
                  <a:pt x="543077" y="595560"/>
                  <a:pt x="526567" y="618420"/>
                  <a:pt x="526567" y="618420"/>
                </a:cubicBezTo>
                <a:lnTo>
                  <a:pt x="787" y="743388"/>
                </a:lnTo>
                <a:close/>
              </a:path>
            </a:pathLst>
          </a:custGeom>
          <a:solidFill>
            <a:srgbClr val="95373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sp>
        <p:nvSpPr>
          <p:cNvPr id="8" name="Freihandform 7"/>
          <p:cNvSpPr/>
          <p:nvPr/>
        </p:nvSpPr>
        <p:spPr>
          <a:xfrm>
            <a:off x="3179065" y="2786690"/>
            <a:ext cx="1178770" cy="1057183"/>
          </a:xfrm>
          <a:custGeom>
            <a:avLst/>
            <a:gdLst>
              <a:gd name="connsiteX0" fmla="*/ 30287 w 1329489"/>
              <a:gd name="connsiteY0" fmla="*/ 344280 h 1187838"/>
              <a:gd name="connsiteX1" fmla="*/ 296987 w 1329489"/>
              <a:gd name="connsiteY1" fmla="*/ 632751 h 1187838"/>
              <a:gd name="connsiteX2" fmla="*/ 661658 w 1329489"/>
              <a:gd name="connsiteY2" fmla="*/ 921223 h 1187838"/>
              <a:gd name="connsiteX3" fmla="*/ 901144 w 1329489"/>
              <a:gd name="connsiteY3" fmla="*/ 1040966 h 1187838"/>
              <a:gd name="connsiteX4" fmla="*/ 1238601 w 1329489"/>
              <a:gd name="connsiteY4" fmla="*/ 1166151 h 1187838"/>
              <a:gd name="connsiteX5" fmla="*/ 1320244 w 1329489"/>
              <a:gd name="connsiteY5" fmla="*/ 1171594 h 1187838"/>
              <a:gd name="connsiteX6" fmla="*/ 1314801 w 1329489"/>
              <a:gd name="connsiteY6" fmla="*/ 1160709 h 1187838"/>
              <a:gd name="connsiteX7" fmla="*/ 1205944 w 1329489"/>
              <a:gd name="connsiteY7" fmla="*/ 845023 h 1187838"/>
              <a:gd name="connsiteX8" fmla="*/ 1167844 w 1329489"/>
              <a:gd name="connsiteY8" fmla="*/ 790594 h 1187838"/>
              <a:gd name="connsiteX9" fmla="*/ 710644 w 1329489"/>
              <a:gd name="connsiteY9" fmla="*/ 594651 h 1187838"/>
              <a:gd name="connsiteX10" fmla="*/ 340530 w 1329489"/>
              <a:gd name="connsiteY10" fmla="*/ 338837 h 1187838"/>
              <a:gd name="connsiteX11" fmla="*/ 24844 w 1329489"/>
              <a:gd name="connsiteY11" fmla="*/ 34037 h 1187838"/>
              <a:gd name="connsiteX12" fmla="*/ 19401 w 1329489"/>
              <a:gd name="connsiteY12" fmla="*/ 12266 h 1187838"/>
              <a:gd name="connsiteX13" fmla="*/ 13958 w 1329489"/>
              <a:gd name="connsiteY13" fmla="*/ 77580 h 1187838"/>
              <a:gd name="connsiteX14" fmla="*/ 30287 w 1329489"/>
              <a:gd name="connsiteY14" fmla="*/ 344280 h 1187838"/>
              <a:gd name="connsiteX0" fmla="*/ 37859 w 1337061"/>
              <a:gd name="connsiteY0" fmla="*/ 344280 h 1187838"/>
              <a:gd name="connsiteX1" fmla="*/ 304559 w 1337061"/>
              <a:gd name="connsiteY1" fmla="*/ 632751 h 1187838"/>
              <a:gd name="connsiteX2" fmla="*/ 669230 w 1337061"/>
              <a:gd name="connsiteY2" fmla="*/ 921223 h 1187838"/>
              <a:gd name="connsiteX3" fmla="*/ 908716 w 1337061"/>
              <a:gd name="connsiteY3" fmla="*/ 1040966 h 1187838"/>
              <a:gd name="connsiteX4" fmla="*/ 1246173 w 1337061"/>
              <a:gd name="connsiteY4" fmla="*/ 1166151 h 1187838"/>
              <a:gd name="connsiteX5" fmla="*/ 1327816 w 1337061"/>
              <a:gd name="connsiteY5" fmla="*/ 1171594 h 1187838"/>
              <a:gd name="connsiteX6" fmla="*/ 1322373 w 1337061"/>
              <a:gd name="connsiteY6" fmla="*/ 1160709 h 1187838"/>
              <a:gd name="connsiteX7" fmla="*/ 1213516 w 1337061"/>
              <a:gd name="connsiteY7" fmla="*/ 845023 h 1187838"/>
              <a:gd name="connsiteX8" fmla="*/ 1175416 w 1337061"/>
              <a:gd name="connsiteY8" fmla="*/ 790594 h 1187838"/>
              <a:gd name="connsiteX9" fmla="*/ 718216 w 1337061"/>
              <a:gd name="connsiteY9" fmla="*/ 594651 h 1187838"/>
              <a:gd name="connsiteX10" fmla="*/ 348102 w 1337061"/>
              <a:gd name="connsiteY10" fmla="*/ 338837 h 1187838"/>
              <a:gd name="connsiteX11" fmla="*/ 32416 w 1337061"/>
              <a:gd name="connsiteY11" fmla="*/ 34037 h 1187838"/>
              <a:gd name="connsiteX12" fmla="*/ 26973 w 1337061"/>
              <a:gd name="connsiteY12" fmla="*/ 12266 h 1187838"/>
              <a:gd name="connsiteX13" fmla="*/ 2480 w 1337061"/>
              <a:gd name="connsiteY13" fmla="*/ 287130 h 1187838"/>
              <a:gd name="connsiteX14" fmla="*/ 37859 w 1337061"/>
              <a:gd name="connsiteY14" fmla="*/ 344280 h 1187838"/>
              <a:gd name="connsiteX0" fmla="*/ 35091 w 1337015"/>
              <a:gd name="connsiteY0" fmla="*/ 341559 h 1187838"/>
              <a:gd name="connsiteX1" fmla="*/ 304513 w 1337015"/>
              <a:gd name="connsiteY1" fmla="*/ 632751 h 1187838"/>
              <a:gd name="connsiteX2" fmla="*/ 669184 w 1337015"/>
              <a:gd name="connsiteY2" fmla="*/ 921223 h 1187838"/>
              <a:gd name="connsiteX3" fmla="*/ 908670 w 1337015"/>
              <a:gd name="connsiteY3" fmla="*/ 1040966 h 1187838"/>
              <a:gd name="connsiteX4" fmla="*/ 1246127 w 1337015"/>
              <a:gd name="connsiteY4" fmla="*/ 1166151 h 1187838"/>
              <a:gd name="connsiteX5" fmla="*/ 1327770 w 1337015"/>
              <a:gd name="connsiteY5" fmla="*/ 1171594 h 1187838"/>
              <a:gd name="connsiteX6" fmla="*/ 1322327 w 1337015"/>
              <a:gd name="connsiteY6" fmla="*/ 1160709 h 1187838"/>
              <a:gd name="connsiteX7" fmla="*/ 1213470 w 1337015"/>
              <a:gd name="connsiteY7" fmla="*/ 845023 h 1187838"/>
              <a:gd name="connsiteX8" fmla="*/ 1175370 w 1337015"/>
              <a:gd name="connsiteY8" fmla="*/ 790594 h 1187838"/>
              <a:gd name="connsiteX9" fmla="*/ 718170 w 1337015"/>
              <a:gd name="connsiteY9" fmla="*/ 594651 h 1187838"/>
              <a:gd name="connsiteX10" fmla="*/ 348056 w 1337015"/>
              <a:gd name="connsiteY10" fmla="*/ 338837 h 1187838"/>
              <a:gd name="connsiteX11" fmla="*/ 32370 w 1337015"/>
              <a:gd name="connsiteY11" fmla="*/ 34037 h 1187838"/>
              <a:gd name="connsiteX12" fmla="*/ 26927 w 1337015"/>
              <a:gd name="connsiteY12" fmla="*/ 12266 h 1187838"/>
              <a:gd name="connsiteX13" fmla="*/ 2434 w 1337015"/>
              <a:gd name="connsiteY13" fmla="*/ 287130 h 1187838"/>
              <a:gd name="connsiteX14" fmla="*/ 35091 w 1337015"/>
              <a:gd name="connsiteY14" fmla="*/ 341559 h 1187838"/>
              <a:gd name="connsiteX0" fmla="*/ 35091 w 1337015"/>
              <a:gd name="connsiteY0" fmla="*/ 329957 h 1176236"/>
              <a:gd name="connsiteX1" fmla="*/ 304513 w 1337015"/>
              <a:gd name="connsiteY1" fmla="*/ 621149 h 1176236"/>
              <a:gd name="connsiteX2" fmla="*/ 669184 w 1337015"/>
              <a:gd name="connsiteY2" fmla="*/ 909621 h 1176236"/>
              <a:gd name="connsiteX3" fmla="*/ 908670 w 1337015"/>
              <a:gd name="connsiteY3" fmla="*/ 1029364 h 1176236"/>
              <a:gd name="connsiteX4" fmla="*/ 1246127 w 1337015"/>
              <a:gd name="connsiteY4" fmla="*/ 1154549 h 1176236"/>
              <a:gd name="connsiteX5" fmla="*/ 1327770 w 1337015"/>
              <a:gd name="connsiteY5" fmla="*/ 1159992 h 1176236"/>
              <a:gd name="connsiteX6" fmla="*/ 1322327 w 1337015"/>
              <a:gd name="connsiteY6" fmla="*/ 1149107 h 1176236"/>
              <a:gd name="connsiteX7" fmla="*/ 1213470 w 1337015"/>
              <a:gd name="connsiteY7" fmla="*/ 833421 h 1176236"/>
              <a:gd name="connsiteX8" fmla="*/ 1175370 w 1337015"/>
              <a:gd name="connsiteY8" fmla="*/ 778992 h 1176236"/>
              <a:gd name="connsiteX9" fmla="*/ 718170 w 1337015"/>
              <a:gd name="connsiteY9" fmla="*/ 583049 h 1176236"/>
              <a:gd name="connsiteX10" fmla="*/ 348056 w 1337015"/>
              <a:gd name="connsiteY10" fmla="*/ 327235 h 1176236"/>
              <a:gd name="connsiteX11" fmla="*/ 108570 w 1337015"/>
              <a:gd name="connsiteY11" fmla="*/ 101356 h 1176236"/>
              <a:gd name="connsiteX12" fmla="*/ 26927 w 1337015"/>
              <a:gd name="connsiteY12" fmla="*/ 664 h 1176236"/>
              <a:gd name="connsiteX13" fmla="*/ 2434 w 1337015"/>
              <a:gd name="connsiteY13" fmla="*/ 275528 h 1176236"/>
              <a:gd name="connsiteX14" fmla="*/ 35091 w 1337015"/>
              <a:gd name="connsiteY14" fmla="*/ 329957 h 1176236"/>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75370 w 1336552"/>
              <a:gd name="connsiteY8" fmla="*/ 778992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66333 w 1335136"/>
              <a:gd name="connsiteY0" fmla="*/ 376221 h 1174648"/>
              <a:gd name="connsiteX1" fmla="*/ 303097 w 1335136"/>
              <a:gd name="connsiteY1" fmla="*/ 621149 h 1174648"/>
              <a:gd name="connsiteX2" fmla="*/ 667768 w 1335136"/>
              <a:gd name="connsiteY2" fmla="*/ 909621 h 1174648"/>
              <a:gd name="connsiteX3" fmla="*/ 907254 w 1335136"/>
              <a:gd name="connsiteY3" fmla="*/ 1029364 h 1174648"/>
              <a:gd name="connsiteX4" fmla="*/ 1244711 w 1335136"/>
              <a:gd name="connsiteY4" fmla="*/ 1154549 h 1174648"/>
              <a:gd name="connsiteX5" fmla="*/ 1326354 w 1335136"/>
              <a:gd name="connsiteY5" fmla="*/ 1159992 h 1174648"/>
              <a:gd name="connsiteX6" fmla="*/ 1320911 w 1335136"/>
              <a:gd name="connsiteY6" fmla="*/ 1149107 h 1174648"/>
              <a:gd name="connsiteX7" fmla="*/ 1220219 w 1335136"/>
              <a:gd name="connsiteY7" fmla="*/ 855193 h 1174648"/>
              <a:gd name="connsiteX8" fmla="*/ 1163069 w 1335136"/>
              <a:gd name="connsiteY8" fmla="*/ 776270 h 1174648"/>
              <a:gd name="connsiteX9" fmla="*/ 716754 w 1335136"/>
              <a:gd name="connsiteY9" fmla="*/ 583049 h 1174648"/>
              <a:gd name="connsiteX10" fmla="*/ 346640 w 1335136"/>
              <a:gd name="connsiteY10" fmla="*/ 327235 h 1174648"/>
              <a:gd name="connsiteX11" fmla="*/ 107154 w 1335136"/>
              <a:gd name="connsiteY11" fmla="*/ 101356 h 1174648"/>
              <a:gd name="connsiteX12" fmla="*/ 25511 w 1335136"/>
              <a:gd name="connsiteY12" fmla="*/ 664 h 1174648"/>
              <a:gd name="connsiteX13" fmla="*/ 1018 w 1335136"/>
              <a:gd name="connsiteY13" fmla="*/ 275528 h 1174648"/>
              <a:gd name="connsiteX14" fmla="*/ 66333 w 1335136"/>
              <a:gd name="connsiteY14" fmla="*/ 376221 h 1174648"/>
              <a:gd name="connsiteX0" fmla="*/ 40941 w 1309744"/>
              <a:gd name="connsiteY0" fmla="*/ 376221 h 1174648"/>
              <a:gd name="connsiteX1" fmla="*/ 277705 w 1309744"/>
              <a:gd name="connsiteY1" fmla="*/ 621149 h 1174648"/>
              <a:gd name="connsiteX2" fmla="*/ 642376 w 1309744"/>
              <a:gd name="connsiteY2" fmla="*/ 909621 h 1174648"/>
              <a:gd name="connsiteX3" fmla="*/ 881862 w 1309744"/>
              <a:gd name="connsiteY3" fmla="*/ 1029364 h 1174648"/>
              <a:gd name="connsiteX4" fmla="*/ 1219319 w 1309744"/>
              <a:gd name="connsiteY4" fmla="*/ 1154549 h 1174648"/>
              <a:gd name="connsiteX5" fmla="*/ 1300962 w 1309744"/>
              <a:gd name="connsiteY5" fmla="*/ 1159992 h 1174648"/>
              <a:gd name="connsiteX6" fmla="*/ 1295519 w 1309744"/>
              <a:gd name="connsiteY6" fmla="*/ 1149107 h 1174648"/>
              <a:gd name="connsiteX7" fmla="*/ 1194827 w 1309744"/>
              <a:gd name="connsiteY7" fmla="*/ 855193 h 1174648"/>
              <a:gd name="connsiteX8" fmla="*/ 1137677 w 1309744"/>
              <a:gd name="connsiteY8" fmla="*/ 776270 h 1174648"/>
              <a:gd name="connsiteX9" fmla="*/ 691362 w 1309744"/>
              <a:gd name="connsiteY9" fmla="*/ 583049 h 1174648"/>
              <a:gd name="connsiteX10" fmla="*/ 321248 w 1309744"/>
              <a:gd name="connsiteY10" fmla="*/ 327235 h 1174648"/>
              <a:gd name="connsiteX11" fmla="*/ 81762 w 1309744"/>
              <a:gd name="connsiteY11" fmla="*/ 101356 h 1174648"/>
              <a:gd name="connsiteX12" fmla="*/ 119 w 1309744"/>
              <a:gd name="connsiteY12" fmla="*/ 664 h 1174648"/>
              <a:gd name="connsiteX13" fmla="*/ 24612 w 1309744"/>
              <a:gd name="connsiteY13" fmla="*/ 324513 h 1174648"/>
              <a:gd name="connsiteX14" fmla="*/ 40941 w 1309744"/>
              <a:gd name="connsiteY14" fmla="*/ 376221 h 117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9744" h="1174648">
                <a:moveTo>
                  <a:pt x="40941" y="376221"/>
                </a:moveTo>
                <a:cubicBezTo>
                  <a:pt x="83123" y="425660"/>
                  <a:pt x="177466" y="532249"/>
                  <a:pt x="277705" y="621149"/>
                </a:cubicBezTo>
                <a:cubicBezTo>
                  <a:pt x="377944" y="710049"/>
                  <a:pt x="541683" y="841585"/>
                  <a:pt x="642376" y="909621"/>
                </a:cubicBezTo>
                <a:cubicBezTo>
                  <a:pt x="743069" y="977657"/>
                  <a:pt x="785705" y="988543"/>
                  <a:pt x="881862" y="1029364"/>
                </a:cubicBezTo>
                <a:cubicBezTo>
                  <a:pt x="978019" y="1070185"/>
                  <a:pt x="1149469" y="1132778"/>
                  <a:pt x="1219319" y="1154549"/>
                </a:cubicBezTo>
                <a:cubicBezTo>
                  <a:pt x="1289169" y="1176320"/>
                  <a:pt x="1300962" y="1159992"/>
                  <a:pt x="1300962" y="1159992"/>
                </a:cubicBezTo>
                <a:cubicBezTo>
                  <a:pt x="1313662" y="1159085"/>
                  <a:pt x="1313208" y="1199907"/>
                  <a:pt x="1295519" y="1149107"/>
                </a:cubicBezTo>
                <a:cubicBezTo>
                  <a:pt x="1277830" y="1098307"/>
                  <a:pt x="1212970" y="901004"/>
                  <a:pt x="1194827" y="855193"/>
                </a:cubicBezTo>
                <a:cubicBezTo>
                  <a:pt x="1176684" y="809382"/>
                  <a:pt x="1180767" y="791691"/>
                  <a:pt x="1137677" y="776270"/>
                </a:cubicBezTo>
                <a:cubicBezTo>
                  <a:pt x="1094587" y="760849"/>
                  <a:pt x="827433" y="657888"/>
                  <a:pt x="691362" y="583049"/>
                </a:cubicBezTo>
                <a:cubicBezTo>
                  <a:pt x="555291" y="508210"/>
                  <a:pt x="422848" y="407517"/>
                  <a:pt x="321248" y="327235"/>
                </a:cubicBezTo>
                <a:cubicBezTo>
                  <a:pt x="219648" y="246953"/>
                  <a:pt x="135284" y="155785"/>
                  <a:pt x="81762" y="101356"/>
                </a:cubicBezTo>
                <a:cubicBezTo>
                  <a:pt x="28240" y="46927"/>
                  <a:pt x="1933" y="-6593"/>
                  <a:pt x="119" y="664"/>
                </a:cubicBezTo>
                <a:cubicBezTo>
                  <a:pt x="-1695" y="7921"/>
                  <a:pt x="17808" y="261920"/>
                  <a:pt x="24612" y="324513"/>
                </a:cubicBezTo>
                <a:cubicBezTo>
                  <a:pt x="31416" y="387106"/>
                  <a:pt x="-1241" y="326782"/>
                  <a:pt x="40941" y="376221"/>
                </a:cubicBezTo>
                <a:close/>
              </a:path>
            </a:pathLst>
          </a:custGeom>
          <a:solidFill>
            <a:srgbClr val="95373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sp>
        <p:nvSpPr>
          <p:cNvPr id="11" name="Textfeld 10"/>
          <p:cNvSpPr txBox="1"/>
          <p:nvPr/>
        </p:nvSpPr>
        <p:spPr>
          <a:xfrm>
            <a:off x="3644012" y="4055233"/>
            <a:ext cx="1855977" cy="313932"/>
          </a:xfrm>
          <a:prstGeom prst="rect">
            <a:avLst/>
          </a:prstGeom>
          <a:solidFill>
            <a:schemeClr val="bg1">
              <a:lumMod val="50000"/>
            </a:schemeClr>
          </a:solidFill>
          <a:effectLst>
            <a:outerShdw blurRad="50800" dist="38100" dir="2700000" algn="tl" rotWithShape="0">
              <a:prstClr val="black">
                <a:alpha val="40000"/>
              </a:prstClr>
            </a:outerShdw>
          </a:effectLst>
        </p:spPr>
        <p:txBody>
          <a:bodyPr wrap="square" rtlCol="0">
            <a:spAutoFit/>
          </a:bodyPr>
          <a:lstStyle/>
          <a:p>
            <a:r>
              <a:rPr lang="en-GB" sz="1440" b="1" dirty="0">
                <a:solidFill>
                  <a:schemeClr val="bg1"/>
                </a:solidFill>
              </a:rPr>
              <a:t>Divertor (graphite)</a:t>
            </a:r>
          </a:p>
        </p:txBody>
      </p:sp>
      <p:sp>
        <p:nvSpPr>
          <p:cNvPr id="14" name="Freihandform 13"/>
          <p:cNvSpPr/>
          <p:nvPr/>
        </p:nvSpPr>
        <p:spPr>
          <a:xfrm>
            <a:off x="1927943" y="873252"/>
            <a:ext cx="1147202" cy="1117842"/>
          </a:xfrm>
          <a:custGeom>
            <a:avLst/>
            <a:gdLst>
              <a:gd name="connsiteX0" fmla="*/ 448642 w 1274669"/>
              <a:gd name="connsiteY0" fmla="*/ 10479 h 1252526"/>
              <a:gd name="connsiteX1" fmla="*/ 1215722 w 1274669"/>
              <a:gd name="connsiteY1" fmla="*/ 15559 h 1252526"/>
              <a:gd name="connsiteX2" fmla="*/ 1215722 w 1274669"/>
              <a:gd name="connsiteY2" fmla="*/ 25719 h 1252526"/>
              <a:gd name="connsiteX3" fmla="*/ 1159842 w 1274669"/>
              <a:gd name="connsiteY3" fmla="*/ 46039 h 1252526"/>
              <a:gd name="connsiteX4" fmla="*/ 900762 w 1274669"/>
              <a:gd name="connsiteY4" fmla="*/ 178119 h 1252526"/>
              <a:gd name="connsiteX5" fmla="*/ 672162 w 1274669"/>
              <a:gd name="connsiteY5" fmla="*/ 371159 h 1252526"/>
              <a:gd name="connsiteX6" fmla="*/ 438482 w 1274669"/>
              <a:gd name="connsiteY6" fmla="*/ 543879 h 1252526"/>
              <a:gd name="connsiteX7" fmla="*/ 306402 w 1274669"/>
              <a:gd name="connsiteY7" fmla="*/ 721679 h 1252526"/>
              <a:gd name="connsiteX8" fmla="*/ 194642 w 1274669"/>
              <a:gd name="connsiteY8" fmla="*/ 935039 h 1252526"/>
              <a:gd name="connsiteX9" fmla="*/ 159082 w 1274669"/>
              <a:gd name="connsiteY9" fmla="*/ 1194119 h 1252526"/>
              <a:gd name="connsiteX10" fmla="*/ 174322 w 1274669"/>
              <a:gd name="connsiteY10" fmla="*/ 1244919 h 1252526"/>
              <a:gd name="connsiteX11" fmla="*/ 143842 w 1274669"/>
              <a:gd name="connsiteY11" fmla="*/ 1244919 h 1252526"/>
              <a:gd name="connsiteX12" fmla="*/ 16842 w 1274669"/>
              <a:gd name="connsiteY12" fmla="*/ 1249999 h 1252526"/>
              <a:gd name="connsiteX13" fmla="*/ 1602 w 1274669"/>
              <a:gd name="connsiteY13" fmla="*/ 1239839 h 1252526"/>
              <a:gd name="connsiteX14" fmla="*/ 1602 w 1274669"/>
              <a:gd name="connsiteY14" fmla="*/ 1224599 h 1252526"/>
              <a:gd name="connsiteX15" fmla="*/ 11762 w 1274669"/>
              <a:gd name="connsiteY15" fmla="*/ 909639 h 1252526"/>
              <a:gd name="connsiteX16" fmla="*/ 32082 w 1274669"/>
              <a:gd name="connsiteY16" fmla="*/ 686119 h 1252526"/>
              <a:gd name="connsiteX17" fmla="*/ 143842 w 1274669"/>
              <a:gd name="connsiteY17" fmla="*/ 421959 h 1252526"/>
              <a:gd name="connsiteX18" fmla="*/ 326722 w 1274669"/>
              <a:gd name="connsiteY18" fmla="*/ 173039 h 1252526"/>
              <a:gd name="connsiteX19" fmla="*/ 448642 w 1274669"/>
              <a:gd name="connsiteY19" fmla="*/ 10479 h 1252526"/>
              <a:gd name="connsiteX0" fmla="*/ 448642 w 1274669"/>
              <a:gd name="connsiteY0" fmla="*/ 8741 h 1250788"/>
              <a:gd name="connsiteX1" fmla="*/ 1215722 w 1274669"/>
              <a:gd name="connsiteY1" fmla="*/ 13821 h 1250788"/>
              <a:gd name="connsiteX2" fmla="*/ 1215722 w 1274669"/>
              <a:gd name="connsiteY2" fmla="*/ 23981 h 1250788"/>
              <a:gd name="connsiteX3" fmla="*/ 1159842 w 1274669"/>
              <a:gd name="connsiteY3" fmla="*/ 44301 h 1250788"/>
              <a:gd name="connsiteX4" fmla="*/ 900762 w 1274669"/>
              <a:gd name="connsiteY4" fmla="*/ 176381 h 1250788"/>
              <a:gd name="connsiteX5" fmla="*/ 672162 w 1274669"/>
              <a:gd name="connsiteY5" fmla="*/ 369421 h 1250788"/>
              <a:gd name="connsiteX6" fmla="*/ 438482 w 1274669"/>
              <a:gd name="connsiteY6" fmla="*/ 542141 h 1250788"/>
              <a:gd name="connsiteX7" fmla="*/ 306402 w 1274669"/>
              <a:gd name="connsiteY7" fmla="*/ 719941 h 1250788"/>
              <a:gd name="connsiteX8" fmla="*/ 194642 w 1274669"/>
              <a:gd name="connsiteY8" fmla="*/ 933301 h 1250788"/>
              <a:gd name="connsiteX9" fmla="*/ 159082 w 1274669"/>
              <a:gd name="connsiteY9" fmla="*/ 1192381 h 1250788"/>
              <a:gd name="connsiteX10" fmla="*/ 174322 w 1274669"/>
              <a:gd name="connsiteY10" fmla="*/ 1243181 h 1250788"/>
              <a:gd name="connsiteX11" fmla="*/ 143842 w 1274669"/>
              <a:gd name="connsiteY11" fmla="*/ 1243181 h 1250788"/>
              <a:gd name="connsiteX12" fmla="*/ 16842 w 1274669"/>
              <a:gd name="connsiteY12" fmla="*/ 1248261 h 1250788"/>
              <a:gd name="connsiteX13" fmla="*/ 1602 w 1274669"/>
              <a:gd name="connsiteY13" fmla="*/ 1238101 h 1250788"/>
              <a:gd name="connsiteX14" fmla="*/ 1602 w 1274669"/>
              <a:gd name="connsiteY14" fmla="*/ 1222861 h 1250788"/>
              <a:gd name="connsiteX15" fmla="*/ 11762 w 1274669"/>
              <a:gd name="connsiteY15" fmla="*/ 907901 h 1250788"/>
              <a:gd name="connsiteX16" fmla="*/ 32082 w 1274669"/>
              <a:gd name="connsiteY16" fmla="*/ 684381 h 1250788"/>
              <a:gd name="connsiteX17" fmla="*/ 143842 w 1274669"/>
              <a:gd name="connsiteY17" fmla="*/ 420221 h 1250788"/>
              <a:gd name="connsiteX18" fmla="*/ 397842 w 1274669"/>
              <a:gd name="connsiteY18" fmla="*/ 39221 h 1250788"/>
              <a:gd name="connsiteX19" fmla="*/ 448642 w 1274669"/>
              <a:gd name="connsiteY19" fmla="*/ 8741 h 1250788"/>
              <a:gd name="connsiteX0" fmla="*/ 448642 w 1274669"/>
              <a:gd name="connsiteY0" fmla="*/ 9566 h 1251613"/>
              <a:gd name="connsiteX1" fmla="*/ 1215722 w 1274669"/>
              <a:gd name="connsiteY1" fmla="*/ 14646 h 1251613"/>
              <a:gd name="connsiteX2" fmla="*/ 1215722 w 1274669"/>
              <a:gd name="connsiteY2" fmla="*/ 24806 h 1251613"/>
              <a:gd name="connsiteX3" fmla="*/ 1159842 w 1274669"/>
              <a:gd name="connsiteY3" fmla="*/ 45126 h 1251613"/>
              <a:gd name="connsiteX4" fmla="*/ 900762 w 1274669"/>
              <a:gd name="connsiteY4" fmla="*/ 177206 h 1251613"/>
              <a:gd name="connsiteX5" fmla="*/ 672162 w 1274669"/>
              <a:gd name="connsiteY5" fmla="*/ 370246 h 1251613"/>
              <a:gd name="connsiteX6" fmla="*/ 438482 w 1274669"/>
              <a:gd name="connsiteY6" fmla="*/ 542966 h 1251613"/>
              <a:gd name="connsiteX7" fmla="*/ 306402 w 1274669"/>
              <a:gd name="connsiteY7" fmla="*/ 720766 h 1251613"/>
              <a:gd name="connsiteX8" fmla="*/ 194642 w 1274669"/>
              <a:gd name="connsiteY8" fmla="*/ 934126 h 1251613"/>
              <a:gd name="connsiteX9" fmla="*/ 159082 w 1274669"/>
              <a:gd name="connsiteY9" fmla="*/ 1193206 h 1251613"/>
              <a:gd name="connsiteX10" fmla="*/ 174322 w 1274669"/>
              <a:gd name="connsiteY10" fmla="*/ 1244006 h 1251613"/>
              <a:gd name="connsiteX11" fmla="*/ 143842 w 1274669"/>
              <a:gd name="connsiteY11" fmla="*/ 1244006 h 1251613"/>
              <a:gd name="connsiteX12" fmla="*/ 16842 w 1274669"/>
              <a:gd name="connsiteY12" fmla="*/ 1249086 h 1251613"/>
              <a:gd name="connsiteX13" fmla="*/ 1602 w 1274669"/>
              <a:gd name="connsiteY13" fmla="*/ 1238926 h 1251613"/>
              <a:gd name="connsiteX14" fmla="*/ 1602 w 1274669"/>
              <a:gd name="connsiteY14" fmla="*/ 1223686 h 1251613"/>
              <a:gd name="connsiteX15" fmla="*/ 11762 w 1274669"/>
              <a:gd name="connsiteY15" fmla="*/ 908726 h 1251613"/>
              <a:gd name="connsiteX16" fmla="*/ 32082 w 1274669"/>
              <a:gd name="connsiteY16" fmla="*/ 685206 h 1251613"/>
              <a:gd name="connsiteX17" fmla="*/ 143842 w 1274669"/>
              <a:gd name="connsiteY17" fmla="*/ 421046 h 1251613"/>
              <a:gd name="connsiteX18" fmla="*/ 397842 w 1274669"/>
              <a:gd name="connsiteY18" fmla="*/ 40046 h 1251613"/>
              <a:gd name="connsiteX19" fmla="*/ 448642 w 1274669"/>
              <a:gd name="connsiteY19" fmla="*/ 9566 h 1251613"/>
              <a:gd name="connsiteX0" fmla="*/ 448642 w 1274669"/>
              <a:gd name="connsiteY0" fmla="*/ 315 h 1242362"/>
              <a:gd name="connsiteX1" fmla="*/ 1215722 w 1274669"/>
              <a:gd name="connsiteY1" fmla="*/ 5395 h 1242362"/>
              <a:gd name="connsiteX2" fmla="*/ 1215722 w 1274669"/>
              <a:gd name="connsiteY2" fmla="*/ 15555 h 1242362"/>
              <a:gd name="connsiteX3" fmla="*/ 1159842 w 1274669"/>
              <a:gd name="connsiteY3" fmla="*/ 35875 h 1242362"/>
              <a:gd name="connsiteX4" fmla="*/ 900762 w 1274669"/>
              <a:gd name="connsiteY4" fmla="*/ 167955 h 1242362"/>
              <a:gd name="connsiteX5" fmla="*/ 672162 w 1274669"/>
              <a:gd name="connsiteY5" fmla="*/ 360995 h 1242362"/>
              <a:gd name="connsiteX6" fmla="*/ 438482 w 1274669"/>
              <a:gd name="connsiteY6" fmla="*/ 533715 h 1242362"/>
              <a:gd name="connsiteX7" fmla="*/ 306402 w 1274669"/>
              <a:gd name="connsiteY7" fmla="*/ 711515 h 1242362"/>
              <a:gd name="connsiteX8" fmla="*/ 194642 w 1274669"/>
              <a:gd name="connsiteY8" fmla="*/ 924875 h 1242362"/>
              <a:gd name="connsiteX9" fmla="*/ 159082 w 1274669"/>
              <a:gd name="connsiteY9" fmla="*/ 1183955 h 1242362"/>
              <a:gd name="connsiteX10" fmla="*/ 174322 w 1274669"/>
              <a:gd name="connsiteY10" fmla="*/ 1234755 h 1242362"/>
              <a:gd name="connsiteX11" fmla="*/ 143842 w 1274669"/>
              <a:gd name="connsiteY11" fmla="*/ 1234755 h 1242362"/>
              <a:gd name="connsiteX12" fmla="*/ 16842 w 1274669"/>
              <a:gd name="connsiteY12" fmla="*/ 1239835 h 1242362"/>
              <a:gd name="connsiteX13" fmla="*/ 1602 w 1274669"/>
              <a:gd name="connsiteY13" fmla="*/ 1229675 h 1242362"/>
              <a:gd name="connsiteX14" fmla="*/ 1602 w 1274669"/>
              <a:gd name="connsiteY14" fmla="*/ 1214435 h 1242362"/>
              <a:gd name="connsiteX15" fmla="*/ 11762 w 1274669"/>
              <a:gd name="connsiteY15" fmla="*/ 899475 h 1242362"/>
              <a:gd name="connsiteX16" fmla="*/ 32082 w 1274669"/>
              <a:gd name="connsiteY16" fmla="*/ 675955 h 1242362"/>
              <a:gd name="connsiteX17" fmla="*/ 143842 w 1274669"/>
              <a:gd name="connsiteY17" fmla="*/ 411795 h 1242362"/>
              <a:gd name="connsiteX18" fmla="*/ 397842 w 1274669"/>
              <a:gd name="connsiteY18" fmla="*/ 30795 h 1242362"/>
              <a:gd name="connsiteX19" fmla="*/ 448642 w 1274669"/>
              <a:gd name="connsiteY19" fmla="*/ 315 h 1242362"/>
              <a:gd name="connsiteX0" fmla="*/ 448642 w 1274669"/>
              <a:gd name="connsiteY0" fmla="*/ 2510 h 1244557"/>
              <a:gd name="connsiteX1" fmla="*/ 1215722 w 1274669"/>
              <a:gd name="connsiteY1" fmla="*/ 7590 h 1244557"/>
              <a:gd name="connsiteX2" fmla="*/ 1215722 w 1274669"/>
              <a:gd name="connsiteY2" fmla="*/ 17750 h 1244557"/>
              <a:gd name="connsiteX3" fmla="*/ 1159842 w 1274669"/>
              <a:gd name="connsiteY3" fmla="*/ 38070 h 1244557"/>
              <a:gd name="connsiteX4" fmla="*/ 900762 w 1274669"/>
              <a:gd name="connsiteY4" fmla="*/ 170150 h 1244557"/>
              <a:gd name="connsiteX5" fmla="*/ 672162 w 1274669"/>
              <a:gd name="connsiteY5" fmla="*/ 363190 h 1244557"/>
              <a:gd name="connsiteX6" fmla="*/ 438482 w 1274669"/>
              <a:gd name="connsiteY6" fmla="*/ 535910 h 1244557"/>
              <a:gd name="connsiteX7" fmla="*/ 306402 w 1274669"/>
              <a:gd name="connsiteY7" fmla="*/ 713710 h 1244557"/>
              <a:gd name="connsiteX8" fmla="*/ 194642 w 1274669"/>
              <a:gd name="connsiteY8" fmla="*/ 927070 h 1244557"/>
              <a:gd name="connsiteX9" fmla="*/ 159082 w 1274669"/>
              <a:gd name="connsiteY9" fmla="*/ 1186150 h 1244557"/>
              <a:gd name="connsiteX10" fmla="*/ 174322 w 1274669"/>
              <a:gd name="connsiteY10" fmla="*/ 1236950 h 1244557"/>
              <a:gd name="connsiteX11" fmla="*/ 143842 w 1274669"/>
              <a:gd name="connsiteY11" fmla="*/ 1236950 h 1244557"/>
              <a:gd name="connsiteX12" fmla="*/ 16842 w 1274669"/>
              <a:gd name="connsiteY12" fmla="*/ 1242030 h 1244557"/>
              <a:gd name="connsiteX13" fmla="*/ 1602 w 1274669"/>
              <a:gd name="connsiteY13" fmla="*/ 1231870 h 1244557"/>
              <a:gd name="connsiteX14" fmla="*/ 1602 w 1274669"/>
              <a:gd name="connsiteY14" fmla="*/ 1216630 h 1244557"/>
              <a:gd name="connsiteX15" fmla="*/ 11762 w 1274669"/>
              <a:gd name="connsiteY15" fmla="*/ 901670 h 1244557"/>
              <a:gd name="connsiteX16" fmla="*/ 32082 w 1274669"/>
              <a:gd name="connsiteY16" fmla="*/ 678150 h 1244557"/>
              <a:gd name="connsiteX17" fmla="*/ 143842 w 1274669"/>
              <a:gd name="connsiteY17" fmla="*/ 413990 h 1244557"/>
              <a:gd name="connsiteX18" fmla="*/ 381173 w 1274669"/>
              <a:gd name="connsiteY18" fmla="*/ 54421 h 1244557"/>
              <a:gd name="connsiteX19" fmla="*/ 448642 w 1274669"/>
              <a:gd name="connsiteY19" fmla="*/ 2510 h 1244557"/>
              <a:gd name="connsiteX0" fmla="*/ 448642 w 1274669"/>
              <a:gd name="connsiteY0" fmla="*/ 2510 h 1244557"/>
              <a:gd name="connsiteX1" fmla="*/ 1215722 w 1274669"/>
              <a:gd name="connsiteY1" fmla="*/ 7590 h 1244557"/>
              <a:gd name="connsiteX2" fmla="*/ 1215722 w 1274669"/>
              <a:gd name="connsiteY2" fmla="*/ 17750 h 1244557"/>
              <a:gd name="connsiteX3" fmla="*/ 1159842 w 1274669"/>
              <a:gd name="connsiteY3" fmla="*/ 38070 h 1244557"/>
              <a:gd name="connsiteX4" fmla="*/ 900762 w 1274669"/>
              <a:gd name="connsiteY4" fmla="*/ 170150 h 1244557"/>
              <a:gd name="connsiteX5" fmla="*/ 672162 w 1274669"/>
              <a:gd name="connsiteY5" fmla="*/ 363190 h 1244557"/>
              <a:gd name="connsiteX6" fmla="*/ 438482 w 1274669"/>
              <a:gd name="connsiteY6" fmla="*/ 535910 h 1244557"/>
              <a:gd name="connsiteX7" fmla="*/ 306402 w 1274669"/>
              <a:gd name="connsiteY7" fmla="*/ 713710 h 1244557"/>
              <a:gd name="connsiteX8" fmla="*/ 194642 w 1274669"/>
              <a:gd name="connsiteY8" fmla="*/ 927070 h 1244557"/>
              <a:gd name="connsiteX9" fmla="*/ 159082 w 1274669"/>
              <a:gd name="connsiteY9" fmla="*/ 1186150 h 1244557"/>
              <a:gd name="connsiteX10" fmla="*/ 174322 w 1274669"/>
              <a:gd name="connsiteY10" fmla="*/ 1236950 h 1244557"/>
              <a:gd name="connsiteX11" fmla="*/ 143842 w 1274669"/>
              <a:gd name="connsiteY11" fmla="*/ 1236950 h 1244557"/>
              <a:gd name="connsiteX12" fmla="*/ 16842 w 1274669"/>
              <a:gd name="connsiteY12" fmla="*/ 1242030 h 1244557"/>
              <a:gd name="connsiteX13" fmla="*/ 1602 w 1274669"/>
              <a:gd name="connsiteY13" fmla="*/ 1231870 h 1244557"/>
              <a:gd name="connsiteX14" fmla="*/ 1602 w 1274669"/>
              <a:gd name="connsiteY14" fmla="*/ 1216630 h 1244557"/>
              <a:gd name="connsiteX15" fmla="*/ 11762 w 1274669"/>
              <a:gd name="connsiteY15" fmla="*/ 901670 h 1244557"/>
              <a:gd name="connsiteX16" fmla="*/ 32082 w 1274669"/>
              <a:gd name="connsiteY16" fmla="*/ 678150 h 1244557"/>
              <a:gd name="connsiteX17" fmla="*/ 143842 w 1274669"/>
              <a:gd name="connsiteY17" fmla="*/ 413990 h 1244557"/>
              <a:gd name="connsiteX18" fmla="*/ 381173 w 1274669"/>
              <a:gd name="connsiteY18" fmla="*/ 54421 h 1244557"/>
              <a:gd name="connsiteX19" fmla="*/ 448642 w 1274669"/>
              <a:gd name="connsiteY19" fmla="*/ 2510 h 1244557"/>
              <a:gd name="connsiteX0" fmla="*/ 448642 w 1274669"/>
              <a:gd name="connsiteY0" fmla="*/ 0 h 1242047"/>
              <a:gd name="connsiteX1" fmla="*/ 1215722 w 1274669"/>
              <a:gd name="connsiteY1" fmla="*/ 5080 h 1242047"/>
              <a:gd name="connsiteX2" fmla="*/ 1215722 w 1274669"/>
              <a:gd name="connsiteY2" fmla="*/ 15240 h 1242047"/>
              <a:gd name="connsiteX3" fmla="*/ 1159842 w 1274669"/>
              <a:gd name="connsiteY3" fmla="*/ 35560 h 1242047"/>
              <a:gd name="connsiteX4" fmla="*/ 900762 w 1274669"/>
              <a:gd name="connsiteY4" fmla="*/ 167640 h 1242047"/>
              <a:gd name="connsiteX5" fmla="*/ 672162 w 1274669"/>
              <a:gd name="connsiteY5" fmla="*/ 360680 h 1242047"/>
              <a:gd name="connsiteX6" fmla="*/ 438482 w 1274669"/>
              <a:gd name="connsiteY6" fmla="*/ 533400 h 1242047"/>
              <a:gd name="connsiteX7" fmla="*/ 306402 w 1274669"/>
              <a:gd name="connsiteY7" fmla="*/ 711200 h 1242047"/>
              <a:gd name="connsiteX8" fmla="*/ 194642 w 1274669"/>
              <a:gd name="connsiteY8" fmla="*/ 924560 h 1242047"/>
              <a:gd name="connsiteX9" fmla="*/ 159082 w 1274669"/>
              <a:gd name="connsiteY9" fmla="*/ 1183640 h 1242047"/>
              <a:gd name="connsiteX10" fmla="*/ 174322 w 1274669"/>
              <a:gd name="connsiteY10" fmla="*/ 1234440 h 1242047"/>
              <a:gd name="connsiteX11" fmla="*/ 143842 w 1274669"/>
              <a:gd name="connsiteY11" fmla="*/ 1234440 h 1242047"/>
              <a:gd name="connsiteX12" fmla="*/ 16842 w 1274669"/>
              <a:gd name="connsiteY12" fmla="*/ 1239520 h 1242047"/>
              <a:gd name="connsiteX13" fmla="*/ 1602 w 1274669"/>
              <a:gd name="connsiteY13" fmla="*/ 1229360 h 1242047"/>
              <a:gd name="connsiteX14" fmla="*/ 1602 w 1274669"/>
              <a:gd name="connsiteY14" fmla="*/ 1214120 h 1242047"/>
              <a:gd name="connsiteX15" fmla="*/ 11762 w 1274669"/>
              <a:gd name="connsiteY15" fmla="*/ 899160 h 1242047"/>
              <a:gd name="connsiteX16" fmla="*/ 32082 w 1274669"/>
              <a:gd name="connsiteY16" fmla="*/ 675640 h 1242047"/>
              <a:gd name="connsiteX17" fmla="*/ 143842 w 1274669"/>
              <a:gd name="connsiteY17" fmla="*/ 411480 h 1242047"/>
              <a:gd name="connsiteX18" fmla="*/ 381173 w 1274669"/>
              <a:gd name="connsiteY18" fmla="*/ 51911 h 1242047"/>
              <a:gd name="connsiteX19" fmla="*/ 448642 w 1274669"/>
              <a:gd name="connsiteY19" fmla="*/ 0 h 1242047"/>
              <a:gd name="connsiteX0" fmla="*/ 448642 w 1274669"/>
              <a:gd name="connsiteY0" fmla="*/ 0 h 1242047"/>
              <a:gd name="connsiteX1" fmla="*/ 1215722 w 1274669"/>
              <a:gd name="connsiteY1" fmla="*/ 5080 h 1242047"/>
              <a:gd name="connsiteX2" fmla="*/ 1215722 w 1274669"/>
              <a:gd name="connsiteY2" fmla="*/ 15240 h 1242047"/>
              <a:gd name="connsiteX3" fmla="*/ 1159842 w 1274669"/>
              <a:gd name="connsiteY3" fmla="*/ 35560 h 1242047"/>
              <a:gd name="connsiteX4" fmla="*/ 900762 w 1274669"/>
              <a:gd name="connsiteY4" fmla="*/ 167640 h 1242047"/>
              <a:gd name="connsiteX5" fmla="*/ 650730 w 1274669"/>
              <a:gd name="connsiteY5" fmla="*/ 324961 h 1242047"/>
              <a:gd name="connsiteX6" fmla="*/ 438482 w 1274669"/>
              <a:gd name="connsiteY6" fmla="*/ 533400 h 1242047"/>
              <a:gd name="connsiteX7" fmla="*/ 306402 w 1274669"/>
              <a:gd name="connsiteY7" fmla="*/ 711200 h 1242047"/>
              <a:gd name="connsiteX8" fmla="*/ 194642 w 1274669"/>
              <a:gd name="connsiteY8" fmla="*/ 924560 h 1242047"/>
              <a:gd name="connsiteX9" fmla="*/ 159082 w 1274669"/>
              <a:gd name="connsiteY9" fmla="*/ 1183640 h 1242047"/>
              <a:gd name="connsiteX10" fmla="*/ 174322 w 1274669"/>
              <a:gd name="connsiteY10" fmla="*/ 1234440 h 1242047"/>
              <a:gd name="connsiteX11" fmla="*/ 143842 w 1274669"/>
              <a:gd name="connsiteY11" fmla="*/ 1234440 h 1242047"/>
              <a:gd name="connsiteX12" fmla="*/ 16842 w 1274669"/>
              <a:gd name="connsiteY12" fmla="*/ 1239520 h 1242047"/>
              <a:gd name="connsiteX13" fmla="*/ 1602 w 1274669"/>
              <a:gd name="connsiteY13" fmla="*/ 1229360 h 1242047"/>
              <a:gd name="connsiteX14" fmla="*/ 1602 w 1274669"/>
              <a:gd name="connsiteY14" fmla="*/ 1214120 h 1242047"/>
              <a:gd name="connsiteX15" fmla="*/ 11762 w 1274669"/>
              <a:gd name="connsiteY15" fmla="*/ 899160 h 1242047"/>
              <a:gd name="connsiteX16" fmla="*/ 32082 w 1274669"/>
              <a:gd name="connsiteY16" fmla="*/ 675640 h 1242047"/>
              <a:gd name="connsiteX17" fmla="*/ 143842 w 1274669"/>
              <a:gd name="connsiteY17" fmla="*/ 411480 h 1242047"/>
              <a:gd name="connsiteX18" fmla="*/ 381173 w 1274669"/>
              <a:gd name="connsiteY18" fmla="*/ 51911 h 1242047"/>
              <a:gd name="connsiteX19" fmla="*/ 448642 w 1274669"/>
              <a:gd name="connsiteY19" fmla="*/ 0 h 1242047"/>
              <a:gd name="connsiteX0" fmla="*/ 448642 w 1274669"/>
              <a:gd name="connsiteY0" fmla="*/ 0 h 1242047"/>
              <a:gd name="connsiteX1" fmla="*/ 1215722 w 1274669"/>
              <a:gd name="connsiteY1" fmla="*/ 5080 h 1242047"/>
              <a:gd name="connsiteX2" fmla="*/ 1215722 w 1274669"/>
              <a:gd name="connsiteY2" fmla="*/ 15240 h 1242047"/>
              <a:gd name="connsiteX3" fmla="*/ 1159842 w 1274669"/>
              <a:gd name="connsiteY3" fmla="*/ 35560 h 1242047"/>
              <a:gd name="connsiteX4" fmla="*/ 900762 w 1274669"/>
              <a:gd name="connsiteY4" fmla="*/ 167640 h 1242047"/>
              <a:gd name="connsiteX5" fmla="*/ 655493 w 1274669"/>
              <a:gd name="connsiteY5" fmla="*/ 374967 h 1242047"/>
              <a:gd name="connsiteX6" fmla="*/ 438482 w 1274669"/>
              <a:gd name="connsiteY6" fmla="*/ 533400 h 1242047"/>
              <a:gd name="connsiteX7" fmla="*/ 306402 w 1274669"/>
              <a:gd name="connsiteY7" fmla="*/ 711200 h 1242047"/>
              <a:gd name="connsiteX8" fmla="*/ 194642 w 1274669"/>
              <a:gd name="connsiteY8" fmla="*/ 924560 h 1242047"/>
              <a:gd name="connsiteX9" fmla="*/ 159082 w 1274669"/>
              <a:gd name="connsiteY9" fmla="*/ 1183640 h 1242047"/>
              <a:gd name="connsiteX10" fmla="*/ 174322 w 1274669"/>
              <a:gd name="connsiteY10" fmla="*/ 1234440 h 1242047"/>
              <a:gd name="connsiteX11" fmla="*/ 143842 w 1274669"/>
              <a:gd name="connsiteY11" fmla="*/ 1234440 h 1242047"/>
              <a:gd name="connsiteX12" fmla="*/ 16842 w 1274669"/>
              <a:gd name="connsiteY12" fmla="*/ 1239520 h 1242047"/>
              <a:gd name="connsiteX13" fmla="*/ 1602 w 1274669"/>
              <a:gd name="connsiteY13" fmla="*/ 1229360 h 1242047"/>
              <a:gd name="connsiteX14" fmla="*/ 1602 w 1274669"/>
              <a:gd name="connsiteY14" fmla="*/ 1214120 h 1242047"/>
              <a:gd name="connsiteX15" fmla="*/ 11762 w 1274669"/>
              <a:gd name="connsiteY15" fmla="*/ 899160 h 1242047"/>
              <a:gd name="connsiteX16" fmla="*/ 32082 w 1274669"/>
              <a:gd name="connsiteY16" fmla="*/ 675640 h 1242047"/>
              <a:gd name="connsiteX17" fmla="*/ 143842 w 1274669"/>
              <a:gd name="connsiteY17" fmla="*/ 411480 h 1242047"/>
              <a:gd name="connsiteX18" fmla="*/ 381173 w 1274669"/>
              <a:gd name="connsiteY18" fmla="*/ 51911 h 1242047"/>
              <a:gd name="connsiteX19" fmla="*/ 448642 w 1274669"/>
              <a:gd name="connsiteY19" fmla="*/ 0 h 1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669" h="1242047">
                <a:moveTo>
                  <a:pt x="448642" y="0"/>
                </a:moveTo>
                <a:lnTo>
                  <a:pt x="1215722" y="5080"/>
                </a:lnTo>
                <a:cubicBezTo>
                  <a:pt x="1343569" y="7620"/>
                  <a:pt x="1225035" y="10160"/>
                  <a:pt x="1215722" y="15240"/>
                </a:cubicBezTo>
                <a:cubicBezTo>
                  <a:pt x="1206409" y="20320"/>
                  <a:pt x="1212335" y="10160"/>
                  <a:pt x="1159842" y="35560"/>
                </a:cubicBezTo>
                <a:cubicBezTo>
                  <a:pt x="1107349" y="60960"/>
                  <a:pt x="984820" y="111072"/>
                  <a:pt x="900762" y="167640"/>
                </a:cubicBezTo>
                <a:cubicBezTo>
                  <a:pt x="816704" y="224208"/>
                  <a:pt x="732540" y="314007"/>
                  <a:pt x="655493" y="374967"/>
                </a:cubicBezTo>
                <a:cubicBezTo>
                  <a:pt x="578446" y="435927"/>
                  <a:pt x="496664" y="477361"/>
                  <a:pt x="438482" y="533400"/>
                </a:cubicBezTo>
                <a:cubicBezTo>
                  <a:pt x="380300" y="589439"/>
                  <a:pt x="347042" y="646007"/>
                  <a:pt x="306402" y="711200"/>
                </a:cubicBezTo>
                <a:cubicBezTo>
                  <a:pt x="265762" y="776393"/>
                  <a:pt x="219195" y="845820"/>
                  <a:pt x="194642" y="924560"/>
                </a:cubicBezTo>
                <a:cubicBezTo>
                  <a:pt x="170089" y="1003300"/>
                  <a:pt x="162469" y="1131993"/>
                  <a:pt x="159082" y="1183640"/>
                </a:cubicBezTo>
                <a:cubicBezTo>
                  <a:pt x="155695" y="1235287"/>
                  <a:pt x="176862" y="1225973"/>
                  <a:pt x="174322" y="1234440"/>
                </a:cubicBezTo>
                <a:cubicBezTo>
                  <a:pt x="171782" y="1242907"/>
                  <a:pt x="143842" y="1234440"/>
                  <a:pt x="143842" y="1234440"/>
                </a:cubicBezTo>
                <a:lnTo>
                  <a:pt x="16842" y="1239520"/>
                </a:lnTo>
                <a:cubicBezTo>
                  <a:pt x="-6865" y="1238673"/>
                  <a:pt x="4142" y="1233593"/>
                  <a:pt x="1602" y="1229360"/>
                </a:cubicBezTo>
                <a:cubicBezTo>
                  <a:pt x="-938" y="1225127"/>
                  <a:pt x="-91" y="1269153"/>
                  <a:pt x="1602" y="1214120"/>
                </a:cubicBezTo>
                <a:cubicBezTo>
                  <a:pt x="3295" y="1159087"/>
                  <a:pt x="6682" y="988907"/>
                  <a:pt x="11762" y="899160"/>
                </a:cubicBezTo>
                <a:cubicBezTo>
                  <a:pt x="16842" y="809413"/>
                  <a:pt x="10069" y="756920"/>
                  <a:pt x="32082" y="675640"/>
                </a:cubicBezTo>
                <a:cubicBezTo>
                  <a:pt x="54095" y="594360"/>
                  <a:pt x="94735" y="496993"/>
                  <a:pt x="143842" y="411480"/>
                </a:cubicBezTo>
                <a:cubicBezTo>
                  <a:pt x="192949" y="325967"/>
                  <a:pt x="363022" y="76782"/>
                  <a:pt x="381173" y="51911"/>
                </a:cubicBezTo>
                <a:cubicBezTo>
                  <a:pt x="399324" y="27040"/>
                  <a:pt x="404801" y="661"/>
                  <a:pt x="448642" y="0"/>
                </a:cubicBez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sp>
        <p:nvSpPr>
          <p:cNvPr id="15" name="Freihandform 14"/>
          <p:cNvSpPr/>
          <p:nvPr/>
        </p:nvSpPr>
        <p:spPr>
          <a:xfrm>
            <a:off x="5032058" y="876538"/>
            <a:ext cx="1005675" cy="669029"/>
          </a:xfrm>
          <a:custGeom>
            <a:avLst/>
            <a:gdLst>
              <a:gd name="connsiteX0" fmla="*/ 0 w 1117417"/>
              <a:gd name="connsiteY0" fmla="*/ 0 h 743366"/>
              <a:gd name="connsiteX1" fmla="*/ 176213 w 1117417"/>
              <a:gd name="connsiteY1" fmla="*/ 69057 h 743366"/>
              <a:gd name="connsiteX2" fmla="*/ 497681 w 1117417"/>
              <a:gd name="connsiteY2" fmla="*/ 226219 h 743366"/>
              <a:gd name="connsiteX3" fmla="*/ 714375 w 1117417"/>
              <a:gd name="connsiteY3" fmla="*/ 364332 h 743366"/>
              <a:gd name="connsiteX4" fmla="*/ 914400 w 1117417"/>
              <a:gd name="connsiteY4" fmla="*/ 540544 h 743366"/>
              <a:gd name="connsiteX5" fmla="*/ 1052513 w 1117417"/>
              <a:gd name="connsiteY5" fmla="*/ 681038 h 743366"/>
              <a:gd name="connsiteX6" fmla="*/ 1100138 w 1117417"/>
              <a:gd name="connsiteY6" fmla="*/ 731044 h 743366"/>
              <a:gd name="connsiteX7" fmla="*/ 1116806 w 1117417"/>
              <a:gd name="connsiteY7" fmla="*/ 740569 h 743366"/>
              <a:gd name="connsiteX8" fmla="*/ 1112044 w 1117417"/>
              <a:gd name="connsiteY8" fmla="*/ 690563 h 743366"/>
              <a:gd name="connsiteX9" fmla="*/ 1095375 w 1117417"/>
              <a:gd name="connsiteY9" fmla="*/ 592932 h 743366"/>
              <a:gd name="connsiteX10" fmla="*/ 1092994 w 1117417"/>
              <a:gd name="connsiteY10" fmla="*/ 581025 h 743366"/>
              <a:gd name="connsiteX11" fmla="*/ 1026319 w 1117417"/>
              <a:gd name="connsiteY11" fmla="*/ 509588 h 743366"/>
              <a:gd name="connsiteX12" fmla="*/ 864394 w 1117417"/>
              <a:gd name="connsiteY12" fmla="*/ 309563 h 743366"/>
              <a:gd name="connsiteX13" fmla="*/ 697706 w 1117417"/>
              <a:gd name="connsiteY13" fmla="*/ 154782 h 743366"/>
              <a:gd name="connsiteX14" fmla="*/ 571500 w 1117417"/>
              <a:gd name="connsiteY14" fmla="*/ 69057 h 743366"/>
              <a:gd name="connsiteX15" fmla="*/ 490538 w 1117417"/>
              <a:gd name="connsiteY15" fmla="*/ 19050 h 743366"/>
              <a:gd name="connsiteX16" fmla="*/ 478631 w 1117417"/>
              <a:gd name="connsiteY16" fmla="*/ 9525 h 743366"/>
              <a:gd name="connsiteX17" fmla="*/ 421481 w 1117417"/>
              <a:gd name="connsiteY17" fmla="*/ 9525 h 743366"/>
              <a:gd name="connsiteX18" fmla="*/ 123825 w 1117417"/>
              <a:gd name="connsiteY18" fmla="*/ 4763 h 743366"/>
              <a:gd name="connsiteX19" fmla="*/ 0 w 1117417"/>
              <a:gd name="connsiteY19" fmla="*/ 0 h 743366"/>
              <a:gd name="connsiteX0" fmla="*/ 0 w 1117417"/>
              <a:gd name="connsiteY0" fmla="*/ 0 h 743366"/>
              <a:gd name="connsiteX1" fmla="*/ 176213 w 1117417"/>
              <a:gd name="connsiteY1" fmla="*/ 69057 h 743366"/>
              <a:gd name="connsiteX2" fmla="*/ 497681 w 1117417"/>
              <a:gd name="connsiteY2" fmla="*/ 226219 h 743366"/>
              <a:gd name="connsiteX3" fmla="*/ 714375 w 1117417"/>
              <a:gd name="connsiteY3" fmla="*/ 364332 h 743366"/>
              <a:gd name="connsiteX4" fmla="*/ 914400 w 1117417"/>
              <a:gd name="connsiteY4" fmla="*/ 540544 h 743366"/>
              <a:gd name="connsiteX5" fmla="*/ 1052513 w 1117417"/>
              <a:gd name="connsiteY5" fmla="*/ 681038 h 743366"/>
              <a:gd name="connsiteX6" fmla="*/ 1100138 w 1117417"/>
              <a:gd name="connsiteY6" fmla="*/ 731044 h 743366"/>
              <a:gd name="connsiteX7" fmla="*/ 1116806 w 1117417"/>
              <a:gd name="connsiteY7" fmla="*/ 740569 h 743366"/>
              <a:gd name="connsiteX8" fmla="*/ 1112044 w 1117417"/>
              <a:gd name="connsiteY8" fmla="*/ 690563 h 743366"/>
              <a:gd name="connsiteX9" fmla="*/ 1095375 w 1117417"/>
              <a:gd name="connsiteY9" fmla="*/ 592932 h 743366"/>
              <a:gd name="connsiteX10" fmla="*/ 1092994 w 1117417"/>
              <a:gd name="connsiteY10" fmla="*/ 581025 h 743366"/>
              <a:gd name="connsiteX11" fmla="*/ 1026319 w 1117417"/>
              <a:gd name="connsiteY11" fmla="*/ 509588 h 743366"/>
              <a:gd name="connsiteX12" fmla="*/ 864394 w 1117417"/>
              <a:gd name="connsiteY12" fmla="*/ 309563 h 743366"/>
              <a:gd name="connsiteX13" fmla="*/ 697706 w 1117417"/>
              <a:gd name="connsiteY13" fmla="*/ 154782 h 743366"/>
              <a:gd name="connsiteX14" fmla="*/ 571500 w 1117417"/>
              <a:gd name="connsiteY14" fmla="*/ 69057 h 743366"/>
              <a:gd name="connsiteX15" fmla="*/ 490538 w 1117417"/>
              <a:gd name="connsiteY15" fmla="*/ 19050 h 743366"/>
              <a:gd name="connsiteX16" fmla="*/ 478631 w 1117417"/>
              <a:gd name="connsiteY16" fmla="*/ 9525 h 743366"/>
              <a:gd name="connsiteX17" fmla="*/ 421481 w 1117417"/>
              <a:gd name="connsiteY17" fmla="*/ 4763 h 743366"/>
              <a:gd name="connsiteX18" fmla="*/ 123825 w 1117417"/>
              <a:gd name="connsiteY18" fmla="*/ 4763 h 743366"/>
              <a:gd name="connsiteX19" fmla="*/ 0 w 1117417"/>
              <a:gd name="connsiteY19" fmla="*/ 0 h 743366"/>
              <a:gd name="connsiteX0" fmla="*/ 0 w 1117417"/>
              <a:gd name="connsiteY0" fmla="*/ 0 h 743366"/>
              <a:gd name="connsiteX1" fmla="*/ 176213 w 1117417"/>
              <a:gd name="connsiteY1" fmla="*/ 69057 h 743366"/>
              <a:gd name="connsiteX2" fmla="*/ 497681 w 1117417"/>
              <a:gd name="connsiteY2" fmla="*/ 226219 h 743366"/>
              <a:gd name="connsiteX3" fmla="*/ 714375 w 1117417"/>
              <a:gd name="connsiteY3" fmla="*/ 364332 h 743366"/>
              <a:gd name="connsiteX4" fmla="*/ 914400 w 1117417"/>
              <a:gd name="connsiteY4" fmla="*/ 540544 h 743366"/>
              <a:gd name="connsiteX5" fmla="*/ 1052513 w 1117417"/>
              <a:gd name="connsiteY5" fmla="*/ 681038 h 743366"/>
              <a:gd name="connsiteX6" fmla="*/ 1100138 w 1117417"/>
              <a:gd name="connsiteY6" fmla="*/ 731044 h 743366"/>
              <a:gd name="connsiteX7" fmla="*/ 1116806 w 1117417"/>
              <a:gd name="connsiteY7" fmla="*/ 740569 h 743366"/>
              <a:gd name="connsiteX8" fmla="*/ 1112044 w 1117417"/>
              <a:gd name="connsiteY8" fmla="*/ 690563 h 743366"/>
              <a:gd name="connsiteX9" fmla="*/ 1095375 w 1117417"/>
              <a:gd name="connsiteY9" fmla="*/ 592932 h 743366"/>
              <a:gd name="connsiteX10" fmla="*/ 1092994 w 1117417"/>
              <a:gd name="connsiteY10" fmla="*/ 581025 h 743366"/>
              <a:gd name="connsiteX11" fmla="*/ 1026319 w 1117417"/>
              <a:gd name="connsiteY11" fmla="*/ 509588 h 743366"/>
              <a:gd name="connsiteX12" fmla="*/ 864394 w 1117417"/>
              <a:gd name="connsiteY12" fmla="*/ 309563 h 743366"/>
              <a:gd name="connsiteX13" fmla="*/ 697706 w 1117417"/>
              <a:gd name="connsiteY13" fmla="*/ 154782 h 743366"/>
              <a:gd name="connsiteX14" fmla="*/ 571500 w 1117417"/>
              <a:gd name="connsiteY14" fmla="*/ 69057 h 743366"/>
              <a:gd name="connsiteX15" fmla="*/ 490538 w 1117417"/>
              <a:gd name="connsiteY15" fmla="*/ 19050 h 743366"/>
              <a:gd name="connsiteX16" fmla="*/ 473868 w 1117417"/>
              <a:gd name="connsiteY16" fmla="*/ 7144 h 743366"/>
              <a:gd name="connsiteX17" fmla="*/ 421481 w 1117417"/>
              <a:gd name="connsiteY17" fmla="*/ 4763 h 743366"/>
              <a:gd name="connsiteX18" fmla="*/ 123825 w 1117417"/>
              <a:gd name="connsiteY18" fmla="*/ 4763 h 743366"/>
              <a:gd name="connsiteX19" fmla="*/ 0 w 1117417"/>
              <a:gd name="connsiteY19" fmla="*/ 0 h 74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7417" h="743366">
                <a:moveTo>
                  <a:pt x="0" y="0"/>
                </a:moveTo>
                <a:cubicBezTo>
                  <a:pt x="46633" y="15677"/>
                  <a:pt x="93266" y="31354"/>
                  <a:pt x="176213" y="69057"/>
                </a:cubicBezTo>
                <a:cubicBezTo>
                  <a:pt x="259160" y="106760"/>
                  <a:pt x="407987" y="177006"/>
                  <a:pt x="497681" y="226219"/>
                </a:cubicBezTo>
                <a:cubicBezTo>
                  <a:pt x="587375" y="275432"/>
                  <a:pt x="644922" y="311945"/>
                  <a:pt x="714375" y="364332"/>
                </a:cubicBezTo>
                <a:cubicBezTo>
                  <a:pt x="783828" y="416719"/>
                  <a:pt x="858044" y="487760"/>
                  <a:pt x="914400" y="540544"/>
                </a:cubicBezTo>
                <a:cubicBezTo>
                  <a:pt x="970756" y="593328"/>
                  <a:pt x="1021557" y="649288"/>
                  <a:pt x="1052513" y="681038"/>
                </a:cubicBezTo>
                <a:cubicBezTo>
                  <a:pt x="1083469" y="712788"/>
                  <a:pt x="1089423" y="721122"/>
                  <a:pt x="1100138" y="731044"/>
                </a:cubicBezTo>
                <a:cubicBezTo>
                  <a:pt x="1110853" y="740966"/>
                  <a:pt x="1114822" y="747316"/>
                  <a:pt x="1116806" y="740569"/>
                </a:cubicBezTo>
                <a:cubicBezTo>
                  <a:pt x="1118790" y="733822"/>
                  <a:pt x="1115616" y="715169"/>
                  <a:pt x="1112044" y="690563"/>
                </a:cubicBezTo>
                <a:cubicBezTo>
                  <a:pt x="1108472" y="665957"/>
                  <a:pt x="1098550" y="611188"/>
                  <a:pt x="1095375" y="592932"/>
                </a:cubicBezTo>
                <a:cubicBezTo>
                  <a:pt x="1092200" y="574676"/>
                  <a:pt x="1104503" y="594916"/>
                  <a:pt x="1092994" y="581025"/>
                </a:cubicBezTo>
                <a:cubicBezTo>
                  <a:pt x="1081485" y="567134"/>
                  <a:pt x="1064419" y="554832"/>
                  <a:pt x="1026319" y="509588"/>
                </a:cubicBezTo>
                <a:cubicBezTo>
                  <a:pt x="988219" y="464344"/>
                  <a:pt x="919163" y="368697"/>
                  <a:pt x="864394" y="309563"/>
                </a:cubicBezTo>
                <a:cubicBezTo>
                  <a:pt x="809625" y="250429"/>
                  <a:pt x="746522" y="194866"/>
                  <a:pt x="697706" y="154782"/>
                </a:cubicBezTo>
                <a:cubicBezTo>
                  <a:pt x="648890" y="114698"/>
                  <a:pt x="606028" y="91679"/>
                  <a:pt x="571500" y="69057"/>
                </a:cubicBezTo>
                <a:cubicBezTo>
                  <a:pt x="536972" y="46435"/>
                  <a:pt x="506810" y="29369"/>
                  <a:pt x="490538" y="19050"/>
                </a:cubicBezTo>
                <a:cubicBezTo>
                  <a:pt x="474266" y="8731"/>
                  <a:pt x="485377" y="9525"/>
                  <a:pt x="473868" y="7144"/>
                </a:cubicBezTo>
                <a:cubicBezTo>
                  <a:pt x="462359" y="4763"/>
                  <a:pt x="421481" y="4763"/>
                  <a:pt x="421481" y="4763"/>
                </a:cubicBezTo>
                <a:lnTo>
                  <a:pt x="123825" y="4763"/>
                </a:lnTo>
                <a:lnTo>
                  <a:pt x="0" y="0"/>
                </a:ln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sp>
        <p:nvSpPr>
          <p:cNvPr id="16" name="Freihandform 15"/>
          <p:cNvSpPr/>
          <p:nvPr/>
        </p:nvSpPr>
        <p:spPr>
          <a:xfrm>
            <a:off x="5587127" y="874395"/>
            <a:ext cx="1014386" cy="608719"/>
          </a:xfrm>
          <a:custGeom>
            <a:avLst/>
            <a:gdLst>
              <a:gd name="connsiteX0" fmla="*/ 0 w 1127096"/>
              <a:gd name="connsiteY0" fmla="*/ 0 h 681116"/>
              <a:gd name="connsiteX1" fmla="*/ 128587 w 1127096"/>
              <a:gd name="connsiteY1" fmla="*/ 85725 h 681116"/>
              <a:gd name="connsiteX2" fmla="*/ 330994 w 1127096"/>
              <a:gd name="connsiteY2" fmla="*/ 261937 h 681116"/>
              <a:gd name="connsiteX3" fmla="*/ 511969 w 1127096"/>
              <a:gd name="connsiteY3" fmla="*/ 454818 h 681116"/>
              <a:gd name="connsiteX4" fmla="*/ 495300 w 1127096"/>
              <a:gd name="connsiteY4" fmla="*/ 554831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9050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495300 w 1127096"/>
              <a:gd name="connsiteY4" fmla="*/ 554831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9050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507207 w 1127096"/>
              <a:gd name="connsiteY4" fmla="*/ 540543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9050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507207 w 1127096"/>
              <a:gd name="connsiteY4" fmla="*/ 540543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1906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507207 w 1127096"/>
              <a:gd name="connsiteY4" fmla="*/ 540543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71550 w 1127096"/>
              <a:gd name="connsiteY15" fmla="*/ 11906 h 681116"/>
              <a:gd name="connsiteX16" fmla="*/ 688181 w 1127096"/>
              <a:gd name="connsiteY16" fmla="*/ 11906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76354"/>
              <a:gd name="connsiteX1" fmla="*/ 128587 w 1127096"/>
              <a:gd name="connsiteY1" fmla="*/ 80963 h 676354"/>
              <a:gd name="connsiteX2" fmla="*/ 330994 w 1127096"/>
              <a:gd name="connsiteY2" fmla="*/ 257175 h 676354"/>
              <a:gd name="connsiteX3" fmla="*/ 504826 w 1127096"/>
              <a:gd name="connsiteY3" fmla="*/ 454819 h 676354"/>
              <a:gd name="connsiteX4" fmla="*/ 507207 w 1127096"/>
              <a:gd name="connsiteY4" fmla="*/ 535781 h 676354"/>
              <a:gd name="connsiteX5" fmla="*/ 554831 w 1127096"/>
              <a:gd name="connsiteY5" fmla="*/ 631031 h 676354"/>
              <a:gd name="connsiteX6" fmla="*/ 583406 w 1127096"/>
              <a:gd name="connsiteY6" fmla="*/ 666750 h 676354"/>
              <a:gd name="connsiteX7" fmla="*/ 604837 w 1127096"/>
              <a:gd name="connsiteY7" fmla="*/ 666750 h 676354"/>
              <a:gd name="connsiteX8" fmla="*/ 897731 w 1127096"/>
              <a:gd name="connsiteY8" fmla="*/ 557213 h 676354"/>
              <a:gd name="connsiteX9" fmla="*/ 1107281 w 1127096"/>
              <a:gd name="connsiteY9" fmla="*/ 492919 h 676354"/>
              <a:gd name="connsiteX10" fmla="*/ 1119187 w 1127096"/>
              <a:gd name="connsiteY10" fmla="*/ 488156 h 676354"/>
              <a:gd name="connsiteX11" fmla="*/ 1114425 w 1127096"/>
              <a:gd name="connsiteY11" fmla="*/ 411956 h 676354"/>
              <a:gd name="connsiteX12" fmla="*/ 1064419 w 1127096"/>
              <a:gd name="connsiteY12" fmla="*/ 180975 h 676354"/>
              <a:gd name="connsiteX13" fmla="*/ 1007269 w 1127096"/>
              <a:gd name="connsiteY13" fmla="*/ 33338 h 676354"/>
              <a:gd name="connsiteX14" fmla="*/ 990600 w 1127096"/>
              <a:gd name="connsiteY14" fmla="*/ 19050 h 676354"/>
              <a:gd name="connsiteX15" fmla="*/ 971550 w 1127096"/>
              <a:gd name="connsiteY15" fmla="*/ 7144 h 676354"/>
              <a:gd name="connsiteX16" fmla="*/ 688181 w 1127096"/>
              <a:gd name="connsiteY16" fmla="*/ 7144 h 676354"/>
              <a:gd name="connsiteX17" fmla="*/ 311944 w 1127096"/>
              <a:gd name="connsiteY17" fmla="*/ 9525 h 676354"/>
              <a:gd name="connsiteX18" fmla="*/ 140494 w 1127096"/>
              <a:gd name="connsiteY18" fmla="*/ 9525 h 676354"/>
              <a:gd name="connsiteX19" fmla="*/ 0 w 1127096"/>
              <a:gd name="connsiteY19" fmla="*/ 0 h 67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7096" h="676354">
                <a:moveTo>
                  <a:pt x="0" y="0"/>
                </a:moveTo>
                <a:cubicBezTo>
                  <a:pt x="36710" y="21034"/>
                  <a:pt x="73421" y="38101"/>
                  <a:pt x="128587" y="80963"/>
                </a:cubicBezTo>
                <a:cubicBezTo>
                  <a:pt x="183753" y="123825"/>
                  <a:pt x="268288" y="194866"/>
                  <a:pt x="330994" y="257175"/>
                </a:cubicBezTo>
                <a:cubicBezTo>
                  <a:pt x="393701" y="319484"/>
                  <a:pt x="475457" y="408385"/>
                  <a:pt x="504826" y="454819"/>
                </a:cubicBezTo>
                <a:cubicBezTo>
                  <a:pt x="534195" y="501253"/>
                  <a:pt x="498873" y="506412"/>
                  <a:pt x="507207" y="535781"/>
                </a:cubicBezTo>
                <a:cubicBezTo>
                  <a:pt x="515541" y="565150"/>
                  <a:pt x="542131" y="609203"/>
                  <a:pt x="554831" y="631031"/>
                </a:cubicBezTo>
                <a:cubicBezTo>
                  <a:pt x="567531" y="652859"/>
                  <a:pt x="575072" y="660797"/>
                  <a:pt x="583406" y="666750"/>
                </a:cubicBezTo>
                <a:cubicBezTo>
                  <a:pt x="591740" y="672703"/>
                  <a:pt x="552450" y="685006"/>
                  <a:pt x="604837" y="666750"/>
                </a:cubicBezTo>
                <a:cubicBezTo>
                  <a:pt x="657225" y="648494"/>
                  <a:pt x="813990" y="586185"/>
                  <a:pt x="897731" y="557213"/>
                </a:cubicBezTo>
                <a:cubicBezTo>
                  <a:pt x="981472" y="528241"/>
                  <a:pt x="1070372" y="504429"/>
                  <a:pt x="1107281" y="492919"/>
                </a:cubicBezTo>
                <a:cubicBezTo>
                  <a:pt x="1144190" y="481410"/>
                  <a:pt x="1117996" y="501650"/>
                  <a:pt x="1119187" y="488156"/>
                </a:cubicBezTo>
                <a:cubicBezTo>
                  <a:pt x="1120378" y="474662"/>
                  <a:pt x="1123553" y="463153"/>
                  <a:pt x="1114425" y="411956"/>
                </a:cubicBezTo>
                <a:cubicBezTo>
                  <a:pt x="1105297" y="360759"/>
                  <a:pt x="1082278" y="244078"/>
                  <a:pt x="1064419" y="180975"/>
                </a:cubicBezTo>
                <a:cubicBezTo>
                  <a:pt x="1046560" y="117872"/>
                  <a:pt x="1019572" y="60326"/>
                  <a:pt x="1007269" y="33338"/>
                </a:cubicBezTo>
                <a:cubicBezTo>
                  <a:pt x="994966" y="6351"/>
                  <a:pt x="996553" y="23416"/>
                  <a:pt x="990600" y="19050"/>
                </a:cubicBezTo>
                <a:cubicBezTo>
                  <a:pt x="984647" y="14684"/>
                  <a:pt x="1021953" y="9128"/>
                  <a:pt x="971550" y="7144"/>
                </a:cubicBezTo>
                <a:cubicBezTo>
                  <a:pt x="921147" y="5160"/>
                  <a:pt x="798115" y="6747"/>
                  <a:pt x="688181" y="7144"/>
                </a:cubicBezTo>
                <a:lnTo>
                  <a:pt x="311944" y="9525"/>
                </a:lnTo>
                <a:lnTo>
                  <a:pt x="140494" y="9525"/>
                </a:lnTo>
                <a:lnTo>
                  <a:pt x="0" y="0"/>
                </a:ln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sp>
        <p:nvSpPr>
          <p:cNvPr id="17" name="Datumsplatzhalter 1">
            <a:extLst>
              <a:ext uri="{FF2B5EF4-FFF2-40B4-BE49-F238E27FC236}">
                <a16:creationId xmlns:a16="http://schemas.microsoft.com/office/drawing/2014/main" xmlns="" id="{AEC786CB-73E2-D446-B3B2-0DB897F8A459}"/>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18" name="Fußzeilenplatzhalter 2">
            <a:extLst>
              <a:ext uri="{FF2B5EF4-FFF2-40B4-BE49-F238E27FC236}">
                <a16:creationId xmlns:a16="http://schemas.microsoft.com/office/drawing/2014/main" xmlns="" id="{F005798E-4E6B-0A4A-9F96-1349CBBA3B9B}"/>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227344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7" grpId="0" animBg="1"/>
      <p:bldP spid="8" grpId="0" animBg="1"/>
      <p:bldP spid="11" grpId="0" animBg="1"/>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37</a:t>
            </a:fld>
            <a:endParaRPr lang="de-DE" dirty="0"/>
          </a:p>
        </p:txBody>
      </p:sp>
      <p:sp>
        <p:nvSpPr>
          <p:cNvPr id="5" name="Textplatzhalter 4"/>
          <p:cNvSpPr>
            <a:spLocks noGrp="1"/>
          </p:cNvSpPr>
          <p:nvPr>
            <p:ph type="body" sz="quarter" idx="14"/>
          </p:nvPr>
        </p:nvSpPr>
        <p:spPr/>
        <p:txBody>
          <a:bodyPr/>
          <a:lstStyle/>
          <a:p>
            <a:r>
              <a:rPr lang="en-GB" dirty="0"/>
              <a:t>Staged approach to steady-state operation</a:t>
            </a:r>
          </a:p>
        </p:txBody>
      </p:sp>
      <p:sp>
        <p:nvSpPr>
          <p:cNvPr id="7" name="Gestreifter Pfeil nach rechts 6"/>
          <p:cNvSpPr/>
          <p:nvPr/>
        </p:nvSpPr>
        <p:spPr>
          <a:xfrm rot="20174496">
            <a:off x="-728549" y="2442700"/>
            <a:ext cx="10003707" cy="728662"/>
          </a:xfrm>
          <a:prstGeom prst="stripedRightArrow">
            <a:avLst>
              <a:gd name="adj1" fmla="val 67773"/>
              <a:gd name="adj2" fmla="val 55579"/>
            </a:avLst>
          </a:prstGeom>
          <a:solidFill>
            <a:srgbClr val="FAFAFA"/>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sp>
        <p:nvSpPr>
          <p:cNvPr id="8" name="Textfeld 7"/>
          <p:cNvSpPr txBox="1"/>
          <p:nvPr/>
        </p:nvSpPr>
        <p:spPr>
          <a:xfrm>
            <a:off x="120189" y="3413959"/>
            <a:ext cx="1789016" cy="1354217"/>
          </a:xfrm>
          <a:prstGeom prst="rect">
            <a:avLst/>
          </a:prstGeom>
          <a:noFill/>
        </p:spPr>
        <p:txBody>
          <a:bodyPr wrap="none" rtlCol="0">
            <a:spAutoFit/>
          </a:bodyPr>
          <a:lstStyle/>
          <a:p>
            <a:pPr>
              <a:spcBef>
                <a:spcPts val="270"/>
              </a:spcBef>
            </a:pPr>
            <a:r>
              <a:rPr lang="en-GB" sz="1440" b="1" dirty="0">
                <a:solidFill>
                  <a:srgbClr val="397EC1"/>
                </a:solidFill>
              </a:rPr>
              <a:t>OP 1.1: 2015 / 2016</a:t>
            </a:r>
          </a:p>
          <a:p>
            <a:pPr>
              <a:spcBef>
                <a:spcPts val="270"/>
              </a:spcBef>
            </a:pPr>
            <a:r>
              <a:rPr lang="en-GB" sz="1440" b="1" dirty="0">
                <a:solidFill>
                  <a:srgbClr val="397EC1"/>
                </a:solidFill>
              </a:rPr>
              <a:t>Limiter configuration</a:t>
            </a:r>
          </a:p>
          <a:p>
            <a:pPr>
              <a:spcBef>
                <a:spcPts val="270"/>
              </a:spcBef>
            </a:pPr>
            <a:r>
              <a:rPr lang="en-GB" sz="1440" dirty="0"/>
              <a:t>P</a:t>
            </a:r>
            <a:r>
              <a:rPr lang="en-GB" sz="1440" baseline="-25000" dirty="0"/>
              <a:t>ECRH</a:t>
            </a:r>
            <a:r>
              <a:rPr lang="en-GB" sz="1440" dirty="0"/>
              <a:t> &lt; 5 MW</a:t>
            </a:r>
          </a:p>
          <a:p>
            <a:pPr>
              <a:spcBef>
                <a:spcPts val="270"/>
              </a:spcBef>
            </a:pPr>
            <a:r>
              <a:rPr lang="en-GB" sz="1440" dirty="0">
                <a:sym typeface="Symbol"/>
              </a:rPr>
              <a:t> P </a:t>
            </a:r>
            <a:r>
              <a:rPr lang="en-GB" sz="1440" dirty="0" err="1">
                <a:sym typeface="Symbol"/>
              </a:rPr>
              <a:t>dt</a:t>
            </a:r>
            <a:r>
              <a:rPr lang="en-GB" sz="1440" dirty="0">
                <a:sym typeface="Symbol"/>
              </a:rPr>
              <a:t>  4 MJ</a:t>
            </a:r>
          </a:p>
          <a:p>
            <a:pPr>
              <a:spcBef>
                <a:spcPts val="270"/>
              </a:spcBef>
            </a:pPr>
            <a:r>
              <a:rPr lang="en-GB" sz="1440" b="1" dirty="0">
                <a:solidFill>
                  <a:srgbClr val="FF0000"/>
                </a:solidFill>
                <a:sym typeface="Symbol"/>
              </a:rPr>
              <a:t></a:t>
            </a:r>
            <a:r>
              <a:rPr lang="en-GB" sz="1440" b="1" baseline="-25000" dirty="0">
                <a:solidFill>
                  <a:srgbClr val="FF0000"/>
                </a:solidFill>
                <a:sym typeface="Symbol"/>
              </a:rPr>
              <a:t>pulse</a:t>
            </a:r>
            <a:r>
              <a:rPr lang="en-GB" sz="1440" b="1" dirty="0">
                <a:solidFill>
                  <a:srgbClr val="FF0000"/>
                </a:solidFill>
                <a:sym typeface="Symbol"/>
              </a:rPr>
              <a:t> ~ 1 s</a:t>
            </a:r>
            <a:endParaRPr lang="en-GB" sz="1440" b="1" dirty="0">
              <a:solidFill>
                <a:srgbClr val="FF0000"/>
              </a:solidFill>
            </a:endParaRPr>
          </a:p>
        </p:txBody>
      </p:sp>
      <p:sp>
        <p:nvSpPr>
          <p:cNvPr id="10" name="Textfeld 9"/>
          <p:cNvSpPr txBox="1"/>
          <p:nvPr/>
        </p:nvSpPr>
        <p:spPr>
          <a:xfrm>
            <a:off x="5708430" y="777933"/>
            <a:ext cx="3072316" cy="1874359"/>
          </a:xfrm>
          <a:prstGeom prst="rect">
            <a:avLst/>
          </a:prstGeom>
          <a:noFill/>
        </p:spPr>
        <p:txBody>
          <a:bodyPr wrap="none" rtlCol="0">
            <a:spAutoFit/>
          </a:bodyPr>
          <a:lstStyle/>
          <a:p>
            <a:pPr>
              <a:spcBef>
                <a:spcPts val="270"/>
              </a:spcBef>
            </a:pPr>
            <a:r>
              <a:rPr lang="en-GB" sz="1440" b="1" dirty="0">
                <a:solidFill>
                  <a:srgbClr val="397EC1"/>
                </a:solidFill>
              </a:rPr>
              <a:t>OP 2: 2021 …</a:t>
            </a:r>
          </a:p>
          <a:p>
            <a:pPr>
              <a:spcBef>
                <a:spcPts val="270"/>
              </a:spcBef>
            </a:pPr>
            <a:r>
              <a:rPr lang="en-GB" sz="1440" b="1" dirty="0">
                <a:solidFill>
                  <a:srgbClr val="397EC1"/>
                </a:solidFill>
              </a:rPr>
              <a:t>Steady-state operation</a:t>
            </a:r>
          </a:p>
          <a:p>
            <a:pPr>
              <a:spcBef>
                <a:spcPts val="270"/>
              </a:spcBef>
            </a:pPr>
            <a:r>
              <a:rPr lang="en-GB" sz="1440" b="1" dirty="0">
                <a:solidFill>
                  <a:srgbClr val="397EC1"/>
                </a:solidFill>
              </a:rPr>
              <a:t>Actively cooled </a:t>
            </a:r>
            <a:r>
              <a:rPr lang="en-GB" sz="1440" b="1" dirty="0" err="1">
                <a:solidFill>
                  <a:srgbClr val="397EC1"/>
                </a:solidFill>
              </a:rPr>
              <a:t>divertor</a:t>
            </a:r>
            <a:r>
              <a:rPr lang="en-GB" sz="1440" b="1" dirty="0">
                <a:solidFill>
                  <a:srgbClr val="397EC1"/>
                </a:solidFill>
              </a:rPr>
              <a:t> configuration</a:t>
            </a:r>
          </a:p>
          <a:p>
            <a:pPr>
              <a:spcBef>
                <a:spcPts val="270"/>
              </a:spcBef>
            </a:pPr>
            <a:r>
              <a:rPr lang="en-GB" sz="1440" dirty="0">
                <a:sym typeface="Symbol"/>
              </a:rPr>
              <a:t>P</a:t>
            </a:r>
            <a:r>
              <a:rPr lang="en-GB" sz="1440" baseline="-25000" dirty="0">
                <a:sym typeface="Symbol"/>
              </a:rPr>
              <a:t>ECRH</a:t>
            </a:r>
            <a:r>
              <a:rPr lang="en-GB" sz="1440" dirty="0">
                <a:sym typeface="Symbol"/>
              </a:rPr>
              <a:t> ~ 10 MW (</a:t>
            </a:r>
            <a:r>
              <a:rPr lang="en-GB" sz="1440" dirty="0" err="1">
                <a:sym typeface="Symbol"/>
              </a:rPr>
              <a:t>cw</a:t>
            </a:r>
            <a:r>
              <a:rPr lang="en-GB" sz="1440" dirty="0">
                <a:sym typeface="Symbol"/>
              </a:rPr>
              <a:t>)</a:t>
            </a:r>
          </a:p>
          <a:p>
            <a:pPr>
              <a:spcBef>
                <a:spcPts val="270"/>
              </a:spcBef>
            </a:pPr>
            <a:r>
              <a:rPr lang="en-GB" sz="1440" dirty="0">
                <a:sym typeface="Symbol"/>
              </a:rPr>
              <a:t>P</a:t>
            </a:r>
            <a:r>
              <a:rPr lang="en-GB" sz="1440" baseline="-25000" dirty="0">
                <a:sym typeface="Symbol"/>
              </a:rPr>
              <a:t>NBI</a:t>
            </a:r>
            <a:r>
              <a:rPr lang="en-GB" sz="1440" dirty="0">
                <a:sym typeface="Symbol"/>
              </a:rPr>
              <a:t> ~ 10 MW,  P</a:t>
            </a:r>
            <a:r>
              <a:rPr lang="en-GB" sz="1440" baseline="-25000" dirty="0">
                <a:sym typeface="Symbol"/>
              </a:rPr>
              <a:t>ICRH</a:t>
            </a:r>
            <a:r>
              <a:rPr lang="en-GB" sz="1440" dirty="0">
                <a:sym typeface="Symbol"/>
              </a:rPr>
              <a:t> ~ 2 MW (10 s)</a:t>
            </a:r>
          </a:p>
          <a:p>
            <a:pPr>
              <a:spcBef>
                <a:spcPts val="270"/>
              </a:spcBef>
            </a:pPr>
            <a:r>
              <a:rPr lang="en-GB" sz="1440" dirty="0">
                <a:sym typeface="Symbol"/>
              </a:rPr>
              <a:t>P/A  10 MW/m</a:t>
            </a:r>
            <a:r>
              <a:rPr lang="en-GB" sz="1440" baseline="30000" dirty="0">
                <a:sym typeface="Symbol"/>
              </a:rPr>
              <a:t>2</a:t>
            </a:r>
            <a:endParaRPr lang="en-GB" sz="1440" baseline="30000" dirty="0"/>
          </a:p>
          <a:p>
            <a:pPr>
              <a:spcBef>
                <a:spcPts val="270"/>
              </a:spcBef>
            </a:pPr>
            <a:r>
              <a:rPr lang="en-GB" sz="1440" dirty="0"/>
              <a:t>Technical limit </a:t>
            </a:r>
            <a:r>
              <a:rPr lang="en-GB" sz="1440" b="1" dirty="0">
                <a:solidFill>
                  <a:srgbClr val="FF0000"/>
                </a:solidFill>
              </a:rPr>
              <a:t>30 minutes </a:t>
            </a:r>
            <a:r>
              <a:rPr lang="en-GB" sz="1440" dirty="0"/>
              <a:t>@ 10 MW</a:t>
            </a:r>
          </a:p>
        </p:txBody>
      </p:sp>
      <p:grpSp>
        <p:nvGrpSpPr>
          <p:cNvPr id="15" name="Gruppieren 14"/>
          <p:cNvGrpSpPr/>
          <p:nvPr/>
        </p:nvGrpSpPr>
        <p:grpSpPr>
          <a:xfrm>
            <a:off x="76122" y="1160310"/>
            <a:ext cx="2861333" cy="1808798"/>
            <a:chOff x="6755932" y="3118338"/>
            <a:chExt cx="3179259" cy="2009775"/>
          </a:xfrm>
        </p:grpSpPr>
        <p:pic>
          <p:nvPicPr>
            <p:cNvPr id="12" name="Picture 2"/>
            <p:cNvPicPr>
              <a:picLocks noChangeAspect="1" noChangeArrowheads="1"/>
            </p:cNvPicPr>
            <p:nvPr/>
          </p:nvPicPr>
          <p:blipFill>
            <a:blip r:embed="rId2" cstate="print"/>
            <a:srcRect/>
            <a:stretch>
              <a:fillRect/>
            </a:stretch>
          </p:blipFill>
          <p:spPr bwMode="auto">
            <a:xfrm>
              <a:off x="6755932" y="3118338"/>
              <a:ext cx="3179259" cy="2009775"/>
            </a:xfrm>
            <a:prstGeom prst="rect">
              <a:avLst/>
            </a:prstGeom>
            <a:noFill/>
            <a:ln w="9525">
              <a:noFill/>
              <a:miter lim="800000"/>
              <a:headEnd/>
              <a:tailEnd/>
            </a:ln>
          </p:spPr>
        </p:pic>
        <p:sp>
          <p:nvSpPr>
            <p:cNvPr id="13" name="Textfeld 12"/>
            <p:cNvSpPr txBox="1"/>
            <p:nvPr/>
          </p:nvSpPr>
          <p:spPr>
            <a:xfrm>
              <a:off x="7924260" y="3954434"/>
              <a:ext cx="787182" cy="348813"/>
            </a:xfrm>
            <a:prstGeom prst="rect">
              <a:avLst/>
            </a:prstGeom>
            <a:noFill/>
          </p:spPr>
          <p:txBody>
            <a:bodyPr wrap="none" rtlCol="0">
              <a:spAutoFit/>
            </a:bodyPr>
            <a:lstStyle/>
            <a:p>
              <a:r>
                <a:rPr lang="en-GB" sz="1440" dirty="0"/>
                <a:t>Limiter</a:t>
              </a:r>
            </a:p>
          </p:txBody>
        </p:sp>
      </p:grpSp>
      <p:grpSp>
        <p:nvGrpSpPr>
          <p:cNvPr id="16" name="Gruppieren 15"/>
          <p:cNvGrpSpPr/>
          <p:nvPr/>
        </p:nvGrpSpPr>
        <p:grpSpPr>
          <a:xfrm>
            <a:off x="5858262" y="2948634"/>
            <a:ext cx="3018834" cy="1783080"/>
            <a:chOff x="127000" y="882650"/>
            <a:chExt cx="3354260" cy="1981200"/>
          </a:xfrm>
        </p:grpSpPr>
        <p:pic>
          <p:nvPicPr>
            <p:cNvPr id="11" name="Picture 3" descr="Plasma+Divertor_360°_2012-08-02.jpg"/>
            <p:cNvPicPr>
              <a:picLocks noChangeAspect="1"/>
            </p:cNvPicPr>
            <p:nvPr/>
          </p:nvPicPr>
          <p:blipFill>
            <a:blip r:embed="rId3" cstate="print"/>
            <a:srcRect/>
            <a:stretch>
              <a:fillRect/>
            </a:stretch>
          </p:blipFill>
          <p:spPr bwMode="auto">
            <a:xfrm>
              <a:off x="127000" y="882650"/>
              <a:ext cx="3354260" cy="1981200"/>
            </a:xfrm>
            <a:prstGeom prst="rect">
              <a:avLst/>
            </a:prstGeom>
            <a:noFill/>
            <a:ln w="9525">
              <a:noFill/>
              <a:miter lim="800000"/>
              <a:headEnd/>
              <a:tailEnd/>
            </a:ln>
          </p:spPr>
        </p:pic>
        <p:sp>
          <p:nvSpPr>
            <p:cNvPr id="14" name="Textfeld 13"/>
            <p:cNvSpPr txBox="1"/>
            <p:nvPr/>
          </p:nvSpPr>
          <p:spPr>
            <a:xfrm>
              <a:off x="1326916" y="1640550"/>
              <a:ext cx="888704" cy="348813"/>
            </a:xfrm>
            <a:prstGeom prst="rect">
              <a:avLst/>
            </a:prstGeom>
            <a:noFill/>
          </p:spPr>
          <p:txBody>
            <a:bodyPr wrap="none" rtlCol="0">
              <a:spAutoFit/>
            </a:bodyPr>
            <a:lstStyle/>
            <a:p>
              <a:r>
                <a:rPr lang="en-GB" sz="1440" dirty="0" err="1"/>
                <a:t>Divertor</a:t>
              </a:r>
              <a:endParaRPr lang="en-GB" sz="1440" dirty="0"/>
            </a:p>
          </p:txBody>
        </p:sp>
      </p:grpSp>
      <p:sp>
        <p:nvSpPr>
          <p:cNvPr id="9" name="Textfeld 8"/>
          <p:cNvSpPr txBox="1"/>
          <p:nvPr/>
        </p:nvSpPr>
        <p:spPr>
          <a:xfrm>
            <a:off x="2819015" y="1895298"/>
            <a:ext cx="2639633" cy="1614288"/>
          </a:xfrm>
          <a:prstGeom prst="rect">
            <a:avLst/>
          </a:prstGeom>
          <a:noFill/>
        </p:spPr>
        <p:txBody>
          <a:bodyPr wrap="none" rtlCol="0">
            <a:spAutoFit/>
          </a:bodyPr>
          <a:lstStyle/>
          <a:p>
            <a:pPr>
              <a:spcBef>
                <a:spcPts val="270"/>
              </a:spcBef>
            </a:pPr>
            <a:r>
              <a:rPr lang="en-GB" sz="1440" b="1" dirty="0">
                <a:solidFill>
                  <a:srgbClr val="397EC1"/>
                </a:solidFill>
              </a:rPr>
              <a:t>OP 1.2: 2017 / 2018</a:t>
            </a:r>
          </a:p>
          <a:p>
            <a:pPr>
              <a:spcBef>
                <a:spcPts val="270"/>
              </a:spcBef>
            </a:pPr>
            <a:r>
              <a:rPr lang="en-GB" sz="1440" b="1" dirty="0" err="1">
                <a:solidFill>
                  <a:srgbClr val="397EC1"/>
                </a:solidFill>
              </a:rPr>
              <a:t>Uncooled</a:t>
            </a:r>
            <a:r>
              <a:rPr lang="en-GB" sz="1440" b="1" dirty="0">
                <a:solidFill>
                  <a:srgbClr val="397EC1"/>
                </a:solidFill>
              </a:rPr>
              <a:t> </a:t>
            </a:r>
            <a:r>
              <a:rPr lang="en-GB" sz="1440" b="1" dirty="0" err="1">
                <a:solidFill>
                  <a:srgbClr val="397EC1"/>
                </a:solidFill>
              </a:rPr>
              <a:t>divertor</a:t>
            </a:r>
            <a:r>
              <a:rPr lang="en-GB" sz="1440" b="1" dirty="0">
                <a:solidFill>
                  <a:srgbClr val="397EC1"/>
                </a:solidFill>
              </a:rPr>
              <a:t> configuration</a:t>
            </a:r>
          </a:p>
          <a:p>
            <a:pPr>
              <a:spcBef>
                <a:spcPts val="270"/>
              </a:spcBef>
            </a:pPr>
            <a:r>
              <a:rPr lang="en-GB" sz="1440" dirty="0"/>
              <a:t>P</a:t>
            </a:r>
            <a:r>
              <a:rPr lang="en-GB" sz="1440" baseline="-25000" dirty="0"/>
              <a:t>ECRH</a:t>
            </a:r>
            <a:r>
              <a:rPr lang="en-GB" sz="1440" dirty="0"/>
              <a:t> </a:t>
            </a:r>
            <a:r>
              <a:rPr lang="en-GB" sz="1440" dirty="0">
                <a:sym typeface="Symbol"/>
              </a:rPr>
              <a:t>&lt; 8 MW</a:t>
            </a:r>
          </a:p>
          <a:p>
            <a:pPr>
              <a:spcBef>
                <a:spcPts val="270"/>
              </a:spcBef>
            </a:pPr>
            <a:r>
              <a:rPr lang="en-GB" sz="1440" dirty="0">
                <a:sym typeface="Symbol"/>
              </a:rPr>
              <a:t>P</a:t>
            </a:r>
            <a:r>
              <a:rPr lang="en-GB" sz="1440" baseline="-25000" dirty="0">
                <a:sym typeface="Symbol"/>
              </a:rPr>
              <a:t>NBI</a:t>
            </a:r>
            <a:r>
              <a:rPr lang="en-GB" sz="1440" dirty="0">
                <a:sym typeface="Symbol"/>
              </a:rPr>
              <a:t> &lt; 4 MW</a:t>
            </a:r>
            <a:endParaRPr lang="en-GB" sz="1440" baseline="-25000" dirty="0"/>
          </a:p>
          <a:p>
            <a:pPr>
              <a:spcBef>
                <a:spcPts val="270"/>
              </a:spcBef>
            </a:pPr>
            <a:r>
              <a:rPr lang="en-GB" sz="1440" dirty="0">
                <a:sym typeface="Symbol"/>
              </a:rPr>
              <a:t> P </a:t>
            </a:r>
            <a:r>
              <a:rPr lang="en-GB" sz="1440" dirty="0" err="1">
                <a:sym typeface="Symbol"/>
              </a:rPr>
              <a:t>dt</a:t>
            </a:r>
            <a:r>
              <a:rPr lang="en-GB" sz="1440" dirty="0">
                <a:sym typeface="Symbol"/>
              </a:rPr>
              <a:t>  80 MJ … 200 MJ</a:t>
            </a:r>
          </a:p>
          <a:p>
            <a:pPr>
              <a:spcBef>
                <a:spcPts val="270"/>
              </a:spcBef>
            </a:pPr>
            <a:r>
              <a:rPr lang="en-GB" sz="1440" b="1" dirty="0">
                <a:solidFill>
                  <a:srgbClr val="FF0000"/>
                </a:solidFill>
                <a:sym typeface="Symbol"/>
              </a:rPr>
              <a:t></a:t>
            </a:r>
            <a:r>
              <a:rPr lang="en-GB" sz="1440" b="1" baseline="-25000" dirty="0">
                <a:solidFill>
                  <a:srgbClr val="FF0000"/>
                </a:solidFill>
                <a:sym typeface="Symbol"/>
              </a:rPr>
              <a:t>pulse</a:t>
            </a:r>
            <a:r>
              <a:rPr lang="en-GB" sz="1440" b="1" dirty="0">
                <a:solidFill>
                  <a:srgbClr val="FF0000"/>
                </a:solidFill>
                <a:sym typeface="Symbol"/>
              </a:rPr>
              <a:t> ~ 10 s … 100 s</a:t>
            </a:r>
          </a:p>
        </p:txBody>
      </p:sp>
      <p:sp>
        <p:nvSpPr>
          <p:cNvPr id="18" name="Datumsplatzhalter 1">
            <a:extLst>
              <a:ext uri="{FF2B5EF4-FFF2-40B4-BE49-F238E27FC236}">
                <a16:creationId xmlns:a16="http://schemas.microsoft.com/office/drawing/2014/main" xmlns="" id="{EFAE8039-9E46-B949-A01B-65795E01466F}"/>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19" name="Fußzeilenplatzhalter 2">
            <a:extLst>
              <a:ext uri="{FF2B5EF4-FFF2-40B4-BE49-F238E27FC236}">
                <a16:creationId xmlns:a16="http://schemas.microsoft.com/office/drawing/2014/main" xmlns="" id="{EA2DB9EF-A933-EE42-BBAB-8C6724EE250F}"/>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212996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38</a:t>
            </a:fld>
            <a:endParaRPr lang="de-DE" dirty="0"/>
          </a:p>
        </p:txBody>
      </p:sp>
      <p:sp>
        <p:nvSpPr>
          <p:cNvPr id="5" name="Textplatzhalter 4"/>
          <p:cNvSpPr>
            <a:spLocks noGrp="1"/>
          </p:cNvSpPr>
          <p:nvPr>
            <p:ph type="body" sz="quarter" idx="14"/>
          </p:nvPr>
        </p:nvSpPr>
        <p:spPr/>
        <p:txBody>
          <a:bodyPr>
            <a:normAutofit/>
          </a:bodyPr>
          <a:lstStyle/>
          <a:p>
            <a:r>
              <a:rPr lang="en-GB" dirty="0"/>
              <a:t>Record triple product achieved with X2-ECRH and pellets</a:t>
            </a:r>
          </a:p>
        </p:txBody>
      </p:sp>
      <p:sp>
        <p:nvSpPr>
          <p:cNvPr id="6" name="Textfeld 5"/>
          <p:cNvSpPr txBox="1"/>
          <p:nvPr/>
        </p:nvSpPr>
        <p:spPr>
          <a:xfrm>
            <a:off x="3530498" y="978160"/>
            <a:ext cx="5415077" cy="3116238"/>
          </a:xfrm>
          <a:prstGeom prst="rect">
            <a:avLst/>
          </a:prstGeom>
          <a:noFill/>
        </p:spPr>
        <p:txBody>
          <a:bodyPr wrap="square" rtlCol="0">
            <a:spAutoFit/>
          </a:bodyPr>
          <a:lstStyle/>
          <a:p>
            <a:pPr eaLnBrk="0" fontAlgn="base" hangingPunct="0">
              <a:spcBef>
                <a:spcPts val="270"/>
              </a:spcBef>
              <a:spcAft>
                <a:spcPct val="0"/>
              </a:spcAft>
            </a:pPr>
            <a:r>
              <a:rPr lang="en-GB" sz="1440" b="1" dirty="0">
                <a:solidFill>
                  <a:srgbClr val="397EC1"/>
                </a:solidFill>
              </a:rPr>
              <a:t>Density increase by pellets and ECRH below X2 cut-off density </a:t>
            </a:r>
          </a:p>
          <a:p>
            <a:pPr marL="257175" indent="-257175" eaLnBrk="0" fontAlgn="base" hangingPunct="0">
              <a:spcBef>
                <a:spcPts val="450"/>
              </a:spcBef>
              <a:spcAft>
                <a:spcPct val="0"/>
              </a:spcAft>
              <a:buFont typeface="Symbol" panose="05050102010706020507" pitchFamily="18" charset="2"/>
              <a:buChar char="-"/>
            </a:pPr>
            <a:r>
              <a:rPr lang="en-GB" sz="1440" dirty="0"/>
              <a:t>5 MW ECRH (max. 7 MW) </a:t>
            </a:r>
          </a:p>
          <a:p>
            <a:pPr marL="257175" indent="-257175" eaLnBrk="0" fontAlgn="base" hangingPunct="0">
              <a:spcBef>
                <a:spcPts val="450"/>
              </a:spcBef>
              <a:spcAft>
                <a:spcPct val="0"/>
              </a:spcAft>
              <a:buFont typeface="Symbol" panose="05050102010706020507" pitchFamily="18" charset="2"/>
              <a:buChar char="-"/>
            </a:pPr>
            <a:r>
              <a:rPr lang="en-GB" sz="1440" i="1" dirty="0"/>
              <a:t>n</a:t>
            </a:r>
            <a:r>
              <a:rPr lang="en-GB" sz="1440" i="1" baseline="-25000" dirty="0"/>
              <a:t>e</a:t>
            </a:r>
            <a:r>
              <a:rPr lang="en-GB" sz="1440" i="1" dirty="0"/>
              <a:t> ≤</a:t>
            </a:r>
            <a:r>
              <a:rPr lang="en-GB" sz="1440" dirty="0"/>
              <a:t> 1×10</a:t>
            </a:r>
            <a:r>
              <a:rPr lang="en-GB" sz="1440" baseline="30000" dirty="0"/>
              <a:t>20 </a:t>
            </a:r>
            <a:r>
              <a:rPr lang="en-GB" sz="1440" dirty="0"/>
              <a:t>m</a:t>
            </a:r>
            <a:r>
              <a:rPr lang="en-GB" sz="1440" baseline="30000" dirty="0"/>
              <a:t>-3</a:t>
            </a:r>
          </a:p>
          <a:p>
            <a:pPr marL="257175" indent="-257175" eaLnBrk="0" fontAlgn="base" hangingPunct="0">
              <a:spcBef>
                <a:spcPts val="450"/>
              </a:spcBef>
              <a:spcAft>
                <a:spcPct val="0"/>
              </a:spcAft>
              <a:buFont typeface="Symbol" panose="05050102010706020507" pitchFamily="18" charset="2"/>
              <a:buChar char="-"/>
            </a:pPr>
            <a:r>
              <a:rPr lang="en-GB" sz="1440" i="1" dirty="0" err="1"/>
              <a:t>T</a:t>
            </a:r>
            <a:r>
              <a:rPr lang="en-GB" sz="1440" i="1" baseline="-25000" dirty="0" err="1"/>
              <a:t>i</a:t>
            </a:r>
            <a:r>
              <a:rPr lang="en-GB" sz="1440" i="1" dirty="0"/>
              <a:t> = </a:t>
            </a:r>
            <a:r>
              <a:rPr lang="en-GB" sz="1440" i="1" dirty="0" err="1"/>
              <a:t>T</a:t>
            </a:r>
            <a:r>
              <a:rPr lang="en-GB" sz="1440" i="1" baseline="-25000" dirty="0" err="1"/>
              <a:t>e</a:t>
            </a:r>
            <a:r>
              <a:rPr lang="en-GB" sz="1440" i="1" dirty="0"/>
              <a:t> ≤</a:t>
            </a:r>
            <a:r>
              <a:rPr lang="en-GB" sz="1440" dirty="0"/>
              <a:t> 3.8 </a:t>
            </a:r>
            <a:r>
              <a:rPr lang="en-GB" sz="1440" dirty="0" err="1"/>
              <a:t>keV</a:t>
            </a:r>
            <a:endParaRPr lang="en-GB" sz="1440" dirty="0"/>
          </a:p>
          <a:p>
            <a:pPr marL="257175" indent="-257175" eaLnBrk="0" fontAlgn="base" hangingPunct="0">
              <a:spcBef>
                <a:spcPts val="450"/>
              </a:spcBef>
              <a:spcAft>
                <a:spcPct val="0"/>
              </a:spcAft>
              <a:buFont typeface="Symbol" panose="05050102010706020507" pitchFamily="18" charset="2"/>
              <a:buChar char="-"/>
            </a:pPr>
            <a:r>
              <a:rPr lang="en-GB" sz="1440" dirty="0"/>
              <a:t>Central </a:t>
            </a:r>
            <a:r>
              <a:rPr lang="el-GR" sz="1440" dirty="0"/>
              <a:t>β</a:t>
            </a:r>
            <a:r>
              <a:rPr lang="en-GB" sz="1440" dirty="0"/>
              <a:t> reaches 3.7 %</a:t>
            </a:r>
          </a:p>
          <a:p>
            <a:pPr marL="257175" indent="-257175" eaLnBrk="0" fontAlgn="base" hangingPunct="0">
              <a:spcBef>
                <a:spcPts val="450"/>
              </a:spcBef>
              <a:spcAft>
                <a:spcPct val="0"/>
              </a:spcAft>
              <a:buFont typeface="Symbol" panose="05050102010706020507" pitchFamily="18" charset="2"/>
              <a:buChar char="-"/>
            </a:pPr>
            <a:r>
              <a:rPr lang="en-GB" sz="1440" dirty="0"/>
              <a:t>Energy confinement time </a:t>
            </a:r>
            <a:r>
              <a:rPr lang="en-GB" sz="1440" i="1" dirty="0">
                <a:sym typeface="Symbol" panose="05050102010706020507" pitchFamily="18" charset="2"/>
              </a:rPr>
              <a:t></a:t>
            </a:r>
            <a:r>
              <a:rPr lang="en-GB" sz="1440" i="1" baseline="-25000" dirty="0">
                <a:sym typeface="Symbol" panose="05050102010706020507" pitchFamily="18" charset="2"/>
              </a:rPr>
              <a:t>E</a:t>
            </a:r>
            <a:r>
              <a:rPr lang="en-GB" sz="1440" i="1" dirty="0">
                <a:sym typeface="Symbol" panose="05050102010706020507" pitchFamily="18" charset="2"/>
              </a:rPr>
              <a:t> ≤</a:t>
            </a:r>
            <a:r>
              <a:rPr lang="en-GB" sz="1440" dirty="0">
                <a:sym typeface="Symbol" panose="05050102010706020507" pitchFamily="18" charset="2"/>
              </a:rPr>
              <a:t> 220 </a:t>
            </a:r>
            <a:r>
              <a:rPr lang="en-GB" sz="1440" dirty="0" err="1">
                <a:sym typeface="Symbol" panose="05050102010706020507" pitchFamily="18" charset="2"/>
              </a:rPr>
              <a:t>ms</a:t>
            </a:r>
            <a:r>
              <a:rPr lang="en-GB" sz="1440" dirty="0">
                <a:sym typeface="Symbol" panose="05050102010706020507" pitchFamily="18" charset="2"/>
              </a:rPr>
              <a:t> (1.4×</a:t>
            </a:r>
            <a:r>
              <a:rPr lang="en-GB" sz="1440" i="1" dirty="0">
                <a:sym typeface="Symbol" panose="05050102010706020507" pitchFamily="18" charset="2"/>
              </a:rPr>
              <a:t></a:t>
            </a:r>
            <a:r>
              <a:rPr lang="en-GB" sz="1440" i="1" baseline="-25000" dirty="0">
                <a:sym typeface="Symbol" panose="05050102010706020507" pitchFamily="18" charset="2"/>
              </a:rPr>
              <a:t>ISS04</a:t>
            </a:r>
            <a:r>
              <a:rPr lang="en-GB" sz="1440" dirty="0">
                <a:sym typeface="Symbol" panose="05050102010706020507" pitchFamily="18" charset="2"/>
              </a:rPr>
              <a:t>)</a:t>
            </a:r>
            <a:endParaRPr lang="en-GB" sz="1440" dirty="0"/>
          </a:p>
          <a:p>
            <a:pPr eaLnBrk="0" fontAlgn="base" hangingPunct="0">
              <a:spcBef>
                <a:spcPts val="1350"/>
              </a:spcBef>
              <a:spcAft>
                <a:spcPct val="0"/>
              </a:spcAft>
            </a:pPr>
            <a:r>
              <a:rPr lang="en-GB" sz="1440" b="1" dirty="0">
                <a:solidFill>
                  <a:srgbClr val="397EC1"/>
                </a:solidFill>
              </a:rPr>
              <a:t>Record triple product for </a:t>
            </a:r>
            <a:r>
              <a:rPr lang="en-GB" sz="1440" b="1" dirty="0" err="1">
                <a:solidFill>
                  <a:srgbClr val="397EC1"/>
                </a:solidFill>
              </a:rPr>
              <a:t>stellarators</a:t>
            </a:r>
            <a:r>
              <a:rPr lang="en-GB" sz="1440" b="1" dirty="0">
                <a:solidFill>
                  <a:srgbClr val="397EC1"/>
                </a:solidFill>
              </a:rPr>
              <a:t> (transiently)</a:t>
            </a:r>
          </a:p>
          <a:p>
            <a:pPr eaLnBrk="0" fontAlgn="base" hangingPunct="0">
              <a:spcBef>
                <a:spcPts val="450"/>
              </a:spcBef>
              <a:spcAft>
                <a:spcPct val="0"/>
              </a:spcAft>
            </a:pPr>
            <a:r>
              <a:rPr lang="en-GB" sz="1440" i="1" dirty="0"/>
              <a:t>n </a:t>
            </a:r>
            <a:r>
              <a:rPr lang="en-GB" sz="1440" i="1" dirty="0" err="1"/>
              <a:t>T</a:t>
            </a:r>
            <a:r>
              <a:rPr lang="en-GB" sz="1440" i="1" baseline="-25000" dirty="0" err="1"/>
              <a:t>i</a:t>
            </a:r>
            <a:r>
              <a:rPr lang="en-GB" sz="1440" i="1" dirty="0"/>
              <a:t> </a:t>
            </a:r>
            <a:r>
              <a:rPr lang="en-GB" sz="1440" i="1" dirty="0">
                <a:sym typeface="Symbol" panose="05050102010706020507" pitchFamily="18" charset="2"/>
              </a:rPr>
              <a:t></a:t>
            </a:r>
            <a:r>
              <a:rPr lang="en-GB" sz="1440" i="1" baseline="-25000" dirty="0">
                <a:sym typeface="Symbol" panose="05050102010706020507" pitchFamily="18" charset="2"/>
              </a:rPr>
              <a:t>E</a:t>
            </a:r>
            <a:r>
              <a:rPr lang="en-GB" sz="1440" i="1" dirty="0"/>
              <a:t> ~</a:t>
            </a:r>
            <a:r>
              <a:rPr lang="en-GB" sz="1440" dirty="0"/>
              <a:t> 6.8×10</a:t>
            </a:r>
            <a:r>
              <a:rPr lang="en-GB" sz="1440" baseline="30000" dirty="0"/>
              <a:t>19</a:t>
            </a:r>
            <a:r>
              <a:rPr lang="en-GB" sz="1440" dirty="0"/>
              <a:t> </a:t>
            </a:r>
            <a:r>
              <a:rPr lang="en-GB" sz="1440" dirty="0" err="1"/>
              <a:t>keV</a:t>
            </a:r>
            <a:r>
              <a:rPr lang="en-GB" sz="1440" dirty="0"/>
              <a:t> m</a:t>
            </a:r>
            <a:r>
              <a:rPr lang="en-GB" sz="1440" baseline="30000" dirty="0"/>
              <a:t>-3</a:t>
            </a:r>
            <a:r>
              <a:rPr lang="en-GB" sz="1440" dirty="0"/>
              <a:t> s</a:t>
            </a:r>
          </a:p>
          <a:p>
            <a:pPr eaLnBrk="0" fontAlgn="base" hangingPunct="0">
              <a:spcBef>
                <a:spcPts val="1350"/>
              </a:spcBef>
              <a:spcAft>
                <a:spcPct val="0"/>
              </a:spcAft>
            </a:pPr>
            <a:r>
              <a:rPr lang="en-GB" sz="1440" b="1" dirty="0">
                <a:solidFill>
                  <a:srgbClr val="397EC1"/>
                </a:solidFill>
              </a:rPr>
              <a:t>Highest triple product to date (in large tokamaks, transiently)</a:t>
            </a:r>
          </a:p>
          <a:p>
            <a:pPr eaLnBrk="0" fontAlgn="base" hangingPunct="0">
              <a:spcBef>
                <a:spcPts val="450"/>
              </a:spcBef>
              <a:spcAft>
                <a:spcPct val="0"/>
              </a:spcAft>
            </a:pPr>
            <a:r>
              <a:rPr lang="en-GB" sz="1440" i="1" dirty="0"/>
              <a:t>n </a:t>
            </a:r>
            <a:r>
              <a:rPr lang="en-GB" sz="1440" i="1" dirty="0" err="1"/>
              <a:t>T</a:t>
            </a:r>
            <a:r>
              <a:rPr lang="en-GB" sz="1440" i="1" baseline="-25000" dirty="0" err="1"/>
              <a:t>i</a:t>
            </a:r>
            <a:r>
              <a:rPr lang="en-GB" sz="1440" i="1" dirty="0"/>
              <a:t> </a:t>
            </a:r>
            <a:r>
              <a:rPr lang="en-GB" sz="1440" i="1" dirty="0">
                <a:sym typeface="Symbol" panose="05050102010706020507" pitchFamily="18" charset="2"/>
              </a:rPr>
              <a:t></a:t>
            </a:r>
            <a:r>
              <a:rPr lang="en-GB" sz="1440" i="1" baseline="-25000" dirty="0">
                <a:sym typeface="Symbol" panose="05050102010706020507" pitchFamily="18" charset="2"/>
              </a:rPr>
              <a:t>E</a:t>
            </a:r>
            <a:r>
              <a:rPr lang="en-GB" sz="1440" i="1" dirty="0"/>
              <a:t> ~</a:t>
            </a:r>
            <a:r>
              <a:rPr lang="en-GB" sz="1440" dirty="0"/>
              <a:t> 10</a:t>
            </a:r>
            <a:r>
              <a:rPr lang="en-GB" sz="1440" baseline="30000" dirty="0"/>
              <a:t>21</a:t>
            </a:r>
            <a:r>
              <a:rPr lang="en-GB" sz="1440" dirty="0"/>
              <a:t> </a:t>
            </a:r>
            <a:r>
              <a:rPr lang="en-GB" sz="1440" dirty="0" err="1"/>
              <a:t>keV</a:t>
            </a:r>
            <a:r>
              <a:rPr lang="en-GB" sz="1440" dirty="0"/>
              <a:t> m</a:t>
            </a:r>
            <a:r>
              <a:rPr lang="en-GB" sz="1440" baseline="30000" dirty="0"/>
              <a:t>-3</a:t>
            </a:r>
            <a:r>
              <a:rPr lang="en-GB" sz="1440" dirty="0"/>
              <a:t> s</a:t>
            </a:r>
          </a:p>
        </p:txBody>
      </p:sp>
      <p:grpSp>
        <p:nvGrpSpPr>
          <p:cNvPr id="7" name="Gruppieren 6"/>
          <p:cNvGrpSpPr>
            <a:grpSpLocks noChangeAspect="1"/>
          </p:cNvGrpSpPr>
          <p:nvPr/>
        </p:nvGrpSpPr>
        <p:grpSpPr>
          <a:xfrm>
            <a:off x="225443" y="783758"/>
            <a:ext cx="2860657" cy="4063291"/>
            <a:chOff x="225600" y="751771"/>
            <a:chExt cx="3268713" cy="4642896"/>
          </a:xfrm>
        </p:grpSpPr>
        <p:pic>
          <p:nvPicPr>
            <p:cNvPr id="8" name="Grafik 7"/>
            <p:cNvPicPr>
              <a:picLocks noChangeAspect="1"/>
            </p:cNvPicPr>
            <p:nvPr/>
          </p:nvPicPr>
          <p:blipFill>
            <a:blip r:embed="rId3"/>
            <a:stretch/>
          </p:blipFill>
          <p:spPr>
            <a:xfrm>
              <a:off x="225600" y="751771"/>
              <a:ext cx="3268713" cy="4642896"/>
            </a:xfrm>
            <a:prstGeom prst="rect">
              <a:avLst/>
            </a:prstGeom>
            <a:ln>
              <a:noFill/>
            </a:ln>
          </p:spPr>
        </p:pic>
        <p:sp>
          <p:nvSpPr>
            <p:cNvPr id="9" name="Rechteck 8"/>
            <p:cNvSpPr/>
            <p:nvPr/>
          </p:nvSpPr>
          <p:spPr>
            <a:xfrm>
              <a:off x="2044700" y="1327150"/>
              <a:ext cx="533575"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grpSp>
      <p:sp>
        <p:nvSpPr>
          <p:cNvPr id="10" name="Ellipse 9"/>
          <p:cNvSpPr/>
          <p:nvPr/>
        </p:nvSpPr>
        <p:spPr>
          <a:xfrm>
            <a:off x="3594226" y="2135101"/>
            <a:ext cx="1825283" cy="3376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pic>
        <p:nvPicPr>
          <p:cNvPr id="11" name="Picture 10">
            <a:extLst>
              <a:ext uri="{FF2B5EF4-FFF2-40B4-BE49-F238E27FC236}">
                <a16:creationId xmlns:a16="http://schemas.microsoft.com/office/drawing/2014/main" xmlns="" id="{DC2DAFE9-D11E-6D4B-9063-D0B86D9D8914}"/>
              </a:ext>
            </a:extLst>
          </p:cNvPr>
          <p:cNvPicPr>
            <a:picLocks noChangeAspect="1"/>
          </p:cNvPicPr>
          <p:nvPr/>
        </p:nvPicPr>
        <p:blipFill>
          <a:blip r:embed="rId4"/>
          <a:stretch>
            <a:fillRect/>
          </a:stretch>
        </p:blipFill>
        <p:spPr>
          <a:xfrm>
            <a:off x="473999" y="2809418"/>
            <a:ext cx="2484322" cy="1833372"/>
          </a:xfrm>
          <a:prstGeom prst="rect">
            <a:avLst/>
          </a:prstGeom>
        </p:spPr>
      </p:pic>
      <p:pic>
        <p:nvPicPr>
          <p:cNvPr id="12" name="Picture 11">
            <a:extLst>
              <a:ext uri="{FF2B5EF4-FFF2-40B4-BE49-F238E27FC236}">
                <a16:creationId xmlns:a16="http://schemas.microsoft.com/office/drawing/2014/main" xmlns="" id="{0E3EDA38-5397-BE4A-B5ED-807A628445D1}"/>
              </a:ext>
            </a:extLst>
          </p:cNvPr>
          <p:cNvPicPr>
            <a:picLocks noChangeAspect="1"/>
          </p:cNvPicPr>
          <p:nvPr/>
        </p:nvPicPr>
        <p:blipFill>
          <a:blip r:embed="rId5"/>
          <a:stretch>
            <a:fillRect/>
          </a:stretch>
        </p:blipFill>
        <p:spPr>
          <a:xfrm>
            <a:off x="595887" y="978160"/>
            <a:ext cx="2388810" cy="1902200"/>
          </a:xfrm>
          <a:prstGeom prst="rect">
            <a:avLst/>
          </a:prstGeom>
        </p:spPr>
      </p:pic>
      <p:sp>
        <p:nvSpPr>
          <p:cNvPr id="13" name="Datumsplatzhalter 1">
            <a:extLst>
              <a:ext uri="{FF2B5EF4-FFF2-40B4-BE49-F238E27FC236}">
                <a16:creationId xmlns:a16="http://schemas.microsoft.com/office/drawing/2014/main" xmlns="" id="{76654912-3E05-6E45-92B5-EA55802AA042}"/>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14" name="Fußzeilenplatzhalter 2">
            <a:extLst>
              <a:ext uri="{FF2B5EF4-FFF2-40B4-BE49-F238E27FC236}">
                <a16:creationId xmlns:a16="http://schemas.microsoft.com/office/drawing/2014/main" xmlns="" id="{14D46898-EF44-2B4A-836C-6EAF456074DD}"/>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151863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39</a:t>
            </a:fld>
            <a:endParaRPr lang="de-DE" dirty="0"/>
          </a:p>
        </p:txBody>
      </p:sp>
      <p:sp>
        <p:nvSpPr>
          <p:cNvPr id="5" name="Textplatzhalter 4"/>
          <p:cNvSpPr>
            <a:spLocks noGrp="1"/>
          </p:cNvSpPr>
          <p:nvPr>
            <p:ph type="body" sz="quarter" idx="14"/>
          </p:nvPr>
        </p:nvSpPr>
        <p:spPr/>
        <p:txBody>
          <a:bodyPr/>
          <a:lstStyle/>
          <a:p>
            <a:r>
              <a:rPr lang="en-GB" dirty="0"/>
              <a:t>On the way to high performance steady-state operation</a:t>
            </a:r>
          </a:p>
        </p:txBody>
      </p:sp>
      <p:grpSp>
        <p:nvGrpSpPr>
          <p:cNvPr id="11" name="Gruppieren 10"/>
          <p:cNvGrpSpPr/>
          <p:nvPr/>
        </p:nvGrpSpPr>
        <p:grpSpPr>
          <a:xfrm>
            <a:off x="773581" y="829061"/>
            <a:ext cx="7596840" cy="3831397"/>
            <a:chOff x="859534" y="921179"/>
            <a:chExt cx="8440933" cy="4257108"/>
          </a:xfrm>
        </p:grpSpPr>
        <p:pic>
          <p:nvPicPr>
            <p:cNvPr id="9" name="Grafik 8"/>
            <p:cNvPicPr>
              <a:picLocks noChangeAspect="1"/>
            </p:cNvPicPr>
            <p:nvPr/>
          </p:nvPicPr>
          <p:blipFill>
            <a:blip r:embed="rId3"/>
            <a:stretch>
              <a:fillRect/>
            </a:stretch>
          </p:blipFill>
          <p:spPr>
            <a:xfrm>
              <a:off x="859534" y="921179"/>
              <a:ext cx="8440933" cy="4257108"/>
            </a:xfrm>
            <a:prstGeom prst="rect">
              <a:avLst/>
            </a:prstGeom>
          </p:spPr>
        </p:pic>
        <p:sp>
          <p:nvSpPr>
            <p:cNvPr id="10" name="Rechteck 9"/>
            <p:cNvSpPr/>
            <p:nvPr/>
          </p:nvSpPr>
          <p:spPr>
            <a:xfrm>
              <a:off x="1679713" y="4999383"/>
              <a:ext cx="1649896" cy="178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grpSp>
      <p:sp>
        <p:nvSpPr>
          <p:cNvPr id="13" name="Abgerundetes Rechteck 12"/>
          <p:cNvSpPr/>
          <p:nvPr/>
        </p:nvSpPr>
        <p:spPr>
          <a:xfrm>
            <a:off x="4496064" y="1860455"/>
            <a:ext cx="591022" cy="242513"/>
          </a:xfrm>
          <a:prstGeom prst="roundRect">
            <a:avLst/>
          </a:prstGeom>
          <a:solidFill>
            <a:srgbClr val="FFFF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4207" tIns="47102" rIns="94207" bIns="47102" rtlCol="0" anchor="ctr"/>
          <a:lstStyle/>
          <a:p>
            <a:pPr algn="ctr"/>
            <a:endParaRPr lang="en-GB" sz="1440"/>
          </a:p>
        </p:txBody>
      </p:sp>
      <p:sp>
        <p:nvSpPr>
          <p:cNvPr id="15" name="Ellipse 14"/>
          <p:cNvSpPr>
            <a:spLocks noChangeAspect="1"/>
          </p:cNvSpPr>
          <p:nvPr/>
        </p:nvSpPr>
        <p:spPr>
          <a:xfrm>
            <a:off x="1842678" y="3648109"/>
            <a:ext cx="161807" cy="162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207" tIns="47102" rIns="94207" bIns="47102" rtlCol="0" anchor="ctr"/>
          <a:lstStyle/>
          <a:p>
            <a:pPr algn="ctr"/>
            <a:endParaRPr lang="en-GB" sz="1440"/>
          </a:p>
        </p:txBody>
      </p:sp>
      <p:sp>
        <p:nvSpPr>
          <p:cNvPr id="17" name="Rechteck 16"/>
          <p:cNvSpPr/>
          <p:nvPr/>
        </p:nvSpPr>
        <p:spPr>
          <a:xfrm>
            <a:off x="2156783" y="3666049"/>
            <a:ext cx="341127"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sp>
        <p:nvSpPr>
          <p:cNvPr id="24" name="Textfeld 23"/>
          <p:cNvSpPr txBox="1"/>
          <p:nvPr/>
        </p:nvSpPr>
        <p:spPr>
          <a:xfrm>
            <a:off x="72394" y="4597047"/>
            <a:ext cx="1654299" cy="286232"/>
          </a:xfrm>
          <a:prstGeom prst="rect">
            <a:avLst/>
          </a:prstGeom>
          <a:noFill/>
        </p:spPr>
        <p:txBody>
          <a:bodyPr wrap="none" rtlCol="0">
            <a:spAutoFit/>
          </a:bodyPr>
          <a:lstStyle/>
          <a:p>
            <a:r>
              <a:rPr lang="en-GB" sz="1260" dirty="0"/>
              <a:t>Courtesy of M. Kikuchi</a:t>
            </a:r>
          </a:p>
        </p:txBody>
      </p:sp>
      <p:sp>
        <p:nvSpPr>
          <p:cNvPr id="27" name="Textfeld 26"/>
          <p:cNvSpPr txBox="1"/>
          <p:nvPr/>
        </p:nvSpPr>
        <p:spPr>
          <a:xfrm>
            <a:off x="2082841" y="3576759"/>
            <a:ext cx="601447" cy="313932"/>
          </a:xfrm>
          <a:prstGeom prst="rect">
            <a:avLst/>
          </a:prstGeom>
          <a:noFill/>
        </p:spPr>
        <p:txBody>
          <a:bodyPr wrap="none" rtlCol="0">
            <a:spAutoFit/>
          </a:bodyPr>
          <a:lstStyle/>
          <a:p>
            <a:r>
              <a:rPr lang="en-GB" sz="1440" b="1" dirty="0"/>
              <a:t>W7-X</a:t>
            </a:r>
          </a:p>
        </p:txBody>
      </p:sp>
      <p:sp>
        <p:nvSpPr>
          <p:cNvPr id="28" name="Rechteck 27"/>
          <p:cNvSpPr/>
          <p:nvPr/>
        </p:nvSpPr>
        <p:spPr>
          <a:xfrm>
            <a:off x="5814347" y="4624747"/>
            <a:ext cx="3312125" cy="258532"/>
          </a:xfrm>
          <a:prstGeom prst="rect">
            <a:avLst/>
          </a:prstGeom>
        </p:spPr>
        <p:txBody>
          <a:bodyPr wrap="none">
            <a:spAutoFit/>
          </a:bodyPr>
          <a:lstStyle/>
          <a:p>
            <a:pPr algn="r"/>
            <a:r>
              <a:rPr lang="en-GB" sz="1080" dirty="0"/>
              <a:t>T. </a:t>
            </a:r>
            <a:r>
              <a:rPr lang="en-GB" sz="1080" dirty="0" err="1"/>
              <a:t>Sunn</a:t>
            </a:r>
            <a:r>
              <a:rPr lang="en-GB" sz="1080" dirty="0"/>
              <a:t> Pedersen et al, Phys. Plasmas 24 (2017) 055503</a:t>
            </a:r>
          </a:p>
        </p:txBody>
      </p:sp>
      <p:sp>
        <p:nvSpPr>
          <p:cNvPr id="33" name="Ellipse 32"/>
          <p:cNvSpPr>
            <a:spLocks noChangeAspect="1"/>
          </p:cNvSpPr>
          <p:nvPr/>
        </p:nvSpPr>
        <p:spPr>
          <a:xfrm>
            <a:off x="3824434" y="2217501"/>
            <a:ext cx="177987" cy="178200"/>
          </a:xfrm>
          <a:prstGeom prst="ellipse">
            <a:avLst/>
          </a:prstGeom>
          <a:solidFill>
            <a:srgbClr val="FFFF00"/>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4207" tIns="47102" rIns="94207" bIns="47102" rtlCol="0" anchor="ctr"/>
          <a:lstStyle/>
          <a:p>
            <a:pPr algn="ctr"/>
            <a:endParaRPr lang="en-GB" sz="1440"/>
          </a:p>
        </p:txBody>
      </p:sp>
      <p:sp>
        <p:nvSpPr>
          <p:cNvPr id="30" name="Ellipse 29"/>
          <p:cNvSpPr>
            <a:spLocks noChangeAspect="1"/>
          </p:cNvSpPr>
          <p:nvPr/>
        </p:nvSpPr>
        <p:spPr>
          <a:xfrm>
            <a:off x="4177236" y="2382454"/>
            <a:ext cx="177987" cy="178200"/>
          </a:xfrm>
          <a:prstGeom prst="ellipse">
            <a:avLst/>
          </a:prstGeom>
          <a:solidFill>
            <a:srgbClr val="FFFF00"/>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4207" tIns="47102" rIns="94207" bIns="47102" rtlCol="0" anchor="ctr"/>
          <a:lstStyle/>
          <a:p>
            <a:pPr algn="ctr"/>
            <a:endParaRPr lang="en-GB" sz="1440" dirty="0"/>
          </a:p>
        </p:txBody>
      </p:sp>
      <p:sp>
        <p:nvSpPr>
          <p:cNvPr id="35" name="Textfeld 34"/>
          <p:cNvSpPr txBox="1"/>
          <p:nvPr/>
        </p:nvSpPr>
        <p:spPr>
          <a:xfrm>
            <a:off x="3009385" y="2775453"/>
            <a:ext cx="679170" cy="330573"/>
          </a:xfrm>
          <a:prstGeom prst="rect">
            <a:avLst/>
          </a:prstGeom>
          <a:solidFill>
            <a:schemeClr val="bg1"/>
          </a:solidFill>
        </p:spPr>
        <p:txBody>
          <a:bodyPr wrap="none" lIns="94207" tIns="47102" rIns="94207" bIns="47102" rtlCol="0">
            <a:spAutoFit/>
          </a:bodyPr>
          <a:lstStyle/>
          <a:p>
            <a:r>
              <a:rPr lang="en-GB" sz="1530" b="1" dirty="0">
                <a:ea typeface="Arial MT Condensed" pitchFamily="34" charset="0"/>
                <a:cs typeface="Arial MT Condensed" pitchFamily="34" charset="0"/>
              </a:rPr>
              <a:t>OP1.1</a:t>
            </a:r>
          </a:p>
        </p:txBody>
      </p:sp>
      <p:sp>
        <p:nvSpPr>
          <p:cNvPr id="36" name="Textfeld 35"/>
          <p:cNvSpPr txBox="1"/>
          <p:nvPr/>
        </p:nvSpPr>
        <p:spPr>
          <a:xfrm>
            <a:off x="2009079" y="1707053"/>
            <a:ext cx="679170" cy="330573"/>
          </a:xfrm>
          <a:prstGeom prst="rect">
            <a:avLst/>
          </a:prstGeom>
          <a:solidFill>
            <a:schemeClr val="bg1"/>
          </a:solidFill>
        </p:spPr>
        <p:txBody>
          <a:bodyPr wrap="none" lIns="94207" tIns="47102" rIns="94207" bIns="47102" rtlCol="0">
            <a:spAutoFit/>
          </a:bodyPr>
          <a:lstStyle/>
          <a:p>
            <a:r>
              <a:rPr lang="en-GB" sz="1530" b="1" dirty="0">
                <a:ea typeface="Arial MT Condensed" pitchFamily="34" charset="0"/>
                <a:cs typeface="Arial MT Condensed" pitchFamily="34" charset="0"/>
              </a:rPr>
              <a:t>OP1.2</a:t>
            </a:r>
          </a:p>
        </p:txBody>
      </p:sp>
      <p:sp>
        <p:nvSpPr>
          <p:cNvPr id="12" name="Textfeld 11"/>
          <p:cNvSpPr txBox="1"/>
          <p:nvPr/>
        </p:nvSpPr>
        <p:spPr>
          <a:xfrm>
            <a:off x="4283113" y="1518762"/>
            <a:ext cx="1015801" cy="330573"/>
          </a:xfrm>
          <a:prstGeom prst="rect">
            <a:avLst/>
          </a:prstGeom>
          <a:solidFill>
            <a:schemeClr val="bg1"/>
          </a:solidFill>
        </p:spPr>
        <p:txBody>
          <a:bodyPr wrap="none" lIns="94207" tIns="47102" rIns="94207" bIns="47102" rtlCol="0">
            <a:spAutoFit/>
          </a:bodyPr>
          <a:lstStyle/>
          <a:p>
            <a:r>
              <a:rPr lang="en-GB" sz="1530" b="1" dirty="0">
                <a:ea typeface="Arial MT Condensed" pitchFamily="34" charset="0"/>
                <a:cs typeface="Arial MT Condensed" pitchFamily="34" charset="0"/>
              </a:rPr>
              <a:t>W7-X OP2</a:t>
            </a:r>
          </a:p>
        </p:txBody>
      </p:sp>
      <p:sp>
        <p:nvSpPr>
          <p:cNvPr id="18" name="Ellipse 17"/>
          <p:cNvSpPr>
            <a:spLocks noChangeAspect="1"/>
          </p:cNvSpPr>
          <p:nvPr/>
        </p:nvSpPr>
        <p:spPr>
          <a:xfrm>
            <a:off x="3266503" y="2637372"/>
            <a:ext cx="177987" cy="178200"/>
          </a:xfrm>
          <a:prstGeom prst="ellipse">
            <a:avLst/>
          </a:prstGeom>
          <a:solidFill>
            <a:srgbClr val="FFFF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4207" tIns="47102" rIns="94207" bIns="47102" rtlCol="0" anchor="ctr"/>
          <a:lstStyle/>
          <a:p>
            <a:pPr algn="ctr"/>
            <a:endParaRPr lang="en-GB" sz="1440"/>
          </a:p>
        </p:txBody>
      </p:sp>
      <p:sp>
        <p:nvSpPr>
          <p:cNvPr id="25" name="Ellipse 24"/>
          <p:cNvSpPr>
            <a:spLocks noChangeAspect="1"/>
          </p:cNvSpPr>
          <p:nvPr/>
        </p:nvSpPr>
        <p:spPr>
          <a:xfrm>
            <a:off x="2577655" y="1983806"/>
            <a:ext cx="177987" cy="178200"/>
          </a:xfrm>
          <a:prstGeom prst="ellipse">
            <a:avLst/>
          </a:prstGeom>
          <a:solidFill>
            <a:srgbClr val="FFFF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4207" tIns="47102" rIns="94207" bIns="47102" rtlCol="0" anchor="ctr"/>
          <a:lstStyle/>
          <a:p>
            <a:pPr algn="ctr"/>
            <a:endParaRPr lang="en-GB" sz="1440"/>
          </a:p>
        </p:txBody>
      </p:sp>
      <p:sp>
        <p:nvSpPr>
          <p:cNvPr id="48" name="Textfeld 47"/>
          <p:cNvSpPr txBox="1"/>
          <p:nvPr/>
        </p:nvSpPr>
        <p:spPr>
          <a:xfrm>
            <a:off x="3710572" y="2830791"/>
            <a:ext cx="679170" cy="330573"/>
          </a:xfrm>
          <a:prstGeom prst="rect">
            <a:avLst/>
          </a:prstGeom>
          <a:solidFill>
            <a:schemeClr val="bg1"/>
          </a:solidFill>
        </p:spPr>
        <p:txBody>
          <a:bodyPr wrap="none" lIns="94207" tIns="47102" rIns="94207" bIns="47102" rtlCol="0">
            <a:spAutoFit/>
          </a:bodyPr>
          <a:lstStyle/>
          <a:p>
            <a:r>
              <a:rPr lang="en-GB" sz="1530" b="1" dirty="0">
                <a:ea typeface="Arial MT Condensed" pitchFamily="34" charset="0"/>
                <a:cs typeface="Arial MT Condensed" pitchFamily="34" charset="0"/>
              </a:rPr>
              <a:t>OP1.2</a:t>
            </a:r>
          </a:p>
        </p:txBody>
      </p:sp>
      <p:cxnSp>
        <p:nvCxnSpPr>
          <p:cNvPr id="52" name="Gerade Verbindung mit Pfeil 51"/>
          <p:cNvCxnSpPr>
            <a:stCxn id="18" idx="1"/>
            <a:endCxn id="25" idx="5"/>
          </p:cNvCxnSpPr>
          <p:nvPr/>
        </p:nvCxnSpPr>
        <p:spPr>
          <a:xfrm flipH="1" flipV="1">
            <a:off x="2729576" y="2135910"/>
            <a:ext cx="562992" cy="5275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a:stCxn id="18" idx="7"/>
            <a:endCxn id="33" idx="3"/>
          </p:cNvCxnSpPr>
          <p:nvPr/>
        </p:nvCxnSpPr>
        <p:spPr>
          <a:xfrm flipV="1">
            <a:off x="3418423" y="2369605"/>
            <a:ext cx="432077" cy="2938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a:stCxn id="18" idx="6"/>
            <a:endCxn id="30" idx="2"/>
          </p:cNvCxnSpPr>
          <p:nvPr/>
        </p:nvCxnSpPr>
        <p:spPr>
          <a:xfrm flipV="1">
            <a:off x="3444489" y="2471554"/>
            <a:ext cx="732747" cy="2549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Datumsplatzhalter 1">
            <a:extLst>
              <a:ext uri="{FF2B5EF4-FFF2-40B4-BE49-F238E27FC236}">
                <a16:creationId xmlns:a16="http://schemas.microsoft.com/office/drawing/2014/main" xmlns="" id="{88AA4A06-23ED-304D-A3D1-626392281520}"/>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29" name="Fußzeilenplatzhalter 2">
            <a:extLst>
              <a:ext uri="{FF2B5EF4-FFF2-40B4-BE49-F238E27FC236}">
                <a16:creationId xmlns:a16="http://schemas.microsoft.com/office/drawing/2014/main" xmlns="" id="{9DCD3A00-141C-5646-A9D5-9C4498FC1521}"/>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260508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5" grpId="0" animBg="1"/>
      <p:bldP spid="36" grpId="0" animBg="1"/>
      <p:bldP spid="12"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a classical stellarator trapped particles are not well confined and drift across flux surfaces</a:t>
            </a:r>
          </a:p>
        </p:txBody>
      </p:sp>
      <p:pic>
        <p:nvPicPr>
          <p:cNvPr id="3" name="traj_lhd.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3221" y="889269"/>
            <a:ext cx="5457228" cy="4092921"/>
          </a:xfrm>
          <a:prstGeom prst="rect">
            <a:avLst/>
          </a:prstGeom>
        </p:spPr>
      </p:pic>
      <p:sp>
        <p:nvSpPr>
          <p:cNvPr id="6" name="Content Placeholder 3"/>
          <p:cNvSpPr txBox="1">
            <a:spLocks/>
          </p:cNvSpPr>
          <p:nvPr/>
        </p:nvSpPr>
        <p:spPr>
          <a:xfrm>
            <a:off x="5880533" y="850455"/>
            <a:ext cx="3044991" cy="4112470"/>
          </a:xfrm>
          <a:prstGeom prst="rect">
            <a:avLst/>
          </a:prstGeom>
        </p:spPr>
        <p:txBody>
          <a:bodyPr/>
          <a:lstStyle>
            <a:lvl1pPr marL="0" indent="0" algn="l" defTabSz="408058" rtl="0" eaLnBrk="1" latinLnBrk="0" hangingPunct="1">
              <a:spcBef>
                <a:spcPct val="20000"/>
              </a:spcBef>
              <a:buFontTx/>
              <a:buNone/>
              <a:defRPr sz="1600" b="1" kern="1200" baseline="0">
                <a:solidFill>
                  <a:schemeClr val="tx1">
                    <a:lumMod val="75000"/>
                    <a:lumOff val="25000"/>
                  </a:schemeClr>
                </a:solidFill>
                <a:latin typeface="Myriad Pro"/>
                <a:ea typeface="+mn-ea"/>
                <a:cs typeface="Myriad Pro"/>
              </a:defRPr>
            </a:lvl1pPr>
            <a:lvl2pPr marL="663093" indent="-255036" algn="l" defTabSz="408058" rtl="0" eaLnBrk="1" latinLnBrk="0" hangingPunct="1">
              <a:spcBef>
                <a:spcPct val="20000"/>
              </a:spcBef>
              <a:buSzPct val="100000"/>
              <a:buFont typeface="Lucida Grande"/>
              <a:buChar char="●"/>
              <a:defRPr sz="1400" b="1" kern="1200">
                <a:solidFill>
                  <a:schemeClr val="tx1">
                    <a:lumMod val="75000"/>
                    <a:lumOff val="25000"/>
                  </a:schemeClr>
                </a:solidFill>
                <a:latin typeface="Myriad Pro"/>
                <a:ea typeface="+mn-ea"/>
                <a:cs typeface="Myriad Pro"/>
              </a:defRPr>
            </a:lvl2pPr>
            <a:lvl3pPr marL="1020145" indent="-204028" algn="l" defTabSz="408058" rtl="0" eaLnBrk="1" latinLnBrk="0" hangingPunct="1">
              <a:spcBef>
                <a:spcPct val="20000"/>
              </a:spcBef>
              <a:buClr>
                <a:schemeClr val="tx1"/>
              </a:buClr>
              <a:buSzPct val="100000"/>
              <a:buFont typeface="Arial"/>
              <a:buChar char="•"/>
              <a:defRPr sz="1400" b="1" kern="1200">
                <a:solidFill>
                  <a:schemeClr val="tx1">
                    <a:lumMod val="75000"/>
                    <a:lumOff val="25000"/>
                  </a:schemeClr>
                </a:solidFill>
                <a:latin typeface="Myriad Pro"/>
                <a:ea typeface="+mn-ea"/>
                <a:cs typeface="Myriad Pro"/>
              </a:defRPr>
            </a:lvl3pPr>
            <a:lvl4pPr marL="1428201" indent="-204028" algn="l" defTabSz="408058" rtl="0" eaLnBrk="1" latinLnBrk="0" hangingPunct="1">
              <a:spcBef>
                <a:spcPct val="20000"/>
              </a:spcBef>
              <a:buFont typeface="Lucida Grande"/>
              <a:buChar char="»"/>
              <a:defRPr sz="1400" b="1" kern="1200">
                <a:solidFill>
                  <a:schemeClr val="tx1">
                    <a:lumMod val="75000"/>
                    <a:lumOff val="25000"/>
                  </a:schemeClr>
                </a:solidFill>
                <a:latin typeface="Myriad Pro"/>
                <a:ea typeface="+mn-ea"/>
                <a:cs typeface="Myriad Pro"/>
              </a:defRPr>
            </a:lvl4pPr>
            <a:lvl5pPr marL="1836259" indent="-204028" algn="l" defTabSz="408058" rtl="0" eaLnBrk="1" latinLnBrk="0" hangingPunct="1">
              <a:spcBef>
                <a:spcPct val="20000"/>
              </a:spcBef>
              <a:buFont typeface="Arial"/>
              <a:buChar char="»"/>
              <a:defRPr sz="1800" kern="1200">
                <a:solidFill>
                  <a:schemeClr val="tx1"/>
                </a:solidFill>
                <a:latin typeface="+mn-lt"/>
                <a:ea typeface="+mn-ea"/>
                <a:cs typeface="+mn-cs"/>
              </a:defRPr>
            </a:lvl5pPr>
            <a:lvl6pPr marL="2244316" indent="-204028" algn="l" defTabSz="408058" rtl="0" eaLnBrk="1" latinLnBrk="0" hangingPunct="1">
              <a:spcBef>
                <a:spcPct val="20000"/>
              </a:spcBef>
              <a:buFont typeface="Arial"/>
              <a:buChar char="•"/>
              <a:defRPr sz="1800" kern="1200">
                <a:solidFill>
                  <a:schemeClr val="tx1"/>
                </a:solidFill>
                <a:latin typeface="+mn-lt"/>
                <a:ea typeface="+mn-ea"/>
                <a:cs typeface="+mn-cs"/>
              </a:defRPr>
            </a:lvl6pPr>
            <a:lvl7pPr marL="2652373" indent="-204028" algn="l" defTabSz="408058" rtl="0" eaLnBrk="1" latinLnBrk="0" hangingPunct="1">
              <a:spcBef>
                <a:spcPct val="20000"/>
              </a:spcBef>
              <a:buFont typeface="Arial"/>
              <a:buChar char="•"/>
              <a:defRPr sz="1800" kern="1200">
                <a:solidFill>
                  <a:schemeClr val="tx1"/>
                </a:solidFill>
                <a:latin typeface="+mn-lt"/>
                <a:ea typeface="+mn-ea"/>
                <a:cs typeface="+mn-cs"/>
              </a:defRPr>
            </a:lvl7pPr>
            <a:lvl8pPr marL="3060431" indent="-204028" algn="l" defTabSz="408058" rtl="0" eaLnBrk="1" latinLnBrk="0" hangingPunct="1">
              <a:spcBef>
                <a:spcPct val="20000"/>
              </a:spcBef>
              <a:buFont typeface="Arial"/>
              <a:buChar char="•"/>
              <a:defRPr sz="1800" kern="1200">
                <a:solidFill>
                  <a:schemeClr val="tx1"/>
                </a:solidFill>
                <a:latin typeface="+mn-lt"/>
                <a:ea typeface="+mn-ea"/>
                <a:cs typeface="+mn-cs"/>
              </a:defRPr>
            </a:lvl8pPr>
            <a:lvl9pPr marL="3468488" indent="-204028" algn="l" defTabSz="408058"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Shown is the orbit of a 50 </a:t>
            </a:r>
            <a:r>
              <a:rPr lang="en-US" dirty="0" err="1"/>
              <a:t>keV</a:t>
            </a:r>
            <a:r>
              <a:rPr lang="en-US" dirty="0"/>
              <a:t> ion in a </a:t>
            </a:r>
            <a:r>
              <a:rPr lang="en-US" i="1" dirty="0">
                <a:solidFill>
                  <a:schemeClr val="tx1"/>
                </a:solidFill>
              </a:rPr>
              <a:t>classical</a:t>
            </a:r>
            <a:r>
              <a:rPr lang="en-US" dirty="0"/>
              <a:t> stellarator of similar size to W7-X.</a:t>
            </a:r>
          </a:p>
          <a:p>
            <a:endParaRPr lang="en-US" dirty="0"/>
          </a:p>
          <a:p>
            <a:r>
              <a:rPr lang="en-US" dirty="0"/>
              <a:t>This energy scales to an </a:t>
            </a:r>
          </a:p>
          <a:p>
            <a:r>
              <a:rPr lang="en-US" dirty="0">
                <a:latin typeface="Arial" pitchFamily="34" charset="0"/>
                <a:cs typeface="Arial" pitchFamily="34" charset="0"/>
              </a:rPr>
              <a:t>α-</a:t>
            </a:r>
            <a:r>
              <a:rPr lang="en-US" dirty="0"/>
              <a:t>particle in a reactor scale device.</a:t>
            </a:r>
          </a:p>
        </p:txBody>
      </p:sp>
    </p:spTree>
    <p:extLst>
      <p:ext uri="{BB962C8B-B14F-4D97-AF65-F5344CB8AC3E}">
        <p14:creationId xmlns:p14="http://schemas.microsoft.com/office/powerpoint/2010/main" val="2894175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40</a:t>
            </a:fld>
            <a:endParaRPr lang="de-DE" dirty="0"/>
          </a:p>
        </p:txBody>
      </p:sp>
      <p:sp>
        <p:nvSpPr>
          <p:cNvPr id="5" name="Textplatzhalter 4"/>
          <p:cNvSpPr>
            <a:spLocks noGrp="1"/>
          </p:cNvSpPr>
          <p:nvPr>
            <p:ph type="body" sz="quarter" idx="14"/>
          </p:nvPr>
        </p:nvSpPr>
        <p:spPr/>
        <p:txBody>
          <a:bodyPr/>
          <a:lstStyle/>
          <a:p>
            <a:r>
              <a:rPr lang="en-GB" dirty="0"/>
              <a:t>Scaling of energy confinement time</a:t>
            </a:r>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690" y="795700"/>
            <a:ext cx="4006995" cy="4006995"/>
          </a:xfrm>
          <a:prstGeom prst="rect">
            <a:avLst/>
          </a:prstGeom>
        </p:spPr>
      </p:pic>
      <p:grpSp>
        <p:nvGrpSpPr>
          <p:cNvPr id="8" name="Gruppieren 7"/>
          <p:cNvGrpSpPr/>
          <p:nvPr/>
        </p:nvGrpSpPr>
        <p:grpSpPr>
          <a:xfrm flipV="1">
            <a:off x="3066275" y="2503748"/>
            <a:ext cx="1663673" cy="1005100"/>
            <a:chOff x="4410075" y="2143125"/>
            <a:chExt cx="2524125" cy="1009650"/>
          </a:xfrm>
        </p:grpSpPr>
        <p:cxnSp>
          <p:nvCxnSpPr>
            <p:cNvPr id="9" name="Gerade Verbindung mit Pfeil 8"/>
            <p:cNvCxnSpPr/>
            <p:nvPr/>
          </p:nvCxnSpPr>
          <p:spPr>
            <a:xfrm flipH="1">
              <a:off x="4410075" y="2143125"/>
              <a:ext cx="2524125" cy="100965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a:off x="4410075" y="2143125"/>
              <a:ext cx="2524125" cy="10096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4745517" y="3370072"/>
            <a:ext cx="2264210" cy="313932"/>
          </a:xfrm>
          <a:prstGeom prst="rect">
            <a:avLst/>
          </a:prstGeom>
          <a:noFill/>
        </p:spPr>
        <p:txBody>
          <a:bodyPr wrap="none" rtlCol="0">
            <a:spAutoFit/>
          </a:bodyPr>
          <a:lstStyle/>
          <a:p>
            <a:r>
              <a:rPr lang="en-GB" sz="1440" dirty="0"/>
              <a:t>Limiter plasma (OP1.1) data</a:t>
            </a:r>
          </a:p>
        </p:txBody>
      </p:sp>
      <p:grpSp>
        <p:nvGrpSpPr>
          <p:cNvPr id="12" name="Gruppieren 11"/>
          <p:cNvGrpSpPr/>
          <p:nvPr/>
        </p:nvGrpSpPr>
        <p:grpSpPr>
          <a:xfrm flipV="1">
            <a:off x="3058600" y="2430459"/>
            <a:ext cx="1671347" cy="312502"/>
            <a:chOff x="4410075" y="2143125"/>
            <a:chExt cx="2524125" cy="1009650"/>
          </a:xfrm>
        </p:grpSpPr>
        <p:cxnSp>
          <p:nvCxnSpPr>
            <p:cNvPr id="13" name="Gerade Verbindung mit Pfeil 12"/>
            <p:cNvCxnSpPr/>
            <p:nvPr/>
          </p:nvCxnSpPr>
          <p:spPr>
            <a:xfrm flipH="1">
              <a:off x="4410075" y="2143125"/>
              <a:ext cx="2524125" cy="100965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H="1">
              <a:off x="4410075" y="2143125"/>
              <a:ext cx="2524125" cy="10096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feld 14"/>
          <p:cNvSpPr txBox="1"/>
          <p:nvPr/>
        </p:nvSpPr>
        <p:spPr>
          <a:xfrm>
            <a:off x="4745518" y="2609971"/>
            <a:ext cx="2355581" cy="313932"/>
          </a:xfrm>
          <a:prstGeom prst="rect">
            <a:avLst/>
          </a:prstGeom>
          <a:noFill/>
        </p:spPr>
        <p:txBody>
          <a:bodyPr wrap="none" rtlCol="0">
            <a:spAutoFit/>
          </a:bodyPr>
          <a:lstStyle/>
          <a:p>
            <a:r>
              <a:rPr lang="en-GB" sz="1440" dirty="0" err="1"/>
              <a:t>Divertor</a:t>
            </a:r>
            <a:r>
              <a:rPr lang="en-GB" sz="1440" dirty="0"/>
              <a:t> plasma (OP1.2) data</a:t>
            </a:r>
          </a:p>
        </p:txBody>
      </p:sp>
      <p:grpSp>
        <p:nvGrpSpPr>
          <p:cNvPr id="16" name="Gruppieren 15"/>
          <p:cNvGrpSpPr/>
          <p:nvPr/>
        </p:nvGrpSpPr>
        <p:grpSpPr>
          <a:xfrm>
            <a:off x="3115921" y="2236402"/>
            <a:ext cx="1556207" cy="63093"/>
            <a:chOff x="4410075" y="2143125"/>
            <a:chExt cx="2524125" cy="1009650"/>
          </a:xfrm>
        </p:grpSpPr>
        <p:cxnSp>
          <p:nvCxnSpPr>
            <p:cNvPr id="17" name="Gerade Verbindung mit Pfeil 16"/>
            <p:cNvCxnSpPr/>
            <p:nvPr/>
          </p:nvCxnSpPr>
          <p:spPr>
            <a:xfrm flipH="1">
              <a:off x="4410075" y="2143125"/>
              <a:ext cx="2524125" cy="100965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a:off x="4410075" y="2143125"/>
              <a:ext cx="2524125" cy="10096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feld 18"/>
          <p:cNvSpPr txBox="1"/>
          <p:nvPr/>
        </p:nvSpPr>
        <p:spPr>
          <a:xfrm>
            <a:off x="4745517" y="1979518"/>
            <a:ext cx="3318731" cy="313932"/>
          </a:xfrm>
          <a:prstGeom prst="rect">
            <a:avLst/>
          </a:prstGeom>
          <a:noFill/>
        </p:spPr>
        <p:txBody>
          <a:bodyPr wrap="square" rtlCol="0">
            <a:spAutoFit/>
          </a:bodyPr>
          <a:lstStyle/>
          <a:p>
            <a:r>
              <a:rPr lang="en-GB" sz="1440" dirty="0"/>
              <a:t>Stationary </a:t>
            </a:r>
            <a:r>
              <a:rPr lang="en-GB" sz="1440" dirty="0" err="1"/>
              <a:t>divertor</a:t>
            </a:r>
            <a:r>
              <a:rPr lang="en-GB" sz="1440" dirty="0"/>
              <a:t> (OP1.2) plasma</a:t>
            </a:r>
            <a:endParaRPr lang="en-GB" sz="1440" i="1" baseline="-25000" dirty="0"/>
          </a:p>
        </p:txBody>
      </p:sp>
      <p:grpSp>
        <p:nvGrpSpPr>
          <p:cNvPr id="20" name="Gruppieren 19"/>
          <p:cNvGrpSpPr/>
          <p:nvPr/>
        </p:nvGrpSpPr>
        <p:grpSpPr>
          <a:xfrm>
            <a:off x="3171166" y="1630258"/>
            <a:ext cx="1500962" cy="505955"/>
            <a:chOff x="4410075" y="2143125"/>
            <a:chExt cx="2524125" cy="1009650"/>
          </a:xfrm>
        </p:grpSpPr>
        <p:cxnSp>
          <p:nvCxnSpPr>
            <p:cNvPr id="21" name="Gerade Verbindung mit Pfeil 20"/>
            <p:cNvCxnSpPr/>
            <p:nvPr/>
          </p:nvCxnSpPr>
          <p:spPr>
            <a:xfrm flipH="1">
              <a:off x="4410075" y="2143125"/>
              <a:ext cx="2524125" cy="100965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4410075" y="2143125"/>
              <a:ext cx="2524125" cy="10096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feld 22"/>
          <p:cNvSpPr txBox="1"/>
          <p:nvPr/>
        </p:nvSpPr>
        <p:spPr>
          <a:xfrm>
            <a:off x="4745518" y="1361386"/>
            <a:ext cx="2994755" cy="535531"/>
          </a:xfrm>
          <a:prstGeom prst="rect">
            <a:avLst/>
          </a:prstGeom>
          <a:noFill/>
        </p:spPr>
        <p:txBody>
          <a:bodyPr wrap="square" rtlCol="0">
            <a:spAutoFit/>
          </a:bodyPr>
          <a:lstStyle/>
          <a:p>
            <a:r>
              <a:rPr lang="en-GB" sz="1440" dirty="0"/>
              <a:t>Record </a:t>
            </a:r>
            <a:r>
              <a:rPr lang="en-GB" sz="1440" dirty="0" err="1"/>
              <a:t>divertor</a:t>
            </a:r>
            <a:r>
              <a:rPr lang="en-GB" sz="1440" dirty="0"/>
              <a:t> (OP1.2) plasma (transient)</a:t>
            </a:r>
          </a:p>
        </p:txBody>
      </p:sp>
      <p:pic>
        <p:nvPicPr>
          <p:cNvPr id="24" name="Picture 2"/>
          <p:cNvPicPr>
            <a:picLocks noChangeAspect="1" noChangeArrowheads="1"/>
          </p:cNvPicPr>
          <p:nvPr/>
        </p:nvPicPr>
        <p:blipFill>
          <a:blip r:embed="rId3" cstate="print"/>
          <a:srcRect/>
          <a:stretch>
            <a:fillRect/>
          </a:stretch>
        </p:blipFill>
        <p:spPr bwMode="auto">
          <a:xfrm>
            <a:off x="4745517" y="4062124"/>
            <a:ext cx="3699823" cy="331656"/>
          </a:xfrm>
          <a:prstGeom prst="rect">
            <a:avLst/>
          </a:prstGeom>
          <a:noFill/>
          <a:ln w="9525">
            <a:noFill/>
            <a:miter lim="800000"/>
            <a:headEnd/>
            <a:tailEnd/>
          </a:ln>
        </p:spPr>
      </p:pic>
      <p:sp>
        <p:nvSpPr>
          <p:cNvPr id="25" name="Action Button: Return 24">
            <a:hlinkClick r:id="" action="ppaction://hlinkshowjump?jump=lastslideviewed" highlightClick="1"/>
          </p:cNvPr>
          <p:cNvSpPr/>
          <p:nvPr/>
        </p:nvSpPr>
        <p:spPr>
          <a:xfrm>
            <a:off x="8551929" y="1020605"/>
            <a:ext cx="457200" cy="36576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26" name="Datumsplatzhalter 1">
            <a:extLst>
              <a:ext uri="{FF2B5EF4-FFF2-40B4-BE49-F238E27FC236}">
                <a16:creationId xmlns:a16="http://schemas.microsoft.com/office/drawing/2014/main" xmlns="" id="{DC67DB00-247D-0E49-8F38-DF84F1E2EE40}"/>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27" name="Fußzeilenplatzhalter 2">
            <a:extLst>
              <a:ext uri="{FF2B5EF4-FFF2-40B4-BE49-F238E27FC236}">
                <a16:creationId xmlns:a16="http://schemas.microsoft.com/office/drawing/2014/main" xmlns="" id="{D0D0426C-D1B6-5B42-A3EF-2BD9ABC9DA15}"/>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2931073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41</a:t>
            </a:fld>
            <a:endParaRPr lang="de-DE" dirty="0"/>
          </a:p>
        </p:txBody>
      </p:sp>
      <p:sp>
        <p:nvSpPr>
          <p:cNvPr id="5" name="Textplatzhalter 4"/>
          <p:cNvSpPr>
            <a:spLocks noGrp="1"/>
          </p:cNvSpPr>
          <p:nvPr>
            <p:ph type="body" sz="quarter" idx="14"/>
          </p:nvPr>
        </p:nvSpPr>
        <p:spPr/>
        <p:txBody>
          <a:bodyPr/>
          <a:lstStyle/>
          <a:p>
            <a:r>
              <a:rPr lang="en-GB" dirty="0"/>
              <a:t>Higher plasma density require 2</a:t>
            </a:r>
            <a:r>
              <a:rPr lang="en-GB" baseline="30000" dirty="0"/>
              <a:t>nd</a:t>
            </a:r>
            <a:r>
              <a:rPr lang="en-GB" dirty="0"/>
              <a:t> harmonic O-mode (O2) ECRH</a:t>
            </a:r>
          </a:p>
          <a:p>
            <a:endParaRPr lang="en-GB" dirty="0"/>
          </a:p>
        </p:txBody>
      </p:sp>
      <p:pic>
        <p:nvPicPr>
          <p:cNvPr id="6" name="Picture 7" descr="E:\IPP\Publications\Konferenzen\2017\05 RFPPC\programWorkshop\programWorkshop\o2\highN\diffracted3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400" y="918332"/>
            <a:ext cx="4252658" cy="367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34"/>
          <p:cNvSpPr txBox="1">
            <a:spLocks noChangeArrowheads="1"/>
          </p:cNvSpPr>
          <p:nvPr/>
        </p:nvSpPr>
        <p:spPr bwMode="auto">
          <a:xfrm>
            <a:off x="4107217" y="834653"/>
            <a:ext cx="1577120" cy="978729"/>
          </a:xfrm>
          <a:prstGeom prst="rect">
            <a:avLst/>
          </a:prstGeom>
          <a:solidFill>
            <a:schemeClr val="bg1">
              <a:alpha val="79999"/>
            </a:schemeClr>
          </a:solidFill>
          <a:ln w="9525">
            <a:solidFill>
              <a:schemeClr val="bg2"/>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de-DE" sz="1440" dirty="0">
                <a:latin typeface="+mn-lt"/>
              </a:rPr>
              <a:t>For each beam individual holographic reflection tile</a:t>
            </a:r>
          </a:p>
        </p:txBody>
      </p:sp>
      <p:sp>
        <p:nvSpPr>
          <p:cNvPr id="8" name="Textfeld 34"/>
          <p:cNvSpPr txBox="1">
            <a:spLocks noChangeArrowheads="1"/>
          </p:cNvSpPr>
          <p:nvPr/>
        </p:nvSpPr>
        <p:spPr bwMode="auto">
          <a:xfrm>
            <a:off x="7535622" y="2454579"/>
            <a:ext cx="1356691" cy="535531"/>
          </a:xfrm>
          <a:prstGeom prst="rect">
            <a:avLst/>
          </a:prstGeom>
          <a:solidFill>
            <a:schemeClr val="bg1">
              <a:alpha val="79999"/>
            </a:schemeClr>
          </a:solidFill>
          <a:ln w="9525">
            <a:solidFill>
              <a:schemeClr val="bg2"/>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de-DE" sz="1440" dirty="0">
                <a:latin typeface="+mn-lt"/>
              </a:rPr>
              <a:t>Polished steel </a:t>
            </a:r>
          </a:p>
          <a:p>
            <a:pPr algn="ctr" eaLnBrk="1" hangingPunct="1"/>
            <a:r>
              <a:rPr lang="en-US" altLang="de-DE" sz="1440" dirty="0">
                <a:latin typeface="+mn-lt"/>
              </a:rPr>
              <a:t>panel</a:t>
            </a:r>
          </a:p>
        </p:txBody>
      </p:sp>
      <p:sp>
        <p:nvSpPr>
          <p:cNvPr id="9" name="Textfeld 34"/>
          <p:cNvSpPr txBox="1">
            <a:spLocks noChangeArrowheads="1"/>
          </p:cNvSpPr>
          <p:nvPr/>
        </p:nvSpPr>
        <p:spPr bwMode="auto">
          <a:xfrm>
            <a:off x="5322737" y="4104421"/>
            <a:ext cx="1609646" cy="757130"/>
          </a:xfrm>
          <a:prstGeom prst="rect">
            <a:avLst/>
          </a:prstGeom>
          <a:solidFill>
            <a:schemeClr val="bg1">
              <a:alpha val="79999"/>
            </a:schemeClr>
          </a:solidFill>
          <a:ln w="9525">
            <a:solidFill>
              <a:schemeClr val="bg2"/>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de-DE" sz="1440" dirty="0">
                <a:latin typeface="+mn-lt"/>
              </a:rPr>
              <a:t>ECRH beam</a:t>
            </a:r>
          </a:p>
          <a:p>
            <a:pPr algn="ctr" eaLnBrk="1" hangingPunct="1"/>
            <a:r>
              <a:rPr lang="en-US" altLang="de-DE" sz="1440" dirty="0">
                <a:latin typeface="+mn-lt"/>
              </a:rPr>
              <a:t>(front steering launcher at LFS)</a:t>
            </a:r>
          </a:p>
        </p:txBody>
      </p:sp>
      <p:sp>
        <p:nvSpPr>
          <p:cNvPr id="10" name="Textfeld 9"/>
          <p:cNvSpPr txBox="1"/>
          <p:nvPr/>
        </p:nvSpPr>
        <p:spPr>
          <a:xfrm>
            <a:off x="342097" y="897755"/>
            <a:ext cx="3765119" cy="2769989"/>
          </a:xfrm>
          <a:prstGeom prst="rect">
            <a:avLst/>
          </a:prstGeom>
          <a:noFill/>
        </p:spPr>
        <p:txBody>
          <a:bodyPr wrap="square" rtlCol="0">
            <a:spAutoFit/>
          </a:bodyPr>
          <a:lstStyle/>
          <a:p>
            <a:pPr>
              <a:spcBef>
                <a:spcPts val="900"/>
              </a:spcBef>
            </a:pPr>
            <a:r>
              <a:rPr lang="en-GB" sz="1440" b="1" dirty="0">
                <a:solidFill>
                  <a:srgbClr val="397EC1"/>
                </a:solidFill>
              </a:rPr>
              <a:t>O2-ECRH requires a multi-pass absorption scheme</a:t>
            </a:r>
          </a:p>
          <a:p>
            <a:pPr marL="257175" indent="-257175">
              <a:spcBef>
                <a:spcPts val="900"/>
              </a:spcBef>
              <a:buFont typeface="Symbol" panose="05050102010706020507" pitchFamily="18" charset="2"/>
              <a:buChar char="-"/>
            </a:pPr>
            <a:r>
              <a:rPr lang="en-GB" sz="1440" dirty="0"/>
              <a:t>X2-mode ECRH up to cut-off</a:t>
            </a:r>
          </a:p>
          <a:p>
            <a:pPr marL="244317"/>
            <a:r>
              <a:rPr lang="en-GB" sz="1440" dirty="0"/>
              <a:t>&lt; </a:t>
            </a:r>
            <a:r>
              <a:rPr lang="en-US" sz="1440" dirty="0"/>
              <a:t>1.2 ·10</a:t>
            </a:r>
            <a:r>
              <a:rPr lang="en-US" sz="1440" baseline="30000" dirty="0"/>
              <a:t>20</a:t>
            </a:r>
            <a:r>
              <a:rPr lang="en-US" sz="1440" dirty="0"/>
              <a:t> m</a:t>
            </a:r>
            <a:r>
              <a:rPr lang="en-US" sz="1440" baseline="30000" dirty="0"/>
              <a:t>-3</a:t>
            </a:r>
          </a:p>
          <a:p>
            <a:pPr marL="257175" indent="-257175">
              <a:spcBef>
                <a:spcPts val="900"/>
              </a:spcBef>
              <a:buFont typeface="Symbol" panose="05050102010706020507" pitchFamily="18" charset="2"/>
              <a:buChar char="-"/>
            </a:pPr>
            <a:r>
              <a:rPr lang="en-GB" sz="1440" dirty="0"/>
              <a:t>For higher densities O2-mode polarization</a:t>
            </a:r>
          </a:p>
          <a:p>
            <a:pPr marL="257175" indent="-257175">
              <a:spcBef>
                <a:spcPts val="900"/>
              </a:spcBef>
              <a:buFont typeface="Symbol" panose="05050102010706020507" pitchFamily="18" charset="2"/>
              <a:buChar char="-"/>
            </a:pPr>
            <a:r>
              <a:rPr lang="en-GB" sz="1440" dirty="0"/>
              <a:t>O-mode requires multi-pass absorption (single beam absorption ~70%)</a:t>
            </a:r>
          </a:p>
          <a:p>
            <a:pPr marL="257175" indent="-257175">
              <a:spcBef>
                <a:spcPts val="900"/>
              </a:spcBef>
              <a:buFont typeface="Symbol" panose="05050102010706020507" pitchFamily="18" charset="2"/>
              <a:buChar char="-"/>
            </a:pPr>
            <a:r>
              <a:rPr lang="en-GB" sz="1440" dirty="0"/>
              <a:t>Special holographic mirrors guarantee defined beam path through plasma centre (covered by tungsten)</a:t>
            </a:r>
          </a:p>
        </p:txBody>
      </p:sp>
      <p:sp>
        <p:nvSpPr>
          <p:cNvPr id="11" name="Datumsplatzhalter 1">
            <a:extLst>
              <a:ext uri="{FF2B5EF4-FFF2-40B4-BE49-F238E27FC236}">
                <a16:creationId xmlns:a16="http://schemas.microsoft.com/office/drawing/2014/main" xmlns="" id="{535EB273-B61E-A64B-A9AF-E6BB58692B37}"/>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12" name="Fußzeilenplatzhalter 2">
            <a:extLst>
              <a:ext uri="{FF2B5EF4-FFF2-40B4-BE49-F238E27FC236}">
                <a16:creationId xmlns:a16="http://schemas.microsoft.com/office/drawing/2014/main" xmlns="" id="{0F1FBD78-6A3D-1F43-A598-330E2BD891FD}"/>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2365335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746" y="756122"/>
            <a:ext cx="5534535" cy="39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hteck 51"/>
          <p:cNvSpPr/>
          <p:nvPr/>
        </p:nvSpPr>
        <p:spPr>
          <a:xfrm>
            <a:off x="125792" y="792070"/>
            <a:ext cx="688955" cy="3830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42</a:t>
            </a:fld>
            <a:endParaRPr lang="de-DE" dirty="0"/>
          </a:p>
        </p:txBody>
      </p:sp>
      <p:sp>
        <p:nvSpPr>
          <p:cNvPr id="5" name="Textplatzhalter 4"/>
          <p:cNvSpPr>
            <a:spLocks noGrp="1"/>
          </p:cNvSpPr>
          <p:nvPr>
            <p:ph type="body" sz="quarter" idx="14"/>
          </p:nvPr>
        </p:nvSpPr>
        <p:spPr/>
        <p:txBody>
          <a:bodyPr/>
          <a:lstStyle/>
          <a:p>
            <a:r>
              <a:rPr lang="en-GB" dirty="0"/>
              <a:t>First demonstration of O2-ECRH above X2 cut-off</a:t>
            </a:r>
          </a:p>
        </p:txBody>
      </p:sp>
      <p:sp>
        <p:nvSpPr>
          <p:cNvPr id="8" name="Textfeld 14"/>
          <p:cNvSpPr txBox="1">
            <a:spLocks noChangeArrowheads="1"/>
          </p:cNvSpPr>
          <p:nvPr/>
        </p:nvSpPr>
        <p:spPr bwMode="auto">
          <a:xfrm>
            <a:off x="1112556" y="1322335"/>
            <a:ext cx="171874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de-DE" sz="1260" dirty="0">
                <a:solidFill>
                  <a:srgbClr val="0000FF"/>
                </a:solidFill>
              </a:rPr>
              <a:t>X2-mode contribution</a:t>
            </a:r>
          </a:p>
        </p:txBody>
      </p:sp>
      <p:sp>
        <p:nvSpPr>
          <p:cNvPr id="9" name="Freihandform 8"/>
          <p:cNvSpPr/>
          <p:nvPr/>
        </p:nvSpPr>
        <p:spPr>
          <a:xfrm>
            <a:off x="1018463" y="1451453"/>
            <a:ext cx="153551" cy="209291"/>
          </a:xfrm>
          <a:custGeom>
            <a:avLst/>
            <a:gdLst>
              <a:gd name="connsiteX0" fmla="*/ 2721 w 231321"/>
              <a:gd name="connsiteY0" fmla="*/ 312965 h 315686"/>
              <a:gd name="connsiteX1" fmla="*/ 0 w 231321"/>
              <a:gd name="connsiteY1" fmla="*/ 51708 h 315686"/>
              <a:gd name="connsiteX2" fmla="*/ 38100 w 231321"/>
              <a:gd name="connsiteY2" fmla="*/ 0 h 315686"/>
              <a:gd name="connsiteX3" fmla="*/ 40821 w 231321"/>
              <a:gd name="connsiteY3" fmla="*/ 214993 h 315686"/>
              <a:gd name="connsiteX4" fmla="*/ 231321 w 231321"/>
              <a:gd name="connsiteY4" fmla="*/ 174172 h 315686"/>
              <a:gd name="connsiteX5" fmla="*/ 231321 w 231321"/>
              <a:gd name="connsiteY5" fmla="*/ 315686 h 315686"/>
              <a:gd name="connsiteX6" fmla="*/ 2721 w 231321"/>
              <a:gd name="connsiteY6" fmla="*/ 312965 h 31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321" h="315686">
                <a:moveTo>
                  <a:pt x="2721" y="312965"/>
                </a:moveTo>
                <a:lnTo>
                  <a:pt x="0" y="51708"/>
                </a:lnTo>
                <a:lnTo>
                  <a:pt x="38100" y="0"/>
                </a:lnTo>
                <a:lnTo>
                  <a:pt x="40821" y="214993"/>
                </a:lnTo>
                <a:lnTo>
                  <a:pt x="231321" y="174172"/>
                </a:lnTo>
                <a:lnTo>
                  <a:pt x="231321" y="315686"/>
                </a:lnTo>
                <a:lnTo>
                  <a:pt x="2721" y="312965"/>
                </a:lnTo>
                <a:close/>
              </a:path>
            </a:pathLst>
          </a:cu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260" dirty="0"/>
          </a:p>
        </p:txBody>
      </p:sp>
      <p:sp>
        <p:nvSpPr>
          <p:cNvPr id="10" name="Rechtwinkliges Dreieck 9"/>
          <p:cNvSpPr/>
          <p:nvPr/>
        </p:nvSpPr>
        <p:spPr>
          <a:xfrm>
            <a:off x="1170963" y="1561883"/>
            <a:ext cx="2146551" cy="98861"/>
          </a:xfrm>
          <a:prstGeom prst="rtTriangl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sz="1260" dirty="0"/>
          </a:p>
        </p:txBody>
      </p:sp>
      <p:sp>
        <p:nvSpPr>
          <p:cNvPr id="11" name="Textfeld 14"/>
          <p:cNvSpPr txBox="1">
            <a:spLocks noChangeArrowheads="1"/>
          </p:cNvSpPr>
          <p:nvPr/>
        </p:nvSpPr>
        <p:spPr bwMode="auto">
          <a:xfrm>
            <a:off x="1487286" y="793078"/>
            <a:ext cx="1845761"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de-DE" sz="1260" dirty="0">
                <a:solidFill>
                  <a:srgbClr val="0000FF"/>
                </a:solidFill>
              </a:rPr>
              <a:t>Overall ECRH-power</a:t>
            </a:r>
          </a:p>
        </p:txBody>
      </p:sp>
      <p:sp>
        <p:nvSpPr>
          <p:cNvPr id="12" name="Textfeld 13"/>
          <p:cNvSpPr txBox="1">
            <a:spLocks noChangeArrowheads="1"/>
          </p:cNvSpPr>
          <p:nvPr/>
        </p:nvSpPr>
        <p:spPr bwMode="auto">
          <a:xfrm>
            <a:off x="1140462" y="3631256"/>
            <a:ext cx="1004472"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de-DE" sz="1260" dirty="0"/>
              <a:t>Module 2</a:t>
            </a:r>
            <a:br>
              <a:rPr lang="en-US" altLang="de-DE" sz="1260" dirty="0"/>
            </a:br>
            <a:r>
              <a:rPr lang="en-US" altLang="de-DE" sz="1260" dirty="0">
                <a:solidFill>
                  <a:srgbClr val="0000FF"/>
                </a:solidFill>
              </a:rPr>
              <a:t>Module 3</a:t>
            </a:r>
            <a:r>
              <a:rPr lang="en-US" altLang="de-DE" sz="1260" dirty="0"/>
              <a:t/>
            </a:r>
            <a:br>
              <a:rPr lang="en-US" altLang="de-DE" sz="1260" dirty="0"/>
            </a:br>
            <a:r>
              <a:rPr lang="en-US" altLang="de-DE" sz="1260" dirty="0">
                <a:solidFill>
                  <a:srgbClr val="008000"/>
                </a:solidFill>
              </a:rPr>
              <a:t>Module 4</a:t>
            </a:r>
          </a:p>
        </p:txBody>
      </p:sp>
      <p:sp>
        <p:nvSpPr>
          <p:cNvPr id="13" name="Textfeld 12"/>
          <p:cNvSpPr txBox="1"/>
          <p:nvPr/>
        </p:nvSpPr>
        <p:spPr>
          <a:xfrm rot="16200000">
            <a:off x="-141708" y="1113705"/>
            <a:ext cx="955390" cy="286232"/>
          </a:xfrm>
          <a:prstGeom prst="rect">
            <a:avLst/>
          </a:prstGeom>
          <a:noFill/>
        </p:spPr>
        <p:txBody>
          <a:bodyPr wrap="none" rtlCol="0">
            <a:spAutoFit/>
          </a:bodyPr>
          <a:lstStyle/>
          <a:p>
            <a:r>
              <a:rPr lang="en-GB" sz="1260" dirty="0"/>
              <a:t>ECRH [MW]</a:t>
            </a:r>
          </a:p>
        </p:txBody>
      </p:sp>
      <p:sp>
        <p:nvSpPr>
          <p:cNvPr id="14" name="Textfeld 13"/>
          <p:cNvSpPr txBox="1"/>
          <p:nvPr/>
        </p:nvSpPr>
        <p:spPr>
          <a:xfrm>
            <a:off x="568915" y="738543"/>
            <a:ext cx="266420" cy="286232"/>
          </a:xfrm>
          <a:prstGeom prst="rect">
            <a:avLst/>
          </a:prstGeom>
          <a:noFill/>
        </p:spPr>
        <p:txBody>
          <a:bodyPr wrap="none" rtlCol="0">
            <a:spAutoFit/>
          </a:bodyPr>
          <a:lstStyle/>
          <a:p>
            <a:r>
              <a:rPr lang="en-GB" sz="1260" dirty="0"/>
              <a:t>6</a:t>
            </a:r>
          </a:p>
        </p:txBody>
      </p:sp>
      <p:sp>
        <p:nvSpPr>
          <p:cNvPr id="15" name="Textfeld 14"/>
          <p:cNvSpPr txBox="1"/>
          <p:nvPr/>
        </p:nvSpPr>
        <p:spPr>
          <a:xfrm>
            <a:off x="568915" y="1143178"/>
            <a:ext cx="266420" cy="286232"/>
          </a:xfrm>
          <a:prstGeom prst="rect">
            <a:avLst/>
          </a:prstGeom>
          <a:noFill/>
        </p:spPr>
        <p:txBody>
          <a:bodyPr wrap="none" rtlCol="0">
            <a:spAutoFit/>
          </a:bodyPr>
          <a:lstStyle/>
          <a:p>
            <a:r>
              <a:rPr lang="en-GB" sz="1260" dirty="0"/>
              <a:t>3</a:t>
            </a:r>
          </a:p>
        </p:txBody>
      </p:sp>
      <p:sp>
        <p:nvSpPr>
          <p:cNvPr id="16" name="Textfeld 15"/>
          <p:cNvSpPr txBox="1"/>
          <p:nvPr/>
        </p:nvSpPr>
        <p:spPr>
          <a:xfrm>
            <a:off x="568915" y="1497678"/>
            <a:ext cx="266420" cy="286232"/>
          </a:xfrm>
          <a:prstGeom prst="rect">
            <a:avLst/>
          </a:prstGeom>
          <a:noFill/>
        </p:spPr>
        <p:txBody>
          <a:bodyPr wrap="none" rtlCol="0">
            <a:spAutoFit/>
          </a:bodyPr>
          <a:lstStyle/>
          <a:p>
            <a:r>
              <a:rPr lang="en-GB" sz="1260" dirty="0"/>
              <a:t>0</a:t>
            </a:r>
          </a:p>
        </p:txBody>
      </p:sp>
      <p:sp>
        <p:nvSpPr>
          <p:cNvPr id="17" name="Textfeld 16"/>
          <p:cNvSpPr txBox="1"/>
          <p:nvPr/>
        </p:nvSpPr>
        <p:spPr>
          <a:xfrm rot="16200000">
            <a:off x="-173127" y="1986762"/>
            <a:ext cx="1018227" cy="286232"/>
          </a:xfrm>
          <a:prstGeom prst="rect">
            <a:avLst/>
          </a:prstGeom>
          <a:noFill/>
        </p:spPr>
        <p:txBody>
          <a:bodyPr wrap="none" rtlCol="0">
            <a:spAutoFit/>
          </a:bodyPr>
          <a:lstStyle/>
          <a:p>
            <a:r>
              <a:rPr lang="en-GB" sz="1260" dirty="0"/>
              <a:t>ndl [10</a:t>
            </a:r>
            <a:r>
              <a:rPr lang="en-GB" sz="1260" baseline="30000" dirty="0"/>
              <a:t>19</a:t>
            </a:r>
            <a:r>
              <a:rPr lang="en-GB" sz="1260" dirty="0"/>
              <a:t>m</a:t>
            </a:r>
            <a:r>
              <a:rPr lang="en-GB" sz="1260" baseline="30000" dirty="0"/>
              <a:t>-2</a:t>
            </a:r>
            <a:r>
              <a:rPr lang="en-GB" sz="1260" dirty="0"/>
              <a:t>]</a:t>
            </a:r>
          </a:p>
        </p:txBody>
      </p:sp>
      <p:sp>
        <p:nvSpPr>
          <p:cNvPr id="18" name="Textfeld 17"/>
          <p:cNvSpPr txBox="1"/>
          <p:nvPr/>
        </p:nvSpPr>
        <p:spPr>
          <a:xfrm>
            <a:off x="482664" y="1645212"/>
            <a:ext cx="348172" cy="286232"/>
          </a:xfrm>
          <a:prstGeom prst="rect">
            <a:avLst/>
          </a:prstGeom>
          <a:noFill/>
        </p:spPr>
        <p:txBody>
          <a:bodyPr wrap="none" rtlCol="0">
            <a:spAutoFit/>
          </a:bodyPr>
          <a:lstStyle/>
          <a:p>
            <a:r>
              <a:rPr lang="en-GB" sz="1260" dirty="0"/>
              <a:t>14</a:t>
            </a:r>
          </a:p>
        </p:txBody>
      </p:sp>
      <p:sp>
        <p:nvSpPr>
          <p:cNvPr id="19" name="Textfeld 18"/>
          <p:cNvSpPr txBox="1"/>
          <p:nvPr/>
        </p:nvSpPr>
        <p:spPr>
          <a:xfrm>
            <a:off x="560188" y="2034313"/>
            <a:ext cx="266420" cy="286232"/>
          </a:xfrm>
          <a:prstGeom prst="rect">
            <a:avLst/>
          </a:prstGeom>
          <a:noFill/>
        </p:spPr>
        <p:txBody>
          <a:bodyPr wrap="none" rtlCol="0">
            <a:spAutoFit/>
          </a:bodyPr>
          <a:lstStyle/>
          <a:p>
            <a:r>
              <a:rPr lang="en-GB" sz="1260" dirty="0"/>
              <a:t>7</a:t>
            </a:r>
          </a:p>
        </p:txBody>
      </p:sp>
      <p:sp>
        <p:nvSpPr>
          <p:cNvPr id="20" name="Textfeld 19"/>
          <p:cNvSpPr txBox="1"/>
          <p:nvPr/>
        </p:nvSpPr>
        <p:spPr>
          <a:xfrm>
            <a:off x="560188" y="2373281"/>
            <a:ext cx="266420" cy="286232"/>
          </a:xfrm>
          <a:prstGeom prst="rect">
            <a:avLst/>
          </a:prstGeom>
          <a:noFill/>
        </p:spPr>
        <p:txBody>
          <a:bodyPr wrap="none" rtlCol="0">
            <a:spAutoFit/>
          </a:bodyPr>
          <a:lstStyle/>
          <a:p>
            <a:r>
              <a:rPr lang="en-GB" sz="1260" dirty="0"/>
              <a:t>0</a:t>
            </a:r>
          </a:p>
        </p:txBody>
      </p:sp>
      <p:sp>
        <p:nvSpPr>
          <p:cNvPr id="21" name="Textfeld 20"/>
          <p:cNvSpPr txBox="1"/>
          <p:nvPr/>
        </p:nvSpPr>
        <p:spPr>
          <a:xfrm rot="16200000">
            <a:off x="-3048" y="2879908"/>
            <a:ext cx="678071" cy="286232"/>
          </a:xfrm>
          <a:prstGeom prst="rect">
            <a:avLst/>
          </a:prstGeom>
          <a:noFill/>
        </p:spPr>
        <p:txBody>
          <a:bodyPr wrap="none" rtlCol="0">
            <a:spAutoFit/>
          </a:bodyPr>
          <a:lstStyle/>
          <a:p>
            <a:r>
              <a:rPr lang="en-GB" sz="1260" dirty="0">
                <a:solidFill>
                  <a:srgbClr val="FF0000"/>
                </a:solidFill>
              </a:rPr>
              <a:t>T</a:t>
            </a:r>
            <a:r>
              <a:rPr lang="en-GB" sz="1260" baseline="-25000" dirty="0">
                <a:solidFill>
                  <a:srgbClr val="FF0000"/>
                </a:solidFill>
              </a:rPr>
              <a:t>e</a:t>
            </a:r>
            <a:r>
              <a:rPr lang="en-GB" sz="1260" dirty="0">
                <a:solidFill>
                  <a:srgbClr val="FF0000"/>
                </a:solidFill>
              </a:rPr>
              <a:t> [keV]</a:t>
            </a:r>
          </a:p>
        </p:txBody>
      </p:sp>
      <p:sp>
        <p:nvSpPr>
          <p:cNvPr id="25" name="Textfeld 24"/>
          <p:cNvSpPr txBox="1"/>
          <p:nvPr/>
        </p:nvSpPr>
        <p:spPr>
          <a:xfrm rot="5400000">
            <a:off x="5218015" y="2889069"/>
            <a:ext cx="802720" cy="286232"/>
          </a:xfrm>
          <a:prstGeom prst="rect">
            <a:avLst/>
          </a:prstGeom>
          <a:solidFill>
            <a:schemeClr val="bg1"/>
          </a:solidFill>
        </p:spPr>
        <p:txBody>
          <a:bodyPr wrap="none" rtlCol="0">
            <a:spAutoFit/>
          </a:bodyPr>
          <a:lstStyle/>
          <a:p>
            <a:r>
              <a:rPr lang="en-GB" sz="1260" dirty="0"/>
              <a:t>ECE [keV]</a:t>
            </a:r>
          </a:p>
        </p:txBody>
      </p:sp>
      <p:sp>
        <p:nvSpPr>
          <p:cNvPr id="30" name="Textfeld 29"/>
          <p:cNvSpPr txBox="1"/>
          <p:nvPr/>
        </p:nvSpPr>
        <p:spPr>
          <a:xfrm>
            <a:off x="498057" y="3423743"/>
            <a:ext cx="348172" cy="286232"/>
          </a:xfrm>
          <a:prstGeom prst="rect">
            <a:avLst/>
          </a:prstGeom>
          <a:noFill/>
        </p:spPr>
        <p:txBody>
          <a:bodyPr wrap="none" rtlCol="0">
            <a:spAutoFit/>
          </a:bodyPr>
          <a:lstStyle/>
          <a:p>
            <a:r>
              <a:rPr lang="en-GB" sz="1260" dirty="0"/>
              <a:t>30</a:t>
            </a:r>
          </a:p>
        </p:txBody>
      </p:sp>
      <p:sp>
        <p:nvSpPr>
          <p:cNvPr id="31" name="Textfeld 30"/>
          <p:cNvSpPr txBox="1"/>
          <p:nvPr/>
        </p:nvSpPr>
        <p:spPr>
          <a:xfrm>
            <a:off x="498057" y="3812847"/>
            <a:ext cx="348172" cy="286232"/>
          </a:xfrm>
          <a:prstGeom prst="rect">
            <a:avLst/>
          </a:prstGeom>
          <a:noFill/>
        </p:spPr>
        <p:txBody>
          <a:bodyPr wrap="none" rtlCol="0">
            <a:spAutoFit/>
          </a:bodyPr>
          <a:lstStyle/>
          <a:p>
            <a:r>
              <a:rPr lang="en-GB" sz="1260" dirty="0"/>
              <a:t>15</a:t>
            </a:r>
          </a:p>
        </p:txBody>
      </p:sp>
      <p:sp>
        <p:nvSpPr>
          <p:cNvPr id="32" name="Textfeld 31"/>
          <p:cNvSpPr txBox="1"/>
          <p:nvPr/>
        </p:nvSpPr>
        <p:spPr>
          <a:xfrm>
            <a:off x="575582" y="4151813"/>
            <a:ext cx="266420" cy="286232"/>
          </a:xfrm>
          <a:prstGeom prst="rect">
            <a:avLst/>
          </a:prstGeom>
          <a:noFill/>
        </p:spPr>
        <p:txBody>
          <a:bodyPr wrap="none" rtlCol="0">
            <a:spAutoFit/>
          </a:bodyPr>
          <a:lstStyle/>
          <a:p>
            <a:r>
              <a:rPr lang="en-GB" sz="1260" dirty="0"/>
              <a:t>0</a:t>
            </a:r>
          </a:p>
        </p:txBody>
      </p:sp>
      <p:grpSp>
        <p:nvGrpSpPr>
          <p:cNvPr id="51" name="Gruppieren 50"/>
          <p:cNvGrpSpPr/>
          <p:nvPr/>
        </p:nvGrpSpPr>
        <p:grpSpPr>
          <a:xfrm>
            <a:off x="912875" y="4359371"/>
            <a:ext cx="4242084" cy="463192"/>
            <a:chOff x="1014306" y="4843740"/>
            <a:chExt cx="4713426" cy="514657"/>
          </a:xfrm>
        </p:grpSpPr>
        <p:sp>
          <p:nvSpPr>
            <p:cNvPr id="33" name="Textfeld 32"/>
            <p:cNvSpPr txBox="1"/>
            <p:nvPr/>
          </p:nvSpPr>
          <p:spPr>
            <a:xfrm>
              <a:off x="1014306" y="4843740"/>
              <a:ext cx="296022" cy="318035"/>
            </a:xfrm>
            <a:prstGeom prst="rect">
              <a:avLst/>
            </a:prstGeom>
            <a:solidFill>
              <a:schemeClr val="bg1"/>
            </a:solidFill>
          </p:spPr>
          <p:txBody>
            <a:bodyPr wrap="none" rtlCol="0">
              <a:spAutoFit/>
            </a:bodyPr>
            <a:lstStyle/>
            <a:p>
              <a:r>
                <a:rPr lang="de-DE" sz="1260" dirty="0"/>
                <a:t>0</a:t>
              </a:r>
            </a:p>
          </p:txBody>
        </p:sp>
        <p:sp>
          <p:nvSpPr>
            <p:cNvPr id="34" name="Textfeld 33"/>
            <p:cNvSpPr txBox="1"/>
            <p:nvPr/>
          </p:nvSpPr>
          <p:spPr>
            <a:xfrm>
              <a:off x="1834321" y="4843740"/>
              <a:ext cx="296022" cy="318035"/>
            </a:xfrm>
            <a:prstGeom prst="rect">
              <a:avLst/>
            </a:prstGeom>
            <a:solidFill>
              <a:schemeClr val="bg1"/>
            </a:solidFill>
          </p:spPr>
          <p:txBody>
            <a:bodyPr wrap="none" rtlCol="0">
              <a:spAutoFit/>
            </a:bodyPr>
            <a:lstStyle/>
            <a:p>
              <a:r>
                <a:rPr lang="de-DE" sz="1260" dirty="0"/>
                <a:t>1</a:t>
              </a:r>
            </a:p>
          </p:txBody>
        </p:sp>
        <p:sp>
          <p:nvSpPr>
            <p:cNvPr id="35" name="Textfeld 34"/>
            <p:cNvSpPr txBox="1"/>
            <p:nvPr/>
          </p:nvSpPr>
          <p:spPr>
            <a:xfrm>
              <a:off x="2725654" y="4843740"/>
              <a:ext cx="296022" cy="318035"/>
            </a:xfrm>
            <a:prstGeom prst="rect">
              <a:avLst/>
            </a:prstGeom>
            <a:solidFill>
              <a:schemeClr val="bg1"/>
            </a:solidFill>
          </p:spPr>
          <p:txBody>
            <a:bodyPr wrap="none" rtlCol="0">
              <a:spAutoFit/>
            </a:bodyPr>
            <a:lstStyle/>
            <a:p>
              <a:r>
                <a:rPr lang="de-DE" sz="1260" dirty="0"/>
                <a:t>2</a:t>
              </a:r>
            </a:p>
          </p:txBody>
        </p:sp>
        <p:sp>
          <p:nvSpPr>
            <p:cNvPr id="36" name="Textfeld 35"/>
            <p:cNvSpPr txBox="1"/>
            <p:nvPr/>
          </p:nvSpPr>
          <p:spPr>
            <a:xfrm>
              <a:off x="3642054" y="4843740"/>
              <a:ext cx="296022" cy="318035"/>
            </a:xfrm>
            <a:prstGeom prst="rect">
              <a:avLst/>
            </a:prstGeom>
            <a:solidFill>
              <a:schemeClr val="bg1"/>
            </a:solidFill>
          </p:spPr>
          <p:txBody>
            <a:bodyPr wrap="none" rtlCol="0">
              <a:spAutoFit/>
            </a:bodyPr>
            <a:lstStyle/>
            <a:p>
              <a:r>
                <a:rPr lang="de-DE" sz="1260" dirty="0"/>
                <a:t>3</a:t>
              </a:r>
            </a:p>
          </p:txBody>
        </p:sp>
        <p:sp>
          <p:nvSpPr>
            <p:cNvPr id="37" name="Textfeld 36"/>
            <p:cNvSpPr txBox="1"/>
            <p:nvPr/>
          </p:nvSpPr>
          <p:spPr>
            <a:xfrm>
              <a:off x="4541193" y="4843740"/>
              <a:ext cx="296022" cy="318035"/>
            </a:xfrm>
            <a:prstGeom prst="rect">
              <a:avLst/>
            </a:prstGeom>
            <a:solidFill>
              <a:schemeClr val="bg1"/>
            </a:solidFill>
          </p:spPr>
          <p:txBody>
            <a:bodyPr wrap="none" rtlCol="0">
              <a:spAutoFit/>
            </a:bodyPr>
            <a:lstStyle/>
            <a:p>
              <a:r>
                <a:rPr lang="de-DE" sz="1260" dirty="0"/>
                <a:t>4</a:t>
              </a:r>
            </a:p>
          </p:txBody>
        </p:sp>
        <p:sp>
          <p:nvSpPr>
            <p:cNvPr id="38" name="Textfeld 37"/>
            <p:cNvSpPr txBox="1"/>
            <p:nvPr/>
          </p:nvSpPr>
          <p:spPr>
            <a:xfrm>
              <a:off x="5431710" y="4843740"/>
              <a:ext cx="296022" cy="318035"/>
            </a:xfrm>
            <a:prstGeom prst="rect">
              <a:avLst/>
            </a:prstGeom>
            <a:solidFill>
              <a:schemeClr val="bg1"/>
            </a:solidFill>
          </p:spPr>
          <p:txBody>
            <a:bodyPr wrap="none" rtlCol="0">
              <a:spAutoFit/>
            </a:bodyPr>
            <a:lstStyle/>
            <a:p>
              <a:r>
                <a:rPr lang="de-DE" sz="1260" dirty="0"/>
                <a:t>5</a:t>
              </a:r>
            </a:p>
          </p:txBody>
        </p:sp>
        <p:sp>
          <p:nvSpPr>
            <p:cNvPr id="39" name="Textfeld 38"/>
            <p:cNvSpPr txBox="1"/>
            <p:nvPr/>
          </p:nvSpPr>
          <p:spPr>
            <a:xfrm>
              <a:off x="2958314" y="5040362"/>
              <a:ext cx="787609" cy="318035"/>
            </a:xfrm>
            <a:prstGeom prst="rect">
              <a:avLst/>
            </a:prstGeom>
            <a:solidFill>
              <a:schemeClr val="bg1"/>
            </a:solidFill>
          </p:spPr>
          <p:txBody>
            <a:bodyPr wrap="none" rtlCol="0">
              <a:spAutoFit/>
            </a:bodyPr>
            <a:lstStyle/>
            <a:p>
              <a:r>
                <a:rPr lang="de-DE" sz="1260" dirty="0"/>
                <a:t>Time [s]</a:t>
              </a:r>
            </a:p>
          </p:txBody>
        </p:sp>
      </p:grpSp>
      <p:sp>
        <p:nvSpPr>
          <p:cNvPr id="40" name="Textfeld 39"/>
          <p:cNvSpPr txBox="1"/>
          <p:nvPr/>
        </p:nvSpPr>
        <p:spPr>
          <a:xfrm>
            <a:off x="5998583" y="792069"/>
            <a:ext cx="2175095" cy="834074"/>
          </a:xfrm>
          <a:prstGeom prst="rect">
            <a:avLst/>
          </a:prstGeom>
          <a:noFill/>
        </p:spPr>
        <p:txBody>
          <a:bodyPr wrap="square" rtlCol="0">
            <a:spAutoFit/>
          </a:bodyPr>
          <a:lstStyle/>
          <a:p>
            <a:pPr>
              <a:spcBef>
                <a:spcPts val="270"/>
              </a:spcBef>
            </a:pPr>
            <a:r>
              <a:rPr lang="en-GB" sz="1440" dirty="0" err="1"/>
              <a:t>Startup</a:t>
            </a:r>
            <a:r>
              <a:rPr lang="en-GB" sz="1440" dirty="0"/>
              <a:t> in X2-mode</a:t>
            </a:r>
          </a:p>
          <a:p>
            <a:pPr>
              <a:spcBef>
                <a:spcPts val="270"/>
              </a:spcBef>
            </a:pPr>
            <a:r>
              <a:rPr lang="en-GB" sz="1440" dirty="0"/>
              <a:t>Add O2-mode</a:t>
            </a:r>
          </a:p>
          <a:p>
            <a:pPr>
              <a:spcBef>
                <a:spcPts val="270"/>
              </a:spcBef>
            </a:pPr>
            <a:r>
              <a:rPr lang="en-GB" sz="1440" dirty="0"/>
              <a:t>Change X2 to O2</a:t>
            </a:r>
          </a:p>
        </p:txBody>
      </p:sp>
      <p:sp>
        <p:nvSpPr>
          <p:cNvPr id="41" name="Textfeld 40"/>
          <p:cNvSpPr txBox="1">
            <a:spLocks noChangeArrowheads="1"/>
          </p:cNvSpPr>
          <p:nvPr/>
        </p:nvSpPr>
        <p:spPr bwMode="auto">
          <a:xfrm>
            <a:off x="5998583" y="1836376"/>
            <a:ext cx="2175095"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de-DE" sz="1440" dirty="0">
                <a:latin typeface="+mn-lt"/>
              </a:rPr>
              <a:t>Increase of density</a:t>
            </a:r>
            <a:br>
              <a:rPr lang="en-US" altLang="de-DE" sz="1440" dirty="0">
                <a:latin typeface="+mn-lt"/>
              </a:rPr>
            </a:br>
            <a:r>
              <a:rPr lang="en-US" altLang="de-DE" sz="1440" dirty="0">
                <a:latin typeface="+mn-lt"/>
              </a:rPr>
              <a:t>with pellets </a:t>
            </a:r>
          </a:p>
        </p:txBody>
      </p:sp>
      <p:cxnSp>
        <p:nvCxnSpPr>
          <p:cNvPr id="42" name="Gerade Verbindung mit Pfeil 41"/>
          <p:cNvCxnSpPr/>
          <p:nvPr/>
        </p:nvCxnSpPr>
        <p:spPr>
          <a:xfrm>
            <a:off x="2433494" y="1837652"/>
            <a:ext cx="612266" cy="10769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feld 42"/>
          <p:cNvSpPr txBox="1">
            <a:spLocks noChangeArrowheads="1"/>
          </p:cNvSpPr>
          <p:nvPr/>
        </p:nvSpPr>
        <p:spPr bwMode="auto">
          <a:xfrm>
            <a:off x="6008380" y="2492781"/>
            <a:ext cx="216529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de-DE" sz="1440" dirty="0">
                <a:latin typeface="+mn-lt"/>
              </a:rPr>
              <a:t>ECE close to 140 GHz indicates cut-off:</a:t>
            </a:r>
          </a:p>
          <a:p>
            <a:pPr eaLnBrk="1" hangingPunct="1"/>
            <a:r>
              <a:rPr lang="en-US" altLang="de-DE" sz="1440" i="1" dirty="0">
                <a:latin typeface="+mn-lt"/>
              </a:rPr>
              <a:t>n</a:t>
            </a:r>
            <a:r>
              <a:rPr lang="en-US" altLang="de-DE" sz="1440" i="1" baseline="-25000" dirty="0">
                <a:latin typeface="+mn-lt"/>
              </a:rPr>
              <a:t>e0</a:t>
            </a:r>
            <a:r>
              <a:rPr lang="en-US" altLang="de-DE" sz="1440" i="1" dirty="0">
                <a:latin typeface="+mn-lt"/>
              </a:rPr>
              <a:t> </a:t>
            </a:r>
            <a:r>
              <a:rPr lang="en-US" altLang="de-DE" sz="1440" i="1" dirty="0">
                <a:latin typeface="+mn-lt"/>
                <a:sym typeface="Symbol" panose="05050102010706020507" pitchFamily="18" charset="2"/>
              </a:rPr>
              <a:t></a:t>
            </a:r>
            <a:r>
              <a:rPr lang="en-US" altLang="de-DE" sz="1440" dirty="0">
                <a:latin typeface="+mn-lt"/>
                <a:sym typeface="Symbol" panose="05050102010706020507" pitchFamily="18" charset="2"/>
              </a:rPr>
              <a:t> 1.5×10</a:t>
            </a:r>
            <a:r>
              <a:rPr lang="en-US" altLang="de-DE" sz="1440" baseline="30000" dirty="0">
                <a:latin typeface="+mn-lt"/>
                <a:sym typeface="Symbol" panose="05050102010706020507" pitchFamily="18" charset="2"/>
              </a:rPr>
              <a:t>20</a:t>
            </a:r>
            <a:r>
              <a:rPr lang="en-US" altLang="de-DE" sz="1440" dirty="0">
                <a:latin typeface="+mn-lt"/>
                <a:sym typeface="Symbol" panose="05050102010706020507" pitchFamily="18" charset="2"/>
              </a:rPr>
              <a:t> m</a:t>
            </a:r>
            <a:r>
              <a:rPr lang="en-US" altLang="de-DE" sz="1440" baseline="30000" dirty="0">
                <a:latin typeface="+mn-lt"/>
                <a:sym typeface="Symbol" panose="05050102010706020507" pitchFamily="18" charset="2"/>
              </a:rPr>
              <a:t>-3</a:t>
            </a:r>
            <a:r>
              <a:rPr lang="en-US" altLang="de-DE" sz="1440" dirty="0">
                <a:latin typeface="+mn-lt"/>
              </a:rPr>
              <a:t> </a:t>
            </a:r>
          </a:p>
        </p:txBody>
      </p:sp>
      <p:cxnSp>
        <p:nvCxnSpPr>
          <p:cNvPr id="44" name="Gerade Verbindung mit Pfeil 43"/>
          <p:cNvCxnSpPr/>
          <p:nvPr/>
        </p:nvCxnSpPr>
        <p:spPr>
          <a:xfrm>
            <a:off x="3323250" y="2786264"/>
            <a:ext cx="1048697" cy="0"/>
          </a:xfrm>
          <a:prstGeom prst="straightConnector1">
            <a:avLst/>
          </a:prstGeom>
          <a:ln w="3175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5" name="Textfeld 44"/>
          <p:cNvSpPr txBox="1">
            <a:spLocks noChangeArrowheads="1"/>
          </p:cNvSpPr>
          <p:nvPr/>
        </p:nvSpPr>
        <p:spPr bwMode="auto">
          <a:xfrm>
            <a:off x="6008380" y="3423509"/>
            <a:ext cx="2165297" cy="795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270"/>
              </a:spcBef>
            </a:pPr>
            <a:r>
              <a:rPr lang="en-US" altLang="de-DE" sz="1440" dirty="0">
                <a:latin typeface="+mn-lt"/>
              </a:rPr>
              <a:t>Stray radiation still acceptable &lt; 50 kW/m</a:t>
            </a:r>
            <a:r>
              <a:rPr lang="en-US" altLang="de-DE" sz="1440" baseline="30000" dirty="0">
                <a:latin typeface="+mn-lt"/>
              </a:rPr>
              <a:t>2</a:t>
            </a:r>
          </a:p>
          <a:p>
            <a:pPr eaLnBrk="1" hangingPunct="1">
              <a:spcBef>
                <a:spcPts val="270"/>
              </a:spcBef>
            </a:pPr>
            <a:r>
              <a:rPr lang="en-US" altLang="de-DE" sz="1440" dirty="0">
                <a:latin typeface="+mn-lt"/>
              </a:rPr>
              <a:t>Absorption </a:t>
            </a:r>
            <a:r>
              <a:rPr lang="en-US" altLang="de-DE" sz="1440" dirty="0">
                <a:latin typeface="+mn-lt"/>
                <a:sym typeface="Symbol" panose="05050102010706020507" pitchFamily="18" charset="2"/>
              </a:rPr>
              <a:t></a:t>
            </a:r>
            <a:r>
              <a:rPr lang="en-US" altLang="de-DE" sz="1440" dirty="0">
                <a:latin typeface="+mn-lt"/>
              </a:rPr>
              <a:t> </a:t>
            </a:r>
            <a:r>
              <a:rPr lang="en-US" altLang="de-DE" sz="1440" i="1" dirty="0">
                <a:latin typeface="+mn-lt"/>
              </a:rPr>
              <a:t>T</a:t>
            </a:r>
            <a:r>
              <a:rPr lang="en-US" altLang="de-DE" sz="1440" i="1" baseline="-25000" dirty="0">
                <a:latin typeface="+mn-lt"/>
              </a:rPr>
              <a:t>e</a:t>
            </a:r>
            <a:r>
              <a:rPr lang="en-US" altLang="de-DE" sz="1440" i="1" baseline="30000" dirty="0">
                <a:latin typeface="+mn-lt"/>
              </a:rPr>
              <a:t>2</a:t>
            </a:r>
          </a:p>
        </p:txBody>
      </p:sp>
      <p:cxnSp>
        <p:nvCxnSpPr>
          <p:cNvPr id="46" name="Gerade Verbindung mit Pfeil 45"/>
          <p:cNvCxnSpPr/>
          <p:nvPr/>
        </p:nvCxnSpPr>
        <p:spPr>
          <a:xfrm>
            <a:off x="3013227" y="3537633"/>
            <a:ext cx="726303" cy="156016"/>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2271647" y="3307368"/>
            <a:ext cx="862737" cy="535531"/>
          </a:xfrm>
          <a:prstGeom prst="rect">
            <a:avLst/>
          </a:prstGeom>
          <a:solidFill>
            <a:srgbClr val="ABABAB"/>
          </a:solidFill>
          <a:ln w="6350">
            <a:solidFill>
              <a:schemeClr val="bg1">
                <a:lumMod val="85000"/>
              </a:schemeClr>
            </a:solidFill>
          </a:ln>
          <a:effectLst>
            <a:outerShdw blurRad="50800" dist="38100" dir="2700000" algn="tl" rotWithShape="0">
              <a:prstClr val="black">
                <a:alpha val="40000"/>
              </a:prstClr>
            </a:outerShdw>
          </a:effectLst>
        </p:spPr>
        <p:txBody>
          <a:bodyPr wrap="none" rtlCol="0">
            <a:spAutoFit/>
          </a:bodyPr>
          <a:lstStyle/>
          <a:p>
            <a:r>
              <a:rPr lang="en-GB" sz="1440" dirty="0"/>
              <a:t>2.2 </a:t>
            </a:r>
            <a:r>
              <a:rPr lang="en-GB" sz="1440" dirty="0" err="1"/>
              <a:t>keV</a:t>
            </a:r>
            <a:endParaRPr lang="en-GB" sz="1440" dirty="0"/>
          </a:p>
          <a:p>
            <a:r>
              <a:rPr lang="en-GB" sz="1440" dirty="0"/>
              <a:t>70 – 80%</a:t>
            </a:r>
          </a:p>
        </p:txBody>
      </p:sp>
      <p:sp>
        <p:nvSpPr>
          <p:cNvPr id="48" name="Textfeld 47"/>
          <p:cNvSpPr txBox="1"/>
          <p:nvPr/>
        </p:nvSpPr>
        <p:spPr>
          <a:xfrm>
            <a:off x="4271498" y="3502787"/>
            <a:ext cx="731739" cy="535531"/>
          </a:xfrm>
          <a:prstGeom prst="rect">
            <a:avLst/>
          </a:prstGeom>
          <a:solidFill>
            <a:srgbClr val="00FFFF"/>
          </a:solidFill>
          <a:ln w="6350">
            <a:solidFill>
              <a:schemeClr val="bg1">
                <a:lumMod val="85000"/>
              </a:schemeClr>
            </a:solidFill>
          </a:ln>
          <a:effectLst>
            <a:outerShdw blurRad="50800" dist="38100" dir="2700000" algn="tl" rotWithShape="0">
              <a:prstClr val="black">
                <a:alpha val="40000"/>
              </a:prstClr>
            </a:outerShdw>
          </a:effectLst>
        </p:spPr>
        <p:txBody>
          <a:bodyPr wrap="none" rtlCol="0">
            <a:spAutoFit/>
          </a:bodyPr>
          <a:lstStyle/>
          <a:p>
            <a:r>
              <a:rPr lang="en-GB" sz="1440" dirty="0"/>
              <a:t>2.9 </a:t>
            </a:r>
            <a:r>
              <a:rPr lang="en-GB" sz="1440" dirty="0" err="1"/>
              <a:t>keV</a:t>
            </a:r>
            <a:endParaRPr lang="en-GB" sz="1440" dirty="0"/>
          </a:p>
          <a:p>
            <a:r>
              <a:rPr lang="en-GB" sz="1440" dirty="0"/>
              <a:t>90%</a:t>
            </a:r>
          </a:p>
        </p:txBody>
      </p:sp>
      <p:sp>
        <p:nvSpPr>
          <p:cNvPr id="49" name="Textfeld 48"/>
          <p:cNvSpPr txBox="1"/>
          <p:nvPr/>
        </p:nvSpPr>
        <p:spPr>
          <a:xfrm>
            <a:off x="7470467" y="4530729"/>
            <a:ext cx="1601592" cy="286232"/>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en-GB" sz="1260" dirty="0"/>
              <a:t>T. </a:t>
            </a:r>
            <a:r>
              <a:rPr lang="en-GB" sz="1260" dirty="0" err="1"/>
              <a:t>Stange</a:t>
            </a:r>
            <a:r>
              <a:rPr lang="en-GB" sz="1260" dirty="0"/>
              <a:t>, PO5.00002 </a:t>
            </a:r>
          </a:p>
        </p:txBody>
      </p:sp>
      <p:sp>
        <p:nvSpPr>
          <p:cNvPr id="29" name="Textfeld 28"/>
          <p:cNvSpPr txBox="1"/>
          <p:nvPr/>
        </p:nvSpPr>
        <p:spPr>
          <a:xfrm rot="16200000">
            <a:off x="-233272" y="3691644"/>
            <a:ext cx="1138517" cy="480131"/>
          </a:xfrm>
          <a:prstGeom prst="rect">
            <a:avLst/>
          </a:prstGeom>
          <a:noFill/>
        </p:spPr>
        <p:txBody>
          <a:bodyPr wrap="none" rtlCol="0">
            <a:spAutoFit/>
          </a:bodyPr>
          <a:lstStyle/>
          <a:p>
            <a:r>
              <a:rPr lang="en-GB" sz="1260" dirty="0"/>
              <a:t>Stray radiation</a:t>
            </a:r>
          </a:p>
          <a:p>
            <a:pPr algn="ctr"/>
            <a:r>
              <a:rPr lang="en-GB" sz="1260" dirty="0"/>
              <a:t> [kW m</a:t>
            </a:r>
            <a:r>
              <a:rPr lang="en-GB" sz="1260" baseline="30000" dirty="0"/>
              <a:t>-2</a:t>
            </a:r>
            <a:r>
              <a:rPr lang="en-GB" sz="1260" dirty="0"/>
              <a:t>]</a:t>
            </a:r>
          </a:p>
        </p:txBody>
      </p:sp>
      <p:sp>
        <p:nvSpPr>
          <p:cNvPr id="22" name="Textfeld 21"/>
          <p:cNvSpPr txBox="1"/>
          <p:nvPr/>
        </p:nvSpPr>
        <p:spPr>
          <a:xfrm>
            <a:off x="568096" y="2515058"/>
            <a:ext cx="266420" cy="286232"/>
          </a:xfrm>
          <a:prstGeom prst="rect">
            <a:avLst/>
          </a:prstGeom>
          <a:noFill/>
        </p:spPr>
        <p:txBody>
          <a:bodyPr wrap="none" rtlCol="0">
            <a:spAutoFit/>
          </a:bodyPr>
          <a:lstStyle/>
          <a:p>
            <a:r>
              <a:rPr lang="en-GB" sz="1260" dirty="0">
                <a:solidFill>
                  <a:srgbClr val="FF0000"/>
                </a:solidFill>
              </a:rPr>
              <a:t>6</a:t>
            </a:r>
          </a:p>
        </p:txBody>
      </p:sp>
      <p:sp>
        <p:nvSpPr>
          <p:cNvPr id="23" name="Textfeld 22"/>
          <p:cNvSpPr txBox="1"/>
          <p:nvPr/>
        </p:nvSpPr>
        <p:spPr>
          <a:xfrm>
            <a:off x="568096" y="2919694"/>
            <a:ext cx="266420" cy="286232"/>
          </a:xfrm>
          <a:prstGeom prst="rect">
            <a:avLst/>
          </a:prstGeom>
          <a:noFill/>
        </p:spPr>
        <p:txBody>
          <a:bodyPr wrap="none" rtlCol="0">
            <a:spAutoFit/>
          </a:bodyPr>
          <a:lstStyle/>
          <a:p>
            <a:r>
              <a:rPr lang="en-GB" sz="1260" dirty="0">
                <a:solidFill>
                  <a:srgbClr val="FF0000"/>
                </a:solidFill>
              </a:rPr>
              <a:t>3</a:t>
            </a:r>
          </a:p>
        </p:txBody>
      </p:sp>
      <p:sp>
        <p:nvSpPr>
          <p:cNvPr id="24" name="Textfeld 23"/>
          <p:cNvSpPr txBox="1"/>
          <p:nvPr/>
        </p:nvSpPr>
        <p:spPr>
          <a:xfrm>
            <a:off x="568096" y="3266428"/>
            <a:ext cx="266420" cy="286232"/>
          </a:xfrm>
          <a:prstGeom prst="rect">
            <a:avLst/>
          </a:prstGeom>
          <a:noFill/>
        </p:spPr>
        <p:txBody>
          <a:bodyPr wrap="none" rtlCol="0">
            <a:spAutoFit/>
          </a:bodyPr>
          <a:lstStyle/>
          <a:p>
            <a:r>
              <a:rPr lang="en-GB" sz="1260" dirty="0">
                <a:solidFill>
                  <a:srgbClr val="FF0000"/>
                </a:solidFill>
              </a:rPr>
              <a:t>0</a:t>
            </a:r>
          </a:p>
        </p:txBody>
      </p:sp>
      <p:sp>
        <p:nvSpPr>
          <p:cNvPr id="53" name="Datumsplatzhalter 1">
            <a:extLst>
              <a:ext uri="{FF2B5EF4-FFF2-40B4-BE49-F238E27FC236}">
                <a16:creationId xmlns:a16="http://schemas.microsoft.com/office/drawing/2014/main" xmlns="" id="{D395A01E-1DAE-F044-8A1C-8C850586AF77}"/>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54" name="Fußzeilenplatzhalter 2">
            <a:extLst>
              <a:ext uri="{FF2B5EF4-FFF2-40B4-BE49-F238E27FC236}">
                <a16:creationId xmlns:a16="http://schemas.microsoft.com/office/drawing/2014/main" xmlns="" id="{AA5FF10E-204B-0546-8467-2D5DC3D76B6D}"/>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185958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3" grpId="0"/>
      <p:bldP spid="47" grpId="0" animBg="1"/>
      <p:bldP spid="4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43</a:t>
            </a:fld>
            <a:endParaRPr lang="de-DE" dirty="0"/>
          </a:p>
        </p:txBody>
      </p:sp>
      <p:sp>
        <p:nvSpPr>
          <p:cNvPr id="5" name="Textplatzhalter 4"/>
          <p:cNvSpPr>
            <a:spLocks noGrp="1"/>
          </p:cNvSpPr>
          <p:nvPr>
            <p:ph type="body" sz="quarter" idx="14"/>
          </p:nvPr>
        </p:nvSpPr>
        <p:spPr/>
        <p:txBody>
          <a:bodyPr/>
          <a:lstStyle/>
          <a:p>
            <a:r>
              <a:rPr lang="en-GB" dirty="0"/>
              <a:t>Infra-red observation of all 10 </a:t>
            </a:r>
            <a:r>
              <a:rPr lang="en-GB" dirty="0" err="1"/>
              <a:t>divertor</a:t>
            </a:r>
            <a:r>
              <a:rPr lang="en-GB" dirty="0"/>
              <a:t> modules</a:t>
            </a:r>
          </a:p>
        </p:txBody>
      </p:sp>
      <p:pic>
        <p:nvPicPr>
          <p:cNvPr id="6" name="Grafik 5"/>
          <p:cNvPicPr>
            <a:picLocks noChangeAspect="1"/>
          </p:cNvPicPr>
          <p:nvPr/>
        </p:nvPicPr>
        <p:blipFill>
          <a:blip r:embed="rId2"/>
          <a:stretch>
            <a:fillRect/>
          </a:stretch>
        </p:blipFill>
        <p:spPr>
          <a:xfrm>
            <a:off x="1468755" y="752821"/>
            <a:ext cx="6206490" cy="4090641"/>
          </a:xfrm>
          <a:prstGeom prst="rect">
            <a:avLst/>
          </a:prstGeom>
        </p:spPr>
      </p:pic>
      <p:sp>
        <p:nvSpPr>
          <p:cNvPr id="7" name="Datumsplatzhalter 1">
            <a:extLst>
              <a:ext uri="{FF2B5EF4-FFF2-40B4-BE49-F238E27FC236}">
                <a16:creationId xmlns:a16="http://schemas.microsoft.com/office/drawing/2014/main" xmlns="" id="{307B8750-6AC2-7F41-827D-E547DE3DD587}"/>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8" name="Fußzeilenplatzhalter 2">
            <a:extLst>
              <a:ext uri="{FF2B5EF4-FFF2-40B4-BE49-F238E27FC236}">
                <a16:creationId xmlns:a16="http://schemas.microsoft.com/office/drawing/2014/main" xmlns="" id="{075F6498-6413-684C-BFFF-7618B55B453F}"/>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3657518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44</a:t>
            </a:fld>
            <a:endParaRPr lang="de-DE" dirty="0"/>
          </a:p>
        </p:txBody>
      </p:sp>
      <p:sp>
        <p:nvSpPr>
          <p:cNvPr id="5" name="Textplatzhalter 4"/>
          <p:cNvSpPr>
            <a:spLocks noGrp="1"/>
          </p:cNvSpPr>
          <p:nvPr>
            <p:ph type="body" sz="quarter" idx="14"/>
          </p:nvPr>
        </p:nvSpPr>
        <p:spPr/>
        <p:txBody>
          <a:bodyPr/>
          <a:lstStyle/>
          <a:p>
            <a:r>
              <a:rPr lang="en-GB" dirty="0"/>
              <a:t>Detachment across all 10 </a:t>
            </a:r>
            <a:r>
              <a:rPr lang="en-GB" dirty="0" err="1"/>
              <a:t>divertor</a:t>
            </a:r>
            <a:r>
              <a:rPr lang="en-GB" dirty="0"/>
              <a:t> modules over half a minute</a:t>
            </a:r>
          </a:p>
        </p:txBody>
      </p:sp>
      <p:sp>
        <p:nvSpPr>
          <p:cNvPr id="24" name="Prostokąt 6">
            <a:extLst>
              <a:ext uri="{FF2B5EF4-FFF2-40B4-BE49-F238E27FC236}">
                <a16:creationId xmlns:a16="http://schemas.microsoft.com/office/drawing/2014/main" xmlns="" id="{5F5B3B62-C54C-B442-8B42-8F3E2BDFA3AF}"/>
              </a:ext>
            </a:extLst>
          </p:cNvPr>
          <p:cNvSpPr/>
          <p:nvPr/>
        </p:nvSpPr>
        <p:spPr>
          <a:xfrm>
            <a:off x="4266977" y="946007"/>
            <a:ext cx="4694144" cy="1456809"/>
          </a:xfrm>
          <a:prstGeom prst="rect">
            <a:avLst/>
          </a:prstGeom>
          <a:solidFill>
            <a:schemeClr val="bg1"/>
          </a:solidFill>
        </p:spPr>
        <p:txBody>
          <a:bodyPr wrap="square">
            <a:spAutoFit/>
          </a:bodyPr>
          <a:lstStyle/>
          <a:p>
            <a:pPr marL="257175" indent="-257175">
              <a:spcBef>
                <a:spcPts val="450"/>
              </a:spcBef>
              <a:buFont typeface="Arial" panose="020B0604020202020204" pitchFamily="34" charset="0"/>
              <a:buChar char="•"/>
            </a:pPr>
            <a:r>
              <a:rPr lang="en-GB" sz="1440" dirty="0"/>
              <a:t>5 MW of O2-ECRH heating (150 MJ) </a:t>
            </a:r>
          </a:p>
          <a:p>
            <a:pPr marL="257175" indent="-257175">
              <a:spcBef>
                <a:spcPts val="450"/>
              </a:spcBef>
              <a:buFont typeface="Arial" panose="020B0604020202020204" pitchFamily="34" charset="0"/>
              <a:buChar char="•"/>
            </a:pPr>
            <a:r>
              <a:rPr lang="en-GB" sz="1440" dirty="0"/>
              <a:t>Interferometer based density feedback control</a:t>
            </a:r>
          </a:p>
          <a:p>
            <a:pPr marL="257175" indent="-257175">
              <a:spcBef>
                <a:spcPts val="450"/>
              </a:spcBef>
              <a:buFont typeface="Arial" panose="020B0604020202020204" pitchFamily="34" charset="0"/>
              <a:buChar char="•"/>
            </a:pPr>
            <a:r>
              <a:rPr lang="en-GB" sz="1440" dirty="0"/>
              <a:t>Pulse duration not limited by plasma performance</a:t>
            </a:r>
          </a:p>
          <a:p>
            <a:pPr marL="257175" indent="-257175">
              <a:spcBef>
                <a:spcPts val="450"/>
              </a:spcBef>
              <a:buFont typeface="Arial" panose="020B0604020202020204" pitchFamily="34" charset="0"/>
              <a:buChar char="•"/>
            </a:pPr>
            <a:r>
              <a:rPr lang="en-GB" sz="1440" dirty="0"/>
              <a:t>Divertor neutral pressure ~ 6-7x10</a:t>
            </a:r>
            <a:r>
              <a:rPr lang="en-GB" sz="1440" baseline="30000" dirty="0"/>
              <a:t>-4</a:t>
            </a:r>
            <a:r>
              <a:rPr lang="en-GB" sz="1440" dirty="0"/>
              <a:t> mbar </a:t>
            </a:r>
          </a:p>
          <a:p>
            <a:pPr marL="257175" indent="-257175">
              <a:spcBef>
                <a:spcPts val="450"/>
              </a:spcBef>
              <a:buFont typeface="Arial" panose="020B0604020202020204" pitchFamily="34" charset="0"/>
              <a:buChar char="•"/>
            </a:pPr>
            <a:r>
              <a:rPr lang="en-GB" sz="1440" i="1" dirty="0" err="1"/>
              <a:t>Z</a:t>
            </a:r>
            <a:r>
              <a:rPr lang="en-GB" sz="1440" baseline="-25000" dirty="0" err="1"/>
              <a:t>eff</a:t>
            </a:r>
            <a:r>
              <a:rPr lang="en-GB" sz="1440" dirty="0"/>
              <a:t> stays roughly constant.</a:t>
            </a:r>
          </a:p>
        </p:txBody>
      </p:sp>
      <p:grpSp>
        <p:nvGrpSpPr>
          <p:cNvPr id="25" name="Grupa 28">
            <a:extLst>
              <a:ext uri="{FF2B5EF4-FFF2-40B4-BE49-F238E27FC236}">
                <a16:creationId xmlns:a16="http://schemas.microsoft.com/office/drawing/2014/main" xmlns="" id="{8FE1F191-C167-F84D-97D7-E0ED8AA181C4}"/>
              </a:ext>
            </a:extLst>
          </p:cNvPr>
          <p:cNvGrpSpPr>
            <a:grpSpLocks noChangeAspect="1"/>
          </p:cNvGrpSpPr>
          <p:nvPr/>
        </p:nvGrpSpPr>
        <p:grpSpPr>
          <a:xfrm>
            <a:off x="269385" y="858956"/>
            <a:ext cx="3921300" cy="3888000"/>
            <a:chOff x="133193" y="2015008"/>
            <a:chExt cx="4357000" cy="4683335"/>
          </a:xfrm>
        </p:grpSpPr>
        <p:pic>
          <p:nvPicPr>
            <p:cNvPr id="33" name="Obraz 9">
              <a:extLst>
                <a:ext uri="{FF2B5EF4-FFF2-40B4-BE49-F238E27FC236}">
                  <a16:creationId xmlns:a16="http://schemas.microsoft.com/office/drawing/2014/main" xmlns="" id="{9DF6DB8B-6D77-3A49-A617-5881280F7BA9}"/>
                </a:ext>
              </a:extLst>
            </p:cNvPr>
            <p:cNvPicPr>
              <a:picLocks noChangeAspect="1"/>
            </p:cNvPicPr>
            <p:nvPr/>
          </p:nvPicPr>
          <p:blipFill rotWithShape="1">
            <a:blip r:embed="rId3"/>
            <a:srcRect t="4910" r="7661"/>
            <a:stretch/>
          </p:blipFill>
          <p:spPr>
            <a:xfrm>
              <a:off x="133193" y="2015008"/>
              <a:ext cx="4357000" cy="4683335"/>
            </a:xfrm>
            <a:prstGeom prst="rect">
              <a:avLst/>
            </a:prstGeom>
          </p:spPr>
        </p:pic>
        <p:sp>
          <p:nvSpPr>
            <p:cNvPr id="27" name="pole tekstowe 10">
              <a:extLst>
                <a:ext uri="{FF2B5EF4-FFF2-40B4-BE49-F238E27FC236}">
                  <a16:creationId xmlns:a16="http://schemas.microsoft.com/office/drawing/2014/main" xmlns="" id="{36CAB60E-10E9-7849-BB42-4CFE848F9EF1}"/>
                </a:ext>
              </a:extLst>
            </p:cNvPr>
            <p:cNvSpPr txBox="1"/>
            <p:nvPr/>
          </p:nvSpPr>
          <p:spPr>
            <a:xfrm>
              <a:off x="941532" y="2446795"/>
              <a:ext cx="602616" cy="344784"/>
            </a:xfrm>
            <a:prstGeom prst="rect">
              <a:avLst/>
            </a:prstGeom>
            <a:noFill/>
          </p:spPr>
          <p:txBody>
            <a:bodyPr wrap="square" rtlCol="0">
              <a:spAutoFit/>
            </a:bodyPr>
            <a:lstStyle/>
            <a:p>
              <a:r>
                <a:rPr lang="en-GB" sz="1260" b="1" i="1" dirty="0"/>
                <a:t>P</a:t>
              </a:r>
              <a:r>
                <a:rPr lang="en-GB" sz="1260" b="1" baseline="-25000" dirty="0"/>
                <a:t>ECRH</a:t>
              </a:r>
            </a:p>
          </p:txBody>
        </p:sp>
        <p:sp>
          <p:nvSpPr>
            <p:cNvPr id="28" name="pole tekstowe 11">
              <a:extLst>
                <a:ext uri="{FF2B5EF4-FFF2-40B4-BE49-F238E27FC236}">
                  <a16:creationId xmlns:a16="http://schemas.microsoft.com/office/drawing/2014/main" xmlns="" id="{218D9719-8291-F648-B735-05195EFD148D}"/>
                </a:ext>
              </a:extLst>
            </p:cNvPr>
            <p:cNvSpPr txBox="1"/>
            <p:nvPr/>
          </p:nvSpPr>
          <p:spPr>
            <a:xfrm>
              <a:off x="885839" y="3078873"/>
              <a:ext cx="541426" cy="344784"/>
            </a:xfrm>
            <a:prstGeom prst="rect">
              <a:avLst/>
            </a:prstGeom>
            <a:noFill/>
          </p:spPr>
          <p:txBody>
            <a:bodyPr wrap="square" rtlCol="0">
              <a:spAutoFit/>
            </a:bodyPr>
            <a:lstStyle/>
            <a:p>
              <a:r>
                <a:rPr lang="en-GB" sz="1260" b="1" i="1" dirty="0" err="1"/>
                <a:t>W</a:t>
              </a:r>
              <a:r>
                <a:rPr lang="en-GB" sz="1260" b="1" baseline="-25000" dirty="0" err="1"/>
                <a:t>dia</a:t>
              </a:r>
              <a:endParaRPr lang="en-GB" sz="1260" b="1" baseline="-25000" dirty="0"/>
            </a:p>
          </p:txBody>
        </p:sp>
        <p:sp>
          <p:nvSpPr>
            <p:cNvPr id="29" name="pole tekstowe 12">
              <a:extLst>
                <a:ext uri="{FF2B5EF4-FFF2-40B4-BE49-F238E27FC236}">
                  <a16:creationId xmlns:a16="http://schemas.microsoft.com/office/drawing/2014/main" xmlns="" id="{73CF7D9E-03E3-8046-B672-877151D170CA}"/>
                </a:ext>
              </a:extLst>
            </p:cNvPr>
            <p:cNvSpPr txBox="1"/>
            <p:nvPr/>
          </p:nvSpPr>
          <p:spPr>
            <a:xfrm>
              <a:off x="972012" y="3692416"/>
              <a:ext cx="470083" cy="344784"/>
            </a:xfrm>
            <a:prstGeom prst="rect">
              <a:avLst/>
            </a:prstGeom>
            <a:noFill/>
          </p:spPr>
          <p:txBody>
            <a:bodyPr wrap="square" rtlCol="0">
              <a:spAutoFit/>
            </a:bodyPr>
            <a:lstStyle/>
            <a:p>
              <a:r>
                <a:rPr lang="en-GB" sz="1260" b="1" i="1" dirty="0"/>
                <a:t>n</a:t>
              </a:r>
              <a:r>
                <a:rPr lang="en-GB" sz="1260" b="1" i="1" baseline="-25000" dirty="0"/>
                <a:t>e</a:t>
              </a:r>
              <a:endParaRPr lang="en-GB" sz="1260" b="1" baseline="-25000" dirty="0"/>
            </a:p>
          </p:txBody>
        </p:sp>
        <p:sp>
          <p:nvSpPr>
            <p:cNvPr id="30" name="pole tekstowe 13">
              <a:extLst>
                <a:ext uri="{FF2B5EF4-FFF2-40B4-BE49-F238E27FC236}">
                  <a16:creationId xmlns:a16="http://schemas.microsoft.com/office/drawing/2014/main" xmlns="" id="{F4B6A8A0-5A44-EC44-ABC2-9526EEBD6ACF}"/>
                </a:ext>
              </a:extLst>
            </p:cNvPr>
            <p:cNvSpPr txBox="1"/>
            <p:nvPr/>
          </p:nvSpPr>
          <p:spPr>
            <a:xfrm>
              <a:off x="901079" y="4235287"/>
              <a:ext cx="531991" cy="344784"/>
            </a:xfrm>
            <a:prstGeom prst="rect">
              <a:avLst/>
            </a:prstGeom>
            <a:noFill/>
          </p:spPr>
          <p:txBody>
            <a:bodyPr wrap="square" rtlCol="0">
              <a:spAutoFit/>
            </a:bodyPr>
            <a:lstStyle/>
            <a:p>
              <a:r>
                <a:rPr lang="en-GB" sz="1260" b="1" i="1" dirty="0" err="1"/>
                <a:t>T</a:t>
              </a:r>
              <a:r>
                <a:rPr lang="en-GB" sz="1260" b="1" i="1" baseline="-25000" dirty="0" err="1"/>
                <a:t>e</a:t>
              </a:r>
              <a:r>
                <a:rPr lang="en-GB" sz="1260" b="1" i="1" baseline="-25000" dirty="0"/>
                <a:t>, TS</a:t>
              </a:r>
              <a:endParaRPr lang="en-GB" sz="1260" b="1" baseline="-25000" dirty="0"/>
            </a:p>
          </p:txBody>
        </p:sp>
        <p:sp>
          <p:nvSpPr>
            <p:cNvPr id="31" name="pole tekstowe 16">
              <a:extLst>
                <a:ext uri="{FF2B5EF4-FFF2-40B4-BE49-F238E27FC236}">
                  <a16:creationId xmlns:a16="http://schemas.microsoft.com/office/drawing/2014/main" xmlns="" id="{89BB3AB9-E360-7D45-832C-551664256A8D}"/>
                </a:ext>
              </a:extLst>
            </p:cNvPr>
            <p:cNvSpPr txBox="1"/>
            <p:nvPr/>
          </p:nvSpPr>
          <p:spPr>
            <a:xfrm>
              <a:off x="950044" y="4920357"/>
              <a:ext cx="460818" cy="344784"/>
            </a:xfrm>
            <a:prstGeom prst="rect">
              <a:avLst/>
            </a:prstGeom>
            <a:noFill/>
          </p:spPr>
          <p:txBody>
            <a:bodyPr wrap="square" rtlCol="0">
              <a:spAutoFit/>
            </a:bodyPr>
            <a:lstStyle/>
            <a:p>
              <a:r>
                <a:rPr lang="en-GB" sz="1260" b="1" i="1" dirty="0" err="1"/>
                <a:t>P</a:t>
              </a:r>
              <a:r>
                <a:rPr lang="en-GB" sz="1260" b="1" i="1" baseline="-25000" dirty="0" err="1"/>
                <a:t>div</a:t>
              </a:r>
              <a:endParaRPr lang="en-GB" sz="1260" b="1" baseline="-25000" dirty="0"/>
            </a:p>
          </p:txBody>
        </p:sp>
        <p:sp>
          <p:nvSpPr>
            <p:cNvPr id="32" name="pole tekstowe 17">
              <a:extLst>
                <a:ext uri="{FF2B5EF4-FFF2-40B4-BE49-F238E27FC236}">
                  <a16:creationId xmlns:a16="http://schemas.microsoft.com/office/drawing/2014/main" xmlns="" id="{6442FE5E-AF97-4649-A4C1-7DC28890270A}"/>
                </a:ext>
              </a:extLst>
            </p:cNvPr>
            <p:cNvSpPr txBox="1"/>
            <p:nvPr/>
          </p:nvSpPr>
          <p:spPr>
            <a:xfrm>
              <a:off x="861382" y="5743597"/>
              <a:ext cx="438966" cy="344784"/>
            </a:xfrm>
            <a:prstGeom prst="rect">
              <a:avLst/>
            </a:prstGeom>
            <a:noFill/>
          </p:spPr>
          <p:txBody>
            <a:bodyPr wrap="square" rtlCol="0">
              <a:spAutoFit/>
            </a:bodyPr>
            <a:lstStyle/>
            <a:p>
              <a:r>
                <a:rPr lang="en-GB" sz="1260" b="1" i="1" dirty="0"/>
                <a:t>Z</a:t>
              </a:r>
              <a:r>
                <a:rPr lang="en-GB" sz="1260" b="1" i="1" baseline="-25000" dirty="0"/>
                <a:t>eff</a:t>
              </a:r>
              <a:endParaRPr lang="en-GB" sz="1260" b="1" baseline="-25000" dirty="0"/>
            </a:p>
          </p:txBody>
        </p:sp>
      </p:grpSp>
      <p:sp>
        <p:nvSpPr>
          <p:cNvPr id="36" name="Rechteck 35"/>
          <p:cNvSpPr/>
          <p:nvPr/>
        </p:nvSpPr>
        <p:spPr>
          <a:xfrm>
            <a:off x="1104905" y="1165860"/>
            <a:ext cx="2819399" cy="3142800"/>
          </a:xfrm>
          <a:prstGeom prst="rect">
            <a:avLst/>
          </a:prstGeom>
          <a:solidFill>
            <a:srgbClr val="FAC09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sp>
        <p:nvSpPr>
          <p:cNvPr id="37" name="Textfeld 36"/>
          <p:cNvSpPr txBox="1"/>
          <p:nvPr/>
        </p:nvSpPr>
        <p:spPr>
          <a:xfrm>
            <a:off x="1910573" y="3360222"/>
            <a:ext cx="1111073" cy="313932"/>
          </a:xfrm>
          <a:prstGeom prst="rect">
            <a:avLst/>
          </a:prstGeom>
          <a:noFill/>
        </p:spPr>
        <p:txBody>
          <a:bodyPr wrap="none" rtlCol="0">
            <a:spAutoFit/>
          </a:bodyPr>
          <a:lstStyle/>
          <a:p>
            <a:r>
              <a:rPr lang="en-GB" sz="1440" dirty="0"/>
              <a:t>Detachment</a:t>
            </a:r>
          </a:p>
        </p:txBody>
      </p:sp>
      <p:sp>
        <p:nvSpPr>
          <p:cNvPr id="38" name="Textfeld 37"/>
          <p:cNvSpPr txBox="1"/>
          <p:nvPr/>
        </p:nvSpPr>
        <p:spPr>
          <a:xfrm rot="16200000">
            <a:off x="89470" y="2204082"/>
            <a:ext cx="529312" cy="507831"/>
          </a:xfrm>
          <a:prstGeom prst="rect">
            <a:avLst/>
          </a:prstGeom>
          <a:solidFill>
            <a:schemeClr val="bg1"/>
          </a:solidFill>
        </p:spPr>
        <p:txBody>
          <a:bodyPr wrap="none" rtlCol="0">
            <a:spAutoFit/>
          </a:bodyPr>
          <a:lstStyle/>
          <a:p>
            <a:r>
              <a:rPr lang="en-GB" sz="1350" dirty="0"/>
              <a:t>[10</a:t>
            </a:r>
            <a:r>
              <a:rPr lang="en-GB" sz="1350" baseline="30000" dirty="0"/>
              <a:t>19</a:t>
            </a:r>
            <a:endParaRPr lang="en-GB" sz="1350" dirty="0"/>
          </a:p>
          <a:p>
            <a:r>
              <a:rPr lang="en-GB" sz="1350" dirty="0"/>
              <a:t>m</a:t>
            </a:r>
            <a:r>
              <a:rPr lang="en-GB" sz="1350" baseline="30000" dirty="0"/>
              <a:t>-3</a:t>
            </a:r>
            <a:r>
              <a:rPr lang="en-GB" sz="1350" dirty="0"/>
              <a:t>]</a:t>
            </a:r>
          </a:p>
        </p:txBody>
      </p:sp>
      <p:sp>
        <p:nvSpPr>
          <p:cNvPr id="39" name="Textfeld 38"/>
          <p:cNvSpPr txBox="1"/>
          <p:nvPr/>
        </p:nvSpPr>
        <p:spPr>
          <a:xfrm>
            <a:off x="503588" y="2123252"/>
            <a:ext cx="379956" cy="300082"/>
          </a:xfrm>
          <a:prstGeom prst="rect">
            <a:avLst/>
          </a:prstGeom>
          <a:noFill/>
        </p:spPr>
        <p:txBody>
          <a:bodyPr wrap="square" rtlCol="0">
            <a:spAutoFit/>
          </a:bodyPr>
          <a:lstStyle/>
          <a:p>
            <a:r>
              <a:rPr lang="en-GB" sz="1350" dirty="0"/>
              <a:t>10</a:t>
            </a:r>
          </a:p>
        </p:txBody>
      </p:sp>
      <p:sp>
        <p:nvSpPr>
          <p:cNvPr id="26" name="Datumsplatzhalter 1">
            <a:extLst>
              <a:ext uri="{FF2B5EF4-FFF2-40B4-BE49-F238E27FC236}">
                <a16:creationId xmlns:a16="http://schemas.microsoft.com/office/drawing/2014/main" xmlns="" id="{D3420473-941B-2E46-805B-5560A6E55422}"/>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34" name="Fußzeilenplatzhalter 2">
            <a:extLst>
              <a:ext uri="{FF2B5EF4-FFF2-40B4-BE49-F238E27FC236}">
                <a16:creationId xmlns:a16="http://schemas.microsoft.com/office/drawing/2014/main" xmlns="" id="{9DA150A5-422C-8F48-BA39-17D16C1E5A62}"/>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2544570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45</a:t>
            </a:fld>
            <a:endParaRPr lang="de-DE" dirty="0"/>
          </a:p>
        </p:txBody>
      </p:sp>
      <p:sp>
        <p:nvSpPr>
          <p:cNvPr id="5" name="Textplatzhalter 4"/>
          <p:cNvSpPr>
            <a:spLocks noGrp="1"/>
          </p:cNvSpPr>
          <p:nvPr>
            <p:ph type="body" sz="quarter" idx="14"/>
          </p:nvPr>
        </p:nvSpPr>
        <p:spPr/>
        <p:txBody>
          <a:bodyPr/>
          <a:lstStyle/>
          <a:p>
            <a:r>
              <a:rPr lang="en-GB" dirty="0"/>
              <a:t>Detachment across all 10 </a:t>
            </a:r>
            <a:r>
              <a:rPr lang="en-GB" dirty="0" err="1"/>
              <a:t>divertor</a:t>
            </a:r>
            <a:r>
              <a:rPr lang="en-GB" dirty="0"/>
              <a:t> modules over half a minute</a:t>
            </a:r>
          </a:p>
        </p:txBody>
      </p:sp>
      <p:sp>
        <p:nvSpPr>
          <p:cNvPr id="24" name="Prostokąt 6">
            <a:extLst>
              <a:ext uri="{FF2B5EF4-FFF2-40B4-BE49-F238E27FC236}">
                <a16:creationId xmlns:a16="http://schemas.microsoft.com/office/drawing/2014/main" xmlns="" id="{5F5B3B62-C54C-B442-8B42-8F3E2BDFA3AF}"/>
              </a:ext>
            </a:extLst>
          </p:cNvPr>
          <p:cNvSpPr/>
          <p:nvPr/>
        </p:nvSpPr>
        <p:spPr>
          <a:xfrm>
            <a:off x="4266977" y="946007"/>
            <a:ext cx="4694144" cy="1456809"/>
          </a:xfrm>
          <a:prstGeom prst="rect">
            <a:avLst/>
          </a:prstGeom>
          <a:solidFill>
            <a:schemeClr val="bg1"/>
          </a:solidFill>
        </p:spPr>
        <p:txBody>
          <a:bodyPr wrap="square">
            <a:spAutoFit/>
          </a:bodyPr>
          <a:lstStyle/>
          <a:p>
            <a:pPr marL="257175" indent="-257175">
              <a:spcBef>
                <a:spcPts val="450"/>
              </a:spcBef>
              <a:buFont typeface="Arial" panose="020B0604020202020204" pitchFamily="34" charset="0"/>
              <a:buChar char="•"/>
            </a:pPr>
            <a:r>
              <a:rPr lang="en-GB" sz="1440" dirty="0"/>
              <a:t>5 MW of O2-ECRH heating (150 MJ) </a:t>
            </a:r>
          </a:p>
          <a:p>
            <a:pPr marL="257175" indent="-257175">
              <a:spcBef>
                <a:spcPts val="450"/>
              </a:spcBef>
              <a:buFont typeface="Arial" panose="020B0604020202020204" pitchFamily="34" charset="0"/>
              <a:buChar char="•"/>
            </a:pPr>
            <a:r>
              <a:rPr lang="en-GB" sz="1440" dirty="0"/>
              <a:t>Interferometer based density feedback control</a:t>
            </a:r>
          </a:p>
          <a:p>
            <a:pPr marL="257175" indent="-257175">
              <a:spcBef>
                <a:spcPts val="450"/>
              </a:spcBef>
              <a:buFont typeface="Arial" panose="020B0604020202020204" pitchFamily="34" charset="0"/>
              <a:buChar char="•"/>
            </a:pPr>
            <a:r>
              <a:rPr lang="en-GB" sz="1440" dirty="0"/>
              <a:t>Pulse duration not limited by plasma performance</a:t>
            </a:r>
          </a:p>
          <a:p>
            <a:pPr marL="257175" indent="-257175">
              <a:spcBef>
                <a:spcPts val="450"/>
              </a:spcBef>
              <a:buFont typeface="Arial" panose="020B0604020202020204" pitchFamily="34" charset="0"/>
              <a:buChar char="•"/>
            </a:pPr>
            <a:r>
              <a:rPr lang="en-GB" sz="1440" dirty="0"/>
              <a:t>Divertor neutral pressure ~ 6-7x10</a:t>
            </a:r>
            <a:r>
              <a:rPr lang="en-GB" sz="1440" baseline="30000" dirty="0"/>
              <a:t>-4</a:t>
            </a:r>
            <a:r>
              <a:rPr lang="en-GB" sz="1440" dirty="0"/>
              <a:t> mbar </a:t>
            </a:r>
          </a:p>
          <a:p>
            <a:pPr marL="257175" indent="-257175">
              <a:spcBef>
                <a:spcPts val="450"/>
              </a:spcBef>
              <a:buFont typeface="Arial" panose="020B0604020202020204" pitchFamily="34" charset="0"/>
              <a:buChar char="•"/>
            </a:pPr>
            <a:r>
              <a:rPr lang="en-GB" sz="1440" i="1" dirty="0" err="1"/>
              <a:t>Z</a:t>
            </a:r>
            <a:r>
              <a:rPr lang="en-GB" sz="1440" baseline="-25000" dirty="0" err="1"/>
              <a:t>eff</a:t>
            </a:r>
            <a:r>
              <a:rPr lang="en-GB" sz="1440" dirty="0"/>
              <a:t> stays roughly constant.</a:t>
            </a:r>
          </a:p>
        </p:txBody>
      </p:sp>
      <p:pic>
        <p:nvPicPr>
          <p:cNvPr id="2" name="Picture 1">
            <a:extLst>
              <a:ext uri="{FF2B5EF4-FFF2-40B4-BE49-F238E27FC236}">
                <a16:creationId xmlns:a16="http://schemas.microsoft.com/office/drawing/2014/main" xmlns="" id="{84A8A1EF-E5B1-DE44-BEFB-AF087EF7D156}"/>
              </a:ext>
            </a:extLst>
          </p:cNvPr>
          <p:cNvPicPr>
            <a:picLocks noChangeAspect="1"/>
          </p:cNvPicPr>
          <p:nvPr/>
        </p:nvPicPr>
        <p:blipFill>
          <a:blip r:embed="rId3"/>
          <a:stretch>
            <a:fillRect/>
          </a:stretch>
        </p:blipFill>
        <p:spPr>
          <a:xfrm>
            <a:off x="469563" y="846881"/>
            <a:ext cx="3452355" cy="1893796"/>
          </a:xfrm>
          <a:prstGeom prst="rect">
            <a:avLst/>
          </a:prstGeom>
        </p:spPr>
      </p:pic>
      <p:pic>
        <p:nvPicPr>
          <p:cNvPr id="6" name="Picture 5">
            <a:extLst>
              <a:ext uri="{FF2B5EF4-FFF2-40B4-BE49-F238E27FC236}">
                <a16:creationId xmlns:a16="http://schemas.microsoft.com/office/drawing/2014/main" xmlns="" id="{1A6F99C7-A0AB-184C-9A63-ACC221CC147C}"/>
              </a:ext>
            </a:extLst>
          </p:cNvPr>
          <p:cNvPicPr>
            <a:picLocks noChangeAspect="1"/>
          </p:cNvPicPr>
          <p:nvPr/>
        </p:nvPicPr>
        <p:blipFill>
          <a:blip r:embed="rId4"/>
          <a:stretch>
            <a:fillRect/>
          </a:stretch>
        </p:blipFill>
        <p:spPr>
          <a:xfrm>
            <a:off x="484193" y="2758497"/>
            <a:ext cx="3437725" cy="1966946"/>
          </a:xfrm>
          <a:prstGeom prst="rect">
            <a:avLst/>
          </a:prstGeom>
        </p:spPr>
      </p:pic>
      <p:sp>
        <p:nvSpPr>
          <p:cNvPr id="20" name="Datumsplatzhalter 1">
            <a:extLst>
              <a:ext uri="{FF2B5EF4-FFF2-40B4-BE49-F238E27FC236}">
                <a16:creationId xmlns:a16="http://schemas.microsoft.com/office/drawing/2014/main" xmlns="" id="{AE7729BE-8E51-E34F-9832-D072DD6DE287}"/>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21" name="Fußzeilenplatzhalter 2">
            <a:extLst>
              <a:ext uri="{FF2B5EF4-FFF2-40B4-BE49-F238E27FC236}">
                <a16:creationId xmlns:a16="http://schemas.microsoft.com/office/drawing/2014/main" xmlns="" id="{FC7D390C-26FF-D546-8034-2416595B88F6}"/>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1529387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46</a:t>
            </a:fld>
            <a:endParaRPr lang="de-DE" dirty="0"/>
          </a:p>
        </p:txBody>
      </p:sp>
      <p:sp>
        <p:nvSpPr>
          <p:cNvPr id="5" name="Textplatzhalter 4"/>
          <p:cNvSpPr>
            <a:spLocks noGrp="1"/>
          </p:cNvSpPr>
          <p:nvPr>
            <p:ph type="body" sz="quarter" idx="14"/>
          </p:nvPr>
        </p:nvSpPr>
        <p:spPr/>
        <p:txBody>
          <a:bodyPr/>
          <a:lstStyle/>
          <a:p>
            <a:r>
              <a:rPr lang="en-GB" dirty="0"/>
              <a:t>Bootstrap current minimization (limiter plasma)</a:t>
            </a:r>
          </a:p>
        </p:txBody>
      </p:sp>
      <p:pic>
        <p:nvPicPr>
          <p:cNvPr id="7" name="Grafik 6" descr="fig4_06_WDIAREV_02.png"/>
          <p:cNvPicPr>
            <a:picLocks noChangeAspect="1"/>
          </p:cNvPicPr>
          <p:nvPr/>
        </p:nvPicPr>
        <p:blipFill>
          <a:blip r:embed="rId3"/>
          <a:srcRect t="3123" b="3397"/>
          <a:stretch>
            <a:fillRect/>
          </a:stretch>
        </p:blipFill>
        <p:spPr>
          <a:xfrm>
            <a:off x="5886450" y="829062"/>
            <a:ext cx="2903234" cy="4000617"/>
          </a:xfrm>
          <a:prstGeom prst="rect">
            <a:avLst/>
          </a:prstGeom>
        </p:spPr>
      </p:pic>
      <p:sp>
        <p:nvSpPr>
          <p:cNvPr id="8" name="Textfeld 7"/>
          <p:cNvSpPr txBox="1"/>
          <p:nvPr/>
        </p:nvSpPr>
        <p:spPr>
          <a:xfrm>
            <a:off x="214313" y="771526"/>
            <a:ext cx="5089208" cy="3571747"/>
          </a:xfrm>
          <a:prstGeom prst="rect">
            <a:avLst/>
          </a:prstGeom>
          <a:noFill/>
        </p:spPr>
        <p:txBody>
          <a:bodyPr wrap="square" rtlCol="0">
            <a:spAutoFit/>
          </a:bodyPr>
          <a:lstStyle/>
          <a:p>
            <a:pPr marL="162878" indent="-162878">
              <a:spcBef>
                <a:spcPts val="270"/>
              </a:spcBef>
              <a:buFont typeface="Arial" panose="020B0604020202020204" pitchFamily="34" charset="0"/>
              <a:buChar char="•"/>
            </a:pPr>
            <a:r>
              <a:rPr lang="en-GB" sz="1440" dirty="0"/>
              <a:t>Two nearly identical plasmas in </a:t>
            </a:r>
            <a:r>
              <a:rPr lang="en-GB" sz="1440" dirty="0">
                <a:sym typeface="Symbol" panose="05050102010706020507" pitchFamily="18" charset="2"/>
              </a:rPr>
              <a:t>-regime dominated by strong </a:t>
            </a:r>
            <a:r>
              <a:rPr lang="en-GB" sz="1440" dirty="0" err="1">
                <a:sym typeface="Symbol" panose="05050102010706020507" pitchFamily="18" charset="2"/>
              </a:rPr>
              <a:t>ambipolar</a:t>
            </a:r>
            <a:r>
              <a:rPr lang="en-GB" sz="1440" dirty="0">
                <a:sym typeface="Symbol" panose="05050102010706020507" pitchFamily="18" charset="2"/>
              </a:rPr>
              <a:t> </a:t>
            </a:r>
            <a:r>
              <a:rPr lang="en-GB" sz="1440" dirty="0" err="1">
                <a:sym typeface="Symbol" panose="05050102010706020507" pitchFamily="18" charset="2"/>
              </a:rPr>
              <a:t>E</a:t>
            </a:r>
            <a:r>
              <a:rPr lang="en-GB" sz="1440" baseline="-25000" dirty="0" err="1">
                <a:sym typeface="Symbol" panose="05050102010706020507" pitchFamily="18" charset="2"/>
              </a:rPr>
              <a:t>r</a:t>
            </a:r>
            <a:endParaRPr lang="en-GB" sz="1440" dirty="0"/>
          </a:p>
          <a:p>
            <a:pPr marL="162878" indent="-162878">
              <a:spcBef>
                <a:spcPts val="900"/>
              </a:spcBef>
              <a:buFont typeface="Arial" panose="020B0604020202020204" pitchFamily="34" charset="0"/>
              <a:buChar char="•"/>
            </a:pPr>
            <a:r>
              <a:rPr lang="en-GB" sz="1440" dirty="0"/>
              <a:t>Essential differences: Mirror ratio, </a:t>
            </a:r>
            <a:r>
              <a:rPr lang="en-GB" sz="1440" i="1" dirty="0">
                <a:sym typeface="Symbol" panose="05050102010706020507" pitchFamily="18" charset="2"/>
              </a:rPr>
              <a:t></a:t>
            </a:r>
            <a:r>
              <a:rPr lang="en-GB" sz="1440" i="1" baseline="-25000" dirty="0">
                <a:sym typeface="Symbol" panose="05050102010706020507" pitchFamily="18" charset="2"/>
              </a:rPr>
              <a:t>eff</a:t>
            </a:r>
            <a:endParaRPr lang="en-GB" sz="1440" dirty="0"/>
          </a:p>
          <a:p>
            <a:pPr marL="145733">
              <a:spcBef>
                <a:spcPts val="270"/>
              </a:spcBef>
            </a:pPr>
            <a:r>
              <a:rPr lang="en-GB" sz="1440" dirty="0">
                <a:sym typeface="Symbol" panose="05050102010706020507" pitchFamily="18" charset="2"/>
              </a:rPr>
              <a:t> Different bootstrap currents</a:t>
            </a:r>
            <a:endParaRPr lang="en-GB" sz="1440" dirty="0"/>
          </a:p>
          <a:p>
            <a:pPr marL="180023" indent="-180023">
              <a:spcBef>
                <a:spcPts val="900"/>
              </a:spcBef>
              <a:buFont typeface="Arial" panose="020B0604020202020204" pitchFamily="34" charset="0"/>
              <a:buChar char="•"/>
            </a:pPr>
            <a:r>
              <a:rPr lang="en-GB" sz="1440" dirty="0"/>
              <a:t>Toroidal curvature &amp; helical component of magnetic field were the same (different </a:t>
            </a:r>
            <a:r>
              <a:rPr lang="en-GB" sz="1440" i="1" dirty="0">
                <a:sym typeface="Symbol" panose="05050102010706020507" pitchFamily="18" charset="2"/>
              </a:rPr>
              <a:t></a:t>
            </a:r>
            <a:r>
              <a:rPr lang="en-GB" sz="1440" i="1" baseline="-25000" dirty="0">
                <a:sym typeface="Symbol" panose="05050102010706020507" pitchFamily="18" charset="2"/>
              </a:rPr>
              <a:t>eff </a:t>
            </a:r>
            <a:r>
              <a:rPr lang="en-GB" sz="1440" dirty="0"/>
              <a:t> does not play a role in the </a:t>
            </a:r>
            <a:r>
              <a:rPr lang="en-GB" sz="1440" dirty="0">
                <a:solidFill>
                  <a:prstClr val="black"/>
                </a:solidFill>
                <a:sym typeface="Symbol" panose="05050102010706020507" pitchFamily="18" charset="2"/>
              </a:rPr>
              <a:t>-regime)</a:t>
            </a:r>
            <a:endParaRPr lang="en-GB" sz="2160" baseline="50000" dirty="0"/>
          </a:p>
          <a:p>
            <a:pPr marL="402908" indent="-240030">
              <a:spcBef>
                <a:spcPts val="270"/>
              </a:spcBef>
            </a:pPr>
            <a:r>
              <a:rPr lang="en-GB" sz="1440" dirty="0">
                <a:sym typeface="Symbol" panose="05050102010706020507" pitchFamily="18" charset="2"/>
              </a:rPr>
              <a:t> S</a:t>
            </a:r>
            <a:r>
              <a:rPr lang="en-GB" sz="1440" dirty="0"/>
              <a:t>ame neoclassical energy transport / heat fluxes</a:t>
            </a:r>
          </a:p>
          <a:p>
            <a:pPr marL="162878" indent="-162878">
              <a:spcBef>
                <a:spcPts val="900"/>
              </a:spcBef>
              <a:buFont typeface="Arial" panose="020B0604020202020204" pitchFamily="34" charset="0"/>
              <a:buChar char="•"/>
            </a:pPr>
            <a:r>
              <a:rPr lang="en-GB" sz="1440" dirty="0"/>
              <a:t>Ratio of bootstrap currents (no current drive) match neoclassical predictions</a:t>
            </a:r>
          </a:p>
          <a:p>
            <a:pPr marL="162878" indent="-162878">
              <a:spcBef>
                <a:spcPts val="900"/>
              </a:spcBef>
              <a:buFont typeface="Arial" panose="020B0604020202020204" pitchFamily="34" charset="0"/>
              <a:buChar char="•"/>
            </a:pPr>
            <a:r>
              <a:rPr lang="en-GB" sz="1440" dirty="0"/>
              <a:t>Bootstrap current minimization: Factor 3.5 smaller than in equivalent tokamak</a:t>
            </a:r>
          </a:p>
          <a:p>
            <a:pPr>
              <a:spcBef>
                <a:spcPts val="900"/>
              </a:spcBef>
            </a:pPr>
            <a:r>
              <a:rPr lang="en-GB" sz="1260" dirty="0"/>
              <a:t>A. Dinklage et al., A. Dinklage et al. (2018) Nature Physics doi:10.1038/s41567-018-0141-9</a:t>
            </a:r>
          </a:p>
        </p:txBody>
      </p:sp>
      <p:sp>
        <p:nvSpPr>
          <p:cNvPr id="9" name="Datumsplatzhalter 1">
            <a:extLst>
              <a:ext uri="{FF2B5EF4-FFF2-40B4-BE49-F238E27FC236}">
                <a16:creationId xmlns:a16="http://schemas.microsoft.com/office/drawing/2014/main" xmlns="" id="{80AB0343-6493-BA43-9CA9-F765E49B1C72}"/>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10" name="Fußzeilenplatzhalter 2">
            <a:extLst>
              <a:ext uri="{FF2B5EF4-FFF2-40B4-BE49-F238E27FC236}">
                <a16:creationId xmlns:a16="http://schemas.microsoft.com/office/drawing/2014/main" xmlns="" id="{D42D9B58-1890-B54B-8E5E-F6B98669E6DA}"/>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362054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47</a:t>
            </a:fld>
            <a:endParaRPr lang="de-DE" dirty="0"/>
          </a:p>
        </p:txBody>
      </p:sp>
      <p:sp>
        <p:nvSpPr>
          <p:cNvPr id="5" name="Textplatzhalter 4"/>
          <p:cNvSpPr>
            <a:spLocks noGrp="1"/>
          </p:cNvSpPr>
          <p:nvPr>
            <p:ph type="body" sz="quarter" idx="14"/>
          </p:nvPr>
        </p:nvSpPr>
        <p:spPr/>
        <p:txBody>
          <a:bodyPr/>
          <a:lstStyle/>
          <a:p>
            <a:r>
              <a:rPr lang="en-GB" dirty="0"/>
              <a:t>Dependence of bootstrap current on magnetic field configuration</a:t>
            </a:r>
          </a:p>
        </p:txBody>
      </p:sp>
      <p:pic>
        <p:nvPicPr>
          <p:cNvPr id="6" name="Grafik 5"/>
          <p:cNvPicPr>
            <a:picLocks noChangeAspect="1"/>
          </p:cNvPicPr>
          <p:nvPr/>
        </p:nvPicPr>
        <p:blipFill>
          <a:blip r:embed="rId2"/>
          <a:stretch>
            <a:fillRect/>
          </a:stretch>
        </p:blipFill>
        <p:spPr>
          <a:xfrm>
            <a:off x="272892" y="852965"/>
            <a:ext cx="8598218" cy="3849053"/>
          </a:xfrm>
          <a:prstGeom prst="rect">
            <a:avLst/>
          </a:prstGeom>
        </p:spPr>
      </p:pic>
      <p:sp>
        <p:nvSpPr>
          <p:cNvPr id="7" name="Action Button: Return 6">
            <a:hlinkClick r:id="" action="ppaction://hlinkshowjump?jump=lastslideviewed" highlightClick="1"/>
          </p:cNvPr>
          <p:cNvSpPr/>
          <p:nvPr/>
        </p:nvSpPr>
        <p:spPr>
          <a:xfrm>
            <a:off x="8511288" y="4403162"/>
            <a:ext cx="457200" cy="36576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a:p>
        </p:txBody>
      </p:sp>
      <p:sp>
        <p:nvSpPr>
          <p:cNvPr id="8" name="Datumsplatzhalter 1">
            <a:extLst>
              <a:ext uri="{FF2B5EF4-FFF2-40B4-BE49-F238E27FC236}">
                <a16:creationId xmlns:a16="http://schemas.microsoft.com/office/drawing/2014/main" xmlns="" id="{4F9055B8-E490-0546-946E-21AA979F2954}"/>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9" name="Fußzeilenplatzhalter 2">
            <a:extLst>
              <a:ext uri="{FF2B5EF4-FFF2-40B4-BE49-F238E27FC236}">
                <a16:creationId xmlns:a16="http://schemas.microsoft.com/office/drawing/2014/main" xmlns="" id="{BBD30942-D110-734E-B634-6579A0A6D1B8}"/>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994686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2248585"/>
            <a:ext cx="3505200" cy="646331"/>
          </a:xfrm>
          <a:prstGeom prst="rect">
            <a:avLst/>
          </a:prstGeom>
          <a:noFill/>
        </p:spPr>
        <p:txBody>
          <a:bodyPr wrap="square" rtlCol="0">
            <a:spAutoFit/>
          </a:bodyPr>
          <a:lstStyle/>
          <a:p>
            <a:pPr algn="ctr"/>
            <a:r>
              <a:rPr lang="en-US" sz="3600" b="1" dirty="0"/>
              <a:t>Extra Slides</a:t>
            </a:r>
          </a:p>
        </p:txBody>
      </p:sp>
    </p:spTree>
    <p:extLst>
      <p:ext uri="{BB962C8B-B14F-4D97-AF65-F5344CB8AC3E}">
        <p14:creationId xmlns:p14="http://schemas.microsoft.com/office/powerpoint/2010/main" val="1855781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49</a:t>
            </a:fld>
            <a:endParaRPr lang="de-DE" dirty="0"/>
          </a:p>
        </p:txBody>
      </p:sp>
      <p:sp>
        <p:nvSpPr>
          <p:cNvPr id="5" name="Textplatzhalter 4"/>
          <p:cNvSpPr>
            <a:spLocks noGrp="1"/>
          </p:cNvSpPr>
          <p:nvPr>
            <p:ph type="body" sz="quarter" idx="14"/>
          </p:nvPr>
        </p:nvSpPr>
        <p:spPr/>
        <p:txBody>
          <a:bodyPr/>
          <a:lstStyle/>
          <a:p>
            <a:r>
              <a:rPr lang="en-GB" dirty="0"/>
              <a:t>Pure NBI heating changes (particle) transport </a:t>
            </a:r>
          </a:p>
        </p:txBody>
      </p:sp>
      <p:pic>
        <p:nvPicPr>
          <p:cNvPr id="6" name="Grafik 5"/>
          <p:cNvPicPr>
            <a:picLocks noChangeAspect="1"/>
          </p:cNvPicPr>
          <p:nvPr/>
        </p:nvPicPr>
        <p:blipFill>
          <a:blip r:embed="rId3"/>
          <a:stretch/>
        </p:blipFill>
        <p:spPr>
          <a:xfrm>
            <a:off x="216044" y="809466"/>
            <a:ext cx="2909069" cy="4050000"/>
          </a:xfrm>
          <a:prstGeom prst="rect">
            <a:avLst/>
          </a:prstGeom>
          <a:ln>
            <a:noFill/>
          </a:ln>
        </p:spPr>
      </p:pic>
      <p:pic>
        <p:nvPicPr>
          <p:cNvPr id="7" name="Grafik 6"/>
          <p:cNvPicPr/>
          <p:nvPr/>
        </p:nvPicPr>
        <p:blipFill>
          <a:blip r:embed="rId4"/>
          <a:stretch/>
        </p:blipFill>
        <p:spPr>
          <a:xfrm>
            <a:off x="4837744" y="775936"/>
            <a:ext cx="3475548" cy="2453976"/>
          </a:xfrm>
          <a:prstGeom prst="rect">
            <a:avLst/>
          </a:prstGeom>
          <a:ln>
            <a:noFill/>
          </a:ln>
        </p:spPr>
      </p:pic>
      <p:sp>
        <p:nvSpPr>
          <p:cNvPr id="8" name="Textfeld 7"/>
          <p:cNvSpPr txBox="1"/>
          <p:nvPr/>
        </p:nvSpPr>
        <p:spPr>
          <a:xfrm>
            <a:off x="3781700" y="3436126"/>
            <a:ext cx="4878977" cy="1171090"/>
          </a:xfrm>
          <a:prstGeom prst="rect">
            <a:avLst/>
          </a:prstGeom>
          <a:noFill/>
        </p:spPr>
        <p:txBody>
          <a:bodyPr wrap="square" rtlCol="0">
            <a:spAutoFit/>
          </a:bodyPr>
          <a:lstStyle/>
          <a:p>
            <a:pPr marL="257175" indent="-257175">
              <a:spcBef>
                <a:spcPts val="450"/>
              </a:spcBef>
              <a:buFont typeface="Arial" panose="020B0604020202020204" pitchFamily="34" charset="0"/>
              <a:buChar char="•"/>
            </a:pPr>
            <a:r>
              <a:rPr lang="en-GB" sz="1440" dirty="0"/>
              <a:t>Plasma can be sustained by pure NBI heating</a:t>
            </a:r>
          </a:p>
          <a:p>
            <a:pPr marL="257175" indent="-257175">
              <a:spcBef>
                <a:spcPts val="450"/>
              </a:spcBef>
              <a:buFont typeface="Arial" panose="020B0604020202020204" pitchFamily="34" charset="0"/>
              <a:buChar char="•"/>
            </a:pPr>
            <a:r>
              <a:rPr lang="en-GB" sz="1440" dirty="0"/>
              <a:t>Centrally peaked high density plasma develops</a:t>
            </a:r>
          </a:p>
          <a:p>
            <a:pPr marL="257175" indent="-257175">
              <a:spcBef>
                <a:spcPts val="450"/>
              </a:spcBef>
              <a:buFont typeface="Arial" panose="020B0604020202020204" pitchFamily="34" charset="0"/>
              <a:buChar char="•"/>
            </a:pPr>
            <a:r>
              <a:rPr lang="en-GB" sz="1440" dirty="0"/>
              <a:t>Density peaking can be controlled with ECRH</a:t>
            </a:r>
          </a:p>
          <a:p>
            <a:pPr marL="257175" indent="-257175">
              <a:spcBef>
                <a:spcPts val="450"/>
              </a:spcBef>
              <a:buFont typeface="Arial" panose="020B0604020202020204" pitchFamily="34" charset="0"/>
              <a:buChar char="•"/>
            </a:pPr>
            <a:r>
              <a:rPr lang="en-GB" sz="1440" dirty="0"/>
              <a:t>Pure NBI heating with </a:t>
            </a:r>
            <a:r>
              <a:rPr lang="en-GB" sz="1440" i="1" dirty="0"/>
              <a:t>n</a:t>
            </a:r>
            <a:r>
              <a:rPr lang="en-GB" sz="1440" i="1" baseline="-25000" dirty="0"/>
              <a:t>e0</a:t>
            </a:r>
            <a:r>
              <a:rPr lang="en-GB" sz="1440" i="1" dirty="0"/>
              <a:t> =</a:t>
            </a:r>
            <a:r>
              <a:rPr lang="en-GB" sz="1440" dirty="0"/>
              <a:t> 2×10</a:t>
            </a:r>
            <a:r>
              <a:rPr lang="en-GB" sz="1440" baseline="30000" dirty="0"/>
              <a:t>20</a:t>
            </a:r>
            <a:r>
              <a:rPr lang="en-GB" sz="1440" dirty="0"/>
              <a:t> m</a:t>
            </a:r>
            <a:r>
              <a:rPr lang="en-GB" sz="1440" baseline="30000" dirty="0"/>
              <a:t>-3</a:t>
            </a:r>
            <a:r>
              <a:rPr lang="en-GB" sz="1440" dirty="0"/>
              <a:t> demonstrated</a:t>
            </a:r>
          </a:p>
        </p:txBody>
      </p:sp>
      <p:sp>
        <p:nvSpPr>
          <p:cNvPr id="12" name="Textfeld 11"/>
          <p:cNvSpPr txBox="1"/>
          <p:nvPr/>
        </p:nvSpPr>
        <p:spPr>
          <a:xfrm>
            <a:off x="3781701" y="898682"/>
            <a:ext cx="978281" cy="757130"/>
          </a:xfrm>
          <a:prstGeom prst="rect">
            <a:avLst/>
          </a:prstGeom>
          <a:noFill/>
        </p:spPr>
        <p:txBody>
          <a:bodyPr wrap="none" rtlCol="0">
            <a:spAutoFit/>
          </a:bodyPr>
          <a:lstStyle/>
          <a:p>
            <a:r>
              <a:rPr lang="en-GB" sz="1440" i="1" dirty="0"/>
              <a:t>n</a:t>
            </a:r>
            <a:r>
              <a:rPr lang="en-GB" sz="1440" i="1" baseline="-25000" dirty="0"/>
              <a:t>e</a:t>
            </a:r>
            <a:r>
              <a:rPr lang="en-GB" sz="1440" i="1" dirty="0"/>
              <a:t> </a:t>
            </a:r>
          </a:p>
          <a:p>
            <a:r>
              <a:rPr lang="en-GB" sz="1440" dirty="0"/>
              <a:t>(Thomson</a:t>
            </a:r>
          </a:p>
          <a:p>
            <a:r>
              <a:rPr lang="en-GB" sz="1440" dirty="0"/>
              <a:t>scattering)</a:t>
            </a:r>
          </a:p>
        </p:txBody>
      </p:sp>
      <p:sp>
        <p:nvSpPr>
          <p:cNvPr id="9" name="Rechteck 8"/>
          <p:cNvSpPr/>
          <p:nvPr/>
        </p:nvSpPr>
        <p:spPr>
          <a:xfrm>
            <a:off x="1569720" y="998219"/>
            <a:ext cx="1008556" cy="3535680"/>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sp>
        <p:nvSpPr>
          <p:cNvPr id="11" name="Datumsplatzhalter 1">
            <a:extLst>
              <a:ext uri="{FF2B5EF4-FFF2-40B4-BE49-F238E27FC236}">
                <a16:creationId xmlns:a16="http://schemas.microsoft.com/office/drawing/2014/main" xmlns="" id="{D79745A2-5B31-EA40-ACF3-58D201EA3D2F}"/>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13" name="Fußzeilenplatzhalter 2">
            <a:extLst>
              <a:ext uri="{FF2B5EF4-FFF2-40B4-BE49-F238E27FC236}">
                <a16:creationId xmlns:a16="http://schemas.microsoft.com/office/drawing/2014/main" xmlns="" id="{1AECBB92-7168-4B4C-AC82-5C7D3682A4CF}"/>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296099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Optimization of the magnetic field can provide good confinement of both passing and trapped particles</a:t>
            </a:r>
          </a:p>
        </p:txBody>
      </p:sp>
      <p:pic>
        <p:nvPicPr>
          <p:cNvPr id="3" name="traj_w7x.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341" y="895356"/>
            <a:ext cx="5434346" cy="4075759"/>
          </a:xfrm>
          <a:prstGeom prst="rect">
            <a:avLst/>
          </a:prstGeom>
        </p:spPr>
      </p:pic>
      <p:sp>
        <p:nvSpPr>
          <p:cNvPr id="4" name="Content Placeholder 3"/>
          <p:cNvSpPr txBox="1">
            <a:spLocks/>
          </p:cNvSpPr>
          <p:nvPr/>
        </p:nvSpPr>
        <p:spPr>
          <a:xfrm>
            <a:off x="5880533" y="850455"/>
            <a:ext cx="3044991" cy="4112470"/>
          </a:xfrm>
          <a:prstGeom prst="rect">
            <a:avLst/>
          </a:prstGeom>
        </p:spPr>
        <p:txBody>
          <a:bodyPr/>
          <a:lstStyle>
            <a:lvl1pPr marL="0" indent="0" algn="l" defTabSz="408058" rtl="0" eaLnBrk="1" latinLnBrk="0" hangingPunct="1">
              <a:spcBef>
                <a:spcPct val="20000"/>
              </a:spcBef>
              <a:buFontTx/>
              <a:buNone/>
              <a:defRPr sz="1600" b="1" kern="1200" baseline="0">
                <a:solidFill>
                  <a:schemeClr val="tx1">
                    <a:lumMod val="75000"/>
                    <a:lumOff val="25000"/>
                  </a:schemeClr>
                </a:solidFill>
                <a:latin typeface="Myriad Pro"/>
                <a:ea typeface="+mn-ea"/>
                <a:cs typeface="Myriad Pro"/>
              </a:defRPr>
            </a:lvl1pPr>
            <a:lvl2pPr marL="663093" indent="-255036" algn="l" defTabSz="408058" rtl="0" eaLnBrk="1" latinLnBrk="0" hangingPunct="1">
              <a:spcBef>
                <a:spcPct val="20000"/>
              </a:spcBef>
              <a:buSzPct val="100000"/>
              <a:buFont typeface="Lucida Grande"/>
              <a:buChar char="●"/>
              <a:defRPr sz="1400" b="1" kern="1200">
                <a:solidFill>
                  <a:schemeClr val="tx1">
                    <a:lumMod val="75000"/>
                    <a:lumOff val="25000"/>
                  </a:schemeClr>
                </a:solidFill>
                <a:latin typeface="Myriad Pro"/>
                <a:ea typeface="+mn-ea"/>
                <a:cs typeface="Myriad Pro"/>
              </a:defRPr>
            </a:lvl2pPr>
            <a:lvl3pPr marL="1020145" indent="-204028" algn="l" defTabSz="408058" rtl="0" eaLnBrk="1" latinLnBrk="0" hangingPunct="1">
              <a:spcBef>
                <a:spcPct val="20000"/>
              </a:spcBef>
              <a:buClr>
                <a:schemeClr val="tx1"/>
              </a:buClr>
              <a:buSzPct val="100000"/>
              <a:buFont typeface="Arial"/>
              <a:buChar char="•"/>
              <a:defRPr sz="1400" b="1" kern="1200">
                <a:solidFill>
                  <a:schemeClr val="tx1">
                    <a:lumMod val="75000"/>
                    <a:lumOff val="25000"/>
                  </a:schemeClr>
                </a:solidFill>
                <a:latin typeface="Myriad Pro"/>
                <a:ea typeface="+mn-ea"/>
                <a:cs typeface="Myriad Pro"/>
              </a:defRPr>
            </a:lvl3pPr>
            <a:lvl4pPr marL="1428201" indent="-204028" algn="l" defTabSz="408058" rtl="0" eaLnBrk="1" latinLnBrk="0" hangingPunct="1">
              <a:spcBef>
                <a:spcPct val="20000"/>
              </a:spcBef>
              <a:buFont typeface="Lucida Grande"/>
              <a:buChar char="»"/>
              <a:defRPr sz="1400" b="1" kern="1200">
                <a:solidFill>
                  <a:schemeClr val="tx1">
                    <a:lumMod val="75000"/>
                    <a:lumOff val="25000"/>
                  </a:schemeClr>
                </a:solidFill>
                <a:latin typeface="Myriad Pro"/>
                <a:ea typeface="+mn-ea"/>
                <a:cs typeface="Myriad Pro"/>
              </a:defRPr>
            </a:lvl4pPr>
            <a:lvl5pPr marL="1836259" indent="-204028" algn="l" defTabSz="408058" rtl="0" eaLnBrk="1" latinLnBrk="0" hangingPunct="1">
              <a:spcBef>
                <a:spcPct val="20000"/>
              </a:spcBef>
              <a:buFont typeface="Arial"/>
              <a:buChar char="»"/>
              <a:defRPr sz="1800" kern="1200">
                <a:solidFill>
                  <a:schemeClr val="tx1"/>
                </a:solidFill>
                <a:latin typeface="+mn-lt"/>
                <a:ea typeface="+mn-ea"/>
                <a:cs typeface="+mn-cs"/>
              </a:defRPr>
            </a:lvl5pPr>
            <a:lvl6pPr marL="2244316" indent="-204028" algn="l" defTabSz="408058" rtl="0" eaLnBrk="1" latinLnBrk="0" hangingPunct="1">
              <a:spcBef>
                <a:spcPct val="20000"/>
              </a:spcBef>
              <a:buFont typeface="Arial"/>
              <a:buChar char="•"/>
              <a:defRPr sz="1800" kern="1200">
                <a:solidFill>
                  <a:schemeClr val="tx1"/>
                </a:solidFill>
                <a:latin typeface="+mn-lt"/>
                <a:ea typeface="+mn-ea"/>
                <a:cs typeface="+mn-cs"/>
              </a:defRPr>
            </a:lvl6pPr>
            <a:lvl7pPr marL="2652373" indent="-204028" algn="l" defTabSz="408058" rtl="0" eaLnBrk="1" latinLnBrk="0" hangingPunct="1">
              <a:spcBef>
                <a:spcPct val="20000"/>
              </a:spcBef>
              <a:buFont typeface="Arial"/>
              <a:buChar char="•"/>
              <a:defRPr sz="1800" kern="1200">
                <a:solidFill>
                  <a:schemeClr val="tx1"/>
                </a:solidFill>
                <a:latin typeface="+mn-lt"/>
                <a:ea typeface="+mn-ea"/>
                <a:cs typeface="+mn-cs"/>
              </a:defRPr>
            </a:lvl7pPr>
            <a:lvl8pPr marL="3060431" indent="-204028" algn="l" defTabSz="408058" rtl="0" eaLnBrk="1" latinLnBrk="0" hangingPunct="1">
              <a:spcBef>
                <a:spcPct val="20000"/>
              </a:spcBef>
              <a:buFont typeface="Arial"/>
              <a:buChar char="•"/>
              <a:defRPr sz="1800" kern="1200">
                <a:solidFill>
                  <a:schemeClr val="tx1"/>
                </a:solidFill>
                <a:latin typeface="+mn-lt"/>
                <a:ea typeface="+mn-ea"/>
                <a:cs typeface="+mn-cs"/>
              </a:defRPr>
            </a:lvl8pPr>
            <a:lvl9pPr marL="3468488" indent="-204028" algn="l" defTabSz="408058"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Shown is the orbit of a 50 </a:t>
            </a:r>
            <a:r>
              <a:rPr lang="en-US" dirty="0" err="1"/>
              <a:t>keV</a:t>
            </a:r>
            <a:r>
              <a:rPr lang="en-US" dirty="0"/>
              <a:t> ion in a optimized stellarator of similar size and design as W7-X.</a:t>
            </a:r>
          </a:p>
          <a:p>
            <a:endParaRPr lang="en-US" dirty="0"/>
          </a:p>
          <a:p>
            <a:r>
              <a:rPr lang="en-US" dirty="0"/>
              <a:t>This energy scales to an </a:t>
            </a:r>
          </a:p>
          <a:p>
            <a:r>
              <a:rPr lang="en-US" dirty="0">
                <a:latin typeface="Arial" pitchFamily="34" charset="0"/>
                <a:cs typeface="Arial" pitchFamily="34" charset="0"/>
              </a:rPr>
              <a:t>α-</a:t>
            </a:r>
            <a:r>
              <a:rPr lang="en-US" dirty="0"/>
              <a:t>particle in a reactor scale device.</a:t>
            </a:r>
          </a:p>
        </p:txBody>
      </p:sp>
    </p:spTree>
    <p:extLst>
      <p:ext uri="{BB962C8B-B14F-4D97-AF65-F5344CB8AC3E}">
        <p14:creationId xmlns:p14="http://schemas.microsoft.com/office/powerpoint/2010/main" val="3620131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3"/>
          </p:nvPr>
        </p:nvSpPr>
        <p:spPr/>
        <p:txBody>
          <a:bodyPr/>
          <a:lstStyle/>
          <a:p>
            <a:pPr>
              <a:defRPr/>
            </a:pPr>
            <a:fld id="{E0A457A7-2F34-4B67-AF6E-D0FF3829CDA2}" type="slidenum">
              <a:rPr lang="de-DE" smtClean="0"/>
              <a:pPr>
                <a:defRPr/>
              </a:pPr>
              <a:t>50</a:t>
            </a:fld>
            <a:endParaRPr lang="de-DE" dirty="0"/>
          </a:p>
        </p:txBody>
      </p:sp>
      <p:sp>
        <p:nvSpPr>
          <p:cNvPr id="5" name="Textplatzhalter 4"/>
          <p:cNvSpPr>
            <a:spLocks noGrp="1"/>
          </p:cNvSpPr>
          <p:nvPr>
            <p:ph type="body" sz="quarter" idx="14"/>
          </p:nvPr>
        </p:nvSpPr>
        <p:spPr/>
        <p:txBody>
          <a:bodyPr/>
          <a:lstStyle/>
          <a:p>
            <a:r>
              <a:rPr lang="en-GB" dirty="0"/>
              <a:t>Pure NBI heating changes (particle) transport </a:t>
            </a:r>
          </a:p>
        </p:txBody>
      </p:sp>
      <p:pic>
        <p:nvPicPr>
          <p:cNvPr id="6" name="Grafik 5"/>
          <p:cNvPicPr>
            <a:picLocks noChangeAspect="1"/>
          </p:cNvPicPr>
          <p:nvPr/>
        </p:nvPicPr>
        <p:blipFill>
          <a:blip r:embed="rId2"/>
          <a:stretch/>
        </p:blipFill>
        <p:spPr>
          <a:xfrm>
            <a:off x="216044" y="809466"/>
            <a:ext cx="2909069" cy="4050000"/>
          </a:xfrm>
          <a:prstGeom prst="rect">
            <a:avLst/>
          </a:prstGeom>
          <a:ln>
            <a:noFill/>
          </a:ln>
        </p:spPr>
      </p:pic>
      <p:sp>
        <p:nvSpPr>
          <p:cNvPr id="8" name="Textfeld 7"/>
          <p:cNvSpPr txBox="1"/>
          <p:nvPr/>
        </p:nvSpPr>
        <p:spPr>
          <a:xfrm>
            <a:off x="3781700" y="3436126"/>
            <a:ext cx="4878977" cy="1171090"/>
          </a:xfrm>
          <a:prstGeom prst="rect">
            <a:avLst/>
          </a:prstGeom>
          <a:noFill/>
        </p:spPr>
        <p:txBody>
          <a:bodyPr wrap="square" rtlCol="0">
            <a:spAutoFit/>
          </a:bodyPr>
          <a:lstStyle/>
          <a:p>
            <a:pPr marL="257175" indent="-257175">
              <a:spcBef>
                <a:spcPts val="450"/>
              </a:spcBef>
              <a:buFont typeface="Arial" panose="020B0604020202020204" pitchFamily="34" charset="0"/>
              <a:buChar char="•"/>
            </a:pPr>
            <a:r>
              <a:rPr lang="en-GB" sz="1440" dirty="0"/>
              <a:t>Plasma can be sustained by pure NBI heating</a:t>
            </a:r>
          </a:p>
          <a:p>
            <a:pPr marL="257175" indent="-257175">
              <a:spcBef>
                <a:spcPts val="450"/>
              </a:spcBef>
              <a:buFont typeface="Arial" panose="020B0604020202020204" pitchFamily="34" charset="0"/>
              <a:buChar char="•"/>
            </a:pPr>
            <a:r>
              <a:rPr lang="en-GB" sz="1440" dirty="0"/>
              <a:t>Centrally peaked high density plasma develops</a:t>
            </a:r>
          </a:p>
          <a:p>
            <a:pPr marL="257175" indent="-257175">
              <a:spcBef>
                <a:spcPts val="450"/>
              </a:spcBef>
              <a:buFont typeface="Arial" panose="020B0604020202020204" pitchFamily="34" charset="0"/>
              <a:buChar char="•"/>
            </a:pPr>
            <a:r>
              <a:rPr lang="en-GB" sz="1440" dirty="0"/>
              <a:t>Density peaking can be controlled with ECRH</a:t>
            </a:r>
          </a:p>
          <a:p>
            <a:pPr marL="257175" indent="-257175">
              <a:spcBef>
                <a:spcPts val="450"/>
              </a:spcBef>
              <a:buFont typeface="Arial" panose="020B0604020202020204" pitchFamily="34" charset="0"/>
              <a:buChar char="•"/>
            </a:pPr>
            <a:r>
              <a:rPr lang="en-GB" sz="1440" dirty="0"/>
              <a:t>Pure NBI heating with </a:t>
            </a:r>
            <a:r>
              <a:rPr lang="en-GB" sz="1440" i="1" dirty="0"/>
              <a:t>n</a:t>
            </a:r>
            <a:r>
              <a:rPr lang="en-GB" sz="1440" i="1" baseline="-25000" dirty="0"/>
              <a:t>e0</a:t>
            </a:r>
            <a:r>
              <a:rPr lang="en-GB" sz="1440" i="1" dirty="0"/>
              <a:t> =</a:t>
            </a:r>
            <a:r>
              <a:rPr lang="en-GB" sz="1440" dirty="0"/>
              <a:t> 2×10</a:t>
            </a:r>
            <a:r>
              <a:rPr lang="en-GB" sz="1440" baseline="30000" dirty="0"/>
              <a:t>20</a:t>
            </a:r>
            <a:r>
              <a:rPr lang="en-GB" sz="1440" dirty="0"/>
              <a:t> m</a:t>
            </a:r>
            <a:r>
              <a:rPr lang="en-GB" sz="1440" baseline="30000" dirty="0"/>
              <a:t>-3</a:t>
            </a:r>
            <a:r>
              <a:rPr lang="en-GB" sz="1440" dirty="0"/>
              <a:t> demonstrated</a:t>
            </a:r>
          </a:p>
        </p:txBody>
      </p:sp>
      <p:pic>
        <p:nvPicPr>
          <p:cNvPr id="10" name="Grafik 9"/>
          <p:cNvPicPr/>
          <p:nvPr/>
        </p:nvPicPr>
        <p:blipFill>
          <a:blip r:embed="rId3"/>
          <a:stretch/>
        </p:blipFill>
        <p:spPr>
          <a:xfrm>
            <a:off x="4849174" y="770277"/>
            <a:ext cx="3475548" cy="2453976"/>
          </a:xfrm>
          <a:prstGeom prst="rect">
            <a:avLst/>
          </a:prstGeom>
          <a:ln>
            <a:noFill/>
          </a:ln>
        </p:spPr>
      </p:pic>
      <p:sp>
        <p:nvSpPr>
          <p:cNvPr id="12" name="Textfeld 11"/>
          <p:cNvSpPr txBox="1"/>
          <p:nvPr/>
        </p:nvSpPr>
        <p:spPr>
          <a:xfrm>
            <a:off x="3781701" y="898682"/>
            <a:ext cx="978281" cy="757130"/>
          </a:xfrm>
          <a:prstGeom prst="rect">
            <a:avLst/>
          </a:prstGeom>
          <a:noFill/>
        </p:spPr>
        <p:txBody>
          <a:bodyPr wrap="none" rtlCol="0">
            <a:spAutoFit/>
          </a:bodyPr>
          <a:lstStyle/>
          <a:p>
            <a:r>
              <a:rPr lang="en-GB" sz="1440" i="1" dirty="0" err="1"/>
              <a:t>T</a:t>
            </a:r>
            <a:r>
              <a:rPr lang="en-GB" sz="1440" i="1" baseline="-25000" dirty="0" err="1"/>
              <a:t>e</a:t>
            </a:r>
            <a:r>
              <a:rPr lang="en-GB" sz="1440" i="1" dirty="0"/>
              <a:t> </a:t>
            </a:r>
          </a:p>
          <a:p>
            <a:r>
              <a:rPr lang="en-GB" sz="1440" dirty="0"/>
              <a:t>(Thomson</a:t>
            </a:r>
          </a:p>
          <a:p>
            <a:r>
              <a:rPr lang="en-GB" sz="1440" dirty="0"/>
              <a:t>scattering)</a:t>
            </a:r>
          </a:p>
        </p:txBody>
      </p:sp>
      <p:sp>
        <p:nvSpPr>
          <p:cNvPr id="11" name="Rechteck 10"/>
          <p:cNvSpPr/>
          <p:nvPr/>
        </p:nvSpPr>
        <p:spPr>
          <a:xfrm>
            <a:off x="1569720" y="998219"/>
            <a:ext cx="1008556" cy="3535680"/>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40"/>
          </a:p>
        </p:txBody>
      </p:sp>
      <p:sp>
        <p:nvSpPr>
          <p:cNvPr id="13" name="Datumsplatzhalter 1">
            <a:extLst>
              <a:ext uri="{FF2B5EF4-FFF2-40B4-BE49-F238E27FC236}">
                <a16:creationId xmlns:a16="http://schemas.microsoft.com/office/drawing/2014/main" xmlns="" id="{6E3E57FC-0C00-0A4A-A24B-63B5D2D2175A}"/>
              </a:ext>
            </a:extLst>
          </p:cNvPr>
          <p:cNvSpPr>
            <a:spLocks noGrp="1"/>
          </p:cNvSpPr>
          <p:nvPr>
            <p:ph type="dt" sz="half" idx="11"/>
          </p:nvPr>
        </p:nvSpPr>
        <p:spPr>
          <a:xfrm>
            <a:off x="107505" y="4925367"/>
            <a:ext cx="2133600" cy="230832"/>
          </a:xfrm>
        </p:spPr>
        <p:txBody>
          <a:bodyPr/>
          <a:lstStyle/>
          <a:p>
            <a:pPr>
              <a:defRPr/>
            </a:pPr>
            <a:r>
              <a:rPr lang="de-DE" dirty="0"/>
              <a:t>2019-01</a:t>
            </a:r>
          </a:p>
        </p:txBody>
      </p:sp>
      <p:sp>
        <p:nvSpPr>
          <p:cNvPr id="14" name="Fußzeilenplatzhalter 2">
            <a:extLst>
              <a:ext uri="{FF2B5EF4-FFF2-40B4-BE49-F238E27FC236}">
                <a16:creationId xmlns:a16="http://schemas.microsoft.com/office/drawing/2014/main" xmlns="" id="{79D16F5E-2F1B-104C-AF10-1425949C5FF2}"/>
              </a:ext>
            </a:extLst>
          </p:cNvPr>
          <p:cNvSpPr>
            <a:spLocks noGrp="1"/>
          </p:cNvSpPr>
          <p:nvPr>
            <p:ph type="ftr" sz="quarter" idx="12"/>
          </p:nvPr>
        </p:nvSpPr>
        <p:spPr>
          <a:xfrm>
            <a:off x="2578276" y="4925367"/>
            <a:ext cx="3987453" cy="230832"/>
          </a:xfrm>
        </p:spPr>
        <p:txBody>
          <a:bodyPr/>
          <a:lstStyle/>
          <a:p>
            <a:pPr algn="ctr">
              <a:defRPr/>
            </a:pPr>
            <a:r>
              <a:rPr lang="en-US" dirty="0"/>
              <a:t>PPPL Science Meeting</a:t>
            </a:r>
          </a:p>
        </p:txBody>
      </p:sp>
    </p:spTree>
    <p:extLst>
      <p:ext uri="{BB962C8B-B14F-4D97-AF65-F5344CB8AC3E}">
        <p14:creationId xmlns:p14="http://schemas.microsoft.com/office/powerpoint/2010/main" val="1234802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4695" y="850455"/>
            <a:ext cx="5016858" cy="4112470"/>
          </a:xfrm>
        </p:spPr>
        <p:txBody>
          <a:bodyPr>
            <a:normAutofit/>
          </a:bodyPr>
          <a:lstStyle/>
          <a:p>
            <a:r>
              <a:rPr lang="en-US" dirty="0"/>
              <a:t>The ambipolar radial electric field can be predicted</a:t>
            </a:r>
          </a:p>
          <a:p>
            <a:r>
              <a:rPr lang="en-US" dirty="0"/>
              <a:t>from the measured </a:t>
            </a:r>
            <a:r>
              <a:rPr lang="en-US" dirty="0" err="1"/>
              <a:t>Te</a:t>
            </a:r>
            <a:r>
              <a:rPr lang="en-US" dirty="0"/>
              <a:t>, Ti and ne profiles.</a:t>
            </a:r>
          </a:p>
          <a:p>
            <a:endParaRPr lang="en-US" dirty="0"/>
          </a:p>
          <a:p>
            <a:r>
              <a:rPr lang="en-US" dirty="0"/>
              <a:t>Neoclassical calculations by the SFINCS code:</a:t>
            </a:r>
          </a:p>
          <a:p>
            <a:pPr indent="-227013">
              <a:tabLst>
                <a:tab pos="344488" algn="l"/>
                <a:tab pos="571500" algn="l"/>
                <a:tab pos="798513" algn="l"/>
                <a:tab pos="1025525" algn="l"/>
                <a:tab pos="1252538" algn="l"/>
                <a:tab pos="1489075" algn="l"/>
              </a:tabLst>
            </a:pPr>
            <a:endParaRPr lang="en-US" sz="500" dirty="0"/>
          </a:p>
          <a:p>
            <a:pPr lvl="1">
              <a:tabLst>
                <a:tab pos="344488" algn="l"/>
                <a:tab pos="571500" algn="l"/>
                <a:tab pos="798513" algn="l"/>
                <a:tab pos="1025525" algn="l"/>
                <a:tab pos="1252538" algn="l"/>
                <a:tab pos="1489075" algn="l"/>
              </a:tabLst>
            </a:pPr>
            <a:r>
              <a:rPr lang="en-US" dirty="0">
                <a:solidFill>
                  <a:srgbClr val="000000"/>
                </a:solidFill>
              </a:rPr>
              <a:t>SFINCS</a:t>
            </a:r>
            <a:r>
              <a:rPr lang="en-US" dirty="0"/>
              <a:t>:  			4D Drift-Kinetic continuum code.</a:t>
            </a:r>
          </a:p>
          <a:p>
            <a:pPr marL="117475" lvl="1" indent="0">
              <a:buNone/>
              <a:tabLst>
                <a:tab pos="344488" algn="l"/>
                <a:tab pos="571500" algn="l"/>
                <a:tab pos="798513" algn="l"/>
                <a:tab pos="1025525" algn="l"/>
                <a:tab pos="1252538" algn="l"/>
                <a:tab pos="1489075" algn="l"/>
              </a:tabLst>
            </a:pPr>
            <a:r>
              <a:rPr lang="en-US" dirty="0"/>
              <a:t>											Includes compressible </a:t>
            </a:r>
            <a:r>
              <a:rPr lang="en-US" dirty="0" err="1"/>
              <a:t>ExB</a:t>
            </a:r>
            <a:r>
              <a:rPr lang="en-US" dirty="0"/>
              <a:t> drift.</a:t>
            </a:r>
          </a:p>
          <a:p>
            <a:pPr>
              <a:tabLst>
                <a:tab pos="344488" algn="l"/>
                <a:tab pos="571500" algn="l"/>
                <a:tab pos="798513" algn="l"/>
                <a:tab pos="1025525" algn="l"/>
                <a:tab pos="1252538" algn="l"/>
                <a:tab pos="1489075" algn="l"/>
              </a:tabLst>
            </a:pPr>
            <a:endParaRPr lang="en-US" sz="500" dirty="0">
              <a:solidFill>
                <a:srgbClr val="000000"/>
              </a:solidFill>
            </a:endParaRPr>
          </a:p>
          <a:p>
            <a:pPr marL="117475" lvl="1" indent="0">
              <a:buNone/>
              <a:tabLst>
                <a:tab pos="344488" algn="l"/>
                <a:tab pos="571500" algn="l"/>
                <a:tab pos="798513" algn="l"/>
                <a:tab pos="1025525" algn="l"/>
                <a:tab pos="1252538" algn="l"/>
                <a:tab pos="1489075" algn="l"/>
              </a:tabLst>
            </a:pPr>
            <a:endParaRPr lang="en-US" dirty="0"/>
          </a:p>
          <a:p>
            <a:r>
              <a:rPr lang="en-US" dirty="0">
                <a:solidFill>
                  <a:srgbClr val="000000"/>
                </a:solidFill>
              </a:rPr>
              <a:t>Neoclassical predictions for </a:t>
            </a:r>
            <a:r>
              <a:rPr lang="en-US" dirty="0" err="1">
                <a:solidFill>
                  <a:srgbClr val="000000"/>
                </a:solidFill>
              </a:rPr>
              <a:t>Er</a:t>
            </a:r>
            <a:r>
              <a:rPr lang="en-US" dirty="0">
                <a:solidFill>
                  <a:srgbClr val="000000"/>
                </a:solidFill>
              </a:rPr>
              <a:t> show similar </a:t>
            </a:r>
          </a:p>
          <a:p>
            <a:r>
              <a:rPr lang="en-US" dirty="0">
                <a:solidFill>
                  <a:srgbClr val="000000"/>
                </a:solidFill>
              </a:rPr>
              <a:t>structure and magnitude to measured profiles.</a:t>
            </a:r>
          </a:p>
          <a:p>
            <a:pPr lvl="1"/>
            <a:r>
              <a:rPr lang="en-US" dirty="0"/>
              <a:t> </a:t>
            </a:r>
            <a:r>
              <a:rPr lang="en-US" dirty="0">
                <a:solidFill>
                  <a:srgbClr val="C00006"/>
                </a:solidFill>
              </a:rPr>
              <a:t>Crossover</a:t>
            </a:r>
            <a:r>
              <a:rPr lang="en-US" dirty="0"/>
              <a:t> from electron-root to ion-root in </a:t>
            </a:r>
          </a:p>
          <a:p>
            <a:pPr marL="117475" lvl="1" indent="0">
              <a:buNone/>
            </a:pPr>
            <a:r>
              <a:rPr lang="en-US" dirty="0"/>
              <a:t>	 </a:t>
            </a:r>
            <a:r>
              <a:rPr lang="en-US" dirty="0">
                <a:solidFill>
                  <a:srgbClr val="C00006"/>
                </a:solidFill>
              </a:rPr>
              <a:t>excellent agreement.</a:t>
            </a:r>
            <a:endParaRPr lang="en-US" dirty="0"/>
          </a:p>
          <a:p>
            <a:pPr marL="117475" lvl="1" indent="0">
              <a:buNone/>
            </a:pPr>
            <a:endParaRPr lang="en-US" dirty="0"/>
          </a:p>
          <a:p>
            <a:pPr indent="-227013"/>
            <a:r>
              <a:rPr lang="en-US" dirty="0"/>
              <a:t>Measurements of </a:t>
            </a:r>
            <a:r>
              <a:rPr lang="en-US" dirty="0" err="1"/>
              <a:t>Er</a:t>
            </a:r>
            <a:r>
              <a:rPr lang="en-US" dirty="0"/>
              <a:t> from the </a:t>
            </a:r>
            <a:r>
              <a:rPr lang="en-US" dirty="0">
                <a:solidFill>
                  <a:srgbClr val="000000"/>
                </a:solidFill>
              </a:rPr>
              <a:t>Correlation </a:t>
            </a:r>
            <a:r>
              <a:rPr lang="en-US" dirty="0" err="1">
                <a:solidFill>
                  <a:srgbClr val="000000"/>
                </a:solidFill>
              </a:rPr>
              <a:t>Reflectometer</a:t>
            </a:r>
            <a:r>
              <a:rPr lang="en-US" dirty="0"/>
              <a:t> agree well with neoclassical</a:t>
            </a:r>
          </a:p>
          <a:p>
            <a:pPr indent="-227013"/>
            <a:r>
              <a:rPr lang="en-US" dirty="0"/>
              <a:t>in the outer portion of the plasma.</a:t>
            </a:r>
          </a:p>
        </p:txBody>
      </p:sp>
      <p:sp>
        <p:nvSpPr>
          <p:cNvPr id="2" name="Title 1"/>
          <p:cNvSpPr>
            <a:spLocks noGrp="1"/>
          </p:cNvSpPr>
          <p:nvPr>
            <p:ph type="title"/>
          </p:nvPr>
        </p:nvSpPr>
        <p:spPr/>
        <p:txBody>
          <a:bodyPr/>
          <a:lstStyle/>
          <a:p>
            <a:r>
              <a:rPr lang="en-US" dirty="0"/>
              <a:t>Measured radial electric field at W7X provides confidence in neoclassical calculations</a:t>
            </a:r>
          </a:p>
        </p:txBody>
      </p:sp>
      <p:sp>
        <p:nvSpPr>
          <p:cNvPr id="5" name="Rounded Rectangle 4"/>
          <p:cNvSpPr/>
          <p:nvPr/>
        </p:nvSpPr>
        <p:spPr>
          <a:xfrm>
            <a:off x="42049" y="4741333"/>
            <a:ext cx="4443964" cy="364314"/>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8779" y="4766491"/>
            <a:ext cx="4272560" cy="307777"/>
          </a:xfrm>
          <a:prstGeom prst="rect">
            <a:avLst/>
          </a:prstGeom>
          <a:noFill/>
          <a:effectLst/>
        </p:spPr>
        <p:txBody>
          <a:bodyPr wrap="square" rtlCol="0">
            <a:spAutoFit/>
          </a:bodyPr>
          <a:lstStyle/>
          <a:p>
            <a:r>
              <a:rPr lang="en-US" sz="1400" b="1" dirty="0"/>
              <a:t>N. Pablant, et al. Physics of Plasmas, 25, 022508 (2018)</a:t>
            </a:r>
          </a:p>
        </p:txBody>
      </p:sp>
      <p:pic>
        <p:nvPicPr>
          <p:cNvPr id="6" name="Picture 5" descr="160309010_Er_comparison_v00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95397" y="1109811"/>
            <a:ext cx="3406140" cy="3535680"/>
          </a:xfrm>
          <a:prstGeom prst="rect">
            <a:avLst/>
          </a:prstGeom>
        </p:spPr>
      </p:pic>
    </p:spTree>
    <p:extLst>
      <p:ext uri="{BB962C8B-B14F-4D97-AF65-F5344CB8AC3E}">
        <p14:creationId xmlns:p14="http://schemas.microsoft.com/office/powerpoint/2010/main" val="667611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Validation and cross comparison of neoclassical transport calculations in stellarators</a:t>
            </a:r>
          </a:p>
        </p:txBody>
      </p:sp>
      <p:sp>
        <p:nvSpPr>
          <p:cNvPr id="9" name="Content Placeholder 9"/>
          <p:cNvSpPr>
            <a:spLocks noGrp="1"/>
          </p:cNvSpPr>
          <p:nvPr>
            <p:ph idx="1"/>
          </p:nvPr>
        </p:nvSpPr>
        <p:spPr>
          <a:xfrm>
            <a:off x="244696" y="850455"/>
            <a:ext cx="4750218" cy="4154320"/>
          </a:xfrm>
        </p:spPr>
        <p:txBody>
          <a:bodyPr>
            <a:normAutofit/>
          </a:bodyPr>
          <a:lstStyle/>
          <a:p>
            <a:endParaRPr lang="en-US" dirty="0">
              <a:solidFill>
                <a:schemeClr val="tx1">
                  <a:lumMod val="75000"/>
                  <a:lumOff val="25000"/>
                </a:schemeClr>
              </a:solidFill>
            </a:endParaRPr>
          </a:p>
          <a:p>
            <a:r>
              <a:rPr lang="en-US" dirty="0">
                <a:solidFill>
                  <a:schemeClr val="tx1">
                    <a:lumMod val="75000"/>
                    <a:lumOff val="25000"/>
                  </a:schemeClr>
                </a:solidFill>
              </a:rPr>
              <a:t>State of the art codes for calculation of neoclassical transport has been validated and compared at both W7-X and LHD.</a:t>
            </a:r>
          </a:p>
          <a:p>
            <a:pPr lvl="1"/>
            <a:r>
              <a:rPr lang="en-US" cap="small" dirty="0">
                <a:solidFill>
                  <a:srgbClr val="C00006"/>
                </a:solidFill>
              </a:rPr>
              <a:t>fortec-3d</a:t>
            </a:r>
            <a:r>
              <a:rPr lang="en-US" dirty="0">
                <a:solidFill>
                  <a:srgbClr val="C00006"/>
                </a:solidFill>
              </a:rPr>
              <a:t> </a:t>
            </a:r>
            <a:r>
              <a:rPr lang="en-US" dirty="0">
                <a:solidFill>
                  <a:schemeClr val="tx1">
                    <a:lumMod val="75000"/>
                    <a:lumOff val="25000"/>
                  </a:schemeClr>
                </a:solidFill>
              </a:rPr>
              <a:t>	S. </a:t>
            </a:r>
            <a:r>
              <a:rPr lang="en-US" dirty="0" err="1">
                <a:solidFill>
                  <a:schemeClr val="tx1">
                    <a:lumMod val="75000"/>
                    <a:lumOff val="25000"/>
                  </a:schemeClr>
                </a:solidFill>
              </a:rPr>
              <a:t>Satake</a:t>
            </a:r>
            <a:r>
              <a:rPr lang="en-US" dirty="0">
                <a:solidFill>
                  <a:schemeClr val="tx1">
                    <a:lumMod val="75000"/>
                    <a:lumOff val="25000"/>
                  </a:schemeClr>
                </a:solidFill>
              </a:rPr>
              <a:t> (NIFS)</a:t>
            </a:r>
          </a:p>
          <a:p>
            <a:pPr lvl="1"/>
            <a:r>
              <a:rPr lang="en-US" cap="small" dirty="0" err="1">
                <a:solidFill>
                  <a:srgbClr val="C00006"/>
                </a:solidFill>
              </a:rPr>
              <a:t>sfincs</a:t>
            </a:r>
            <a:r>
              <a:rPr lang="en-US" dirty="0">
                <a:solidFill>
                  <a:srgbClr val="C00006"/>
                </a:solidFill>
              </a:rPr>
              <a:t>	</a:t>
            </a:r>
            <a:r>
              <a:rPr lang="en-US" dirty="0">
                <a:solidFill>
                  <a:schemeClr val="tx1">
                    <a:lumMod val="75000"/>
                    <a:lumOff val="25000"/>
                  </a:schemeClr>
                </a:solidFill>
              </a:rPr>
              <a:t>			M. </a:t>
            </a:r>
            <a:r>
              <a:rPr lang="en-US" dirty="0" err="1">
                <a:solidFill>
                  <a:schemeClr val="tx1">
                    <a:lumMod val="75000"/>
                    <a:lumOff val="25000"/>
                  </a:schemeClr>
                </a:solidFill>
              </a:rPr>
              <a:t>Landreman</a:t>
            </a:r>
            <a:r>
              <a:rPr lang="en-US" dirty="0">
                <a:solidFill>
                  <a:schemeClr val="tx1">
                    <a:lumMod val="75000"/>
                    <a:lumOff val="25000"/>
                  </a:schemeClr>
                </a:solidFill>
              </a:rPr>
              <a:t> (University of Maryland)</a:t>
            </a:r>
          </a:p>
          <a:p>
            <a:pPr lvl="1"/>
            <a:r>
              <a:rPr lang="en-US" cap="small" dirty="0" err="1">
                <a:solidFill>
                  <a:srgbClr val="C00006"/>
                </a:solidFill>
              </a:rPr>
              <a:t>dkes</a:t>
            </a:r>
            <a:r>
              <a:rPr lang="en-US" dirty="0">
                <a:solidFill>
                  <a:srgbClr val="C00006"/>
                </a:solidFill>
              </a:rPr>
              <a:t>	</a:t>
            </a:r>
            <a:r>
              <a:rPr lang="en-US" dirty="0">
                <a:solidFill>
                  <a:schemeClr val="tx1">
                    <a:lumMod val="75000"/>
                    <a:lumOff val="25000"/>
                  </a:schemeClr>
                </a:solidFill>
              </a:rPr>
              <a:t>				W. van </a:t>
            </a:r>
            <a:r>
              <a:rPr lang="en-US" dirty="0" err="1">
                <a:solidFill>
                  <a:schemeClr val="tx1">
                    <a:lumMod val="75000"/>
                    <a:lumOff val="25000"/>
                  </a:schemeClr>
                </a:solidFill>
              </a:rPr>
              <a:t>Rij</a:t>
            </a:r>
            <a:r>
              <a:rPr lang="en-US" dirty="0">
                <a:solidFill>
                  <a:schemeClr val="tx1">
                    <a:lumMod val="75000"/>
                    <a:lumOff val="25000"/>
                  </a:schemeClr>
                </a:solidFill>
              </a:rPr>
              <a:t> (ORNL)</a:t>
            </a:r>
          </a:p>
          <a:p>
            <a:pPr lvl="1"/>
            <a:endParaRPr lang="en-US" dirty="0">
              <a:solidFill>
                <a:schemeClr val="tx1">
                  <a:lumMod val="75000"/>
                  <a:lumOff val="25000"/>
                </a:schemeClr>
              </a:solidFill>
            </a:endParaRPr>
          </a:p>
          <a:p>
            <a:pPr marL="117475" lvl="1" indent="0">
              <a:buNone/>
            </a:pPr>
            <a:r>
              <a:rPr lang="en-US" dirty="0">
                <a:solidFill>
                  <a:schemeClr val="tx1">
                    <a:lumMod val="75000"/>
                    <a:lumOff val="25000"/>
                  </a:schemeClr>
                </a:solidFill>
              </a:rPr>
              <a:t>Comparison to measured radial electric fields provides </a:t>
            </a:r>
            <a:r>
              <a:rPr lang="en-US" dirty="0">
                <a:solidFill>
                  <a:srgbClr val="C00006"/>
                </a:solidFill>
              </a:rPr>
              <a:t>experimental validation of the code results</a:t>
            </a:r>
            <a:r>
              <a:rPr lang="en-US" dirty="0">
                <a:solidFill>
                  <a:schemeClr val="tx1">
                    <a:lumMod val="75000"/>
                    <a:lumOff val="25000"/>
                  </a:schemeClr>
                </a:solidFill>
              </a:rPr>
              <a:t>.</a:t>
            </a:r>
            <a:endParaRPr lang="en-US" sz="1200" dirty="0">
              <a:solidFill>
                <a:schemeClr val="tx1">
                  <a:lumMod val="75000"/>
                  <a:lumOff val="25000"/>
                </a:schemeClr>
              </a:solidFill>
            </a:endParaRPr>
          </a:p>
          <a:p>
            <a:pPr marL="117475" lvl="1" indent="0">
              <a:buNone/>
            </a:pPr>
            <a:endParaRPr lang="en-US" dirty="0">
              <a:solidFill>
                <a:schemeClr val="tx1">
                  <a:lumMod val="75000"/>
                  <a:lumOff val="25000"/>
                </a:schemeClr>
              </a:solidFill>
            </a:endParaRPr>
          </a:p>
          <a:p>
            <a:pPr marL="117475" lvl="1" indent="0">
              <a:buNone/>
            </a:pPr>
            <a:r>
              <a:rPr lang="en-US" dirty="0">
                <a:solidFill>
                  <a:schemeClr val="tx1">
                    <a:lumMod val="75000"/>
                    <a:lumOff val="25000"/>
                  </a:schemeClr>
                </a:solidFill>
              </a:rPr>
              <a:t>Comparisons </a:t>
            </a:r>
            <a:r>
              <a:rPr lang="en-US" dirty="0">
                <a:solidFill>
                  <a:srgbClr val="000000"/>
                </a:solidFill>
              </a:rPr>
              <a:t>between codes </a:t>
            </a:r>
            <a:r>
              <a:rPr lang="en-US" dirty="0">
                <a:solidFill>
                  <a:schemeClr val="tx1">
                    <a:lumMod val="75000"/>
                    <a:lumOff val="25000"/>
                  </a:schemeClr>
                </a:solidFill>
              </a:rPr>
              <a:t>allows regimes of code validity to be studied.</a:t>
            </a:r>
          </a:p>
          <a:p>
            <a:pPr lvl="1"/>
            <a:endParaRPr lang="en-US" dirty="0">
              <a:solidFill>
                <a:schemeClr val="tx1">
                  <a:lumMod val="75000"/>
                  <a:lumOff val="25000"/>
                </a:schemeClr>
              </a:solidFill>
            </a:endParaRPr>
          </a:p>
          <a:p>
            <a:r>
              <a:rPr lang="en-US" dirty="0">
                <a:solidFill>
                  <a:schemeClr val="tx1"/>
                </a:solidFill>
              </a:rPr>
              <a:t>These  results represent the first experimental validation and cross-comparison of neoclassical transport calculations on W7-X!</a:t>
            </a:r>
          </a:p>
          <a:p>
            <a:endParaRPr lang="en-US" sz="1400" dirty="0">
              <a:solidFill>
                <a:schemeClr val="tx1">
                  <a:lumMod val="75000"/>
                  <a:lumOff val="25000"/>
                </a:schemeClr>
              </a:solidFill>
            </a:endParaRPr>
          </a:p>
        </p:txBody>
      </p:sp>
      <p:sp>
        <p:nvSpPr>
          <p:cNvPr id="50" name="Rounded Rectangle 49"/>
          <p:cNvSpPr/>
          <p:nvPr/>
        </p:nvSpPr>
        <p:spPr>
          <a:xfrm>
            <a:off x="4936067" y="1015263"/>
            <a:ext cx="3979333" cy="3429745"/>
          </a:xfrm>
          <a:prstGeom prst="roundRect">
            <a:avLst>
              <a:gd name="adj" fmla="val 7658"/>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20160309_010_DKES_SFINCS_FORTEC-3D_v2.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65094" y="1169171"/>
            <a:ext cx="3654736" cy="3038770"/>
          </a:xfrm>
          <a:prstGeom prst="rect">
            <a:avLst/>
          </a:prstGeom>
        </p:spPr>
      </p:pic>
      <p:sp>
        <p:nvSpPr>
          <p:cNvPr id="7" name="Rounded Rectangle 6"/>
          <p:cNvSpPr/>
          <p:nvPr/>
        </p:nvSpPr>
        <p:spPr>
          <a:xfrm>
            <a:off x="42049" y="4811252"/>
            <a:ext cx="4108836" cy="294395"/>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19332" y="4791899"/>
            <a:ext cx="3937435" cy="307777"/>
          </a:xfrm>
          <a:prstGeom prst="rect">
            <a:avLst/>
          </a:prstGeom>
          <a:noFill/>
          <a:effectLst/>
        </p:spPr>
        <p:txBody>
          <a:bodyPr wrap="square" rtlCol="0">
            <a:spAutoFit/>
          </a:bodyPr>
          <a:lstStyle/>
          <a:p>
            <a:r>
              <a:rPr lang="en-US" sz="1400" b="1" dirty="0"/>
              <a:t>N. Pablant, Physics of Plasmas, 25, 022508 (2018)</a:t>
            </a:r>
            <a:endParaRPr lang="en-US" sz="1000" b="1" dirty="0"/>
          </a:p>
        </p:txBody>
      </p:sp>
    </p:spTree>
    <p:extLst>
      <p:ext uri="{BB962C8B-B14F-4D97-AF65-F5344CB8AC3E}">
        <p14:creationId xmlns:p14="http://schemas.microsoft.com/office/powerpoint/2010/main" val="39283823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4695" y="850455"/>
            <a:ext cx="4574355" cy="4112470"/>
          </a:xfrm>
        </p:spPr>
        <p:txBody>
          <a:bodyPr>
            <a:noAutofit/>
          </a:bodyPr>
          <a:lstStyle/>
          <a:p>
            <a:r>
              <a:rPr lang="en-US" dirty="0" err="1"/>
              <a:t>Neoclassically</a:t>
            </a:r>
            <a:r>
              <a:rPr lang="en-US" dirty="0"/>
              <a:t> the majority of heat is lost through the electron channel.</a:t>
            </a:r>
          </a:p>
          <a:p>
            <a:pPr lvl="1"/>
            <a:r>
              <a:rPr lang="en-US" dirty="0"/>
              <a:t>Expected due to weak coupling between electrons and ions at low densities.</a:t>
            </a:r>
          </a:p>
          <a:p>
            <a:endParaRPr lang="en-US" dirty="0"/>
          </a:p>
          <a:p>
            <a:r>
              <a:rPr lang="en-US" dirty="0"/>
              <a:t>At high power the maximum </a:t>
            </a:r>
            <a:r>
              <a:rPr lang="en-US" dirty="0">
                <a:solidFill>
                  <a:srgbClr val="000000"/>
                </a:solidFill>
              </a:rPr>
              <a:t>neoclassical transport</a:t>
            </a:r>
            <a:r>
              <a:rPr lang="en-US" dirty="0"/>
              <a:t> in the core is about 50% of the input heating power.</a:t>
            </a:r>
          </a:p>
          <a:p>
            <a:pPr lvl="1"/>
            <a:r>
              <a:rPr lang="en-US" dirty="0"/>
              <a:t>Turbulence and radiation losses are expected </a:t>
            </a:r>
          </a:p>
          <a:p>
            <a:pPr marL="117475" lvl="1" indent="0">
              <a:buNone/>
            </a:pPr>
            <a:r>
              <a:rPr lang="en-US" dirty="0"/>
              <a:t>	to dominate in the edge.</a:t>
            </a:r>
          </a:p>
          <a:p>
            <a:endParaRPr lang="en-US" dirty="0"/>
          </a:p>
          <a:p>
            <a:r>
              <a:rPr lang="en-US" dirty="0"/>
              <a:t>Likely candidates  to explain the remaining heat transport or heat loss:</a:t>
            </a:r>
          </a:p>
          <a:p>
            <a:pPr lvl="1"/>
            <a:r>
              <a:rPr lang="en-US" dirty="0"/>
              <a:t>Turbulent transport</a:t>
            </a:r>
          </a:p>
          <a:p>
            <a:pPr lvl="1"/>
            <a:r>
              <a:rPr lang="en-US" dirty="0"/>
              <a:t>radiation losses</a:t>
            </a:r>
          </a:p>
          <a:p>
            <a:pPr lvl="1"/>
            <a:r>
              <a:rPr lang="en-US" dirty="0"/>
              <a:t>charge exchange losses</a:t>
            </a:r>
          </a:p>
        </p:txBody>
      </p:sp>
      <p:sp>
        <p:nvSpPr>
          <p:cNvPr id="3" name="Title 2"/>
          <p:cNvSpPr>
            <a:spLocks noGrp="1"/>
          </p:cNvSpPr>
          <p:nvPr>
            <p:ph type="title"/>
          </p:nvPr>
        </p:nvSpPr>
        <p:spPr/>
        <p:txBody>
          <a:bodyPr/>
          <a:lstStyle/>
          <a:p>
            <a:r>
              <a:rPr lang="en-US" dirty="0"/>
              <a:t>Initial investigations on the role of of neoclassical transport in W7-X plasmas have begun</a:t>
            </a:r>
          </a:p>
        </p:txBody>
      </p:sp>
      <p:sp>
        <p:nvSpPr>
          <p:cNvPr id="11" name="Rounded Rectangle 10"/>
          <p:cNvSpPr/>
          <p:nvPr/>
        </p:nvSpPr>
        <p:spPr>
          <a:xfrm>
            <a:off x="42050" y="4811252"/>
            <a:ext cx="3657232" cy="294395"/>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84102" y="4786019"/>
            <a:ext cx="3544560" cy="307777"/>
          </a:xfrm>
          <a:prstGeom prst="rect">
            <a:avLst/>
          </a:prstGeom>
          <a:noFill/>
          <a:effectLst/>
        </p:spPr>
        <p:txBody>
          <a:bodyPr wrap="none" rtlCol="0">
            <a:spAutoFit/>
          </a:bodyPr>
          <a:lstStyle/>
          <a:p>
            <a:r>
              <a:rPr lang="en-US" sz="1400" b="1" dirty="0"/>
              <a:t>M. </a:t>
            </a:r>
            <a:r>
              <a:rPr lang="en-US" sz="1400" b="1" dirty="0" err="1"/>
              <a:t>Landreman</a:t>
            </a:r>
            <a:r>
              <a:rPr lang="en-US" sz="1400" b="1" dirty="0"/>
              <a:t>, M. Hirsch</a:t>
            </a:r>
            <a:r>
              <a:rPr lang="en-US" sz="1000" b="1" dirty="0"/>
              <a:t> [2016]</a:t>
            </a:r>
            <a:r>
              <a:rPr lang="en-US" sz="1400" b="1" dirty="0"/>
              <a:t>, H. </a:t>
            </a:r>
            <a:r>
              <a:rPr lang="en-US" sz="1400" b="1" dirty="0" err="1"/>
              <a:t>Maassberg</a:t>
            </a:r>
            <a:endParaRPr lang="en-US" sz="1400" b="1" dirty="0"/>
          </a:p>
        </p:txBody>
      </p:sp>
      <p:pic>
        <p:nvPicPr>
          <p:cNvPr id="5" name="Picture 4" descr="w7x_20160309.010@320ms_NC_heat_flux.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50940" y="1246663"/>
            <a:ext cx="3865653" cy="3078205"/>
          </a:xfrm>
          <a:prstGeom prst="rect">
            <a:avLst/>
          </a:prstGeom>
        </p:spPr>
      </p:pic>
    </p:spTree>
    <p:extLst>
      <p:ext uri="{BB962C8B-B14F-4D97-AF65-F5344CB8AC3E}">
        <p14:creationId xmlns:p14="http://schemas.microsoft.com/office/powerpoint/2010/main" val="1744738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53936" y="1087918"/>
            <a:ext cx="3971330" cy="2956847"/>
          </a:xfrm>
          <a:prstGeom prst="rect">
            <a:avLst/>
          </a:prstGeom>
        </p:spPr>
      </p:pic>
      <p:sp>
        <p:nvSpPr>
          <p:cNvPr id="10" name="Rounded Rectangle 9"/>
          <p:cNvSpPr/>
          <p:nvPr/>
        </p:nvSpPr>
        <p:spPr>
          <a:xfrm>
            <a:off x="6171006" y="3672854"/>
            <a:ext cx="2254610" cy="314436"/>
          </a:xfrm>
          <a:prstGeom prst="roundRect">
            <a:avLst/>
          </a:prstGeom>
          <a:solidFill>
            <a:schemeClr val="tx1">
              <a:alpha val="2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TextBox 7"/>
          <p:cNvSpPr txBox="1"/>
          <p:nvPr/>
        </p:nvSpPr>
        <p:spPr>
          <a:xfrm>
            <a:off x="6158740" y="3612965"/>
            <a:ext cx="2262158" cy="400110"/>
          </a:xfrm>
          <a:prstGeom prst="rect">
            <a:avLst/>
          </a:prstGeom>
          <a:noFill/>
        </p:spPr>
        <p:txBody>
          <a:bodyPr wrap="none" rtlCol="0">
            <a:spAutoFit/>
          </a:bodyPr>
          <a:lstStyle/>
          <a:p>
            <a:r>
              <a:rPr lang="en-US" sz="2000" b="1" dirty="0">
                <a:solidFill>
                  <a:schemeClr val="bg1"/>
                </a:solidFill>
              </a:rPr>
              <a:t>Classical Stellarator</a:t>
            </a:r>
          </a:p>
        </p:txBody>
      </p:sp>
      <p:sp>
        <p:nvSpPr>
          <p:cNvPr id="2" name="Title 1"/>
          <p:cNvSpPr>
            <a:spLocks noGrp="1"/>
          </p:cNvSpPr>
          <p:nvPr>
            <p:ph type="title"/>
          </p:nvPr>
        </p:nvSpPr>
        <p:spPr/>
        <p:txBody>
          <a:bodyPr/>
          <a:lstStyle/>
          <a:p>
            <a:r>
              <a:rPr lang="en-US" dirty="0"/>
              <a:t>Optimization of the magnetic field can provide good confinement of both passing and trapped particles</a:t>
            </a:r>
          </a:p>
        </p:txBody>
      </p:sp>
      <p:sp>
        <p:nvSpPr>
          <p:cNvPr id="4" name="Content Placeholder 3"/>
          <p:cNvSpPr txBox="1">
            <a:spLocks/>
          </p:cNvSpPr>
          <p:nvPr/>
        </p:nvSpPr>
        <p:spPr>
          <a:xfrm>
            <a:off x="337329" y="4147842"/>
            <a:ext cx="3044991" cy="952500"/>
          </a:xfrm>
          <a:prstGeom prst="rect">
            <a:avLst/>
          </a:prstGeom>
        </p:spPr>
        <p:txBody>
          <a:bodyPr/>
          <a:lstStyle>
            <a:lvl1pPr marL="0" indent="0" algn="l" defTabSz="408058" rtl="0" eaLnBrk="1" latinLnBrk="0" hangingPunct="1">
              <a:spcBef>
                <a:spcPct val="20000"/>
              </a:spcBef>
              <a:buFontTx/>
              <a:buNone/>
              <a:defRPr sz="1600" b="1" kern="1200" baseline="0">
                <a:solidFill>
                  <a:schemeClr val="tx1">
                    <a:lumMod val="75000"/>
                    <a:lumOff val="25000"/>
                  </a:schemeClr>
                </a:solidFill>
                <a:latin typeface="Myriad Pro"/>
                <a:ea typeface="+mn-ea"/>
                <a:cs typeface="Myriad Pro"/>
              </a:defRPr>
            </a:lvl1pPr>
            <a:lvl2pPr marL="663093" indent="-255036" algn="l" defTabSz="408058" rtl="0" eaLnBrk="1" latinLnBrk="0" hangingPunct="1">
              <a:spcBef>
                <a:spcPct val="20000"/>
              </a:spcBef>
              <a:buSzPct val="100000"/>
              <a:buFont typeface="Lucida Grande"/>
              <a:buChar char="●"/>
              <a:defRPr sz="1400" b="1" kern="1200">
                <a:solidFill>
                  <a:schemeClr val="tx1">
                    <a:lumMod val="75000"/>
                    <a:lumOff val="25000"/>
                  </a:schemeClr>
                </a:solidFill>
                <a:latin typeface="Myriad Pro"/>
                <a:ea typeface="+mn-ea"/>
                <a:cs typeface="Myriad Pro"/>
              </a:defRPr>
            </a:lvl2pPr>
            <a:lvl3pPr marL="1020145" indent="-204028" algn="l" defTabSz="408058" rtl="0" eaLnBrk="1" latinLnBrk="0" hangingPunct="1">
              <a:spcBef>
                <a:spcPct val="20000"/>
              </a:spcBef>
              <a:buClr>
                <a:schemeClr val="tx1"/>
              </a:buClr>
              <a:buSzPct val="100000"/>
              <a:buFont typeface="Arial"/>
              <a:buChar char="•"/>
              <a:defRPr sz="1400" b="1" kern="1200">
                <a:solidFill>
                  <a:schemeClr val="tx1">
                    <a:lumMod val="75000"/>
                    <a:lumOff val="25000"/>
                  </a:schemeClr>
                </a:solidFill>
                <a:latin typeface="Myriad Pro"/>
                <a:ea typeface="+mn-ea"/>
                <a:cs typeface="Myriad Pro"/>
              </a:defRPr>
            </a:lvl3pPr>
            <a:lvl4pPr marL="1428201" indent="-204028" algn="l" defTabSz="408058" rtl="0" eaLnBrk="1" latinLnBrk="0" hangingPunct="1">
              <a:spcBef>
                <a:spcPct val="20000"/>
              </a:spcBef>
              <a:buFont typeface="Lucida Grande"/>
              <a:buChar char="»"/>
              <a:defRPr sz="1400" b="1" kern="1200">
                <a:solidFill>
                  <a:schemeClr val="tx1">
                    <a:lumMod val="75000"/>
                    <a:lumOff val="25000"/>
                  </a:schemeClr>
                </a:solidFill>
                <a:latin typeface="Myriad Pro"/>
                <a:ea typeface="+mn-ea"/>
                <a:cs typeface="Myriad Pro"/>
              </a:defRPr>
            </a:lvl4pPr>
            <a:lvl5pPr marL="1836259" indent="-204028" algn="l" defTabSz="408058" rtl="0" eaLnBrk="1" latinLnBrk="0" hangingPunct="1">
              <a:spcBef>
                <a:spcPct val="20000"/>
              </a:spcBef>
              <a:buFont typeface="Arial"/>
              <a:buChar char="»"/>
              <a:defRPr sz="1800" kern="1200">
                <a:solidFill>
                  <a:schemeClr val="tx1"/>
                </a:solidFill>
                <a:latin typeface="+mn-lt"/>
                <a:ea typeface="+mn-ea"/>
                <a:cs typeface="+mn-cs"/>
              </a:defRPr>
            </a:lvl5pPr>
            <a:lvl6pPr marL="2244316" indent="-204028" algn="l" defTabSz="408058" rtl="0" eaLnBrk="1" latinLnBrk="0" hangingPunct="1">
              <a:spcBef>
                <a:spcPct val="20000"/>
              </a:spcBef>
              <a:buFont typeface="Arial"/>
              <a:buChar char="•"/>
              <a:defRPr sz="1800" kern="1200">
                <a:solidFill>
                  <a:schemeClr val="tx1"/>
                </a:solidFill>
                <a:latin typeface="+mn-lt"/>
                <a:ea typeface="+mn-ea"/>
                <a:cs typeface="+mn-cs"/>
              </a:defRPr>
            </a:lvl6pPr>
            <a:lvl7pPr marL="2652373" indent="-204028" algn="l" defTabSz="408058" rtl="0" eaLnBrk="1" latinLnBrk="0" hangingPunct="1">
              <a:spcBef>
                <a:spcPct val="20000"/>
              </a:spcBef>
              <a:buFont typeface="Arial"/>
              <a:buChar char="•"/>
              <a:defRPr sz="1800" kern="1200">
                <a:solidFill>
                  <a:schemeClr val="tx1"/>
                </a:solidFill>
                <a:latin typeface="+mn-lt"/>
                <a:ea typeface="+mn-ea"/>
                <a:cs typeface="+mn-cs"/>
              </a:defRPr>
            </a:lvl7pPr>
            <a:lvl8pPr marL="3060431" indent="-204028" algn="l" defTabSz="408058" rtl="0" eaLnBrk="1" latinLnBrk="0" hangingPunct="1">
              <a:spcBef>
                <a:spcPct val="20000"/>
              </a:spcBef>
              <a:buFont typeface="Arial"/>
              <a:buChar char="•"/>
              <a:defRPr sz="1800" kern="1200">
                <a:solidFill>
                  <a:schemeClr val="tx1"/>
                </a:solidFill>
                <a:latin typeface="+mn-lt"/>
                <a:ea typeface="+mn-ea"/>
                <a:cs typeface="+mn-cs"/>
              </a:defRPr>
            </a:lvl8pPr>
            <a:lvl9pPr marL="3468488" indent="-204028" algn="l" defTabSz="408058"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Shown is the orbit of a 50 </a:t>
            </a:r>
            <a:r>
              <a:rPr lang="en-US" dirty="0" err="1"/>
              <a:t>keV</a:t>
            </a:r>
            <a:r>
              <a:rPr lang="en-US" dirty="0"/>
              <a:t> ion in a optimized stellarator of similar size and design as W7-X.</a:t>
            </a:r>
          </a:p>
        </p:txBody>
      </p:sp>
      <p:sp>
        <p:nvSpPr>
          <p:cNvPr id="5" name="Content Placeholder 3"/>
          <p:cNvSpPr txBox="1">
            <a:spLocks/>
          </p:cNvSpPr>
          <p:nvPr/>
        </p:nvSpPr>
        <p:spPr>
          <a:xfrm>
            <a:off x="3664330" y="4122822"/>
            <a:ext cx="3044991" cy="1020678"/>
          </a:xfrm>
          <a:prstGeom prst="rect">
            <a:avLst/>
          </a:prstGeom>
        </p:spPr>
        <p:txBody>
          <a:bodyPr/>
          <a:lstStyle>
            <a:lvl1pPr marL="0" indent="0" algn="l" defTabSz="408058" rtl="0" eaLnBrk="1" latinLnBrk="0" hangingPunct="1">
              <a:spcBef>
                <a:spcPct val="20000"/>
              </a:spcBef>
              <a:buFontTx/>
              <a:buNone/>
              <a:defRPr sz="1600" b="1" kern="1200" baseline="0">
                <a:solidFill>
                  <a:schemeClr val="tx1">
                    <a:lumMod val="75000"/>
                    <a:lumOff val="25000"/>
                  </a:schemeClr>
                </a:solidFill>
                <a:latin typeface="Myriad Pro"/>
                <a:ea typeface="+mn-ea"/>
                <a:cs typeface="Myriad Pro"/>
              </a:defRPr>
            </a:lvl1pPr>
            <a:lvl2pPr marL="663093" indent="-255036" algn="l" defTabSz="408058" rtl="0" eaLnBrk="1" latinLnBrk="0" hangingPunct="1">
              <a:spcBef>
                <a:spcPct val="20000"/>
              </a:spcBef>
              <a:buSzPct val="100000"/>
              <a:buFont typeface="Lucida Grande"/>
              <a:buChar char="●"/>
              <a:defRPr sz="1400" b="1" kern="1200">
                <a:solidFill>
                  <a:schemeClr val="tx1">
                    <a:lumMod val="75000"/>
                    <a:lumOff val="25000"/>
                  </a:schemeClr>
                </a:solidFill>
                <a:latin typeface="Myriad Pro"/>
                <a:ea typeface="+mn-ea"/>
                <a:cs typeface="Myriad Pro"/>
              </a:defRPr>
            </a:lvl2pPr>
            <a:lvl3pPr marL="1020145" indent="-204028" algn="l" defTabSz="408058" rtl="0" eaLnBrk="1" latinLnBrk="0" hangingPunct="1">
              <a:spcBef>
                <a:spcPct val="20000"/>
              </a:spcBef>
              <a:buClr>
                <a:schemeClr val="tx1"/>
              </a:buClr>
              <a:buSzPct val="100000"/>
              <a:buFont typeface="Arial"/>
              <a:buChar char="•"/>
              <a:defRPr sz="1400" b="1" kern="1200">
                <a:solidFill>
                  <a:schemeClr val="tx1">
                    <a:lumMod val="75000"/>
                    <a:lumOff val="25000"/>
                  </a:schemeClr>
                </a:solidFill>
                <a:latin typeface="Myriad Pro"/>
                <a:ea typeface="+mn-ea"/>
                <a:cs typeface="Myriad Pro"/>
              </a:defRPr>
            </a:lvl3pPr>
            <a:lvl4pPr marL="1428201" indent="-204028" algn="l" defTabSz="408058" rtl="0" eaLnBrk="1" latinLnBrk="0" hangingPunct="1">
              <a:spcBef>
                <a:spcPct val="20000"/>
              </a:spcBef>
              <a:buFont typeface="Lucida Grande"/>
              <a:buChar char="»"/>
              <a:defRPr sz="1400" b="1" kern="1200">
                <a:solidFill>
                  <a:schemeClr val="tx1">
                    <a:lumMod val="75000"/>
                    <a:lumOff val="25000"/>
                  </a:schemeClr>
                </a:solidFill>
                <a:latin typeface="Myriad Pro"/>
                <a:ea typeface="+mn-ea"/>
                <a:cs typeface="Myriad Pro"/>
              </a:defRPr>
            </a:lvl4pPr>
            <a:lvl5pPr marL="1836259" indent="-204028" algn="l" defTabSz="408058" rtl="0" eaLnBrk="1" latinLnBrk="0" hangingPunct="1">
              <a:spcBef>
                <a:spcPct val="20000"/>
              </a:spcBef>
              <a:buFont typeface="Arial"/>
              <a:buChar char="»"/>
              <a:defRPr sz="1800" kern="1200">
                <a:solidFill>
                  <a:schemeClr val="tx1"/>
                </a:solidFill>
                <a:latin typeface="+mn-lt"/>
                <a:ea typeface="+mn-ea"/>
                <a:cs typeface="+mn-cs"/>
              </a:defRPr>
            </a:lvl5pPr>
            <a:lvl6pPr marL="2244316" indent="-204028" algn="l" defTabSz="408058" rtl="0" eaLnBrk="1" latinLnBrk="0" hangingPunct="1">
              <a:spcBef>
                <a:spcPct val="20000"/>
              </a:spcBef>
              <a:buFont typeface="Arial"/>
              <a:buChar char="•"/>
              <a:defRPr sz="1800" kern="1200">
                <a:solidFill>
                  <a:schemeClr val="tx1"/>
                </a:solidFill>
                <a:latin typeface="+mn-lt"/>
                <a:ea typeface="+mn-ea"/>
                <a:cs typeface="+mn-cs"/>
              </a:defRPr>
            </a:lvl6pPr>
            <a:lvl7pPr marL="2652373" indent="-204028" algn="l" defTabSz="408058" rtl="0" eaLnBrk="1" latinLnBrk="0" hangingPunct="1">
              <a:spcBef>
                <a:spcPct val="20000"/>
              </a:spcBef>
              <a:buFont typeface="Arial"/>
              <a:buChar char="•"/>
              <a:defRPr sz="1800" kern="1200">
                <a:solidFill>
                  <a:schemeClr val="tx1"/>
                </a:solidFill>
                <a:latin typeface="+mn-lt"/>
                <a:ea typeface="+mn-ea"/>
                <a:cs typeface="+mn-cs"/>
              </a:defRPr>
            </a:lvl7pPr>
            <a:lvl8pPr marL="3060431" indent="-204028" algn="l" defTabSz="408058" rtl="0" eaLnBrk="1" latinLnBrk="0" hangingPunct="1">
              <a:spcBef>
                <a:spcPct val="20000"/>
              </a:spcBef>
              <a:buFont typeface="Arial"/>
              <a:buChar char="•"/>
              <a:defRPr sz="1800" kern="1200">
                <a:solidFill>
                  <a:schemeClr val="tx1"/>
                </a:solidFill>
                <a:latin typeface="+mn-lt"/>
                <a:ea typeface="+mn-ea"/>
                <a:cs typeface="+mn-cs"/>
              </a:defRPr>
            </a:lvl8pPr>
            <a:lvl9pPr marL="3468488" indent="-204028" algn="l" defTabSz="408058"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This energy scales to an </a:t>
            </a:r>
          </a:p>
          <a:p>
            <a:r>
              <a:rPr lang="en-US" dirty="0">
                <a:latin typeface="Arial" pitchFamily="34" charset="0"/>
                <a:cs typeface="Arial" pitchFamily="34" charset="0"/>
              </a:rPr>
              <a:t>α-</a:t>
            </a:r>
            <a:r>
              <a:rPr lang="en-US" dirty="0"/>
              <a:t>particle in a reactor scale device.</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078" y="1089898"/>
            <a:ext cx="4010960" cy="2983152"/>
          </a:xfrm>
          <a:prstGeom prst="rect">
            <a:avLst/>
          </a:prstGeom>
        </p:spPr>
      </p:pic>
      <p:sp>
        <p:nvSpPr>
          <p:cNvPr id="3" name="Rounded Rectangle 2"/>
          <p:cNvSpPr/>
          <p:nvPr/>
        </p:nvSpPr>
        <p:spPr>
          <a:xfrm>
            <a:off x="1769309" y="3656093"/>
            <a:ext cx="2465937" cy="314436"/>
          </a:xfrm>
          <a:prstGeom prst="roundRect">
            <a:avLst/>
          </a:prstGeom>
          <a:solidFill>
            <a:schemeClr val="tx1">
              <a:alpha val="2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TextBox 8"/>
          <p:cNvSpPr txBox="1"/>
          <p:nvPr/>
        </p:nvSpPr>
        <p:spPr>
          <a:xfrm>
            <a:off x="1769184" y="3589863"/>
            <a:ext cx="2471825" cy="400110"/>
          </a:xfrm>
          <a:prstGeom prst="rect">
            <a:avLst/>
          </a:prstGeom>
          <a:noFill/>
        </p:spPr>
        <p:txBody>
          <a:bodyPr wrap="none" rtlCol="0">
            <a:spAutoFit/>
          </a:bodyPr>
          <a:lstStyle/>
          <a:p>
            <a:r>
              <a:rPr lang="en-US" sz="2000" b="1" dirty="0">
                <a:solidFill>
                  <a:schemeClr val="bg1"/>
                </a:solidFill>
              </a:rPr>
              <a:t>Optimized Stellarator</a:t>
            </a:r>
          </a:p>
        </p:txBody>
      </p:sp>
    </p:spTree>
    <p:extLst>
      <p:ext uri="{BB962C8B-B14F-4D97-AF65-F5344CB8AC3E}">
        <p14:creationId xmlns:p14="http://schemas.microsoft.com/office/powerpoint/2010/main" val="2294164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indent="-227013"/>
            <a:r>
              <a:rPr lang="en-US" dirty="0"/>
              <a:t>In stellarators transport is strongly dependent on the radial electric field</a:t>
            </a:r>
          </a:p>
        </p:txBody>
      </p:sp>
      <p:grpSp>
        <p:nvGrpSpPr>
          <p:cNvPr id="4" name="Group 3"/>
          <p:cNvGrpSpPr/>
          <p:nvPr/>
        </p:nvGrpSpPr>
        <p:grpSpPr>
          <a:xfrm>
            <a:off x="4284138" y="953131"/>
            <a:ext cx="4243805" cy="3844079"/>
            <a:chOff x="168542" y="1420950"/>
            <a:chExt cx="4204252" cy="3808250"/>
          </a:xfrm>
        </p:grpSpPr>
        <p:pic>
          <p:nvPicPr>
            <p:cNvPr id="44"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9219" b="5876"/>
            <a:stretch>
              <a:fillRect/>
            </a:stretch>
          </p:blipFill>
          <p:spPr bwMode="auto">
            <a:xfrm>
              <a:off x="827584" y="1420950"/>
              <a:ext cx="3545210" cy="3028578"/>
            </a:xfrm>
            <a:prstGeom prst="rect">
              <a:avLst/>
            </a:prstGeom>
            <a:noFill/>
            <a:ln w="9525">
              <a:noFill/>
              <a:miter lim="800000"/>
              <a:headEnd/>
              <a:tailEnd/>
            </a:ln>
          </p:spPr>
        </p:pic>
        <p:graphicFrame>
          <p:nvGraphicFramePr>
            <p:cNvPr id="47" name="Object 5"/>
            <p:cNvGraphicFramePr>
              <a:graphicFrameLocks noChangeAspect="1"/>
            </p:cNvGraphicFramePr>
            <p:nvPr>
              <p:extLst>
                <p:ext uri="{D42A27DB-BD31-4B8C-83A1-F6EECF244321}">
                  <p14:modId xmlns:p14="http://schemas.microsoft.com/office/powerpoint/2010/main" val="2042270653"/>
                </p:ext>
              </p:extLst>
            </p:nvPr>
          </p:nvGraphicFramePr>
          <p:xfrm>
            <a:off x="2173306" y="3441250"/>
            <a:ext cx="1630894" cy="575610"/>
          </p:xfrm>
          <a:graphic>
            <a:graphicData uri="http://schemas.openxmlformats.org/presentationml/2006/ole">
              <mc:AlternateContent xmlns:mc="http://schemas.openxmlformats.org/markup-compatibility/2006">
                <mc:Choice xmlns:v="urn:schemas-microsoft-com:vml" Requires="v">
                  <p:oleObj spid="_x0000_s1264" name="Equation" r:id="rId4" imgW="1346200" imgH="393700" progId="Equation.3">
                    <p:embed/>
                  </p:oleObj>
                </mc:Choice>
                <mc:Fallback>
                  <p:oleObj name="Equation" r:id="rId4" imgW="1346200" imgH="393700" progId="Equation.3">
                    <p:embed/>
                    <p:pic>
                      <p:nvPicPr>
                        <p:cNvPr id="0" name=""/>
                        <p:cNvPicPr>
                          <a:picLocks noChangeAspect="1" noChangeArrowheads="1"/>
                        </p:cNvPicPr>
                        <p:nvPr/>
                      </p:nvPicPr>
                      <p:blipFill>
                        <a:blip r:embed="rId5"/>
                        <a:srcRect/>
                        <a:stretch>
                          <a:fillRect/>
                        </a:stretch>
                      </p:blipFill>
                      <p:spPr bwMode="auto">
                        <a:xfrm>
                          <a:off x="2173306" y="3441250"/>
                          <a:ext cx="1630894" cy="575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9" name="Gerade Verbindung 44"/>
            <p:cNvCxnSpPr/>
            <p:nvPr/>
          </p:nvCxnSpPr>
          <p:spPr>
            <a:xfrm>
              <a:off x="1674422" y="1951763"/>
              <a:ext cx="1097378" cy="913589"/>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0" name="Gerade Verbindung 50"/>
            <p:cNvCxnSpPr/>
            <p:nvPr/>
          </p:nvCxnSpPr>
          <p:spPr>
            <a:xfrm flipV="1">
              <a:off x="1822862" y="3153384"/>
              <a:ext cx="804922" cy="4170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51" name="Object 7"/>
            <p:cNvGraphicFramePr>
              <a:graphicFrameLocks noChangeAspect="1"/>
            </p:cNvGraphicFramePr>
            <p:nvPr>
              <p:extLst>
                <p:ext uri="{D42A27DB-BD31-4B8C-83A1-F6EECF244321}">
                  <p14:modId xmlns:p14="http://schemas.microsoft.com/office/powerpoint/2010/main" val="906818679"/>
                </p:ext>
              </p:extLst>
            </p:nvPr>
          </p:nvGraphicFramePr>
          <p:xfrm>
            <a:off x="2116803" y="1801884"/>
            <a:ext cx="1565837" cy="519496"/>
          </p:xfrm>
          <a:graphic>
            <a:graphicData uri="http://schemas.openxmlformats.org/presentationml/2006/ole">
              <mc:AlternateContent xmlns:mc="http://schemas.openxmlformats.org/markup-compatibility/2006">
                <mc:Choice xmlns:v="urn:schemas-microsoft-com:vml" Requires="v">
                  <p:oleObj spid="_x0000_s1265" name="Equation" r:id="rId6" imgW="1181100" imgH="393700" progId="Equation.3">
                    <p:embed/>
                  </p:oleObj>
                </mc:Choice>
                <mc:Fallback>
                  <p:oleObj name="Equation" r:id="rId6" imgW="1181100" imgH="393700" progId="Equation.3">
                    <p:embed/>
                    <p:pic>
                      <p:nvPicPr>
                        <p:cNvPr id="0" name=""/>
                        <p:cNvPicPr>
                          <a:picLocks noChangeAspect="1" noChangeArrowheads="1"/>
                        </p:cNvPicPr>
                        <p:nvPr/>
                      </p:nvPicPr>
                      <p:blipFill>
                        <a:blip r:embed="rId7"/>
                        <a:srcRect/>
                        <a:stretch>
                          <a:fillRect/>
                        </a:stretch>
                      </p:blipFill>
                      <p:spPr bwMode="auto">
                        <a:xfrm>
                          <a:off x="2116803" y="1801884"/>
                          <a:ext cx="1565837" cy="5194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 name="Object 11"/>
            <p:cNvGraphicFramePr>
              <a:graphicFrameLocks noChangeAspect="1"/>
            </p:cNvGraphicFramePr>
            <p:nvPr>
              <p:extLst>
                <p:ext uri="{D42A27DB-BD31-4B8C-83A1-F6EECF244321}">
                  <p14:modId xmlns:p14="http://schemas.microsoft.com/office/powerpoint/2010/main" val="3010407263"/>
                </p:ext>
              </p:extLst>
            </p:nvPr>
          </p:nvGraphicFramePr>
          <p:xfrm>
            <a:off x="2123728" y="4462442"/>
            <a:ext cx="1059309" cy="766758"/>
          </p:xfrm>
          <a:graphic>
            <a:graphicData uri="http://schemas.openxmlformats.org/presentationml/2006/ole">
              <mc:AlternateContent xmlns:mc="http://schemas.openxmlformats.org/markup-compatibility/2006">
                <mc:Choice xmlns:v="urn:schemas-microsoft-com:vml" Requires="v">
                  <p:oleObj spid="_x0000_s1266" name="Equation" r:id="rId8" imgW="596880" imgH="431640" progId="Equation.3">
                    <p:embed/>
                  </p:oleObj>
                </mc:Choice>
                <mc:Fallback>
                  <p:oleObj name="Equation" r:id="rId8" imgW="596880" imgH="431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3728" y="4462442"/>
                          <a:ext cx="1059309" cy="7667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 name="Textfeld 68"/>
            <p:cNvSpPr txBox="1"/>
            <p:nvPr/>
          </p:nvSpPr>
          <p:spPr>
            <a:xfrm rot="16200000">
              <a:off x="-554343" y="2716270"/>
              <a:ext cx="2025096" cy="579325"/>
            </a:xfrm>
            <a:prstGeom prst="rect">
              <a:avLst/>
            </a:prstGeom>
            <a:noFill/>
          </p:spPr>
          <p:txBody>
            <a:bodyPr wrap="none" rtlCol="0">
              <a:spAutoFit/>
            </a:bodyPr>
            <a:lstStyle/>
            <a:p>
              <a:r>
                <a:rPr lang="de-DE" b="1" dirty="0" err="1">
                  <a:latin typeface="Myriad Pro"/>
                  <a:cs typeface="Myriad Pro"/>
                </a:rPr>
                <a:t>Monoenergetic</a:t>
              </a:r>
              <a:endParaRPr lang="de-DE" b="1" dirty="0">
                <a:latin typeface="Myriad Pro"/>
                <a:cs typeface="Myriad Pro"/>
              </a:endParaRPr>
            </a:p>
            <a:p>
              <a:r>
                <a:rPr lang="de-DE" b="1" dirty="0" err="1">
                  <a:latin typeface="Myriad Pro"/>
                  <a:cs typeface="Myriad Pro"/>
                </a:rPr>
                <a:t>trasnport</a:t>
              </a:r>
              <a:r>
                <a:rPr lang="de-DE" b="1" dirty="0">
                  <a:latin typeface="Myriad Pro"/>
                  <a:cs typeface="Myriad Pro"/>
                </a:rPr>
                <a:t> </a:t>
              </a:r>
              <a:r>
                <a:rPr lang="de-DE" b="1" dirty="0" err="1">
                  <a:latin typeface="Myriad Pro"/>
                  <a:cs typeface="Myriad Pro"/>
                </a:rPr>
                <a:t>coeff</a:t>
              </a:r>
              <a:r>
                <a:rPr lang="de-DE" b="1" dirty="0">
                  <a:latin typeface="Myriad Pro"/>
                  <a:cs typeface="Myriad Pro"/>
                </a:rPr>
                <a:t>. D</a:t>
              </a:r>
              <a:r>
                <a:rPr lang="de-DE" b="1" baseline="-25000" dirty="0">
                  <a:latin typeface="Myriad Pro"/>
                  <a:cs typeface="Myriad Pro"/>
                </a:rPr>
                <a:t>11</a:t>
              </a:r>
              <a:r>
                <a:rPr lang="de-DE" b="1" baseline="30000" dirty="0">
                  <a:latin typeface="Myriad Pro"/>
                  <a:cs typeface="Myriad Pro"/>
                </a:rPr>
                <a:t>*</a:t>
              </a:r>
            </a:p>
          </p:txBody>
        </p:sp>
      </p:grpSp>
      <p:sp>
        <p:nvSpPr>
          <p:cNvPr id="65" name="Rounded Rectangle 64"/>
          <p:cNvSpPr/>
          <p:nvPr/>
        </p:nvSpPr>
        <p:spPr>
          <a:xfrm>
            <a:off x="42050" y="4811252"/>
            <a:ext cx="2716499" cy="294395"/>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Content Placeholder 2"/>
          <p:cNvSpPr txBox="1">
            <a:spLocks/>
          </p:cNvSpPr>
          <p:nvPr/>
        </p:nvSpPr>
        <p:spPr>
          <a:xfrm>
            <a:off x="244695" y="850456"/>
            <a:ext cx="3817436" cy="3901920"/>
          </a:xfrm>
          <a:prstGeom prst="rect">
            <a:avLst/>
          </a:prstGeom>
        </p:spPr>
        <p:txBody>
          <a:bodyPr lIns="91431" tIns="45716" rIns="91431" bIns="45716">
            <a:normAutofit/>
          </a:bodyPr>
          <a:lstStyle>
            <a:lvl1pPr marL="0" indent="0" algn="l" defTabSz="408058" rtl="0" eaLnBrk="1" latinLnBrk="0" hangingPunct="1">
              <a:lnSpc>
                <a:spcPct val="90000"/>
              </a:lnSpc>
              <a:spcBef>
                <a:spcPts val="0"/>
              </a:spcBef>
              <a:buFontTx/>
              <a:buNone/>
              <a:tabLst>
                <a:tab pos="344488" algn="l"/>
                <a:tab pos="571500" algn="l"/>
                <a:tab pos="798513" algn="l"/>
                <a:tab pos="1025525" algn="l"/>
                <a:tab pos="1252538" algn="l"/>
              </a:tabLst>
              <a:defRPr sz="1600" b="1" i="0" kern="1200" baseline="0">
                <a:solidFill>
                  <a:schemeClr val="tx1">
                    <a:lumMod val="65000"/>
                    <a:lumOff val="35000"/>
                  </a:schemeClr>
                </a:solidFill>
                <a:latin typeface="Myriad Pro"/>
                <a:ea typeface="+mn-ea"/>
                <a:cs typeface="Myriad Pro"/>
              </a:defRPr>
            </a:lvl1pPr>
            <a:lvl2pPr marL="344488" indent="-227013" algn="l" defTabSz="408058" rtl="0" eaLnBrk="1" latinLnBrk="0" hangingPunct="1">
              <a:lnSpc>
                <a:spcPct val="90000"/>
              </a:lnSpc>
              <a:spcBef>
                <a:spcPts val="0"/>
              </a:spcBef>
              <a:buSzPct val="100000"/>
              <a:buFont typeface="Lucida Grande"/>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2pPr>
            <a:lvl3pPr marL="688975" indent="-176213" algn="l" defTabSz="408058" rtl="0" eaLnBrk="1" latinLnBrk="0" hangingPunct="1">
              <a:lnSpc>
                <a:spcPct val="90000"/>
              </a:lnSpc>
              <a:spcBef>
                <a:spcPts val="0"/>
              </a:spcBef>
              <a:buClr>
                <a:schemeClr val="tx1"/>
              </a:buClr>
              <a:buSzPct val="100000"/>
              <a:buFont typeface="Arial"/>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3pPr>
            <a:lvl4pPr marL="1084263" indent="-227013" algn="l" defTabSz="408058" rtl="0" eaLnBrk="1" latinLnBrk="0" hangingPunct="1">
              <a:lnSpc>
                <a:spcPct val="90000"/>
              </a:lnSpc>
              <a:spcBef>
                <a:spcPts val="0"/>
              </a:spcBef>
              <a:buFont typeface="Lucida Grande"/>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4pPr>
            <a:lvl5pPr marL="1836259" indent="-204028" algn="l" defTabSz="408058" rtl="0" eaLnBrk="1" latinLnBrk="0" hangingPunct="1">
              <a:spcBef>
                <a:spcPct val="20000"/>
              </a:spcBef>
              <a:buFont typeface="Arial"/>
              <a:buChar char="»"/>
              <a:defRPr sz="1800" kern="1200">
                <a:solidFill>
                  <a:schemeClr val="tx1"/>
                </a:solidFill>
                <a:latin typeface="+mn-lt"/>
                <a:ea typeface="+mn-ea"/>
                <a:cs typeface="+mn-cs"/>
              </a:defRPr>
            </a:lvl5pPr>
            <a:lvl6pPr marL="2244316" indent="-204028" algn="l" defTabSz="408058" rtl="0" eaLnBrk="1" latinLnBrk="0" hangingPunct="1">
              <a:spcBef>
                <a:spcPct val="20000"/>
              </a:spcBef>
              <a:buFont typeface="Arial"/>
              <a:buChar char="•"/>
              <a:defRPr sz="1800" kern="1200">
                <a:solidFill>
                  <a:schemeClr val="tx1"/>
                </a:solidFill>
                <a:latin typeface="+mn-lt"/>
                <a:ea typeface="+mn-ea"/>
                <a:cs typeface="+mn-cs"/>
              </a:defRPr>
            </a:lvl6pPr>
            <a:lvl7pPr marL="2652373" indent="-204028" algn="l" defTabSz="408058" rtl="0" eaLnBrk="1" latinLnBrk="0" hangingPunct="1">
              <a:spcBef>
                <a:spcPct val="20000"/>
              </a:spcBef>
              <a:buFont typeface="Arial"/>
              <a:buChar char="•"/>
              <a:defRPr sz="1800" kern="1200">
                <a:solidFill>
                  <a:schemeClr val="tx1"/>
                </a:solidFill>
                <a:latin typeface="+mn-lt"/>
                <a:ea typeface="+mn-ea"/>
                <a:cs typeface="+mn-cs"/>
              </a:defRPr>
            </a:lvl7pPr>
            <a:lvl8pPr marL="3060431" indent="-204028" algn="l" defTabSz="408058" rtl="0" eaLnBrk="1" latinLnBrk="0" hangingPunct="1">
              <a:spcBef>
                <a:spcPct val="20000"/>
              </a:spcBef>
              <a:buFont typeface="Arial"/>
              <a:buChar char="•"/>
              <a:defRPr sz="1800" kern="1200">
                <a:solidFill>
                  <a:schemeClr val="tx1"/>
                </a:solidFill>
                <a:latin typeface="+mn-lt"/>
                <a:ea typeface="+mn-ea"/>
                <a:cs typeface="+mn-cs"/>
              </a:defRPr>
            </a:lvl8pPr>
            <a:lvl9pPr marL="3468488" indent="-204028" algn="l" defTabSz="408058" rtl="0" eaLnBrk="1" latinLnBrk="0" hangingPunct="1">
              <a:spcBef>
                <a:spcPct val="20000"/>
              </a:spcBef>
              <a:buFont typeface="Arial"/>
              <a:buChar char="•"/>
              <a:defRPr sz="1800" kern="1200">
                <a:solidFill>
                  <a:schemeClr val="tx1"/>
                </a:solidFill>
                <a:latin typeface="+mn-lt"/>
                <a:ea typeface="+mn-ea"/>
                <a:cs typeface="+mn-cs"/>
              </a:defRPr>
            </a:lvl9pPr>
          </a:lstStyle>
          <a:p>
            <a:endParaRPr lang="en-US" dirty="0"/>
          </a:p>
          <a:p>
            <a:r>
              <a:rPr lang="en-US" dirty="0"/>
              <a:t>At low </a:t>
            </a:r>
            <a:r>
              <a:rPr lang="en-US" dirty="0" err="1"/>
              <a:t>collisionalities</a:t>
            </a:r>
            <a:r>
              <a:rPr lang="en-US" dirty="0"/>
              <a:t> the radial electric field is expected to substantially affect neoclassical heat and particle transport.</a:t>
            </a:r>
          </a:p>
          <a:p>
            <a:endParaRPr lang="en-US" dirty="0"/>
          </a:p>
          <a:p>
            <a:endParaRPr lang="en-US" dirty="0">
              <a:solidFill>
                <a:srgbClr val="000000"/>
              </a:solidFill>
            </a:endParaRPr>
          </a:p>
          <a:p>
            <a:r>
              <a:rPr lang="en-US" dirty="0">
                <a:solidFill>
                  <a:srgbClr val="000000"/>
                </a:solidFill>
              </a:rPr>
              <a:t>This is different than in tokamaks.</a:t>
            </a:r>
          </a:p>
          <a:p>
            <a:endParaRPr lang="en-US" dirty="0"/>
          </a:p>
          <a:p>
            <a:endParaRPr lang="en-US" dirty="0"/>
          </a:p>
          <a:p>
            <a:r>
              <a:rPr lang="en-US" dirty="0"/>
              <a:t>For a </a:t>
            </a:r>
            <a:r>
              <a:rPr lang="en-US" dirty="0" err="1"/>
              <a:t>tokamak</a:t>
            </a:r>
            <a:r>
              <a:rPr lang="en-US" dirty="0"/>
              <a:t>:</a:t>
            </a:r>
          </a:p>
          <a:p>
            <a:pPr lvl="1"/>
            <a:r>
              <a:rPr lang="en-US" dirty="0"/>
              <a:t>Particle fluxes are intrinsically ambipolar.</a:t>
            </a:r>
          </a:p>
          <a:p>
            <a:pPr lvl="1"/>
            <a:r>
              <a:rPr lang="en-US" dirty="0"/>
              <a:t>Particle fluxes and neoclassical transport</a:t>
            </a:r>
          </a:p>
          <a:p>
            <a:pPr marL="117475" lvl="1" indent="0">
              <a:buNone/>
            </a:pPr>
            <a:r>
              <a:rPr lang="en-US" dirty="0"/>
              <a:t>	are independent of </a:t>
            </a:r>
            <a:r>
              <a:rPr lang="en-US" dirty="0" err="1"/>
              <a:t>Er</a:t>
            </a:r>
            <a:r>
              <a:rPr lang="en-US" dirty="0"/>
              <a:t>.</a:t>
            </a:r>
          </a:p>
          <a:p>
            <a:endParaRPr lang="en-US" dirty="0"/>
          </a:p>
          <a:p>
            <a:endParaRPr lang="en-US" dirty="0"/>
          </a:p>
        </p:txBody>
      </p:sp>
      <p:sp>
        <p:nvSpPr>
          <p:cNvPr id="67" name="TextBox 66"/>
          <p:cNvSpPr txBox="1"/>
          <p:nvPr/>
        </p:nvSpPr>
        <p:spPr>
          <a:xfrm>
            <a:off x="84102" y="4786019"/>
            <a:ext cx="1431376" cy="307777"/>
          </a:xfrm>
          <a:prstGeom prst="rect">
            <a:avLst/>
          </a:prstGeom>
          <a:noFill/>
          <a:effectLst/>
        </p:spPr>
        <p:txBody>
          <a:bodyPr wrap="none" rtlCol="0">
            <a:spAutoFit/>
          </a:bodyPr>
          <a:lstStyle/>
          <a:p>
            <a:r>
              <a:rPr lang="en-US" sz="1400" b="1" dirty="0"/>
              <a:t>C.D. </a:t>
            </a:r>
            <a:r>
              <a:rPr lang="en-US" sz="1400" b="1" dirty="0" err="1"/>
              <a:t>Beidler</a:t>
            </a:r>
            <a:r>
              <a:rPr lang="en-US" sz="1000" b="1" dirty="0"/>
              <a:t> [2011]</a:t>
            </a:r>
          </a:p>
        </p:txBody>
      </p:sp>
      <p:sp>
        <p:nvSpPr>
          <p:cNvPr id="14" name="TextBox 13"/>
          <p:cNvSpPr txBox="1"/>
          <p:nvPr/>
        </p:nvSpPr>
        <p:spPr>
          <a:xfrm>
            <a:off x="5203744" y="4897279"/>
            <a:ext cx="2233898" cy="246221"/>
          </a:xfrm>
          <a:prstGeom prst="rect">
            <a:avLst/>
          </a:prstGeom>
          <a:noFill/>
        </p:spPr>
        <p:txBody>
          <a:bodyPr wrap="square" rtlCol="0">
            <a:spAutoFit/>
          </a:bodyPr>
          <a:lstStyle/>
          <a:p>
            <a:pPr algn="r"/>
            <a:r>
              <a:rPr lang="es-ES_tradnl" sz="1000" b="1" dirty="0">
                <a:solidFill>
                  <a:schemeClr val="tx2">
                    <a:lumMod val="60000"/>
                    <a:lumOff val="40000"/>
                  </a:schemeClr>
                </a:solidFill>
                <a:latin typeface="Myriad Pro"/>
                <a:cs typeface="Myriad Pro"/>
              </a:rPr>
              <a:t>[C.D. </a:t>
            </a:r>
            <a:r>
              <a:rPr lang="es-ES_tradnl" sz="1000" b="1" dirty="0" err="1">
                <a:solidFill>
                  <a:schemeClr val="tx2">
                    <a:lumMod val="60000"/>
                    <a:lumOff val="40000"/>
                  </a:schemeClr>
                </a:solidFill>
                <a:latin typeface="Myriad Pro"/>
                <a:cs typeface="Myriad Pro"/>
              </a:rPr>
              <a:t>Beidler</a:t>
            </a:r>
            <a:r>
              <a:rPr lang="es-ES_tradnl" sz="1000" b="1" dirty="0">
                <a:solidFill>
                  <a:schemeClr val="tx2">
                    <a:lumMod val="60000"/>
                    <a:lumOff val="40000"/>
                  </a:schemeClr>
                </a:solidFill>
                <a:latin typeface="Myriad Pro"/>
                <a:cs typeface="Myriad Pro"/>
              </a:rPr>
              <a:t> et al. NF 51, (2011)]</a:t>
            </a:r>
          </a:p>
        </p:txBody>
      </p:sp>
      <p:sp>
        <p:nvSpPr>
          <p:cNvPr id="3" name="Rounded Rectangle 2"/>
          <p:cNvSpPr/>
          <p:nvPr/>
        </p:nvSpPr>
        <p:spPr>
          <a:xfrm>
            <a:off x="7552367" y="1354216"/>
            <a:ext cx="277538" cy="513089"/>
          </a:xfrm>
          <a:prstGeom prst="roundRect">
            <a:avLst/>
          </a:prstGeom>
          <a:noFill/>
          <a:ln w="19050" cmpd="sng">
            <a:solidFill>
              <a:srgbClr val="C0000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7587024" y="3029059"/>
            <a:ext cx="385854" cy="402746"/>
          </a:xfrm>
          <a:prstGeom prst="roundRect">
            <a:avLst/>
          </a:prstGeom>
          <a:noFill/>
          <a:ln w="19050" cmpd="sng">
            <a:solidFill>
              <a:srgbClr val="C0000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599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stellarators transport is strongly dependent on the radial electric field</a:t>
            </a:r>
          </a:p>
        </p:txBody>
      </p:sp>
      <p:sp>
        <p:nvSpPr>
          <p:cNvPr id="66" name="Content Placeholder 2"/>
          <p:cNvSpPr txBox="1">
            <a:spLocks/>
          </p:cNvSpPr>
          <p:nvPr/>
        </p:nvSpPr>
        <p:spPr>
          <a:xfrm>
            <a:off x="244694" y="850456"/>
            <a:ext cx="4078153" cy="3901920"/>
          </a:xfrm>
          <a:prstGeom prst="rect">
            <a:avLst/>
          </a:prstGeom>
        </p:spPr>
        <p:txBody>
          <a:bodyPr lIns="91431" tIns="45716" rIns="91431" bIns="45716">
            <a:normAutofit/>
          </a:bodyPr>
          <a:lstStyle>
            <a:lvl1pPr marL="0" indent="0" algn="l" defTabSz="408058" rtl="0" eaLnBrk="1" latinLnBrk="0" hangingPunct="1">
              <a:lnSpc>
                <a:spcPct val="90000"/>
              </a:lnSpc>
              <a:spcBef>
                <a:spcPts val="0"/>
              </a:spcBef>
              <a:buFontTx/>
              <a:buNone/>
              <a:tabLst>
                <a:tab pos="344488" algn="l"/>
                <a:tab pos="571500" algn="l"/>
                <a:tab pos="798513" algn="l"/>
                <a:tab pos="1025525" algn="l"/>
                <a:tab pos="1252538" algn="l"/>
              </a:tabLst>
              <a:defRPr sz="1600" b="1" i="0" kern="1200" baseline="0">
                <a:solidFill>
                  <a:schemeClr val="tx1">
                    <a:lumMod val="65000"/>
                    <a:lumOff val="35000"/>
                  </a:schemeClr>
                </a:solidFill>
                <a:latin typeface="Myriad Pro"/>
                <a:ea typeface="+mn-ea"/>
                <a:cs typeface="Myriad Pro"/>
              </a:defRPr>
            </a:lvl1pPr>
            <a:lvl2pPr marL="344488" indent="-227013" algn="l" defTabSz="408058" rtl="0" eaLnBrk="1" latinLnBrk="0" hangingPunct="1">
              <a:lnSpc>
                <a:spcPct val="90000"/>
              </a:lnSpc>
              <a:spcBef>
                <a:spcPts val="0"/>
              </a:spcBef>
              <a:buSzPct val="100000"/>
              <a:buFont typeface="Lucida Grande"/>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2pPr>
            <a:lvl3pPr marL="688975" indent="-176213" algn="l" defTabSz="408058" rtl="0" eaLnBrk="1" latinLnBrk="0" hangingPunct="1">
              <a:lnSpc>
                <a:spcPct val="90000"/>
              </a:lnSpc>
              <a:spcBef>
                <a:spcPts val="0"/>
              </a:spcBef>
              <a:buClr>
                <a:schemeClr val="tx1"/>
              </a:buClr>
              <a:buSzPct val="100000"/>
              <a:buFont typeface="Arial"/>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3pPr>
            <a:lvl4pPr marL="1084263" indent="-227013" algn="l" defTabSz="408058" rtl="0" eaLnBrk="1" latinLnBrk="0" hangingPunct="1">
              <a:lnSpc>
                <a:spcPct val="90000"/>
              </a:lnSpc>
              <a:spcBef>
                <a:spcPts val="0"/>
              </a:spcBef>
              <a:buFont typeface="Lucida Grande"/>
              <a:buChar char="»"/>
              <a:tabLst>
                <a:tab pos="344488" algn="l"/>
                <a:tab pos="571500" algn="l"/>
                <a:tab pos="798513" algn="l"/>
                <a:tab pos="1025525" algn="l"/>
                <a:tab pos="1252538" algn="l"/>
              </a:tabLst>
              <a:defRPr sz="1400" b="1" i="0" kern="1200">
                <a:solidFill>
                  <a:schemeClr val="tx1">
                    <a:lumMod val="65000"/>
                    <a:lumOff val="35000"/>
                  </a:schemeClr>
                </a:solidFill>
                <a:latin typeface="Myriad Pro"/>
                <a:ea typeface="+mn-ea"/>
                <a:cs typeface="Myriad Pro"/>
              </a:defRPr>
            </a:lvl4pPr>
            <a:lvl5pPr marL="1836259" indent="-204028" algn="l" defTabSz="408058" rtl="0" eaLnBrk="1" latinLnBrk="0" hangingPunct="1">
              <a:spcBef>
                <a:spcPct val="20000"/>
              </a:spcBef>
              <a:buFont typeface="Arial"/>
              <a:buChar char="»"/>
              <a:defRPr sz="1800" kern="1200">
                <a:solidFill>
                  <a:schemeClr val="tx1"/>
                </a:solidFill>
                <a:latin typeface="+mn-lt"/>
                <a:ea typeface="+mn-ea"/>
                <a:cs typeface="+mn-cs"/>
              </a:defRPr>
            </a:lvl5pPr>
            <a:lvl6pPr marL="2244316" indent="-204028" algn="l" defTabSz="408058" rtl="0" eaLnBrk="1" latinLnBrk="0" hangingPunct="1">
              <a:spcBef>
                <a:spcPct val="20000"/>
              </a:spcBef>
              <a:buFont typeface="Arial"/>
              <a:buChar char="•"/>
              <a:defRPr sz="1800" kern="1200">
                <a:solidFill>
                  <a:schemeClr val="tx1"/>
                </a:solidFill>
                <a:latin typeface="+mn-lt"/>
                <a:ea typeface="+mn-ea"/>
                <a:cs typeface="+mn-cs"/>
              </a:defRPr>
            </a:lvl6pPr>
            <a:lvl7pPr marL="2652373" indent="-204028" algn="l" defTabSz="408058" rtl="0" eaLnBrk="1" latinLnBrk="0" hangingPunct="1">
              <a:spcBef>
                <a:spcPct val="20000"/>
              </a:spcBef>
              <a:buFont typeface="Arial"/>
              <a:buChar char="•"/>
              <a:defRPr sz="1800" kern="1200">
                <a:solidFill>
                  <a:schemeClr val="tx1"/>
                </a:solidFill>
                <a:latin typeface="+mn-lt"/>
                <a:ea typeface="+mn-ea"/>
                <a:cs typeface="+mn-cs"/>
              </a:defRPr>
            </a:lvl7pPr>
            <a:lvl8pPr marL="3060431" indent="-204028" algn="l" defTabSz="408058" rtl="0" eaLnBrk="1" latinLnBrk="0" hangingPunct="1">
              <a:spcBef>
                <a:spcPct val="20000"/>
              </a:spcBef>
              <a:buFont typeface="Arial"/>
              <a:buChar char="•"/>
              <a:defRPr sz="1800" kern="1200">
                <a:solidFill>
                  <a:schemeClr val="tx1"/>
                </a:solidFill>
                <a:latin typeface="+mn-lt"/>
                <a:ea typeface="+mn-ea"/>
                <a:cs typeface="+mn-cs"/>
              </a:defRPr>
            </a:lvl8pPr>
            <a:lvl9pPr marL="3468488" indent="-204028" algn="l" defTabSz="408058" rtl="0" eaLnBrk="1" latinLnBrk="0" hangingPunct="1">
              <a:spcBef>
                <a:spcPct val="20000"/>
              </a:spcBef>
              <a:buFont typeface="Arial"/>
              <a:buChar char="•"/>
              <a:defRPr sz="1800" kern="1200">
                <a:solidFill>
                  <a:schemeClr val="tx1"/>
                </a:solidFill>
                <a:latin typeface="+mn-lt"/>
                <a:ea typeface="+mn-ea"/>
                <a:cs typeface="+mn-cs"/>
              </a:defRPr>
            </a:lvl9pPr>
          </a:lstStyle>
          <a:p>
            <a:endParaRPr lang="en-US" dirty="0"/>
          </a:p>
          <a:p>
            <a:r>
              <a:rPr lang="en-US" dirty="0"/>
              <a:t>At low </a:t>
            </a:r>
            <a:r>
              <a:rPr lang="en-US" dirty="0" err="1"/>
              <a:t>collisionalities</a:t>
            </a:r>
            <a:r>
              <a:rPr lang="en-US" dirty="0"/>
              <a:t> a </a:t>
            </a:r>
            <a:r>
              <a:rPr lang="en-US" dirty="0">
                <a:solidFill>
                  <a:srgbClr val="000000"/>
                </a:solidFill>
              </a:rPr>
              <a:t>large positive </a:t>
            </a:r>
            <a:r>
              <a:rPr lang="en-US" dirty="0" err="1">
                <a:solidFill>
                  <a:srgbClr val="000000"/>
                </a:solidFill>
              </a:rPr>
              <a:t>Er</a:t>
            </a:r>
            <a:r>
              <a:rPr lang="en-US" dirty="0">
                <a:solidFill>
                  <a:srgbClr val="000000"/>
                </a:solidFill>
              </a:rPr>
              <a:t> </a:t>
            </a:r>
          </a:p>
          <a:p>
            <a:r>
              <a:rPr lang="en-US" dirty="0"/>
              <a:t>is expected to substantially </a:t>
            </a:r>
            <a:r>
              <a:rPr lang="en-US" dirty="0">
                <a:solidFill>
                  <a:srgbClr val="000000"/>
                </a:solidFill>
              </a:rPr>
              <a:t>reduce</a:t>
            </a:r>
            <a:r>
              <a:rPr lang="en-US" dirty="0"/>
              <a:t> neoclassical heat transport.</a:t>
            </a:r>
          </a:p>
          <a:p>
            <a:endParaRPr lang="en-US" dirty="0"/>
          </a:p>
          <a:p>
            <a:endParaRPr lang="en-US" dirty="0"/>
          </a:p>
          <a:p>
            <a:r>
              <a:rPr lang="en-US" dirty="0">
                <a:solidFill>
                  <a:srgbClr val="000000"/>
                </a:solidFill>
              </a:rPr>
              <a:t>This is different than in tokamaks.</a:t>
            </a:r>
          </a:p>
          <a:p>
            <a:endParaRPr lang="en-US" dirty="0"/>
          </a:p>
          <a:p>
            <a:endParaRPr lang="en-US" dirty="0"/>
          </a:p>
          <a:p>
            <a:r>
              <a:rPr lang="en-US" dirty="0"/>
              <a:t>For a </a:t>
            </a:r>
            <a:r>
              <a:rPr lang="en-US" dirty="0" err="1"/>
              <a:t>tokamak</a:t>
            </a:r>
            <a:r>
              <a:rPr lang="en-US" dirty="0"/>
              <a:t>:</a:t>
            </a:r>
          </a:p>
          <a:p>
            <a:pPr lvl="1"/>
            <a:r>
              <a:rPr lang="en-US" dirty="0"/>
              <a:t>Particle fluxes are intrinsically ambipolar.</a:t>
            </a:r>
          </a:p>
          <a:p>
            <a:pPr lvl="1"/>
            <a:r>
              <a:rPr lang="en-US" dirty="0"/>
              <a:t>Particle fluxes and neoclassical transport</a:t>
            </a:r>
          </a:p>
          <a:p>
            <a:pPr marL="117475" lvl="1" indent="0">
              <a:buNone/>
            </a:pPr>
            <a:r>
              <a:rPr lang="en-US" dirty="0"/>
              <a:t>	are independent of </a:t>
            </a:r>
            <a:r>
              <a:rPr lang="en-US" dirty="0" err="1"/>
              <a:t>Er</a:t>
            </a:r>
            <a:r>
              <a:rPr lang="en-US" dirty="0"/>
              <a:t>.</a:t>
            </a:r>
          </a:p>
          <a:p>
            <a:endParaRPr lang="en-US" dirty="0"/>
          </a:p>
        </p:txBody>
      </p:sp>
      <p:sp>
        <p:nvSpPr>
          <p:cNvPr id="17" name="Rounded Rectangle 16"/>
          <p:cNvSpPr/>
          <p:nvPr/>
        </p:nvSpPr>
        <p:spPr>
          <a:xfrm>
            <a:off x="42050" y="4811252"/>
            <a:ext cx="2716499" cy="294395"/>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84102" y="4786019"/>
            <a:ext cx="1431376" cy="307777"/>
          </a:xfrm>
          <a:prstGeom prst="rect">
            <a:avLst/>
          </a:prstGeom>
          <a:noFill/>
          <a:effectLst/>
        </p:spPr>
        <p:txBody>
          <a:bodyPr wrap="none" rtlCol="0">
            <a:spAutoFit/>
          </a:bodyPr>
          <a:lstStyle/>
          <a:p>
            <a:r>
              <a:rPr lang="en-US" sz="1400" b="1" dirty="0"/>
              <a:t>C.D. </a:t>
            </a:r>
            <a:r>
              <a:rPr lang="en-US" sz="1400" b="1" dirty="0" err="1"/>
              <a:t>Beidler</a:t>
            </a:r>
            <a:r>
              <a:rPr lang="en-US" sz="1000" b="1" dirty="0"/>
              <a:t> [2011]</a:t>
            </a:r>
          </a:p>
        </p:txBody>
      </p:sp>
      <p:sp>
        <p:nvSpPr>
          <p:cNvPr id="19" name="TextBox 18"/>
          <p:cNvSpPr txBox="1"/>
          <p:nvPr/>
        </p:nvSpPr>
        <p:spPr>
          <a:xfrm>
            <a:off x="5203744" y="4897279"/>
            <a:ext cx="2233898" cy="246221"/>
          </a:xfrm>
          <a:prstGeom prst="rect">
            <a:avLst/>
          </a:prstGeom>
          <a:noFill/>
        </p:spPr>
        <p:txBody>
          <a:bodyPr wrap="square" rtlCol="0">
            <a:spAutoFit/>
          </a:bodyPr>
          <a:lstStyle/>
          <a:p>
            <a:pPr algn="r"/>
            <a:r>
              <a:rPr lang="es-ES_tradnl" sz="1000" b="1" dirty="0">
                <a:solidFill>
                  <a:schemeClr val="tx2">
                    <a:lumMod val="60000"/>
                    <a:lumOff val="40000"/>
                  </a:schemeClr>
                </a:solidFill>
                <a:latin typeface="Myriad Pro"/>
                <a:cs typeface="Myriad Pro"/>
              </a:rPr>
              <a:t>[C.D. </a:t>
            </a:r>
            <a:r>
              <a:rPr lang="es-ES_tradnl" sz="1000" b="1" dirty="0" err="1">
                <a:solidFill>
                  <a:schemeClr val="tx2">
                    <a:lumMod val="60000"/>
                    <a:lumOff val="40000"/>
                  </a:schemeClr>
                </a:solidFill>
                <a:latin typeface="Myriad Pro"/>
                <a:cs typeface="Myriad Pro"/>
              </a:rPr>
              <a:t>Beidler</a:t>
            </a:r>
            <a:r>
              <a:rPr lang="es-ES_tradnl" sz="1000" b="1" dirty="0">
                <a:solidFill>
                  <a:schemeClr val="tx2">
                    <a:lumMod val="60000"/>
                    <a:lumOff val="40000"/>
                  </a:schemeClr>
                </a:solidFill>
                <a:latin typeface="Myriad Pro"/>
                <a:cs typeface="Myriad Pro"/>
              </a:rPr>
              <a:t> et al. NF 51, (2011)]</a:t>
            </a:r>
          </a:p>
        </p:txBody>
      </p:sp>
      <p:grpSp>
        <p:nvGrpSpPr>
          <p:cNvPr id="20" name="Group 19"/>
          <p:cNvGrpSpPr/>
          <p:nvPr/>
        </p:nvGrpSpPr>
        <p:grpSpPr>
          <a:xfrm>
            <a:off x="4284138" y="948516"/>
            <a:ext cx="4243805" cy="3844079"/>
            <a:chOff x="168542" y="1420950"/>
            <a:chExt cx="4204252" cy="3808250"/>
          </a:xfrm>
        </p:grpSpPr>
        <p:pic>
          <p:nvPicPr>
            <p:cNvPr id="21"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9219" b="5876"/>
            <a:stretch>
              <a:fillRect/>
            </a:stretch>
          </p:blipFill>
          <p:spPr bwMode="auto">
            <a:xfrm>
              <a:off x="827584" y="1420950"/>
              <a:ext cx="3545210" cy="3028578"/>
            </a:xfrm>
            <a:prstGeom prst="rect">
              <a:avLst/>
            </a:prstGeom>
            <a:noFill/>
            <a:ln w="9525">
              <a:noFill/>
              <a:miter lim="800000"/>
              <a:headEnd/>
              <a:tailEnd/>
            </a:ln>
          </p:spPr>
        </p:pic>
        <p:graphicFrame>
          <p:nvGraphicFramePr>
            <p:cNvPr id="22" name="Object 11"/>
            <p:cNvGraphicFramePr>
              <a:graphicFrameLocks noChangeAspect="1"/>
            </p:cNvGraphicFramePr>
            <p:nvPr>
              <p:extLst>
                <p:ext uri="{D42A27DB-BD31-4B8C-83A1-F6EECF244321}">
                  <p14:modId xmlns:p14="http://schemas.microsoft.com/office/powerpoint/2010/main" val="2523938921"/>
                </p:ext>
              </p:extLst>
            </p:nvPr>
          </p:nvGraphicFramePr>
          <p:xfrm>
            <a:off x="2123728" y="4462442"/>
            <a:ext cx="1059309" cy="766758"/>
          </p:xfrm>
          <a:graphic>
            <a:graphicData uri="http://schemas.openxmlformats.org/presentationml/2006/ole">
              <mc:AlternateContent xmlns:mc="http://schemas.openxmlformats.org/markup-compatibility/2006">
                <mc:Choice xmlns:v="urn:schemas-microsoft-com:vml" Requires="v">
                  <p:oleObj spid="_x0000_s2132" name="Equation" r:id="rId4" imgW="596880" imgH="431640" progId="Equation.3">
                    <p:embed/>
                  </p:oleObj>
                </mc:Choice>
                <mc:Fallback>
                  <p:oleObj name="Equation" r:id="rId4" imgW="59688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4462442"/>
                          <a:ext cx="1059309" cy="7667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feld 68"/>
            <p:cNvSpPr txBox="1"/>
            <p:nvPr/>
          </p:nvSpPr>
          <p:spPr>
            <a:xfrm rot="16200000">
              <a:off x="-554343" y="2716270"/>
              <a:ext cx="2025096" cy="579325"/>
            </a:xfrm>
            <a:prstGeom prst="rect">
              <a:avLst/>
            </a:prstGeom>
            <a:noFill/>
          </p:spPr>
          <p:txBody>
            <a:bodyPr wrap="none" rtlCol="0">
              <a:spAutoFit/>
            </a:bodyPr>
            <a:lstStyle/>
            <a:p>
              <a:r>
                <a:rPr lang="de-DE" b="1" dirty="0" err="1">
                  <a:latin typeface="Myriad Pro"/>
                  <a:cs typeface="Myriad Pro"/>
                </a:rPr>
                <a:t>Monoenergetic</a:t>
              </a:r>
              <a:endParaRPr lang="de-DE" b="1" dirty="0">
                <a:latin typeface="Myriad Pro"/>
                <a:cs typeface="Myriad Pro"/>
              </a:endParaRPr>
            </a:p>
            <a:p>
              <a:r>
                <a:rPr lang="de-DE" b="1" dirty="0" err="1">
                  <a:latin typeface="Myriad Pro"/>
                  <a:cs typeface="Myriad Pro"/>
                </a:rPr>
                <a:t>trasnport</a:t>
              </a:r>
              <a:r>
                <a:rPr lang="de-DE" b="1" dirty="0">
                  <a:latin typeface="Myriad Pro"/>
                  <a:cs typeface="Myriad Pro"/>
                </a:rPr>
                <a:t> </a:t>
              </a:r>
              <a:r>
                <a:rPr lang="de-DE" b="1" dirty="0" err="1">
                  <a:latin typeface="Myriad Pro"/>
                  <a:cs typeface="Myriad Pro"/>
                </a:rPr>
                <a:t>coeff</a:t>
              </a:r>
              <a:r>
                <a:rPr lang="de-DE" b="1" dirty="0">
                  <a:latin typeface="Myriad Pro"/>
                  <a:cs typeface="Myriad Pro"/>
                </a:rPr>
                <a:t>. D</a:t>
              </a:r>
              <a:r>
                <a:rPr lang="de-DE" b="1" baseline="-25000" dirty="0">
                  <a:latin typeface="Myriad Pro"/>
                  <a:cs typeface="Myriad Pro"/>
                </a:rPr>
                <a:t>11</a:t>
              </a:r>
              <a:r>
                <a:rPr lang="de-DE" b="1" baseline="30000" dirty="0">
                  <a:latin typeface="Myriad Pro"/>
                  <a:cs typeface="Myriad Pro"/>
                </a:rPr>
                <a:t>*</a:t>
              </a:r>
            </a:p>
          </p:txBody>
        </p:sp>
      </p:grpSp>
      <p:sp>
        <p:nvSpPr>
          <p:cNvPr id="24" name="Freeform 23"/>
          <p:cNvSpPr/>
          <p:nvPr/>
        </p:nvSpPr>
        <p:spPr>
          <a:xfrm>
            <a:off x="5202455" y="1979786"/>
            <a:ext cx="3216003" cy="1477677"/>
          </a:xfrm>
          <a:custGeom>
            <a:avLst/>
            <a:gdLst>
              <a:gd name="connsiteX0" fmla="*/ 0 w 3216003"/>
              <a:gd name="connsiteY0" fmla="*/ 1477677 h 1477677"/>
              <a:gd name="connsiteX1" fmla="*/ 338018 w 3216003"/>
              <a:gd name="connsiteY1" fmla="*/ 1192765 h 1477677"/>
              <a:gd name="connsiteX2" fmla="*/ 791928 w 3216003"/>
              <a:gd name="connsiteY2" fmla="*/ 830590 h 1477677"/>
              <a:gd name="connsiteX3" fmla="*/ 1154091 w 3216003"/>
              <a:gd name="connsiteY3" fmla="*/ 613284 h 1477677"/>
              <a:gd name="connsiteX4" fmla="*/ 1583857 w 3216003"/>
              <a:gd name="connsiteY4" fmla="*/ 502217 h 1477677"/>
              <a:gd name="connsiteX5" fmla="*/ 1907389 w 3216003"/>
              <a:gd name="connsiteY5" fmla="*/ 482901 h 1477677"/>
              <a:gd name="connsiteX6" fmla="*/ 2226092 w 3216003"/>
              <a:gd name="connsiteY6" fmla="*/ 487730 h 1477677"/>
              <a:gd name="connsiteX7" fmla="*/ 2665516 w 3216003"/>
              <a:gd name="connsiteY7" fmla="*/ 420124 h 1477677"/>
              <a:gd name="connsiteX8" fmla="*/ 2940759 w 3216003"/>
              <a:gd name="connsiteY8" fmla="*/ 222134 h 1477677"/>
              <a:gd name="connsiteX9" fmla="*/ 3153228 w 3216003"/>
              <a:gd name="connsiteY9" fmla="*/ 62777 h 1477677"/>
              <a:gd name="connsiteX10" fmla="*/ 3216003 w 3216003"/>
              <a:gd name="connsiteY10" fmla="*/ 0 h 147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6003" h="1477677">
                <a:moveTo>
                  <a:pt x="0" y="1477677"/>
                </a:moveTo>
                <a:cubicBezTo>
                  <a:pt x="103015" y="1389145"/>
                  <a:pt x="206030" y="1300613"/>
                  <a:pt x="338018" y="1192765"/>
                </a:cubicBezTo>
                <a:cubicBezTo>
                  <a:pt x="470006" y="1084917"/>
                  <a:pt x="655916" y="927170"/>
                  <a:pt x="791928" y="830590"/>
                </a:cubicBezTo>
                <a:cubicBezTo>
                  <a:pt x="927940" y="734010"/>
                  <a:pt x="1022103" y="668013"/>
                  <a:pt x="1154091" y="613284"/>
                </a:cubicBezTo>
                <a:cubicBezTo>
                  <a:pt x="1286079" y="558555"/>
                  <a:pt x="1458307" y="523947"/>
                  <a:pt x="1583857" y="502217"/>
                </a:cubicBezTo>
                <a:cubicBezTo>
                  <a:pt x="1709407" y="480486"/>
                  <a:pt x="1907389" y="482901"/>
                  <a:pt x="1907389" y="482901"/>
                </a:cubicBezTo>
                <a:cubicBezTo>
                  <a:pt x="2014428" y="480487"/>
                  <a:pt x="2099738" y="498193"/>
                  <a:pt x="2226092" y="487730"/>
                </a:cubicBezTo>
                <a:cubicBezTo>
                  <a:pt x="2352446" y="477267"/>
                  <a:pt x="2546405" y="464390"/>
                  <a:pt x="2665516" y="420124"/>
                </a:cubicBezTo>
                <a:cubicBezTo>
                  <a:pt x="2784627" y="375858"/>
                  <a:pt x="2859474" y="281692"/>
                  <a:pt x="2940759" y="222134"/>
                </a:cubicBezTo>
                <a:cubicBezTo>
                  <a:pt x="3022044" y="162576"/>
                  <a:pt x="3107354" y="99799"/>
                  <a:pt x="3153228" y="62777"/>
                </a:cubicBezTo>
                <a:cubicBezTo>
                  <a:pt x="3199102" y="25755"/>
                  <a:pt x="3216003" y="0"/>
                  <a:pt x="3216003" y="0"/>
                </a:cubicBezTo>
              </a:path>
            </a:pathLst>
          </a:custGeom>
          <a:ln w="57150" cmpd="sng">
            <a:solidFill>
              <a:srgbClr val="00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a:off x="6654176" y="2606805"/>
            <a:ext cx="441191" cy="40536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331914" y="3056221"/>
            <a:ext cx="1800493" cy="307777"/>
          </a:xfrm>
          <a:prstGeom prst="rect">
            <a:avLst/>
          </a:prstGeom>
          <a:noFill/>
        </p:spPr>
        <p:txBody>
          <a:bodyPr wrap="none" rtlCol="0">
            <a:spAutoFit/>
          </a:bodyPr>
          <a:lstStyle/>
          <a:p>
            <a:r>
              <a:rPr lang="en-US" sz="1400" b="1" dirty="0">
                <a:latin typeface="Myriad Pro"/>
                <a:cs typeface="Myriad Pro"/>
              </a:rPr>
              <a:t>Equivalent </a:t>
            </a:r>
            <a:r>
              <a:rPr lang="en-US" sz="1400" b="1" dirty="0" err="1">
                <a:latin typeface="Myriad Pro"/>
                <a:cs typeface="Myriad Pro"/>
              </a:rPr>
              <a:t>Tokamak</a:t>
            </a:r>
            <a:endParaRPr lang="en-US" sz="1400" b="1" dirty="0">
              <a:latin typeface="Myriad Pro"/>
              <a:cs typeface="Myriad Pro"/>
            </a:endParaRPr>
          </a:p>
        </p:txBody>
      </p:sp>
    </p:spTree>
    <p:extLst>
      <p:ext uri="{BB962C8B-B14F-4D97-AF65-F5344CB8AC3E}">
        <p14:creationId xmlns:p14="http://schemas.microsoft.com/office/powerpoint/2010/main" val="800816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ounded Rectangle 136"/>
          <p:cNvSpPr/>
          <p:nvPr/>
        </p:nvSpPr>
        <p:spPr>
          <a:xfrm>
            <a:off x="42050" y="4811252"/>
            <a:ext cx="2960360" cy="294395"/>
          </a:xfrm>
          <a:prstGeom prst="roundRect">
            <a:avLst/>
          </a:prstGeom>
          <a:solidFill>
            <a:schemeClr val="tx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44695" y="850456"/>
            <a:ext cx="3556720" cy="3901920"/>
          </a:xfrm>
        </p:spPr>
        <p:txBody>
          <a:bodyPr>
            <a:normAutofit/>
          </a:bodyPr>
          <a:lstStyle/>
          <a:p>
            <a:r>
              <a:rPr lang="en-US" dirty="0"/>
              <a:t>Neoclassical ion and electron </a:t>
            </a:r>
          </a:p>
          <a:p>
            <a:r>
              <a:rPr lang="en-US" dirty="0"/>
              <a:t>particle fluxes are affected by</a:t>
            </a:r>
          </a:p>
          <a:p>
            <a:r>
              <a:rPr lang="en-US" dirty="0"/>
              <a:t>the radial electric field.</a:t>
            </a:r>
          </a:p>
          <a:p>
            <a:pPr lvl="1"/>
            <a:r>
              <a:rPr lang="en-US" dirty="0">
                <a:solidFill>
                  <a:schemeClr val="tx1"/>
                </a:solidFill>
              </a:rPr>
              <a:t>Local </a:t>
            </a:r>
            <a:r>
              <a:rPr lang="en-US" dirty="0" err="1">
                <a:solidFill>
                  <a:schemeClr val="tx1"/>
                </a:solidFill>
              </a:rPr>
              <a:t>ambipolarity</a:t>
            </a:r>
            <a:r>
              <a:rPr lang="en-US" dirty="0">
                <a:solidFill>
                  <a:schemeClr val="tx1"/>
                </a:solidFill>
              </a:rPr>
              <a:t> is only </a:t>
            </a:r>
          </a:p>
          <a:p>
            <a:pPr marL="117475" lvl="1" indent="0">
              <a:buNone/>
            </a:pPr>
            <a:r>
              <a:rPr lang="en-US" dirty="0">
                <a:solidFill>
                  <a:schemeClr val="tx1"/>
                </a:solidFill>
              </a:rPr>
              <a:t>	consistent with particular</a:t>
            </a:r>
          </a:p>
          <a:p>
            <a:pPr marL="117475" lvl="1" indent="0">
              <a:buNone/>
            </a:pPr>
            <a:r>
              <a:rPr lang="en-US" dirty="0">
                <a:solidFill>
                  <a:schemeClr val="tx1"/>
                </a:solidFill>
              </a:rPr>
              <a:t>	values of </a:t>
            </a:r>
            <a:r>
              <a:rPr lang="en-US" dirty="0" err="1">
                <a:solidFill>
                  <a:schemeClr val="tx1"/>
                </a:solidFill>
              </a:rPr>
              <a:t>Er</a:t>
            </a:r>
            <a:r>
              <a:rPr lang="en-US" dirty="0">
                <a:solidFill>
                  <a:schemeClr val="tx1"/>
                </a:solidFill>
              </a:rPr>
              <a:t>.</a:t>
            </a:r>
          </a:p>
          <a:p>
            <a:pPr indent="-227013"/>
            <a:endParaRPr lang="en-US" dirty="0">
              <a:solidFill>
                <a:schemeClr val="tx1"/>
              </a:solidFill>
            </a:endParaRPr>
          </a:p>
          <a:p>
            <a:pPr indent="-227013"/>
            <a:r>
              <a:rPr lang="en-US" dirty="0"/>
              <a:t>At high densities with </a:t>
            </a:r>
          </a:p>
          <a:p>
            <a:pPr indent="-227013"/>
            <a:r>
              <a:rPr lang="en-US" dirty="0" err="1"/>
              <a:t>Te</a:t>
            </a:r>
            <a:r>
              <a:rPr lang="en-US" dirty="0"/>
              <a:t> ~ Ti there is typically</a:t>
            </a:r>
          </a:p>
          <a:p>
            <a:pPr indent="-227013"/>
            <a:r>
              <a:rPr lang="en-US" dirty="0"/>
              <a:t>a single solution for </a:t>
            </a:r>
            <a:r>
              <a:rPr lang="en-US" dirty="0" err="1"/>
              <a:t>Er</a:t>
            </a:r>
            <a:r>
              <a:rPr lang="en-US" dirty="0"/>
              <a:t>:</a:t>
            </a:r>
          </a:p>
          <a:p>
            <a:pPr lvl="1"/>
            <a:r>
              <a:rPr lang="en-US" dirty="0">
                <a:solidFill>
                  <a:schemeClr val="accent1"/>
                </a:solidFill>
              </a:rPr>
              <a:t>ion root (</a:t>
            </a:r>
            <a:r>
              <a:rPr lang="en-US" dirty="0" err="1">
                <a:solidFill>
                  <a:schemeClr val="accent1"/>
                </a:solidFill>
              </a:rPr>
              <a:t>Er</a:t>
            </a:r>
            <a:r>
              <a:rPr lang="en-US" dirty="0">
                <a:solidFill>
                  <a:schemeClr val="accent1"/>
                </a:solidFill>
              </a:rPr>
              <a:t> &lt; 0)</a:t>
            </a:r>
          </a:p>
          <a:p>
            <a:pPr indent="-227013"/>
            <a:endParaRPr lang="en-US" dirty="0">
              <a:solidFill>
                <a:schemeClr val="tx1"/>
              </a:solidFill>
            </a:endParaRPr>
          </a:p>
        </p:txBody>
      </p:sp>
      <p:sp>
        <p:nvSpPr>
          <p:cNvPr id="2" name="Title 1"/>
          <p:cNvSpPr>
            <a:spLocks noGrp="1"/>
          </p:cNvSpPr>
          <p:nvPr>
            <p:ph type="title"/>
          </p:nvPr>
        </p:nvSpPr>
        <p:spPr/>
        <p:txBody>
          <a:bodyPr/>
          <a:lstStyle/>
          <a:p>
            <a:r>
              <a:rPr lang="en-US" dirty="0"/>
              <a:t>In stellarators the radial electric field plays </a:t>
            </a:r>
            <a:br>
              <a:rPr lang="en-US" dirty="0"/>
            </a:br>
            <a:r>
              <a:rPr lang="en-US" dirty="0"/>
              <a:t>a special role in plasma confinement</a:t>
            </a:r>
          </a:p>
        </p:txBody>
      </p:sp>
      <p:grpSp>
        <p:nvGrpSpPr>
          <p:cNvPr id="132" name="Group 131"/>
          <p:cNvGrpSpPr/>
          <p:nvPr/>
        </p:nvGrpSpPr>
        <p:grpSpPr>
          <a:xfrm>
            <a:off x="3557521" y="1371044"/>
            <a:ext cx="2657626" cy="2809369"/>
            <a:chOff x="3431365" y="1421507"/>
            <a:chExt cx="2876292" cy="2935538"/>
          </a:xfrm>
        </p:grpSpPr>
        <p:pic>
          <p:nvPicPr>
            <p:cNvPr id="8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43289" y="1780836"/>
              <a:ext cx="2202409" cy="1941794"/>
            </a:xfrm>
            <a:prstGeom prst="rect">
              <a:avLst/>
            </a:prstGeom>
            <a:noFill/>
          </p:spPr>
        </p:pic>
        <p:sp>
          <p:nvSpPr>
            <p:cNvPr id="85" name="Textfeld 19"/>
            <p:cNvSpPr txBox="1"/>
            <p:nvPr/>
          </p:nvSpPr>
          <p:spPr>
            <a:xfrm>
              <a:off x="3931295" y="1457744"/>
              <a:ext cx="1415772" cy="307777"/>
            </a:xfrm>
            <a:prstGeom prst="rect">
              <a:avLst/>
            </a:prstGeom>
            <a:noFill/>
          </p:spPr>
          <p:txBody>
            <a:bodyPr wrap="none" rtlCol="0">
              <a:spAutoFit/>
            </a:bodyPr>
            <a:lstStyle/>
            <a:p>
              <a:r>
                <a:rPr lang="de-DE" sz="1400" b="1" dirty="0">
                  <a:solidFill>
                    <a:schemeClr val="accent1"/>
                  </a:solidFill>
                  <a:latin typeface="Myriad Pro"/>
                  <a:cs typeface="Myriad Pro"/>
                </a:rPr>
                <a:t>Ion </a:t>
              </a:r>
              <a:r>
                <a:rPr lang="de-DE" sz="1400" b="1" dirty="0" err="1">
                  <a:solidFill>
                    <a:schemeClr val="accent1"/>
                  </a:solidFill>
                  <a:latin typeface="Myriad Pro"/>
                  <a:cs typeface="Myriad Pro"/>
                </a:rPr>
                <a:t>root</a:t>
              </a:r>
              <a:r>
                <a:rPr lang="de-DE" sz="1400" b="1" dirty="0">
                  <a:solidFill>
                    <a:schemeClr val="accent1"/>
                  </a:solidFill>
                  <a:latin typeface="Myriad Pro"/>
                  <a:cs typeface="Myriad Pro"/>
                </a:rPr>
                <a:t> (Er &lt; 0)</a:t>
              </a:r>
            </a:p>
          </p:txBody>
        </p:sp>
        <p:sp>
          <p:nvSpPr>
            <p:cNvPr id="86" name="Ellipse 22"/>
            <p:cNvSpPr/>
            <p:nvPr/>
          </p:nvSpPr>
          <p:spPr>
            <a:xfrm>
              <a:off x="4733898" y="3262201"/>
              <a:ext cx="225888" cy="225888"/>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4F81BD"/>
                </a:solidFill>
              </a:endParaRPr>
            </a:p>
          </p:txBody>
        </p:sp>
        <p:sp>
          <p:nvSpPr>
            <p:cNvPr id="87" name="Textfeld 26"/>
            <p:cNvSpPr txBox="1"/>
            <p:nvPr/>
          </p:nvSpPr>
          <p:spPr>
            <a:xfrm>
              <a:off x="4056234" y="1915525"/>
              <a:ext cx="723275" cy="338554"/>
            </a:xfrm>
            <a:prstGeom prst="rect">
              <a:avLst/>
            </a:prstGeom>
            <a:solidFill>
              <a:schemeClr val="bg1"/>
            </a:solidFill>
          </p:spPr>
          <p:txBody>
            <a:bodyPr wrap="none" rtlCol="0">
              <a:spAutoFit/>
            </a:bodyPr>
            <a:lstStyle/>
            <a:p>
              <a:r>
                <a:rPr lang="de-DE" b="1" dirty="0" err="1">
                  <a:latin typeface="Myriad Pro"/>
                  <a:cs typeface="Myriad Pro"/>
                </a:rPr>
                <a:t>T</a:t>
              </a:r>
              <a:r>
                <a:rPr lang="de-DE" b="1" baseline="-25000" dirty="0" err="1">
                  <a:latin typeface="Myriad Pro"/>
                  <a:cs typeface="Myriad Pro"/>
                </a:rPr>
                <a:t>e</a:t>
              </a:r>
              <a:r>
                <a:rPr lang="de-DE" b="1" dirty="0">
                  <a:latin typeface="Myriad Pro"/>
                  <a:cs typeface="Myriad Pro"/>
                </a:rPr>
                <a:t> ~ </a:t>
              </a:r>
              <a:r>
                <a:rPr lang="de-DE" b="1" dirty="0" err="1">
                  <a:latin typeface="Myriad Pro"/>
                  <a:cs typeface="Myriad Pro"/>
                </a:rPr>
                <a:t>T</a:t>
              </a:r>
              <a:r>
                <a:rPr lang="de-DE" b="1" baseline="-25000" dirty="0" err="1">
                  <a:latin typeface="Myriad Pro"/>
                  <a:cs typeface="Myriad Pro"/>
                </a:rPr>
                <a:t>i</a:t>
              </a:r>
              <a:endParaRPr lang="de-DE" b="1" baseline="-25000" dirty="0">
                <a:latin typeface="Myriad Pro"/>
                <a:cs typeface="Myriad Pro"/>
              </a:endParaRPr>
            </a:p>
          </p:txBody>
        </p:sp>
        <p:sp>
          <p:nvSpPr>
            <p:cNvPr id="90" name="Rechteck 33"/>
            <p:cNvSpPr/>
            <p:nvPr/>
          </p:nvSpPr>
          <p:spPr>
            <a:xfrm>
              <a:off x="4282122" y="2866897"/>
              <a:ext cx="612483" cy="289647"/>
            </a:xfrm>
            <a:prstGeom prst="rect">
              <a:avLst/>
            </a:prstGeom>
            <a:solidFill>
              <a:schemeClr val="bg1"/>
            </a:solidFill>
          </p:spPr>
          <p:txBody>
            <a:bodyPr wrap="none">
              <a:spAutoFit/>
            </a:bodyPr>
            <a:lstStyle/>
            <a:p>
              <a:r>
                <a:rPr lang="de-DE" i="1" dirty="0">
                  <a:solidFill>
                    <a:srgbClr val="FF0000"/>
                  </a:solidFill>
                  <a:latin typeface="Arial" panose="020B0604020202020204" pitchFamily="34" charset="0"/>
                  <a:sym typeface="Symbol"/>
                </a:rPr>
                <a:t></a:t>
              </a:r>
              <a:r>
                <a:rPr lang="de-DE" i="1" baseline="-25000" dirty="0">
                  <a:solidFill>
                    <a:srgbClr val="FF0000"/>
                  </a:solidFill>
                  <a:latin typeface="Arial" panose="020B0604020202020204" pitchFamily="34" charset="0"/>
                  <a:sym typeface="Symbol"/>
                </a:rPr>
                <a:t>e</a:t>
              </a:r>
              <a:r>
                <a:rPr lang="de-DE" i="1" dirty="0">
                  <a:solidFill>
                    <a:srgbClr val="FF0000"/>
                  </a:solidFill>
                  <a:latin typeface="Arial" panose="020B0604020202020204" pitchFamily="34" charset="0"/>
                  <a:sym typeface="Symbol"/>
                </a:rPr>
                <a:t> </a:t>
              </a:r>
              <a:r>
                <a:rPr lang="de-DE" i="1" dirty="0">
                  <a:latin typeface="Arial" panose="020B0604020202020204" pitchFamily="34" charset="0"/>
                  <a:sym typeface="Symbol"/>
                </a:rPr>
                <a:t>=</a:t>
              </a:r>
              <a:r>
                <a:rPr lang="de-DE" i="1" dirty="0">
                  <a:solidFill>
                    <a:srgbClr val="0000FF"/>
                  </a:solidFill>
                  <a:latin typeface="Arial" panose="020B0604020202020204" pitchFamily="34" charset="0"/>
                  <a:sym typeface="Symbol"/>
                </a:rPr>
                <a:t></a:t>
              </a:r>
              <a:r>
                <a:rPr lang="de-DE" i="1" baseline="-25000" dirty="0">
                  <a:solidFill>
                    <a:srgbClr val="0000FF"/>
                  </a:solidFill>
                  <a:latin typeface="Arial" panose="020B0604020202020204" pitchFamily="34" charset="0"/>
                  <a:sym typeface="Symbol"/>
                </a:rPr>
                <a:t>i</a:t>
              </a:r>
              <a:endParaRPr lang="de-DE" dirty="0">
                <a:solidFill>
                  <a:srgbClr val="0000FF"/>
                </a:solidFill>
              </a:endParaRPr>
            </a:p>
          </p:txBody>
        </p:sp>
        <p:cxnSp>
          <p:nvCxnSpPr>
            <p:cNvPr id="91" name="Gerade Verbindung mit Pfeil 36"/>
            <p:cNvCxnSpPr>
              <a:endCxn id="86" idx="1"/>
            </p:cNvCxnSpPr>
            <p:nvPr/>
          </p:nvCxnSpPr>
          <p:spPr>
            <a:xfrm>
              <a:off x="4620954" y="3149257"/>
              <a:ext cx="146024" cy="146024"/>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92" name="Textfeld 42"/>
            <p:cNvSpPr txBox="1"/>
            <p:nvPr/>
          </p:nvSpPr>
          <p:spPr>
            <a:xfrm>
              <a:off x="4615336" y="3941232"/>
              <a:ext cx="889987" cy="338554"/>
            </a:xfrm>
            <a:prstGeom prst="rect">
              <a:avLst/>
            </a:prstGeom>
            <a:solidFill>
              <a:schemeClr val="bg1"/>
            </a:solidFill>
          </p:spPr>
          <p:txBody>
            <a:bodyPr wrap="none" rtlCol="0">
              <a:spAutoFit/>
            </a:bodyPr>
            <a:lstStyle/>
            <a:p>
              <a:r>
                <a:rPr lang="de-DE" b="1" dirty="0">
                  <a:latin typeface="Myriad Pro"/>
                  <a:cs typeface="Myriad Pro"/>
                </a:rPr>
                <a:t>E</a:t>
              </a:r>
              <a:r>
                <a:rPr lang="de-DE" b="1" baseline="-25000" dirty="0">
                  <a:latin typeface="Myriad Pro"/>
                  <a:cs typeface="Myriad Pro"/>
                </a:rPr>
                <a:t>r</a:t>
              </a:r>
              <a:r>
                <a:rPr lang="de-DE" b="1" dirty="0">
                  <a:latin typeface="Myriad Pro"/>
                  <a:cs typeface="Myriad Pro"/>
                </a:rPr>
                <a:t> </a:t>
              </a:r>
              <a:r>
                <a:rPr lang="de-DE" sz="1400" dirty="0">
                  <a:latin typeface="Myriad Pro"/>
                  <a:cs typeface="Myriad Pro"/>
                </a:rPr>
                <a:t>[</a:t>
              </a:r>
              <a:r>
                <a:rPr lang="de-DE" sz="1400" dirty="0" err="1">
                  <a:latin typeface="Myriad Pro"/>
                  <a:cs typeface="Myriad Pro"/>
                </a:rPr>
                <a:t>kV</a:t>
              </a:r>
              <a:r>
                <a:rPr lang="de-DE" sz="1400" dirty="0">
                  <a:latin typeface="Myriad Pro"/>
                  <a:cs typeface="Myriad Pro"/>
                </a:rPr>
                <a:t>/m]</a:t>
              </a:r>
            </a:p>
          </p:txBody>
        </p:sp>
        <p:sp>
          <p:nvSpPr>
            <p:cNvPr id="93" name="Textfeld 44"/>
            <p:cNvSpPr txBox="1"/>
            <p:nvPr/>
          </p:nvSpPr>
          <p:spPr>
            <a:xfrm>
              <a:off x="3863439" y="3708056"/>
              <a:ext cx="305739" cy="289647"/>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-4</a:t>
              </a:r>
            </a:p>
          </p:txBody>
        </p:sp>
        <p:sp>
          <p:nvSpPr>
            <p:cNvPr id="94" name="Textfeld 45"/>
            <p:cNvSpPr txBox="1"/>
            <p:nvPr/>
          </p:nvSpPr>
          <p:spPr>
            <a:xfrm>
              <a:off x="4371687" y="3708056"/>
              <a:ext cx="305739" cy="289647"/>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-2</a:t>
              </a:r>
            </a:p>
          </p:txBody>
        </p:sp>
        <p:sp>
          <p:nvSpPr>
            <p:cNvPr id="95" name="Textfeld 46"/>
            <p:cNvSpPr txBox="1"/>
            <p:nvPr/>
          </p:nvSpPr>
          <p:spPr>
            <a:xfrm>
              <a:off x="4933486" y="3708056"/>
              <a:ext cx="245396" cy="289647"/>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0</a:t>
              </a:r>
            </a:p>
          </p:txBody>
        </p:sp>
        <p:sp>
          <p:nvSpPr>
            <p:cNvPr id="96" name="Textfeld 47"/>
            <p:cNvSpPr txBox="1"/>
            <p:nvPr/>
          </p:nvSpPr>
          <p:spPr>
            <a:xfrm>
              <a:off x="5468034" y="3700769"/>
              <a:ext cx="245396" cy="289647"/>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2</a:t>
              </a:r>
            </a:p>
          </p:txBody>
        </p:sp>
        <p:sp>
          <p:nvSpPr>
            <p:cNvPr id="97" name="Textfeld 48"/>
            <p:cNvSpPr txBox="1"/>
            <p:nvPr/>
          </p:nvSpPr>
          <p:spPr>
            <a:xfrm>
              <a:off x="6013247" y="3700769"/>
              <a:ext cx="245396" cy="289647"/>
            </a:xfrm>
            <a:prstGeom prst="rect">
              <a:avLst/>
            </a:prstGeom>
            <a:solidFill>
              <a:schemeClr val="bg1"/>
            </a:solidFill>
          </p:spPr>
          <p:txBody>
            <a:bodyPr wrap="none" rtlCol="0">
              <a:spAutoFit/>
            </a:bodyPr>
            <a:lstStyle/>
            <a:p>
              <a:pPr algn="ctr"/>
              <a:r>
                <a:rPr lang="de-DE" dirty="0">
                  <a:latin typeface="Arial" pitchFamily="34" charset="0"/>
                  <a:cs typeface="Arial" pitchFamily="34" charset="0"/>
                </a:rPr>
                <a:t>4</a:t>
              </a:r>
            </a:p>
          </p:txBody>
        </p:sp>
        <p:grpSp>
          <p:nvGrpSpPr>
            <p:cNvPr id="98" name="Gruppieren 52"/>
            <p:cNvGrpSpPr/>
            <p:nvPr/>
          </p:nvGrpSpPr>
          <p:grpSpPr>
            <a:xfrm>
              <a:off x="3516246" y="1738821"/>
              <a:ext cx="503023" cy="2040281"/>
              <a:chOff x="571089" y="1979548"/>
              <a:chExt cx="641409" cy="2601580"/>
            </a:xfrm>
          </p:grpSpPr>
          <p:sp>
            <p:nvSpPr>
              <p:cNvPr id="99" name="Textfeld 49"/>
              <p:cNvSpPr txBox="1"/>
              <p:nvPr/>
            </p:nvSpPr>
            <p:spPr>
              <a:xfrm>
                <a:off x="874718" y="4211796"/>
                <a:ext cx="312906" cy="369332"/>
              </a:xfrm>
              <a:prstGeom prst="rect">
                <a:avLst/>
              </a:prstGeom>
              <a:noFill/>
            </p:spPr>
            <p:txBody>
              <a:bodyPr wrap="none" rtlCol="0">
                <a:spAutoFit/>
              </a:bodyPr>
              <a:lstStyle/>
              <a:p>
                <a:pPr algn="r"/>
                <a:r>
                  <a:rPr lang="de-DE" dirty="0">
                    <a:latin typeface="Arial" pitchFamily="34" charset="0"/>
                    <a:cs typeface="Arial" pitchFamily="34" charset="0"/>
                  </a:rPr>
                  <a:t>0</a:t>
                </a:r>
              </a:p>
            </p:txBody>
          </p:sp>
          <p:sp>
            <p:nvSpPr>
              <p:cNvPr id="100" name="Textfeld 50"/>
              <p:cNvSpPr txBox="1"/>
              <p:nvPr/>
            </p:nvSpPr>
            <p:spPr>
              <a:xfrm rot="16200000">
                <a:off x="-10116" y="3071498"/>
                <a:ext cx="1594103" cy="431693"/>
              </a:xfrm>
              <a:prstGeom prst="rect">
                <a:avLst/>
              </a:prstGeom>
              <a:solidFill>
                <a:schemeClr val="bg1"/>
              </a:solidFill>
            </p:spPr>
            <p:txBody>
              <a:bodyPr wrap="none" rtlCol="0">
                <a:spAutoFit/>
              </a:bodyPr>
              <a:lstStyle/>
              <a:p>
                <a:r>
                  <a:rPr lang="de-DE" b="1" dirty="0">
                    <a:latin typeface="Symbol" pitchFamily="18" charset="2"/>
                    <a:cs typeface="Arial" pitchFamily="34" charset="0"/>
                  </a:rPr>
                  <a:t>G</a:t>
                </a:r>
                <a:r>
                  <a:rPr lang="de-DE" dirty="0">
                    <a:latin typeface="Arial" pitchFamily="34" charset="0"/>
                    <a:cs typeface="Arial" pitchFamily="34" charset="0"/>
                  </a:rPr>
                  <a:t> </a:t>
                </a:r>
                <a:r>
                  <a:rPr lang="de-DE" sz="1400" dirty="0">
                    <a:latin typeface="Arial" pitchFamily="34" charset="0"/>
                    <a:cs typeface="Arial" pitchFamily="34" charset="0"/>
                  </a:rPr>
                  <a:t>[10</a:t>
                </a:r>
                <a:r>
                  <a:rPr lang="de-DE" sz="1400" baseline="30000" dirty="0">
                    <a:latin typeface="Arial" pitchFamily="34" charset="0"/>
                    <a:cs typeface="Arial" pitchFamily="34" charset="0"/>
                  </a:rPr>
                  <a:t>19</a:t>
                </a:r>
                <a:r>
                  <a:rPr lang="de-DE" sz="1400" dirty="0">
                    <a:latin typeface="Arial" pitchFamily="34" charset="0"/>
                    <a:cs typeface="Arial" pitchFamily="34" charset="0"/>
                  </a:rPr>
                  <a:t>m</a:t>
                </a:r>
                <a:r>
                  <a:rPr lang="de-DE" sz="1400" baseline="30000" dirty="0">
                    <a:latin typeface="Arial" pitchFamily="34" charset="0"/>
                    <a:cs typeface="Arial" pitchFamily="34" charset="0"/>
                  </a:rPr>
                  <a:t>-2</a:t>
                </a:r>
                <a:r>
                  <a:rPr lang="de-DE" sz="1400" dirty="0">
                    <a:latin typeface="Arial" pitchFamily="34" charset="0"/>
                    <a:cs typeface="Arial" pitchFamily="34" charset="0"/>
                  </a:rPr>
                  <a:t>s</a:t>
                </a:r>
                <a:r>
                  <a:rPr lang="de-DE" sz="1400" baseline="30000" dirty="0">
                    <a:latin typeface="Arial" pitchFamily="34" charset="0"/>
                    <a:cs typeface="Arial" pitchFamily="34" charset="0"/>
                  </a:rPr>
                  <a:t>-1</a:t>
                </a:r>
                <a:r>
                  <a:rPr lang="de-DE" sz="1400" dirty="0">
                    <a:latin typeface="Arial" pitchFamily="34" charset="0"/>
                    <a:cs typeface="Arial" pitchFamily="34" charset="0"/>
                  </a:rPr>
                  <a:t>]</a:t>
                </a:r>
              </a:p>
            </p:txBody>
          </p:sp>
          <p:sp>
            <p:nvSpPr>
              <p:cNvPr id="101" name="Textfeld 51"/>
              <p:cNvSpPr txBox="1"/>
              <p:nvPr/>
            </p:nvSpPr>
            <p:spPr>
              <a:xfrm>
                <a:off x="899592" y="1979548"/>
                <a:ext cx="312906" cy="369332"/>
              </a:xfrm>
              <a:prstGeom prst="rect">
                <a:avLst/>
              </a:prstGeom>
              <a:noFill/>
            </p:spPr>
            <p:txBody>
              <a:bodyPr wrap="none" rtlCol="0">
                <a:spAutoFit/>
              </a:bodyPr>
              <a:lstStyle/>
              <a:p>
                <a:pPr algn="r"/>
                <a:r>
                  <a:rPr lang="de-DE" dirty="0">
                    <a:latin typeface="Arial" pitchFamily="34" charset="0"/>
                    <a:cs typeface="Arial" pitchFamily="34" charset="0"/>
                  </a:rPr>
                  <a:t>3</a:t>
                </a:r>
              </a:p>
            </p:txBody>
          </p:sp>
        </p:grpSp>
        <p:sp>
          <p:nvSpPr>
            <p:cNvPr id="123" name="Rectangle 122"/>
            <p:cNvSpPr/>
            <p:nvPr/>
          </p:nvSpPr>
          <p:spPr>
            <a:xfrm>
              <a:off x="5811455" y="1934595"/>
              <a:ext cx="218665" cy="471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hteck 28"/>
            <p:cNvSpPr/>
            <p:nvPr/>
          </p:nvSpPr>
          <p:spPr>
            <a:xfrm>
              <a:off x="5737184" y="1832510"/>
              <a:ext cx="320824" cy="289647"/>
            </a:xfrm>
            <a:prstGeom prst="rect">
              <a:avLst/>
            </a:prstGeom>
            <a:noFill/>
          </p:spPr>
          <p:txBody>
            <a:bodyPr wrap="none">
              <a:spAutoFit/>
            </a:bodyPr>
            <a:lstStyle/>
            <a:p>
              <a:r>
                <a:rPr lang="de-DE" i="1" dirty="0">
                  <a:solidFill>
                    <a:srgbClr val="FF0000"/>
                  </a:solidFill>
                  <a:latin typeface="Arial" panose="020B0604020202020204" pitchFamily="34" charset="0"/>
                  <a:sym typeface="Symbol"/>
                </a:rPr>
                <a:t></a:t>
              </a:r>
              <a:r>
                <a:rPr lang="de-DE" i="1" baseline="-25000" dirty="0">
                  <a:solidFill>
                    <a:srgbClr val="FF0000"/>
                  </a:solidFill>
                  <a:latin typeface="Arial" panose="020B0604020202020204" pitchFamily="34" charset="0"/>
                  <a:sym typeface="Symbol"/>
                </a:rPr>
                <a:t>e</a:t>
              </a:r>
              <a:endParaRPr lang="de-DE" dirty="0"/>
            </a:p>
          </p:txBody>
        </p:sp>
        <p:sp>
          <p:nvSpPr>
            <p:cNvPr id="89" name="Rechteck 31"/>
            <p:cNvSpPr/>
            <p:nvPr/>
          </p:nvSpPr>
          <p:spPr>
            <a:xfrm>
              <a:off x="5754009" y="2074059"/>
              <a:ext cx="280596" cy="318612"/>
            </a:xfrm>
            <a:prstGeom prst="rect">
              <a:avLst/>
            </a:prstGeom>
            <a:noFill/>
          </p:spPr>
          <p:txBody>
            <a:bodyPr wrap="none">
              <a:spAutoFit/>
            </a:bodyPr>
            <a:lstStyle/>
            <a:p>
              <a:r>
                <a:rPr lang="de-DE" i="1" dirty="0">
                  <a:solidFill>
                    <a:srgbClr val="0000FF"/>
                  </a:solidFill>
                  <a:latin typeface="Arial" panose="020B0604020202020204" pitchFamily="34" charset="0"/>
                  <a:sym typeface="Symbol"/>
                </a:rPr>
                <a:t></a:t>
              </a:r>
              <a:r>
                <a:rPr lang="de-DE" i="1" baseline="-25000" dirty="0">
                  <a:solidFill>
                    <a:srgbClr val="0000FF"/>
                  </a:solidFill>
                  <a:latin typeface="Arial" panose="020B0604020202020204" pitchFamily="34" charset="0"/>
                  <a:sym typeface="Symbol"/>
                </a:rPr>
                <a:t>i</a:t>
              </a:r>
              <a:endParaRPr lang="de-DE" dirty="0">
                <a:solidFill>
                  <a:srgbClr val="0000FF"/>
                </a:solidFill>
              </a:endParaRPr>
            </a:p>
          </p:txBody>
        </p:sp>
        <p:sp>
          <p:nvSpPr>
            <p:cNvPr id="129" name="Rounded Rectangle 128"/>
            <p:cNvSpPr/>
            <p:nvPr/>
          </p:nvSpPr>
          <p:spPr>
            <a:xfrm>
              <a:off x="3431365" y="1421507"/>
              <a:ext cx="2876292" cy="2935538"/>
            </a:xfrm>
            <a:prstGeom prst="roundRect">
              <a:avLst>
                <a:gd name="adj" fmla="val 11111"/>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6" name="TextBox 135"/>
          <p:cNvSpPr txBox="1"/>
          <p:nvPr/>
        </p:nvSpPr>
        <p:spPr>
          <a:xfrm>
            <a:off x="84102" y="4786019"/>
            <a:ext cx="2886027" cy="307777"/>
          </a:xfrm>
          <a:prstGeom prst="rect">
            <a:avLst/>
          </a:prstGeom>
          <a:noFill/>
          <a:effectLst/>
        </p:spPr>
        <p:txBody>
          <a:bodyPr wrap="none" rtlCol="0">
            <a:spAutoFit/>
          </a:bodyPr>
          <a:lstStyle/>
          <a:p>
            <a:r>
              <a:rPr lang="en-US" sz="1400" b="1" dirty="0"/>
              <a:t>M. Yokoyama</a:t>
            </a:r>
            <a:r>
              <a:rPr lang="en-US" sz="1000" b="1" dirty="0"/>
              <a:t> [2007]</a:t>
            </a:r>
            <a:r>
              <a:rPr lang="en-US" sz="1400" b="1" dirty="0"/>
              <a:t>, A, </a:t>
            </a:r>
            <a:r>
              <a:rPr lang="en-US" sz="1400" b="1" dirty="0" err="1"/>
              <a:t>Dinklage</a:t>
            </a:r>
            <a:r>
              <a:rPr lang="en-US" sz="1000" b="1" dirty="0"/>
              <a:t> [2016]</a:t>
            </a:r>
          </a:p>
        </p:txBody>
      </p:sp>
    </p:spTree>
    <p:extLst>
      <p:ext uri="{BB962C8B-B14F-4D97-AF65-F5344CB8AC3E}">
        <p14:creationId xmlns:p14="http://schemas.microsoft.com/office/powerpoint/2010/main" val="3836579357"/>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568769</TotalTime>
  <Words>4007</Words>
  <Application>Microsoft Office PowerPoint</Application>
  <PresentationFormat>On-screen Show (16:9)</PresentationFormat>
  <Paragraphs>770</Paragraphs>
  <Slides>53</Slides>
  <Notes>16</Notes>
  <HiddenSlides>0</HiddenSlides>
  <MMClips>2</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53</vt:i4>
      </vt:variant>
    </vt:vector>
  </HeadingPairs>
  <TitlesOfParts>
    <vt:vector size="57" baseType="lpstr">
      <vt:lpstr>Office Theme</vt:lpstr>
      <vt:lpstr>Office Theme</vt:lpstr>
      <vt:lpstr>Custom Design</vt:lpstr>
      <vt:lpstr>Equation</vt:lpstr>
      <vt:lpstr>Investigations of the role of neoclassical transport in ion-root plasmas on W7-X </vt:lpstr>
      <vt:lpstr>Many thanks to the whole Wendelstein 7-X Team</vt:lpstr>
      <vt:lpstr>The first operational phase of Wendelstein 7-X concluded on October 18, 2018</vt:lpstr>
      <vt:lpstr>In a classical stellarator trapped particles are not well confined and drift across flux surfaces</vt:lpstr>
      <vt:lpstr>Optimization of the magnetic field can provide good confinement of both passing and trapped particles</vt:lpstr>
      <vt:lpstr>Optimization of the magnetic field can provide good confinement of both passing and trapped particles</vt:lpstr>
      <vt:lpstr>In stellarators transport is strongly dependent on the radial electric field</vt:lpstr>
      <vt:lpstr>In stellarators transport is strongly dependent on the radial electric field</vt:lpstr>
      <vt:lpstr>In stellarators the radial electric field plays  a special role in plasma confinement</vt:lpstr>
      <vt:lpstr>In stellarators the radial electric field plays  a special role in plasma confinement</vt:lpstr>
      <vt:lpstr>Plasma flow on W7-X is measured using an x-ray imaging crystal spectrometer (XICS)</vt:lpstr>
      <vt:lpstr>In stellarators the radial electric field plays  a special role in plasma confinement</vt:lpstr>
      <vt:lpstr>Perpendicular flow is directly related to the radial electric field through force balance</vt:lpstr>
      <vt:lpstr>Pellet fueling on W7-X has produced high performance plasmas with Ti ~ Te</vt:lpstr>
      <vt:lpstr>Dramatic changes seen in the perpendicular plasma flow as the plasma profiles evolve</vt:lpstr>
      <vt:lpstr>Dramatic changes seen in the perpendicular plasma flow as the plasma profiles evolve</vt:lpstr>
      <vt:lpstr>First experimental measurements of ion-root plasmas on Wendelstein 7-X</vt:lpstr>
      <vt:lpstr>First experimental measurements of ion-root plasmas on Wendelstein 7-X</vt:lpstr>
      <vt:lpstr>The crossover radius from ion-root to electron root evolves with the plasma temperatures</vt:lpstr>
      <vt:lpstr>Neoclassical predictions of the radial electric field match the measured profiles</vt:lpstr>
      <vt:lpstr>Conditions for achieving ion root</vt:lpstr>
      <vt:lpstr>Conditions for achieving ion root</vt:lpstr>
      <vt:lpstr>A larger fraction of the total core  transport appears to be neoclassical during the ion-root phase</vt:lpstr>
      <vt:lpstr>Is a reduction in turbulent transport responsible  for the improvement in confinement?</vt:lpstr>
      <vt:lpstr>Is a reduction in turbulent transport responsible for the improvement in confinement?</vt:lpstr>
      <vt:lpstr>Access to ion-root plasmas: Neutral Beam Heating</vt:lpstr>
      <vt:lpstr>Access to ion-root plasmas: Neutral Beam Heating</vt:lpstr>
      <vt:lpstr>Access to ion-root plasmas: Steady state  with gas fueling? off-axis heating?</vt:lpstr>
      <vt:lpstr>Conclusions</vt:lpstr>
      <vt:lpstr>PowerPoint Presentation</vt:lpstr>
      <vt:lpstr>Part 2: Highlights from the first W7-X divertor campaign </vt:lpstr>
      <vt:lpstr>Wendelstein 7-X has been optimized with respect to a number of different parameters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Measured radial electric field at W7X provides confidence in neoclassical calculations</vt:lpstr>
      <vt:lpstr>Validation and cross comparison of neoclassical transport calculations in stellarators</vt:lpstr>
      <vt:lpstr>Initial investigations on the role of of neoclassical transport in W7-X plasmas have begun</vt:lpstr>
    </vt:vector>
  </TitlesOfParts>
  <Company>Princeton Plasma Physics Lab</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Novimir Antoniuk Pablant</dc:creator>
  <cp:lastModifiedBy>Walter Guttenfelder</cp:lastModifiedBy>
  <cp:revision>930</cp:revision>
  <cp:lastPrinted>2017-10-12T14:50:44Z</cp:lastPrinted>
  <dcterms:created xsi:type="dcterms:W3CDTF">2013-09-15T18:28:18Z</dcterms:created>
  <dcterms:modified xsi:type="dcterms:W3CDTF">2019-01-14T17:39:43Z</dcterms:modified>
</cp:coreProperties>
</file>