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1" r:id="rId2"/>
  </p:sldMasterIdLst>
  <p:notesMasterIdLst>
    <p:notesMasterId r:id="rId56"/>
  </p:notesMasterIdLst>
  <p:sldIdLst>
    <p:sldId id="390" r:id="rId3"/>
    <p:sldId id="291" r:id="rId4"/>
    <p:sldId id="405" r:id="rId5"/>
    <p:sldId id="286" r:id="rId6"/>
    <p:sldId id="292" r:id="rId7"/>
    <p:sldId id="425" r:id="rId8"/>
    <p:sldId id="290" r:id="rId9"/>
    <p:sldId id="400" r:id="rId10"/>
    <p:sldId id="369" r:id="rId11"/>
    <p:sldId id="299" r:id="rId12"/>
    <p:sldId id="402" r:id="rId13"/>
    <p:sldId id="431" r:id="rId14"/>
    <p:sldId id="434" r:id="rId15"/>
    <p:sldId id="430" r:id="rId16"/>
    <p:sldId id="429" r:id="rId17"/>
    <p:sldId id="437" r:id="rId18"/>
    <p:sldId id="432" r:id="rId19"/>
    <p:sldId id="370" r:id="rId20"/>
    <p:sldId id="327" r:id="rId21"/>
    <p:sldId id="270" r:id="rId22"/>
    <p:sldId id="376" r:id="rId23"/>
    <p:sldId id="426" r:id="rId24"/>
    <p:sldId id="436" r:id="rId25"/>
    <p:sldId id="427" r:id="rId26"/>
    <p:sldId id="348" r:id="rId27"/>
    <p:sldId id="433" r:id="rId28"/>
    <p:sldId id="377" r:id="rId29"/>
    <p:sldId id="354" r:id="rId30"/>
    <p:sldId id="378" r:id="rId31"/>
    <p:sldId id="356" r:id="rId32"/>
    <p:sldId id="269" r:id="rId33"/>
    <p:sldId id="328" r:id="rId34"/>
    <p:sldId id="272" r:id="rId35"/>
    <p:sldId id="357" r:id="rId36"/>
    <p:sldId id="407" r:id="rId37"/>
    <p:sldId id="408" r:id="rId38"/>
    <p:sldId id="409" r:id="rId39"/>
    <p:sldId id="410" r:id="rId40"/>
    <p:sldId id="411" r:id="rId41"/>
    <p:sldId id="415" r:id="rId42"/>
    <p:sldId id="404" r:id="rId43"/>
    <p:sldId id="435" r:id="rId44"/>
    <p:sldId id="413" r:id="rId45"/>
    <p:sldId id="414" r:id="rId46"/>
    <p:sldId id="416" r:id="rId47"/>
    <p:sldId id="417" r:id="rId48"/>
    <p:sldId id="420" r:id="rId49"/>
    <p:sldId id="421" r:id="rId50"/>
    <p:sldId id="422" r:id="rId51"/>
    <p:sldId id="423" r:id="rId52"/>
    <p:sldId id="424" r:id="rId53"/>
    <p:sldId id="398" r:id="rId54"/>
    <p:sldId id="312" r:id="rId55"/>
  </p:sldIdLst>
  <p:sldSz cx="9144000" cy="6858000" type="screen4x3"/>
  <p:notesSz cx="6858000" cy="9144000"/>
  <p:embeddedFontLst>
    <p:embeddedFont>
      <p:font typeface="Arial Unicode MS" panose="020B0604020202020204" pitchFamily="34" charset="-128"/>
      <p:regular r:id="rId57"/>
    </p:embeddedFont>
    <p:embeddedFont>
      <p:font typeface="楷体" panose="020B0604020202020204" charset="-122"/>
      <p:regular r:id="rId58"/>
    </p:embeddedFont>
    <p:embeddedFont>
      <p:font typeface="Times" panose="02020603050405020304" pitchFamily="18" charset="0"/>
      <p:regular r:id="rId59"/>
      <p:bold r:id="rId60"/>
      <p:italic r:id="rId61"/>
      <p:boldItalic r:id="rId62"/>
    </p:embeddedFont>
    <p:embeddedFont>
      <p:font typeface="cmmi10" panose="020B0604020202020204"/>
      <p:regular r:id="rId63"/>
    </p:embeddedFont>
    <p:embeddedFont>
      <p:font typeface="STLiti" panose="02010600030101010101" charset="-122"/>
      <p:regular r:id="rId64"/>
    </p:embeddedFont>
    <p:embeddedFont>
      <p:font typeface="楷体_GB2312" panose="020B0604020202020204" charset="-122"/>
      <p:regular r:id="rId65"/>
    </p:embeddedFont>
    <p:embeddedFont>
      <p:font typeface="微软雅黑" panose="020B0503020204020204" pitchFamily="34" charset="-122"/>
      <p:regular r:id="rId66"/>
      <p:bold r:id="rId67"/>
    </p:embeddedFont>
    <p:embeddedFont>
      <p:font typeface="黑体" panose="020B0604020202020204" charset="-122"/>
      <p:regular r:id="rId68"/>
    </p:embeddedFont>
    <p:embeddedFont>
      <p:font typeface="Calibri" panose="020F0502020204030204" pitchFamily="34" charset="0"/>
      <p:regular r:id="rId69"/>
      <p:bold r:id="rId70"/>
      <p:italic r:id="rId71"/>
      <p:boldItalic r:id="rId72"/>
    </p:embeddedFont>
    <p:embeddedFont>
      <p:font typeface="宋体" panose="02010600030101010101" pitchFamily="2" charset="-122"/>
      <p:regular r:id="rId73"/>
    </p:embeddedFont>
    <p:embeddedFont>
      <p:font typeface="隶书" panose="02010600030101010101" charset="-122"/>
      <p:regular r:id="rId74"/>
    </p:embeddedFont>
    <p:embeddedFont>
      <p:font typeface="仿宋_GB2312" panose="020B0604020202020204" charset="-122"/>
      <p:regular r:id="rId75"/>
    </p:embeddedFont>
    <p:embeddedFont>
      <p:font typeface="cmsy10" panose="020B0604020202020204"/>
      <p:regular r:id="rId76"/>
    </p:embeddedFont>
    <p:embeddedFont>
      <p:font typeface="Cambria Math" panose="02040503050406030204" pitchFamily="18" charset="0"/>
      <p:regular r:id="rId77"/>
    </p:embeddedFont>
    <p:embeddedFont>
      <p:font typeface="Helvetica" panose="020B0604020202020204" pitchFamily="34" charset="0"/>
      <p:regular r:id="rId78"/>
      <p:bold r:id="rId79"/>
      <p:italic r:id="rId80"/>
      <p:boldItalic r:id="rId81"/>
    </p:embeddedFont>
    <p:embeddedFont>
      <p:font typeface="MS PGothic" panose="020B0600070205080204" pitchFamily="34" charset="-128"/>
      <p:regular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g Ren" initials="Y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11C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C4C7EE-8451-4B34-9CB0-50F12534177B}" v="3228" dt="2019-02-11T05:31:15.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7" autoAdjust="0"/>
    <p:restoredTop sz="99863" autoAdjust="0"/>
  </p:normalViewPr>
  <p:slideViewPr>
    <p:cSldViewPr>
      <p:cViewPr varScale="1">
        <p:scale>
          <a:sx n="131" d="100"/>
          <a:sy n="131" d="100"/>
        </p:scale>
        <p:origin x="-852" y="-96"/>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35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20.fntdata"/><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0.fntdata"/><Relationship Id="rId87" Type="http://schemas.openxmlformats.org/officeDocument/2006/relationships/tableStyles" Target="tableStyles.xml"/><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g Ren" userId="0d99f63551e216d7" providerId="LiveId" clId="{E33CD2A3-DE47-4449-83F7-92D81B045741}"/>
  </pc:docChgLst>
  <pc:docChgLst>
    <pc:chgData name="Yang Ren" userId="0d99f63551e216d7" providerId="LiveId" clId="{12F4AC8B-29DD-4442-808E-B5F33507E367}"/>
  </pc:docChgLst>
  <pc:docChgLst>
    <pc:chgData name="Yang Ren" userId="0d99f63551e216d7" providerId="LiveId" clId="{F4C4C7EE-8451-4B34-9CB0-50F12534177B}"/>
    <pc:docChg chg="undo custSel addSld delSld modSld">
      <pc:chgData name="Yang Ren" userId="0d99f63551e216d7" providerId="LiveId" clId="{F4C4C7EE-8451-4B34-9CB0-50F12534177B}" dt="2019-02-11T05:31:15.884" v="3224" actId="20577"/>
      <pc:docMkLst>
        <pc:docMk/>
      </pc:docMkLst>
      <pc:sldChg chg="modSp">
        <pc:chgData name="Yang Ren" userId="0d99f63551e216d7" providerId="LiveId" clId="{F4C4C7EE-8451-4B34-9CB0-50F12534177B}" dt="2019-02-11T05:15:10.681" v="3134" actId="20577"/>
        <pc:sldMkLst>
          <pc:docMk/>
          <pc:sldMk cId="0" sldId="290"/>
        </pc:sldMkLst>
        <pc:spChg chg="mod">
          <ac:chgData name="Yang Ren" userId="0d99f63551e216d7" providerId="LiveId" clId="{F4C4C7EE-8451-4B34-9CB0-50F12534177B}" dt="2019-02-11T05:15:10.681" v="3134" actId="20577"/>
          <ac:spMkLst>
            <pc:docMk/>
            <pc:sldMk cId="0" sldId="290"/>
            <ac:spMk id="7" creationId="{00000000-0000-0000-0000-000000000000}"/>
          </ac:spMkLst>
        </pc:spChg>
        <pc:spChg chg="mod">
          <ac:chgData name="Yang Ren" userId="0d99f63551e216d7" providerId="LiveId" clId="{F4C4C7EE-8451-4B34-9CB0-50F12534177B}" dt="2019-02-11T05:04:50.072" v="3129" actId="20577"/>
          <ac:spMkLst>
            <pc:docMk/>
            <pc:sldMk cId="0" sldId="290"/>
            <ac:spMk id="46082" creationId="{00000000-0000-0000-0000-000000000000}"/>
          </ac:spMkLst>
        </pc:spChg>
      </pc:sldChg>
      <pc:sldChg chg="modSp">
        <pc:chgData name="Yang Ren" userId="0d99f63551e216d7" providerId="LiveId" clId="{F4C4C7EE-8451-4B34-9CB0-50F12534177B}" dt="2019-02-09T04:20:29.250" v="23" actId="20577"/>
        <pc:sldMkLst>
          <pc:docMk/>
          <pc:sldMk cId="0" sldId="312"/>
        </pc:sldMkLst>
        <pc:spChg chg="mod">
          <ac:chgData name="Yang Ren" userId="0d99f63551e216d7" providerId="LiveId" clId="{F4C4C7EE-8451-4B34-9CB0-50F12534177B}" dt="2019-02-09T04:20:29.250" v="23" actId="20577"/>
          <ac:spMkLst>
            <pc:docMk/>
            <pc:sldMk cId="0" sldId="312"/>
            <ac:spMk id="3" creationId="{00000000-0000-0000-0000-000000000000}"/>
          </ac:spMkLst>
        </pc:spChg>
      </pc:sldChg>
      <pc:sldChg chg="modSp">
        <pc:chgData name="Yang Ren" userId="0d99f63551e216d7" providerId="LiveId" clId="{F4C4C7EE-8451-4B34-9CB0-50F12534177B}" dt="2019-02-11T00:57:13.116" v="1430" actId="20577"/>
        <pc:sldMkLst>
          <pc:docMk/>
          <pc:sldMk cId="0" sldId="327"/>
        </pc:sldMkLst>
        <pc:spChg chg="mod">
          <ac:chgData name="Yang Ren" userId="0d99f63551e216d7" providerId="LiveId" clId="{F4C4C7EE-8451-4B34-9CB0-50F12534177B}" dt="2019-02-11T00:57:13.116" v="1430" actId="20577"/>
          <ac:spMkLst>
            <pc:docMk/>
            <pc:sldMk cId="0" sldId="327"/>
            <ac:spMk id="7" creationId="{00000000-0000-0000-0000-000000000000}"/>
          </ac:spMkLst>
        </pc:spChg>
      </pc:sldChg>
      <pc:sldChg chg="modSp">
        <pc:chgData name="Yang Ren" userId="0d99f63551e216d7" providerId="LiveId" clId="{F4C4C7EE-8451-4B34-9CB0-50F12534177B}" dt="2019-02-11T00:59:02.844" v="1445" actId="1076"/>
        <pc:sldMkLst>
          <pc:docMk/>
          <pc:sldMk cId="2501792120" sldId="354"/>
        </pc:sldMkLst>
        <pc:spChg chg="mod">
          <ac:chgData name="Yang Ren" userId="0d99f63551e216d7" providerId="LiveId" clId="{F4C4C7EE-8451-4B34-9CB0-50F12534177B}" dt="2019-02-11T00:59:02.844" v="1445" actId="1076"/>
          <ac:spMkLst>
            <pc:docMk/>
            <pc:sldMk cId="2501792120" sldId="354"/>
            <ac:spMk id="9" creationId="{00000000-0000-0000-0000-000000000000}"/>
          </ac:spMkLst>
        </pc:spChg>
      </pc:sldChg>
      <pc:sldChg chg="addSp delSp modSp del">
        <pc:chgData name="Yang Ren" userId="0d99f63551e216d7" providerId="LiveId" clId="{F4C4C7EE-8451-4B34-9CB0-50F12534177B}" dt="2019-02-11T04:13:12.646" v="3112" actId="2696"/>
        <pc:sldMkLst>
          <pc:docMk/>
          <pc:sldMk cId="3276029192" sldId="412"/>
        </pc:sldMkLst>
        <pc:spChg chg="add del">
          <ac:chgData name="Yang Ren" userId="0d99f63551e216d7" providerId="LiveId" clId="{F4C4C7EE-8451-4B34-9CB0-50F12534177B}" dt="2019-02-11T03:42:29.388" v="3025"/>
          <ac:spMkLst>
            <pc:docMk/>
            <pc:sldMk cId="3276029192" sldId="412"/>
            <ac:spMk id="2" creationId="{564AEFB0-F53C-458A-85A3-145138BA8C1E}"/>
          </ac:spMkLst>
        </pc:spChg>
        <pc:spChg chg="add mod">
          <ac:chgData name="Yang Ren" userId="0d99f63551e216d7" providerId="LiveId" clId="{F4C4C7EE-8451-4B34-9CB0-50F12534177B}" dt="2019-02-11T03:40:30.257" v="3020" actId="27636"/>
          <ac:spMkLst>
            <pc:docMk/>
            <pc:sldMk cId="3276029192" sldId="412"/>
            <ac:spMk id="5" creationId="{E6FA0BCA-A9B5-4C87-8DE5-BCC71C8620C9}"/>
          </ac:spMkLst>
        </pc:spChg>
        <pc:spChg chg="del mod">
          <ac:chgData name="Yang Ren" userId="0d99f63551e216d7" providerId="LiveId" clId="{F4C4C7EE-8451-4B34-9CB0-50F12534177B}" dt="2019-02-11T03:40:54.217" v="3023" actId="478"/>
          <ac:spMkLst>
            <pc:docMk/>
            <pc:sldMk cId="3276029192" sldId="412"/>
            <ac:spMk id="112644" creationId="{00000000-0000-0000-0000-000000000000}"/>
          </ac:spMkLst>
        </pc:spChg>
        <pc:picChg chg="add del">
          <ac:chgData name="Yang Ren" userId="0d99f63551e216d7" providerId="LiveId" clId="{F4C4C7EE-8451-4B34-9CB0-50F12534177B}" dt="2019-02-11T03:40:47.673" v="3022" actId="478"/>
          <ac:picMkLst>
            <pc:docMk/>
            <pc:sldMk cId="3276029192" sldId="412"/>
            <ac:picMk id="112641" creationId="{00000000-0000-0000-0000-000000000000}"/>
          </ac:picMkLst>
        </pc:picChg>
      </pc:sldChg>
      <pc:sldChg chg="modSp">
        <pc:chgData name="Yang Ren" userId="0d99f63551e216d7" providerId="LiveId" clId="{F4C4C7EE-8451-4B34-9CB0-50F12534177B}" dt="2019-02-11T03:33:34.922" v="2797" actId="20577"/>
        <pc:sldMkLst>
          <pc:docMk/>
          <pc:sldMk cId="543730559" sldId="415"/>
        </pc:sldMkLst>
        <pc:spChg chg="mod">
          <ac:chgData name="Yang Ren" userId="0d99f63551e216d7" providerId="LiveId" clId="{F4C4C7EE-8451-4B34-9CB0-50F12534177B}" dt="2019-02-11T03:33:34.922" v="2797" actId="20577"/>
          <ac:spMkLst>
            <pc:docMk/>
            <pc:sldMk cId="543730559" sldId="415"/>
            <ac:spMk id="2" creationId="{00000000-0000-0000-0000-000000000000}"/>
          </ac:spMkLst>
        </pc:spChg>
      </pc:sldChg>
      <pc:sldChg chg="addSp delSp modSp modAnim">
        <pc:chgData name="Yang Ren" userId="0d99f63551e216d7" providerId="LiveId" clId="{F4C4C7EE-8451-4B34-9CB0-50F12534177B}" dt="2019-02-09T06:40:13.282" v="434" actId="1076"/>
        <pc:sldMkLst>
          <pc:docMk/>
          <pc:sldMk cId="2600735563" sldId="426"/>
        </pc:sldMkLst>
        <pc:spChg chg="add del mod">
          <ac:chgData name="Yang Ren" userId="0d99f63551e216d7" providerId="LiveId" clId="{F4C4C7EE-8451-4B34-9CB0-50F12534177B}" dt="2019-02-09T06:39:07.001" v="427"/>
          <ac:spMkLst>
            <pc:docMk/>
            <pc:sldMk cId="2600735563" sldId="426"/>
            <ac:spMk id="4" creationId="{DB2AD002-FA50-41C7-8539-534BB6BFFEF5}"/>
          </ac:spMkLst>
        </pc:spChg>
        <pc:spChg chg="mod">
          <ac:chgData name="Yang Ren" userId="0d99f63551e216d7" providerId="LiveId" clId="{F4C4C7EE-8451-4B34-9CB0-50F12534177B}" dt="2019-02-09T06:40:08.276" v="433" actId="1076"/>
          <ac:spMkLst>
            <pc:docMk/>
            <pc:sldMk cId="2600735563" sldId="426"/>
            <ac:spMk id="15" creationId="{00000000-0000-0000-0000-000000000000}"/>
          </ac:spMkLst>
        </pc:spChg>
        <pc:spChg chg="mod">
          <ac:chgData name="Yang Ren" userId="0d99f63551e216d7" providerId="LiveId" clId="{F4C4C7EE-8451-4B34-9CB0-50F12534177B}" dt="2019-02-09T06:40:13.282" v="434" actId="1076"/>
          <ac:spMkLst>
            <pc:docMk/>
            <pc:sldMk cId="2600735563" sldId="426"/>
            <ac:spMk id="16" creationId="{00000000-0000-0000-0000-000000000000}"/>
          </ac:spMkLst>
        </pc:spChg>
        <pc:picChg chg="del">
          <ac:chgData name="Yang Ren" userId="0d99f63551e216d7" providerId="LiveId" clId="{F4C4C7EE-8451-4B34-9CB0-50F12534177B}" dt="2019-02-09T06:37:56.578" v="426" actId="478"/>
          <ac:picMkLst>
            <pc:docMk/>
            <pc:sldMk cId="2600735563" sldId="426"/>
            <ac:picMk id="6" creationId="{00000000-0000-0000-0000-000000000000}"/>
          </ac:picMkLst>
        </pc:picChg>
        <pc:picChg chg="add mod ord">
          <ac:chgData name="Yang Ren" userId="0d99f63551e216d7" providerId="LiveId" clId="{F4C4C7EE-8451-4B34-9CB0-50F12534177B}" dt="2019-02-09T06:39:41.298" v="431" actId="167"/>
          <ac:picMkLst>
            <pc:docMk/>
            <pc:sldMk cId="2600735563" sldId="426"/>
            <ac:picMk id="7" creationId="{B919CA80-2596-476A-81F5-A5C35E7E2FE6}"/>
          </ac:picMkLst>
        </pc:picChg>
        <pc:picChg chg="mod">
          <ac:chgData name="Yang Ren" userId="0d99f63551e216d7" providerId="LiveId" clId="{F4C4C7EE-8451-4B34-9CB0-50F12534177B}" dt="2019-02-09T06:39:53.342" v="432" actId="14100"/>
          <ac:picMkLst>
            <pc:docMk/>
            <pc:sldMk cId="2600735563" sldId="426"/>
            <ac:picMk id="12" creationId="{00000000-0000-0000-0000-000000000000}"/>
          </ac:picMkLst>
        </pc:picChg>
      </pc:sldChg>
      <pc:sldChg chg="addSp modSp add del">
        <pc:chgData name="Yang Ren" userId="0d99f63551e216d7" providerId="LiveId" clId="{F4C4C7EE-8451-4B34-9CB0-50F12534177B}" dt="2019-02-09T06:53:04.783" v="507" actId="20577"/>
        <pc:sldMkLst>
          <pc:docMk/>
          <pc:sldMk cId="1787424965" sldId="427"/>
        </pc:sldMkLst>
        <pc:spChg chg="mod">
          <ac:chgData name="Yang Ren" userId="0d99f63551e216d7" providerId="LiveId" clId="{F4C4C7EE-8451-4B34-9CB0-50F12534177B}" dt="2019-02-09T06:50:48.803" v="449" actId="1076"/>
          <ac:spMkLst>
            <pc:docMk/>
            <pc:sldMk cId="1787424965" sldId="427"/>
            <ac:spMk id="9" creationId="{00000000-0000-0000-0000-000000000000}"/>
          </ac:spMkLst>
        </pc:spChg>
        <pc:spChg chg="mod">
          <ac:chgData name="Yang Ren" userId="0d99f63551e216d7" providerId="LiveId" clId="{F4C4C7EE-8451-4B34-9CB0-50F12534177B}" dt="2019-02-09T06:52:24.461" v="460" actId="1076"/>
          <ac:spMkLst>
            <pc:docMk/>
            <pc:sldMk cId="1787424965" sldId="427"/>
            <ac:spMk id="16" creationId="{00000000-0000-0000-0000-000000000000}"/>
          </ac:spMkLst>
        </pc:spChg>
        <pc:spChg chg="add mod">
          <ac:chgData name="Yang Ren" userId="0d99f63551e216d7" providerId="LiveId" clId="{F4C4C7EE-8451-4B34-9CB0-50F12534177B}" dt="2019-02-09T06:53:04.783" v="507" actId="20577"/>
          <ac:spMkLst>
            <pc:docMk/>
            <pc:sldMk cId="1787424965" sldId="427"/>
            <ac:spMk id="17" creationId="{0C70473F-C45C-4492-808C-8862B1E9BB08}"/>
          </ac:spMkLst>
        </pc:spChg>
        <pc:picChg chg="add mod">
          <ac:chgData name="Yang Ren" userId="0d99f63551e216d7" providerId="LiveId" clId="{F4C4C7EE-8451-4B34-9CB0-50F12534177B}" dt="2019-02-09T06:51:10.741" v="457" actId="1076"/>
          <ac:picMkLst>
            <pc:docMk/>
            <pc:sldMk cId="1787424965" sldId="427"/>
            <ac:picMk id="4" creationId="{D25E33F2-FE4F-4A0C-8667-2DFA93C0A6DA}"/>
          </ac:picMkLst>
        </pc:picChg>
        <pc:picChg chg="mod modCrop">
          <ac:chgData name="Yang Ren" userId="0d99f63551e216d7" providerId="LiveId" clId="{F4C4C7EE-8451-4B34-9CB0-50F12534177B}" dt="2019-02-09T06:50:45.237" v="447" actId="14100"/>
          <ac:picMkLst>
            <pc:docMk/>
            <pc:sldMk cId="1787424965" sldId="427"/>
            <ac:picMk id="6" creationId="{00000000-0000-0000-0000-000000000000}"/>
          </ac:picMkLst>
        </pc:picChg>
        <pc:picChg chg="mod">
          <ac:chgData name="Yang Ren" userId="0d99f63551e216d7" providerId="LiveId" clId="{F4C4C7EE-8451-4B34-9CB0-50F12534177B}" dt="2019-02-09T06:42:39.262" v="441" actId="14100"/>
          <ac:picMkLst>
            <pc:docMk/>
            <pc:sldMk cId="1787424965" sldId="427"/>
            <ac:picMk id="12" creationId="{00000000-0000-0000-0000-000000000000}"/>
          </ac:picMkLst>
        </pc:picChg>
        <pc:cxnChg chg="add mod">
          <ac:chgData name="Yang Ren" userId="0d99f63551e216d7" providerId="LiveId" clId="{F4C4C7EE-8451-4B34-9CB0-50F12534177B}" dt="2019-02-09T06:51:44.070" v="459" actId="692"/>
          <ac:cxnSpMkLst>
            <pc:docMk/>
            <pc:sldMk cId="1787424965" sldId="427"/>
            <ac:cxnSpMk id="8" creationId="{B5BE0EC8-073F-4474-8B79-9521B71DCD7B}"/>
          </ac:cxnSpMkLst>
        </pc:cxnChg>
      </pc:sldChg>
      <pc:sldChg chg="addSp delSp modSp">
        <pc:chgData name="Yang Ren" userId="0d99f63551e216d7" providerId="LiveId" clId="{F4C4C7EE-8451-4B34-9CB0-50F12534177B}" dt="2019-02-11T05:29:46.393" v="3210" actId="20577"/>
        <pc:sldMkLst>
          <pc:docMk/>
          <pc:sldMk cId="2105926176" sldId="429"/>
        </pc:sldMkLst>
        <pc:spChg chg="mod">
          <ac:chgData name="Yang Ren" userId="0d99f63551e216d7" providerId="LiveId" clId="{F4C4C7EE-8451-4B34-9CB0-50F12534177B}" dt="2019-02-11T05:29:46.393" v="3210" actId="20577"/>
          <ac:spMkLst>
            <pc:docMk/>
            <pc:sldMk cId="2105926176" sldId="429"/>
            <ac:spMk id="2" creationId="{00000000-0000-0000-0000-000000000000}"/>
          </ac:spMkLst>
        </pc:spChg>
        <pc:spChg chg="mod">
          <ac:chgData name="Yang Ren" userId="0d99f63551e216d7" providerId="LiveId" clId="{F4C4C7EE-8451-4B34-9CB0-50F12534177B}" dt="2019-02-11T00:58:12.704" v="1438" actId="20577"/>
          <ac:spMkLst>
            <pc:docMk/>
            <pc:sldMk cId="2105926176" sldId="429"/>
            <ac:spMk id="3" creationId="{00000000-0000-0000-0000-000000000000}"/>
          </ac:spMkLst>
        </pc:spChg>
        <pc:spChg chg="add del mod">
          <ac:chgData name="Yang Ren" userId="0d99f63551e216d7" providerId="LiveId" clId="{F4C4C7EE-8451-4B34-9CB0-50F12534177B}" dt="2019-02-10T02:39:08.081" v="1252"/>
          <ac:spMkLst>
            <pc:docMk/>
            <pc:sldMk cId="2105926176" sldId="429"/>
            <ac:spMk id="18" creationId="{F71057C8-CCEA-4B60-B6F0-6902EBF52ECB}"/>
          </ac:spMkLst>
        </pc:spChg>
        <pc:spChg chg="mod">
          <ac:chgData name="Yang Ren" userId="0d99f63551e216d7" providerId="LiveId" clId="{F4C4C7EE-8451-4B34-9CB0-50F12534177B}" dt="2019-02-09T06:15:25.533" v="289" actId="1076"/>
          <ac:spMkLst>
            <pc:docMk/>
            <pc:sldMk cId="2105926176" sldId="429"/>
            <ac:spMk id="23" creationId="{00000000-0000-0000-0000-000000000000}"/>
          </ac:spMkLst>
        </pc:spChg>
        <pc:spChg chg="mod">
          <ac:chgData name="Yang Ren" userId="0d99f63551e216d7" providerId="LiveId" clId="{F4C4C7EE-8451-4B34-9CB0-50F12534177B}" dt="2019-02-09T06:15:14.063" v="285" actId="1036"/>
          <ac:spMkLst>
            <pc:docMk/>
            <pc:sldMk cId="2105926176" sldId="429"/>
            <ac:spMk id="25" creationId="{00000000-0000-0000-0000-000000000000}"/>
          </ac:spMkLst>
        </pc:spChg>
        <pc:picChg chg="mod">
          <ac:chgData name="Yang Ren" userId="0d99f63551e216d7" providerId="LiveId" clId="{F4C4C7EE-8451-4B34-9CB0-50F12534177B}" dt="2019-02-09T06:08:30.770" v="53" actId="1035"/>
          <ac:picMkLst>
            <pc:docMk/>
            <pc:sldMk cId="2105926176" sldId="429"/>
            <ac:picMk id="2050" creationId="{00000000-0000-0000-0000-000000000000}"/>
          </ac:picMkLst>
        </pc:picChg>
        <pc:cxnChg chg="add mod">
          <ac:chgData name="Yang Ren" userId="0d99f63551e216d7" providerId="LiveId" clId="{F4C4C7EE-8451-4B34-9CB0-50F12534177B}" dt="2019-02-11T00:45:40.399" v="1424" actId="14100"/>
          <ac:cxnSpMkLst>
            <pc:docMk/>
            <pc:sldMk cId="2105926176" sldId="429"/>
            <ac:cxnSpMk id="9" creationId="{DDC540DC-3EDA-41C8-819F-9450BE968440}"/>
          </ac:cxnSpMkLst>
        </pc:cxnChg>
        <pc:cxnChg chg="mod">
          <ac:chgData name="Yang Ren" userId="0d99f63551e216d7" providerId="LiveId" clId="{F4C4C7EE-8451-4B34-9CB0-50F12534177B}" dt="2019-02-09T06:15:23.081" v="288" actId="14100"/>
          <ac:cxnSpMkLst>
            <pc:docMk/>
            <pc:sldMk cId="2105926176" sldId="429"/>
            <ac:cxnSpMk id="22" creationId="{00000000-0000-0000-0000-000000000000}"/>
          </ac:cxnSpMkLst>
        </pc:cxnChg>
        <pc:cxnChg chg="mod">
          <ac:chgData name="Yang Ren" userId="0d99f63551e216d7" providerId="LiveId" clId="{F4C4C7EE-8451-4B34-9CB0-50F12534177B}" dt="2019-02-09T06:15:08.377" v="280" actId="14100"/>
          <ac:cxnSpMkLst>
            <pc:docMk/>
            <pc:sldMk cId="2105926176" sldId="429"/>
            <ac:cxnSpMk id="24" creationId="{00000000-0000-0000-0000-000000000000}"/>
          </ac:cxnSpMkLst>
        </pc:cxnChg>
      </pc:sldChg>
      <pc:sldChg chg="addSp delSp modSp">
        <pc:chgData name="Yang Ren" userId="0d99f63551e216d7" providerId="LiveId" clId="{F4C4C7EE-8451-4B34-9CB0-50F12534177B}" dt="2019-02-11T05:19:25.447" v="3176" actId="20577"/>
        <pc:sldMkLst>
          <pc:docMk/>
          <pc:sldMk cId="4256121116" sldId="431"/>
        </pc:sldMkLst>
        <pc:spChg chg="del mod">
          <ac:chgData name="Yang Ren" userId="0d99f63551e216d7" providerId="LiveId" clId="{F4C4C7EE-8451-4B34-9CB0-50F12534177B}" dt="2019-02-11T03:28:01.091" v="2773" actId="478"/>
          <ac:spMkLst>
            <pc:docMk/>
            <pc:sldMk cId="4256121116" sldId="431"/>
            <ac:spMk id="8" creationId="{00000000-0000-0000-0000-000000000000}"/>
          </ac:spMkLst>
        </pc:spChg>
        <pc:spChg chg="del mod">
          <ac:chgData name="Yang Ren" userId="0d99f63551e216d7" providerId="LiveId" clId="{F4C4C7EE-8451-4B34-9CB0-50F12534177B}" dt="2019-02-11T03:28:01.091" v="2773" actId="478"/>
          <ac:spMkLst>
            <pc:docMk/>
            <pc:sldMk cId="4256121116" sldId="431"/>
            <ac:spMk id="11" creationId="{00000000-0000-0000-0000-000000000000}"/>
          </ac:spMkLst>
        </pc:spChg>
        <pc:spChg chg="del mod">
          <ac:chgData name="Yang Ren" userId="0d99f63551e216d7" providerId="LiveId" clId="{F4C4C7EE-8451-4B34-9CB0-50F12534177B}" dt="2019-02-11T03:28:08.347" v="2775" actId="478"/>
          <ac:spMkLst>
            <pc:docMk/>
            <pc:sldMk cId="4256121116" sldId="431"/>
            <ac:spMk id="12" creationId="{00000000-0000-0000-0000-000000000000}"/>
          </ac:spMkLst>
        </pc:spChg>
        <pc:spChg chg="mod">
          <ac:chgData name="Yang Ren" userId="0d99f63551e216d7" providerId="LiveId" clId="{F4C4C7EE-8451-4B34-9CB0-50F12534177B}" dt="2019-02-11T05:19:25.447" v="3176" actId="20577"/>
          <ac:spMkLst>
            <pc:docMk/>
            <pc:sldMk cId="4256121116" sldId="431"/>
            <ac:spMk id="14" creationId="{00000000-0000-0000-0000-000000000000}"/>
          </ac:spMkLst>
        </pc:spChg>
        <pc:spChg chg="add mod">
          <ac:chgData name="Yang Ren" userId="0d99f63551e216d7" providerId="LiveId" clId="{F4C4C7EE-8451-4B34-9CB0-50F12534177B}" dt="2019-02-11T03:05:51.132" v="2718" actId="20577"/>
          <ac:spMkLst>
            <pc:docMk/>
            <pc:sldMk cId="4256121116" sldId="431"/>
            <ac:spMk id="15" creationId="{613FE7C1-0F03-41D5-BBA0-5C024AEEED5F}"/>
          </ac:spMkLst>
        </pc:spChg>
        <pc:spChg chg="add mod">
          <ac:chgData name="Yang Ren" userId="0d99f63551e216d7" providerId="LiveId" clId="{F4C4C7EE-8451-4B34-9CB0-50F12534177B}" dt="2019-02-11T03:03:52.241" v="2650" actId="1076"/>
          <ac:spMkLst>
            <pc:docMk/>
            <pc:sldMk cId="4256121116" sldId="431"/>
            <ac:spMk id="16" creationId="{5FA1F334-7FD0-45BE-A675-7F5BC3339006}"/>
          </ac:spMkLst>
        </pc:spChg>
        <pc:spChg chg="add mod">
          <ac:chgData name="Yang Ren" userId="0d99f63551e216d7" providerId="LiveId" clId="{F4C4C7EE-8451-4B34-9CB0-50F12534177B}" dt="2019-02-11T03:05:45.339" v="2713" actId="20577"/>
          <ac:spMkLst>
            <pc:docMk/>
            <pc:sldMk cId="4256121116" sldId="431"/>
            <ac:spMk id="18" creationId="{D9A5F2FF-D1D0-46D5-AB84-DB01FA72E168}"/>
          </ac:spMkLst>
        </pc:spChg>
        <pc:spChg chg="add mod">
          <ac:chgData name="Yang Ren" userId="0d99f63551e216d7" providerId="LiveId" clId="{F4C4C7EE-8451-4B34-9CB0-50F12534177B}" dt="2019-02-11T03:18:33.484" v="2763" actId="1076"/>
          <ac:spMkLst>
            <pc:docMk/>
            <pc:sldMk cId="4256121116" sldId="431"/>
            <ac:spMk id="20" creationId="{F17356F9-96E9-41A0-8969-2C8B510CC6D7}"/>
          </ac:spMkLst>
        </pc:spChg>
        <pc:spChg chg="add mod">
          <ac:chgData name="Yang Ren" userId="0d99f63551e216d7" providerId="LiveId" clId="{F4C4C7EE-8451-4B34-9CB0-50F12534177B}" dt="2019-02-11T03:18:29.806" v="2762" actId="1076"/>
          <ac:spMkLst>
            <pc:docMk/>
            <pc:sldMk cId="4256121116" sldId="431"/>
            <ac:spMk id="21" creationId="{44F31A26-6B40-4195-90A5-F16D444989EC}"/>
          </ac:spMkLst>
        </pc:spChg>
        <pc:spChg chg="add del mod">
          <ac:chgData name="Yang Ren" userId="0d99f63551e216d7" providerId="LiveId" clId="{F4C4C7EE-8451-4B34-9CB0-50F12534177B}" dt="2019-02-11T03:28:05.641" v="2774" actId="478"/>
          <ac:spMkLst>
            <pc:docMk/>
            <pc:sldMk cId="4256121116" sldId="431"/>
            <ac:spMk id="24" creationId="{2AAC4F8C-EA86-41E6-868E-9A3113A8947A}"/>
          </ac:spMkLst>
        </pc:spChg>
        <pc:spChg chg="add mod">
          <ac:chgData name="Yang Ren" userId="0d99f63551e216d7" providerId="LiveId" clId="{F4C4C7EE-8451-4B34-9CB0-50F12534177B}" dt="2019-02-11T03:28:40.666" v="2782" actId="1076"/>
          <ac:spMkLst>
            <pc:docMk/>
            <pc:sldMk cId="4256121116" sldId="431"/>
            <ac:spMk id="27" creationId="{C03F2045-D6F0-4830-97EB-7B43163FAF96}"/>
          </ac:spMkLst>
        </pc:spChg>
        <pc:spChg chg="add mod">
          <ac:chgData name="Yang Ren" userId="0d99f63551e216d7" providerId="LiveId" clId="{F4C4C7EE-8451-4B34-9CB0-50F12534177B}" dt="2019-02-11T03:28:54.042" v="2787" actId="1076"/>
          <ac:spMkLst>
            <pc:docMk/>
            <pc:sldMk cId="4256121116" sldId="431"/>
            <ac:spMk id="28" creationId="{2D1178E2-1365-41BC-9E1E-58BE97746455}"/>
          </ac:spMkLst>
        </pc:spChg>
        <pc:spChg chg="add mod">
          <ac:chgData name="Yang Ren" userId="0d99f63551e216d7" providerId="LiveId" clId="{F4C4C7EE-8451-4B34-9CB0-50F12534177B}" dt="2019-02-11T03:29:12.391" v="2791" actId="1076"/>
          <ac:spMkLst>
            <pc:docMk/>
            <pc:sldMk cId="4256121116" sldId="431"/>
            <ac:spMk id="29" creationId="{661DE404-176B-4EBB-A3C5-D8FE67AA48DE}"/>
          </ac:spMkLst>
        </pc:spChg>
        <pc:picChg chg="del mod">
          <ac:chgData name="Yang Ren" userId="0d99f63551e216d7" providerId="LiveId" clId="{F4C4C7EE-8451-4B34-9CB0-50F12534177B}" dt="2019-02-11T03:28:01.091" v="2773" actId="478"/>
          <ac:picMkLst>
            <pc:docMk/>
            <pc:sldMk cId="4256121116" sldId="431"/>
            <ac:picMk id="9" creationId="{00000000-0000-0000-0000-000000000000}"/>
          </ac:picMkLst>
        </pc:picChg>
        <pc:picChg chg="add mod">
          <ac:chgData name="Yang Ren" userId="0d99f63551e216d7" providerId="LiveId" clId="{F4C4C7EE-8451-4B34-9CB0-50F12534177B}" dt="2019-02-11T02:58:28.784" v="2112" actId="1076"/>
          <ac:picMkLst>
            <pc:docMk/>
            <pc:sldMk cId="4256121116" sldId="431"/>
            <ac:picMk id="10" creationId="{F7B8AC7B-E641-4878-94AD-1AC9367CC8FA}"/>
          </ac:picMkLst>
        </pc:picChg>
        <pc:picChg chg="del mod">
          <ac:chgData name="Yang Ren" userId="0d99f63551e216d7" providerId="LiveId" clId="{F4C4C7EE-8451-4B34-9CB0-50F12534177B}" dt="2019-02-11T03:28:01.091" v="2773" actId="478"/>
          <ac:picMkLst>
            <pc:docMk/>
            <pc:sldMk cId="4256121116" sldId="431"/>
            <ac:picMk id="13" creationId="{00000000-0000-0000-0000-000000000000}"/>
          </ac:picMkLst>
        </pc:picChg>
        <pc:picChg chg="add mod ord">
          <ac:chgData name="Yang Ren" userId="0d99f63551e216d7" providerId="LiveId" clId="{F4C4C7EE-8451-4B34-9CB0-50F12534177B}" dt="2019-02-11T03:05:03.205" v="2658" actId="167"/>
          <ac:picMkLst>
            <pc:docMk/>
            <pc:sldMk cId="4256121116" sldId="431"/>
            <ac:picMk id="17" creationId="{668818E7-C160-44D9-B9B4-B0FFDD9F2727}"/>
          </ac:picMkLst>
        </pc:picChg>
        <pc:picChg chg="add mod">
          <ac:chgData name="Yang Ren" userId="0d99f63551e216d7" providerId="LiveId" clId="{F4C4C7EE-8451-4B34-9CB0-50F12534177B}" dt="2019-02-11T03:15:15.204" v="2727" actId="1076"/>
          <ac:picMkLst>
            <pc:docMk/>
            <pc:sldMk cId="4256121116" sldId="431"/>
            <ac:picMk id="19" creationId="{98BF53BD-2BF3-44E9-A0CC-FBAF32BC4221}"/>
          </ac:picMkLst>
        </pc:picChg>
        <pc:picChg chg="add mod">
          <ac:chgData name="Yang Ren" userId="0d99f63551e216d7" providerId="LiveId" clId="{F4C4C7EE-8451-4B34-9CB0-50F12534177B}" dt="2019-02-11T03:20:38.831" v="2771" actId="14100"/>
          <ac:picMkLst>
            <pc:docMk/>
            <pc:sldMk cId="4256121116" sldId="431"/>
            <ac:picMk id="22" creationId="{14021BA5-D2BE-49B4-8F38-615FDEFCE901}"/>
          </ac:picMkLst>
        </pc:picChg>
        <pc:picChg chg="add mod">
          <ac:chgData name="Yang Ren" userId="0d99f63551e216d7" providerId="LiveId" clId="{F4C4C7EE-8451-4B34-9CB0-50F12534177B}" dt="2019-02-11T03:28:33.860" v="2779" actId="1076"/>
          <ac:picMkLst>
            <pc:docMk/>
            <pc:sldMk cId="4256121116" sldId="431"/>
            <ac:picMk id="25" creationId="{9B68125D-60A7-4519-A777-2EE29912C88E}"/>
          </ac:picMkLst>
        </pc:picChg>
        <pc:picChg chg="add mod">
          <ac:chgData name="Yang Ren" userId="0d99f63551e216d7" providerId="LiveId" clId="{F4C4C7EE-8451-4B34-9CB0-50F12534177B}" dt="2019-02-11T03:28:33.860" v="2779" actId="1076"/>
          <ac:picMkLst>
            <pc:docMk/>
            <pc:sldMk cId="4256121116" sldId="431"/>
            <ac:picMk id="30" creationId="{C5A253D0-0B32-4CCF-B054-4852EB519CFF}"/>
          </ac:picMkLst>
        </pc:picChg>
        <pc:cxnChg chg="del mod">
          <ac:chgData name="Yang Ren" userId="0d99f63551e216d7" providerId="LiveId" clId="{F4C4C7EE-8451-4B34-9CB0-50F12534177B}" dt="2019-02-11T03:28:01.091" v="2773" actId="478"/>
          <ac:cxnSpMkLst>
            <pc:docMk/>
            <pc:sldMk cId="4256121116" sldId="431"/>
            <ac:cxnSpMk id="7" creationId="{00000000-0000-0000-0000-000000000000}"/>
          </ac:cxnSpMkLst>
        </pc:cxnChg>
        <pc:cxnChg chg="add mod">
          <ac:chgData name="Yang Ren" userId="0d99f63551e216d7" providerId="LiveId" clId="{F4C4C7EE-8451-4B34-9CB0-50F12534177B}" dt="2019-02-11T03:28:38.440" v="2781" actId="14100"/>
          <ac:cxnSpMkLst>
            <pc:docMk/>
            <pc:sldMk cId="4256121116" sldId="431"/>
            <ac:cxnSpMk id="26" creationId="{CE48FFFC-365D-47D3-B2AA-01711A294E39}"/>
          </ac:cxnSpMkLst>
        </pc:cxnChg>
      </pc:sldChg>
      <pc:sldChg chg="addSp delSp modSp">
        <pc:chgData name="Yang Ren" userId="0d99f63551e216d7" providerId="LiveId" clId="{F4C4C7EE-8451-4B34-9CB0-50F12534177B}" dt="2019-02-11T05:31:15.884" v="3224" actId="20577"/>
        <pc:sldMkLst>
          <pc:docMk/>
          <pc:sldMk cId="4002303011" sldId="432"/>
        </pc:sldMkLst>
        <pc:spChg chg="mod">
          <ac:chgData name="Yang Ren" userId="0d99f63551e216d7" providerId="LiveId" clId="{F4C4C7EE-8451-4B34-9CB0-50F12534177B}" dt="2019-02-11T05:31:15.884" v="3224" actId="20577"/>
          <ac:spMkLst>
            <pc:docMk/>
            <pc:sldMk cId="4002303011" sldId="432"/>
            <ac:spMk id="3" creationId="{00000000-0000-0000-0000-000000000000}"/>
          </ac:spMkLst>
        </pc:spChg>
        <pc:spChg chg="del">
          <ac:chgData name="Yang Ren" userId="0d99f63551e216d7" providerId="LiveId" clId="{F4C4C7EE-8451-4B34-9CB0-50F12534177B}" dt="2019-02-09T05:48:31.687" v="38" actId="478"/>
          <ac:spMkLst>
            <pc:docMk/>
            <pc:sldMk cId="4002303011" sldId="432"/>
            <ac:spMk id="10" creationId="{00000000-0000-0000-0000-000000000000}"/>
          </ac:spMkLst>
        </pc:spChg>
        <pc:spChg chg="add mod">
          <ac:chgData name="Yang Ren" userId="0d99f63551e216d7" providerId="LiveId" clId="{F4C4C7EE-8451-4B34-9CB0-50F12534177B}" dt="2019-02-09T06:16:22.368" v="305" actId="1035"/>
          <ac:spMkLst>
            <pc:docMk/>
            <pc:sldMk cId="4002303011" sldId="432"/>
            <ac:spMk id="15" creationId="{4A84931B-B23E-4241-9AF3-47D4364DECF8}"/>
          </ac:spMkLst>
        </pc:spChg>
        <pc:picChg chg="mod">
          <ac:chgData name="Yang Ren" userId="0d99f63551e216d7" providerId="LiveId" clId="{F4C4C7EE-8451-4B34-9CB0-50F12534177B}" dt="2019-02-09T06:16:22.368" v="305" actId="1035"/>
          <ac:picMkLst>
            <pc:docMk/>
            <pc:sldMk cId="4002303011" sldId="432"/>
            <ac:picMk id="2050" creationId="{00000000-0000-0000-0000-000000000000}"/>
          </ac:picMkLst>
        </pc:picChg>
        <pc:picChg chg="mod">
          <ac:chgData name="Yang Ren" userId="0d99f63551e216d7" providerId="LiveId" clId="{F4C4C7EE-8451-4B34-9CB0-50F12534177B}" dt="2019-02-09T06:16:22.368" v="305" actId="1035"/>
          <ac:picMkLst>
            <pc:docMk/>
            <pc:sldMk cId="4002303011" sldId="432"/>
            <ac:picMk id="2051" creationId="{00000000-0000-0000-0000-000000000000}"/>
          </ac:picMkLst>
        </pc:picChg>
        <pc:cxnChg chg="mod">
          <ac:chgData name="Yang Ren" userId="0d99f63551e216d7" providerId="LiveId" clId="{F4C4C7EE-8451-4B34-9CB0-50F12534177B}" dt="2019-02-09T06:16:22.368" v="305" actId="1035"/>
          <ac:cxnSpMkLst>
            <pc:docMk/>
            <pc:sldMk cId="4002303011" sldId="432"/>
            <ac:cxnSpMk id="5" creationId="{00000000-0000-0000-0000-000000000000}"/>
          </ac:cxnSpMkLst>
        </pc:cxnChg>
        <pc:cxnChg chg="mod">
          <ac:chgData name="Yang Ren" userId="0d99f63551e216d7" providerId="LiveId" clId="{F4C4C7EE-8451-4B34-9CB0-50F12534177B}" dt="2019-02-09T06:16:22.368" v="305" actId="1035"/>
          <ac:cxnSpMkLst>
            <pc:docMk/>
            <pc:sldMk cId="4002303011" sldId="432"/>
            <ac:cxnSpMk id="14" creationId="{00000000-0000-0000-0000-000000000000}"/>
          </ac:cxnSpMkLst>
        </pc:cxnChg>
      </pc:sldChg>
      <pc:sldChg chg="addSp delSp modSp add addAnim delAnim modAnim addCm delCm">
        <pc:chgData name="Yang Ren" userId="0d99f63551e216d7" providerId="LiveId" clId="{F4C4C7EE-8451-4B34-9CB0-50F12534177B}" dt="2019-02-10T02:37:07.487" v="1249" actId="1076"/>
        <pc:sldMkLst>
          <pc:docMk/>
          <pc:sldMk cId="629892937" sldId="433"/>
        </pc:sldMkLst>
        <pc:spChg chg="mod">
          <ac:chgData name="Yang Ren" userId="0d99f63551e216d7" providerId="LiveId" clId="{F4C4C7EE-8451-4B34-9CB0-50F12534177B}" dt="2019-02-10T02:11:07.187" v="860" actId="20577"/>
          <ac:spMkLst>
            <pc:docMk/>
            <pc:sldMk cId="629892937" sldId="433"/>
            <ac:spMk id="2" creationId="{00000000-0000-0000-0000-000000000000}"/>
          </ac:spMkLst>
        </pc:spChg>
        <pc:spChg chg="add del mod">
          <ac:chgData name="Yang Ren" userId="0d99f63551e216d7" providerId="LiveId" clId="{F4C4C7EE-8451-4B34-9CB0-50F12534177B}" dt="2019-02-10T02:11:25.988" v="861"/>
          <ac:spMkLst>
            <pc:docMk/>
            <pc:sldMk cId="629892937" sldId="433"/>
            <ac:spMk id="5" creationId="{CA612FF2-C580-4C81-8CCA-1A940FA4FC37}"/>
          </ac:spMkLst>
        </pc:spChg>
        <pc:spChg chg="mod">
          <ac:chgData name="Yang Ren" userId="0d99f63551e216d7" providerId="LiveId" clId="{F4C4C7EE-8451-4B34-9CB0-50F12534177B}" dt="2019-02-10T02:32:53.167" v="1236" actId="1076"/>
          <ac:spMkLst>
            <pc:docMk/>
            <pc:sldMk cId="629892937" sldId="433"/>
            <ac:spMk id="12" creationId="{00000000-0000-0000-0000-000000000000}"/>
          </ac:spMkLst>
        </pc:spChg>
        <pc:spChg chg="mod">
          <ac:chgData name="Yang Ren" userId="0d99f63551e216d7" providerId="LiveId" clId="{F4C4C7EE-8451-4B34-9CB0-50F12534177B}" dt="2019-02-10T02:32:18.403" v="1195" actId="20577"/>
          <ac:spMkLst>
            <pc:docMk/>
            <pc:sldMk cId="629892937" sldId="433"/>
            <ac:spMk id="13" creationId="{00000000-0000-0000-0000-000000000000}"/>
          </ac:spMkLst>
        </pc:spChg>
        <pc:spChg chg="mod">
          <ac:chgData name="Yang Ren" userId="0d99f63551e216d7" providerId="LiveId" clId="{F4C4C7EE-8451-4B34-9CB0-50F12534177B}" dt="2019-02-10T02:32:34.274" v="1209" actId="20577"/>
          <ac:spMkLst>
            <pc:docMk/>
            <pc:sldMk cId="629892937" sldId="433"/>
            <ac:spMk id="16" creationId="{00000000-0000-0000-0000-000000000000}"/>
          </ac:spMkLst>
        </pc:spChg>
        <pc:picChg chg="del">
          <ac:chgData name="Yang Ren" userId="0d99f63551e216d7" providerId="LiveId" clId="{F4C4C7EE-8451-4B34-9CB0-50F12534177B}" dt="2019-02-10T01:48:38.730" v="721" actId="478"/>
          <ac:picMkLst>
            <pc:docMk/>
            <pc:sldMk cId="629892937" sldId="433"/>
            <ac:picMk id="4" creationId="{00000000-0000-0000-0000-000000000000}"/>
          </ac:picMkLst>
        </pc:picChg>
        <pc:picChg chg="add mod modCrop">
          <ac:chgData name="Yang Ren" userId="0d99f63551e216d7" providerId="LiveId" clId="{F4C4C7EE-8451-4B34-9CB0-50F12534177B}" dt="2019-02-10T02:29:17.956" v="906" actId="14100"/>
          <ac:picMkLst>
            <pc:docMk/>
            <pc:sldMk cId="629892937" sldId="433"/>
            <ac:picMk id="5" creationId="{AE18C692-DDC0-4558-928A-7B18882C868E}"/>
          </ac:picMkLst>
        </pc:picChg>
        <pc:picChg chg="del">
          <ac:chgData name="Yang Ren" userId="0d99f63551e216d7" providerId="LiveId" clId="{F4C4C7EE-8451-4B34-9CB0-50F12534177B}" dt="2019-02-10T01:48:42.150" v="722" actId="478"/>
          <ac:picMkLst>
            <pc:docMk/>
            <pc:sldMk cId="629892937" sldId="433"/>
            <ac:picMk id="7" creationId="{00000000-0000-0000-0000-000000000000}"/>
          </ac:picMkLst>
        </pc:picChg>
        <pc:picChg chg="add mod ord modCrop">
          <ac:chgData name="Yang Ren" userId="0d99f63551e216d7" providerId="LiveId" clId="{F4C4C7EE-8451-4B34-9CB0-50F12534177B}" dt="2019-02-10T02:23:04.705" v="881" actId="167"/>
          <ac:picMkLst>
            <pc:docMk/>
            <pc:sldMk cId="629892937" sldId="433"/>
            <ac:picMk id="8" creationId="{9EFB7ECD-8220-4AF6-BC51-6BE3644093DC}"/>
          </ac:picMkLst>
        </pc:picChg>
        <pc:picChg chg="add mod ord">
          <ac:chgData name="Yang Ren" userId="0d99f63551e216d7" providerId="LiveId" clId="{F4C4C7EE-8451-4B34-9CB0-50F12534177B}" dt="2019-02-10T02:36:50.760" v="1246" actId="171"/>
          <ac:picMkLst>
            <pc:docMk/>
            <pc:sldMk cId="629892937" sldId="433"/>
            <ac:picMk id="10" creationId="{D0CD8F2B-1A8E-4E52-A449-CA3F7E5A14DB}"/>
          </ac:picMkLst>
        </pc:picChg>
        <pc:picChg chg="add del mod">
          <ac:chgData name="Yang Ren" userId="0d99f63551e216d7" providerId="LiveId" clId="{F4C4C7EE-8451-4B34-9CB0-50F12534177B}" dt="2019-02-10T02:26:42.954" v="896" actId="478"/>
          <ac:picMkLst>
            <pc:docMk/>
            <pc:sldMk cId="629892937" sldId="433"/>
            <ac:picMk id="15" creationId="{3C4A5C25-F058-4DC7-8CEB-00EF8ACD6839}"/>
          </ac:picMkLst>
        </pc:picChg>
        <pc:picChg chg="add mod">
          <ac:chgData name="Yang Ren" userId="0d99f63551e216d7" providerId="LiveId" clId="{F4C4C7EE-8451-4B34-9CB0-50F12534177B}" dt="2019-02-10T02:37:07.487" v="1249" actId="1076"/>
          <ac:picMkLst>
            <pc:docMk/>
            <pc:sldMk cId="629892937" sldId="433"/>
            <ac:picMk id="17" creationId="{1D2CA319-7917-4A23-9EB3-1FEF11FA163E}"/>
          </ac:picMkLst>
        </pc:picChg>
        <pc:picChg chg="add del mod">
          <ac:chgData name="Yang Ren" userId="0d99f63551e216d7" providerId="LiveId" clId="{F4C4C7EE-8451-4B34-9CB0-50F12534177B}" dt="2019-02-10T01:58:00.005" v="737" actId="478"/>
          <ac:picMkLst>
            <pc:docMk/>
            <pc:sldMk cId="629892937" sldId="433"/>
            <ac:picMk id="2050" creationId="{685E4441-82C1-47E7-89D3-F05C7EC0178F}"/>
          </ac:picMkLst>
        </pc:picChg>
        <pc:cxnChg chg="mod ord">
          <ac:chgData name="Yang Ren" userId="0d99f63551e216d7" providerId="LiveId" clId="{F4C4C7EE-8451-4B34-9CB0-50F12534177B}" dt="2019-02-10T02:36:56.299" v="1247" actId="166"/>
          <ac:cxnSpMkLst>
            <pc:docMk/>
            <pc:sldMk cId="629892937" sldId="433"/>
            <ac:cxnSpMk id="11" creationId="{00000000-0000-0000-0000-000000000000}"/>
          </ac:cxnSpMkLst>
        </pc:cxnChg>
        <pc:cxnChg chg="mod">
          <ac:chgData name="Yang Ren" userId="0d99f63551e216d7" providerId="LiveId" clId="{F4C4C7EE-8451-4B34-9CB0-50F12534177B}" dt="2019-02-10T02:23:47.474" v="890" actId="692"/>
          <ac:cxnSpMkLst>
            <pc:docMk/>
            <pc:sldMk cId="629892937" sldId="433"/>
            <ac:cxnSpMk id="14" creationId="{00000000-0000-0000-0000-000000000000}"/>
          </ac:cxnSpMkLst>
        </pc:cxnChg>
      </pc:sldChg>
      <pc:sldChg chg="add">
        <pc:chgData name="Yang Ren" userId="0d99f63551e216d7" providerId="LiveId" clId="{F4C4C7EE-8451-4B34-9CB0-50F12534177B}" dt="2019-02-11T02:45:57.996" v="1446"/>
        <pc:sldMkLst>
          <pc:docMk/>
          <pc:sldMk cId="1690135660" sldId="434"/>
        </pc:sldMkLst>
      </pc:sldChg>
      <pc:sldChg chg="modSp add">
        <pc:chgData name="Yang Ren" userId="0d99f63551e216d7" providerId="LiveId" clId="{F4C4C7EE-8451-4B34-9CB0-50F12534177B}" dt="2019-02-11T04:13:37.118" v="3116" actId="20577"/>
        <pc:sldMkLst>
          <pc:docMk/>
          <pc:sldMk cId="4069142389" sldId="435"/>
        </pc:sldMkLst>
        <pc:spChg chg="mod">
          <ac:chgData name="Yang Ren" userId="0d99f63551e216d7" providerId="LiveId" clId="{F4C4C7EE-8451-4B34-9CB0-50F12534177B}" dt="2019-02-11T04:13:37.118" v="3116" actId="20577"/>
          <ac:spMkLst>
            <pc:docMk/>
            <pc:sldMk cId="4069142389" sldId="435"/>
            <ac:spMk id="5" creationId="{E6FA0BCA-A9B5-4C87-8DE5-BCC71C8620C9}"/>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B09DEB-132D-4CBD-A0C6-F40A9FD4CF47}" type="datetimeFigureOut">
              <a:rPr lang="en-US" smtClean="0"/>
              <a:pPr/>
              <a:t>2/11/2019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F5CBAC-5C7F-4ABA-9514-76E482302B72}" type="slidenum">
              <a:rPr lang="en-US" smtClean="0"/>
              <a:pPr/>
              <a:t>‹#›</a:t>
            </a:fld>
            <a:endParaRPr lang="en-US"/>
          </a:p>
        </p:txBody>
      </p:sp>
    </p:spTree>
    <p:extLst>
      <p:ext uri="{BB962C8B-B14F-4D97-AF65-F5344CB8AC3E}">
        <p14:creationId xmlns:p14="http://schemas.microsoft.com/office/powerpoint/2010/main" val="365907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p:sp>
      <p:sp>
        <p:nvSpPr>
          <p:cNvPr id="48131"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itchFamily="34" charset="0"/>
                <a:ea typeface="宋体" pitchFamily="2" charset="-122"/>
              </a:rPr>
              <a:t>Good morning, ladies and gentleman!</a:t>
            </a:r>
          </a:p>
          <a:p>
            <a:r>
              <a:rPr lang="en-US" altLang="zh-CN">
                <a:latin typeface="Arial" pitchFamily="34" charset="0"/>
                <a:ea typeface="宋体" pitchFamily="2" charset="-122"/>
              </a:rPr>
              <a:t>As a member of HDX team, it is a great honor for me to have the opportunity to present the progresses of HDX here.</a:t>
            </a:r>
          </a:p>
          <a:p>
            <a:r>
              <a:rPr lang="en-US" altLang="zh-CN">
                <a:latin typeface="Arial" pitchFamily="34" charset="0"/>
                <a:ea typeface="宋体" pitchFamily="2" charset="-122"/>
              </a:rPr>
              <a:t>My name is Wang Zhibin. I am a member of HDX team and I am now  a research assistant at Harbin institute of technology.</a:t>
            </a:r>
            <a:endParaRPr lang="zh-CN" altLang="en-US">
              <a:latin typeface="Arial" pitchFamily="34" charset="0"/>
              <a:ea typeface="宋体" pitchFamily="2" charset="-122"/>
            </a:endParaRPr>
          </a:p>
        </p:txBody>
      </p:sp>
      <p:sp>
        <p:nvSpPr>
          <p:cNvPr id="4813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F764E57F-3605-4F28-8224-50AFA2AE5CA9}" type="slidenum">
              <a:rPr lang="de-DE" altLang="zh-CN">
                <a:solidFill>
                  <a:prstClr val="black"/>
                </a:solidFill>
                <a:latin typeface="Times New Roman" pitchFamily="18" charset="0"/>
                <a:cs typeface="Arial" pitchFamily="34" charset="0"/>
              </a:rPr>
              <a:pPr/>
              <a:t>1</a:t>
            </a:fld>
            <a:endParaRPr lang="de-DE" altLang="zh-CN">
              <a:solidFill>
                <a:prstClr val="black"/>
              </a:solidFill>
              <a:latin typeface="Times New Roman" pitchFamily="18" charset="0"/>
              <a:cs typeface="Arial" pitchFamily="34" charset="0"/>
            </a:endParaRPr>
          </a:p>
        </p:txBody>
      </p:sp>
      <p:sp>
        <p:nvSpPr>
          <p:cNvPr id="48133" name="页脚占位符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endParaRPr lang="de-DE" altLang="en-US">
              <a:solidFill>
                <a:prstClr val="black"/>
              </a:solidFill>
              <a:latin typeface="Times New Roman" pitchFamily="18" charset="0"/>
              <a:cs typeface="Arial" pitchFamily="34" charset="0"/>
            </a:endParaRPr>
          </a:p>
        </p:txBody>
      </p:sp>
      <p:sp>
        <p:nvSpPr>
          <p:cNvPr id="48134" name="页眉占位符 5"/>
          <p:cNvSpPr>
            <a:spLocks noGrp="1"/>
          </p:cNvSpPr>
          <p:nvPr>
            <p:ph type="hdr" sz="quarter"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endParaRPr lang="de-DE" altLang="en-US">
              <a:solidFill>
                <a:prstClr val="black"/>
              </a:solidFill>
              <a:latin typeface="Times New Roman" pitchFamily="18"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45</a:t>
            </a:fld>
            <a:endParaRPr lang="zh-CN" altLang="en-US"/>
          </a:p>
        </p:txBody>
      </p:sp>
    </p:spTree>
    <p:extLst>
      <p:ext uri="{BB962C8B-B14F-4D97-AF65-F5344CB8AC3E}">
        <p14:creationId xmlns:p14="http://schemas.microsoft.com/office/powerpoint/2010/main" val="4152621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46</a:t>
            </a:fld>
            <a:endParaRPr lang="zh-CN" altLang="en-US"/>
          </a:p>
        </p:txBody>
      </p:sp>
    </p:spTree>
    <p:extLst>
      <p:ext uri="{BB962C8B-B14F-4D97-AF65-F5344CB8AC3E}">
        <p14:creationId xmlns:p14="http://schemas.microsoft.com/office/powerpoint/2010/main" val="381769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47</a:t>
            </a:fld>
            <a:endParaRPr lang="zh-CN" altLang="en-US"/>
          </a:p>
        </p:txBody>
      </p:sp>
    </p:spTree>
    <p:extLst>
      <p:ext uri="{BB962C8B-B14F-4D97-AF65-F5344CB8AC3E}">
        <p14:creationId xmlns:p14="http://schemas.microsoft.com/office/powerpoint/2010/main" val="1710696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48</a:t>
            </a:fld>
            <a:endParaRPr lang="zh-CN" altLang="en-US"/>
          </a:p>
        </p:txBody>
      </p:sp>
    </p:spTree>
    <p:extLst>
      <p:ext uri="{BB962C8B-B14F-4D97-AF65-F5344CB8AC3E}">
        <p14:creationId xmlns:p14="http://schemas.microsoft.com/office/powerpoint/2010/main" val="76347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49</a:t>
            </a:fld>
            <a:endParaRPr lang="zh-CN" altLang="en-US"/>
          </a:p>
        </p:txBody>
      </p:sp>
    </p:spTree>
    <p:extLst>
      <p:ext uri="{BB962C8B-B14F-4D97-AF65-F5344CB8AC3E}">
        <p14:creationId xmlns:p14="http://schemas.microsoft.com/office/powerpoint/2010/main" val="429119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50</a:t>
            </a:fld>
            <a:endParaRPr lang="zh-CN" altLang="en-US"/>
          </a:p>
        </p:txBody>
      </p:sp>
    </p:spTree>
    <p:extLst>
      <p:ext uri="{BB962C8B-B14F-4D97-AF65-F5344CB8AC3E}">
        <p14:creationId xmlns:p14="http://schemas.microsoft.com/office/powerpoint/2010/main" val="109187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51</a:t>
            </a:fld>
            <a:endParaRPr lang="zh-CN" altLang="en-US"/>
          </a:p>
        </p:txBody>
      </p:sp>
    </p:spTree>
    <p:extLst>
      <p:ext uri="{BB962C8B-B14F-4D97-AF65-F5344CB8AC3E}">
        <p14:creationId xmlns:p14="http://schemas.microsoft.com/office/powerpoint/2010/main" val="129485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p:sp>
      <p:sp>
        <p:nvSpPr>
          <p:cNvPr id="78851" name="备注占位符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r>
              <a:rPr lang="en-US" altLang="zh-CN">
                <a:latin typeface="Arial" pitchFamily="34" charset="0"/>
                <a:ea typeface="宋体" pitchFamily="2" charset="-122"/>
              </a:rPr>
              <a:t>This is the future plans of HDX</a:t>
            </a:r>
          </a:p>
          <a:p>
            <a:pPr marL="0" lvl="1"/>
            <a:r>
              <a:rPr lang="en-US" altLang="zh-CN" sz="2400" b="1">
                <a:solidFill>
                  <a:srgbClr val="336699"/>
                </a:solidFill>
                <a:latin typeface="Arial" pitchFamily="34" charset="0"/>
                <a:ea typeface="STLiti" pitchFamily="2" charset="-122"/>
              </a:rPr>
              <a:t>First, Completing the Feasibility Research Report at the end of 2015.</a:t>
            </a:r>
          </a:p>
          <a:p>
            <a:pPr marL="0" lvl="1"/>
            <a:r>
              <a:rPr lang="en-US" altLang="zh-CN" sz="2400" b="1">
                <a:solidFill>
                  <a:srgbClr val="336699"/>
                </a:solidFill>
                <a:latin typeface="Arial" pitchFamily="34" charset="0"/>
                <a:ea typeface="STLiti" pitchFamily="2" charset="-122"/>
              </a:rPr>
              <a:t>Second, Experimental setup design and diagnostics planning begins in the year 2015 and will be finished at the end of 2016.</a:t>
            </a:r>
          </a:p>
          <a:p>
            <a:pPr marL="0" lvl="1"/>
            <a:r>
              <a:rPr lang="en-US" altLang="zh-CN">
                <a:latin typeface="Arial" pitchFamily="34" charset="0"/>
                <a:ea typeface="宋体" pitchFamily="2" charset="-122"/>
              </a:rPr>
              <a:t>Third, </a:t>
            </a:r>
            <a:r>
              <a:rPr lang="en-US" altLang="zh-CN" sz="2400" b="1">
                <a:solidFill>
                  <a:srgbClr val="336699"/>
                </a:solidFill>
                <a:latin typeface="Arial" pitchFamily="34" charset="0"/>
                <a:ea typeface="STLiti" pitchFamily="2" charset="-122"/>
              </a:rPr>
              <a:t>First phase of engineering design is in the year of 2016.</a:t>
            </a:r>
          </a:p>
          <a:p>
            <a:pPr marL="0" lvl="1"/>
            <a:r>
              <a:rPr lang="en-US" altLang="zh-CN" sz="2400" b="1">
                <a:solidFill>
                  <a:srgbClr val="336699"/>
                </a:solidFill>
                <a:latin typeface="Arial" pitchFamily="34" charset="0"/>
                <a:ea typeface="STLiti" pitchFamily="2" charset="-122"/>
              </a:rPr>
              <a:t>Fourth, construction phase begins at 2016 and will be finished in 2019.</a:t>
            </a:r>
          </a:p>
          <a:p>
            <a:pPr marL="0" lvl="1"/>
            <a:r>
              <a:rPr lang="en-US" altLang="zh-CN" sz="2400" b="1">
                <a:solidFill>
                  <a:srgbClr val="336699"/>
                </a:solidFill>
                <a:latin typeface="Arial" pitchFamily="34" charset="0"/>
                <a:ea typeface="STLiti" pitchFamily="2" charset="-122"/>
              </a:rPr>
              <a:t>Finally, operation phase begins in the year of 2019.</a:t>
            </a:r>
          </a:p>
        </p:txBody>
      </p:sp>
      <p:sp>
        <p:nvSpPr>
          <p:cNvPr id="78852" name="日期占位符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BEDF02B8-6D93-499D-8616-7E918D2C3DCA}" type="datetime1">
              <a:rPr lang="zh-CN" altLang="en-US"/>
              <a:pPr/>
              <a:t>2019/2/11</a:t>
            </a:fld>
            <a:endParaRPr lang="zh-CN" altLang="en-US"/>
          </a:p>
        </p:txBody>
      </p:sp>
      <p:sp>
        <p:nvSpPr>
          <p:cNvPr id="78853" name="幻灯片编号占位符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宋体" pitchFamily="2" charset="-122"/>
              </a:defRPr>
            </a:lvl1pPr>
            <a:lvl2pPr marL="742950" indent="-285750">
              <a:defRPr kumimoji="1">
                <a:solidFill>
                  <a:schemeClr val="tx1"/>
                </a:solidFill>
                <a:latin typeface="Arial" pitchFamily="34" charset="0"/>
                <a:ea typeface="宋体" pitchFamily="2" charset="-122"/>
              </a:defRPr>
            </a:lvl2pPr>
            <a:lvl3pPr marL="1143000" indent="-228600">
              <a:defRPr kumimoji="1">
                <a:solidFill>
                  <a:schemeClr val="tx1"/>
                </a:solidFill>
                <a:latin typeface="Arial" pitchFamily="34" charset="0"/>
                <a:ea typeface="宋体" pitchFamily="2" charset="-122"/>
              </a:defRPr>
            </a:lvl3pPr>
            <a:lvl4pPr marL="1600200" indent="-228600">
              <a:defRPr kumimoji="1">
                <a:solidFill>
                  <a:schemeClr val="tx1"/>
                </a:solidFill>
                <a:latin typeface="Arial" pitchFamily="34" charset="0"/>
                <a:ea typeface="宋体" pitchFamily="2" charset="-122"/>
              </a:defRPr>
            </a:lvl4pPr>
            <a:lvl5pPr marL="2057400" indent="-228600">
              <a:defRPr kumimoji="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a:solidFill>
                  <a:schemeClr val="tx1"/>
                </a:solidFill>
                <a:latin typeface="Arial" pitchFamily="34" charset="0"/>
                <a:ea typeface="宋体" pitchFamily="2" charset="-122"/>
              </a:defRPr>
            </a:lvl9pPr>
          </a:lstStyle>
          <a:p>
            <a:fld id="{9A331F0B-5BE7-49F6-AABF-0B22707C990A}" type="slidenum">
              <a:rPr lang="zh-CN" altLang="en-US"/>
              <a:pPr/>
              <a:t>52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电子</a:t>
            </a:r>
            <a:r>
              <a:rPr lang="en-US" altLang="zh-CN" dirty="0"/>
              <a:t>MHD</a:t>
            </a:r>
            <a:r>
              <a:rPr lang="zh-CN" altLang="en-US" dirty="0"/>
              <a:t>参数空间，</a:t>
            </a:r>
            <a:r>
              <a:rPr lang="zh-CN" altLang="en-US" baseline="0" dirty="0"/>
              <a:t>并不能很好的模拟自然中的磁重联过程，因为</a:t>
            </a:r>
            <a:r>
              <a:rPr lang="en-US" altLang="zh-CN" baseline="0" dirty="0"/>
              <a:t>MHD</a:t>
            </a:r>
            <a:r>
              <a:rPr lang="zh-CN" altLang="en-US" baseline="0" dirty="0"/>
              <a:t>适用的范围对整个磁重联的过程很重要，同时引入了人工的边界条件</a:t>
            </a:r>
            <a:endParaRPr lang="en-US" dirty="0"/>
          </a:p>
        </p:txBody>
      </p:sp>
      <p:sp>
        <p:nvSpPr>
          <p:cNvPr id="4" name="Slide Number Placeholder 3"/>
          <p:cNvSpPr>
            <a:spLocks noGrp="1"/>
          </p:cNvSpPr>
          <p:nvPr>
            <p:ph type="sldNum" sz="quarter" idx="10"/>
          </p:nvPr>
        </p:nvSpPr>
        <p:spPr/>
        <p:txBody>
          <a:bodyPr/>
          <a:lstStyle/>
          <a:p>
            <a:fld id="{919A1538-13D2-4C31-9BD7-A70AD93640A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p:sp>
      <p:sp>
        <p:nvSpPr>
          <p:cNvPr id="36866"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zh-CN"/>
              <a:t>The SPERF is composed of three systems. That is </a:t>
            </a:r>
            <a:r>
              <a:rPr kumimoji="0" lang="en-US" altLang="zh-CN" i="1"/>
              <a:t>Asymmetric Reconnection EXperiment (</a:t>
            </a:r>
            <a:r>
              <a:rPr kumimoji="0" lang="en-US" altLang="zh-CN" b="1" i="1"/>
              <a:t>AREX</a:t>
            </a:r>
            <a:r>
              <a:rPr kumimoji="0" lang="en-US" altLang="zh-CN" i="1"/>
              <a:t>)</a:t>
            </a:r>
            <a:r>
              <a:rPr kumimoji="0" lang="en-US" altLang="zh-CN"/>
              <a:t> , </a:t>
            </a:r>
            <a:r>
              <a:rPr kumimoji="0" lang="en-US" altLang="zh-CN" b="1" i="1"/>
              <a:t>Dipole Research EXperiment (</a:t>
            </a:r>
            <a:r>
              <a:rPr kumimoji="0" lang="en-US" altLang="zh-CN" b="1" i="1">
                <a:solidFill>
                  <a:srgbClr val="FF0000"/>
                </a:solidFill>
              </a:rPr>
              <a:t>DREX</a:t>
            </a:r>
            <a:r>
              <a:rPr kumimoji="0" lang="en-US" altLang="zh-CN" b="1" i="1"/>
              <a:t>)</a:t>
            </a:r>
            <a:r>
              <a:rPr kumimoji="0" lang="en-US" altLang="zh-CN"/>
              <a:t> , and </a:t>
            </a:r>
            <a:r>
              <a:rPr kumimoji="0" lang="en-US" altLang="zh-CN" i="1"/>
              <a:t>Tail Research EXperiment (</a:t>
            </a:r>
            <a:r>
              <a:rPr kumimoji="0" lang="en-US" altLang="zh-CN" b="1" i="1"/>
              <a:t>T-REX</a:t>
            </a:r>
            <a:r>
              <a:rPr kumimoji="0" lang="en-US" altLang="zh-CN" i="1"/>
              <a:t>).</a:t>
            </a:r>
            <a:r>
              <a:rPr kumimoji="0" lang="en-US" altLang="zh-CN"/>
              <a:t> AREX</a:t>
            </a:r>
            <a:r>
              <a:rPr kumimoji="0" lang="zh-CN" altLang="en-US"/>
              <a:t> </a:t>
            </a:r>
            <a:r>
              <a:rPr kumimoji="0" lang="en-US" altLang="zh-CN"/>
              <a:t>is</a:t>
            </a:r>
            <a:r>
              <a:rPr kumimoji="0" lang="zh-CN" altLang="en-US"/>
              <a:t> </a:t>
            </a:r>
            <a:r>
              <a:rPr kumimoji="0" lang="en-US" altLang="zh-CN"/>
              <a:t>mainly</a:t>
            </a:r>
            <a:r>
              <a:rPr kumimoji="0" lang="zh-CN" altLang="en-US"/>
              <a:t> </a:t>
            </a:r>
            <a:r>
              <a:rPr kumimoji="0" lang="en-US" altLang="zh-CN"/>
              <a:t>research</a:t>
            </a:r>
            <a:r>
              <a:rPr kumimoji="0" lang="zh-CN" altLang="en-US"/>
              <a:t> </a:t>
            </a:r>
            <a:r>
              <a:rPr kumimoji="0" lang="en-US" altLang="zh-CN"/>
              <a:t>the</a:t>
            </a:r>
            <a:r>
              <a:rPr kumimoji="0" lang="zh-CN" altLang="en-US"/>
              <a:t> </a:t>
            </a:r>
            <a:r>
              <a:rPr kumimoji="0" lang="en-US" altLang="zh-CN"/>
              <a:t>three</a:t>
            </a:r>
            <a:r>
              <a:rPr kumimoji="0" lang="zh-CN" altLang="en-US"/>
              <a:t> </a:t>
            </a:r>
            <a:r>
              <a:rPr kumimoji="0" lang="en-US" altLang="zh-CN"/>
              <a:t>dimensional</a:t>
            </a:r>
            <a:r>
              <a:rPr kumimoji="0" lang="zh-CN" altLang="en-US"/>
              <a:t> </a:t>
            </a:r>
            <a:r>
              <a:rPr kumimoji="0" lang="en-US" altLang="zh-CN"/>
              <a:t>dyaside</a:t>
            </a:r>
            <a:r>
              <a:rPr kumimoji="0" lang="zh-CN" altLang="en-US"/>
              <a:t> </a:t>
            </a:r>
            <a:r>
              <a:rPr kumimoji="0" lang="en-US" altLang="zh-CN"/>
              <a:t>magnetopause</a:t>
            </a:r>
            <a:r>
              <a:rPr kumimoji="0" lang="zh-CN" altLang="en-US"/>
              <a:t> </a:t>
            </a:r>
            <a:r>
              <a:rPr kumimoji="0" lang="en-US" altLang="zh-CN"/>
              <a:t>reconnection,</a:t>
            </a:r>
            <a:r>
              <a:rPr kumimoji="0" lang="zh-CN" altLang="en-US"/>
              <a:t> </a:t>
            </a:r>
            <a:r>
              <a:rPr kumimoji="0" lang="en-US" altLang="zh-CN"/>
              <a:t>while</a:t>
            </a:r>
            <a:r>
              <a:rPr kumimoji="0" lang="zh-CN" altLang="en-US"/>
              <a:t> </a:t>
            </a:r>
            <a:r>
              <a:rPr kumimoji="0" lang="en-US" altLang="zh-CN"/>
              <a:t>the</a:t>
            </a:r>
            <a:r>
              <a:rPr kumimoji="0" lang="zh-CN" altLang="en-US"/>
              <a:t> </a:t>
            </a:r>
            <a:r>
              <a:rPr kumimoji="0" lang="en-US" altLang="zh-CN"/>
              <a:t>DREX</a:t>
            </a:r>
            <a:r>
              <a:rPr kumimoji="0" lang="zh-CN" altLang="en-US"/>
              <a:t> </a:t>
            </a:r>
            <a:r>
              <a:rPr kumimoji="0" lang="en-US" altLang="zh-CN"/>
              <a:t>system</a:t>
            </a:r>
            <a:r>
              <a:rPr kumimoji="0" lang="zh-CN" altLang="en-US"/>
              <a:t> </a:t>
            </a:r>
            <a:r>
              <a:rPr kumimoji="0" lang="en-US" altLang="zh-CN"/>
              <a:t>mainly</a:t>
            </a:r>
            <a:r>
              <a:rPr kumimoji="0" lang="zh-CN" altLang="en-US"/>
              <a:t> </a:t>
            </a:r>
            <a:r>
              <a:rPr kumimoji="0" lang="en-US" altLang="zh-CN"/>
              <a:t>investigate</a:t>
            </a:r>
            <a:r>
              <a:rPr kumimoji="0" lang="zh-CN" altLang="en-US"/>
              <a:t> </a:t>
            </a:r>
            <a:r>
              <a:rPr kumimoji="0" lang="en-US" altLang="zh-CN"/>
              <a:t>the</a:t>
            </a:r>
            <a:r>
              <a:rPr kumimoji="0" lang="zh-CN" altLang="en-US"/>
              <a:t> </a:t>
            </a:r>
            <a:r>
              <a:rPr kumimoji="0" lang="en-US" altLang="zh-CN"/>
              <a:t>acceleration/loss</a:t>
            </a:r>
            <a:r>
              <a:rPr kumimoji="0" lang="zh-CN" altLang="en-US"/>
              <a:t> </a:t>
            </a:r>
            <a:r>
              <a:rPr kumimoji="0" lang="en-US" altLang="zh-CN"/>
              <a:t>and</a:t>
            </a:r>
            <a:r>
              <a:rPr kumimoji="0" lang="zh-CN" altLang="en-US"/>
              <a:t> </a:t>
            </a:r>
            <a:r>
              <a:rPr kumimoji="0" lang="en-US" altLang="zh-CN"/>
              <a:t>wave-particle</a:t>
            </a:r>
            <a:r>
              <a:rPr kumimoji="0" lang="zh-CN" altLang="en-US"/>
              <a:t> </a:t>
            </a:r>
            <a:r>
              <a:rPr kumimoji="0" lang="en-US" altLang="zh-CN"/>
              <a:t>interaction</a:t>
            </a:r>
            <a:r>
              <a:rPr kumimoji="0" lang="zh-CN" altLang="en-US"/>
              <a:t> </a:t>
            </a:r>
            <a:r>
              <a:rPr kumimoji="0" lang="en-US" altLang="zh-CN"/>
              <a:t>of</a:t>
            </a:r>
            <a:r>
              <a:rPr kumimoji="0" lang="zh-CN" altLang="en-US"/>
              <a:t> </a:t>
            </a:r>
            <a:r>
              <a:rPr kumimoji="0" lang="en-US" altLang="zh-CN"/>
              <a:t>energetic</a:t>
            </a:r>
            <a:r>
              <a:rPr kumimoji="0" lang="zh-CN" altLang="en-US"/>
              <a:t> </a:t>
            </a:r>
            <a:r>
              <a:rPr kumimoji="0" lang="en-US" altLang="zh-CN"/>
              <a:t>particles</a:t>
            </a:r>
            <a:r>
              <a:rPr kumimoji="0" lang="zh-CN" altLang="en-US"/>
              <a:t> </a:t>
            </a:r>
            <a:r>
              <a:rPr kumimoji="0" lang="en-US" altLang="zh-CN"/>
              <a:t>and</a:t>
            </a:r>
            <a:r>
              <a:rPr kumimoji="0" lang="zh-CN" altLang="en-US"/>
              <a:t> </a:t>
            </a:r>
            <a:r>
              <a:rPr kumimoji="0" lang="en-US" altLang="zh-CN"/>
              <a:t>also</a:t>
            </a:r>
            <a:r>
              <a:rPr kumimoji="0" lang="zh-CN" altLang="en-US"/>
              <a:t> </a:t>
            </a:r>
            <a:r>
              <a:rPr kumimoji="0" lang="en-US" altLang="zh-CN"/>
              <a:t>the</a:t>
            </a:r>
            <a:r>
              <a:rPr kumimoji="0" lang="zh-CN" altLang="en-US"/>
              <a:t> </a:t>
            </a:r>
            <a:r>
              <a:rPr kumimoji="0" lang="en-US" altLang="zh-CN"/>
              <a:t>influence</a:t>
            </a:r>
            <a:r>
              <a:rPr kumimoji="0" lang="zh-CN" altLang="en-US"/>
              <a:t> </a:t>
            </a:r>
            <a:r>
              <a:rPr kumimoji="0" lang="en-US" altLang="zh-CN"/>
              <a:t>of</a:t>
            </a:r>
            <a:r>
              <a:rPr kumimoji="0" lang="zh-CN" altLang="en-US"/>
              <a:t> </a:t>
            </a:r>
            <a:r>
              <a:rPr kumimoji="0" lang="en-US" altLang="zh-CN"/>
              <a:t>magnetic</a:t>
            </a:r>
            <a:r>
              <a:rPr kumimoji="0" lang="zh-CN" altLang="en-US"/>
              <a:t> </a:t>
            </a:r>
            <a:r>
              <a:rPr kumimoji="0" lang="en-US" altLang="zh-CN"/>
              <a:t>storms</a:t>
            </a:r>
            <a:r>
              <a:rPr kumimoji="0" lang="zh-CN" altLang="en-US"/>
              <a:t> </a:t>
            </a:r>
            <a:r>
              <a:rPr kumimoji="0" lang="en-US" altLang="zh-CN"/>
              <a:t>on</a:t>
            </a:r>
            <a:r>
              <a:rPr kumimoji="0" lang="zh-CN" altLang="en-US"/>
              <a:t> </a:t>
            </a:r>
            <a:r>
              <a:rPr kumimoji="0" lang="en-US" altLang="zh-CN"/>
              <a:t>the</a:t>
            </a:r>
            <a:r>
              <a:rPr kumimoji="0" lang="zh-CN" altLang="en-US"/>
              <a:t> </a:t>
            </a:r>
            <a:r>
              <a:rPr kumimoji="0" lang="en-US" altLang="zh-CN"/>
              <a:t>inner</a:t>
            </a:r>
            <a:r>
              <a:rPr kumimoji="0" lang="zh-CN" altLang="en-US"/>
              <a:t> </a:t>
            </a:r>
            <a:r>
              <a:rPr kumimoji="0" lang="en-US" altLang="zh-CN"/>
              <a:t>magnetosphere.</a:t>
            </a:r>
            <a:r>
              <a:rPr kumimoji="0" lang="zh-CN" altLang="en-US"/>
              <a:t> </a:t>
            </a:r>
            <a:r>
              <a:rPr kumimoji="0" lang="en-US" altLang="zh-CN"/>
              <a:t>While</a:t>
            </a:r>
            <a:r>
              <a:rPr kumimoji="0" lang="zh-CN" altLang="en-US"/>
              <a:t> </a:t>
            </a:r>
            <a:r>
              <a:rPr kumimoji="0" lang="en-US" altLang="zh-CN"/>
              <a:t>T-REX</a:t>
            </a:r>
            <a:r>
              <a:rPr kumimoji="0" lang="zh-CN" altLang="en-US"/>
              <a:t> </a:t>
            </a:r>
            <a:r>
              <a:rPr kumimoji="0" lang="en-US" altLang="zh-CN"/>
              <a:t>will</a:t>
            </a:r>
            <a:r>
              <a:rPr kumimoji="0" lang="zh-CN" altLang="en-US"/>
              <a:t> </a:t>
            </a:r>
            <a:r>
              <a:rPr kumimoji="0" lang="en-US" altLang="zh-CN"/>
              <a:t>investigated</a:t>
            </a:r>
            <a:r>
              <a:rPr kumimoji="0" lang="zh-CN" altLang="en-US"/>
              <a:t> </a:t>
            </a:r>
            <a:r>
              <a:rPr kumimoji="0" lang="en-US" altLang="zh-CN"/>
              <a:t>the</a:t>
            </a:r>
            <a:r>
              <a:rPr kumimoji="0" lang="zh-CN" altLang="en-US"/>
              <a:t> </a:t>
            </a:r>
            <a:r>
              <a:rPr kumimoji="0" lang="en-US" altLang="zh-CN"/>
              <a:t>3d</a:t>
            </a:r>
            <a:r>
              <a:rPr kumimoji="0" lang="zh-CN" altLang="en-US"/>
              <a:t> </a:t>
            </a:r>
            <a:r>
              <a:rPr kumimoji="0" lang="en-US" altLang="zh-CN"/>
              <a:t>magnetic</a:t>
            </a:r>
            <a:r>
              <a:rPr kumimoji="0" lang="zh-CN" altLang="en-US"/>
              <a:t> </a:t>
            </a:r>
            <a:r>
              <a:rPr kumimoji="0" lang="en-US" altLang="zh-CN"/>
              <a:t>reconnection</a:t>
            </a:r>
            <a:r>
              <a:rPr kumimoji="0" lang="zh-CN" altLang="en-US"/>
              <a:t> </a:t>
            </a:r>
            <a:r>
              <a:rPr kumimoji="0" lang="en-US" altLang="zh-CN"/>
              <a:t>at</a:t>
            </a:r>
            <a:r>
              <a:rPr kumimoji="0" lang="zh-CN" altLang="en-US"/>
              <a:t> </a:t>
            </a:r>
            <a:r>
              <a:rPr kumimoji="0" lang="en-US" altLang="zh-CN"/>
              <a:t>magnetopause</a:t>
            </a:r>
            <a:r>
              <a:rPr kumimoji="0" lang="zh-CN" altLang="en-US"/>
              <a:t> </a:t>
            </a:r>
            <a:r>
              <a:rPr kumimoji="0" lang="en-US" altLang="zh-CN"/>
              <a:t>and</a:t>
            </a:r>
            <a:r>
              <a:rPr kumimoji="0" lang="zh-CN" altLang="en-US"/>
              <a:t> </a:t>
            </a:r>
            <a:r>
              <a:rPr kumimoji="0" lang="en-US" altLang="zh-CN"/>
              <a:t>magnetotail</a:t>
            </a:r>
            <a:r>
              <a:rPr kumimoji="0" lang="zh-CN" altLang="en-US"/>
              <a:t>, </a:t>
            </a:r>
            <a:r>
              <a:rPr kumimoji="0" lang="en-US" altLang="zh-CN"/>
              <a:t>and</a:t>
            </a:r>
            <a:r>
              <a:rPr kumimoji="0" lang="zh-CN" altLang="en-US"/>
              <a:t> </a:t>
            </a:r>
            <a:r>
              <a:rPr kumimoji="0" lang="en-US" altLang="zh-CN"/>
              <a:t>also</a:t>
            </a:r>
            <a:r>
              <a:rPr kumimoji="0" lang="zh-CN" altLang="en-US"/>
              <a:t> </a:t>
            </a:r>
            <a:r>
              <a:rPr kumimoji="0" lang="en-US" altLang="zh-CN"/>
              <a:t>hydromagnetic</a:t>
            </a:r>
            <a:r>
              <a:rPr kumimoji="0" lang="zh-CN" altLang="en-US"/>
              <a:t> </a:t>
            </a:r>
            <a:r>
              <a:rPr kumimoji="0" lang="en-US" altLang="zh-CN"/>
              <a:t>waves</a:t>
            </a:r>
            <a:r>
              <a:rPr kumimoji="0" lang="zh-CN" altLang="en-US"/>
              <a:t> </a:t>
            </a:r>
            <a:r>
              <a:rPr kumimoji="0" lang="en-US" altLang="zh-CN"/>
              <a:t>excited</a:t>
            </a:r>
            <a:r>
              <a:rPr kumimoji="0" lang="zh-CN" altLang="en-US"/>
              <a:t> </a:t>
            </a:r>
            <a:r>
              <a:rPr kumimoji="0" lang="en-US" altLang="zh-CN"/>
              <a:t>by</a:t>
            </a:r>
            <a:r>
              <a:rPr kumimoji="0" lang="zh-CN" altLang="en-US"/>
              <a:t> </a:t>
            </a:r>
            <a:r>
              <a:rPr kumimoji="0" lang="en-US" altLang="zh-CN"/>
              <a:t>high</a:t>
            </a:r>
            <a:r>
              <a:rPr kumimoji="0" lang="zh-CN" altLang="en-US"/>
              <a:t> </a:t>
            </a:r>
            <a:r>
              <a:rPr kumimoji="0" lang="en-US" altLang="zh-CN"/>
              <a:t>speed</a:t>
            </a:r>
            <a:r>
              <a:rPr kumimoji="0" lang="zh-CN" altLang="en-US"/>
              <a:t> </a:t>
            </a:r>
            <a:r>
              <a:rPr kumimoji="0" lang="en-US" altLang="zh-CN"/>
              <a:t>flow</a:t>
            </a:r>
            <a:r>
              <a:rPr kumimoji="0" lang="zh-CN" altLang="en-US"/>
              <a:t> </a:t>
            </a:r>
            <a:r>
              <a:rPr kumimoji="0" lang="en-US" altLang="zh-CN"/>
              <a:t>and</a:t>
            </a:r>
            <a:r>
              <a:rPr kumimoji="0" lang="zh-CN" altLang="en-US"/>
              <a:t> </a:t>
            </a:r>
            <a:r>
              <a:rPr kumimoji="0" lang="en-US" altLang="zh-CN"/>
              <a:t>also</a:t>
            </a:r>
            <a:r>
              <a:rPr kumimoji="0" lang="zh-CN" altLang="en-US"/>
              <a:t> </a:t>
            </a:r>
            <a:r>
              <a:rPr kumimoji="0" lang="en-US" altLang="zh-CN"/>
              <a:t>is</a:t>
            </a:r>
            <a:r>
              <a:rPr kumimoji="0" lang="zh-CN" altLang="en-US"/>
              <a:t> </a:t>
            </a:r>
            <a:r>
              <a:rPr kumimoji="0" lang="en-US" altLang="zh-CN"/>
              <a:t>able</a:t>
            </a:r>
            <a:r>
              <a:rPr kumimoji="0" lang="zh-CN" altLang="en-US"/>
              <a:t> </a:t>
            </a:r>
            <a:r>
              <a:rPr kumimoji="0" lang="en-US" altLang="zh-CN"/>
              <a:t>to</a:t>
            </a:r>
            <a:r>
              <a:rPr kumimoji="0" lang="zh-CN" altLang="en-US"/>
              <a:t> </a:t>
            </a:r>
            <a:r>
              <a:rPr kumimoji="0" lang="en-US" altLang="zh-CN"/>
              <a:t>research</a:t>
            </a:r>
            <a:r>
              <a:rPr kumimoji="0" lang="zh-CN" altLang="en-US"/>
              <a:t> </a:t>
            </a:r>
            <a:r>
              <a:rPr kumimoji="0" lang="en-US" altLang="zh-CN"/>
              <a:t>the</a:t>
            </a:r>
            <a:r>
              <a:rPr kumimoji="0" lang="zh-CN" altLang="en-US"/>
              <a:t> </a:t>
            </a:r>
            <a:r>
              <a:rPr kumimoji="0" lang="en-US" altLang="zh-CN"/>
              <a:t>dipolarization</a:t>
            </a:r>
            <a:r>
              <a:rPr kumimoji="0" lang="zh-CN" altLang="en-US"/>
              <a:t> </a:t>
            </a:r>
            <a:r>
              <a:rPr kumimoji="0" lang="en-US" altLang="zh-CN"/>
              <a:t>process.</a:t>
            </a:r>
            <a:endParaRPr kumimoji="0" lang="zh-CN" altLang="en-US"/>
          </a:p>
          <a:p>
            <a:r>
              <a:rPr kumimoji="0" lang="zh-CN" altLang="en-US"/>
              <a:t>在这简单介绍一下</a:t>
            </a:r>
            <a:r>
              <a:rPr kumimoji="0" lang="en-US" altLang="zh-CN"/>
              <a:t>SPERF</a:t>
            </a:r>
            <a:r>
              <a:rPr kumimoji="0" lang="zh-CN" altLang="en-US"/>
              <a:t>，它由三个实验研究段组成，分别是非对称磁重联研究段、偶极场实验研究段以及磁尾实验研究段。非对称磁重联研究段主要研究向阳面磁层顶三维非对称快速磁重联过程，偶极场实验研究段则研究辐射带高能粒子的产生、加速及输运过程，并且能进行磁暴扰动模拟研究，而磁尾实验研究段主要研究磁层，特别是磁尾区非对称三维磁重联过程、高速流激发磁流体波过程，以及偶极化过程及其对偶极场区的影响。</a:t>
            </a:r>
          </a:p>
        </p:txBody>
      </p:sp>
      <p:sp>
        <p:nvSpPr>
          <p:cNvPr id="36867" name="幻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Arial" pitchFamily="34" charset="0"/>
                <a:ea typeface="宋体" pitchFamily="2" charset="-122"/>
              </a:defRPr>
            </a:lvl1pPr>
            <a:lvl2pPr marL="685743" indent="-263747">
              <a:defRPr sz="2100">
                <a:solidFill>
                  <a:schemeClr val="tx1"/>
                </a:solidFill>
                <a:latin typeface="Arial" pitchFamily="34" charset="0"/>
                <a:ea typeface="宋体" pitchFamily="2" charset="-122"/>
              </a:defRPr>
            </a:lvl2pPr>
            <a:lvl3pPr marL="1054989" indent="-210998">
              <a:defRPr sz="2100">
                <a:solidFill>
                  <a:schemeClr val="tx1"/>
                </a:solidFill>
                <a:latin typeface="Arial" pitchFamily="34" charset="0"/>
                <a:ea typeface="宋体" pitchFamily="2" charset="-122"/>
              </a:defRPr>
            </a:lvl3pPr>
            <a:lvl4pPr marL="1476985" indent="-210998">
              <a:defRPr sz="2100">
                <a:solidFill>
                  <a:schemeClr val="tx1"/>
                </a:solidFill>
                <a:latin typeface="Arial" pitchFamily="34" charset="0"/>
                <a:ea typeface="宋体" pitchFamily="2" charset="-122"/>
              </a:defRPr>
            </a:lvl4pPr>
            <a:lvl5pPr marL="1898980" indent="-210998">
              <a:defRPr sz="2100">
                <a:solidFill>
                  <a:schemeClr val="tx1"/>
                </a:solidFill>
                <a:latin typeface="Arial" pitchFamily="34" charset="0"/>
                <a:ea typeface="宋体" pitchFamily="2" charset="-122"/>
              </a:defRPr>
            </a:lvl5pPr>
            <a:lvl6pPr marL="2320976" indent="-210998" eaLnBrk="0" fontAlgn="base" hangingPunct="0">
              <a:spcBef>
                <a:spcPct val="0"/>
              </a:spcBef>
              <a:spcAft>
                <a:spcPct val="0"/>
              </a:spcAft>
              <a:defRPr sz="2100">
                <a:solidFill>
                  <a:schemeClr val="tx1"/>
                </a:solidFill>
                <a:latin typeface="Arial" pitchFamily="34" charset="0"/>
                <a:ea typeface="宋体" pitchFamily="2" charset="-122"/>
              </a:defRPr>
            </a:lvl6pPr>
            <a:lvl7pPr marL="2742971" indent="-210998" eaLnBrk="0" fontAlgn="base" hangingPunct="0">
              <a:spcBef>
                <a:spcPct val="0"/>
              </a:spcBef>
              <a:spcAft>
                <a:spcPct val="0"/>
              </a:spcAft>
              <a:defRPr sz="2100">
                <a:solidFill>
                  <a:schemeClr val="tx1"/>
                </a:solidFill>
                <a:latin typeface="Arial" pitchFamily="34" charset="0"/>
                <a:ea typeface="宋体" pitchFamily="2" charset="-122"/>
              </a:defRPr>
            </a:lvl7pPr>
            <a:lvl8pPr marL="3164967" indent="-210998" eaLnBrk="0" fontAlgn="base" hangingPunct="0">
              <a:spcBef>
                <a:spcPct val="0"/>
              </a:spcBef>
              <a:spcAft>
                <a:spcPct val="0"/>
              </a:spcAft>
              <a:defRPr sz="2100">
                <a:solidFill>
                  <a:schemeClr val="tx1"/>
                </a:solidFill>
                <a:latin typeface="Arial" pitchFamily="34" charset="0"/>
                <a:ea typeface="宋体" pitchFamily="2" charset="-122"/>
              </a:defRPr>
            </a:lvl8pPr>
            <a:lvl9pPr marL="3586963" indent="-210998" eaLnBrk="0" fontAlgn="base" hangingPunct="0">
              <a:spcBef>
                <a:spcPct val="0"/>
              </a:spcBef>
              <a:spcAft>
                <a:spcPct val="0"/>
              </a:spcAft>
              <a:defRPr sz="2100">
                <a:solidFill>
                  <a:schemeClr val="tx1"/>
                </a:solidFill>
                <a:latin typeface="Arial" pitchFamily="34" charset="0"/>
                <a:ea typeface="宋体" pitchFamily="2" charset="-122"/>
              </a:defRPr>
            </a:lvl9pPr>
          </a:lstStyle>
          <a:p>
            <a:fld id="{EAAD2C04-8570-4B4F-AE4F-285526B6DE12}" type="slidenum">
              <a:rPr lang="en-US" altLang="zh-CN" sz="1100"/>
              <a:pPr/>
              <a:t>3</a:t>
            </a:fld>
            <a:endParaRPr lang="en-US" altLang="zh-CN"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9A1538-13D2-4C31-9BD7-A70AD93640A4}"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93C1FA1D-019B-422D-9BC2-EE86DDE3DD73}" type="slidenum">
              <a:rPr lang="en-US"/>
              <a:pPr/>
              <a:t>7</a:t>
            </a:fld>
            <a:endParaRPr lang="en-US"/>
          </a:p>
        </p:txBody>
      </p:sp>
      <p:sp>
        <p:nvSpPr>
          <p:cNvPr id="471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027D45-EDC9-40A0-8312-A8E074ACBCBA}" type="slidenum">
              <a:rPr lang="en-US" sz="1200" b="0" i="0">
                <a:latin typeface="Arial" pitchFamily="34" charset="0"/>
                <a:ea typeface="MS PGothic" pitchFamily="34" charset="-128"/>
              </a:rPr>
              <a:pPr algn="r"/>
              <a:t>7</a:t>
            </a:fld>
            <a:endParaRPr lang="en-US" sz="1200" b="0" i="0">
              <a:latin typeface="Arial" pitchFamily="34" charset="0"/>
              <a:ea typeface="MS PGothic" pitchFamily="34" charset="-128"/>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noFill/>
          <a:ln>
            <a:solidFill>
              <a:srgbClr val="000000"/>
            </a:solidFill>
          </a:ln>
        </p:spPr>
        <p:txBody>
          <a:bodyPr/>
          <a:lstStyle/>
          <a:p>
            <a:pPr eaLnBrk="1" hangingPunct="1"/>
            <a:r>
              <a:rPr lang="zh-CN" altLang="en-US" dirty="0">
                <a:latin typeface="Times" pitchFamily="1" charset="0"/>
              </a:rPr>
              <a:t>这是一个对现有磁重联装置的更全面的的列表。可以分为两种位型，</a:t>
            </a:r>
            <a:r>
              <a:rPr lang="zh-CN" altLang="en-US" baseline="0" dirty="0">
                <a:latin typeface="Times" pitchFamily="1" charset="0"/>
              </a:rPr>
              <a:t>线性和环形。各个装置有不同的研究侧重点，总体上它们都满足</a:t>
            </a:r>
            <a:r>
              <a:rPr lang="en-US" altLang="zh-CN" baseline="0" dirty="0">
                <a:latin typeface="Times" pitchFamily="1" charset="0"/>
              </a:rPr>
              <a:t>MHD</a:t>
            </a:r>
            <a:r>
              <a:rPr lang="zh-CN" altLang="en-US" baseline="0" dirty="0">
                <a:latin typeface="Times" pitchFamily="1" charset="0"/>
              </a:rPr>
              <a:t>的参数要求。 </a:t>
            </a:r>
            <a:endParaRPr lang="en-US" dirty="0">
              <a:latin typeface="Times"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93C1FA1D-019B-422D-9BC2-EE86DDE3DD73}" type="slidenum">
              <a:rPr lang="en-US"/>
              <a:pPr/>
              <a:t>8</a:t>
            </a:fld>
            <a:endParaRPr lang="en-US"/>
          </a:p>
        </p:txBody>
      </p:sp>
      <p:sp>
        <p:nvSpPr>
          <p:cNvPr id="471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027D45-EDC9-40A0-8312-A8E074ACBCBA}" type="slidenum">
              <a:rPr lang="en-US" sz="1200" b="0" i="0">
                <a:latin typeface="Arial" pitchFamily="34" charset="0"/>
                <a:ea typeface="MS PGothic" pitchFamily="34" charset="-128"/>
              </a:rPr>
              <a:pPr algn="r"/>
              <a:t>8</a:t>
            </a:fld>
            <a:endParaRPr lang="en-US" sz="1200" b="0" i="0">
              <a:latin typeface="Arial" pitchFamily="34" charset="0"/>
              <a:ea typeface="MS PGothic" pitchFamily="34" charset="-128"/>
            </a:endParaRPr>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noFill/>
          <a:ln>
            <a:solidFill>
              <a:srgbClr val="000000"/>
            </a:solidFill>
          </a:ln>
        </p:spPr>
        <p:txBody>
          <a:bodyPr/>
          <a:lstStyle/>
          <a:p>
            <a:pPr eaLnBrk="1" hangingPunct="1"/>
            <a:r>
              <a:rPr lang="zh-CN" altLang="en-US" dirty="0">
                <a:latin typeface="Times" pitchFamily="1" charset="0"/>
              </a:rPr>
              <a:t>这是一个对现有磁重联装置的更全面的的列表。可以分为两种位型，</a:t>
            </a:r>
            <a:r>
              <a:rPr lang="zh-CN" altLang="en-US" baseline="0" dirty="0">
                <a:latin typeface="Times" pitchFamily="1" charset="0"/>
              </a:rPr>
              <a:t>线性和环形。各个装置有不同的研究侧重点，总体上它们都满足</a:t>
            </a:r>
            <a:r>
              <a:rPr lang="en-US" altLang="zh-CN" baseline="0" dirty="0">
                <a:latin typeface="Times" pitchFamily="1" charset="0"/>
              </a:rPr>
              <a:t>MHD</a:t>
            </a:r>
            <a:r>
              <a:rPr lang="zh-CN" altLang="en-US" baseline="0" dirty="0">
                <a:latin typeface="Times" pitchFamily="1" charset="0"/>
              </a:rPr>
              <a:t>的参数要求。 </a:t>
            </a:r>
            <a:endParaRPr lang="en-US" dirty="0">
              <a:latin typeface="Times"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p:sp>
      <p:sp>
        <p:nvSpPr>
          <p:cNvPr id="11366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zh-CN"/>
              <a:t>For scenario one, only the dipole coil is turn on, which produces a dipole magnetic field configuration and </a:t>
            </a:r>
            <a:r>
              <a:rPr kumimoji="0" lang="en-US" altLang="zh-CN" b="1"/>
              <a:t>to provide the plasma environment of the inner magnetosphere for the study of wave-particle interactions and energetic particle transport</a:t>
            </a:r>
            <a:r>
              <a:rPr kumimoji="0" lang="en-US" altLang="zh-CN"/>
              <a:t>. The dipole coil will operate in pulse mode with a flattop duration of about 10ms. The magnetic field is about 500G at a distance of 2m, which is used to simulate the Geosynchronous orbit region.</a:t>
            </a:r>
            <a:endParaRPr kumimoji="0" lang="zh-CN" altLang="en-US"/>
          </a:p>
        </p:txBody>
      </p:sp>
    </p:spTree>
    <p:extLst>
      <p:ext uri="{BB962C8B-B14F-4D97-AF65-F5344CB8AC3E}">
        <p14:creationId xmlns:p14="http://schemas.microsoft.com/office/powerpoint/2010/main" val="3597384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p:sp>
      <p:sp>
        <p:nvSpPr>
          <p:cNvPr id="1198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zh-CN"/>
              <a:t>The third scenario is </a:t>
            </a:r>
            <a:r>
              <a:rPr kumimoji="0" lang="zh-CN" altLang="en-US">
                <a:solidFill>
                  <a:schemeClr val="bg1"/>
                </a:solidFill>
              </a:rPr>
              <a:t>m</a:t>
            </a:r>
            <a:r>
              <a:rPr kumimoji="0" lang="zh-CN" altLang="zh-CN">
                <a:solidFill>
                  <a:schemeClr val="bg1"/>
                </a:solidFill>
              </a:rPr>
              <a:t>agnetic storm scenario</a:t>
            </a:r>
            <a:r>
              <a:rPr kumimoji="0" lang="en-US" altLang="zh-CN"/>
              <a:t>. In this case, a magnetic distortion produced by the perturbation coil to explore the response of the inner magnetosphree during magnetic storm. It induces a 20-30% of the local magnetic field in the simulated GSO. The black curve is Bz component distribution along the axis of the chamber without the perturbation coil</a:t>
            </a:r>
            <a:endParaRPr kumimoji="0" lang="zh-CN" altLang="en-US"/>
          </a:p>
          <a:p>
            <a:r>
              <a:rPr kumimoji="0" lang="zh-CN" altLang="en-US"/>
              <a:t>环电流变化对高能带电粒子的影响：</a:t>
            </a:r>
            <a:r>
              <a:rPr kumimoji="0" lang="en-US" altLang="zh-CN"/>
              <a:t>【</a:t>
            </a:r>
            <a:r>
              <a:rPr kumimoji="0" lang="zh-CN" altLang="en-US"/>
              <a:t>脉冲磁场运行模式：以模式（</a:t>
            </a:r>
            <a:r>
              <a:rPr kumimoji="0" lang="en-US" altLang="zh-CN"/>
              <a:t>1</a:t>
            </a:r>
            <a:r>
              <a:rPr kumimoji="0" lang="zh-CN" altLang="en-US"/>
              <a:t>）为初始条件，“磁暴”线圈脉冲式增强，模拟磁暴过程对捕获粒子的影响。</a:t>
            </a:r>
            <a:r>
              <a:rPr kumimoji="0" lang="en-US" altLang="zh-CN"/>
              <a:t>】</a:t>
            </a:r>
            <a:endParaRPr kumimoji="0"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p:sp>
      <p:sp>
        <p:nvSpPr>
          <p:cNvPr id="12185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0" lang="en-US" altLang="zh-CN"/>
              <a:t>Here is the comparison of the magnetic configuration without and with perturbation coil. 20-30% change in 1ms can produce equivalent to the </a:t>
            </a:r>
            <a:r>
              <a:rPr kumimoji="0" lang="en-US" altLang="zh-CN" b="1"/>
              <a:t>ring current change</a:t>
            </a:r>
            <a:r>
              <a:rPr kumimoji="0" lang="en-US" altLang="zh-CN"/>
              <a:t> during the geomagnetic storm. </a:t>
            </a:r>
            <a:endParaRPr kumimoji="0" lang="zh-CN" altLang="en-US"/>
          </a:p>
          <a:p>
            <a:endParaRPr kumimoji="0"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E8FFCED-DD69-4EA0-9BB1-40C641F261E1}"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930EAF-B27E-4C6B-AAE9-DE684D6E7381}"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E8E30-4FFC-4B9D-BF88-703DAA95FA1E}"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834BC0A1-141E-4937-BED1-493087A65AB9}" type="datetime1">
              <a:rPr lang="en-US" smtClean="0"/>
              <a:t>2/11/2019</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1D4AE5DC-71F9-471F-863D-E88F8A8FE4D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AD4442DC-C28E-4C29-ADC6-FAEBE639C1DE}" type="datetime1">
              <a:rPr lang="en-US" altLang="zh-CN" smtClean="0">
                <a:solidFill>
                  <a:srgbClr val="000000"/>
                </a:solidFill>
              </a:rPr>
              <a:t>2/11/2019</a:t>
            </a:fld>
            <a:endParaRPr lang="zh-CN"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23B16BAA-740F-409C-9877-DFDEF53F74C2}"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2992833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p:txBody>
          <a:bodyPr/>
          <a:lstStyle>
            <a:lvl1pPr>
              <a:defRPr/>
            </a:lvl1pPr>
          </a:lstStyle>
          <a:p>
            <a:pPr>
              <a:defRPr/>
            </a:pPr>
            <a:fld id="{0A10E9D8-9AEF-4A3A-A7A5-D8CC57CB5309}" type="datetime1">
              <a:rPr lang="en-US" altLang="zh-CN" smtClean="0">
                <a:solidFill>
                  <a:srgbClr val="000000"/>
                </a:solidFill>
              </a:rPr>
              <a:t>2/11/2019</a:t>
            </a:fld>
            <a:endParaRPr lang="zh-CN"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62F4578E-8C6C-48BF-A831-D1DCA273AC6A}"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1111260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8B7C26F4-F99C-4CA2-87E4-C8DE7236437F}" type="datetime1">
              <a:rPr lang="en-US" altLang="zh-CN" smtClean="0">
                <a:solidFill>
                  <a:srgbClr val="000000"/>
                </a:solidFill>
              </a:rPr>
              <a:t>2/11/2019</a:t>
            </a:fld>
            <a:endParaRPr lang="zh-CN"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FDA00414-89D6-43E3-90CC-914F5579EAF5}"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2265478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p:txBody>
          <a:bodyPr/>
          <a:lstStyle>
            <a:lvl1pPr>
              <a:defRPr/>
            </a:lvl1pPr>
          </a:lstStyle>
          <a:p>
            <a:pPr>
              <a:defRPr/>
            </a:pPr>
            <a:fld id="{68C8E0BA-E4EF-49C8-9EFF-1036E6B390E0}" type="datetime1">
              <a:rPr lang="en-US" altLang="zh-CN" smtClean="0">
                <a:solidFill>
                  <a:srgbClr val="000000"/>
                </a:solidFill>
              </a:rPr>
              <a:t>2/11/2019</a:t>
            </a:fld>
            <a:endParaRPr lang="zh-CN"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EA35483B-9D3E-48D5-B8E1-DC2CF3332070}"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567912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4"/>
          <p:cNvSpPr>
            <a:spLocks noGrp="1" noChangeArrowheads="1"/>
          </p:cNvSpPr>
          <p:nvPr>
            <p:ph type="dt" sz="half" idx="10"/>
          </p:nvPr>
        </p:nvSpPr>
        <p:spPr/>
        <p:txBody>
          <a:bodyPr/>
          <a:lstStyle>
            <a:lvl1pPr>
              <a:defRPr/>
            </a:lvl1pPr>
          </a:lstStyle>
          <a:p>
            <a:pPr>
              <a:defRPr/>
            </a:pPr>
            <a:fld id="{FEC9A24A-8B84-4B10-B9C2-E8E7F0C854AA}" type="datetime1">
              <a:rPr lang="en-US" altLang="zh-CN" smtClean="0">
                <a:solidFill>
                  <a:srgbClr val="000000"/>
                </a:solidFill>
              </a:rPr>
              <a:t>2/11/2019</a:t>
            </a:fld>
            <a:endParaRPr lang="zh-CN"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35FA499A-3509-4149-B9A3-BE9DF8AD5DE6}"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1858759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724524E6-3B7D-422A-9F85-7E3BF7D06BD5}" type="datetime1">
              <a:rPr lang="en-US" altLang="zh-CN" smtClean="0">
                <a:solidFill>
                  <a:srgbClr val="000000"/>
                </a:solidFill>
              </a:rPr>
              <a:t>2/11/2019</a:t>
            </a:fld>
            <a:endParaRPr lang="zh-CN"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541920FB-A3F9-40AC-8EF8-7A3E978215CD}"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3944230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49CDAD4C-6FBC-4547-8C2B-5CA967F84291}" type="datetime1">
              <a:rPr lang="en-US" altLang="zh-CN" smtClean="0">
                <a:solidFill>
                  <a:srgbClr val="000000"/>
                </a:solidFill>
              </a:rPr>
              <a:t>2/11/2019</a:t>
            </a:fld>
            <a:endParaRPr lang="zh-CN"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82A10D24-5705-4D16-B35B-ECD811D2B224}"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305982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227568-F86B-42FA-9A1C-D82D0A2B7095}"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825B1254-9260-4679-837B-82C87BFCF160}" type="datetime1">
              <a:rPr lang="en-US" altLang="zh-CN" smtClean="0">
                <a:solidFill>
                  <a:srgbClr val="000000"/>
                </a:solidFill>
              </a:rPr>
              <a:t>2/11/2019</a:t>
            </a:fld>
            <a:endParaRPr lang="zh-CN"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2E1C5398-C53C-4BDC-B2AB-6860EB5A96D7}"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2942556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78E0B3CD-7290-4AF5-8638-4AD0407EBA1F}" type="datetime1">
              <a:rPr lang="en-US" altLang="zh-CN" smtClean="0">
                <a:solidFill>
                  <a:srgbClr val="000000"/>
                </a:solidFill>
              </a:rPr>
              <a:t>2/11/2019</a:t>
            </a:fld>
            <a:endParaRPr lang="zh-CN"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FBAFE290-959D-4C7D-8DBE-186A04347D79}"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1145126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p:txBody>
          <a:bodyPr/>
          <a:lstStyle>
            <a:lvl1pPr>
              <a:defRPr/>
            </a:lvl1pPr>
          </a:lstStyle>
          <a:p>
            <a:pPr>
              <a:defRPr/>
            </a:pPr>
            <a:fld id="{395287BD-82C1-4FB1-B696-3412977105CE}" type="datetime1">
              <a:rPr lang="en-US" altLang="zh-CN" smtClean="0">
                <a:solidFill>
                  <a:srgbClr val="000000"/>
                </a:solidFill>
              </a:rPr>
              <a:t>2/11/2019</a:t>
            </a:fld>
            <a:endParaRPr lang="zh-CN"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E1BE0984-6CA3-4026-B863-B41CFD6EAF89}"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4075362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4"/>
          <p:cNvSpPr>
            <a:spLocks noGrp="1" noChangeArrowheads="1"/>
          </p:cNvSpPr>
          <p:nvPr>
            <p:ph type="dt" sz="half" idx="10"/>
          </p:nvPr>
        </p:nvSpPr>
        <p:spPr/>
        <p:txBody>
          <a:bodyPr/>
          <a:lstStyle>
            <a:lvl1pPr>
              <a:defRPr/>
            </a:lvl1pPr>
          </a:lstStyle>
          <a:p>
            <a:pPr>
              <a:defRPr/>
            </a:pPr>
            <a:fld id="{F5F65259-9F4C-4610-8FF5-0EA2CE03D4FD}" type="datetime1">
              <a:rPr lang="en-US" altLang="zh-CN" smtClean="0">
                <a:solidFill>
                  <a:srgbClr val="000000"/>
                </a:solidFill>
              </a:rPr>
              <a:t>2/11/2019</a:t>
            </a:fld>
            <a:endParaRPr lang="zh-CN"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6008C29F-C5D0-424B-9246-8E8576244B8A}"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1632935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020519E1-2BAA-49EA-ABCC-2CA94DEF1BBC}" type="datetime1">
              <a:rPr lang="en-US" altLang="zh-CN" smtClean="0">
                <a:solidFill>
                  <a:srgbClr val="000000"/>
                </a:solidFill>
              </a:rPr>
              <a:t>2/11/2019</a:t>
            </a:fld>
            <a:endParaRPr lang="zh-CN"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9FE436A2-171B-4476-AAE4-749098B0E650}" type="slidenum">
              <a:rPr lang="zh-CN" altLang="en-US">
                <a:solidFill>
                  <a:srgbClr val="000000"/>
                </a:solidFill>
              </a:rPr>
              <a:pPr>
                <a:defRPr/>
              </a:pPr>
              <a:t>‹#›</a:t>
            </a:fld>
            <a:endParaRPr lang="en-US" altLang="zh-CN" sz="1800">
              <a:solidFill>
                <a:srgbClr val="000000"/>
              </a:solidFill>
            </a:endParaRPr>
          </a:p>
        </p:txBody>
      </p:sp>
    </p:spTree>
    <p:extLst>
      <p:ext uri="{BB962C8B-B14F-4D97-AF65-F5344CB8AC3E}">
        <p14:creationId xmlns:p14="http://schemas.microsoft.com/office/powerpoint/2010/main" val="292958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D73F7-6692-4F54-AF43-A0D997E36680}" type="datetime1">
              <a:rPr lang="en-US" smtClean="0"/>
              <a:t>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B47DAB-2537-4D82-83E9-1EF1CA1787E4}"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A4CDD3-D925-49DF-8D02-EF9ACAF453EC}" type="datetime1">
              <a:rPr lang="en-US" smtClean="0"/>
              <a:t>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981BF3-BE42-4B70-B40F-A5FB891EB197}" type="datetime1">
              <a:rPr lang="en-US" smtClean="0"/>
              <a:t>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76690-D0CD-43D6-9784-E11B9CB64F84}" type="datetime1">
              <a:rPr lang="en-US" smtClean="0"/>
              <a:t>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2590800" y="6569075"/>
            <a:ext cx="21336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C9F757-9E69-4C06-878D-C582150FFD65}"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1FDE1-7132-4947-A0B9-FCB09E4249E1}" type="datetime1">
              <a:rPr lang="en-US" smtClean="0"/>
              <a:t>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18"/>
          <p:cNvSpPr>
            <a:spLocks noChangeArrowheads="1"/>
          </p:cNvSpPr>
          <p:nvPr userDrawn="1"/>
        </p:nvSpPr>
        <p:spPr bwMode="auto">
          <a:xfrm>
            <a:off x="-11113" y="0"/>
            <a:ext cx="9155113"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fontAlgn="base">
              <a:spcBef>
                <a:spcPct val="0"/>
              </a:spcBef>
              <a:spcAft>
                <a:spcPct val="0"/>
              </a:spcAft>
              <a:defRPr/>
            </a:pPr>
            <a:endParaRPr lang="zh-CN" altLang="en-US" sz="1800">
              <a:solidFill>
                <a:srgbClr val="C0C0C0"/>
              </a:solidFill>
            </a:endParaRPr>
          </a:p>
        </p:txBody>
      </p:sp>
      <p:sp>
        <p:nvSpPr>
          <p:cNvPr id="2" name="Title Placeholder 1"/>
          <p:cNvSpPr>
            <a:spLocks noGrp="1"/>
          </p:cNvSpPr>
          <p:nvPr>
            <p:ph type="title"/>
          </p:nvPr>
        </p:nvSpPr>
        <p:spPr>
          <a:xfrm>
            <a:off x="-11114" y="0"/>
            <a:ext cx="915511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4CAF0-970E-41FF-A847-F41D02F4D53C}" type="datetime1">
              <a:rPr lang="en-US" smtClean="0"/>
              <a:t>2/11/2019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590800" y="65690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sym typeface="Arial" pitchFamily="34" charset="0"/>
              </a:rPr>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sym typeface="Arial" pitchFamily="34" charset="0"/>
              </a:rPr>
              <a:t>单击此处编辑母版文本样式</a:t>
            </a:r>
            <a:endParaRPr lang="en-US" altLang="zh-CN">
              <a:sym typeface="Arial" pitchFamily="34" charset="0"/>
            </a:endParaRPr>
          </a:p>
          <a:p>
            <a:pPr lvl="1"/>
            <a:r>
              <a:rPr lang="zh-CN" altLang="en-US">
                <a:sym typeface="Arial" pitchFamily="34" charset="0"/>
              </a:rPr>
              <a:t>第二级</a:t>
            </a:r>
            <a:endParaRPr lang="en-US" altLang="zh-CN">
              <a:sym typeface="Arial" pitchFamily="34" charset="0"/>
            </a:endParaRPr>
          </a:p>
          <a:p>
            <a:pPr lvl="2"/>
            <a:r>
              <a:rPr lang="zh-CN" altLang="en-US">
                <a:sym typeface="Arial" pitchFamily="34" charset="0"/>
              </a:rPr>
              <a:t>第三级</a:t>
            </a:r>
            <a:endParaRPr lang="en-US" altLang="zh-CN">
              <a:sym typeface="Arial" pitchFamily="34" charset="0"/>
            </a:endParaRPr>
          </a:p>
          <a:p>
            <a:pPr lvl="3"/>
            <a:r>
              <a:rPr lang="zh-CN" altLang="en-US">
                <a:sym typeface="Arial" pitchFamily="34" charset="0"/>
              </a:rPr>
              <a:t>第四级</a:t>
            </a:r>
            <a:endParaRPr lang="en-US" altLang="zh-CN">
              <a:sym typeface="Arial" pitchFamily="34" charset="0"/>
            </a:endParaRPr>
          </a:p>
          <a:p>
            <a:pPr lvl="4"/>
            <a:r>
              <a:rPr lang="zh-CN" altLang="en-US">
                <a:sym typeface="Arial" pitchFamily="34" charset="0"/>
              </a:rPr>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宋体" charset="0"/>
                <a:cs typeface="+mn-cs"/>
              </a:defRPr>
            </a:lvl1pPr>
          </a:lstStyle>
          <a:p>
            <a:pPr fontAlgn="base">
              <a:spcBef>
                <a:spcPct val="0"/>
              </a:spcBef>
              <a:spcAft>
                <a:spcPct val="0"/>
              </a:spcAft>
              <a:defRPr/>
            </a:pPr>
            <a:fld id="{889A30B2-9163-4A0D-A9DA-59E27C0898F8}" type="datetime1">
              <a:rPr kumimoji="1" lang="en-US" altLang="zh-CN" smtClean="0">
                <a:solidFill>
                  <a:srgbClr val="000000"/>
                </a:solidFill>
              </a:rPr>
              <a:t>2/11/2019</a:t>
            </a:fld>
            <a:endParaRPr kumimoji="1" lang="zh-CN"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宋体" charset="0"/>
                <a:cs typeface="+mn-cs"/>
              </a:defRPr>
            </a:lvl1pPr>
          </a:lstStyle>
          <a:p>
            <a:pPr fontAlgn="base">
              <a:spcBef>
                <a:spcPct val="0"/>
              </a:spcBef>
              <a:spcAft>
                <a:spcPct val="0"/>
              </a:spcAft>
              <a:defRPr/>
            </a:pPr>
            <a:endParaRPr kumimoji="1" lang="zh-CN"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69344280-4564-48AB-A63E-4CF6380C5875}" type="slidenum">
              <a:rPr kumimoji="1" lang="zh-CN" altLang="en-US">
                <a:solidFill>
                  <a:srgbClr val="000000"/>
                </a:solidFill>
              </a:rPr>
              <a:pPr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34839267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p:titleStyle>
    <p:bodyStyle>
      <a:lvl1pPr marL="342900" indent="-342900" algn="l" defTabSz="0" rtl="0" eaLnBrk="0" fontAlgn="base" hangingPunct="0">
        <a:spcBef>
          <a:spcPct val="20000"/>
        </a:spcBef>
        <a:spcAft>
          <a:spcPct val="0"/>
        </a:spcAft>
        <a:buFont typeface="Arial" pitchFamily="34" charset="0"/>
        <a:buChar char="•"/>
        <a:defRPr kumimoji="1" sz="3200">
          <a:solidFill>
            <a:schemeClr val="tx1"/>
          </a:solidFill>
          <a:latin typeface="+mn-lt"/>
          <a:ea typeface="+mn-ea"/>
          <a:cs typeface="+mn-cs"/>
          <a:sym typeface="Arial" pitchFamily="34" charset="0"/>
        </a:defRPr>
      </a:lvl1pPr>
      <a:lvl2pPr marL="742950" indent="-285750" algn="l" defTabSz="0" rtl="0" eaLnBrk="0" fontAlgn="base" hangingPunct="0">
        <a:spcBef>
          <a:spcPct val="20000"/>
        </a:spcBef>
        <a:spcAft>
          <a:spcPct val="0"/>
        </a:spcAft>
        <a:buFont typeface="Arial" pitchFamily="34" charset="0"/>
        <a:buChar char="–"/>
        <a:defRPr kumimoji="1" sz="2800">
          <a:solidFill>
            <a:schemeClr val="tx1"/>
          </a:solidFill>
          <a:latin typeface="+mn-lt"/>
          <a:ea typeface="+mn-ea"/>
          <a:cs typeface="+mn-cs"/>
          <a:sym typeface="Arial" pitchFamily="34" charset="0"/>
        </a:defRPr>
      </a:lvl2pPr>
      <a:lvl3pPr marL="1143000" indent="-228600" algn="l" defTabSz="0" rtl="0" eaLnBrk="0" fontAlgn="base" hangingPunct="0">
        <a:spcBef>
          <a:spcPct val="20000"/>
        </a:spcBef>
        <a:spcAft>
          <a:spcPct val="0"/>
        </a:spcAft>
        <a:buFont typeface="Arial" pitchFamily="34" charset="0"/>
        <a:buChar char="•"/>
        <a:defRPr kumimoji="1" sz="2400">
          <a:solidFill>
            <a:schemeClr val="tx1"/>
          </a:solidFill>
          <a:latin typeface="+mn-lt"/>
          <a:ea typeface="+mn-ea"/>
          <a:cs typeface="+mn-cs"/>
          <a:sym typeface="Arial" pitchFamily="34" charset="0"/>
        </a:defRPr>
      </a:lvl3pPr>
      <a:lvl4pPr marL="1600200" indent="-228600" algn="l" defTabSz="0" rtl="0" eaLnBrk="0" fontAlgn="base" hangingPunct="0">
        <a:spcBef>
          <a:spcPct val="20000"/>
        </a:spcBef>
        <a:spcAft>
          <a:spcPct val="0"/>
        </a:spcAft>
        <a:buFont typeface="Arial" pitchFamily="34" charset="0"/>
        <a:buChar char="–"/>
        <a:defRPr kumimoji="1" sz="2000">
          <a:solidFill>
            <a:schemeClr val="tx1"/>
          </a:solidFill>
          <a:latin typeface="+mn-lt"/>
          <a:ea typeface="+mn-ea"/>
          <a:cs typeface="+mn-cs"/>
          <a:sym typeface="Arial" pitchFamily="34" charset="0"/>
        </a:defRPr>
      </a:lvl4pPr>
      <a:lvl5pPr marL="2057400" indent="-228600" algn="l" defTabSz="0" rtl="0" eaLnBrk="0" fontAlgn="base" hangingPunct="0">
        <a:spcBef>
          <a:spcPct val="20000"/>
        </a:spcBef>
        <a:spcAft>
          <a:spcPct val="0"/>
        </a:spcAft>
        <a:buFont typeface="Arial" pitchFamily="34" charset="0"/>
        <a:buChar char="»"/>
        <a:defRPr kumimoji="1" sz="2000">
          <a:solidFill>
            <a:schemeClr val="tx1"/>
          </a:solidFill>
          <a:latin typeface="+mn-lt"/>
          <a:ea typeface="+mn-ea"/>
          <a:cs typeface="+mn-cs"/>
          <a:sym typeface="Arial" pitchFamily="34" charset="0"/>
        </a:defRPr>
      </a:lvl5pPr>
      <a:lvl6pPr marL="2514600" indent="-228600" algn="l" defTabSz="0" rtl="0" eaLnBrk="0" fontAlgn="base" hangingPunct="0">
        <a:spcBef>
          <a:spcPct val="20000"/>
        </a:spcBef>
        <a:spcAft>
          <a:spcPct val="0"/>
        </a:spcAft>
        <a:buFont typeface="Arial" charset="0"/>
        <a:buChar char="»"/>
        <a:defRPr kumimoji="1" sz="2000">
          <a:solidFill>
            <a:schemeClr val="tx1"/>
          </a:solidFill>
          <a:latin typeface="+mn-lt"/>
          <a:ea typeface="+mn-ea"/>
          <a:cs typeface="+mn-cs"/>
          <a:sym typeface="Arial" charset="0"/>
        </a:defRPr>
      </a:lvl6pPr>
      <a:lvl7pPr marL="2971800" indent="-228600" algn="l" defTabSz="0" rtl="0" eaLnBrk="0" fontAlgn="base" hangingPunct="0">
        <a:spcBef>
          <a:spcPct val="20000"/>
        </a:spcBef>
        <a:spcAft>
          <a:spcPct val="0"/>
        </a:spcAft>
        <a:buFont typeface="Arial" charset="0"/>
        <a:buChar char="»"/>
        <a:defRPr kumimoji="1" sz="2000">
          <a:solidFill>
            <a:schemeClr val="tx1"/>
          </a:solidFill>
          <a:latin typeface="+mn-lt"/>
          <a:ea typeface="+mn-ea"/>
          <a:cs typeface="+mn-cs"/>
          <a:sym typeface="Arial" charset="0"/>
        </a:defRPr>
      </a:lvl7pPr>
      <a:lvl8pPr marL="3429000" indent="-228600" algn="l" defTabSz="0" rtl="0" eaLnBrk="0" fontAlgn="base" hangingPunct="0">
        <a:spcBef>
          <a:spcPct val="20000"/>
        </a:spcBef>
        <a:spcAft>
          <a:spcPct val="0"/>
        </a:spcAft>
        <a:buFont typeface="Arial" charset="0"/>
        <a:buChar char="»"/>
        <a:defRPr kumimoji="1" sz="2000">
          <a:solidFill>
            <a:schemeClr val="tx1"/>
          </a:solidFill>
          <a:latin typeface="+mn-lt"/>
          <a:ea typeface="+mn-ea"/>
          <a:cs typeface="+mn-cs"/>
          <a:sym typeface="Arial" charset="0"/>
        </a:defRPr>
      </a:lvl8pPr>
      <a:lvl9pPr marL="3886200" indent="-228600" algn="l" defTabSz="0" rtl="0" eaLnBrk="0" fontAlgn="base" hangingPunct="0">
        <a:spcBef>
          <a:spcPct val="20000"/>
        </a:spcBef>
        <a:spcAft>
          <a:spcPct val="0"/>
        </a:spcAft>
        <a:buFont typeface="Arial" charset="0"/>
        <a:buChar char="»"/>
        <a:defRPr kumimoji="1" sz="2000">
          <a:solidFill>
            <a:schemeClr val="tx1"/>
          </a:solidFill>
          <a:latin typeface="+mn-lt"/>
          <a:ea typeface="+mn-ea"/>
          <a:cs typeface="+mn-cs"/>
          <a:sym typeface="Arial" charset="0"/>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wmf"/><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3.xml"/><Relationship Id="rId7" Type="http://schemas.openxmlformats.org/officeDocument/2006/relationships/image" Target="../media/image3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5.gif"/></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9.png"/><Relationship Id="rId5" Type="http://schemas.openxmlformats.org/officeDocument/2006/relationships/image" Target="../media/image22.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wmv"/><Relationship Id="rId7" Type="http://schemas.openxmlformats.org/officeDocument/2006/relationships/image" Target="../media/image4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4.png"/><Relationship Id="rId5" Type="http://schemas.openxmlformats.org/officeDocument/2006/relationships/slideLayout" Target="../slideLayouts/slideLayout2.xml"/><Relationship Id="rId4" Type="http://schemas.openxmlformats.org/officeDocument/2006/relationships/video" Target="../media/media3.wmv"/></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video" Target="https://d.docs.live.net/0d99f63551e216d7/presentation/HIT/b2d_cusp1.avi"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yren\Documents\MATLAB\work_nstx\new%20data\movie_northward\b3dnorthward.avi" TargetMode="External"/><Relationship Id="rId1" Type="http://schemas.microsoft.com/office/2007/relationships/media" Target="file:///C:\Users\yren\Documents\MATLAB\work_nstx\new%20data\movie_northward\b3dnorthward.avi"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8.xml"/><Relationship Id="rId7" Type="http://schemas.openxmlformats.org/officeDocument/2006/relationships/image" Target="../media/image6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3.w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pic3666"/>
          <p:cNvPicPr>
            <a:picLocks noChangeAspect="1" noChangeArrowheads="1"/>
          </p:cNvPicPr>
          <p:nvPr/>
        </p:nvPicPr>
        <p:blipFill>
          <a:blip r:embed="rId3"/>
          <a:srcRect t="4332" b="60455"/>
          <a:stretch>
            <a:fillRect/>
          </a:stretch>
        </p:blipFill>
        <p:spPr bwMode="auto">
          <a:xfrm>
            <a:off x="0" y="2987675"/>
            <a:ext cx="9144000" cy="2012950"/>
          </a:xfrm>
          <a:prstGeom prst="rect">
            <a:avLst/>
          </a:prstGeom>
          <a:noFill/>
          <a:ln>
            <a:noFill/>
          </a:ln>
          <a:effectLst>
            <a:outerShdw blurRad="50800" dist="38100" dir="16200000"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16300000827057126930670679010"/>
          <p:cNvPicPr>
            <a:picLocks noChangeAspect="1" noChangeArrowheads="1"/>
          </p:cNvPicPr>
          <p:nvPr/>
        </p:nvPicPr>
        <p:blipFill>
          <a:blip r:embed="rId4">
            <a:extLst>
              <a:ext uri="{28A0092B-C50C-407E-A947-70E740481C1C}">
                <a14:useLocalDpi xmlns:a14="http://schemas.microsoft.com/office/drawing/2010/main" val="0"/>
              </a:ext>
            </a:extLst>
          </a:blip>
          <a:srcRect l="6520" t="3857" r="6236" b="7213"/>
          <a:stretch>
            <a:fillRect/>
          </a:stretch>
        </p:blipFill>
        <p:spPr bwMode="auto">
          <a:xfrm>
            <a:off x="4068763" y="5192712"/>
            <a:ext cx="96043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2" name="Group 9"/>
          <p:cNvGrpSpPr>
            <a:grpSpLocks/>
          </p:cNvGrpSpPr>
          <p:nvPr/>
        </p:nvGrpSpPr>
        <p:grpSpPr bwMode="auto">
          <a:xfrm>
            <a:off x="9525" y="4429125"/>
            <a:ext cx="9134475" cy="571500"/>
            <a:chOff x="6" y="2661"/>
            <a:chExt cx="5754" cy="360"/>
          </a:xfrm>
        </p:grpSpPr>
        <p:pic>
          <p:nvPicPr>
            <p:cNvPr id="15372" name="Picture 25"/>
            <p:cNvPicPr preferRelativeResize="0">
              <a:picLocks noChangeArrowheads="1"/>
            </p:cNvPicPr>
            <p:nvPr/>
          </p:nvPicPr>
          <p:blipFill>
            <a:blip r:embed="rId5"/>
            <a:srcRect/>
            <a:stretch>
              <a:fillRect/>
            </a:stretch>
          </p:blipFill>
          <p:spPr bwMode="auto">
            <a:xfrm>
              <a:off x="2883" y="2661"/>
              <a:ext cx="612"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1" descr="e566bf324843b637af4b5f69"/>
            <p:cNvPicPr preferRelativeResize="0">
              <a:picLocks noChangeArrowheads="1"/>
            </p:cNvPicPr>
            <p:nvPr/>
          </p:nvPicPr>
          <p:blipFill>
            <a:blip r:embed="rId6"/>
            <a:srcRect t="14423" b="10634"/>
            <a:stretch>
              <a:fillRect/>
            </a:stretch>
          </p:blipFill>
          <p:spPr bwMode="auto">
            <a:xfrm>
              <a:off x="3494"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2" descr="航天员出舱"/>
            <p:cNvPicPr preferRelativeResize="0">
              <a:picLocks noChangeArrowheads="1"/>
            </p:cNvPicPr>
            <p:nvPr/>
          </p:nvPicPr>
          <p:blipFill>
            <a:blip r:embed="rId7"/>
            <a:srcRect/>
            <a:stretch>
              <a:fillRect/>
            </a:stretch>
          </p:blipFill>
          <p:spPr bwMode="auto">
            <a:xfrm>
              <a:off x="5193"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7"/>
            <p:cNvPicPr preferRelativeResize="0">
              <a:picLocks noChangeArrowheads="1"/>
            </p:cNvPicPr>
            <p:nvPr/>
          </p:nvPicPr>
          <p:blipFill>
            <a:blip r:embed="rId8"/>
            <a:srcRect l="9073" t="11238" r="11841" b="13077"/>
            <a:stretch>
              <a:fillRect/>
            </a:stretch>
          </p:blipFill>
          <p:spPr bwMode="auto">
            <a:xfrm>
              <a:off x="6"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5" descr="u=14294,1038829720&amp;fm=52&amp;gp=0"/>
            <p:cNvPicPr preferRelativeResize="0">
              <a:picLocks noChangeArrowheads="1"/>
            </p:cNvPicPr>
            <p:nvPr/>
          </p:nvPicPr>
          <p:blipFill>
            <a:blip r:embed="rId9"/>
            <a:srcRect l="8919" t="9978" r="8919" b="12828"/>
            <a:stretch>
              <a:fillRect/>
            </a:stretch>
          </p:blipFill>
          <p:spPr bwMode="auto">
            <a:xfrm>
              <a:off x="576" y="2661"/>
              <a:ext cx="585"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15" descr="ea_200454131128"/>
            <p:cNvPicPr preferRelativeResize="0">
              <a:picLocks noChangeArrowheads="1"/>
            </p:cNvPicPr>
            <p:nvPr/>
          </p:nvPicPr>
          <p:blipFill>
            <a:blip r:embed="rId10"/>
            <a:srcRect/>
            <a:stretch>
              <a:fillRect/>
            </a:stretch>
          </p:blipFill>
          <p:spPr bwMode="auto">
            <a:xfrm>
              <a:off x="2310"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6" descr="u=3477734477,693248445&amp;fm=23&amp;gp=0"/>
            <p:cNvPicPr preferRelativeResize="0">
              <a:picLocks noChangeArrowheads="1"/>
            </p:cNvPicPr>
            <p:nvPr/>
          </p:nvPicPr>
          <p:blipFill>
            <a:blip r:embed="rId11"/>
            <a:srcRect l="6371" t="4056" r="7774" b="7623"/>
            <a:stretch>
              <a:fillRect/>
            </a:stretch>
          </p:blipFill>
          <p:spPr bwMode="auto">
            <a:xfrm>
              <a:off x="1738"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7" descr="u=1457789325,1957531357&amp;fm=23&amp;gp=0"/>
            <p:cNvPicPr preferRelativeResize="0">
              <a:picLocks noChangeArrowheads="1"/>
            </p:cNvPicPr>
            <p:nvPr/>
          </p:nvPicPr>
          <p:blipFill>
            <a:blip r:embed="rId12"/>
            <a:srcRect l="4819" t="8504" r="3685" b="25229"/>
            <a:stretch>
              <a:fillRect/>
            </a:stretch>
          </p:blipFill>
          <p:spPr bwMode="auto">
            <a:xfrm>
              <a:off x="1162"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18" descr="DNA"/>
            <p:cNvPicPr preferRelativeResize="0">
              <a:picLocks noChangeArrowheads="1"/>
            </p:cNvPicPr>
            <p:nvPr/>
          </p:nvPicPr>
          <p:blipFill>
            <a:blip r:embed="rId13"/>
            <a:srcRect t="1582" b="3958"/>
            <a:stretch>
              <a:fillRect/>
            </a:stretch>
          </p:blipFill>
          <p:spPr bwMode="auto">
            <a:xfrm>
              <a:off x="4622"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19" descr="微生物2"/>
            <p:cNvPicPr preferRelativeResize="0">
              <a:picLocks noChangeArrowheads="1"/>
            </p:cNvPicPr>
            <p:nvPr/>
          </p:nvPicPr>
          <p:blipFill>
            <a:blip r:embed="rId14"/>
            <a:srcRect/>
            <a:stretch>
              <a:fillRect/>
            </a:stretch>
          </p:blipFill>
          <p:spPr bwMode="auto">
            <a:xfrm>
              <a:off x="4063" y="2661"/>
              <a:ext cx="567" cy="36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6"/>
          <p:cNvSpPr txBox="1">
            <a:spLocks noChangeArrowheads="1"/>
          </p:cNvSpPr>
          <p:nvPr/>
        </p:nvSpPr>
        <p:spPr bwMode="auto">
          <a:xfrm>
            <a:off x="3993966" y="421032"/>
            <a:ext cx="6124575" cy="440121"/>
          </a:xfrm>
          <a:prstGeom prst="rect">
            <a:avLst/>
          </a:prstGeom>
          <a:noFill/>
          <a:ln w="9525">
            <a:noFill/>
            <a:miter lim="800000"/>
            <a:headEnd/>
            <a:tailEnd/>
          </a:ln>
          <a:effectLst>
            <a:glow rad="101600">
              <a:srgbClr val="EAEAEA">
                <a:alpha val="60000"/>
              </a:srgbClr>
            </a:glow>
            <a:outerShdw blurRad="50800" dist="38100" dir="3900000" algn="tl" rotWithShape="0">
              <a:prstClr val="black">
                <a:alpha val="40000"/>
              </a:prstClr>
            </a:outerShdw>
          </a:effectLst>
          <a:scene3d>
            <a:camera prst="orthographicFront"/>
            <a:lightRig rig="threePt" dir="t"/>
          </a:scene3d>
          <a:sp3d>
            <a:bevelT/>
          </a:sp3d>
        </p:spPr>
        <p:txBody>
          <a:bodyPr>
            <a:spAutoFit/>
          </a:bodyPr>
          <a:lstStyle/>
          <a:p>
            <a:pPr algn="ctr" fontAlgn="base">
              <a:spcBef>
                <a:spcPct val="0"/>
              </a:spcBef>
              <a:spcAft>
                <a:spcPct val="0"/>
              </a:spcAft>
              <a:defRPr/>
            </a:pPr>
            <a:r>
              <a:rPr kumimoji="1" lang="zh-CN" altLang="en-US" sz="2000" b="1" dirty="0">
                <a:ln w="1905"/>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innerShdw blurRad="69850" dist="43180" dir="5400000">
                    <a:srgbClr val="000000">
                      <a:alpha val="65000"/>
                    </a:srgbClr>
                  </a:innerShdw>
                </a:effectLst>
                <a:latin typeface="微软雅黑" pitchFamily="34" charset="-122"/>
                <a:ea typeface="微软雅黑" pitchFamily="34" charset="-122"/>
              </a:rPr>
              <a:t>空间环境地面模拟装置</a:t>
            </a:r>
            <a:endParaRPr kumimoji="1" lang="en-US" altLang="zh-CN" sz="2000" b="1" dirty="0">
              <a:ln w="1905"/>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innerShdw blurRad="69850" dist="43180" dir="5400000">
                  <a:srgbClr val="000000">
                    <a:alpha val="65000"/>
                  </a:srgbClr>
                </a:innerShdw>
              </a:effectLst>
              <a:latin typeface="微软雅黑" pitchFamily="34" charset="-122"/>
              <a:ea typeface="微软雅黑" pitchFamily="34" charset="-122"/>
            </a:endParaRPr>
          </a:p>
        </p:txBody>
      </p:sp>
      <p:sp>
        <p:nvSpPr>
          <p:cNvPr id="14344" name="Text Box 20"/>
          <p:cNvSpPr txBox="1">
            <a:spLocks noChangeArrowheads="1"/>
          </p:cNvSpPr>
          <p:nvPr/>
        </p:nvSpPr>
        <p:spPr bwMode="auto">
          <a:xfrm>
            <a:off x="1927389" y="844550"/>
            <a:ext cx="62956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Arial" pitchFamily="34" charset="0"/>
                <a:ea typeface="宋体" pitchFamily="2" charset="-122"/>
                <a:sym typeface="Arial" pitchFamily="34" charset="0"/>
              </a:defRPr>
            </a:lvl1pPr>
            <a:lvl2pPr marL="742950" indent="-285750">
              <a:spcBef>
                <a:spcPct val="20000"/>
              </a:spcBef>
              <a:buFont typeface="Arial" pitchFamily="34" charset="0"/>
              <a:buChar char="–"/>
              <a:defRPr kumimoji="1" sz="2800">
                <a:solidFill>
                  <a:schemeClr val="tx1"/>
                </a:solidFill>
                <a:latin typeface="Arial" pitchFamily="34" charset="0"/>
                <a:ea typeface="宋体" pitchFamily="2" charset="-122"/>
                <a:sym typeface="Arial" pitchFamily="34" charset="0"/>
              </a:defRPr>
            </a:lvl2pPr>
            <a:lvl3pPr marL="1143000" indent="-228600">
              <a:spcBef>
                <a:spcPct val="20000"/>
              </a:spcBef>
              <a:buFont typeface="Arial" pitchFamily="34" charset="0"/>
              <a:buChar char="•"/>
              <a:defRPr kumimoji="1" sz="2400">
                <a:solidFill>
                  <a:schemeClr val="tx1"/>
                </a:solidFill>
                <a:latin typeface="Arial" pitchFamily="34" charset="0"/>
                <a:ea typeface="宋体" pitchFamily="2" charset="-122"/>
                <a:sym typeface="Arial" pitchFamily="34" charset="0"/>
              </a:defRPr>
            </a:lvl3pPr>
            <a:lvl4pPr marL="16002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4pPr>
            <a:lvl5pPr marL="20574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9pPr>
          </a:lstStyle>
          <a:p>
            <a:pPr algn="ctr" fontAlgn="base">
              <a:spcBef>
                <a:spcPct val="0"/>
              </a:spcBef>
              <a:spcAft>
                <a:spcPct val="0"/>
              </a:spcAft>
              <a:buFontTx/>
              <a:buNone/>
            </a:pPr>
            <a:r>
              <a:rPr lang="en-US" altLang="zh-CN" sz="2000" i="1" dirty="0">
                <a:solidFill>
                  <a:srgbClr val="000000"/>
                </a:solidFill>
                <a:latin typeface="Times New Roman" pitchFamily="18" charset="0"/>
                <a:cs typeface="Times New Roman" pitchFamily="18" charset="0"/>
              </a:rPr>
              <a:t>Space Environment Simulation and Research Infrastructure</a:t>
            </a:r>
          </a:p>
        </p:txBody>
      </p:sp>
      <p:sp>
        <p:nvSpPr>
          <p:cNvPr id="14345" name="Text Box 8"/>
          <p:cNvSpPr txBox="1">
            <a:spLocks noChangeArrowheads="1"/>
          </p:cNvSpPr>
          <p:nvPr/>
        </p:nvSpPr>
        <p:spPr bwMode="auto">
          <a:xfrm>
            <a:off x="1633538" y="482600"/>
            <a:ext cx="51593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kumimoji="1" sz="3200">
                <a:solidFill>
                  <a:schemeClr val="tx1"/>
                </a:solidFill>
                <a:latin typeface="Arial" pitchFamily="34" charset="0"/>
                <a:ea typeface="宋体" pitchFamily="2" charset="-122"/>
                <a:sym typeface="Arial" pitchFamily="34" charset="0"/>
              </a:defRPr>
            </a:lvl1pPr>
            <a:lvl2pPr marL="742950" indent="-285750">
              <a:spcBef>
                <a:spcPct val="20000"/>
              </a:spcBef>
              <a:buFont typeface="Arial" pitchFamily="34" charset="0"/>
              <a:buChar char="–"/>
              <a:defRPr kumimoji="1" sz="2800">
                <a:solidFill>
                  <a:schemeClr val="tx1"/>
                </a:solidFill>
                <a:latin typeface="Arial" pitchFamily="34" charset="0"/>
                <a:ea typeface="宋体" pitchFamily="2" charset="-122"/>
                <a:sym typeface="Arial" pitchFamily="34" charset="0"/>
              </a:defRPr>
            </a:lvl2pPr>
            <a:lvl3pPr marL="1143000" indent="-228600">
              <a:spcBef>
                <a:spcPct val="20000"/>
              </a:spcBef>
              <a:buFont typeface="Arial" pitchFamily="34" charset="0"/>
              <a:buChar char="•"/>
              <a:defRPr kumimoji="1" sz="2400">
                <a:solidFill>
                  <a:schemeClr val="tx1"/>
                </a:solidFill>
                <a:latin typeface="Arial" pitchFamily="34" charset="0"/>
                <a:ea typeface="宋体" pitchFamily="2" charset="-122"/>
                <a:sym typeface="Arial" pitchFamily="34" charset="0"/>
              </a:defRPr>
            </a:lvl3pPr>
            <a:lvl4pPr marL="16002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4pPr>
            <a:lvl5pPr marL="20574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9pPr>
          </a:lstStyle>
          <a:p>
            <a:pPr fontAlgn="base">
              <a:spcBef>
                <a:spcPct val="0"/>
              </a:spcBef>
              <a:spcAft>
                <a:spcPct val="0"/>
              </a:spcAft>
              <a:buFontTx/>
              <a:buNone/>
            </a:pPr>
            <a:r>
              <a:rPr lang="zh-CN" altLang="en-US" sz="1600" b="1" dirty="0">
                <a:solidFill>
                  <a:srgbClr val="000000"/>
                </a:solidFill>
                <a:latin typeface="微软雅黑" pitchFamily="34" charset="-122"/>
                <a:ea typeface="微软雅黑" pitchFamily="34" charset="-122"/>
              </a:rPr>
              <a:t>“十二五”国家重大科技基础设施建设项目</a:t>
            </a:r>
          </a:p>
        </p:txBody>
      </p:sp>
      <p:pic>
        <p:nvPicPr>
          <p:cNvPr id="24" name="Picture 21"/>
          <p:cNvPicPr>
            <a:picLocks noChangeAspect="1" noChangeArrowheads="1"/>
          </p:cNvPicPr>
          <p:nvPr/>
        </p:nvPicPr>
        <p:blipFill>
          <a:blip r:embed="rId15"/>
          <a:srcRect/>
          <a:stretch>
            <a:fillRect/>
          </a:stretch>
        </p:blipFill>
        <p:spPr bwMode="auto">
          <a:xfrm>
            <a:off x="609600" y="485775"/>
            <a:ext cx="841375" cy="8159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a:spLocks noChangeArrowheads="1"/>
          </p:cNvSpPr>
          <p:nvPr/>
        </p:nvSpPr>
        <p:spPr bwMode="auto">
          <a:xfrm>
            <a:off x="152400" y="1244660"/>
            <a:ext cx="8839200" cy="1371600"/>
          </a:xfrm>
          <a:prstGeom prst="rect">
            <a:avLst/>
          </a:prstGeom>
          <a:noFill/>
          <a:ln>
            <a:noFill/>
          </a:ln>
          <a:extLst/>
        </p:spPr>
        <p:txBody>
          <a:bodyPr anchor="ctr"/>
          <a:lstStyle/>
          <a:p>
            <a:pPr algn="ctr">
              <a:lnSpc>
                <a:spcPct val="125000"/>
              </a:lnSpc>
              <a:spcBef>
                <a:spcPct val="0"/>
              </a:spcBef>
              <a:buNone/>
            </a:pPr>
            <a:r>
              <a:rPr lang="en-US" altLang="zh-CN" sz="2800" b="1" dirty="0">
                <a:solidFill>
                  <a:srgbClr val="C00000"/>
                </a:solidFill>
                <a:ea typeface="微软雅黑" pitchFamily="34" charset="-122"/>
              </a:rPr>
              <a:t>Overview of the Design of 3D magnetic Reconnection and Dipole Experiments at Harbin Institute of Technology</a:t>
            </a:r>
          </a:p>
        </p:txBody>
      </p:sp>
      <p:sp>
        <p:nvSpPr>
          <p:cNvPr id="23" name="Rectangle 5"/>
          <p:cNvSpPr>
            <a:spLocks noChangeArrowheads="1"/>
          </p:cNvSpPr>
          <p:nvPr/>
        </p:nvSpPr>
        <p:spPr bwMode="auto">
          <a:xfrm>
            <a:off x="9525" y="2514600"/>
            <a:ext cx="913447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20000"/>
              </a:lnSpc>
              <a:spcBef>
                <a:spcPct val="0"/>
              </a:spcBef>
              <a:spcAft>
                <a:spcPct val="0"/>
              </a:spcAft>
              <a:defRPr/>
            </a:pPr>
            <a:endParaRPr kumimoji="1" lang="en-US" altLang="zh-CN" sz="3200" b="1" baseline="30000" dirty="0">
              <a:solidFill>
                <a:srgbClr val="FFFF00"/>
              </a:solidFill>
              <a:latin typeface="Times New Roman" charset="0"/>
              <a:ea typeface="隶书" charset="0"/>
              <a:cs typeface="隶书" charset="0"/>
            </a:endParaRPr>
          </a:p>
          <a:p>
            <a:pPr lvl="0" algn="ctr" defTabSz="685800">
              <a:spcBef>
                <a:spcPts val="750"/>
              </a:spcBef>
              <a:buNone/>
            </a:pPr>
            <a:r>
              <a:rPr lang="en-US" sz="1600" b="1" dirty="0">
                <a:solidFill>
                  <a:srgbClr val="FF0000"/>
                </a:solidFill>
                <a:latin typeface="微软雅黑" panose="020B0503020204020204" pitchFamily="34" charset="-122"/>
                <a:ea typeface="微软雅黑" panose="020B0503020204020204" pitchFamily="34" charset="-122"/>
              </a:rPr>
              <a:t>Yang Ren</a:t>
            </a:r>
            <a:r>
              <a:rPr lang="en-US" sz="1600" b="1" baseline="30000" dirty="0">
                <a:solidFill>
                  <a:srgbClr val="FF0000"/>
                </a:solidFill>
                <a:latin typeface="微软雅黑" panose="020B0503020204020204" pitchFamily="34" charset="-122"/>
                <a:ea typeface="微软雅黑" panose="020B0503020204020204" pitchFamily="34" charset="-122"/>
              </a:rPr>
              <a:t>1,2</a:t>
            </a:r>
            <a:r>
              <a:rPr lang="en-US" sz="1600" b="1" dirty="0">
                <a:solidFill>
                  <a:srgbClr val="FF0000"/>
                </a:solidFill>
                <a:latin typeface="微软雅黑" panose="020B0503020204020204" pitchFamily="34" charset="-122"/>
                <a:ea typeface="微软雅黑" panose="020B0503020204020204" pitchFamily="34" charset="-122"/>
              </a:rPr>
              <a:t>, Hantao Ji</a:t>
            </a:r>
            <a:r>
              <a:rPr lang="en-US" sz="1600" b="1" baseline="30000" dirty="0">
                <a:solidFill>
                  <a:srgbClr val="FF0000"/>
                </a:solidFill>
                <a:latin typeface="微软雅黑" panose="020B0503020204020204" pitchFamily="34" charset="-122"/>
                <a:ea typeface="微软雅黑" panose="020B0503020204020204" pitchFamily="34" charset="-122"/>
              </a:rPr>
              <a:t>1,2</a:t>
            </a:r>
            <a:r>
              <a:rPr lang="en-US" sz="1600" b="1" dirty="0">
                <a:solidFill>
                  <a:srgbClr val="FF0000"/>
                </a:solidFill>
                <a:latin typeface="微软雅黑" panose="020B0503020204020204" pitchFamily="34" charset="-122"/>
                <a:ea typeface="微软雅黑" panose="020B0503020204020204" pitchFamily="34" charset="-122"/>
              </a:rPr>
              <a:t>, </a:t>
            </a:r>
            <a:r>
              <a:rPr lang="en-US" sz="1600" b="1" dirty="0" err="1">
                <a:solidFill>
                  <a:srgbClr val="FF0000"/>
                </a:solidFill>
                <a:latin typeface="微软雅黑" panose="020B0503020204020204" pitchFamily="34" charset="-122"/>
                <a:ea typeface="微软雅黑" panose="020B0503020204020204" pitchFamily="34" charset="-122"/>
              </a:rPr>
              <a:t>Xiaogang</a:t>
            </a:r>
            <a:r>
              <a:rPr lang="en-US" sz="1600" b="1" dirty="0">
                <a:solidFill>
                  <a:srgbClr val="FF0000"/>
                </a:solidFill>
                <a:latin typeface="微软雅黑" panose="020B0503020204020204" pitchFamily="34" charset="-122"/>
                <a:ea typeface="微软雅黑" panose="020B0503020204020204" pitchFamily="34" charset="-122"/>
              </a:rPr>
              <a:t> Wang</a:t>
            </a:r>
            <a:r>
              <a:rPr lang="en-US" sz="1600" b="1" baseline="30000" dirty="0">
                <a:solidFill>
                  <a:srgbClr val="FF0000"/>
                </a:solidFill>
                <a:latin typeface="微软雅黑" panose="020B0503020204020204" pitchFamily="34" charset="-122"/>
                <a:ea typeface="微软雅黑" panose="020B0503020204020204" pitchFamily="34" charset="-122"/>
              </a:rPr>
              <a:t>1</a:t>
            </a:r>
            <a:r>
              <a:rPr lang="en-US" sz="1600" b="1" dirty="0">
                <a:solidFill>
                  <a:srgbClr val="FF0000"/>
                </a:solidFill>
                <a:latin typeface="微软雅黑" panose="020B0503020204020204" pitchFamily="34" charset="-122"/>
                <a:ea typeface="微软雅黑" panose="020B0503020204020204" pitchFamily="34" charset="-122"/>
              </a:rPr>
              <a:t>,</a:t>
            </a:r>
            <a:r>
              <a:rPr lang="en-US" sz="1600" b="1" baseline="30000" dirty="0">
                <a:solidFill>
                  <a:srgbClr val="FF0000"/>
                </a:solidFill>
                <a:latin typeface="微软雅黑" panose="020B0503020204020204" pitchFamily="34" charset="-122"/>
                <a:ea typeface="微软雅黑" panose="020B0503020204020204" pitchFamily="34" charset="-122"/>
              </a:rPr>
              <a:t> </a:t>
            </a:r>
            <a:r>
              <a:rPr lang="en-US" sz="1600" b="1" dirty="0">
                <a:solidFill>
                  <a:srgbClr val="FF0000"/>
                </a:solidFill>
                <a:latin typeface="微软雅黑" panose="020B0503020204020204" pitchFamily="34" charset="-122"/>
                <a:ea typeface="微软雅黑" panose="020B0503020204020204" pitchFamily="34" charset="-122"/>
              </a:rPr>
              <a:t>Peng E</a:t>
            </a:r>
            <a:r>
              <a:rPr lang="en-US" sz="1600" b="1" baseline="30000" dirty="0">
                <a:solidFill>
                  <a:srgbClr val="FF0000"/>
                </a:solidFill>
                <a:latin typeface="微软雅黑" panose="020B0503020204020204" pitchFamily="34" charset="-122"/>
                <a:ea typeface="微软雅黑" panose="020B0503020204020204" pitchFamily="34" charset="-122"/>
              </a:rPr>
              <a:t>1</a:t>
            </a:r>
            <a:r>
              <a:rPr lang="en-US" sz="1600" b="1" dirty="0">
                <a:solidFill>
                  <a:srgbClr val="FF0000"/>
                </a:solidFill>
                <a:latin typeface="微软雅黑" panose="020B0503020204020204" pitchFamily="34" charset="-122"/>
                <a:ea typeface="微软雅黑" panose="020B0503020204020204" pitchFamily="34" charset="-122"/>
              </a:rPr>
              <a:t>, </a:t>
            </a:r>
            <a:r>
              <a:rPr lang="en-US" sz="1600" b="1" dirty="0" err="1">
                <a:solidFill>
                  <a:srgbClr val="FF0000"/>
                </a:solidFill>
                <a:latin typeface="微软雅黑" panose="020B0503020204020204" pitchFamily="34" charset="-122"/>
                <a:ea typeface="微软雅黑" panose="020B0503020204020204" pitchFamily="34" charset="-122"/>
              </a:rPr>
              <a:t>Aohua</a:t>
            </a:r>
            <a:r>
              <a:rPr lang="en-US" sz="1600" b="1" dirty="0">
                <a:solidFill>
                  <a:srgbClr val="FF0000"/>
                </a:solidFill>
                <a:latin typeface="微软雅黑" panose="020B0503020204020204" pitchFamily="34" charset="-122"/>
                <a:ea typeface="微软雅黑" panose="020B0503020204020204" pitchFamily="34" charset="-122"/>
              </a:rPr>
              <a:t> Mao</a:t>
            </a:r>
            <a:r>
              <a:rPr lang="en-US" sz="1600" b="1" baseline="30000" dirty="0">
                <a:solidFill>
                  <a:srgbClr val="FF0000"/>
                </a:solidFill>
                <a:latin typeface="微软雅黑" panose="020B0503020204020204" pitchFamily="34" charset="-122"/>
                <a:ea typeface="微软雅黑" panose="020B0503020204020204" pitchFamily="34" charset="-122"/>
              </a:rPr>
              <a:t>1</a:t>
            </a:r>
            <a:r>
              <a:rPr lang="en-US" sz="1600" b="1" dirty="0">
                <a:solidFill>
                  <a:srgbClr val="FF0000"/>
                </a:solidFill>
                <a:latin typeface="微软雅黑" panose="020B0503020204020204" pitchFamily="34" charset="-122"/>
                <a:ea typeface="微软雅黑" panose="020B0503020204020204" pitchFamily="34" charset="-122"/>
              </a:rPr>
              <a:t>, </a:t>
            </a:r>
            <a:r>
              <a:rPr lang="en-US" sz="1600" b="1" dirty="0" err="1">
                <a:solidFill>
                  <a:srgbClr val="FF0000"/>
                </a:solidFill>
                <a:latin typeface="微软雅黑" panose="020B0503020204020204" pitchFamily="34" charset="-122"/>
                <a:ea typeface="微软雅黑" panose="020B0503020204020204" pitchFamily="34" charset="-122"/>
              </a:rPr>
              <a:t>Zhibin</a:t>
            </a:r>
            <a:r>
              <a:rPr lang="en-US" sz="1600" b="1" dirty="0">
                <a:solidFill>
                  <a:srgbClr val="FF0000"/>
                </a:solidFill>
                <a:latin typeface="微软雅黑" panose="020B0503020204020204" pitchFamily="34" charset="-122"/>
                <a:ea typeface="微软雅黑" panose="020B0503020204020204" pitchFamily="34" charset="-122"/>
              </a:rPr>
              <a:t> Wang</a:t>
            </a:r>
            <a:r>
              <a:rPr lang="en-US" sz="1600" b="1" baseline="30000" dirty="0">
                <a:solidFill>
                  <a:srgbClr val="FF0000"/>
                </a:solidFill>
                <a:latin typeface="微软雅黑" panose="020B0503020204020204" pitchFamily="34" charset="-122"/>
                <a:ea typeface="微软雅黑" panose="020B0503020204020204" pitchFamily="34" charset="-122"/>
              </a:rPr>
              <a:t>1</a:t>
            </a:r>
            <a:r>
              <a:rPr lang="en-US" sz="1600" b="1" dirty="0">
                <a:solidFill>
                  <a:srgbClr val="FF0000"/>
                </a:solidFill>
                <a:latin typeface="微软雅黑" panose="020B0503020204020204" pitchFamily="34" charset="-122"/>
                <a:ea typeface="微软雅黑" panose="020B0503020204020204" pitchFamily="34" charset="-122"/>
              </a:rPr>
              <a:t>, Qingmei Xiao</a:t>
            </a:r>
            <a:r>
              <a:rPr lang="en-US" sz="1600" b="1" baseline="30000" dirty="0">
                <a:solidFill>
                  <a:srgbClr val="FF0000"/>
                </a:solidFill>
                <a:latin typeface="微软雅黑" panose="020B0503020204020204" pitchFamily="34" charset="-122"/>
                <a:ea typeface="微软雅黑" panose="020B0503020204020204" pitchFamily="34" charset="-122"/>
              </a:rPr>
              <a:t>1</a:t>
            </a:r>
            <a:r>
              <a:rPr lang="en-US" sz="1600" b="1" dirty="0">
                <a:solidFill>
                  <a:srgbClr val="FF0000"/>
                </a:solidFill>
                <a:latin typeface="微软雅黑" panose="020B0503020204020204" pitchFamily="34" charset="-122"/>
                <a:ea typeface="微软雅黑" panose="020B0503020204020204" pitchFamily="34" charset="-122"/>
              </a:rPr>
              <a:t>, Chijie Xiao</a:t>
            </a:r>
            <a:r>
              <a:rPr lang="en-US" sz="1600" b="1" baseline="30000" dirty="0">
                <a:solidFill>
                  <a:srgbClr val="FF0000"/>
                </a:solidFill>
                <a:latin typeface="微软雅黑" panose="020B0503020204020204" pitchFamily="34" charset="-122"/>
                <a:ea typeface="微软雅黑" panose="020B0503020204020204" pitchFamily="34" charset="-122"/>
              </a:rPr>
              <a:t>3</a:t>
            </a:r>
            <a:r>
              <a:rPr lang="en-US" sz="1600" b="1" dirty="0">
                <a:solidFill>
                  <a:srgbClr val="FF0000"/>
                </a:solidFill>
                <a:latin typeface="微软雅黑" panose="020B0503020204020204" pitchFamily="34" charset="-122"/>
                <a:ea typeface="微软雅黑" panose="020B0503020204020204" pitchFamily="34" charset="-122"/>
              </a:rPr>
              <a:t>, Quanming Lu</a:t>
            </a:r>
            <a:r>
              <a:rPr lang="en-US" sz="1600" b="1" baseline="30000" dirty="0">
                <a:solidFill>
                  <a:srgbClr val="FF0000"/>
                </a:solidFill>
                <a:latin typeface="微软雅黑" panose="020B0503020204020204" pitchFamily="34" charset="-122"/>
                <a:ea typeface="微软雅黑" panose="020B0503020204020204" pitchFamily="34" charset="-122"/>
              </a:rPr>
              <a:t>4</a:t>
            </a:r>
            <a:r>
              <a:rPr lang="en-US" sz="1600" b="1" dirty="0">
                <a:solidFill>
                  <a:srgbClr val="FF0000"/>
                </a:solidFill>
                <a:latin typeface="微软雅黑" panose="020B0503020204020204" pitchFamily="34" charset="-122"/>
                <a:ea typeface="微软雅黑" panose="020B0503020204020204" pitchFamily="34" charset="-122"/>
              </a:rPr>
              <a:t>, Weixing Ding</a:t>
            </a:r>
            <a:r>
              <a:rPr lang="en-US" sz="1600" b="1" baseline="30000" dirty="0">
                <a:solidFill>
                  <a:srgbClr val="FF0000"/>
                </a:solidFill>
                <a:latin typeface="微软雅黑" panose="020B0503020204020204" pitchFamily="34" charset="-122"/>
                <a:ea typeface="微软雅黑" panose="020B0503020204020204" pitchFamily="34" charset="-122"/>
              </a:rPr>
              <a:t>4</a:t>
            </a:r>
            <a:endParaRPr lang="en-US" altLang="zh-CN" sz="1600" b="1" dirty="0">
              <a:solidFill>
                <a:srgbClr val="FF0000"/>
              </a:solidFill>
              <a:ea typeface="隶书" charset="0"/>
              <a:cs typeface="隶书" charset="0"/>
            </a:endParaRPr>
          </a:p>
          <a:p>
            <a:pPr lvl="0" algn="ctr" defTabSz="685800">
              <a:spcBef>
                <a:spcPts val="0"/>
              </a:spcBef>
              <a:buNone/>
              <a:tabLst>
                <a:tab pos="5257800" algn="l"/>
              </a:tabLst>
            </a:pPr>
            <a:r>
              <a:rPr lang="en-US" sz="1400" b="1" baseline="30000" dirty="0">
                <a:solidFill>
                  <a:srgbClr val="FF0000"/>
                </a:solidFill>
                <a:latin typeface="Times New Roman"/>
                <a:cs typeface="Times New Roman"/>
              </a:rPr>
              <a:t>1</a:t>
            </a:r>
            <a:r>
              <a:rPr lang="en-US" sz="1400" b="1" dirty="0">
                <a:solidFill>
                  <a:srgbClr val="FF0000"/>
                </a:solidFill>
                <a:latin typeface="Times New Roman"/>
                <a:cs typeface="Times New Roman"/>
              </a:rPr>
              <a:t>Harbin Institute of Technology, Harbin, China</a:t>
            </a:r>
            <a:endParaRPr lang="en-US" sz="1400" b="1" dirty="0">
              <a:solidFill>
                <a:srgbClr val="FF0000"/>
              </a:solidFill>
              <a:latin typeface="Calibri"/>
              <a:cs typeface="Times New Roman"/>
            </a:endParaRPr>
          </a:p>
          <a:p>
            <a:pPr lvl="0" algn="ctr" defTabSz="685800">
              <a:spcBef>
                <a:spcPts val="0"/>
              </a:spcBef>
              <a:buNone/>
              <a:tabLst>
                <a:tab pos="5257800" algn="l"/>
              </a:tabLst>
            </a:pPr>
            <a:r>
              <a:rPr lang="en-US" sz="1400" b="1" baseline="30000" dirty="0">
                <a:solidFill>
                  <a:srgbClr val="FF0000"/>
                </a:solidFill>
                <a:latin typeface="Times New Roman"/>
                <a:cs typeface="Times New Roman"/>
              </a:rPr>
              <a:t>2 </a:t>
            </a:r>
            <a:r>
              <a:rPr lang="en-US" sz="1400" b="1" dirty="0">
                <a:solidFill>
                  <a:srgbClr val="FF0000"/>
                </a:solidFill>
                <a:latin typeface="Times New Roman"/>
                <a:cs typeface="Times New Roman"/>
              </a:rPr>
              <a:t>Princeton Plasma Physics Laboratory, Princeton University, Princeton, NJ 08543</a:t>
            </a:r>
            <a:endParaRPr lang="en-US" sz="1400" b="1" dirty="0">
              <a:solidFill>
                <a:srgbClr val="FF0000"/>
              </a:solidFill>
              <a:latin typeface="Calibri"/>
              <a:cs typeface="Times New Roman"/>
            </a:endParaRPr>
          </a:p>
          <a:p>
            <a:pPr lvl="0" algn="ctr" defTabSz="685800">
              <a:spcBef>
                <a:spcPts val="0"/>
              </a:spcBef>
              <a:buNone/>
              <a:tabLst>
                <a:tab pos="5257800" algn="l"/>
              </a:tabLst>
            </a:pPr>
            <a:r>
              <a:rPr lang="en-US" sz="1400" b="1" baseline="30000" dirty="0">
                <a:solidFill>
                  <a:srgbClr val="FF0000"/>
                </a:solidFill>
                <a:latin typeface="Times New Roman"/>
                <a:cs typeface="Times New Roman"/>
              </a:rPr>
              <a:t>3</a:t>
            </a:r>
            <a:r>
              <a:rPr lang="en-US" sz="1400" b="1" dirty="0">
                <a:solidFill>
                  <a:srgbClr val="FF0000"/>
                </a:solidFill>
                <a:latin typeface="Times New Roman"/>
                <a:cs typeface="Times New Roman"/>
              </a:rPr>
              <a:t>Peking University, Beijing, China</a:t>
            </a:r>
            <a:endParaRPr lang="en-US" sz="1400" b="1" dirty="0">
              <a:solidFill>
                <a:srgbClr val="FF0000"/>
              </a:solidFill>
              <a:latin typeface="Calibri"/>
              <a:cs typeface="Times New Roman"/>
            </a:endParaRPr>
          </a:p>
          <a:p>
            <a:pPr lvl="0" algn="ctr" defTabSz="685800">
              <a:spcBef>
                <a:spcPts val="0"/>
              </a:spcBef>
              <a:buNone/>
              <a:tabLst>
                <a:tab pos="5257800" algn="l"/>
              </a:tabLst>
            </a:pPr>
            <a:r>
              <a:rPr lang="en-US" sz="1400" b="1" baseline="30000" dirty="0">
                <a:solidFill>
                  <a:srgbClr val="FF0000"/>
                </a:solidFill>
                <a:latin typeface="Times New Roman"/>
                <a:cs typeface="Times New Roman"/>
              </a:rPr>
              <a:t>4</a:t>
            </a:r>
            <a:r>
              <a:rPr lang="en-US" sz="1400" b="1" dirty="0">
                <a:solidFill>
                  <a:srgbClr val="FF0000"/>
                </a:solidFill>
                <a:latin typeface="Times New Roman"/>
                <a:cs typeface="Times New Roman"/>
              </a:rPr>
              <a:t>University of Science and Technology of China, Hefei, China</a:t>
            </a:r>
            <a:endParaRPr lang="en-US" sz="1400" b="1" dirty="0">
              <a:solidFill>
                <a:srgbClr val="FF0000"/>
              </a:solidFill>
              <a:latin typeface="Calibri"/>
              <a:cs typeface="Times New Roman"/>
            </a:endParaRPr>
          </a:p>
          <a:p>
            <a:pPr algn="ctr" fontAlgn="base">
              <a:lnSpc>
                <a:spcPct val="120000"/>
              </a:lnSpc>
              <a:spcBef>
                <a:spcPct val="0"/>
              </a:spcBef>
              <a:spcAft>
                <a:spcPct val="0"/>
              </a:spcAft>
              <a:defRPr/>
            </a:pPr>
            <a:r>
              <a:rPr kumimoji="1" lang="en-US" altLang="zh-CN" sz="1200" b="1" dirty="0">
                <a:solidFill>
                  <a:srgbClr val="FF0000"/>
                </a:solidFill>
                <a:ea typeface="隶书" charset="0"/>
                <a:cs typeface="隶书" charset="0"/>
              </a:rPr>
              <a:t> </a:t>
            </a:r>
          </a:p>
          <a:p>
            <a:pPr algn="ctr" fontAlgn="base">
              <a:lnSpc>
                <a:spcPct val="120000"/>
              </a:lnSpc>
              <a:spcBef>
                <a:spcPct val="0"/>
              </a:spcBef>
              <a:spcAft>
                <a:spcPct val="0"/>
              </a:spcAft>
              <a:defRPr/>
            </a:pPr>
            <a:endParaRPr kumimoji="1" lang="en-US" altLang="zh-CN" sz="2400" b="1" baseline="30000" dirty="0">
              <a:solidFill>
                <a:srgbClr val="FFFFFF"/>
              </a:solidFill>
              <a:ea typeface="隶书" charset="0"/>
              <a:cs typeface="隶书" charset="0"/>
            </a:endParaRPr>
          </a:p>
        </p:txBody>
      </p:sp>
      <p:sp>
        <p:nvSpPr>
          <p:cNvPr id="2" name="Rectangle 1"/>
          <p:cNvSpPr/>
          <p:nvPr/>
        </p:nvSpPr>
        <p:spPr>
          <a:xfrm>
            <a:off x="1447800" y="6096000"/>
            <a:ext cx="6400801" cy="646331"/>
          </a:xfrm>
          <a:prstGeom prst="rect">
            <a:avLst/>
          </a:prstGeom>
        </p:spPr>
        <p:txBody>
          <a:bodyPr wrap="square">
            <a:spAutoFit/>
          </a:bodyPr>
          <a:lstStyle/>
          <a:p>
            <a:pPr algn="ctr"/>
            <a:r>
              <a:rPr lang="en-US" altLang="zh-CN" dirty="0">
                <a:solidFill>
                  <a:srgbClr val="002060"/>
                </a:solidFill>
                <a:ea typeface="楷体" pitchFamily="49" charset="-122"/>
                <a:sym typeface="Arial" pitchFamily="34" charset="0"/>
              </a:rPr>
              <a:t>Laboratory for Space Environment and Physical Sciences</a:t>
            </a:r>
          </a:p>
          <a:p>
            <a:pPr algn="ctr"/>
            <a:r>
              <a:rPr lang="en-US" altLang="zh-CN" dirty="0">
                <a:solidFill>
                  <a:srgbClr val="002060"/>
                </a:solidFill>
                <a:ea typeface="楷体" pitchFamily="49" charset="-122"/>
                <a:sym typeface="Arial" pitchFamily="34" charset="0"/>
              </a:rPr>
              <a:t>Harbin Institute of Technology</a:t>
            </a:r>
          </a:p>
        </p:txBody>
      </p:sp>
    </p:spTree>
    <p:extLst>
      <p:ext uri="{BB962C8B-B14F-4D97-AF65-F5344CB8AC3E}">
        <p14:creationId xmlns:p14="http://schemas.microsoft.com/office/powerpoint/2010/main" val="3855483585"/>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xmlns="" id="{DFB71C2D-27BB-4BEF-AC1D-6E852FAFFF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24000"/>
            <a:ext cx="7348034" cy="4525963"/>
          </a:xfrm>
        </p:spPr>
      </p:pic>
      <p:sp>
        <p:nvSpPr>
          <p:cNvPr id="2" name="Title 1"/>
          <p:cNvSpPr>
            <a:spLocks noGrp="1"/>
          </p:cNvSpPr>
          <p:nvPr>
            <p:ph type="title"/>
          </p:nvPr>
        </p:nvSpPr>
        <p:spPr>
          <a:xfrm>
            <a:off x="0" y="0"/>
            <a:ext cx="9144000" cy="1143000"/>
          </a:xfrm>
        </p:spPr>
        <p:txBody>
          <a:bodyPr>
            <a:noAutofit/>
          </a:bodyPr>
          <a:lstStyle/>
          <a:p>
            <a:r>
              <a:rPr lang="en-US" sz="3600" dirty="0"/>
              <a:t>A unique Set of Coils are Used in SPERF to Generate Required Magnetic Field Geometry   </a:t>
            </a:r>
          </a:p>
        </p:txBody>
      </p:sp>
      <p:sp>
        <p:nvSpPr>
          <p:cNvPr id="6" name="TextBox 5"/>
          <p:cNvSpPr txBox="1"/>
          <p:nvPr/>
        </p:nvSpPr>
        <p:spPr>
          <a:xfrm>
            <a:off x="152400" y="6248400"/>
            <a:ext cx="8991600" cy="646331"/>
          </a:xfrm>
          <a:prstGeom prst="rect">
            <a:avLst/>
          </a:prstGeom>
          <a:noFill/>
        </p:spPr>
        <p:txBody>
          <a:bodyPr wrap="square" rtlCol="0">
            <a:spAutoFit/>
          </a:bodyPr>
          <a:lstStyle/>
          <a:p>
            <a:r>
              <a:rPr lang="en-US" dirty="0"/>
              <a:t>Used for </a:t>
            </a:r>
            <a:r>
              <a:rPr lang="en-US" dirty="0" err="1"/>
              <a:t>magnetostatic</a:t>
            </a:r>
            <a:r>
              <a:rPr lang="en-US" dirty="0"/>
              <a:t> calculations from Maxwell finite element analysis software</a:t>
            </a:r>
          </a:p>
          <a:p>
            <a:r>
              <a:rPr lang="en-US" dirty="0"/>
              <a:t>Coil supporting structure neglected</a:t>
            </a:r>
          </a:p>
        </p:txBody>
      </p:sp>
      <p:cxnSp>
        <p:nvCxnSpPr>
          <p:cNvPr id="7" name="Straight Arrow Connector 6"/>
          <p:cNvCxnSpPr/>
          <p:nvPr/>
        </p:nvCxnSpPr>
        <p:spPr>
          <a:xfrm>
            <a:off x="1981200" y="2514600"/>
            <a:ext cx="9906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1371600"/>
            <a:ext cx="3124200" cy="1200329"/>
          </a:xfrm>
          <a:prstGeom prst="rect">
            <a:avLst/>
          </a:prstGeom>
          <a:noFill/>
        </p:spPr>
        <p:txBody>
          <a:bodyPr wrap="square" rtlCol="0">
            <a:spAutoFit/>
          </a:bodyPr>
          <a:lstStyle/>
          <a:p>
            <a:r>
              <a:rPr lang="en-US" dirty="0">
                <a:solidFill>
                  <a:srgbClr val="FF0000"/>
                </a:solidFill>
              </a:rPr>
              <a:t>4 FLARE size flux cores with both toroidal and poloidal windings (75 cm major radius and 15 cm minor radius )</a:t>
            </a:r>
          </a:p>
        </p:txBody>
      </p:sp>
      <p:cxnSp>
        <p:nvCxnSpPr>
          <p:cNvPr id="9" name="Straight Arrow Connector 8"/>
          <p:cNvCxnSpPr/>
          <p:nvPr/>
        </p:nvCxnSpPr>
        <p:spPr>
          <a:xfrm flipH="1">
            <a:off x="5842438" y="1843565"/>
            <a:ext cx="4572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29300" y="1558499"/>
            <a:ext cx="3048000" cy="369332"/>
          </a:xfrm>
          <a:prstGeom prst="rect">
            <a:avLst/>
          </a:prstGeom>
          <a:noFill/>
        </p:spPr>
        <p:txBody>
          <a:bodyPr wrap="square" rtlCol="0">
            <a:spAutoFit/>
          </a:bodyPr>
          <a:lstStyle/>
          <a:p>
            <a:r>
              <a:rPr lang="en-US" dirty="0">
                <a:solidFill>
                  <a:srgbClr val="FF0000"/>
                </a:solidFill>
                <a:latin typeface="Arial" pitchFamily="34" charset="0"/>
                <a:cs typeface="Arial" pitchFamily="34" charset="0"/>
              </a:rPr>
              <a:t>Tail coils</a:t>
            </a:r>
          </a:p>
        </p:txBody>
      </p:sp>
      <p:cxnSp>
        <p:nvCxnSpPr>
          <p:cNvPr id="12" name="Straight Arrow Connector 11"/>
          <p:cNvCxnSpPr/>
          <p:nvPr/>
        </p:nvCxnSpPr>
        <p:spPr>
          <a:xfrm flipH="1" flipV="1">
            <a:off x="4876800" y="3581400"/>
            <a:ext cx="1752600" cy="1524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91200" y="5024735"/>
            <a:ext cx="3124200" cy="369332"/>
          </a:xfrm>
          <a:prstGeom prst="rect">
            <a:avLst/>
          </a:prstGeom>
          <a:noFill/>
        </p:spPr>
        <p:txBody>
          <a:bodyPr wrap="square" rtlCol="0">
            <a:spAutoFit/>
          </a:bodyPr>
          <a:lstStyle/>
          <a:p>
            <a:r>
              <a:rPr lang="en-US" dirty="0">
                <a:solidFill>
                  <a:srgbClr val="FF0000"/>
                </a:solidFill>
              </a:rPr>
              <a:t>Dipole coil</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
        <p:nvSpPr>
          <p:cNvPr id="15" name="Oval 14"/>
          <p:cNvSpPr/>
          <p:nvPr/>
        </p:nvSpPr>
        <p:spPr>
          <a:xfrm>
            <a:off x="3556000" y="39624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962400" y="3784600"/>
            <a:ext cx="152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038600" y="3918857"/>
            <a:ext cx="685800" cy="304800"/>
          </a:xfrm>
          <a:prstGeom prst="straightConnector1">
            <a:avLst/>
          </a:prstGeom>
          <a:ln w="603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4648200" y="4267200"/>
            <a:ext cx="685800" cy="1295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029200" y="4114800"/>
            <a:ext cx="381000" cy="13716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5486400"/>
            <a:ext cx="2057400" cy="369332"/>
          </a:xfrm>
          <a:prstGeom prst="rect">
            <a:avLst/>
          </a:prstGeom>
          <a:noFill/>
        </p:spPr>
        <p:txBody>
          <a:bodyPr wrap="square" rtlCol="0">
            <a:spAutoFit/>
          </a:bodyPr>
          <a:lstStyle/>
          <a:p>
            <a:r>
              <a:rPr lang="en-US" dirty="0"/>
              <a:t>Coil currents </a:t>
            </a:r>
          </a:p>
        </p:txBody>
      </p:sp>
      <p:cxnSp>
        <p:nvCxnSpPr>
          <p:cNvPr id="14" name="Straight Arrow Connector 13"/>
          <p:cNvCxnSpPr/>
          <p:nvPr/>
        </p:nvCxnSpPr>
        <p:spPr>
          <a:xfrm>
            <a:off x="3632200" y="4076700"/>
            <a:ext cx="609600" cy="293915"/>
          </a:xfrm>
          <a:prstGeom prst="straightConnector1">
            <a:avLst/>
          </a:prstGeom>
          <a:ln w="603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
        <p:nvSpPr>
          <p:cNvPr id="3" name="Content Placeholder 2"/>
          <p:cNvSpPr>
            <a:spLocks noGrp="1"/>
          </p:cNvSpPr>
          <p:nvPr>
            <p:ph idx="1"/>
          </p:nvPr>
        </p:nvSpPr>
        <p:spPr>
          <a:xfrm>
            <a:off x="457200" y="2590800"/>
            <a:ext cx="8229600" cy="4525963"/>
          </a:xfrm>
        </p:spPr>
        <p:txBody>
          <a:bodyPr>
            <a:normAutofit/>
          </a:bodyPr>
          <a:lstStyle/>
          <a:p>
            <a:pPr marL="0" indent="0" algn="ctr">
              <a:buNone/>
            </a:pPr>
            <a:r>
              <a:rPr lang="en-US" sz="5400" dirty="0"/>
              <a:t>AREX-3D design and operational scenarios</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902428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descr="C:\Users\yren\Documents\MATLAB\work_nstx\new data\solar_mag_1.png">
            <a:extLst>
              <a:ext uri="{FF2B5EF4-FFF2-40B4-BE49-F238E27FC236}">
                <a16:creationId xmlns:a16="http://schemas.microsoft.com/office/drawing/2014/main" xmlns="" id="{9B68125D-60A7-4519-A777-2EE29912C8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738403" y="1427403"/>
            <a:ext cx="2060138" cy="27076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668818E7-C160-44D9-B9B4-B0FFDD9F2727}"/>
              </a:ext>
            </a:extLst>
          </p:cNvPr>
          <p:cNvPicPr>
            <a:picLocks noChangeAspect="1"/>
          </p:cNvPicPr>
          <p:nvPr/>
        </p:nvPicPr>
        <p:blipFill>
          <a:blip r:embed="rId3"/>
          <a:stretch>
            <a:fillRect/>
          </a:stretch>
        </p:blipFill>
        <p:spPr>
          <a:xfrm>
            <a:off x="2805979" y="4723791"/>
            <a:ext cx="1991611" cy="2072571"/>
          </a:xfrm>
          <a:prstGeom prst="rect">
            <a:avLst/>
          </a:prstGeom>
        </p:spPr>
      </p:pic>
      <p:sp>
        <p:nvSpPr>
          <p:cNvPr id="2" name="Title 1"/>
          <p:cNvSpPr>
            <a:spLocks noGrp="1"/>
          </p:cNvSpPr>
          <p:nvPr>
            <p:ph type="title"/>
          </p:nvPr>
        </p:nvSpPr>
        <p:spPr>
          <a:xfrm>
            <a:off x="0" y="0"/>
            <a:ext cx="9144000" cy="1143000"/>
          </a:xfrm>
        </p:spPr>
        <p:txBody>
          <a:bodyPr>
            <a:noAutofit/>
          </a:bodyPr>
          <a:lstStyle/>
          <a:p>
            <a:pPr>
              <a:tabLst>
                <a:tab pos="7600950" algn="l"/>
              </a:tabLst>
            </a:pPr>
            <a:r>
              <a:rPr lang="en-US" sz="3600" b="1" dirty="0"/>
              <a:t>AREX-3D Aims to Study Asymmetric Magnetic Reconnection in the Magnetopause Geometry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14" name="Content Placeholder 5"/>
          <p:cNvSpPr txBox="1">
            <a:spLocks/>
          </p:cNvSpPr>
          <p:nvPr/>
        </p:nvSpPr>
        <p:spPr>
          <a:xfrm>
            <a:off x="2449206" y="1219200"/>
            <a:ext cx="6477000"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Crucial questions to address:</a:t>
            </a:r>
          </a:p>
          <a:p>
            <a:pPr lvl="1"/>
            <a:r>
              <a:rPr lang="en-US" sz="2000" dirty="0"/>
              <a:t>Where does reconnection to occur with different interplanetary magnetic field (IMF) direction and magnitude? </a:t>
            </a:r>
          </a:p>
          <a:p>
            <a:pPr lvl="1"/>
            <a:r>
              <a:rPr lang="en-US" sz="2000" dirty="0"/>
              <a:t>What type of reconnection to occur? Anti-parallel vs component (with guide field)</a:t>
            </a:r>
          </a:p>
          <a:p>
            <a:pPr lvl="1"/>
            <a:r>
              <a:rPr lang="en-US" sz="2000" dirty="0"/>
              <a:t>How are energy and particle transport affected by different IMF direction and magnitude?</a:t>
            </a:r>
          </a:p>
          <a:p>
            <a:pPr lvl="1"/>
            <a:endParaRPr lang="en-US" sz="2000" dirty="0"/>
          </a:p>
          <a:p>
            <a:pPr marL="457200" lvl="1" indent="0">
              <a:buNone/>
            </a:pPr>
            <a:r>
              <a:rPr lang="en-US" sz="2000" dirty="0"/>
              <a:t>   </a:t>
            </a:r>
          </a:p>
          <a:p>
            <a:pPr lvl="2"/>
            <a:endParaRPr lang="en-US" sz="1600" dirty="0"/>
          </a:p>
          <a:p>
            <a:pPr lvl="3"/>
            <a:endParaRPr lang="en-US" sz="1600" dirty="0"/>
          </a:p>
        </p:txBody>
      </p:sp>
      <p:pic>
        <p:nvPicPr>
          <p:cNvPr id="10" name="Picture 9">
            <a:extLst>
              <a:ext uri="{FF2B5EF4-FFF2-40B4-BE49-F238E27FC236}">
                <a16:creationId xmlns:a16="http://schemas.microsoft.com/office/drawing/2014/main" xmlns="" id="{F7B8AC7B-E641-4878-94AD-1AC9367CC8FA}"/>
              </a:ext>
            </a:extLst>
          </p:cNvPr>
          <p:cNvPicPr>
            <a:picLocks noChangeAspect="1"/>
          </p:cNvPicPr>
          <p:nvPr/>
        </p:nvPicPr>
        <p:blipFill>
          <a:blip r:embed="rId4"/>
          <a:stretch>
            <a:fillRect/>
          </a:stretch>
        </p:blipFill>
        <p:spPr>
          <a:xfrm>
            <a:off x="433678" y="4691931"/>
            <a:ext cx="2015528" cy="2072571"/>
          </a:xfrm>
          <a:prstGeom prst="rect">
            <a:avLst/>
          </a:prstGeom>
        </p:spPr>
      </p:pic>
      <p:sp>
        <p:nvSpPr>
          <p:cNvPr id="15" name="Rectangle 14">
            <a:extLst>
              <a:ext uri="{FF2B5EF4-FFF2-40B4-BE49-F238E27FC236}">
                <a16:creationId xmlns:a16="http://schemas.microsoft.com/office/drawing/2014/main" xmlns="" id="{613FE7C1-0F03-41D5-BBA0-5C024AEEED5F}"/>
              </a:ext>
            </a:extLst>
          </p:cNvPr>
          <p:cNvSpPr/>
          <p:nvPr/>
        </p:nvSpPr>
        <p:spPr>
          <a:xfrm>
            <a:off x="709169" y="4361779"/>
            <a:ext cx="1796839" cy="369332"/>
          </a:xfrm>
          <a:prstGeom prst="rect">
            <a:avLst/>
          </a:prstGeom>
        </p:spPr>
        <p:txBody>
          <a:bodyPr wrap="none">
            <a:spAutoFit/>
          </a:bodyPr>
          <a:lstStyle/>
          <a:p>
            <a:r>
              <a:rPr lang="en-US" dirty="0"/>
              <a:t>Anti-parallel IMF </a:t>
            </a:r>
          </a:p>
        </p:txBody>
      </p:sp>
      <p:sp>
        <p:nvSpPr>
          <p:cNvPr id="16" name="Rectangle 15">
            <a:extLst>
              <a:ext uri="{FF2B5EF4-FFF2-40B4-BE49-F238E27FC236}">
                <a16:creationId xmlns:a16="http://schemas.microsoft.com/office/drawing/2014/main" xmlns="" id="{5FA1F334-7FD0-45BE-A675-7F5BC3339006}"/>
              </a:ext>
            </a:extLst>
          </p:cNvPr>
          <p:cNvSpPr/>
          <p:nvPr/>
        </p:nvSpPr>
        <p:spPr>
          <a:xfrm>
            <a:off x="1701467" y="6637436"/>
            <a:ext cx="1717650" cy="276999"/>
          </a:xfrm>
          <a:prstGeom prst="rect">
            <a:avLst/>
          </a:prstGeom>
        </p:spPr>
        <p:txBody>
          <a:bodyPr wrap="none">
            <a:spAutoFit/>
          </a:bodyPr>
          <a:lstStyle/>
          <a:p>
            <a:r>
              <a:rPr lang="en-US" sz="1200" dirty="0" err="1">
                <a:solidFill>
                  <a:srgbClr val="111CF5"/>
                </a:solidFill>
              </a:rPr>
              <a:t>Trattner</a:t>
            </a:r>
            <a:r>
              <a:rPr lang="en-US" sz="1200" dirty="0">
                <a:solidFill>
                  <a:srgbClr val="111CF5"/>
                </a:solidFill>
              </a:rPr>
              <a:t> et al., JGR 2007 </a:t>
            </a:r>
          </a:p>
        </p:txBody>
      </p:sp>
      <p:sp>
        <p:nvSpPr>
          <p:cNvPr id="18" name="Rectangle 17">
            <a:extLst>
              <a:ext uri="{FF2B5EF4-FFF2-40B4-BE49-F238E27FC236}">
                <a16:creationId xmlns:a16="http://schemas.microsoft.com/office/drawing/2014/main" xmlns="" id="{D9A5F2FF-D1D0-46D5-AB84-DB01FA72E168}"/>
              </a:ext>
            </a:extLst>
          </p:cNvPr>
          <p:cNvSpPr/>
          <p:nvPr/>
        </p:nvSpPr>
        <p:spPr>
          <a:xfrm>
            <a:off x="3037161" y="4369715"/>
            <a:ext cx="1390124" cy="369332"/>
          </a:xfrm>
          <a:prstGeom prst="rect">
            <a:avLst/>
          </a:prstGeom>
        </p:spPr>
        <p:txBody>
          <a:bodyPr wrap="none">
            <a:spAutoFit/>
          </a:bodyPr>
          <a:lstStyle/>
          <a:p>
            <a:r>
              <a:rPr lang="en-US" dirty="0"/>
              <a:t>Oblique IMF </a:t>
            </a:r>
          </a:p>
        </p:txBody>
      </p:sp>
      <p:pic>
        <p:nvPicPr>
          <p:cNvPr id="19" name="Picture 18">
            <a:extLst>
              <a:ext uri="{FF2B5EF4-FFF2-40B4-BE49-F238E27FC236}">
                <a16:creationId xmlns:a16="http://schemas.microsoft.com/office/drawing/2014/main" xmlns="" id="{98BF53BD-2BF3-44E9-A0CC-FBAF32BC4221}"/>
              </a:ext>
            </a:extLst>
          </p:cNvPr>
          <p:cNvPicPr>
            <a:picLocks noChangeAspect="1"/>
          </p:cNvPicPr>
          <p:nvPr/>
        </p:nvPicPr>
        <p:blipFill>
          <a:blip r:embed="rId5"/>
          <a:stretch>
            <a:fillRect/>
          </a:stretch>
        </p:blipFill>
        <p:spPr>
          <a:xfrm>
            <a:off x="5086805" y="4706775"/>
            <a:ext cx="2161034" cy="2072571"/>
          </a:xfrm>
          <a:prstGeom prst="rect">
            <a:avLst/>
          </a:prstGeom>
        </p:spPr>
      </p:pic>
      <p:sp>
        <p:nvSpPr>
          <p:cNvPr id="20" name="Rectangle 19">
            <a:extLst>
              <a:ext uri="{FF2B5EF4-FFF2-40B4-BE49-F238E27FC236}">
                <a16:creationId xmlns:a16="http://schemas.microsoft.com/office/drawing/2014/main" xmlns="" id="{F17356F9-96E9-41A0-8969-2C8B510CC6D7}"/>
              </a:ext>
            </a:extLst>
          </p:cNvPr>
          <p:cNvSpPr/>
          <p:nvPr/>
        </p:nvSpPr>
        <p:spPr>
          <a:xfrm>
            <a:off x="5447844" y="4130669"/>
            <a:ext cx="2277800" cy="646331"/>
          </a:xfrm>
          <a:prstGeom prst="rect">
            <a:avLst/>
          </a:prstGeom>
        </p:spPr>
        <p:txBody>
          <a:bodyPr wrap="square">
            <a:spAutoFit/>
          </a:bodyPr>
          <a:lstStyle/>
          <a:p>
            <a:r>
              <a:rPr lang="en-US" dirty="0"/>
              <a:t>Oblique IMF with large dipole tilt </a:t>
            </a:r>
          </a:p>
        </p:txBody>
      </p:sp>
      <p:sp>
        <p:nvSpPr>
          <p:cNvPr id="21" name="Rectangle 20">
            <a:extLst>
              <a:ext uri="{FF2B5EF4-FFF2-40B4-BE49-F238E27FC236}">
                <a16:creationId xmlns:a16="http://schemas.microsoft.com/office/drawing/2014/main" xmlns="" id="{44F31A26-6B40-4195-90A5-F16D444989EC}"/>
              </a:ext>
            </a:extLst>
          </p:cNvPr>
          <p:cNvSpPr/>
          <p:nvPr/>
        </p:nvSpPr>
        <p:spPr>
          <a:xfrm>
            <a:off x="6705600" y="6581001"/>
            <a:ext cx="1796197" cy="276999"/>
          </a:xfrm>
          <a:prstGeom prst="rect">
            <a:avLst/>
          </a:prstGeom>
        </p:spPr>
        <p:txBody>
          <a:bodyPr wrap="none">
            <a:spAutoFit/>
          </a:bodyPr>
          <a:lstStyle/>
          <a:p>
            <a:r>
              <a:rPr lang="en-US" sz="1200" dirty="0" err="1">
                <a:solidFill>
                  <a:srgbClr val="111CF5"/>
                </a:solidFill>
              </a:rPr>
              <a:t>Trattner</a:t>
            </a:r>
            <a:r>
              <a:rPr lang="en-US" sz="1200" dirty="0">
                <a:solidFill>
                  <a:srgbClr val="111CF5"/>
                </a:solidFill>
              </a:rPr>
              <a:t> et al., JGR 20018 </a:t>
            </a:r>
          </a:p>
        </p:txBody>
      </p:sp>
      <p:pic>
        <p:nvPicPr>
          <p:cNvPr id="22" name="Picture 3" descr="C:\Users\yren\Documents\MATLAB\work_nstx\new data\tilt_dipole.png">
            <a:extLst>
              <a:ext uri="{FF2B5EF4-FFF2-40B4-BE49-F238E27FC236}">
                <a16:creationId xmlns:a16="http://schemas.microsoft.com/office/drawing/2014/main" xmlns="" id="{14021BA5-D2BE-49B4-8F38-615FDEFCE9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15572" y="4904005"/>
            <a:ext cx="1223627" cy="165860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xmlns="" id="{CE48FFFC-365D-47D3-B2AA-01711A294E39}"/>
              </a:ext>
            </a:extLst>
          </p:cNvPr>
          <p:cNvCxnSpPr>
            <a:cxnSpLocks/>
          </p:cNvCxnSpPr>
          <p:nvPr/>
        </p:nvCxnSpPr>
        <p:spPr>
          <a:xfrm>
            <a:off x="774160" y="2166069"/>
            <a:ext cx="324382" cy="470402"/>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C03F2045-D6F0-4830-97EB-7B43163FAF96}"/>
              </a:ext>
            </a:extLst>
          </p:cNvPr>
          <p:cNvSpPr txBox="1"/>
          <p:nvPr/>
        </p:nvSpPr>
        <p:spPr>
          <a:xfrm>
            <a:off x="187414" y="1840213"/>
            <a:ext cx="684826" cy="369332"/>
          </a:xfrm>
          <a:prstGeom prst="rect">
            <a:avLst/>
          </a:prstGeom>
          <a:noFill/>
        </p:spPr>
        <p:txBody>
          <a:bodyPr wrap="square" rtlCol="0">
            <a:spAutoFit/>
          </a:bodyPr>
          <a:lstStyle/>
          <a:p>
            <a:r>
              <a:rPr lang="en-US" dirty="0">
                <a:solidFill>
                  <a:srgbClr val="FF0000"/>
                </a:solidFill>
              </a:rPr>
              <a:t>Earth</a:t>
            </a:r>
          </a:p>
        </p:txBody>
      </p:sp>
      <p:sp>
        <p:nvSpPr>
          <p:cNvPr id="28" name="TextBox 27">
            <a:extLst>
              <a:ext uri="{FF2B5EF4-FFF2-40B4-BE49-F238E27FC236}">
                <a16:creationId xmlns:a16="http://schemas.microsoft.com/office/drawing/2014/main" xmlns="" id="{2D1178E2-1365-41BC-9E1E-58BE97746455}"/>
              </a:ext>
            </a:extLst>
          </p:cNvPr>
          <p:cNvSpPr txBox="1"/>
          <p:nvPr/>
        </p:nvSpPr>
        <p:spPr>
          <a:xfrm>
            <a:off x="1416696" y="2536708"/>
            <a:ext cx="813316" cy="400110"/>
          </a:xfrm>
          <a:prstGeom prst="rect">
            <a:avLst/>
          </a:prstGeom>
          <a:noFill/>
        </p:spPr>
        <p:txBody>
          <a:bodyPr wrap="square" rtlCol="0">
            <a:spAutoFit/>
          </a:bodyPr>
          <a:lstStyle/>
          <a:p>
            <a:r>
              <a:rPr lang="en-US" sz="1000" b="1" dirty="0"/>
              <a:t>Magneto-</a:t>
            </a:r>
          </a:p>
          <a:p>
            <a:r>
              <a:rPr lang="en-US" sz="1000" b="1" dirty="0"/>
              <a:t>sphere</a:t>
            </a:r>
          </a:p>
        </p:txBody>
      </p:sp>
      <p:sp>
        <p:nvSpPr>
          <p:cNvPr id="29" name="TextBox 28">
            <a:extLst>
              <a:ext uri="{FF2B5EF4-FFF2-40B4-BE49-F238E27FC236}">
                <a16:creationId xmlns:a16="http://schemas.microsoft.com/office/drawing/2014/main" xmlns="" id="{661DE404-176B-4EBB-A3C5-D8FE67AA48DE}"/>
              </a:ext>
            </a:extLst>
          </p:cNvPr>
          <p:cNvSpPr txBox="1"/>
          <p:nvPr/>
        </p:nvSpPr>
        <p:spPr>
          <a:xfrm>
            <a:off x="2290604" y="2506921"/>
            <a:ext cx="1087387" cy="430887"/>
          </a:xfrm>
          <a:prstGeom prst="rect">
            <a:avLst/>
          </a:prstGeom>
          <a:noFill/>
        </p:spPr>
        <p:txBody>
          <a:bodyPr wrap="square" rtlCol="0">
            <a:spAutoFit/>
          </a:bodyPr>
          <a:lstStyle/>
          <a:p>
            <a:r>
              <a:rPr lang="en-US" sz="1100" b="1" dirty="0"/>
              <a:t>Magneto-</a:t>
            </a:r>
          </a:p>
          <a:p>
            <a:r>
              <a:rPr lang="en-US" sz="1100" b="1" dirty="0"/>
              <a:t>sheath</a:t>
            </a:r>
          </a:p>
        </p:txBody>
      </p:sp>
      <p:pic>
        <p:nvPicPr>
          <p:cNvPr id="30" name="Picture 6">
            <a:extLst>
              <a:ext uri="{FF2B5EF4-FFF2-40B4-BE49-F238E27FC236}">
                <a16:creationId xmlns:a16="http://schemas.microsoft.com/office/drawing/2014/main" xmlns="" id="{C5A253D0-0B32-4CCF-B054-4852EB519C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0903" y="1970327"/>
            <a:ext cx="319915" cy="12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6121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yren\Documents\MATLAB\work_nstx\new data\solar_mag_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1219200" y="1524000"/>
            <a:ext cx="3557587" cy="4675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Autofit/>
          </a:bodyPr>
          <a:lstStyle/>
          <a:p>
            <a:pPr>
              <a:tabLst>
                <a:tab pos="7600950" algn="l"/>
              </a:tabLst>
            </a:pPr>
            <a:r>
              <a:rPr lang="en-US" sz="3600" b="1" dirty="0"/>
              <a:t>AREX-3D Aims to Study Asymmetric Magnetic Reconnection in the Magnetopause Geometry</a:t>
            </a:r>
          </a:p>
        </p:txBody>
      </p:sp>
      <p:cxnSp>
        <p:nvCxnSpPr>
          <p:cNvPr id="7" name="Straight Arrow Connector 6"/>
          <p:cNvCxnSpPr/>
          <p:nvPr/>
        </p:nvCxnSpPr>
        <p:spPr>
          <a:xfrm>
            <a:off x="1143000" y="2743200"/>
            <a:ext cx="685800" cy="940804"/>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2584883"/>
            <a:ext cx="1752600" cy="369332"/>
          </a:xfrm>
          <a:prstGeom prst="rect">
            <a:avLst/>
          </a:prstGeom>
          <a:noFill/>
        </p:spPr>
        <p:txBody>
          <a:bodyPr wrap="square" rtlCol="0">
            <a:spAutoFit/>
          </a:bodyPr>
          <a:lstStyle/>
          <a:p>
            <a:r>
              <a:rPr lang="en-US" dirty="0">
                <a:solidFill>
                  <a:srgbClr val="FF0000"/>
                </a:solidFill>
              </a:rPr>
              <a:t>Earth</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sp>
        <p:nvSpPr>
          <p:cNvPr id="11" name="TextBox 10"/>
          <p:cNvSpPr txBox="1"/>
          <p:nvPr/>
        </p:nvSpPr>
        <p:spPr>
          <a:xfrm>
            <a:off x="2514600" y="3515380"/>
            <a:ext cx="952500" cy="523220"/>
          </a:xfrm>
          <a:prstGeom prst="rect">
            <a:avLst/>
          </a:prstGeom>
          <a:noFill/>
        </p:spPr>
        <p:txBody>
          <a:bodyPr wrap="square" rtlCol="0">
            <a:spAutoFit/>
          </a:bodyPr>
          <a:lstStyle/>
          <a:p>
            <a:r>
              <a:rPr lang="en-US" sz="1400" b="1" dirty="0"/>
              <a:t>Magneto-</a:t>
            </a:r>
          </a:p>
          <a:p>
            <a:r>
              <a:rPr lang="en-US" sz="1400" b="1" dirty="0"/>
              <a:t>sphere</a:t>
            </a:r>
          </a:p>
        </p:txBody>
      </p:sp>
      <p:sp>
        <p:nvSpPr>
          <p:cNvPr id="12" name="TextBox 11"/>
          <p:cNvSpPr txBox="1"/>
          <p:nvPr/>
        </p:nvSpPr>
        <p:spPr>
          <a:xfrm>
            <a:off x="4191000" y="3515380"/>
            <a:ext cx="952500" cy="523220"/>
          </a:xfrm>
          <a:prstGeom prst="rect">
            <a:avLst/>
          </a:prstGeom>
          <a:noFill/>
        </p:spPr>
        <p:txBody>
          <a:bodyPr wrap="square" rtlCol="0">
            <a:spAutoFit/>
          </a:bodyPr>
          <a:lstStyle/>
          <a:p>
            <a:r>
              <a:rPr lang="en-US" sz="1400" b="1" dirty="0"/>
              <a:t>Magneto-</a:t>
            </a:r>
          </a:p>
          <a:p>
            <a:r>
              <a:rPr lang="en-US" sz="1400" b="1" dirty="0"/>
              <a:t>sheath</a:t>
            </a: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066925"/>
            <a:ext cx="5524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5"/>
          <p:cNvSpPr txBox="1">
            <a:spLocks/>
          </p:cNvSpPr>
          <p:nvPr/>
        </p:nvSpPr>
        <p:spPr>
          <a:xfrm>
            <a:off x="4780472" y="1295400"/>
            <a:ext cx="4287328" cy="5867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A dipole field and a large scale and a large scale uniform magnetic field  are required to reproduce the magnetopause geometry</a:t>
            </a:r>
          </a:p>
          <a:p>
            <a:pPr lvl="1"/>
            <a:r>
              <a:rPr lang="en-US" sz="2400" dirty="0"/>
              <a:t>The dipole field from a dipole coil -&gt; the earth’s magnetosphere</a:t>
            </a:r>
          </a:p>
          <a:p>
            <a:pPr lvl="1"/>
            <a:r>
              <a:rPr lang="en-US" sz="2400" dirty="0"/>
              <a:t>The large scale uniform magnetic field -&gt; the Interplanetary Magnetic Field (IMF) </a:t>
            </a:r>
          </a:p>
          <a:p>
            <a:pPr lvl="1"/>
            <a:endParaRPr lang="en-US" sz="2400" dirty="0"/>
          </a:p>
        </p:txBody>
      </p:sp>
    </p:spTree>
    <p:extLst>
      <p:ext uri="{BB962C8B-B14F-4D97-AF65-F5344CB8AC3E}">
        <p14:creationId xmlns:p14="http://schemas.microsoft.com/office/powerpoint/2010/main" val="1690135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xmlns="" id="{DFB71C2D-27BB-4BEF-AC1D-6E852FAFFF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680627"/>
            <a:ext cx="7348034" cy="4525963"/>
          </a:xfrm>
        </p:spPr>
      </p:pic>
      <p:sp>
        <p:nvSpPr>
          <p:cNvPr id="2" name="Title 1"/>
          <p:cNvSpPr>
            <a:spLocks noGrp="1"/>
          </p:cNvSpPr>
          <p:nvPr>
            <p:ph type="title"/>
          </p:nvPr>
        </p:nvSpPr>
        <p:spPr>
          <a:xfrm>
            <a:off x="0" y="0"/>
            <a:ext cx="9144000" cy="1143000"/>
          </a:xfrm>
        </p:spPr>
        <p:txBody>
          <a:bodyPr>
            <a:noAutofit/>
          </a:bodyPr>
          <a:lstStyle/>
          <a:p>
            <a:r>
              <a:rPr lang="en-US" sz="3600" dirty="0"/>
              <a:t>Simulating IMF with Flux Cores and Tail Coils </a:t>
            </a:r>
          </a:p>
        </p:txBody>
      </p:sp>
      <p:cxnSp>
        <p:nvCxnSpPr>
          <p:cNvPr id="7" name="Straight Arrow Connector 6"/>
          <p:cNvCxnSpPr/>
          <p:nvPr/>
        </p:nvCxnSpPr>
        <p:spPr>
          <a:xfrm>
            <a:off x="2286000" y="2671227"/>
            <a:ext cx="9906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80945" y="2234931"/>
            <a:ext cx="3124200" cy="523220"/>
          </a:xfrm>
          <a:prstGeom prst="rect">
            <a:avLst/>
          </a:prstGeom>
          <a:noFill/>
        </p:spPr>
        <p:txBody>
          <a:bodyPr wrap="square" rtlCol="0">
            <a:spAutoFit/>
          </a:bodyPr>
          <a:lstStyle/>
          <a:p>
            <a:r>
              <a:rPr lang="en-US" sz="2800" dirty="0">
                <a:solidFill>
                  <a:srgbClr val="FF0000"/>
                </a:solidFill>
              </a:rPr>
              <a:t>Flux cores</a:t>
            </a:r>
          </a:p>
        </p:txBody>
      </p:sp>
      <p:cxnSp>
        <p:nvCxnSpPr>
          <p:cNvPr id="9" name="Straight Arrow Connector 8"/>
          <p:cNvCxnSpPr/>
          <p:nvPr/>
        </p:nvCxnSpPr>
        <p:spPr>
          <a:xfrm>
            <a:off x="3962400" y="2234931"/>
            <a:ext cx="314145" cy="8553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1680627"/>
            <a:ext cx="4419600"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Tail coils (shaping coils)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14</a:t>
            </a:fld>
            <a:endParaRPr lang="en-US"/>
          </a:p>
        </p:txBody>
      </p:sp>
      <p:sp>
        <p:nvSpPr>
          <p:cNvPr id="3" name="Oval 2"/>
          <p:cNvSpPr/>
          <p:nvPr/>
        </p:nvSpPr>
        <p:spPr>
          <a:xfrm>
            <a:off x="2943045" y="3585627"/>
            <a:ext cx="914400" cy="1600200"/>
          </a:xfrm>
          <a:prstGeom prst="ellipse">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267200" y="3242727"/>
            <a:ext cx="914400" cy="533400"/>
          </a:xfrm>
          <a:prstGeom prst="ellipse">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261449" y="4676869"/>
            <a:ext cx="914400" cy="533400"/>
          </a:xfrm>
          <a:prstGeom prst="ellipse">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043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Simulating IMF with Flux Cores and Tail Coils   </a:t>
            </a:r>
          </a:p>
        </p:txBody>
      </p:sp>
      <p:sp>
        <p:nvSpPr>
          <p:cNvPr id="3" name="Content Placeholder 2"/>
          <p:cNvSpPr>
            <a:spLocks noGrp="1"/>
          </p:cNvSpPr>
          <p:nvPr>
            <p:ph idx="1"/>
          </p:nvPr>
        </p:nvSpPr>
        <p:spPr>
          <a:xfrm>
            <a:off x="114300" y="1066800"/>
            <a:ext cx="8915400" cy="2362200"/>
          </a:xfrm>
        </p:spPr>
        <p:txBody>
          <a:bodyPr/>
          <a:lstStyle/>
          <a:p>
            <a:r>
              <a:rPr lang="en-US" dirty="0"/>
              <a:t>Flux cores and a part of the tail coils are used to produce a large scale uniform magnetic field</a:t>
            </a:r>
          </a:p>
          <a:p>
            <a:r>
              <a:rPr lang="en-US" dirty="0"/>
              <a:t>IMF is simulated geometrically, not dynamically, without super-sonic flow drive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896" y="3276600"/>
            <a:ext cx="6673608" cy="357466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a:cxnSpLocks/>
          </p:cNvCxnSpPr>
          <p:nvPr/>
        </p:nvCxnSpPr>
        <p:spPr>
          <a:xfrm flipH="1">
            <a:off x="6068235" y="4114800"/>
            <a:ext cx="1094565"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162800" y="3853190"/>
            <a:ext cx="3124200" cy="523220"/>
          </a:xfrm>
          <a:prstGeom prst="rect">
            <a:avLst/>
          </a:prstGeom>
          <a:noFill/>
        </p:spPr>
        <p:txBody>
          <a:bodyPr wrap="square" rtlCol="0">
            <a:spAutoFit/>
          </a:bodyPr>
          <a:lstStyle/>
          <a:p>
            <a:r>
              <a:rPr lang="en-US" sz="2800" dirty="0">
                <a:solidFill>
                  <a:srgbClr val="FF0000"/>
                </a:solidFill>
              </a:rPr>
              <a:t>Flux cores</a:t>
            </a:r>
          </a:p>
        </p:txBody>
      </p:sp>
      <p:cxnSp>
        <p:nvCxnSpPr>
          <p:cNvPr id="24" name="Straight Arrow Connector 23"/>
          <p:cNvCxnSpPr>
            <a:cxnSpLocks/>
          </p:cNvCxnSpPr>
          <p:nvPr/>
        </p:nvCxnSpPr>
        <p:spPr>
          <a:xfrm>
            <a:off x="4495800" y="3429000"/>
            <a:ext cx="230756" cy="7193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96235" y="2981980"/>
            <a:ext cx="4419600"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Tail coils (shaping coils)</a:t>
            </a:r>
          </a:p>
        </p:txBody>
      </p:sp>
      <p:cxnSp>
        <p:nvCxnSpPr>
          <p:cNvPr id="9" name="Straight Arrow Connector 8">
            <a:extLst>
              <a:ext uri="{FF2B5EF4-FFF2-40B4-BE49-F238E27FC236}">
                <a16:creationId xmlns:a16="http://schemas.microsoft.com/office/drawing/2014/main" xmlns="" id="{DDC540DC-3EDA-41C8-819F-9450BE968440}"/>
              </a:ext>
            </a:extLst>
          </p:cNvPr>
          <p:cNvCxnSpPr>
            <a:cxnSpLocks/>
          </p:cNvCxnSpPr>
          <p:nvPr/>
        </p:nvCxnSpPr>
        <p:spPr>
          <a:xfrm flipH="1">
            <a:off x="6003088" y="4416231"/>
            <a:ext cx="1274012" cy="6366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62800" y="5715000"/>
            <a:ext cx="1932378"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26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Simulating IMF with Flux Cores and Tail Coils   </a:t>
            </a:r>
          </a:p>
        </p:txBody>
      </p:sp>
      <p:sp>
        <p:nvSpPr>
          <p:cNvPr id="3" name="Content Placeholder 2"/>
          <p:cNvSpPr>
            <a:spLocks noGrp="1"/>
          </p:cNvSpPr>
          <p:nvPr>
            <p:ph idx="1"/>
          </p:nvPr>
        </p:nvSpPr>
        <p:spPr>
          <a:xfrm>
            <a:off x="114300" y="1066800"/>
            <a:ext cx="8915400" cy="2362200"/>
          </a:xfrm>
        </p:spPr>
        <p:txBody>
          <a:bodyPr/>
          <a:lstStyle/>
          <a:p>
            <a:r>
              <a:rPr lang="en-US" dirty="0"/>
              <a:t>Flux cores and a part of the tail coils are used to produce a large scale uniform magnetic field</a:t>
            </a:r>
          </a:p>
          <a:p>
            <a:r>
              <a:rPr lang="en-US" dirty="0"/>
              <a:t>IMF is simulated geometrically, not dynamically, without super-sonic flow drive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8896" y="3276600"/>
            <a:ext cx="6673608" cy="357466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a:cxnSpLocks/>
          </p:cNvCxnSpPr>
          <p:nvPr/>
        </p:nvCxnSpPr>
        <p:spPr>
          <a:xfrm flipH="1">
            <a:off x="6068235" y="4114800"/>
            <a:ext cx="1094565"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162800" y="3853190"/>
            <a:ext cx="3124200" cy="523220"/>
          </a:xfrm>
          <a:prstGeom prst="rect">
            <a:avLst/>
          </a:prstGeom>
          <a:noFill/>
        </p:spPr>
        <p:txBody>
          <a:bodyPr wrap="square" rtlCol="0">
            <a:spAutoFit/>
          </a:bodyPr>
          <a:lstStyle/>
          <a:p>
            <a:r>
              <a:rPr lang="en-US" sz="2800" dirty="0">
                <a:solidFill>
                  <a:srgbClr val="FF0000"/>
                </a:solidFill>
              </a:rPr>
              <a:t>Flux cores</a:t>
            </a:r>
          </a:p>
        </p:txBody>
      </p:sp>
      <p:cxnSp>
        <p:nvCxnSpPr>
          <p:cNvPr id="24" name="Straight Arrow Connector 23"/>
          <p:cNvCxnSpPr>
            <a:cxnSpLocks/>
          </p:cNvCxnSpPr>
          <p:nvPr/>
        </p:nvCxnSpPr>
        <p:spPr>
          <a:xfrm>
            <a:off x="4495800" y="3429000"/>
            <a:ext cx="230756" cy="7193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96235" y="2981980"/>
            <a:ext cx="4419600"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Tail coils (shaping coils)</a:t>
            </a:r>
          </a:p>
        </p:txBody>
      </p:sp>
      <p:cxnSp>
        <p:nvCxnSpPr>
          <p:cNvPr id="9" name="Straight Arrow Connector 8">
            <a:extLst>
              <a:ext uri="{FF2B5EF4-FFF2-40B4-BE49-F238E27FC236}">
                <a16:creationId xmlns:a16="http://schemas.microsoft.com/office/drawing/2014/main" xmlns="" id="{DDC540DC-3EDA-41C8-819F-9450BE968440}"/>
              </a:ext>
            </a:extLst>
          </p:cNvPr>
          <p:cNvCxnSpPr>
            <a:cxnSpLocks/>
          </p:cNvCxnSpPr>
          <p:nvPr/>
        </p:nvCxnSpPr>
        <p:spPr>
          <a:xfrm flipH="1">
            <a:off x="6003088" y="4416231"/>
            <a:ext cx="1274012" cy="6366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62800" y="5715000"/>
            <a:ext cx="1932378"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077778" y="3962400"/>
            <a:ext cx="1256222" cy="187199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494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a:t>Simulating Interplanetary Magnetic Field (IMF) with Flux Cores and Tail Coils   </a:t>
            </a:r>
          </a:p>
        </p:txBody>
      </p:sp>
      <p:sp>
        <p:nvSpPr>
          <p:cNvPr id="3" name="Content Placeholder 2"/>
          <p:cNvSpPr>
            <a:spLocks noGrp="1"/>
          </p:cNvSpPr>
          <p:nvPr>
            <p:ph idx="1"/>
          </p:nvPr>
        </p:nvSpPr>
        <p:spPr>
          <a:xfrm>
            <a:off x="114300" y="1099138"/>
            <a:ext cx="8915400" cy="2482261"/>
          </a:xfrm>
        </p:spPr>
        <p:txBody>
          <a:bodyPr>
            <a:normAutofit fontScale="92500" lnSpcReduction="20000"/>
          </a:bodyPr>
          <a:lstStyle/>
          <a:p>
            <a:r>
              <a:rPr lang="en-US" dirty="0"/>
              <a:t>The current and timing of each coil is independently controllable</a:t>
            </a:r>
          </a:p>
          <a:p>
            <a:r>
              <a:rPr lang="en-US" dirty="0"/>
              <a:t>The </a:t>
            </a:r>
            <a:r>
              <a:rPr lang="en-US" dirty="0" smtClean="0"/>
              <a:t>vertical positions of flux </a:t>
            </a:r>
            <a:r>
              <a:rPr lang="en-US" dirty="0"/>
              <a:t>cores and tail </a:t>
            </a:r>
            <a:r>
              <a:rPr lang="en-US" dirty="0" smtClean="0"/>
              <a:t>coils are adjustable </a:t>
            </a:r>
            <a:endParaRPr lang="en-US" dirty="0"/>
          </a:p>
          <a:p>
            <a:r>
              <a:rPr lang="en-US" dirty="0" smtClean="0"/>
              <a:t>AREX-3D has g</a:t>
            </a:r>
            <a:r>
              <a:rPr lang="en-US" dirty="0" smtClean="0"/>
              <a:t>reat </a:t>
            </a:r>
            <a:r>
              <a:rPr lang="en-US" dirty="0"/>
              <a:t>flexibility in controlling IMF magnitude and shaping, i.e. draping around </a:t>
            </a:r>
            <a:r>
              <a:rPr lang="en-US" dirty="0" smtClean="0"/>
              <a:t>dipole</a:t>
            </a:r>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3581400"/>
            <a:ext cx="4985501" cy="26704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46888" y="3813442"/>
            <a:ext cx="3911590" cy="248226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cxnSpLocks/>
          </p:cNvCxnSpPr>
          <p:nvPr/>
        </p:nvCxnSpPr>
        <p:spPr>
          <a:xfrm>
            <a:off x="2246488" y="4804042"/>
            <a:ext cx="1371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V="1">
            <a:off x="3084688" y="3889642"/>
            <a:ext cx="2514600" cy="892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xmlns="" id="{4A84931B-B23E-4241-9AF3-47D4364DECF8}"/>
              </a:ext>
            </a:extLst>
          </p:cNvPr>
          <p:cNvSpPr/>
          <p:nvPr/>
        </p:nvSpPr>
        <p:spPr>
          <a:xfrm>
            <a:off x="7504288" y="4804042"/>
            <a:ext cx="990600" cy="533400"/>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352800" y="3889642"/>
            <a:ext cx="0" cy="41401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33800" y="3962400"/>
            <a:ext cx="0" cy="41401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429000" y="5410200"/>
            <a:ext cx="0" cy="41401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733800" y="5232587"/>
            <a:ext cx="0" cy="41401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303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yren\Documents\MATLAB\work_nstx\new data\dipole_only.png"/>
          <p:cNvPicPr>
            <a:picLocks noChangeAspect="1" noChangeArrowheads="1"/>
          </p:cNvPicPr>
          <p:nvPr/>
        </p:nvPicPr>
        <p:blipFill rotWithShape="1">
          <a:blip r:embed="rId5">
            <a:extLst>
              <a:ext uri="{28A0092B-C50C-407E-A947-70E740481C1C}">
                <a14:useLocalDpi xmlns:a14="http://schemas.microsoft.com/office/drawing/2010/main" val="0"/>
              </a:ext>
            </a:extLst>
          </a:blip>
          <a:srcRect l="-8674" r="1"/>
          <a:stretch/>
        </p:blipFill>
        <p:spPr bwMode="auto">
          <a:xfrm rot="5400000">
            <a:off x="4844143" y="1262743"/>
            <a:ext cx="3380014"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 </a:t>
            </a:r>
            <a:endParaRPr lang="en-US" dirty="0"/>
          </a:p>
        </p:txBody>
      </p:sp>
      <p:sp>
        <p:nvSpPr>
          <p:cNvPr id="6" name="Content Placeholder 5"/>
          <p:cNvSpPr>
            <a:spLocks noGrp="1"/>
          </p:cNvSpPr>
          <p:nvPr>
            <p:ph idx="1"/>
          </p:nvPr>
        </p:nvSpPr>
        <p:spPr>
          <a:xfrm>
            <a:off x="0" y="1371600"/>
            <a:ext cx="4495800" cy="5410200"/>
          </a:xfrm>
        </p:spPr>
        <p:txBody>
          <a:bodyPr>
            <a:noAutofit/>
          </a:bodyPr>
          <a:lstStyle/>
          <a:p>
            <a:r>
              <a:rPr lang="en-US" sz="2800" dirty="0"/>
              <a:t>PF coils to generated reconnecting magnetic field</a:t>
            </a:r>
          </a:p>
          <a:p>
            <a:endParaRPr lang="en-US" sz="2800" dirty="0"/>
          </a:p>
          <a:p>
            <a:endParaRPr lang="en-US" sz="2800" dirty="0"/>
          </a:p>
          <a:p>
            <a:r>
              <a:rPr lang="en-US" sz="2800" dirty="0"/>
              <a:t>TF coils used to breakdown gas to generate plasma inductively</a:t>
            </a:r>
          </a:p>
        </p:txBody>
      </p:sp>
      <p:sp>
        <p:nvSpPr>
          <p:cNvPr id="7" name="Title 1"/>
          <p:cNvSpPr txBox="1">
            <a:spLocks/>
          </p:cNvSpPr>
          <p:nvPr/>
        </p:nvSpPr>
        <p:spPr>
          <a:xfrm>
            <a:off x="0" y="0"/>
            <a:ext cx="91440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tab pos="3205163" algn="l"/>
              </a:tabLst>
              <a:defRPr/>
            </a:pPr>
            <a:r>
              <a:rPr lang="en-US" sz="4400" b="1" dirty="0">
                <a:solidFill>
                  <a:schemeClr val="bg1"/>
                </a:solidFill>
                <a:latin typeface="+mj-lt"/>
                <a:ea typeface="+mj-ea"/>
                <a:cs typeface="+mj-cs"/>
              </a:rPr>
              <a:t>Flux Cores will be Used to Produce Plasma and Reconnection Magnetic Field</a:t>
            </a:r>
            <a:r>
              <a:rPr lang="en-US" sz="4400" b="1" dirty="0">
                <a:solidFill>
                  <a:srgbClr val="111CF5"/>
                </a:solidFill>
                <a:latin typeface="+mj-lt"/>
                <a:ea typeface="+mj-ea"/>
                <a:cs typeface="+mj-cs"/>
              </a:rPr>
              <a:t>   </a:t>
            </a:r>
            <a:r>
              <a:rPr kumimoji="0" lang="en-US" sz="4400" b="1" i="0" u="none" strike="noStrike" kern="1200" cap="none" spc="0" normalizeH="0" baseline="0" noProof="0" dirty="0">
                <a:ln>
                  <a:noFill/>
                </a:ln>
                <a:solidFill>
                  <a:srgbClr val="111CF5"/>
                </a:solidFill>
                <a:effectLst/>
                <a:uLnTx/>
                <a:uFillTx/>
                <a:latin typeface="+mj-lt"/>
                <a:ea typeface="+mj-ea"/>
                <a:cs typeface="+mj-cs"/>
              </a:rPr>
              <a:t> </a:t>
            </a:r>
          </a:p>
        </p:txBody>
      </p:sp>
      <p:sp>
        <p:nvSpPr>
          <p:cNvPr id="34" name="TextBox 33"/>
          <p:cNvSpPr txBox="1"/>
          <p:nvPr/>
        </p:nvSpPr>
        <p:spPr>
          <a:xfrm>
            <a:off x="4267200" y="1371600"/>
            <a:ext cx="1143000" cy="381000"/>
          </a:xfrm>
          <a:prstGeom prst="rect">
            <a:avLst/>
          </a:prstGeom>
          <a:noFill/>
        </p:spPr>
        <p:txBody>
          <a:bodyPr wrap="square" rtlCol="0">
            <a:spAutoFit/>
          </a:bodyPr>
          <a:lstStyle/>
          <a:p>
            <a:r>
              <a:rPr lang="en-US" dirty="0"/>
              <a:t>PF coils</a:t>
            </a:r>
          </a:p>
        </p:txBody>
      </p:sp>
      <p:cxnSp>
        <p:nvCxnSpPr>
          <p:cNvPr id="9" name="Straight Arrow Connector 8"/>
          <p:cNvCxnSpPr/>
          <p:nvPr/>
        </p:nvCxnSpPr>
        <p:spPr>
          <a:xfrm>
            <a:off x="6019800" y="4503253"/>
            <a:ext cx="762000" cy="830747"/>
          </a:xfrm>
          <a:prstGeom prst="straightConnector1">
            <a:avLst/>
          </a:prstGeom>
          <a:ln w="28575">
            <a:solidFill>
              <a:srgbClr val="111CF5"/>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46350" y="4215143"/>
            <a:ext cx="1143000" cy="381000"/>
          </a:xfrm>
          <a:prstGeom prst="rect">
            <a:avLst/>
          </a:prstGeom>
          <a:noFill/>
        </p:spPr>
        <p:txBody>
          <a:bodyPr wrap="square" rtlCol="0">
            <a:spAutoFit/>
          </a:bodyPr>
          <a:lstStyle/>
          <a:p>
            <a:r>
              <a:rPr lang="en-US" dirty="0"/>
              <a:t>TF coil</a:t>
            </a:r>
          </a:p>
        </p:txBody>
      </p:sp>
      <p:sp>
        <p:nvSpPr>
          <p:cNvPr id="13" name="Oval 12"/>
          <p:cNvSpPr/>
          <p:nvPr/>
        </p:nvSpPr>
        <p:spPr>
          <a:xfrm>
            <a:off x="3886200" y="4800600"/>
            <a:ext cx="12192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267200" y="50292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48200" y="52578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67200" y="54864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343400" y="5105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343400" y="5562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724400" y="53340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TP_tmp.emf"/>
          <p:cNvPicPr>
            <a:picLocks noChangeAspect="1"/>
          </p:cNvPicPr>
          <p:nvPr>
            <p:custDataLst>
              <p:tags r:id="rId1"/>
            </p:custDataLst>
          </p:nvPr>
        </p:nvPicPr>
        <p:blipFill>
          <a:blip r:embed="rId6" cstate="print"/>
          <a:stretch>
            <a:fillRect/>
          </a:stretch>
        </p:blipFill>
        <p:spPr bwMode="auto">
          <a:xfrm>
            <a:off x="4572000" y="4953000"/>
            <a:ext cx="202692" cy="254508"/>
          </a:xfrm>
          <a:prstGeom prst="rect">
            <a:avLst/>
          </a:prstGeom>
          <a:noFill/>
          <a:ln/>
          <a:effectLst/>
        </p:spPr>
      </p:pic>
      <p:sp>
        <p:nvSpPr>
          <p:cNvPr id="28" name="Arc 27"/>
          <p:cNvSpPr/>
          <p:nvPr/>
        </p:nvSpPr>
        <p:spPr>
          <a:xfrm>
            <a:off x="3657600" y="4648200"/>
            <a:ext cx="1600200" cy="1524000"/>
          </a:xfrm>
          <a:prstGeom prst="arc">
            <a:avLst/>
          </a:prstGeom>
          <a:noFill/>
          <a:ln w="60325">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descr="TP_tmp.emf"/>
          <p:cNvPicPr>
            <a:picLocks noChangeAspect="1"/>
          </p:cNvPicPr>
          <p:nvPr>
            <p:custDataLst>
              <p:tags r:id="rId2"/>
            </p:custDataLst>
          </p:nvPr>
        </p:nvPicPr>
        <p:blipFill>
          <a:blip r:embed="rId7" cstate="print"/>
          <a:stretch>
            <a:fillRect/>
          </a:stretch>
        </p:blipFill>
        <p:spPr bwMode="auto">
          <a:xfrm>
            <a:off x="5105400" y="5410200"/>
            <a:ext cx="481900" cy="304038"/>
          </a:xfrm>
          <a:prstGeom prst="rect">
            <a:avLst/>
          </a:prstGeom>
          <a:noFill/>
          <a:ln/>
          <a:effectLst/>
        </p:spPr>
      </p:pic>
      <p:cxnSp>
        <p:nvCxnSpPr>
          <p:cNvPr id="23" name="Straight Arrow Connector 22"/>
          <p:cNvCxnSpPr/>
          <p:nvPr/>
        </p:nvCxnSpPr>
        <p:spPr>
          <a:xfrm flipH="1">
            <a:off x="4495800" y="5715000"/>
            <a:ext cx="685800" cy="5334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25" descr="TP_tmp.png"/>
          <p:cNvPicPr>
            <a:picLocks noChangeAspect="1"/>
          </p:cNvPicPr>
          <p:nvPr>
            <p:custDataLst>
              <p:tags r:id="rId3"/>
            </p:custDataLst>
          </p:nvPr>
        </p:nvPicPr>
        <p:blipFill>
          <a:blip r:embed="rId8" cstate="print"/>
          <a:stretch>
            <a:fillRect/>
          </a:stretch>
        </p:blipFill>
        <p:spPr>
          <a:xfrm>
            <a:off x="3048000" y="6248400"/>
            <a:ext cx="2793498" cy="254508"/>
          </a:xfrm>
          <a:prstGeom prst="rect">
            <a:avLst/>
          </a:prstGeom>
        </p:spPr>
      </p:pic>
      <p:sp>
        <p:nvSpPr>
          <p:cNvPr id="31" name="TextBox 30"/>
          <p:cNvSpPr txBox="1"/>
          <p:nvPr/>
        </p:nvSpPr>
        <p:spPr>
          <a:xfrm>
            <a:off x="2362200" y="6488668"/>
            <a:ext cx="2362200" cy="369332"/>
          </a:xfrm>
          <a:prstGeom prst="rect">
            <a:avLst/>
          </a:prstGeom>
          <a:noFill/>
        </p:spPr>
        <p:txBody>
          <a:bodyPr wrap="square" rtlCol="0">
            <a:spAutoFit/>
          </a:bodyPr>
          <a:lstStyle/>
          <a:p>
            <a:r>
              <a:rPr lang="en-US" dirty="0"/>
              <a:t>Primary electron</a:t>
            </a:r>
          </a:p>
        </p:txBody>
      </p:sp>
      <p:cxnSp>
        <p:nvCxnSpPr>
          <p:cNvPr id="24" name="Straight Arrow Connector 23"/>
          <p:cNvCxnSpPr/>
          <p:nvPr/>
        </p:nvCxnSpPr>
        <p:spPr>
          <a:xfrm>
            <a:off x="4838700" y="1676400"/>
            <a:ext cx="1181100" cy="1143000"/>
          </a:xfrm>
          <a:prstGeom prst="straightConnector1">
            <a:avLst/>
          </a:prstGeom>
          <a:ln w="34925">
            <a:solidFill>
              <a:srgbClr val="111CF5"/>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4" descr="http://hyperphysics.phy-astr.gsu.edu/hbase/magnetic/imgmag/tor.gif"/>
          <p:cNvPicPr>
            <a:picLocks noChangeAspect="1" noChangeArrowheads="1"/>
          </p:cNvPicPr>
          <p:nvPr/>
        </p:nvPicPr>
        <p:blipFill>
          <a:blip r:embed="rId9" cstate="print"/>
          <a:srcRect/>
          <a:stretch>
            <a:fillRect/>
          </a:stretch>
        </p:blipFill>
        <p:spPr bwMode="auto">
          <a:xfrm>
            <a:off x="6553200" y="4503253"/>
            <a:ext cx="2095500" cy="2327596"/>
          </a:xfrm>
          <a:prstGeom prst="rect">
            <a:avLst/>
          </a:prstGeom>
          <a:noFill/>
        </p:spPr>
      </p:pic>
      <p:sp>
        <p:nvSpPr>
          <p:cNvPr id="5" name="Slide Number Placeholder 4"/>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10171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tabLst>
                <a:tab pos="5200650" algn="l"/>
              </a:tabLst>
            </a:pPr>
            <a:r>
              <a:rPr lang="en-US" dirty="0"/>
              <a:t> </a:t>
            </a:r>
          </a:p>
        </p:txBody>
      </p:sp>
      <p:sp>
        <p:nvSpPr>
          <p:cNvPr id="6" name="Content Placeholder 5"/>
          <p:cNvSpPr>
            <a:spLocks noGrp="1"/>
          </p:cNvSpPr>
          <p:nvPr>
            <p:ph idx="1"/>
          </p:nvPr>
        </p:nvSpPr>
        <p:spPr>
          <a:xfrm>
            <a:off x="-76200" y="1295400"/>
            <a:ext cx="4876800" cy="5867400"/>
          </a:xfrm>
        </p:spPr>
        <p:txBody>
          <a:bodyPr>
            <a:noAutofit/>
          </a:bodyPr>
          <a:lstStyle/>
          <a:p>
            <a:r>
              <a:rPr lang="en-US" sz="2800" dirty="0"/>
              <a:t>PF coils are energized first to generate vacuum magnetic field</a:t>
            </a:r>
          </a:p>
          <a:p>
            <a:r>
              <a:rPr lang="en-US" sz="2800" dirty="0"/>
              <a:t>TF coils are energized ~ 250 </a:t>
            </a:r>
            <a:r>
              <a:rPr lang="en-US" sz="2800" dirty="0">
                <a:latin typeface="cmmi10"/>
              </a:rPr>
              <a:t>¹</a:t>
            </a:r>
            <a:r>
              <a:rPr lang="en-US" sz="2800" dirty="0"/>
              <a:t>s later to generated plasmas</a:t>
            </a:r>
          </a:p>
          <a:p>
            <a:r>
              <a:rPr lang="en-US" sz="2800" dirty="0"/>
              <a:t>Both PF coil current ramp-up and plasma pressure drives reconnection </a:t>
            </a:r>
          </a:p>
          <a:p>
            <a:pPr lvl="1"/>
            <a:r>
              <a:rPr lang="en-US" sz="2400" dirty="0"/>
              <a:t>Total reconnection time ~ 500 </a:t>
            </a:r>
            <a:r>
              <a:rPr lang="en-US" sz="2400" dirty="0">
                <a:latin typeface="cmmi10"/>
              </a:rPr>
              <a:t>¹</a:t>
            </a:r>
            <a:r>
              <a:rPr lang="en-US" sz="2400" dirty="0"/>
              <a:t>s &gt;&gt; </a:t>
            </a:r>
            <a:r>
              <a:rPr lang="en-US" sz="2400" dirty="0">
                <a:latin typeface="cmmi10"/>
              </a:rPr>
              <a:t>¿</a:t>
            </a:r>
            <a:r>
              <a:rPr lang="en-US" sz="2400" baseline="-25000" dirty="0">
                <a:latin typeface="cmmi10"/>
              </a:rPr>
              <a:t>A</a:t>
            </a:r>
            <a:r>
              <a:rPr lang="en-US" sz="2400" dirty="0"/>
              <a:t>&lt;10 </a:t>
            </a:r>
            <a:r>
              <a:rPr lang="en-US" sz="2400" dirty="0">
                <a:latin typeface="cmmi10"/>
              </a:rPr>
              <a:t>¹s</a:t>
            </a:r>
          </a:p>
        </p:txBody>
      </p:sp>
      <p:sp>
        <p:nvSpPr>
          <p:cNvPr id="7" name="Title 1"/>
          <p:cNvSpPr txBox="1">
            <a:spLocks/>
          </p:cNvSpPr>
          <p:nvPr/>
        </p:nvSpPr>
        <p:spPr>
          <a:xfrm>
            <a:off x="0" y="0"/>
            <a:ext cx="91440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tab pos="3205163" algn="l"/>
              </a:tabLst>
              <a:defRPr/>
            </a:pPr>
            <a:r>
              <a:rPr lang="en-US" sz="4400" b="1" dirty="0">
                <a:solidFill>
                  <a:schemeClr val="bg1"/>
                </a:solidFill>
                <a:latin typeface="+mj-lt"/>
                <a:ea typeface="+mj-ea"/>
                <a:cs typeface="+mj-cs"/>
              </a:rPr>
              <a:t>Plasma is Generated and Reconnection is Driven by Ramping Coil Currents  </a:t>
            </a:r>
            <a:r>
              <a:rPr kumimoji="0" lang="en-US" sz="4400" b="1" i="0" u="none" strike="noStrike" kern="1200" cap="none" spc="0" normalizeH="0" baseline="0" noProof="0" dirty="0">
                <a:ln>
                  <a:noFill/>
                </a:ln>
                <a:solidFill>
                  <a:schemeClr val="bg1"/>
                </a:solidFill>
                <a:effectLst/>
                <a:uLnTx/>
                <a:uFillTx/>
                <a:latin typeface="+mj-lt"/>
                <a:ea typeface="+mj-ea"/>
                <a:cs typeface="+mj-cs"/>
              </a:rPr>
              <a:t> </a:t>
            </a:r>
          </a:p>
        </p:txBody>
      </p:sp>
      <p:pic>
        <p:nvPicPr>
          <p:cNvPr id="28674" name="Picture 2" descr="C:\Users\yren\Documents\MATLAB\work_nstx\figure_save\spx_firing.png"/>
          <p:cNvPicPr>
            <a:picLocks noChangeAspect="1" noChangeArrowheads="1"/>
          </p:cNvPicPr>
          <p:nvPr/>
        </p:nvPicPr>
        <p:blipFill>
          <a:blip r:embed="rId2" cstate="print"/>
          <a:stretch>
            <a:fillRect/>
          </a:stretch>
        </p:blipFill>
        <p:spPr bwMode="auto">
          <a:xfrm>
            <a:off x="4800600" y="2375801"/>
            <a:ext cx="4514661" cy="2905129"/>
          </a:xfrm>
          <a:prstGeom prst="rect">
            <a:avLst/>
          </a:prstGeom>
          <a:noFill/>
        </p:spPr>
      </p:pic>
      <p:sp>
        <p:nvSpPr>
          <p:cNvPr id="19" name="Rectangle 18"/>
          <p:cNvSpPr/>
          <p:nvPr/>
        </p:nvSpPr>
        <p:spPr>
          <a:xfrm>
            <a:off x="5486400" y="2627532"/>
            <a:ext cx="228600" cy="2286000"/>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flipV="1">
            <a:off x="5600700" y="4953001"/>
            <a:ext cx="419100" cy="685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91200" y="5562600"/>
            <a:ext cx="1752600" cy="646331"/>
          </a:xfrm>
          <a:prstGeom prst="rect">
            <a:avLst/>
          </a:prstGeom>
          <a:noFill/>
        </p:spPr>
        <p:txBody>
          <a:bodyPr wrap="square" rtlCol="0">
            <a:spAutoFit/>
          </a:bodyPr>
          <a:lstStyle/>
          <a:p>
            <a:r>
              <a:rPr lang="en-US" dirty="0"/>
              <a:t>Time period of reconnection</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800" b="1" dirty="0">
                <a:latin typeface="Arial" pitchFamily="34" charset="0"/>
                <a:cs typeface="Arial" pitchFamily="34" charset="0"/>
              </a:rPr>
              <a:t>Harbin Experiments </a:t>
            </a:r>
            <a:r>
              <a:rPr lang="en-US" sz="2800" b="1" dirty="0">
                <a:latin typeface="Arial" pitchFamily="34" charset="0"/>
                <a:cs typeface="Arial" pitchFamily="34" charset="0"/>
              </a:rPr>
              <a:t>W</a:t>
            </a:r>
            <a:r>
              <a:rPr lang="en-US" sz="2800" b="1" dirty="0" smtClean="0">
                <a:latin typeface="Arial" pitchFamily="34" charset="0"/>
                <a:cs typeface="Arial" pitchFamily="34" charset="0"/>
              </a:rPr>
              <a:t>ill Provide </a:t>
            </a:r>
            <a:r>
              <a:rPr lang="en-US" sz="2800" b="1" dirty="0">
                <a:latin typeface="Arial" pitchFamily="34" charset="0"/>
                <a:cs typeface="Arial" pitchFamily="34" charset="0"/>
              </a:rPr>
              <a:t>a Unique Laboratory Platform for Studying Important Space-relevant Questions</a:t>
            </a:r>
          </a:p>
        </p:txBody>
      </p:sp>
      <p:sp>
        <p:nvSpPr>
          <p:cNvPr id="3" name="Content Placeholder 2"/>
          <p:cNvSpPr>
            <a:spLocks noGrp="1"/>
          </p:cNvSpPr>
          <p:nvPr>
            <p:ph idx="1"/>
          </p:nvPr>
        </p:nvSpPr>
        <p:spPr>
          <a:xfrm>
            <a:off x="0" y="1143000"/>
            <a:ext cx="9220200" cy="5562600"/>
          </a:xfrm>
        </p:spPr>
        <p:txBody>
          <a:bodyPr>
            <a:normAutofit lnSpcReduction="10000"/>
          </a:bodyPr>
          <a:lstStyle/>
          <a:p>
            <a:r>
              <a:rPr lang="en-US" dirty="0"/>
              <a:t>A unique set of coils to generate the relevant magnetic geometry </a:t>
            </a:r>
          </a:p>
          <a:p>
            <a:r>
              <a:rPr lang="en-US" dirty="0"/>
              <a:t>A wide range of plasma parameters, allowing parametric studies of physics processes and exploration of different physics regimes</a:t>
            </a:r>
          </a:p>
          <a:p>
            <a:r>
              <a:rPr lang="en-US" dirty="0"/>
              <a:t>The large size of the experiment (5 m in diameter for vacuum vessel) making S &gt;10</a:t>
            </a:r>
            <a:r>
              <a:rPr lang="en-US" baseline="30000" dirty="0"/>
              <a:t>4 </a:t>
            </a:r>
            <a:r>
              <a:rPr lang="en-US" dirty="0"/>
              <a:t>, L/</a:t>
            </a:r>
            <a:r>
              <a:rPr lang="en-US" dirty="0">
                <a:latin typeface="cmmi10"/>
              </a:rPr>
              <a:t>½</a:t>
            </a:r>
            <a:r>
              <a:rPr lang="en-US" baseline="-25000" dirty="0">
                <a:latin typeface="cmmi10"/>
              </a:rPr>
              <a:t>i</a:t>
            </a:r>
            <a:r>
              <a:rPr lang="en-US" dirty="0"/>
              <a:t> &gt; 50 possible to study global effects, e.g. single X-line to multiple X-line in magnetic reconnection</a:t>
            </a:r>
          </a:p>
          <a:p>
            <a:r>
              <a:rPr lang="en-US" dirty="0"/>
              <a:t>A variety of operational scenarios targeting important space-relevant problems</a:t>
            </a:r>
          </a:p>
          <a:p>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yren\Documents\MATLAB\work_nstx\new data\solar_mag_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flipH="1">
            <a:off x="2819400" y="1524000"/>
            <a:ext cx="3557587" cy="4675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rmAutofit fontScale="90000"/>
          </a:bodyPr>
          <a:lstStyle/>
          <a:p>
            <a:pPr>
              <a:tabLst>
                <a:tab pos="7600950" algn="l"/>
              </a:tabLst>
            </a:pPr>
            <a:r>
              <a:rPr lang="en-US" b="1" dirty="0"/>
              <a:t>Magnetopause Reconnection with Southward IMF</a:t>
            </a:r>
          </a:p>
        </p:txBody>
      </p:sp>
      <p:sp>
        <p:nvSpPr>
          <p:cNvPr id="6" name="Oval 5"/>
          <p:cNvSpPr/>
          <p:nvPr/>
        </p:nvSpPr>
        <p:spPr>
          <a:xfrm>
            <a:off x="4947138" y="3111043"/>
            <a:ext cx="762000" cy="1371600"/>
          </a:xfrm>
          <a:prstGeom prst="ellipse">
            <a:avLst/>
          </a:prstGeom>
          <a:solidFill>
            <a:schemeClr val="accent1">
              <a:alpha val="33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743200" y="2743200"/>
            <a:ext cx="685800" cy="940804"/>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57400" y="2584883"/>
            <a:ext cx="1752600" cy="369332"/>
          </a:xfrm>
          <a:prstGeom prst="rect">
            <a:avLst/>
          </a:prstGeom>
          <a:noFill/>
        </p:spPr>
        <p:txBody>
          <a:bodyPr wrap="square" rtlCol="0">
            <a:spAutoFit/>
          </a:bodyPr>
          <a:lstStyle/>
          <a:p>
            <a:r>
              <a:rPr lang="en-US" dirty="0">
                <a:solidFill>
                  <a:srgbClr val="FF0000"/>
                </a:solidFill>
              </a:rPr>
              <a:t>Earth</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
        <p:nvSpPr>
          <p:cNvPr id="11" name="TextBox 10"/>
          <p:cNvSpPr txBox="1"/>
          <p:nvPr/>
        </p:nvSpPr>
        <p:spPr>
          <a:xfrm>
            <a:off x="4114800" y="3515380"/>
            <a:ext cx="952500" cy="523220"/>
          </a:xfrm>
          <a:prstGeom prst="rect">
            <a:avLst/>
          </a:prstGeom>
          <a:noFill/>
        </p:spPr>
        <p:txBody>
          <a:bodyPr wrap="square" rtlCol="0">
            <a:spAutoFit/>
          </a:bodyPr>
          <a:lstStyle/>
          <a:p>
            <a:r>
              <a:rPr lang="en-US" sz="1400" b="1" dirty="0"/>
              <a:t>Magneto-</a:t>
            </a:r>
          </a:p>
          <a:p>
            <a:r>
              <a:rPr lang="en-US" sz="1400" b="1" dirty="0"/>
              <a:t>sphere</a:t>
            </a:r>
          </a:p>
        </p:txBody>
      </p:sp>
      <p:sp>
        <p:nvSpPr>
          <p:cNvPr id="12" name="TextBox 11"/>
          <p:cNvSpPr txBox="1"/>
          <p:nvPr/>
        </p:nvSpPr>
        <p:spPr>
          <a:xfrm>
            <a:off x="5791200" y="3515380"/>
            <a:ext cx="952500" cy="523220"/>
          </a:xfrm>
          <a:prstGeom prst="rect">
            <a:avLst/>
          </a:prstGeom>
          <a:noFill/>
        </p:spPr>
        <p:txBody>
          <a:bodyPr wrap="square" rtlCol="0">
            <a:spAutoFit/>
          </a:bodyPr>
          <a:lstStyle/>
          <a:p>
            <a:r>
              <a:rPr lang="en-US" sz="1400" b="1" dirty="0"/>
              <a:t>Magneto-</a:t>
            </a:r>
          </a:p>
          <a:p>
            <a:r>
              <a:rPr lang="en-US" sz="1400" b="1" dirty="0"/>
              <a:t>sheath</a:t>
            </a:r>
          </a:p>
        </p:txBody>
      </p:sp>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2066925"/>
            <a:ext cx="5524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a:t>Identify Magnetic Reconnection in the Symmetric Plane</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43000" y="2116437"/>
            <a:ext cx="6604081" cy="364588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329802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8401" y="2728546"/>
            <a:ext cx="7571199" cy="4080035"/>
          </a:xfrm>
          <a:prstGeom prst="rect">
            <a:avLst/>
          </a:prstGeom>
        </p:spPr>
      </p:pic>
      <p:pic>
        <p:nvPicPr>
          <p:cNvPr id="12" name="Picture 7" descr="C:\Users\yren\Documents\MATLAB\work_nstx\new data\solar_mag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24300" y="1176583"/>
            <a:ext cx="1771774" cy="23286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rmAutofit/>
          </a:bodyPr>
          <a:lstStyle/>
          <a:p>
            <a:r>
              <a:rPr lang="en-US" sz="3200" b="1" dirty="0" smtClean="0"/>
              <a:t>Reconnection is Driven by Ramping up Flux Core Current</a:t>
            </a:r>
            <a:endParaRPr lang="en-US" sz="3200" b="1" dirty="0"/>
          </a:p>
        </p:txBody>
      </p:sp>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295400"/>
            <a:ext cx="31242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900" y="2066925"/>
            <a:ext cx="5524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419600" y="2080078"/>
            <a:ext cx="952500" cy="430887"/>
          </a:xfrm>
          <a:prstGeom prst="rect">
            <a:avLst/>
          </a:prstGeom>
          <a:noFill/>
        </p:spPr>
        <p:txBody>
          <a:bodyPr wrap="square" rtlCol="0">
            <a:spAutoFit/>
          </a:bodyPr>
          <a:lstStyle/>
          <a:p>
            <a:r>
              <a:rPr lang="en-US" sz="1100" b="1" dirty="0"/>
              <a:t>Magneto-</a:t>
            </a:r>
          </a:p>
          <a:p>
            <a:r>
              <a:rPr lang="en-US" sz="1100" b="1" dirty="0"/>
              <a:t>sphere</a:t>
            </a:r>
          </a:p>
        </p:txBody>
      </p:sp>
      <p:sp>
        <p:nvSpPr>
          <p:cNvPr id="16" name="TextBox 15"/>
          <p:cNvSpPr txBox="1"/>
          <p:nvPr/>
        </p:nvSpPr>
        <p:spPr>
          <a:xfrm>
            <a:off x="5356635" y="2108290"/>
            <a:ext cx="952500" cy="430887"/>
          </a:xfrm>
          <a:prstGeom prst="rect">
            <a:avLst/>
          </a:prstGeom>
          <a:noFill/>
        </p:spPr>
        <p:txBody>
          <a:bodyPr wrap="square" rtlCol="0">
            <a:spAutoFit/>
          </a:bodyPr>
          <a:lstStyle/>
          <a:p>
            <a:r>
              <a:rPr lang="en-US" sz="1100" b="1" dirty="0"/>
              <a:t>Magneto-</a:t>
            </a:r>
          </a:p>
          <a:p>
            <a:r>
              <a:rPr lang="en-US" sz="1100" b="1" dirty="0"/>
              <a:t>sheath</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cxnSp>
        <p:nvCxnSpPr>
          <p:cNvPr id="4" name="Straight Connector 3"/>
          <p:cNvCxnSpPr/>
          <p:nvPr/>
        </p:nvCxnSpPr>
        <p:spPr>
          <a:xfrm>
            <a:off x="4048125" y="4974336"/>
            <a:ext cx="5238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3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c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8401" y="2728546"/>
            <a:ext cx="7571199" cy="4080035"/>
          </a:xfrm>
          <a:prstGeom prst="rect">
            <a:avLst/>
          </a:prstGeom>
        </p:spPr>
      </p:pic>
      <p:pic>
        <p:nvPicPr>
          <p:cNvPr id="12" name="Picture 7" descr="C:\Users\yren\Documents\MATLAB\work_nstx\new data\solar_mag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924300" y="1176583"/>
            <a:ext cx="1771774" cy="23286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rmAutofit/>
          </a:bodyPr>
          <a:lstStyle/>
          <a:p>
            <a:r>
              <a:rPr lang="en-US" sz="3200" b="1" dirty="0"/>
              <a:t>Reconnection is Driven by Ramping up Flux Core Current</a:t>
            </a:r>
            <a:endParaRPr lang="en-US" sz="3200" b="1" dirty="0"/>
          </a:p>
        </p:txBody>
      </p:sp>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295400"/>
            <a:ext cx="31242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900" y="2066925"/>
            <a:ext cx="5524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419600" y="2080078"/>
            <a:ext cx="952500" cy="430887"/>
          </a:xfrm>
          <a:prstGeom prst="rect">
            <a:avLst/>
          </a:prstGeom>
          <a:noFill/>
        </p:spPr>
        <p:txBody>
          <a:bodyPr wrap="square" rtlCol="0">
            <a:spAutoFit/>
          </a:bodyPr>
          <a:lstStyle/>
          <a:p>
            <a:r>
              <a:rPr lang="en-US" sz="1100" b="1" dirty="0"/>
              <a:t>Magneto-</a:t>
            </a:r>
          </a:p>
          <a:p>
            <a:r>
              <a:rPr lang="en-US" sz="1100" b="1" dirty="0"/>
              <a:t>sphere</a:t>
            </a:r>
          </a:p>
        </p:txBody>
      </p:sp>
      <p:sp>
        <p:nvSpPr>
          <p:cNvPr id="16" name="TextBox 15"/>
          <p:cNvSpPr txBox="1"/>
          <p:nvPr/>
        </p:nvSpPr>
        <p:spPr>
          <a:xfrm>
            <a:off x="5356635" y="2108290"/>
            <a:ext cx="952500" cy="430887"/>
          </a:xfrm>
          <a:prstGeom prst="rect">
            <a:avLst/>
          </a:prstGeom>
          <a:noFill/>
        </p:spPr>
        <p:txBody>
          <a:bodyPr wrap="square" rtlCol="0">
            <a:spAutoFit/>
          </a:bodyPr>
          <a:lstStyle/>
          <a:p>
            <a:r>
              <a:rPr lang="en-US" sz="1100" b="1" dirty="0"/>
              <a:t>Magneto-</a:t>
            </a:r>
          </a:p>
          <a:p>
            <a:r>
              <a:rPr lang="en-US" sz="1100" b="1" dirty="0"/>
              <a:t>sheath</a:t>
            </a:r>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64039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C:\Users\yren\Documents\MATLAB\work_nstx\new data\solar_mag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924300" y="1219200"/>
            <a:ext cx="1866900" cy="24536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rmAutofit/>
          </a:bodyPr>
          <a:lstStyle/>
          <a:p>
            <a:r>
              <a:rPr lang="en-US" sz="3200" b="1" dirty="0"/>
              <a:t>Reconnected Field Lines Geometrically Resemble Their Counterparts in Space</a:t>
            </a:r>
            <a:endParaRPr lang="en-US" b="1"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7171" r="23417"/>
          <a:stretch/>
        </p:blipFill>
        <p:spPr bwMode="auto">
          <a:xfrm>
            <a:off x="361950" y="3619065"/>
            <a:ext cx="5295724" cy="3086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95400"/>
            <a:ext cx="31242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1900" y="2066925"/>
            <a:ext cx="55245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495800" y="2159913"/>
            <a:ext cx="952500" cy="430887"/>
          </a:xfrm>
          <a:prstGeom prst="rect">
            <a:avLst/>
          </a:prstGeom>
          <a:noFill/>
        </p:spPr>
        <p:txBody>
          <a:bodyPr wrap="square" rtlCol="0">
            <a:spAutoFit/>
          </a:bodyPr>
          <a:lstStyle/>
          <a:p>
            <a:r>
              <a:rPr lang="en-US" sz="1100" b="1" dirty="0"/>
              <a:t>Magneto-</a:t>
            </a:r>
          </a:p>
          <a:p>
            <a:r>
              <a:rPr lang="en-US" sz="1100" b="1" dirty="0"/>
              <a:t>sphere</a:t>
            </a:r>
          </a:p>
        </p:txBody>
      </p:sp>
      <p:sp>
        <p:nvSpPr>
          <p:cNvPr id="16" name="TextBox 15"/>
          <p:cNvSpPr txBox="1"/>
          <p:nvPr/>
        </p:nvSpPr>
        <p:spPr>
          <a:xfrm>
            <a:off x="5399794" y="2175362"/>
            <a:ext cx="952500" cy="430887"/>
          </a:xfrm>
          <a:prstGeom prst="rect">
            <a:avLst/>
          </a:prstGeom>
          <a:noFill/>
        </p:spPr>
        <p:txBody>
          <a:bodyPr wrap="square" rtlCol="0">
            <a:spAutoFit/>
          </a:bodyPr>
          <a:lstStyle/>
          <a:p>
            <a:r>
              <a:rPr lang="en-US" sz="1100" b="1" dirty="0"/>
              <a:t>Magneto-</a:t>
            </a:r>
          </a:p>
          <a:p>
            <a:r>
              <a:rPr lang="en-US" sz="1100" b="1" dirty="0"/>
              <a:t>sheath</a:t>
            </a:r>
          </a:p>
        </p:txBody>
      </p:sp>
      <p:sp>
        <p:nvSpPr>
          <p:cNvPr id="9" name="Oval 8"/>
          <p:cNvSpPr/>
          <p:nvPr/>
        </p:nvSpPr>
        <p:spPr>
          <a:xfrm>
            <a:off x="3429000" y="4486860"/>
            <a:ext cx="533400" cy="1075544"/>
          </a:xfrm>
          <a:prstGeom prst="ellipse">
            <a:avLst/>
          </a:prstGeom>
          <a:solidFill>
            <a:schemeClr val="accent1">
              <a:alpha val="33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76800" y="1742640"/>
            <a:ext cx="762000" cy="1371600"/>
          </a:xfrm>
          <a:prstGeom prst="ellipse">
            <a:avLst/>
          </a:prstGeom>
          <a:solidFill>
            <a:schemeClr val="accent1">
              <a:alpha val="33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pic>
        <p:nvPicPr>
          <p:cNvPr id="4" name="Picture 3">
            <a:extLst>
              <a:ext uri="{FF2B5EF4-FFF2-40B4-BE49-F238E27FC236}">
                <a16:creationId xmlns:a16="http://schemas.microsoft.com/office/drawing/2014/main" xmlns="" id="{D25E33F2-FE4F-4A0C-8667-2DFA93C0A6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000" y="3962400"/>
            <a:ext cx="3343897" cy="2267049"/>
          </a:xfrm>
          <a:prstGeom prst="rect">
            <a:avLst/>
          </a:prstGeom>
        </p:spPr>
      </p:pic>
      <p:cxnSp>
        <p:nvCxnSpPr>
          <p:cNvPr id="8" name="Straight Connector 7">
            <a:extLst>
              <a:ext uri="{FF2B5EF4-FFF2-40B4-BE49-F238E27FC236}">
                <a16:creationId xmlns:a16="http://schemas.microsoft.com/office/drawing/2014/main" xmlns="" id="{B5BE0EC8-073F-4474-8B79-9521B71DCD7B}"/>
              </a:ext>
            </a:extLst>
          </p:cNvPr>
          <p:cNvCxnSpPr>
            <a:stCxn id="9" idx="2"/>
            <a:endCxn id="9" idx="6"/>
          </p:cNvCxnSpPr>
          <p:nvPr/>
        </p:nvCxnSpPr>
        <p:spPr>
          <a:xfrm>
            <a:off x="3429000" y="5024632"/>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0C70473F-C45C-4492-808C-8862B1E9BB08}"/>
              </a:ext>
            </a:extLst>
          </p:cNvPr>
          <p:cNvSpPr txBox="1"/>
          <p:nvPr/>
        </p:nvSpPr>
        <p:spPr>
          <a:xfrm>
            <a:off x="7386948" y="5486400"/>
            <a:ext cx="2286000" cy="261610"/>
          </a:xfrm>
          <a:prstGeom prst="rect">
            <a:avLst/>
          </a:prstGeom>
          <a:noFill/>
        </p:spPr>
        <p:txBody>
          <a:bodyPr wrap="square" rtlCol="0">
            <a:spAutoFit/>
          </a:bodyPr>
          <a:lstStyle/>
          <a:p>
            <a:r>
              <a:rPr lang="en-US" sz="1100" b="1" dirty="0" err="1"/>
              <a:t>Magnetosheath</a:t>
            </a:r>
            <a:r>
              <a:rPr lang="en-US" sz="1100" b="1" dirty="0"/>
              <a:t>-side</a:t>
            </a:r>
          </a:p>
        </p:txBody>
      </p:sp>
    </p:spTree>
    <p:extLst>
      <p:ext uri="{BB962C8B-B14F-4D97-AF65-F5344CB8AC3E}">
        <p14:creationId xmlns:p14="http://schemas.microsoft.com/office/powerpoint/2010/main" val="1787424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a:t> X-line is Clearly Identified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88476"/>
            <a:ext cx="4876800" cy="2821163"/>
          </a:xfrm>
        </p:spPr>
      </p:pic>
      <p:sp>
        <p:nvSpPr>
          <p:cNvPr id="6" name="Slide Number Placeholder 5"/>
          <p:cNvSpPr>
            <a:spLocks noGrp="1"/>
          </p:cNvSpPr>
          <p:nvPr>
            <p:ph type="sldNum" sz="quarter" idx="12"/>
          </p:nvPr>
        </p:nvSpPr>
        <p:spPr/>
        <p:txBody>
          <a:bodyPr/>
          <a:lstStyle/>
          <a:p>
            <a:fld id="{B6F15528-21DE-4FAA-801E-634DDDAF4B2B}" type="slidenum">
              <a:rPr lang="en-US" smtClean="0"/>
              <a:pPr/>
              <a:t>25</a:t>
            </a:fld>
            <a:endParaRPr lang="en-US"/>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0115" y="1664732"/>
            <a:ext cx="4478583" cy="2590800"/>
          </a:xfrm>
          <a:prstGeom prst="rect">
            <a:avLst/>
          </a:prstGeom>
        </p:spPr>
      </p:pic>
      <p:cxnSp>
        <p:nvCxnSpPr>
          <p:cNvPr id="11" name="Straight Arrow Connector 10"/>
          <p:cNvCxnSpPr/>
          <p:nvPr/>
        </p:nvCxnSpPr>
        <p:spPr>
          <a:xfrm flipH="1" flipV="1">
            <a:off x="7848600" y="3200400"/>
            <a:ext cx="4572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15300" y="3886200"/>
            <a:ext cx="1752600" cy="369332"/>
          </a:xfrm>
          <a:prstGeom prst="rect">
            <a:avLst/>
          </a:prstGeom>
          <a:noFill/>
        </p:spPr>
        <p:txBody>
          <a:bodyPr wrap="square" rtlCol="0">
            <a:spAutoFit/>
          </a:bodyPr>
          <a:lstStyle/>
          <a:p>
            <a:r>
              <a:rPr lang="en-US" b="1" dirty="0"/>
              <a:t>|B</a:t>
            </a:r>
            <a:r>
              <a:rPr lang="en-US" b="1" baseline="-25000" dirty="0"/>
              <a:t>Z</a:t>
            </a:r>
            <a:r>
              <a:rPr lang="en-US" b="1" dirty="0"/>
              <a:t>|</a:t>
            </a:r>
          </a:p>
        </p:txBody>
      </p:sp>
      <p:sp>
        <p:nvSpPr>
          <p:cNvPr id="13" name="Content Placeholder 5"/>
          <p:cNvSpPr txBox="1">
            <a:spLocks/>
          </p:cNvSpPr>
          <p:nvPr/>
        </p:nvSpPr>
        <p:spPr>
          <a:xfrm>
            <a:off x="172915" y="4805082"/>
            <a:ext cx="8534400" cy="18976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Reconnection is purely 3D </a:t>
            </a:r>
          </a:p>
          <a:p>
            <a:r>
              <a:rPr lang="en-US" sz="2800" dirty="0"/>
              <a:t>An X-line is formed around the dipole coil</a:t>
            </a:r>
          </a:p>
        </p:txBody>
      </p:sp>
      <p:cxnSp>
        <p:nvCxnSpPr>
          <p:cNvPr id="14" name="Straight Arrow Connector 13"/>
          <p:cNvCxnSpPr/>
          <p:nvPr/>
        </p:nvCxnSpPr>
        <p:spPr>
          <a:xfrm flipH="1" flipV="1">
            <a:off x="7239000" y="3176954"/>
            <a:ext cx="228600" cy="7854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239000" y="3886200"/>
            <a:ext cx="1752600" cy="369332"/>
          </a:xfrm>
          <a:prstGeom prst="rect">
            <a:avLst/>
          </a:prstGeom>
          <a:noFill/>
        </p:spPr>
        <p:txBody>
          <a:bodyPr wrap="square" rtlCol="0">
            <a:spAutoFit/>
          </a:bodyPr>
          <a:lstStyle/>
          <a:p>
            <a:r>
              <a:rPr lang="en-US" b="1" dirty="0"/>
              <a:t>X-line</a:t>
            </a:r>
          </a:p>
        </p:txBody>
      </p:sp>
    </p:spTree>
    <p:extLst>
      <p:ext uri="{BB962C8B-B14F-4D97-AF65-F5344CB8AC3E}">
        <p14:creationId xmlns:p14="http://schemas.microsoft.com/office/powerpoint/2010/main" val="2174759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z.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5073" r="16548" b="50901"/>
          <a:stretch/>
        </p:blipFill>
        <p:spPr>
          <a:xfrm>
            <a:off x="4610915" y="2749751"/>
            <a:ext cx="3656960" cy="2508049"/>
          </a:xfrm>
          <a:prstGeom prst="rect">
            <a:avLst/>
          </a:prstGeom>
        </p:spPr>
      </p:pic>
      <p:pic>
        <p:nvPicPr>
          <p:cNvPr id="4" name="Bt.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5786" r="18915" b="50000"/>
          <a:stretch/>
        </p:blipFill>
        <p:spPr>
          <a:xfrm>
            <a:off x="485364" y="2815241"/>
            <a:ext cx="3553236" cy="2518759"/>
          </a:xfrm>
          <a:prstGeom prst="rect">
            <a:avLst/>
          </a:prstGeom>
        </p:spPr>
      </p:pic>
      <p:sp>
        <p:nvSpPr>
          <p:cNvPr id="2" name="Title 1"/>
          <p:cNvSpPr>
            <a:spLocks noGrp="1"/>
          </p:cNvSpPr>
          <p:nvPr>
            <p:ph type="title"/>
          </p:nvPr>
        </p:nvSpPr>
        <p:spPr>
          <a:xfrm>
            <a:off x="0" y="0"/>
            <a:ext cx="9144000" cy="1143000"/>
          </a:xfrm>
        </p:spPr>
        <p:txBody>
          <a:bodyPr>
            <a:normAutofit/>
          </a:bodyPr>
          <a:lstStyle/>
          <a:p>
            <a:r>
              <a:rPr lang="en-US" sz="3200" b="1" dirty="0"/>
              <a:t> Global Hybrid Simulation Shows 3D Reconnection Driven with the Experimental Scheme </a:t>
            </a:r>
          </a:p>
        </p:txBody>
      </p:sp>
      <p:sp>
        <p:nvSpPr>
          <p:cNvPr id="6" name="Slide Number Placeholder 5"/>
          <p:cNvSpPr>
            <a:spLocks noGrp="1"/>
          </p:cNvSpPr>
          <p:nvPr>
            <p:ph type="sldNum" sz="quarter" idx="12"/>
          </p:nvPr>
        </p:nvSpPr>
        <p:spPr>
          <a:xfrm>
            <a:off x="2590800" y="6492875"/>
            <a:ext cx="2133600" cy="365125"/>
          </a:xfrm>
        </p:spPr>
        <p:txBody>
          <a:bodyPr/>
          <a:lstStyle/>
          <a:p>
            <a:fld id="{B6F15528-21DE-4FAA-801E-634DDDAF4B2B}" type="slidenum">
              <a:rPr lang="en-US" smtClean="0"/>
              <a:pPr/>
              <a:t>26</a:t>
            </a:fld>
            <a:endParaRPr lang="en-US"/>
          </a:p>
        </p:txBody>
      </p:sp>
      <p:pic>
        <p:nvPicPr>
          <p:cNvPr id="10" name="Picture 9">
            <a:extLst>
              <a:ext uri="{FF2B5EF4-FFF2-40B4-BE49-F238E27FC236}">
                <a16:creationId xmlns:a16="http://schemas.microsoft.com/office/drawing/2014/main" xmlns="" id="{D0CD8F2B-1A8E-4E52-A449-CA3F7E5A14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1" y="5246957"/>
            <a:ext cx="2971800" cy="477845"/>
          </a:xfrm>
          <a:prstGeom prst="rect">
            <a:avLst/>
          </a:prstGeom>
        </p:spPr>
      </p:pic>
      <p:sp>
        <p:nvSpPr>
          <p:cNvPr id="12" name="TextBox 11"/>
          <p:cNvSpPr txBox="1"/>
          <p:nvPr/>
        </p:nvSpPr>
        <p:spPr>
          <a:xfrm>
            <a:off x="3155999" y="5402809"/>
            <a:ext cx="1752600" cy="369332"/>
          </a:xfrm>
          <a:prstGeom prst="rect">
            <a:avLst/>
          </a:prstGeom>
          <a:noFill/>
        </p:spPr>
        <p:txBody>
          <a:bodyPr wrap="square" rtlCol="0">
            <a:spAutoFit/>
          </a:bodyPr>
          <a:lstStyle/>
          <a:p>
            <a:r>
              <a:rPr lang="en-US" b="1" dirty="0"/>
              <a:t>Flux cores</a:t>
            </a:r>
          </a:p>
        </p:txBody>
      </p:sp>
      <p:sp>
        <p:nvSpPr>
          <p:cNvPr id="13" name="Content Placeholder 5"/>
          <p:cNvSpPr txBox="1">
            <a:spLocks/>
          </p:cNvSpPr>
          <p:nvPr/>
        </p:nvSpPr>
        <p:spPr>
          <a:xfrm>
            <a:off x="304801" y="1270525"/>
            <a:ext cx="8534400" cy="12440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Formation of X-line as seen in vacuum field calculations  </a:t>
            </a:r>
          </a:p>
          <a:p>
            <a:r>
              <a:rPr lang="en-US" sz="2800" dirty="0"/>
              <a:t>Plasma flow consistent with reconnection outflow</a:t>
            </a:r>
          </a:p>
        </p:txBody>
      </p:sp>
      <p:cxnSp>
        <p:nvCxnSpPr>
          <p:cNvPr id="14" name="Straight Arrow Connector 13"/>
          <p:cNvCxnSpPr>
            <a:cxnSpLocks/>
          </p:cNvCxnSpPr>
          <p:nvPr/>
        </p:nvCxnSpPr>
        <p:spPr>
          <a:xfrm flipV="1">
            <a:off x="1143000" y="4624754"/>
            <a:ext cx="0" cy="861646"/>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2000" y="5424000"/>
            <a:ext cx="1752600" cy="369332"/>
          </a:xfrm>
          <a:prstGeom prst="rect">
            <a:avLst/>
          </a:prstGeom>
          <a:noFill/>
        </p:spPr>
        <p:txBody>
          <a:bodyPr wrap="square" rtlCol="0">
            <a:spAutoFit/>
          </a:bodyPr>
          <a:lstStyle/>
          <a:p>
            <a:r>
              <a:rPr lang="en-US" b="1" dirty="0"/>
              <a:t>Dipole</a:t>
            </a:r>
          </a:p>
        </p:txBody>
      </p:sp>
      <p:cxnSp>
        <p:nvCxnSpPr>
          <p:cNvPr id="11" name="Straight Arrow Connector 10"/>
          <p:cNvCxnSpPr>
            <a:cxnSpLocks/>
          </p:cNvCxnSpPr>
          <p:nvPr/>
        </p:nvCxnSpPr>
        <p:spPr>
          <a:xfrm flipH="1" flipV="1">
            <a:off x="3249000" y="4662000"/>
            <a:ext cx="408600" cy="824400"/>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xmlns="" id="{1D2CA319-7917-4A23-9EB3-1FEF11FA1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2386" y="5246956"/>
            <a:ext cx="2971800" cy="477845"/>
          </a:xfrm>
          <a:prstGeom prst="rect">
            <a:avLst/>
          </a:prstGeom>
        </p:spPr>
      </p:pic>
    </p:spTree>
    <p:extLst>
      <p:ext uri="{BB962C8B-B14F-4D97-AF65-F5344CB8AC3E}">
        <p14:creationId xmlns:p14="http://schemas.microsoft.com/office/powerpoint/2010/main" val="629892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a:t>Capability of Rotating Dipole Allows Simulating Directional Change in IMF</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8600" y="1600200"/>
            <a:ext cx="5641695" cy="45259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
        <p:nvSpPr>
          <p:cNvPr id="6" name="Content Placeholder 5"/>
          <p:cNvSpPr txBox="1">
            <a:spLocks/>
          </p:cNvSpPr>
          <p:nvPr/>
        </p:nvSpPr>
        <p:spPr>
          <a:xfrm>
            <a:off x="5846885" y="1295400"/>
            <a:ext cx="3276599" cy="533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The rotatable dipole plus changing coil currents allows simulating change in IMF direction</a:t>
            </a:r>
          </a:p>
          <a:p>
            <a:endParaRPr lang="en-US" sz="2800" dirty="0"/>
          </a:p>
        </p:txBody>
      </p:sp>
    </p:spTree>
    <p:extLst>
      <p:ext uri="{BB962C8B-B14F-4D97-AF65-F5344CB8AC3E}">
        <p14:creationId xmlns:p14="http://schemas.microsoft.com/office/powerpoint/2010/main" val="26671742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b="1" dirty="0"/>
              <a:t>Reconnection Happens with a Guide Field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676400"/>
            <a:ext cx="5189911" cy="2895600"/>
          </a:xfrm>
        </p:spPr>
      </p:pic>
      <p:sp>
        <p:nvSpPr>
          <p:cNvPr id="6" name="Slide Number Placeholder 5"/>
          <p:cNvSpPr>
            <a:spLocks noGrp="1"/>
          </p:cNvSpPr>
          <p:nvPr>
            <p:ph type="sldNum" sz="quarter" idx="12"/>
          </p:nvPr>
        </p:nvSpPr>
        <p:spPr/>
        <p:txBody>
          <a:bodyPr/>
          <a:lstStyle/>
          <a:p>
            <a:fld id="{B6F15528-21DE-4FAA-801E-634DDDAF4B2B}" type="slidenum">
              <a:rPr lang="en-US" smtClean="0"/>
              <a:pPr/>
              <a:t>28</a:t>
            </a:fld>
            <a:endParaRPr lang="en-US"/>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819" y="1814146"/>
            <a:ext cx="4943023" cy="2757854"/>
          </a:xfrm>
          <a:prstGeom prst="rect">
            <a:avLst/>
          </a:prstGeom>
        </p:spPr>
      </p:pic>
      <p:cxnSp>
        <p:nvCxnSpPr>
          <p:cNvPr id="7" name="Straight Arrow Connector 6"/>
          <p:cNvCxnSpPr/>
          <p:nvPr/>
        </p:nvCxnSpPr>
        <p:spPr>
          <a:xfrm flipV="1">
            <a:off x="5029200" y="3808065"/>
            <a:ext cx="705793" cy="533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278868"/>
            <a:ext cx="1752600" cy="369332"/>
          </a:xfrm>
          <a:prstGeom prst="rect">
            <a:avLst/>
          </a:prstGeom>
          <a:noFill/>
        </p:spPr>
        <p:txBody>
          <a:bodyPr wrap="square" rtlCol="0">
            <a:spAutoFit/>
          </a:bodyPr>
          <a:lstStyle/>
          <a:p>
            <a:r>
              <a:rPr lang="en-US" b="1" dirty="0"/>
              <a:t>|B</a:t>
            </a:r>
            <a:r>
              <a:rPr lang="en-US" b="1" baseline="-25000" dirty="0"/>
              <a:t>Z</a:t>
            </a:r>
            <a:r>
              <a:rPr lang="en-US" b="1" dirty="0"/>
              <a:t>|</a:t>
            </a:r>
          </a:p>
        </p:txBody>
      </p:sp>
      <p:sp>
        <p:nvSpPr>
          <p:cNvPr id="9" name="Content Placeholder 5"/>
          <p:cNvSpPr txBox="1">
            <a:spLocks/>
          </p:cNvSpPr>
          <p:nvPr/>
        </p:nvSpPr>
        <p:spPr>
          <a:xfrm>
            <a:off x="76200" y="5125248"/>
            <a:ext cx="9067800" cy="18976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Dipole is rotated 30 degree with respect to the X axis (horizontal axis pointing form the dipole to flux cores)</a:t>
            </a:r>
          </a:p>
          <a:p>
            <a:r>
              <a:rPr lang="en-US" sz="2800" dirty="0"/>
              <a:t>An X-line is also identified</a:t>
            </a:r>
          </a:p>
        </p:txBody>
      </p:sp>
      <p:cxnSp>
        <p:nvCxnSpPr>
          <p:cNvPr id="10" name="Straight Arrow Connector 9"/>
          <p:cNvCxnSpPr/>
          <p:nvPr/>
        </p:nvCxnSpPr>
        <p:spPr>
          <a:xfrm flipH="1" flipV="1">
            <a:off x="6019800" y="3505200"/>
            <a:ext cx="228600" cy="1143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19800" y="4572000"/>
            <a:ext cx="1752600" cy="369332"/>
          </a:xfrm>
          <a:prstGeom prst="rect">
            <a:avLst/>
          </a:prstGeom>
          <a:noFill/>
        </p:spPr>
        <p:txBody>
          <a:bodyPr wrap="square" rtlCol="0">
            <a:spAutoFit/>
          </a:bodyPr>
          <a:lstStyle/>
          <a:p>
            <a:r>
              <a:rPr lang="en-US" b="1" dirty="0"/>
              <a:t>X-line</a:t>
            </a:r>
          </a:p>
        </p:txBody>
      </p:sp>
    </p:spTree>
    <p:extLst>
      <p:ext uri="{BB962C8B-B14F-4D97-AF65-F5344CB8AC3E}">
        <p14:creationId xmlns:p14="http://schemas.microsoft.com/office/powerpoint/2010/main" val="2501792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a:t>Dipole can be Tilted toward the Flux Cores</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00200" y="2133600"/>
            <a:ext cx="5641695" cy="296353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68644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26865" t="15926" r="19292" b="18951"/>
          <a:stretch>
            <a:fillRect/>
          </a:stretch>
        </p:blipFill>
        <p:spPr bwMode="auto">
          <a:xfrm>
            <a:off x="250825" y="1268413"/>
            <a:ext cx="270510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图片 9" descr="屏幕快照 2015-08-10 下午2.57.58.png"/>
          <p:cNvPicPr>
            <a:picLocks noChangeAspect="1"/>
          </p:cNvPicPr>
          <p:nvPr/>
        </p:nvPicPr>
        <p:blipFill>
          <a:blip r:embed="rId4">
            <a:extLst>
              <a:ext uri="{28A0092B-C50C-407E-A947-70E740481C1C}">
                <a14:useLocalDpi xmlns:a14="http://schemas.microsoft.com/office/drawing/2010/main" val="0"/>
              </a:ext>
            </a:extLst>
          </a:blip>
          <a:srcRect l="2277" t="19810" r="51068" b="36662"/>
          <a:stretch>
            <a:fillRect/>
          </a:stretch>
        </p:blipFill>
        <p:spPr bwMode="auto">
          <a:xfrm>
            <a:off x="3132138" y="1235075"/>
            <a:ext cx="28067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图片 1" descr="u=1836046271,1742293192&amp;fm=21&amp;gp=0.jpg"/>
          <p:cNvPicPr>
            <a:picLocks noChangeAspect="1"/>
          </p:cNvPicPr>
          <p:nvPr/>
        </p:nvPicPr>
        <p:blipFill>
          <a:blip r:embed="rId5">
            <a:extLst>
              <a:ext uri="{28A0092B-C50C-407E-A947-70E740481C1C}">
                <a14:useLocalDpi xmlns:a14="http://schemas.microsoft.com/office/drawing/2010/main" val="0"/>
              </a:ext>
            </a:extLst>
          </a:blip>
          <a:srcRect b="30371"/>
          <a:stretch>
            <a:fillRect/>
          </a:stretch>
        </p:blipFill>
        <p:spPr bwMode="auto">
          <a:xfrm>
            <a:off x="6057593" y="1370541"/>
            <a:ext cx="3021750" cy="173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矩形 11"/>
          <p:cNvSpPr>
            <a:spLocks noChangeArrowheads="1"/>
          </p:cNvSpPr>
          <p:nvPr/>
        </p:nvSpPr>
        <p:spPr bwMode="auto">
          <a:xfrm>
            <a:off x="5943600" y="3756467"/>
            <a:ext cx="32726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169863" indent="-169863">
              <a:spcBef>
                <a:spcPct val="0"/>
              </a:spcBef>
              <a:buFont typeface="Wingdings" pitchFamily="2" charset="2"/>
              <a:buChar char="l"/>
            </a:pPr>
            <a:r>
              <a:rPr lang="en-US" altLang="zh-CN" sz="1800" b="1" dirty="0">
                <a:latin typeface="Arial" pitchFamily="34" charset="0"/>
                <a:ea typeface="微软雅黑" pitchFamily="34" charset="-122"/>
              </a:rPr>
              <a:t>Tail Reconnection Experiment (T-REX)</a:t>
            </a:r>
          </a:p>
          <a:p>
            <a:pPr marL="169863" indent="-169863">
              <a:spcBef>
                <a:spcPct val="0"/>
              </a:spcBef>
              <a:buFont typeface="Wingdings" pitchFamily="2" charset="2"/>
              <a:buChar char="l"/>
            </a:pPr>
            <a:r>
              <a:rPr lang="en-US" altLang="zh-CN" sz="1800" b="1" dirty="0">
                <a:latin typeface="Arial" pitchFamily="34" charset="0"/>
                <a:ea typeface="微软雅黑" pitchFamily="34" charset="-122"/>
              </a:rPr>
              <a:t>3D</a:t>
            </a:r>
            <a:r>
              <a:rPr lang="zh-CN" altLang="en-US" sz="1800" b="1" dirty="0">
                <a:latin typeface="Arial" pitchFamily="34" charset="0"/>
                <a:ea typeface="微软雅黑" pitchFamily="34" charset="-122"/>
              </a:rPr>
              <a:t> </a:t>
            </a:r>
            <a:r>
              <a:rPr lang="en-US" altLang="zh-CN" sz="1800" b="1" dirty="0">
                <a:latin typeface="Arial" pitchFamily="34" charset="0"/>
                <a:ea typeface="微软雅黑" pitchFamily="34" charset="-122"/>
              </a:rPr>
              <a:t>magnetic reconnection at </a:t>
            </a:r>
            <a:r>
              <a:rPr lang="en-US" altLang="zh-CN" sz="1800" b="1" dirty="0" err="1">
                <a:latin typeface="Arial" pitchFamily="34" charset="0"/>
                <a:ea typeface="微软雅黑" pitchFamily="34" charset="-122"/>
              </a:rPr>
              <a:t>magnetotail</a:t>
            </a:r>
            <a:endParaRPr lang="en-US" altLang="zh-CN" sz="1800" b="1" dirty="0">
              <a:latin typeface="Arial" pitchFamily="34" charset="0"/>
              <a:ea typeface="微软雅黑" pitchFamily="34" charset="-122"/>
            </a:endParaRPr>
          </a:p>
          <a:p>
            <a:pPr marL="169863" indent="-169863">
              <a:spcBef>
                <a:spcPct val="0"/>
              </a:spcBef>
              <a:buFont typeface="Wingdings" pitchFamily="2" charset="2"/>
              <a:buChar char="l"/>
            </a:pPr>
            <a:r>
              <a:rPr lang="en-US" altLang="zh-CN" sz="1800" b="1" dirty="0">
                <a:latin typeface="Arial" pitchFamily="34" charset="0"/>
                <a:ea typeface="微软雅黑" pitchFamily="34" charset="-122"/>
              </a:rPr>
              <a:t>Plasma waves excited by high speed outflow</a:t>
            </a:r>
          </a:p>
          <a:p>
            <a:pPr marL="169863" indent="-169863">
              <a:spcBef>
                <a:spcPct val="0"/>
              </a:spcBef>
              <a:buFont typeface="Wingdings" pitchFamily="2" charset="2"/>
              <a:buChar char="l"/>
            </a:pPr>
            <a:r>
              <a:rPr lang="en-US" altLang="zh-CN" sz="1800" b="1" dirty="0" err="1">
                <a:latin typeface="Arial" pitchFamily="34" charset="0"/>
                <a:ea typeface="微软雅黑" pitchFamily="34" charset="-122"/>
              </a:rPr>
              <a:t>Dipolarization</a:t>
            </a:r>
            <a:r>
              <a:rPr lang="zh-CN" altLang="en-US" sz="1800" b="1" dirty="0">
                <a:latin typeface="Arial" pitchFamily="34" charset="0"/>
                <a:ea typeface="微软雅黑" pitchFamily="34" charset="-122"/>
              </a:rPr>
              <a:t> </a:t>
            </a:r>
            <a:r>
              <a:rPr lang="en-US" altLang="zh-CN" sz="1800" b="1" dirty="0">
                <a:latin typeface="Arial" pitchFamily="34" charset="0"/>
                <a:ea typeface="微软雅黑" pitchFamily="34" charset="-122"/>
              </a:rPr>
              <a:t>process</a:t>
            </a:r>
            <a:endParaRPr lang="zh-CN" altLang="en-US" sz="1800" b="1" dirty="0">
              <a:latin typeface="Arial" pitchFamily="34" charset="0"/>
              <a:ea typeface="微软雅黑" pitchFamily="34" charset="-122"/>
            </a:endParaRPr>
          </a:p>
        </p:txBody>
      </p:sp>
      <p:sp>
        <p:nvSpPr>
          <p:cNvPr id="187406" name="矩形 12"/>
          <p:cNvSpPr>
            <a:spLocks noChangeArrowheads="1"/>
          </p:cNvSpPr>
          <p:nvPr/>
        </p:nvSpPr>
        <p:spPr bwMode="auto">
          <a:xfrm>
            <a:off x="0" y="3733800"/>
            <a:ext cx="2987824" cy="1754326"/>
          </a:xfrm>
          <a:prstGeom prst="rect">
            <a:avLst/>
          </a:prstGeom>
          <a:noFill/>
          <a:ln w="9525">
            <a:noFill/>
            <a:miter lim="800000"/>
            <a:headEnd/>
            <a:tailEnd/>
          </a:ln>
        </p:spPr>
        <p:txBody>
          <a:bodyPr wrap="square">
            <a:spAutoFit/>
          </a:bodyPr>
          <a:lstStyle/>
          <a:p>
            <a:pPr marL="228600" indent="-228600">
              <a:lnSpc>
                <a:spcPct val="120000"/>
              </a:lnSpc>
              <a:buFont typeface="Wingdings" pitchFamily="2" charset="2"/>
              <a:buChar char="l"/>
              <a:defRPr/>
            </a:pPr>
            <a:r>
              <a:rPr lang="en-US" altLang="zh-CN" b="1" dirty="0">
                <a:ea typeface="微软雅黑" pitchFamily="34" charset="-122"/>
              </a:rPr>
              <a:t>Asymmetric Reconnection EXperiment-3 Dimensional (AREX-3D)</a:t>
            </a:r>
          </a:p>
          <a:p>
            <a:pPr marL="228600" indent="-228600">
              <a:lnSpc>
                <a:spcPct val="120000"/>
              </a:lnSpc>
              <a:buFont typeface="Wingdings" pitchFamily="2" charset="2"/>
              <a:buChar char="l"/>
              <a:defRPr/>
            </a:pPr>
            <a:r>
              <a:rPr lang="en-US" altLang="zh-CN" b="1" dirty="0">
                <a:ea typeface="微软雅黑" pitchFamily="34" charset="-122"/>
              </a:rPr>
              <a:t>Dayside magnetopause reconnection</a:t>
            </a:r>
          </a:p>
        </p:txBody>
      </p:sp>
      <p:sp>
        <p:nvSpPr>
          <p:cNvPr id="35846" name="矩形 13"/>
          <p:cNvSpPr>
            <a:spLocks noChangeArrowheads="1"/>
          </p:cNvSpPr>
          <p:nvPr/>
        </p:nvSpPr>
        <p:spPr bwMode="auto">
          <a:xfrm>
            <a:off x="3004758" y="3787676"/>
            <a:ext cx="309124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169863" indent="-169863">
              <a:spcBef>
                <a:spcPct val="0"/>
              </a:spcBef>
              <a:buFont typeface="Wingdings" pitchFamily="2" charset="2"/>
              <a:buChar char="l"/>
            </a:pPr>
            <a:r>
              <a:rPr lang="en-US" altLang="zh-CN" sz="1800" b="1" dirty="0">
                <a:latin typeface="Arial" pitchFamily="34" charset="0"/>
                <a:ea typeface="微软雅黑" pitchFamily="34" charset="-122"/>
              </a:rPr>
              <a:t>Dipole Research Experiment (DREX)</a:t>
            </a:r>
          </a:p>
          <a:p>
            <a:pPr marL="169863" indent="-169863">
              <a:spcBef>
                <a:spcPct val="0"/>
              </a:spcBef>
              <a:buFont typeface="Wingdings" pitchFamily="2" charset="2"/>
              <a:buChar char="l"/>
            </a:pPr>
            <a:r>
              <a:rPr lang="en-US" altLang="zh-CN" sz="1800" b="1" dirty="0">
                <a:latin typeface="Arial" pitchFamily="34" charset="0"/>
                <a:ea typeface="微软雅黑" pitchFamily="34" charset="-122"/>
              </a:rPr>
              <a:t>Acceleration/loss and wave-particle interaction of energetic particles</a:t>
            </a:r>
          </a:p>
          <a:p>
            <a:pPr marL="169863" indent="-169863">
              <a:spcBef>
                <a:spcPct val="0"/>
              </a:spcBef>
              <a:buFont typeface="Wingdings" pitchFamily="2" charset="2"/>
              <a:buChar char="l"/>
            </a:pPr>
            <a:r>
              <a:rPr lang="en-US" altLang="zh-CN" sz="1800" b="1" dirty="0">
                <a:latin typeface="Arial" pitchFamily="34" charset="0"/>
                <a:ea typeface="微软雅黑" pitchFamily="34" charset="-122"/>
              </a:rPr>
              <a:t>The influence of magnetic storms on the inner magnetosphere</a:t>
            </a:r>
            <a:endParaRPr lang="zh-CN" altLang="en-US" sz="1800" b="1" dirty="0">
              <a:latin typeface="Arial" pitchFamily="34" charset="0"/>
              <a:ea typeface="微软雅黑" pitchFamily="34" charset="-122"/>
            </a:endParaRPr>
          </a:p>
        </p:txBody>
      </p:sp>
      <p:sp>
        <p:nvSpPr>
          <p:cNvPr id="187408" name="标题 1"/>
          <p:cNvSpPr txBox="1">
            <a:spLocks/>
          </p:cNvSpPr>
          <p:nvPr/>
        </p:nvSpPr>
        <p:spPr bwMode="auto">
          <a:xfrm>
            <a:off x="411692" y="228600"/>
            <a:ext cx="8154988" cy="411163"/>
          </a:xfrm>
          <a:prstGeom prst="rect">
            <a:avLst/>
          </a:prstGeom>
          <a:noFill/>
          <a:ln w="9525">
            <a:noFill/>
            <a:miter lim="800000"/>
            <a:headEnd/>
            <a:tailEnd/>
          </a:ln>
        </p:spPr>
        <p:txBody>
          <a:bodyPr anchor="ctr"/>
          <a:lstStyle/>
          <a:p>
            <a:pPr algn="ctr">
              <a:buFont typeface="Arial" panose="020B0604020202020204" pitchFamily="34" charset="0"/>
              <a:buNone/>
              <a:defRPr/>
            </a:pPr>
            <a:r>
              <a:rPr lang="en-US" altLang="zh-CN" sz="2800" b="1" dirty="0">
                <a:solidFill>
                  <a:schemeClr val="bg1"/>
                </a:solidFill>
                <a:latin typeface="Arial" pitchFamily="34" charset="0"/>
              </a:rPr>
              <a:t>Space Plasma Environment Research Facility (SPERF) is being Constructed at Harbin</a:t>
            </a:r>
            <a:endParaRPr lang="en-US" altLang="zh-CN" sz="2800" b="1" kern="0" dirty="0">
              <a:solidFill>
                <a:schemeClr val="bg1"/>
              </a:solidFill>
            </a:endParaRPr>
          </a:p>
        </p:txBody>
      </p:sp>
      <p:sp>
        <p:nvSpPr>
          <p:cNvPr id="16" name="矩形 5"/>
          <p:cNvSpPr>
            <a:spLocks noChangeArrowheads="1"/>
          </p:cNvSpPr>
          <p:nvPr/>
        </p:nvSpPr>
        <p:spPr bwMode="auto">
          <a:xfrm>
            <a:off x="251520" y="3323605"/>
            <a:ext cx="2736304" cy="400110"/>
          </a:xfrm>
          <a:prstGeom prst="rect">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228600" indent="-228600" algn="ctr" eaLnBrk="1" fontAlgn="auto" hangingPunct="1">
              <a:spcBef>
                <a:spcPct val="20000"/>
              </a:spcBef>
              <a:spcAft>
                <a:spcPts val="0"/>
              </a:spcAft>
              <a:buClr>
                <a:srgbClr val="005B82"/>
              </a:buClr>
              <a:buFont typeface="Arial" panose="020B0604020202020204" pitchFamily="34" charset="0"/>
              <a:buNone/>
              <a:defRPr/>
            </a:pPr>
            <a:r>
              <a:rPr lang="en-US" altLang="zh-CN" sz="2000" b="1" kern="0" dirty="0">
                <a:solidFill>
                  <a:srgbClr val="FFFFFF"/>
                </a:solidFill>
                <a:latin typeface="微软雅黑" pitchFamily="34" charset="-122"/>
                <a:ea typeface="微软雅黑" pitchFamily="34" charset="-122"/>
              </a:rPr>
              <a:t>AREX-3D</a:t>
            </a:r>
          </a:p>
        </p:txBody>
      </p:sp>
      <p:sp>
        <p:nvSpPr>
          <p:cNvPr id="17" name="矩形 6"/>
          <p:cNvSpPr>
            <a:spLocks noChangeArrowheads="1"/>
          </p:cNvSpPr>
          <p:nvPr/>
        </p:nvSpPr>
        <p:spPr bwMode="auto">
          <a:xfrm>
            <a:off x="3131840" y="3282617"/>
            <a:ext cx="2808312" cy="400110"/>
          </a:xfrm>
          <a:prstGeom prst="rect">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algn="ctr" eaLnBrk="1" fontAlgn="auto" hangingPunct="1">
              <a:spcBef>
                <a:spcPct val="20000"/>
              </a:spcBef>
              <a:spcAft>
                <a:spcPts val="0"/>
              </a:spcAft>
              <a:buClr>
                <a:srgbClr val="005B82"/>
              </a:buClr>
              <a:buFont typeface="Arial" panose="020B0604020202020204" pitchFamily="34" charset="0"/>
              <a:buNone/>
              <a:defRPr/>
            </a:pPr>
            <a:r>
              <a:rPr lang="en-US" altLang="zh-CN" sz="2000" b="1" kern="0" dirty="0">
                <a:solidFill>
                  <a:srgbClr val="FFFFFF"/>
                </a:solidFill>
                <a:latin typeface="微软雅黑" pitchFamily="34" charset="-122"/>
                <a:ea typeface="微软雅黑" pitchFamily="34" charset="-122"/>
              </a:rPr>
              <a:t>DREX</a:t>
            </a:r>
          </a:p>
        </p:txBody>
      </p:sp>
      <p:sp>
        <p:nvSpPr>
          <p:cNvPr id="18" name="矩形 7"/>
          <p:cNvSpPr>
            <a:spLocks noChangeArrowheads="1"/>
          </p:cNvSpPr>
          <p:nvPr/>
        </p:nvSpPr>
        <p:spPr bwMode="auto">
          <a:xfrm>
            <a:off x="6104467" y="3297176"/>
            <a:ext cx="2578841" cy="400110"/>
          </a:xfrm>
          <a:prstGeom prst="rect">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spAutoFit/>
          </a:bodyPr>
          <a:lstStyle/>
          <a:p>
            <a:pPr marL="228600" indent="-228600" algn="ctr" eaLnBrk="1" fontAlgn="auto" hangingPunct="1">
              <a:spcBef>
                <a:spcPct val="20000"/>
              </a:spcBef>
              <a:spcAft>
                <a:spcPts val="0"/>
              </a:spcAft>
              <a:buClr>
                <a:srgbClr val="005B82"/>
              </a:buClr>
              <a:buFont typeface="Arial" panose="020B0604020202020204" pitchFamily="34" charset="0"/>
              <a:buNone/>
              <a:defRPr/>
            </a:pPr>
            <a:r>
              <a:rPr lang="en-US" altLang="zh-CN" sz="2000" b="1" kern="0" dirty="0">
                <a:solidFill>
                  <a:srgbClr val="FFFFFF"/>
                </a:solidFill>
                <a:latin typeface="微软雅黑" pitchFamily="34" charset="-122"/>
                <a:ea typeface="微软雅黑" pitchFamily="34" charset="-122"/>
              </a:rPr>
              <a:t>T-REX</a:t>
            </a:r>
          </a:p>
        </p:txBody>
      </p:sp>
    </p:spTree>
    <p:extLst>
      <p:ext uri="{BB962C8B-B14F-4D97-AF65-F5344CB8AC3E}">
        <p14:creationId xmlns:p14="http://schemas.microsoft.com/office/powerpoint/2010/main" val="1369232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a:t>Magnetic Reconnection Geometry Mimics that in Space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5577" y="1580716"/>
            <a:ext cx="6942773" cy="3981884"/>
          </a:xfrm>
        </p:spPr>
      </p:pic>
      <p:pic>
        <p:nvPicPr>
          <p:cNvPr id="10243" name="Picture 3" descr="C:\Users\yren\Documents\MATLAB\work_nstx\new data\tilt_dipo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4775" y="1295400"/>
            <a:ext cx="2867025" cy="38862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209870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BZ-3-reconn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19200"/>
            <a:ext cx="7010400" cy="512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601200" cy="1143000"/>
          </a:xfrm>
        </p:spPr>
        <p:txBody>
          <a:bodyPr>
            <a:noAutofit/>
          </a:bodyPr>
          <a:lstStyle/>
          <a:p>
            <a:pPr>
              <a:tabLst>
                <a:tab pos="7600950" algn="l"/>
              </a:tabLst>
            </a:pPr>
            <a:r>
              <a:rPr lang="en-US" sz="4000" b="1" dirty="0"/>
              <a:t>Magnetopause Reconnection with Northward IMF</a:t>
            </a:r>
          </a:p>
        </p:txBody>
      </p:sp>
      <p:sp>
        <p:nvSpPr>
          <p:cNvPr id="6" name="Oval 5"/>
          <p:cNvSpPr/>
          <p:nvPr/>
        </p:nvSpPr>
        <p:spPr>
          <a:xfrm>
            <a:off x="1905000" y="1981200"/>
            <a:ext cx="1447800" cy="40386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800" b="1" dirty="0"/>
              <a:t>Magnetopause Reconnection with Northward IMF is to be Implemented by Changing Coil Current Direction</a:t>
            </a:r>
            <a:endParaRPr lang="en-US" b="1" dirty="0"/>
          </a:p>
        </p:txBody>
      </p:sp>
      <p:pic>
        <p:nvPicPr>
          <p:cNvPr id="6" name="b2d_cusp1.avi">
            <a:hlinkClick r:id="" action="ppaction://media"/>
          </p:cNvPr>
          <p:cNvPicPr>
            <a:picLocks noGrp="1" noRot="1" noChangeAspect="1"/>
          </p:cNvPicPr>
          <p:nvPr>
            <p:ph idx="1"/>
            <a:videoFile r:link="rId1"/>
          </p:nvPr>
        </p:nvPicPr>
        <p:blipFill>
          <a:blip r:embed="rId3" cstate="print"/>
          <a:stretch>
            <a:fillRect/>
          </a:stretch>
        </p:blipFill>
        <p:spPr>
          <a:xfrm>
            <a:off x="1371600" y="1447800"/>
            <a:ext cx="6934200" cy="5190744"/>
          </a:xfrm>
          <a:prstGeom prst="rect">
            <a:avLst/>
          </a:prstGeom>
        </p:spPr>
      </p:pic>
      <p:cxnSp>
        <p:nvCxnSpPr>
          <p:cNvPr id="4" name="Straight Arrow Connector 3"/>
          <p:cNvCxnSpPr/>
          <p:nvPr/>
        </p:nvCxnSpPr>
        <p:spPr>
          <a:xfrm>
            <a:off x="3810000" y="1588532"/>
            <a:ext cx="685800" cy="1295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24200" y="1295400"/>
            <a:ext cx="2438400" cy="369332"/>
          </a:xfrm>
          <a:prstGeom prst="rect">
            <a:avLst/>
          </a:prstGeom>
          <a:noFill/>
        </p:spPr>
        <p:txBody>
          <a:bodyPr wrap="square" rtlCol="0">
            <a:spAutoFit/>
          </a:bodyPr>
          <a:lstStyle/>
          <a:p>
            <a:r>
              <a:rPr lang="en-US" dirty="0"/>
              <a:t>X-point</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tabLst>
                <a:tab pos="7600950" algn="l"/>
              </a:tabLst>
            </a:pPr>
            <a:r>
              <a:rPr lang="en-US" sz="4000" b="1" dirty="0"/>
              <a:t>A Magnetic-Null Point is Formed</a:t>
            </a:r>
          </a:p>
        </p:txBody>
      </p:sp>
      <p:pic>
        <p:nvPicPr>
          <p:cNvPr id="7" name="Content Placeholder 6" descr="Bmag_3D_variIsolar_70000_north_field.png"/>
          <p:cNvPicPr>
            <a:picLocks noGrp="1" noChangeAspect="1"/>
          </p:cNvPicPr>
          <p:nvPr>
            <p:ph idx="1"/>
          </p:nvPr>
        </p:nvPicPr>
        <p:blipFill>
          <a:blip r:embed="rId2" cstate="print"/>
          <a:stretch>
            <a:fillRect/>
          </a:stretch>
        </p:blipFill>
        <p:spPr>
          <a:xfrm>
            <a:off x="838200" y="1447800"/>
            <a:ext cx="7543800" cy="5123718"/>
          </a:xfrm>
        </p:spPr>
      </p:pic>
      <p:cxnSp>
        <p:nvCxnSpPr>
          <p:cNvPr id="8" name="Straight Arrow Connector 7"/>
          <p:cNvCxnSpPr/>
          <p:nvPr/>
        </p:nvCxnSpPr>
        <p:spPr>
          <a:xfrm>
            <a:off x="4724400" y="4724400"/>
            <a:ext cx="6096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29200" y="5715000"/>
            <a:ext cx="2438400" cy="369332"/>
          </a:xfrm>
          <a:prstGeom prst="rect">
            <a:avLst/>
          </a:prstGeom>
          <a:noFill/>
        </p:spPr>
        <p:txBody>
          <a:bodyPr wrap="square" rtlCol="0">
            <a:spAutoFit/>
          </a:bodyPr>
          <a:lstStyle/>
          <a:p>
            <a:r>
              <a:rPr lang="en-US" dirty="0"/>
              <a:t>Magnetic-null point</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b="1" dirty="0"/>
              <a:t>Fan and Spine Structure can be Identified close to the 3D Null Point</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285999"/>
            <a:ext cx="2819400" cy="2042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400800" y="40386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1"/>
          <p:cNvSpPr>
            <a:spLocks noChangeArrowheads="1"/>
          </p:cNvSpPr>
          <p:nvPr/>
        </p:nvSpPr>
        <p:spPr bwMode="auto">
          <a:xfrm>
            <a:off x="6738042" y="4419600"/>
            <a:ext cx="2405958" cy="954107"/>
          </a:xfrm>
          <a:prstGeom prst="rect">
            <a:avLst/>
          </a:prstGeom>
          <a:noFill/>
          <a:ln w="9525">
            <a:noFill/>
            <a:miter lim="800000"/>
            <a:headEnd/>
            <a:tailEnd/>
          </a:ln>
        </p:spPr>
        <p:txBody>
          <a:bodyPr wrap="square">
            <a:spAutoFit/>
          </a:bodyPr>
          <a:lstStyle/>
          <a:p>
            <a:r>
              <a:rPr lang="en-US" sz="1400" dirty="0" err="1">
                <a:latin typeface="Helvetica" pitchFamily="-1" charset="0"/>
              </a:rPr>
              <a:t>Pontin</a:t>
            </a:r>
            <a:r>
              <a:rPr lang="en-US" sz="1400" dirty="0">
                <a:latin typeface="Helvetica" pitchFamily="-1" charset="0"/>
              </a:rPr>
              <a:t>, 2011, “Adv. Space Res.”</a:t>
            </a:r>
          </a:p>
          <a:p>
            <a:r>
              <a:rPr lang="en-US" sz="1400" dirty="0">
                <a:latin typeface="Helvetica" pitchFamily="-1" charset="0"/>
              </a:rPr>
              <a:t>Observed in space, 2006, Xiao et al., Nature Phys.</a:t>
            </a:r>
            <a:endParaRPr lang="en-US" sz="1400" dirty="0"/>
          </a:p>
        </p:txBody>
      </p:sp>
      <p:pic>
        <p:nvPicPr>
          <p:cNvPr id="6" name="b3dnorthward.avi">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33400" y="1371600"/>
            <a:ext cx="6858000" cy="5143952"/>
          </a:xfrm>
        </p:spPr>
      </p:pic>
      <p:sp>
        <p:nvSpPr>
          <p:cNvPr id="7" name="Slide Number Placeholder 6"/>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4156854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
        <p:nvSpPr>
          <p:cNvPr id="3" name="Content Placeholder 2"/>
          <p:cNvSpPr>
            <a:spLocks noGrp="1"/>
          </p:cNvSpPr>
          <p:nvPr>
            <p:ph idx="1"/>
          </p:nvPr>
        </p:nvSpPr>
        <p:spPr>
          <a:xfrm>
            <a:off x="457200" y="2590800"/>
            <a:ext cx="8229600" cy="4525963"/>
          </a:xfrm>
        </p:spPr>
        <p:txBody>
          <a:bodyPr>
            <a:normAutofit/>
          </a:bodyPr>
          <a:lstStyle/>
          <a:p>
            <a:pPr marL="0" indent="0" algn="ctr">
              <a:buNone/>
            </a:pPr>
            <a:r>
              <a:rPr lang="en-US" sz="5400" dirty="0"/>
              <a:t>T-REX operational scenarios</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623941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BZ-3-reconn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219200"/>
            <a:ext cx="7010400" cy="512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372600" cy="1143000"/>
          </a:xfrm>
        </p:spPr>
        <p:txBody>
          <a:bodyPr>
            <a:normAutofit/>
          </a:bodyPr>
          <a:lstStyle/>
          <a:p>
            <a:pPr>
              <a:tabLst>
                <a:tab pos="7600950" algn="l"/>
              </a:tabLst>
            </a:pPr>
            <a:r>
              <a:rPr lang="en-US" b="1" dirty="0" err="1"/>
              <a:t>Magnetotail</a:t>
            </a:r>
            <a:r>
              <a:rPr lang="en-US" b="1" dirty="0"/>
              <a:t> Reconnection</a:t>
            </a:r>
          </a:p>
        </p:txBody>
      </p:sp>
      <p:sp>
        <p:nvSpPr>
          <p:cNvPr id="6" name="Oval 5"/>
          <p:cNvSpPr/>
          <p:nvPr/>
        </p:nvSpPr>
        <p:spPr>
          <a:xfrm>
            <a:off x="3657600" y="3200400"/>
            <a:ext cx="3657600" cy="1524000"/>
          </a:xfrm>
          <a:prstGeom prst="ellipse">
            <a:avLst/>
          </a:prstGeom>
          <a:solidFill>
            <a:schemeClr val="accent1">
              <a:alpha val="33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2752896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143000"/>
          </a:xfrm>
        </p:spPr>
        <p:txBody>
          <a:bodyPr>
            <a:noAutofit/>
          </a:bodyPr>
          <a:lstStyle/>
          <a:p>
            <a:r>
              <a:rPr lang="en-US" sz="3600" b="1" dirty="0"/>
              <a:t>All Tail Coils are Used to Drive </a:t>
            </a:r>
            <a:r>
              <a:rPr lang="en-US" sz="3600" b="1" dirty="0" err="1"/>
              <a:t>Magnetotail</a:t>
            </a:r>
            <a:r>
              <a:rPr lang="en-US" sz="3600" b="1" dirty="0"/>
              <a:t> Reconnection</a:t>
            </a:r>
          </a:p>
        </p:txBody>
      </p:sp>
      <p:pic>
        <p:nvPicPr>
          <p:cNvPr id="47105" name="Picture 1" descr="C:\Users\yren\Documents\presenation\HIT\spx_3D_view.jpg"/>
          <p:cNvPicPr>
            <a:picLocks noGrp="1" noChangeAspect="1" noChangeArrowheads="1"/>
          </p:cNvPicPr>
          <p:nvPr>
            <p:ph idx="1"/>
          </p:nvPr>
        </p:nvPicPr>
        <p:blipFill>
          <a:blip r:embed="rId2" cstate="print"/>
          <a:srcRect/>
          <a:stretch>
            <a:fillRect/>
          </a:stretch>
        </p:blipFill>
        <p:spPr bwMode="auto">
          <a:xfrm>
            <a:off x="0" y="1401762"/>
            <a:ext cx="7938920" cy="5075238"/>
          </a:xfrm>
          <a:prstGeom prst="rect">
            <a:avLst/>
          </a:prstGeom>
          <a:noFill/>
        </p:spPr>
      </p:pic>
      <p:sp>
        <p:nvSpPr>
          <p:cNvPr id="6" name="Oval 5"/>
          <p:cNvSpPr/>
          <p:nvPr/>
        </p:nvSpPr>
        <p:spPr>
          <a:xfrm rot="20375899">
            <a:off x="4040200" y="2388875"/>
            <a:ext cx="2254881" cy="358951"/>
          </a:xfrm>
          <a:prstGeom prst="ellipse">
            <a:avLst/>
          </a:prstGeom>
          <a:solidFill>
            <a:srgbClr val="FF0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353823">
            <a:off x="4175506" y="4017969"/>
            <a:ext cx="2280737" cy="358951"/>
          </a:xfrm>
          <a:prstGeom prst="ellipse">
            <a:avLst/>
          </a:prstGeom>
          <a:solidFill>
            <a:srgbClr val="FF0000">
              <a:alpha val="3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a:off x="6400800" y="2057400"/>
            <a:ext cx="304800" cy="914400"/>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Down Arrow 11"/>
          <p:cNvSpPr/>
          <p:nvPr/>
        </p:nvSpPr>
        <p:spPr>
          <a:xfrm>
            <a:off x="6400800" y="3429000"/>
            <a:ext cx="304800" cy="914400"/>
          </a:xfrm>
          <a:prstGeom prst="up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6705600" y="1676400"/>
            <a:ext cx="83820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705600" y="1752600"/>
            <a:ext cx="838200" cy="2133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543800" y="1447800"/>
            <a:ext cx="1600200" cy="3416320"/>
          </a:xfrm>
          <a:prstGeom prst="rect">
            <a:avLst/>
          </a:prstGeom>
          <a:noFill/>
        </p:spPr>
        <p:txBody>
          <a:bodyPr wrap="square" rtlCol="0">
            <a:spAutoFit/>
          </a:bodyPr>
          <a:lstStyle/>
          <a:p>
            <a:r>
              <a:rPr lang="en-US" dirty="0"/>
              <a:t>The tail coils will have the individual capabilities to move up/downward to provide more flexibility to shape tail region magnetic field geometry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472412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mag_2D_tail_70000_withno_arrow.png"/>
          <p:cNvPicPr>
            <a:picLocks noGrp="1" noChangeAspect="1"/>
          </p:cNvPicPr>
          <p:nvPr>
            <p:ph idx="1"/>
          </p:nvPr>
        </p:nvPicPr>
        <p:blipFill>
          <a:blip r:embed="rId2" cstate="print"/>
          <a:stretch>
            <a:fillRect/>
          </a:stretch>
        </p:blipFill>
        <p:spPr>
          <a:xfrm>
            <a:off x="609600" y="1247120"/>
            <a:ext cx="8001000" cy="5424919"/>
          </a:xfrm>
        </p:spPr>
      </p:pic>
      <p:sp>
        <p:nvSpPr>
          <p:cNvPr id="5" name="Title 1"/>
          <p:cNvSpPr txBox="1">
            <a:spLocks/>
          </p:cNvSpPr>
          <p:nvPr/>
        </p:nvSpPr>
        <p:spPr>
          <a:xfrm>
            <a:off x="0" y="0"/>
            <a:ext cx="92964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tab pos="7600950" algn="l"/>
              </a:tabLst>
              <a:defRPr/>
            </a:pPr>
            <a:r>
              <a:rPr kumimoji="0" lang="en-US" sz="3600" b="1" i="0" u="none" strike="noStrike" kern="1200" cap="none" spc="0" normalizeH="0" baseline="0" noProof="0" dirty="0">
                <a:ln>
                  <a:noFill/>
                </a:ln>
                <a:solidFill>
                  <a:schemeClr val="bg1"/>
                </a:solidFill>
                <a:effectLst/>
                <a:uLnTx/>
                <a:uFillTx/>
                <a:latin typeface="+mj-lt"/>
                <a:ea typeface="+mj-ea"/>
                <a:cs typeface="+mj-cs"/>
              </a:rPr>
              <a:t>A Well-defined X-point is Generated in the Tail Region</a:t>
            </a:r>
          </a:p>
        </p:txBody>
      </p:sp>
      <p:sp>
        <p:nvSpPr>
          <p:cNvPr id="4" name="TextBox 3"/>
          <p:cNvSpPr txBox="1"/>
          <p:nvPr/>
        </p:nvSpPr>
        <p:spPr>
          <a:xfrm>
            <a:off x="1676400" y="5410200"/>
            <a:ext cx="7315200" cy="132343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ECRH will be used to generate plasma in the tail region</a:t>
            </a:r>
          </a:p>
          <a:p>
            <a:pPr marL="342900" indent="-342900">
              <a:buFont typeface="Arial" panose="020B0604020202020204" pitchFamily="34" charset="0"/>
              <a:buChar char="•"/>
            </a:pPr>
            <a:r>
              <a:rPr lang="en-US" sz="2000" dirty="0"/>
              <a:t>Ramping up tail coil current to drive reconnection </a:t>
            </a:r>
          </a:p>
          <a:p>
            <a:pPr marL="342900" indent="-342900">
              <a:buFont typeface="Arial" panose="020B0604020202020204" pitchFamily="34" charset="0"/>
              <a:buChar char="•"/>
            </a:pPr>
            <a:r>
              <a:rPr lang="en-US" sz="2000" b="1" dirty="0">
                <a:solidFill>
                  <a:srgbClr val="FF0000"/>
                </a:solidFill>
              </a:rPr>
              <a:t>Not to be implemented in the initial phase due to budget constraint</a:t>
            </a:r>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703360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tabLst>
                <a:tab pos="7600950" algn="l"/>
              </a:tabLst>
            </a:pPr>
            <a:r>
              <a:rPr lang="en-US" b="1" dirty="0"/>
              <a:t>An Elongated X-line is Identified in 3D</a:t>
            </a:r>
          </a:p>
        </p:txBody>
      </p:sp>
      <p:sp>
        <p:nvSpPr>
          <p:cNvPr id="7" name="Rectangle 6"/>
          <p:cNvSpPr/>
          <p:nvPr/>
        </p:nvSpPr>
        <p:spPr>
          <a:xfrm>
            <a:off x="228600" y="1219200"/>
            <a:ext cx="59312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39</a:t>
            </a:fld>
            <a:endParaRPr lang="en-US"/>
          </a:p>
        </p:txBody>
      </p:sp>
      <p:pic>
        <p:nvPicPr>
          <p:cNvPr id="6" name="Content Placeholder 10" descr="Bmag_3D_tail_70000.png"/>
          <p:cNvPicPr>
            <a:picLocks noChangeAspect="1"/>
          </p:cNvPicPr>
          <p:nvPr/>
        </p:nvPicPr>
        <p:blipFill>
          <a:blip r:embed="rId2" cstate="print"/>
          <a:stretch>
            <a:fillRect/>
          </a:stretch>
        </p:blipFill>
        <p:spPr>
          <a:xfrm>
            <a:off x="914400" y="1600199"/>
            <a:ext cx="7696200" cy="4702871"/>
          </a:xfrm>
          <a:prstGeom prst="rect">
            <a:avLst/>
          </a:prstGeom>
        </p:spPr>
      </p:pic>
    </p:spTree>
    <p:extLst>
      <p:ext uri="{BB962C8B-B14F-4D97-AF65-F5344CB8AC3E}">
        <p14:creationId xmlns:p14="http://schemas.microsoft.com/office/powerpoint/2010/main" val="1122908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b="1" dirty="0"/>
              <a:t>Outline</a:t>
            </a:r>
          </a:p>
        </p:txBody>
      </p:sp>
      <p:sp>
        <p:nvSpPr>
          <p:cNvPr id="3" name="Content Placeholder 2"/>
          <p:cNvSpPr>
            <a:spLocks noGrp="1"/>
          </p:cNvSpPr>
          <p:nvPr>
            <p:ph idx="1"/>
          </p:nvPr>
        </p:nvSpPr>
        <p:spPr>
          <a:xfrm>
            <a:off x="0" y="1219200"/>
            <a:ext cx="9144000" cy="5638800"/>
          </a:xfrm>
        </p:spPr>
        <p:txBody>
          <a:bodyPr>
            <a:normAutofit/>
          </a:bodyPr>
          <a:lstStyle/>
          <a:p>
            <a:r>
              <a:rPr lang="en-US" dirty="0"/>
              <a:t>Background and motivation</a:t>
            </a:r>
          </a:p>
          <a:p>
            <a:pPr lvl="1"/>
            <a:r>
              <a:rPr lang="en-US" dirty="0"/>
              <a:t>A brief review of relevant </a:t>
            </a:r>
            <a:r>
              <a:rPr lang="en-US" dirty="0" err="1"/>
              <a:t>terrella</a:t>
            </a:r>
            <a:r>
              <a:rPr lang="en-US" dirty="0"/>
              <a:t>, reconnection and dipole experiments</a:t>
            </a:r>
          </a:p>
          <a:p>
            <a:r>
              <a:rPr lang="en-US" dirty="0"/>
              <a:t>Overview of </a:t>
            </a:r>
          </a:p>
          <a:p>
            <a:pPr lvl="1"/>
            <a:r>
              <a:rPr lang="en-US" dirty="0"/>
              <a:t>Plasma parameters </a:t>
            </a:r>
          </a:p>
          <a:p>
            <a:pPr lvl="1"/>
            <a:r>
              <a:rPr lang="en-US" dirty="0"/>
              <a:t>AREX-3D, T-REX and DREX designs and scenarios</a:t>
            </a:r>
          </a:p>
          <a:p>
            <a:pPr lvl="1"/>
            <a:r>
              <a:rPr lang="en-US" dirty="0"/>
              <a:t>Engineering design progress</a:t>
            </a:r>
          </a:p>
          <a:p>
            <a:r>
              <a:rPr lang="en-US" dirty="0"/>
              <a:t>Summary </a:t>
            </a:r>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tabLst>
                <a:tab pos="7600950" algn="l"/>
              </a:tabLst>
            </a:pPr>
            <a:r>
              <a:rPr lang="en-US" b="1" dirty="0"/>
              <a:t>Other Operational Scenarios </a:t>
            </a:r>
          </a:p>
        </p:txBody>
      </p:sp>
      <p:sp>
        <p:nvSpPr>
          <p:cNvPr id="7" name="Rectangle 6"/>
          <p:cNvSpPr/>
          <p:nvPr/>
        </p:nvSpPr>
        <p:spPr>
          <a:xfrm>
            <a:off x="228600" y="1219200"/>
            <a:ext cx="59312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pic>
        <p:nvPicPr>
          <p:cNvPr id="19" name="图片 4" descr="3.png">
            <a:extLst>
              <a:ext uri="{FF2B5EF4-FFF2-40B4-BE49-F238E27FC236}">
                <a16:creationId xmlns:a16="http://schemas.microsoft.com/office/drawing/2014/main" xmlns="" id="{6A08A1E0-E9C0-4146-A8B3-7FDF64693296}"/>
              </a:ext>
            </a:extLst>
          </p:cNvPr>
          <p:cNvPicPr>
            <a:picLocks noChangeAspect="1"/>
          </p:cNvPicPr>
          <p:nvPr/>
        </p:nvPicPr>
        <p:blipFill>
          <a:blip r:embed="rId2">
            <a:extLst>
              <a:ext uri="{28A0092B-C50C-407E-A947-70E740481C1C}">
                <a14:useLocalDpi xmlns:a14="http://schemas.microsoft.com/office/drawing/2010/main" val="0"/>
              </a:ext>
            </a:extLst>
          </a:blip>
          <a:srcRect b="7640"/>
          <a:stretch>
            <a:fillRect/>
          </a:stretch>
        </p:blipFill>
        <p:spPr bwMode="auto">
          <a:xfrm>
            <a:off x="4876801" y="2627754"/>
            <a:ext cx="4343400" cy="32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 descr="2.png">
            <a:extLst>
              <a:ext uri="{FF2B5EF4-FFF2-40B4-BE49-F238E27FC236}">
                <a16:creationId xmlns:a16="http://schemas.microsoft.com/office/drawing/2014/main" xmlns="" id="{8E7E66B7-5B7D-4FFC-8AE1-A91E2707F0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41" y="2852290"/>
            <a:ext cx="4887344" cy="324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6">
            <a:extLst>
              <a:ext uri="{FF2B5EF4-FFF2-40B4-BE49-F238E27FC236}">
                <a16:creationId xmlns:a16="http://schemas.microsoft.com/office/drawing/2014/main" xmlns="" id="{8F37895A-3B7B-441E-A2B0-4C105685354D}"/>
              </a:ext>
            </a:extLst>
          </p:cNvPr>
          <p:cNvSpPr txBox="1">
            <a:spLocks noChangeArrowheads="1"/>
          </p:cNvSpPr>
          <p:nvPr/>
        </p:nvSpPr>
        <p:spPr bwMode="auto">
          <a:xfrm>
            <a:off x="15712" y="1219200"/>
            <a:ext cx="4403888"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indent="-342900" eaLnBrk="0" fontAlgn="base" hangingPunct="0">
              <a:spcBef>
                <a:spcPct val="0"/>
              </a:spcBef>
              <a:spcAft>
                <a:spcPct val="0"/>
              </a:spcAft>
            </a:pPr>
            <a:r>
              <a:rPr lang="en-US" altLang="zh-CN" sz="2000" b="1" dirty="0">
                <a:solidFill>
                  <a:prstClr val="black"/>
                </a:solidFill>
                <a:latin typeface="Arial" panose="020B0604020202020204" pitchFamily="34" charset="0"/>
                <a:ea typeface="微软雅黑" panose="020B0503020204020204" pitchFamily="34" charset="-122"/>
              </a:rPr>
              <a:t>Magnetotail reconnection </a:t>
            </a:r>
          </a:p>
          <a:p>
            <a:pPr marL="573088" lvl="1" indent="-231775" eaLnBrk="0" fontAlgn="base" hangingPunct="0">
              <a:spcBef>
                <a:spcPts val="600"/>
              </a:spcBef>
              <a:spcAft>
                <a:spcPct val="0"/>
              </a:spcAft>
            </a:pPr>
            <a:r>
              <a:rPr lang="en-US" altLang="zh-CN" sz="1600" b="1" dirty="0">
                <a:solidFill>
                  <a:srgbClr val="0000FF"/>
                </a:solidFill>
                <a:latin typeface="Arial" panose="020B0604020202020204" pitchFamily="34" charset="0"/>
                <a:ea typeface="微软雅黑" panose="020B0503020204020204" pitchFamily="34" charset="-122"/>
              </a:rPr>
              <a:t>Mirror</a:t>
            </a:r>
            <a:r>
              <a:rPr lang="zh-CN" altLang="en-US" sz="1600" b="1" dirty="0">
                <a:solidFill>
                  <a:srgbClr val="0000FF"/>
                </a:solidFill>
                <a:latin typeface="Arial" panose="020B0604020202020204" pitchFamily="34" charset="0"/>
                <a:ea typeface="微软雅黑" panose="020B0503020204020204" pitchFamily="34" charset="-122"/>
              </a:rPr>
              <a:t> </a:t>
            </a:r>
            <a:r>
              <a:rPr lang="en-US" altLang="zh-CN" sz="1600" b="1" dirty="0">
                <a:solidFill>
                  <a:srgbClr val="0000FF"/>
                </a:solidFill>
                <a:latin typeface="Arial" panose="020B0604020202020204" pitchFamily="34" charset="0"/>
                <a:ea typeface="微软雅黑" panose="020B0503020204020204" pitchFamily="34" charset="-122"/>
              </a:rPr>
              <a:t>coil(LaB</a:t>
            </a:r>
            <a:r>
              <a:rPr lang="en-US" altLang="zh-CN" sz="1600" b="1" baseline="-25000" dirty="0">
                <a:solidFill>
                  <a:srgbClr val="0000FF"/>
                </a:solidFill>
                <a:latin typeface="Arial" panose="020B0604020202020204" pitchFamily="34" charset="0"/>
                <a:ea typeface="微软雅黑" panose="020B0503020204020204" pitchFamily="34" charset="-122"/>
              </a:rPr>
              <a:t>6</a:t>
            </a:r>
            <a:r>
              <a:rPr lang="en-US" altLang="zh-CN" sz="1600" b="1" dirty="0">
                <a:solidFill>
                  <a:srgbClr val="0000FF"/>
                </a:solidFill>
                <a:latin typeface="Arial" panose="020B0604020202020204" pitchFamily="34" charset="0"/>
                <a:ea typeface="微软雅黑" panose="020B0503020204020204" pitchFamily="34" charset="-122"/>
              </a:rPr>
              <a:t>)</a:t>
            </a:r>
          </a:p>
          <a:p>
            <a:pPr marL="573088" lvl="1" indent="-231775" eaLnBrk="0" fontAlgn="base" hangingPunct="0">
              <a:spcBef>
                <a:spcPts val="600"/>
              </a:spcBef>
              <a:spcAft>
                <a:spcPct val="0"/>
              </a:spcAft>
            </a:pPr>
            <a:r>
              <a:rPr lang="en-US" altLang="zh-CN" sz="1600" b="1" dirty="0">
                <a:solidFill>
                  <a:srgbClr val="0000FF"/>
                </a:solidFill>
                <a:latin typeface="Arial" panose="020B0604020202020204" pitchFamily="34" charset="0"/>
                <a:ea typeface="微软雅黑" panose="020B0503020204020204" pitchFamily="34" charset="-122"/>
              </a:rPr>
              <a:t>Plasma</a:t>
            </a:r>
            <a:r>
              <a:rPr lang="zh-CN" altLang="en-US" sz="1600" b="1" dirty="0">
                <a:solidFill>
                  <a:srgbClr val="0000FF"/>
                </a:solidFill>
                <a:latin typeface="Arial" panose="020B0604020202020204" pitchFamily="34" charset="0"/>
                <a:ea typeface="微软雅黑" panose="020B0503020204020204" pitchFamily="34" charset="-122"/>
              </a:rPr>
              <a:t> </a:t>
            </a:r>
            <a:r>
              <a:rPr lang="en-US" altLang="zh-CN" sz="1600" b="1" dirty="0">
                <a:solidFill>
                  <a:srgbClr val="0000FF"/>
                </a:solidFill>
                <a:latin typeface="Arial" panose="020B0604020202020204" pitchFamily="34" charset="0"/>
                <a:ea typeface="微软雅黑" panose="020B0503020204020204" pitchFamily="34" charset="-122"/>
              </a:rPr>
              <a:t>gun</a:t>
            </a:r>
            <a:endParaRPr lang="zh-CN" altLang="en-US" sz="1600" b="1" dirty="0">
              <a:solidFill>
                <a:srgbClr val="0000FF"/>
              </a:solidFill>
              <a:latin typeface="Arial" panose="020B0604020202020204" pitchFamily="34" charset="0"/>
              <a:ea typeface="微软雅黑" panose="020B0503020204020204" pitchFamily="34" charset="-122"/>
            </a:endParaRPr>
          </a:p>
          <a:p>
            <a:pPr marL="573088" lvl="1" indent="-231775" eaLnBrk="0" fontAlgn="base" hangingPunct="0">
              <a:spcBef>
                <a:spcPts val="600"/>
              </a:spcBef>
              <a:spcAft>
                <a:spcPct val="0"/>
              </a:spcAft>
            </a:pPr>
            <a:r>
              <a:rPr lang="en-US" altLang="zh-CN" sz="1600" b="1" dirty="0">
                <a:solidFill>
                  <a:srgbClr val="0000FF"/>
                </a:solidFill>
                <a:latin typeface="Arial" panose="020B0604020202020204" pitchFamily="34" charset="0"/>
                <a:ea typeface="微软雅黑" panose="020B0503020204020204" pitchFamily="34" charset="-122"/>
              </a:rPr>
              <a:t>Dipole</a:t>
            </a:r>
            <a:r>
              <a:rPr lang="zh-CN" altLang="en-US" sz="1600" b="1" dirty="0">
                <a:solidFill>
                  <a:srgbClr val="0000FF"/>
                </a:solidFill>
                <a:latin typeface="Arial" panose="020B0604020202020204" pitchFamily="34" charset="0"/>
                <a:ea typeface="微软雅黑" panose="020B0503020204020204" pitchFamily="34" charset="-122"/>
              </a:rPr>
              <a:t> </a:t>
            </a:r>
            <a:r>
              <a:rPr lang="en-US" altLang="zh-CN" sz="1600" b="1" dirty="0">
                <a:solidFill>
                  <a:srgbClr val="0000FF"/>
                </a:solidFill>
                <a:latin typeface="Arial" panose="020B0604020202020204" pitchFamily="34" charset="0"/>
                <a:ea typeface="微软雅黑" panose="020B0503020204020204" pitchFamily="34" charset="-122"/>
              </a:rPr>
              <a:t>(gas</a:t>
            </a:r>
            <a:r>
              <a:rPr lang="zh-CN" altLang="en-US" sz="1600" b="1" dirty="0">
                <a:solidFill>
                  <a:srgbClr val="0000FF"/>
                </a:solidFill>
                <a:latin typeface="Arial" panose="020B0604020202020204" pitchFamily="34" charset="0"/>
                <a:ea typeface="微软雅黑" panose="020B0503020204020204" pitchFamily="34" charset="-122"/>
              </a:rPr>
              <a:t> </a:t>
            </a:r>
            <a:r>
              <a:rPr lang="en-US" altLang="zh-CN" sz="1600" b="1" dirty="0">
                <a:solidFill>
                  <a:srgbClr val="0000FF"/>
                </a:solidFill>
                <a:latin typeface="Arial" panose="020B0604020202020204" pitchFamily="34" charset="0"/>
                <a:ea typeface="微软雅黑" panose="020B0503020204020204" pitchFamily="34" charset="-122"/>
              </a:rPr>
              <a:t>in)</a:t>
            </a:r>
            <a:endParaRPr lang="zh-CN" altLang="en-US" sz="1600" b="1" dirty="0">
              <a:solidFill>
                <a:prstClr val="black"/>
              </a:solidFill>
              <a:latin typeface="Arial" panose="020B0604020202020204" pitchFamily="34" charset="0"/>
              <a:ea typeface="微软雅黑" panose="020B0503020204020204" pitchFamily="34" charset="-122"/>
            </a:endParaRPr>
          </a:p>
        </p:txBody>
      </p:sp>
      <p:sp>
        <p:nvSpPr>
          <p:cNvPr id="22" name="TextBox 27">
            <a:extLst>
              <a:ext uri="{FF2B5EF4-FFF2-40B4-BE49-F238E27FC236}">
                <a16:creationId xmlns:a16="http://schemas.microsoft.com/office/drawing/2014/main" xmlns="" id="{10BE0DE5-D858-4CBB-903C-44AE197603CC}"/>
              </a:ext>
            </a:extLst>
          </p:cNvPr>
          <p:cNvSpPr txBox="1">
            <a:spLocks noChangeArrowheads="1"/>
          </p:cNvSpPr>
          <p:nvPr/>
        </p:nvSpPr>
        <p:spPr bwMode="auto">
          <a:xfrm>
            <a:off x="4953000" y="1190297"/>
            <a:ext cx="4140259"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indent="-342900" eaLnBrk="0" fontAlgn="base" hangingPunct="0">
              <a:spcBef>
                <a:spcPct val="0"/>
              </a:spcBef>
              <a:spcAft>
                <a:spcPct val="0"/>
              </a:spcAft>
            </a:pPr>
            <a:r>
              <a:rPr kumimoji="1" lang="en-US" altLang="zh-CN" sz="2000" b="1" dirty="0">
                <a:solidFill>
                  <a:prstClr val="black"/>
                </a:solidFill>
                <a:latin typeface="Arial" panose="020B0604020202020204" pitchFamily="34" charset="0"/>
                <a:ea typeface="微软雅黑" panose="020B0503020204020204" pitchFamily="34" charset="-122"/>
              </a:rPr>
              <a:t>Hydromagnetic waves excitation and </a:t>
            </a:r>
            <a:r>
              <a:rPr lang="en-US" altLang="zh-CN" sz="2000" b="1" dirty="0" err="1">
                <a:solidFill>
                  <a:prstClr val="black"/>
                </a:solidFill>
                <a:latin typeface="Arial" panose="020B0604020202020204" pitchFamily="34" charset="0"/>
                <a:ea typeface="微软雅黑" panose="020B0503020204020204" pitchFamily="34" charset="-122"/>
              </a:rPr>
              <a:t>Dipolarization</a:t>
            </a:r>
            <a:endParaRPr lang="en-US" altLang="zh-CN" sz="2000" b="1" dirty="0">
              <a:solidFill>
                <a:prstClr val="black"/>
              </a:solidFill>
              <a:latin typeface="Arial" panose="020B0604020202020204" pitchFamily="34" charset="0"/>
              <a:ea typeface="微软雅黑" panose="020B0503020204020204" pitchFamily="34" charset="-122"/>
            </a:endParaRPr>
          </a:p>
          <a:p>
            <a:pPr marL="514350" lvl="1" indent="-173038" eaLnBrk="0" fontAlgn="base" hangingPunct="0">
              <a:spcBef>
                <a:spcPts val="600"/>
              </a:spcBef>
              <a:spcAft>
                <a:spcPct val="0"/>
              </a:spcAft>
            </a:pPr>
            <a:r>
              <a:rPr lang="en-US" altLang="zh-CN" sz="1600" b="1" dirty="0">
                <a:solidFill>
                  <a:srgbClr val="0000FF"/>
                </a:solidFill>
                <a:latin typeface="Arial" panose="020B0604020202020204" pitchFamily="34" charset="0"/>
                <a:ea typeface="微软雅黑" panose="020B0503020204020204" pitchFamily="34" charset="-122"/>
              </a:rPr>
              <a:t>Dipole</a:t>
            </a:r>
            <a:r>
              <a:rPr lang="zh-CN" altLang="en-US" sz="1600" b="1" dirty="0">
                <a:solidFill>
                  <a:srgbClr val="0000FF"/>
                </a:solidFill>
                <a:latin typeface="Arial" panose="020B0604020202020204" pitchFamily="34" charset="0"/>
                <a:ea typeface="微软雅黑" panose="020B0503020204020204" pitchFamily="34" charset="-122"/>
              </a:rPr>
              <a:t>(</a:t>
            </a:r>
            <a:r>
              <a:rPr lang="en-US" altLang="zh-CN" sz="1600" b="1" dirty="0">
                <a:solidFill>
                  <a:srgbClr val="0000FF"/>
                </a:solidFill>
                <a:latin typeface="Arial" panose="020B0604020202020204" pitchFamily="34" charset="0"/>
                <a:ea typeface="微软雅黑" panose="020B0503020204020204" pitchFamily="34" charset="-122"/>
              </a:rPr>
              <a:t>Plasma)</a:t>
            </a:r>
          </a:p>
          <a:p>
            <a:pPr marL="514350" lvl="1" indent="-173038" eaLnBrk="0" fontAlgn="base" hangingPunct="0">
              <a:spcBef>
                <a:spcPts val="600"/>
              </a:spcBef>
              <a:spcAft>
                <a:spcPct val="0"/>
              </a:spcAft>
            </a:pPr>
            <a:r>
              <a:rPr lang="en-US" altLang="zh-CN" sz="1600" b="1" dirty="0">
                <a:solidFill>
                  <a:srgbClr val="0000FF"/>
                </a:solidFill>
                <a:latin typeface="Arial" panose="020B0604020202020204" pitchFamily="34" charset="0"/>
                <a:ea typeface="微软雅黑" panose="020B0503020204020204" pitchFamily="34" charset="-122"/>
              </a:rPr>
              <a:t>Plasma</a:t>
            </a:r>
            <a:r>
              <a:rPr lang="zh-CN" altLang="en-US" sz="1600" b="1" dirty="0">
                <a:solidFill>
                  <a:srgbClr val="0000FF"/>
                </a:solidFill>
                <a:latin typeface="Arial" panose="020B0604020202020204" pitchFamily="34" charset="0"/>
                <a:ea typeface="微软雅黑" panose="020B0503020204020204" pitchFamily="34" charset="-122"/>
              </a:rPr>
              <a:t> </a:t>
            </a:r>
            <a:r>
              <a:rPr lang="en-US" altLang="zh-CN" sz="1600" b="1" dirty="0">
                <a:solidFill>
                  <a:srgbClr val="0000FF"/>
                </a:solidFill>
                <a:latin typeface="Arial" panose="020B0604020202020204" pitchFamily="34" charset="0"/>
                <a:ea typeface="微软雅黑" panose="020B0503020204020204" pitchFamily="34" charset="-122"/>
              </a:rPr>
              <a:t>gun</a:t>
            </a:r>
            <a:endParaRPr lang="zh-CN" altLang="en-US" sz="1600" b="1" dirty="0">
              <a:solidFill>
                <a:srgbClr val="0000FF"/>
              </a:solidFill>
              <a:latin typeface="Arial" panose="020B0604020202020204" pitchFamily="34" charset="0"/>
              <a:ea typeface="微软雅黑" panose="020B0503020204020204" pitchFamily="34" charset="-122"/>
            </a:endParaRPr>
          </a:p>
          <a:p>
            <a:pPr eaLnBrk="0" fontAlgn="base" hangingPunct="0">
              <a:spcBef>
                <a:spcPct val="0"/>
              </a:spcBef>
              <a:spcAft>
                <a:spcPct val="0"/>
              </a:spcAft>
              <a:buNone/>
            </a:pPr>
            <a:endParaRPr lang="en-US" altLang="zh-CN" sz="2000" b="1" dirty="0">
              <a:solidFill>
                <a:prstClr val="black"/>
              </a:solidFill>
              <a:latin typeface="Arial" panose="020B0604020202020204" pitchFamily="34" charset="0"/>
              <a:ea typeface="微软雅黑" panose="020B0503020204020204" pitchFamily="34" charset="-122"/>
            </a:endParaRPr>
          </a:p>
        </p:txBody>
      </p:sp>
      <p:sp>
        <p:nvSpPr>
          <p:cNvPr id="6" name="Oval 5">
            <a:extLst>
              <a:ext uri="{FF2B5EF4-FFF2-40B4-BE49-F238E27FC236}">
                <a16:creationId xmlns:a16="http://schemas.microsoft.com/office/drawing/2014/main" xmlns="" id="{A8689A60-ECD5-41DB-A531-E8B389425004}"/>
              </a:ext>
            </a:extLst>
          </p:cNvPr>
          <p:cNvSpPr/>
          <p:nvPr/>
        </p:nvSpPr>
        <p:spPr>
          <a:xfrm>
            <a:off x="990600" y="4343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xmlns="" id="{409513B3-8F2E-4BFE-8AF2-3EE9873D8646}"/>
              </a:ext>
            </a:extLst>
          </p:cNvPr>
          <p:cNvSpPr/>
          <p:nvPr/>
        </p:nvSpPr>
        <p:spPr>
          <a:xfrm>
            <a:off x="1905000" y="4343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97CCF8D8-F96E-4245-8B4C-EA376F179543}"/>
              </a:ext>
            </a:extLst>
          </p:cNvPr>
          <p:cNvSpPr/>
          <p:nvPr/>
        </p:nvSpPr>
        <p:spPr>
          <a:xfrm>
            <a:off x="2895600" y="3581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E0001117-858C-4017-B630-5218D3E53687}"/>
              </a:ext>
            </a:extLst>
          </p:cNvPr>
          <p:cNvSpPr/>
          <p:nvPr/>
        </p:nvSpPr>
        <p:spPr>
          <a:xfrm>
            <a:off x="3733800" y="3581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xmlns="" id="{AEA6CD22-EDCF-463F-871A-32CD6F08A5A1}"/>
              </a:ext>
            </a:extLst>
          </p:cNvPr>
          <p:cNvSpPr/>
          <p:nvPr/>
        </p:nvSpPr>
        <p:spPr>
          <a:xfrm>
            <a:off x="28956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xmlns="" id="{F8FA6960-798A-4D8E-AECD-84D5588D656C}"/>
              </a:ext>
            </a:extLst>
          </p:cNvPr>
          <p:cNvSpPr/>
          <p:nvPr/>
        </p:nvSpPr>
        <p:spPr>
          <a:xfrm>
            <a:off x="3733800" y="506335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7305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sp>
        <p:nvSpPr>
          <p:cNvPr id="3" name="Content Placeholder 2"/>
          <p:cNvSpPr>
            <a:spLocks noGrp="1"/>
          </p:cNvSpPr>
          <p:nvPr>
            <p:ph idx="1"/>
          </p:nvPr>
        </p:nvSpPr>
        <p:spPr>
          <a:xfrm>
            <a:off x="457200" y="2590800"/>
            <a:ext cx="8229600" cy="4525963"/>
          </a:xfrm>
        </p:spPr>
        <p:txBody>
          <a:bodyPr>
            <a:normAutofit/>
          </a:bodyPr>
          <a:lstStyle/>
          <a:p>
            <a:pPr marL="0" indent="0" algn="ctr">
              <a:buNone/>
            </a:pPr>
            <a:r>
              <a:rPr lang="en-US" sz="5400" dirty="0"/>
              <a:t>DREX </a:t>
            </a:r>
            <a:r>
              <a:rPr lang="en-US" sz="5400" dirty="0" smtClean="0"/>
              <a:t>operational </a:t>
            </a:r>
            <a:r>
              <a:rPr lang="en-US" sz="5400" dirty="0"/>
              <a:t>scenarios</a:t>
            </a:r>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2646294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8" descr="H:\Qingmei Xiao\会议\APCPST2016\报告准备\EC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217"/>
            <a:ext cx="8789988"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标题 1"/>
          <p:cNvSpPr>
            <a:spLocks noGrp="1"/>
          </p:cNvSpPr>
          <p:nvPr>
            <p:ph type="title" idx="4294967295"/>
          </p:nvPr>
        </p:nvSpPr>
        <p:spPr>
          <a:xfrm>
            <a:off x="0" y="0"/>
            <a:ext cx="9067800" cy="1142999"/>
          </a:xfrm>
        </p:spPr>
        <p:txBody>
          <a:bodyPr>
            <a:normAutofit/>
          </a:bodyPr>
          <a:lstStyle/>
          <a:p>
            <a:pPr eaLnBrk="1" hangingPunct="1"/>
            <a:r>
              <a:rPr lang="en-US" altLang="zh-CN" dirty="0">
                <a:ea typeface="Arial Unicode MS" pitchFamily="34" charset="-122"/>
                <a:cs typeface="Arial Unicode MS" pitchFamily="34" charset="-122"/>
              </a:rPr>
              <a:t>Dipole-only Scenario</a:t>
            </a:r>
            <a:endParaRPr lang="zh-CN" altLang="en-US" dirty="0">
              <a:ea typeface="Arial Unicode MS" pitchFamily="34" charset="-122"/>
              <a:cs typeface="Arial Unicode MS" pitchFamily="34" charset="-122"/>
            </a:endParaRPr>
          </a:p>
        </p:txBody>
      </p:sp>
      <p:sp>
        <p:nvSpPr>
          <p:cNvPr id="5" name="Content Placeholder 5">
            <a:extLst>
              <a:ext uri="{FF2B5EF4-FFF2-40B4-BE49-F238E27FC236}">
                <a16:creationId xmlns:a16="http://schemas.microsoft.com/office/drawing/2014/main" xmlns="" id="{E6FA0BCA-A9B5-4C87-8DE5-BCC71C8620C9}"/>
              </a:ext>
            </a:extLst>
          </p:cNvPr>
          <p:cNvSpPr txBox="1">
            <a:spLocks/>
          </p:cNvSpPr>
          <p:nvPr/>
        </p:nvSpPr>
        <p:spPr>
          <a:xfrm>
            <a:off x="-97971" y="1141020"/>
            <a:ext cx="8887960" cy="1430197"/>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2800" dirty="0">
                <a:latin typeface="Arial" pitchFamily="34" charset="0"/>
              </a:rPr>
              <a:t>Wave-particle interactions </a:t>
            </a:r>
          </a:p>
          <a:p>
            <a:pPr lvl="1"/>
            <a:r>
              <a:rPr lang="en-US" altLang="zh-CN" sz="2400" dirty="0">
                <a:latin typeface="Arial" pitchFamily="34" charset="0"/>
              </a:rPr>
              <a:t>Alfven wave launched with external antennas</a:t>
            </a:r>
          </a:p>
          <a:p>
            <a:pPr lvl="1"/>
            <a:r>
              <a:rPr lang="en-US" altLang="zh-CN" sz="2400" dirty="0">
                <a:latin typeface="Arial" pitchFamily="34" charset="0"/>
              </a:rPr>
              <a:t>Whistler wave (</a:t>
            </a:r>
            <a:r>
              <a:rPr lang="en-US" altLang="zh-CN" sz="2400" dirty="0" smtClean="0">
                <a:latin typeface="Arial" pitchFamily="34" charset="0"/>
              </a:rPr>
              <a:t>chorus-like) </a:t>
            </a:r>
            <a:r>
              <a:rPr lang="en-US" altLang="zh-CN" sz="2400" dirty="0">
                <a:latin typeface="Arial" pitchFamily="34" charset="0"/>
              </a:rPr>
              <a:t>excited by T</a:t>
            </a:r>
            <a:r>
              <a:rPr lang="en-US" altLang="zh-CN" sz="2400" baseline="-25000" dirty="0">
                <a:latin typeface="Arial" pitchFamily="34" charset="0"/>
              </a:rPr>
              <a:t>e</a:t>
            </a:r>
            <a:r>
              <a:rPr lang="en-US" altLang="zh-CN" sz="2400" dirty="0">
                <a:latin typeface="Arial" pitchFamily="34" charset="0"/>
              </a:rPr>
              <a:t> anisotropy from ECRH (Huang et al. , CPB, 2018)</a:t>
            </a:r>
          </a:p>
          <a:p>
            <a:pPr>
              <a:spcBef>
                <a:spcPct val="0"/>
              </a:spcBef>
            </a:pPr>
            <a:r>
              <a:rPr lang="en-US" altLang="zh-CN" sz="2800" dirty="0">
                <a:latin typeface="Arial" pitchFamily="34" charset="0"/>
              </a:rPr>
              <a:t>Energetic particle transport</a:t>
            </a:r>
          </a:p>
          <a:p>
            <a:pPr>
              <a:spcBef>
                <a:spcPct val="0"/>
              </a:spcBef>
            </a:pPr>
            <a:r>
              <a:rPr lang="en-US" altLang="zh-CN" sz="2800" dirty="0">
                <a:latin typeface="Arial" pitchFamily="34" charset="0"/>
              </a:rPr>
              <a:t>Plasma generated by ECRH (low density) and/or cold cathode discharge (high density and high ionization ratio)</a:t>
            </a:r>
            <a:endParaRPr lang="zh-CN" altLang="en-US" sz="2800" dirty="0">
              <a:latin typeface="Arial" pitchFamily="34" charset="0"/>
            </a:endParaRPr>
          </a:p>
          <a:p>
            <a:endParaRPr lang="en-US" altLang="zh-CN" sz="2800" dirty="0">
              <a:latin typeface="Arial" pitchFamily="34" charset="0"/>
            </a:endParaRPr>
          </a:p>
          <a:p>
            <a:pPr lvl="1"/>
            <a:endParaRPr lang="en-US" sz="2400" dirty="0"/>
          </a:p>
        </p:txBody>
      </p:sp>
    </p:spTree>
    <p:extLst>
      <p:ext uri="{BB962C8B-B14F-4D97-AF65-F5344CB8AC3E}">
        <p14:creationId xmlns:p14="http://schemas.microsoft.com/office/powerpoint/2010/main" val="4069142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标题 1"/>
          <p:cNvSpPr>
            <a:spLocks noGrp="1"/>
          </p:cNvSpPr>
          <p:nvPr>
            <p:ph type="title" idx="4294967295"/>
          </p:nvPr>
        </p:nvSpPr>
        <p:spPr>
          <a:xfrm>
            <a:off x="0" y="1"/>
            <a:ext cx="9144000" cy="1143000"/>
          </a:xfrm>
        </p:spPr>
        <p:txBody>
          <a:bodyPr>
            <a:normAutofit/>
          </a:bodyPr>
          <a:lstStyle/>
          <a:p>
            <a:pPr lvl="1" algn="ctr" rtl="0">
              <a:spcBef>
                <a:spcPct val="0"/>
              </a:spcBef>
            </a:pPr>
            <a:r>
              <a:rPr lang="en-US" altLang="zh-CN" sz="4400" b="1" dirty="0">
                <a:solidFill>
                  <a:schemeClr val="bg1"/>
                </a:solidFill>
                <a:latin typeface="Arial" pitchFamily="34" charset="0"/>
              </a:rPr>
              <a:t>Magnetic storm scenario</a:t>
            </a:r>
            <a:r>
              <a:rPr lang="en-US" altLang="zh-CN" b="1" dirty="0">
                <a:latin typeface="Arial" pitchFamily="34" charset="0"/>
              </a:rPr>
              <a:t/>
            </a:r>
            <a:br>
              <a:rPr lang="en-US" altLang="zh-CN" b="1" dirty="0">
                <a:latin typeface="Arial" pitchFamily="34" charset="0"/>
              </a:rPr>
            </a:br>
            <a:endParaRPr lang="zh-CN" altLang="en-US" dirty="0">
              <a:ea typeface="Arial Unicode MS" pitchFamily="34" charset="-122"/>
              <a:cs typeface="Arial Unicode MS" pitchFamily="34" charset="-122"/>
            </a:endParaRPr>
          </a:p>
        </p:txBody>
      </p:sp>
      <p:grpSp>
        <p:nvGrpSpPr>
          <p:cNvPr id="118787" name="组合 68"/>
          <p:cNvGrpSpPr>
            <a:grpSpLocks/>
          </p:cNvGrpSpPr>
          <p:nvPr/>
        </p:nvGrpSpPr>
        <p:grpSpPr bwMode="auto">
          <a:xfrm>
            <a:off x="-215900" y="2349500"/>
            <a:ext cx="5292725" cy="3732213"/>
            <a:chOff x="0" y="3313113"/>
            <a:chExt cx="4859338" cy="3373437"/>
          </a:xfrm>
        </p:grpSpPr>
        <p:graphicFrame>
          <p:nvGraphicFramePr>
            <p:cNvPr id="118790" name="Object 14"/>
            <p:cNvGraphicFramePr>
              <a:graphicFrameLocks noChangeAspect="1"/>
            </p:cNvGraphicFramePr>
            <p:nvPr/>
          </p:nvGraphicFramePr>
          <p:xfrm>
            <a:off x="0" y="3313113"/>
            <a:ext cx="4859338" cy="3373437"/>
          </p:xfrm>
          <a:graphic>
            <a:graphicData uri="http://schemas.openxmlformats.org/presentationml/2006/ole">
              <mc:AlternateContent xmlns:mc="http://schemas.openxmlformats.org/markup-compatibility/2006">
                <mc:Choice xmlns:v="urn:schemas-microsoft-com:vml" Requires="v">
                  <p:oleObj spid="_x0000_s1082" name="Graph" r:id="rId4" imgW="31199328" imgH="21652992" progId="Origin50.Graph">
                    <p:embed/>
                  </p:oleObj>
                </mc:Choice>
                <mc:Fallback>
                  <p:oleObj name="Graph" r:id="rId4" imgW="31199328" imgH="21652992" progId="Origin50.Graph">
                    <p:embed/>
                    <p:pic>
                      <p:nvPicPr>
                        <p:cNvPr id="11879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13113"/>
                          <a:ext cx="4859338" cy="337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18791" name="Object 15"/>
            <p:cNvGraphicFramePr>
              <a:graphicFrameLocks noChangeAspect="1"/>
            </p:cNvGraphicFramePr>
            <p:nvPr/>
          </p:nvGraphicFramePr>
          <p:xfrm>
            <a:off x="2339975" y="3648075"/>
            <a:ext cx="2008188" cy="1393825"/>
          </p:xfrm>
          <a:graphic>
            <a:graphicData uri="http://schemas.openxmlformats.org/presentationml/2006/ole">
              <mc:AlternateContent xmlns:mc="http://schemas.openxmlformats.org/markup-compatibility/2006">
                <mc:Choice xmlns:v="urn:schemas-microsoft-com:vml" Requires="v">
                  <p:oleObj spid="_x0000_s1083" r:id="rId6" imgW="31199328" imgH="21652992" progId="Origin50.Graph">
                    <p:embed/>
                  </p:oleObj>
                </mc:Choice>
                <mc:Fallback>
                  <p:oleObj r:id="rId6" imgW="31199328" imgH="21652992" progId="Origin50.Graph">
                    <p:embed/>
                    <p:pic>
                      <p:nvPicPr>
                        <p:cNvPr id="118791"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3648075"/>
                          <a:ext cx="20081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8792" name="TextBox 16"/>
            <p:cNvSpPr txBox="1">
              <a:spLocks noChangeArrowheads="1"/>
            </p:cNvSpPr>
            <p:nvPr/>
          </p:nvSpPr>
          <p:spPr bwMode="auto">
            <a:xfrm>
              <a:off x="430213" y="4200525"/>
              <a:ext cx="1816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Wingdings" pitchFamily="2" charset="2"/>
                <a:buNone/>
              </a:pPr>
              <a:r>
                <a:rPr lang="en-US" altLang="zh-CN" sz="1600" b="1">
                  <a:latin typeface="Arial" pitchFamily="34" charset="0"/>
                </a:rPr>
                <a:t>Perturbation coil</a:t>
              </a:r>
            </a:p>
          </p:txBody>
        </p:sp>
        <p:sp>
          <p:nvSpPr>
            <p:cNvPr id="118793" name="右箭头 17"/>
            <p:cNvSpPr>
              <a:spLocks noChangeArrowheads="1"/>
            </p:cNvSpPr>
            <p:nvPr/>
          </p:nvSpPr>
          <p:spPr bwMode="auto">
            <a:xfrm rot="-3451860">
              <a:off x="2486819" y="5099844"/>
              <a:ext cx="427037" cy="142875"/>
            </a:xfrm>
            <a:prstGeom prst="rightArrow">
              <a:avLst>
                <a:gd name="adj1" fmla="val 50000"/>
                <a:gd name="adj2" fmla="val 49995"/>
              </a:avLst>
            </a:prstGeom>
            <a:solidFill>
              <a:schemeClr val="bg1"/>
            </a:solidFill>
            <a:ln w="12700">
              <a:solidFill>
                <a:srgbClr val="3366FF"/>
              </a:solidFill>
              <a:miter lim="800000"/>
              <a:headEnd/>
              <a:tailEnd/>
            </a:ln>
          </p:spPr>
          <p:txBody>
            <a:bodyPr vert="eaVert" anchor="ct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 typeface="Arial" pitchFamily="34" charset="0"/>
                <a:buNone/>
              </a:pPr>
              <a:endParaRPr lang="zh-CN" altLang="en-US" sz="2300">
                <a:solidFill>
                  <a:srgbClr val="000000"/>
                </a:solidFill>
                <a:latin typeface="Arial" pitchFamily="34" charset="0"/>
              </a:endParaRPr>
            </a:p>
          </p:txBody>
        </p:sp>
        <p:cxnSp>
          <p:nvCxnSpPr>
            <p:cNvPr id="118794" name="直接箭头连接符 19"/>
            <p:cNvCxnSpPr>
              <a:cxnSpLocks noChangeShapeType="1"/>
            </p:cNvCxnSpPr>
            <p:nvPr/>
          </p:nvCxnSpPr>
          <p:spPr bwMode="auto">
            <a:xfrm rot="16200000" flipH="1">
              <a:off x="1692276" y="4816475"/>
              <a:ext cx="285750" cy="142875"/>
            </a:xfrm>
            <a:prstGeom prst="straightConnector1">
              <a:avLst/>
            </a:prstGeom>
            <a:noFill/>
            <a:ln w="6350">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118795" name="直接箭头连接符 20"/>
            <p:cNvCxnSpPr>
              <a:cxnSpLocks noChangeShapeType="1"/>
            </p:cNvCxnSpPr>
            <p:nvPr/>
          </p:nvCxnSpPr>
          <p:spPr bwMode="auto">
            <a:xfrm>
              <a:off x="1908175" y="4741863"/>
              <a:ext cx="500063" cy="285750"/>
            </a:xfrm>
            <a:prstGeom prst="straightConnector1">
              <a:avLst/>
            </a:prstGeom>
            <a:noFill/>
            <a:ln w="6350">
              <a:solidFill>
                <a:schemeClr val="accent1"/>
              </a:solidFill>
              <a:round/>
              <a:headEnd/>
              <a:tailEnd type="arrow" w="med" len="med"/>
            </a:ln>
            <a:extLst>
              <a:ext uri="{909E8E84-426E-40DD-AFC4-6F175D3DCCD1}">
                <a14:hiddenFill xmlns:a14="http://schemas.microsoft.com/office/drawing/2010/main">
                  <a:noFill/>
                </a14:hiddenFill>
              </a:ext>
            </a:extLst>
          </p:spPr>
        </p:cxnSp>
        <p:sp>
          <p:nvSpPr>
            <p:cNvPr id="118796" name="Rectangle 35"/>
            <p:cNvSpPr>
              <a:spLocks noChangeArrowheads="1"/>
            </p:cNvSpPr>
            <p:nvPr/>
          </p:nvSpPr>
          <p:spPr bwMode="auto">
            <a:xfrm>
              <a:off x="2916238" y="4941888"/>
              <a:ext cx="1325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1600" b="1">
                  <a:solidFill>
                    <a:srgbClr val="FF00FF"/>
                  </a:solidFill>
                  <a:latin typeface="Arial" pitchFamily="34" charset="0"/>
                </a:rPr>
                <a:t>GSO region</a:t>
              </a:r>
              <a:endParaRPr lang="zh-CN" altLang="en-US" sz="1600" b="1">
                <a:solidFill>
                  <a:srgbClr val="FF00FF"/>
                </a:solidFill>
                <a:latin typeface="Arial" pitchFamily="34" charset="0"/>
              </a:endParaRPr>
            </a:p>
          </p:txBody>
        </p:sp>
      </p:grpSp>
      <p:pic>
        <p:nvPicPr>
          <p:cNvPr id="118788" name="Picture 6"/>
          <p:cNvPicPr>
            <a:picLocks noChangeAspect="1" noChangeArrowheads="1"/>
          </p:cNvPicPr>
          <p:nvPr/>
        </p:nvPicPr>
        <p:blipFill>
          <a:blip r:embed="rId8">
            <a:extLst>
              <a:ext uri="{28A0092B-C50C-407E-A947-70E740481C1C}">
                <a14:useLocalDpi xmlns:a14="http://schemas.microsoft.com/office/drawing/2010/main" val="0"/>
              </a:ext>
            </a:extLst>
          </a:blip>
          <a:srcRect l="21303" t="9483" r="18272" b="11328"/>
          <a:stretch>
            <a:fillRect/>
          </a:stretch>
        </p:blipFill>
        <p:spPr bwMode="auto">
          <a:xfrm>
            <a:off x="4618038" y="2781300"/>
            <a:ext cx="3986212"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Rectangle 14"/>
          <p:cNvSpPr>
            <a:spLocks noChangeArrowheads="1"/>
          </p:cNvSpPr>
          <p:nvPr/>
        </p:nvSpPr>
        <p:spPr bwMode="auto">
          <a:xfrm>
            <a:off x="323850" y="6129338"/>
            <a:ext cx="421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0000FF"/>
                </a:solidFill>
                <a:latin typeface="Arial" pitchFamily="34" charset="0"/>
              </a:rPr>
              <a:t>Response during magnetic storm</a:t>
            </a:r>
            <a:endParaRPr lang="zh-CN" altLang="en-US" sz="2000" b="1" dirty="0">
              <a:solidFill>
                <a:srgbClr val="0000FF"/>
              </a:solidFill>
              <a:latin typeface="Arial" pitchFamily="34" charset="0"/>
            </a:endParaRPr>
          </a:p>
        </p:txBody>
      </p:sp>
    </p:spTree>
    <p:extLst>
      <p:ext uri="{BB962C8B-B14F-4D97-AF65-F5344CB8AC3E}">
        <p14:creationId xmlns:p14="http://schemas.microsoft.com/office/powerpoint/2010/main" val="2291768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标题 1"/>
          <p:cNvSpPr>
            <a:spLocks noGrp="1"/>
          </p:cNvSpPr>
          <p:nvPr>
            <p:ph type="title" idx="4294967295"/>
          </p:nvPr>
        </p:nvSpPr>
        <p:spPr>
          <a:xfrm>
            <a:off x="0" y="381000"/>
            <a:ext cx="8686800" cy="757238"/>
          </a:xfrm>
        </p:spPr>
        <p:txBody>
          <a:bodyPr>
            <a:normAutofit fontScale="90000"/>
          </a:bodyPr>
          <a:lstStyle/>
          <a:p>
            <a:r>
              <a:rPr lang="en-US" altLang="zh-CN" b="1" dirty="0">
                <a:latin typeface="Arial" pitchFamily="34" charset="0"/>
              </a:rPr>
              <a:t>Magnetic storm scenario</a:t>
            </a:r>
            <a:br>
              <a:rPr lang="en-US" altLang="zh-CN" b="1" dirty="0">
                <a:latin typeface="Arial" pitchFamily="34" charset="0"/>
              </a:rPr>
            </a:br>
            <a:endParaRPr lang="zh-CN" altLang="en-US" dirty="0">
              <a:ea typeface="Arial Unicode MS" pitchFamily="34" charset="-122"/>
              <a:cs typeface="Arial Unicode MS" pitchFamily="34" charset="-122"/>
            </a:endParaRPr>
          </a:p>
        </p:txBody>
      </p:sp>
      <p:grpSp>
        <p:nvGrpSpPr>
          <p:cNvPr id="120835" name="Group 24"/>
          <p:cNvGrpSpPr>
            <a:grpSpLocks/>
          </p:cNvGrpSpPr>
          <p:nvPr/>
        </p:nvGrpSpPr>
        <p:grpSpPr bwMode="auto">
          <a:xfrm>
            <a:off x="1073150" y="2349500"/>
            <a:ext cx="6770688" cy="4032250"/>
            <a:chOff x="676" y="1480"/>
            <a:chExt cx="4265" cy="2540"/>
          </a:xfrm>
        </p:grpSpPr>
        <p:sp>
          <p:nvSpPr>
            <p:cNvPr id="120836" name="矩形 39"/>
            <p:cNvSpPr>
              <a:spLocks noChangeArrowheads="1"/>
            </p:cNvSpPr>
            <p:nvPr/>
          </p:nvSpPr>
          <p:spPr bwMode="auto">
            <a:xfrm>
              <a:off x="676" y="1480"/>
              <a:ext cx="4265" cy="254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endParaRPr lang="zh-CN" altLang="en-US" sz="2300">
                <a:latin typeface="Arial" pitchFamily="34" charset="0"/>
              </a:endParaRPr>
            </a:p>
          </p:txBody>
        </p:sp>
        <p:pic>
          <p:nvPicPr>
            <p:cNvPr id="120837" name="Picture 8" descr="H:\Qingmei Xiao\PAC会议准备\Matlab画磁力线图\new color\onlyDipole2.5m.tif"/>
            <p:cNvPicPr>
              <a:picLocks noChangeAspect="1" noChangeArrowheads="1"/>
            </p:cNvPicPr>
            <p:nvPr/>
          </p:nvPicPr>
          <p:blipFill>
            <a:blip r:embed="rId3">
              <a:extLst>
                <a:ext uri="{28A0092B-C50C-407E-A947-70E740481C1C}">
                  <a14:useLocalDpi xmlns:a14="http://schemas.microsoft.com/office/drawing/2010/main" val="0"/>
                </a:ext>
              </a:extLst>
            </a:blip>
            <a:srcRect l="12560" t="22459" r="7916" b="23837"/>
            <a:stretch>
              <a:fillRect/>
            </a:stretch>
          </p:blipFill>
          <p:spPr bwMode="auto">
            <a:xfrm>
              <a:off x="839" y="1571"/>
              <a:ext cx="3730"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9" descr="H:\Qingmei Xiao\PAC会议准备\Matlab画磁力线图\new color\2.5mwithstorm.tif"/>
            <p:cNvPicPr>
              <a:picLocks noChangeAspect="1" noChangeArrowheads="1"/>
            </p:cNvPicPr>
            <p:nvPr/>
          </p:nvPicPr>
          <p:blipFill>
            <a:blip r:embed="rId4">
              <a:extLst>
                <a:ext uri="{28A0092B-C50C-407E-A947-70E740481C1C}">
                  <a14:useLocalDpi xmlns:a14="http://schemas.microsoft.com/office/drawing/2010/main" val="0"/>
                </a:ext>
              </a:extLst>
            </a:blip>
            <a:srcRect l="12560" t="22459" r="7916" b="23837"/>
            <a:stretch>
              <a:fillRect/>
            </a:stretch>
          </p:blipFill>
          <p:spPr bwMode="auto">
            <a:xfrm>
              <a:off x="839" y="2766"/>
              <a:ext cx="3730" cy="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矩形 14"/>
            <p:cNvSpPr>
              <a:spLocks noChangeArrowheads="1"/>
            </p:cNvSpPr>
            <p:nvPr/>
          </p:nvSpPr>
          <p:spPr bwMode="auto">
            <a:xfrm>
              <a:off x="2429" y="3229"/>
              <a:ext cx="233" cy="214"/>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 typeface="Arial" pitchFamily="34" charset="0"/>
                <a:buNone/>
              </a:pPr>
              <a:endParaRPr lang="zh-CN" altLang="en-US" sz="2300">
                <a:solidFill>
                  <a:srgbClr val="FFFFFF"/>
                </a:solidFill>
                <a:latin typeface="Arial" pitchFamily="34" charset="0"/>
              </a:endParaRPr>
            </a:p>
          </p:txBody>
        </p:sp>
        <p:sp>
          <p:nvSpPr>
            <p:cNvPr id="120840" name="TextBox 15"/>
            <p:cNvSpPr txBox="1">
              <a:spLocks noChangeArrowheads="1"/>
            </p:cNvSpPr>
            <p:nvPr/>
          </p:nvSpPr>
          <p:spPr bwMode="auto">
            <a:xfrm>
              <a:off x="852" y="2796"/>
              <a:ext cx="1841"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Wingdings" pitchFamily="2" charset="2"/>
                <a:buNone/>
              </a:pPr>
              <a:r>
                <a:rPr lang="zh-CN" altLang="en-US" sz="2300">
                  <a:solidFill>
                    <a:srgbClr val="FF00FF"/>
                  </a:solidFill>
                  <a:latin typeface="Arial" pitchFamily="34" charset="0"/>
                </a:rPr>
                <a:t>With</a:t>
              </a:r>
              <a:r>
                <a:rPr lang="zh-CN" altLang="en-US" sz="2300">
                  <a:latin typeface="Arial" pitchFamily="34" charset="0"/>
                </a:rPr>
                <a:t> </a:t>
              </a:r>
              <a:r>
                <a:rPr lang="en-US" altLang="zh-CN" sz="2300">
                  <a:latin typeface="Arial" pitchFamily="34" charset="0"/>
                </a:rPr>
                <a:t>perturbation coil</a:t>
              </a:r>
            </a:p>
          </p:txBody>
        </p:sp>
        <p:sp>
          <p:nvSpPr>
            <p:cNvPr id="120841" name="矩形 14"/>
            <p:cNvSpPr>
              <a:spLocks noChangeArrowheads="1"/>
            </p:cNvSpPr>
            <p:nvPr/>
          </p:nvSpPr>
          <p:spPr bwMode="auto">
            <a:xfrm>
              <a:off x="2429" y="2025"/>
              <a:ext cx="233" cy="214"/>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a:spcBef>
                  <a:spcPct val="0"/>
                </a:spcBef>
                <a:buFont typeface="Arial" pitchFamily="34" charset="0"/>
                <a:buNone/>
              </a:pPr>
              <a:endParaRPr lang="zh-CN" altLang="en-US" sz="2300">
                <a:solidFill>
                  <a:srgbClr val="FFFFFF"/>
                </a:solidFill>
                <a:latin typeface="Arial" pitchFamily="34" charset="0"/>
              </a:endParaRPr>
            </a:p>
          </p:txBody>
        </p:sp>
        <p:pic>
          <p:nvPicPr>
            <p:cNvPr id="120842" name="Picture 15" descr="5"/>
            <p:cNvPicPr>
              <a:picLocks noChangeAspect="1" noChangeArrowheads="1"/>
            </p:cNvPicPr>
            <p:nvPr/>
          </p:nvPicPr>
          <p:blipFill>
            <a:blip r:embed="rId5">
              <a:extLst>
                <a:ext uri="{28A0092B-C50C-407E-A947-70E740481C1C}">
                  <a14:useLocalDpi xmlns:a14="http://schemas.microsoft.com/office/drawing/2010/main" val="0"/>
                </a:ext>
              </a:extLst>
            </a:blip>
            <a:srcRect l="44586" t="44568" r="49557" b="48039"/>
            <a:stretch>
              <a:fillRect/>
            </a:stretch>
          </p:blipFill>
          <p:spPr bwMode="auto">
            <a:xfrm>
              <a:off x="2993" y="1717"/>
              <a:ext cx="1393"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3" name="Picture 16" descr="6"/>
            <p:cNvPicPr>
              <a:picLocks noChangeAspect="1" noChangeArrowheads="1"/>
            </p:cNvPicPr>
            <p:nvPr/>
          </p:nvPicPr>
          <p:blipFill>
            <a:blip r:embed="rId6">
              <a:extLst>
                <a:ext uri="{28A0092B-C50C-407E-A947-70E740481C1C}">
                  <a14:useLocalDpi xmlns:a14="http://schemas.microsoft.com/office/drawing/2010/main" val="0"/>
                </a:ext>
              </a:extLst>
            </a:blip>
            <a:srcRect l="44556" t="44511" r="49515" b="48085"/>
            <a:stretch>
              <a:fillRect/>
            </a:stretch>
          </p:blipFill>
          <p:spPr bwMode="auto">
            <a:xfrm>
              <a:off x="2993" y="2921"/>
              <a:ext cx="1393" cy="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4" name="Line 17"/>
            <p:cNvSpPr>
              <a:spLocks noChangeShapeType="1"/>
            </p:cNvSpPr>
            <p:nvPr/>
          </p:nvSpPr>
          <p:spPr bwMode="auto">
            <a:xfrm flipV="1">
              <a:off x="2661" y="2056"/>
              <a:ext cx="431" cy="62"/>
            </a:xfrm>
            <a:prstGeom prst="line">
              <a:avLst/>
            </a:prstGeom>
            <a:noFill/>
            <a:ln w="38100">
              <a:solidFill>
                <a:srgbClr val="00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0845" name="Line 18"/>
            <p:cNvSpPr>
              <a:spLocks noChangeShapeType="1"/>
            </p:cNvSpPr>
            <p:nvPr/>
          </p:nvSpPr>
          <p:spPr bwMode="auto">
            <a:xfrm flipV="1">
              <a:off x="2661" y="3260"/>
              <a:ext cx="431" cy="62"/>
            </a:xfrm>
            <a:prstGeom prst="line">
              <a:avLst/>
            </a:prstGeom>
            <a:noFill/>
            <a:ln w="38100">
              <a:solidFill>
                <a:srgbClr val="00FF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20846" name="Text Box 20"/>
            <p:cNvSpPr txBox="1">
              <a:spLocks noChangeArrowheads="1"/>
            </p:cNvSpPr>
            <p:nvPr/>
          </p:nvSpPr>
          <p:spPr bwMode="auto">
            <a:xfrm>
              <a:off x="2835" y="2614"/>
              <a:ext cx="17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dirty="0">
                  <a:latin typeface="Arial" pitchFamily="34" charset="0"/>
                </a:rPr>
                <a:t>Simulated GSO region</a:t>
              </a:r>
            </a:p>
          </p:txBody>
        </p:sp>
        <p:sp>
          <p:nvSpPr>
            <p:cNvPr id="120847" name="Line 21"/>
            <p:cNvSpPr>
              <a:spLocks noChangeShapeType="1"/>
            </p:cNvSpPr>
            <p:nvPr/>
          </p:nvSpPr>
          <p:spPr bwMode="auto">
            <a:xfrm>
              <a:off x="4319" y="2828"/>
              <a:ext cx="0" cy="52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848" name="Line 22"/>
            <p:cNvSpPr>
              <a:spLocks noChangeShapeType="1"/>
            </p:cNvSpPr>
            <p:nvPr/>
          </p:nvSpPr>
          <p:spPr bwMode="auto">
            <a:xfrm flipV="1">
              <a:off x="4319" y="2087"/>
              <a:ext cx="0" cy="61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849" name="Text Box 23"/>
            <p:cNvSpPr txBox="1">
              <a:spLocks noChangeArrowheads="1"/>
            </p:cNvSpPr>
            <p:nvPr/>
          </p:nvSpPr>
          <p:spPr bwMode="auto">
            <a:xfrm>
              <a:off x="4204" y="3322"/>
              <a:ext cx="6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1800" b="1">
                  <a:latin typeface="Arial" pitchFamily="34" charset="0"/>
                </a:rPr>
                <a:t>20-30%</a:t>
              </a:r>
            </a:p>
          </p:txBody>
        </p:sp>
        <p:sp>
          <p:nvSpPr>
            <p:cNvPr id="120850" name="TextBox 18"/>
            <p:cNvSpPr txBox="1">
              <a:spLocks noChangeArrowheads="1"/>
            </p:cNvSpPr>
            <p:nvPr/>
          </p:nvSpPr>
          <p:spPr bwMode="auto">
            <a:xfrm>
              <a:off x="863" y="1602"/>
              <a:ext cx="1841"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Wingdings" pitchFamily="2" charset="2"/>
                <a:buNone/>
              </a:pPr>
              <a:r>
                <a:rPr lang="en-US" altLang="zh-CN" sz="2300" b="1">
                  <a:solidFill>
                    <a:srgbClr val="FF00FF"/>
                  </a:solidFill>
                  <a:latin typeface="Arial" pitchFamily="34" charset="0"/>
                </a:rPr>
                <a:t>W/O</a:t>
              </a:r>
              <a:r>
                <a:rPr lang="en-US" altLang="zh-CN" sz="2300">
                  <a:latin typeface="Arial" pitchFamily="34" charset="0"/>
                </a:rPr>
                <a:t> perturbation coil</a:t>
              </a:r>
            </a:p>
          </p:txBody>
        </p:sp>
      </p:grpSp>
    </p:spTree>
    <p:extLst>
      <p:ext uri="{BB962C8B-B14F-4D97-AF65-F5344CB8AC3E}">
        <p14:creationId xmlns:p14="http://schemas.microsoft.com/office/powerpoint/2010/main" val="1316841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45</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SPERF Engineering </a:t>
            </a:r>
            <a:r>
              <a:rPr lang="en-US" b="1" kern="0" dirty="0" smtClean="0">
                <a:solidFill>
                  <a:schemeClr val="bg1"/>
                </a:solidFill>
              </a:rPr>
              <a:t>Design</a:t>
            </a:r>
            <a:endParaRPr lang="en-US" b="1" kern="0" dirty="0"/>
          </a:p>
        </p:txBody>
      </p:sp>
      <p:pic>
        <p:nvPicPr>
          <p:cNvPr id="39" name="图片 1">
            <a:extLst>
              <a:ext uri="{FF2B5EF4-FFF2-40B4-BE49-F238E27FC236}">
                <a16:creationId xmlns:a16="http://schemas.microsoft.com/office/drawing/2014/main" xmlns="" id="{F8983398-F735-4852-BB55-EB3B79912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44" t="18238" r="4796" b="8659"/>
          <a:stretch/>
        </p:blipFill>
        <p:spPr>
          <a:xfrm>
            <a:off x="4259806" y="1981200"/>
            <a:ext cx="4993615" cy="3879405"/>
          </a:xfrm>
          <a:prstGeom prst="rect">
            <a:avLst/>
          </a:prstGeom>
        </p:spPr>
      </p:pic>
      <p:pic>
        <p:nvPicPr>
          <p:cNvPr id="41" name="图片 1">
            <a:extLst>
              <a:ext uri="{FF2B5EF4-FFF2-40B4-BE49-F238E27FC236}">
                <a16:creationId xmlns:a16="http://schemas.microsoft.com/office/drawing/2014/main" xmlns="" id="{DE1CDB0B-E8BF-4D4E-BBF9-656813F4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4" y="2362200"/>
            <a:ext cx="4506913" cy="3145174"/>
          </a:xfrm>
          <a:prstGeom prst="rect">
            <a:avLst/>
          </a:prstGeom>
        </p:spPr>
      </p:pic>
    </p:spTree>
    <p:extLst>
      <p:ext uri="{BB962C8B-B14F-4D97-AF65-F5344CB8AC3E}">
        <p14:creationId xmlns:p14="http://schemas.microsoft.com/office/powerpoint/2010/main" val="3285700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46</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fontScale="92500" lnSpcReduction="20000"/>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Good Progress in the Engineering Design of Internal Coil Sets has been Made</a:t>
            </a:r>
            <a:endParaRPr lang="en-US" b="1" kern="0" dirty="0"/>
          </a:p>
        </p:txBody>
      </p:sp>
      <p:pic>
        <p:nvPicPr>
          <p:cNvPr id="39" name="图片 1">
            <a:extLst>
              <a:ext uri="{FF2B5EF4-FFF2-40B4-BE49-F238E27FC236}">
                <a16:creationId xmlns:a16="http://schemas.microsoft.com/office/drawing/2014/main" xmlns="" id="{F8983398-F735-4852-BB55-EB3B79912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44" t="18238" r="4796" b="8659"/>
          <a:stretch/>
        </p:blipFill>
        <p:spPr>
          <a:xfrm>
            <a:off x="990600" y="1184923"/>
            <a:ext cx="6934200" cy="5386993"/>
          </a:xfrm>
          <a:prstGeom prst="rect">
            <a:avLst/>
          </a:prstGeom>
        </p:spPr>
      </p:pic>
      <p:sp>
        <p:nvSpPr>
          <p:cNvPr id="4" name="Oval 3">
            <a:extLst>
              <a:ext uri="{FF2B5EF4-FFF2-40B4-BE49-F238E27FC236}">
                <a16:creationId xmlns:a16="http://schemas.microsoft.com/office/drawing/2014/main" xmlns="" id="{EC0EF452-E902-4AFC-9480-5EAD26120F02}"/>
              </a:ext>
            </a:extLst>
          </p:cNvPr>
          <p:cNvSpPr/>
          <p:nvPr/>
        </p:nvSpPr>
        <p:spPr>
          <a:xfrm>
            <a:off x="1828800" y="2819400"/>
            <a:ext cx="1213853" cy="2057400"/>
          </a:xfrm>
          <a:prstGeom prst="ellipse">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405A9B24-8247-44CC-AAA8-600A554A8A90}"/>
              </a:ext>
            </a:extLst>
          </p:cNvPr>
          <p:cNvCxnSpPr>
            <a:cxnSpLocks/>
          </p:cNvCxnSpPr>
          <p:nvPr/>
        </p:nvCxnSpPr>
        <p:spPr>
          <a:xfrm flipV="1">
            <a:off x="1066800" y="4343400"/>
            <a:ext cx="762000" cy="68580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4">
            <a:extLst>
              <a:ext uri="{FF2B5EF4-FFF2-40B4-BE49-F238E27FC236}">
                <a16:creationId xmlns:a16="http://schemas.microsoft.com/office/drawing/2014/main" xmlns="" id="{4B357740-B981-40BF-B679-99F3AFE218E9}"/>
              </a:ext>
            </a:extLst>
          </p:cNvPr>
          <p:cNvSpPr>
            <a:spLocks noChangeArrowheads="1"/>
          </p:cNvSpPr>
          <p:nvPr/>
        </p:nvSpPr>
        <p:spPr bwMode="auto">
          <a:xfrm>
            <a:off x="185737" y="4419600"/>
            <a:ext cx="971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0000FF"/>
                </a:solidFill>
                <a:latin typeface="Arial" pitchFamily="34" charset="0"/>
              </a:rPr>
              <a:t>Flux cores</a:t>
            </a:r>
            <a:endParaRPr lang="zh-CN" altLang="en-US" sz="2000" b="1" dirty="0">
              <a:solidFill>
                <a:srgbClr val="0000FF"/>
              </a:solidFill>
              <a:latin typeface="Arial" pitchFamily="34" charset="0"/>
            </a:endParaRPr>
          </a:p>
        </p:txBody>
      </p:sp>
    </p:spTree>
    <p:extLst>
      <p:ext uri="{BB962C8B-B14F-4D97-AF65-F5344CB8AC3E}">
        <p14:creationId xmlns:p14="http://schemas.microsoft.com/office/powerpoint/2010/main" val="578755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47</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fontScale="92500" lnSpcReduction="20000"/>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Good Progress in the Engineering Design of Internal Coil Sets has been Made</a:t>
            </a:r>
            <a:endParaRPr lang="en-US" b="1" kern="0" dirty="0"/>
          </a:p>
        </p:txBody>
      </p:sp>
      <p:pic>
        <p:nvPicPr>
          <p:cNvPr id="39" name="图片 1">
            <a:extLst>
              <a:ext uri="{FF2B5EF4-FFF2-40B4-BE49-F238E27FC236}">
                <a16:creationId xmlns:a16="http://schemas.microsoft.com/office/drawing/2014/main" xmlns="" id="{F8983398-F735-4852-BB55-EB3B79912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44" t="18238" r="4796" b="8659"/>
          <a:stretch/>
        </p:blipFill>
        <p:spPr>
          <a:xfrm>
            <a:off x="990600" y="1184923"/>
            <a:ext cx="6934200" cy="5386993"/>
          </a:xfrm>
          <a:prstGeom prst="rect">
            <a:avLst/>
          </a:prstGeom>
        </p:spPr>
      </p:pic>
      <p:sp>
        <p:nvSpPr>
          <p:cNvPr id="4" name="Oval 3">
            <a:extLst>
              <a:ext uri="{FF2B5EF4-FFF2-40B4-BE49-F238E27FC236}">
                <a16:creationId xmlns:a16="http://schemas.microsoft.com/office/drawing/2014/main" xmlns="" id="{EC0EF452-E902-4AFC-9480-5EAD26120F02}"/>
              </a:ext>
            </a:extLst>
          </p:cNvPr>
          <p:cNvSpPr/>
          <p:nvPr/>
        </p:nvSpPr>
        <p:spPr>
          <a:xfrm>
            <a:off x="3416967" y="3514558"/>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405A9B24-8247-44CC-AAA8-600A554A8A90}"/>
              </a:ext>
            </a:extLst>
          </p:cNvPr>
          <p:cNvCxnSpPr>
            <a:cxnSpLocks/>
          </p:cNvCxnSpPr>
          <p:nvPr/>
        </p:nvCxnSpPr>
        <p:spPr>
          <a:xfrm flipH="1" flipV="1">
            <a:off x="4283869" y="4352758"/>
            <a:ext cx="592931" cy="132031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4">
            <a:extLst>
              <a:ext uri="{FF2B5EF4-FFF2-40B4-BE49-F238E27FC236}">
                <a16:creationId xmlns:a16="http://schemas.microsoft.com/office/drawing/2014/main" xmlns="" id="{4B357740-B981-40BF-B679-99F3AFE218E9}"/>
              </a:ext>
            </a:extLst>
          </p:cNvPr>
          <p:cNvSpPr>
            <a:spLocks noChangeArrowheads="1"/>
          </p:cNvSpPr>
          <p:nvPr/>
        </p:nvSpPr>
        <p:spPr bwMode="auto">
          <a:xfrm>
            <a:off x="4457700" y="5575439"/>
            <a:ext cx="1943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0000FF"/>
                </a:solidFill>
                <a:latin typeface="Arial" pitchFamily="34" charset="0"/>
              </a:rPr>
              <a:t>Dipole </a:t>
            </a:r>
          </a:p>
          <a:p>
            <a:pPr>
              <a:spcBef>
                <a:spcPct val="0"/>
              </a:spcBef>
              <a:buFont typeface="Arial" pitchFamily="34" charset="0"/>
              <a:buNone/>
            </a:pPr>
            <a:r>
              <a:rPr lang="en-US" altLang="zh-CN" sz="2000" b="1" dirty="0">
                <a:solidFill>
                  <a:srgbClr val="0000FF"/>
                </a:solidFill>
                <a:latin typeface="Arial" pitchFamily="34" charset="0"/>
              </a:rPr>
              <a:t>Coil and perturbation coil </a:t>
            </a:r>
            <a:endParaRPr lang="zh-CN" altLang="en-US" sz="2000" b="1" dirty="0">
              <a:solidFill>
                <a:srgbClr val="0000FF"/>
              </a:solidFill>
              <a:latin typeface="Arial" pitchFamily="34" charset="0"/>
            </a:endParaRPr>
          </a:p>
        </p:txBody>
      </p:sp>
    </p:spTree>
    <p:extLst>
      <p:ext uri="{BB962C8B-B14F-4D97-AF65-F5344CB8AC3E}">
        <p14:creationId xmlns:p14="http://schemas.microsoft.com/office/powerpoint/2010/main" val="3887329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48</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fontScale="92500" lnSpcReduction="20000"/>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Good Progress in the Engineering Design of Internal Coil Sets has been Made</a:t>
            </a:r>
            <a:endParaRPr lang="en-US" b="1" kern="0" dirty="0"/>
          </a:p>
        </p:txBody>
      </p:sp>
      <p:pic>
        <p:nvPicPr>
          <p:cNvPr id="39" name="图片 1">
            <a:extLst>
              <a:ext uri="{FF2B5EF4-FFF2-40B4-BE49-F238E27FC236}">
                <a16:creationId xmlns:a16="http://schemas.microsoft.com/office/drawing/2014/main" xmlns="" id="{F8983398-F735-4852-BB55-EB3B79912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44" t="18238" r="4796" b="8659"/>
          <a:stretch/>
        </p:blipFill>
        <p:spPr>
          <a:xfrm>
            <a:off x="990600" y="1184923"/>
            <a:ext cx="6934200" cy="5386993"/>
          </a:xfrm>
          <a:prstGeom prst="rect">
            <a:avLst/>
          </a:prstGeom>
        </p:spPr>
      </p:pic>
      <p:sp>
        <p:nvSpPr>
          <p:cNvPr id="4" name="Oval 3">
            <a:extLst>
              <a:ext uri="{FF2B5EF4-FFF2-40B4-BE49-F238E27FC236}">
                <a16:creationId xmlns:a16="http://schemas.microsoft.com/office/drawing/2014/main" xmlns="" id="{EC0EF452-E902-4AFC-9480-5EAD26120F02}"/>
              </a:ext>
            </a:extLst>
          </p:cNvPr>
          <p:cNvSpPr/>
          <p:nvPr/>
        </p:nvSpPr>
        <p:spPr>
          <a:xfrm>
            <a:off x="3383129" y="3009900"/>
            <a:ext cx="1213853" cy="838200"/>
          </a:xfrm>
          <a:prstGeom prst="ellipse">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405A9B24-8247-44CC-AAA8-600A554A8A90}"/>
              </a:ext>
            </a:extLst>
          </p:cNvPr>
          <p:cNvCxnSpPr>
            <a:cxnSpLocks/>
          </p:cNvCxnSpPr>
          <p:nvPr/>
        </p:nvCxnSpPr>
        <p:spPr>
          <a:xfrm flipH="1" flipV="1">
            <a:off x="4701549" y="3321542"/>
            <a:ext cx="937251" cy="33605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E58CD6FB-90FA-464C-A21A-F7569373FC96}"/>
              </a:ext>
            </a:extLst>
          </p:cNvPr>
          <p:cNvCxnSpPr>
            <a:cxnSpLocks/>
          </p:cNvCxnSpPr>
          <p:nvPr/>
        </p:nvCxnSpPr>
        <p:spPr>
          <a:xfrm flipH="1" flipV="1">
            <a:off x="4457701" y="3676797"/>
            <a:ext cx="1181099" cy="4154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4">
            <a:extLst>
              <a:ext uri="{FF2B5EF4-FFF2-40B4-BE49-F238E27FC236}">
                <a16:creationId xmlns:a16="http://schemas.microsoft.com/office/drawing/2014/main" xmlns="" id="{F202E058-EBC0-4A07-BEAD-96C6C9F11F0E}"/>
              </a:ext>
            </a:extLst>
          </p:cNvPr>
          <p:cNvSpPr>
            <a:spLocks noChangeArrowheads="1"/>
          </p:cNvSpPr>
          <p:nvPr/>
        </p:nvSpPr>
        <p:spPr bwMode="auto">
          <a:xfrm>
            <a:off x="5638800" y="3186380"/>
            <a:ext cx="1943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FF0000"/>
                </a:solidFill>
                <a:latin typeface="Arial" pitchFamily="34" charset="0"/>
              </a:rPr>
              <a:t>Cold cathode mesh and anode ring</a:t>
            </a:r>
          </a:p>
        </p:txBody>
      </p:sp>
    </p:spTree>
    <p:extLst>
      <p:ext uri="{BB962C8B-B14F-4D97-AF65-F5344CB8AC3E}">
        <p14:creationId xmlns:p14="http://schemas.microsoft.com/office/powerpoint/2010/main" val="1101027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49</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fontScale="92500" lnSpcReduction="20000"/>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Good Progress in the Engineering Design of Internal Coil Sets has been Made</a:t>
            </a:r>
            <a:endParaRPr lang="en-US" b="1" kern="0" dirty="0"/>
          </a:p>
        </p:txBody>
      </p:sp>
      <p:pic>
        <p:nvPicPr>
          <p:cNvPr id="39" name="图片 1">
            <a:extLst>
              <a:ext uri="{FF2B5EF4-FFF2-40B4-BE49-F238E27FC236}">
                <a16:creationId xmlns:a16="http://schemas.microsoft.com/office/drawing/2014/main" xmlns="" id="{F8983398-F735-4852-BB55-EB3B79912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44" t="18238" r="4796" b="8659"/>
          <a:stretch/>
        </p:blipFill>
        <p:spPr>
          <a:xfrm>
            <a:off x="990600" y="1184923"/>
            <a:ext cx="6934200" cy="5386993"/>
          </a:xfrm>
          <a:prstGeom prst="rect">
            <a:avLst/>
          </a:prstGeom>
        </p:spPr>
      </p:pic>
      <p:sp>
        <p:nvSpPr>
          <p:cNvPr id="4" name="Oval 3">
            <a:extLst>
              <a:ext uri="{FF2B5EF4-FFF2-40B4-BE49-F238E27FC236}">
                <a16:creationId xmlns:a16="http://schemas.microsoft.com/office/drawing/2014/main" xmlns="" id="{EC0EF452-E902-4AFC-9480-5EAD26120F02}"/>
              </a:ext>
            </a:extLst>
          </p:cNvPr>
          <p:cNvSpPr/>
          <p:nvPr/>
        </p:nvSpPr>
        <p:spPr>
          <a:xfrm>
            <a:off x="3070016" y="4343400"/>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405A9B24-8247-44CC-AAA8-600A554A8A90}"/>
              </a:ext>
            </a:extLst>
          </p:cNvPr>
          <p:cNvCxnSpPr>
            <a:cxnSpLocks/>
          </p:cNvCxnSpPr>
          <p:nvPr/>
        </p:nvCxnSpPr>
        <p:spPr>
          <a:xfrm flipH="1" flipV="1">
            <a:off x="3864770" y="4744001"/>
            <a:ext cx="592930" cy="10314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4">
            <a:extLst>
              <a:ext uri="{FF2B5EF4-FFF2-40B4-BE49-F238E27FC236}">
                <a16:creationId xmlns:a16="http://schemas.microsoft.com/office/drawing/2014/main" xmlns="" id="{4B357740-B981-40BF-B679-99F3AFE218E9}"/>
              </a:ext>
            </a:extLst>
          </p:cNvPr>
          <p:cNvSpPr>
            <a:spLocks noChangeArrowheads="1"/>
          </p:cNvSpPr>
          <p:nvPr/>
        </p:nvSpPr>
        <p:spPr bwMode="auto">
          <a:xfrm>
            <a:off x="4457700" y="5775493"/>
            <a:ext cx="22479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0000FF"/>
                </a:solidFill>
                <a:latin typeface="Arial" pitchFamily="34" charset="0"/>
              </a:rPr>
              <a:t>Magnetopause shaping coil (part of tail coils) </a:t>
            </a:r>
            <a:endParaRPr lang="zh-CN" altLang="en-US" sz="2000" b="1" dirty="0">
              <a:solidFill>
                <a:srgbClr val="0000FF"/>
              </a:solidFill>
              <a:latin typeface="Arial" pitchFamily="34" charset="0"/>
            </a:endParaRPr>
          </a:p>
        </p:txBody>
      </p:sp>
      <p:sp>
        <p:nvSpPr>
          <p:cNvPr id="10" name="Oval 9">
            <a:extLst>
              <a:ext uri="{FF2B5EF4-FFF2-40B4-BE49-F238E27FC236}">
                <a16:creationId xmlns:a16="http://schemas.microsoft.com/office/drawing/2014/main" xmlns="" id="{C07F8D67-E017-410F-BCD1-40730DDD4D34}"/>
              </a:ext>
            </a:extLst>
          </p:cNvPr>
          <p:cNvSpPr/>
          <p:nvPr/>
        </p:nvSpPr>
        <p:spPr>
          <a:xfrm>
            <a:off x="3070015" y="2489667"/>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72F4B5B4-2206-4084-9AD0-9BCBFC002DFE}"/>
              </a:ext>
            </a:extLst>
          </p:cNvPr>
          <p:cNvCxnSpPr>
            <a:cxnSpLocks/>
          </p:cNvCxnSpPr>
          <p:nvPr/>
        </p:nvCxnSpPr>
        <p:spPr>
          <a:xfrm flipH="1" flipV="1">
            <a:off x="4161235" y="3175802"/>
            <a:ext cx="563165" cy="264161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329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b="1" dirty="0"/>
              <a:t>Past and Present </a:t>
            </a:r>
            <a:r>
              <a:rPr lang="en-US" sz="3600" b="1" dirty="0" err="1"/>
              <a:t>Terrella</a:t>
            </a:r>
            <a:r>
              <a:rPr lang="en-US" sz="3600" b="1" dirty="0"/>
              <a:t> Experiments  </a:t>
            </a:r>
          </a:p>
        </p:txBody>
      </p:sp>
      <p:sp>
        <p:nvSpPr>
          <p:cNvPr id="3" name="Content Placeholder 2"/>
          <p:cNvSpPr>
            <a:spLocks noGrp="1"/>
          </p:cNvSpPr>
          <p:nvPr>
            <p:ph idx="1"/>
          </p:nvPr>
        </p:nvSpPr>
        <p:spPr>
          <a:xfrm>
            <a:off x="-76200" y="1219200"/>
            <a:ext cx="6096000" cy="5564280"/>
          </a:xfrm>
        </p:spPr>
        <p:txBody>
          <a:bodyPr>
            <a:normAutofit fontScale="92500" lnSpcReduction="20000"/>
          </a:bodyPr>
          <a:lstStyle/>
          <a:p>
            <a:r>
              <a:rPr lang="en-US" dirty="0"/>
              <a:t>All </a:t>
            </a:r>
            <a:r>
              <a:rPr lang="en-US" dirty="0" err="1"/>
              <a:t>Terrella</a:t>
            </a:r>
            <a:r>
              <a:rPr lang="en-US" dirty="0"/>
              <a:t> experiments focusing on global phenomena, e.g. bow shock</a:t>
            </a:r>
          </a:p>
          <a:p>
            <a:pPr lvl="1"/>
            <a:r>
              <a:rPr lang="en-US" dirty="0"/>
              <a:t>Magnetized/</a:t>
            </a:r>
            <a:r>
              <a:rPr lang="en-US" dirty="0" err="1"/>
              <a:t>unmagnetized</a:t>
            </a:r>
            <a:r>
              <a:rPr lang="en-US" dirty="0"/>
              <a:t> fast plasma flow interaction with dipole field</a:t>
            </a:r>
          </a:p>
          <a:p>
            <a:pPr lvl="2"/>
            <a:r>
              <a:rPr lang="en-US" dirty="0">
                <a:solidFill>
                  <a:srgbClr val="FF0000"/>
                </a:solidFill>
              </a:rPr>
              <a:t>To simulate large scale solar wind interaction with magnetosphere</a:t>
            </a:r>
          </a:p>
          <a:p>
            <a:pPr lvl="1"/>
            <a:r>
              <a:rPr lang="en-US" dirty="0"/>
              <a:t>Kinetic effects in reconnection region not well studied</a:t>
            </a:r>
          </a:p>
          <a:p>
            <a:r>
              <a:rPr lang="en-US" dirty="0"/>
              <a:t>SPERF will explore both local and global reconnection dynamics by driving reconnection with a unique set of coils</a:t>
            </a:r>
          </a:p>
          <a:p>
            <a:pPr lvl="1"/>
            <a:r>
              <a:rPr lang="en-US" dirty="0"/>
              <a:t>To produce relevant  3D magnetic geometry</a:t>
            </a:r>
          </a:p>
        </p:txBody>
      </p:sp>
      <p:pic>
        <p:nvPicPr>
          <p:cNvPr id="20482" name="Picture 2"/>
          <p:cNvPicPr>
            <a:picLocks noChangeAspect="1" noChangeArrowheads="1"/>
          </p:cNvPicPr>
          <p:nvPr/>
        </p:nvPicPr>
        <p:blipFill>
          <a:blip r:embed="rId2" cstate="print"/>
          <a:srcRect/>
          <a:stretch>
            <a:fillRect/>
          </a:stretch>
        </p:blipFill>
        <p:spPr bwMode="auto">
          <a:xfrm>
            <a:off x="6172200" y="1676400"/>
            <a:ext cx="2779486" cy="2438400"/>
          </a:xfrm>
          <a:prstGeom prst="rect">
            <a:avLst/>
          </a:prstGeom>
          <a:noFill/>
          <a:ln w="9525">
            <a:noFill/>
            <a:miter lim="800000"/>
            <a:headEnd/>
            <a:tailEnd/>
          </a:ln>
        </p:spPr>
      </p:pic>
      <p:sp>
        <p:nvSpPr>
          <p:cNvPr id="5" name="Rectangle 21"/>
          <p:cNvSpPr>
            <a:spLocks noChangeArrowheads="1"/>
          </p:cNvSpPr>
          <p:nvPr/>
        </p:nvSpPr>
        <p:spPr bwMode="auto">
          <a:xfrm>
            <a:off x="6324600" y="1143000"/>
            <a:ext cx="2667000" cy="523220"/>
          </a:xfrm>
          <a:prstGeom prst="rect">
            <a:avLst/>
          </a:prstGeom>
          <a:noFill/>
          <a:ln w="9525">
            <a:noFill/>
            <a:miter lim="800000"/>
            <a:headEnd/>
            <a:tailEnd/>
          </a:ln>
        </p:spPr>
        <p:txBody>
          <a:bodyPr wrap="square">
            <a:spAutoFit/>
          </a:bodyPr>
          <a:lstStyle/>
          <a:p>
            <a:r>
              <a:rPr lang="en-US" sz="1400" dirty="0">
                <a:latin typeface="Helvetica" pitchFamily="-1" charset="0"/>
              </a:rPr>
              <a:t>N Kawashima and S. Mori, </a:t>
            </a:r>
            <a:r>
              <a:rPr lang="en-US" sz="1400" dirty="0" err="1">
                <a:latin typeface="Helvetica" pitchFamily="-1" charset="0"/>
              </a:rPr>
              <a:t>PoF</a:t>
            </a:r>
            <a:r>
              <a:rPr lang="en-US" sz="1400" dirty="0">
                <a:latin typeface="Helvetica" pitchFamily="-1" charset="0"/>
              </a:rPr>
              <a:t>, 1965</a:t>
            </a:r>
            <a:endParaRPr lang="en-US" sz="1400" dirty="0"/>
          </a:p>
        </p:txBody>
      </p:sp>
      <p:pic>
        <p:nvPicPr>
          <p:cNvPr id="20483" name="Picture 3"/>
          <p:cNvPicPr>
            <a:picLocks noChangeAspect="1" noChangeArrowheads="1"/>
          </p:cNvPicPr>
          <p:nvPr/>
        </p:nvPicPr>
        <p:blipFill>
          <a:blip r:embed="rId3" cstate="print"/>
          <a:srcRect/>
          <a:stretch>
            <a:fillRect/>
          </a:stretch>
        </p:blipFill>
        <p:spPr bwMode="auto">
          <a:xfrm>
            <a:off x="5791200" y="5105400"/>
            <a:ext cx="3352800" cy="1678080"/>
          </a:xfrm>
          <a:prstGeom prst="rect">
            <a:avLst/>
          </a:prstGeom>
          <a:noFill/>
          <a:ln w="9525">
            <a:noFill/>
            <a:miter lim="800000"/>
            <a:headEnd/>
            <a:tailEnd/>
          </a:ln>
        </p:spPr>
      </p:pic>
      <p:sp>
        <p:nvSpPr>
          <p:cNvPr id="7" name="Rectangle 21"/>
          <p:cNvSpPr>
            <a:spLocks noChangeArrowheads="1"/>
          </p:cNvSpPr>
          <p:nvPr/>
        </p:nvSpPr>
        <p:spPr bwMode="auto">
          <a:xfrm>
            <a:off x="6477000" y="4873823"/>
            <a:ext cx="2209799" cy="307777"/>
          </a:xfrm>
          <a:prstGeom prst="rect">
            <a:avLst/>
          </a:prstGeom>
          <a:noFill/>
          <a:ln w="9525">
            <a:noFill/>
            <a:miter lim="800000"/>
            <a:headEnd/>
            <a:tailEnd/>
          </a:ln>
        </p:spPr>
        <p:txBody>
          <a:bodyPr wrap="square">
            <a:spAutoFit/>
          </a:bodyPr>
          <a:lstStyle/>
          <a:p>
            <a:r>
              <a:rPr lang="en-US" sz="1400" dirty="0">
                <a:latin typeface="Helvetica" pitchFamily="-1" charset="0"/>
              </a:rPr>
              <a:t>P. Brady et al., </a:t>
            </a:r>
            <a:r>
              <a:rPr lang="en-US" sz="1400" dirty="0" err="1">
                <a:latin typeface="Helvetica" pitchFamily="-1" charset="0"/>
              </a:rPr>
              <a:t>PoP</a:t>
            </a:r>
            <a:r>
              <a:rPr lang="en-US" sz="1400" dirty="0">
                <a:latin typeface="Helvetica" pitchFamily="-1" charset="0"/>
              </a:rPr>
              <a:t>, 2009</a:t>
            </a:r>
            <a:endParaRPr lang="en-US" sz="1400" dirty="0"/>
          </a:p>
        </p:txBody>
      </p:sp>
      <p:sp>
        <p:nvSpPr>
          <p:cNvPr id="8" name="TextBox 7"/>
          <p:cNvSpPr txBox="1"/>
          <p:nvPr/>
        </p:nvSpPr>
        <p:spPr>
          <a:xfrm>
            <a:off x="6172200" y="4201180"/>
            <a:ext cx="3124200" cy="523220"/>
          </a:xfrm>
          <a:prstGeom prst="rect">
            <a:avLst/>
          </a:prstGeom>
          <a:noFill/>
        </p:spPr>
        <p:txBody>
          <a:bodyPr wrap="square" rtlCol="0">
            <a:spAutoFit/>
          </a:bodyPr>
          <a:lstStyle/>
          <a:p>
            <a:r>
              <a:rPr lang="en-US" sz="2800" dirty="0"/>
              <a:t>L~ 4 cm, </a:t>
            </a:r>
            <a:r>
              <a:rPr lang="en-US" sz="2800" dirty="0">
                <a:latin typeface="cmmi10"/>
              </a:rPr>
              <a:t>½</a:t>
            </a:r>
            <a:r>
              <a:rPr lang="en-US" sz="2800" baseline="-25000" dirty="0">
                <a:latin typeface="cmmi10"/>
              </a:rPr>
              <a:t>i</a:t>
            </a:r>
            <a:r>
              <a:rPr lang="en-US" sz="2800" dirty="0"/>
              <a:t>/L~</a:t>
            </a:r>
            <a:r>
              <a:rPr lang="en-US" sz="2800" dirty="0">
                <a:latin typeface="cmsy10"/>
              </a:rPr>
              <a:t>1</a:t>
            </a:r>
            <a:r>
              <a:rPr lang="en-US" sz="2800" dirty="0"/>
              <a:t> </a:t>
            </a:r>
          </a:p>
        </p:txBody>
      </p:sp>
      <p:sp>
        <p:nvSpPr>
          <p:cNvPr id="9" name="Slide Number Placeholder 8"/>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50</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fontScale="92500" lnSpcReduction="20000"/>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Good Progress in the Engineering Design of Internal Coil Sets has been Made</a:t>
            </a:r>
            <a:endParaRPr lang="en-US" b="1" kern="0" dirty="0"/>
          </a:p>
        </p:txBody>
      </p:sp>
      <p:pic>
        <p:nvPicPr>
          <p:cNvPr id="39" name="图片 1">
            <a:extLst>
              <a:ext uri="{FF2B5EF4-FFF2-40B4-BE49-F238E27FC236}">
                <a16:creationId xmlns:a16="http://schemas.microsoft.com/office/drawing/2014/main" xmlns="" id="{F8983398-F735-4852-BB55-EB3B79912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44" t="18238" r="4796" b="8659"/>
          <a:stretch/>
        </p:blipFill>
        <p:spPr>
          <a:xfrm>
            <a:off x="990600" y="1184923"/>
            <a:ext cx="6934200" cy="5386993"/>
          </a:xfrm>
          <a:prstGeom prst="rect">
            <a:avLst/>
          </a:prstGeom>
        </p:spPr>
      </p:pic>
      <p:sp>
        <p:nvSpPr>
          <p:cNvPr id="4" name="Oval 3">
            <a:extLst>
              <a:ext uri="{FF2B5EF4-FFF2-40B4-BE49-F238E27FC236}">
                <a16:creationId xmlns:a16="http://schemas.microsoft.com/office/drawing/2014/main" xmlns="" id="{EC0EF452-E902-4AFC-9480-5EAD26120F02}"/>
              </a:ext>
            </a:extLst>
          </p:cNvPr>
          <p:cNvSpPr/>
          <p:nvPr/>
        </p:nvSpPr>
        <p:spPr>
          <a:xfrm>
            <a:off x="6324599" y="4324901"/>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405A9B24-8247-44CC-AAA8-600A554A8A90}"/>
              </a:ext>
            </a:extLst>
          </p:cNvPr>
          <p:cNvCxnSpPr>
            <a:cxnSpLocks/>
          </p:cNvCxnSpPr>
          <p:nvPr/>
        </p:nvCxnSpPr>
        <p:spPr>
          <a:xfrm flipH="1" flipV="1">
            <a:off x="7560470" y="4719674"/>
            <a:ext cx="288130" cy="95340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4">
            <a:extLst>
              <a:ext uri="{FF2B5EF4-FFF2-40B4-BE49-F238E27FC236}">
                <a16:creationId xmlns:a16="http://schemas.microsoft.com/office/drawing/2014/main" xmlns="" id="{4B357740-B981-40BF-B679-99F3AFE218E9}"/>
              </a:ext>
            </a:extLst>
          </p:cNvPr>
          <p:cNvSpPr>
            <a:spLocks noChangeArrowheads="1"/>
          </p:cNvSpPr>
          <p:nvPr/>
        </p:nvSpPr>
        <p:spPr bwMode="auto">
          <a:xfrm>
            <a:off x="7239000" y="5620104"/>
            <a:ext cx="2247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0000FF"/>
                </a:solidFill>
                <a:latin typeface="Arial" pitchFamily="34" charset="0"/>
              </a:rPr>
              <a:t>Mirror coils</a:t>
            </a:r>
            <a:endParaRPr lang="zh-CN" altLang="en-US" sz="2000" b="1" dirty="0">
              <a:solidFill>
                <a:srgbClr val="0000FF"/>
              </a:solidFill>
              <a:latin typeface="Arial" pitchFamily="34" charset="0"/>
            </a:endParaRPr>
          </a:p>
        </p:txBody>
      </p:sp>
      <p:sp>
        <p:nvSpPr>
          <p:cNvPr id="10" name="Oval 9">
            <a:extLst>
              <a:ext uri="{FF2B5EF4-FFF2-40B4-BE49-F238E27FC236}">
                <a16:creationId xmlns:a16="http://schemas.microsoft.com/office/drawing/2014/main" xmlns="" id="{C07F8D67-E017-410F-BCD1-40730DDD4D34}"/>
              </a:ext>
            </a:extLst>
          </p:cNvPr>
          <p:cNvSpPr/>
          <p:nvPr/>
        </p:nvSpPr>
        <p:spPr>
          <a:xfrm>
            <a:off x="6324600" y="2605505"/>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72F4B5B4-2206-4084-9AD0-9BCBFC002DFE}"/>
              </a:ext>
            </a:extLst>
          </p:cNvPr>
          <p:cNvCxnSpPr>
            <a:cxnSpLocks/>
          </p:cNvCxnSpPr>
          <p:nvPr/>
        </p:nvCxnSpPr>
        <p:spPr>
          <a:xfrm flipH="1" flipV="1">
            <a:off x="7409062" y="3076832"/>
            <a:ext cx="439538" cy="259624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031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51</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fontScale="92500" lnSpcReduction="20000"/>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Modular Design of Power Supply  will Benefit Future SPERF Operation</a:t>
            </a:r>
            <a:endParaRPr lang="en-US" b="1" kern="0" dirty="0"/>
          </a:p>
        </p:txBody>
      </p:sp>
      <p:sp>
        <p:nvSpPr>
          <p:cNvPr id="4" name="Oval 3">
            <a:extLst>
              <a:ext uri="{FF2B5EF4-FFF2-40B4-BE49-F238E27FC236}">
                <a16:creationId xmlns:a16="http://schemas.microsoft.com/office/drawing/2014/main" xmlns="" id="{EC0EF452-E902-4AFC-9480-5EAD26120F02}"/>
              </a:ext>
            </a:extLst>
          </p:cNvPr>
          <p:cNvSpPr/>
          <p:nvPr/>
        </p:nvSpPr>
        <p:spPr>
          <a:xfrm>
            <a:off x="6324599" y="4324901"/>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405A9B24-8247-44CC-AAA8-600A554A8A90}"/>
              </a:ext>
            </a:extLst>
          </p:cNvPr>
          <p:cNvCxnSpPr>
            <a:cxnSpLocks/>
          </p:cNvCxnSpPr>
          <p:nvPr/>
        </p:nvCxnSpPr>
        <p:spPr>
          <a:xfrm flipH="1" flipV="1">
            <a:off x="7560470" y="4719674"/>
            <a:ext cx="288130" cy="953403"/>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4">
            <a:extLst>
              <a:ext uri="{FF2B5EF4-FFF2-40B4-BE49-F238E27FC236}">
                <a16:creationId xmlns:a16="http://schemas.microsoft.com/office/drawing/2014/main" xmlns="" id="{4B357740-B981-40BF-B679-99F3AFE218E9}"/>
              </a:ext>
            </a:extLst>
          </p:cNvPr>
          <p:cNvSpPr>
            <a:spLocks noChangeArrowheads="1"/>
          </p:cNvSpPr>
          <p:nvPr/>
        </p:nvSpPr>
        <p:spPr bwMode="auto">
          <a:xfrm>
            <a:off x="7239000" y="5620104"/>
            <a:ext cx="2247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 typeface="Arial" pitchFamily="34" charset="0"/>
              <a:buNone/>
            </a:pPr>
            <a:r>
              <a:rPr lang="en-US" altLang="zh-CN" sz="2000" b="1" dirty="0">
                <a:solidFill>
                  <a:srgbClr val="0000FF"/>
                </a:solidFill>
                <a:latin typeface="Arial" pitchFamily="34" charset="0"/>
              </a:rPr>
              <a:t>Mirror coils</a:t>
            </a:r>
            <a:endParaRPr lang="zh-CN" altLang="en-US" sz="2000" b="1" dirty="0">
              <a:solidFill>
                <a:srgbClr val="0000FF"/>
              </a:solidFill>
              <a:latin typeface="Arial" pitchFamily="34" charset="0"/>
            </a:endParaRPr>
          </a:p>
        </p:txBody>
      </p:sp>
      <p:sp>
        <p:nvSpPr>
          <p:cNvPr id="10" name="Oval 9">
            <a:extLst>
              <a:ext uri="{FF2B5EF4-FFF2-40B4-BE49-F238E27FC236}">
                <a16:creationId xmlns:a16="http://schemas.microsoft.com/office/drawing/2014/main" xmlns="" id="{C07F8D67-E017-410F-BCD1-40730DDD4D34}"/>
              </a:ext>
            </a:extLst>
          </p:cNvPr>
          <p:cNvSpPr/>
          <p:nvPr/>
        </p:nvSpPr>
        <p:spPr>
          <a:xfrm>
            <a:off x="6324600" y="2605505"/>
            <a:ext cx="1213853" cy="838200"/>
          </a:xfrm>
          <a:prstGeom prst="ellipse">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xmlns="" id="{72F4B5B4-2206-4084-9AD0-9BCBFC002DFE}"/>
              </a:ext>
            </a:extLst>
          </p:cNvPr>
          <p:cNvCxnSpPr>
            <a:cxnSpLocks/>
          </p:cNvCxnSpPr>
          <p:nvPr/>
        </p:nvCxnSpPr>
        <p:spPr>
          <a:xfrm flipH="1" flipV="1">
            <a:off x="7409062" y="3076832"/>
            <a:ext cx="439538" cy="2596245"/>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8">
            <a:extLst>
              <a:ext uri="{FF2B5EF4-FFF2-40B4-BE49-F238E27FC236}">
                <a16:creationId xmlns:a16="http://schemas.microsoft.com/office/drawing/2014/main" xmlns="" id="{F143E15F-1A59-40AD-AEC2-6C82F12D7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979863"/>
            <a:ext cx="34258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7">
            <a:extLst>
              <a:ext uri="{FF2B5EF4-FFF2-40B4-BE49-F238E27FC236}">
                <a16:creationId xmlns:a16="http://schemas.microsoft.com/office/drawing/2014/main" xmlns="" id="{1E728594-9755-4AC0-84D5-2A1195277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4037013"/>
            <a:ext cx="3430587"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
            <a:extLst>
              <a:ext uri="{FF2B5EF4-FFF2-40B4-BE49-F238E27FC236}">
                <a16:creationId xmlns:a16="http://schemas.microsoft.com/office/drawing/2014/main" xmlns="" id="{08D5ABD3-62C2-45E9-B52D-C0E336ABD1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8" y="1254125"/>
            <a:ext cx="29527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4">
            <a:extLst>
              <a:ext uri="{FF2B5EF4-FFF2-40B4-BE49-F238E27FC236}">
                <a16:creationId xmlns:a16="http://schemas.microsoft.com/office/drawing/2014/main" xmlns="" id="{FD02FEC8-DC29-4618-81B0-87084D67C466}"/>
              </a:ext>
            </a:extLst>
          </p:cNvPr>
          <p:cNvSpPr txBox="1">
            <a:spLocks noChangeArrowheads="1"/>
          </p:cNvSpPr>
          <p:nvPr/>
        </p:nvSpPr>
        <p:spPr bwMode="auto">
          <a:xfrm>
            <a:off x="147638" y="6237288"/>
            <a:ext cx="3744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latin typeface="+mn-lt"/>
                <a:ea typeface="仿宋_GB2312" pitchFamily="49" charset="-122"/>
              </a:rPr>
              <a:t>Modular</a:t>
            </a:r>
            <a:r>
              <a:rPr lang="zh-CN" altLang="en-US" b="1" dirty="0">
                <a:latin typeface="+mn-lt"/>
                <a:ea typeface="仿宋_GB2312" pitchFamily="49" charset="-122"/>
              </a:rPr>
              <a:t> </a:t>
            </a:r>
            <a:r>
              <a:rPr lang="en-US" altLang="zh-CN" b="1" dirty="0">
                <a:latin typeface="+mn-lt"/>
                <a:ea typeface="仿宋_GB2312" pitchFamily="49" charset="-122"/>
              </a:rPr>
              <a:t>design:</a:t>
            </a:r>
            <a:r>
              <a:rPr lang="zh-CN" altLang="en-US" b="1" dirty="0">
                <a:latin typeface="+mn-lt"/>
                <a:ea typeface="仿宋_GB2312" pitchFamily="49" charset="-122"/>
              </a:rPr>
              <a:t> </a:t>
            </a:r>
            <a:r>
              <a:rPr lang="en-US" altLang="zh-CN" b="1" dirty="0">
                <a:latin typeface="+mn-lt"/>
                <a:ea typeface="仿宋_GB2312" pitchFamily="49" charset="-122"/>
              </a:rPr>
              <a:t>independent modules discharges separately</a:t>
            </a:r>
            <a:endParaRPr lang="zh-CN" altLang="en-US" b="1" dirty="0">
              <a:latin typeface="+mn-lt"/>
              <a:ea typeface="仿宋_GB2312" pitchFamily="49" charset="-122"/>
            </a:endParaRPr>
          </a:p>
        </p:txBody>
      </p:sp>
      <p:sp>
        <p:nvSpPr>
          <p:cNvPr id="18" name="文本框 5">
            <a:extLst>
              <a:ext uri="{FF2B5EF4-FFF2-40B4-BE49-F238E27FC236}">
                <a16:creationId xmlns:a16="http://schemas.microsoft.com/office/drawing/2014/main" xmlns="" id="{9B265D5F-5AB1-4446-9DCB-A5A23DB9FA2C}"/>
              </a:ext>
            </a:extLst>
          </p:cNvPr>
          <p:cNvSpPr txBox="1">
            <a:spLocks noChangeArrowheads="1"/>
          </p:cNvSpPr>
          <p:nvPr/>
        </p:nvSpPr>
        <p:spPr bwMode="auto">
          <a:xfrm>
            <a:off x="6786563" y="5722938"/>
            <a:ext cx="2563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b="1" dirty="0">
                <a:latin typeface="+mn-lt"/>
                <a:ea typeface="仿宋_GB2312" pitchFamily="49" charset="-122"/>
              </a:rPr>
              <a:t>Direct parallel discharge of all capacitors</a:t>
            </a:r>
            <a:endParaRPr lang="zh-CN" altLang="en-US" b="1" dirty="0">
              <a:latin typeface="+mn-lt"/>
              <a:ea typeface="仿宋_GB2312" pitchFamily="49" charset="-122"/>
            </a:endParaRPr>
          </a:p>
        </p:txBody>
      </p:sp>
      <p:pic>
        <p:nvPicPr>
          <p:cNvPr id="19" name="图片 2">
            <a:extLst>
              <a:ext uri="{FF2B5EF4-FFF2-40B4-BE49-F238E27FC236}">
                <a16:creationId xmlns:a16="http://schemas.microsoft.com/office/drawing/2014/main" xmlns="" id="{0BC6DD95-B9BE-4291-AF2D-1507CA73FD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325563"/>
            <a:ext cx="347345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线形标注 2(带边框和强调线) 4">
            <a:extLst>
              <a:ext uri="{FF2B5EF4-FFF2-40B4-BE49-F238E27FC236}">
                <a16:creationId xmlns:a16="http://schemas.microsoft.com/office/drawing/2014/main" xmlns="" id="{F4A56A71-F675-49D7-AC6A-D09056474C94}"/>
              </a:ext>
            </a:extLst>
          </p:cNvPr>
          <p:cNvSpPr/>
          <p:nvPr/>
        </p:nvSpPr>
        <p:spPr>
          <a:xfrm>
            <a:off x="3748088" y="1700213"/>
            <a:ext cx="1514475" cy="4392612"/>
          </a:xfrm>
          <a:prstGeom prst="accentBorderCallout2">
            <a:avLst>
              <a:gd name="adj1" fmla="val 47057"/>
              <a:gd name="adj2" fmla="val -9638"/>
              <a:gd name="adj3" fmla="val 52613"/>
              <a:gd name="adj4" fmla="val -19277"/>
              <a:gd name="adj5" fmla="val 60911"/>
              <a:gd name="adj6" fmla="val -3668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just">
              <a:spcBef>
                <a:spcPct val="20000"/>
              </a:spcBef>
              <a:buClr>
                <a:srgbClr val="0000FF"/>
              </a:buClr>
              <a:buSzPct val="100000"/>
              <a:buFont typeface="Wingdings" panose="05000000000000000000" pitchFamily="2" charset="2"/>
              <a:buChar char="n"/>
              <a:defRPr sz="2800" b="1">
                <a:solidFill>
                  <a:schemeClr val="tx1"/>
                </a:solidFill>
                <a:latin typeface="Arial" panose="020B0604020202020204" pitchFamily="34" charset="0"/>
                <a:ea typeface="楷体_GB2312" pitchFamily="49" charset="-122"/>
              </a:defRPr>
            </a:lvl1pPr>
            <a:lvl2pPr marL="742950" indent="-285750" algn="just">
              <a:spcBef>
                <a:spcPct val="20000"/>
              </a:spcBef>
              <a:buClr>
                <a:srgbClr val="FF0000"/>
              </a:buClr>
              <a:buSzPct val="100000"/>
              <a:buFont typeface="Arial" panose="020B0604020202020204" pitchFamily="34" charset="0"/>
              <a:buChar char="►"/>
              <a:defRPr sz="2600" b="1">
                <a:solidFill>
                  <a:srgbClr val="0066FF"/>
                </a:solidFill>
                <a:latin typeface="Arial" panose="020B0604020202020204" pitchFamily="34" charset="0"/>
                <a:ea typeface="楷体_GB2312" pitchFamily="49" charset="-122"/>
              </a:defRPr>
            </a:lvl2pPr>
            <a:lvl3pPr marL="1143000" indent="-228600" algn="just">
              <a:spcBef>
                <a:spcPct val="20000"/>
              </a:spcBef>
              <a:buSzPct val="100000"/>
              <a:buFont typeface="Wingdings" panose="05000000000000000000" pitchFamily="2" charset="2"/>
              <a:buChar char="«"/>
              <a:defRPr sz="2400" b="1">
                <a:solidFill>
                  <a:schemeClr val="tx1"/>
                </a:solidFill>
                <a:latin typeface="Times New Roman" panose="02020603050405020304" pitchFamily="18" charset="0"/>
                <a:ea typeface="楷体_GB2312" pitchFamily="49" charset="-122"/>
              </a:defRPr>
            </a:lvl3pPr>
            <a:lvl4pPr marL="1600200" indent="-228600" algn="just">
              <a:spcBef>
                <a:spcPct val="20000"/>
              </a:spcBef>
              <a:buSzPct val="100000"/>
              <a:buBlip>
                <a:blip r:embed="rId7"/>
              </a:buBlip>
              <a:defRPr sz="2000">
                <a:solidFill>
                  <a:schemeClr val="tx1"/>
                </a:solidFill>
                <a:latin typeface="Arial" panose="020B0604020202020204" pitchFamily="34" charset="0"/>
                <a:ea typeface="宋体" panose="02010600030101010101" pitchFamily="2" charset="-122"/>
              </a:defRPr>
            </a:lvl4pPr>
            <a:lvl5pPr marL="2057400" indent="-228600" algn="just">
              <a:spcBef>
                <a:spcPct val="20000"/>
              </a:spcBef>
              <a:buSzPct val="100000"/>
              <a:buBlip>
                <a:blip r:embed="rId7"/>
              </a:buBlip>
              <a:defRPr sz="2000">
                <a:solidFill>
                  <a:schemeClr val="tx1"/>
                </a:solidFill>
                <a:latin typeface="Arial" panose="020B0604020202020204" pitchFamily="34" charset="0"/>
                <a:ea typeface="宋体" panose="02010600030101010101" pitchFamily="2" charset="-122"/>
              </a:defRPr>
            </a:lvl5pPr>
            <a:lvl6pPr marL="2514600" indent="-228600" algn="just" eaLnBrk="0" fontAlgn="base" hangingPunct="0">
              <a:spcBef>
                <a:spcPct val="20000"/>
              </a:spcBef>
              <a:spcAft>
                <a:spcPct val="0"/>
              </a:spcAft>
              <a:buSzPct val="100000"/>
              <a:buBlip>
                <a:blip r:embed="rId7"/>
              </a:buBlip>
              <a:defRPr sz="2000">
                <a:solidFill>
                  <a:schemeClr val="tx1"/>
                </a:solidFill>
                <a:latin typeface="Arial" panose="020B0604020202020204" pitchFamily="34" charset="0"/>
                <a:ea typeface="宋体" panose="02010600030101010101" pitchFamily="2" charset="-122"/>
              </a:defRPr>
            </a:lvl6pPr>
            <a:lvl7pPr marL="2971800" indent="-228600" algn="just" eaLnBrk="0" fontAlgn="base" hangingPunct="0">
              <a:spcBef>
                <a:spcPct val="20000"/>
              </a:spcBef>
              <a:spcAft>
                <a:spcPct val="0"/>
              </a:spcAft>
              <a:buSzPct val="100000"/>
              <a:buBlip>
                <a:blip r:embed="rId7"/>
              </a:buBlip>
              <a:defRPr sz="2000">
                <a:solidFill>
                  <a:schemeClr val="tx1"/>
                </a:solidFill>
                <a:latin typeface="Arial" panose="020B0604020202020204" pitchFamily="34" charset="0"/>
                <a:ea typeface="宋体" panose="02010600030101010101" pitchFamily="2" charset="-122"/>
              </a:defRPr>
            </a:lvl7pPr>
            <a:lvl8pPr marL="3429000" indent="-228600" algn="just" eaLnBrk="0" fontAlgn="base" hangingPunct="0">
              <a:spcBef>
                <a:spcPct val="20000"/>
              </a:spcBef>
              <a:spcAft>
                <a:spcPct val="0"/>
              </a:spcAft>
              <a:buSzPct val="100000"/>
              <a:buBlip>
                <a:blip r:embed="rId7"/>
              </a:buBlip>
              <a:defRPr sz="2000">
                <a:solidFill>
                  <a:schemeClr val="tx1"/>
                </a:solidFill>
                <a:latin typeface="Arial" panose="020B0604020202020204" pitchFamily="34" charset="0"/>
                <a:ea typeface="宋体" panose="02010600030101010101" pitchFamily="2" charset="-122"/>
              </a:defRPr>
            </a:lvl8pPr>
            <a:lvl9pPr marL="3886200" indent="-228600" algn="just" eaLnBrk="0" fontAlgn="base" hangingPunct="0">
              <a:spcBef>
                <a:spcPct val="20000"/>
              </a:spcBef>
              <a:spcAft>
                <a:spcPct val="0"/>
              </a:spcAft>
              <a:buSzPct val="100000"/>
              <a:buBlip>
                <a:blip r:embed="rId7"/>
              </a:buBlip>
              <a:defRPr sz="2000">
                <a:solidFill>
                  <a:schemeClr val="tx1"/>
                </a:solidFill>
                <a:latin typeface="Arial" panose="020B0604020202020204" pitchFamily="34" charset="0"/>
                <a:ea typeface="宋体" panose="02010600030101010101" pitchFamily="2" charset="-122"/>
              </a:defRPr>
            </a:lvl9pPr>
          </a:lstStyle>
          <a:p>
            <a:pPr algn="l">
              <a:spcBef>
                <a:spcPct val="0"/>
              </a:spcBef>
              <a:buClrTx/>
              <a:buSzTx/>
              <a:buFontTx/>
              <a:buNone/>
            </a:pPr>
            <a:r>
              <a:rPr lang="en-US" altLang="zh-CN" sz="1600" dirty="0">
                <a:latin typeface="Times New Roman" panose="02020603050405020304" pitchFamily="18" charset="0"/>
                <a:ea typeface="黑体" panose="02010609060101010101" pitchFamily="49" charset="-122"/>
              </a:rPr>
              <a:t>Flexibility</a:t>
            </a:r>
            <a:r>
              <a:rPr lang="zh-CN" altLang="en-US" sz="1600" dirty="0">
                <a:latin typeface="Times New Roman" panose="02020603050405020304" pitchFamily="18" charset="0"/>
                <a:ea typeface="黑体" panose="02010609060101010101" pitchFamily="49" charset="-122"/>
              </a:rPr>
              <a:t>：</a:t>
            </a:r>
            <a:r>
              <a:rPr lang="en-US" altLang="zh-CN" sz="1600" dirty="0">
                <a:latin typeface="Times New Roman" panose="02020603050405020304" pitchFamily="18" charset="0"/>
                <a:ea typeface="黑体" panose="02010609060101010101" pitchFamily="49" charset="-122"/>
              </a:rPr>
              <a:t>the number of modules and discharge timing adjustable</a:t>
            </a:r>
            <a:r>
              <a:rPr lang="zh-CN" altLang="en-US" sz="1800" dirty="0">
                <a:latin typeface="Times New Roman" panose="02020603050405020304" pitchFamily="18" charset="0"/>
                <a:ea typeface="黑体" panose="02010609060101010101" pitchFamily="49" charset="-122"/>
              </a:rPr>
              <a:t>；</a:t>
            </a:r>
            <a:endParaRPr lang="en-US" altLang="zh-CN" sz="1800" dirty="0">
              <a:latin typeface="Times New Roman" panose="02020603050405020304" pitchFamily="18" charset="0"/>
              <a:ea typeface="黑体" panose="02010609060101010101" pitchFamily="49" charset="-122"/>
            </a:endParaRPr>
          </a:p>
          <a:p>
            <a:pPr algn="l">
              <a:spcBef>
                <a:spcPct val="0"/>
              </a:spcBef>
              <a:buClrTx/>
              <a:buSzTx/>
              <a:buFontTx/>
              <a:buNone/>
            </a:pPr>
            <a:endParaRPr lang="en-US" altLang="zh-CN" sz="1800" dirty="0">
              <a:latin typeface="Times New Roman" panose="02020603050405020304" pitchFamily="18" charset="0"/>
              <a:ea typeface="黑体" panose="02010609060101010101" pitchFamily="49" charset="-122"/>
            </a:endParaRPr>
          </a:p>
          <a:p>
            <a:pPr algn="l">
              <a:spcBef>
                <a:spcPct val="0"/>
              </a:spcBef>
              <a:buClrTx/>
              <a:buSzTx/>
              <a:buFontTx/>
              <a:buNone/>
            </a:pPr>
            <a:r>
              <a:rPr lang="en-US" altLang="zh-CN" sz="1600" dirty="0">
                <a:latin typeface="Times New Roman" panose="02020603050405020304" pitchFamily="18" charset="0"/>
                <a:ea typeface="黑体" panose="02010609060101010101" pitchFamily="49" charset="-122"/>
              </a:rPr>
              <a:t>Safety:</a:t>
            </a:r>
            <a:r>
              <a:rPr lang="zh-CN" altLang="en-US" sz="1600" dirty="0">
                <a:latin typeface="Times New Roman" panose="02020603050405020304" pitchFamily="18" charset="0"/>
                <a:ea typeface="黑体" panose="02010609060101010101" pitchFamily="49" charset="-122"/>
              </a:rPr>
              <a:t> </a:t>
            </a:r>
            <a:r>
              <a:rPr lang="en-US" altLang="zh-CN" sz="1600" dirty="0">
                <a:latin typeface="Times New Roman" panose="02020603050405020304" pitchFamily="18" charset="0"/>
                <a:ea typeface="黑体" panose="02010609060101010101" pitchFamily="49" charset="-122"/>
              </a:rPr>
              <a:t>Stored energy distributed</a:t>
            </a:r>
            <a:r>
              <a:rPr lang="zh-CN" altLang="en-US" sz="1600" dirty="0">
                <a:latin typeface="Times New Roman" panose="02020603050405020304" pitchFamily="18" charset="0"/>
                <a:ea typeface="黑体" panose="02010609060101010101" pitchFamily="49" charset="-122"/>
              </a:rPr>
              <a:t>；</a:t>
            </a:r>
            <a:endParaRPr lang="en-US" altLang="zh-CN" sz="1600" dirty="0">
              <a:latin typeface="Times New Roman" panose="02020603050405020304" pitchFamily="18" charset="0"/>
              <a:ea typeface="黑体" panose="02010609060101010101" pitchFamily="49" charset="-122"/>
            </a:endParaRPr>
          </a:p>
          <a:p>
            <a:pPr algn="l">
              <a:spcBef>
                <a:spcPct val="0"/>
              </a:spcBef>
              <a:buClrTx/>
              <a:buSzTx/>
              <a:buFontTx/>
              <a:buNone/>
            </a:pPr>
            <a:endParaRPr lang="en-US" altLang="zh-CN" sz="1600" dirty="0">
              <a:latin typeface="Times New Roman" panose="02020603050405020304" pitchFamily="18" charset="0"/>
              <a:ea typeface="黑体" panose="02010609060101010101" pitchFamily="49" charset="-122"/>
            </a:endParaRPr>
          </a:p>
          <a:p>
            <a:pPr algn="l">
              <a:spcBef>
                <a:spcPct val="0"/>
              </a:spcBef>
              <a:buClrTx/>
              <a:buSzTx/>
              <a:buFontTx/>
              <a:buNone/>
            </a:pPr>
            <a:r>
              <a:rPr lang="en-US" altLang="zh-CN" sz="1600" dirty="0">
                <a:latin typeface="Times New Roman" panose="02020603050405020304" pitchFamily="18" charset="0"/>
                <a:ea typeface="黑体" panose="02010609060101010101" pitchFamily="49" charset="-122"/>
              </a:rPr>
              <a:t>Efficiency</a:t>
            </a:r>
            <a:r>
              <a:rPr lang="zh-CN" altLang="en-US" sz="1600" dirty="0">
                <a:latin typeface="Times New Roman" panose="02020603050405020304" pitchFamily="18" charset="0"/>
                <a:ea typeface="黑体" panose="02010609060101010101" pitchFamily="49" charset="-122"/>
              </a:rPr>
              <a:t>：</a:t>
            </a:r>
            <a:r>
              <a:rPr lang="en-US" altLang="zh-CN" sz="1600" dirty="0">
                <a:latin typeface="Times New Roman" panose="02020603050405020304" pitchFamily="18" charset="0"/>
                <a:ea typeface="黑体" panose="02010609060101010101" pitchFamily="49" charset="-122"/>
              </a:rPr>
              <a:t>Easy to replace faulty modules and reducing downtime</a:t>
            </a:r>
            <a:r>
              <a:rPr lang="zh-CN" altLang="en-US" sz="1600" dirty="0">
                <a:latin typeface="Times New Roman" panose="02020603050405020304" pitchFamily="18" charset="0"/>
                <a:ea typeface="黑体" panose="02010609060101010101" pitchFamily="49" charset="-122"/>
              </a:rPr>
              <a:t>；</a:t>
            </a:r>
            <a:endParaRPr lang="zh-CN" altLang="en-US" sz="1600" b="0" dirty="0"/>
          </a:p>
        </p:txBody>
      </p:sp>
    </p:spTree>
    <p:extLst>
      <p:ext uri="{BB962C8B-B14F-4D97-AF65-F5344CB8AC3E}">
        <p14:creationId xmlns:p14="http://schemas.microsoft.com/office/powerpoint/2010/main" val="837106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8"/>
          <p:cNvSpPr>
            <a:spLocks noChangeArrowheads="1"/>
          </p:cNvSpPr>
          <p:nvPr/>
        </p:nvSpPr>
        <p:spPr bwMode="auto">
          <a:xfrm>
            <a:off x="-11113" y="0"/>
            <a:ext cx="9144001" cy="1143000"/>
          </a:xfrm>
          <a:prstGeom prst="rect">
            <a:avLst/>
          </a:prstGeom>
          <a:gradFill rotWithShape="1">
            <a:gsLst>
              <a:gs pos="0">
                <a:srgbClr val="336699"/>
              </a:gs>
              <a:gs pos="45000">
                <a:srgbClr val="336699"/>
              </a:gs>
              <a:gs pos="77000">
                <a:srgbClr val="336699"/>
              </a:gs>
              <a:gs pos="100000">
                <a:srgbClr val="336699"/>
              </a:gs>
            </a:gsLst>
            <a:lin ang="0" scaled="1"/>
          </a:gradFill>
          <a:ln>
            <a:noFill/>
          </a:ln>
          <a:effectLst>
            <a:outerShdw blurRad="50800" dist="38100" dir="2700000" algn="tl" rotWithShape="0">
              <a:srgbClr val="80808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fontAlgn="base">
              <a:spcBef>
                <a:spcPct val="0"/>
              </a:spcBef>
              <a:spcAft>
                <a:spcPct val="0"/>
              </a:spcAft>
              <a:defRPr kumimoji="1" sz="2400">
                <a:solidFill>
                  <a:schemeClr val="tx1"/>
                </a:solidFill>
                <a:latin typeface="Arial" pitchFamily="34" charset="0"/>
                <a:ea typeface="宋体" pitchFamily="2" charset="-122"/>
              </a:defRPr>
            </a:lvl6pPr>
            <a:lvl7pPr marL="2971800" indent="-228600" fontAlgn="base">
              <a:spcBef>
                <a:spcPct val="0"/>
              </a:spcBef>
              <a:spcAft>
                <a:spcPct val="0"/>
              </a:spcAft>
              <a:defRPr kumimoji="1" sz="2400">
                <a:solidFill>
                  <a:schemeClr val="tx1"/>
                </a:solidFill>
                <a:latin typeface="Arial" pitchFamily="34" charset="0"/>
                <a:ea typeface="宋体" pitchFamily="2" charset="-122"/>
              </a:defRPr>
            </a:lvl7pPr>
            <a:lvl8pPr marL="3429000" indent="-228600" fontAlgn="base">
              <a:spcBef>
                <a:spcPct val="0"/>
              </a:spcBef>
              <a:spcAft>
                <a:spcPct val="0"/>
              </a:spcAft>
              <a:defRPr kumimoji="1" sz="2400">
                <a:solidFill>
                  <a:schemeClr val="tx1"/>
                </a:solidFill>
                <a:latin typeface="Arial" pitchFamily="34" charset="0"/>
                <a:ea typeface="宋体" pitchFamily="2" charset="-122"/>
              </a:defRPr>
            </a:lvl8pPr>
            <a:lvl9pPr marL="3886200" indent="-228600" fontAlgn="base">
              <a:spcBef>
                <a:spcPct val="0"/>
              </a:spcBef>
              <a:spcAft>
                <a:spcPct val="0"/>
              </a:spcAft>
              <a:defRPr kumimoji="1" sz="2400">
                <a:solidFill>
                  <a:schemeClr val="tx1"/>
                </a:solidFill>
                <a:latin typeface="Arial" pitchFamily="34" charset="0"/>
                <a:ea typeface="宋体" pitchFamily="2" charset="-122"/>
              </a:defRPr>
            </a:lvl9pPr>
          </a:lstStyle>
          <a:p>
            <a:pPr eaLnBrk="1" hangingPunct="1">
              <a:defRPr/>
            </a:pPr>
            <a:endParaRPr lang="zh-CN" altLang="en-US" sz="1800">
              <a:solidFill>
                <a:srgbClr val="C0C0C0"/>
              </a:solidFill>
            </a:endParaRPr>
          </a:p>
        </p:txBody>
      </p:sp>
      <p:sp>
        <p:nvSpPr>
          <p:cNvPr id="14" name="Rectangle 2"/>
          <p:cNvSpPr>
            <a:spLocks noChangeArrowheads="1"/>
          </p:cNvSpPr>
          <p:nvPr/>
        </p:nvSpPr>
        <p:spPr bwMode="auto">
          <a:xfrm>
            <a:off x="323850" y="428625"/>
            <a:ext cx="792003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defRPr/>
            </a:pPr>
            <a:endParaRPr lang="en-US" altLang="zh-CN" sz="2400" b="1">
              <a:latin typeface="+mn-lt"/>
              <a:ea typeface="STLiti" charset="0"/>
              <a:cs typeface="STLiti" charset="0"/>
            </a:endParaRPr>
          </a:p>
        </p:txBody>
      </p:sp>
      <p:sp>
        <p:nvSpPr>
          <p:cNvPr id="45064" name="Rectangle 2"/>
          <p:cNvSpPr>
            <a:spLocks noChangeArrowheads="1"/>
          </p:cNvSpPr>
          <p:nvPr/>
        </p:nvSpPr>
        <p:spPr bwMode="auto">
          <a:xfrm>
            <a:off x="0" y="1143000"/>
            <a:ext cx="913288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itchFamily="34" charset="0"/>
              <a:buChar char="•"/>
              <a:defRPr kumimoji="1" sz="3200">
                <a:solidFill>
                  <a:schemeClr val="tx1"/>
                </a:solidFill>
                <a:latin typeface="Arial" pitchFamily="34" charset="0"/>
                <a:ea typeface="宋体" pitchFamily="2" charset="-122"/>
                <a:sym typeface="Arial" pitchFamily="34" charset="0"/>
              </a:defRPr>
            </a:lvl1pPr>
            <a:lvl2pPr indent="-457200">
              <a:spcBef>
                <a:spcPct val="20000"/>
              </a:spcBef>
              <a:buFont typeface="Arial" pitchFamily="34" charset="0"/>
              <a:buChar char="–"/>
              <a:defRPr kumimoji="1" sz="2800">
                <a:solidFill>
                  <a:schemeClr val="tx1"/>
                </a:solidFill>
                <a:latin typeface="Arial" pitchFamily="34" charset="0"/>
                <a:ea typeface="宋体" pitchFamily="2" charset="-122"/>
                <a:sym typeface="Arial" pitchFamily="34" charset="0"/>
              </a:defRPr>
            </a:lvl2pPr>
            <a:lvl3pPr marL="1143000" indent="-228600">
              <a:spcBef>
                <a:spcPct val="20000"/>
              </a:spcBef>
              <a:buFont typeface="Arial" pitchFamily="34" charset="0"/>
              <a:buChar char="•"/>
              <a:defRPr kumimoji="1" sz="2400">
                <a:solidFill>
                  <a:schemeClr val="tx1"/>
                </a:solidFill>
                <a:latin typeface="Arial" pitchFamily="34" charset="0"/>
                <a:ea typeface="宋体" pitchFamily="2" charset="-122"/>
                <a:sym typeface="Arial" pitchFamily="34" charset="0"/>
              </a:defRPr>
            </a:lvl3pPr>
            <a:lvl4pPr marL="16002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4pPr>
            <a:lvl5pPr marL="20574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9pPr>
          </a:lstStyle>
          <a:p>
            <a:pPr lvl="1" algn="just" eaLnBrk="1" hangingPunct="1">
              <a:lnSpc>
                <a:spcPct val="130000"/>
              </a:lnSpc>
              <a:spcBef>
                <a:spcPct val="0"/>
              </a:spcBef>
              <a:buFontTx/>
              <a:buAutoNum type="arabicPeriod"/>
            </a:pPr>
            <a:r>
              <a:rPr lang="en-US" altLang="zh-CN" sz="2400" b="1" dirty="0">
                <a:ea typeface="STLiti" pitchFamily="2" charset="-122"/>
              </a:rPr>
              <a:t>Completing Feasibility Research Report (2015-2016)</a:t>
            </a:r>
          </a:p>
          <a:p>
            <a:pPr lvl="1" algn="just" eaLnBrk="1" hangingPunct="1">
              <a:lnSpc>
                <a:spcPct val="130000"/>
              </a:lnSpc>
              <a:spcBef>
                <a:spcPct val="0"/>
              </a:spcBef>
              <a:buFontTx/>
              <a:buAutoNum type="arabicPeriod"/>
            </a:pPr>
            <a:r>
              <a:rPr lang="en-US" altLang="zh-CN" sz="2400" b="1" dirty="0">
                <a:ea typeface="STLiti" pitchFamily="2" charset="-122"/>
              </a:rPr>
              <a:t>R/D for critical physics and engineering issues (2015-2018)</a:t>
            </a:r>
            <a:endParaRPr lang="en-US" altLang="zh-CN" sz="1600" b="1" dirty="0">
              <a:ea typeface="STLiti" pitchFamily="2" charset="-122"/>
            </a:endParaRPr>
          </a:p>
          <a:p>
            <a:pPr marL="0" lvl="1" indent="0" algn="just" eaLnBrk="1" hangingPunct="1">
              <a:lnSpc>
                <a:spcPct val="130000"/>
              </a:lnSpc>
              <a:spcBef>
                <a:spcPct val="0"/>
              </a:spcBef>
              <a:buNone/>
            </a:pPr>
            <a:r>
              <a:rPr lang="en-US" altLang="zh-CN" sz="2400" b="1" dirty="0">
                <a:ea typeface="STLiti" pitchFamily="2" charset="-122"/>
              </a:rPr>
              <a:t>3.  Engineering design and optimization (2016-2018)</a:t>
            </a:r>
          </a:p>
          <a:p>
            <a:pPr lvl="1" algn="just" eaLnBrk="1" hangingPunct="1">
              <a:lnSpc>
                <a:spcPct val="130000"/>
              </a:lnSpc>
              <a:spcBef>
                <a:spcPct val="0"/>
              </a:spcBef>
              <a:buFontTx/>
              <a:buNone/>
            </a:pPr>
            <a:r>
              <a:rPr lang="en-US" altLang="zh-CN" sz="2400" b="1" dirty="0">
                <a:ea typeface="STLiti" pitchFamily="2" charset="-122"/>
              </a:rPr>
              <a:t>4.  Construction (2017 – 2020)</a:t>
            </a:r>
          </a:p>
          <a:p>
            <a:pPr lvl="1" algn="just" eaLnBrk="1" hangingPunct="1">
              <a:lnSpc>
                <a:spcPct val="130000"/>
              </a:lnSpc>
              <a:spcBef>
                <a:spcPct val="0"/>
              </a:spcBef>
              <a:buFontTx/>
              <a:buNone/>
            </a:pPr>
            <a:r>
              <a:rPr lang="en-US" altLang="zh-CN" sz="2400" b="1" dirty="0">
                <a:ea typeface="STLiti" pitchFamily="2" charset="-122"/>
              </a:rPr>
              <a:t>5.  Operation (2020 - ) </a:t>
            </a:r>
          </a:p>
          <a:p>
            <a:pPr lvl="1" eaLnBrk="1" hangingPunct="1">
              <a:spcBef>
                <a:spcPct val="0"/>
              </a:spcBef>
              <a:buFont typeface="Arial" pitchFamily="34" charset="0"/>
              <a:buChar char="•"/>
            </a:pPr>
            <a:endParaRPr lang="en-US" altLang="zh-CN" sz="2400" b="1" dirty="0">
              <a:latin typeface="Times New Roman" pitchFamily="18" charset="0"/>
              <a:ea typeface="STLiti" pitchFamily="2" charset="-122"/>
            </a:endParaRPr>
          </a:p>
        </p:txBody>
      </p:sp>
      <p:grpSp>
        <p:nvGrpSpPr>
          <p:cNvPr id="45065" name="组合 32"/>
          <p:cNvGrpSpPr>
            <a:grpSpLocks/>
          </p:cNvGrpSpPr>
          <p:nvPr/>
        </p:nvGrpSpPr>
        <p:grpSpPr bwMode="auto">
          <a:xfrm>
            <a:off x="396875" y="4495800"/>
            <a:ext cx="8518525" cy="2066925"/>
            <a:chOff x="269875" y="1009742"/>
            <a:chExt cx="8518220" cy="3260494"/>
          </a:xfrm>
        </p:grpSpPr>
        <p:sp>
          <p:nvSpPr>
            <p:cNvPr id="11" name="Rectangle 4"/>
            <p:cNvSpPr>
              <a:spLocks noChangeArrowheads="1"/>
            </p:cNvSpPr>
            <p:nvPr/>
          </p:nvSpPr>
          <p:spPr bwMode="auto">
            <a:xfrm>
              <a:off x="1992251" y="1808587"/>
              <a:ext cx="6629163" cy="438239"/>
            </a:xfrm>
            <a:prstGeom prst="rect">
              <a:avLst/>
            </a:prstGeom>
            <a:noFill/>
            <a:ln w="9525">
              <a:solidFill>
                <a:srgbClr val="4D4D4D"/>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defRPr/>
              </a:pPr>
              <a:endParaRPr lang="zh-CN" altLang="en-US" sz="1400">
                <a:solidFill>
                  <a:srgbClr val="FFFF00"/>
                </a:solidFill>
                <a:latin typeface="+mn-lt"/>
                <a:ea typeface="宋体" charset="0"/>
              </a:endParaRPr>
            </a:p>
          </p:txBody>
        </p:sp>
        <p:sp>
          <p:nvSpPr>
            <p:cNvPr id="12" name="Rectangle 5"/>
            <p:cNvSpPr>
              <a:spLocks noChangeArrowheads="1"/>
            </p:cNvSpPr>
            <p:nvPr/>
          </p:nvSpPr>
          <p:spPr bwMode="auto">
            <a:xfrm>
              <a:off x="1992251" y="2291903"/>
              <a:ext cx="6629163" cy="438238"/>
            </a:xfrm>
            <a:prstGeom prst="rect">
              <a:avLst/>
            </a:prstGeom>
            <a:noFill/>
            <a:ln w="9525">
              <a:solidFill>
                <a:srgbClr val="4D4D4D"/>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defRPr/>
              </a:pPr>
              <a:endParaRPr lang="zh-CN" altLang="en-US" sz="1400">
                <a:solidFill>
                  <a:srgbClr val="FFFF00"/>
                </a:solidFill>
                <a:latin typeface="+mn-lt"/>
                <a:ea typeface="宋体" charset="0"/>
              </a:endParaRPr>
            </a:p>
          </p:txBody>
        </p:sp>
        <p:sp>
          <p:nvSpPr>
            <p:cNvPr id="13" name="Rectangle 6"/>
            <p:cNvSpPr>
              <a:spLocks noChangeArrowheads="1"/>
            </p:cNvSpPr>
            <p:nvPr/>
          </p:nvSpPr>
          <p:spPr bwMode="auto">
            <a:xfrm>
              <a:off x="1992251" y="3789426"/>
              <a:ext cx="6629163" cy="438238"/>
            </a:xfrm>
            <a:prstGeom prst="rect">
              <a:avLst/>
            </a:prstGeom>
            <a:noFill/>
            <a:ln w="9525">
              <a:solidFill>
                <a:srgbClr val="4D4D4D"/>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defRPr/>
              </a:pPr>
              <a:endParaRPr lang="zh-CN" altLang="en-US" sz="1400">
                <a:solidFill>
                  <a:srgbClr val="FFFF00"/>
                </a:solidFill>
                <a:latin typeface="+mn-lt"/>
                <a:ea typeface="宋体" charset="0"/>
              </a:endParaRPr>
            </a:p>
          </p:txBody>
        </p:sp>
        <p:sp>
          <p:nvSpPr>
            <p:cNvPr id="17" name="Rectangle 8"/>
            <p:cNvSpPr>
              <a:spLocks noChangeArrowheads="1"/>
            </p:cNvSpPr>
            <p:nvPr/>
          </p:nvSpPr>
          <p:spPr bwMode="auto">
            <a:xfrm>
              <a:off x="269875" y="1808587"/>
              <a:ext cx="1589031" cy="438239"/>
            </a:xfrm>
            <a:prstGeom prst="rect">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FF0000"/>
                  </a:solidFill>
                  <a:cs typeface="Times New Roman" pitchFamily="18" charset="0"/>
                </a:rPr>
                <a:t>1</a:t>
              </a:r>
              <a:endParaRPr lang="zh-CN" altLang="nl-NL" sz="1800" b="1">
                <a:solidFill>
                  <a:srgbClr val="FF0000"/>
                </a:solidFill>
                <a:cs typeface="Times New Roman" pitchFamily="18" charset="0"/>
              </a:endParaRPr>
            </a:p>
          </p:txBody>
        </p:sp>
        <p:sp>
          <p:nvSpPr>
            <p:cNvPr id="18" name="Rectangle 9"/>
            <p:cNvSpPr>
              <a:spLocks noChangeArrowheads="1"/>
            </p:cNvSpPr>
            <p:nvPr/>
          </p:nvSpPr>
          <p:spPr bwMode="auto">
            <a:xfrm>
              <a:off x="269875" y="2291903"/>
              <a:ext cx="1589031" cy="438238"/>
            </a:xfrm>
            <a:prstGeom prst="rect">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660066"/>
                  </a:solidFill>
                  <a:cs typeface="Times New Roman" pitchFamily="18" charset="0"/>
                </a:rPr>
                <a:t>2</a:t>
              </a:r>
              <a:endParaRPr lang="zh-CN" altLang="nl-NL" sz="1800" b="1">
                <a:solidFill>
                  <a:srgbClr val="660066"/>
                </a:solidFill>
                <a:cs typeface="Times New Roman" pitchFamily="18" charset="0"/>
              </a:endParaRPr>
            </a:p>
          </p:txBody>
        </p:sp>
        <p:sp>
          <p:nvSpPr>
            <p:cNvPr id="19" name="Rectangle 10"/>
            <p:cNvSpPr>
              <a:spLocks noChangeArrowheads="1"/>
            </p:cNvSpPr>
            <p:nvPr/>
          </p:nvSpPr>
          <p:spPr bwMode="auto">
            <a:xfrm>
              <a:off x="269875" y="3789426"/>
              <a:ext cx="1589031" cy="438238"/>
            </a:xfrm>
            <a:prstGeom prst="rect">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3D648F"/>
                  </a:solidFill>
                  <a:cs typeface="Times New Roman" pitchFamily="18" charset="0"/>
                </a:rPr>
                <a:t>5</a:t>
              </a:r>
              <a:endParaRPr lang="zh-CN" altLang="nl-NL" sz="1800" b="1">
                <a:solidFill>
                  <a:srgbClr val="3D648F"/>
                </a:solidFill>
                <a:cs typeface="Times New Roman" pitchFamily="18" charset="0"/>
              </a:endParaRPr>
            </a:p>
          </p:txBody>
        </p:sp>
        <p:sp>
          <p:nvSpPr>
            <p:cNvPr id="20" name="AutoShape 16"/>
            <p:cNvSpPr>
              <a:spLocks noChangeArrowheads="1"/>
            </p:cNvSpPr>
            <p:nvPr/>
          </p:nvSpPr>
          <p:spPr bwMode="auto">
            <a:xfrm>
              <a:off x="1998600" y="2304423"/>
              <a:ext cx="4390868" cy="433231"/>
            </a:xfrm>
            <a:prstGeom prst="roundRect">
              <a:avLst>
                <a:gd name="adj" fmla="val 16667"/>
              </a:avLst>
            </a:prstGeom>
            <a:solidFill>
              <a:srgbClr val="660066"/>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p>
              <a:pPr marL="12700" indent="-12700" algn="ctr" eaLnBrk="1" hangingPunct="1">
                <a:lnSpc>
                  <a:spcPct val="110000"/>
                </a:lnSpc>
                <a:defRPr/>
              </a:pPr>
              <a:endParaRPr lang="zh-CN" altLang="nl-NL">
                <a:solidFill>
                  <a:srgbClr val="FFFF00"/>
                </a:solidFill>
                <a:latin typeface="+mn-lt"/>
                <a:ea typeface="宋体" charset="0"/>
              </a:endParaRPr>
            </a:p>
          </p:txBody>
        </p:sp>
        <p:sp>
          <p:nvSpPr>
            <p:cNvPr id="21" name="AutoShape 22"/>
            <p:cNvSpPr>
              <a:spLocks noChangeArrowheads="1"/>
            </p:cNvSpPr>
            <p:nvPr/>
          </p:nvSpPr>
          <p:spPr bwMode="auto">
            <a:xfrm>
              <a:off x="1990663" y="1818604"/>
              <a:ext cx="1539820" cy="430726"/>
            </a:xfrm>
            <a:prstGeom prst="roundRect">
              <a:avLst>
                <a:gd name="adj" fmla="val 16667"/>
              </a:avLst>
            </a:prstGeom>
            <a:solidFill>
              <a:srgbClr val="FF000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p>
              <a:pPr algn="ctr" eaLnBrk="1" hangingPunct="1">
                <a:defRPr/>
              </a:pPr>
              <a:endParaRPr lang="zh-CN" altLang="nl-NL">
                <a:solidFill>
                  <a:srgbClr val="FF0000"/>
                </a:solidFill>
                <a:latin typeface="+mn-lt"/>
                <a:ea typeface="宋体" charset="0"/>
              </a:endParaRPr>
            </a:p>
          </p:txBody>
        </p:sp>
        <p:sp>
          <p:nvSpPr>
            <p:cNvPr id="22" name="AutoShape 17"/>
            <p:cNvSpPr>
              <a:spLocks noChangeArrowheads="1"/>
            </p:cNvSpPr>
            <p:nvPr/>
          </p:nvSpPr>
          <p:spPr bwMode="auto">
            <a:xfrm>
              <a:off x="1990663" y="1104902"/>
              <a:ext cx="996914" cy="648592"/>
            </a:xfrm>
            <a:prstGeom prst="roundRect">
              <a:avLst>
                <a:gd name="adj" fmla="val 0"/>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dirty="0">
                  <a:solidFill>
                    <a:srgbClr val="FFFF00"/>
                  </a:solidFill>
                  <a:cs typeface="Times New Roman" pitchFamily="18" charset="0"/>
                </a:rPr>
                <a:t>2015</a:t>
              </a:r>
              <a:endParaRPr lang="nl-NL" altLang="zh-CN" sz="1800" b="1" dirty="0">
                <a:solidFill>
                  <a:srgbClr val="FFFF00"/>
                </a:solidFill>
                <a:cs typeface="Times New Roman" pitchFamily="18" charset="0"/>
              </a:endParaRPr>
            </a:p>
          </p:txBody>
        </p:sp>
        <p:sp>
          <p:nvSpPr>
            <p:cNvPr id="23" name="AutoShape 17"/>
            <p:cNvSpPr>
              <a:spLocks noChangeArrowheads="1"/>
            </p:cNvSpPr>
            <p:nvPr/>
          </p:nvSpPr>
          <p:spPr bwMode="auto">
            <a:xfrm>
              <a:off x="3060600" y="1104902"/>
              <a:ext cx="1003264" cy="648592"/>
            </a:xfrm>
            <a:prstGeom prst="roundRect">
              <a:avLst>
                <a:gd name="adj" fmla="val 0"/>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FFFF00"/>
                  </a:solidFill>
                  <a:cs typeface="Times New Roman" pitchFamily="18" charset="0"/>
                </a:rPr>
                <a:t>2016</a:t>
              </a:r>
              <a:endParaRPr lang="nl-NL" altLang="zh-CN" sz="1800" b="1">
                <a:solidFill>
                  <a:srgbClr val="FFFF00"/>
                </a:solidFill>
                <a:cs typeface="Times New Roman" pitchFamily="18" charset="0"/>
              </a:endParaRPr>
            </a:p>
          </p:txBody>
        </p:sp>
        <p:sp>
          <p:nvSpPr>
            <p:cNvPr id="24" name="AutoShape 17"/>
            <p:cNvSpPr>
              <a:spLocks noChangeArrowheads="1"/>
            </p:cNvSpPr>
            <p:nvPr/>
          </p:nvSpPr>
          <p:spPr bwMode="auto">
            <a:xfrm>
              <a:off x="4140061" y="1104902"/>
              <a:ext cx="1025488" cy="648592"/>
            </a:xfrm>
            <a:prstGeom prst="roundRect">
              <a:avLst>
                <a:gd name="adj" fmla="val 0"/>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dirty="0">
                  <a:solidFill>
                    <a:srgbClr val="FFFF00"/>
                  </a:solidFill>
                  <a:cs typeface="Times New Roman" pitchFamily="18" charset="0"/>
                </a:rPr>
                <a:t>2017</a:t>
              </a:r>
              <a:endParaRPr lang="nl-NL" altLang="zh-CN" sz="1800" b="1" dirty="0">
                <a:solidFill>
                  <a:srgbClr val="FFFF00"/>
                </a:solidFill>
                <a:cs typeface="Times New Roman" pitchFamily="18" charset="0"/>
              </a:endParaRPr>
            </a:p>
          </p:txBody>
        </p:sp>
        <p:sp>
          <p:nvSpPr>
            <p:cNvPr id="25" name="AutoShape 17"/>
            <p:cNvSpPr>
              <a:spLocks noChangeArrowheads="1"/>
            </p:cNvSpPr>
            <p:nvPr/>
          </p:nvSpPr>
          <p:spPr bwMode="auto">
            <a:xfrm>
              <a:off x="5271909" y="1104902"/>
              <a:ext cx="1117560" cy="648592"/>
            </a:xfrm>
            <a:prstGeom prst="roundRect">
              <a:avLst>
                <a:gd name="adj" fmla="val 0"/>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FFFF00"/>
                  </a:solidFill>
                  <a:cs typeface="Times New Roman" pitchFamily="18" charset="0"/>
                </a:rPr>
                <a:t>2018</a:t>
              </a:r>
              <a:endParaRPr lang="nl-NL" altLang="zh-CN" sz="1800" b="1">
                <a:solidFill>
                  <a:srgbClr val="FFFF00"/>
                </a:solidFill>
                <a:cs typeface="Times New Roman" pitchFamily="18" charset="0"/>
              </a:endParaRPr>
            </a:p>
          </p:txBody>
        </p:sp>
        <p:sp>
          <p:nvSpPr>
            <p:cNvPr id="26" name="AutoShape 17"/>
            <p:cNvSpPr>
              <a:spLocks noChangeArrowheads="1"/>
            </p:cNvSpPr>
            <p:nvPr/>
          </p:nvSpPr>
          <p:spPr bwMode="auto">
            <a:xfrm>
              <a:off x="6460903" y="1104902"/>
              <a:ext cx="1008027" cy="648592"/>
            </a:xfrm>
            <a:prstGeom prst="roundRect">
              <a:avLst>
                <a:gd name="adj" fmla="val 0"/>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FFFF00"/>
                  </a:solidFill>
                  <a:cs typeface="Times New Roman" pitchFamily="18" charset="0"/>
                </a:rPr>
                <a:t>2019</a:t>
              </a:r>
              <a:endParaRPr lang="nl-NL" altLang="zh-CN" sz="1800" b="1">
                <a:solidFill>
                  <a:srgbClr val="FFFF00"/>
                </a:solidFill>
                <a:cs typeface="Times New Roman" pitchFamily="18" charset="0"/>
              </a:endParaRPr>
            </a:p>
          </p:txBody>
        </p:sp>
        <p:sp>
          <p:nvSpPr>
            <p:cNvPr id="27" name="AutoShape 17"/>
            <p:cNvSpPr>
              <a:spLocks noChangeArrowheads="1"/>
            </p:cNvSpPr>
            <p:nvPr/>
          </p:nvSpPr>
          <p:spPr bwMode="auto">
            <a:xfrm>
              <a:off x="7541953" y="1104902"/>
              <a:ext cx="1079461" cy="648592"/>
            </a:xfrm>
            <a:prstGeom prst="roundRect">
              <a:avLst>
                <a:gd name="adj" fmla="val 0"/>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FFFF00"/>
                  </a:solidFill>
                  <a:cs typeface="Times New Roman" pitchFamily="18" charset="0"/>
                </a:rPr>
                <a:t>2020 +</a:t>
              </a:r>
              <a:endParaRPr lang="nl-NL" altLang="zh-CN" sz="1800" b="1">
                <a:solidFill>
                  <a:srgbClr val="FFFF00"/>
                </a:solidFill>
                <a:cs typeface="Times New Roman" pitchFamily="18" charset="0"/>
              </a:endParaRPr>
            </a:p>
          </p:txBody>
        </p:sp>
        <p:sp>
          <p:nvSpPr>
            <p:cNvPr id="28" name="AutoShape 16"/>
            <p:cNvSpPr>
              <a:spLocks noChangeArrowheads="1"/>
            </p:cNvSpPr>
            <p:nvPr/>
          </p:nvSpPr>
          <p:spPr bwMode="auto">
            <a:xfrm>
              <a:off x="7645135" y="3789426"/>
              <a:ext cx="599260" cy="430726"/>
            </a:xfrm>
            <a:prstGeom prst="roundRect">
              <a:avLst>
                <a:gd name="adj" fmla="val 16667"/>
              </a:avLst>
            </a:prstGeom>
            <a:solidFill>
              <a:srgbClr val="3D648F"/>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p>
              <a:pPr marL="12700" indent="-12700" algn="ctr" eaLnBrk="1" hangingPunct="1">
                <a:lnSpc>
                  <a:spcPct val="110000"/>
                </a:lnSpc>
                <a:defRPr/>
              </a:pPr>
              <a:endParaRPr lang="zh-CN" altLang="nl-NL">
                <a:solidFill>
                  <a:srgbClr val="FFFF00"/>
                </a:solidFill>
                <a:latin typeface="+mn-lt"/>
                <a:ea typeface="宋体" charset="0"/>
              </a:endParaRPr>
            </a:p>
          </p:txBody>
        </p:sp>
        <p:sp>
          <p:nvSpPr>
            <p:cNvPr id="29" name="AutoShape 46"/>
            <p:cNvSpPr>
              <a:spLocks noChangeArrowheads="1"/>
            </p:cNvSpPr>
            <p:nvPr/>
          </p:nvSpPr>
          <p:spPr bwMode="auto">
            <a:xfrm>
              <a:off x="290512" y="1132448"/>
              <a:ext cx="1539820" cy="580979"/>
            </a:xfrm>
            <a:prstGeom prst="rtTriangle">
              <a:avLst/>
            </a:prstGeom>
            <a:solidFill>
              <a:schemeClr val="accent6">
                <a:lumMod val="60000"/>
                <a:lumOff val="40000"/>
              </a:schemeClr>
            </a:solidFill>
            <a:ln w="9525">
              <a:solidFill>
                <a:srgbClr val="000000"/>
              </a:solidFill>
              <a:miter lim="800000"/>
              <a:headEnd/>
              <a:tailEnd/>
            </a:ln>
          </p:spPr>
          <p:txBody>
            <a:bodyPr wrap="none" anchor="ctr"/>
            <a:lstStyle/>
            <a:p>
              <a:pPr eaLnBrk="1" hangingPunct="1">
                <a:defRPr/>
              </a:pPr>
              <a:endParaRPr lang="zh-CN" altLang="en-US">
                <a:latin typeface="+mn-lt"/>
              </a:endParaRPr>
            </a:p>
          </p:txBody>
        </p:sp>
        <p:sp>
          <p:nvSpPr>
            <p:cNvPr id="30" name="AutoShape 47"/>
            <p:cNvSpPr>
              <a:spLocks noChangeArrowheads="1"/>
            </p:cNvSpPr>
            <p:nvPr/>
          </p:nvSpPr>
          <p:spPr bwMode="auto">
            <a:xfrm rot="10800000">
              <a:off x="334961" y="1107406"/>
              <a:ext cx="1539820" cy="578476"/>
            </a:xfrm>
            <a:prstGeom prst="rtTriangle">
              <a:avLst/>
            </a:prstGeom>
            <a:solidFill>
              <a:schemeClr val="accent6">
                <a:lumMod val="60000"/>
                <a:lumOff val="40000"/>
              </a:schemeClr>
            </a:solidFill>
            <a:ln w="9525">
              <a:solidFill>
                <a:srgbClr val="000000"/>
              </a:solidFill>
              <a:miter lim="800000"/>
              <a:headEnd/>
              <a:tailEnd/>
            </a:ln>
          </p:spPr>
          <p:txBody>
            <a:bodyPr wrap="none" anchor="ctr"/>
            <a:lstStyle/>
            <a:p>
              <a:pPr eaLnBrk="1" hangingPunct="1">
                <a:defRPr/>
              </a:pPr>
              <a:endParaRPr lang="zh-CN" altLang="en-US">
                <a:latin typeface="+mn-lt"/>
              </a:endParaRPr>
            </a:p>
          </p:txBody>
        </p:sp>
        <p:sp>
          <p:nvSpPr>
            <p:cNvPr id="45083" name="Text Box 49"/>
            <p:cNvSpPr txBox="1">
              <a:spLocks noChangeArrowheads="1"/>
            </p:cNvSpPr>
            <p:nvPr/>
          </p:nvSpPr>
          <p:spPr bwMode="auto">
            <a:xfrm>
              <a:off x="290512" y="1137456"/>
              <a:ext cx="788959" cy="5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Arial" pitchFamily="34" charset="0"/>
                  <a:ea typeface="宋体" pitchFamily="2" charset="-122"/>
                  <a:sym typeface="Arial" pitchFamily="34" charset="0"/>
                </a:defRPr>
              </a:lvl1pPr>
              <a:lvl2pPr marL="742950" indent="-285750">
                <a:spcBef>
                  <a:spcPct val="20000"/>
                </a:spcBef>
                <a:buFont typeface="Arial" pitchFamily="34" charset="0"/>
                <a:buChar char="–"/>
                <a:defRPr kumimoji="1" sz="2800">
                  <a:solidFill>
                    <a:schemeClr val="tx1"/>
                  </a:solidFill>
                  <a:latin typeface="Arial" pitchFamily="34" charset="0"/>
                  <a:ea typeface="宋体" pitchFamily="2" charset="-122"/>
                  <a:sym typeface="Arial" pitchFamily="34" charset="0"/>
                </a:defRPr>
              </a:lvl2pPr>
              <a:lvl3pPr marL="1143000" indent="-228600">
                <a:spcBef>
                  <a:spcPct val="20000"/>
                </a:spcBef>
                <a:buFont typeface="Arial" pitchFamily="34" charset="0"/>
                <a:buChar char="•"/>
                <a:defRPr kumimoji="1" sz="2400">
                  <a:solidFill>
                    <a:schemeClr val="tx1"/>
                  </a:solidFill>
                  <a:latin typeface="Arial" pitchFamily="34" charset="0"/>
                  <a:ea typeface="宋体" pitchFamily="2" charset="-122"/>
                  <a:sym typeface="Arial" pitchFamily="34" charset="0"/>
                </a:defRPr>
              </a:lvl3pPr>
              <a:lvl4pPr marL="16002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4pPr>
              <a:lvl5pPr marL="20574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9pPr>
            </a:lstStyle>
            <a:p>
              <a:pPr algn="ctr" eaLnBrk="1" hangingPunct="1">
                <a:spcBef>
                  <a:spcPct val="0"/>
                </a:spcBef>
                <a:buFontTx/>
                <a:buNone/>
              </a:pPr>
              <a:r>
                <a:rPr kumimoji="0" lang="en-US" altLang="zh-CN" sz="1800" b="1">
                  <a:solidFill>
                    <a:srgbClr val="FFFF00"/>
                  </a:solidFill>
                  <a:cs typeface="Times New Roman" pitchFamily="18" charset="0"/>
                </a:rPr>
                <a:t>plans</a:t>
              </a:r>
              <a:endParaRPr kumimoji="0" lang="zh-CN" altLang="en-US" sz="1800" b="1">
                <a:solidFill>
                  <a:srgbClr val="FFFF00"/>
                </a:solidFill>
                <a:cs typeface="Times New Roman" pitchFamily="18" charset="0"/>
              </a:endParaRPr>
            </a:p>
          </p:txBody>
        </p:sp>
        <p:sp>
          <p:nvSpPr>
            <p:cNvPr id="45084" name="Text Box 50"/>
            <p:cNvSpPr txBox="1">
              <a:spLocks noChangeArrowheads="1"/>
            </p:cNvSpPr>
            <p:nvPr/>
          </p:nvSpPr>
          <p:spPr bwMode="auto">
            <a:xfrm>
              <a:off x="1182655" y="1009742"/>
              <a:ext cx="723874" cy="58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Arial" pitchFamily="34" charset="0"/>
                  <a:ea typeface="宋体" pitchFamily="2" charset="-122"/>
                  <a:sym typeface="Arial" pitchFamily="34" charset="0"/>
                </a:defRPr>
              </a:lvl1pPr>
              <a:lvl2pPr marL="742950" indent="-285750">
                <a:spcBef>
                  <a:spcPct val="20000"/>
                </a:spcBef>
                <a:buFont typeface="Arial" pitchFamily="34" charset="0"/>
                <a:buChar char="–"/>
                <a:defRPr kumimoji="1" sz="2800">
                  <a:solidFill>
                    <a:schemeClr val="tx1"/>
                  </a:solidFill>
                  <a:latin typeface="Arial" pitchFamily="34" charset="0"/>
                  <a:ea typeface="宋体" pitchFamily="2" charset="-122"/>
                  <a:sym typeface="Arial" pitchFamily="34" charset="0"/>
                </a:defRPr>
              </a:lvl2pPr>
              <a:lvl3pPr marL="1143000" indent="-228600">
                <a:spcBef>
                  <a:spcPct val="20000"/>
                </a:spcBef>
                <a:buFont typeface="Arial" pitchFamily="34" charset="0"/>
                <a:buChar char="•"/>
                <a:defRPr kumimoji="1" sz="2400">
                  <a:solidFill>
                    <a:schemeClr val="tx1"/>
                  </a:solidFill>
                  <a:latin typeface="Arial" pitchFamily="34" charset="0"/>
                  <a:ea typeface="宋体" pitchFamily="2" charset="-122"/>
                  <a:sym typeface="Arial" pitchFamily="34" charset="0"/>
                </a:defRPr>
              </a:lvl3pPr>
              <a:lvl4pPr marL="16002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4pPr>
              <a:lvl5pPr marL="2057400" indent="-228600">
                <a:spcBef>
                  <a:spcPct val="20000"/>
                </a:spcBef>
                <a:buFont typeface="Arial" pitchFamily="34" charset="0"/>
                <a:buChar char="»"/>
                <a:defRPr kumimoji="1" sz="2000">
                  <a:solidFill>
                    <a:schemeClr val="tx1"/>
                  </a:solidFill>
                  <a:latin typeface="Arial" pitchFamily="34" charset="0"/>
                  <a:ea typeface="宋体" pitchFamily="2" charset="-122"/>
                  <a:sym typeface="Arial" pitchFamily="34" charset="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Arial" pitchFamily="34" charset="0"/>
                  <a:ea typeface="宋体" pitchFamily="2" charset="-122"/>
                  <a:sym typeface="Arial" pitchFamily="34" charset="0"/>
                </a:defRPr>
              </a:lvl9pPr>
            </a:lstStyle>
            <a:p>
              <a:pPr algn="ctr" eaLnBrk="1" hangingPunct="1">
                <a:spcBef>
                  <a:spcPct val="0"/>
                </a:spcBef>
                <a:buFontTx/>
                <a:buNone/>
              </a:pPr>
              <a:r>
                <a:rPr kumimoji="0" lang="en-US" altLang="zh-CN" sz="1800" b="1">
                  <a:solidFill>
                    <a:srgbClr val="FFFF00"/>
                  </a:solidFill>
                  <a:cs typeface="Times New Roman" pitchFamily="18" charset="0"/>
                </a:rPr>
                <a:t>Time</a:t>
              </a:r>
              <a:endParaRPr kumimoji="0" lang="zh-CN" altLang="en-US" sz="1800" b="1">
                <a:solidFill>
                  <a:srgbClr val="FFFF00"/>
                </a:solidFill>
                <a:cs typeface="Times New Roman" pitchFamily="18" charset="0"/>
              </a:endParaRPr>
            </a:p>
          </p:txBody>
        </p:sp>
        <p:sp>
          <p:nvSpPr>
            <p:cNvPr id="33" name="Rectangle 5"/>
            <p:cNvSpPr>
              <a:spLocks noChangeArrowheads="1"/>
            </p:cNvSpPr>
            <p:nvPr/>
          </p:nvSpPr>
          <p:spPr bwMode="auto">
            <a:xfrm>
              <a:off x="1998601" y="2780225"/>
              <a:ext cx="6622813" cy="438239"/>
            </a:xfrm>
            <a:prstGeom prst="rect">
              <a:avLst/>
            </a:prstGeom>
            <a:noFill/>
            <a:ln w="9525">
              <a:solidFill>
                <a:srgbClr val="4D4D4D"/>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defRPr/>
              </a:pPr>
              <a:endParaRPr lang="zh-CN" altLang="en-US" sz="1400">
                <a:solidFill>
                  <a:srgbClr val="FFFF00"/>
                </a:solidFill>
                <a:latin typeface="+mn-lt"/>
                <a:ea typeface="宋体" charset="0"/>
              </a:endParaRPr>
            </a:p>
          </p:txBody>
        </p:sp>
        <p:sp>
          <p:nvSpPr>
            <p:cNvPr id="34" name="Rectangle 9"/>
            <p:cNvSpPr>
              <a:spLocks noChangeArrowheads="1"/>
            </p:cNvSpPr>
            <p:nvPr/>
          </p:nvSpPr>
          <p:spPr bwMode="auto">
            <a:xfrm>
              <a:off x="276225" y="2780225"/>
              <a:ext cx="1589031" cy="438239"/>
            </a:xfrm>
            <a:prstGeom prst="rect">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008000"/>
                  </a:solidFill>
                  <a:cs typeface="Times New Roman" pitchFamily="18" charset="0"/>
                </a:rPr>
                <a:t>3</a:t>
              </a:r>
              <a:endParaRPr lang="zh-CN" altLang="nl-NL" sz="1800" b="1">
                <a:solidFill>
                  <a:srgbClr val="008000"/>
                </a:solidFill>
                <a:cs typeface="Times New Roman" pitchFamily="18" charset="0"/>
              </a:endParaRPr>
            </a:p>
          </p:txBody>
        </p:sp>
        <p:sp>
          <p:nvSpPr>
            <p:cNvPr id="35" name="AutoShape 16"/>
            <p:cNvSpPr>
              <a:spLocks noChangeArrowheads="1"/>
            </p:cNvSpPr>
            <p:nvPr/>
          </p:nvSpPr>
          <p:spPr bwMode="auto">
            <a:xfrm>
              <a:off x="3114573" y="2780225"/>
              <a:ext cx="3274897" cy="433231"/>
            </a:xfrm>
            <a:prstGeom prst="roundRect">
              <a:avLst>
                <a:gd name="adj" fmla="val 16667"/>
              </a:avLst>
            </a:prstGeom>
            <a:solidFill>
              <a:srgbClr val="00B05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p>
              <a:pPr marL="12700" indent="-12700" algn="ctr" eaLnBrk="1" hangingPunct="1">
                <a:lnSpc>
                  <a:spcPct val="110000"/>
                </a:lnSpc>
                <a:defRPr/>
              </a:pPr>
              <a:endParaRPr lang="zh-CN" altLang="nl-NL">
                <a:solidFill>
                  <a:srgbClr val="FFFF00"/>
                </a:solidFill>
                <a:latin typeface="+mn-lt"/>
                <a:ea typeface="宋体" charset="0"/>
              </a:endParaRPr>
            </a:p>
          </p:txBody>
        </p:sp>
        <p:sp>
          <p:nvSpPr>
            <p:cNvPr id="36" name="Rectangle 6"/>
            <p:cNvSpPr>
              <a:spLocks noChangeArrowheads="1"/>
            </p:cNvSpPr>
            <p:nvPr/>
          </p:nvSpPr>
          <p:spPr bwMode="auto">
            <a:xfrm>
              <a:off x="1998601" y="3286077"/>
              <a:ext cx="6622813" cy="438239"/>
            </a:xfrm>
            <a:prstGeom prst="rect">
              <a:avLst/>
            </a:prstGeom>
            <a:noFill/>
            <a:ln w="9525">
              <a:solidFill>
                <a:srgbClr val="4D4D4D"/>
              </a:solidFill>
              <a:miter lim="800000"/>
              <a:headEnd type="none" w="sm" len="sm"/>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defRPr/>
              </a:pPr>
              <a:endParaRPr lang="zh-CN" altLang="en-US" sz="1400">
                <a:solidFill>
                  <a:srgbClr val="FFFF00"/>
                </a:solidFill>
                <a:latin typeface="+mn-lt"/>
                <a:ea typeface="宋体" charset="0"/>
              </a:endParaRPr>
            </a:p>
          </p:txBody>
        </p:sp>
        <p:sp>
          <p:nvSpPr>
            <p:cNvPr id="37" name="Rectangle 10"/>
            <p:cNvSpPr>
              <a:spLocks noChangeArrowheads="1"/>
            </p:cNvSpPr>
            <p:nvPr/>
          </p:nvSpPr>
          <p:spPr bwMode="auto">
            <a:xfrm>
              <a:off x="276225" y="3283574"/>
              <a:ext cx="1589031" cy="438238"/>
            </a:xfrm>
            <a:prstGeom prst="rect">
              <a:avLst/>
            </a:prstGeom>
            <a:solidFill>
              <a:srgbClr val="00B0F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lvl1pPr>
                <a:defRPr kumimoji="1" sz="2400">
                  <a:solidFill>
                    <a:schemeClr val="tx1"/>
                  </a:solidFill>
                  <a:latin typeface="Arial" pitchFamily="34" charset="0"/>
                  <a:ea typeface="宋体" pitchFamily="2" charset="-122"/>
                </a:defRPr>
              </a:lvl1pPr>
              <a:lvl2pPr marL="742950" indent="-285750">
                <a:defRPr kumimoji="1" sz="2400">
                  <a:solidFill>
                    <a:schemeClr val="tx1"/>
                  </a:solidFill>
                  <a:latin typeface="Arial" pitchFamily="34" charset="0"/>
                  <a:ea typeface="宋体" pitchFamily="2" charset="-122"/>
                </a:defRPr>
              </a:lvl2pPr>
              <a:lvl3pPr marL="1143000" indent="-228600">
                <a:defRPr kumimoji="1" sz="2400">
                  <a:solidFill>
                    <a:schemeClr val="tx1"/>
                  </a:solidFill>
                  <a:latin typeface="Arial" pitchFamily="34" charset="0"/>
                  <a:ea typeface="宋体" pitchFamily="2" charset="-122"/>
                </a:defRPr>
              </a:lvl3pPr>
              <a:lvl4pPr marL="1600200" indent="-228600">
                <a:defRPr kumimoji="1" sz="2400">
                  <a:solidFill>
                    <a:schemeClr val="tx1"/>
                  </a:solidFill>
                  <a:latin typeface="Arial" pitchFamily="34" charset="0"/>
                  <a:ea typeface="宋体" pitchFamily="2" charset="-122"/>
                </a:defRPr>
              </a:lvl4pPr>
              <a:lvl5pPr marL="2057400" indent="-228600">
                <a:defRPr kumimoji="1"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kumimoji="1"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kumimoji="1"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kumimoji="1"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kumimoji="1" sz="2400">
                  <a:solidFill>
                    <a:schemeClr val="tx1"/>
                  </a:solidFill>
                  <a:latin typeface="Arial" pitchFamily="34" charset="0"/>
                  <a:ea typeface="宋体" pitchFamily="2" charset="-122"/>
                </a:defRPr>
              </a:lvl9pPr>
            </a:lstStyle>
            <a:p>
              <a:pPr algn="ctr" eaLnBrk="1" hangingPunct="1">
                <a:defRPr/>
              </a:pPr>
              <a:r>
                <a:rPr lang="en-US" altLang="zh-CN" sz="1800" b="1">
                  <a:solidFill>
                    <a:srgbClr val="800000"/>
                  </a:solidFill>
                  <a:cs typeface="Times New Roman" pitchFamily="18" charset="0"/>
                </a:rPr>
                <a:t>4</a:t>
              </a:r>
              <a:endParaRPr lang="zh-CN" altLang="nl-NL" sz="1800" b="1">
                <a:solidFill>
                  <a:srgbClr val="800000"/>
                </a:solidFill>
                <a:cs typeface="Times New Roman" pitchFamily="18" charset="0"/>
              </a:endParaRPr>
            </a:p>
          </p:txBody>
        </p:sp>
        <p:sp>
          <p:nvSpPr>
            <p:cNvPr id="38" name="AutoShape 16"/>
            <p:cNvSpPr>
              <a:spLocks noChangeArrowheads="1"/>
            </p:cNvSpPr>
            <p:nvPr/>
          </p:nvSpPr>
          <p:spPr bwMode="auto">
            <a:xfrm>
              <a:off x="4752022" y="3288582"/>
              <a:ext cx="2893114" cy="430726"/>
            </a:xfrm>
            <a:prstGeom prst="roundRect">
              <a:avLst>
                <a:gd name="adj" fmla="val 16667"/>
              </a:avLst>
            </a:prstGeom>
            <a:solidFill>
              <a:srgbClr val="800000"/>
            </a:solidFill>
            <a:ln w="6350">
              <a:solidFill>
                <a:srgbClr val="CDC2AB"/>
              </a:solidFill>
              <a:round/>
              <a:headEnd type="none" w="sm" len="sm"/>
              <a:tailEnd type="none" w="med" len="lg"/>
            </a:ln>
            <a:effectLst>
              <a:outerShdw blurRad="63500" dist="17961" dir="2700000" algn="ctr" rotWithShape="0">
                <a:srgbClr val="000000">
                  <a:alpha val="74997"/>
                </a:srgbClr>
              </a:outerShdw>
            </a:effectLst>
          </p:spPr>
          <p:txBody>
            <a:bodyPr tIns="91440" bIns="91440" anchor="ctr"/>
            <a:lstStyle/>
            <a:p>
              <a:pPr marL="12700" indent="-12700" algn="ctr" eaLnBrk="1" hangingPunct="1">
                <a:lnSpc>
                  <a:spcPct val="110000"/>
                </a:lnSpc>
                <a:defRPr/>
              </a:pPr>
              <a:endParaRPr lang="zh-CN" altLang="nl-NL">
                <a:solidFill>
                  <a:srgbClr val="800000"/>
                </a:solidFill>
                <a:latin typeface="+mn-lt"/>
                <a:ea typeface="宋体" charset="0"/>
              </a:endParaRPr>
            </a:p>
          </p:txBody>
        </p:sp>
        <p:sp>
          <p:nvSpPr>
            <p:cNvPr id="40" name="右箭头 39"/>
            <p:cNvSpPr/>
            <p:nvPr/>
          </p:nvSpPr>
          <p:spPr>
            <a:xfrm>
              <a:off x="8027710" y="3789426"/>
              <a:ext cx="760385" cy="480810"/>
            </a:xfrm>
            <a:prstGeom prst="rightArrow">
              <a:avLst/>
            </a:prstGeom>
            <a:solidFill>
              <a:srgbClr val="3D64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grpSp>
      <p:sp>
        <p:nvSpPr>
          <p:cNvPr id="2" name="Slide Number Placeholder 1"/>
          <p:cNvSpPr>
            <a:spLocks noGrp="1"/>
          </p:cNvSpPr>
          <p:nvPr>
            <p:ph type="sldNum" sz="quarter" idx="12"/>
          </p:nvPr>
        </p:nvSpPr>
        <p:spPr>
          <a:xfrm>
            <a:off x="2514600" y="6553200"/>
            <a:ext cx="2133600" cy="476250"/>
          </a:xfrm>
        </p:spPr>
        <p:txBody>
          <a:bodyPr/>
          <a:lstStyle/>
          <a:p>
            <a:pPr>
              <a:defRPr/>
            </a:pPr>
            <a:fld id="{82A10D24-5705-4D16-B35B-ECD811D2B224}" type="slidenum">
              <a:rPr lang="zh-CN" altLang="en-US" smtClean="0">
                <a:solidFill>
                  <a:srgbClr val="000000"/>
                </a:solidFill>
              </a:rPr>
              <a:pPr>
                <a:defRPr/>
              </a:pPr>
              <a:t>52</a:t>
            </a:fld>
            <a:endParaRPr lang="en-US" altLang="zh-CN" sz="1800" dirty="0">
              <a:solidFill>
                <a:srgbClr val="000000"/>
              </a:solidFill>
            </a:endParaRPr>
          </a:p>
        </p:txBody>
      </p:sp>
      <p:sp>
        <p:nvSpPr>
          <p:cNvPr id="42" name="Title 1"/>
          <p:cNvSpPr txBox="1">
            <a:spLocks/>
          </p:cNvSpPr>
          <p:nvPr/>
        </p:nvSpPr>
        <p:spPr>
          <a:xfrm>
            <a:off x="-11113" y="0"/>
            <a:ext cx="9144000" cy="1143000"/>
          </a:xfrm>
          <a:prstGeom prst="rect">
            <a:avLst/>
          </a:prstGeom>
        </p:spPr>
        <p:txBody>
          <a:bodyPr anchor="ctr">
            <a:normAutofit/>
          </a:bodyPr>
          <a:lstStyle>
            <a:lvl1pPr algn="ctr" rtl="0" eaLnBrk="0" fontAlgn="base" hangingPunct="0">
              <a:spcBef>
                <a:spcPct val="0"/>
              </a:spcBef>
              <a:spcAft>
                <a:spcPct val="0"/>
              </a:spcAft>
              <a:defRPr kumimoji="1" sz="4400">
                <a:solidFill>
                  <a:schemeClr val="tx2"/>
                </a:solidFill>
                <a:latin typeface="+mj-lt"/>
                <a:ea typeface="+mj-ea"/>
                <a:cs typeface="+mj-cs"/>
                <a:sym typeface="Arial" pitchFamily="34" charset="0"/>
              </a:defRPr>
            </a:lvl1pPr>
            <a:lvl2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2pPr>
            <a:lvl3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3pPr>
            <a:lvl4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4pPr>
            <a:lvl5pPr algn="ctr" rtl="0" eaLnBrk="0" fontAlgn="base" hangingPunct="0">
              <a:spcBef>
                <a:spcPct val="0"/>
              </a:spcBef>
              <a:spcAft>
                <a:spcPct val="0"/>
              </a:spcAft>
              <a:defRPr kumimoji="1" sz="4400">
                <a:solidFill>
                  <a:schemeClr val="tx2"/>
                </a:solidFill>
                <a:latin typeface="Arial" charset="0"/>
                <a:ea typeface="宋体" charset="0"/>
                <a:cs typeface="宋体" charset="0"/>
                <a:sym typeface="Arial" pitchFamily="34" charset="0"/>
              </a:defRPr>
            </a:lvl5pPr>
            <a:lvl6pPr marL="4572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6pPr>
            <a:lvl7pPr marL="9144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7pPr>
            <a:lvl8pPr marL="13716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8pPr>
            <a:lvl9pPr marL="1828800" algn="ctr" rtl="0" eaLnBrk="0" fontAlgn="base" hangingPunct="0">
              <a:spcBef>
                <a:spcPct val="0"/>
              </a:spcBef>
              <a:spcAft>
                <a:spcPct val="0"/>
              </a:spcAft>
              <a:defRPr kumimoji="1" sz="4400">
                <a:solidFill>
                  <a:schemeClr val="tx2"/>
                </a:solidFill>
                <a:latin typeface="Arial" charset="0"/>
                <a:ea typeface="宋体" charset="0"/>
                <a:cs typeface="宋体" charset="0"/>
                <a:sym typeface="Arial" charset="0"/>
              </a:defRPr>
            </a:lvl9pPr>
          </a:lstStyle>
          <a:p>
            <a:r>
              <a:rPr lang="en-US" b="1" kern="0" dirty="0">
                <a:solidFill>
                  <a:schemeClr val="bg1"/>
                </a:solidFill>
              </a:rPr>
              <a:t>SPERF Timeline</a:t>
            </a:r>
            <a:endParaRPr lang="en-US" b="1" kern="0" dirty="0"/>
          </a:p>
        </p:txBody>
      </p:sp>
    </p:spTree>
    <p:extLst>
      <p:ext uri="{BB962C8B-B14F-4D97-AF65-F5344CB8AC3E}">
        <p14:creationId xmlns:p14="http://schemas.microsoft.com/office/powerpoint/2010/main" val="1086780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b="1" dirty="0"/>
              <a:t>Summary</a:t>
            </a:r>
          </a:p>
        </p:txBody>
      </p:sp>
      <p:sp>
        <p:nvSpPr>
          <p:cNvPr id="3" name="Content Placeholder 2"/>
          <p:cNvSpPr>
            <a:spLocks noGrp="1"/>
          </p:cNvSpPr>
          <p:nvPr>
            <p:ph idx="1"/>
          </p:nvPr>
        </p:nvSpPr>
        <p:spPr>
          <a:xfrm>
            <a:off x="228600" y="1143000"/>
            <a:ext cx="8915400" cy="5791200"/>
          </a:xfrm>
        </p:spPr>
        <p:txBody>
          <a:bodyPr>
            <a:normAutofit/>
          </a:bodyPr>
          <a:lstStyle/>
          <a:p>
            <a:r>
              <a:rPr lang="en-US" dirty="0"/>
              <a:t>A unique set of magnetic coils enables SPERF to explore important physic questions relevant to space physics</a:t>
            </a:r>
          </a:p>
          <a:p>
            <a:r>
              <a:rPr lang="en-US" dirty="0"/>
              <a:t>A wide range of plasma parameters, using different plasma generation methods, can be achieved by SPERF allowing detailed studies of physics underlying 3D reconnection and particle energization/transport</a:t>
            </a:r>
          </a:p>
          <a:p>
            <a:r>
              <a:rPr lang="en-US" dirty="0">
                <a:solidFill>
                  <a:srgbClr val="FF0000"/>
                </a:solidFill>
              </a:rPr>
              <a:t>Further 3D global Hybrid and MHD simulation with experimental geometry will be pursued</a:t>
            </a:r>
          </a:p>
          <a:p>
            <a:pPr>
              <a:buNone/>
            </a:pPr>
            <a:endParaRPr lang="en-US" dirty="0"/>
          </a:p>
          <a:p>
            <a:endParaRPr lang="en-US" dirty="0"/>
          </a:p>
          <a:p>
            <a:pPr lvl="2"/>
            <a:endParaRPr lang="en-US" dirty="0"/>
          </a:p>
          <a:p>
            <a:endParaRPr lang="en-US" dirty="0"/>
          </a:p>
          <a:p>
            <a:pPr>
              <a:buNone/>
            </a:pP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53</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200" b="1" dirty="0"/>
              <a:t>Magnetic Reconnection Experiments Evolve from EMHD to MHD Regime</a:t>
            </a:r>
          </a:p>
        </p:txBody>
      </p:sp>
      <p:sp>
        <p:nvSpPr>
          <p:cNvPr id="3" name="Content Placeholder 2"/>
          <p:cNvSpPr>
            <a:spLocks noGrp="1"/>
          </p:cNvSpPr>
          <p:nvPr>
            <p:ph idx="1"/>
          </p:nvPr>
        </p:nvSpPr>
        <p:spPr>
          <a:xfrm>
            <a:off x="-76200" y="1295400"/>
            <a:ext cx="5410200" cy="5562600"/>
          </a:xfrm>
        </p:spPr>
        <p:txBody>
          <a:bodyPr>
            <a:normAutofit fontScale="92500" lnSpcReduction="20000"/>
          </a:bodyPr>
          <a:lstStyle/>
          <a:p>
            <a:r>
              <a:rPr lang="en-US" sz="3000" dirty="0"/>
              <a:t>Early laboratory study of magnetic reconnection was conducted in pinch and linear devices</a:t>
            </a:r>
          </a:p>
          <a:p>
            <a:pPr lvl="1"/>
            <a:r>
              <a:rPr lang="en-US" dirty="0"/>
              <a:t>Ion </a:t>
            </a:r>
            <a:r>
              <a:rPr lang="en-US" dirty="0" err="1"/>
              <a:t>gyroradius</a:t>
            </a:r>
            <a:r>
              <a:rPr lang="en-US" dirty="0"/>
              <a:t> on the order of machine size (EMHD) and S~1-10</a:t>
            </a:r>
          </a:p>
          <a:p>
            <a:r>
              <a:rPr lang="en-US" sz="3000" kern="0" dirty="0">
                <a:ea typeface="MS PGothic" pitchFamily="34" charset="-128"/>
                <a:cs typeface="Arial" pitchFamily="34" charset="0"/>
              </a:rPr>
              <a:t>All present devices operate in MHD regime with ion </a:t>
            </a:r>
            <a:r>
              <a:rPr lang="en-US" sz="3000" kern="0" dirty="0" err="1">
                <a:ea typeface="MS PGothic" pitchFamily="34" charset="-128"/>
                <a:cs typeface="Arial" pitchFamily="34" charset="0"/>
              </a:rPr>
              <a:t>gyroradius</a:t>
            </a:r>
            <a:r>
              <a:rPr lang="en-US" sz="3000" kern="0" dirty="0">
                <a:ea typeface="MS PGothic" pitchFamily="34" charset="-128"/>
                <a:cs typeface="Arial" pitchFamily="34" charset="0"/>
              </a:rPr>
              <a:t> much smaller than machine size</a:t>
            </a:r>
          </a:p>
          <a:p>
            <a:pPr lvl="1"/>
            <a:r>
              <a:rPr lang="en-US" kern="0" dirty="0">
                <a:ea typeface="MS PGothic" pitchFamily="34" charset="-128"/>
                <a:cs typeface="Arial" pitchFamily="34" charset="0"/>
              </a:rPr>
              <a:t>Strong magnetic field  ~100-1 </a:t>
            </a:r>
            <a:r>
              <a:rPr lang="en-US" kern="0" dirty="0" err="1">
                <a:ea typeface="MS PGothic" pitchFamily="34" charset="-128"/>
                <a:cs typeface="Arial" pitchFamily="34" charset="0"/>
              </a:rPr>
              <a:t>kG</a:t>
            </a:r>
            <a:endParaRPr lang="en-US" kern="0" dirty="0">
              <a:ea typeface="MS PGothic" pitchFamily="34" charset="-128"/>
              <a:cs typeface="Arial" pitchFamily="34" charset="0"/>
            </a:endParaRPr>
          </a:p>
          <a:p>
            <a:pPr lvl="1"/>
            <a:r>
              <a:rPr lang="en-US" kern="0" dirty="0">
                <a:ea typeface="MS PGothic" pitchFamily="34" charset="-128"/>
                <a:cs typeface="Arial" pitchFamily="34" charset="0"/>
              </a:rPr>
              <a:t>A wide range of  machine size  (~1-10 m)</a:t>
            </a:r>
          </a:p>
          <a:p>
            <a:pPr lvl="1"/>
            <a:r>
              <a:rPr lang="en-US" kern="0" dirty="0">
                <a:ea typeface="MS PGothic" pitchFamily="34" charset="-128"/>
                <a:cs typeface="Arial" pitchFamily="34" charset="0"/>
              </a:rPr>
              <a:t>A variety of ion species: H, D, He, Argon</a:t>
            </a:r>
          </a:p>
          <a:p>
            <a:pPr lvl="1"/>
            <a:r>
              <a:rPr lang="en-US" kern="0" dirty="0">
                <a:ea typeface="MS PGothic" pitchFamily="34" charset="-128"/>
                <a:cs typeface="Arial" pitchFamily="34" charset="0"/>
              </a:rPr>
              <a:t>S&gt;&gt;1</a:t>
            </a:r>
          </a:p>
          <a:p>
            <a:endParaRPr lang="en-US" dirty="0"/>
          </a:p>
          <a:p>
            <a:pPr lvl="1"/>
            <a:endParaRPr lang="en-US" dirty="0"/>
          </a:p>
        </p:txBody>
      </p:sp>
      <p:pic>
        <p:nvPicPr>
          <p:cNvPr id="129027" name="Picture 3"/>
          <p:cNvPicPr>
            <a:picLocks noChangeAspect="1" noChangeArrowheads="1"/>
          </p:cNvPicPr>
          <p:nvPr/>
        </p:nvPicPr>
        <p:blipFill>
          <a:blip r:embed="rId3" cstate="print"/>
          <a:srcRect/>
          <a:stretch>
            <a:fillRect/>
          </a:stretch>
        </p:blipFill>
        <p:spPr bwMode="auto">
          <a:xfrm>
            <a:off x="5853545" y="1828800"/>
            <a:ext cx="2909455" cy="1905000"/>
          </a:xfrm>
          <a:prstGeom prst="rect">
            <a:avLst/>
          </a:prstGeom>
          <a:noFill/>
          <a:ln w="9525">
            <a:noFill/>
            <a:miter lim="800000"/>
            <a:headEnd/>
            <a:tailEnd/>
          </a:ln>
        </p:spPr>
      </p:pic>
      <p:sp>
        <p:nvSpPr>
          <p:cNvPr id="7" name="Rectangle 21"/>
          <p:cNvSpPr>
            <a:spLocks noChangeArrowheads="1"/>
          </p:cNvSpPr>
          <p:nvPr/>
        </p:nvSpPr>
        <p:spPr bwMode="auto">
          <a:xfrm>
            <a:off x="6324600" y="1295400"/>
            <a:ext cx="2209799" cy="523220"/>
          </a:xfrm>
          <a:prstGeom prst="rect">
            <a:avLst/>
          </a:prstGeom>
          <a:noFill/>
          <a:ln w="9525">
            <a:noFill/>
            <a:miter lim="800000"/>
            <a:headEnd/>
            <a:tailEnd/>
          </a:ln>
        </p:spPr>
        <p:txBody>
          <a:bodyPr wrap="square">
            <a:spAutoFit/>
          </a:bodyPr>
          <a:lstStyle/>
          <a:p>
            <a:r>
              <a:rPr lang="en-US" sz="1400" dirty="0" err="1">
                <a:latin typeface="Helvetica" pitchFamily="-1" charset="0"/>
              </a:rPr>
              <a:t>Bratehanhl</a:t>
            </a:r>
            <a:r>
              <a:rPr lang="en-US" sz="1400" dirty="0">
                <a:latin typeface="Helvetica" pitchFamily="-1" charset="0"/>
              </a:rPr>
              <a:t> and </a:t>
            </a:r>
            <a:r>
              <a:rPr lang="en-US" sz="1400" dirty="0" err="1">
                <a:latin typeface="Helvetica" pitchFamily="-1" charset="0"/>
              </a:rPr>
              <a:t>Yeates</a:t>
            </a:r>
            <a:r>
              <a:rPr lang="en-US" sz="1400" dirty="0">
                <a:latin typeface="Helvetica" pitchFamily="-1" charset="0"/>
              </a:rPr>
              <a:t>, </a:t>
            </a:r>
            <a:r>
              <a:rPr lang="en-US" sz="1400" dirty="0" err="1">
                <a:latin typeface="Helvetica" pitchFamily="-1" charset="0"/>
              </a:rPr>
              <a:t>PoF</a:t>
            </a:r>
            <a:r>
              <a:rPr lang="en-US" sz="1400" dirty="0">
                <a:latin typeface="Helvetica" pitchFamily="-1" charset="0"/>
              </a:rPr>
              <a:t>, 1970</a:t>
            </a:r>
            <a:endParaRPr lang="en-US" sz="1400" dirty="0"/>
          </a:p>
        </p:txBody>
      </p:sp>
      <p:pic>
        <p:nvPicPr>
          <p:cNvPr id="8" name="Picture 8" descr="flux_fs_pic"/>
          <p:cNvPicPr>
            <a:picLocks noChangeAspect="1" noChangeArrowheads="1"/>
          </p:cNvPicPr>
          <p:nvPr/>
        </p:nvPicPr>
        <p:blipFill>
          <a:blip r:embed="rId4" cstate="print"/>
          <a:srcRect r="44167" b="1466"/>
          <a:stretch>
            <a:fillRect/>
          </a:stretch>
        </p:blipFill>
        <p:spPr bwMode="auto">
          <a:xfrm>
            <a:off x="5181600" y="4114800"/>
            <a:ext cx="3938452" cy="2057400"/>
          </a:xfrm>
          <a:prstGeom prst="rect">
            <a:avLst/>
          </a:prstGeom>
          <a:noFill/>
          <a:ln w="9525">
            <a:noFill/>
            <a:miter lim="800000"/>
            <a:headEnd/>
            <a:tailEnd/>
          </a:ln>
        </p:spPr>
      </p:pic>
      <p:sp>
        <p:nvSpPr>
          <p:cNvPr id="9" name="Rectangle 21"/>
          <p:cNvSpPr>
            <a:spLocks noChangeArrowheads="1"/>
          </p:cNvSpPr>
          <p:nvPr/>
        </p:nvSpPr>
        <p:spPr bwMode="auto">
          <a:xfrm>
            <a:off x="6629400" y="5943600"/>
            <a:ext cx="2209799" cy="307777"/>
          </a:xfrm>
          <a:prstGeom prst="rect">
            <a:avLst/>
          </a:prstGeom>
          <a:noFill/>
          <a:ln w="9525">
            <a:noFill/>
            <a:miter lim="800000"/>
            <a:headEnd/>
            <a:tailEnd/>
          </a:ln>
        </p:spPr>
        <p:txBody>
          <a:bodyPr wrap="square">
            <a:spAutoFit/>
          </a:bodyPr>
          <a:lstStyle/>
          <a:p>
            <a:r>
              <a:rPr lang="en-US" sz="1400" dirty="0">
                <a:latin typeface="Helvetica" pitchFamily="-1" charset="0"/>
              </a:rPr>
              <a:t>Yamada et. al, </a:t>
            </a:r>
            <a:r>
              <a:rPr lang="en-US" sz="1400" dirty="0" err="1">
                <a:latin typeface="Helvetica" pitchFamily="-1" charset="0"/>
              </a:rPr>
              <a:t>PoP</a:t>
            </a:r>
            <a:r>
              <a:rPr lang="en-US" sz="1400" dirty="0">
                <a:latin typeface="Helvetica" pitchFamily="-1" charset="0"/>
              </a:rPr>
              <a:t>, 1997</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202206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0"/>
            <a:ext cx="9144000" cy="1143000"/>
          </a:xfrm>
        </p:spPr>
        <p:txBody>
          <a:bodyPr>
            <a:noAutofit/>
          </a:bodyPr>
          <a:lstStyle/>
          <a:p>
            <a:pPr eaLnBrk="1" hangingPunct="1"/>
            <a:r>
              <a:rPr lang="en-US" sz="3200" b="1" dirty="0"/>
              <a:t>All Recent Reconnection Experiments Have either Linear or Toroidal Geometry</a:t>
            </a:r>
          </a:p>
        </p:txBody>
      </p:sp>
      <p:sp>
        <p:nvSpPr>
          <p:cNvPr id="46083" name="Rectangle 3"/>
          <p:cNvSpPr>
            <a:spLocks noChangeArrowheads="1"/>
          </p:cNvSpPr>
          <p:nvPr/>
        </p:nvSpPr>
        <p:spPr bwMode="auto">
          <a:xfrm>
            <a:off x="8153400" y="5715000"/>
            <a:ext cx="184150" cy="396875"/>
          </a:xfrm>
          <a:prstGeom prst="rect">
            <a:avLst/>
          </a:prstGeom>
          <a:noFill/>
          <a:ln w="9525">
            <a:noFill/>
            <a:miter lim="800000"/>
            <a:headEnd/>
            <a:tailEnd/>
          </a:ln>
        </p:spPr>
        <p:txBody>
          <a:bodyPr wrap="none">
            <a:spAutoFit/>
          </a:bodyPr>
          <a:lstStyle/>
          <a:p>
            <a:endParaRPr lang="en-US" b="0">
              <a:latin typeface="Arial" pitchFamily="34" charset="0"/>
              <a:ea typeface="MS PGothic" pitchFamily="34" charset="-128"/>
            </a:endParaRPr>
          </a:p>
        </p:txBody>
      </p:sp>
      <p:sp>
        <p:nvSpPr>
          <p:cNvPr id="46084" name="Rectangle 4"/>
          <p:cNvSpPr>
            <a:spLocks noChangeArrowheads="1"/>
          </p:cNvSpPr>
          <p:nvPr/>
        </p:nvSpPr>
        <p:spPr bwMode="auto">
          <a:xfrm>
            <a:off x="1203325" y="1635125"/>
            <a:ext cx="184150" cy="396875"/>
          </a:xfrm>
          <a:prstGeom prst="rect">
            <a:avLst/>
          </a:prstGeom>
          <a:noFill/>
          <a:ln w="9525">
            <a:noFill/>
            <a:miter lim="800000"/>
            <a:headEnd/>
            <a:tailEnd/>
          </a:ln>
        </p:spPr>
        <p:txBody>
          <a:bodyPr wrap="none">
            <a:spAutoFit/>
          </a:bodyPr>
          <a:lstStyle/>
          <a:p>
            <a:endParaRPr lang="en-US">
              <a:ea typeface="MS PGothic" pitchFamily="34" charset="-128"/>
            </a:endParaRPr>
          </a:p>
        </p:txBody>
      </p:sp>
      <p:graphicFrame>
        <p:nvGraphicFramePr>
          <p:cNvPr id="469164" name="Group 172"/>
          <p:cNvGraphicFramePr>
            <a:graphicFrameLocks noGrp="1"/>
          </p:cNvGraphicFramePr>
          <p:nvPr>
            <p:extLst>
              <p:ext uri="{D42A27DB-BD31-4B8C-83A1-F6EECF244321}">
                <p14:modId xmlns:p14="http://schemas.microsoft.com/office/powerpoint/2010/main" val="1050191090"/>
              </p:ext>
            </p:extLst>
          </p:nvPr>
        </p:nvGraphicFramePr>
        <p:xfrm>
          <a:off x="76200" y="1187034"/>
          <a:ext cx="6019800" cy="5300473"/>
        </p:xfrm>
        <a:graphic>
          <a:graphicData uri="http://schemas.openxmlformats.org/drawingml/2006/table">
            <a:tbl>
              <a:tblPr/>
              <a:tblGrid>
                <a:gridCol w="12192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1828801">
                  <a:extLst>
                    <a:ext uri="{9D8B030D-6E8A-4147-A177-3AD203B41FA5}">
                      <a16:colId xmlns:a16="http://schemas.microsoft.com/office/drawing/2014/main" xmlns="" val="20002"/>
                    </a:ext>
                  </a:extLst>
                </a:gridCol>
                <a:gridCol w="1600199">
                  <a:extLst>
                    <a:ext uri="{9D8B030D-6E8A-4147-A177-3AD203B41FA5}">
                      <a16:colId xmlns:a16="http://schemas.microsoft.com/office/drawing/2014/main" xmlns="" val="20003"/>
                    </a:ext>
                  </a:extLst>
                </a:gridCol>
              </a:tblGrid>
              <a:tr h="3555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Device</a:t>
                      </a:r>
                      <a:endParaRPr kumimoji="0" lang="en-US" sz="1800" b="0" i="0" u="none" strike="noStrike" cap="none" normalizeH="0" baseline="0" dirty="0">
                        <a:ln>
                          <a:noFill/>
                        </a:ln>
                        <a:solidFill>
                          <a:schemeClr val="tx1"/>
                        </a:solidFill>
                        <a:effectLst/>
                        <a:latin typeface="Times" pitchFamily="1" charset="0"/>
                        <a:ea typeface="ヒラギノ角ゴ Pro W3" pitchFamily="1" charset="-128"/>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Where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Geometry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Q</a:t>
                      </a:r>
                      <a:r>
                        <a:rPr kumimoji="0" lang="ja-JP" altLang="en-US" sz="1800" b="0" i="1" u="none" strike="noStrike" cap="none" normalizeH="0" baseline="0">
                          <a:ln>
                            <a:noFill/>
                          </a:ln>
                          <a:solidFill>
                            <a:schemeClr val="tx1"/>
                          </a:solidFill>
                          <a:effectLst/>
                          <a:latin typeface="Times" pitchFamily="1" charset="0"/>
                          <a:ea typeface="ヒラギノ角ゴ Pro W3" pitchFamily="1" charset="-128"/>
                        </a:rPr>
                        <a:t>’</a:t>
                      </a:r>
                      <a:r>
                        <a:rPr kumimoji="0" lang="en-US" altLang="ja-JP" sz="1800" b="0" i="1" u="none" strike="noStrike" cap="none" normalizeH="0" baseline="0" dirty="0">
                          <a:ln>
                            <a:noFill/>
                          </a:ln>
                          <a:solidFill>
                            <a:schemeClr val="tx1"/>
                          </a:solidFill>
                          <a:effectLst/>
                          <a:latin typeface="Times" pitchFamily="1" charset="0"/>
                          <a:ea typeface="ヒラギノ角ゴ Pro W3" pitchFamily="1" charset="-128"/>
                        </a:rPr>
                        <a:t>s</a:t>
                      </a:r>
                      <a:endParaRPr kumimoji="0" lang="en-US" sz="1800" b="0" i="1" u="none" strike="noStrike" cap="none" normalizeH="0" baseline="0" dirty="0">
                        <a:ln>
                          <a:noFill/>
                        </a:ln>
                        <a:solidFill>
                          <a:schemeClr val="tx1"/>
                        </a:solidFill>
                        <a:effectLst/>
                        <a:latin typeface="Times" pitchFamily="1" charset="0"/>
                        <a:ea typeface="ヒラギノ角ゴ Pro W3" pitchFamily="1" charset="-128"/>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extLst>
                  <a:ext uri="{0D108BD9-81ED-4DB2-BD59-A6C34878D82A}">
                    <a16:rowId xmlns:a16="http://schemas.microsoft.com/office/drawing/2014/main" xmlns="" val="10000"/>
                  </a:ext>
                </a:extLst>
              </a:tr>
              <a:tr h="35558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3D-CS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Russia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Linear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3D, heating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948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LAPD</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UCLA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Linear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Heating, waves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1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TS-3/4</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Tokyo</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pitchFamily="1" charset="0"/>
                          <a:ea typeface="ヒラギノ角ゴ Pro W3" pitchFamily="1" charset="-128"/>
                        </a:rPr>
                        <a:t>Toroidal</a:t>
                      </a:r>
                      <a:r>
                        <a:rPr kumimoji="0" lang="en-US" sz="1800" b="0" i="0" u="none" strike="noStrike" cap="none" normalizeH="0" baseline="0" dirty="0">
                          <a:ln>
                            <a:noFill/>
                          </a:ln>
                          <a:solidFill>
                            <a:schemeClr val="tx1"/>
                          </a:solidFill>
                          <a:effectLst/>
                          <a:latin typeface="Times" pitchFamily="1" charset="0"/>
                          <a:ea typeface="ヒラギノ角ゴ Pro W3" pitchFamily="1" charset="-128"/>
                        </a:rPr>
                        <a:t>, merging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Rate, heating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353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MRX</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Princeton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pitchFamily="1" charset="0"/>
                          <a:ea typeface="ヒラギノ角ゴ Pro W3" pitchFamily="1" charset="-128"/>
                        </a:rPr>
                        <a:t>Toroidal</a:t>
                      </a:r>
                      <a:r>
                        <a:rPr kumimoji="0" lang="en-US" sz="1800" b="0" i="0" u="none" strike="noStrike" cap="none" normalizeH="0" baseline="0" dirty="0">
                          <a:ln>
                            <a:noFill/>
                          </a:ln>
                          <a:solidFill>
                            <a:schemeClr val="tx1"/>
                          </a:solidFill>
                          <a:effectLst/>
                          <a:latin typeface="Times" pitchFamily="1" charset="0"/>
                          <a:ea typeface="ヒラギノ角ゴ Pro W3" pitchFamily="1" charset="-128"/>
                        </a:rPr>
                        <a:t>, merging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Rate, heating, scaling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762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SSX</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Swarthmore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pitchFamily="1" charset="0"/>
                          <a:ea typeface="ヒラギノ角ゴ Pro W3" pitchFamily="1" charset="-128"/>
                        </a:rPr>
                        <a:t>Toroidal</a:t>
                      </a:r>
                      <a:r>
                        <a:rPr kumimoji="0" lang="en-US" sz="1800" b="0" i="0" u="none" strike="noStrike" cap="none" normalizeH="0" baseline="0" dirty="0">
                          <a:ln>
                            <a:noFill/>
                          </a:ln>
                          <a:solidFill>
                            <a:schemeClr val="tx1"/>
                          </a:solidFill>
                          <a:effectLst/>
                          <a:latin typeface="Times" pitchFamily="1" charset="0"/>
                          <a:ea typeface="ヒラギノ角ゴ Pro W3" pitchFamily="1" charset="-128"/>
                        </a:rPr>
                        <a:t>, merging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Heating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096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VTF</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MIT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Times" pitchFamily="1" charset="0"/>
                          <a:ea typeface="ヒラギノ角ゴ Pro W3" pitchFamily="1" charset="-128"/>
                        </a:rPr>
                        <a:t>Toroidal</a:t>
                      </a:r>
                      <a:r>
                        <a:rPr kumimoji="0" lang="en-US" sz="1800" b="0" i="0" u="none" strike="noStrike" cap="none" normalizeH="0" baseline="0" dirty="0">
                          <a:ln>
                            <a:noFill/>
                          </a:ln>
                          <a:solidFill>
                            <a:schemeClr val="tx1"/>
                          </a:solidFill>
                          <a:effectLst/>
                          <a:latin typeface="Times" pitchFamily="1" charset="0"/>
                          <a:ea typeface="ヒラギノ角ゴ Pro W3" pitchFamily="1" charset="-128"/>
                        </a:rPr>
                        <a:t> with guide B</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Reconnection onset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222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RSX</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Los Alamos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Linear,  flux rope merging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3D, Boundary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704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RWX</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Times" pitchFamily="1" charset="0"/>
                          <a:ea typeface="ヒラギノ角ゴ Pro W3" pitchFamily="1" charset="-128"/>
                        </a:rPr>
                        <a:t>Wisconsin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Linear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3D, Boundary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704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VINETAII</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Max-Planck</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Linear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3D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3704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TREX</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Wisconsin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Toroidal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Energy, 3D</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704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FLARE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Princeton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Toroidal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pitchFamily="1" charset="0"/>
                          <a:ea typeface="ヒラギノ角ゴ Pro W3" pitchFamily="1" charset="-128"/>
                        </a:rPr>
                        <a:t>All above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bl>
          </a:graphicData>
        </a:graphic>
      </p:graphicFrame>
      <p:sp>
        <p:nvSpPr>
          <p:cNvPr id="7" name="Content Placeholder 2"/>
          <p:cNvSpPr txBox="1">
            <a:spLocks/>
          </p:cNvSpPr>
          <p:nvPr/>
        </p:nvSpPr>
        <p:spPr>
          <a:xfrm>
            <a:off x="6019800" y="2514600"/>
            <a:ext cx="3276600" cy="5867400"/>
          </a:xfrm>
          <a:prstGeom prst="rect">
            <a:avLst/>
          </a:prstGeom>
        </p:spPr>
        <p:txBody>
          <a:bodyPr>
            <a:normAutofit/>
          </a:bodyPr>
          <a:lstStyle/>
          <a:p>
            <a:pPr marL="342900" lvl="0" indent="-342900">
              <a:spcBef>
                <a:spcPct val="20000"/>
              </a:spcBef>
              <a:buFont typeface="Arial" pitchFamily="34" charset="0"/>
              <a:buChar char="•"/>
            </a:pPr>
            <a:r>
              <a:rPr lang="en-US" sz="2000" dirty="0">
                <a:solidFill>
                  <a:srgbClr val="FF0000"/>
                </a:solidFill>
                <a:latin typeface="Arial" pitchFamily="34" charset="0"/>
                <a:cs typeface="Arial" pitchFamily="34" charset="0"/>
              </a:rPr>
              <a:t>SPERF will be able to investigate a range of important reconnection issues in magnetospheric geometry</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0"/>
            <a:ext cx="9144000" cy="1143000"/>
          </a:xfrm>
        </p:spPr>
        <p:txBody>
          <a:bodyPr>
            <a:noAutofit/>
          </a:bodyPr>
          <a:lstStyle/>
          <a:p>
            <a:pPr eaLnBrk="1" hangingPunct="1"/>
            <a:r>
              <a:rPr lang="en-US" sz="3200" b="1" dirty="0"/>
              <a:t> Recent Dedicated Dipole Experiments Focused more on Plasma Confinement  </a:t>
            </a:r>
          </a:p>
        </p:txBody>
      </p:sp>
      <p:sp>
        <p:nvSpPr>
          <p:cNvPr id="46083" name="Rectangle 3"/>
          <p:cNvSpPr>
            <a:spLocks noChangeArrowheads="1"/>
          </p:cNvSpPr>
          <p:nvPr/>
        </p:nvSpPr>
        <p:spPr bwMode="auto">
          <a:xfrm>
            <a:off x="8153400" y="5715000"/>
            <a:ext cx="184150" cy="396875"/>
          </a:xfrm>
          <a:prstGeom prst="rect">
            <a:avLst/>
          </a:prstGeom>
          <a:noFill/>
          <a:ln w="9525">
            <a:noFill/>
            <a:miter lim="800000"/>
            <a:headEnd/>
            <a:tailEnd/>
          </a:ln>
        </p:spPr>
        <p:txBody>
          <a:bodyPr wrap="none">
            <a:spAutoFit/>
          </a:bodyPr>
          <a:lstStyle/>
          <a:p>
            <a:endParaRPr lang="en-US" b="0">
              <a:latin typeface="Arial" pitchFamily="34" charset="0"/>
              <a:ea typeface="MS PGothic" pitchFamily="34" charset="-128"/>
            </a:endParaRPr>
          </a:p>
        </p:txBody>
      </p:sp>
      <p:sp>
        <p:nvSpPr>
          <p:cNvPr id="46084" name="Rectangle 4"/>
          <p:cNvSpPr>
            <a:spLocks noChangeArrowheads="1"/>
          </p:cNvSpPr>
          <p:nvPr/>
        </p:nvSpPr>
        <p:spPr bwMode="auto">
          <a:xfrm>
            <a:off x="1203325" y="1635125"/>
            <a:ext cx="184150" cy="396875"/>
          </a:xfrm>
          <a:prstGeom prst="rect">
            <a:avLst/>
          </a:prstGeom>
          <a:noFill/>
          <a:ln w="9525">
            <a:noFill/>
            <a:miter lim="800000"/>
            <a:headEnd/>
            <a:tailEnd/>
          </a:ln>
        </p:spPr>
        <p:txBody>
          <a:bodyPr wrap="none">
            <a:spAutoFit/>
          </a:bodyPr>
          <a:lstStyle/>
          <a:p>
            <a:endParaRPr lang="en-US">
              <a:ea typeface="MS PGothic" pitchFamily="34" charset="-128"/>
            </a:endParaRPr>
          </a:p>
        </p:txBody>
      </p:sp>
      <mc:AlternateContent xmlns:mc="http://schemas.openxmlformats.org/markup-compatibility/2006" xmlns:a14="http://schemas.microsoft.com/office/drawing/2010/main">
        <mc:Choice Requires="a14">
          <p:graphicFrame>
            <p:nvGraphicFramePr>
              <p:cNvPr id="469164" name="Group 172"/>
              <p:cNvGraphicFramePr>
                <a:graphicFrameLocks noGrp="1"/>
              </p:cNvGraphicFramePr>
              <p:nvPr>
                <p:extLst>
                  <p:ext uri="{D42A27DB-BD31-4B8C-83A1-F6EECF244321}">
                    <p14:modId xmlns:p14="http://schemas.microsoft.com/office/powerpoint/2010/main" val="2878789186"/>
                  </p:ext>
                </p:extLst>
              </p:nvPr>
            </p:nvGraphicFramePr>
            <p:xfrm>
              <a:off x="173566" y="4824466"/>
              <a:ext cx="8763001" cy="1781068"/>
            </p:xfrm>
            <a:graphic>
              <a:graphicData uri="http://schemas.openxmlformats.org/drawingml/2006/table">
                <a:tbl>
                  <a:tblPr/>
                  <a:tblGrid>
                    <a:gridCol w="1774785">
                      <a:extLst>
                        <a:ext uri="{9D8B030D-6E8A-4147-A177-3AD203B41FA5}">
                          <a16:colId xmlns:a16="http://schemas.microsoft.com/office/drawing/2014/main" xmlns="" val="20000"/>
                        </a:ext>
                      </a:extLst>
                    </a:gridCol>
                    <a:gridCol w="2132207">
                      <a:extLst>
                        <a:ext uri="{9D8B030D-6E8A-4147-A177-3AD203B41FA5}">
                          <a16:colId xmlns:a16="http://schemas.microsoft.com/office/drawing/2014/main" xmlns="" val="20001"/>
                        </a:ext>
                      </a:extLst>
                    </a:gridCol>
                    <a:gridCol w="1996633">
                      <a:extLst>
                        <a:ext uri="{9D8B030D-6E8A-4147-A177-3AD203B41FA5}">
                          <a16:colId xmlns:a16="http://schemas.microsoft.com/office/drawing/2014/main" xmlns="" val="20002"/>
                        </a:ext>
                      </a:extLst>
                    </a:gridCol>
                    <a:gridCol w="2859376">
                      <a:extLst>
                        <a:ext uri="{9D8B030D-6E8A-4147-A177-3AD203B41FA5}">
                          <a16:colId xmlns:a16="http://schemas.microsoft.com/office/drawing/2014/main" xmlns="" val="20003"/>
                        </a:ext>
                      </a:extLst>
                    </a:gridCol>
                  </a:tblGrid>
                  <a:tr h="3657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Device</a:t>
                          </a:r>
                          <a:endParaRPr kumimoji="0" lang="en-US" sz="1800" b="0" i="0" u="none" strike="noStrike" cap="none" normalizeH="0" baseline="0" dirty="0">
                            <a:ln>
                              <a:noFill/>
                            </a:ln>
                            <a:solidFill>
                              <a:schemeClr val="tx1"/>
                            </a:solidFill>
                            <a:effectLst/>
                            <a:latin typeface="Times" pitchFamily="1" charset="0"/>
                            <a:ea typeface="ヒラギノ角ゴ Pro W3" pitchFamily="1" charset="-128"/>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Where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Size (m </a:t>
                          </a:r>
                          <a14:m>
                            <m:oMath xmlns:m="http://schemas.openxmlformats.org/officeDocument/2006/math">
                              <m:r>
                                <a:rPr kumimoji="0" lang="en-US" sz="1800" b="0" i="1" u="none" strike="noStrike" cap="none" normalizeH="0" baseline="0" smtClean="0">
                                  <a:ln>
                                    <a:noFill/>
                                  </a:ln>
                                  <a:solidFill>
                                    <a:schemeClr val="tx1"/>
                                  </a:solidFill>
                                  <a:effectLst/>
                                  <a:latin typeface="Cambria Math"/>
                                  <a:ea typeface="Cambria Math"/>
                                </a:rPr>
                                <m:t>×</m:t>
                              </m:r>
                            </m:oMath>
                          </a14:m>
                          <a:r>
                            <a:rPr kumimoji="0" lang="en-US" sz="1800" b="0" i="1" u="none" strike="noStrike" cap="none" normalizeH="0" baseline="0" dirty="0">
                              <a:ln>
                                <a:noFill/>
                              </a:ln>
                              <a:solidFill>
                                <a:schemeClr val="tx1"/>
                              </a:solidFill>
                              <a:effectLst/>
                              <a:latin typeface="Times" pitchFamily="1" charset="0"/>
                              <a:ea typeface="ヒラギノ角ゴ Pro W3" pitchFamily="1" charset="-128"/>
                            </a:rPr>
                            <a:t> 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Times" pitchFamily="1" charset="0"/>
                              <a:ea typeface="ヒラギノ角ゴ Pro W3" pitchFamily="1" charset="-128"/>
                            </a:rPr>
                            <a:t>Q</a:t>
                          </a:r>
                          <a:r>
                            <a:rPr kumimoji="0" lang="ja-JP" altLang="en-US" sz="1800" b="0" i="1" u="none" strike="noStrike" cap="none" normalizeH="0" baseline="0" dirty="0">
                              <a:ln>
                                <a:noFill/>
                              </a:ln>
                              <a:solidFill>
                                <a:schemeClr val="tx1"/>
                              </a:solidFill>
                              <a:effectLst/>
                              <a:latin typeface="Times" pitchFamily="1" charset="0"/>
                              <a:ea typeface="ヒラギノ角ゴ Pro W3" pitchFamily="1" charset="-128"/>
                            </a:rPr>
                            <a:t>’</a:t>
                          </a:r>
                          <a:r>
                            <a:rPr kumimoji="0" lang="en-US" altLang="ja-JP" sz="1800" b="0" i="1" u="none" strike="noStrike" cap="none" normalizeH="0" baseline="0" dirty="0">
                              <a:ln>
                                <a:noFill/>
                              </a:ln>
                              <a:solidFill>
                                <a:schemeClr val="tx1"/>
                              </a:solidFill>
                              <a:effectLst/>
                              <a:latin typeface="Times" pitchFamily="1" charset="0"/>
                              <a:ea typeface="ヒラギノ角ゴ Pro W3" pitchFamily="1" charset="-128"/>
                            </a:rPr>
                            <a:t>s</a:t>
                          </a:r>
                          <a:endParaRPr kumimoji="0" lang="en-US" sz="1800" b="0" i="1" u="none" strike="noStrike" cap="none" normalizeH="0" baseline="0" dirty="0">
                            <a:ln>
                              <a:noFill/>
                            </a:ln>
                            <a:solidFill>
                              <a:schemeClr val="tx1"/>
                            </a:solidFill>
                            <a:effectLst/>
                            <a:latin typeface="Times" pitchFamily="1" charset="0"/>
                            <a:ea typeface="ヒラギノ角ゴ Pro W3" pitchFamily="1" charset="-128"/>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extLst>
                      <a:ext uri="{0D108BD9-81ED-4DB2-BD59-A6C34878D82A}">
                        <a16:rowId xmlns:a16="http://schemas.microsoft.com/office/drawing/2014/main" xmlns="" val="10000"/>
                      </a:ext>
                    </a:extLst>
                  </a:tr>
                  <a:tr h="35558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LDX</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MIT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800" b="0" i="0" u="none" strike="noStrike" kern="1200" cap="none" normalizeH="0" baseline="0" dirty="0">
                              <a:ln>
                                <a:noFill/>
                              </a:ln>
                              <a:solidFill>
                                <a:schemeClr val="tx1"/>
                              </a:solidFill>
                              <a:effectLst/>
                              <a:latin typeface="+mn-lt"/>
                              <a:ea typeface="+mn-ea"/>
                              <a:cs typeface="+mn-cs"/>
                            </a:rPr>
                            <a:t>φ</a:t>
                          </a:r>
                          <a:r>
                            <a:rPr kumimoji="0" lang="en-US" sz="1800" b="0" i="0" u="none" strike="noStrike" kern="1200" cap="none" normalizeH="0" baseline="0" dirty="0">
                              <a:ln>
                                <a:noFill/>
                              </a:ln>
                              <a:solidFill>
                                <a:schemeClr val="tx1"/>
                              </a:solidFill>
                              <a:effectLst/>
                              <a:latin typeface="+mn-lt"/>
                              <a:ea typeface="+mn-ea"/>
                              <a:cs typeface="+mn-cs"/>
                            </a:rPr>
                            <a:t>5x3</a:t>
                          </a:r>
                          <a:endParaRPr kumimoji="0" lang="en-US" sz="1800" b="0" i="0" u="none" strike="noStrike" cap="none" normalizeH="0" baseline="0" dirty="0">
                            <a:ln>
                              <a:noFill/>
                            </a:ln>
                            <a:solidFill>
                              <a:schemeClr val="tx1"/>
                            </a:solidFill>
                            <a:effectLst/>
                            <a:latin typeface="Times" pitchFamily="1" charset="0"/>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Confinement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094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RT-1</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Univ. Tokyo</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800" b="0" i="0" u="none" strike="noStrike" kern="1200" cap="none" normalizeH="0" baseline="0" dirty="0">
                              <a:ln>
                                <a:noFill/>
                              </a:ln>
                              <a:solidFill>
                                <a:schemeClr val="tx1"/>
                              </a:solidFill>
                              <a:effectLst/>
                              <a:latin typeface="+mn-lt"/>
                              <a:ea typeface="+mn-ea"/>
                              <a:cs typeface="+mn-cs"/>
                            </a:rPr>
                            <a:t>φ</a:t>
                          </a:r>
                          <a:r>
                            <a:rPr kumimoji="0" lang="en-US" sz="1800" b="0" i="0" u="none" strike="noStrike" kern="1200" cap="none" normalizeH="0" baseline="0" dirty="0">
                              <a:ln>
                                <a:noFill/>
                              </a:ln>
                              <a:solidFill>
                                <a:schemeClr val="tx1"/>
                              </a:solidFill>
                              <a:effectLst/>
                              <a:latin typeface="+mn-lt"/>
                              <a:ea typeface="+mn-ea"/>
                              <a:cs typeface="+mn-cs"/>
                            </a:rPr>
                            <a:t>2.5x1</a:t>
                          </a:r>
                          <a:endParaRPr kumimoji="0" lang="en-US" sz="1800" b="0" i="0" u="none" strike="noStrike" cap="none" normalizeH="0" baseline="0" dirty="0">
                            <a:ln>
                              <a:noFill/>
                            </a:ln>
                            <a:solidFill>
                              <a:schemeClr val="tx1"/>
                            </a:solidFill>
                            <a:effectLst/>
                            <a:latin typeface="Times" pitchFamily="1" charset="0"/>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Confinement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81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CTX</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Columbia Univ.</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l-GR" sz="1800" b="0" i="0" u="none" strike="noStrike" kern="1200" cap="none" normalizeH="0" baseline="0" dirty="0">
                              <a:ln>
                                <a:noFill/>
                              </a:ln>
                              <a:solidFill>
                                <a:schemeClr val="tx1"/>
                              </a:solidFill>
                              <a:effectLst/>
                              <a:latin typeface="+mn-lt"/>
                              <a:ea typeface="+mn-ea"/>
                              <a:cs typeface="+mn-cs"/>
                            </a:rPr>
                            <a:t>φ</a:t>
                          </a:r>
                          <a:r>
                            <a:rPr kumimoji="0" lang="en-US" sz="1800" b="0" i="0" u="none" strike="noStrike" kern="1200" cap="none" normalizeH="0" baseline="0" dirty="0">
                              <a:ln>
                                <a:noFill/>
                              </a:ln>
                              <a:solidFill>
                                <a:schemeClr val="tx1"/>
                              </a:solidFill>
                              <a:effectLst/>
                              <a:latin typeface="+mn-lt"/>
                              <a:ea typeface="+mn-ea"/>
                              <a:cs typeface="+mn-cs"/>
                            </a:rPr>
                            <a:t>1.4x1</a:t>
                          </a:r>
                          <a:endParaRPr kumimoji="0" lang="en-US" sz="1800" b="0" i="0" u="none" strike="noStrike" cap="none" normalizeH="0" baseline="0" dirty="0">
                            <a:ln>
                              <a:noFill/>
                            </a:ln>
                            <a:solidFill>
                              <a:schemeClr val="tx1"/>
                            </a:solidFill>
                            <a:effectLst/>
                            <a:latin typeface="+mn-lt"/>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pitchFamily="1" charset="0"/>
                              <a:ea typeface="ヒラギノ角ゴ Pro W3" pitchFamily="1" charset="-128"/>
                            </a:rPr>
                            <a:t>Waves, particle-wave interaction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mc:Choice>
        <mc:Fallback xmlns="">
          <p:graphicFrame>
            <p:nvGraphicFramePr>
              <p:cNvPr id="469164" name="Group 172"/>
              <p:cNvGraphicFramePr>
                <a:graphicFrameLocks noGrp="1"/>
              </p:cNvGraphicFramePr>
              <p:nvPr>
                <p:extLst>
                  <p:ext uri="{D42A27DB-BD31-4B8C-83A1-F6EECF244321}">
                    <p14:modId xmlns:p14="http://schemas.microsoft.com/office/powerpoint/2010/main" val="2878789186"/>
                  </p:ext>
                </p:extLst>
              </p:nvPr>
            </p:nvGraphicFramePr>
            <p:xfrm>
              <a:off x="173566" y="4824466"/>
              <a:ext cx="8763001" cy="1781068"/>
            </p:xfrm>
            <a:graphic>
              <a:graphicData uri="http://schemas.openxmlformats.org/drawingml/2006/table">
                <a:tbl>
                  <a:tblPr/>
                  <a:tblGrid>
                    <a:gridCol w="1774785"/>
                    <a:gridCol w="2132207"/>
                    <a:gridCol w="1996633"/>
                    <a:gridCol w="2859376"/>
                  </a:tblGrid>
                  <a:tr h="3657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Times" pitchFamily="1" charset="0"/>
                              <a:ea typeface="ヒラギノ角ゴ Pro W3" pitchFamily="1" charset="-128"/>
                            </a:rPr>
                            <a:t>Device</a:t>
                          </a:r>
                          <a:endParaRPr kumimoji="0" lang="en-US" sz="1800" b="0" i="0"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Times" pitchFamily="1" charset="0"/>
                              <a:ea typeface="ヒラギノ角ゴ Pro W3" pitchFamily="1" charset="-128"/>
                            </a:rPr>
                            <a:t>Where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c>
                      <a:txBody>
                        <a:bodyPr/>
                        <a:lstStyle/>
                        <a:p>
                          <a:endParaRPr lang="en-US"/>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blipFill rotWithShape="1">
                          <a:blip r:embed="rId3"/>
                          <a:stretch>
                            <a:fillRect l="-195427" t="-11667" r="-142988" b="-416667"/>
                          </a:stretch>
                        </a:blip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chemeClr val="tx1"/>
                              </a:solidFill>
                              <a:effectLst/>
                              <a:latin typeface="Times" pitchFamily="1" charset="0"/>
                              <a:ea typeface="ヒラギノ角ゴ Pro W3" pitchFamily="1" charset="-128"/>
                            </a:rPr>
                            <a:t>Q</a:t>
                          </a:r>
                          <a:r>
                            <a:rPr kumimoji="0" lang="ja-JP" altLang="en-US" sz="1800" b="0" i="1" u="none" strike="noStrike" cap="none" normalizeH="0" baseline="0" dirty="0" smtClean="0">
                              <a:ln>
                                <a:noFill/>
                              </a:ln>
                              <a:solidFill>
                                <a:schemeClr val="tx1"/>
                              </a:solidFill>
                              <a:effectLst/>
                              <a:latin typeface="Times" pitchFamily="1" charset="0"/>
                              <a:ea typeface="ヒラギノ角ゴ Pro W3" pitchFamily="1" charset="-128"/>
                            </a:rPr>
                            <a:t>’</a:t>
                          </a:r>
                          <a:r>
                            <a:rPr kumimoji="0" lang="en-US" altLang="ja-JP" sz="1800" b="0" i="1" u="none" strike="noStrike" cap="none" normalizeH="0" baseline="0" dirty="0" smtClean="0">
                              <a:ln>
                                <a:noFill/>
                              </a:ln>
                              <a:solidFill>
                                <a:schemeClr val="tx1"/>
                              </a:solidFill>
                              <a:effectLst/>
                              <a:latin typeface="Times" pitchFamily="1" charset="0"/>
                              <a:ea typeface="ヒラギノ角ゴ Pro W3" pitchFamily="1" charset="-128"/>
                            </a:rPr>
                            <a:t>s</a:t>
                          </a:r>
                          <a:endParaRPr kumimoji="0" lang="en-US" sz="1800" b="0" i="1"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5A5E9"/>
                        </a:solidFill>
                      </a:tcPr>
                    </a:tc>
                  </a:tr>
                  <a:tr h="3657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LDX</a:t>
                          </a:r>
                          <a:endParaRPr kumimoji="0" lang="en-US" sz="1800" b="0" i="0"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MIT</a:t>
                          </a:r>
                          <a:endParaRPr kumimoji="0" lang="en-US" sz="1800" b="0" i="0"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ea typeface="+mn-ea"/>
                              <a:cs typeface="+mn-cs"/>
                            </a:rPr>
                            <a:t>φ</a:t>
                          </a:r>
                          <a:r>
                            <a:rPr kumimoji="0" lang="en-US" sz="1800" b="0" i="0" u="none" strike="noStrike" kern="1200" cap="none" normalizeH="0" baseline="0" dirty="0" smtClean="0">
                              <a:ln>
                                <a:noFill/>
                              </a:ln>
                              <a:solidFill>
                                <a:schemeClr val="tx1"/>
                              </a:solidFill>
                              <a:effectLst/>
                              <a:latin typeface="+mn-lt"/>
                              <a:ea typeface="+mn-ea"/>
                              <a:cs typeface="+mn-cs"/>
                            </a:rPr>
                            <a:t>5x3</a:t>
                          </a:r>
                          <a:endParaRPr kumimoji="0" lang="en-US" sz="1800" b="0" i="0"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Confinement</a:t>
                          </a:r>
                          <a:endParaRPr kumimoji="0" lang="en-US" sz="1800" b="0" i="0"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48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RT-1</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Univ. Tokyo</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l-GR" sz="1800" b="0" i="0" u="none" strike="noStrike" kern="1200" cap="none" normalizeH="0" baseline="0" dirty="0" smtClean="0">
                              <a:ln>
                                <a:noFill/>
                              </a:ln>
                              <a:solidFill>
                                <a:schemeClr val="tx1"/>
                              </a:solidFill>
                              <a:effectLst/>
                              <a:latin typeface="+mn-lt"/>
                              <a:ea typeface="+mn-ea"/>
                              <a:cs typeface="+mn-cs"/>
                            </a:rPr>
                            <a:t>φ</a:t>
                          </a:r>
                          <a:r>
                            <a:rPr kumimoji="0" lang="en-US" sz="1800" b="0" i="0" u="none" strike="noStrike" kern="1200" cap="none" normalizeH="0" baseline="0" dirty="0" smtClean="0">
                              <a:ln>
                                <a:noFill/>
                              </a:ln>
                              <a:solidFill>
                                <a:schemeClr val="tx1"/>
                              </a:solidFill>
                              <a:effectLst/>
                              <a:latin typeface="+mn-lt"/>
                              <a:ea typeface="+mn-ea"/>
                              <a:cs typeface="+mn-cs"/>
                            </a:rPr>
                            <a:t>2.5x1</a:t>
                          </a:r>
                          <a:endParaRPr kumimoji="0" lang="en-US" sz="1800" b="0" i="0" u="none" strike="noStrike" cap="none" normalizeH="0" baseline="0" dirty="0" smtClean="0">
                            <a:ln>
                              <a:noFill/>
                            </a:ln>
                            <a:solidFill>
                              <a:schemeClr val="tx1"/>
                            </a:solidFill>
                            <a:effectLst/>
                            <a:latin typeface="Times" pitchFamily="1" charset="0"/>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Confinement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7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CTX</a:t>
                          </a:r>
                        </a:p>
                      </a:txBody>
                      <a:tcPr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Columbia Univ.</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l-GR" sz="1800" b="0" i="0" u="none" strike="noStrike" kern="1200" cap="none" normalizeH="0" baseline="0" dirty="0" smtClean="0">
                              <a:ln>
                                <a:noFill/>
                              </a:ln>
                              <a:solidFill>
                                <a:schemeClr val="tx1"/>
                              </a:solidFill>
                              <a:effectLst/>
                              <a:latin typeface="+mn-lt"/>
                              <a:ea typeface="+mn-ea"/>
                              <a:cs typeface="+mn-cs"/>
                            </a:rPr>
                            <a:t>φ</a:t>
                          </a:r>
                          <a:r>
                            <a:rPr kumimoji="0" lang="en-US" sz="1800" b="0" i="0" u="none" strike="noStrike" kern="1200" cap="none" normalizeH="0" baseline="0" dirty="0" smtClean="0">
                              <a:ln>
                                <a:noFill/>
                              </a:ln>
                              <a:solidFill>
                                <a:schemeClr val="tx1"/>
                              </a:solidFill>
                              <a:effectLst/>
                              <a:latin typeface="+mn-lt"/>
                              <a:ea typeface="+mn-ea"/>
                              <a:cs typeface="+mn-cs"/>
                            </a:rPr>
                            <a:t>1.4x1</a:t>
                          </a:r>
                          <a:endParaRPr kumimoji="0" lang="en-US" sz="1800" b="0" i="0" u="none" strike="noStrike" cap="none" normalizeH="0" baseline="0" dirty="0" smtClean="0">
                            <a:ln>
                              <a:noFill/>
                            </a:ln>
                            <a:solidFill>
                              <a:schemeClr val="tx1"/>
                            </a:solidFill>
                            <a:effectLst/>
                            <a:latin typeface="+mn-lt"/>
                            <a:ea typeface="ヒラギノ角ゴ Pro W3" pitchFamily="1" charset="-128"/>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Waves, </a:t>
                          </a: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particle-wave </a:t>
                          </a:r>
                          <a:r>
                            <a:rPr kumimoji="0" lang="en-US" sz="1800" b="0" i="0" u="none" strike="noStrike" cap="none" normalizeH="0" baseline="0" dirty="0" smtClean="0">
                              <a:ln>
                                <a:noFill/>
                              </a:ln>
                              <a:solidFill>
                                <a:schemeClr val="tx1"/>
                              </a:solidFill>
                              <a:effectLst/>
                              <a:latin typeface="Times" pitchFamily="1" charset="0"/>
                              <a:ea typeface="ヒラギノ角ゴ Pro W3" pitchFamily="1" charset="-128"/>
                            </a:rPr>
                            <a:t>interaction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9" name="Content Placeholder 2"/>
          <p:cNvSpPr txBox="1">
            <a:spLocks/>
          </p:cNvSpPr>
          <p:nvPr/>
        </p:nvSpPr>
        <p:spPr>
          <a:xfrm>
            <a:off x="-16933" y="1143000"/>
            <a:ext cx="9144000" cy="35814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111CF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228600"/>
            <a:r>
              <a:rPr lang="en-US" sz="2400" dirty="0">
                <a:latin typeface="Arial" pitchFamily="34" charset="0"/>
                <a:cs typeface="Arial" pitchFamily="34" charset="0"/>
              </a:rPr>
              <a:t>Dipole geometry was long thought as an attractive candidate for fusion applications due to its predicted good plasma confinement properties, e.g. Bergstrom et al., NF 1962</a:t>
            </a:r>
          </a:p>
          <a:p>
            <a:pPr marL="628650" lvl="1" indent="-228600"/>
            <a:r>
              <a:rPr lang="en-US" sz="1800" dirty="0">
                <a:latin typeface="Arial" pitchFamily="34" charset="0"/>
                <a:cs typeface="Arial" pitchFamily="34" charset="0"/>
              </a:rPr>
              <a:t>Recent dipole experiments, like LDX and RT-1, feature levitating capability to improve plasma confinement</a:t>
            </a:r>
          </a:p>
          <a:p>
            <a:pPr marL="228600" indent="-228600"/>
            <a:r>
              <a:rPr lang="en-US" sz="2400" dirty="0">
                <a:latin typeface="Arial" pitchFamily="34" charset="0"/>
                <a:cs typeface="Arial" pitchFamily="34" charset="0"/>
              </a:rPr>
              <a:t>DREX at Harbin has a similar goal as that of CTX, featuring much larger size plasma and much wider range of plasma parameters</a:t>
            </a:r>
          </a:p>
          <a:p>
            <a:pPr marL="628650" lvl="1" indent="-228600"/>
            <a:r>
              <a:rPr lang="en-US" sz="2000" dirty="0">
                <a:latin typeface="Arial" pitchFamily="34" charset="0"/>
                <a:cs typeface="Arial" pitchFamily="34" charset="0"/>
              </a:rPr>
              <a:t>Particle energization and transport with interaction with whistler waves and Alfven waves</a:t>
            </a:r>
          </a:p>
          <a:p>
            <a:pPr marL="228600" indent="-228600"/>
            <a:endParaRPr lang="en-US" sz="2000" dirty="0">
              <a:latin typeface="Arial" pitchFamily="34" charset="0"/>
              <a:cs typeface="Arial" pitchFamily="34" charset="0"/>
            </a:endParaRPr>
          </a:p>
          <a:p>
            <a:pPr marL="228600" lvl="0" indent="-228600"/>
            <a:endParaRPr lang="en-US" sz="2000" dirty="0">
              <a:latin typeface="Arial" pitchFamily="34" charset="0"/>
              <a:cs typeface="Arial" pitchFamily="34" charset="0"/>
            </a:endParaRPr>
          </a:p>
        </p:txBody>
      </p:sp>
    </p:spTree>
    <p:extLst>
      <p:ext uri="{BB962C8B-B14F-4D97-AF65-F5344CB8AC3E}">
        <p14:creationId xmlns:p14="http://schemas.microsoft.com/office/powerpoint/2010/main" val="53052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400" b="1" dirty="0"/>
              <a:t>A wide Range of Plasma Parameters can be Achieved in SPERF</a:t>
            </a:r>
          </a:p>
        </p:txBody>
      </p:sp>
      <p:graphicFrame>
        <p:nvGraphicFramePr>
          <p:cNvPr id="11" name="Table 10"/>
          <p:cNvGraphicFramePr>
            <a:graphicFrameLocks noGrp="1"/>
          </p:cNvGraphicFramePr>
          <p:nvPr>
            <p:extLst>
              <p:ext uri="{D42A27DB-BD31-4B8C-83A1-F6EECF244321}">
                <p14:modId xmlns:p14="http://schemas.microsoft.com/office/powerpoint/2010/main" val="2751614746"/>
              </p:ext>
            </p:extLst>
          </p:nvPr>
        </p:nvGraphicFramePr>
        <p:xfrm>
          <a:off x="381000" y="1371600"/>
          <a:ext cx="4952999" cy="4861560"/>
        </p:xfrm>
        <a:graphic>
          <a:graphicData uri="http://schemas.openxmlformats.org/drawingml/2006/table">
            <a:tbl>
              <a:tblPr/>
              <a:tblGrid>
                <a:gridCol w="1466902">
                  <a:extLst>
                    <a:ext uri="{9D8B030D-6E8A-4147-A177-3AD203B41FA5}">
                      <a16:colId xmlns:a16="http://schemas.microsoft.com/office/drawing/2014/main" xmlns="" val="20000"/>
                    </a:ext>
                  </a:extLst>
                </a:gridCol>
                <a:gridCol w="1714512">
                  <a:extLst>
                    <a:ext uri="{9D8B030D-6E8A-4147-A177-3AD203B41FA5}">
                      <a16:colId xmlns:a16="http://schemas.microsoft.com/office/drawing/2014/main" xmlns="" val="20001"/>
                    </a:ext>
                  </a:extLst>
                </a:gridCol>
                <a:gridCol w="1771585">
                  <a:extLst>
                    <a:ext uri="{9D8B030D-6E8A-4147-A177-3AD203B41FA5}">
                      <a16:colId xmlns:a16="http://schemas.microsoft.com/office/drawing/2014/main" xmlns="" val="20002"/>
                    </a:ext>
                  </a:extLst>
                </a:gridCol>
              </a:tblGrid>
              <a:tr h="778933">
                <a:tc>
                  <a:txBody>
                    <a:bodyPr/>
                    <a:lstStyle/>
                    <a:p>
                      <a:pPr marL="0" marR="0" algn="just">
                        <a:spcBef>
                          <a:spcPts val="0"/>
                        </a:spcBef>
                        <a:spcAft>
                          <a:spcPts val="0"/>
                        </a:spcAft>
                      </a:pPr>
                      <a:endParaRPr lang="en-US" sz="1000" kern="100" dirty="0">
                        <a:latin typeface="Times New Roman"/>
                        <a:ea typeface="宋体"/>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00" dirty="0">
                          <a:latin typeface="Times New Roman"/>
                          <a:ea typeface="宋体"/>
                          <a:cs typeface="宋体"/>
                        </a:rPr>
                        <a:t>Experimental</a:t>
                      </a:r>
                      <a:r>
                        <a:rPr lang="en-US" sz="1800" kern="100" baseline="0" dirty="0">
                          <a:latin typeface="Times New Roman"/>
                          <a:ea typeface="宋体"/>
                          <a:cs typeface="宋体"/>
                        </a:rPr>
                        <a:t> </a:t>
                      </a:r>
                      <a:r>
                        <a:rPr lang="en-US" sz="1800" kern="100" dirty="0" err="1">
                          <a:latin typeface="Times New Roman"/>
                          <a:ea typeface="宋体"/>
                          <a:cs typeface="Times New Roman"/>
                        </a:rPr>
                        <a:t>magnetosheath</a:t>
                      </a:r>
                      <a:endParaRPr lang="en-US" sz="1800" kern="100" dirty="0">
                        <a:latin typeface="Times New Roman"/>
                        <a:ea typeface="宋体"/>
                        <a:cs typeface="Times New Roman"/>
                      </a:endParaRPr>
                    </a:p>
                    <a:p>
                      <a:pPr marL="0" marR="0" algn="l">
                        <a:spcBef>
                          <a:spcPts val="0"/>
                        </a:spcBef>
                        <a:spcAft>
                          <a:spcPts val="0"/>
                        </a:spcAft>
                      </a:pPr>
                      <a:r>
                        <a:rPr lang="en-US" sz="1800" kern="100" dirty="0">
                          <a:latin typeface="Times New Roman"/>
                          <a:ea typeface="宋体"/>
                          <a:cs typeface="宋体"/>
                        </a:rPr>
                        <a:t>side </a:t>
                      </a:r>
                      <a:endParaRPr lang="en-US" sz="1800" kern="100" dirty="0">
                        <a:latin typeface="Times New Roman"/>
                        <a:ea typeface="宋体"/>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800" kern="100" dirty="0">
                          <a:latin typeface="Times New Roman"/>
                          <a:ea typeface="宋体"/>
                          <a:cs typeface="宋体"/>
                        </a:rPr>
                        <a:t>Experimental</a:t>
                      </a:r>
                      <a:r>
                        <a:rPr lang="en-US" sz="1800" kern="100" baseline="0" dirty="0">
                          <a:latin typeface="Times New Roman"/>
                          <a:ea typeface="宋体"/>
                          <a:cs typeface="宋体"/>
                        </a:rPr>
                        <a:t> </a:t>
                      </a:r>
                      <a:r>
                        <a:rPr lang="en-US" sz="1800" kern="100" dirty="0">
                          <a:latin typeface="Times New Roman"/>
                          <a:ea typeface="宋体"/>
                          <a:cs typeface="宋体"/>
                        </a:rPr>
                        <a:t>dipole side</a:t>
                      </a:r>
                      <a:endParaRPr lang="en-US" sz="1800" kern="100" dirty="0">
                        <a:latin typeface="Times New Roman"/>
                        <a:ea typeface="宋体"/>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647516">
                <a:tc>
                  <a:txBody>
                    <a:bodyPr/>
                    <a:lstStyle/>
                    <a:p>
                      <a:pPr marL="0" marR="0" algn="just">
                        <a:spcBef>
                          <a:spcPts val="0"/>
                        </a:spcBef>
                        <a:spcAft>
                          <a:spcPts val="0"/>
                        </a:spcAft>
                      </a:pPr>
                      <a:r>
                        <a:rPr lang="en-US" sz="1600" kern="100" dirty="0">
                          <a:latin typeface="Arial" pitchFamily="34" charset="0"/>
                          <a:ea typeface="宋体"/>
                          <a:cs typeface="Arial" pitchFamily="34" charset="0"/>
                        </a:rPr>
                        <a:t>n</a:t>
                      </a:r>
                      <a:r>
                        <a:rPr lang="en-US" sz="1600" kern="100" baseline="-25000" dirty="0">
                          <a:latin typeface="Arial" pitchFamily="34" charset="0"/>
                          <a:ea typeface="宋体"/>
                          <a:cs typeface="Arial" pitchFamily="34" charset="0"/>
                        </a:rPr>
                        <a:t>e</a:t>
                      </a:r>
                      <a:r>
                        <a:rPr lang="en-US" sz="1600" kern="100" baseline="0" dirty="0">
                          <a:latin typeface="Arial" pitchFamily="34" charset="0"/>
                          <a:ea typeface="宋体"/>
                          <a:cs typeface="Arial" pitchFamily="34" charset="0"/>
                        </a:rPr>
                        <a:t> </a:t>
                      </a:r>
                      <a:r>
                        <a:rPr lang="en-US" sz="1600" kern="100" dirty="0">
                          <a:latin typeface="Arial" pitchFamily="34" charset="0"/>
                          <a:ea typeface="宋体"/>
                          <a:cs typeface="Arial" pitchFamily="34" charset="0"/>
                        </a:rPr>
                        <a:t>(cm</a:t>
                      </a:r>
                      <a:r>
                        <a:rPr lang="en-US" sz="1600" kern="100" baseline="30000" dirty="0">
                          <a:latin typeface="Arial" pitchFamily="34" charset="0"/>
                          <a:ea typeface="宋体"/>
                          <a:cs typeface="Arial" pitchFamily="34" charset="0"/>
                        </a:rPr>
                        <a:t>-3</a:t>
                      </a:r>
                      <a:r>
                        <a:rPr lang="en-US" sz="1600" kern="100" dirty="0">
                          <a:latin typeface="Arial" pitchFamily="34" charset="0"/>
                          <a:ea typeface="宋体"/>
                          <a:cs typeface="Arial" pitchFamily="34" charset="0"/>
                        </a:rPr>
                        <a:t>)</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10</a:t>
                      </a:r>
                      <a:r>
                        <a:rPr lang="en-US" sz="1600" kern="100" baseline="30000" dirty="0">
                          <a:solidFill>
                            <a:srgbClr val="FF0000"/>
                          </a:solidFill>
                          <a:latin typeface="Arial" pitchFamily="34" charset="0"/>
                          <a:ea typeface="宋体"/>
                          <a:cs typeface="Arial" pitchFamily="34" charset="0"/>
                        </a:rPr>
                        <a:t>12</a:t>
                      </a:r>
                      <a:r>
                        <a:rPr lang="en-US" sz="1600" kern="100" dirty="0">
                          <a:solidFill>
                            <a:srgbClr val="FF0000"/>
                          </a:solidFill>
                          <a:latin typeface="Arial" pitchFamily="34" charset="0"/>
                          <a:ea typeface="宋体"/>
                          <a:cs typeface="Arial" pitchFamily="34" charset="0"/>
                        </a:rPr>
                        <a:t>-10</a:t>
                      </a:r>
                      <a:r>
                        <a:rPr lang="en-US" sz="1600" strike="noStrike" kern="100" baseline="30000" dirty="0">
                          <a:solidFill>
                            <a:srgbClr val="FF0000"/>
                          </a:solidFill>
                          <a:latin typeface="Arial" pitchFamily="34" charset="0"/>
                          <a:ea typeface="宋体"/>
                          <a:cs typeface="Arial" pitchFamily="34" charset="0"/>
                        </a:rPr>
                        <a:t>13</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10</a:t>
                      </a:r>
                      <a:r>
                        <a:rPr lang="en-US" sz="1600" kern="100" baseline="30000" dirty="0">
                          <a:solidFill>
                            <a:srgbClr val="FF0000"/>
                          </a:solidFill>
                          <a:latin typeface="Arial" pitchFamily="34" charset="0"/>
                          <a:ea typeface="宋体"/>
                          <a:cs typeface="Arial" pitchFamily="34" charset="0"/>
                        </a:rPr>
                        <a:t>11</a:t>
                      </a:r>
                      <a:r>
                        <a:rPr lang="en-US" sz="1600" kern="100" baseline="0" dirty="0">
                          <a:solidFill>
                            <a:srgbClr val="FF0000"/>
                          </a:solidFill>
                          <a:latin typeface="Arial" pitchFamily="34" charset="0"/>
                          <a:ea typeface="宋体"/>
                          <a:cs typeface="Arial" pitchFamily="34" charset="0"/>
                        </a:rPr>
                        <a:t>-</a:t>
                      </a:r>
                      <a:r>
                        <a:rPr lang="en-US" sz="1600" kern="100" dirty="0">
                          <a:solidFill>
                            <a:srgbClr val="FF0000"/>
                          </a:solidFill>
                          <a:latin typeface="Arial" pitchFamily="34" charset="0"/>
                          <a:ea typeface="宋体"/>
                          <a:cs typeface="Arial" pitchFamily="34" charset="0"/>
                        </a:rPr>
                        <a:t>10</a:t>
                      </a:r>
                      <a:r>
                        <a:rPr lang="en-US" sz="1600" kern="100" baseline="30000" dirty="0">
                          <a:solidFill>
                            <a:srgbClr val="FF0000"/>
                          </a:solidFill>
                          <a:latin typeface="Arial" pitchFamily="34" charset="0"/>
                          <a:ea typeface="宋体"/>
                          <a:cs typeface="Arial" pitchFamily="34" charset="0"/>
                        </a:rPr>
                        <a:t>13</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638133">
                <a:tc>
                  <a:txBody>
                    <a:bodyPr/>
                    <a:lstStyle/>
                    <a:p>
                      <a:pPr marL="0" marR="0" algn="just">
                        <a:spcBef>
                          <a:spcPts val="0"/>
                        </a:spcBef>
                        <a:spcAft>
                          <a:spcPts val="0"/>
                        </a:spcAft>
                      </a:pPr>
                      <a:r>
                        <a:rPr lang="en-US" altLang="zh-CN" sz="1600" kern="100" dirty="0">
                          <a:latin typeface="Arial" pitchFamily="34" charset="0"/>
                          <a:ea typeface="宋体"/>
                          <a:cs typeface="Arial" pitchFamily="34" charset="0"/>
                        </a:rPr>
                        <a:t>T</a:t>
                      </a:r>
                      <a:r>
                        <a:rPr lang="en-US" altLang="zh-CN" sz="1600" kern="100" baseline="-25000" dirty="0">
                          <a:latin typeface="Arial" pitchFamily="34" charset="0"/>
                          <a:ea typeface="宋体"/>
                          <a:cs typeface="Arial" pitchFamily="34" charset="0"/>
                        </a:rPr>
                        <a:t>i</a:t>
                      </a:r>
                      <a:r>
                        <a:rPr lang="zh-CN" sz="1600" kern="100" dirty="0">
                          <a:latin typeface="Arial" pitchFamily="34" charset="0"/>
                          <a:ea typeface="宋体"/>
                          <a:cs typeface="Arial" pitchFamily="34" charset="0"/>
                        </a:rPr>
                        <a:t>（</a:t>
                      </a:r>
                      <a:r>
                        <a:rPr lang="en-US" sz="1600" kern="100" dirty="0" err="1">
                          <a:latin typeface="Arial" pitchFamily="34" charset="0"/>
                          <a:ea typeface="宋体"/>
                          <a:cs typeface="Arial" pitchFamily="34" charset="0"/>
                        </a:rPr>
                        <a:t>eV</a:t>
                      </a:r>
                      <a:r>
                        <a:rPr lang="zh-CN" sz="1600" kern="100" dirty="0">
                          <a:latin typeface="Arial" pitchFamily="34" charset="0"/>
                          <a:ea typeface="宋体"/>
                          <a:cs typeface="Arial" pitchFamily="34" charset="0"/>
                        </a:rPr>
                        <a:t>）</a:t>
                      </a:r>
                      <a:endParaRPr lang="en-US" sz="1600" kern="100" dirty="0">
                        <a:latin typeface="Arial" pitchFamily="34" charset="0"/>
                        <a:ea typeface="宋体"/>
                        <a:cs typeface="Arial" pitchFamily="34" charset="0"/>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baseline="0" dirty="0">
                          <a:solidFill>
                            <a:srgbClr val="FF0000"/>
                          </a:solidFill>
                          <a:latin typeface="Arial" pitchFamily="34" charset="0"/>
                          <a:ea typeface="宋体"/>
                          <a:cs typeface="Arial" pitchFamily="34" charset="0"/>
                        </a:rPr>
                        <a:t>3-10</a:t>
                      </a:r>
                      <a:endParaRPr lang="en-US" sz="1600" kern="100" baseline="30000" dirty="0">
                        <a:solidFill>
                          <a:srgbClr val="FF0000"/>
                        </a:solidFill>
                        <a:latin typeface="Arial" pitchFamily="34" charset="0"/>
                        <a:ea typeface="宋体"/>
                        <a:cs typeface="Arial" pitchFamily="34" charset="0"/>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3-10</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38133">
                <a:tc>
                  <a:txBody>
                    <a:bodyPr/>
                    <a:lstStyle/>
                    <a:p>
                      <a:pPr marL="0" marR="0" algn="just">
                        <a:spcBef>
                          <a:spcPts val="0"/>
                        </a:spcBef>
                        <a:spcAft>
                          <a:spcPts val="0"/>
                        </a:spcAft>
                      </a:pPr>
                      <a:r>
                        <a:rPr lang="en-US" altLang="zh-CN" sz="1600" kern="100" dirty="0">
                          <a:latin typeface="Arial" pitchFamily="34" charset="0"/>
                          <a:ea typeface="宋体"/>
                          <a:cs typeface="Arial" pitchFamily="34" charset="0"/>
                        </a:rPr>
                        <a:t>T</a:t>
                      </a:r>
                      <a:r>
                        <a:rPr lang="en-US" altLang="zh-CN" sz="1600" kern="100" baseline="-25000" dirty="0">
                          <a:latin typeface="Arial" pitchFamily="34" charset="0"/>
                          <a:ea typeface="宋体"/>
                          <a:cs typeface="Arial" pitchFamily="34" charset="0"/>
                        </a:rPr>
                        <a:t>e</a:t>
                      </a:r>
                      <a:r>
                        <a:rPr lang="zh-CN" sz="1600" kern="100" dirty="0">
                          <a:latin typeface="Arial" pitchFamily="34" charset="0"/>
                          <a:ea typeface="宋体"/>
                          <a:cs typeface="Arial" pitchFamily="34" charset="0"/>
                        </a:rPr>
                        <a:t>（</a:t>
                      </a:r>
                      <a:r>
                        <a:rPr lang="en-US" sz="1600" kern="100" dirty="0" err="1">
                          <a:latin typeface="Arial" pitchFamily="34" charset="0"/>
                          <a:ea typeface="宋体"/>
                          <a:cs typeface="Arial" pitchFamily="34" charset="0"/>
                        </a:rPr>
                        <a:t>eV</a:t>
                      </a:r>
                      <a:r>
                        <a:rPr lang="zh-CN" sz="1600" kern="100" dirty="0">
                          <a:latin typeface="Arial" pitchFamily="34" charset="0"/>
                          <a:ea typeface="宋体"/>
                          <a:cs typeface="Arial" pitchFamily="34" charset="0"/>
                        </a:rPr>
                        <a:t>）</a:t>
                      </a:r>
                      <a:endParaRPr lang="en-US" sz="1600" kern="100" dirty="0">
                        <a:latin typeface="Arial" pitchFamily="34" charset="0"/>
                        <a:ea typeface="宋体"/>
                        <a:cs typeface="Arial" pitchFamily="34" charset="0"/>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5-10</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5-10 </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27270">
                <a:tc>
                  <a:txBody>
                    <a:bodyPr/>
                    <a:lstStyle/>
                    <a:p>
                      <a:pPr marL="0" marR="0" algn="just">
                        <a:spcBef>
                          <a:spcPts val="0"/>
                        </a:spcBef>
                        <a:spcAft>
                          <a:spcPts val="0"/>
                        </a:spcAft>
                      </a:pPr>
                      <a:r>
                        <a:rPr lang="en-US" sz="1600" kern="100" dirty="0">
                          <a:latin typeface="Arial" pitchFamily="34" charset="0"/>
                          <a:ea typeface="宋体"/>
                          <a:cs typeface="Arial" pitchFamily="34" charset="0"/>
                        </a:rPr>
                        <a:t>B</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100-200 G</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300-400 G</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39258">
                <a:tc>
                  <a:txBody>
                    <a:bodyPr/>
                    <a:lstStyle/>
                    <a:p>
                      <a:pPr marL="0" marR="0" algn="just">
                        <a:spcBef>
                          <a:spcPts val="0"/>
                        </a:spcBef>
                        <a:spcAft>
                          <a:spcPts val="0"/>
                        </a:spcAft>
                      </a:pPr>
                      <a:r>
                        <a:rPr lang="en-US" sz="1600" kern="100" dirty="0">
                          <a:latin typeface="Arial" pitchFamily="34" charset="0"/>
                          <a:ea typeface="宋体"/>
                          <a:cs typeface="Arial" pitchFamily="34" charset="0"/>
                        </a:rPr>
                        <a:t>Total</a:t>
                      </a:r>
                      <a:r>
                        <a:rPr lang="en-US" sz="1600" kern="100" baseline="0" dirty="0">
                          <a:latin typeface="Arial" pitchFamily="34" charset="0"/>
                          <a:ea typeface="宋体"/>
                          <a:cs typeface="Arial" pitchFamily="34" charset="0"/>
                        </a:rPr>
                        <a:t> </a:t>
                      </a:r>
                      <a:r>
                        <a:rPr lang="en-US" sz="1600" kern="100" dirty="0">
                          <a:latin typeface="Arial" pitchFamily="34" charset="0"/>
                          <a:ea typeface="宋体"/>
                          <a:cs typeface="Arial" pitchFamily="34" charset="0"/>
                        </a:rPr>
                        <a:t>beta</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0.008-0.8</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0.0002-0.2</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3925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itchFamily="34" charset="0"/>
                          <a:ea typeface="+mn-ea"/>
                          <a:cs typeface="Arial" pitchFamily="34" charset="0"/>
                        </a:rPr>
                        <a:t>L/ </a:t>
                      </a:r>
                      <a:r>
                        <a:rPr lang="en-US" sz="1600" kern="1200" dirty="0" err="1">
                          <a:solidFill>
                            <a:schemeClr val="tx1"/>
                          </a:solidFill>
                          <a:latin typeface="Arial" pitchFamily="34" charset="0"/>
                          <a:ea typeface="+mn-ea"/>
                          <a:cs typeface="Arial" pitchFamily="34" charset="0"/>
                        </a:rPr>
                        <a:t>ρ</a:t>
                      </a:r>
                      <a:r>
                        <a:rPr lang="en-US" sz="1600" kern="1200" baseline="-25000" dirty="0" err="1">
                          <a:solidFill>
                            <a:schemeClr val="tx1"/>
                          </a:solidFill>
                          <a:latin typeface="Arial" pitchFamily="34" charset="0"/>
                          <a:ea typeface="+mn-ea"/>
                          <a:cs typeface="Arial" pitchFamily="34" charset="0"/>
                        </a:rPr>
                        <a:t>e</a:t>
                      </a:r>
                      <a:endParaRPr lang="en-US" sz="1600" kern="100" dirty="0">
                        <a:latin typeface="Arial" pitchFamily="34" charset="0"/>
                        <a:ea typeface="宋体"/>
                        <a:cs typeface="Arial" pitchFamily="34" charset="0"/>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Times New Roman"/>
                          <a:ea typeface="宋体"/>
                          <a:cs typeface="Times New Roman"/>
                        </a:rPr>
                        <a:t>2000-5600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Times New Roman"/>
                          <a:ea typeface="宋体"/>
                          <a:cs typeface="Times New Roman"/>
                        </a:rPr>
                        <a:t>6000-11000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39258">
                <a:tc>
                  <a:txBody>
                    <a:bodyPr/>
                    <a:lstStyle/>
                    <a:p>
                      <a:pPr marL="0" marR="0" algn="just">
                        <a:spcBef>
                          <a:spcPts val="0"/>
                        </a:spcBef>
                        <a:spcAft>
                          <a:spcPts val="0"/>
                        </a:spcAft>
                      </a:pPr>
                      <a:r>
                        <a:rPr lang="en-US" sz="1600" kern="1200" dirty="0">
                          <a:solidFill>
                            <a:schemeClr val="tx1"/>
                          </a:solidFill>
                          <a:latin typeface="Arial" pitchFamily="34" charset="0"/>
                          <a:ea typeface="+mn-ea"/>
                          <a:cs typeface="Arial" pitchFamily="34" charset="0"/>
                        </a:rPr>
                        <a:t>L/ </a:t>
                      </a:r>
                      <a:r>
                        <a:rPr lang="en-US" sz="1600" kern="1200" dirty="0" err="1">
                          <a:solidFill>
                            <a:schemeClr val="tx1"/>
                          </a:solidFill>
                          <a:latin typeface="Arial" pitchFamily="34" charset="0"/>
                          <a:ea typeface="+mn-ea"/>
                          <a:cs typeface="Arial" pitchFamily="34" charset="0"/>
                        </a:rPr>
                        <a:t>ρ</a:t>
                      </a:r>
                      <a:r>
                        <a:rPr lang="en-US" sz="1600" kern="1200" baseline="-25000" dirty="0" err="1">
                          <a:solidFill>
                            <a:schemeClr val="tx1"/>
                          </a:solidFill>
                          <a:latin typeface="Arial" pitchFamily="34" charset="0"/>
                          <a:ea typeface="+mn-ea"/>
                          <a:cs typeface="Arial" pitchFamily="34" charset="0"/>
                        </a:rPr>
                        <a:t>i</a:t>
                      </a:r>
                      <a:endParaRPr lang="en-US" sz="1600" kern="100" dirty="0">
                        <a:latin typeface="Arial" pitchFamily="34" charset="0"/>
                        <a:ea typeface="宋体"/>
                        <a:cs typeface="Arial" pitchFamily="34" charset="0"/>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rgbClr val="FF0000"/>
                          </a:solidFill>
                          <a:latin typeface="+mn-lt"/>
                          <a:ea typeface="+mn-ea"/>
                          <a:cs typeface="+mn-cs"/>
                        </a:rPr>
                        <a:t>50-170</a:t>
                      </a:r>
                      <a:endParaRPr lang="en-US" sz="1600" kern="100" dirty="0">
                        <a:solidFill>
                          <a:srgbClr val="FF0000"/>
                        </a:solidFill>
                        <a:latin typeface="Arial" pitchFamily="34" charset="0"/>
                        <a:ea typeface="宋体"/>
                        <a:cs typeface="Arial" pitchFamily="34" charset="0"/>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Arial" pitchFamily="34" charset="0"/>
                          <a:ea typeface="宋体"/>
                          <a:cs typeface="Arial" pitchFamily="34" charset="0"/>
                        </a:rPr>
                        <a:t>150-340</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69774">
                <a:tc>
                  <a:txBody>
                    <a:bodyPr/>
                    <a:lstStyle/>
                    <a:p>
                      <a:pPr marL="0" marR="0" algn="just">
                        <a:spcBef>
                          <a:spcPts val="0"/>
                        </a:spcBef>
                        <a:spcAft>
                          <a:spcPts val="0"/>
                        </a:spcAft>
                      </a:pPr>
                      <a:r>
                        <a:rPr lang="en-US" sz="1600" kern="100" dirty="0">
                          <a:latin typeface="Times New Roman"/>
                          <a:ea typeface="宋体"/>
                          <a:cs typeface="Times New Roman"/>
                        </a:rPr>
                        <a:t>S</a:t>
                      </a:r>
                      <a:endParaRPr lang="en-US" sz="1600" kern="100" baseline="30000" dirty="0">
                        <a:latin typeface="Times New Roman"/>
                        <a:ea typeface="宋体"/>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600" kern="100" dirty="0">
                          <a:solidFill>
                            <a:srgbClr val="FF0000"/>
                          </a:solidFill>
                          <a:latin typeface="Times New Roman"/>
                          <a:ea typeface="宋体"/>
                          <a:cs typeface="Times New Roman"/>
                        </a:rPr>
                        <a:t>3400-20000</a:t>
                      </a: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800" kern="1200" dirty="0">
                          <a:solidFill>
                            <a:srgbClr val="FF0000"/>
                          </a:solidFill>
                          <a:latin typeface="+mn-lt"/>
                          <a:ea typeface="+mn-ea"/>
                          <a:cs typeface="+mn-cs"/>
                        </a:rPr>
                        <a:t>3000-120000</a:t>
                      </a:r>
                      <a:endParaRPr lang="en-US" sz="1600" kern="100" dirty="0">
                        <a:solidFill>
                          <a:srgbClr val="FF0000"/>
                        </a:solidFill>
                        <a:latin typeface="Times New Roman"/>
                        <a:ea typeface="宋体"/>
                        <a:cs typeface="Times New Roman"/>
                      </a:endParaRPr>
                    </a:p>
                  </a:txBody>
                  <a:tcPr marL="67733" marR="677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12" name="TextBox 11"/>
          <p:cNvSpPr txBox="1"/>
          <p:nvPr/>
        </p:nvSpPr>
        <p:spPr>
          <a:xfrm>
            <a:off x="457200" y="6324600"/>
            <a:ext cx="8001000" cy="369332"/>
          </a:xfrm>
          <a:prstGeom prst="rect">
            <a:avLst/>
          </a:prstGeom>
          <a:noFill/>
        </p:spPr>
        <p:txBody>
          <a:bodyPr wrap="square" rtlCol="0">
            <a:spAutoFit/>
          </a:bodyPr>
          <a:lstStyle/>
          <a:p>
            <a:r>
              <a:rPr lang="en-US" dirty="0"/>
              <a:t>L ~ 150 cm</a:t>
            </a:r>
          </a:p>
        </p:txBody>
      </p:sp>
      <p:sp>
        <p:nvSpPr>
          <p:cNvPr id="15" name="Content Placeholder 2"/>
          <p:cNvSpPr txBox="1">
            <a:spLocks/>
          </p:cNvSpPr>
          <p:nvPr/>
        </p:nvSpPr>
        <p:spPr>
          <a:xfrm>
            <a:off x="5410200" y="1219200"/>
            <a:ext cx="3733800" cy="5867400"/>
          </a:xfrm>
          <a:prstGeom prst="rect">
            <a:avLst/>
          </a:prstGeom>
        </p:spPr>
        <p:txBody>
          <a:bodyPr>
            <a:normAutofit lnSpcReduction="10000"/>
          </a:bodyPr>
          <a:lstStyle/>
          <a:p>
            <a:pPr marL="342900" lvl="0" indent="-342900">
              <a:spcBef>
                <a:spcPct val="20000"/>
              </a:spcBef>
              <a:buFont typeface="Arial" pitchFamily="34" charset="0"/>
              <a:buChar char="•"/>
            </a:pPr>
            <a:r>
              <a:rPr lang="en-US" sz="2000" dirty="0">
                <a:latin typeface="Arial" pitchFamily="34" charset="0"/>
                <a:cs typeface="Arial" pitchFamily="34" charset="0"/>
              </a:rPr>
              <a:t>Plasma generation using inductive, microwave and electrode-discharge (cold  and hot cathode) methods allow SPERF to achieve a wide range of plasma parameters </a:t>
            </a:r>
          </a:p>
          <a:p>
            <a:pPr marL="800100" lvl="1" indent="-342900">
              <a:spcBef>
                <a:spcPct val="20000"/>
              </a:spcBef>
              <a:buFont typeface="Calibri" pitchFamily="34" charset="0"/>
              <a:buChar char="−"/>
            </a:pPr>
            <a:r>
              <a:rPr lang="en-US" sz="1700" dirty="0">
                <a:solidFill>
                  <a:srgbClr val="111CF5"/>
                </a:solidFill>
                <a:latin typeface="Arial" pitchFamily="34" charset="0"/>
                <a:cs typeface="Arial" pitchFamily="34" charset="0"/>
              </a:rPr>
              <a:t>Asymmetry in plasma parameter: </a:t>
            </a:r>
            <a:r>
              <a:rPr lang="en-US" sz="1700" dirty="0" smtClean="0">
                <a:solidFill>
                  <a:srgbClr val="111CF5"/>
                </a:solidFill>
                <a:latin typeface="Arial" pitchFamily="34" charset="0"/>
                <a:cs typeface="Arial" pitchFamily="34" charset="0"/>
              </a:rPr>
              <a:t>high/low </a:t>
            </a:r>
            <a:r>
              <a:rPr lang="en-US" sz="1700" dirty="0">
                <a:solidFill>
                  <a:srgbClr val="111CF5"/>
                </a:solidFill>
                <a:latin typeface="Arial" pitchFamily="34" charset="0"/>
                <a:cs typeface="Arial" pitchFamily="34" charset="0"/>
              </a:rPr>
              <a:t>plasma density at </a:t>
            </a:r>
            <a:r>
              <a:rPr lang="en-US" sz="1700" dirty="0" smtClean="0">
                <a:solidFill>
                  <a:srgbClr val="111CF5"/>
                </a:solidFill>
                <a:latin typeface="Arial" pitchFamily="34" charset="0"/>
                <a:cs typeface="Arial" pitchFamily="34" charset="0"/>
              </a:rPr>
              <a:t>experimental </a:t>
            </a:r>
            <a:r>
              <a:rPr lang="en-US" sz="1700" dirty="0" err="1">
                <a:solidFill>
                  <a:srgbClr val="111CF5"/>
                </a:solidFill>
                <a:latin typeface="Arial" pitchFamily="34" charset="0"/>
                <a:cs typeface="Arial" pitchFamily="34" charset="0"/>
              </a:rPr>
              <a:t>magnetosheath</a:t>
            </a:r>
            <a:r>
              <a:rPr lang="en-US" sz="1700" dirty="0">
                <a:solidFill>
                  <a:srgbClr val="111CF5"/>
                </a:solidFill>
                <a:latin typeface="Arial" pitchFamily="34" charset="0"/>
                <a:cs typeface="Arial" pitchFamily="34" charset="0"/>
              </a:rPr>
              <a:t>/dipole sides  </a:t>
            </a:r>
          </a:p>
          <a:p>
            <a:pPr marL="800100" lvl="1" indent="-342900">
              <a:spcBef>
                <a:spcPct val="20000"/>
              </a:spcBef>
              <a:buFont typeface="Calibri" pitchFamily="34" charset="0"/>
              <a:buChar char="−"/>
            </a:pPr>
            <a:r>
              <a:rPr lang="en-US" sz="1700" dirty="0">
                <a:solidFill>
                  <a:srgbClr val="111CF5"/>
                </a:solidFill>
                <a:latin typeface="Arial" pitchFamily="34" charset="0"/>
                <a:cs typeface="Arial" pitchFamily="34" charset="0"/>
              </a:rPr>
              <a:t>A range of magnetic field magnitude using coil geometry and current arrangements</a:t>
            </a:r>
          </a:p>
          <a:p>
            <a:pPr marL="342900" indent="-342900">
              <a:spcBef>
                <a:spcPct val="20000"/>
              </a:spcBef>
              <a:buFont typeface="Arial" pitchFamily="34" charset="0"/>
              <a:buChar char="•"/>
            </a:pPr>
            <a:r>
              <a:rPr lang="en-US" sz="2000" dirty="0">
                <a:solidFill>
                  <a:prstClr val="black"/>
                </a:solidFill>
                <a:latin typeface="Arial" pitchFamily="34" charset="0"/>
                <a:cs typeface="Arial" pitchFamily="34" charset="0"/>
              </a:rPr>
              <a:t>Large achievable S (&gt;10</a:t>
            </a:r>
            <a:r>
              <a:rPr lang="en-US" sz="2000" baseline="30000" dirty="0">
                <a:solidFill>
                  <a:prstClr val="black"/>
                </a:solidFill>
                <a:latin typeface="Arial" pitchFamily="34" charset="0"/>
                <a:cs typeface="Arial" pitchFamily="34" charset="0"/>
              </a:rPr>
              <a:t>4</a:t>
            </a:r>
            <a:r>
              <a:rPr lang="en-US" sz="2000" dirty="0">
                <a:solidFill>
                  <a:prstClr val="black"/>
                </a:solidFill>
                <a:latin typeface="Arial" pitchFamily="34" charset="0"/>
                <a:cs typeface="Arial" pitchFamily="34" charset="0"/>
              </a:rPr>
              <a:t>) and </a:t>
            </a:r>
            <a:r>
              <a:rPr lang="en-US" sz="2000" dirty="0">
                <a:latin typeface="Arial" pitchFamily="34" charset="0"/>
                <a:cs typeface="Arial" pitchFamily="34" charset="0"/>
              </a:rPr>
              <a:t>L/</a:t>
            </a:r>
            <a:r>
              <a:rPr lang="en-US" sz="2000" dirty="0" err="1">
                <a:latin typeface="Arial" pitchFamily="34" charset="0"/>
                <a:cs typeface="Arial" pitchFamily="34" charset="0"/>
              </a:rPr>
              <a:t>ρ</a:t>
            </a:r>
            <a:r>
              <a:rPr lang="en-US" sz="2000" baseline="-25000" dirty="0" err="1">
                <a:latin typeface="Arial" pitchFamily="34" charset="0"/>
                <a:cs typeface="Arial" pitchFamily="34" charset="0"/>
              </a:rPr>
              <a:t>i</a:t>
            </a:r>
            <a:r>
              <a:rPr lang="en-US" sz="2000" baseline="-25000" dirty="0">
                <a:latin typeface="Arial" pitchFamily="34" charset="0"/>
                <a:cs typeface="Arial" pitchFamily="34" charset="0"/>
              </a:rPr>
              <a:t> </a:t>
            </a:r>
            <a:r>
              <a:rPr lang="en-US" sz="2000" dirty="0">
                <a:latin typeface="Arial" pitchFamily="34" charset="0"/>
                <a:cs typeface="Arial" pitchFamily="34" charset="0"/>
              </a:rPr>
              <a:t> (&gt;50) makes SPERF ideal to investigate global effects, i.e. MHD scale</a:t>
            </a:r>
            <a:endParaRPr lang="en-US" sz="2000" kern="100" dirty="0">
              <a:latin typeface="Arial" pitchFamily="34" charset="0"/>
              <a:ea typeface="宋体"/>
              <a:cs typeface="Arial" pitchFamily="34" charset="0"/>
            </a:endParaRPr>
          </a:p>
          <a:p>
            <a:pPr marL="342900" lvl="0" indent="-342900">
              <a:spcBef>
                <a:spcPct val="20000"/>
              </a:spcBef>
              <a:buFont typeface="Arial" pitchFamily="34" charset="0"/>
              <a:buChar char="•"/>
            </a:pPr>
            <a:endParaRPr lang="en-US" sz="2000" dirty="0">
              <a:solidFill>
                <a:prstClr val="black"/>
              </a:solidFill>
              <a:latin typeface="Arial" pitchFamily="34" charset="0"/>
              <a:cs typeface="Arial" pitchFamily="34" charset="0"/>
            </a:endParaRPr>
          </a:p>
          <a:p>
            <a:pPr marL="342900" indent="-342900">
              <a:spcBef>
                <a:spcPct val="20000"/>
              </a:spcBef>
            </a:pPr>
            <a:endParaRPr lang="en-US" sz="2000" dirty="0">
              <a:latin typeface="Arial" pitchFamily="34" charset="0"/>
              <a:cs typeface="Arial" pitchFamily="34" charset="0"/>
            </a:endParaRPr>
          </a:p>
          <a:p>
            <a:pPr marL="800100" lvl="1" indent="-342900">
              <a:spcBef>
                <a:spcPct val="20000"/>
              </a:spcBef>
              <a:buFont typeface="Calibri" pitchFamily="34" charset="0"/>
              <a:buChar char="−"/>
            </a:pPr>
            <a:endParaRPr lang="en-US" sz="20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1202381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vec{B}$&#10;\end{document}&#10;"/>
  <p:tag name="FILENAME" val="TP_tmp"/>
  <p:tag name="FORMAT" val="pngmono"/>
  <p:tag name="RES" val="1200"/>
  <p:tag name="BLEND" val="0"/>
  <p:tag name="TRANSPARENT" val="0"/>
  <p:tag name="TBUG" val="0"/>
  <p:tag name="ALLOWFS" val="0"/>
  <p:tag name="ORIGWIDTH" val="8"/>
  <p:tag name="PICTUREFILESIZE" val="585"/>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vec{E}_{ind}$&#10;\end{document}&#10;"/>
  <p:tag name="FILENAME" val="TP_tmp"/>
  <p:tag name="FORMAT" val="pngmono"/>
  <p:tag name="RES" val="1200"/>
  <p:tag name="BLEND" val="0"/>
  <p:tag name="TRANSPARENT" val="0"/>
  <p:tag name="TBUG" val="0"/>
  <p:tag name="ALLOWFS" val="0"/>
  <p:tag name="ORIGWIDTH" val="19"/>
  <p:tag name="PICTUREFILESIZE" val="1178"/>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e^{-}+H\rightarrow e^{-}+e^{-}+H^{+}$&#10;\end{document}&#10;"/>
  <p:tag name="FILENAME" val="TP_tmp"/>
  <p:tag name="FORMAT" val="pngmono"/>
  <p:tag name="RES" val="1200"/>
  <p:tag name="BLEND" val="0"/>
  <p:tag name="TRANSPARENT" val="0"/>
  <p:tag name="TBUG" val="0"/>
  <p:tag name="ALLOWFS" val="0"/>
  <p:tag name="ORIGWIDTH" val="110"/>
  <p:tag name="PICTUREFILESIZE" val="24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幻灯片模版_航天电子院704所">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幻灯片模版_航天电子院704所">
      <a:majorFont>
        <a:latin typeface="Arial"/>
        <a:ea typeface="宋体"/>
        <a:cs typeface="宋体"/>
      </a:majorFont>
      <a:minorFont>
        <a:latin typeface="Arial"/>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52421</TotalTime>
  <Words>3544</Words>
  <Application>Microsoft Office PowerPoint</Application>
  <PresentationFormat>On-screen Show (4:3)</PresentationFormat>
  <Paragraphs>490</Paragraphs>
  <Slides>53</Slides>
  <Notes>17</Notes>
  <HiddenSlides>0</HiddenSlides>
  <MMClips>6</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2</vt:i4>
      </vt:variant>
      <vt:variant>
        <vt:lpstr>Slide Titles</vt:lpstr>
      </vt:variant>
      <vt:variant>
        <vt:i4>53</vt:i4>
      </vt:variant>
    </vt:vector>
  </HeadingPairs>
  <TitlesOfParts>
    <vt:vector size="77" baseType="lpstr">
      <vt:lpstr>Arial</vt:lpstr>
      <vt:lpstr>Arial Unicode MS</vt:lpstr>
      <vt:lpstr>Wingdings</vt:lpstr>
      <vt:lpstr>楷体</vt:lpstr>
      <vt:lpstr>Times</vt:lpstr>
      <vt:lpstr>cmmi10</vt:lpstr>
      <vt:lpstr>STLiti</vt:lpstr>
      <vt:lpstr>楷体_GB2312</vt:lpstr>
      <vt:lpstr>微软雅黑</vt:lpstr>
      <vt:lpstr>黑体</vt:lpstr>
      <vt:lpstr>Times New Roman</vt:lpstr>
      <vt:lpstr>Calibri</vt:lpstr>
      <vt:lpstr>ヒラギノ角ゴ Pro W3</vt:lpstr>
      <vt:lpstr>宋体</vt:lpstr>
      <vt:lpstr>隶书</vt:lpstr>
      <vt:lpstr>仿宋_GB2312</vt:lpstr>
      <vt:lpstr>cmsy10</vt:lpstr>
      <vt:lpstr>Cambria Math</vt:lpstr>
      <vt:lpstr>Helvetica</vt:lpstr>
      <vt:lpstr>MS PGothic</vt:lpstr>
      <vt:lpstr>Office Theme</vt:lpstr>
      <vt:lpstr>幻灯片模版_航天电子院704所</vt:lpstr>
      <vt:lpstr>Graph</vt:lpstr>
      <vt:lpstr>Origin50.Graph</vt:lpstr>
      <vt:lpstr>PowerPoint Presentation</vt:lpstr>
      <vt:lpstr>Harbin Experiments Will Provide a Unique Laboratory Platform for Studying Important Space-relevant Questions</vt:lpstr>
      <vt:lpstr>PowerPoint Presentation</vt:lpstr>
      <vt:lpstr>Outline</vt:lpstr>
      <vt:lpstr>Past and Present Terrella Experiments  </vt:lpstr>
      <vt:lpstr>Magnetic Reconnection Experiments Evolve from EMHD to MHD Regime</vt:lpstr>
      <vt:lpstr>All Recent Reconnection Experiments Have either Linear or Toroidal Geometry</vt:lpstr>
      <vt:lpstr> Recent Dedicated Dipole Experiments Focused more on Plasma Confinement  </vt:lpstr>
      <vt:lpstr>A wide Range of Plasma Parameters can be Achieved in SPERF</vt:lpstr>
      <vt:lpstr>A unique Set of Coils are Used in SPERF to Generate Required Magnetic Field Geometry   </vt:lpstr>
      <vt:lpstr>PowerPoint Presentation</vt:lpstr>
      <vt:lpstr>AREX-3D Aims to Study Asymmetric Magnetic Reconnection in the Magnetopause Geometry</vt:lpstr>
      <vt:lpstr>AREX-3D Aims to Study Asymmetric Magnetic Reconnection in the Magnetopause Geometry</vt:lpstr>
      <vt:lpstr>Simulating IMF with Flux Cores and Tail Coils </vt:lpstr>
      <vt:lpstr>Simulating IMF with Flux Cores and Tail Coils   </vt:lpstr>
      <vt:lpstr>Simulating IMF with Flux Cores and Tail Coils   </vt:lpstr>
      <vt:lpstr>Simulating Interplanetary Magnetic Field (IMF) with Flux Cores and Tail Coils   </vt:lpstr>
      <vt:lpstr> </vt:lpstr>
      <vt:lpstr> </vt:lpstr>
      <vt:lpstr>Magnetopause Reconnection with Southward IMF</vt:lpstr>
      <vt:lpstr>Identify Magnetic Reconnection in the Symmetric Plane</vt:lpstr>
      <vt:lpstr>Reconnection is Driven by Ramping up Flux Core Current</vt:lpstr>
      <vt:lpstr>Reconnection is Driven by Ramping up Flux Core Current</vt:lpstr>
      <vt:lpstr>Reconnected Field Lines Geometrically Resemble Their Counterparts in Space</vt:lpstr>
      <vt:lpstr> X-line is Clearly Identified</vt:lpstr>
      <vt:lpstr> Global Hybrid Simulation Shows 3D Reconnection Driven with the Experimental Scheme </vt:lpstr>
      <vt:lpstr>Capability of Rotating Dipole Allows Simulating Directional Change in IMF</vt:lpstr>
      <vt:lpstr>Reconnection Happens with a Guide Field</vt:lpstr>
      <vt:lpstr>Dipole can be Tilted toward the Flux Cores</vt:lpstr>
      <vt:lpstr>Magnetic Reconnection Geometry Mimics that in Space</vt:lpstr>
      <vt:lpstr>Magnetopause Reconnection with Northward IMF</vt:lpstr>
      <vt:lpstr>Magnetopause Reconnection with Northward IMF is to be Implemented by Changing Coil Current Direction</vt:lpstr>
      <vt:lpstr>A Magnetic-Null Point is Formed</vt:lpstr>
      <vt:lpstr>Fan and Spine Structure can be Identified close to the 3D Null Point</vt:lpstr>
      <vt:lpstr>PowerPoint Presentation</vt:lpstr>
      <vt:lpstr>Magnetotail Reconnection</vt:lpstr>
      <vt:lpstr>All Tail Coils are Used to Drive Magnetotail Reconnection</vt:lpstr>
      <vt:lpstr>PowerPoint Presentation</vt:lpstr>
      <vt:lpstr>An Elongated X-line is Identified in 3D</vt:lpstr>
      <vt:lpstr>Other Operational Scenarios </vt:lpstr>
      <vt:lpstr>PowerPoint Presentation</vt:lpstr>
      <vt:lpstr>Dipole-only Scenario</vt:lpstr>
      <vt:lpstr>Magnetic storm scenario </vt:lpstr>
      <vt:lpstr>Magnetic storm scenario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SPX Reconnection Experiment Design Plan</dc:title>
  <dc:creator>Yang Ren</dc:creator>
  <cp:lastModifiedBy>Yang Ren</cp:lastModifiedBy>
  <cp:revision>1615</cp:revision>
  <dcterms:created xsi:type="dcterms:W3CDTF">2006-08-16T00:00:00Z</dcterms:created>
  <dcterms:modified xsi:type="dcterms:W3CDTF">2019-02-11T17:21:08Z</dcterms:modified>
</cp:coreProperties>
</file>